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6"/>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1" d="100"/>
          <a:sy n="101" d="100"/>
        </p:scale>
        <p:origin x="-852"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B887CC-EAC1-4296-B052-10CADB49C163}" type="datetimeFigureOut">
              <a:rPr lang="en-US" smtClean="0"/>
              <a:t>3/6/2013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B3D668-961F-4893-98EC-A5E22E5216D5}" type="slidenum">
              <a:rPr lang="en-US" smtClean="0"/>
              <a:t>‹#›</a:t>
            </a:fld>
            <a:endParaRPr lang="en-US"/>
          </a:p>
        </p:txBody>
      </p:sp>
    </p:spTree>
    <p:extLst>
      <p:ext uri="{BB962C8B-B14F-4D97-AF65-F5344CB8AC3E}">
        <p14:creationId xmlns:p14="http://schemas.microsoft.com/office/powerpoint/2010/main" val="57525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dirty="0" smtClean="0"/>
              <a:t>-Healthy populations are the foundation for sustainable social, economic and environmental development, and for peace and security</a:t>
            </a:r>
          </a:p>
          <a:p>
            <a:pPr marL="171450" indent="-171450">
              <a:buFontTx/>
              <a:buChar char="-"/>
              <a:defRPr/>
            </a:pPr>
            <a:r>
              <a:rPr lang="en-US" dirty="0" smtClean="0"/>
              <a:t>Health fundamental human right, yet thousands of women, girls and children die of preventable deaths</a:t>
            </a:r>
          </a:p>
          <a:p>
            <a:pPr marL="171450" indent="-171450">
              <a:buFontTx/>
              <a:buChar char="-"/>
              <a:defRPr/>
            </a:pPr>
            <a:r>
              <a:rPr lang="en-US" dirty="0" smtClean="0"/>
              <a:t> progress on health and other determinants , insufficient to reach goals by 2015</a:t>
            </a:r>
            <a:endParaRPr lang="en-US" dirty="0"/>
          </a:p>
        </p:txBody>
      </p:sp>
      <p:sp>
        <p:nvSpPr>
          <p:cNvPr id="942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u="sng">
                <a:solidFill>
                  <a:schemeClr val="tx1"/>
                </a:solidFill>
                <a:latin typeface="Arial" charset="0"/>
                <a:cs typeface="Arial" charset="0"/>
              </a:defRPr>
            </a:lvl1pPr>
            <a:lvl2pPr marL="742950" indent="-285750"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algn="r"/>
            <a:fld id="{AB052D5E-9F56-472A-8CEC-DC788DB36715}" type="slidenum">
              <a:rPr lang="en-US" sz="1200" u="none" smtClean="0">
                <a:solidFill>
                  <a:prstClr val="black"/>
                </a:solidFill>
              </a:rPr>
              <a:pPr algn="r"/>
              <a:t>1</a:t>
            </a:fld>
            <a:endParaRPr lang="en-US" sz="1200" u="none"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p:cNvSpPr>
          <p:nvPr>
            <p:ph type="sldImg"/>
          </p:nvPr>
        </p:nvSpPr>
        <p:spPr>
          <a:ln/>
        </p:spPr>
      </p:sp>
      <p:sp>
        <p:nvSpPr>
          <p:cNvPr id="153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Poverty, social exclusion, and remote location are factors that make some people more vulnerable than others. Everywhere, these factors intersect with gender norms to place some women and children at the highest risk of poor health and hardest to reach. Prioritising dedicated efforts to reach these groups would be a powerful strategy for reducing inequality, advancing the health MDGs, and interrupting the inter-generational transfer of ill health and poverty.</a:t>
            </a:r>
            <a:endParaRPr lang="en-US" smtClean="0"/>
          </a:p>
          <a:p>
            <a:endParaRPr lang="en-US" smtClean="0"/>
          </a:p>
          <a:p>
            <a:endParaRPr lang="en-US" smtClean="0"/>
          </a:p>
        </p:txBody>
      </p:sp>
      <p:sp>
        <p:nvSpPr>
          <p:cNvPr id="153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u="sng">
                <a:solidFill>
                  <a:schemeClr val="tx1"/>
                </a:solidFill>
                <a:latin typeface="Arial" charset="0"/>
                <a:cs typeface="Arial" charset="0"/>
              </a:defRPr>
            </a:lvl1pPr>
            <a:lvl2pPr marL="742950" indent="-285750"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algn="r"/>
            <a:fld id="{67ABE650-02B0-4B7F-A445-B38FDC1D57E8}" type="slidenum">
              <a:rPr lang="en-US" sz="1200" u="none" smtClean="0">
                <a:solidFill>
                  <a:prstClr val="black"/>
                </a:solidFill>
              </a:rPr>
              <a:pPr algn="r"/>
              <a:t>14</a:t>
            </a:fld>
            <a:endParaRPr lang="en-US" sz="1200" u="none"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a:ln/>
        </p:spPr>
      </p:sp>
      <p:sp>
        <p:nvSpPr>
          <p:cNvPr id="148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show you that some countries are doing very well, and in others coverage has actually declined over the past five years, based on a composite index covering eight interventions across the continuum of care. The Countdown research program is conducting in-depth analysis to try to understand the determinants of coverage change, so that the results can be used to strengthen programs.</a:t>
            </a:r>
          </a:p>
          <a:p>
            <a:endParaRPr lang="en-US" smtClean="0"/>
          </a:p>
        </p:txBody>
      </p:sp>
      <p:sp>
        <p:nvSpPr>
          <p:cNvPr id="148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u="sng">
                <a:solidFill>
                  <a:schemeClr val="tx1"/>
                </a:solidFill>
                <a:latin typeface="Arial" charset="0"/>
                <a:cs typeface="Arial" charset="0"/>
              </a:defRPr>
            </a:lvl1pPr>
            <a:lvl2pPr marL="742950" indent="-285750"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algn="r"/>
            <a:fld id="{38177256-2B1B-41E3-9B80-728570A520F2}" type="slidenum">
              <a:rPr lang="en-US" sz="1200" u="none" smtClean="0">
                <a:solidFill>
                  <a:prstClr val="black"/>
                </a:solidFill>
              </a:rPr>
              <a:pPr algn="r"/>
              <a:t>15</a:t>
            </a:fld>
            <a:endParaRPr lang="en-US" sz="1200" u="none"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The crucial role of parliaments has been recognized by the Inter-Parliamentary Union and the “Countdown to 2015” initiative which identified 5 core actions that parliamentarians can take in positioning, promoting and protecting the health of women and children.</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u="sng">
                <a:solidFill>
                  <a:schemeClr val="tx1"/>
                </a:solidFill>
                <a:latin typeface="Arial" charset="0"/>
                <a:cs typeface="Arial" charset="0"/>
              </a:defRPr>
            </a:lvl1pPr>
            <a:lvl2pPr marL="742950" indent="-285750"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algn="r"/>
            <a:fld id="{4E4C6E16-F999-4A28-B680-5F28DB89D7D8}" type="slidenum">
              <a:rPr lang="en-US" sz="1200">
                <a:solidFill>
                  <a:prstClr val="black"/>
                </a:solidFill>
              </a:rPr>
              <a:pPr algn="r"/>
              <a:t>16</a:t>
            </a:fld>
            <a:endParaRPr lang="en-US" sz="120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extLst/>
        </p:spPr>
        <p:txBody>
          <a:bodyPr/>
          <a:lstStyle/>
          <a:p>
            <a:r>
              <a:rPr lang="en-US" smtClean="0">
                <a:latin typeface="Calibri" pitchFamily="34" charset="0"/>
              </a:rPr>
              <a:t>From Countdown to 2015: Tracking Progress in Maternal, Newborn and Child Survival, which disseminates essential country-by-country data that enables countries to monitor their own progress. C</a:t>
            </a:r>
            <a:r>
              <a:rPr lang="en-US" smtClean="0">
                <a:latin typeface="Calibri" pitchFamily="34" charset="0"/>
                <a:cs typeface="Calibri" pitchFamily="34" charset="0"/>
              </a:rPr>
              <a:t>ountry data includes equity factors such as socio-economic status.</a:t>
            </a:r>
          </a:p>
          <a:p>
            <a:endParaRPr lang="en-US" smtClean="0">
              <a:latin typeface="Calibri" pitchFamily="34" charset="0"/>
              <a:cs typeface="Calibri" pitchFamily="34" charset="0"/>
            </a:endParaRPr>
          </a:p>
          <a:p>
            <a:r>
              <a:rPr lang="en-GB" smtClean="0"/>
              <a:t>Detailed analyses are necessary to reveal which women face the greatest reproductive risk, which children are the most vulnerable, and which young people are most susceptible to HIV infection. </a:t>
            </a:r>
          </a:p>
          <a:p>
            <a:endParaRPr lang="en-US" smtClean="0"/>
          </a:p>
        </p:txBody>
      </p:sp>
      <p:sp>
        <p:nvSpPr>
          <p:cNvPr id="1126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u="sng">
                <a:solidFill>
                  <a:schemeClr val="tx1"/>
                </a:solidFill>
                <a:latin typeface="Arial" charset="0"/>
                <a:cs typeface="Arial" charset="0"/>
              </a:defRPr>
            </a:lvl1pPr>
            <a:lvl2pPr marL="742950" indent="-285750"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algn="r"/>
            <a:fld id="{40C0934B-3856-4122-8D46-8640AD7A8664}" type="slidenum">
              <a:rPr lang="en-US" sz="1200" u="none" smtClean="0">
                <a:solidFill>
                  <a:prstClr val="black"/>
                </a:solidFill>
                <a:latin typeface="Calibri" pitchFamily="34" charset="0"/>
                <a:cs typeface="Calibri" pitchFamily="34" charset="0"/>
              </a:rPr>
              <a:pPr algn="r"/>
              <a:t>18</a:t>
            </a:fld>
            <a:endParaRPr lang="en-US" sz="1200" u="none" smtClean="0">
              <a:solidFill>
                <a:prstClr val="black"/>
              </a:solidFill>
              <a:latin typeface="Calibri" pitchFamily="34" charset="0"/>
              <a:cs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eaLnBrk="1" hangingPunct="1">
              <a:spcBef>
                <a:spcPct val="0"/>
              </a:spcBef>
              <a:defRPr/>
            </a:pPr>
            <a:r>
              <a:rPr lang="en-GB" dirty="0" smtClean="0"/>
              <a:t>The PMNCH 2012 Report analysed progress on commitments to the Global Strategy…</a:t>
            </a:r>
          </a:p>
          <a:p>
            <a:pPr eaLnBrk="1" hangingPunct="1">
              <a:spcBef>
                <a:spcPct val="0"/>
              </a:spcBef>
              <a:defRPr/>
            </a:pPr>
            <a:endParaRPr lang="en-GB" dirty="0" smtClean="0"/>
          </a:p>
          <a:p>
            <a:pPr eaLnBrk="1" hangingPunct="1">
              <a:spcBef>
                <a:spcPct val="0"/>
              </a:spcBef>
              <a:defRPr/>
            </a:pPr>
            <a:endParaRPr lang="en-GB" dirty="0" smtClean="0"/>
          </a:p>
          <a:p>
            <a:pPr marL="171450" indent="-171450" eaLnBrk="1" hangingPunct="1">
              <a:spcBef>
                <a:spcPct val="0"/>
              </a:spcBef>
              <a:buFontTx/>
              <a:buChar char="•"/>
              <a:defRPr/>
            </a:pPr>
            <a:r>
              <a:rPr lang="en-GB" b="1" dirty="0" smtClean="0"/>
              <a:t>Financial and human resources</a:t>
            </a:r>
            <a:r>
              <a:rPr lang="en-GB" dirty="0" smtClean="0"/>
              <a:t> were seen as the main bottlenecks to implementation of their commitments by respondents</a:t>
            </a:r>
          </a:p>
          <a:p>
            <a:pPr marL="171450" indent="-171450" eaLnBrk="1" hangingPunct="1">
              <a:spcBef>
                <a:spcPct val="0"/>
              </a:spcBef>
              <a:buFontTx/>
              <a:buChar char="•"/>
              <a:defRPr/>
            </a:pPr>
            <a:endParaRPr lang="en-GB" dirty="0" smtClean="0"/>
          </a:p>
          <a:p>
            <a:pPr marL="171450" indent="-171450" eaLnBrk="1" hangingPunct="1">
              <a:spcBef>
                <a:spcPct val="0"/>
              </a:spcBef>
              <a:buFontTx/>
              <a:buChar char="•"/>
              <a:defRPr/>
            </a:pPr>
            <a:r>
              <a:rPr lang="en-GB" dirty="0" smtClean="0"/>
              <a:t>Financial constraints (87% of LICs and MICs identified this as a bottleneck) included:</a:t>
            </a:r>
          </a:p>
          <a:p>
            <a:pPr marL="628650" lvl="1" indent="-171450" eaLnBrk="1" hangingPunct="1">
              <a:spcBef>
                <a:spcPct val="0"/>
              </a:spcBef>
              <a:buFontTx/>
              <a:buChar char="•"/>
              <a:defRPr/>
            </a:pPr>
            <a:r>
              <a:rPr lang="en-GB" dirty="0" smtClean="0"/>
              <a:t>Lack of funding, and..</a:t>
            </a:r>
          </a:p>
          <a:p>
            <a:pPr marL="628650" lvl="1" indent="-171450" eaLnBrk="1" hangingPunct="1">
              <a:spcBef>
                <a:spcPct val="0"/>
              </a:spcBef>
              <a:buFontTx/>
              <a:buChar char="•"/>
              <a:defRPr/>
            </a:pPr>
            <a:r>
              <a:rPr lang="en-GB" dirty="0" smtClean="0"/>
              <a:t>Slow release of funding </a:t>
            </a:r>
          </a:p>
          <a:p>
            <a:pPr marL="171450" indent="-171450" eaLnBrk="1" hangingPunct="1">
              <a:spcBef>
                <a:spcPct val="0"/>
              </a:spcBef>
              <a:buFontTx/>
              <a:buChar char="•"/>
              <a:defRPr/>
            </a:pPr>
            <a:endParaRPr lang="en-GB" dirty="0" smtClean="0"/>
          </a:p>
          <a:p>
            <a:pPr marL="171450" indent="-171450" eaLnBrk="1" hangingPunct="1">
              <a:spcBef>
                <a:spcPct val="0"/>
              </a:spcBef>
              <a:buFontTx/>
              <a:buChar char="•"/>
              <a:defRPr/>
            </a:pPr>
            <a:r>
              <a:rPr lang="en-GB" dirty="0" smtClean="0"/>
              <a:t>Human resources problems (89% of LICs/MICs) include not only shortages of health workers but also:</a:t>
            </a:r>
          </a:p>
          <a:p>
            <a:pPr marL="628650" lvl="1" indent="-171450" eaLnBrk="1" hangingPunct="1">
              <a:spcBef>
                <a:spcPct val="0"/>
              </a:spcBef>
              <a:buFontTx/>
              <a:buChar char="•"/>
              <a:defRPr/>
            </a:pPr>
            <a:r>
              <a:rPr lang="en-GB" dirty="0" smtClean="0"/>
              <a:t>unequal geographic distribution</a:t>
            </a:r>
          </a:p>
          <a:p>
            <a:pPr marL="628650" lvl="1" indent="-171450" eaLnBrk="1" hangingPunct="1">
              <a:spcBef>
                <a:spcPct val="0"/>
              </a:spcBef>
              <a:buFontTx/>
              <a:buChar char="•"/>
              <a:defRPr/>
            </a:pPr>
            <a:r>
              <a:rPr lang="en-GB" dirty="0" smtClean="0"/>
              <a:t>inadequate training and skills</a:t>
            </a:r>
          </a:p>
          <a:p>
            <a:pPr marL="628650" lvl="1" indent="-171450" eaLnBrk="1" hangingPunct="1">
              <a:spcBef>
                <a:spcPct val="0"/>
              </a:spcBef>
              <a:buFontTx/>
              <a:buChar char="•"/>
              <a:defRPr/>
            </a:pPr>
            <a:r>
              <a:rPr lang="en-GB" dirty="0" smtClean="0"/>
              <a:t>low retention and migration</a:t>
            </a:r>
          </a:p>
          <a:p>
            <a:pPr marL="628650" lvl="1" indent="-171450" eaLnBrk="1" hangingPunct="1">
              <a:spcBef>
                <a:spcPct val="0"/>
              </a:spcBef>
              <a:buFontTx/>
              <a:buChar char="•"/>
              <a:defRPr/>
            </a:pPr>
            <a:r>
              <a:rPr lang="en-GB" dirty="0" smtClean="0"/>
              <a:t>insufficient recruitment capacity of the public health sector.</a:t>
            </a:r>
          </a:p>
          <a:p>
            <a:pPr marL="171450" indent="-171450" eaLnBrk="1" hangingPunct="1">
              <a:spcBef>
                <a:spcPct val="0"/>
              </a:spcBef>
              <a:buFontTx/>
              <a:buChar char="•"/>
              <a:defRPr/>
            </a:pPr>
            <a:endParaRPr lang="en-GB" dirty="0" smtClean="0"/>
          </a:p>
          <a:p>
            <a:pPr marL="171450" indent="-171450" eaLnBrk="1" hangingPunct="1">
              <a:spcBef>
                <a:spcPct val="0"/>
              </a:spcBef>
              <a:buFontTx/>
              <a:buChar char="•"/>
              <a:defRPr/>
            </a:pPr>
            <a:r>
              <a:rPr lang="en-GB" dirty="0" smtClean="0"/>
              <a:t>Other health system constraints include:</a:t>
            </a:r>
          </a:p>
          <a:p>
            <a:pPr marL="628650" lvl="1" indent="-171450" eaLnBrk="1" hangingPunct="1">
              <a:spcBef>
                <a:spcPct val="0"/>
              </a:spcBef>
              <a:buFontTx/>
              <a:buChar char="•"/>
              <a:defRPr/>
            </a:pPr>
            <a:r>
              <a:rPr lang="en-GB" dirty="0" smtClean="0"/>
              <a:t>shortages of health commodities and poor infrastructure</a:t>
            </a:r>
          </a:p>
          <a:p>
            <a:pPr marL="628650" lvl="1" indent="-171450" eaLnBrk="1" hangingPunct="1">
              <a:spcBef>
                <a:spcPct val="0"/>
              </a:spcBef>
              <a:buFontTx/>
              <a:buChar char="•"/>
              <a:defRPr/>
            </a:pPr>
            <a:r>
              <a:rPr lang="en-GB" dirty="0" smtClean="0"/>
              <a:t>weak governance</a:t>
            </a:r>
          </a:p>
          <a:p>
            <a:pPr marL="628650" lvl="1" indent="-171450" eaLnBrk="1" hangingPunct="1">
              <a:spcBef>
                <a:spcPct val="0"/>
              </a:spcBef>
              <a:buFontTx/>
              <a:buChar char="•"/>
              <a:defRPr/>
            </a:pPr>
            <a:r>
              <a:rPr lang="en-GB" dirty="0" smtClean="0"/>
              <a:t>instability caused by civil conflict, natural disasters</a:t>
            </a:r>
          </a:p>
          <a:p>
            <a:pPr marL="171450" indent="-171450" eaLnBrk="1" hangingPunct="1">
              <a:spcBef>
                <a:spcPct val="0"/>
              </a:spcBef>
              <a:buFontTx/>
              <a:buChar char="•"/>
              <a:defRPr/>
            </a:pPr>
            <a:endParaRPr lang="en-GB" dirty="0" smtClean="0"/>
          </a:p>
          <a:p>
            <a:pPr marL="171450" indent="-171450" eaLnBrk="1" hangingPunct="1">
              <a:spcBef>
                <a:spcPct val="0"/>
              </a:spcBef>
              <a:buFontTx/>
              <a:buChar char="•"/>
              <a:defRPr/>
            </a:pPr>
            <a:r>
              <a:rPr lang="en-GB" dirty="0" smtClean="0"/>
              <a:t>Sociocultural barriers and gender discrimination were also mentioned as barriers </a:t>
            </a:r>
          </a:p>
          <a:p>
            <a:pPr>
              <a:defRPr/>
            </a:pPr>
            <a:endParaRPr lang="en-US" dirty="0"/>
          </a:p>
        </p:txBody>
      </p:sp>
      <p:sp>
        <p:nvSpPr>
          <p:cNvPr id="1167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u="sng">
                <a:solidFill>
                  <a:schemeClr val="tx1"/>
                </a:solidFill>
                <a:latin typeface="Arial" charset="0"/>
                <a:cs typeface="Arial" charset="0"/>
              </a:defRPr>
            </a:lvl1pPr>
            <a:lvl2pPr marL="742950" indent="-285750"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algn="r"/>
            <a:fld id="{922DCE2A-9A50-4BAF-B4D0-BA1954B549E6}" type="slidenum">
              <a:rPr lang="en-US" sz="1200" u="none" smtClean="0">
                <a:solidFill>
                  <a:prstClr val="black"/>
                </a:solidFill>
              </a:rPr>
              <a:pPr algn="r"/>
              <a:t>19</a:t>
            </a:fld>
            <a:endParaRPr lang="en-US" sz="1200" u="none"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a:ln/>
        </p:spPr>
      </p:sp>
      <p:sp>
        <p:nvSpPr>
          <p:cNvPr id="150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As we have learned from the MDGs improving health outcomes will require a focus on equity, integrated health services, strengthening health systems as well as a cross sectoral approach that addresses social determinants of health such as clean water and sanitation, education, gender equality, and improved nutritional status. </a:t>
            </a:r>
          </a:p>
          <a:p>
            <a:endParaRPr lang="en-US" smtClean="0"/>
          </a:p>
          <a:p>
            <a:r>
              <a:rPr lang="en-GB" smtClean="0"/>
              <a:t>Gender inequality is a critical prohibitive factor for improved health. </a:t>
            </a:r>
          </a:p>
          <a:p>
            <a:r>
              <a:rPr lang="en-GB" smtClean="0"/>
              <a:t>Child marriage, constrained access to schooling and economic resources, gender-based violence, inadequate access to health care, and other gender based discrimination shape girls’ and women’s health status. </a:t>
            </a:r>
            <a:endParaRPr lang="en-US" smtClean="0"/>
          </a:p>
        </p:txBody>
      </p:sp>
      <p:sp>
        <p:nvSpPr>
          <p:cNvPr id="150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u="sng">
                <a:solidFill>
                  <a:schemeClr val="tx1"/>
                </a:solidFill>
                <a:latin typeface="Arial" charset="0"/>
                <a:cs typeface="Arial" charset="0"/>
              </a:defRPr>
            </a:lvl1pPr>
            <a:lvl2pPr marL="742950" indent="-285750"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algn="r"/>
            <a:fld id="{562A139B-41E9-42F3-A67D-1D045E78C269}" type="slidenum">
              <a:rPr lang="en-US" sz="1200" u="none" smtClean="0">
                <a:solidFill>
                  <a:prstClr val="black"/>
                </a:solidFill>
              </a:rPr>
              <a:pPr algn="r"/>
              <a:t>20</a:t>
            </a:fld>
            <a:endParaRPr lang="en-US" sz="1200" u="none"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a:ln/>
        </p:spPr>
      </p:sp>
      <p:sp>
        <p:nvSpPr>
          <p:cNvPr id="1443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Healthy women work more productively, and stand to earn more throughout their lives. Addressing under-nutrition in pregnant women and children leads to an increase of up to 10% in an individual’s lifetime earnings.</a:t>
            </a:r>
            <a:r>
              <a:rPr lang="en-US" baseline="30000" smtClean="0"/>
              <a:t>5</a:t>
            </a:r>
            <a:r>
              <a:rPr lang="en-US" smtClean="0"/>
              <a:t> In contrast, poor sanitation leads to diarrhea and parasitic diseases, which reduce productivity and prevent children from going to school.</a:t>
            </a:r>
          </a:p>
          <a:p>
            <a:endParaRPr lang="en-US" smtClean="0"/>
          </a:p>
        </p:txBody>
      </p:sp>
      <p:sp>
        <p:nvSpPr>
          <p:cNvPr id="1443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u="sng">
                <a:solidFill>
                  <a:schemeClr val="tx1"/>
                </a:solidFill>
                <a:latin typeface="Arial" charset="0"/>
                <a:cs typeface="Arial" charset="0"/>
              </a:defRPr>
            </a:lvl1pPr>
            <a:lvl2pPr marL="742950" indent="-285750"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algn="r"/>
            <a:fld id="{13F37A52-F7FB-4CCD-B924-171DF781CD24}" type="slidenum">
              <a:rPr lang="en-US" sz="1200" u="none" smtClean="0">
                <a:solidFill>
                  <a:prstClr val="black"/>
                </a:solidFill>
              </a:rPr>
              <a:pPr algn="r"/>
              <a:t>25</a:t>
            </a:fld>
            <a:endParaRPr lang="en-US" sz="1200" u="none"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a:ln/>
        </p:spPr>
      </p:sp>
      <p:sp>
        <p:nvSpPr>
          <p:cNvPr id="1218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smtClean="0"/>
              <a:t> Access to education</a:t>
            </a:r>
          </a:p>
          <a:p>
            <a:pPr>
              <a:buFontTx/>
              <a:buChar char="•"/>
            </a:pPr>
            <a:r>
              <a:rPr lang="en-US" smtClean="0"/>
              <a:t> Child marriage </a:t>
            </a:r>
          </a:p>
          <a:p>
            <a:pPr>
              <a:buFontTx/>
              <a:buChar char="•"/>
            </a:pPr>
            <a:r>
              <a:rPr lang="en-US" smtClean="0"/>
              <a:t> Gender based violence </a:t>
            </a:r>
          </a:p>
          <a:p>
            <a:pPr>
              <a:buFontTx/>
              <a:buChar char="•"/>
            </a:pPr>
            <a:r>
              <a:rPr lang="en-US" smtClean="0"/>
              <a:t>Other social determinants rooted in gender inequality: Environmental and climate change, threatening access to clean water, adequate nutritious food, stable living environments, and essential services. </a:t>
            </a:r>
          </a:p>
          <a:p>
            <a:pPr>
              <a:buFontTx/>
              <a:buChar char="•"/>
            </a:pPr>
            <a:r>
              <a:rPr lang="en-US" smtClean="0"/>
              <a:t>Combine to reduce girls’ and women’s resilience, increase their instability, and increase vulnerability to health problems.</a:t>
            </a:r>
          </a:p>
          <a:p>
            <a:endParaRPr lang="en-US" smtClean="0"/>
          </a:p>
        </p:txBody>
      </p:sp>
      <p:sp>
        <p:nvSpPr>
          <p:cNvPr id="1218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u="sng">
                <a:solidFill>
                  <a:schemeClr val="tx1"/>
                </a:solidFill>
                <a:latin typeface="Arial" charset="0"/>
                <a:cs typeface="Arial" charset="0"/>
              </a:defRPr>
            </a:lvl1pPr>
            <a:lvl2pPr marL="742950" indent="-285750"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algn="r"/>
            <a:fld id="{D4DF05BA-6DC7-4138-A15D-5D298108D05F}" type="slidenum">
              <a:rPr lang="en-US" sz="1200" u="none" smtClean="0">
                <a:solidFill>
                  <a:prstClr val="black"/>
                </a:solidFill>
              </a:rPr>
              <a:pPr algn="r"/>
              <a:t>26</a:t>
            </a:fld>
            <a:endParaRPr lang="en-US" sz="1200" u="none"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p:cNvSpPr>
          <p:nvPr>
            <p:ph type="sldImg"/>
          </p:nvPr>
        </p:nvSpPr>
        <p:spPr>
          <a:ln/>
        </p:spPr>
      </p:sp>
      <p:sp>
        <p:nvSpPr>
          <p:cNvPr id="157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It will be impossible for health systems to reach those at highest risk of maternal and child mortality and reduce their risk without greater emphasis on the social determinants of health. The need to work across sectors to do so is urgent. Health planners and funders should do more to recognise that effective action outside of the health sector has health benefits, particularly when it chips away gender inequality.</a:t>
            </a:r>
          </a:p>
          <a:p>
            <a:endParaRPr lang="en-GB" smtClean="0"/>
          </a:p>
          <a:p>
            <a:r>
              <a:rPr lang="en-US" smtClean="0"/>
              <a:t>Empowering girls and women so they can control their reproduction and health care; </a:t>
            </a:r>
          </a:p>
          <a:p>
            <a:r>
              <a:rPr lang="en-US" smtClean="0"/>
              <a:t>providing girls and women with assets such as micro-credit, financial management skills, and mobile technology. </a:t>
            </a:r>
          </a:p>
          <a:p>
            <a:endParaRPr lang="en-US" smtClean="0"/>
          </a:p>
        </p:txBody>
      </p:sp>
      <p:sp>
        <p:nvSpPr>
          <p:cNvPr id="157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u="sng">
                <a:solidFill>
                  <a:schemeClr val="tx1"/>
                </a:solidFill>
                <a:latin typeface="Arial" charset="0"/>
                <a:cs typeface="Arial" charset="0"/>
              </a:defRPr>
            </a:lvl1pPr>
            <a:lvl2pPr marL="742950" indent="-285750"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algn="r"/>
            <a:fld id="{F2CA86DB-319C-4C3C-AD64-03B5B93C12E1}" type="slidenum">
              <a:rPr lang="en-US" sz="1200" u="none" smtClean="0">
                <a:solidFill>
                  <a:prstClr val="black"/>
                </a:solidFill>
              </a:rPr>
              <a:pPr algn="r"/>
              <a:t>27</a:t>
            </a:fld>
            <a:endParaRPr lang="en-US" sz="1200" u="none" smtClean="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a:ln/>
        </p:spPr>
      </p:sp>
      <p:sp>
        <p:nvSpPr>
          <p:cNvPr id="1320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The focus on health MDGs for women, children and girls as a lead up to 2015 and beyond </a:t>
            </a:r>
            <a:r>
              <a:rPr lang="en-US" smtClean="0"/>
              <a:t>should include a goal focused on the health of populations: </a:t>
            </a:r>
          </a:p>
          <a:p>
            <a:endParaRPr lang="en-US" smtClean="0"/>
          </a:p>
          <a:p>
            <a:r>
              <a:rPr lang="en-US" smtClean="0"/>
              <a:t>where the target should be ending preventable deaths and morbidity, especially amongst women and children who are the most vulnerable. The global community needs to come together to champion the cause of “healthy life expectancy” which addresses intersectorality and universality and moves beyond single theme issues, which have been a major obstacle in achieving the MDGs. Investing in girl’s education, investing in efforts to reduce violence towards women and investing in improving gender-sensitive, population centric and equitable reproduction , maternal , newborn and child health policies is an investment in social and economic growth and an obligation to realize the human rights for all. </a:t>
            </a:r>
          </a:p>
          <a:p>
            <a:endParaRPr lang="en-US" smtClean="0"/>
          </a:p>
        </p:txBody>
      </p:sp>
      <p:sp>
        <p:nvSpPr>
          <p:cNvPr id="1320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u="sng">
                <a:solidFill>
                  <a:schemeClr val="tx1"/>
                </a:solidFill>
                <a:latin typeface="Arial" charset="0"/>
                <a:cs typeface="Arial" charset="0"/>
              </a:defRPr>
            </a:lvl1pPr>
            <a:lvl2pPr marL="742950" indent="-285750"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algn="r"/>
            <a:fld id="{9B44003A-6775-47B3-8FDB-02CFCA63BF37}" type="slidenum">
              <a:rPr lang="en-US" sz="1200" u="none" smtClean="0">
                <a:solidFill>
                  <a:prstClr val="black"/>
                </a:solidFill>
              </a:rPr>
              <a:pPr algn="r"/>
              <a:t>32</a:t>
            </a:fld>
            <a:endParaRPr lang="en-US" sz="1200" u="none"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a:ln/>
        </p:spPr>
      </p:sp>
      <p:sp>
        <p:nvSpPr>
          <p:cNvPr id="983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Identifying what is working, </a:t>
            </a:r>
          </a:p>
          <a:p>
            <a:r>
              <a:rPr lang="en-US" smtClean="0"/>
              <a:t>where we have failed , </a:t>
            </a:r>
          </a:p>
          <a:p>
            <a:r>
              <a:rPr lang="en-US" smtClean="0"/>
              <a:t>what lessons have we have learnt and how to keep the momentum alive till 2015 and beyond… </a:t>
            </a:r>
          </a:p>
          <a:p>
            <a:endParaRPr lang="en-US" smtClean="0"/>
          </a:p>
          <a:p>
            <a:r>
              <a:rPr lang="en-US" smtClean="0"/>
              <a:t>- </a:t>
            </a:r>
          </a:p>
        </p:txBody>
      </p:sp>
      <p:sp>
        <p:nvSpPr>
          <p:cNvPr id="983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u="sng">
                <a:solidFill>
                  <a:schemeClr val="tx1"/>
                </a:solidFill>
                <a:latin typeface="Arial" charset="0"/>
                <a:cs typeface="Arial" charset="0"/>
              </a:defRPr>
            </a:lvl1pPr>
            <a:lvl2pPr marL="742950" indent="-285750"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algn="r"/>
            <a:fld id="{1E1A2CF9-F5CB-4B2B-9D15-73CFF0D0589B}" type="slidenum">
              <a:rPr lang="en-US" sz="1200" u="none" smtClean="0">
                <a:solidFill>
                  <a:prstClr val="black"/>
                </a:solidFill>
              </a:rPr>
              <a:pPr algn="r"/>
              <a:t>2</a:t>
            </a:fld>
            <a:endParaRPr lang="en-US" sz="1200" u="none"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a:ln/>
        </p:spPr>
      </p:sp>
      <p:sp>
        <p:nvSpPr>
          <p:cNvPr id="1003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Recent progress is significant</a:t>
            </a:r>
          </a:p>
          <a:p>
            <a:endParaRPr lang="en-US" smtClean="0"/>
          </a:p>
          <a:p>
            <a:r>
              <a:rPr lang="en-US" smtClean="0"/>
              <a:t>The declines have happened across the continent and across large and small countries, with different cultures and religions, with different rates of economic growth. </a:t>
            </a:r>
          </a:p>
          <a:p>
            <a:r>
              <a:rPr lang="en-US" smtClean="0"/>
              <a:t>*SSAfrica—the region with the highest level of under-five mortality</a:t>
            </a:r>
          </a:p>
          <a:p>
            <a:r>
              <a:rPr lang="en-US" smtClean="0"/>
              <a:t>Contraceptive use: ….except SSAfrica and Oceania.</a:t>
            </a:r>
            <a:r>
              <a:rPr lang="en-US" sz="1600" b="1" smtClean="0"/>
              <a:t> </a:t>
            </a:r>
            <a:endParaRPr lang="en-US" smtClean="0"/>
          </a:p>
          <a:p>
            <a:endParaRPr lang="en-US" smtClean="0"/>
          </a:p>
          <a:p>
            <a:r>
              <a:rPr lang="en-US" b="1" i="1" smtClean="0"/>
              <a:t>Maternal mortality has declined dramatically, but faster progress is needed.</a:t>
            </a:r>
            <a:endParaRPr lang="en-US" b="1" smtClean="0"/>
          </a:p>
          <a:p>
            <a:r>
              <a:rPr lang="en-US" smtClean="0"/>
              <a:t>Maternal deaths have dropped from 543,000 a year in 1990 to 287,000 in 2010.</a:t>
            </a:r>
          </a:p>
          <a:p>
            <a:r>
              <a:rPr lang="en-US" smtClean="0"/>
              <a:t>Only 9 of 75 Countdown countries are on track to achieve Millennium Development Goal 5; 25 have made insufficient or no progress.</a:t>
            </a:r>
          </a:p>
          <a:p>
            <a:r>
              <a:rPr lang="en-US" smtClean="0"/>
              <a:t>Maternal mortality is concentrated in Sub-Saharan African and South Asian countries: an African woman’s lifetime risk of dying from pregnancy-related causes is 100 times higher than that of a woman in a developed country.</a:t>
            </a:r>
          </a:p>
          <a:p>
            <a:r>
              <a:rPr lang="en-US" b="1" i="1" smtClean="0"/>
              <a:t>Child mortality is down sharply, but more needs to be done.</a:t>
            </a:r>
            <a:endParaRPr lang="en-US" b="1" smtClean="0"/>
          </a:p>
          <a:p>
            <a:r>
              <a:rPr lang="en-US" smtClean="0"/>
              <a:t>Deaths among children under age 5 worldwide have declined from 12 million a year in 1990 to 7.6 million in 2010.</a:t>
            </a:r>
          </a:p>
          <a:p>
            <a:r>
              <a:rPr lang="en-US" smtClean="0"/>
              <a:t>Only 22 of 75 Countdown countries are on track to achieve Millennium Development Goal 4; 3 have made little or no progress.</a:t>
            </a:r>
          </a:p>
          <a:p>
            <a:r>
              <a:rPr lang="en-US" smtClean="0"/>
              <a:t>Despite recent improvements, pneumonia and diarrhoea still cause more than two million deaths a year that could be avoided by available preventive measures and prompt treatment.</a:t>
            </a:r>
          </a:p>
          <a:p>
            <a:r>
              <a:rPr lang="en-US" smtClean="0"/>
              <a:t>Newborn survival is improving too slowly, and stillbirths, especially intrapartum stillbirths, and preterm births need urgent attention.</a:t>
            </a:r>
          </a:p>
          <a:p>
            <a:r>
              <a:rPr lang="en-US" smtClean="0"/>
              <a:t>40% of child deaths occur during the first month of life.</a:t>
            </a:r>
          </a:p>
          <a:p>
            <a:r>
              <a:rPr lang="en-US" smtClean="0"/>
              <a:t>More than 10% of babies are born preterm, a figure that is rising, and complications due to preterm birth are the leading cause of newborn deaths and the second leading cause of child deaths.</a:t>
            </a:r>
          </a:p>
          <a:p>
            <a:r>
              <a:rPr lang="en-US" smtClean="0"/>
              <a:t>Countdown countries that have successfully reduced neonatal mortality—such as Bangladesh, Nepal and Rwanda—offer models for improving newborn survival.</a:t>
            </a:r>
          </a:p>
          <a:p>
            <a:r>
              <a:rPr lang="en-US" b="1" i="1" smtClean="0"/>
              <a:t>Most Countdown countries face a severe nutrition crisis.</a:t>
            </a:r>
            <a:endParaRPr lang="en-US" b="1" smtClean="0"/>
          </a:p>
          <a:p>
            <a:r>
              <a:rPr lang="en-US" smtClean="0"/>
              <a:t>Undernutrition contributes to more than a third of child deaths and to at least a fifth of maternal deaths.</a:t>
            </a:r>
          </a:p>
          <a:p>
            <a:r>
              <a:rPr lang="en-US" smtClean="0"/>
              <a:t>In the majority of Countdown countries, more than a third of children are stunted; stunting is most common among poor children.</a:t>
            </a:r>
          </a:p>
          <a:p>
            <a:endParaRPr lang="en-US" smtClean="0"/>
          </a:p>
        </p:txBody>
      </p:sp>
      <p:sp>
        <p:nvSpPr>
          <p:cNvPr id="1003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u="sng">
                <a:solidFill>
                  <a:schemeClr val="tx1"/>
                </a:solidFill>
                <a:latin typeface="Arial" charset="0"/>
                <a:cs typeface="Arial" charset="0"/>
              </a:defRPr>
            </a:lvl1pPr>
            <a:lvl2pPr marL="742950" indent="-285750"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algn="r"/>
            <a:fld id="{EE0E8BBF-EB17-43E0-9D4B-6C4C77F53060}" type="slidenum">
              <a:rPr lang="en-US" sz="1200" u="none" smtClean="0">
                <a:solidFill>
                  <a:prstClr val="black"/>
                </a:solidFill>
              </a:rPr>
              <a:pPr algn="r"/>
              <a:t>3</a:t>
            </a:fld>
            <a:endParaRPr lang="en-US" sz="1200" u="none"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a:ln/>
        </p:spPr>
      </p:sp>
      <p:sp>
        <p:nvSpPr>
          <p:cNvPr id="1146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Based on Interagency Group data from 2010 for MMR and from 2011 for U5MR </a:t>
            </a:r>
          </a:p>
          <a:p>
            <a:endParaRPr lang="en-US" smtClean="0"/>
          </a:p>
        </p:txBody>
      </p:sp>
      <p:sp>
        <p:nvSpPr>
          <p:cNvPr id="1146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u="sng">
                <a:solidFill>
                  <a:schemeClr val="tx1"/>
                </a:solidFill>
                <a:latin typeface="Arial" charset="0"/>
                <a:cs typeface="Arial" charset="0"/>
              </a:defRPr>
            </a:lvl1pPr>
            <a:lvl2pPr marL="742950" indent="-285750"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algn="r"/>
            <a:fld id="{5B35B6A3-8BEE-4B0B-A9AB-0C5F9AF93A0F}" type="slidenum">
              <a:rPr lang="en-US" sz="1200" u="none" smtClean="0">
                <a:solidFill>
                  <a:prstClr val="black"/>
                </a:solidFill>
              </a:rPr>
              <a:pPr algn="r"/>
              <a:t>4</a:t>
            </a:fld>
            <a:endParaRPr lang="en-US" sz="1200" u="none"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ln/>
        </p:spPr>
      </p:sp>
      <p:sp>
        <p:nvSpPr>
          <p:cNvPr id="74754" name="Rectangle 3"/>
          <p:cNvSpPr>
            <a:spLocks noGrp="1" noChangeArrowheads="1"/>
          </p:cNvSpPr>
          <p:nvPr>
            <p:ph type="body" idx="1"/>
          </p:nvPr>
        </p:nvSpPr>
        <p:spPr>
          <a:xfrm>
            <a:off x="914400" y="4343400"/>
            <a:ext cx="5029200" cy="4114800"/>
          </a:xfrm>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xfrm>
            <a:off x="914400" y="4343400"/>
            <a:ext cx="5029200" cy="4114800"/>
          </a:xfrm>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a:ln/>
        </p:spPr>
      </p:sp>
      <p:sp>
        <p:nvSpPr>
          <p:cNvPr id="146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mtClean="0"/>
              <a:t>The Women Deliver 2010 conference was held from 7-9 June 2010 in Washington, DC. The theme of this conference was “Delivering Solutions for Girls and Women.” This is when Ban Ki-Moon delivered the following speech:</a:t>
            </a:r>
          </a:p>
          <a:p>
            <a:pPr>
              <a:lnSpc>
                <a:spcPct val="90000"/>
              </a:lnSpc>
            </a:pPr>
            <a:r>
              <a:rPr lang="en-US" smtClean="0"/>
              <a:t>"Ladies and Gentlemen; </a:t>
            </a:r>
          </a:p>
          <a:p>
            <a:pPr>
              <a:lnSpc>
                <a:spcPct val="90000"/>
              </a:lnSpc>
            </a:pPr>
            <a:r>
              <a:rPr lang="en-US" smtClean="0"/>
              <a:t>Women’s health in the developed world has come a long way in my lifetime. </a:t>
            </a:r>
          </a:p>
          <a:p>
            <a:pPr>
              <a:lnSpc>
                <a:spcPct val="90000"/>
              </a:lnSpc>
            </a:pPr>
            <a:r>
              <a:rPr lang="en-US" smtClean="0"/>
              <a:t>I myself was born at home, in a small village in the Korean countryside. There was nothing strange or special about that fact. </a:t>
            </a:r>
          </a:p>
          <a:p>
            <a:pPr>
              <a:lnSpc>
                <a:spcPct val="90000"/>
              </a:lnSpc>
            </a:pPr>
            <a:r>
              <a:rPr lang="en-US" smtClean="0"/>
              <a:t>I remember as a child asking my mother why women who were about to give birth would gaze at their simple rubber shoes, which they left at the back door as labour drew near. </a:t>
            </a:r>
          </a:p>
          <a:p>
            <a:pPr>
              <a:lnSpc>
                <a:spcPct val="90000"/>
              </a:lnSpc>
            </a:pPr>
            <a:r>
              <a:rPr lang="en-US" smtClean="0"/>
              <a:t>My mother explained that the women wondered if they would ever step into those shoes again. Giving birth was so risky. They feared for their lives. </a:t>
            </a:r>
          </a:p>
          <a:p>
            <a:pPr>
              <a:lnSpc>
                <a:spcPct val="90000"/>
              </a:lnSpc>
            </a:pPr>
            <a:r>
              <a:rPr lang="en-US" smtClean="0"/>
              <a:t>Her answer started me on the journey that has brought me here today. A journey to help every woman step back into her shoes after giving birth. </a:t>
            </a:r>
          </a:p>
          <a:p>
            <a:pPr>
              <a:lnSpc>
                <a:spcPct val="90000"/>
              </a:lnSpc>
            </a:pPr>
            <a:r>
              <a:rPr lang="en-US" smtClean="0"/>
              <a:t>Women are the glue that holds our societies and our nations together. </a:t>
            </a:r>
          </a:p>
          <a:p>
            <a:pPr>
              <a:lnSpc>
                <a:spcPct val="90000"/>
              </a:lnSpc>
            </a:pPr>
            <a:r>
              <a:rPr lang="en-US" smtClean="0"/>
              <a:t>Mothers make the world work </a:t>
            </a:r>
          </a:p>
          <a:p>
            <a:pPr>
              <a:lnSpc>
                <a:spcPct val="90000"/>
              </a:lnSpc>
            </a:pPr>
            <a:r>
              <a:rPr lang="en-US" smtClean="0"/>
              <a:t>But too often, the world is letting mothers down. "</a:t>
            </a:r>
          </a:p>
          <a:p>
            <a:pPr>
              <a:lnSpc>
                <a:spcPct val="90000"/>
              </a:lnSpc>
            </a:pPr>
            <a:r>
              <a:rPr lang="en-US" smtClean="0"/>
              <a:t/>
            </a:r>
            <a:br>
              <a:rPr lang="en-US" smtClean="0"/>
            </a:br>
            <a:r>
              <a:rPr lang="en-US" smtClean="0"/>
              <a:t/>
            </a:r>
            <a:br>
              <a:rPr lang="en-US" smtClean="0"/>
            </a:br>
            <a:endParaRPr lang="en-US" smtClean="0"/>
          </a:p>
          <a:p>
            <a:endParaRPr lang="en-US" smtClean="0"/>
          </a:p>
        </p:txBody>
      </p:sp>
      <p:sp>
        <p:nvSpPr>
          <p:cNvPr id="1464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u="sng">
                <a:solidFill>
                  <a:schemeClr val="tx1"/>
                </a:solidFill>
                <a:latin typeface="Arial" charset="0"/>
                <a:cs typeface="Arial" charset="0"/>
              </a:defRPr>
            </a:lvl1pPr>
            <a:lvl2pPr marL="742950" indent="-285750"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algn="r"/>
            <a:fld id="{8DFC777D-AAA2-48D6-B6E3-CDD8803C9F40}" type="slidenum">
              <a:rPr lang="en-US" sz="1200" u="none" smtClean="0">
                <a:solidFill>
                  <a:prstClr val="black"/>
                </a:solidFill>
              </a:rPr>
              <a:pPr algn="r"/>
              <a:t>8</a:t>
            </a:fld>
            <a:endParaRPr lang="en-US" sz="1200" u="none"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a:ln/>
        </p:spPr>
      </p:sp>
      <p:sp>
        <p:nvSpPr>
          <p:cNvPr id="1034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MDGs also increased global focus on health. </a:t>
            </a:r>
          </a:p>
          <a:p>
            <a:r>
              <a:rPr lang="en-US" smtClean="0"/>
              <a:t>MDGs accelerated progress on target indicators, stimulated global political support, fostered research and debate on systemic approaches to improve health outcomes. </a:t>
            </a:r>
          </a:p>
          <a:p>
            <a:r>
              <a:rPr lang="en-US" smtClean="0"/>
              <a:t>They coincided with significantly increased donor financial resources for health. </a:t>
            </a:r>
          </a:p>
          <a:p>
            <a:r>
              <a:rPr lang="en-US" smtClean="0"/>
              <a:t>Explosion of new initiatives and partnerships since MDGS adopted.</a:t>
            </a:r>
          </a:p>
          <a:p>
            <a:endParaRPr lang="en-US" smtClean="0"/>
          </a:p>
        </p:txBody>
      </p:sp>
      <p:sp>
        <p:nvSpPr>
          <p:cNvPr id="1034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u="sng">
                <a:solidFill>
                  <a:schemeClr val="tx1"/>
                </a:solidFill>
                <a:latin typeface="Arial" charset="0"/>
                <a:cs typeface="Arial" charset="0"/>
              </a:defRPr>
            </a:lvl1pPr>
            <a:lvl2pPr marL="742950" indent="-285750"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algn="r"/>
            <a:fld id="{0B32E832-AB5E-43D7-80DF-2FEA37591392}" type="slidenum">
              <a:rPr lang="en-US" sz="1200" u="none" smtClean="0">
                <a:solidFill>
                  <a:prstClr val="black"/>
                </a:solidFill>
              </a:rPr>
              <a:pPr algn="r"/>
              <a:t>10</a:t>
            </a:fld>
            <a:endParaRPr lang="en-US" sz="1200" u="none"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a:ln/>
        </p:spPr>
      </p:sp>
      <p:sp>
        <p:nvSpPr>
          <p:cNvPr id="1064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a:p>
            <a:endParaRPr lang="en-US" smtClean="0"/>
          </a:p>
        </p:txBody>
      </p:sp>
      <p:sp>
        <p:nvSpPr>
          <p:cNvPr id="1064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u="sng">
                <a:solidFill>
                  <a:schemeClr val="tx1"/>
                </a:solidFill>
                <a:latin typeface="Arial" charset="0"/>
                <a:cs typeface="Arial" charset="0"/>
              </a:defRPr>
            </a:lvl1pPr>
            <a:lvl2pPr marL="742950" indent="-285750"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algn="r"/>
            <a:fld id="{83786219-36D8-4856-9E35-64EBFFC883A2}" type="slidenum">
              <a:rPr lang="en-US" sz="1200" u="none" smtClean="0">
                <a:solidFill>
                  <a:prstClr val="black"/>
                </a:solidFill>
              </a:rPr>
              <a:pPr algn="r"/>
              <a:t>11</a:t>
            </a:fld>
            <a:endParaRPr lang="en-US" sz="1200" u="none"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758904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68151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35938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773137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6374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37604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37158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41657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369004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425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95549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8921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9824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7852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21358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908050"/>
            <a:ext cx="2058988" cy="51752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908050"/>
            <a:ext cx="6029325" cy="5175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5373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08050"/>
            <a:ext cx="8229600" cy="50958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557338"/>
            <a:ext cx="8229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8313" y="3895725"/>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34225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4910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00175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68253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4255599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012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8993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8996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9906" name="Rectangle 2"/>
          <p:cNvSpPr>
            <a:spLocks noChangeArrowheads="1"/>
          </p:cNvSpPr>
          <p:nvPr/>
        </p:nvSpPr>
        <p:spPr bwMode="auto">
          <a:xfrm>
            <a:off x="0" y="0"/>
            <a:ext cx="9144000" cy="6858000"/>
          </a:xfrm>
          <a:prstGeom prst="rect">
            <a:avLst/>
          </a:prstGeom>
          <a:solidFill>
            <a:srgbClr val="8E47AD"/>
          </a:solidFill>
          <a:ln w="9525" algn="ctr">
            <a:noFill/>
            <a:miter lim="800000"/>
            <a:headEnd/>
            <a:tailEnd/>
          </a:ln>
          <a:effectLst/>
        </p:spPr>
        <p:txBody>
          <a:bodyPr wrap="none" anchor="ctr"/>
          <a:lstStyle/>
          <a:p>
            <a:pPr algn="ctr" fontAlgn="base">
              <a:spcBef>
                <a:spcPct val="0"/>
              </a:spcBef>
              <a:spcAft>
                <a:spcPct val="0"/>
              </a:spcAft>
              <a:defRPr/>
            </a:pPr>
            <a:endParaRPr lang="en-GB" sz="2400" u="sng">
              <a:solidFill>
                <a:srgbClr val="000000"/>
              </a:solidFill>
            </a:endParaRPr>
          </a:p>
        </p:txBody>
      </p:sp>
      <p:pic>
        <p:nvPicPr>
          <p:cNvPr id="64515" name="Picture 3" descr="Board meeting PPT filetto bianc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00338" y="0"/>
            <a:ext cx="6443662"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4" descr="PMNCH logo whit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48488" y="404813"/>
            <a:ext cx="158908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descr="02A10UEQ"/>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240088"/>
            <a:ext cx="2230438"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6" descr="02A132E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1628775"/>
            <a:ext cx="2230438"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7" descr="iStock_000001902197Medium b_w"/>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4868863"/>
            <a:ext cx="2230438"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8" descr="00100171_Espen Rasmussen_Panos Pictures BW"/>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2230438"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13" name="Rectangle 9"/>
          <p:cNvSpPr>
            <a:spLocks noChangeArrowheads="1"/>
          </p:cNvSpPr>
          <p:nvPr/>
        </p:nvSpPr>
        <p:spPr bwMode="auto">
          <a:xfrm>
            <a:off x="0" y="0"/>
            <a:ext cx="2232025" cy="6524625"/>
          </a:xfrm>
          <a:prstGeom prst="rect">
            <a:avLst/>
          </a:prstGeom>
          <a:solidFill>
            <a:schemeClr val="bg1">
              <a:alpha val="14999"/>
            </a:schemeClr>
          </a:solidFill>
          <a:ln w="9525" algn="ctr">
            <a:noFill/>
            <a:miter lim="800000"/>
            <a:headEnd/>
            <a:tailEnd/>
          </a:ln>
          <a:effectLst/>
        </p:spPr>
        <p:txBody>
          <a:bodyPr wrap="none" anchor="ctr"/>
          <a:lstStyle/>
          <a:p>
            <a:pPr algn="ctr" fontAlgn="base">
              <a:spcBef>
                <a:spcPct val="0"/>
              </a:spcBef>
              <a:spcAft>
                <a:spcPct val="0"/>
              </a:spcAft>
              <a:defRPr/>
            </a:pPr>
            <a:endParaRPr lang="en-GB" sz="2400" u="sng">
              <a:solidFill>
                <a:srgbClr val="000000"/>
              </a:solidFill>
            </a:endParaRPr>
          </a:p>
        </p:txBody>
      </p:sp>
      <p:sp>
        <p:nvSpPr>
          <p:cNvPr id="379914" name="Rectangle 10"/>
          <p:cNvSpPr>
            <a:spLocks noChangeArrowheads="1"/>
          </p:cNvSpPr>
          <p:nvPr/>
        </p:nvSpPr>
        <p:spPr bwMode="auto">
          <a:xfrm>
            <a:off x="0" y="6453188"/>
            <a:ext cx="9144000" cy="404812"/>
          </a:xfrm>
          <a:prstGeom prst="rect">
            <a:avLst/>
          </a:prstGeom>
          <a:solidFill>
            <a:srgbClr val="C4E58E"/>
          </a:solidFill>
          <a:ln w="9525" algn="ctr">
            <a:noFill/>
            <a:miter lim="800000"/>
            <a:headEnd/>
            <a:tailEnd/>
          </a:ln>
          <a:effectLst/>
        </p:spPr>
        <p:txBody>
          <a:bodyPr wrap="none" anchor="ctr"/>
          <a:lstStyle/>
          <a:p>
            <a:pPr algn="ctr" fontAlgn="base">
              <a:spcBef>
                <a:spcPct val="0"/>
              </a:spcBef>
              <a:spcAft>
                <a:spcPct val="0"/>
              </a:spcAft>
              <a:defRPr/>
            </a:pPr>
            <a:endParaRPr lang="en-GB" sz="2400" u="sng">
              <a:solidFill>
                <a:srgbClr val="000000"/>
              </a:solidFill>
            </a:endParaRPr>
          </a:p>
        </p:txBody>
      </p:sp>
      <p:sp>
        <p:nvSpPr>
          <p:cNvPr id="379915" name="Rectangle 11"/>
          <p:cNvSpPr>
            <a:spLocks noChangeArrowheads="1"/>
          </p:cNvSpPr>
          <p:nvPr/>
        </p:nvSpPr>
        <p:spPr bwMode="auto">
          <a:xfrm>
            <a:off x="5795963" y="6308725"/>
            <a:ext cx="2879725" cy="360363"/>
          </a:xfrm>
          <a:prstGeom prst="rect">
            <a:avLst/>
          </a:prstGeom>
          <a:solidFill>
            <a:schemeClr val="bg1"/>
          </a:solidFill>
          <a:ln w="9525" algn="ctr">
            <a:noFill/>
            <a:miter lim="800000"/>
            <a:headEnd/>
            <a:tailEnd/>
          </a:ln>
          <a:effectLst/>
        </p:spPr>
        <p:txBody>
          <a:bodyPr wrap="none" anchor="ctr"/>
          <a:lstStyle/>
          <a:p>
            <a:pPr algn="ctr" fontAlgn="base">
              <a:spcBef>
                <a:spcPct val="0"/>
              </a:spcBef>
              <a:spcAft>
                <a:spcPct val="0"/>
              </a:spcAft>
              <a:defRPr/>
            </a:pPr>
            <a:endParaRPr lang="en-GB" sz="2400" u="sng">
              <a:solidFill>
                <a:srgbClr val="000000"/>
              </a:solidFill>
            </a:endParaRPr>
          </a:p>
        </p:txBody>
      </p:sp>
      <p:sp>
        <p:nvSpPr>
          <p:cNvPr id="379916" name="Rectangle 12"/>
          <p:cNvSpPr>
            <a:spLocks noChangeArrowheads="1"/>
          </p:cNvSpPr>
          <p:nvPr/>
        </p:nvSpPr>
        <p:spPr bwMode="auto">
          <a:xfrm>
            <a:off x="5364163" y="6165850"/>
            <a:ext cx="3311525" cy="287338"/>
          </a:xfrm>
          <a:prstGeom prst="rect">
            <a:avLst/>
          </a:prstGeom>
          <a:solidFill>
            <a:schemeClr val="bg1"/>
          </a:solidFill>
          <a:ln w="9525" algn="ctr">
            <a:noFill/>
            <a:miter lim="800000"/>
            <a:headEnd/>
            <a:tailEnd/>
          </a:ln>
          <a:effectLst/>
        </p:spPr>
        <p:txBody>
          <a:bodyPr wrap="none" anchor="ctr"/>
          <a:lstStyle/>
          <a:p>
            <a:pPr algn="ctr" fontAlgn="base">
              <a:spcBef>
                <a:spcPct val="0"/>
              </a:spcBef>
              <a:spcAft>
                <a:spcPct val="0"/>
              </a:spcAft>
              <a:defRPr/>
            </a:pPr>
            <a:endParaRPr lang="en-GB" sz="2400" u="sng">
              <a:solidFill>
                <a:srgbClr val="000000"/>
              </a:solidFill>
            </a:endParaRPr>
          </a:p>
        </p:txBody>
      </p:sp>
      <p:pic>
        <p:nvPicPr>
          <p:cNvPr id="64525" name="Picture 13" descr="Board meeting PPT text"/>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35600" y="6237288"/>
            <a:ext cx="3159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020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ChangeArrowheads="1"/>
          </p:cNvSpPr>
          <p:nvPr/>
        </p:nvSpPr>
        <p:spPr bwMode="auto">
          <a:xfrm>
            <a:off x="0" y="0"/>
            <a:ext cx="9144000" cy="6858000"/>
          </a:xfrm>
          <a:prstGeom prst="rect">
            <a:avLst/>
          </a:prstGeom>
          <a:solidFill>
            <a:srgbClr val="8E47AD"/>
          </a:solidFill>
          <a:ln w="9525" algn="ctr">
            <a:noFill/>
            <a:miter lim="800000"/>
            <a:headEnd/>
            <a:tailEnd/>
          </a:ln>
          <a:effectLst/>
        </p:spPr>
        <p:txBody>
          <a:bodyPr wrap="none" anchor="ctr"/>
          <a:lstStyle/>
          <a:p>
            <a:pPr algn="ctr" fontAlgn="base">
              <a:spcBef>
                <a:spcPct val="0"/>
              </a:spcBef>
              <a:spcAft>
                <a:spcPct val="0"/>
              </a:spcAft>
              <a:defRPr/>
            </a:pPr>
            <a:endParaRPr lang="en-GB" sz="2400" u="sng">
              <a:solidFill>
                <a:srgbClr val="000000"/>
              </a:solidFill>
              <a:latin typeface="Arial" charset="0"/>
            </a:endParaRPr>
          </a:p>
        </p:txBody>
      </p:sp>
      <p:sp>
        <p:nvSpPr>
          <p:cNvPr id="256003" name="Rectangle 3"/>
          <p:cNvSpPr>
            <a:spLocks noChangeArrowheads="1"/>
          </p:cNvSpPr>
          <p:nvPr/>
        </p:nvSpPr>
        <p:spPr bwMode="auto">
          <a:xfrm>
            <a:off x="0" y="6453188"/>
            <a:ext cx="9144000" cy="404812"/>
          </a:xfrm>
          <a:prstGeom prst="rect">
            <a:avLst/>
          </a:prstGeom>
          <a:solidFill>
            <a:srgbClr val="C4E58E"/>
          </a:solidFill>
          <a:ln w="9525" algn="ctr">
            <a:noFill/>
            <a:miter lim="800000"/>
            <a:headEnd/>
            <a:tailEnd/>
          </a:ln>
          <a:effectLst/>
        </p:spPr>
        <p:txBody>
          <a:bodyPr wrap="none" anchor="ctr"/>
          <a:lstStyle/>
          <a:p>
            <a:pPr algn="ctr" fontAlgn="base">
              <a:spcBef>
                <a:spcPct val="0"/>
              </a:spcBef>
              <a:spcAft>
                <a:spcPct val="0"/>
              </a:spcAft>
              <a:defRPr/>
            </a:pPr>
            <a:endParaRPr lang="en-GB" sz="2400" u="sng">
              <a:solidFill>
                <a:srgbClr val="000000"/>
              </a:solidFill>
              <a:latin typeface="Arial" charset="0"/>
            </a:endParaRPr>
          </a:p>
        </p:txBody>
      </p:sp>
      <p:sp>
        <p:nvSpPr>
          <p:cNvPr id="13316" name="Rectangle 4"/>
          <p:cNvSpPr>
            <a:spLocks noGrp="1" noChangeArrowheads="1"/>
          </p:cNvSpPr>
          <p:nvPr>
            <p:ph type="title"/>
          </p:nvPr>
        </p:nvSpPr>
        <p:spPr bwMode="auto">
          <a:xfrm>
            <a:off x="457200" y="908050"/>
            <a:ext cx="82296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3317" name="Rectangle 5"/>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Launched September 2005 in India as merger of 3 pre-existing partnerships</a:t>
            </a:r>
          </a:p>
          <a:p>
            <a:pPr lvl="0"/>
            <a:endParaRPr lang="en-GB" smtClean="0"/>
          </a:p>
          <a:p>
            <a:pPr lvl="0"/>
            <a:r>
              <a:rPr lang="en-GB" smtClean="0"/>
              <a:t>Focus on Reproductive, Maternal, Newborn and Child Health (RMNCH) Continuum of Care</a:t>
            </a:r>
          </a:p>
          <a:p>
            <a:pPr lvl="0"/>
            <a:endParaRPr lang="en-GB" smtClean="0"/>
          </a:p>
          <a:p>
            <a:pPr lvl="0"/>
            <a:r>
              <a:rPr lang="en-GB" smtClean="0"/>
              <a:t>Aims to accelerate achievement of Millenium Development Goals 4 &amp; 5</a:t>
            </a:r>
          </a:p>
          <a:p>
            <a:pPr lvl="0"/>
            <a:endParaRPr lang="en-GB" smtClean="0"/>
          </a:p>
          <a:p>
            <a:pPr lvl="0"/>
            <a:r>
              <a:rPr lang="en-GB" smtClean="0"/>
              <a:t>Promotes the collaboration of the constituencies </a:t>
            </a:r>
          </a:p>
          <a:p>
            <a:pPr lvl="0"/>
            <a:endParaRPr lang="en-US" smtClean="0"/>
          </a:p>
          <a:p>
            <a:pPr lvl="0"/>
            <a:endParaRPr lang="it-IT" smtClean="0"/>
          </a:p>
        </p:txBody>
      </p:sp>
      <p:pic>
        <p:nvPicPr>
          <p:cNvPr id="13318" name="Picture 6" descr="Board meeting PPT filetto bianc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0338" y="0"/>
            <a:ext cx="6443662"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PMNCH logo whit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948488" y="404813"/>
            <a:ext cx="158908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3534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slow"/>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Gill Sans MT" pitchFamily="34" charset="0"/>
          <a:cs typeface="Arial" charset="0"/>
        </a:defRPr>
      </a:lvl2pPr>
      <a:lvl3pPr algn="l" rtl="0" eaLnBrk="0" fontAlgn="base" hangingPunct="0">
        <a:spcBef>
          <a:spcPct val="0"/>
        </a:spcBef>
        <a:spcAft>
          <a:spcPct val="0"/>
        </a:spcAft>
        <a:defRPr sz="2800" b="1">
          <a:solidFill>
            <a:schemeClr val="bg1"/>
          </a:solidFill>
          <a:latin typeface="Gill Sans MT" pitchFamily="34" charset="0"/>
          <a:cs typeface="Arial" charset="0"/>
        </a:defRPr>
      </a:lvl3pPr>
      <a:lvl4pPr algn="l" rtl="0" eaLnBrk="0" fontAlgn="base" hangingPunct="0">
        <a:spcBef>
          <a:spcPct val="0"/>
        </a:spcBef>
        <a:spcAft>
          <a:spcPct val="0"/>
        </a:spcAft>
        <a:defRPr sz="2800" b="1">
          <a:solidFill>
            <a:schemeClr val="bg1"/>
          </a:solidFill>
          <a:latin typeface="Gill Sans MT" pitchFamily="34" charset="0"/>
          <a:cs typeface="Arial" charset="0"/>
        </a:defRPr>
      </a:lvl4pPr>
      <a:lvl5pPr algn="l" rtl="0" eaLnBrk="0" fontAlgn="base" hangingPunct="0">
        <a:spcBef>
          <a:spcPct val="0"/>
        </a:spcBef>
        <a:spcAft>
          <a:spcPct val="0"/>
        </a:spcAft>
        <a:defRPr sz="2800" b="1">
          <a:solidFill>
            <a:schemeClr val="bg1"/>
          </a:solidFill>
          <a:latin typeface="Gill Sans MT" pitchFamily="34" charset="0"/>
          <a:cs typeface="Arial" charset="0"/>
        </a:defRPr>
      </a:lvl5pPr>
      <a:lvl6pPr marL="457200" algn="l" rtl="0" fontAlgn="base">
        <a:spcBef>
          <a:spcPct val="0"/>
        </a:spcBef>
        <a:spcAft>
          <a:spcPct val="0"/>
        </a:spcAft>
        <a:defRPr sz="2800" b="1">
          <a:solidFill>
            <a:schemeClr val="bg1"/>
          </a:solidFill>
          <a:latin typeface="Gill Sans MT" pitchFamily="34" charset="0"/>
          <a:cs typeface="Arial" charset="0"/>
        </a:defRPr>
      </a:lvl6pPr>
      <a:lvl7pPr marL="914400" algn="l" rtl="0" fontAlgn="base">
        <a:spcBef>
          <a:spcPct val="0"/>
        </a:spcBef>
        <a:spcAft>
          <a:spcPct val="0"/>
        </a:spcAft>
        <a:defRPr sz="2800" b="1">
          <a:solidFill>
            <a:schemeClr val="bg1"/>
          </a:solidFill>
          <a:latin typeface="Gill Sans MT" pitchFamily="34" charset="0"/>
          <a:cs typeface="Arial" charset="0"/>
        </a:defRPr>
      </a:lvl7pPr>
      <a:lvl8pPr marL="1371600" algn="l" rtl="0" fontAlgn="base">
        <a:spcBef>
          <a:spcPct val="0"/>
        </a:spcBef>
        <a:spcAft>
          <a:spcPct val="0"/>
        </a:spcAft>
        <a:defRPr sz="2800" b="1">
          <a:solidFill>
            <a:schemeClr val="bg1"/>
          </a:solidFill>
          <a:latin typeface="Gill Sans MT" pitchFamily="34" charset="0"/>
          <a:cs typeface="Arial" charset="0"/>
        </a:defRPr>
      </a:lvl8pPr>
      <a:lvl9pPr marL="1828800" algn="l" rtl="0" fontAlgn="base">
        <a:spcBef>
          <a:spcPct val="0"/>
        </a:spcBef>
        <a:spcAft>
          <a:spcPct val="0"/>
        </a:spcAft>
        <a:defRPr sz="2800" b="1">
          <a:solidFill>
            <a:schemeClr val="bg1"/>
          </a:solidFill>
          <a:latin typeface="Gill Sans MT" pitchFamily="34" charset="0"/>
          <a:cs typeface="Arial" charset="0"/>
        </a:defRPr>
      </a:lvl9pPr>
    </p:titleStyle>
    <p:bodyStyle>
      <a:lvl1pPr marL="180975" indent="-180975" algn="l" rtl="0" eaLnBrk="0" fontAlgn="base" hangingPunct="0">
        <a:spcBef>
          <a:spcPct val="20000"/>
        </a:spcBef>
        <a:spcAft>
          <a:spcPct val="0"/>
        </a:spcAft>
        <a:buClr>
          <a:srgbClr val="C4E58E"/>
        </a:buClr>
        <a:buFont typeface="Wingdings" pitchFamily="2" charset="2"/>
        <a:buChar char="§"/>
        <a:defRPr sz="2000">
          <a:solidFill>
            <a:schemeClr val="bg1"/>
          </a:solidFill>
          <a:latin typeface="+mn-lt"/>
          <a:ea typeface="+mn-ea"/>
          <a:cs typeface="+mn-cs"/>
        </a:defRPr>
      </a:lvl1pPr>
      <a:lvl2pPr marL="541338" indent="-180975" algn="l" rtl="0" eaLnBrk="0" fontAlgn="base" hangingPunct="0">
        <a:spcBef>
          <a:spcPct val="20000"/>
        </a:spcBef>
        <a:spcAft>
          <a:spcPct val="0"/>
        </a:spcAft>
        <a:buClr>
          <a:srgbClr val="C4E58E"/>
        </a:buClr>
        <a:buFont typeface="Arial" charset="0"/>
        <a:buChar char="-"/>
        <a:defRPr>
          <a:solidFill>
            <a:schemeClr val="bg1"/>
          </a:solidFill>
          <a:latin typeface="+mn-lt"/>
          <a:cs typeface="+mn-cs"/>
        </a:defRPr>
      </a:lvl2pPr>
      <a:lvl3pPr marL="895350" indent="-174625" algn="l" rtl="0" eaLnBrk="0" fontAlgn="base" hangingPunct="0">
        <a:spcBef>
          <a:spcPct val="20000"/>
        </a:spcBef>
        <a:spcAft>
          <a:spcPct val="0"/>
        </a:spcAft>
        <a:buClr>
          <a:srgbClr val="C4E58E"/>
        </a:buClr>
        <a:buChar char="o"/>
        <a:defRPr>
          <a:solidFill>
            <a:schemeClr val="bg1"/>
          </a:solidFill>
          <a:latin typeface="+mn-lt"/>
          <a:cs typeface="+mn-cs"/>
        </a:defRPr>
      </a:lvl3pPr>
      <a:lvl4pPr marL="1665288" indent="-228600" algn="l" rtl="0" eaLnBrk="0" fontAlgn="base" hangingPunct="0">
        <a:spcBef>
          <a:spcPct val="20000"/>
        </a:spcBef>
        <a:spcAft>
          <a:spcPct val="0"/>
        </a:spcAft>
        <a:buChar char="–"/>
        <a:defRPr sz="2000">
          <a:solidFill>
            <a:schemeClr val="tx1"/>
          </a:solidFill>
          <a:latin typeface="Arial" charset="0"/>
          <a:cs typeface="+mn-cs"/>
        </a:defRPr>
      </a:lvl4pPr>
      <a:lvl5pPr marL="2073275" indent="-228600" algn="l" rtl="0" eaLnBrk="0" fontAlgn="base" hangingPunct="0">
        <a:spcBef>
          <a:spcPct val="20000"/>
        </a:spcBef>
        <a:spcAft>
          <a:spcPct val="0"/>
        </a:spcAft>
        <a:buChar char="»"/>
        <a:defRPr sz="2000">
          <a:solidFill>
            <a:schemeClr val="tx1"/>
          </a:solidFill>
          <a:latin typeface="Arial" charset="0"/>
          <a:cs typeface="+mn-cs"/>
        </a:defRPr>
      </a:lvl5pPr>
      <a:lvl6pPr marL="2530475" indent="-228600" algn="l" rtl="0" fontAlgn="base">
        <a:spcBef>
          <a:spcPct val="20000"/>
        </a:spcBef>
        <a:spcAft>
          <a:spcPct val="0"/>
        </a:spcAft>
        <a:buChar char="»"/>
        <a:defRPr sz="2000">
          <a:solidFill>
            <a:schemeClr val="tx1"/>
          </a:solidFill>
          <a:latin typeface="Arial" charset="0"/>
          <a:cs typeface="+mn-cs"/>
        </a:defRPr>
      </a:lvl6pPr>
      <a:lvl7pPr marL="2987675" indent="-228600" algn="l" rtl="0" fontAlgn="base">
        <a:spcBef>
          <a:spcPct val="20000"/>
        </a:spcBef>
        <a:spcAft>
          <a:spcPct val="0"/>
        </a:spcAft>
        <a:buChar char="»"/>
        <a:defRPr sz="2000">
          <a:solidFill>
            <a:schemeClr val="tx1"/>
          </a:solidFill>
          <a:latin typeface="Arial" charset="0"/>
          <a:cs typeface="+mn-cs"/>
        </a:defRPr>
      </a:lvl7pPr>
      <a:lvl8pPr marL="3444875" indent="-228600" algn="l" rtl="0" fontAlgn="base">
        <a:spcBef>
          <a:spcPct val="20000"/>
        </a:spcBef>
        <a:spcAft>
          <a:spcPct val="0"/>
        </a:spcAft>
        <a:buChar char="»"/>
        <a:defRPr sz="2000">
          <a:solidFill>
            <a:schemeClr val="tx1"/>
          </a:solidFill>
          <a:latin typeface="Arial" charset="0"/>
          <a:cs typeface="+mn-cs"/>
        </a:defRPr>
      </a:lvl8pPr>
      <a:lvl9pPr marL="3902075" indent="-228600" algn="l" rtl="0" fontAlgn="base">
        <a:spcBef>
          <a:spcPct val="20000"/>
        </a:spcBef>
        <a:spcAft>
          <a:spcPct val="0"/>
        </a:spcAft>
        <a:buChar char="»"/>
        <a:defRPr sz="2000">
          <a:solidFill>
            <a:schemeClr val="tx1"/>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53.jpeg"/><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image" Target="../media/image58.png"/><Relationship Id="rId1" Type="http://schemas.openxmlformats.org/officeDocument/2006/relationships/slideLayout" Target="../slideLayouts/slideLayout15.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0.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2"/>
          <p:cNvSpPr txBox="1">
            <a:spLocks noChangeArrowheads="1"/>
          </p:cNvSpPr>
          <p:nvPr/>
        </p:nvSpPr>
        <p:spPr bwMode="auto">
          <a:xfrm>
            <a:off x="2268538" y="549275"/>
            <a:ext cx="2952750" cy="822325"/>
          </a:xfrm>
          <a:prstGeom prst="rect">
            <a:avLst/>
          </a:prstGeom>
          <a:noFill/>
          <a:ln w="9525">
            <a:noFill/>
            <a:miter lim="800000"/>
            <a:headEnd/>
            <a:tailEnd/>
          </a:ln>
        </p:spPr>
        <p:txBody>
          <a:bodyPr>
            <a:spAutoFit/>
          </a:bodyPr>
          <a:lstStyle>
            <a:lvl1pPr algn="ctr">
              <a:defRPr sz="2400" u="sng">
                <a:solidFill>
                  <a:schemeClr val="tx1"/>
                </a:solidFill>
                <a:latin typeface="Arial" charset="0"/>
                <a:cs typeface="Arial" charset="0"/>
              </a:defRPr>
            </a:lvl1pPr>
            <a:lvl2pPr marL="742950" indent="-285750"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algn="l" fontAlgn="base">
              <a:spcBef>
                <a:spcPct val="0"/>
              </a:spcBef>
              <a:spcAft>
                <a:spcPct val="0"/>
              </a:spcAft>
            </a:pPr>
            <a:r>
              <a:rPr lang="en-US" sz="1200" u="none">
                <a:solidFill>
                  <a:srgbClr val="BFBFBF"/>
                </a:solidFill>
                <a:latin typeface="Gill Sans MT" pitchFamily="34" charset="0"/>
              </a:rPr>
              <a:t>Commission on the Status of Women</a:t>
            </a:r>
          </a:p>
          <a:p>
            <a:pPr algn="l" fontAlgn="base">
              <a:spcBef>
                <a:spcPct val="0"/>
              </a:spcBef>
              <a:spcAft>
                <a:spcPct val="0"/>
              </a:spcAft>
            </a:pPr>
            <a:r>
              <a:rPr lang="en-US" sz="1200" u="none">
                <a:solidFill>
                  <a:srgbClr val="BFBFBF"/>
                </a:solidFill>
                <a:latin typeface="Gill Sans MT" pitchFamily="34" charset="0"/>
              </a:rPr>
              <a:t>Fifty-seventh session</a:t>
            </a:r>
          </a:p>
          <a:p>
            <a:pPr algn="l" fontAlgn="base">
              <a:spcBef>
                <a:spcPct val="0"/>
              </a:spcBef>
              <a:spcAft>
                <a:spcPct val="0"/>
              </a:spcAft>
            </a:pPr>
            <a:r>
              <a:rPr lang="en-US" sz="1200" u="none">
                <a:solidFill>
                  <a:srgbClr val="BFBFBF"/>
                </a:solidFill>
                <a:latin typeface="Gill Sans MT" pitchFamily="34" charset="0"/>
              </a:rPr>
              <a:t>Preparatory panel for 2014</a:t>
            </a:r>
          </a:p>
          <a:p>
            <a:pPr algn="l" fontAlgn="base">
              <a:spcBef>
                <a:spcPct val="0"/>
              </a:spcBef>
              <a:spcAft>
                <a:spcPct val="0"/>
              </a:spcAft>
            </a:pPr>
            <a:r>
              <a:rPr lang="en-US" sz="1200" u="none">
                <a:solidFill>
                  <a:srgbClr val="BFBFBF"/>
                </a:solidFill>
                <a:latin typeface="Gill Sans MT" pitchFamily="34" charset="0"/>
              </a:rPr>
              <a:t>6 March 2013</a:t>
            </a:r>
          </a:p>
        </p:txBody>
      </p:sp>
      <p:sp>
        <p:nvSpPr>
          <p:cNvPr id="64514" name="Text Box 3"/>
          <p:cNvSpPr txBox="1">
            <a:spLocks noChangeArrowheads="1"/>
          </p:cNvSpPr>
          <p:nvPr/>
        </p:nvSpPr>
        <p:spPr bwMode="auto">
          <a:xfrm>
            <a:off x="2555875" y="5014913"/>
            <a:ext cx="6048375" cy="641350"/>
          </a:xfrm>
          <a:prstGeom prst="rect">
            <a:avLst/>
          </a:prstGeom>
          <a:noFill/>
          <a:ln w="9525">
            <a:noFill/>
            <a:miter lim="800000"/>
            <a:headEnd/>
            <a:tailEnd/>
          </a:ln>
        </p:spPr>
        <p:txBody>
          <a:bodyPr>
            <a:spAutoFit/>
          </a:bodyPr>
          <a:lstStyle>
            <a:lvl1pPr algn="ctr">
              <a:defRPr sz="2400" u="sng">
                <a:solidFill>
                  <a:schemeClr val="tx1"/>
                </a:solidFill>
                <a:latin typeface="Arial" charset="0"/>
                <a:cs typeface="Arial" charset="0"/>
              </a:defRPr>
            </a:lvl1pPr>
            <a:lvl2pPr marL="742950" indent="-285750"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fontAlgn="base">
              <a:spcBef>
                <a:spcPct val="0"/>
              </a:spcBef>
              <a:spcAft>
                <a:spcPct val="0"/>
              </a:spcAft>
            </a:pPr>
            <a:r>
              <a:rPr lang="en-US" sz="1800" b="1" u="none">
                <a:solidFill>
                  <a:srgbClr val="BFBFBF"/>
                </a:solidFill>
                <a:latin typeface="Gill Sans MT" pitchFamily="34" charset="0"/>
              </a:rPr>
              <a:t>Dr Carole Presern</a:t>
            </a:r>
            <a:br>
              <a:rPr lang="en-US" sz="1800" b="1" u="none">
                <a:solidFill>
                  <a:srgbClr val="BFBFBF"/>
                </a:solidFill>
                <a:latin typeface="Gill Sans MT" pitchFamily="34" charset="0"/>
              </a:rPr>
            </a:br>
            <a:r>
              <a:rPr lang="en-US" sz="1800" b="1" u="none">
                <a:solidFill>
                  <a:srgbClr val="BFBFBF"/>
                </a:solidFill>
                <a:latin typeface="Gill Sans MT" pitchFamily="34" charset="0"/>
              </a:rPr>
              <a:t>Executive Director</a:t>
            </a:r>
          </a:p>
        </p:txBody>
      </p:sp>
      <p:sp>
        <p:nvSpPr>
          <p:cNvPr id="64515" name="Text Box 4"/>
          <p:cNvSpPr txBox="1">
            <a:spLocks noChangeArrowheads="1"/>
          </p:cNvSpPr>
          <p:nvPr/>
        </p:nvSpPr>
        <p:spPr bwMode="auto">
          <a:xfrm>
            <a:off x="2268538" y="2060575"/>
            <a:ext cx="6875462" cy="1800225"/>
          </a:xfrm>
          <a:prstGeom prst="rect">
            <a:avLst/>
          </a:prstGeom>
          <a:noFill/>
          <a:ln w="9525">
            <a:noFill/>
            <a:miter lim="800000"/>
            <a:headEnd/>
            <a:tailEnd/>
          </a:ln>
        </p:spPr>
        <p:txBody>
          <a:bodyPr>
            <a:spAutoFit/>
          </a:bodyPr>
          <a:lstStyle>
            <a:lvl1pPr algn="ctr">
              <a:defRPr sz="2400" u="sng">
                <a:solidFill>
                  <a:schemeClr val="tx1"/>
                </a:solidFill>
                <a:latin typeface="Arial" charset="0"/>
                <a:cs typeface="Arial" charset="0"/>
              </a:defRPr>
            </a:lvl1pPr>
            <a:lvl2pPr marL="742950" indent="-285750"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fontAlgn="base">
              <a:spcBef>
                <a:spcPct val="0"/>
              </a:spcBef>
              <a:spcAft>
                <a:spcPct val="0"/>
              </a:spcAft>
            </a:pPr>
            <a:r>
              <a:rPr lang="en-US" sz="2800" b="1" u="none" dirty="0">
                <a:solidFill>
                  <a:srgbClr val="FFFFFF"/>
                </a:solidFill>
                <a:latin typeface="Gill Sans MT" pitchFamily="34" charset="0"/>
              </a:rPr>
              <a:t>THE HEALTH MDGS:</a:t>
            </a:r>
            <a:br>
              <a:rPr lang="en-US" sz="2800" b="1" u="none" dirty="0">
                <a:solidFill>
                  <a:srgbClr val="FFFFFF"/>
                </a:solidFill>
                <a:latin typeface="Gill Sans MT" pitchFamily="34" charset="0"/>
              </a:rPr>
            </a:br>
            <a:r>
              <a:rPr lang="en-US" sz="2800" b="1" u="none" dirty="0">
                <a:solidFill>
                  <a:srgbClr val="FFFFFF"/>
                </a:solidFill>
                <a:latin typeface="Gill Sans MT" pitchFamily="34" charset="0"/>
              </a:rPr>
              <a:t>What </a:t>
            </a:r>
            <a:r>
              <a:rPr lang="en-US" sz="2800" b="1" u="none" dirty="0" smtClean="0">
                <a:solidFill>
                  <a:srgbClr val="FFFFFF"/>
                </a:solidFill>
                <a:latin typeface="Gill Sans MT" pitchFamily="34" charset="0"/>
              </a:rPr>
              <a:t>works? </a:t>
            </a:r>
            <a:endParaRPr lang="en-US" sz="2800" b="1" u="none" dirty="0">
              <a:solidFill>
                <a:srgbClr val="FFFFFF"/>
              </a:solidFill>
              <a:latin typeface="Gill Sans MT" pitchFamily="34" charset="0"/>
            </a:endParaRPr>
          </a:p>
          <a:p>
            <a:pPr fontAlgn="base">
              <a:spcBef>
                <a:spcPct val="0"/>
              </a:spcBef>
              <a:spcAft>
                <a:spcPct val="0"/>
              </a:spcAft>
            </a:pPr>
            <a:r>
              <a:rPr lang="en-US" sz="2800" b="1" u="none" dirty="0">
                <a:solidFill>
                  <a:srgbClr val="FFFFFF"/>
                </a:solidFill>
                <a:latin typeface="Gill Sans MT" pitchFamily="34" charset="0"/>
              </a:rPr>
              <a:t>What </a:t>
            </a:r>
            <a:r>
              <a:rPr lang="en-US" sz="2800" b="1" u="none" dirty="0" smtClean="0">
                <a:solidFill>
                  <a:srgbClr val="FFFFFF"/>
                </a:solidFill>
                <a:latin typeface="Gill Sans MT" pitchFamily="34" charset="0"/>
              </a:rPr>
              <a:t>didn't? </a:t>
            </a:r>
            <a:r>
              <a:rPr lang="en-US" sz="2800" b="1" u="none" dirty="0">
                <a:solidFill>
                  <a:srgbClr val="FFFFFF"/>
                </a:solidFill>
                <a:latin typeface="Gill Sans MT" pitchFamily="34" charset="0"/>
              </a:rPr>
              <a:t/>
            </a:r>
            <a:br>
              <a:rPr lang="en-US" sz="2800" b="1" u="none" dirty="0">
                <a:solidFill>
                  <a:srgbClr val="FFFFFF"/>
                </a:solidFill>
                <a:latin typeface="Gill Sans MT" pitchFamily="34" charset="0"/>
              </a:rPr>
            </a:br>
            <a:r>
              <a:rPr lang="en-US" sz="2800" b="1" u="none" dirty="0">
                <a:solidFill>
                  <a:srgbClr val="FFFFFF"/>
                </a:solidFill>
                <a:latin typeface="Gill Sans MT" pitchFamily="34" charset="0"/>
              </a:rPr>
              <a:t>What’s next?</a:t>
            </a:r>
            <a:endParaRPr lang="it-IT" sz="1600" b="1" u="none" dirty="0">
              <a:solidFill>
                <a:srgbClr val="C4E58E"/>
              </a:solidFill>
              <a:latin typeface="Gill Sans MT" pitchFamily="34" charset="0"/>
            </a:endParaRPr>
          </a:p>
        </p:txBody>
      </p:sp>
      <p:sp>
        <p:nvSpPr>
          <p:cNvPr id="2" name="Text Box 4"/>
          <p:cNvSpPr txBox="1">
            <a:spLocks noChangeArrowheads="1"/>
          </p:cNvSpPr>
          <p:nvPr/>
        </p:nvSpPr>
        <p:spPr bwMode="auto">
          <a:xfrm>
            <a:off x="2268538" y="4076700"/>
            <a:ext cx="6875462" cy="366713"/>
          </a:xfrm>
          <a:prstGeom prst="rect">
            <a:avLst/>
          </a:prstGeom>
          <a:noFill/>
          <a:ln w="9525">
            <a:noFill/>
            <a:miter lim="800000"/>
            <a:headEnd/>
            <a:tailEnd/>
          </a:ln>
        </p:spPr>
        <p:txBody>
          <a:bodyPr>
            <a:spAutoFit/>
          </a:bodyPr>
          <a:lstStyle>
            <a:lvl1pPr algn="ctr">
              <a:defRPr sz="2400" u="sng">
                <a:solidFill>
                  <a:schemeClr val="tx1"/>
                </a:solidFill>
                <a:latin typeface="Arial" charset="0"/>
                <a:cs typeface="Arial" charset="0"/>
              </a:defRPr>
            </a:lvl1pPr>
            <a:lvl2pPr marL="742950" indent="-285750"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fontAlgn="base">
              <a:spcBef>
                <a:spcPct val="50000"/>
              </a:spcBef>
              <a:spcAft>
                <a:spcPct val="0"/>
              </a:spcAft>
            </a:pPr>
            <a:r>
              <a:rPr lang="it-IT" sz="1800" u="none">
                <a:solidFill>
                  <a:srgbClr val="C4E58E"/>
                </a:solidFill>
                <a:latin typeface="Gill Sans MT" pitchFamily="34" charset="0"/>
              </a:rPr>
              <a:t>The Partnership for Maternal, Newborn &amp; Child Health (PMNCH)</a:t>
            </a:r>
          </a:p>
        </p:txBody>
      </p:sp>
    </p:spTree>
    <p:extLst>
      <p:ext uri="{BB962C8B-B14F-4D97-AF65-F5344CB8AC3E}">
        <p14:creationId xmlns:p14="http://schemas.microsoft.com/office/powerpoint/2010/main" val="370249678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250825" y="620713"/>
            <a:ext cx="8820150" cy="1079500"/>
          </a:xfrm>
        </p:spPr>
        <p:txBody>
          <a:bodyPr/>
          <a:lstStyle/>
          <a:p>
            <a:r>
              <a:rPr lang="en-US" sz="2400" dirty="0" smtClean="0">
                <a:solidFill>
                  <a:srgbClr val="C4E58E"/>
                </a:solidFill>
              </a:rPr>
              <a:t>Increased funding for health</a:t>
            </a:r>
            <a:r>
              <a:rPr lang="en-US" sz="2400" dirty="0" smtClean="0"/>
              <a:t> - </a:t>
            </a:r>
            <a:r>
              <a:rPr lang="en-US" sz="2400" dirty="0" smtClean="0">
                <a:solidFill>
                  <a:srgbClr val="C4E58E"/>
                </a:solidFill>
              </a:rPr>
              <a:t>ODA to Health, 1995 to 2010</a:t>
            </a:r>
          </a:p>
        </p:txBody>
      </p:sp>
      <p:pic>
        <p:nvPicPr>
          <p:cNvPr id="4" name="Content Placeholder 3"/>
          <p:cNvPicPr>
            <a:picLocks noGrp="1" noChangeArrowheads="1"/>
          </p:cNvPicPr>
          <p:nvPr>
            <p:ph idx="1"/>
          </p:nvPr>
        </p:nvPicPr>
        <p:blipFill>
          <a:blip r:embed="rId3">
            <a:extLst>
              <a:ext uri="{28A0092B-C50C-407E-A947-70E740481C1C}">
                <a14:useLocalDpi xmlns:a14="http://schemas.microsoft.com/office/drawing/2010/main" val="0"/>
              </a:ext>
            </a:extLst>
          </a:blip>
          <a:srcRect l="8252" t="4272" r="6831" b="17374"/>
          <a:stretch>
            <a:fillRect/>
          </a:stretch>
        </p:blipFill>
        <p:spPr>
          <a:xfrm>
            <a:off x="396875" y="1697038"/>
            <a:ext cx="8351838" cy="4252912"/>
          </a:xfrm>
          <a:solidFill>
            <a:srgbClr val="DDDDDD">
              <a:alpha val="14999"/>
            </a:srgbClr>
          </a:solidFill>
        </p:spPr>
      </p:pic>
      <p:sp>
        <p:nvSpPr>
          <p:cNvPr id="102403" name="Rectangle 1"/>
          <p:cNvSpPr>
            <a:spLocks noChangeArrowheads="1"/>
          </p:cNvSpPr>
          <p:nvPr/>
        </p:nvSpPr>
        <p:spPr bwMode="auto">
          <a:xfrm>
            <a:off x="250825" y="6524625"/>
            <a:ext cx="4059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fontAlgn="base">
              <a:spcBef>
                <a:spcPct val="0"/>
              </a:spcBef>
              <a:spcAft>
                <a:spcPct val="0"/>
              </a:spcAft>
            </a:pPr>
            <a:r>
              <a:rPr lang="en-US" sz="1000" i="1">
                <a:solidFill>
                  <a:srgbClr val="000000"/>
                </a:solidFill>
                <a:cs typeface="Calibri" pitchFamily="34" charset="0"/>
              </a:rPr>
              <a:t>Source</a:t>
            </a:r>
            <a:r>
              <a:rPr lang="en-US" sz="1000">
                <a:solidFill>
                  <a:srgbClr val="000000"/>
                </a:solidFill>
                <a:cs typeface="Calibri" pitchFamily="34" charset="0"/>
              </a:rPr>
              <a:t>: OECD 2011, United Nations Statistics Division 2012, Lu et al. 2010</a:t>
            </a:r>
            <a:endParaRPr lang="en-US" sz="1000">
              <a:solidFill>
                <a:srgbClr val="000000"/>
              </a:solidFill>
            </a:endParaRPr>
          </a:p>
        </p:txBody>
      </p:sp>
      <p:pic>
        <p:nvPicPr>
          <p:cNvPr id="2" name="Content Placeholder 3"/>
          <p:cNvPicPr>
            <a:picLocks noChangeArrowheads="1"/>
          </p:cNvPicPr>
          <p:nvPr/>
        </p:nvPicPr>
        <p:blipFill>
          <a:blip r:embed="rId3">
            <a:extLst>
              <a:ext uri="{28A0092B-C50C-407E-A947-70E740481C1C}">
                <a14:useLocalDpi xmlns:a14="http://schemas.microsoft.com/office/drawing/2010/main" val="0"/>
              </a:ext>
            </a:extLst>
          </a:blip>
          <a:srcRect l="8252" t="89758" r="2017" b="4794"/>
          <a:stretch>
            <a:fillRect/>
          </a:stretch>
        </p:blipFill>
        <p:spPr bwMode="auto">
          <a:xfrm>
            <a:off x="250825" y="6092825"/>
            <a:ext cx="85693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25074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457200" y="908050"/>
            <a:ext cx="8578850" cy="865188"/>
          </a:xfrm>
        </p:spPr>
        <p:txBody>
          <a:bodyPr/>
          <a:lstStyle/>
          <a:p>
            <a:r>
              <a:rPr lang="en-US" sz="3600" smtClean="0"/>
              <a:t/>
            </a:r>
            <a:br>
              <a:rPr lang="en-US" sz="3600" smtClean="0"/>
            </a:br>
            <a:endParaRPr lang="en-US" sz="3600" smtClean="0">
              <a:solidFill>
                <a:srgbClr val="C4E58E"/>
              </a:solidFill>
            </a:endParaRPr>
          </a:p>
        </p:txBody>
      </p:sp>
      <p:sp>
        <p:nvSpPr>
          <p:cNvPr id="3" name="Content Placeholder 2"/>
          <p:cNvSpPr>
            <a:spLocks noGrp="1"/>
          </p:cNvSpPr>
          <p:nvPr>
            <p:ph sz="half" idx="1"/>
          </p:nvPr>
        </p:nvSpPr>
        <p:spPr>
          <a:xfrm>
            <a:off x="323850" y="1268413"/>
            <a:ext cx="8280400" cy="4321175"/>
          </a:xfrm>
        </p:spPr>
        <p:txBody>
          <a:bodyPr/>
          <a:lstStyle/>
          <a:p>
            <a:pPr marL="179388" indent="-179388">
              <a:spcBef>
                <a:spcPct val="0"/>
              </a:spcBef>
              <a:buFont typeface="Wingdings" pitchFamily="2" charset="2"/>
              <a:buNone/>
            </a:pPr>
            <a:endParaRPr lang="en-US" sz="2400" b="1" dirty="0" smtClean="0">
              <a:solidFill>
                <a:srgbClr val="C1E766"/>
              </a:solidFill>
            </a:endParaRPr>
          </a:p>
          <a:p>
            <a:pPr marL="179388" indent="-179388">
              <a:spcBef>
                <a:spcPct val="0"/>
              </a:spcBef>
              <a:buSzPct val="90000"/>
            </a:pPr>
            <a:r>
              <a:rPr lang="en-US" dirty="0" smtClean="0"/>
              <a:t>Increased coverage of essential interventions</a:t>
            </a:r>
          </a:p>
          <a:p>
            <a:pPr marL="179388" indent="-179388">
              <a:spcBef>
                <a:spcPct val="0"/>
              </a:spcBef>
              <a:buSzPct val="90000"/>
              <a:buFont typeface="Wingdings" pitchFamily="2" charset="2"/>
              <a:buNone/>
            </a:pPr>
            <a:r>
              <a:rPr lang="en-US" dirty="0" smtClean="0"/>
              <a:t> </a:t>
            </a:r>
          </a:p>
          <a:p>
            <a:pPr marL="179388" indent="-179388">
              <a:spcBef>
                <a:spcPct val="0"/>
              </a:spcBef>
              <a:spcAft>
                <a:spcPct val="20000"/>
              </a:spcAft>
              <a:buSzPct val="90000"/>
            </a:pPr>
            <a:r>
              <a:rPr lang="en-US" dirty="0" smtClean="0"/>
              <a:t>A focus on health systems strengthening </a:t>
            </a:r>
          </a:p>
          <a:p>
            <a:pPr lvl="1">
              <a:spcBef>
                <a:spcPct val="0"/>
              </a:spcBef>
              <a:spcAft>
                <a:spcPct val="20000"/>
              </a:spcAft>
              <a:buSzPct val="90000"/>
            </a:pPr>
            <a:r>
              <a:rPr lang="en-US" sz="2800" dirty="0" smtClean="0"/>
              <a:t>Particularly human resources and commodities</a:t>
            </a:r>
          </a:p>
          <a:p>
            <a:pPr marL="987425" lvl="2" indent="-266700">
              <a:spcBef>
                <a:spcPct val="0"/>
              </a:spcBef>
              <a:buSzPct val="90000"/>
              <a:buFontTx/>
              <a:buNone/>
            </a:pPr>
            <a:endParaRPr lang="en-US" sz="2800" dirty="0" smtClean="0"/>
          </a:p>
          <a:p>
            <a:pPr marL="179388" indent="-179388">
              <a:spcBef>
                <a:spcPct val="0"/>
              </a:spcBef>
              <a:buSzPct val="90000"/>
            </a:pPr>
            <a:r>
              <a:rPr lang="en-US" dirty="0" smtClean="0"/>
              <a:t>More partnerships for health</a:t>
            </a:r>
          </a:p>
          <a:p>
            <a:pPr marL="179388" indent="-179388">
              <a:spcBef>
                <a:spcPct val="0"/>
              </a:spcBef>
              <a:buSzPct val="90000"/>
              <a:buFont typeface="Wingdings" pitchFamily="2" charset="2"/>
              <a:buNone/>
            </a:pPr>
            <a:endParaRPr lang="en-US" dirty="0" smtClean="0"/>
          </a:p>
          <a:p>
            <a:pPr marL="179388" indent="-179388">
              <a:spcBef>
                <a:spcPct val="0"/>
              </a:spcBef>
              <a:buSzPct val="90000"/>
            </a:pPr>
            <a:r>
              <a:rPr lang="en-US" dirty="0" smtClean="0"/>
              <a:t>More innovation and research</a:t>
            </a:r>
          </a:p>
          <a:p>
            <a:pPr marL="179388" indent="-179388">
              <a:spcBef>
                <a:spcPct val="0"/>
              </a:spcBef>
              <a:buSzPct val="90000"/>
              <a:buFont typeface="Wingdings" pitchFamily="2" charset="2"/>
              <a:buNone/>
            </a:pPr>
            <a:endParaRPr lang="en-US" dirty="0" smtClean="0"/>
          </a:p>
          <a:p>
            <a:pPr marL="179388" indent="-179388">
              <a:spcBef>
                <a:spcPct val="0"/>
              </a:spcBef>
              <a:buSzPct val="90000"/>
            </a:pPr>
            <a:r>
              <a:rPr lang="en-US" dirty="0" smtClean="0"/>
              <a:t>Increased accountability</a:t>
            </a:r>
          </a:p>
        </p:txBody>
      </p:sp>
      <p:sp>
        <p:nvSpPr>
          <p:cNvPr id="105477" name="Title 1"/>
          <p:cNvSpPr>
            <a:spLocks/>
          </p:cNvSpPr>
          <p:nvPr/>
        </p:nvSpPr>
        <p:spPr bwMode="auto">
          <a:xfrm>
            <a:off x="250825" y="6921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fontAlgn="base" hangingPunct="0">
              <a:spcBef>
                <a:spcPct val="0"/>
              </a:spcBef>
              <a:spcAft>
                <a:spcPct val="0"/>
              </a:spcAft>
            </a:pPr>
            <a:r>
              <a:rPr lang="en-US" sz="3200" b="1" dirty="0">
                <a:solidFill>
                  <a:srgbClr val="C4E58E"/>
                </a:solidFill>
              </a:rPr>
              <a:t>This has resulted in</a:t>
            </a:r>
          </a:p>
        </p:txBody>
      </p:sp>
    </p:spTree>
    <p:extLst>
      <p:ext uri="{BB962C8B-B14F-4D97-AF65-F5344CB8AC3E}">
        <p14:creationId xmlns:p14="http://schemas.microsoft.com/office/powerpoint/2010/main" val="3028740478"/>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303213" y="620713"/>
            <a:ext cx="8229600" cy="792162"/>
          </a:xfrm>
        </p:spPr>
        <p:txBody>
          <a:bodyPr/>
          <a:lstStyle/>
          <a:p>
            <a:r>
              <a:rPr lang="en-US" dirty="0" smtClean="0">
                <a:solidFill>
                  <a:srgbClr val="C4E58E"/>
                </a:solidFill>
              </a:rPr>
              <a:t>We know what works</a:t>
            </a:r>
          </a:p>
        </p:txBody>
      </p:sp>
      <p:pic>
        <p:nvPicPr>
          <p:cNvPr id="125958" name="Picture 6" descr="Countdown logo"/>
          <p:cNvPicPr>
            <a:picLocks noChangeAspect="1" noChangeArrowheads="1"/>
          </p:cNvPicPr>
          <p:nvPr/>
        </p:nvPicPr>
        <p:blipFill>
          <a:blip r:embed="rId2" cstate="print">
            <a:extLst>
              <a:ext uri="{28A0092B-C50C-407E-A947-70E740481C1C}">
                <a14:useLocalDpi xmlns:a14="http://schemas.microsoft.com/office/drawing/2010/main" val="0"/>
              </a:ext>
            </a:extLst>
          </a:blip>
          <a:srcRect l="-2850" t="-6894" r="-2286" b="-7941"/>
          <a:stretch>
            <a:fillRect/>
          </a:stretch>
        </p:blipFill>
        <p:spPr bwMode="auto">
          <a:xfrm>
            <a:off x="2771775" y="4894263"/>
            <a:ext cx="3744913" cy="1466850"/>
          </a:xfrm>
          <a:prstGeom prst="rect">
            <a:avLst/>
          </a:prstGeom>
          <a:solidFill>
            <a:schemeClr val="bg1"/>
          </a:solidFill>
        </p:spPr>
      </p:pic>
      <p:pic>
        <p:nvPicPr>
          <p:cNvPr id="125959" name="Picture 7" descr="Essential Interventions -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557338"/>
            <a:ext cx="3384550" cy="3186112"/>
          </a:xfrm>
          <a:prstGeom prst="rect">
            <a:avLst/>
          </a:prstGeom>
          <a:noFill/>
          <a:extLst>
            <a:ext uri="{909E8E84-426E-40DD-AFC4-6F175D3DCCD1}">
              <a14:hiddenFill xmlns:a14="http://schemas.microsoft.com/office/drawing/2010/main">
                <a:solidFill>
                  <a:srgbClr val="FFFFFF"/>
                </a:solidFill>
              </a14:hiddenFill>
            </a:ext>
          </a:extLst>
        </p:spPr>
      </p:pic>
      <p:pic>
        <p:nvPicPr>
          <p:cNvPr id="125960" name="Picture 8" descr="Keeping Promises, Measuring Results-1"/>
          <p:cNvPicPr>
            <a:picLocks noChangeAspect="1" noChangeArrowheads="1"/>
          </p:cNvPicPr>
          <p:nvPr/>
        </p:nvPicPr>
        <p:blipFill>
          <a:blip r:embed="rId4" cstate="print">
            <a:extLst>
              <a:ext uri="{28A0092B-C50C-407E-A947-70E740481C1C}">
                <a14:useLocalDpi xmlns:a14="http://schemas.microsoft.com/office/drawing/2010/main" val="0"/>
              </a:ext>
            </a:extLst>
          </a:blip>
          <a:srcRect l="26154" t="29256" r="26120" b="23883"/>
          <a:stretch>
            <a:fillRect/>
          </a:stretch>
        </p:blipFill>
        <p:spPr bwMode="auto">
          <a:xfrm>
            <a:off x="1042988" y="1557338"/>
            <a:ext cx="2555875" cy="3167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55283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0"/>
          <p:cNvSpPr>
            <a:spLocks noChangeArrowheads="1"/>
          </p:cNvSpPr>
          <p:nvPr/>
        </p:nvSpPr>
        <p:spPr bwMode="auto">
          <a:xfrm>
            <a:off x="6156325" y="0"/>
            <a:ext cx="298767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GB" sz="2400" u="sng">
              <a:solidFill>
                <a:srgbClr val="000000"/>
              </a:solidFill>
              <a:latin typeface="Arial" charset="0"/>
            </a:endParaRPr>
          </a:p>
        </p:txBody>
      </p:sp>
      <p:sp>
        <p:nvSpPr>
          <p:cNvPr id="12297" name="Rectangle 9"/>
          <p:cNvSpPr>
            <a:spLocks noChangeArrowheads="1"/>
          </p:cNvSpPr>
          <p:nvPr/>
        </p:nvSpPr>
        <p:spPr bwMode="auto">
          <a:xfrm flipH="1">
            <a:off x="2987675" y="0"/>
            <a:ext cx="3384550" cy="6858000"/>
          </a:xfrm>
          <a:prstGeom prst="rect">
            <a:avLst/>
          </a:prstGeom>
          <a:gradFill rotWithShape="1">
            <a:gsLst>
              <a:gs pos="0">
                <a:schemeClr val="bg1"/>
              </a:gs>
              <a:gs pos="100000">
                <a:schemeClr val="bg1">
                  <a:gamma/>
                  <a:shade val="46275"/>
                  <a:invGamma/>
                  <a:alpha val="0"/>
                </a:schemeClr>
              </a:gs>
            </a:gsLst>
            <a:lin ang="0" scaled="1"/>
          </a:gradFill>
          <a:ln>
            <a:noFill/>
          </a:ln>
          <a:effectLst/>
          <a:extLst/>
        </p:spPr>
        <p:txBody>
          <a:bodyPr wrap="none" anchor="ctr"/>
          <a:lstStyle/>
          <a:p>
            <a:pPr algn="ctr" fontAlgn="base">
              <a:spcBef>
                <a:spcPct val="0"/>
              </a:spcBef>
              <a:spcAft>
                <a:spcPct val="0"/>
              </a:spcAft>
            </a:pPr>
            <a:endParaRPr lang="en-GB" sz="2400" u="sng">
              <a:solidFill>
                <a:srgbClr val="000000"/>
              </a:solidFill>
              <a:latin typeface="Arial" charset="0"/>
            </a:endParaRPr>
          </a:p>
        </p:txBody>
      </p:sp>
      <p:sp>
        <p:nvSpPr>
          <p:cNvPr id="24579" name="Title 1"/>
          <p:cNvSpPr>
            <a:spLocks noGrp="1"/>
          </p:cNvSpPr>
          <p:nvPr>
            <p:ph type="title"/>
          </p:nvPr>
        </p:nvSpPr>
        <p:spPr>
          <a:xfrm>
            <a:off x="250825" y="404813"/>
            <a:ext cx="4897438" cy="936625"/>
          </a:xfrm>
        </p:spPr>
        <p:txBody>
          <a:bodyPr/>
          <a:lstStyle/>
          <a:p>
            <a:r>
              <a:rPr lang="en-US" sz="3200" dirty="0" smtClean="0"/>
              <a:t>Coverage</a:t>
            </a:r>
            <a:r>
              <a:rPr lang="en-US" dirty="0" smtClean="0"/>
              <a:t> </a:t>
            </a:r>
            <a:endParaRPr lang="en-GB" dirty="0" smtClean="0"/>
          </a:p>
        </p:txBody>
      </p:sp>
      <p:sp>
        <p:nvSpPr>
          <p:cNvPr id="24581" name="Text Box 8"/>
          <p:cNvSpPr txBox="1">
            <a:spLocks noChangeArrowheads="1"/>
          </p:cNvSpPr>
          <p:nvPr/>
        </p:nvSpPr>
        <p:spPr bwMode="auto">
          <a:xfrm>
            <a:off x="539750" y="5629275"/>
            <a:ext cx="4103688"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2075" indent="-92075" algn="ctr">
              <a:defRPr sz="2400" u="sng">
                <a:solidFill>
                  <a:schemeClr val="tx1"/>
                </a:solidFill>
                <a:latin typeface="Arial" charset="0"/>
                <a:cs typeface="Arial" charset="0"/>
              </a:defRPr>
            </a:lvl1pPr>
            <a:lvl2pPr marL="742950" indent="-285750"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algn="l" fontAlgn="base">
              <a:spcBef>
                <a:spcPct val="0"/>
              </a:spcBef>
              <a:spcAft>
                <a:spcPct val="0"/>
              </a:spcAft>
            </a:pPr>
            <a:r>
              <a:rPr lang="it-IT" sz="900" u="none">
                <a:solidFill>
                  <a:srgbClr val="5F5F5F"/>
                </a:solidFill>
                <a:latin typeface="Gill Sans MT" pitchFamily="34" charset="0"/>
              </a:rPr>
              <a:t>* Coverage indicators from Recommendation 2 of the Commission on Information and Accountability for Women’s and Children’s Health (2011). </a:t>
            </a:r>
          </a:p>
          <a:p>
            <a:pPr algn="l" fontAlgn="base">
              <a:spcBef>
                <a:spcPct val="0"/>
              </a:spcBef>
              <a:spcAft>
                <a:spcPct val="0"/>
              </a:spcAft>
              <a:buFontTx/>
              <a:buChar char="•"/>
            </a:pPr>
            <a:endParaRPr lang="it-IT" sz="900" u="none">
              <a:solidFill>
                <a:srgbClr val="5F5F5F"/>
              </a:solidFill>
              <a:latin typeface="Gill Sans MT" pitchFamily="34" charset="0"/>
            </a:endParaRPr>
          </a:p>
          <a:p>
            <a:pPr algn="l" fontAlgn="base">
              <a:spcBef>
                <a:spcPct val="0"/>
              </a:spcBef>
              <a:spcAft>
                <a:spcPct val="0"/>
              </a:spcAft>
            </a:pPr>
            <a:r>
              <a:rPr lang="it-IT" sz="900" u="none">
                <a:solidFill>
                  <a:srgbClr val="5F5F5F"/>
                </a:solidFill>
                <a:latin typeface="Gill Sans MT" pitchFamily="34" charset="0"/>
              </a:rPr>
              <a:t>Adapted from: Countdown to 2015, Building a Future for Women and Children, The 2012 Report (2012). </a:t>
            </a:r>
          </a:p>
          <a:p>
            <a:pPr algn="l" fontAlgn="base">
              <a:spcBef>
                <a:spcPct val="0"/>
              </a:spcBef>
              <a:spcAft>
                <a:spcPct val="0"/>
              </a:spcAft>
            </a:pPr>
            <a:endParaRPr lang="it-IT" sz="900" u="none">
              <a:solidFill>
                <a:srgbClr val="5F5F5F"/>
              </a:solidFill>
              <a:latin typeface="Gill Sans MT" pitchFamily="34" charset="0"/>
            </a:endParaRPr>
          </a:p>
          <a:p>
            <a:pPr algn="l" fontAlgn="base">
              <a:spcBef>
                <a:spcPct val="0"/>
              </a:spcBef>
              <a:spcAft>
                <a:spcPct val="0"/>
              </a:spcAft>
            </a:pPr>
            <a:r>
              <a:rPr lang="it-IT" sz="900" u="none">
                <a:solidFill>
                  <a:srgbClr val="5F5F5F"/>
                </a:solidFill>
                <a:latin typeface="Gill Sans MT" pitchFamily="34" charset="0"/>
              </a:rPr>
              <a:t>§	Global HIV/AIDS Response: Epidemic update and health sector progress towards Universal Access, Progress Report 2011. WHO, UNICEF and UNAIDS (2011).</a:t>
            </a:r>
          </a:p>
        </p:txBody>
      </p:sp>
      <p:pic>
        <p:nvPicPr>
          <p:cNvPr id="24582" name="Picture 13" descr="© UNICEF_NYHQ2010-3063_Giacomo Pirozzi UNI1094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73238"/>
            <a:ext cx="4465638"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Needs and challenges 21_09_201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44463"/>
            <a:ext cx="3463925" cy="659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81668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 name="Title 1"/>
          <p:cNvSpPr>
            <a:spLocks/>
          </p:cNvSpPr>
          <p:nvPr/>
        </p:nvSpPr>
        <p:spPr bwMode="auto">
          <a:xfrm>
            <a:off x="395288" y="836613"/>
            <a:ext cx="66611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en-US" sz="3200" b="1" dirty="0">
                <a:solidFill>
                  <a:srgbClr val="C4E58E"/>
                </a:solidFill>
              </a:rPr>
              <a:t>A mixed picture</a:t>
            </a:r>
          </a:p>
        </p:txBody>
      </p:sp>
      <p:sp>
        <p:nvSpPr>
          <p:cNvPr id="1061" name="Rectangle 37"/>
          <p:cNvSpPr>
            <a:spLocks noChangeArrowheads="1"/>
          </p:cNvSpPr>
          <p:nvPr/>
        </p:nvSpPr>
        <p:spPr bwMode="auto">
          <a:xfrm>
            <a:off x="479425" y="1989138"/>
            <a:ext cx="2508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it-IT" b="1">
                <a:solidFill>
                  <a:srgbClr val="FFFFFF"/>
                </a:solidFill>
              </a:rPr>
              <a:t>MDG4 for child survival</a:t>
            </a:r>
            <a:endParaRPr lang="it-IT" u="sng">
              <a:solidFill>
                <a:srgbClr val="FFFFFF"/>
              </a:solidFill>
            </a:endParaRPr>
          </a:p>
        </p:txBody>
      </p:sp>
      <p:sp>
        <p:nvSpPr>
          <p:cNvPr id="1062" name="Rectangle 38"/>
          <p:cNvSpPr>
            <a:spLocks noChangeArrowheads="1"/>
          </p:cNvSpPr>
          <p:nvPr/>
        </p:nvSpPr>
        <p:spPr bwMode="auto">
          <a:xfrm>
            <a:off x="4643438" y="1989138"/>
            <a:ext cx="28368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it-IT" b="1">
                <a:solidFill>
                  <a:srgbClr val="FFFFFF"/>
                </a:solidFill>
              </a:rPr>
              <a:t>MDG5 for maternal health</a:t>
            </a:r>
            <a:endParaRPr lang="it-IT" u="sng">
              <a:solidFill>
                <a:srgbClr val="FFFFFF"/>
              </a:solidFill>
            </a:endParaRPr>
          </a:p>
        </p:txBody>
      </p:sp>
      <p:pic>
        <p:nvPicPr>
          <p:cNvPr id="1063" name="Picture 39"/>
          <p:cNvPicPr>
            <a:picLocks noChangeAspect="1" noChangeArrowheads="1"/>
          </p:cNvPicPr>
          <p:nvPr/>
        </p:nvPicPr>
        <p:blipFill>
          <a:blip r:embed="rId3">
            <a:extLst>
              <a:ext uri="{28A0092B-C50C-407E-A947-70E740481C1C}">
                <a14:useLocalDpi xmlns:a14="http://schemas.microsoft.com/office/drawing/2010/main" val="0"/>
              </a:ext>
            </a:extLst>
          </a:blip>
          <a:srcRect r="-1830"/>
          <a:stretch>
            <a:fillRect/>
          </a:stretch>
        </p:blipFill>
        <p:spPr bwMode="auto">
          <a:xfrm>
            <a:off x="468313" y="2420938"/>
            <a:ext cx="3887787" cy="3675062"/>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64" name="Picture 40"/>
          <p:cNvPicPr>
            <a:picLocks noChangeAspect="1" noChangeArrowheads="1"/>
          </p:cNvPicPr>
          <p:nvPr/>
        </p:nvPicPr>
        <p:blipFill>
          <a:blip r:embed="rId4">
            <a:extLst>
              <a:ext uri="{28A0092B-C50C-407E-A947-70E740481C1C}">
                <a14:useLocalDpi xmlns:a14="http://schemas.microsoft.com/office/drawing/2010/main" val="0"/>
              </a:ext>
            </a:extLst>
          </a:blip>
          <a:srcRect r="-38"/>
          <a:stretch>
            <a:fillRect/>
          </a:stretch>
        </p:blipFill>
        <p:spPr bwMode="auto">
          <a:xfrm>
            <a:off x="4643438" y="2420938"/>
            <a:ext cx="4105275" cy="3676650"/>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69" name="Rectangle 45"/>
          <p:cNvSpPr>
            <a:spLocks noChangeArrowheads="1"/>
          </p:cNvSpPr>
          <p:nvPr/>
        </p:nvSpPr>
        <p:spPr bwMode="auto">
          <a:xfrm>
            <a:off x="179388" y="6597650"/>
            <a:ext cx="89646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fontAlgn="base">
              <a:spcBef>
                <a:spcPct val="0"/>
              </a:spcBef>
              <a:spcAft>
                <a:spcPct val="0"/>
              </a:spcAft>
            </a:pPr>
            <a:r>
              <a:rPr lang="it-IT" sz="1000" i="1">
                <a:solidFill>
                  <a:srgbClr val="000000"/>
                </a:solidFill>
              </a:rPr>
              <a:t>SOURCE: Countdown to 2015.Building a future for women and children. The 2012 Report. Countdown to 2015 analysis based on UNICEF, WHO, World Bank and UNDESA, 2011.</a:t>
            </a:r>
          </a:p>
        </p:txBody>
      </p:sp>
    </p:spTree>
    <p:extLst>
      <p:ext uri="{BB962C8B-B14F-4D97-AF65-F5344CB8AC3E}">
        <p14:creationId xmlns:p14="http://schemas.microsoft.com/office/powerpoint/2010/main" val="350894194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211638" y="2492375"/>
            <a:ext cx="4537075" cy="1873250"/>
          </a:xfrm>
          <a:prstGeom prst="rect">
            <a:avLst/>
          </a:prstGeom>
        </p:spPr>
        <p:txBody>
          <a:bodyPr/>
          <a:lstStyle>
            <a:lvl1pPr algn="ctr">
              <a:defRPr sz="2400" u="sng">
                <a:solidFill>
                  <a:schemeClr val="tx1"/>
                </a:solidFill>
                <a:latin typeface="Arial" charset="0"/>
                <a:cs typeface="Arial" charset="0"/>
              </a:defRPr>
            </a:lvl1pPr>
            <a:lvl2pPr marL="742950" indent="-285750"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algn="l" eaLnBrk="0" fontAlgn="base" hangingPunct="0">
              <a:spcBef>
                <a:spcPct val="0"/>
              </a:spcBef>
              <a:spcAft>
                <a:spcPct val="0"/>
              </a:spcAft>
            </a:pPr>
            <a:r>
              <a:rPr lang="en-US" sz="2800" u="none">
                <a:solidFill>
                  <a:srgbClr val="FFFFFF"/>
                </a:solidFill>
                <a:latin typeface="Gill Sans MT" pitchFamily="34" charset="0"/>
              </a:rPr>
              <a:t>Some countries are doing very well, and in others coverage has actually declined</a:t>
            </a:r>
          </a:p>
        </p:txBody>
      </p:sp>
      <p:sp>
        <p:nvSpPr>
          <p:cNvPr id="147463" name="TextBox 10"/>
          <p:cNvSpPr txBox="1">
            <a:spLocks noChangeArrowheads="1"/>
          </p:cNvSpPr>
          <p:nvPr/>
        </p:nvSpPr>
        <p:spPr bwMode="auto">
          <a:xfrm>
            <a:off x="0" y="0"/>
            <a:ext cx="3816350" cy="915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u="sng">
                <a:solidFill>
                  <a:schemeClr val="tx1"/>
                </a:solidFill>
                <a:latin typeface="Arial" charset="0"/>
                <a:cs typeface="Arial" charset="0"/>
              </a:defRPr>
            </a:lvl1pPr>
            <a:lvl2pPr marL="742950" indent="-285750"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fontAlgn="base">
              <a:spcBef>
                <a:spcPct val="0"/>
              </a:spcBef>
              <a:spcAft>
                <a:spcPct val="0"/>
              </a:spcAft>
            </a:pPr>
            <a:r>
              <a:rPr lang="en-US" sz="1800" b="1" u="none">
                <a:solidFill>
                  <a:srgbClr val="8E47AD"/>
                </a:solidFill>
                <a:latin typeface="Gill Sans MT" pitchFamily="34" charset="0"/>
              </a:rPr>
              <a:t>Change in composite coverage indicator over about five years</a:t>
            </a:r>
          </a:p>
          <a:p>
            <a:pPr fontAlgn="base">
              <a:spcBef>
                <a:spcPct val="0"/>
              </a:spcBef>
              <a:spcAft>
                <a:spcPct val="0"/>
              </a:spcAft>
            </a:pPr>
            <a:endParaRPr lang="en-US" sz="1800" b="1" u="none">
              <a:solidFill>
                <a:srgbClr val="8E47AD"/>
              </a:solidFill>
              <a:latin typeface="Gill Sans MT" pitchFamily="34" charset="0"/>
            </a:endParaRPr>
          </a:p>
        </p:txBody>
      </p:sp>
      <p:pic>
        <p:nvPicPr>
          <p:cNvPr id="147464" name="Picture 2"/>
          <p:cNvPicPr>
            <a:picLocks noChangeAspect="1" noChangeArrowheads="1"/>
          </p:cNvPicPr>
          <p:nvPr/>
        </p:nvPicPr>
        <p:blipFill>
          <a:blip r:embed="rId3">
            <a:extLst>
              <a:ext uri="{28A0092B-C50C-407E-A947-70E740481C1C}">
                <a14:useLocalDpi xmlns:a14="http://schemas.microsoft.com/office/drawing/2010/main" val="0"/>
              </a:ext>
            </a:extLst>
          </a:blip>
          <a:srcRect l="6776" t="14558" r="3723" b="7878"/>
          <a:stretch>
            <a:fillRect/>
          </a:stretch>
        </p:blipFill>
        <p:spPr bwMode="auto">
          <a:xfrm>
            <a:off x="0" y="704850"/>
            <a:ext cx="3816350" cy="615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5" name="Picture 9" descr="Countdown logo"/>
          <p:cNvPicPr>
            <a:picLocks noChangeAspect="1" noChangeArrowheads="1"/>
          </p:cNvPicPr>
          <p:nvPr/>
        </p:nvPicPr>
        <p:blipFill>
          <a:blip r:embed="rId4" cstate="print">
            <a:extLst>
              <a:ext uri="{28A0092B-C50C-407E-A947-70E740481C1C}">
                <a14:useLocalDpi xmlns:a14="http://schemas.microsoft.com/office/drawing/2010/main" val="0"/>
              </a:ext>
            </a:extLst>
          </a:blip>
          <a:srcRect l="-2850" t="-6894" r="-2286" b="-7941"/>
          <a:stretch>
            <a:fillRect/>
          </a:stretch>
        </p:blipFill>
        <p:spPr bwMode="auto">
          <a:xfrm>
            <a:off x="3924300" y="5300663"/>
            <a:ext cx="2736850" cy="1071562"/>
          </a:xfrm>
          <a:prstGeom prst="rect">
            <a:avLst/>
          </a:prstGeom>
          <a:solidFill>
            <a:schemeClr val="bg1"/>
          </a:solidFill>
        </p:spPr>
      </p:pic>
    </p:spTree>
    <p:extLst>
      <p:ext uri="{BB962C8B-B14F-4D97-AF65-F5344CB8AC3E}">
        <p14:creationId xmlns:p14="http://schemas.microsoft.com/office/powerpoint/2010/main" val="4189732361"/>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dirty="0" smtClean="0"/>
              <a:t>Parliamentarians</a:t>
            </a:r>
            <a:br>
              <a:rPr lang="en-US" dirty="0" smtClean="0"/>
            </a:br>
            <a:endParaRPr lang="en-US" dirty="0" smtClean="0"/>
          </a:p>
        </p:txBody>
      </p:sp>
      <p:sp>
        <p:nvSpPr>
          <p:cNvPr id="41986" name="Content Placeholder 2"/>
          <p:cNvSpPr>
            <a:spLocks noGrp="1"/>
          </p:cNvSpPr>
          <p:nvPr>
            <p:ph idx="1"/>
          </p:nvPr>
        </p:nvSpPr>
        <p:spPr>
          <a:xfrm>
            <a:off x="612775" y="1268413"/>
            <a:ext cx="4103688" cy="4824412"/>
          </a:xfrm>
        </p:spPr>
        <p:txBody>
          <a:bodyPr/>
          <a:lstStyle/>
          <a:p>
            <a:pPr marL="268288" indent="-268288">
              <a:spcBef>
                <a:spcPct val="0"/>
              </a:spcBef>
              <a:spcAft>
                <a:spcPct val="60000"/>
              </a:spcAft>
            </a:pPr>
            <a:r>
              <a:rPr lang="en-US" sz="2200" dirty="0" smtClean="0"/>
              <a:t>Representing the voice of women and children</a:t>
            </a:r>
          </a:p>
          <a:p>
            <a:pPr marL="268288" indent="-268288">
              <a:spcBef>
                <a:spcPct val="0"/>
              </a:spcBef>
              <a:spcAft>
                <a:spcPct val="60000"/>
              </a:spcAft>
            </a:pPr>
            <a:r>
              <a:rPr lang="en-US" sz="2200" dirty="0" smtClean="0"/>
              <a:t>Advocating nationally and internationally</a:t>
            </a:r>
          </a:p>
          <a:p>
            <a:pPr marL="268288" indent="-268288">
              <a:spcBef>
                <a:spcPct val="0"/>
              </a:spcBef>
              <a:spcAft>
                <a:spcPct val="60000"/>
              </a:spcAft>
            </a:pPr>
            <a:r>
              <a:rPr lang="en-US" sz="2200" dirty="0" smtClean="0"/>
              <a:t>Legislating </a:t>
            </a:r>
          </a:p>
          <a:p>
            <a:pPr marL="268288" indent="-268288">
              <a:spcBef>
                <a:spcPct val="0"/>
              </a:spcBef>
              <a:spcAft>
                <a:spcPct val="60000"/>
              </a:spcAft>
            </a:pPr>
            <a:r>
              <a:rPr lang="en-US" sz="2200" dirty="0" smtClean="0"/>
              <a:t>Budgeting for reproductive, maternal, newborn and child health</a:t>
            </a:r>
          </a:p>
          <a:p>
            <a:pPr marL="268288" indent="-268288">
              <a:spcBef>
                <a:spcPct val="0"/>
              </a:spcBef>
              <a:spcAft>
                <a:spcPct val="60000"/>
              </a:spcAft>
            </a:pPr>
            <a:r>
              <a:rPr lang="en-US" sz="2200" dirty="0" smtClean="0"/>
              <a:t>Holding the government to account for implementing policies</a:t>
            </a:r>
          </a:p>
        </p:txBody>
      </p:sp>
      <p:pic>
        <p:nvPicPr>
          <p:cNvPr id="41988" name="Picture 4" descr="Photo Parlement suiss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0775" y="1268413"/>
            <a:ext cx="4213225" cy="558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489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0" y="1123950"/>
            <a:ext cx="9144000" cy="1081088"/>
          </a:xfrm>
        </p:spPr>
        <p:txBody>
          <a:bodyPr/>
          <a:lstStyle/>
          <a:p>
            <a:pPr algn="ctr"/>
            <a:r>
              <a:rPr lang="en-US" sz="3600" dirty="0" smtClean="0"/>
              <a:t>WHAT DIDN'T?</a:t>
            </a:r>
          </a:p>
        </p:txBody>
      </p:sp>
      <p:pic>
        <p:nvPicPr>
          <p:cNvPr id="101380" name="Picture 4" descr="© UNICEF NYHQ2011-0997 Ho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6475"/>
            <a:ext cx="9144000" cy="4176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24268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AutoShape 8"/>
          <p:cNvSpPr>
            <a:spLocks noChangeArrowheads="1"/>
          </p:cNvSpPr>
          <p:nvPr/>
        </p:nvSpPr>
        <p:spPr bwMode="auto">
          <a:xfrm>
            <a:off x="684213" y="5589588"/>
            <a:ext cx="7775575" cy="719137"/>
          </a:xfrm>
          <a:prstGeom prst="roundRect">
            <a:avLst>
              <a:gd name="adj" fmla="val 16667"/>
            </a:avLst>
          </a:prstGeom>
          <a:solidFill>
            <a:srgbClr val="F8F8F8">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u="sng">
              <a:solidFill>
                <a:srgbClr val="000000"/>
              </a:solidFill>
              <a:latin typeface="Arial" charset="0"/>
            </a:endParaRPr>
          </a:p>
        </p:txBody>
      </p:sp>
      <p:sp>
        <p:nvSpPr>
          <p:cNvPr id="5" name="Rectangle 7"/>
          <p:cNvSpPr>
            <a:spLocks noChangeArrowheads="1"/>
          </p:cNvSpPr>
          <p:nvPr/>
        </p:nvSpPr>
        <p:spPr bwMode="auto">
          <a:xfrm>
            <a:off x="438150" y="5546725"/>
            <a:ext cx="8310563" cy="646331"/>
          </a:xfrm>
          <a:prstGeom prst="rect">
            <a:avLst/>
          </a:prstGeom>
          <a:noFill/>
          <a:ln>
            <a:noFill/>
          </a:ln>
          <a:extLst/>
        </p:spPr>
        <p:txBody>
          <a:bodyPr>
            <a:spAutoFit/>
          </a:bodyPr>
          <a:lstStyle/>
          <a:p>
            <a:pPr algn="ctr" fontAlgn="base">
              <a:spcBef>
                <a:spcPct val="0"/>
              </a:spcBef>
              <a:spcAft>
                <a:spcPct val="0"/>
              </a:spcAft>
            </a:pPr>
            <a:r>
              <a:rPr lang="en-US" dirty="0">
                <a:solidFill>
                  <a:srgbClr val="8E47AD"/>
                </a:solidFill>
                <a:cs typeface="Calibri" pitchFamily="34" charset="0"/>
              </a:rPr>
              <a:t>Good progress in reducing under-five &amp; maternal mortality, but</a:t>
            </a:r>
            <a:r>
              <a:rPr lang="en-US" b="1" dirty="0">
                <a:solidFill>
                  <a:srgbClr val="FFFFFF"/>
                </a:solidFill>
                <a:cs typeface="Calibri" pitchFamily="34" charset="0"/>
              </a:rPr>
              <a:t> </a:t>
            </a:r>
            <a:r>
              <a:rPr lang="en-US" b="1" dirty="0">
                <a:solidFill>
                  <a:srgbClr val="990033"/>
                </a:solidFill>
                <a:cs typeface="Calibri" pitchFamily="34" charset="0"/>
              </a:rPr>
              <a:t>overall rates still too high</a:t>
            </a:r>
          </a:p>
        </p:txBody>
      </p:sp>
      <p:pic>
        <p:nvPicPr>
          <p:cNvPr id="111618" name="Picture 2"/>
          <p:cNvPicPr>
            <a:picLocks noChangeAspect="1" noChangeArrowheads="1"/>
          </p:cNvPicPr>
          <p:nvPr/>
        </p:nvPicPr>
        <p:blipFill>
          <a:blip r:embed="rId3">
            <a:extLst>
              <a:ext uri="{28A0092B-C50C-407E-A947-70E740481C1C}">
                <a14:useLocalDpi xmlns:a14="http://schemas.microsoft.com/office/drawing/2010/main" val="0"/>
              </a:ext>
            </a:extLst>
          </a:blip>
          <a:srcRect l="4466"/>
          <a:stretch>
            <a:fillRect/>
          </a:stretch>
        </p:blipFill>
        <p:spPr bwMode="auto">
          <a:xfrm>
            <a:off x="395288" y="1628775"/>
            <a:ext cx="8396287"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9388" y="6524625"/>
            <a:ext cx="8208962" cy="244475"/>
          </a:xfrm>
          <a:prstGeom prst="rect">
            <a:avLst/>
          </a:prstGeom>
          <a:noFill/>
        </p:spPr>
        <p:txBody>
          <a:bodyPr>
            <a:spAutoFit/>
          </a:bodyPr>
          <a:lstStyle>
            <a:lvl1pPr algn="ctr">
              <a:defRPr sz="2400" u="sng">
                <a:solidFill>
                  <a:schemeClr val="tx1"/>
                </a:solidFill>
                <a:latin typeface="Arial" charset="0"/>
                <a:cs typeface="Arial" charset="0"/>
              </a:defRPr>
            </a:lvl1pPr>
            <a:lvl2pPr marL="742950" indent="-285750"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algn="l" fontAlgn="base">
              <a:spcBef>
                <a:spcPct val="0"/>
              </a:spcBef>
              <a:spcAft>
                <a:spcPct val="0"/>
              </a:spcAft>
            </a:pPr>
            <a:r>
              <a:rPr lang="en-US" sz="1000" u="none">
                <a:solidFill>
                  <a:srgbClr val="000000"/>
                </a:solidFill>
                <a:latin typeface="Gill Sans MT" pitchFamily="34" charset="0"/>
              </a:rPr>
              <a:t>Note: MDG target calculated by countdown to 2015</a:t>
            </a:r>
          </a:p>
        </p:txBody>
      </p:sp>
      <p:sp>
        <p:nvSpPr>
          <p:cNvPr id="111622" name="Title 1"/>
          <p:cNvSpPr>
            <a:spLocks/>
          </p:cNvSpPr>
          <p:nvPr/>
        </p:nvSpPr>
        <p:spPr bwMode="auto">
          <a:xfrm>
            <a:off x="250825" y="549275"/>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3600" b="1" dirty="0">
                <a:solidFill>
                  <a:srgbClr val="C4E58E"/>
                </a:solidFill>
              </a:rPr>
              <a:t>Progress - but not enough</a:t>
            </a:r>
          </a:p>
        </p:txBody>
      </p:sp>
    </p:spTree>
    <p:extLst>
      <p:ext uri="{BB962C8B-B14F-4D97-AF65-F5344CB8AC3E}">
        <p14:creationId xmlns:p14="http://schemas.microsoft.com/office/powerpoint/2010/main" val="70097757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Title 1"/>
          <p:cNvSpPr>
            <a:spLocks/>
          </p:cNvSpPr>
          <p:nvPr/>
        </p:nvSpPr>
        <p:spPr bwMode="auto">
          <a:xfrm>
            <a:off x="250825" y="692150"/>
            <a:ext cx="55451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fontAlgn="base" hangingPunct="0">
              <a:spcBef>
                <a:spcPct val="0"/>
              </a:spcBef>
              <a:spcAft>
                <a:spcPct val="0"/>
              </a:spcAft>
            </a:pPr>
            <a:r>
              <a:rPr lang="en-US" sz="3600" b="1" dirty="0">
                <a:solidFill>
                  <a:srgbClr val="C4E58E"/>
                </a:solidFill>
              </a:rPr>
              <a:t>Barriers </a:t>
            </a:r>
          </a:p>
        </p:txBody>
      </p:sp>
      <p:sp>
        <p:nvSpPr>
          <p:cNvPr id="3" name="Content Placeholder 2"/>
          <p:cNvSpPr>
            <a:spLocks/>
          </p:cNvSpPr>
          <p:nvPr/>
        </p:nvSpPr>
        <p:spPr bwMode="auto">
          <a:xfrm>
            <a:off x="250825" y="1844675"/>
            <a:ext cx="58340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9388" indent="-179388" eaLnBrk="0" fontAlgn="base" hangingPunct="0">
              <a:spcBef>
                <a:spcPct val="0"/>
              </a:spcBef>
              <a:spcAft>
                <a:spcPct val="40000"/>
              </a:spcAft>
              <a:buClr>
                <a:srgbClr val="C4E58E"/>
              </a:buClr>
              <a:buFont typeface="Wingdings" pitchFamily="2" charset="2"/>
              <a:buChar char="§"/>
            </a:pPr>
            <a:r>
              <a:rPr lang="en-US" sz="2000">
                <a:solidFill>
                  <a:srgbClr val="FFFFFF"/>
                </a:solidFill>
              </a:rPr>
              <a:t>Insufficient funding (87% of implementing countries)</a:t>
            </a:r>
          </a:p>
          <a:p>
            <a:pPr marL="179388" indent="-179388" eaLnBrk="0" fontAlgn="base" hangingPunct="0">
              <a:spcBef>
                <a:spcPct val="0"/>
              </a:spcBef>
              <a:spcAft>
                <a:spcPct val="40000"/>
              </a:spcAft>
              <a:buClr>
                <a:srgbClr val="C4E58E"/>
              </a:buClr>
              <a:buFont typeface="Wingdings" pitchFamily="2" charset="2"/>
              <a:buChar char="§"/>
            </a:pPr>
            <a:r>
              <a:rPr lang="en-US" sz="2000">
                <a:solidFill>
                  <a:srgbClr val="FFFFFF"/>
                </a:solidFill>
              </a:rPr>
              <a:t>Human resources (89% of implementing countries)</a:t>
            </a:r>
          </a:p>
        </p:txBody>
      </p:sp>
      <p:sp>
        <p:nvSpPr>
          <p:cNvPr id="2" name="Content Placeholder 2"/>
          <p:cNvSpPr>
            <a:spLocks/>
          </p:cNvSpPr>
          <p:nvPr/>
        </p:nvSpPr>
        <p:spPr bwMode="auto">
          <a:xfrm>
            <a:off x="4500563" y="4292600"/>
            <a:ext cx="453548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9388" indent="-179388" eaLnBrk="0" fontAlgn="base" hangingPunct="0">
              <a:spcBef>
                <a:spcPct val="0"/>
              </a:spcBef>
              <a:spcAft>
                <a:spcPct val="40000"/>
              </a:spcAft>
              <a:buClr>
                <a:srgbClr val="C4E58E"/>
              </a:buClr>
              <a:buFont typeface="Wingdings" pitchFamily="2" charset="2"/>
              <a:buChar char="§"/>
            </a:pPr>
            <a:r>
              <a:rPr lang="en-US" sz="2000" dirty="0">
                <a:solidFill>
                  <a:srgbClr val="FFFFFF"/>
                </a:solidFill>
              </a:rPr>
              <a:t>Other health system constraints:</a:t>
            </a:r>
          </a:p>
          <a:p>
            <a:pPr marL="541338" lvl="1" indent="-180975" eaLnBrk="0" fontAlgn="base" hangingPunct="0">
              <a:spcBef>
                <a:spcPct val="0"/>
              </a:spcBef>
              <a:spcAft>
                <a:spcPct val="40000"/>
              </a:spcAft>
              <a:buClr>
                <a:srgbClr val="C4E58E"/>
              </a:buClr>
              <a:buFont typeface="Arial" charset="0"/>
              <a:buChar char="-"/>
            </a:pPr>
            <a:r>
              <a:rPr lang="en-US" dirty="0">
                <a:solidFill>
                  <a:srgbClr val="FFFFFF"/>
                </a:solidFill>
              </a:rPr>
              <a:t>Commodities</a:t>
            </a:r>
          </a:p>
          <a:p>
            <a:pPr marL="541338" lvl="1" indent="-180975" eaLnBrk="0" fontAlgn="base" hangingPunct="0">
              <a:spcBef>
                <a:spcPct val="0"/>
              </a:spcBef>
              <a:spcAft>
                <a:spcPct val="40000"/>
              </a:spcAft>
              <a:buClr>
                <a:srgbClr val="C4E58E"/>
              </a:buClr>
              <a:buFont typeface="Arial" charset="0"/>
              <a:buChar char="-"/>
            </a:pPr>
            <a:r>
              <a:rPr lang="en-US" dirty="0">
                <a:solidFill>
                  <a:srgbClr val="FFFFFF"/>
                </a:solidFill>
              </a:rPr>
              <a:t>Poor infrastructure</a:t>
            </a:r>
          </a:p>
          <a:p>
            <a:pPr marL="541338" lvl="1" indent="-180975" eaLnBrk="0" fontAlgn="base" hangingPunct="0">
              <a:spcBef>
                <a:spcPct val="0"/>
              </a:spcBef>
              <a:spcAft>
                <a:spcPct val="60000"/>
              </a:spcAft>
              <a:buClr>
                <a:srgbClr val="C4E58E"/>
              </a:buClr>
              <a:buFont typeface="Arial" charset="0"/>
              <a:buChar char="-"/>
            </a:pPr>
            <a:r>
              <a:rPr lang="en-US" dirty="0">
                <a:solidFill>
                  <a:srgbClr val="FFFFFF"/>
                </a:solidFill>
              </a:rPr>
              <a:t>Weak governance</a:t>
            </a:r>
            <a:endParaRPr lang="en-US" sz="2000" dirty="0">
              <a:solidFill>
                <a:srgbClr val="FFFFFF"/>
              </a:solidFill>
            </a:endParaRPr>
          </a:p>
        </p:txBody>
      </p:sp>
      <p:pic>
        <p:nvPicPr>
          <p:cNvPr id="115719" name="Picture 7" descr="UNI996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62275"/>
            <a:ext cx="4284663" cy="3492500"/>
          </a:xfrm>
          <a:prstGeom prst="rect">
            <a:avLst/>
          </a:prstGeom>
          <a:noFill/>
          <a:extLst>
            <a:ext uri="{909E8E84-426E-40DD-AFC4-6F175D3DCCD1}">
              <a14:hiddenFill xmlns:a14="http://schemas.microsoft.com/office/drawing/2010/main">
                <a:solidFill>
                  <a:srgbClr val="FFFFFF"/>
                </a:solidFill>
              </a14:hiddenFill>
            </a:ext>
          </a:extLst>
        </p:spPr>
      </p:pic>
      <p:pic>
        <p:nvPicPr>
          <p:cNvPr id="115720" name="Picture 8" descr="PMNCH Report 2012 - 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6200" y="981075"/>
            <a:ext cx="2428875" cy="316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02004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4489450" y="765175"/>
            <a:ext cx="4176713" cy="719138"/>
          </a:xfrm>
        </p:spPr>
        <p:txBody>
          <a:bodyPr/>
          <a:lstStyle/>
          <a:p>
            <a:r>
              <a:rPr lang="en-GB" sz="3600" dirty="0" smtClean="0">
                <a:solidFill>
                  <a:srgbClr val="C4E58E"/>
                </a:solidFill>
              </a:rPr>
              <a:t>Overview	</a:t>
            </a:r>
            <a:endParaRPr lang="en-US" sz="3600" dirty="0" smtClean="0"/>
          </a:p>
        </p:txBody>
      </p:sp>
      <p:sp>
        <p:nvSpPr>
          <p:cNvPr id="97283" name="Rectangle 4"/>
          <p:cNvSpPr>
            <a:spLocks noChangeArrowheads="1"/>
          </p:cNvSpPr>
          <p:nvPr/>
        </p:nvSpPr>
        <p:spPr bwMode="auto">
          <a:xfrm>
            <a:off x="4500563" y="1628775"/>
            <a:ext cx="4392612" cy="330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8775" indent="-358775" fontAlgn="base">
              <a:spcBef>
                <a:spcPct val="0"/>
              </a:spcBef>
              <a:spcAft>
                <a:spcPct val="60000"/>
              </a:spcAft>
              <a:buFont typeface="Gill Sans MT" pitchFamily="34" charset="0"/>
              <a:buAutoNum type="arabicPeriod"/>
            </a:pPr>
            <a:r>
              <a:rPr lang="en-US" sz="3600" dirty="0">
                <a:solidFill>
                  <a:srgbClr val="FFFFFF"/>
                </a:solidFill>
              </a:rPr>
              <a:t>Context </a:t>
            </a:r>
          </a:p>
          <a:p>
            <a:pPr marL="358775" indent="-358775" fontAlgn="base">
              <a:spcBef>
                <a:spcPct val="0"/>
              </a:spcBef>
              <a:spcAft>
                <a:spcPct val="60000"/>
              </a:spcAft>
              <a:buFont typeface="Gill Sans MT" pitchFamily="34" charset="0"/>
              <a:buAutoNum type="arabicPeriod"/>
            </a:pPr>
            <a:r>
              <a:rPr lang="en-US" sz="3600" dirty="0">
                <a:solidFill>
                  <a:srgbClr val="FFFFFF"/>
                </a:solidFill>
              </a:rPr>
              <a:t>What has worked?  </a:t>
            </a:r>
          </a:p>
          <a:p>
            <a:pPr marL="358775" indent="-358775" fontAlgn="base">
              <a:spcBef>
                <a:spcPct val="0"/>
              </a:spcBef>
              <a:spcAft>
                <a:spcPct val="60000"/>
              </a:spcAft>
              <a:buFont typeface="Gill Sans MT" pitchFamily="34" charset="0"/>
              <a:buAutoNum type="arabicPeriod"/>
            </a:pPr>
            <a:r>
              <a:rPr lang="en-US" sz="3600" dirty="0">
                <a:solidFill>
                  <a:srgbClr val="FFFFFF"/>
                </a:solidFill>
              </a:rPr>
              <a:t>What didn't?</a:t>
            </a:r>
          </a:p>
          <a:p>
            <a:pPr marL="358775" indent="-358775" fontAlgn="base">
              <a:spcBef>
                <a:spcPct val="0"/>
              </a:spcBef>
              <a:spcAft>
                <a:spcPct val="60000"/>
              </a:spcAft>
              <a:buFont typeface="Gill Sans MT" pitchFamily="34" charset="0"/>
              <a:buAutoNum type="arabicPeriod"/>
            </a:pPr>
            <a:r>
              <a:rPr lang="en-US" sz="3600" dirty="0">
                <a:solidFill>
                  <a:srgbClr val="FFFFFF"/>
                </a:solidFill>
              </a:rPr>
              <a:t>What's next?</a:t>
            </a:r>
          </a:p>
        </p:txBody>
      </p:sp>
      <p:pic>
        <p:nvPicPr>
          <p:cNvPr id="97285" name="Picture 5" descr="WHO_0109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81488" cy="6453188"/>
          </a:xfrm>
          <a:prstGeom prst="rect">
            <a:avLst/>
          </a:prstGeom>
          <a:noFill/>
          <a:extLst>
            <a:ext uri="{909E8E84-426E-40DD-AFC4-6F175D3DCCD1}">
              <a14:hiddenFill xmlns:a14="http://schemas.microsoft.com/office/drawing/2010/main">
                <a:solidFill>
                  <a:srgbClr val="FFFFFF"/>
                </a:solidFill>
              </a14:hiddenFill>
            </a:ext>
          </a:extLst>
        </p:spPr>
      </p:pic>
      <p:pic>
        <p:nvPicPr>
          <p:cNvPr id="97286" name="Picture 6" descr="Board meeting PPT filetto bian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0"/>
            <a:ext cx="6443662"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997072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20" name="Rectangle 16"/>
          <p:cNvSpPr>
            <a:spLocks noChangeArrowheads="1"/>
          </p:cNvSpPr>
          <p:nvPr/>
        </p:nvSpPr>
        <p:spPr bwMode="auto">
          <a:xfrm>
            <a:off x="1042988" y="1412875"/>
            <a:ext cx="6913562" cy="5040313"/>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u="sng">
              <a:solidFill>
                <a:srgbClr val="000000"/>
              </a:solidFill>
              <a:latin typeface="Arial" charset="0"/>
            </a:endParaRPr>
          </a:p>
        </p:txBody>
      </p:sp>
      <p:sp>
        <p:nvSpPr>
          <p:cNvPr id="149505" name="Title 1"/>
          <p:cNvSpPr>
            <a:spLocks noGrp="1"/>
          </p:cNvSpPr>
          <p:nvPr>
            <p:ph type="title"/>
          </p:nvPr>
        </p:nvSpPr>
        <p:spPr>
          <a:xfrm>
            <a:off x="215900" y="765175"/>
            <a:ext cx="8820150" cy="720725"/>
          </a:xfrm>
        </p:spPr>
        <p:txBody>
          <a:bodyPr/>
          <a:lstStyle/>
          <a:p>
            <a:r>
              <a:rPr lang="en-US" smtClean="0">
                <a:solidFill>
                  <a:srgbClr val="C4E58E"/>
                </a:solidFill>
              </a:rPr>
              <a:t>Health outcomes require a multi sectoral approach</a:t>
            </a:r>
          </a:p>
        </p:txBody>
      </p:sp>
      <p:pic>
        <p:nvPicPr>
          <p:cNvPr id="149507" name="Picture 3" descr="J:\DivData\PERSONNEL FOLDERS\KapoorR\china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325" y="3057525"/>
            <a:ext cx="2454275"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0" name="Picture 6" descr="MDG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5138" y="1762125"/>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49511" name="Picture 7" descr="MD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0325" y="1557338"/>
            <a:ext cx="1322388" cy="1320800"/>
          </a:xfrm>
          <a:prstGeom prst="rect">
            <a:avLst/>
          </a:prstGeom>
          <a:noFill/>
          <a:extLst>
            <a:ext uri="{909E8E84-426E-40DD-AFC4-6F175D3DCCD1}">
              <a14:hiddenFill xmlns:a14="http://schemas.microsoft.com/office/drawing/2010/main">
                <a:solidFill>
                  <a:srgbClr val="FFFFFF"/>
                </a:solidFill>
              </a14:hiddenFill>
            </a:ext>
          </a:extLst>
        </p:spPr>
      </p:pic>
      <p:pic>
        <p:nvPicPr>
          <p:cNvPr id="149512" name="Picture 8" descr="MDG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2000" y="1709738"/>
            <a:ext cx="1347788" cy="1347787"/>
          </a:xfrm>
          <a:prstGeom prst="rect">
            <a:avLst/>
          </a:prstGeom>
          <a:noFill/>
          <a:extLst>
            <a:ext uri="{909E8E84-426E-40DD-AFC4-6F175D3DCCD1}">
              <a14:hiddenFill xmlns:a14="http://schemas.microsoft.com/office/drawing/2010/main">
                <a:solidFill>
                  <a:srgbClr val="FFFFFF"/>
                </a:solidFill>
              </a14:hiddenFill>
            </a:ext>
          </a:extLst>
        </p:spPr>
      </p:pic>
      <p:pic>
        <p:nvPicPr>
          <p:cNvPr id="149513" name="Picture 9" descr="MDG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1425" y="3273425"/>
            <a:ext cx="1346200" cy="1344613"/>
          </a:xfrm>
          <a:prstGeom prst="rect">
            <a:avLst/>
          </a:prstGeom>
          <a:noFill/>
          <a:extLst>
            <a:ext uri="{909E8E84-426E-40DD-AFC4-6F175D3DCCD1}">
              <a14:hiddenFill xmlns:a14="http://schemas.microsoft.com/office/drawing/2010/main">
                <a:solidFill>
                  <a:srgbClr val="FFFFFF"/>
                </a:solidFill>
              </a14:hiddenFill>
            </a:ext>
          </a:extLst>
        </p:spPr>
      </p:pic>
      <p:pic>
        <p:nvPicPr>
          <p:cNvPr id="149514" name="Picture 10" descr="MDG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2000" y="4829175"/>
            <a:ext cx="1346200" cy="1346200"/>
          </a:xfrm>
          <a:prstGeom prst="rect">
            <a:avLst/>
          </a:prstGeom>
          <a:noFill/>
          <a:extLst>
            <a:ext uri="{909E8E84-426E-40DD-AFC4-6F175D3DCCD1}">
              <a14:hiddenFill xmlns:a14="http://schemas.microsoft.com/office/drawing/2010/main">
                <a:solidFill>
                  <a:srgbClr val="FFFFFF"/>
                </a:solidFill>
              </a14:hiddenFill>
            </a:ext>
          </a:extLst>
        </p:spPr>
      </p:pic>
      <p:pic>
        <p:nvPicPr>
          <p:cNvPr id="149515" name="Picture 11" descr="MDG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0325" y="5006975"/>
            <a:ext cx="1322388" cy="1320800"/>
          </a:xfrm>
          <a:prstGeom prst="rect">
            <a:avLst/>
          </a:prstGeom>
          <a:noFill/>
          <a:extLst>
            <a:ext uri="{909E8E84-426E-40DD-AFC4-6F175D3DCCD1}">
              <a14:hiddenFill xmlns:a14="http://schemas.microsoft.com/office/drawing/2010/main">
                <a:solidFill>
                  <a:srgbClr val="FFFFFF"/>
                </a:solidFill>
              </a14:hiddenFill>
            </a:ext>
          </a:extLst>
        </p:spPr>
      </p:pic>
      <p:pic>
        <p:nvPicPr>
          <p:cNvPr id="149516" name="Picture 12" descr="MDG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35138" y="4829175"/>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49517" name="Picture 13" descr="MDG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8888" y="3298825"/>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560229"/>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
          <p:cNvSpPr>
            <a:spLocks noChangeArrowheads="1"/>
          </p:cNvSpPr>
          <p:nvPr/>
        </p:nvSpPr>
        <p:spPr bwMode="auto">
          <a:xfrm>
            <a:off x="395288" y="1052513"/>
            <a:ext cx="8064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600" dirty="0">
                <a:solidFill>
                  <a:srgbClr val="FFFFFF"/>
                </a:solidFill>
              </a:rPr>
              <a:t>Stillbirths  - an invisible issue</a:t>
            </a:r>
          </a:p>
        </p:txBody>
      </p:sp>
      <p:pic>
        <p:nvPicPr>
          <p:cNvPr id="141316" name="Picture 4" descr="KS13 -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575"/>
            <a:ext cx="3108325" cy="4392613"/>
          </a:xfrm>
          <a:prstGeom prst="rect">
            <a:avLst/>
          </a:prstGeom>
          <a:noFill/>
          <a:extLst>
            <a:ext uri="{909E8E84-426E-40DD-AFC4-6F175D3DCCD1}">
              <a14:hiddenFill xmlns:a14="http://schemas.microsoft.com/office/drawing/2010/main">
                <a:solidFill>
                  <a:srgbClr val="FFFFFF"/>
                </a:solidFill>
              </a14:hiddenFill>
            </a:ext>
          </a:extLst>
        </p:spPr>
      </p:pic>
      <p:sp>
        <p:nvSpPr>
          <p:cNvPr id="141317" name="Rectangle 1"/>
          <p:cNvSpPr>
            <a:spLocks noChangeArrowheads="1"/>
          </p:cNvSpPr>
          <p:nvPr/>
        </p:nvSpPr>
        <p:spPr bwMode="auto">
          <a:xfrm>
            <a:off x="3240088" y="2374900"/>
            <a:ext cx="5795962"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200" dirty="0">
                <a:solidFill>
                  <a:srgbClr val="C4E58E"/>
                </a:solidFill>
              </a:rPr>
              <a:t>Stillbirths declined by only 1.1%:</a:t>
            </a:r>
            <a:br>
              <a:rPr lang="en-US" sz="2200" dirty="0">
                <a:solidFill>
                  <a:srgbClr val="C4E58E"/>
                </a:solidFill>
              </a:rPr>
            </a:br>
            <a:r>
              <a:rPr lang="en-US" sz="2200" dirty="0">
                <a:solidFill>
                  <a:srgbClr val="C4E58E"/>
                </a:solidFill>
              </a:rPr>
              <a:t>from 3 million/year in 1995 to 2.6 million in 2009</a:t>
            </a:r>
          </a:p>
          <a:p>
            <a:pPr fontAlgn="base">
              <a:spcBef>
                <a:spcPct val="0"/>
              </a:spcBef>
              <a:spcAft>
                <a:spcPct val="0"/>
              </a:spcAft>
            </a:pPr>
            <a:endParaRPr lang="en-US" sz="2200" dirty="0">
              <a:solidFill>
                <a:srgbClr val="FFFFFF"/>
              </a:solidFill>
            </a:endParaRPr>
          </a:p>
          <a:p>
            <a:pPr fontAlgn="base">
              <a:spcBef>
                <a:spcPct val="0"/>
              </a:spcBef>
              <a:spcAft>
                <a:spcPct val="0"/>
              </a:spcAft>
            </a:pPr>
            <a:r>
              <a:rPr lang="en-US" sz="2000" dirty="0">
                <a:solidFill>
                  <a:srgbClr val="FFFFFF"/>
                </a:solidFill>
              </a:rPr>
              <a:t>This is slower than reductions for child and maternal mortality</a:t>
            </a:r>
          </a:p>
          <a:p>
            <a:pPr fontAlgn="base">
              <a:spcBef>
                <a:spcPct val="0"/>
              </a:spcBef>
              <a:spcAft>
                <a:spcPct val="0"/>
              </a:spcAft>
            </a:pPr>
            <a:endParaRPr lang="en-US" sz="2000" i="1" dirty="0">
              <a:solidFill>
                <a:srgbClr val="FFFFFF"/>
              </a:solidFill>
            </a:endParaRPr>
          </a:p>
          <a:p>
            <a:pPr fontAlgn="base">
              <a:spcBef>
                <a:spcPct val="0"/>
              </a:spcBef>
              <a:spcAft>
                <a:spcPct val="0"/>
              </a:spcAft>
            </a:pPr>
            <a:r>
              <a:rPr lang="en-US" sz="2000" dirty="0">
                <a:solidFill>
                  <a:srgbClr val="FFFFFF"/>
                </a:solidFill>
              </a:rPr>
              <a:t>The MDGs do not count stillbirths</a:t>
            </a:r>
          </a:p>
          <a:p>
            <a:pPr fontAlgn="base">
              <a:spcBef>
                <a:spcPct val="0"/>
              </a:spcBef>
              <a:spcAft>
                <a:spcPct val="0"/>
              </a:spcAft>
            </a:pPr>
            <a:r>
              <a:rPr lang="en-US" sz="2000" dirty="0">
                <a:solidFill>
                  <a:srgbClr val="FFFFFF"/>
                </a:solidFill>
              </a:rPr>
              <a:t>Social stigma about stillbirths and a lack of public awareness contribute to the silence</a:t>
            </a:r>
          </a:p>
        </p:txBody>
      </p:sp>
    </p:spTree>
    <p:extLst>
      <p:ext uri="{BB962C8B-B14F-4D97-AF65-F5344CB8AC3E}">
        <p14:creationId xmlns:p14="http://schemas.microsoft.com/office/powerpoint/2010/main" val="2187503112"/>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8" name="Picture 4" descr="Born too soon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50" y="3717925"/>
            <a:ext cx="2108200" cy="2735263"/>
          </a:xfrm>
          <a:prstGeom prst="rect">
            <a:avLst/>
          </a:prstGeom>
          <a:noFill/>
          <a:extLst>
            <a:ext uri="{909E8E84-426E-40DD-AFC4-6F175D3DCCD1}">
              <a14:hiddenFill xmlns:a14="http://schemas.microsoft.com/office/drawing/2010/main">
                <a:solidFill>
                  <a:srgbClr val="FFFFFF"/>
                </a:solidFill>
              </a14:hiddenFill>
            </a:ext>
          </a:extLst>
        </p:spPr>
      </p:pic>
      <p:sp>
        <p:nvSpPr>
          <p:cNvPr id="134149" name="Title 1"/>
          <p:cNvSpPr txBox="1">
            <a:spLocks/>
          </p:cNvSpPr>
          <p:nvPr/>
        </p:nvSpPr>
        <p:spPr bwMode="auto">
          <a:xfrm>
            <a:off x="250825" y="549275"/>
            <a:ext cx="86756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889000">
              <a:defRPr sz="2400" u="sng">
                <a:solidFill>
                  <a:schemeClr val="tx1"/>
                </a:solidFill>
                <a:latin typeface="Arial" charset="0"/>
                <a:cs typeface="Arial" charset="0"/>
              </a:defRPr>
            </a:lvl1pPr>
            <a:lvl2pPr marL="742950" indent="-285750" algn="ctr" defTabSz="889000">
              <a:defRPr sz="2400" u="sng">
                <a:solidFill>
                  <a:schemeClr val="tx1"/>
                </a:solidFill>
                <a:latin typeface="Arial" charset="0"/>
                <a:cs typeface="Arial" charset="0"/>
              </a:defRPr>
            </a:lvl2pPr>
            <a:lvl3pPr marL="1143000" indent="-228600" algn="ctr" defTabSz="889000">
              <a:defRPr sz="2400" u="sng">
                <a:solidFill>
                  <a:schemeClr val="tx1"/>
                </a:solidFill>
                <a:latin typeface="Arial" charset="0"/>
                <a:cs typeface="Arial" charset="0"/>
              </a:defRPr>
            </a:lvl3pPr>
            <a:lvl4pPr marL="1600200" indent="-228600" algn="ctr" defTabSz="889000">
              <a:defRPr sz="2400" u="sng">
                <a:solidFill>
                  <a:schemeClr val="tx1"/>
                </a:solidFill>
                <a:latin typeface="Arial" charset="0"/>
                <a:cs typeface="Arial" charset="0"/>
              </a:defRPr>
            </a:lvl4pPr>
            <a:lvl5pPr marL="2057400" indent="-228600" algn="ctr" defTabSz="889000">
              <a:defRPr sz="2400" u="sng">
                <a:solidFill>
                  <a:schemeClr val="tx1"/>
                </a:solidFill>
                <a:latin typeface="Arial" charset="0"/>
                <a:cs typeface="Arial" charset="0"/>
              </a:defRPr>
            </a:lvl5pPr>
            <a:lvl6pPr marL="2514600" indent="-228600" algn="ctr" defTabSz="889000" fontAlgn="base">
              <a:spcBef>
                <a:spcPct val="0"/>
              </a:spcBef>
              <a:spcAft>
                <a:spcPct val="0"/>
              </a:spcAft>
              <a:defRPr sz="2400" u="sng">
                <a:solidFill>
                  <a:schemeClr val="tx1"/>
                </a:solidFill>
                <a:latin typeface="Arial" charset="0"/>
                <a:cs typeface="Arial" charset="0"/>
              </a:defRPr>
            </a:lvl6pPr>
            <a:lvl7pPr marL="2971800" indent="-228600" algn="ctr" defTabSz="889000" fontAlgn="base">
              <a:spcBef>
                <a:spcPct val="0"/>
              </a:spcBef>
              <a:spcAft>
                <a:spcPct val="0"/>
              </a:spcAft>
              <a:defRPr sz="2400" u="sng">
                <a:solidFill>
                  <a:schemeClr val="tx1"/>
                </a:solidFill>
                <a:latin typeface="Arial" charset="0"/>
                <a:cs typeface="Arial" charset="0"/>
              </a:defRPr>
            </a:lvl7pPr>
            <a:lvl8pPr marL="3429000" indent="-228600" algn="ctr" defTabSz="889000" fontAlgn="base">
              <a:spcBef>
                <a:spcPct val="0"/>
              </a:spcBef>
              <a:spcAft>
                <a:spcPct val="0"/>
              </a:spcAft>
              <a:defRPr sz="2400" u="sng">
                <a:solidFill>
                  <a:schemeClr val="tx1"/>
                </a:solidFill>
                <a:latin typeface="Arial" charset="0"/>
                <a:cs typeface="Arial" charset="0"/>
              </a:defRPr>
            </a:lvl8pPr>
            <a:lvl9pPr marL="3886200" indent="-228600" algn="ctr" defTabSz="889000" fontAlgn="base">
              <a:spcBef>
                <a:spcPct val="0"/>
              </a:spcBef>
              <a:spcAft>
                <a:spcPct val="0"/>
              </a:spcAft>
              <a:defRPr sz="2400" u="sng">
                <a:solidFill>
                  <a:schemeClr val="tx1"/>
                </a:solidFill>
                <a:latin typeface="Arial" charset="0"/>
                <a:cs typeface="Arial" charset="0"/>
              </a:defRPr>
            </a:lvl9pPr>
          </a:lstStyle>
          <a:p>
            <a:pPr algn="l" fontAlgn="base">
              <a:spcBef>
                <a:spcPct val="0"/>
              </a:spcBef>
              <a:spcAft>
                <a:spcPct val="0"/>
              </a:spcAft>
            </a:pPr>
            <a:r>
              <a:rPr lang="en-US" sz="3600" b="1" u="none" dirty="0" smtClean="0">
                <a:solidFill>
                  <a:srgbClr val="C4E58E"/>
                </a:solidFill>
                <a:latin typeface="Gill Sans MT" pitchFamily="34" charset="0"/>
              </a:rPr>
              <a:t>Born Too Soon</a:t>
            </a:r>
            <a:endParaRPr lang="en-US" sz="3600" b="1" u="none" dirty="0">
              <a:solidFill>
                <a:srgbClr val="C4E58E"/>
              </a:solidFill>
              <a:latin typeface="Gill Sans MT" pitchFamily="34" charset="0"/>
            </a:endParaRPr>
          </a:p>
        </p:txBody>
      </p:sp>
      <p:sp>
        <p:nvSpPr>
          <p:cNvPr id="134151" name="Text Placeholder 2"/>
          <p:cNvSpPr txBox="1">
            <a:spLocks/>
          </p:cNvSpPr>
          <p:nvPr/>
        </p:nvSpPr>
        <p:spPr bwMode="gray">
          <a:xfrm>
            <a:off x="395288" y="1557338"/>
            <a:ext cx="33845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lgn="ctr" defTabSz="889000">
              <a:defRPr sz="2400" u="sng">
                <a:solidFill>
                  <a:schemeClr val="tx1"/>
                </a:solidFill>
                <a:latin typeface="Arial" charset="0"/>
                <a:cs typeface="Arial" charset="0"/>
              </a:defRPr>
            </a:lvl1pPr>
            <a:lvl2pPr marL="742950" indent="-285750" algn="ctr" defTabSz="889000">
              <a:defRPr sz="2400" u="sng">
                <a:solidFill>
                  <a:schemeClr val="tx1"/>
                </a:solidFill>
                <a:latin typeface="Arial" charset="0"/>
                <a:cs typeface="Arial" charset="0"/>
              </a:defRPr>
            </a:lvl2pPr>
            <a:lvl3pPr marL="1143000" indent="-228600" algn="ctr" defTabSz="889000">
              <a:defRPr sz="2400" u="sng">
                <a:solidFill>
                  <a:schemeClr val="tx1"/>
                </a:solidFill>
                <a:latin typeface="Arial" charset="0"/>
                <a:cs typeface="Arial" charset="0"/>
              </a:defRPr>
            </a:lvl3pPr>
            <a:lvl4pPr marL="1600200" indent="-228600" algn="ctr" defTabSz="889000">
              <a:defRPr sz="2400" u="sng">
                <a:solidFill>
                  <a:schemeClr val="tx1"/>
                </a:solidFill>
                <a:latin typeface="Arial" charset="0"/>
                <a:cs typeface="Arial" charset="0"/>
              </a:defRPr>
            </a:lvl4pPr>
            <a:lvl5pPr marL="2057400" indent="-228600" algn="ctr" defTabSz="889000">
              <a:defRPr sz="2400" u="sng">
                <a:solidFill>
                  <a:schemeClr val="tx1"/>
                </a:solidFill>
                <a:latin typeface="Arial" charset="0"/>
                <a:cs typeface="Arial" charset="0"/>
              </a:defRPr>
            </a:lvl5pPr>
            <a:lvl6pPr marL="2514600" indent="-228600" algn="ctr" defTabSz="889000" fontAlgn="base">
              <a:spcBef>
                <a:spcPct val="0"/>
              </a:spcBef>
              <a:spcAft>
                <a:spcPct val="0"/>
              </a:spcAft>
              <a:defRPr sz="2400" u="sng">
                <a:solidFill>
                  <a:schemeClr val="tx1"/>
                </a:solidFill>
                <a:latin typeface="Arial" charset="0"/>
                <a:cs typeface="Arial" charset="0"/>
              </a:defRPr>
            </a:lvl6pPr>
            <a:lvl7pPr marL="2971800" indent="-228600" algn="ctr" defTabSz="889000" fontAlgn="base">
              <a:spcBef>
                <a:spcPct val="0"/>
              </a:spcBef>
              <a:spcAft>
                <a:spcPct val="0"/>
              </a:spcAft>
              <a:defRPr sz="2400" u="sng">
                <a:solidFill>
                  <a:schemeClr val="tx1"/>
                </a:solidFill>
                <a:latin typeface="Arial" charset="0"/>
                <a:cs typeface="Arial" charset="0"/>
              </a:defRPr>
            </a:lvl7pPr>
            <a:lvl8pPr marL="3429000" indent="-228600" algn="ctr" defTabSz="889000" fontAlgn="base">
              <a:spcBef>
                <a:spcPct val="0"/>
              </a:spcBef>
              <a:spcAft>
                <a:spcPct val="0"/>
              </a:spcAft>
              <a:defRPr sz="2400" u="sng">
                <a:solidFill>
                  <a:schemeClr val="tx1"/>
                </a:solidFill>
                <a:latin typeface="Arial" charset="0"/>
                <a:cs typeface="Arial" charset="0"/>
              </a:defRPr>
            </a:lvl8pPr>
            <a:lvl9pPr marL="3886200" indent="-228600" algn="ctr" defTabSz="889000" fontAlgn="base">
              <a:spcBef>
                <a:spcPct val="0"/>
              </a:spcBef>
              <a:spcAft>
                <a:spcPct val="0"/>
              </a:spcAft>
              <a:defRPr sz="2400" u="sng">
                <a:solidFill>
                  <a:schemeClr val="tx1"/>
                </a:solidFill>
                <a:latin typeface="Arial" charset="0"/>
                <a:cs typeface="Arial" charset="0"/>
              </a:defRPr>
            </a:lvl9pPr>
          </a:lstStyle>
          <a:p>
            <a:pPr algn="l" fontAlgn="base">
              <a:spcBef>
                <a:spcPct val="20000"/>
              </a:spcBef>
              <a:spcAft>
                <a:spcPct val="0"/>
              </a:spcAft>
            </a:pPr>
            <a:r>
              <a:rPr lang="en-US" sz="2000" u="none" dirty="0" smtClean="0">
                <a:solidFill>
                  <a:srgbClr val="FFFFFF"/>
                </a:solidFill>
                <a:latin typeface="Gill Sans MT" pitchFamily="34" charset="0"/>
              </a:rPr>
              <a:t>Of the 6.9 million who die before their 5</a:t>
            </a:r>
            <a:r>
              <a:rPr lang="en-US" sz="2000" u="none" baseline="30000" dirty="0" smtClean="0">
                <a:solidFill>
                  <a:srgbClr val="FFFFFF"/>
                </a:solidFill>
                <a:latin typeface="Gill Sans MT" pitchFamily="34" charset="0"/>
              </a:rPr>
              <a:t>th</a:t>
            </a:r>
            <a:r>
              <a:rPr lang="en-US" sz="2000" u="none" dirty="0" smtClean="0">
                <a:solidFill>
                  <a:srgbClr val="FFFFFF"/>
                </a:solidFill>
                <a:latin typeface="Gill Sans MT" pitchFamily="34" charset="0"/>
              </a:rPr>
              <a:t> birthday…..</a:t>
            </a:r>
            <a:endParaRPr lang="en-US" sz="2000" u="none" dirty="0">
              <a:solidFill>
                <a:srgbClr val="FFFFFF"/>
              </a:solidFill>
              <a:latin typeface="Gill Sans MT" pitchFamily="34" charset="0"/>
            </a:endParaRPr>
          </a:p>
        </p:txBody>
      </p:sp>
      <p:sp>
        <p:nvSpPr>
          <p:cNvPr id="8" name="Pentagon 7"/>
          <p:cNvSpPr/>
          <p:nvPr/>
        </p:nvSpPr>
        <p:spPr bwMode="auto">
          <a:xfrm>
            <a:off x="395288" y="4652963"/>
            <a:ext cx="5761037" cy="1655762"/>
          </a:xfrm>
          <a:prstGeom prst="homePlate">
            <a:avLst>
              <a:gd name="adj" fmla="val 37148"/>
            </a:avLst>
          </a:prstGeom>
          <a:solidFill>
            <a:schemeClr val="accent2">
              <a:lumMod val="20000"/>
              <a:lumOff val="80000"/>
            </a:schemeClr>
          </a:solidFill>
          <a:ln w="38100" cap="flat" cmpd="sng" algn="ctr">
            <a:solidFill>
              <a:schemeClr val="accent2">
                <a:lumMod val="50000"/>
              </a:schemeClr>
            </a:solidFill>
            <a:prstDash val="solid"/>
            <a:round/>
            <a:headEnd type="none" w="med" len="med"/>
            <a:tailEnd type="none" w="med" len="med"/>
          </a:ln>
          <a:effectLst/>
        </p:spPr>
        <p:txBody>
          <a:bodyPr tIns="91440" bIns="91440"/>
          <a:lstStyle/>
          <a:p>
            <a:pPr fontAlgn="base">
              <a:spcBef>
                <a:spcPct val="0"/>
              </a:spcBef>
              <a:spcAft>
                <a:spcPct val="0"/>
              </a:spcAft>
            </a:pPr>
            <a:r>
              <a:rPr lang="en-US">
                <a:solidFill>
                  <a:srgbClr val="000000"/>
                </a:solidFill>
              </a:rPr>
              <a:t>Preterm birth is the second leading cause of death for </a:t>
            </a:r>
            <a:r>
              <a:rPr lang="en-US" u="sng">
                <a:solidFill>
                  <a:srgbClr val="000000"/>
                </a:solidFill>
              </a:rPr>
              <a:t>children</a:t>
            </a:r>
            <a:r>
              <a:rPr lang="en-US">
                <a:solidFill>
                  <a:srgbClr val="000000"/>
                </a:solidFill>
              </a:rPr>
              <a:t> under 5 years,  after pneumonia</a:t>
            </a:r>
          </a:p>
          <a:p>
            <a:pPr fontAlgn="base">
              <a:spcBef>
                <a:spcPct val="0"/>
              </a:spcBef>
              <a:spcAft>
                <a:spcPct val="0"/>
              </a:spcAft>
            </a:pPr>
            <a:endParaRPr lang="en-US">
              <a:solidFill>
                <a:srgbClr val="000000"/>
              </a:solidFill>
            </a:endParaRPr>
          </a:p>
          <a:p>
            <a:pPr fontAlgn="base">
              <a:spcBef>
                <a:spcPct val="0"/>
              </a:spcBef>
              <a:spcAft>
                <a:spcPct val="0"/>
              </a:spcAft>
            </a:pPr>
            <a:r>
              <a:rPr lang="en-US">
                <a:solidFill>
                  <a:srgbClr val="000000"/>
                </a:solidFill>
              </a:rPr>
              <a:t>1.1 million babies die directly from complications of preterm birth</a:t>
            </a:r>
          </a:p>
        </p:txBody>
      </p:sp>
      <p:pic>
        <p:nvPicPr>
          <p:cNvPr id="10" name="Picture 9"/>
          <p:cNvPicPr>
            <a:picLocks noChangeAspect="1"/>
          </p:cNvPicPr>
          <p:nvPr/>
        </p:nvPicPr>
        <p:blipFill>
          <a:blip r:embed="rId3" cstate="print">
            <a:extLst/>
          </a:blip>
          <a:stretch>
            <a:fillRect/>
          </a:stretch>
        </p:blipFill>
        <p:spPr>
          <a:xfrm>
            <a:off x="3871499" y="1634567"/>
            <a:ext cx="2975061" cy="198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4154" name="Text Placeholder 2"/>
          <p:cNvSpPr txBox="1">
            <a:spLocks/>
          </p:cNvSpPr>
          <p:nvPr/>
        </p:nvSpPr>
        <p:spPr bwMode="gray">
          <a:xfrm>
            <a:off x="395288" y="3284538"/>
            <a:ext cx="33845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lgn="ctr" defTabSz="889000">
              <a:defRPr sz="2400" u="sng">
                <a:solidFill>
                  <a:schemeClr val="tx1"/>
                </a:solidFill>
                <a:latin typeface="Arial" charset="0"/>
                <a:cs typeface="Arial" charset="0"/>
              </a:defRPr>
            </a:lvl1pPr>
            <a:lvl2pPr marL="742950" indent="-285750" algn="ctr" defTabSz="889000">
              <a:defRPr sz="2400" u="sng">
                <a:solidFill>
                  <a:schemeClr val="tx1"/>
                </a:solidFill>
                <a:latin typeface="Arial" charset="0"/>
                <a:cs typeface="Arial" charset="0"/>
              </a:defRPr>
            </a:lvl2pPr>
            <a:lvl3pPr marL="1143000" indent="-228600" algn="ctr" defTabSz="889000">
              <a:defRPr sz="2400" u="sng">
                <a:solidFill>
                  <a:schemeClr val="tx1"/>
                </a:solidFill>
                <a:latin typeface="Arial" charset="0"/>
                <a:cs typeface="Arial" charset="0"/>
              </a:defRPr>
            </a:lvl3pPr>
            <a:lvl4pPr marL="1600200" indent="-228600" algn="ctr" defTabSz="889000">
              <a:defRPr sz="2400" u="sng">
                <a:solidFill>
                  <a:schemeClr val="tx1"/>
                </a:solidFill>
                <a:latin typeface="Arial" charset="0"/>
                <a:cs typeface="Arial" charset="0"/>
              </a:defRPr>
            </a:lvl4pPr>
            <a:lvl5pPr marL="2057400" indent="-228600" algn="ctr" defTabSz="889000">
              <a:defRPr sz="2400" u="sng">
                <a:solidFill>
                  <a:schemeClr val="tx1"/>
                </a:solidFill>
                <a:latin typeface="Arial" charset="0"/>
                <a:cs typeface="Arial" charset="0"/>
              </a:defRPr>
            </a:lvl5pPr>
            <a:lvl6pPr marL="2514600" indent="-228600" algn="ctr" defTabSz="889000" fontAlgn="base">
              <a:spcBef>
                <a:spcPct val="0"/>
              </a:spcBef>
              <a:spcAft>
                <a:spcPct val="0"/>
              </a:spcAft>
              <a:defRPr sz="2400" u="sng">
                <a:solidFill>
                  <a:schemeClr val="tx1"/>
                </a:solidFill>
                <a:latin typeface="Arial" charset="0"/>
                <a:cs typeface="Arial" charset="0"/>
              </a:defRPr>
            </a:lvl6pPr>
            <a:lvl7pPr marL="2971800" indent="-228600" algn="ctr" defTabSz="889000" fontAlgn="base">
              <a:spcBef>
                <a:spcPct val="0"/>
              </a:spcBef>
              <a:spcAft>
                <a:spcPct val="0"/>
              </a:spcAft>
              <a:defRPr sz="2400" u="sng">
                <a:solidFill>
                  <a:schemeClr val="tx1"/>
                </a:solidFill>
                <a:latin typeface="Arial" charset="0"/>
                <a:cs typeface="Arial" charset="0"/>
              </a:defRPr>
            </a:lvl7pPr>
            <a:lvl8pPr marL="3429000" indent="-228600" algn="ctr" defTabSz="889000" fontAlgn="base">
              <a:spcBef>
                <a:spcPct val="0"/>
              </a:spcBef>
              <a:spcAft>
                <a:spcPct val="0"/>
              </a:spcAft>
              <a:defRPr sz="2400" u="sng">
                <a:solidFill>
                  <a:schemeClr val="tx1"/>
                </a:solidFill>
                <a:latin typeface="Arial" charset="0"/>
                <a:cs typeface="Arial" charset="0"/>
              </a:defRPr>
            </a:lvl8pPr>
            <a:lvl9pPr marL="3886200" indent="-228600" algn="ctr" defTabSz="889000" fontAlgn="base">
              <a:spcBef>
                <a:spcPct val="0"/>
              </a:spcBef>
              <a:spcAft>
                <a:spcPct val="0"/>
              </a:spcAft>
              <a:defRPr sz="2400" u="sng">
                <a:solidFill>
                  <a:schemeClr val="tx1"/>
                </a:solidFill>
                <a:latin typeface="Arial" charset="0"/>
                <a:cs typeface="Arial" charset="0"/>
              </a:defRPr>
            </a:lvl9pPr>
          </a:lstStyle>
          <a:p>
            <a:pPr algn="l" fontAlgn="base">
              <a:spcBef>
                <a:spcPct val="20000"/>
              </a:spcBef>
              <a:spcAft>
                <a:spcPct val="0"/>
              </a:spcAft>
            </a:pPr>
            <a:r>
              <a:rPr lang="en-US" sz="2000" u="none" dirty="0">
                <a:solidFill>
                  <a:srgbClr val="FFFFFF"/>
                </a:solidFill>
                <a:latin typeface="Gill Sans MT" pitchFamily="34" charset="0"/>
              </a:rPr>
              <a:t>Over 40% </a:t>
            </a:r>
            <a:r>
              <a:rPr lang="en-US" sz="2000" u="none" dirty="0" smtClean="0">
                <a:solidFill>
                  <a:srgbClr val="FFFFFF"/>
                </a:solidFill>
                <a:latin typeface="Gill Sans MT" pitchFamily="34" charset="0"/>
              </a:rPr>
              <a:t>die in their first month</a:t>
            </a:r>
            <a:endParaRPr lang="en-US" sz="2000" u="none" dirty="0">
              <a:solidFill>
                <a:srgbClr val="FFFFFF"/>
              </a:solidFill>
              <a:latin typeface="Gill Sans MT" pitchFamily="34" charset="0"/>
            </a:endParaRPr>
          </a:p>
        </p:txBody>
      </p:sp>
      <p:sp>
        <p:nvSpPr>
          <p:cNvPr id="134155" name="BCG_FootNote_Box"/>
          <p:cNvSpPr txBox="1">
            <a:spLocks noChangeArrowheads="1"/>
          </p:cNvSpPr>
          <p:nvPr/>
        </p:nvSpPr>
        <p:spPr bwMode="auto">
          <a:xfrm>
            <a:off x="395288" y="6553200"/>
            <a:ext cx="83089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algn="ctr">
              <a:defRPr sz="2400" u="sng">
                <a:solidFill>
                  <a:schemeClr val="tx1"/>
                </a:solidFill>
                <a:latin typeface="Arial" charset="0"/>
                <a:cs typeface="Arial" charset="0"/>
              </a:defRPr>
            </a:lvl1pPr>
            <a:lvl2pPr marL="742950" indent="-285750"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algn="l" eaLnBrk="0" fontAlgn="base" hangingPunct="0">
              <a:lnSpc>
                <a:spcPct val="90000"/>
              </a:lnSpc>
              <a:spcBef>
                <a:spcPct val="0"/>
              </a:spcBef>
              <a:spcAft>
                <a:spcPct val="0"/>
              </a:spcAft>
            </a:pPr>
            <a:r>
              <a:rPr lang="en-US" sz="1000" u="none">
                <a:solidFill>
                  <a:srgbClr val="000000"/>
                </a:solidFill>
                <a:latin typeface="Gill Sans MT" pitchFamily="34" charset="0"/>
              </a:rPr>
              <a:t>Source: </a:t>
            </a:r>
            <a:r>
              <a:rPr lang="en-GB" sz="1000" u="none">
                <a:solidFill>
                  <a:srgbClr val="000000"/>
                </a:solidFill>
                <a:latin typeface="Gill Sans MT" pitchFamily="34" charset="0"/>
              </a:rPr>
              <a:t>CHERG/WHO estimates for 2010, Li Liu et al Lancet in press, 2012</a:t>
            </a:r>
          </a:p>
        </p:txBody>
      </p:sp>
    </p:spTree>
    <p:extLst>
      <p:ext uri="{BB962C8B-B14F-4D97-AF65-F5344CB8AC3E}">
        <p14:creationId xmlns:p14="http://schemas.microsoft.com/office/powerpoint/2010/main" val="62265099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00" name="Rectangle 8"/>
          <p:cNvSpPr>
            <a:spLocks noChangeArrowheads="1"/>
          </p:cNvSpPr>
          <p:nvPr/>
        </p:nvSpPr>
        <p:spPr bwMode="auto">
          <a:xfrm>
            <a:off x="0" y="1412875"/>
            <a:ext cx="9144000" cy="50403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u="sng">
              <a:solidFill>
                <a:srgbClr val="000000"/>
              </a:solidFill>
              <a:latin typeface="Arial" charset="0"/>
            </a:endParaRPr>
          </a:p>
        </p:txBody>
      </p:sp>
      <p:pic>
        <p:nvPicPr>
          <p:cNvPr id="136193" name="Picture 3"/>
          <p:cNvPicPr>
            <a:picLocks noChangeAspect="1" noChangeArrowheads="1"/>
          </p:cNvPicPr>
          <p:nvPr/>
        </p:nvPicPr>
        <p:blipFill>
          <a:blip r:embed="rId2">
            <a:extLst>
              <a:ext uri="{28A0092B-C50C-407E-A947-70E740481C1C}">
                <a14:useLocalDpi xmlns:a14="http://schemas.microsoft.com/office/drawing/2010/main" val="0"/>
              </a:ext>
            </a:extLst>
          </a:blip>
          <a:srcRect l="1607" t="70639" b="5116"/>
          <a:stretch>
            <a:fillRect/>
          </a:stretch>
        </p:blipFill>
        <p:spPr bwMode="auto">
          <a:xfrm>
            <a:off x="468313" y="4724400"/>
            <a:ext cx="8240712"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5" name="Title 1"/>
          <p:cNvSpPr txBox="1">
            <a:spLocks/>
          </p:cNvSpPr>
          <p:nvPr/>
        </p:nvSpPr>
        <p:spPr bwMode="auto">
          <a:xfrm>
            <a:off x="1114425" y="909638"/>
            <a:ext cx="50419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889000">
              <a:defRPr sz="2400" u="sng">
                <a:solidFill>
                  <a:schemeClr val="tx1"/>
                </a:solidFill>
                <a:latin typeface="Arial" charset="0"/>
                <a:cs typeface="Arial" charset="0"/>
              </a:defRPr>
            </a:lvl1pPr>
            <a:lvl2pPr marL="742950" indent="-285750" algn="ctr" defTabSz="889000">
              <a:defRPr sz="2400" u="sng">
                <a:solidFill>
                  <a:schemeClr val="tx1"/>
                </a:solidFill>
                <a:latin typeface="Arial" charset="0"/>
                <a:cs typeface="Arial" charset="0"/>
              </a:defRPr>
            </a:lvl2pPr>
            <a:lvl3pPr marL="1143000" indent="-228600" algn="ctr" defTabSz="889000">
              <a:defRPr sz="2400" u="sng">
                <a:solidFill>
                  <a:schemeClr val="tx1"/>
                </a:solidFill>
                <a:latin typeface="Arial" charset="0"/>
                <a:cs typeface="Arial" charset="0"/>
              </a:defRPr>
            </a:lvl3pPr>
            <a:lvl4pPr marL="1600200" indent="-228600" algn="ctr" defTabSz="889000">
              <a:defRPr sz="2400" u="sng">
                <a:solidFill>
                  <a:schemeClr val="tx1"/>
                </a:solidFill>
                <a:latin typeface="Arial" charset="0"/>
                <a:cs typeface="Arial" charset="0"/>
              </a:defRPr>
            </a:lvl4pPr>
            <a:lvl5pPr marL="2057400" indent="-228600" algn="ctr" defTabSz="889000">
              <a:defRPr sz="2400" u="sng">
                <a:solidFill>
                  <a:schemeClr val="tx1"/>
                </a:solidFill>
                <a:latin typeface="Arial" charset="0"/>
                <a:cs typeface="Arial" charset="0"/>
              </a:defRPr>
            </a:lvl5pPr>
            <a:lvl6pPr marL="2514600" indent="-228600" algn="ctr" defTabSz="889000" fontAlgn="base">
              <a:spcBef>
                <a:spcPct val="0"/>
              </a:spcBef>
              <a:spcAft>
                <a:spcPct val="0"/>
              </a:spcAft>
              <a:defRPr sz="2400" u="sng">
                <a:solidFill>
                  <a:schemeClr val="tx1"/>
                </a:solidFill>
                <a:latin typeface="Arial" charset="0"/>
                <a:cs typeface="Arial" charset="0"/>
              </a:defRPr>
            </a:lvl6pPr>
            <a:lvl7pPr marL="2971800" indent="-228600" algn="ctr" defTabSz="889000" fontAlgn="base">
              <a:spcBef>
                <a:spcPct val="0"/>
              </a:spcBef>
              <a:spcAft>
                <a:spcPct val="0"/>
              </a:spcAft>
              <a:defRPr sz="2400" u="sng">
                <a:solidFill>
                  <a:schemeClr val="tx1"/>
                </a:solidFill>
                <a:latin typeface="Arial" charset="0"/>
                <a:cs typeface="Arial" charset="0"/>
              </a:defRPr>
            </a:lvl7pPr>
            <a:lvl8pPr marL="3429000" indent="-228600" algn="ctr" defTabSz="889000" fontAlgn="base">
              <a:spcBef>
                <a:spcPct val="0"/>
              </a:spcBef>
              <a:spcAft>
                <a:spcPct val="0"/>
              </a:spcAft>
              <a:defRPr sz="2400" u="sng">
                <a:solidFill>
                  <a:schemeClr val="tx1"/>
                </a:solidFill>
                <a:latin typeface="Arial" charset="0"/>
                <a:cs typeface="Arial" charset="0"/>
              </a:defRPr>
            </a:lvl8pPr>
            <a:lvl9pPr marL="3886200" indent="-228600" algn="ctr" defTabSz="889000" fontAlgn="base">
              <a:spcBef>
                <a:spcPct val="0"/>
              </a:spcBef>
              <a:spcAft>
                <a:spcPct val="0"/>
              </a:spcAft>
              <a:defRPr sz="2400" u="sng">
                <a:solidFill>
                  <a:schemeClr val="tx1"/>
                </a:solidFill>
                <a:latin typeface="Arial" charset="0"/>
                <a:cs typeface="Arial" charset="0"/>
              </a:defRPr>
            </a:lvl9pPr>
          </a:lstStyle>
          <a:p>
            <a:pPr algn="l" fontAlgn="base">
              <a:spcBef>
                <a:spcPct val="0"/>
              </a:spcBef>
              <a:spcAft>
                <a:spcPct val="0"/>
              </a:spcAft>
            </a:pPr>
            <a:r>
              <a:rPr lang="en-US" b="1" u="none">
                <a:solidFill>
                  <a:srgbClr val="C4E58E"/>
                </a:solidFill>
                <a:latin typeface="Gill Sans MT" pitchFamily="34" charset="0"/>
              </a:rPr>
              <a:t>Behind every statistic is a story…</a:t>
            </a:r>
          </a:p>
        </p:txBody>
      </p:sp>
      <p:pic>
        <p:nvPicPr>
          <p:cNvPr id="136198" name="Picture 3"/>
          <p:cNvPicPr>
            <a:picLocks noChangeAspect="1" noChangeArrowheads="1"/>
          </p:cNvPicPr>
          <p:nvPr/>
        </p:nvPicPr>
        <p:blipFill>
          <a:blip r:embed="rId2">
            <a:extLst>
              <a:ext uri="{28A0092B-C50C-407E-A947-70E740481C1C}">
                <a14:useLocalDpi xmlns:a14="http://schemas.microsoft.com/office/drawing/2010/main" val="0"/>
              </a:ext>
            </a:extLst>
          </a:blip>
          <a:srcRect l="4057" t="14104" r="9349" b="69881"/>
          <a:stretch>
            <a:fillRect/>
          </a:stretch>
        </p:blipFill>
        <p:spPr bwMode="auto">
          <a:xfrm>
            <a:off x="1354138" y="1412875"/>
            <a:ext cx="7250112"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9" name="Picture 3"/>
          <p:cNvPicPr>
            <a:picLocks noChangeAspect="1" noChangeArrowheads="1"/>
          </p:cNvPicPr>
          <p:nvPr/>
        </p:nvPicPr>
        <p:blipFill>
          <a:blip r:embed="rId2">
            <a:extLst>
              <a:ext uri="{28A0092B-C50C-407E-A947-70E740481C1C}">
                <a14:useLocalDpi xmlns:a14="http://schemas.microsoft.com/office/drawing/2010/main" val="0"/>
              </a:ext>
            </a:extLst>
          </a:blip>
          <a:srcRect l="1607" t="36453" r="3427" b="32657"/>
          <a:stretch>
            <a:fillRect/>
          </a:stretch>
        </p:blipFill>
        <p:spPr bwMode="auto">
          <a:xfrm>
            <a:off x="684213" y="2565400"/>
            <a:ext cx="7948612"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2" name="Picture 10" descr="Born too soon 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89025" cy="141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2970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a:xfrm>
            <a:off x="0" y="765175"/>
            <a:ext cx="9144000" cy="1079500"/>
          </a:xfrm>
        </p:spPr>
        <p:txBody>
          <a:bodyPr/>
          <a:lstStyle/>
          <a:p>
            <a:pPr algn="ctr"/>
            <a:r>
              <a:rPr lang="en-US" sz="3600" smtClean="0"/>
              <a:t>WHAT`S NEXT?</a:t>
            </a:r>
          </a:p>
        </p:txBody>
      </p:sp>
      <p:pic>
        <p:nvPicPr>
          <p:cNvPr id="122884" name="Picture 4" descr="UNI448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675"/>
            <a:ext cx="9144000" cy="460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2141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2"/>
          <p:cNvSpPr>
            <a:spLocks noChangeArrowheads="1"/>
          </p:cNvSpPr>
          <p:nvPr>
            <p:custDataLst>
              <p:tags r:id="rId1"/>
            </p:custDataLst>
          </p:nvPr>
        </p:nvSpPr>
        <p:spPr bwMode="auto">
          <a:xfrm>
            <a:off x="414338" y="773113"/>
            <a:ext cx="6534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2800" b="1" dirty="0">
                <a:solidFill>
                  <a:srgbClr val="C4E58E"/>
                </a:solidFill>
              </a:rPr>
              <a:t>Sustain investment</a:t>
            </a:r>
          </a:p>
        </p:txBody>
      </p:sp>
      <p:sp>
        <p:nvSpPr>
          <p:cNvPr id="143365" name="Rounded Rectangle 36"/>
          <p:cNvSpPr>
            <a:spLocks noChangeArrowheads="1"/>
          </p:cNvSpPr>
          <p:nvPr/>
        </p:nvSpPr>
        <p:spPr bwMode="auto">
          <a:xfrm>
            <a:off x="588963" y="5357813"/>
            <a:ext cx="2820987" cy="879475"/>
          </a:xfrm>
          <a:prstGeom prst="roundRect">
            <a:avLst>
              <a:gd name="adj" fmla="val 16667"/>
            </a:avLst>
          </a:prstGeom>
          <a:solidFill>
            <a:srgbClr val="C4E58E"/>
          </a:solidFill>
          <a:ln w="9525">
            <a:solidFill>
              <a:schemeClr val="bg1"/>
            </a:solidFill>
            <a:round/>
            <a:headEnd/>
            <a:tailEnd/>
          </a:ln>
        </p:spPr>
        <p:txBody>
          <a:bodyPr anchor="ctr"/>
          <a:lstStyle/>
          <a:p>
            <a:pPr algn="ctr" fontAlgn="base">
              <a:spcBef>
                <a:spcPct val="0"/>
              </a:spcBef>
              <a:spcAft>
                <a:spcPct val="0"/>
              </a:spcAft>
            </a:pPr>
            <a:r>
              <a:rPr lang="de-CH" sz="1900">
                <a:solidFill>
                  <a:srgbClr val="8E47AD"/>
                </a:solidFill>
              </a:rPr>
              <a:t>It reduces poverty</a:t>
            </a:r>
          </a:p>
        </p:txBody>
      </p:sp>
      <p:sp>
        <p:nvSpPr>
          <p:cNvPr id="143366" name="Rounded Rectangle 39"/>
          <p:cNvSpPr>
            <a:spLocks noChangeArrowheads="1"/>
          </p:cNvSpPr>
          <p:nvPr/>
        </p:nvSpPr>
        <p:spPr bwMode="auto">
          <a:xfrm>
            <a:off x="588963" y="3055938"/>
            <a:ext cx="2820987" cy="876300"/>
          </a:xfrm>
          <a:prstGeom prst="roundRect">
            <a:avLst>
              <a:gd name="adj" fmla="val 16667"/>
            </a:avLst>
          </a:prstGeom>
          <a:solidFill>
            <a:srgbClr val="C4E58E"/>
          </a:solidFill>
          <a:ln w="9525">
            <a:solidFill>
              <a:schemeClr val="bg1"/>
            </a:solidFill>
            <a:round/>
            <a:headEnd/>
            <a:tailEnd/>
          </a:ln>
        </p:spPr>
        <p:txBody>
          <a:bodyPr anchor="ctr"/>
          <a:lstStyle/>
          <a:p>
            <a:pPr algn="ctr" fontAlgn="base">
              <a:lnSpc>
                <a:spcPts val="2000"/>
              </a:lnSpc>
              <a:spcBef>
                <a:spcPct val="0"/>
              </a:spcBef>
              <a:spcAft>
                <a:spcPct val="0"/>
              </a:spcAft>
            </a:pPr>
            <a:r>
              <a:rPr lang="de-CH" sz="1900">
                <a:solidFill>
                  <a:srgbClr val="8E47AD"/>
                </a:solidFill>
              </a:rPr>
              <a:t>It stimulates economic productivity and growth</a:t>
            </a:r>
          </a:p>
        </p:txBody>
      </p:sp>
      <p:sp>
        <p:nvSpPr>
          <p:cNvPr id="143367" name="Rounded Rectangle 42"/>
          <p:cNvSpPr>
            <a:spLocks noChangeArrowheads="1"/>
          </p:cNvSpPr>
          <p:nvPr/>
        </p:nvSpPr>
        <p:spPr bwMode="auto">
          <a:xfrm>
            <a:off x="588963" y="4208463"/>
            <a:ext cx="2820987" cy="876300"/>
          </a:xfrm>
          <a:prstGeom prst="roundRect">
            <a:avLst>
              <a:gd name="adj" fmla="val 16667"/>
            </a:avLst>
          </a:prstGeom>
          <a:solidFill>
            <a:srgbClr val="C4E58E"/>
          </a:solidFill>
          <a:ln w="9525">
            <a:solidFill>
              <a:schemeClr val="bg1"/>
            </a:solidFill>
            <a:round/>
            <a:headEnd/>
            <a:tailEnd/>
          </a:ln>
        </p:spPr>
        <p:txBody>
          <a:bodyPr anchor="ctr"/>
          <a:lstStyle/>
          <a:p>
            <a:pPr algn="ctr" fontAlgn="base">
              <a:spcBef>
                <a:spcPct val="0"/>
              </a:spcBef>
              <a:spcAft>
                <a:spcPct val="0"/>
              </a:spcAft>
            </a:pPr>
            <a:r>
              <a:rPr lang="de-CH" sz="1900">
                <a:solidFill>
                  <a:srgbClr val="8E47AD"/>
                </a:solidFill>
              </a:rPr>
              <a:t>It is cost effective</a:t>
            </a:r>
          </a:p>
        </p:txBody>
      </p:sp>
      <p:sp>
        <p:nvSpPr>
          <p:cNvPr id="143368" name="Rounded Rectangle 43"/>
          <p:cNvSpPr>
            <a:spLocks noChangeArrowheads="1"/>
          </p:cNvSpPr>
          <p:nvPr/>
        </p:nvSpPr>
        <p:spPr bwMode="auto">
          <a:xfrm>
            <a:off x="588963" y="1901825"/>
            <a:ext cx="2820987" cy="876300"/>
          </a:xfrm>
          <a:prstGeom prst="roundRect">
            <a:avLst>
              <a:gd name="adj" fmla="val 16667"/>
            </a:avLst>
          </a:prstGeom>
          <a:solidFill>
            <a:srgbClr val="C4E58E"/>
          </a:solidFill>
          <a:ln w="9525">
            <a:solidFill>
              <a:schemeClr val="bg1"/>
            </a:solidFill>
            <a:round/>
            <a:headEnd/>
            <a:tailEnd/>
          </a:ln>
        </p:spPr>
        <p:txBody>
          <a:bodyPr anchor="ctr"/>
          <a:lstStyle/>
          <a:p>
            <a:pPr algn="ctr" fontAlgn="base">
              <a:lnSpc>
                <a:spcPts val="2000"/>
              </a:lnSpc>
              <a:spcBef>
                <a:spcPct val="0"/>
              </a:spcBef>
              <a:spcAft>
                <a:spcPct val="0"/>
              </a:spcAft>
            </a:pPr>
            <a:r>
              <a:rPr lang="de-CH" sz="1900">
                <a:solidFill>
                  <a:srgbClr val="8E47AD"/>
                </a:solidFill>
              </a:rPr>
              <a:t>It helps women and children realize their human rights</a:t>
            </a:r>
          </a:p>
        </p:txBody>
      </p:sp>
      <p:sp>
        <p:nvSpPr>
          <p:cNvPr id="143363" name="Rectangle 3"/>
          <p:cNvSpPr>
            <a:spLocks noChangeArrowheads="1"/>
          </p:cNvSpPr>
          <p:nvPr/>
        </p:nvSpPr>
        <p:spPr bwMode="auto">
          <a:xfrm>
            <a:off x="3594100" y="5359400"/>
            <a:ext cx="52260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lvl="1" indent="-225425" fontAlgn="base">
              <a:spcBef>
                <a:spcPct val="0"/>
              </a:spcBef>
              <a:spcAft>
                <a:spcPct val="0"/>
              </a:spcAft>
              <a:buClr>
                <a:srgbClr val="FFFFFF"/>
              </a:buClr>
              <a:buFont typeface="Wingdings" pitchFamily="2" charset="2"/>
              <a:buChar char="§"/>
            </a:pPr>
            <a:r>
              <a:rPr lang="en-US">
                <a:solidFill>
                  <a:srgbClr val="FFFFFF"/>
                </a:solidFill>
              </a:rPr>
              <a:t>Healthy women are more productive and earn more throughout their lives</a:t>
            </a:r>
          </a:p>
          <a:p>
            <a:pPr marL="114300" indent="-114300" fontAlgn="base">
              <a:spcBef>
                <a:spcPct val="0"/>
              </a:spcBef>
              <a:spcAft>
                <a:spcPct val="0"/>
              </a:spcAft>
              <a:buClr>
                <a:srgbClr val="FFFFFF"/>
              </a:buClr>
              <a:buFont typeface="Wingdings" pitchFamily="2" charset="2"/>
              <a:buChar char="§"/>
            </a:pPr>
            <a:endParaRPr lang="en-US" b="1">
              <a:solidFill>
                <a:srgbClr val="FFFFFF"/>
              </a:solidFill>
            </a:endParaRPr>
          </a:p>
        </p:txBody>
      </p:sp>
      <p:sp>
        <p:nvSpPr>
          <p:cNvPr id="143369" name="Rectangle 3"/>
          <p:cNvSpPr txBox="1">
            <a:spLocks noChangeArrowheads="1"/>
          </p:cNvSpPr>
          <p:nvPr/>
        </p:nvSpPr>
        <p:spPr bwMode="auto">
          <a:xfrm>
            <a:off x="3594100" y="3052763"/>
            <a:ext cx="52260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5425" indent="-225425" algn="ctr">
              <a:defRPr sz="2400" u="sng">
                <a:solidFill>
                  <a:schemeClr val="tx1"/>
                </a:solidFill>
                <a:latin typeface="Arial" charset="0"/>
                <a:cs typeface="Arial" charset="0"/>
              </a:defRPr>
            </a:lvl1pPr>
            <a:lvl2pPr marL="225425" indent="-225425"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lvl="1" algn="l" fontAlgn="base">
              <a:spcBef>
                <a:spcPct val="0"/>
              </a:spcBef>
              <a:spcAft>
                <a:spcPct val="0"/>
              </a:spcAft>
              <a:buClr>
                <a:srgbClr val="FFFFFF"/>
              </a:buClr>
              <a:buFont typeface="Wingdings" pitchFamily="2" charset="2"/>
              <a:buChar char="§"/>
            </a:pPr>
            <a:r>
              <a:rPr lang="en-US" sz="1800" u="none">
                <a:solidFill>
                  <a:srgbClr val="FFFFFF"/>
                </a:solidFill>
                <a:latin typeface="Gill Sans MT" pitchFamily="34" charset="0"/>
              </a:rPr>
              <a:t>Maternal and newborn deaths slow growth leading to annual global productivity losses of US$15 billion</a:t>
            </a:r>
          </a:p>
          <a:p>
            <a:pPr algn="l" fontAlgn="base">
              <a:spcBef>
                <a:spcPct val="0"/>
              </a:spcBef>
              <a:spcAft>
                <a:spcPct val="0"/>
              </a:spcAft>
              <a:buClr>
                <a:srgbClr val="FFFFFF"/>
              </a:buClr>
              <a:buFont typeface="Wingdings" pitchFamily="2" charset="2"/>
              <a:buChar char="§"/>
            </a:pPr>
            <a:endParaRPr lang="en-US" sz="1800">
              <a:solidFill>
                <a:srgbClr val="FFFFFF"/>
              </a:solidFill>
              <a:latin typeface="Tw Cen MT" pitchFamily="34" charset="0"/>
              <a:ea typeface="MS PGothic" pitchFamily="34" charset="-128"/>
            </a:endParaRPr>
          </a:p>
          <a:p>
            <a:pPr algn="l" fontAlgn="base">
              <a:spcBef>
                <a:spcPct val="0"/>
              </a:spcBef>
              <a:spcAft>
                <a:spcPct val="0"/>
              </a:spcAft>
              <a:buClr>
                <a:srgbClr val="FFFFFF"/>
              </a:buClr>
              <a:buFont typeface="Wingdings" pitchFamily="2" charset="2"/>
              <a:buChar char="§"/>
            </a:pPr>
            <a:endParaRPr lang="en-US" sz="1800">
              <a:solidFill>
                <a:srgbClr val="FFFFFF"/>
              </a:solidFill>
              <a:latin typeface="Tw Cen MT" pitchFamily="34" charset="0"/>
              <a:ea typeface="MS PGothic" pitchFamily="34" charset="-128"/>
            </a:endParaRPr>
          </a:p>
          <a:p>
            <a:pPr algn="l" fontAlgn="base">
              <a:spcBef>
                <a:spcPct val="0"/>
              </a:spcBef>
              <a:spcAft>
                <a:spcPct val="0"/>
              </a:spcAft>
              <a:buClr>
                <a:srgbClr val="FFFFFF"/>
              </a:buClr>
              <a:buFont typeface="Wingdings" pitchFamily="2" charset="2"/>
              <a:buChar char="§"/>
            </a:pPr>
            <a:endParaRPr lang="en-US" sz="1800" b="1">
              <a:solidFill>
                <a:srgbClr val="FFFFFF"/>
              </a:solidFill>
              <a:latin typeface="Tw Cen MT" pitchFamily="34" charset="0"/>
              <a:ea typeface="MS PGothic" pitchFamily="34" charset="-128"/>
            </a:endParaRPr>
          </a:p>
        </p:txBody>
      </p:sp>
      <p:sp>
        <p:nvSpPr>
          <p:cNvPr id="143370" name="Rectangle 3"/>
          <p:cNvSpPr txBox="1">
            <a:spLocks noChangeArrowheads="1"/>
          </p:cNvSpPr>
          <p:nvPr/>
        </p:nvSpPr>
        <p:spPr bwMode="auto">
          <a:xfrm>
            <a:off x="3594100" y="4205288"/>
            <a:ext cx="52260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indent="-114300" algn="ctr">
              <a:defRPr sz="2400" u="sng">
                <a:solidFill>
                  <a:schemeClr val="tx1"/>
                </a:solidFill>
                <a:latin typeface="Arial" charset="0"/>
                <a:cs typeface="Arial" charset="0"/>
              </a:defRPr>
            </a:lvl1pPr>
            <a:lvl2pPr marL="225425" indent="-225425"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lvl="1" algn="l" fontAlgn="base">
              <a:spcBef>
                <a:spcPct val="0"/>
              </a:spcBef>
              <a:spcAft>
                <a:spcPct val="0"/>
              </a:spcAft>
              <a:buClr>
                <a:srgbClr val="FFFFFF"/>
              </a:buClr>
              <a:buFont typeface="Wingdings" pitchFamily="2" charset="2"/>
              <a:buChar char="§"/>
            </a:pPr>
            <a:r>
              <a:rPr lang="en-US" sz="1800" u="none">
                <a:solidFill>
                  <a:srgbClr val="FFFFFF"/>
                </a:solidFill>
                <a:latin typeface="Gill Sans MT" pitchFamily="34" charset="0"/>
              </a:rPr>
              <a:t>Essential health care prevents illness and disability, saving billions of dollars annually in treatment costs</a:t>
            </a:r>
          </a:p>
          <a:p>
            <a:pPr algn="l" fontAlgn="base">
              <a:spcBef>
                <a:spcPct val="0"/>
              </a:spcBef>
              <a:spcAft>
                <a:spcPct val="0"/>
              </a:spcAft>
              <a:buClr>
                <a:srgbClr val="FFFFFF"/>
              </a:buClr>
              <a:buFont typeface="Wingdings" pitchFamily="2" charset="2"/>
              <a:buChar char="§"/>
            </a:pPr>
            <a:endParaRPr lang="en-US" sz="1800">
              <a:solidFill>
                <a:srgbClr val="FFFFFF"/>
              </a:solidFill>
              <a:latin typeface="Tw Cen MT" pitchFamily="34" charset="0"/>
              <a:ea typeface="MS PGothic" pitchFamily="34" charset="-128"/>
            </a:endParaRPr>
          </a:p>
          <a:p>
            <a:pPr algn="l" fontAlgn="base">
              <a:spcBef>
                <a:spcPct val="0"/>
              </a:spcBef>
              <a:spcAft>
                <a:spcPct val="0"/>
              </a:spcAft>
              <a:buClr>
                <a:srgbClr val="FFFFFF"/>
              </a:buClr>
              <a:buFont typeface="Wingdings" pitchFamily="2" charset="2"/>
              <a:buChar char="§"/>
            </a:pPr>
            <a:endParaRPr lang="en-US" sz="1800">
              <a:solidFill>
                <a:srgbClr val="FFFFFF"/>
              </a:solidFill>
              <a:latin typeface="Tw Cen MT" pitchFamily="34" charset="0"/>
              <a:ea typeface="MS PGothic" pitchFamily="34" charset="-128"/>
            </a:endParaRPr>
          </a:p>
          <a:p>
            <a:pPr algn="l" fontAlgn="base">
              <a:spcBef>
                <a:spcPct val="0"/>
              </a:spcBef>
              <a:spcAft>
                <a:spcPct val="0"/>
              </a:spcAft>
              <a:buClr>
                <a:srgbClr val="FFFFFF"/>
              </a:buClr>
              <a:buFont typeface="Wingdings" pitchFamily="2" charset="2"/>
              <a:buChar char="§"/>
            </a:pPr>
            <a:endParaRPr lang="en-US" sz="1800" b="1">
              <a:solidFill>
                <a:srgbClr val="FFFFFF"/>
              </a:solidFill>
              <a:latin typeface="Tw Cen MT" pitchFamily="34" charset="0"/>
              <a:ea typeface="MS PGothic" pitchFamily="34" charset="-128"/>
            </a:endParaRPr>
          </a:p>
        </p:txBody>
      </p:sp>
      <p:sp>
        <p:nvSpPr>
          <p:cNvPr id="143371" name="Rectangle 3"/>
          <p:cNvSpPr txBox="1">
            <a:spLocks noChangeArrowheads="1"/>
          </p:cNvSpPr>
          <p:nvPr>
            <p:custDataLst>
              <p:tags r:id="rId2"/>
            </p:custDataLst>
          </p:nvPr>
        </p:nvSpPr>
        <p:spPr bwMode="auto">
          <a:xfrm>
            <a:off x="3594100" y="1903413"/>
            <a:ext cx="52260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5425" indent="-225425" algn="ctr">
              <a:defRPr sz="2400" u="sng">
                <a:solidFill>
                  <a:schemeClr val="tx1"/>
                </a:solidFill>
                <a:latin typeface="Arial" charset="0"/>
                <a:cs typeface="Arial" charset="0"/>
              </a:defRPr>
            </a:lvl1pPr>
            <a:lvl2pPr marL="225425" indent="-225425"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lvl="1" algn="l" fontAlgn="base">
              <a:spcBef>
                <a:spcPct val="0"/>
              </a:spcBef>
              <a:spcAft>
                <a:spcPct val="0"/>
              </a:spcAft>
              <a:buClr>
                <a:srgbClr val="FFFFFF"/>
              </a:buClr>
              <a:buFont typeface="Wingdings" pitchFamily="2" charset="2"/>
              <a:buChar char="§"/>
            </a:pPr>
            <a:r>
              <a:rPr lang="en-US" sz="1800" u="none">
                <a:solidFill>
                  <a:srgbClr val="FFFFFF"/>
                </a:solidFill>
                <a:latin typeface="Gill Sans MT" pitchFamily="34" charset="0"/>
              </a:rPr>
              <a:t>People are entitled to the highest attainable standard of health</a:t>
            </a:r>
          </a:p>
          <a:p>
            <a:pPr algn="l" fontAlgn="base">
              <a:spcBef>
                <a:spcPct val="0"/>
              </a:spcBef>
              <a:spcAft>
                <a:spcPct val="0"/>
              </a:spcAft>
              <a:buClr>
                <a:srgbClr val="FFFFFF"/>
              </a:buClr>
              <a:buFont typeface="Wingdings" pitchFamily="2" charset="2"/>
              <a:buChar char="§"/>
            </a:pPr>
            <a:endParaRPr lang="en-US" sz="1800" b="1">
              <a:solidFill>
                <a:srgbClr val="FFFFFF"/>
              </a:solidFill>
              <a:latin typeface="Tw Cen MT" pitchFamily="34" charset="0"/>
              <a:ea typeface="MS PGothic" pitchFamily="34" charset="-128"/>
            </a:endParaRPr>
          </a:p>
        </p:txBody>
      </p:sp>
    </p:spTree>
    <p:extLst>
      <p:ext uri="{BB962C8B-B14F-4D97-AF65-F5344CB8AC3E}">
        <p14:creationId xmlns:p14="http://schemas.microsoft.com/office/powerpoint/2010/main" val="3180523686"/>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a:xfrm>
            <a:off x="323850" y="687388"/>
            <a:ext cx="8229600" cy="725487"/>
          </a:xfrm>
        </p:spPr>
        <p:txBody>
          <a:bodyPr/>
          <a:lstStyle/>
          <a:p>
            <a:r>
              <a:rPr lang="en-US" dirty="0" smtClean="0">
                <a:solidFill>
                  <a:srgbClr val="C4E58E"/>
                </a:solidFill>
              </a:rPr>
              <a:t>Focusing on gender equity</a:t>
            </a:r>
          </a:p>
        </p:txBody>
      </p:sp>
      <p:pic>
        <p:nvPicPr>
          <p:cNvPr id="120839" name="Picture 7" descr="KS09_Standalone_hig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84313"/>
            <a:ext cx="2751137" cy="3887787"/>
          </a:xfrm>
          <a:prstGeom prst="rect">
            <a:avLst/>
          </a:prstGeom>
          <a:noFill/>
          <a:extLst>
            <a:ext uri="{909E8E84-426E-40DD-AFC4-6F175D3DCCD1}">
              <a14:hiddenFill xmlns:a14="http://schemas.microsoft.com/office/drawing/2010/main">
                <a:solidFill>
                  <a:srgbClr val="FFFFFF"/>
                </a:solidFill>
              </a14:hiddenFill>
            </a:ext>
          </a:extLst>
        </p:spPr>
      </p:pic>
      <p:pic>
        <p:nvPicPr>
          <p:cNvPr id="120840" name="Picture 8" descr="KS11_Standalone_hig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1525" y="1952625"/>
            <a:ext cx="2751138" cy="3887788"/>
          </a:xfrm>
          <a:prstGeom prst="rect">
            <a:avLst/>
          </a:prstGeom>
          <a:noFill/>
          <a:extLst>
            <a:ext uri="{909E8E84-426E-40DD-AFC4-6F175D3DCCD1}">
              <a14:hiddenFill xmlns:a14="http://schemas.microsoft.com/office/drawing/2010/main">
                <a:solidFill>
                  <a:srgbClr val="FFFFFF"/>
                </a:solidFill>
              </a14:hiddenFill>
            </a:ext>
          </a:extLst>
        </p:spPr>
      </p:pic>
      <p:pic>
        <p:nvPicPr>
          <p:cNvPr id="120841" name="Picture 9" descr="KS22 - Reaching child brides 15_10_2012 African high-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2420938"/>
            <a:ext cx="2749550" cy="388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238875"/>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a:xfrm>
            <a:off x="323850" y="836613"/>
            <a:ext cx="8280400" cy="1223962"/>
          </a:xfrm>
        </p:spPr>
        <p:txBody>
          <a:bodyPr/>
          <a:lstStyle/>
          <a:p>
            <a:r>
              <a:rPr lang="en-US" dirty="0" smtClean="0">
                <a:solidFill>
                  <a:srgbClr val="C4E58E"/>
                </a:solidFill>
              </a:rPr>
              <a:t>A gender sensitive approach to social, economic and environmental determinants</a:t>
            </a:r>
          </a:p>
        </p:txBody>
      </p:sp>
      <p:sp>
        <p:nvSpPr>
          <p:cNvPr id="156674" name="Rectangle 4"/>
          <p:cNvSpPr>
            <a:spLocks noChangeArrowheads="1"/>
          </p:cNvSpPr>
          <p:nvPr/>
        </p:nvSpPr>
        <p:spPr bwMode="auto">
          <a:xfrm>
            <a:off x="4284663" y="2165350"/>
            <a:ext cx="467995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71463" indent="-271463" fontAlgn="base">
              <a:spcBef>
                <a:spcPts val="1200"/>
              </a:spcBef>
              <a:spcAft>
                <a:spcPts val="600"/>
              </a:spcAft>
              <a:buClr>
                <a:srgbClr val="C4E58E"/>
              </a:buClr>
              <a:buFont typeface="Wingdings" pitchFamily="2" charset="2"/>
              <a:buChar char="§"/>
            </a:pPr>
            <a:r>
              <a:rPr lang="en-US" sz="2400">
                <a:solidFill>
                  <a:srgbClr val="FFFFFF"/>
                </a:solidFill>
              </a:rPr>
              <a:t>Work across sectors and communities to expand economic empowerment, safe spaces, and other proven approaches</a:t>
            </a:r>
          </a:p>
          <a:p>
            <a:pPr marL="271463" indent="-271463" fontAlgn="base">
              <a:spcBef>
                <a:spcPts val="1200"/>
              </a:spcBef>
              <a:spcAft>
                <a:spcPts val="600"/>
              </a:spcAft>
              <a:buClr>
                <a:srgbClr val="C4E58E"/>
              </a:buClr>
              <a:buFont typeface="Wingdings" pitchFamily="2" charset="2"/>
              <a:buChar char="§"/>
            </a:pPr>
            <a:r>
              <a:rPr lang="en-US" sz="2400">
                <a:solidFill>
                  <a:srgbClr val="FFFFFF"/>
                </a:solidFill>
              </a:rPr>
              <a:t>Educate girls </a:t>
            </a:r>
          </a:p>
          <a:p>
            <a:pPr marL="271463" indent="-271463" fontAlgn="base">
              <a:spcBef>
                <a:spcPts val="1200"/>
              </a:spcBef>
              <a:spcAft>
                <a:spcPts val="600"/>
              </a:spcAft>
              <a:buClr>
                <a:srgbClr val="C4E58E"/>
              </a:buClr>
              <a:buFont typeface="Wingdings" pitchFamily="2" charset="2"/>
              <a:buChar char="§"/>
            </a:pPr>
            <a:r>
              <a:rPr lang="en-US" sz="2400">
                <a:solidFill>
                  <a:srgbClr val="FFFFFF"/>
                </a:solidFill>
              </a:rPr>
              <a:t>Tackle violence, malnutrition, climate change</a:t>
            </a:r>
          </a:p>
          <a:p>
            <a:pPr marL="271463" indent="-271463" fontAlgn="base">
              <a:spcBef>
                <a:spcPts val="1200"/>
              </a:spcBef>
              <a:spcAft>
                <a:spcPts val="600"/>
              </a:spcAft>
              <a:buClr>
                <a:srgbClr val="C4E58E"/>
              </a:buClr>
              <a:buFont typeface="Wingdings" pitchFamily="2" charset="2"/>
              <a:buChar char="§"/>
            </a:pPr>
            <a:r>
              <a:rPr lang="en-US" sz="2400">
                <a:solidFill>
                  <a:srgbClr val="FFFFFF"/>
                </a:solidFill>
              </a:rPr>
              <a:t> Engage men and boys</a:t>
            </a:r>
          </a:p>
        </p:txBody>
      </p:sp>
      <p:pic>
        <p:nvPicPr>
          <p:cNvPr id="1566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5038"/>
            <a:ext cx="421163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922939"/>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a:xfrm>
            <a:off x="250825" y="476250"/>
            <a:ext cx="5267325" cy="936625"/>
          </a:xfrm>
        </p:spPr>
        <p:txBody>
          <a:bodyPr/>
          <a:lstStyle/>
          <a:p>
            <a:r>
              <a:rPr lang="en-US" smtClean="0">
                <a:solidFill>
                  <a:srgbClr val="C4E58E"/>
                </a:solidFill>
              </a:rPr>
              <a:t>Healthier is wealthier</a:t>
            </a:r>
          </a:p>
        </p:txBody>
      </p:sp>
      <p:pic>
        <p:nvPicPr>
          <p:cNvPr id="124933" name="Picture 5" descr="KS24 Economic case - 27_02_2013 high WB log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2875"/>
            <a:ext cx="3562350" cy="5040313"/>
          </a:xfrm>
          <a:prstGeom prst="rect">
            <a:avLst/>
          </a:prstGeom>
          <a:noFill/>
          <a:extLst>
            <a:ext uri="{909E8E84-426E-40DD-AFC4-6F175D3DCCD1}">
              <a14:hiddenFill xmlns:a14="http://schemas.microsoft.com/office/drawing/2010/main">
                <a:solidFill>
                  <a:srgbClr val="FFFFFF"/>
                </a:solidFill>
              </a14:hiddenFill>
            </a:ext>
          </a:extLst>
        </p:spPr>
      </p:pic>
      <p:pic>
        <p:nvPicPr>
          <p:cNvPr id="124934" name="Picture 6" descr="African Inv Case -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412875"/>
            <a:ext cx="3768725" cy="504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326418"/>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4500563" y="1412875"/>
            <a:ext cx="4643437" cy="4103688"/>
          </a:xfrm>
        </p:spPr>
        <p:txBody>
          <a:bodyPr/>
          <a:lstStyle/>
          <a:p>
            <a:pPr algn="ctr"/>
            <a:r>
              <a:rPr lang="en-US" sz="3600" dirty="0" smtClean="0"/>
              <a:t>POST 2015?</a:t>
            </a:r>
          </a:p>
        </p:txBody>
      </p:sp>
      <p:pic>
        <p:nvPicPr>
          <p:cNvPr id="117764" name="Picture 4" descr="WHO_0178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78338" cy="6453188"/>
          </a:xfrm>
          <a:prstGeom prst="rect">
            <a:avLst/>
          </a:prstGeom>
          <a:noFill/>
          <a:extLst>
            <a:ext uri="{909E8E84-426E-40DD-AFC4-6F175D3DCCD1}">
              <a14:hiddenFill xmlns:a14="http://schemas.microsoft.com/office/drawing/2010/main">
                <a:solidFill>
                  <a:srgbClr val="FFFFFF"/>
                </a:solidFill>
              </a14:hiddenFill>
            </a:ext>
          </a:extLst>
        </p:spPr>
      </p:pic>
      <p:pic>
        <p:nvPicPr>
          <p:cNvPr id="117765" name="Picture 6" descr="Board meeting PPT filetto bian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0"/>
            <a:ext cx="6443662"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6575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179388" y="331788"/>
            <a:ext cx="8518525" cy="1152525"/>
          </a:xfrm>
        </p:spPr>
        <p:txBody>
          <a:bodyPr/>
          <a:lstStyle/>
          <a:p>
            <a:r>
              <a:rPr lang="en-US" dirty="0" smtClean="0">
                <a:solidFill>
                  <a:srgbClr val="C4E58E"/>
                </a:solidFill>
              </a:rPr>
              <a:t>Where do we stand?</a:t>
            </a:r>
          </a:p>
        </p:txBody>
      </p:sp>
      <p:sp>
        <p:nvSpPr>
          <p:cNvPr id="3" name="Content Placeholder 2"/>
          <p:cNvSpPr>
            <a:spLocks noGrp="1"/>
          </p:cNvSpPr>
          <p:nvPr>
            <p:ph idx="1"/>
          </p:nvPr>
        </p:nvSpPr>
        <p:spPr>
          <a:xfrm>
            <a:off x="179388" y="1268413"/>
            <a:ext cx="8964612" cy="5256212"/>
          </a:xfrm>
        </p:spPr>
        <p:txBody>
          <a:bodyPr/>
          <a:lstStyle/>
          <a:p>
            <a:pPr>
              <a:buFont typeface="Wingdings" pitchFamily="2" charset="2"/>
              <a:buNone/>
            </a:pPr>
            <a:r>
              <a:rPr lang="en-US" b="1" smtClean="0">
                <a:solidFill>
                  <a:srgbClr val="C4E58E"/>
                </a:solidFill>
              </a:rPr>
              <a:t>MDG 4 </a:t>
            </a:r>
            <a:r>
              <a:rPr lang="en-US" b="1" smtClean="0"/>
              <a:t>- Reduce child mortality</a:t>
            </a:r>
          </a:p>
          <a:p>
            <a:pPr lvl="1"/>
            <a:r>
              <a:rPr lang="en-US" sz="2000" smtClean="0"/>
              <a:t>Under 5 mortality fell 41% from 1990</a:t>
            </a:r>
          </a:p>
          <a:p>
            <a:pPr lvl="1"/>
            <a:r>
              <a:rPr lang="en-US" sz="2000" smtClean="0"/>
              <a:t>Sub-Saharan Africa doubled its average rate of reduction : 1.2 % in 1990-2000 to 2.4 per cent during 2000-2010</a:t>
            </a:r>
          </a:p>
          <a:p>
            <a:pPr lvl="1"/>
            <a:endParaRPr lang="en-US" sz="2000" smtClean="0"/>
          </a:p>
          <a:p>
            <a:pPr>
              <a:buFont typeface="Wingdings" pitchFamily="2" charset="2"/>
              <a:buNone/>
            </a:pPr>
            <a:r>
              <a:rPr lang="en-US" b="1" smtClean="0">
                <a:solidFill>
                  <a:srgbClr val="C4E58E"/>
                </a:solidFill>
              </a:rPr>
              <a:t>MDG </a:t>
            </a:r>
            <a:r>
              <a:rPr lang="en-US" b="1" smtClean="0">
                <a:solidFill>
                  <a:srgbClr val="C4EE6F"/>
                </a:solidFill>
              </a:rPr>
              <a:t>5a </a:t>
            </a:r>
            <a:r>
              <a:rPr lang="en-US" b="1" smtClean="0"/>
              <a:t>- Improve maternal health</a:t>
            </a:r>
          </a:p>
          <a:p>
            <a:pPr lvl="1">
              <a:buFont typeface="Arial" charset="0"/>
              <a:buNone/>
            </a:pPr>
            <a:r>
              <a:rPr lang="en-US" sz="2000" smtClean="0"/>
              <a:t>Maternal mortality fell 47% from 1990</a:t>
            </a:r>
          </a:p>
          <a:p>
            <a:pPr>
              <a:buFont typeface="Wingdings" pitchFamily="2" charset="2"/>
              <a:buNone/>
            </a:pPr>
            <a:endParaRPr lang="en-US" b="1" smtClean="0"/>
          </a:p>
          <a:p>
            <a:pPr>
              <a:buFont typeface="Wingdings" pitchFamily="2" charset="2"/>
              <a:buNone/>
            </a:pPr>
            <a:r>
              <a:rPr lang="en-US" b="1" smtClean="0">
                <a:solidFill>
                  <a:srgbClr val="C4E58E"/>
                </a:solidFill>
              </a:rPr>
              <a:t>MDG 5</a:t>
            </a:r>
            <a:r>
              <a:rPr lang="en-US" b="1" smtClean="0">
                <a:solidFill>
                  <a:srgbClr val="C4EE6F"/>
                </a:solidFill>
              </a:rPr>
              <a:t>b </a:t>
            </a:r>
            <a:r>
              <a:rPr lang="en-US" b="1" smtClean="0"/>
              <a:t>- Universal access to reproductive health</a:t>
            </a:r>
          </a:p>
          <a:p>
            <a:pPr lvl="1">
              <a:buFont typeface="Arial" charset="0"/>
              <a:buNone/>
            </a:pPr>
            <a:r>
              <a:rPr lang="en-US" sz="2000" smtClean="0"/>
              <a:t>By 2008, more than 50%women aged 15 -49yrs were using contraception</a:t>
            </a:r>
          </a:p>
          <a:p>
            <a:pPr>
              <a:buFont typeface="Wingdings" pitchFamily="2" charset="2"/>
              <a:buNone/>
            </a:pPr>
            <a:endParaRPr lang="en-US" smtClean="0"/>
          </a:p>
          <a:p>
            <a:pPr>
              <a:buFont typeface="Wingdings" pitchFamily="2" charset="2"/>
              <a:buNone/>
            </a:pPr>
            <a:r>
              <a:rPr lang="en-US" b="1" smtClean="0">
                <a:solidFill>
                  <a:srgbClr val="C4EE6F"/>
                </a:solidFill>
              </a:rPr>
              <a:t>MDG 6 </a:t>
            </a:r>
            <a:r>
              <a:rPr lang="en-US" b="1" smtClean="0"/>
              <a:t>- HIV/AIDS, malaria and other diseases</a:t>
            </a:r>
          </a:p>
          <a:p>
            <a:pPr lvl="1">
              <a:buFont typeface="Arial" charset="0"/>
              <a:buNone/>
            </a:pPr>
            <a:r>
              <a:rPr lang="en-US" sz="2000" smtClean="0"/>
              <a:t>New HIV infections declined; Proportion of women living with HIV remains stable at 50%</a:t>
            </a:r>
          </a:p>
        </p:txBody>
      </p:sp>
    </p:spTree>
    <p:extLst>
      <p:ext uri="{BB962C8B-B14F-4D97-AF65-F5344CB8AC3E}">
        <p14:creationId xmlns:p14="http://schemas.microsoft.com/office/powerpoint/2010/main" val="511364769"/>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Process</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smtClean="0"/>
              <a:t>Rio +20</a:t>
            </a:r>
          </a:p>
          <a:p>
            <a:endParaRPr lang="en-US" dirty="0"/>
          </a:p>
          <a:p>
            <a:r>
              <a:rPr lang="en-US" dirty="0" smtClean="0"/>
              <a:t>High </a:t>
            </a:r>
            <a:r>
              <a:rPr lang="en-US" dirty="0"/>
              <a:t>Level </a:t>
            </a:r>
            <a:r>
              <a:rPr lang="en-US" dirty="0" smtClean="0"/>
              <a:t>Panel - </a:t>
            </a:r>
            <a:r>
              <a:rPr lang="en-US" dirty="0"/>
              <a:t>over 50 national and thematic consultations, community based discussion and a Global Online Conversation - all of which will contribute to a vision for The World We Want beyond 2015</a:t>
            </a:r>
            <a:r>
              <a:rPr lang="en-US" dirty="0" smtClean="0"/>
              <a:t>.</a:t>
            </a:r>
          </a:p>
          <a:p>
            <a:endParaRPr lang="en-US" dirty="0"/>
          </a:p>
          <a:p>
            <a:r>
              <a:rPr lang="en-US" dirty="0"/>
              <a:t>President </a:t>
            </a:r>
            <a:r>
              <a:rPr lang="en-US" dirty="0" err="1"/>
              <a:t>Yudhoyono</a:t>
            </a:r>
            <a:r>
              <a:rPr lang="en-US" dirty="0"/>
              <a:t> of Indonesia, President Johnson </a:t>
            </a:r>
            <a:r>
              <a:rPr lang="en-US" dirty="0" err="1"/>
              <a:t>Sirleaf</a:t>
            </a:r>
            <a:r>
              <a:rPr lang="en-US" dirty="0"/>
              <a:t> of Liberia and Prime Minister Cameron of the United Kingdom were appointed in May, 2012 as co-chairs of the High Level Panel</a:t>
            </a:r>
            <a:r>
              <a:rPr lang="en-US" dirty="0" smtClean="0"/>
              <a:t>.</a:t>
            </a:r>
          </a:p>
          <a:p>
            <a:endParaRPr lang="en-US" dirty="0"/>
          </a:p>
          <a:p>
            <a:r>
              <a:rPr lang="en-US" dirty="0" smtClean="0"/>
              <a:t>Tasks team for Global Thematic Consultation on health – WHO and UNICEF Botswana and Sweden</a:t>
            </a:r>
            <a:endParaRPr lang="en-US" dirty="0"/>
          </a:p>
          <a:p>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4150905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98" y="476672"/>
            <a:ext cx="8229600" cy="509588"/>
          </a:xfrm>
        </p:spPr>
        <p:txBody>
          <a:bodyPr/>
          <a:lstStyle/>
          <a:p>
            <a:r>
              <a:rPr lang="en-US" dirty="0" smtClean="0"/>
              <a:t>11 thematic consultations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15906" y="1092766"/>
            <a:ext cx="792088" cy="792088"/>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712951" y="3995448"/>
            <a:ext cx="792088" cy="792088"/>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8995" y="1765324"/>
            <a:ext cx="792088" cy="79208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967" y="2756993"/>
            <a:ext cx="792088" cy="79208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1072" y="4977073"/>
            <a:ext cx="821804" cy="82180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2912" y="1124743"/>
            <a:ext cx="864096" cy="864096"/>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0795" y="1850873"/>
            <a:ext cx="844684" cy="844684"/>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13137" y="4226620"/>
            <a:ext cx="750453" cy="750453"/>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48722" y="3026332"/>
            <a:ext cx="849268" cy="849268"/>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23928" y="5276765"/>
            <a:ext cx="798984" cy="798984"/>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20072" y="4910795"/>
            <a:ext cx="720080" cy="720080"/>
          </a:xfrm>
          <a:prstGeom prst="rect">
            <a:avLst/>
          </a:prstGeom>
        </p:spPr>
      </p:pic>
      <p:sp>
        <p:nvSpPr>
          <p:cNvPr id="16" name="TextBox 15"/>
          <p:cNvSpPr txBox="1"/>
          <p:nvPr/>
        </p:nvSpPr>
        <p:spPr>
          <a:xfrm>
            <a:off x="5508104" y="1124744"/>
            <a:ext cx="1408122" cy="338554"/>
          </a:xfrm>
          <a:prstGeom prst="rect">
            <a:avLst/>
          </a:prstGeom>
          <a:noFill/>
        </p:spPr>
        <p:txBody>
          <a:bodyPr wrap="square" rtlCol="0">
            <a:spAutoFit/>
          </a:bodyPr>
          <a:lstStyle/>
          <a:p>
            <a:pPr fontAlgn="base">
              <a:spcBef>
                <a:spcPct val="0"/>
              </a:spcBef>
              <a:spcAft>
                <a:spcPct val="0"/>
              </a:spcAft>
            </a:pPr>
            <a:r>
              <a:rPr lang="en-US" sz="1600" dirty="0">
                <a:solidFill>
                  <a:srgbClr val="000000"/>
                </a:solidFill>
              </a:rPr>
              <a:t>Governance</a:t>
            </a:r>
          </a:p>
        </p:txBody>
      </p:sp>
      <p:sp>
        <p:nvSpPr>
          <p:cNvPr id="17" name="TextBox 16"/>
          <p:cNvSpPr txBox="1"/>
          <p:nvPr/>
        </p:nvSpPr>
        <p:spPr>
          <a:xfrm>
            <a:off x="6590515" y="1788204"/>
            <a:ext cx="1408122" cy="584775"/>
          </a:xfrm>
          <a:prstGeom prst="rect">
            <a:avLst/>
          </a:prstGeom>
          <a:noFill/>
        </p:spPr>
        <p:txBody>
          <a:bodyPr wrap="square" rtlCol="0">
            <a:spAutoFit/>
          </a:bodyPr>
          <a:lstStyle/>
          <a:p>
            <a:pPr fontAlgn="base">
              <a:spcBef>
                <a:spcPct val="0"/>
              </a:spcBef>
              <a:spcAft>
                <a:spcPct val="0"/>
              </a:spcAft>
            </a:pPr>
            <a:r>
              <a:rPr lang="en-US" sz="1600" dirty="0">
                <a:solidFill>
                  <a:srgbClr val="000000"/>
                </a:solidFill>
              </a:rPr>
              <a:t>Growth and Employment</a:t>
            </a:r>
          </a:p>
        </p:txBody>
      </p:sp>
      <p:sp>
        <p:nvSpPr>
          <p:cNvPr id="18" name="TextBox 17"/>
          <p:cNvSpPr txBox="1"/>
          <p:nvPr/>
        </p:nvSpPr>
        <p:spPr>
          <a:xfrm>
            <a:off x="7294576" y="3069677"/>
            <a:ext cx="1408122" cy="584775"/>
          </a:xfrm>
          <a:prstGeom prst="rect">
            <a:avLst/>
          </a:prstGeom>
          <a:noFill/>
        </p:spPr>
        <p:txBody>
          <a:bodyPr wrap="square" rtlCol="0">
            <a:spAutoFit/>
          </a:bodyPr>
          <a:lstStyle/>
          <a:p>
            <a:pPr fontAlgn="base">
              <a:spcBef>
                <a:spcPct val="0"/>
              </a:spcBef>
              <a:spcAft>
                <a:spcPct val="0"/>
              </a:spcAft>
            </a:pPr>
            <a:r>
              <a:rPr lang="en-US" sz="1600" dirty="0">
                <a:solidFill>
                  <a:srgbClr val="000000"/>
                </a:solidFill>
              </a:rPr>
              <a:t>Population Dynamics</a:t>
            </a:r>
          </a:p>
        </p:txBody>
      </p:sp>
      <p:sp>
        <p:nvSpPr>
          <p:cNvPr id="19" name="TextBox 18"/>
          <p:cNvSpPr txBox="1"/>
          <p:nvPr/>
        </p:nvSpPr>
        <p:spPr>
          <a:xfrm>
            <a:off x="6904756" y="4411851"/>
            <a:ext cx="1408122" cy="338554"/>
          </a:xfrm>
          <a:prstGeom prst="rect">
            <a:avLst/>
          </a:prstGeom>
          <a:noFill/>
        </p:spPr>
        <p:txBody>
          <a:bodyPr wrap="square" rtlCol="0">
            <a:spAutoFit/>
          </a:bodyPr>
          <a:lstStyle/>
          <a:p>
            <a:pPr fontAlgn="base">
              <a:spcBef>
                <a:spcPct val="0"/>
              </a:spcBef>
              <a:spcAft>
                <a:spcPct val="0"/>
              </a:spcAft>
            </a:pPr>
            <a:r>
              <a:rPr lang="en-US" sz="1600" dirty="0">
                <a:solidFill>
                  <a:srgbClr val="000000"/>
                </a:solidFill>
              </a:rPr>
              <a:t>Health</a:t>
            </a:r>
          </a:p>
        </p:txBody>
      </p:sp>
      <p:sp>
        <p:nvSpPr>
          <p:cNvPr id="20" name="TextBox 19"/>
          <p:cNvSpPr txBox="1"/>
          <p:nvPr/>
        </p:nvSpPr>
        <p:spPr>
          <a:xfrm>
            <a:off x="162845" y="2812108"/>
            <a:ext cx="1408122" cy="584775"/>
          </a:xfrm>
          <a:prstGeom prst="rect">
            <a:avLst/>
          </a:prstGeom>
          <a:noFill/>
        </p:spPr>
        <p:txBody>
          <a:bodyPr wrap="square" rtlCol="0">
            <a:spAutoFit/>
          </a:bodyPr>
          <a:lstStyle/>
          <a:p>
            <a:pPr fontAlgn="base">
              <a:spcBef>
                <a:spcPct val="0"/>
              </a:spcBef>
              <a:spcAft>
                <a:spcPct val="0"/>
              </a:spcAft>
            </a:pPr>
            <a:r>
              <a:rPr lang="en-US" sz="1600" dirty="0">
                <a:solidFill>
                  <a:srgbClr val="000000"/>
                </a:solidFill>
              </a:rPr>
              <a:t>Environmental Sustainability</a:t>
            </a:r>
          </a:p>
        </p:txBody>
      </p:sp>
      <p:sp>
        <p:nvSpPr>
          <p:cNvPr id="21" name="TextBox 20"/>
          <p:cNvSpPr txBox="1"/>
          <p:nvPr/>
        </p:nvSpPr>
        <p:spPr>
          <a:xfrm>
            <a:off x="395536" y="4274593"/>
            <a:ext cx="1408122" cy="338554"/>
          </a:xfrm>
          <a:prstGeom prst="rect">
            <a:avLst/>
          </a:prstGeom>
          <a:noFill/>
        </p:spPr>
        <p:txBody>
          <a:bodyPr wrap="square" rtlCol="0">
            <a:spAutoFit/>
          </a:bodyPr>
          <a:lstStyle/>
          <a:p>
            <a:pPr fontAlgn="base">
              <a:spcBef>
                <a:spcPct val="0"/>
              </a:spcBef>
              <a:spcAft>
                <a:spcPct val="0"/>
              </a:spcAft>
            </a:pPr>
            <a:r>
              <a:rPr lang="en-US" sz="1600" dirty="0">
                <a:solidFill>
                  <a:srgbClr val="000000"/>
                </a:solidFill>
              </a:rPr>
              <a:t>Education</a:t>
            </a:r>
          </a:p>
        </p:txBody>
      </p:sp>
      <p:sp>
        <p:nvSpPr>
          <p:cNvPr id="22" name="TextBox 21"/>
          <p:cNvSpPr txBox="1"/>
          <p:nvPr/>
        </p:nvSpPr>
        <p:spPr>
          <a:xfrm>
            <a:off x="3619359" y="6075749"/>
            <a:ext cx="1408122" cy="338554"/>
          </a:xfrm>
          <a:prstGeom prst="rect">
            <a:avLst/>
          </a:prstGeom>
          <a:noFill/>
        </p:spPr>
        <p:txBody>
          <a:bodyPr wrap="square" rtlCol="0">
            <a:spAutoFit/>
          </a:bodyPr>
          <a:lstStyle/>
          <a:p>
            <a:pPr fontAlgn="base">
              <a:spcBef>
                <a:spcPct val="0"/>
              </a:spcBef>
              <a:spcAft>
                <a:spcPct val="0"/>
              </a:spcAft>
            </a:pPr>
            <a:r>
              <a:rPr lang="en-US" sz="1600" dirty="0">
                <a:solidFill>
                  <a:srgbClr val="000000"/>
                </a:solidFill>
              </a:rPr>
              <a:t>Water</a:t>
            </a:r>
          </a:p>
        </p:txBody>
      </p:sp>
      <p:sp>
        <p:nvSpPr>
          <p:cNvPr id="23" name="TextBox 22"/>
          <p:cNvSpPr txBox="1"/>
          <p:nvPr/>
        </p:nvSpPr>
        <p:spPr>
          <a:xfrm>
            <a:off x="1257395" y="5461598"/>
            <a:ext cx="1408122" cy="584775"/>
          </a:xfrm>
          <a:prstGeom prst="rect">
            <a:avLst/>
          </a:prstGeom>
          <a:noFill/>
        </p:spPr>
        <p:txBody>
          <a:bodyPr wrap="square" rtlCol="0">
            <a:spAutoFit/>
          </a:bodyPr>
          <a:lstStyle/>
          <a:p>
            <a:pPr fontAlgn="base">
              <a:spcBef>
                <a:spcPct val="0"/>
              </a:spcBef>
              <a:spcAft>
                <a:spcPct val="0"/>
              </a:spcAft>
            </a:pPr>
            <a:r>
              <a:rPr lang="en-US" sz="1600" dirty="0">
                <a:solidFill>
                  <a:srgbClr val="000000"/>
                </a:solidFill>
              </a:rPr>
              <a:t>Food Security and Nutrition</a:t>
            </a:r>
          </a:p>
        </p:txBody>
      </p:sp>
      <p:sp>
        <p:nvSpPr>
          <p:cNvPr id="24" name="TextBox 23"/>
          <p:cNvSpPr txBox="1"/>
          <p:nvPr/>
        </p:nvSpPr>
        <p:spPr>
          <a:xfrm>
            <a:off x="5931418" y="5461598"/>
            <a:ext cx="1408122" cy="338554"/>
          </a:xfrm>
          <a:prstGeom prst="rect">
            <a:avLst/>
          </a:prstGeom>
          <a:noFill/>
        </p:spPr>
        <p:txBody>
          <a:bodyPr wrap="square" rtlCol="0">
            <a:spAutoFit/>
          </a:bodyPr>
          <a:lstStyle/>
          <a:p>
            <a:pPr fontAlgn="base">
              <a:spcBef>
                <a:spcPct val="0"/>
              </a:spcBef>
              <a:spcAft>
                <a:spcPct val="0"/>
              </a:spcAft>
            </a:pPr>
            <a:r>
              <a:rPr lang="en-US" sz="1600" dirty="0">
                <a:solidFill>
                  <a:srgbClr val="000000"/>
                </a:solidFill>
              </a:rPr>
              <a:t>Inequalities</a:t>
            </a:r>
          </a:p>
        </p:txBody>
      </p:sp>
      <p:sp>
        <p:nvSpPr>
          <p:cNvPr id="25" name="TextBox 24"/>
          <p:cNvSpPr txBox="1"/>
          <p:nvPr/>
        </p:nvSpPr>
        <p:spPr>
          <a:xfrm>
            <a:off x="2108995" y="1124743"/>
            <a:ext cx="1408122" cy="584775"/>
          </a:xfrm>
          <a:prstGeom prst="rect">
            <a:avLst/>
          </a:prstGeom>
          <a:noFill/>
        </p:spPr>
        <p:txBody>
          <a:bodyPr wrap="square" rtlCol="0">
            <a:spAutoFit/>
          </a:bodyPr>
          <a:lstStyle/>
          <a:p>
            <a:pPr fontAlgn="base">
              <a:spcBef>
                <a:spcPct val="0"/>
              </a:spcBef>
              <a:spcAft>
                <a:spcPct val="0"/>
              </a:spcAft>
            </a:pPr>
            <a:r>
              <a:rPr lang="en-US" sz="1600" dirty="0">
                <a:solidFill>
                  <a:srgbClr val="000000"/>
                </a:solidFill>
              </a:rPr>
              <a:t>Conflict and Fragility</a:t>
            </a:r>
          </a:p>
        </p:txBody>
      </p:sp>
      <p:sp>
        <p:nvSpPr>
          <p:cNvPr id="26" name="TextBox 25"/>
          <p:cNvSpPr txBox="1"/>
          <p:nvPr/>
        </p:nvSpPr>
        <p:spPr>
          <a:xfrm>
            <a:off x="954933" y="1933874"/>
            <a:ext cx="1408122" cy="338554"/>
          </a:xfrm>
          <a:prstGeom prst="rect">
            <a:avLst/>
          </a:prstGeom>
          <a:noFill/>
        </p:spPr>
        <p:txBody>
          <a:bodyPr wrap="square" rtlCol="0">
            <a:spAutoFit/>
          </a:bodyPr>
          <a:lstStyle/>
          <a:p>
            <a:pPr fontAlgn="base">
              <a:spcBef>
                <a:spcPct val="0"/>
              </a:spcBef>
              <a:spcAft>
                <a:spcPct val="0"/>
              </a:spcAft>
            </a:pPr>
            <a:r>
              <a:rPr lang="en-US" sz="1600" dirty="0">
                <a:solidFill>
                  <a:srgbClr val="000000"/>
                </a:solidFill>
              </a:rPr>
              <a:t>Energy</a:t>
            </a:r>
          </a:p>
        </p:txBody>
      </p:sp>
    </p:spTree>
    <p:extLst>
      <p:ext uri="{BB962C8B-B14F-4D97-AF65-F5344CB8AC3E}">
        <p14:creationId xmlns:p14="http://schemas.microsoft.com/office/powerpoint/2010/main" val="3101458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a:xfrm>
            <a:off x="374650" y="765175"/>
            <a:ext cx="8229600" cy="865188"/>
          </a:xfrm>
        </p:spPr>
        <p:txBody>
          <a:bodyPr/>
          <a:lstStyle/>
          <a:p>
            <a:pPr algn="ctr"/>
            <a:r>
              <a:rPr lang="en-US" sz="3600" dirty="0" smtClean="0">
                <a:solidFill>
                  <a:srgbClr val="C4E58E"/>
                </a:solidFill>
              </a:rPr>
              <a:t>1000 days…..</a:t>
            </a:r>
            <a:r>
              <a:rPr lang="en-US" dirty="0" smtClean="0">
                <a:solidFill>
                  <a:srgbClr val="C4E58E"/>
                </a:solidFill>
              </a:rPr>
              <a:t> </a:t>
            </a:r>
          </a:p>
        </p:txBody>
      </p:sp>
      <p:sp>
        <p:nvSpPr>
          <p:cNvPr id="131074" name="Content Placeholder 2"/>
          <p:cNvSpPr>
            <a:spLocks noGrp="1"/>
          </p:cNvSpPr>
          <p:nvPr>
            <p:ph idx="1"/>
          </p:nvPr>
        </p:nvSpPr>
        <p:spPr>
          <a:xfrm>
            <a:off x="395288" y="1709738"/>
            <a:ext cx="5040312" cy="3014662"/>
          </a:xfrm>
        </p:spPr>
        <p:txBody>
          <a:bodyPr/>
          <a:lstStyle/>
          <a:p>
            <a:pPr marL="0" indent="0">
              <a:buFont typeface="Wingdings" pitchFamily="2" charset="2"/>
              <a:buNone/>
            </a:pPr>
            <a:r>
              <a:rPr lang="en-US" sz="3600" dirty="0" smtClean="0">
                <a:solidFill>
                  <a:srgbClr val="C4EE6F"/>
                </a:solidFill>
              </a:rPr>
              <a:t>The unfinished agenda</a:t>
            </a:r>
          </a:p>
          <a:p>
            <a:pPr marL="0" indent="0">
              <a:buFont typeface="Wingdings" pitchFamily="2" charset="2"/>
              <a:buNone/>
            </a:pPr>
            <a:endParaRPr lang="en-US" sz="2400" dirty="0">
              <a:solidFill>
                <a:srgbClr val="C4EE6F"/>
              </a:solidFill>
            </a:endParaRPr>
          </a:p>
          <a:p>
            <a:pPr marL="0" indent="0">
              <a:buFont typeface="Wingdings" pitchFamily="2" charset="2"/>
              <a:buNone/>
            </a:pPr>
            <a:endParaRPr lang="en-US" sz="2400" dirty="0" smtClean="0">
              <a:solidFill>
                <a:srgbClr val="C4EE6F"/>
              </a:solidFill>
            </a:endParaRPr>
          </a:p>
          <a:p>
            <a:pPr marL="0" indent="0">
              <a:buFont typeface="Wingdings" pitchFamily="2" charset="2"/>
              <a:buNone/>
            </a:pPr>
            <a:r>
              <a:rPr lang="en-US" sz="2400" dirty="0" smtClean="0">
                <a:solidFill>
                  <a:srgbClr val="C4EE6F"/>
                </a:solidFill>
              </a:rPr>
              <a:t> </a:t>
            </a:r>
            <a:r>
              <a:rPr lang="en-US" sz="3200" dirty="0" smtClean="0"/>
              <a:t>Ending preventable deaths and morbidity, especially amongst </a:t>
            </a:r>
            <a:br>
              <a:rPr lang="en-US" sz="3200" dirty="0" smtClean="0"/>
            </a:br>
            <a:r>
              <a:rPr lang="en-US" sz="3200" dirty="0" smtClean="0"/>
              <a:t>women and children</a:t>
            </a:r>
          </a:p>
          <a:p>
            <a:pPr marL="0" indent="0"/>
            <a:endParaRPr lang="en-US" sz="2400" dirty="0" smtClean="0"/>
          </a:p>
        </p:txBody>
      </p:sp>
      <p:pic>
        <p:nvPicPr>
          <p:cNvPr id="131077" name="Picture 5" descr="countdown photo for fl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773238"/>
            <a:ext cx="3563937" cy="467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004201"/>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Content Placeholder 2"/>
          <p:cNvSpPr>
            <a:spLocks noGrp="1"/>
          </p:cNvSpPr>
          <p:nvPr>
            <p:ph idx="4294967295"/>
          </p:nvPr>
        </p:nvSpPr>
        <p:spPr>
          <a:xfrm>
            <a:off x="4284663" y="2797175"/>
            <a:ext cx="4859337" cy="701675"/>
          </a:xfrm>
        </p:spPr>
        <p:txBody>
          <a:bodyPr>
            <a:spAutoFit/>
          </a:bodyPr>
          <a:lstStyle/>
          <a:p>
            <a:pPr marL="0" indent="0" algn="ctr" eaLnBrk="1" hangingPunct="1">
              <a:spcBef>
                <a:spcPct val="0"/>
              </a:spcBef>
              <a:spcAft>
                <a:spcPct val="30000"/>
              </a:spcAft>
              <a:buFont typeface="Wingdings" pitchFamily="2" charset="2"/>
              <a:buNone/>
            </a:pPr>
            <a:r>
              <a:rPr lang="en-US" sz="4000" b="1" smtClean="0"/>
              <a:t>Thank you</a:t>
            </a:r>
            <a:endParaRPr lang="en-US" sz="4000" b="1" i="1" smtClean="0"/>
          </a:p>
        </p:txBody>
      </p:sp>
      <p:pic>
        <p:nvPicPr>
          <p:cNvPr id="133124" name="Picture 4" descr="UNI778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02125" cy="6453188"/>
          </a:xfrm>
          <a:prstGeom prst="rect">
            <a:avLst/>
          </a:prstGeom>
          <a:noFill/>
          <a:extLst>
            <a:ext uri="{909E8E84-426E-40DD-AFC4-6F175D3DCCD1}">
              <a14:hiddenFill xmlns:a14="http://schemas.microsoft.com/office/drawing/2010/main">
                <a:solidFill>
                  <a:srgbClr val="FFFFFF"/>
                </a:solidFill>
              </a14:hiddenFill>
            </a:ext>
          </a:extLst>
        </p:spPr>
      </p:pic>
      <p:pic>
        <p:nvPicPr>
          <p:cNvPr id="133125" name="Picture 6" descr="Board meeting PPT filetto bian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0"/>
            <a:ext cx="6443662"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99137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6" name="Rectangle 12"/>
          <p:cNvSpPr>
            <a:spLocks noChangeArrowheads="1"/>
          </p:cNvSpPr>
          <p:nvPr/>
        </p:nvSpPr>
        <p:spPr bwMode="auto">
          <a:xfrm>
            <a:off x="0" y="1268413"/>
            <a:ext cx="9144000" cy="5184775"/>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u="sng">
              <a:solidFill>
                <a:srgbClr val="000000"/>
              </a:solidFill>
              <a:latin typeface="Arial" charset="0"/>
            </a:endParaRPr>
          </a:p>
        </p:txBody>
      </p:sp>
      <p:pic>
        <p:nvPicPr>
          <p:cNvPr id="113665" name="Content Placeholder 3"/>
          <p:cNvPicPr>
            <a:picLocks noGrp="1"/>
          </p:cNvPicPr>
          <p:nvPr>
            <p:ph idx="1"/>
          </p:nvPr>
        </p:nvPicPr>
        <p:blipFill>
          <a:blip r:embed="rId3">
            <a:extLst>
              <a:ext uri="{28A0092B-C50C-407E-A947-70E740481C1C}">
                <a14:useLocalDpi xmlns:a14="http://schemas.microsoft.com/office/drawing/2010/main" val="0"/>
              </a:ext>
            </a:extLst>
          </a:blip>
          <a:srcRect b="27260"/>
          <a:stretch>
            <a:fillRect/>
          </a:stretch>
        </p:blipFill>
        <p:spPr>
          <a:xfrm>
            <a:off x="0" y="1268413"/>
            <a:ext cx="9144000" cy="3960812"/>
          </a:xfrm>
        </p:spPr>
      </p:pic>
      <p:sp>
        <p:nvSpPr>
          <p:cNvPr id="113668" name="Title 1"/>
          <p:cNvSpPr>
            <a:spLocks/>
          </p:cNvSpPr>
          <p:nvPr/>
        </p:nvSpPr>
        <p:spPr bwMode="auto">
          <a:xfrm>
            <a:off x="250825" y="549275"/>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fontAlgn="base" hangingPunct="0">
              <a:spcBef>
                <a:spcPct val="0"/>
              </a:spcBef>
              <a:spcAft>
                <a:spcPct val="0"/>
              </a:spcAft>
            </a:pPr>
            <a:r>
              <a:rPr lang="en-US" sz="2800" b="1" dirty="0">
                <a:solidFill>
                  <a:srgbClr val="C4E58E"/>
                </a:solidFill>
              </a:rPr>
              <a:t>But, few countries on track</a:t>
            </a:r>
          </a:p>
        </p:txBody>
      </p:sp>
      <p:sp>
        <p:nvSpPr>
          <p:cNvPr id="26632" name="Content Placeholder 2"/>
          <p:cNvSpPr>
            <a:spLocks/>
          </p:cNvSpPr>
          <p:nvPr/>
        </p:nvSpPr>
        <p:spPr bwMode="auto">
          <a:xfrm>
            <a:off x="4903788" y="5300663"/>
            <a:ext cx="21367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fontAlgn="base">
              <a:spcBef>
                <a:spcPct val="20000"/>
              </a:spcBef>
              <a:spcAft>
                <a:spcPct val="0"/>
              </a:spcAft>
              <a:buClr>
                <a:srgbClr val="7D4199"/>
              </a:buClr>
              <a:buFont typeface="Wingdings" pitchFamily="2" charset="2"/>
              <a:buNone/>
            </a:pPr>
            <a:r>
              <a:rPr lang="en-US" sz="1200" b="1">
                <a:solidFill>
                  <a:srgbClr val="000000"/>
                </a:solidFill>
              </a:rPr>
              <a:t>‘On track’ for MDG 5a only, </a:t>
            </a:r>
            <a:br>
              <a:rPr lang="en-US" sz="1200" b="1">
                <a:solidFill>
                  <a:srgbClr val="000000"/>
                </a:solidFill>
              </a:rPr>
            </a:br>
            <a:r>
              <a:rPr lang="en-US" sz="1200" b="1">
                <a:solidFill>
                  <a:srgbClr val="000000"/>
                </a:solidFill>
              </a:rPr>
              <a:t>not for MDG 4 (2)</a:t>
            </a:r>
          </a:p>
          <a:p>
            <a:pPr defTabSz="457200" fontAlgn="base">
              <a:spcBef>
                <a:spcPct val="20000"/>
              </a:spcBef>
              <a:spcAft>
                <a:spcPct val="0"/>
              </a:spcAft>
              <a:buClr>
                <a:srgbClr val="7D4199"/>
              </a:buClr>
              <a:buFont typeface="Wingdings" pitchFamily="2" charset="2"/>
              <a:buNone/>
            </a:pPr>
            <a:r>
              <a:rPr lang="en-US" sz="1200">
                <a:solidFill>
                  <a:srgbClr val="000000"/>
                </a:solidFill>
              </a:rPr>
              <a:t>Eritrea and Equatorial Guinea</a:t>
            </a:r>
          </a:p>
        </p:txBody>
      </p:sp>
      <p:sp>
        <p:nvSpPr>
          <p:cNvPr id="26635" name="Content Placeholder 2"/>
          <p:cNvSpPr>
            <a:spLocks/>
          </p:cNvSpPr>
          <p:nvPr/>
        </p:nvSpPr>
        <p:spPr bwMode="auto">
          <a:xfrm>
            <a:off x="717550" y="5300663"/>
            <a:ext cx="348932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fontAlgn="base">
              <a:spcBef>
                <a:spcPct val="20000"/>
              </a:spcBef>
              <a:spcAft>
                <a:spcPct val="0"/>
              </a:spcAft>
              <a:buClr>
                <a:srgbClr val="7D4199"/>
              </a:buClr>
              <a:buFont typeface="Wingdings" pitchFamily="2" charset="2"/>
              <a:buNone/>
            </a:pPr>
            <a:r>
              <a:rPr lang="en-US" sz="1200" b="1">
                <a:solidFill>
                  <a:srgbClr val="000000"/>
                </a:solidFill>
              </a:rPr>
              <a:t>‘On track’ for MDG 4 only, not  for MDG 5a (21)</a:t>
            </a:r>
          </a:p>
          <a:p>
            <a:pPr defTabSz="457200" fontAlgn="base">
              <a:spcBef>
                <a:spcPct val="20000"/>
              </a:spcBef>
              <a:spcAft>
                <a:spcPct val="0"/>
              </a:spcAft>
              <a:buClr>
                <a:srgbClr val="7D4199"/>
              </a:buClr>
              <a:buFont typeface="Wingdings" pitchFamily="2" charset="2"/>
              <a:buNone/>
            </a:pPr>
            <a:r>
              <a:rPr lang="en-US" sz="1200">
                <a:solidFill>
                  <a:srgbClr val="000000"/>
                </a:solidFill>
              </a:rPr>
              <a:t>Bolivia, Botswana, Brazil, Ethiopia, Guatemala, Indonesia, Iraq, Korea DPR, Kyrgyz Republic, Liberia, Madagascar, Malawi, Mexico, Morocco, Niger, Peru, Philippines, Rwanda, Solomon Islands, Tanzania and Zambia</a:t>
            </a:r>
          </a:p>
        </p:txBody>
      </p:sp>
      <p:sp>
        <p:nvSpPr>
          <p:cNvPr id="2" name="Content Placeholder 2"/>
          <p:cNvSpPr>
            <a:spLocks/>
          </p:cNvSpPr>
          <p:nvPr/>
        </p:nvSpPr>
        <p:spPr bwMode="auto">
          <a:xfrm>
            <a:off x="7535863" y="5300663"/>
            <a:ext cx="14287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fontAlgn="base">
              <a:spcBef>
                <a:spcPct val="20000"/>
              </a:spcBef>
              <a:spcAft>
                <a:spcPct val="0"/>
              </a:spcAft>
              <a:buClr>
                <a:srgbClr val="7D4199"/>
              </a:buClr>
              <a:buFont typeface="Wingdings" pitchFamily="2" charset="2"/>
              <a:buNone/>
            </a:pPr>
            <a:r>
              <a:rPr lang="en-US" sz="1200" b="1">
                <a:solidFill>
                  <a:srgbClr val="000000"/>
                </a:solidFill>
              </a:rPr>
              <a:t>‘On track’ for both </a:t>
            </a:r>
            <a:br>
              <a:rPr lang="en-US" sz="1200" b="1">
                <a:solidFill>
                  <a:srgbClr val="000000"/>
                </a:solidFill>
              </a:rPr>
            </a:br>
            <a:r>
              <a:rPr lang="en-US" sz="1200" b="1">
                <a:solidFill>
                  <a:srgbClr val="000000"/>
                </a:solidFill>
              </a:rPr>
              <a:t>MDGs 4 and 5a (7)</a:t>
            </a:r>
          </a:p>
          <a:p>
            <a:pPr defTabSz="457200" fontAlgn="base">
              <a:spcBef>
                <a:spcPct val="20000"/>
              </a:spcBef>
              <a:spcAft>
                <a:spcPct val="0"/>
              </a:spcAft>
              <a:buClr>
                <a:srgbClr val="7D4199"/>
              </a:buClr>
              <a:buFont typeface="Wingdings" pitchFamily="2" charset="2"/>
              <a:buNone/>
            </a:pPr>
            <a:r>
              <a:rPr lang="en-US" sz="1200">
                <a:solidFill>
                  <a:srgbClr val="000000"/>
                </a:solidFill>
              </a:rPr>
              <a:t>Bangladesh, Cambodia, China, Egipt, Lao PDR, Nepal and Vietnam</a:t>
            </a:r>
          </a:p>
        </p:txBody>
      </p:sp>
      <p:pic>
        <p:nvPicPr>
          <p:cNvPr id="113673" name="Picture 9" descr="Map for ppt purple 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5322888"/>
            <a:ext cx="400050" cy="206375"/>
          </a:xfrm>
          <a:prstGeom prst="rect">
            <a:avLst/>
          </a:prstGeom>
          <a:noFill/>
          <a:extLst>
            <a:ext uri="{909E8E84-426E-40DD-AFC4-6F175D3DCCD1}">
              <a14:hiddenFill xmlns:a14="http://schemas.microsoft.com/office/drawing/2010/main">
                <a:solidFill>
                  <a:srgbClr val="FFFFFF"/>
                </a:solidFill>
              </a14:hiddenFill>
            </a:ext>
          </a:extLst>
        </p:spPr>
      </p:pic>
      <p:pic>
        <p:nvPicPr>
          <p:cNvPr id="113674" name="Picture 10" descr="Map for ppt green bo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0563" y="5322888"/>
            <a:ext cx="400050" cy="206375"/>
          </a:xfrm>
          <a:prstGeom prst="rect">
            <a:avLst/>
          </a:prstGeom>
          <a:noFill/>
          <a:extLst>
            <a:ext uri="{909E8E84-426E-40DD-AFC4-6F175D3DCCD1}">
              <a14:hiddenFill xmlns:a14="http://schemas.microsoft.com/office/drawing/2010/main">
                <a:solidFill>
                  <a:srgbClr val="FFFFFF"/>
                </a:solidFill>
              </a14:hiddenFill>
            </a:ext>
          </a:extLst>
        </p:spPr>
      </p:pic>
      <p:pic>
        <p:nvPicPr>
          <p:cNvPr id="113675" name="Picture 11" descr="Map for ppt blue bo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6738" y="5322888"/>
            <a:ext cx="400050" cy="20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0867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ChangeArrowheads="1"/>
          </p:cNvSpPr>
          <p:nvPr/>
        </p:nvSpPr>
        <p:spPr bwMode="auto">
          <a:xfrm>
            <a:off x="714375" y="977900"/>
            <a:ext cx="8089900" cy="1058863"/>
          </a:xfrm>
          <a:prstGeom prst="rect">
            <a:avLst/>
          </a:prstGeom>
          <a:noFill/>
          <a:ln w="9525">
            <a:noFill/>
            <a:miter lim="800000"/>
            <a:headEnd/>
            <a:tailEnd/>
          </a:ln>
        </p:spPr>
        <p:txBody>
          <a:bodyPr/>
          <a:lstStyle/>
          <a:p>
            <a:pPr marL="536575" indent="-536575" eaLnBrk="0" fontAlgn="base" hangingPunct="0">
              <a:spcBef>
                <a:spcPct val="0"/>
              </a:spcBef>
              <a:spcAft>
                <a:spcPct val="0"/>
              </a:spcAft>
            </a:pPr>
            <a:r>
              <a:rPr lang="en-GB" sz="2800" b="1" dirty="0">
                <a:solidFill>
                  <a:srgbClr val="C4E58E"/>
                </a:solidFill>
                <a:ea typeface="MS PGothic" pitchFamily="34" charset="-128"/>
              </a:rPr>
              <a:t>MDG 4: Causes of </a:t>
            </a:r>
            <a:r>
              <a:rPr lang="en-GB" sz="2800" b="1" dirty="0" err="1">
                <a:solidFill>
                  <a:srgbClr val="C4E58E"/>
                </a:solidFill>
                <a:ea typeface="MS PGothic" pitchFamily="34" charset="-128"/>
              </a:rPr>
              <a:t>newborn</a:t>
            </a:r>
            <a:r>
              <a:rPr lang="en-GB" sz="2800" b="1" dirty="0">
                <a:solidFill>
                  <a:srgbClr val="C4E58E"/>
                </a:solidFill>
                <a:ea typeface="MS PGothic" pitchFamily="34" charset="-128"/>
              </a:rPr>
              <a:t> and child mortality</a:t>
            </a:r>
            <a:endParaRPr lang="en-US" sz="2800" b="1" dirty="0">
              <a:solidFill>
                <a:srgbClr val="C4E58E"/>
              </a:solidFill>
              <a:ea typeface="MS PGothic" pitchFamily="34" charset="-128"/>
            </a:endParaRPr>
          </a:p>
        </p:txBody>
      </p:sp>
      <p:sp>
        <p:nvSpPr>
          <p:cNvPr id="73730" name="Rectangle 5"/>
          <p:cNvSpPr>
            <a:spLocks noChangeArrowheads="1"/>
          </p:cNvSpPr>
          <p:nvPr/>
        </p:nvSpPr>
        <p:spPr bwMode="auto">
          <a:xfrm>
            <a:off x="693738" y="6562725"/>
            <a:ext cx="6429375" cy="2286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900">
                <a:solidFill>
                  <a:srgbClr val="6E3C87"/>
                </a:solidFill>
                <a:latin typeface="Arial" charset="0"/>
                <a:ea typeface="MS PGothic" pitchFamily="34" charset="-128"/>
              </a:rPr>
              <a:t>Source: Countdown to 2015, 2010. </a:t>
            </a:r>
          </a:p>
        </p:txBody>
      </p:sp>
      <p:pic>
        <p:nvPicPr>
          <p:cNvPr id="73731" name="Picture 5" descr="Countdown pg 11a"/>
          <p:cNvPicPr>
            <a:picLocks noChangeAspect="1" noChangeArrowheads="1"/>
          </p:cNvPicPr>
          <p:nvPr/>
        </p:nvPicPr>
        <p:blipFill>
          <a:blip r:embed="rId3"/>
          <a:srcRect/>
          <a:stretch>
            <a:fillRect/>
          </a:stretch>
        </p:blipFill>
        <p:spPr bwMode="auto">
          <a:xfrm>
            <a:off x="1427163" y="2201863"/>
            <a:ext cx="6515100" cy="3925887"/>
          </a:xfrm>
          <a:prstGeom prst="rect">
            <a:avLst/>
          </a:prstGeom>
          <a:noFill/>
          <a:ln w="9525">
            <a:noFill/>
            <a:miter lim="800000"/>
            <a:headEnd/>
            <a:tailEnd/>
          </a:ln>
        </p:spPr>
      </p:pic>
    </p:spTree>
    <p:extLst>
      <p:ext uri="{BB962C8B-B14F-4D97-AF65-F5344CB8AC3E}">
        <p14:creationId xmlns:p14="http://schemas.microsoft.com/office/powerpoint/2010/main" val="483386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5"/>
          <p:cNvSpPr>
            <a:spLocks noChangeArrowheads="1"/>
          </p:cNvSpPr>
          <p:nvPr/>
        </p:nvSpPr>
        <p:spPr bwMode="auto">
          <a:xfrm>
            <a:off x="693738" y="6562725"/>
            <a:ext cx="6429375" cy="2286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900">
                <a:solidFill>
                  <a:srgbClr val="6E3C87"/>
                </a:solidFill>
                <a:latin typeface="Arial" charset="0"/>
                <a:ea typeface="MS PGothic" pitchFamily="34" charset="-128"/>
              </a:rPr>
              <a:t>Source: Countdown to 2015, 2010. </a:t>
            </a:r>
          </a:p>
        </p:txBody>
      </p:sp>
      <p:sp>
        <p:nvSpPr>
          <p:cNvPr id="76802" name="Rectangle 2"/>
          <p:cNvSpPr>
            <a:spLocks noChangeArrowheads="1"/>
          </p:cNvSpPr>
          <p:nvPr/>
        </p:nvSpPr>
        <p:spPr bwMode="auto">
          <a:xfrm>
            <a:off x="693738" y="769938"/>
            <a:ext cx="8229600" cy="595312"/>
          </a:xfrm>
          <a:prstGeom prst="rect">
            <a:avLst/>
          </a:prstGeom>
          <a:noFill/>
          <a:ln w="9525">
            <a:noFill/>
            <a:miter lim="800000"/>
            <a:headEnd/>
            <a:tailEnd/>
          </a:ln>
        </p:spPr>
        <p:txBody>
          <a:bodyPr/>
          <a:lstStyle/>
          <a:p>
            <a:pPr eaLnBrk="0" fontAlgn="base" hangingPunct="0">
              <a:spcBef>
                <a:spcPct val="0"/>
              </a:spcBef>
              <a:spcAft>
                <a:spcPct val="0"/>
              </a:spcAft>
            </a:pPr>
            <a:r>
              <a:rPr lang="en-US" sz="2800" b="1">
                <a:solidFill>
                  <a:srgbClr val="C4E58E"/>
                </a:solidFill>
                <a:ea typeface="MS PGothic" pitchFamily="34" charset="-128"/>
              </a:rPr>
              <a:t>MDG 5a: Causes of maternal deaths worldwide</a:t>
            </a:r>
          </a:p>
        </p:txBody>
      </p:sp>
      <p:pic>
        <p:nvPicPr>
          <p:cNvPr id="76803" name="Picture 5" descr="Countdown pg 11b"/>
          <p:cNvPicPr>
            <a:picLocks noChangeAspect="1" noChangeArrowheads="1"/>
          </p:cNvPicPr>
          <p:nvPr/>
        </p:nvPicPr>
        <p:blipFill>
          <a:blip r:embed="rId3"/>
          <a:srcRect/>
          <a:stretch>
            <a:fillRect/>
          </a:stretch>
        </p:blipFill>
        <p:spPr bwMode="auto">
          <a:xfrm>
            <a:off x="1746250" y="1828800"/>
            <a:ext cx="5546725" cy="4321175"/>
          </a:xfrm>
          <a:prstGeom prst="rect">
            <a:avLst/>
          </a:prstGeom>
          <a:noFill/>
          <a:ln w="9525">
            <a:noFill/>
            <a:miter lim="800000"/>
            <a:headEnd/>
            <a:tailEnd/>
          </a:ln>
        </p:spPr>
      </p:pic>
    </p:spTree>
    <p:extLst>
      <p:ext uri="{BB962C8B-B14F-4D97-AF65-F5344CB8AC3E}">
        <p14:creationId xmlns:p14="http://schemas.microsoft.com/office/powerpoint/2010/main" val="48159663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0" y="1123950"/>
            <a:ext cx="9144000" cy="1081088"/>
          </a:xfrm>
        </p:spPr>
        <p:txBody>
          <a:bodyPr/>
          <a:lstStyle/>
          <a:p>
            <a:pPr algn="ctr"/>
            <a:r>
              <a:rPr lang="en-US" sz="3600" smtClean="0"/>
              <a:t>WHAT HAS WORKED…</a:t>
            </a:r>
          </a:p>
        </p:txBody>
      </p:sp>
      <p:pic>
        <p:nvPicPr>
          <p:cNvPr id="101380" name="Picture 4" descr="© UNICEF NYHQ2011-0997 Ho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6475"/>
            <a:ext cx="9144000" cy="4176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01843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1" name="Picture 6" descr="door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2" name="Text Box 7"/>
          <p:cNvSpPr txBox="1">
            <a:spLocks noChangeArrowheads="1"/>
          </p:cNvSpPr>
          <p:nvPr/>
        </p:nvSpPr>
        <p:spPr bwMode="auto">
          <a:xfrm>
            <a:off x="6588125" y="188913"/>
            <a:ext cx="244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a:defRPr sz="2400" u="sng">
                <a:solidFill>
                  <a:schemeClr val="tx1"/>
                </a:solidFill>
                <a:latin typeface="Arial" charset="0"/>
                <a:cs typeface="Arial" charset="0"/>
              </a:defRPr>
            </a:lvl1pPr>
            <a:lvl2pPr marL="742950" indent="-285750" algn="ctr">
              <a:defRPr sz="2400" u="sng">
                <a:solidFill>
                  <a:schemeClr val="tx1"/>
                </a:solidFill>
                <a:latin typeface="Arial" charset="0"/>
                <a:cs typeface="Arial" charset="0"/>
              </a:defRPr>
            </a:lvl2pPr>
            <a:lvl3pPr marL="1143000" indent="-228600" algn="ctr">
              <a:defRPr sz="2400" u="sng">
                <a:solidFill>
                  <a:schemeClr val="tx1"/>
                </a:solidFill>
                <a:latin typeface="Arial" charset="0"/>
                <a:cs typeface="Arial" charset="0"/>
              </a:defRPr>
            </a:lvl3pPr>
            <a:lvl4pPr marL="1600200" indent="-228600" algn="ctr">
              <a:defRPr sz="2400" u="sng">
                <a:solidFill>
                  <a:schemeClr val="tx1"/>
                </a:solidFill>
                <a:latin typeface="Arial" charset="0"/>
                <a:cs typeface="Arial" charset="0"/>
              </a:defRPr>
            </a:lvl4pPr>
            <a:lvl5pPr marL="2057400" indent="-228600" algn="ctr">
              <a:defRPr sz="2400" u="sng">
                <a:solidFill>
                  <a:schemeClr val="tx1"/>
                </a:solidFill>
                <a:latin typeface="Arial" charset="0"/>
                <a:cs typeface="Arial" charset="0"/>
              </a:defRPr>
            </a:lvl5pPr>
            <a:lvl6pPr marL="2514600" indent="-228600" algn="ctr" fontAlgn="base">
              <a:spcBef>
                <a:spcPct val="0"/>
              </a:spcBef>
              <a:spcAft>
                <a:spcPct val="0"/>
              </a:spcAft>
              <a:defRPr sz="2400" u="sng">
                <a:solidFill>
                  <a:schemeClr val="tx1"/>
                </a:solidFill>
                <a:latin typeface="Arial" charset="0"/>
                <a:cs typeface="Arial" charset="0"/>
              </a:defRPr>
            </a:lvl6pPr>
            <a:lvl7pPr marL="2971800" indent="-228600" algn="ctr" fontAlgn="base">
              <a:spcBef>
                <a:spcPct val="0"/>
              </a:spcBef>
              <a:spcAft>
                <a:spcPct val="0"/>
              </a:spcAft>
              <a:defRPr sz="2400" u="sng">
                <a:solidFill>
                  <a:schemeClr val="tx1"/>
                </a:solidFill>
                <a:latin typeface="Arial" charset="0"/>
                <a:cs typeface="Arial" charset="0"/>
              </a:defRPr>
            </a:lvl7pPr>
            <a:lvl8pPr marL="3429000" indent="-228600" algn="ctr" fontAlgn="base">
              <a:spcBef>
                <a:spcPct val="0"/>
              </a:spcBef>
              <a:spcAft>
                <a:spcPct val="0"/>
              </a:spcAft>
              <a:defRPr sz="2400" u="sng">
                <a:solidFill>
                  <a:schemeClr val="tx1"/>
                </a:solidFill>
                <a:latin typeface="Arial" charset="0"/>
                <a:cs typeface="Arial" charset="0"/>
              </a:defRPr>
            </a:lvl8pPr>
            <a:lvl9pPr marL="3886200" indent="-228600" algn="ctr" fontAlgn="base">
              <a:spcBef>
                <a:spcPct val="0"/>
              </a:spcBef>
              <a:spcAft>
                <a:spcPct val="0"/>
              </a:spcAft>
              <a:defRPr sz="2400" u="sng">
                <a:solidFill>
                  <a:schemeClr val="tx1"/>
                </a:solidFill>
                <a:latin typeface="Arial" charset="0"/>
                <a:cs typeface="Arial" charset="0"/>
              </a:defRPr>
            </a:lvl9pPr>
          </a:lstStyle>
          <a:p>
            <a:pPr algn="r" fontAlgn="base">
              <a:spcBef>
                <a:spcPct val="50000"/>
              </a:spcBef>
              <a:spcAft>
                <a:spcPct val="0"/>
              </a:spcAft>
            </a:pPr>
            <a:r>
              <a:rPr lang="it-IT" sz="1600" u="none">
                <a:solidFill>
                  <a:srgbClr val="FFFFFF"/>
                </a:solidFill>
                <a:latin typeface="Gill Sans MT" pitchFamily="34" charset="0"/>
              </a:rPr>
              <a:t>www.un.org/sg/</a:t>
            </a:r>
          </a:p>
        </p:txBody>
      </p:sp>
    </p:spTree>
    <p:extLst>
      <p:ext uri="{BB962C8B-B14F-4D97-AF65-F5344CB8AC3E}">
        <p14:creationId xmlns:p14="http://schemas.microsoft.com/office/powerpoint/2010/main" val="224894021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175" y="1557338"/>
            <a:ext cx="2255838"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4" name="Title 1"/>
          <p:cNvSpPr>
            <a:spLocks/>
          </p:cNvSpPr>
          <p:nvPr/>
        </p:nvSpPr>
        <p:spPr bwMode="auto">
          <a:xfrm>
            <a:off x="323850" y="620713"/>
            <a:ext cx="88201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fontAlgn="base" hangingPunct="0">
              <a:spcBef>
                <a:spcPct val="0"/>
              </a:spcBef>
              <a:spcAft>
                <a:spcPct val="0"/>
              </a:spcAft>
            </a:pPr>
            <a:r>
              <a:rPr lang="en-US" sz="2400" b="1">
                <a:solidFill>
                  <a:srgbClr val="C4E58E"/>
                </a:solidFill>
              </a:rPr>
              <a:t>MDGs have spurred </a:t>
            </a:r>
            <a:r>
              <a:rPr lang="en-US" sz="2400" b="1">
                <a:solidFill>
                  <a:srgbClr val="FFFFFF"/>
                </a:solidFill>
              </a:rPr>
              <a:t>global political support </a:t>
            </a:r>
            <a:br>
              <a:rPr lang="en-US" sz="2400" b="1">
                <a:solidFill>
                  <a:srgbClr val="FFFFFF"/>
                </a:solidFill>
              </a:rPr>
            </a:br>
            <a:r>
              <a:rPr lang="en-US" sz="2400" b="1">
                <a:solidFill>
                  <a:srgbClr val="FFFFFF"/>
                </a:solidFill>
              </a:rPr>
              <a:t>and increased health funding</a:t>
            </a:r>
            <a:endParaRPr lang="en-US" sz="2400" b="1">
              <a:solidFill>
                <a:srgbClr val="C4E58E"/>
              </a:solidFill>
            </a:endParaRPr>
          </a:p>
        </p:txBody>
      </p:sp>
      <p:pic>
        <p:nvPicPr>
          <p:cNvPr id="104455" name="Picture 7" descr="Keeping Promises, Measuring Results-1"/>
          <p:cNvPicPr>
            <a:picLocks noChangeAspect="1" noChangeArrowheads="1"/>
          </p:cNvPicPr>
          <p:nvPr/>
        </p:nvPicPr>
        <p:blipFill>
          <a:blip r:embed="rId3" cstate="print">
            <a:extLst>
              <a:ext uri="{28A0092B-C50C-407E-A947-70E740481C1C}">
                <a14:useLocalDpi xmlns:a14="http://schemas.microsoft.com/office/drawing/2010/main" val="0"/>
              </a:ext>
            </a:extLst>
          </a:blip>
          <a:srcRect l="630" t="-177" r="-145" b="-1039"/>
          <a:stretch>
            <a:fillRect/>
          </a:stretch>
        </p:blipFill>
        <p:spPr bwMode="auto">
          <a:xfrm>
            <a:off x="1020763" y="2060575"/>
            <a:ext cx="3141662" cy="4032250"/>
          </a:xfrm>
          <a:prstGeom prst="rect">
            <a:avLst/>
          </a:prstGeom>
          <a:solidFill>
            <a:schemeClr val="bg1"/>
          </a:solidFill>
        </p:spPr>
      </p:pic>
      <p:grpSp>
        <p:nvGrpSpPr>
          <p:cNvPr id="104461" name="Group 13"/>
          <p:cNvGrpSpPr>
            <a:grpSpLocks/>
          </p:cNvGrpSpPr>
          <p:nvPr/>
        </p:nvGrpSpPr>
        <p:grpSpPr bwMode="auto">
          <a:xfrm>
            <a:off x="4427538" y="4941888"/>
            <a:ext cx="3690937" cy="1130300"/>
            <a:chOff x="2789" y="3113"/>
            <a:chExt cx="2325" cy="712"/>
          </a:xfrm>
        </p:grpSpPr>
        <p:pic>
          <p:nvPicPr>
            <p:cNvPr id="104457" name="Picture 9" descr="PMNCH Report 2011 - PPT 01"/>
            <p:cNvPicPr>
              <a:picLocks noChangeAspect="1" noChangeArrowheads="1"/>
            </p:cNvPicPr>
            <p:nvPr/>
          </p:nvPicPr>
          <p:blipFill>
            <a:blip r:embed="rId4" cstate="print">
              <a:extLst>
                <a:ext uri="{28A0092B-C50C-407E-A947-70E740481C1C}">
                  <a14:useLocalDpi xmlns:a14="http://schemas.microsoft.com/office/drawing/2010/main" val="0"/>
                </a:ext>
              </a:extLst>
            </a:blip>
            <a:srcRect t="10078" r="42163" b="58551"/>
            <a:stretch>
              <a:fillRect/>
            </a:stretch>
          </p:blipFill>
          <p:spPr bwMode="auto">
            <a:xfrm>
              <a:off x="2789" y="3113"/>
              <a:ext cx="1516"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pic>
        <p:pic>
          <p:nvPicPr>
            <p:cNvPr id="104458" name="Picture 10" descr="PMNCH Report 2011 - PPT 01"/>
            <p:cNvPicPr>
              <a:picLocks noChangeAspect="1" noChangeArrowheads="1"/>
            </p:cNvPicPr>
            <p:nvPr/>
          </p:nvPicPr>
          <p:blipFill>
            <a:blip r:embed="rId4" cstate="print">
              <a:extLst>
                <a:ext uri="{28A0092B-C50C-407E-A947-70E740481C1C}">
                  <a14:useLocalDpi xmlns:a14="http://schemas.microsoft.com/office/drawing/2010/main" val="0"/>
                </a:ext>
              </a:extLst>
            </a:blip>
            <a:srcRect l="2271" t="87944" r="47737" b="4675"/>
            <a:stretch>
              <a:fillRect/>
            </a:stretch>
          </p:blipFill>
          <p:spPr bwMode="auto">
            <a:xfrm>
              <a:off x="2789" y="3664"/>
              <a:ext cx="151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pic>
        <p:pic>
          <p:nvPicPr>
            <p:cNvPr id="104459" name="Picture 11" descr="iStock_000001241918Medi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5" y="3113"/>
              <a:ext cx="809" cy="712"/>
            </a:xfrm>
            <a:prstGeom prst="rect">
              <a:avLst/>
            </a:prstGeom>
            <a:noFill/>
            <a:extLst>
              <a:ext uri="{909E8E84-426E-40DD-AFC4-6F175D3DCCD1}">
                <a14:hiddenFill xmlns:a14="http://schemas.microsoft.com/office/drawing/2010/main">
                  <a:solidFill>
                    <a:srgbClr val="FFFFFF"/>
                  </a:solidFill>
                </a14:hiddenFill>
              </a:ext>
            </a:extLst>
          </p:spPr>
        </p:pic>
        <p:pic>
          <p:nvPicPr>
            <p:cNvPr id="104460" name="Picture 12" descr="UN whi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01" y="3636"/>
              <a:ext cx="193" cy="1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21302087"/>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gxLZNxNt6Uuog_eAbPdnd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56thHeYl0E2_IGKpP.i.TQ"/>
</p:tagLst>
</file>

<file path=ppt/theme/theme1.xml><?xml version="1.0" encoding="utf-8"?>
<a:theme xmlns:a="http://schemas.openxmlformats.org/drawingml/2006/main" name="4_Personalizza struttura">
  <a:themeElements>
    <a:clrScheme name="4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Personalizza struttur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sng"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C0C0C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sng" strike="noStrike" cap="none" normalizeH="0" baseline="0" smtClean="0">
            <a:ln>
              <a:noFill/>
            </a:ln>
            <a:solidFill>
              <a:schemeClr val="tx1"/>
            </a:solidFill>
            <a:effectLst/>
            <a:latin typeface="Arial" charset="0"/>
            <a:cs typeface="Arial" charset="0"/>
          </a:defRPr>
        </a:defPPr>
      </a:lstStyle>
    </a:lnDef>
  </a:objectDefaults>
  <a:extraClrSchemeLst>
    <a:extraClrScheme>
      <a:clrScheme name="4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Personalizza struttura">
  <a:themeElements>
    <a:clrScheme name="3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Personalizza struttura">
      <a:majorFont>
        <a:latin typeface="Gill Sans MT"/>
        <a:ea typeface=""/>
        <a:cs typeface="Arial"/>
      </a:majorFont>
      <a:minorFont>
        <a:latin typeface="Gill Sans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sng"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C0C0C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sng"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2480</Words>
  <Application>Microsoft Office PowerPoint</Application>
  <PresentationFormat>On-screen Show (4:3)</PresentationFormat>
  <Paragraphs>255</Paragraphs>
  <Slides>33</Slides>
  <Notes>19</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4_Personalizza struttura</vt:lpstr>
      <vt:lpstr>3_Personalizza struttura</vt:lpstr>
      <vt:lpstr>PowerPoint Presentation</vt:lpstr>
      <vt:lpstr>Overview </vt:lpstr>
      <vt:lpstr>Where do we stand?</vt:lpstr>
      <vt:lpstr>PowerPoint Presentation</vt:lpstr>
      <vt:lpstr>PowerPoint Presentation</vt:lpstr>
      <vt:lpstr>PowerPoint Presentation</vt:lpstr>
      <vt:lpstr>WHAT HAS WORKED…</vt:lpstr>
      <vt:lpstr>PowerPoint Presentation</vt:lpstr>
      <vt:lpstr>PowerPoint Presentation</vt:lpstr>
      <vt:lpstr>Increased funding for health - ODA to Health, 1995 to 2010</vt:lpstr>
      <vt:lpstr> </vt:lpstr>
      <vt:lpstr>We know what works</vt:lpstr>
      <vt:lpstr>Coverage </vt:lpstr>
      <vt:lpstr>PowerPoint Presentation</vt:lpstr>
      <vt:lpstr>PowerPoint Presentation</vt:lpstr>
      <vt:lpstr>Parliamentarians </vt:lpstr>
      <vt:lpstr>WHAT DIDN'T?</vt:lpstr>
      <vt:lpstr>PowerPoint Presentation</vt:lpstr>
      <vt:lpstr>PowerPoint Presentation</vt:lpstr>
      <vt:lpstr>Health outcomes require a multi sectoral approach</vt:lpstr>
      <vt:lpstr>PowerPoint Presentation</vt:lpstr>
      <vt:lpstr>PowerPoint Presentation</vt:lpstr>
      <vt:lpstr>PowerPoint Presentation</vt:lpstr>
      <vt:lpstr>WHAT`S NEXT?</vt:lpstr>
      <vt:lpstr>PowerPoint Presentation</vt:lpstr>
      <vt:lpstr>Focusing on gender equity</vt:lpstr>
      <vt:lpstr>A gender sensitive approach to social, economic and environmental determinants</vt:lpstr>
      <vt:lpstr>Healthier is wealthier</vt:lpstr>
      <vt:lpstr>POST 2015?</vt:lpstr>
      <vt:lpstr>Process</vt:lpstr>
      <vt:lpstr>11 thematic consultations</vt:lpstr>
      <vt:lpstr>1000 days….. </vt:lpstr>
      <vt:lpstr>PowerPoint Presentation</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KAPOOR, Roshni</dc:creator>
  <cp:lastModifiedBy>Leigh Tomppert</cp:lastModifiedBy>
  <cp:revision>3</cp:revision>
  <dcterms:created xsi:type="dcterms:W3CDTF">2013-03-06T15:29:32Z</dcterms:created>
  <dcterms:modified xsi:type="dcterms:W3CDTF">2013-03-06T21:18:04Z</dcterms:modified>
</cp:coreProperties>
</file>