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79" r:id="rId2"/>
    <p:sldId id="288" r:id="rId3"/>
    <p:sldId id="278" r:id="rId4"/>
    <p:sldId id="276" r:id="rId5"/>
    <p:sldId id="275" r:id="rId6"/>
    <p:sldId id="277" r:id="rId7"/>
    <p:sldId id="280" r:id="rId8"/>
    <p:sldId id="281" r:id="rId9"/>
    <p:sldId id="282" r:id="rId10"/>
    <p:sldId id="283" r:id="rId11"/>
    <p:sldId id="284" r:id="rId12"/>
    <p:sldId id="286" r:id="rId13"/>
    <p:sldId id="285" r:id="rId14"/>
    <p:sldId id="287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825" autoAdjust="0"/>
  </p:normalViewPr>
  <p:slideViewPr>
    <p:cSldViewPr snapToGrid="0" snapToObjects="1">
      <p:cViewPr>
        <p:scale>
          <a:sx n="100" d="100"/>
          <a:sy n="100" d="100"/>
        </p:scale>
        <p:origin x="-1712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05E717-E82A-AF48-9E66-DD70F4481A35}" type="datetimeFigureOut">
              <a:rPr lang="en-US" smtClean="0"/>
              <a:t>11-12-31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5EA2BF-40B5-BD44-8291-30B2B9350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976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FB26B-8EC1-574F-9398-EAFBAE55C4F7}" type="datetimeFigureOut">
              <a:rPr lang="en-US" smtClean="0"/>
              <a:t>11-12-31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DC436-E0F8-8F40-9AB8-E1D28AB79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45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FB26B-8EC1-574F-9398-EAFBAE55C4F7}" type="datetimeFigureOut">
              <a:rPr lang="en-US" smtClean="0"/>
              <a:t>11-12-31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DC436-E0F8-8F40-9AB8-E1D28AB79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364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FB26B-8EC1-574F-9398-EAFBAE55C4F7}" type="datetimeFigureOut">
              <a:rPr lang="en-US" smtClean="0"/>
              <a:t>11-12-31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DC436-E0F8-8F40-9AB8-E1D28AB79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000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FB26B-8EC1-574F-9398-EAFBAE55C4F7}" type="datetimeFigureOut">
              <a:rPr lang="en-US" smtClean="0"/>
              <a:t>11-12-31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DC436-E0F8-8F40-9AB8-E1D28AB79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482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FB26B-8EC1-574F-9398-EAFBAE55C4F7}" type="datetimeFigureOut">
              <a:rPr lang="en-US" smtClean="0"/>
              <a:t>11-12-31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DC436-E0F8-8F40-9AB8-E1D28AB79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041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FB26B-8EC1-574F-9398-EAFBAE55C4F7}" type="datetimeFigureOut">
              <a:rPr lang="en-US" smtClean="0"/>
              <a:t>11-12-31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DC436-E0F8-8F40-9AB8-E1D28AB79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470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FB26B-8EC1-574F-9398-EAFBAE55C4F7}" type="datetimeFigureOut">
              <a:rPr lang="en-US" smtClean="0"/>
              <a:t>11-12-31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DC436-E0F8-8F40-9AB8-E1D28AB79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526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FB26B-8EC1-574F-9398-EAFBAE55C4F7}" type="datetimeFigureOut">
              <a:rPr lang="en-US" smtClean="0"/>
              <a:t>11-12-31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DC436-E0F8-8F40-9AB8-E1D28AB79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25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FB26B-8EC1-574F-9398-EAFBAE55C4F7}" type="datetimeFigureOut">
              <a:rPr lang="en-US" smtClean="0"/>
              <a:t>11-12-31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DC436-E0F8-8F40-9AB8-E1D28AB79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727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FB26B-8EC1-574F-9398-EAFBAE55C4F7}" type="datetimeFigureOut">
              <a:rPr lang="en-US" smtClean="0"/>
              <a:t>11-12-31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DC436-E0F8-8F40-9AB8-E1D28AB79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362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FB26B-8EC1-574F-9398-EAFBAE55C4F7}" type="datetimeFigureOut">
              <a:rPr lang="en-US" smtClean="0"/>
              <a:t>11-12-31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DC436-E0F8-8F40-9AB8-E1D28AB79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132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FB26B-8EC1-574F-9398-EAFBAE55C4F7}" type="datetimeFigureOut">
              <a:rPr lang="en-US" smtClean="0"/>
              <a:t>11-12-31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DC436-E0F8-8F40-9AB8-E1D28AB79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8154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hyperlink" Target="http://www.comminit.com/hiv-aids/content/soul-city-institute-kwanda-report-2011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hyperlink" Target="http://iwmf.org/pdfs/IWMF-Global-Report.pdf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hyperlink" Target="http://www.comminit.com/hiv-aids/content/our-lives-arent-lives-other-children-documentation-approaches-process-and-best-practices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/>
              <a:t>Commission on the Status of Women Fifty-seventh Session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b="1" dirty="0"/>
              <a:t>Review Panel “Equal Sharing of Responsibilities between Men and Women, including Caregiving in the Context of HIV/AIDS”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6496" b="16496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457200" y="6211669"/>
            <a:ext cx="8023582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 from “</a:t>
            </a:r>
            <a:r>
              <a:rPr lang="en-US" dirty="0" err="1" smtClean="0"/>
              <a:t>Puntos</a:t>
            </a:r>
            <a:r>
              <a:rPr lang="en-US" dirty="0" smtClean="0"/>
              <a:t> de </a:t>
            </a:r>
            <a:r>
              <a:rPr lang="en-US" dirty="0" err="1" smtClean="0"/>
              <a:t>Encuentro</a:t>
            </a:r>
            <a:r>
              <a:rPr lang="en-US" dirty="0" smtClean="0"/>
              <a:t>“- Nicaragua</a:t>
            </a:r>
          </a:p>
          <a:p>
            <a:r>
              <a:rPr lang="en-US" sz="1100" dirty="0"/>
              <a:t>http://</a:t>
            </a:r>
            <a:r>
              <a:rPr lang="en-US" sz="1100" dirty="0" err="1"/>
              <a:t>www.comminit.com</a:t>
            </a:r>
            <a:r>
              <a:rPr lang="en-US" sz="1100" dirty="0"/>
              <a:t>/</a:t>
            </a:r>
            <a:r>
              <a:rPr lang="en-US" sz="1100" dirty="0" err="1"/>
              <a:t>hiv</a:t>
            </a:r>
            <a:r>
              <a:rPr lang="en-US" sz="1100" dirty="0"/>
              <a:t>-aids/content/catalyzing-personal-and-social-change-around-gender-sexuality-and-hiv-impact-evaluation-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5058" y="3729388"/>
            <a:ext cx="6933158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400" dirty="0" smtClean="0"/>
              <a:t>Gender Equity and the Media</a:t>
            </a:r>
            <a:endParaRPr 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5740937" y="4925834"/>
            <a:ext cx="2945863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Warren Feek</a:t>
            </a:r>
          </a:p>
          <a:p>
            <a:r>
              <a:rPr lang="en-US" dirty="0" smtClean="0"/>
              <a:t>Executive Director</a:t>
            </a:r>
          </a:p>
          <a:p>
            <a:r>
              <a:rPr lang="en-US" dirty="0" smtClean="0"/>
              <a:t>The Communication Initiative</a:t>
            </a:r>
          </a:p>
          <a:p>
            <a:r>
              <a:rPr lang="en-US" dirty="0" err="1" smtClean="0"/>
              <a:t>www.comminit.com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263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721" b="721"/>
          <a:stretch>
            <a:fillRect/>
          </a:stretch>
        </p:blipFill>
        <p:spPr/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Some indicative and trend data </a:t>
            </a:r>
            <a:br>
              <a:rPr lang="en-US" sz="4000" dirty="0"/>
            </a:br>
            <a:r>
              <a:rPr lang="en-US" sz="2200" dirty="0"/>
              <a:t>(with 2009 or other baseline comparisons where possible)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" y="4248822"/>
            <a:ext cx="8229600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000" dirty="0"/>
              <a:t>Women’s representation in the computing and information technology workforce fell from a peak of 38% in the mid-1980s down to 29.6% 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457200" y="4970961"/>
            <a:ext cx="822960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/>
              <a:t>The percentage of women software developers in the United States has declined from 42% in 1987 to less than 25% today</a:t>
            </a:r>
            <a:r>
              <a:rPr lang="en-US" dirty="0"/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7200" y="5617292"/>
            <a:ext cx="8229600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000" dirty="0" smtClean="0"/>
              <a:t>In BBC only </a:t>
            </a:r>
            <a:r>
              <a:rPr lang="en-US" sz="2000" dirty="0"/>
              <a:t>25% of people involved in technology and engineering roles are female - with no women at senior or high management roles</a:t>
            </a:r>
            <a:r>
              <a:rPr lang="en-US" sz="2000" dirty="0"/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0566" y="6327328"/>
            <a:ext cx="891369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Image from BBC Media Action initiative "Health on the Move: Can Mobile Phones Save Lives?</a:t>
            </a:r>
          </a:p>
          <a:p>
            <a:r>
              <a:rPr lang="en-US" sz="1200" dirty="0" smtClean="0"/>
              <a:t>http</a:t>
            </a:r>
            <a:r>
              <a:rPr lang="en-US" sz="1200" dirty="0"/>
              <a:t>://</a:t>
            </a:r>
            <a:r>
              <a:rPr lang="en-US" sz="1200" dirty="0" err="1"/>
              <a:t>www.comminit.com</a:t>
            </a:r>
            <a:r>
              <a:rPr lang="en-US" sz="1200" dirty="0"/>
              <a:t>/global/content/health-move-can-mobile-phones-save-lives</a:t>
            </a:r>
          </a:p>
        </p:txBody>
      </p:sp>
    </p:spTree>
    <p:extLst>
      <p:ext uri="{BB962C8B-B14F-4D97-AF65-F5344CB8AC3E}">
        <p14:creationId xmlns:p14="http://schemas.microsoft.com/office/powerpoint/2010/main" val="2906737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457200" y="1600200"/>
            <a:ext cx="8229600" cy="4525963"/>
          </a:xfrm>
        </p:spPr>
      </p:pic>
      <p:sp>
        <p:nvSpPr>
          <p:cNvPr id="5" name="TextBox 4"/>
          <p:cNvSpPr txBox="1"/>
          <p:nvPr/>
        </p:nvSpPr>
        <p:spPr>
          <a:xfrm>
            <a:off x="457200" y="6153774"/>
            <a:ext cx="449045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 from UNAIDS Initiative Crowd Out AIDS</a:t>
            </a:r>
          </a:p>
          <a:p>
            <a:r>
              <a:rPr lang="en-US" sz="1200" dirty="0"/>
              <a:t>http://</a:t>
            </a:r>
            <a:r>
              <a:rPr lang="en-US" sz="1200" dirty="0" err="1"/>
              <a:t>www.comminit.com</a:t>
            </a:r>
            <a:r>
              <a:rPr lang="en-US" sz="1200" dirty="0"/>
              <a:t>/global/content/</a:t>
            </a:r>
            <a:r>
              <a:rPr lang="en-US" sz="1200" dirty="0" err="1"/>
              <a:t>crowdoutaids</a:t>
            </a:r>
            <a:endParaRPr lang="en-US" sz="12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Some indicative and trend data </a:t>
            </a:r>
            <a:br>
              <a:rPr lang="en-US" sz="4000" dirty="0"/>
            </a:br>
            <a:r>
              <a:rPr lang="en-US" sz="2200" dirty="0"/>
              <a:t>(with 2009 or other baseline comparisons where possible)</a:t>
            </a:r>
          </a:p>
        </p:txBody>
      </p:sp>
      <p:sp>
        <p:nvSpPr>
          <p:cNvPr id="7" name="Rectangle 6"/>
          <p:cNvSpPr/>
          <p:nvPr/>
        </p:nvSpPr>
        <p:spPr>
          <a:xfrm>
            <a:off x="501650" y="4094838"/>
            <a:ext cx="4572000" cy="203132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lvl="0"/>
            <a:r>
              <a:rPr lang="en-US" dirty="0"/>
              <a:t>Women own 40% of the private businesses in the United States, according to the Center for Women’s Business Research. But they create only 8% of the venture-backed technology start-ups</a:t>
            </a:r>
            <a:r>
              <a:rPr lang="en-US" dirty="0" smtClean="0"/>
              <a:t>. (</a:t>
            </a:r>
            <a:r>
              <a:rPr lang="en-US" dirty="0"/>
              <a:t>NB There seems a paucity of </a:t>
            </a:r>
            <a:r>
              <a:rPr lang="en-US" dirty="0" smtClean="0"/>
              <a:t>international data on </a:t>
            </a:r>
            <a:r>
              <a:rPr lang="en-US" dirty="0"/>
              <a:t>this </a:t>
            </a:r>
            <a:r>
              <a:rPr lang="en-US" dirty="0" smtClean="0"/>
              <a:t>really important area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86513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034" r="312" b="-4034"/>
          <a:stretch/>
        </p:blipFill>
        <p:spPr>
          <a:xfrm>
            <a:off x="457200" y="1181100"/>
            <a:ext cx="8102600" cy="4945063"/>
          </a:xfrm>
        </p:spPr>
      </p:pic>
      <p:sp>
        <p:nvSpPr>
          <p:cNvPr id="5" name="TextBox 4"/>
          <p:cNvSpPr txBox="1"/>
          <p:nvPr/>
        </p:nvSpPr>
        <p:spPr>
          <a:xfrm>
            <a:off x="457200" y="6126163"/>
            <a:ext cx="798167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 from </a:t>
            </a:r>
            <a:r>
              <a:rPr lang="en-US" sz="2000" dirty="0" smtClean="0"/>
              <a:t>“</a:t>
            </a:r>
            <a:r>
              <a:rPr lang="en-US" sz="2000" b="1" dirty="0"/>
              <a:t>We Will Speak Out </a:t>
            </a:r>
            <a:r>
              <a:rPr lang="en-US" sz="2000" b="1" dirty="0" smtClean="0"/>
              <a:t>Coalition”</a:t>
            </a:r>
            <a:endParaRPr lang="en-US" dirty="0"/>
          </a:p>
          <a:p>
            <a:r>
              <a:rPr lang="en-US" sz="1200" dirty="0"/>
              <a:t>http://</a:t>
            </a:r>
            <a:r>
              <a:rPr lang="en-US" sz="1200" dirty="0" err="1"/>
              <a:t>www.comminit.com</a:t>
            </a:r>
            <a:r>
              <a:rPr lang="en-US" sz="1200" dirty="0"/>
              <a:t>/</a:t>
            </a:r>
            <a:r>
              <a:rPr lang="en-US" sz="1200" dirty="0" err="1"/>
              <a:t>hivaids-youngpeople</a:t>
            </a:r>
            <a:r>
              <a:rPr lang="en-US" sz="1200" dirty="0"/>
              <a:t>/content/we-will-speak-out-coalition-working-together-end-sexual-violence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1412845"/>
            <a:ext cx="635011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Progress – somewhat -  with “traditional” media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983025"/>
            <a:ext cx="7678003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The “traditional” media are rapidly being overtaken by the</a:t>
            </a:r>
          </a:p>
          <a:p>
            <a:r>
              <a:rPr lang="en-US" sz="2400" b="1" dirty="0" smtClean="0"/>
              <a:t>“new media” (perhaps this has already happened)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2972712"/>
            <a:ext cx="7983526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These “new” media have the “qualities” required to help</a:t>
            </a:r>
          </a:p>
          <a:p>
            <a:r>
              <a:rPr lang="en-US" sz="2400" b="1" dirty="0"/>
              <a:t>a</a:t>
            </a:r>
            <a:r>
              <a:rPr lang="en-US" sz="2400" b="1" dirty="0" smtClean="0"/>
              <a:t>dvance issues such as the gender dynamics in HIV/AIDS as… 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57201" y="3905190"/>
            <a:ext cx="8102600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…they are tailor made to amplify voices; expand inter-personal dialogue; enhance national debate; increase the gender perspectives and women’s voices in that </a:t>
            </a:r>
            <a:r>
              <a:rPr lang="en-US" sz="2400" b="1" dirty="0" err="1" smtClean="0"/>
              <a:t>dialgue</a:t>
            </a:r>
            <a:r>
              <a:rPr lang="en-US" sz="2400" b="1" dirty="0" smtClean="0"/>
              <a:t> and debate; and (really important) provide an </a:t>
            </a:r>
            <a:r>
              <a:rPr lang="en-US" sz="2400" b="1" dirty="0" err="1" smtClean="0"/>
              <a:t>organisational</a:t>
            </a:r>
            <a:r>
              <a:rPr lang="en-US" sz="2400" b="1" dirty="0" smtClean="0"/>
              <a:t> base that can be undertaken independent of “mediators”      </a:t>
            </a:r>
            <a:endParaRPr lang="en-US" sz="2400" b="1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1" y="1603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Some indicative and trend data </a:t>
            </a:r>
            <a:br>
              <a:rPr lang="en-US" sz="4000" dirty="0"/>
            </a:br>
            <a:r>
              <a:rPr lang="en-US" sz="2200" dirty="0"/>
              <a:t>(with 2009 or other baseline comparisons where possible)</a:t>
            </a:r>
          </a:p>
        </p:txBody>
      </p:sp>
    </p:spTree>
    <p:extLst>
      <p:ext uri="{BB962C8B-B14F-4D97-AF65-F5344CB8AC3E}">
        <p14:creationId xmlns:p14="http://schemas.microsoft.com/office/powerpoint/2010/main" val="1514345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0009" b="10009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457200" y="6126163"/>
            <a:ext cx="853310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 from “Counting women to Making </a:t>
            </a:r>
            <a:r>
              <a:rPr lang="en-US" dirty="0" err="1" smtClean="0"/>
              <a:t>Womn</a:t>
            </a:r>
            <a:r>
              <a:rPr lang="en-US" dirty="0" smtClean="0"/>
              <a:t> Count – by </a:t>
            </a:r>
            <a:r>
              <a:rPr lang="en-US" dirty="0" err="1" smtClean="0"/>
              <a:t>Internews</a:t>
            </a:r>
            <a:r>
              <a:rPr lang="en-US" dirty="0" smtClean="0"/>
              <a:t> – JUST PUBLISHED</a:t>
            </a:r>
          </a:p>
          <a:p>
            <a:r>
              <a:rPr lang="en-US" sz="1200" dirty="0"/>
              <a:t>http://</a:t>
            </a:r>
            <a:r>
              <a:rPr lang="en-US" sz="1200" dirty="0" err="1"/>
              <a:t>www.internews.org</a:t>
            </a:r>
            <a:r>
              <a:rPr lang="en-US" sz="1200" dirty="0"/>
              <a:t>/research-publications/</a:t>
            </a:r>
            <a:r>
              <a:rPr lang="en-US" sz="1200" dirty="0" err="1"/>
              <a:t>WomenCount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3619500"/>
            <a:ext cx="82296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H</a:t>
            </a:r>
            <a:r>
              <a:rPr lang="en-US" sz="2400" dirty="0" smtClean="0"/>
              <a:t>undreds of millions of women are appropriating and using these technologies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4450497"/>
            <a:ext cx="82296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BUT – Men are appropriating these technologies at much faster rates! 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5191077"/>
            <a:ext cx="82296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 – on the most powerful </a:t>
            </a:r>
            <a:r>
              <a:rPr lang="en-US" sz="2400" dirty="0"/>
              <a:t>a</a:t>
            </a:r>
            <a:r>
              <a:rPr lang="en-US" sz="2400" dirty="0" smtClean="0"/>
              <a:t>nd relevant technologies the gender gap is increasing</a:t>
            </a:r>
            <a:endParaRPr lang="en-US" sz="240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Some indicative and trend data </a:t>
            </a:r>
            <a:br>
              <a:rPr lang="en-US" sz="4000" dirty="0"/>
            </a:br>
            <a:r>
              <a:rPr lang="en-US" sz="2200" dirty="0"/>
              <a:t>(with 2009 or other baseline comparisons where possible)</a:t>
            </a:r>
          </a:p>
        </p:txBody>
      </p:sp>
    </p:spTree>
    <p:extLst>
      <p:ext uri="{BB962C8B-B14F-4D97-AF65-F5344CB8AC3E}">
        <p14:creationId xmlns:p14="http://schemas.microsoft.com/office/powerpoint/2010/main" val="2518936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do?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16650" b="16650"/>
          <a:stretch>
            <a:fillRect/>
          </a:stretch>
        </p:blipFill>
        <p:spPr>
          <a:xfrm>
            <a:off x="457200" y="1259800"/>
            <a:ext cx="8229600" cy="4708525"/>
          </a:xfrm>
        </p:spPr>
      </p:pic>
      <p:sp>
        <p:nvSpPr>
          <p:cNvPr id="6" name="TextBox 5"/>
          <p:cNvSpPr txBox="1"/>
          <p:nvPr/>
        </p:nvSpPr>
        <p:spPr>
          <a:xfrm>
            <a:off x="457200" y="3149024"/>
            <a:ext cx="5985934" cy="58477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Three ideas prompted by the data 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3733800"/>
            <a:ext cx="8534400" cy="1200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1. Support gender focused HIV/AIDS social movements to both appropriate digital/mobile technologies and integrate them</a:t>
            </a:r>
          </a:p>
          <a:p>
            <a:r>
              <a:rPr lang="en-US" sz="2400" b="1" dirty="0"/>
              <a:t>w</a:t>
            </a:r>
            <a:r>
              <a:rPr lang="en-US" sz="2400" b="1" dirty="0" smtClean="0"/>
              <a:t>ith their other media work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4934128"/>
            <a:ext cx="8534400" cy="1200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2. Formally monitor and report both the “new” and “traditional”</a:t>
            </a:r>
          </a:p>
          <a:p>
            <a:r>
              <a:rPr lang="en-US" sz="2400" b="1" dirty="0" smtClean="0"/>
              <a:t>media gender equity trends – in real-time for “new”</a:t>
            </a:r>
          </a:p>
          <a:p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" y="5840650"/>
            <a:ext cx="85344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3. Promote women owned, run and invested in digital/mobile</a:t>
            </a:r>
          </a:p>
          <a:p>
            <a:r>
              <a:rPr lang="en-US" sz="2400" b="1" dirty="0" smtClean="0"/>
              <a:t>companies and </a:t>
            </a:r>
            <a:r>
              <a:rPr lang="en-US" sz="2400" b="1" dirty="0" err="1" smtClean="0"/>
              <a:t>organisations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303190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30" b="8598"/>
          <a:stretch/>
        </p:blipFill>
        <p:spPr>
          <a:xfrm>
            <a:off x="0" y="0"/>
            <a:ext cx="9144000" cy="6858000"/>
          </a:xfrm>
        </p:spPr>
      </p:pic>
      <p:sp>
        <p:nvSpPr>
          <p:cNvPr id="8" name="Rectangle 7"/>
          <p:cNvSpPr/>
          <p:nvPr/>
        </p:nvSpPr>
        <p:spPr>
          <a:xfrm>
            <a:off x="0" y="1890236"/>
            <a:ext cx="9144000" cy="1477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en-US" b="1" u="sng" dirty="0" smtClean="0"/>
          </a:p>
          <a:p>
            <a:r>
              <a:rPr lang="en-US" b="1" u="sng" dirty="0" smtClean="0"/>
              <a:t>Mission</a:t>
            </a:r>
            <a:r>
              <a:rPr lang="en-US" b="1" u="sng" dirty="0"/>
              <a:t>: </a:t>
            </a:r>
            <a:endParaRPr lang="en-US" dirty="0"/>
          </a:p>
          <a:p>
            <a:r>
              <a:rPr lang="en-US" dirty="0"/>
              <a:t>To convene the communication and media development, social and </a:t>
            </a:r>
            <a:r>
              <a:rPr lang="en-US" dirty="0" err="1"/>
              <a:t>behavioural</a:t>
            </a:r>
            <a:r>
              <a:rPr lang="en-US" dirty="0"/>
              <a:t> change community for more effective local, national, and international development </a:t>
            </a:r>
            <a:r>
              <a:rPr lang="en-US" dirty="0" smtClean="0"/>
              <a:t>action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3733800"/>
            <a:ext cx="3656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Registered network of 90,000in 200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3853934"/>
            <a:ext cx="419858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9</a:t>
            </a:r>
            <a:r>
              <a:rPr lang="en-US" sz="2000" dirty="0" smtClean="0"/>
              <a:t>0,000 have registered to the network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4254044"/>
            <a:ext cx="406568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35,000 knowledge summaries shared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4654154"/>
            <a:ext cx="329687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Full social networking process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5054264"/>
            <a:ext cx="431400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1 million plus user sessions per annum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5454374"/>
            <a:ext cx="588046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Compelling data re people using to improve their work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5854484"/>
            <a:ext cx="604176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Independent Africa run and Latin America run processes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3453824"/>
            <a:ext cx="667231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23 Partner agencies – strategic direction and resource support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32695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HIV/AIDS in Context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14614" b="14614"/>
          <a:stretch>
            <a:fillRect/>
          </a:stretch>
        </p:blipFill>
        <p:spPr>
          <a:xfrm>
            <a:off x="457200" y="1600200"/>
            <a:ext cx="8612304" cy="4525963"/>
          </a:xfrm>
        </p:spPr>
      </p:pic>
      <p:sp>
        <p:nvSpPr>
          <p:cNvPr id="7" name="TextBox 6"/>
          <p:cNvSpPr txBox="1"/>
          <p:nvPr/>
        </p:nvSpPr>
        <p:spPr>
          <a:xfrm>
            <a:off x="457200" y="6211669"/>
            <a:ext cx="5020869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 from “KWANDA – Soul City” – South Africa</a:t>
            </a:r>
          </a:p>
          <a:p>
            <a:r>
              <a:rPr lang="en-US" sz="1100" dirty="0">
                <a:hlinkClick r:id="rId3"/>
              </a:rPr>
              <a:t>http://</a:t>
            </a:r>
            <a:r>
              <a:rPr lang="en-US" sz="1100" dirty="0" err="1">
                <a:hlinkClick r:id="rId3"/>
              </a:rPr>
              <a:t>www.comminit.com</a:t>
            </a:r>
            <a:r>
              <a:rPr lang="en-US" sz="1100" dirty="0">
                <a:hlinkClick r:id="rId3"/>
              </a:rPr>
              <a:t>/</a:t>
            </a:r>
            <a:r>
              <a:rPr lang="en-US" sz="1100" dirty="0" err="1">
                <a:hlinkClick r:id="rId3"/>
              </a:rPr>
              <a:t>hiv</a:t>
            </a:r>
            <a:r>
              <a:rPr lang="en-US" sz="1100" dirty="0">
                <a:hlinkClick r:id="rId3"/>
              </a:rPr>
              <a:t>-aids/content/soul-city-institute-kwanda-report-2011</a:t>
            </a:r>
            <a:endParaRPr lang="en-US" sz="1100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1" y="3505013"/>
            <a:ext cx="86868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Gender Issues in HIV/AIDS reflective of overall social dynamics/issues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4316472"/>
            <a:ext cx="8612304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Progress on HIV/AIDS has required/still requires key elements</a:t>
            </a:r>
          </a:p>
          <a:p>
            <a:r>
              <a:rPr lang="en-US" sz="2400" dirty="0" smtClean="0"/>
              <a:t>of any social change process: Voice, Debate, Dialogue, </a:t>
            </a:r>
            <a:r>
              <a:rPr lang="en-US" sz="2400" dirty="0" err="1" smtClean="0"/>
              <a:t>Organisation</a:t>
            </a: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5167491"/>
            <a:ext cx="653195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Media can and do play a crucial role in this process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5629156"/>
            <a:ext cx="807955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Gender equity within the media is key to this being accelerated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38675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Some indicative and trend </a:t>
            </a:r>
            <a:r>
              <a:rPr lang="en-US" dirty="0" smtClean="0"/>
              <a:t>data </a:t>
            </a:r>
            <a:r>
              <a:rPr lang="en-US" dirty="0"/>
              <a:t/>
            </a:r>
            <a:br>
              <a:rPr lang="en-US" dirty="0"/>
            </a:br>
            <a:r>
              <a:rPr lang="en-US" sz="2200" dirty="0"/>
              <a:t>(with 2009 </a:t>
            </a:r>
            <a:r>
              <a:rPr lang="en-US" sz="2200" dirty="0" smtClean="0"/>
              <a:t>or other baseline </a:t>
            </a:r>
            <a:r>
              <a:rPr lang="en-US" sz="2200" dirty="0"/>
              <a:t>comparisons where possible)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9791" b="9791"/>
          <a:stretch>
            <a:fillRect/>
          </a:stretch>
        </p:blipFill>
        <p:spPr>
          <a:xfrm>
            <a:off x="457200" y="1405980"/>
            <a:ext cx="8229600" cy="4794031"/>
          </a:xfrm>
        </p:spPr>
      </p:pic>
      <p:sp>
        <p:nvSpPr>
          <p:cNvPr id="6" name="TextBox 5"/>
          <p:cNvSpPr txBox="1"/>
          <p:nvPr/>
        </p:nvSpPr>
        <p:spPr>
          <a:xfrm>
            <a:off x="457200" y="6211669"/>
            <a:ext cx="46445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 from “Bell </a:t>
            </a:r>
            <a:r>
              <a:rPr lang="en-US" dirty="0" err="1" smtClean="0"/>
              <a:t>Bajao</a:t>
            </a:r>
            <a:r>
              <a:rPr lang="en-US" dirty="0" smtClean="0"/>
              <a:t>” – India and now Global</a:t>
            </a:r>
          </a:p>
          <a:p>
            <a:r>
              <a:rPr lang="en-US" sz="1200" dirty="0"/>
              <a:t>http://</a:t>
            </a:r>
            <a:r>
              <a:rPr lang="en-US" sz="1200" dirty="0" err="1"/>
              <a:t>www.comminit.com</a:t>
            </a:r>
            <a:r>
              <a:rPr lang="en-US" sz="1200" dirty="0"/>
              <a:t>/</a:t>
            </a:r>
            <a:r>
              <a:rPr lang="en-US" sz="1200" dirty="0" err="1"/>
              <a:t>hiv</a:t>
            </a:r>
            <a:r>
              <a:rPr lang="en-US" sz="1200" dirty="0"/>
              <a:t>-aids/content/ring-bell-bell-</a:t>
            </a:r>
            <a:r>
              <a:rPr lang="en-US" sz="1200" dirty="0" err="1"/>
              <a:t>bajao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6000" y="1533578"/>
            <a:ext cx="1071327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/>
              <a:t>12%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60548" y="2478913"/>
            <a:ext cx="1071327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dirty="0"/>
              <a:t>2</a:t>
            </a:r>
            <a:r>
              <a:rPr lang="en-US" sz="4000" dirty="0" smtClean="0"/>
              <a:t>7%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66000" y="3664600"/>
            <a:ext cx="1071327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/>
              <a:t>15%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60548" y="4687159"/>
            <a:ext cx="1071327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/>
              <a:t>27%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16006" y="1533578"/>
            <a:ext cx="3999262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1995 – Women in top media</a:t>
            </a:r>
          </a:p>
          <a:p>
            <a:r>
              <a:rPr lang="en-US" sz="2400" dirty="0" smtClean="0"/>
              <a:t>management jobs (39 nations)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716006" y="2478913"/>
            <a:ext cx="3999262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2011 – Women in top media</a:t>
            </a:r>
          </a:p>
          <a:p>
            <a:r>
              <a:rPr lang="en-US" sz="2400" dirty="0" smtClean="0"/>
              <a:t>management jobs (59 nations)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60548" y="5492125"/>
            <a:ext cx="1071327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/>
              <a:t>27%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716006" y="3672755"/>
            <a:ext cx="6527749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Overall women in all media positions – Democratic </a:t>
            </a:r>
          </a:p>
          <a:p>
            <a:r>
              <a:rPr lang="en-US" sz="2400" dirty="0" smtClean="0"/>
              <a:t>Republic of Congo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1716006" y="4687159"/>
            <a:ext cx="600987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Overall women in all media positions – Malawi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39413" y="5599846"/>
            <a:ext cx="639520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Overall women in all media positions – Zimbabwe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70776" y="1417638"/>
            <a:ext cx="2516024" cy="190821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/>
              <a:t>International Women’s Media Foundation, “Global Report on Status of Women in the News Media”, 2011 </a:t>
            </a:r>
            <a:r>
              <a:rPr lang="en-US" sz="1400" u="sng" dirty="0">
                <a:hlinkClick r:id="rId3"/>
              </a:rPr>
              <a:t>http://iwmf.org/pdfs/IWMF-Global-Report.pdf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77098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Some indicative and trend data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200" dirty="0"/>
              <a:t>(with 2009 or other baseline comparisons where possible)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2035" b="12035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457200" y="6211669"/>
            <a:ext cx="730744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 from “Our Lives aren’t Like the </a:t>
            </a:r>
            <a:r>
              <a:rPr lang="en-US" dirty="0"/>
              <a:t>L</a:t>
            </a:r>
            <a:r>
              <a:rPr lang="en-US" dirty="0" smtClean="0"/>
              <a:t>ives of </a:t>
            </a:r>
            <a:r>
              <a:rPr lang="en-US" dirty="0"/>
              <a:t>O</a:t>
            </a:r>
            <a:r>
              <a:rPr lang="en-US" dirty="0" smtClean="0"/>
              <a:t>ther </a:t>
            </a:r>
            <a:r>
              <a:rPr lang="en-US" dirty="0"/>
              <a:t>Children” </a:t>
            </a:r>
            <a:r>
              <a:rPr lang="en-US" dirty="0" smtClean="0"/>
              <a:t>– Ethiopia</a:t>
            </a:r>
          </a:p>
          <a:p>
            <a:r>
              <a:rPr lang="en-US" sz="1000" dirty="0" smtClean="0">
                <a:hlinkClick r:id="rId3"/>
              </a:rPr>
              <a:t>http</a:t>
            </a:r>
            <a:r>
              <a:rPr lang="en-US" sz="1000" dirty="0">
                <a:hlinkClick r:id="rId3"/>
              </a:rPr>
              <a:t>://www.comminit.com/hiv-aids/content/our-lives-arent-lives-other-children-documentation-approaches-process-and-best-</a:t>
            </a:r>
            <a:r>
              <a:rPr lang="en-US" sz="1000" dirty="0" smtClean="0">
                <a:hlinkClick r:id="rId3"/>
              </a:rPr>
              <a:t>practices</a:t>
            </a:r>
            <a:r>
              <a:rPr lang="en-US" sz="1000" dirty="0" smtClean="0"/>
              <a:t> 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920138"/>
            <a:ext cx="1071327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/>
              <a:t>17%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3131039"/>
            <a:ext cx="1071327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/>
              <a:t>19%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642779" y="1920138"/>
            <a:ext cx="6336741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2003 – proportion of women sources in the news </a:t>
            </a:r>
          </a:p>
          <a:p>
            <a:r>
              <a:rPr lang="en-US" sz="2400" dirty="0" smtClean="0"/>
              <a:t>– Southern Africa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795179" y="3131039"/>
            <a:ext cx="6336741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2010 – proportion of women sources in the news </a:t>
            </a:r>
          </a:p>
          <a:p>
            <a:r>
              <a:rPr lang="en-US" sz="2400" dirty="0" smtClean="0"/>
              <a:t>– Southern Africa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4360286"/>
            <a:ext cx="786916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Gender Links Survey – 33,000 news stories – SADCC countries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1818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Some indicative and trend data </a:t>
            </a:r>
            <a:br>
              <a:rPr lang="en-US" sz="4000" dirty="0"/>
            </a:br>
            <a:r>
              <a:rPr lang="en-US" sz="2200" dirty="0"/>
              <a:t>(with 2009 or other baseline comparisons where possible)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9113" b="9113"/>
          <a:stretch>
            <a:fillRect/>
          </a:stretch>
        </p:blipFill>
        <p:spPr>
          <a:xfrm>
            <a:off x="457200" y="1582971"/>
            <a:ext cx="8229600" cy="4525963"/>
          </a:xfrm>
        </p:spPr>
      </p:pic>
      <p:sp>
        <p:nvSpPr>
          <p:cNvPr id="6" name="Rectangle 5"/>
          <p:cNvSpPr/>
          <p:nvPr/>
        </p:nvSpPr>
        <p:spPr>
          <a:xfrm>
            <a:off x="457200" y="3431278"/>
            <a:ext cx="6452483" cy="267765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dirty="0"/>
              <a:t>“Based on a series of portrayal analyses, for the last 10 years or so there has </a:t>
            </a:r>
            <a:r>
              <a:rPr lang="en-US" sz="2400" dirty="0" smtClean="0"/>
              <a:t>been no </a:t>
            </a:r>
            <a:r>
              <a:rPr lang="en-US" sz="2400" dirty="0"/>
              <a:t>real change in the representation of women on screen. Pan industry there is a ratio of about male: female 2:1 (though this can differ amongst genres). Older women are less visible and there is a sharp decline at about 45 yrs. </a:t>
            </a:r>
            <a:r>
              <a:rPr lang="en-US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58786" y="4045081"/>
            <a:ext cx="2185214" cy="138499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BBC overview</a:t>
            </a:r>
          </a:p>
          <a:p>
            <a:r>
              <a:rPr lang="en-US" sz="2800" dirty="0" smtClean="0"/>
              <a:t>of portrayal </a:t>
            </a:r>
          </a:p>
          <a:p>
            <a:r>
              <a:rPr lang="en-US" sz="2800" dirty="0" smtClean="0"/>
              <a:t>data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16319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7858" b="7858"/>
          <a:stretch>
            <a:fillRect/>
          </a:stretch>
        </p:blipFill>
        <p:spPr/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Some indicative and trend data </a:t>
            </a:r>
            <a:br>
              <a:rPr lang="en-US" sz="4000" dirty="0"/>
            </a:br>
            <a:r>
              <a:rPr lang="en-US" sz="2200" dirty="0"/>
              <a:t>(with 2009 or other baseline comparisons where possible)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6211669"/>
            <a:ext cx="358008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 from “</a:t>
            </a:r>
            <a:r>
              <a:rPr lang="en-US" dirty="0" err="1" smtClean="0"/>
              <a:t>Revelados</a:t>
            </a:r>
            <a:r>
              <a:rPr lang="en-US" dirty="0" smtClean="0"/>
              <a:t>” – Colombia</a:t>
            </a:r>
          </a:p>
          <a:p>
            <a:r>
              <a:rPr lang="en-US" sz="1200" dirty="0"/>
              <a:t> http://</a:t>
            </a:r>
            <a:r>
              <a:rPr lang="en-US" sz="1200" dirty="0" err="1"/>
              <a:t>www.comminit.com</a:t>
            </a:r>
            <a:r>
              <a:rPr lang="en-US" sz="1200" dirty="0"/>
              <a:t>/</a:t>
            </a:r>
            <a:r>
              <a:rPr lang="en-US" sz="1200" dirty="0" err="1"/>
              <a:t>revelados</a:t>
            </a:r>
            <a:r>
              <a:rPr lang="en-US" sz="1200" dirty="0"/>
              <a:t>/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" y="1793480"/>
            <a:ext cx="8229600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000" b="1" u="sng" dirty="0" smtClean="0"/>
              <a:t>Facebook</a:t>
            </a:r>
            <a:r>
              <a:rPr lang="en-US" sz="2000" b="1" u="sng" dirty="0"/>
              <a:t> </a:t>
            </a:r>
            <a:r>
              <a:rPr lang="en-US" sz="2000" b="1" u="sng" dirty="0" smtClean="0"/>
              <a:t>-</a:t>
            </a:r>
            <a:r>
              <a:rPr lang="en-US" sz="2000" dirty="0" smtClean="0"/>
              <a:t> </a:t>
            </a:r>
            <a:r>
              <a:rPr lang="en-US" sz="2000" dirty="0"/>
              <a:t>2008, there were 100 million users; today (March 3 2013), there are 963,812,360 – with 61 million in India, 47 million in Indonesia, and 30 million in the Philippines. </a:t>
            </a:r>
            <a:r>
              <a:rPr lang="en-US" sz="2000" dirty="0"/>
              <a:t>F</a:t>
            </a:r>
            <a:r>
              <a:rPr lang="en-US" sz="2000" dirty="0" smtClean="0"/>
              <a:t>astest </a:t>
            </a:r>
            <a:r>
              <a:rPr lang="en-US" sz="2000" dirty="0"/>
              <a:t>growth </a:t>
            </a:r>
            <a:r>
              <a:rPr lang="en-US" sz="2000" dirty="0" smtClean="0"/>
              <a:t>- Burundi </a:t>
            </a:r>
            <a:r>
              <a:rPr lang="en-US" sz="2000" dirty="0"/>
              <a:t>and Mauritania</a:t>
            </a:r>
            <a:r>
              <a:rPr lang="en-US" sz="2000" dirty="0"/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7200" y="3126704"/>
            <a:ext cx="8229600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000" b="1" u="sng" dirty="0"/>
              <a:t>Twitter</a:t>
            </a:r>
            <a:r>
              <a:rPr lang="en-US" sz="2000" dirty="0"/>
              <a:t>: In February 2009, there were 6 million unique monthly visitors; by December 2012, there were 200 million unique monthly visitors</a:t>
            </a:r>
            <a:r>
              <a:rPr lang="en-US" sz="2000" dirty="0"/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7200" y="4331597"/>
            <a:ext cx="8229600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000" b="1" u="sng" dirty="0"/>
              <a:t>Mobile phones</a:t>
            </a:r>
            <a:r>
              <a:rPr lang="en-US" sz="2000" dirty="0"/>
              <a:t>: From 1990 to 2011, worldwide mobile phone subscriptions grew from 12.4 million to over 6 billion. In 2011, 78% of people in (so-called) developing nations had mobile phone subscriptions (This figure will now be woefully out of date)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14331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10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7858" b="7858"/>
          <a:stretch>
            <a:fillRect/>
          </a:stretch>
        </p:blipFill>
        <p:spPr/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Some indicative and trend data </a:t>
            </a:r>
            <a:br>
              <a:rPr lang="en-US" sz="4000" dirty="0"/>
            </a:br>
            <a:r>
              <a:rPr lang="en-US" sz="2200" dirty="0"/>
              <a:t>(with 2009 or other baseline comparisons where possible)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6211669"/>
            <a:ext cx="358008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 from “</a:t>
            </a:r>
            <a:r>
              <a:rPr lang="en-US" dirty="0" err="1" smtClean="0"/>
              <a:t>Revelados</a:t>
            </a:r>
            <a:r>
              <a:rPr lang="en-US" dirty="0" smtClean="0"/>
              <a:t>” – Colombia</a:t>
            </a:r>
          </a:p>
          <a:p>
            <a:r>
              <a:rPr lang="en-US" sz="1200" dirty="0"/>
              <a:t> http://</a:t>
            </a:r>
            <a:r>
              <a:rPr lang="en-US" sz="1200" dirty="0" err="1"/>
              <a:t>www.comminit.com</a:t>
            </a:r>
            <a:r>
              <a:rPr lang="en-US" sz="1200" dirty="0"/>
              <a:t>/</a:t>
            </a:r>
            <a:r>
              <a:rPr lang="en-US" sz="1200" dirty="0" err="1"/>
              <a:t>revelados</a:t>
            </a:r>
            <a:r>
              <a:rPr lang="en-US" sz="1200" dirty="0"/>
              <a:t>/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1931905"/>
            <a:ext cx="8229600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000" b="1" u="sng" dirty="0"/>
              <a:t>Text messaging (SMS): </a:t>
            </a:r>
            <a:r>
              <a:rPr lang="en-US" sz="2000" dirty="0"/>
              <a:t>1.6</a:t>
            </a:r>
            <a:r>
              <a:rPr lang="en-US" sz="2000" b="1" dirty="0"/>
              <a:t> </a:t>
            </a:r>
            <a:r>
              <a:rPr lang="en-US" sz="2000" dirty="0"/>
              <a:t>trillion messages were sent in 2011 rising to (projected) 7.7 trillion messages in 2016</a:t>
            </a:r>
            <a:r>
              <a:rPr lang="en-US" sz="2000" dirty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" y="2967335"/>
            <a:ext cx="8229600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000" b="1" u="sng" dirty="0"/>
              <a:t>Wikipedia</a:t>
            </a:r>
            <a:r>
              <a:rPr lang="en-US" sz="2000" dirty="0"/>
              <a:t>: In 2009, users submitted 14 million articles; now, there are 25 million articles available in 285 different languages</a:t>
            </a:r>
            <a:r>
              <a:rPr lang="en-US" sz="2000" dirty="0"/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4030377"/>
            <a:ext cx="8229600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000" b="1" u="sng" dirty="0"/>
              <a:t>iPhone Apps: </a:t>
            </a:r>
            <a:r>
              <a:rPr lang="en-US" sz="2000" dirty="0"/>
              <a:t>There are now over half a millions apps for the iPhone alone, with the vast majority launched in the last 4 years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1174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  <p:bldP spid="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612" b="612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457200" y="6126163"/>
            <a:ext cx="87994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 from “</a:t>
            </a:r>
            <a:r>
              <a:rPr lang="en-US" dirty="0" err="1" smtClean="0"/>
              <a:t>Kibera</a:t>
            </a:r>
            <a:r>
              <a:rPr lang="en-US" dirty="0" smtClean="0"/>
              <a:t> - Crowdsourcing </a:t>
            </a:r>
            <a:r>
              <a:rPr lang="en-US" dirty="0"/>
              <a:t>Tools, Open Data Initiatives and Digital </a:t>
            </a:r>
            <a:r>
              <a:rPr lang="en-US" dirty="0" smtClean="0"/>
              <a:t>Media</a:t>
            </a:r>
          </a:p>
          <a:p>
            <a:r>
              <a:rPr lang="en-US" dirty="0" smtClean="0"/>
              <a:t>to </a:t>
            </a:r>
            <a:r>
              <a:rPr lang="en-US" dirty="0"/>
              <a:t>Support and Protect the Vulnerable </a:t>
            </a:r>
            <a:r>
              <a:rPr lang="en-US" dirty="0" smtClean="0"/>
              <a:t>– Kenya -  </a:t>
            </a:r>
            <a:r>
              <a:rPr lang="en-US" sz="1000" dirty="0"/>
              <a:t>http://</a:t>
            </a:r>
            <a:r>
              <a:rPr lang="en-US" sz="1000" dirty="0" err="1"/>
              <a:t>www.comminit.com</a:t>
            </a:r>
            <a:r>
              <a:rPr lang="en-US" sz="1000" dirty="0"/>
              <a:t>/global/content/mediating-voices-communicating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Some indicative and trend data </a:t>
            </a:r>
            <a:br>
              <a:rPr lang="en-US" sz="4000" dirty="0"/>
            </a:br>
            <a:r>
              <a:rPr lang="en-US" sz="2200" dirty="0"/>
              <a:t>(with 2009 or other baseline comparisons where possible)</a:t>
            </a:r>
          </a:p>
        </p:txBody>
      </p:sp>
      <p:sp>
        <p:nvSpPr>
          <p:cNvPr id="7" name="Rectangle 6"/>
          <p:cNvSpPr/>
          <p:nvPr/>
        </p:nvSpPr>
        <p:spPr>
          <a:xfrm>
            <a:off x="615610" y="1752873"/>
            <a:ext cx="8071189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000" dirty="0"/>
              <a:t>There are 300 million fewer female mobile phone subscribers than male subscribers</a:t>
            </a:r>
            <a:r>
              <a:rPr lang="en-US" sz="2000" dirty="0"/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615609" y="2505670"/>
            <a:ext cx="8071189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000" dirty="0"/>
              <a:t>In low- and middle-income countries, a woman is 21% less likely to own a mobile phone than a man</a:t>
            </a:r>
            <a:r>
              <a:rPr lang="en-US" sz="2000" dirty="0"/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615610" y="3339648"/>
            <a:ext cx="8071188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000" dirty="0"/>
              <a:t>Lower- and middle-income countries have significantly less Facebook use by women. In Ghana, 69% of Facebook users are male; in Sri Lanka, the percentage is 68% 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615610" y="4470948"/>
            <a:ext cx="8071188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000" dirty="0"/>
              <a:t>Lower- and middle-income countries have significantly fewer Twitter accounts by women. For example, in India, 85% are male users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37407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630796</TotalTime>
  <Words>1415</Words>
  <Application>Microsoft Macintosh PowerPoint</Application>
  <PresentationFormat>On-screen Show (4:3)</PresentationFormat>
  <Paragraphs>111</Paragraphs>
  <Slides>14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Commission on the Status of Women Fifty-seventh Session Review Panel “Equal Sharing of Responsibilities between Men and Women, including Caregiving in the Context of HIV/AIDS” </vt:lpstr>
      <vt:lpstr>PowerPoint Presentation</vt:lpstr>
      <vt:lpstr>HIV/AIDS in Context </vt:lpstr>
      <vt:lpstr>Some indicative and trend data  (with 2009 or other baseline comparisons where possible)</vt:lpstr>
      <vt:lpstr>Some indicative and trend data  (with 2009 or other baseline comparisons where possible)</vt:lpstr>
      <vt:lpstr>Some indicative and trend data  (with 2009 or other baseline comparisons where possible)</vt:lpstr>
      <vt:lpstr>Some indicative and trend data  (with 2009 or other baseline comparisons where possible)</vt:lpstr>
      <vt:lpstr>Some indicative and trend data  (with 2009 or other baseline comparisons where possible)</vt:lpstr>
      <vt:lpstr>Some indicative and trend data  (with 2009 or other baseline comparisons where possible)</vt:lpstr>
      <vt:lpstr>Some indicative and trend data  (with 2009 or other baseline comparisons where possible)</vt:lpstr>
      <vt:lpstr>Some indicative and trend data  (with 2009 or other baseline comparisons where possible)</vt:lpstr>
      <vt:lpstr>Some indicative and trend data  (with 2009 or other baseline comparisons where possible)</vt:lpstr>
      <vt:lpstr>Some indicative and trend data  (with 2009 or other baseline comparisons where possible)</vt:lpstr>
      <vt:lpstr>What to do?</vt:lpstr>
    </vt:vector>
  </TitlesOfParts>
  <Company>The Communication Initiative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Gender Media Trends</dc:title>
  <dc:creator>Warren Feek</dc:creator>
  <cp:lastModifiedBy>Warren Feek</cp:lastModifiedBy>
  <cp:revision>67</cp:revision>
  <dcterms:created xsi:type="dcterms:W3CDTF">2013-02-28T05:19:16Z</dcterms:created>
  <dcterms:modified xsi:type="dcterms:W3CDTF">2013-03-11T16:30:58Z</dcterms:modified>
</cp:coreProperties>
</file>