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81" r:id="rId2"/>
    <p:sldId id="257" r:id="rId3"/>
    <p:sldId id="260" r:id="rId4"/>
    <p:sldId id="259" r:id="rId5"/>
    <p:sldId id="261" r:id="rId6"/>
    <p:sldId id="262" r:id="rId7"/>
    <p:sldId id="263" r:id="rId8"/>
    <p:sldId id="264" r:id="rId9"/>
    <p:sldId id="265" r:id="rId10"/>
    <p:sldId id="266" r:id="rId11"/>
    <p:sldId id="275" r:id="rId12"/>
    <p:sldId id="267" r:id="rId13"/>
    <p:sldId id="269" r:id="rId14"/>
    <p:sldId id="268" r:id="rId15"/>
    <p:sldId id="270" r:id="rId16"/>
    <p:sldId id="277" r:id="rId17"/>
    <p:sldId id="272" r:id="rId18"/>
    <p:sldId id="276" r:id="rId19"/>
    <p:sldId id="278"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Roboto" panose="02000000000000000000" pitchFamily="2" charset="0"/>
      <p:regular r:id="rId30"/>
      <p:bold r:id="rId31"/>
      <p:italic r:id="rId32"/>
      <p:boldItalic r:id="rId33"/>
    </p:embeddedFont>
    <p:embeddedFont>
      <p:font typeface="Roboto Black" panose="02000000000000000000" pitchFamily="2" charset="0"/>
      <p:bold r:id="rId34"/>
      <p:italic r:id="rId35"/>
      <p:boldItalic r:id="rId36"/>
    </p:embeddedFont>
    <p:embeddedFont>
      <p:font typeface="Roboto Light" panose="02000000000000000000" pitchFamily="2" charset="0"/>
      <p:regular r:id="rId37"/>
      <p: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l9k2JAAC7/dHPjkR5s6saPPwf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72E6"/>
    <a:srgbClr val="0673E7"/>
    <a:srgbClr val="1B4F6F"/>
    <a:srgbClr val="001F60"/>
    <a:srgbClr val="009EDB"/>
    <a:srgbClr val="3366AE"/>
    <a:srgbClr val="E6E6E6"/>
    <a:srgbClr val="BFBFBF"/>
    <a:srgbClr val="0F6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5887"/>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512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Economic and Social Council</a:t>
            </a:r>
            <a:endParaRPr/>
          </a:p>
          <a:p>
            <a:pPr marL="0" lvl="0" indent="0" algn="l" rtl="0">
              <a:spcBef>
                <a:spcPts val="0"/>
              </a:spcBef>
              <a:spcAft>
                <a:spcPts val="0"/>
              </a:spcAft>
              <a:buNone/>
            </a:pPr>
            <a:endParaRPr/>
          </a:p>
          <a:p>
            <a:pPr marL="0" lvl="0" indent="0" algn="l" rtl="0">
              <a:spcBef>
                <a:spcPts val="0"/>
              </a:spcBef>
              <a:spcAft>
                <a:spcPts val="0"/>
              </a:spcAft>
              <a:buNone/>
            </a:pPr>
            <a:r>
              <a:rPr lang="en-US"/>
              <a:t>The Economic and Social Council is the principal body for coordination, policy review, policy dialogue and recommendations on economic, social and environmental issues, as well as implementation of internationally agreed development goals. It serves as the central mechanism for activities of the UN system and its specialized agencies in the economic, social and environmental fields, supervising subsidiary and expert bodies.  It has 54 Members, elected by the General Assembly for overlapping three-year terms. It is the United Nations’ central platform for reflection, debate, and innovative thinking on sustainable development.</a:t>
            </a:r>
            <a:endParaRPr/>
          </a:p>
        </p:txBody>
      </p:sp>
      <p:sp>
        <p:nvSpPr>
          <p:cNvPr id="279" name="Google Shape;27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More than 40 Specialized Agencies, Funds and Programmes</a:t>
            </a: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Universal Declaration of Human Rights</a:t>
            </a:r>
            <a:endParaRPr/>
          </a:p>
          <a:p>
            <a:pPr marL="0" lvl="0" indent="0" algn="l" rtl="0">
              <a:spcBef>
                <a:spcPts val="0"/>
              </a:spcBef>
              <a:spcAft>
                <a:spcPts val="0"/>
              </a:spcAft>
              <a:buNone/>
            </a:pPr>
            <a:endParaRPr/>
          </a:p>
          <a:p>
            <a:pPr marL="0" lvl="0" indent="-76200" algn="l" rtl="0">
              <a:spcBef>
                <a:spcPts val="0"/>
              </a:spcBef>
              <a:spcAft>
                <a:spcPts val="0"/>
              </a:spcAft>
              <a:buClr>
                <a:srgbClr val="002060"/>
              </a:buClr>
              <a:buSzPts val="1200"/>
              <a:buFont typeface="Arial"/>
              <a:buChar char="•"/>
            </a:pPr>
            <a:r>
              <a:rPr lang="en-US" i="1">
                <a:solidFill>
                  <a:srgbClr val="002060"/>
                </a:solidFill>
              </a:rPr>
              <a:t>Adopted on 10 December 1948 by the General Assembly</a:t>
            </a:r>
            <a:endParaRPr/>
          </a:p>
          <a:p>
            <a:pPr marL="0" lvl="0" indent="-76200" algn="l" rtl="0">
              <a:spcBef>
                <a:spcPts val="0"/>
              </a:spcBef>
              <a:spcAft>
                <a:spcPts val="0"/>
              </a:spcAft>
              <a:buClr>
                <a:srgbClr val="002060"/>
              </a:buClr>
              <a:buSzPts val="1200"/>
              <a:buFont typeface="Arial"/>
              <a:buChar char="•"/>
            </a:pPr>
            <a:r>
              <a:rPr lang="en-US" i="1">
                <a:solidFill>
                  <a:srgbClr val="002060"/>
                </a:solidFill>
              </a:rPr>
              <a:t>30 articles</a:t>
            </a:r>
            <a:endParaRPr/>
          </a:p>
          <a:p>
            <a:pPr marL="0" lvl="0" indent="0" algn="l" rtl="0">
              <a:spcBef>
                <a:spcPts val="0"/>
              </a:spcBef>
              <a:spcAft>
                <a:spcPts val="0"/>
              </a:spcAft>
              <a:buClr>
                <a:schemeClr val="dk1"/>
              </a:buClr>
              <a:buSzPts val="1200"/>
              <a:buFont typeface="Arial"/>
              <a:buNone/>
            </a:pPr>
            <a:endParaRPr i="1"/>
          </a:p>
          <a:p>
            <a:pPr marL="0" lvl="0" indent="0" algn="just" rtl="0">
              <a:spcBef>
                <a:spcPts val="0"/>
              </a:spcBef>
              <a:spcAft>
                <a:spcPts val="0"/>
              </a:spcAft>
              <a:buClr>
                <a:srgbClr val="FF0000"/>
              </a:buClr>
              <a:buSzPts val="1200"/>
              <a:buFont typeface="Arial"/>
              <a:buNone/>
            </a:pPr>
            <a:r>
              <a:rPr lang="en-US" i="1">
                <a:solidFill>
                  <a:srgbClr val="FF0000"/>
                </a:solidFill>
              </a:rPr>
              <a:t>“All human beings are born free and equal in dignity and rights. They are endowed with reason and conscience and should act towards one another in a spirit of brotherhood.”</a:t>
            </a:r>
            <a:endParaRPr/>
          </a:p>
          <a:p>
            <a:pPr marL="0" lvl="0" indent="0" algn="l" rtl="0">
              <a:spcBef>
                <a:spcPts val="0"/>
              </a:spcBef>
              <a:spcAft>
                <a:spcPts val="0"/>
              </a:spcAft>
              <a:buNone/>
            </a:pPr>
            <a:endParaRPr/>
          </a:p>
        </p:txBody>
      </p:sp>
      <p:sp>
        <p:nvSpPr>
          <p:cNvPr id="335" name="Google Shape;33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0006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92f3179a38_2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92f3179a38_2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3" name="Google Shape;153;g292f3179a38_2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8" name="Google Shape;18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main organs are based in New York, apart from the International Court of Justice which is based the The Hague, Netherlands.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Trusteeship Council suspended its operations on 1 November 1994, a month after the independence of Palau, the last remaining United Nations trust territory. By a resolution adopted on 25 May 1994, the Council amended its rules of procedure to drop the obligation to meet annually and agreed to meet as occasion required</a:t>
            </a:r>
            <a:endParaRPr/>
          </a:p>
        </p:txBody>
      </p:sp>
      <p:sp>
        <p:nvSpPr>
          <p:cNvPr id="181" name="Google Shape;18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Central organ of the United Nations.</a:t>
            </a:r>
            <a:endParaRPr dirty="0"/>
          </a:p>
          <a:p>
            <a:pPr marL="0" lvl="0" indent="0" algn="l" rtl="0">
              <a:spcBef>
                <a:spcPts val="0"/>
              </a:spcBef>
              <a:spcAft>
                <a:spcPts val="0"/>
              </a:spcAft>
              <a:buNone/>
            </a:pPr>
            <a:r>
              <a:rPr lang="en-US" dirty="0"/>
              <a:t>All countries are equally represented. Each country has one vote.</a:t>
            </a:r>
            <a:endParaRPr dirty="0"/>
          </a:p>
          <a:p>
            <a:pPr marL="0" lvl="0" indent="0" algn="l" rtl="0">
              <a:spcBef>
                <a:spcPts val="0"/>
              </a:spcBef>
              <a:spcAft>
                <a:spcPts val="0"/>
              </a:spcAft>
              <a:buNone/>
            </a:pPr>
            <a:r>
              <a:rPr lang="en-US" dirty="0"/>
              <a:t>International forum to discuss global issues.</a:t>
            </a:r>
            <a:endParaRPr dirty="0"/>
          </a:p>
          <a:p>
            <a:pPr marL="0" lvl="0" indent="0" algn="l" rtl="0">
              <a:spcBef>
                <a:spcPts val="0"/>
              </a:spcBef>
              <a:spcAft>
                <a:spcPts val="0"/>
              </a:spcAft>
              <a:buNone/>
            </a:pPr>
            <a:r>
              <a:rPr lang="en-US" dirty="0"/>
              <a:t>Resolutions are not legally binding but can lead to international treaties or agreements.</a:t>
            </a:r>
            <a:endParaRPr dirty="0"/>
          </a:p>
          <a:p>
            <a:pPr marL="0" lvl="0" indent="0" algn="l" rtl="0">
              <a:spcBef>
                <a:spcPts val="0"/>
              </a:spcBef>
              <a:spcAft>
                <a:spcPts val="0"/>
              </a:spcAft>
              <a:buNone/>
            </a:pPr>
            <a:r>
              <a:rPr lang="en-US" dirty="0"/>
              <a:t>“The General Assembly has not been created to rule the world, but to be a forum to promote dialogue and international cooperation.”</a:t>
            </a:r>
            <a:endParaRPr dirty="0"/>
          </a:p>
          <a:p>
            <a:pPr marL="0" lvl="0" indent="0" algn="l" rtl="0">
              <a:spcBef>
                <a:spcPts val="0"/>
              </a:spcBef>
              <a:spcAft>
                <a:spcPts val="0"/>
              </a:spcAft>
              <a:buNone/>
            </a:pPr>
            <a:endParaRPr dirty="0"/>
          </a:p>
        </p:txBody>
      </p:sp>
      <p:sp>
        <p:nvSpPr>
          <p:cNvPr id="208" name="Google Shape;2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Its role is to maintain international peace and security.</a:t>
            </a:r>
            <a:endParaRPr/>
          </a:p>
          <a:p>
            <a:pPr marL="0" lvl="0" indent="0" algn="l" rtl="0">
              <a:spcBef>
                <a:spcPts val="0"/>
              </a:spcBef>
              <a:spcAft>
                <a:spcPts val="0"/>
              </a:spcAft>
              <a:buNone/>
            </a:pPr>
            <a:r>
              <a:rPr lang="en-US"/>
              <a:t>15 members: 5 permanent with veto power, </a:t>
            </a:r>
            <a:endParaRPr/>
          </a:p>
          <a:p>
            <a:pPr marL="0" lvl="0" indent="0" algn="l" rtl="0">
              <a:spcBef>
                <a:spcPts val="0"/>
              </a:spcBef>
              <a:spcAft>
                <a:spcPts val="0"/>
              </a:spcAft>
              <a:buNone/>
            </a:pPr>
            <a:r>
              <a:rPr lang="en-US"/>
              <a:t>    10 non-permanent.</a:t>
            </a:r>
            <a:endParaRPr/>
          </a:p>
          <a:p>
            <a:pPr marL="0" lvl="0" indent="0" algn="l" rtl="0">
              <a:spcBef>
                <a:spcPts val="0"/>
              </a:spcBef>
              <a:spcAft>
                <a:spcPts val="0"/>
              </a:spcAft>
              <a:buNone/>
            </a:pPr>
            <a:r>
              <a:rPr lang="en-US"/>
              <a:t>Resolutions are legally binding.</a:t>
            </a:r>
            <a:endParaRPr/>
          </a:p>
          <a:p>
            <a:pPr marL="0" lvl="0" indent="0" algn="l" rtl="0">
              <a:spcBef>
                <a:spcPts val="0"/>
              </a:spcBef>
              <a:spcAft>
                <a:spcPts val="0"/>
              </a:spcAft>
              <a:buNone/>
            </a:pPr>
            <a:endParaRPr/>
          </a:p>
          <a:p>
            <a:pPr marL="0" lvl="0" indent="0" algn="l" rtl="0">
              <a:spcBef>
                <a:spcPts val="0"/>
              </a:spcBef>
              <a:spcAft>
                <a:spcPts val="0"/>
              </a:spcAft>
              <a:buNone/>
            </a:pPr>
            <a:r>
              <a:rPr lang="en-US"/>
              <a:t>Actions The Council May Take</a:t>
            </a:r>
            <a:endParaRPr/>
          </a:p>
          <a:p>
            <a:pPr marL="0" lvl="0" indent="0" algn="l" rtl="0">
              <a:spcBef>
                <a:spcPts val="0"/>
              </a:spcBef>
              <a:spcAft>
                <a:spcPts val="0"/>
              </a:spcAft>
              <a:buNone/>
            </a:pPr>
            <a:endParaRPr/>
          </a:p>
          <a:p>
            <a:pPr marL="0" lvl="0" indent="0" algn="l" rtl="0">
              <a:spcBef>
                <a:spcPts val="0"/>
              </a:spcBef>
              <a:spcAft>
                <a:spcPts val="0"/>
              </a:spcAft>
              <a:buNone/>
            </a:pPr>
            <a:r>
              <a:rPr lang="en-US"/>
              <a:t>Peaceful settlements of disputes.</a:t>
            </a:r>
            <a:endParaRPr/>
          </a:p>
          <a:p>
            <a:pPr marL="0" lvl="0" indent="0" algn="l" rtl="0">
              <a:spcBef>
                <a:spcPts val="0"/>
              </a:spcBef>
              <a:spcAft>
                <a:spcPts val="0"/>
              </a:spcAft>
              <a:buNone/>
            </a:pPr>
            <a:r>
              <a:rPr lang="en-US"/>
              <a:t>Peacekeeping operations.</a:t>
            </a:r>
            <a:endParaRPr/>
          </a:p>
          <a:p>
            <a:pPr marL="0" lvl="0" indent="0" algn="l" rtl="0">
              <a:spcBef>
                <a:spcPts val="0"/>
              </a:spcBef>
              <a:spcAft>
                <a:spcPts val="0"/>
              </a:spcAft>
              <a:buNone/>
            </a:pPr>
            <a:r>
              <a:rPr lang="en-US"/>
              <a:t>Enforcement measures.</a:t>
            </a:r>
            <a:endParaRPr/>
          </a:p>
          <a:p>
            <a:pPr marL="0" lvl="0" indent="0" algn="l" rtl="0">
              <a:spcBef>
                <a:spcPts val="0"/>
              </a:spcBef>
              <a:spcAft>
                <a:spcPts val="0"/>
              </a:spcAft>
              <a:buNone/>
            </a:pPr>
            <a:endParaRPr/>
          </a:p>
        </p:txBody>
      </p:sp>
      <p:sp>
        <p:nvSpPr>
          <p:cNvPr id="228" name="Google Shape;2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Peacekeeping is one of the most effective tools to respond to challenges of global peace and security.</a:t>
            </a:r>
            <a:endParaRPr/>
          </a:p>
          <a:p>
            <a:pPr marL="0" lvl="0" indent="0" algn="l" rtl="0">
              <a:spcBef>
                <a:spcPts val="0"/>
              </a:spcBef>
              <a:spcAft>
                <a:spcPts val="0"/>
              </a:spcAft>
              <a:buNone/>
            </a:pPr>
            <a:endParaRPr/>
          </a:p>
          <a:p>
            <a:pPr marL="0" lvl="0" indent="0" algn="l" rtl="0">
              <a:spcBef>
                <a:spcPts val="0"/>
              </a:spcBef>
              <a:spcAft>
                <a:spcPts val="0"/>
              </a:spcAft>
              <a:buNone/>
            </a:pPr>
            <a:r>
              <a:rPr lang="en-US"/>
              <a:t>Helps build national capacities to become more resilient to conflict and build sustainable peace and stability.</a:t>
            </a:r>
            <a:endParaRPr/>
          </a:p>
          <a:p>
            <a:pPr marL="0" lvl="0" indent="0" algn="l" rtl="0">
              <a:spcBef>
                <a:spcPts val="0"/>
              </a:spcBef>
              <a:spcAft>
                <a:spcPts val="0"/>
              </a:spcAft>
              <a:buNone/>
            </a:pPr>
            <a:endParaRPr/>
          </a:p>
          <a:p>
            <a:pPr marL="0" lvl="0" indent="0" algn="l" rtl="0">
              <a:spcBef>
                <a:spcPts val="0"/>
              </a:spcBef>
              <a:spcAft>
                <a:spcPts val="0"/>
              </a:spcAft>
              <a:buNone/>
            </a:pPr>
            <a:r>
              <a:rPr lang="en-US"/>
              <a:t>Peacekeeping is a collective enterprise. Partnerships, including with Member States and regional organizations, are critical to achieving results.</a:t>
            </a:r>
            <a:endParaRPr/>
          </a:p>
          <a:p>
            <a:pPr marL="0" lvl="0" indent="0" algn="l" rtl="0">
              <a:spcBef>
                <a:spcPts val="0"/>
              </a:spcBef>
              <a:spcAft>
                <a:spcPts val="0"/>
              </a:spcAft>
              <a:buNone/>
            </a:pPr>
            <a:endParaRPr/>
          </a:p>
          <a:p>
            <a:pPr marL="0" lvl="0" indent="0" algn="l" rtl="0">
              <a:spcBef>
                <a:spcPts val="0"/>
              </a:spcBef>
              <a:spcAft>
                <a:spcPts val="0"/>
              </a:spcAft>
              <a:buNone/>
            </a:pPr>
            <a:r>
              <a:rPr lang="en-US"/>
              <a:t>Guided by three basic principles</a:t>
            </a:r>
            <a:endParaRPr/>
          </a:p>
          <a:p>
            <a:pPr marL="0" lvl="0" indent="0" algn="l" rtl="0">
              <a:spcBef>
                <a:spcPts val="0"/>
              </a:spcBef>
              <a:spcAft>
                <a:spcPts val="0"/>
              </a:spcAft>
              <a:buNone/>
            </a:pPr>
            <a:r>
              <a:rPr lang="en-US"/>
              <a:t>Consent of the parties;</a:t>
            </a:r>
            <a:endParaRPr/>
          </a:p>
          <a:p>
            <a:pPr marL="0" lvl="0" indent="0" algn="l" rtl="0">
              <a:spcBef>
                <a:spcPts val="0"/>
              </a:spcBef>
              <a:spcAft>
                <a:spcPts val="0"/>
              </a:spcAft>
              <a:buNone/>
            </a:pPr>
            <a:r>
              <a:rPr lang="en-US"/>
              <a:t>Impartiality;</a:t>
            </a:r>
            <a:endParaRPr/>
          </a:p>
          <a:p>
            <a:pPr marL="0" lvl="0" indent="0" algn="l" rtl="0">
              <a:spcBef>
                <a:spcPts val="0"/>
              </a:spcBef>
              <a:spcAft>
                <a:spcPts val="0"/>
              </a:spcAft>
              <a:buNone/>
            </a:pPr>
            <a:r>
              <a:rPr lang="en-US"/>
              <a:t>Non-use of force except in self-defense and defense of the mandate.</a:t>
            </a:r>
            <a:endParaRPr/>
          </a:p>
          <a:p>
            <a:pPr marL="0" lvl="0" indent="0" algn="l" rtl="0">
              <a:spcBef>
                <a:spcPts val="0"/>
              </a:spcBef>
              <a:spcAft>
                <a:spcPts val="0"/>
              </a:spcAft>
              <a:buNone/>
            </a:pPr>
            <a:endParaRPr/>
          </a:p>
        </p:txBody>
      </p:sp>
      <p:sp>
        <p:nvSpPr>
          <p:cNvPr id="248" name="Google Shape;24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Multidimensional peacekeeping includes:</a:t>
            </a:r>
            <a:endParaRPr/>
          </a:p>
          <a:p>
            <a:pPr marL="457200" lvl="1" indent="-76200" algn="l" rtl="0">
              <a:spcBef>
                <a:spcPts val="0"/>
              </a:spcBef>
              <a:spcAft>
                <a:spcPts val="0"/>
              </a:spcAft>
              <a:buClr>
                <a:srgbClr val="002060"/>
              </a:buClr>
              <a:buSzPts val="1200"/>
              <a:buFont typeface="Arial"/>
              <a:buChar char="•"/>
            </a:pPr>
            <a:r>
              <a:rPr lang="en-US">
                <a:solidFill>
                  <a:srgbClr val="002060"/>
                </a:solidFill>
              </a:rPr>
              <a:t>Protecting civilians</a:t>
            </a:r>
            <a:endParaRPr i="1">
              <a:solidFill>
                <a:srgbClr val="002060"/>
              </a:solidFill>
            </a:endParaRPr>
          </a:p>
          <a:p>
            <a:pPr marL="457200" lvl="1" indent="-76200" algn="l" rtl="0">
              <a:spcBef>
                <a:spcPts val="0"/>
              </a:spcBef>
              <a:spcAft>
                <a:spcPts val="0"/>
              </a:spcAft>
              <a:buClr>
                <a:srgbClr val="002060"/>
              </a:buClr>
              <a:buSzPts val="1200"/>
              <a:buFont typeface="Arial"/>
              <a:buChar char="•"/>
            </a:pPr>
            <a:r>
              <a:rPr lang="en-US">
                <a:solidFill>
                  <a:srgbClr val="002060"/>
                </a:solidFill>
              </a:rPr>
              <a:t>Supporting political processes</a:t>
            </a:r>
            <a:endParaRPr i="1">
              <a:solidFill>
                <a:srgbClr val="002060"/>
              </a:solidFill>
            </a:endParaRPr>
          </a:p>
          <a:p>
            <a:pPr marL="457200" lvl="1" indent="-76200" algn="l" rtl="0">
              <a:spcBef>
                <a:spcPts val="0"/>
              </a:spcBef>
              <a:spcAft>
                <a:spcPts val="0"/>
              </a:spcAft>
              <a:buClr>
                <a:srgbClr val="002060"/>
              </a:buClr>
              <a:buSzPts val="1200"/>
              <a:buFont typeface="Arial"/>
              <a:buChar char="•"/>
            </a:pPr>
            <a:r>
              <a:rPr lang="en-US">
                <a:solidFill>
                  <a:srgbClr val="002060"/>
                </a:solidFill>
              </a:rPr>
              <a:t>Disarmament, Demobilization and Reintegration of former combatants</a:t>
            </a:r>
            <a:endParaRPr/>
          </a:p>
          <a:p>
            <a:pPr marL="457200" lvl="1" indent="-76200" algn="l" rtl="0">
              <a:spcBef>
                <a:spcPts val="0"/>
              </a:spcBef>
              <a:spcAft>
                <a:spcPts val="0"/>
              </a:spcAft>
              <a:buClr>
                <a:srgbClr val="002060"/>
              </a:buClr>
              <a:buSzPts val="1200"/>
              <a:buFont typeface="Arial"/>
              <a:buChar char="•"/>
            </a:pPr>
            <a:r>
              <a:rPr lang="en-US">
                <a:solidFill>
                  <a:srgbClr val="002060"/>
                </a:solidFill>
              </a:rPr>
              <a:t>Supporting rule of law institutions and justice systems</a:t>
            </a:r>
            <a:endParaRPr/>
          </a:p>
          <a:p>
            <a:pPr marL="457200" lvl="1" indent="-76200" algn="l" rtl="0">
              <a:spcBef>
                <a:spcPts val="0"/>
              </a:spcBef>
              <a:spcAft>
                <a:spcPts val="0"/>
              </a:spcAft>
              <a:buClr>
                <a:srgbClr val="002060"/>
              </a:buClr>
              <a:buSzPts val="1200"/>
              <a:buFont typeface="Arial"/>
              <a:buChar char="•"/>
            </a:pPr>
            <a:r>
              <a:rPr lang="en-US">
                <a:solidFill>
                  <a:srgbClr val="002060"/>
                </a:solidFill>
              </a:rPr>
              <a:t>Monitoring human rights and building the capacity of national human rights institutions</a:t>
            </a:r>
            <a:endParaRPr/>
          </a:p>
          <a:p>
            <a:pPr marL="457200" lvl="1" indent="-76200" algn="l" rtl="0">
              <a:spcBef>
                <a:spcPts val="0"/>
              </a:spcBef>
              <a:spcAft>
                <a:spcPts val="0"/>
              </a:spcAft>
              <a:buClr>
                <a:srgbClr val="002060"/>
              </a:buClr>
              <a:buSzPts val="1200"/>
              <a:buFont typeface="Arial"/>
              <a:buChar char="•"/>
            </a:pPr>
            <a:r>
              <a:rPr lang="en-US">
                <a:solidFill>
                  <a:srgbClr val="002060"/>
                </a:solidFill>
              </a:rPr>
              <a:t>Supporting electoral processes</a:t>
            </a:r>
            <a:endParaRPr i="1">
              <a:solidFill>
                <a:srgbClr val="002060"/>
              </a:solidFill>
            </a:endParaRPr>
          </a:p>
          <a:p>
            <a:pPr marL="457200" lvl="1" indent="-76200" algn="l" rtl="0">
              <a:spcBef>
                <a:spcPts val="0"/>
              </a:spcBef>
              <a:spcAft>
                <a:spcPts val="0"/>
              </a:spcAft>
              <a:buClr>
                <a:srgbClr val="002060"/>
              </a:buClr>
              <a:buSzPts val="1200"/>
              <a:buFont typeface="Arial"/>
              <a:buChar char="•"/>
            </a:pPr>
            <a:r>
              <a:rPr lang="en-US">
                <a:solidFill>
                  <a:srgbClr val="002060"/>
                </a:solidFill>
              </a:rPr>
              <a:t>Clearing minefields and disposing safely unexploded ordnance </a:t>
            </a:r>
            <a:endParaRPr i="1">
              <a:solidFill>
                <a:srgbClr val="002060"/>
              </a:solidFill>
            </a:endParaRPr>
          </a:p>
          <a:p>
            <a:pPr marL="457200" lvl="1" indent="-76200" algn="l" rtl="0">
              <a:spcBef>
                <a:spcPts val="0"/>
              </a:spcBef>
              <a:spcAft>
                <a:spcPts val="0"/>
              </a:spcAft>
              <a:buClr>
                <a:srgbClr val="002060"/>
              </a:buClr>
              <a:buSzPts val="1200"/>
              <a:buFont typeface="Arial"/>
              <a:buChar char="•"/>
            </a:pPr>
            <a:r>
              <a:rPr lang="en-US">
                <a:solidFill>
                  <a:srgbClr val="002060"/>
                </a:solidFill>
              </a:rPr>
              <a:t>Supporting the work of humanitarian agencies</a:t>
            </a:r>
            <a:endParaRPr i="1">
              <a:solidFill>
                <a:srgbClr val="002060"/>
              </a:solidFill>
            </a:endParaRPr>
          </a:p>
          <a:p>
            <a:pPr marL="0" lvl="0" indent="0" algn="l" rtl="0">
              <a:spcBef>
                <a:spcPts val="0"/>
              </a:spcBef>
              <a:spcAft>
                <a:spcPts val="0"/>
              </a:spcAft>
              <a:buNone/>
            </a:pPr>
            <a:endParaRPr/>
          </a:p>
          <a:p>
            <a:pPr marL="0" lvl="0" indent="0" algn="l" rtl="0">
              <a:spcBef>
                <a:spcPts val="0"/>
              </a:spcBef>
              <a:spcAft>
                <a:spcPts val="0"/>
              </a:spcAft>
              <a:buNone/>
            </a:pPr>
            <a:r>
              <a:rPr lang="en-US"/>
              <a:t>Over 70 years, peacekeepers have helped bring peace and stability to many places, including recently in Côte d'Ivoire and Liberia.</a:t>
            </a:r>
            <a:endParaRPr/>
          </a:p>
          <a:p>
            <a:pPr marL="0" lvl="0" indent="0" algn="l" rtl="0">
              <a:spcBef>
                <a:spcPts val="0"/>
              </a:spcBef>
              <a:spcAft>
                <a:spcPts val="0"/>
              </a:spcAft>
              <a:buNone/>
            </a:pPr>
            <a:r>
              <a:rPr lang="en-US"/>
              <a:t>71 operations worldwide since 1948 (57 completed and currently 14)</a:t>
            </a:r>
            <a:endParaRPr/>
          </a:p>
          <a:p>
            <a:pPr marL="0" lvl="0" indent="0" algn="l" rtl="0">
              <a:spcBef>
                <a:spcPts val="0"/>
              </a:spcBef>
              <a:spcAft>
                <a:spcPts val="0"/>
              </a:spcAft>
              <a:buNone/>
            </a:pPr>
            <a:r>
              <a:rPr lang="en-US"/>
              <a:t>More than 110,000 peacekeepers: military, police &amp; civilians.</a:t>
            </a:r>
            <a:endParaRPr/>
          </a:p>
          <a:p>
            <a:pPr marL="0" lvl="0" indent="0" algn="l" rtl="0">
              <a:spcBef>
                <a:spcPts val="0"/>
              </a:spcBef>
              <a:spcAft>
                <a:spcPts val="0"/>
              </a:spcAft>
              <a:buNone/>
            </a:pPr>
            <a:r>
              <a:rPr lang="en-US"/>
              <a:t>Peacekeeping budget for 2018-19: $6.7 billion (less than 1% of global military spending)</a:t>
            </a:r>
            <a:endParaRPr/>
          </a:p>
          <a:p>
            <a:pPr marL="0" lvl="0" indent="0" algn="l" rtl="0">
              <a:spcBef>
                <a:spcPts val="0"/>
              </a:spcBef>
              <a:spcAft>
                <a:spcPts val="0"/>
              </a:spcAft>
              <a:buNone/>
            </a:pPr>
            <a:r>
              <a:rPr lang="en-US"/>
              <a:t>First peacekeeping mission: UNTSO, Middle East (1948).	   </a:t>
            </a:r>
            <a:endParaRPr/>
          </a:p>
          <a:p>
            <a:pPr marL="0" lvl="0" indent="0" algn="l" rtl="0">
              <a:spcBef>
                <a:spcPts val="0"/>
              </a:spcBef>
              <a:spcAft>
                <a:spcPts val="0"/>
              </a:spcAft>
              <a:buNone/>
            </a:pPr>
            <a:r>
              <a:rPr lang="en-US"/>
              <a:t>Over 3,500 peacekeepers have died in the line of duty.</a:t>
            </a:r>
            <a:endParaRPr/>
          </a:p>
          <a:p>
            <a:pPr marL="0" lvl="0" indent="0" algn="l" rtl="0">
              <a:spcBef>
                <a:spcPts val="0"/>
              </a:spcBef>
              <a:spcAft>
                <a:spcPts val="0"/>
              </a:spcAft>
              <a:buNone/>
            </a:pPr>
            <a:endParaRPr/>
          </a:p>
        </p:txBody>
      </p:sp>
      <p:sp>
        <p:nvSpPr>
          <p:cNvPr id="264" name="Google Shape;2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3"/>
        <p:cNvGrpSpPr/>
        <p:nvPr/>
      </p:nvGrpSpPr>
      <p:grpSpPr>
        <a:xfrm>
          <a:off x="0" y="0"/>
          <a:ext cx="0" cy="0"/>
          <a:chOff x="0" y="0"/>
          <a:chExt cx="0" cy="0"/>
        </a:xfrm>
      </p:grpSpPr>
      <p:sp>
        <p:nvSpPr>
          <p:cNvPr id="84" name="Google Shape;84;p30"/>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0"/>
          <p:cNvSpPr>
            <a:spLocks noGrp="1"/>
          </p:cNvSpPr>
          <p:nvPr>
            <p:ph type="pic" idx="2"/>
          </p:nvPr>
        </p:nvSpPr>
        <p:spPr>
          <a:xfrm>
            <a:off x="685800" y="533400"/>
            <a:ext cx="10818812"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86" name="Google Shape;86;p30"/>
          <p:cNvSpPr txBox="1">
            <a:spLocks noGrp="1"/>
          </p:cNvSpPr>
          <p:nvPr>
            <p:ph type="body" idx="1"/>
          </p:nvPr>
        </p:nvSpPr>
        <p:spPr>
          <a:xfrm>
            <a:off x="914402" y="3843867"/>
            <a:ext cx="8304210" cy="45720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80"/>
              <a:buFont typeface="Century Gothic"/>
              <a:buNone/>
              <a:defRPr sz="1600"/>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87" name="Google Shape;87;p30"/>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0"/>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31"/>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1"/>
          <p:cNvSpPr txBox="1">
            <a:spLocks noGrp="1"/>
          </p:cNvSpPr>
          <p:nvPr>
            <p:ph type="body" idx="1"/>
          </p:nvPr>
        </p:nvSpPr>
        <p:spPr>
          <a:xfrm>
            <a:off x="684212" y="4114800"/>
            <a:ext cx="8535988" cy="18796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93" name="Google Shape;93;p3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32"/>
          <p:cNvSpPr txBox="1">
            <a:spLocks noGrp="1"/>
          </p:cNvSpPr>
          <p:nvPr>
            <p:ph type="title"/>
          </p:nvPr>
        </p:nvSpPr>
        <p:spPr>
          <a:xfrm>
            <a:off x="1141411" y="685800"/>
            <a:ext cx="9144001"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2"/>
          <p:cNvSpPr txBox="1">
            <a:spLocks noGrp="1"/>
          </p:cNvSpPr>
          <p:nvPr>
            <p:ph type="body" idx="1"/>
          </p:nvPr>
        </p:nvSpPr>
        <p:spPr>
          <a:xfrm>
            <a:off x="1446212" y="3429000"/>
            <a:ext cx="8534400"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1600"/>
              <a:buFont typeface="Century Gothic"/>
              <a:buNone/>
              <a:defRPr/>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99" name="Google Shape;99;p32"/>
          <p:cNvSpPr txBox="1">
            <a:spLocks noGrp="1"/>
          </p:cNvSpPr>
          <p:nvPr>
            <p:ph type="body" idx="2"/>
          </p:nvPr>
        </p:nvSpPr>
        <p:spPr>
          <a:xfrm>
            <a:off x="684213" y="4301067"/>
            <a:ext cx="8534400" cy="1684865"/>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00" name="Google Shape;100;p3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32"/>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104" name="Google Shape;104;p32"/>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33"/>
          <p:cNvSpPr txBox="1">
            <a:spLocks noGrp="1"/>
          </p:cNvSpPr>
          <p:nvPr>
            <p:ph type="title"/>
          </p:nvPr>
        </p:nvSpPr>
        <p:spPr>
          <a:xfrm>
            <a:off x="684212" y="3429000"/>
            <a:ext cx="8534400" cy="169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3"/>
          <p:cNvSpPr txBox="1">
            <a:spLocks noGrp="1"/>
          </p:cNvSpPr>
          <p:nvPr>
            <p:ph type="body" idx="1"/>
          </p:nvPr>
        </p:nvSpPr>
        <p:spPr>
          <a:xfrm>
            <a:off x="684211" y="5132981"/>
            <a:ext cx="853599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08" name="Google Shape;108;p3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34"/>
          <p:cNvSpPr txBox="1">
            <a:spLocks noGrp="1"/>
          </p:cNvSpPr>
          <p:nvPr>
            <p:ph type="title"/>
          </p:nvPr>
        </p:nvSpPr>
        <p:spPr>
          <a:xfrm>
            <a:off x="1141413" y="685800"/>
            <a:ext cx="9144000"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4"/>
          <p:cNvSpPr txBox="1">
            <a:spLocks noGrp="1"/>
          </p:cNvSpPr>
          <p:nvPr>
            <p:ph type="body" idx="1"/>
          </p:nvPr>
        </p:nvSpPr>
        <p:spPr>
          <a:xfrm>
            <a:off x="684212" y="3928534"/>
            <a:ext cx="8534401" cy="104986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14" name="Google Shape;114;p34"/>
          <p:cNvSpPr txBox="1">
            <a:spLocks noGrp="1"/>
          </p:cNvSpPr>
          <p:nvPr>
            <p:ph type="body" idx="2"/>
          </p:nvPr>
        </p:nvSpPr>
        <p:spPr>
          <a:xfrm>
            <a:off x="684211" y="4978400"/>
            <a:ext cx="8534401" cy="10160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15" name="Google Shape;115;p3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34"/>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119" name="Google Shape;119;p34"/>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35"/>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5"/>
          <p:cNvSpPr txBox="1">
            <a:spLocks noGrp="1"/>
          </p:cNvSpPr>
          <p:nvPr>
            <p:ph type="body" idx="1"/>
          </p:nvPr>
        </p:nvSpPr>
        <p:spPr>
          <a:xfrm>
            <a:off x="684212" y="3928534"/>
            <a:ext cx="8534400"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23" name="Google Shape;123;p35"/>
          <p:cNvSpPr txBox="1">
            <a:spLocks noGrp="1"/>
          </p:cNvSpPr>
          <p:nvPr>
            <p:ph type="body" idx="2"/>
          </p:nvPr>
        </p:nvSpPr>
        <p:spPr>
          <a:xfrm>
            <a:off x="684211" y="4766732"/>
            <a:ext cx="8534401" cy="12276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24" name="Google Shape;124;p3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3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6"/>
          <p:cNvSpPr txBox="1">
            <a:spLocks noGrp="1"/>
          </p:cNvSpPr>
          <p:nvPr>
            <p:ph type="body" idx="1"/>
          </p:nvPr>
        </p:nvSpPr>
        <p:spPr>
          <a:xfrm rot="5400000">
            <a:off x="3143778" y="-1773766"/>
            <a:ext cx="3615267" cy="8534400"/>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30" name="Google Shape;130;p3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37"/>
          <p:cNvSpPr txBox="1">
            <a:spLocks noGrp="1"/>
          </p:cNvSpPr>
          <p:nvPr>
            <p:ph type="title"/>
          </p:nvPr>
        </p:nvSpPr>
        <p:spPr>
          <a:xfrm rot="5400000">
            <a:off x="7427912" y="1943100"/>
            <a:ext cx="4572000"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7"/>
          <p:cNvSpPr txBox="1">
            <a:spLocks noGrp="1"/>
          </p:cNvSpPr>
          <p:nvPr>
            <p:ph type="body" idx="1"/>
          </p:nvPr>
        </p:nvSpPr>
        <p:spPr>
          <a:xfrm rot="5400000">
            <a:off x="1943100" y="-571500"/>
            <a:ext cx="5308600" cy="7823200"/>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36" name="Google Shape;136;p3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3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33" name="Google Shape;33;p2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6"/>
        <p:cNvGrpSpPr/>
        <p:nvPr/>
      </p:nvGrpSpPr>
      <p:grpSpPr>
        <a:xfrm>
          <a:off x="0" y="0"/>
          <a:ext cx="0" cy="0"/>
          <a:chOff x="0" y="0"/>
          <a:chExt cx="0" cy="0"/>
        </a:xfrm>
      </p:grpSpPr>
      <p:sp>
        <p:nvSpPr>
          <p:cNvPr id="37" name="Google Shape;37;p24"/>
          <p:cNvSpPr txBox="1">
            <a:spLocks noGrp="1"/>
          </p:cNvSpPr>
          <p:nvPr>
            <p:ph type="ctrTitle"/>
          </p:nvPr>
        </p:nvSpPr>
        <p:spPr>
          <a:xfrm>
            <a:off x="684212" y="685799"/>
            <a:ext cx="8001000" cy="297180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subTitle" idx="1"/>
          </p:nvPr>
        </p:nvSpPr>
        <p:spPr>
          <a:xfrm>
            <a:off x="684212" y="3843867"/>
            <a:ext cx="6400800" cy="1947333"/>
          </a:xfrm>
          <a:prstGeom prst="rect">
            <a:avLst/>
          </a:prstGeom>
          <a:noFill/>
          <a:ln>
            <a:noFill/>
          </a:ln>
        </p:spPr>
        <p:txBody>
          <a:bodyPr spcFirstLastPara="1" wrap="square" lIns="91425" tIns="45700" rIns="91425" bIns="45700" anchor="t" anchorCtr="0">
            <a:normAutofit/>
          </a:bodyPr>
          <a:lstStyle>
            <a:lvl1pPr lvl="0" algn="l">
              <a:spcBef>
                <a:spcPts val="420"/>
              </a:spcBef>
              <a:spcAft>
                <a:spcPts val="0"/>
              </a:spcAft>
              <a:buSzPts val="1680"/>
              <a:buNone/>
              <a:defRPr sz="2100">
                <a:solidFill>
                  <a:srgbClr val="0F486F"/>
                </a:solidFill>
              </a:defRPr>
            </a:lvl1pPr>
            <a:lvl2pPr lvl="1" algn="ctr">
              <a:spcBef>
                <a:spcPts val="600"/>
              </a:spcBef>
              <a:spcAft>
                <a:spcPts val="0"/>
              </a:spcAft>
              <a:buSzPts val="1440"/>
              <a:buNone/>
              <a:defRPr>
                <a:solidFill>
                  <a:schemeClr val="lt1"/>
                </a:solidFill>
              </a:defRPr>
            </a:lvl2pPr>
            <a:lvl3pPr lvl="2" algn="ctr">
              <a:spcBef>
                <a:spcPts val="600"/>
              </a:spcBef>
              <a:spcAft>
                <a:spcPts val="0"/>
              </a:spcAft>
              <a:buSzPts val="128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1120"/>
              <a:buNone/>
              <a:defRPr>
                <a:solidFill>
                  <a:schemeClr val="lt1"/>
                </a:solidFill>
              </a:defRPr>
            </a:lvl6pPr>
            <a:lvl7pPr lvl="6" algn="ctr">
              <a:spcBef>
                <a:spcPts val="600"/>
              </a:spcBef>
              <a:spcAft>
                <a:spcPts val="0"/>
              </a:spcAft>
              <a:buSzPts val="1120"/>
              <a:buNone/>
              <a:defRPr>
                <a:solidFill>
                  <a:schemeClr val="lt1"/>
                </a:solidFill>
              </a:defRPr>
            </a:lvl7pPr>
            <a:lvl8pPr lvl="7" algn="ctr">
              <a:spcBef>
                <a:spcPts val="600"/>
              </a:spcBef>
              <a:spcAft>
                <a:spcPts val="0"/>
              </a:spcAft>
              <a:buSzPts val="1120"/>
              <a:buNone/>
              <a:defRPr>
                <a:solidFill>
                  <a:schemeClr val="lt1"/>
                </a:solidFill>
              </a:defRPr>
            </a:lvl8pPr>
            <a:lvl9pPr lvl="8" algn="ctr">
              <a:spcBef>
                <a:spcPts val="600"/>
              </a:spcBef>
              <a:spcAft>
                <a:spcPts val="600"/>
              </a:spcAft>
              <a:buSzPts val="1120"/>
              <a:buNone/>
              <a:defRPr>
                <a:solidFill>
                  <a:schemeClr val="lt1"/>
                </a:solidFill>
              </a:defRPr>
            </a:lvl9pPr>
          </a:lstStyle>
          <a:p>
            <a:endParaRPr/>
          </a:p>
        </p:txBody>
      </p:sp>
      <p:sp>
        <p:nvSpPr>
          <p:cNvPr id="39" name="Google Shape;39;p2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2" name="Google Shape;42;p2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43" name="Google Shape;43;p24"/>
          <p:cNvCxnSpPr/>
          <p:nvPr/>
        </p:nvCxnSpPr>
        <p:spPr>
          <a:xfrm flipH="1">
            <a:off x="6108170" y="91545"/>
            <a:ext cx="6080655" cy="6080655"/>
          </a:xfrm>
          <a:prstGeom prst="straightConnector1">
            <a:avLst/>
          </a:prstGeom>
          <a:noFill/>
          <a:ln w="12700" cap="flat" cmpd="sng">
            <a:solidFill>
              <a:schemeClr val="lt1"/>
            </a:solidFill>
            <a:prstDash val="solid"/>
            <a:round/>
            <a:headEnd type="none" w="sm" len="sm"/>
            <a:tailEnd type="none" w="sm" len="sm"/>
          </a:ln>
        </p:spPr>
      </p:cxnSp>
      <p:cxnSp>
        <p:nvCxnSpPr>
          <p:cNvPr id="44" name="Google Shape;44;p2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45" name="Google Shape;45;p24"/>
          <p:cNvCxnSpPr/>
          <p:nvPr/>
        </p:nvCxnSpPr>
        <p:spPr>
          <a:xfrm flipH="1">
            <a:off x="7335837" y="32278"/>
            <a:ext cx="4852989" cy="4852989"/>
          </a:xfrm>
          <a:prstGeom prst="straightConnector1">
            <a:avLst/>
          </a:prstGeom>
          <a:noFill/>
          <a:ln w="31750" cap="flat" cmpd="sng">
            <a:solidFill>
              <a:schemeClr val="lt1"/>
            </a:solidFill>
            <a:prstDash val="solid"/>
            <a:round/>
            <a:headEnd type="none" w="sm" len="sm"/>
            <a:tailEnd type="none" w="sm" len="sm"/>
          </a:ln>
        </p:spPr>
      </p:cxnSp>
      <p:cxnSp>
        <p:nvCxnSpPr>
          <p:cNvPr id="46" name="Google Shape;46;p24"/>
          <p:cNvCxnSpPr/>
          <p:nvPr/>
        </p:nvCxnSpPr>
        <p:spPr>
          <a:xfrm flipH="1">
            <a:off x="7845426" y="609601"/>
            <a:ext cx="4343399" cy="4343399"/>
          </a:xfrm>
          <a:prstGeom prst="straightConnector1">
            <a:avLst/>
          </a:prstGeom>
          <a:noFill/>
          <a:ln w="31750" cap="flat" cmpd="sng">
            <a:solidFill>
              <a:schemeClr val="l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25"/>
          <p:cNvSpPr txBox="1">
            <a:spLocks noGrp="1"/>
          </p:cNvSpPr>
          <p:nvPr>
            <p:ph type="title"/>
          </p:nvPr>
        </p:nvSpPr>
        <p:spPr>
          <a:xfrm>
            <a:off x="684211" y="2006600"/>
            <a:ext cx="8534401" cy="228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600"/>
              <a:buFont typeface="Century Gothic"/>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body" idx="1"/>
          </p:nvPr>
        </p:nvSpPr>
        <p:spPr>
          <a:xfrm>
            <a:off x="684213" y="4495800"/>
            <a:ext cx="8534400" cy="14986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50" name="Google Shape;50;p2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6"/>
          <p:cNvSpPr txBox="1">
            <a:spLocks noGrp="1"/>
          </p:cNvSpPr>
          <p:nvPr>
            <p:ph type="body" idx="1"/>
          </p:nvPr>
        </p:nvSpPr>
        <p:spPr>
          <a:xfrm>
            <a:off x="684211" y="685800"/>
            <a:ext cx="4937655" cy="3615267"/>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56" name="Google Shape;56;p26"/>
          <p:cNvSpPr txBox="1">
            <a:spLocks noGrp="1"/>
          </p:cNvSpPr>
          <p:nvPr>
            <p:ph type="body" idx="2"/>
          </p:nvPr>
        </p:nvSpPr>
        <p:spPr>
          <a:xfrm>
            <a:off x="5808133" y="685801"/>
            <a:ext cx="4934479" cy="3615266"/>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57" name="Google Shape;57;p2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2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7"/>
          <p:cNvSpPr txBox="1">
            <a:spLocks noGrp="1"/>
          </p:cNvSpPr>
          <p:nvPr>
            <p:ph type="body" idx="1"/>
          </p:nvPr>
        </p:nvSpPr>
        <p:spPr>
          <a:xfrm>
            <a:off x="972080" y="685800"/>
            <a:ext cx="4649787"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63" name="Google Shape;63;p27"/>
          <p:cNvSpPr txBox="1">
            <a:spLocks noGrp="1"/>
          </p:cNvSpPr>
          <p:nvPr>
            <p:ph type="body" idx="2"/>
          </p:nvPr>
        </p:nvSpPr>
        <p:spPr>
          <a:xfrm>
            <a:off x="684211" y="1270529"/>
            <a:ext cx="4937655" cy="3030538"/>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4" name="Google Shape;64;p27"/>
          <p:cNvSpPr txBox="1">
            <a:spLocks noGrp="1"/>
          </p:cNvSpPr>
          <p:nvPr>
            <p:ph type="body" idx="3"/>
          </p:nvPr>
        </p:nvSpPr>
        <p:spPr>
          <a:xfrm>
            <a:off x="6079066" y="685800"/>
            <a:ext cx="466513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65" name="Google Shape;65;p27"/>
          <p:cNvSpPr txBox="1">
            <a:spLocks noGrp="1"/>
          </p:cNvSpPr>
          <p:nvPr>
            <p:ph type="body" idx="4"/>
          </p:nvPr>
        </p:nvSpPr>
        <p:spPr>
          <a:xfrm>
            <a:off x="5806545" y="1262062"/>
            <a:ext cx="4929188" cy="3030538"/>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6" name="Google Shape;66;p2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28"/>
          <p:cNvSpPr txBox="1">
            <a:spLocks noGrp="1"/>
          </p:cNvSpPr>
          <p:nvPr>
            <p:ph type="title"/>
          </p:nvPr>
        </p:nvSpPr>
        <p:spPr>
          <a:xfrm>
            <a:off x="7085012" y="685800"/>
            <a:ext cx="3657600"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body" idx="1"/>
          </p:nvPr>
        </p:nvSpPr>
        <p:spPr>
          <a:xfrm>
            <a:off x="684212" y="685800"/>
            <a:ext cx="5943601" cy="5308600"/>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72" name="Google Shape;72;p28"/>
          <p:cNvSpPr txBox="1">
            <a:spLocks noGrp="1"/>
          </p:cNvSpPr>
          <p:nvPr>
            <p:ph type="body" idx="2"/>
          </p:nvPr>
        </p:nvSpPr>
        <p:spPr>
          <a:xfrm>
            <a:off x="7085012" y="2209799"/>
            <a:ext cx="3657600" cy="2091267"/>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80"/>
              <a:buNone/>
              <a:defRPr sz="16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73" name="Google Shape;73;p2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29"/>
          <p:cNvSpPr txBox="1">
            <a:spLocks noGrp="1"/>
          </p:cNvSpPr>
          <p:nvPr>
            <p:ph type="title"/>
          </p:nvPr>
        </p:nvSpPr>
        <p:spPr>
          <a:xfrm>
            <a:off x="4722812" y="1447800"/>
            <a:ext cx="6019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a:spLocks noGrp="1"/>
          </p:cNvSpPr>
          <p:nvPr>
            <p:ph type="pic" idx="2"/>
          </p:nvPr>
        </p:nvSpPr>
        <p:spPr>
          <a:xfrm>
            <a:off x="989012" y="914400"/>
            <a:ext cx="3280974" cy="4572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79" name="Google Shape;79;p29"/>
          <p:cNvSpPr txBox="1">
            <a:spLocks noGrp="1"/>
          </p:cNvSpPr>
          <p:nvPr>
            <p:ph type="body" idx="1"/>
          </p:nvPr>
        </p:nvSpPr>
        <p:spPr>
          <a:xfrm>
            <a:off x="4722812" y="2777066"/>
            <a:ext cx="6021388" cy="2048933"/>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80" name="Google Shape;80;p29"/>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9"/>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9"/>
        <p:cNvGrpSpPr/>
        <p:nvPr/>
      </p:nvGrpSpPr>
      <p:grpSpPr>
        <a:xfrm>
          <a:off x="0" y="0"/>
          <a:ext cx="0" cy="0"/>
          <a:chOff x="0" y="0"/>
          <a:chExt cx="0" cy="0"/>
        </a:xfrm>
      </p:grpSpPr>
      <p:grpSp>
        <p:nvGrpSpPr>
          <p:cNvPr id="10" name="Google Shape;10;p20"/>
          <p:cNvGrpSpPr/>
          <p:nvPr/>
        </p:nvGrpSpPr>
        <p:grpSpPr>
          <a:xfrm>
            <a:off x="9206969" y="2963333"/>
            <a:ext cx="2981858" cy="3208867"/>
            <a:chOff x="9206969" y="2963333"/>
            <a:chExt cx="2981858" cy="3208867"/>
          </a:xfrm>
        </p:grpSpPr>
        <p:cxnSp>
          <p:nvCxnSpPr>
            <p:cNvPr id="11" name="Google Shape;11;p20"/>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2" name="Google Shape;12;p20"/>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3" name="Google Shape;13;p20"/>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4" name="Google Shape;14;p20"/>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15" name="Google Shape;15;p20"/>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16" name="Google Shape;16;p20"/>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7" name="Google Shape;17;p20"/>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normAutofit/>
          </a:bodyPr>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8" name="Google Shape;18;p20"/>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0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20"/>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2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u="none" strike="noStrike" cap="none">
                <a:solidFill>
                  <a:srgbClr val="09304A"/>
                </a:solidFill>
                <a:latin typeface="Century Gothic"/>
                <a:ea typeface="Century Gothic"/>
                <a:cs typeface="Century Gothic"/>
                <a:sym typeface="Century Gothic"/>
              </a:defRPr>
            </a:lvl1pPr>
            <a:lvl2pPr marL="0" marR="0" lvl="1" indent="0" algn="r" rtl="0">
              <a:spcBef>
                <a:spcPts val="0"/>
              </a:spcBef>
              <a:buNone/>
              <a:defRPr sz="3200" b="0" i="0" u="none" strike="noStrike" cap="none">
                <a:solidFill>
                  <a:srgbClr val="09304A"/>
                </a:solidFill>
                <a:latin typeface="Century Gothic"/>
                <a:ea typeface="Century Gothic"/>
                <a:cs typeface="Century Gothic"/>
                <a:sym typeface="Century Gothic"/>
              </a:defRPr>
            </a:lvl2pPr>
            <a:lvl3pPr marL="0" marR="0" lvl="2" indent="0" algn="r" rtl="0">
              <a:spcBef>
                <a:spcPts val="0"/>
              </a:spcBef>
              <a:buNone/>
              <a:defRPr sz="3200" b="0" i="0" u="none" strike="noStrike" cap="none">
                <a:solidFill>
                  <a:srgbClr val="09304A"/>
                </a:solidFill>
                <a:latin typeface="Century Gothic"/>
                <a:ea typeface="Century Gothic"/>
                <a:cs typeface="Century Gothic"/>
                <a:sym typeface="Century Gothic"/>
              </a:defRPr>
            </a:lvl3pPr>
            <a:lvl4pPr marL="0" marR="0" lvl="3" indent="0" algn="r" rtl="0">
              <a:spcBef>
                <a:spcPts val="0"/>
              </a:spcBef>
              <a:buNone/>
              <a:defRPr sz="3200" b="0" i="0" u="none" strike="noStrike" cap="none">
                <a:solidFill>
                  <a:srgbClr val="09304A"/>
                </a:solidFill>
                <a:latin typeface="Century Gothic"/>
                <a:ea typeface="Century Gothic"/>
                <a:cs typeface="Century Gothic"/>
                <a:sym typeface="Century Gothic"/>
              </a:defRPr>
            </a:lvl4pPr>
            <a:lvl5pPr marL="0" marR="0" lvl="4" indent="0" algn="r" rtl="0">
              <a:spcBef>
                <a:spcPts val="0"/>
              </a:spcBef>
              <a:buNone/>
              <a:defRPr sz="3200" b="0" i="0" u="none" strike="noStrike" cap="none">
                <a:solidFill>
                  <a:srgbClr val="09304A"/>
                </a:solidFill>
                <a:latin typeface="Century Gothic"/>
                <a:ea typeface="Century Gothic"/>
                <a:cs typeface="Century Gothic"/>
                <a:sym typeface="Century Gothic"/>
              </a:defRPr>
            </a:lvl5pPr>
            <a:lvl6pPr marL="0" marR="0" lvl="5" indent="0" algn="r" rtl="0">
              <a:spcBef>
                <a:spcPts val="0"/>
              </a:spcBef>
              <a:buNone/>
              <a:defRPr sz="3200" b="0" i="0" u="none" strike="noStrike" cap="none">
                <a:solidFill>
                  <a:srgbClr val="09304A"/>
                </a:solidFill>
                <a:latin typeface="Century Gothic"/>
                <a:ea typeface="Century Gothic"/>
                <a:cs typeface="Century Gothic"/>
                <a:sym typeface="Century Gothic"/>
              </a:defRPr>
            </a:lvl6pPr>
            <a:lvl7pPr marL="0" marR="0" lvl="6" indent="0" algn="r" rtl="0">
              <a:spcBef>
                <a:spcPts val="0"/>
              </a:spcBef>
              <a:buNone/>
              <a:defRPr sz="3200" b="0" i="0" u="none" strike="noStrike" cap="none">
                <a:solidFill>
                  <a:srgbClr val="09304A"/>
                </a:solidFill>
                <a:latin typeface="Century Gothic"/>
                <a:ea typeface="Century Gothic"/>
                <a:cs typeface="Century Gothic"/>
                <a:sym typeface="Century Gothic"/>
              </a:defRPr>
            </a:lvl7pPr>
            <a:lvl8pPr marL="0" marR="0" lvl="7" indent="0" algn="r" rtl="0">
              <a:spcBef>
                <a:spcPts val="0"/>
              </a:spcBef>
              <a:buNone/>
              <a:defRPr sz="3200" b="0" i="0" u="none" strike="noStrike" cap="none">
                <a:solidFill>
                  <a:srgbClr val="09304A"/>
                </a:solidFill>
                <a:latin typeface="Century Gothic"/>
                <a:ea typeface="Century Gothic"/>
                <a:cs typeface="Century Gothic"/>
                <a:sym typeface="Century Gothic"/>
              </a:defRPr>
            </a:lvl8pPr>
            <a:lvl9pPr marL="0" marR="0" lvl="8" indent="0" algn="r" rtl="0">
              <a:spcBef>
                <a:spcPts val="0"/>
              </a:spcBef>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jpeg"/><Relationship Id="rId39" Type="http://schemas.openxmlformats.org/officeDocument/2006/relationships/image" Target="../media/image50.png"/><Relationship Id="rId3" Type="http://schemas.openxmlformats.org/officeDocument/2006/relationships/image" Target="../media/image14.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41"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sv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unicef.org/press-releases/unicef-breaks-ground-africas-first-its-kind-recycled-plastic-brick-factory-c&#244;te" TargetMode="External"/><Relationship Id="rId2" Type="http://schemas.openxmlformats.org/officeDocument/2006/relationships/image" Target="../media/image58.jp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peacekeeping.un.or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buildings and a bridge&#10;&#10;Description automatically generated">
            <a:extLst>
              <a:ext uri="{FF2B5EF4-FFF2-40B4-BE49-F238E27FC236}">
                <a16:creationId xmlns:a16="http://schemas.microsoft.com/office/drawing/2014/main" id="{1982FDD7-23A7-D082-0418-D73635587A9F}"/>
              </a:ext>
            </a:extLst>
          </p:cNvPr>
          <p:cNvPicPr>
            <a:picLocks noChangeAspect="1"/>
          </p:cNvPicPr>
          <p:nvPr/>
        </p:nvPicPr>
        <p:blipFill rotWithShape="1">
          <a:blip r:embed="rId3"/>
          <a:srcRect l="1082" t="2222" r="1094" b="1946"/>
          <a:stretch/>
        </p:blipFill>
        <p:spPr>
          <a:xfrm>
            <a:off x="0" y="-1"/>
            <a:ext cx="12192000" cy="6858001"/>
          </a:xfrm>
          <a:prstGeom prst="rect">
            <a:avLst/>
          </a:prstGeom>
        </p:spPr>
      </p:pic>
    </p:spTree>
    <p:extLst>
      <p:ext uri="{BB962C8B-B14F-4D97-AF65-F5344CB8AC3E}">
        <p14:creationId xmlns:p14="http://schemas.microsoft.com/office/powerpoint/2010/main" val="3096846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280"/>
        <p:cNvGrpSpPr/>
        <p:nvPr/>
      </p:nvGrpSpPr>
      <p:grpSpPr>
        <a:xfrm>
          <a:off x="0" y="0"/>
          <a:ext cx="0" cy="0"/>
          <a:chOff x="0" y="0"/>
          <a:chExt cx="0" cy="0"/>
        </a:xfrm>
      </p:grpSpPr>
      <p:sp>
        <p:nvSpPr>
          <p:cNvPr id="3" name="Rectangle 2">
            <a:extLst>
              <a:ext uri="{FF2B5EF4-FFF2-40B4-BE49-F238E27FC236}">
                <a16:creationId xmlns:a16="http://schemas.microsoft.com/office/drawing/2014/main" id="{38F49A18-41AD-E4EB-B249-15E1F73DB269}"/>
              </a:ext>
            </a:extLst>
          </p:cNvPr>
          <p:cNvSpPr/>
          <p:nvPr/>
        </p:nvSpPr>
        <p:spPr>
          <a:xfrm>
            <a:off x="0" y="4043"/>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Google Shape;287;p11"/>
          <p:cNvSpPr txBox="1">
            <a:spLocks noGrp="1"/>
          </p:cNvSpPr>
          <p:nvPr>
            <p:ph type="title"/>
          </p:nvPr>
        </p:nvSpPr>
        <p:spPr>
          <a:xfrm>
            <a:off x="7158962" y="-1436448"/>
            <a:ext cx="4853100" cy="3029100"/>
          </a:xfrm>
          <a:prstGeom prst="rect">
            <a:avLst/>
          </a:prstGeom>
          <a:noFill/>
          <a:ln>
            <a:noFill/>
          </a:ln>
        </p:spPr>
        <p:txBody>
          <a:bodyPr spcFirstLastPara="1" wrap="square" lIns="91425" tIns="45700" rIns="91425" bIns="45700" anchor="b" anchorCtr="0">
            <a:normAutofit/>
          </a:bodyPr>
          <a:lstStyle/>
          <a:p>
            <a:pPr marL="0" lvl="0" indent="0" algn="ctr">
              <a:buClr>
                <a:srgbClr val="000000"/>
              </a:buClr>
              <a:buSzPts val="2400"/>
              <a:buFont typeface="Arial"/>
              <a:buNone/>
            </a:pPr>
            <a:r>
              <a:rPr lang="en-US" sz="3000" b="1" i="1" dirty="0">
                <a:solidFill>
                  <a:schemeClr val="bg1"/>
                </a:solidFill>
                <a:latin typeface="+mj-lt"/>
                <a:ea typeface="Roboto Black" panose="02000000000000000000" pitchFamily="2" charset="0"/>
                <a:cs typeface="Arial"/>
                <a:sym typeface="Arial"/>
              </a:rPr>
              <a:t>ECONOMIC AND SOCIAL COUNCIL (ECOSOC)</a:t>
            </a:r>
            <a:endParaRPr sz="3000" b="1" i="1" dirty="0">
              <a:solidFill>
                <a:schemeClr val="bg1"/>
              </a:solidFill>
              <a:latin typeface="+mj-lt"/>
              <a:ea typeface="Roboto Black" panose="02000000000000000000" pitchFamily="2" charset="0"/>
              <a:cs typeface="Arial"/>
              <a:sym typeface="Arial"/>
            </a:endParaRPr>
          </a:p>
        </p:txBody>
      </p:sp>
      <p:sp>
        <p:nvSpPr>
          <p:cNvPr id="288" name="Google Shape;288;p11"/>
          <p:cNvSpPr/>
          <p:nvPr/>
        </p:nvSpPr>
        <p:spPr>
          <a:xfrm>
            <a:off x="469036" y="815738"/>
            <a:ext cx="6509988" cy="5167797"/>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89" name="Google Shape;289;p11" descr="A crowd of people in a room&#10;&#10;Description generated with very high confidence"/>
          <p:cNvPicPr preferRelativeResize="0">
            <a:picLocks noGrp="1"/>
          </p:cNvPicPr>
          <p:nvPr>
            <p:ph type="body" idx="1"/>
          </p:nvPr>
        </p:nvPicPr>
        <p:blipFill rotWithShape="1">
          <a:blip r:embed="rId3">
            <a:alphaModFix/>
          </a:blip>
          <a:srcRect l="4291" r="11909" b="1"/>
          <a:stretch/>
        </p:blipFill>
        <p:spPr>
          <a:xfrm>
            <a:off x="594818" y="914682"/>
            <a:ext cx="6245352" cy="4956048"/>
          </a:xfrm>
          <a:prstGeom prst="snip2DiagRect">
            <a:avLst>
              <a:gd name="adj1" fmla="val 11667"/>
              <a:gd name="adj2" fmla="val 0"/>
            </a:avLst>
          </a:prstGeom>
          <a:noFill/>
          <a:ln>
            <a:noFill/>
          </a:ln>
        </p:spPr>
      </p:pic>
      <p:sp>
        <p:nvSpPr>
          <p:cNvPr id="296" name="Google Shape;296;p11"/>
          <p:cNvSpPr txBox="1"/>
          <p:nvPr/>
        </p:nvSpPr>
        <p:spPr>
          <a:xfrm>
            <a:off x="7273292" y="1712572"/>
            <a:ext cx="4653900" cy="4029900"/>
          </a:xfrm>
          <a:prstGeom prst="rect">
            <a:avLst/>
          </a:prstGeom>
          <a:noFill/>
          <a:ln>
            <a:noFill/>
          </a:ln>
        </p:spPr>
        <p:txBody>
          <a:bodyPr spcFirstLastPara="1" wrap="square" lIns="91425" tIns="91425" rIns="91425" bIns="91425" anchor="t" anchorCtr="0">
            <a:noAutofit/>
          </a:bodyPr>
          <a:lstStyle/>
          <a:p>
            <a:pPr marL="285750" lvl="0" indent="-285750">
              <a:buClr>
                <a:schemeClr val="bg1"/>
              </a:buClr>
              <a:buSzPts val="1700"/>
              <a:buFont typeface="Wingdings" pitchFamily="2" charset="2"/>
              <a:buChar char="§"/>
            </a:pPr>
            <a:r>
              <a:rPr lang="en-US" sz="1700" b="1" dirty="0">
                <a:solidFill>
                  <a:schemeClr val="bg1"/>
                </a:solidFill>
                <a:latin typeface="+mj-lt"/>
                <a:ea typeface="Roboto" panose="02000000000000000000" pitchFamily="2" charset="0"/>
                <a:sym typeface="Century Gothic"/>
              </a:rPr>
              <a:t>Promotes higher standards of living, full employment, and economic and social progress.</a:t>
            </a:r>
          </a:p>
          <a:p>
            <a:pPr marL="285750" lvl="0" indent="-285750">
              <a:buClr>
                <a:schemeClr val="bg1"/>
              </a:buClr>
              <a:buSzPts val="1700"/>
              <a:buFont typeface="Wingdings" pitchFamily="2" charset="2"/>
              <a:buChar char="§"/>
            </a:pPr>
            <a:endParaRPr sz="1700" b="1" dirty="0">
              <a:solidFill>
                <a:schemeClr val="bg1"/>
              </a:solidFill>
              <a:latin typeface="+mj-lt"/>
              <a:ea typeface="Roboto" panose="02000000000000000000" pitchFamily="2" charset="0"/>
              <a:sym typeface="Century Gothic"/>
            </a:endParaRPr>
          </a:p>
          <a:p>
            <a:pPr marL="285750" lvl="0" indent="-285750">
              <a:buClr>
                <a:schemeClr val="bg1"/>
              </a:buClr>
              <a:buSzPts val="1700"/>
              <a:buFont typeface="Wingdings" pitchFamily="2" charset="2"/>
              <a:buChar char="§"/>
            </a:pPr>
            <a:r>
              <a:rPr lang="en-US" sz="1700" b="1" dirty="0">
                <a:solidFill>
                  <a:schemeClr val="bg1"/>
                </a:solidFill>
                <a:latin typeface="+mj-lt"/>
                <a:ea typeface="Roboto" panose="02000000000000000000" pitchFamily="2" charset="0"/>
                <a:sym typeface="Century Gothic"/>
              </a:rPr>
              <a:t>Identifies solutions to international economic, social and health problems. </a:t>
            </a:r>
          </a:p>
          <a:p>
            <a:pPr marL="285750" lvl="0" indent="-285750">
              <a:buClr>
                <a:schemeClr val="bg1"/>
              </a:buClr>
              <a:buSzPts val="1700"/>
              <a:buFont typeface="Wingdings" pitchFamily="2" charset="2"/>
              <a:buChar char="§"/>
            </a:pPr>
            <a:endParaRPr sz="1700" b="1" dirty="0">
              <a:solidFill>
                <a:schemeClr val="bg1"/>
              </a:solidFill>
              <a:latin typeface="+mj-lt"/>
              <a:ea typeface="Roboto" panose="02000000000000000000" pitchFamily="2" charset="0"/>
              <a:sym typeface="Century Gothic"/>
            </a:endParaRPr>
          </a:p>
          <a:p>
            <a:pPr marL="285750" lvl="0" indent="-285750">
              <a:buClr>
                <a:schemeClr val="bg1"/>
              </a:buClr>
              <a:buSzPts val="1700"/>
              <a:buFont typeface="Wingdings" pitchFamily="2" charset="2"/>
              <a:buChar char="§"/>
            </a:pPr>
            <a:r>
              <a:rPr lang="en-US" sz="1700" b="1" dirty="0">
                <a:solidFill>
                  <a:schemeClr val="bg1"/>
                </a:solidFill>
                <a:latin typeface="+mj-lt"/>
                <a:ea typeface="Roboto" panose="02000000000000000000" pitchFamily="2" charset="0"/>
                <a:sym typeface="Century Gothic"/>
              </a:rPr>
              <a:t>Facilitates international cultural and educational cooperation.</a:t>
            </a:r>
          </a:p>
          <a:p>
            <a:pPr marL="285750" lvl="0" indent="-285750">
              <a:buClr>
                <a:schemeClr val="bg1"/>
              </a:buClr>
              <a:buSzPts val="1700"/>
              <a:buFont typeface="Wingdings" pitchFamily="2" charset="2"/>
              <a:buChar char="§"/>
            </a:pPr>
            <a:endParaRPr sz="1700" b="1" dirty="0">
              <a:solidFill>
                <a:schemeClr val="bg1"/>
              </a:solidFill>
              <a:latin typeface="+mj-lt"/>
              <a:ea typeface="Roboto" panose="02000000000000000000" pitchFamily="2" charset="0"/>
              <a:sym typeface="Century Gothic"/>
            </a:endParaRPr>
          </a:p>
          <a:p>
            <a:pPr marL="285750" lvl="0" indent="-285750">
              <a:buClr>
                <a:schemeClr val="bg1"/>
              </a:buClr>
              <a:buSzPts val="1700"/>
              <a:buFont typeface="Wingdings" pitchFamily="2" charset="2"/>
              <a:buChar char="§"/>
            </a:pPr>
            <a:r>
              <a:rPr lang="en-US" sz="1700" b="1" dirty="0">
                <a:solidFill>
                  <a:schemeClr val="bg1"/>
                </a:solidFill>
                <a:latin typeface="+mj-lt"/>
                <a:ea typeface="Roboto" panose="02000000000000000000" pitchFamily="2" charset="0"/>
                <a:sym typeface="Century Gothic"/>
              </a:rPr>
              <a:t>Encourages universal respect for </a:t>
            </a:r>
          </a:p>
          <a:p>
            <a:pPr lvl="0">
              <a:buClr>
                <a:schemeClr val="bg1"/>
              </a:buClr>
              <a:buSzPts val="1700"/>
            </a:pPr>
            <a:r>
              <a:rPr lang="en-US" sz="1700" b="1" dirty="0">
                <a:solidFill>
                  <a:schemeClr val="bg1"/>
                </a:solidFill>
                <a:latin typeface="+mj-lt"/>
                <a:ea typeface="Roboto" panose="02000000000000000000" pitchFamily="2" charset="0"/>
                <a:sym typeface="Century Gothic"/>
              </a:rPr>
              <a:t>     human rights and fundamental    </a:t>
            </a:r>
          </a:p>
          <a:p>
            <a:pPr lvl="0">
              <a:buClr>
                <a:schemeClr val="bg1"/>
              </a:buClr>
              <a:buSzPts val="1700"/>
            </a:pPr>
            <a:r>
              <a:rPr lang="en-US" sz="1700" b="1" dirty="0">
                <a:solidFill>
                  <a:schemeClr val="bg1"/>
                </a:solidFill>
                <a:latin typeface="+mj-lt"/>
                <a:ea typeface="Roboto" panose="02000000000000000000" pitchFamily="2" charset="0"/>
                <a:sym typeface="Century Gothic"/>
              </a:rPr>
              <a:t>     freedoms.</a:t>
            </a:r>
            <a:endParaRPr sz="1700" b="1" dirty="0">
              <a:solidFill>
                <a:schemeClr val="bg1"/>
              </a:solidFill>
              <a:latin typeface="+mj-lt"/>
              <a:ea typeface="Roboto" panose="02000000000000000000" pitchFamily="2" charset="0"/>
              <a:sym typeface="Century Gothic"/>
            </a:endParaRPr>
          </a:p>
          <a:p>
            <a:pPr marL="0" lvl="0" indent="0" algn="l" rtl="0">
              <a:spcBef>
                <a:spcPts val="0"/>
              </a:spcBef>
              <a:spcAft>
                <a:spcPts val="0"/>
              </a:spcAft>
              <a:buNone/>
            </a:pPr>
            <a:endParaRPr sz="1700" b="1" dirty="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6DBB7E-917C-2DAE-7D50-6961B9093AD6}"/>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A8CBAC-BFA4-9F8C-FC1F-2603D2C727EC}"/>
              </a:ext>
            </a:extLst>
          </p:cNvPr>
          <p:cNvSpPr txBox="1"/>
          <p:nvPr/>
        </p:nvSpPr>
        <p:spPr>
          <a:xfrm>
            <a:off x="-175442" y="620795"/>
            <a:ext cx="4885044" cy="461665"/>
          </a:xfrm>
          <a:prstGeom prst="rect">
            <a:avLst/>
          </a:prstGeom>
          <a:noFill/>
        </p:spPr>
        <p:txBody>
          <a:bodyPr wrap="square" rtlCol="0">
            <a:spAutoFit/>
          </a:bodyPr>
          <a:lstStyle/>
          <a:p>
            <a:pPr algn="ctr"/>
            <a:r>
              <a:rPr lang="en-US" sz="2400" b="1" i="1" dirty="0">
                <a:solidFill>
                  <a:schemeClr val="bg1"/>
                </a:solidFill>
                <a:latin typeface="+mj-lt"/>
                <a:ea typeface="Roboto Black" panose="02000000000000000000" pitchFamily="2" charset="0"/>
                <a:sym typeface="Century Gothic"/>
              </a:rPr>
              <a:t>Trusteeship Council</a:t>
            </a:r>
          </a:p>
        </p:txBody>
      </p:sp>
      <p:sp>
        <p:nvSpPr>
          <p:cNvPr id="3" name="TextBox 2">
            <a:extLst>
              <a:ext uri="{FF2B5EF4-FFF2-40B4-BE49-F238E27FC236}">
                <a16:creationId xmlns:a16="http://schemas.microsoft.com/office/drawing/2014/main" id="{A27C0DA8-723E-3C4A-68E6-CE4D12B886DA}"/>
              </a:ext>
            </a:extLst>
          </p:cNvPr>
          <p:cNvSpPr txBox="1"/>
          <p:nvPr/>
        </p:nvSpPr>
        <p:spPr>
          <a:xfrm>
            <a:off x="2551586" y="414731"/>
            <a:ext cx="7515704" cy="830997"/>
          </a:xfrm>
          <a:prstGeom prst="rect">
            <a:avLst/>
          </a:prstGeom>
          <a:noFill/>
        </p:spPr>
        <p:txBody>
          <a:bodyPr wrap="square" rtlCol="0">
            <a:spAutoFit/>
          </a:bodyPr>
          <a:lstStyle/>
          <a:p>
            <a:pPr algn="ctr"/>
            <a:r>
              <a:rPr lang="en-US" sz="2400" b="1" i="1" dirty="0">
                <a:solidFill>
                  <a:schemeClr val="bg1"/>
                </a:solidFill>
                <a:latin typeface="+mj-lt"/>
                <a:ea typeface="Roboto Black" panose="02000000000000000000" pitchFamily="2" charset="0"/>
              </a:rPr>
              <a:t>International Court </a:t>
            </a:r>
          </a:p>
          <a:p>
            <a:pPr algn="ctr"/>
            <a:r>
              <a:rPr lang="en-US" sz="2400" b="1" i="1" dirty="0">
                <a:solidFill>
                  <a:schemeClr val="bg1"/>
                </a:solidFill>
                <a:latin typeface="+mj-lt"/>
                <a:ea typeface="Roboto Black" panose="02000000000000000000" pitchFamily="2" charset="0"/>
              </a:rPr>
              <a:t>of Justice</a:t>
            </a:r>
          </a:p>
        </p:txBody>
      </p:sp>
      <p:sp>
        <p:nvSpPr>
          <p:cNvPr id="5" name="TextBox 4">
            <a:extLst>
              <a:ext uri="{FF2B5EF4-FFF2-40B4-BE49-F238E27FC236}">
                <a16:creationId xmlns:a16="http://schemas.microsoft.com/office/drawing/2014/main" id="{D725A3AE-D8DF-5E69-9EC7-1D9A3C659A36}"/>
              </a:ext>
            </a:extLst>
          </p:cNvPr>
          <p:cNvSpPr txBox="1"/>
          <p:nvPr/>
        </p:nvSpPr>
        <p:spPr>
          <a:xfrm>
            <a:off x="7969555" y="666893"/>
            <a:ext cx="4195470" cy="461665"/>
          </a:xfrm>
          <a:prstGeom prst="rect">
            <a:avLst/>
          </a:prstGeom>
          <a:noFill/>
        </p:spPr>
        <p:txBody>
          <a:bodyPr wrap="square" rtlCol="0">
            <a:spAutoFit/>
          </a:bodyPr>
          <a:lstStyle/>
          <a:p>
            <a:pPr algn="ctr"/>
            <a:r>
              <a:rPr lang="en-US" sz="2400" b="1" i="1" dirty="0">
                <a:solidFill>
                  <a:schemeClr val="bg1"/>
                </a:solidFill>
                <a:latin typeface="+mj-lt"/>
                <a:ea typeface="Roboto Black" panose="02000000000000000000" pitchFamily="2" charset="0"/>
              </a:rPr>
              <a:t>Secretariat</a:t>
            </a:r>
          </a:p>
        </p:txBody>
      </p:sp>
      <p:sp>
        <p:nvSpPr>
          <p:cNvPr id="7" name="TextBox 6">
            <a:extLst>
              <a:ext uri="{FF2B5EF4-FFF2-40B4-BE49-F238E27FC236}">
                <a16:creationId xmlns:a16="http://schemas.microsoft.com/office/drawing/2014/main" id="{0D2F3417-4BAB-A767-81D4-E3D7898C0BA3}"/>
              </a:ext>
            </a:extLst>
          </p:cNvPr>
          <p:cNvSpPr txBox="1"/>
          <p:nvPr/>
        </p:nvSpPr>
        <p:spPr>
          <a:xfrm>
            <a:off x="368817" y="3934249"/>
            <a:ext cx="3925307" cy="2185214"/>
          </a:xfrm>
          <a:prstGeom prst="rect">
            <a:avLst/>
          </a:prstGeom>
          <a:noFill/>
        </p:spPr>
        <p:txBody>
          <a:bodyPr wrap="square">
            <a:spAutoFit/>
          </a:bodyPr>
          <a:lstStyle/>
          <a:p>
            <a:pPr>
              <a:buClr>
                <a:schemeClr val="bg1"/>
              </a:buClr>
            </a:pPr>
            <a:r>
              <a:rPr lang="en-GB" sz="1700" b="1" dirty="0">
                <a:solidFill>
                  <a:schemeClr val="bg1"/>
                </a:solidFill>
                <a:latin typeface="+mj-lt"/>
                <a:ea typeface="Roboto" panose="02000000000000000000" pitchFamily="2" charset="0"/>
              </a:rPr>
              <a:t>Established to supervise the administration of trust territories as they transitioned from colonies to sovereign nations. The Council suspended its activities in 1994, when Palau, the last of the original 11 trust territories, gained its independence.</a:t>
            </a:r>
          </a:p>
        </p:txBody>
      </p:sp>
      <p:sp>
        <p:nvSpPr>
          <p:cNvPr id="9" name="TextBox 8">
            <a:extLst>
              <a:ext uri="{FF2B5EF4-FFF2-40B4-BE49-F238E27FC236}">
                <a16:creationId xmlns:a16="http://schemas.microsoft.com/office/drawing/2014/main" id="{01242A6C-ED96-D02C-917D-D8D52FE499F1}"/>
              </a:ext>
            </a:extLst>
          </p:cNvPr>
          <p:cNvSpPr txBox="1"/>
          <p:nvPr/>
        </p:nvSpPr>
        <p:spPr>
          <a:xfrm>
            <a:off x="4617296" y="3934249"/>
            <a:ext cx="3408486" cy="1923604"/>
          </a:xfrm>
          <a:prstGeom prst="rect">
            <a:avLst/>
          </a:prstGeom>
          <a:noFill/>
        </p:spPr>
        <p:txBody>
          <a:bodyPr wrap="square">
            <a:spAutoFit/>
          </a:bodyPr>
          <a:lstStyle/>
          <a:p>
            <a:pPr>
              <a:buClr>
                <a:schemeClr val="bg1"/>
              </a:buClr>
            </a:pPr>
            <a:r>
              <a:rPr lang="en-GB" sz="1700" b="1" dirty="0">
                <a:solidFill>
                  <a:schemeClr val="bg1"/>
                </a:solidFill>
                <a:latin typeface="+mj-lt"/>
                <a:ea typeface="Roboto" panose="02000000000000000000" pitchFamily="2" charset="0"/>
              </a:rPr>
              <a:t>Located at the Peace Palace in The Hague, Netherlands. The Court’s role is to settle legal disputes submitted to it by States and to give advisory opinions in accordance with international law.</a:t>
            </a:r>
            <a:endParaRPr lang="en-US" sz="1700" b="1" dirty="0">
              <a:solidFill>
                <a:schemeClr val="bg1"/>
              </a:solidFill>
              <a:latin typeface="+mj-lt"/>
              <a:ea typeface="Roboto" panose="02000000000000000000" pitchFamily="2" charset="0"/>
            </a:endParaRPr>
          </a:p>
        </p:txBody>
      </p:sp>
      <p:pic>
        <p:nvPicPr>
          <p:cNvPr id="4102" name="Picture 6" descr="View of the Trusteeship Council from the right side of the chamber, with the wall statue in the front, windows covered with half-transparent curtains in the front, and several rows of seats.  ">
            <a:extLst>
              <a:ext uri="{FF2B5EF4-FFF2-40B4-BE49-F238E27FC236}">
                <a16:creationId xmlns:a16="http://schemas.microsoft.com/office/drawing/2014/main" id="{7431100F-D1E0-B2B9-A84F-4D9A9B43D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04" y="1474879"/>
            <a:ext cx="3925307" cy="219817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ome | INTERNATIONAL COURT OF JUSTICE">
            <a:extLst>
              <a:ext uri="{FF2B5EF4-FFF2-40B4-BE49-F238E27FC236}">
                <a16:creationId xmlns:a16="http://schemas.microsoft.com/office/drawing/2014/main" id="{3A1C46F0-9E5F-8B00-2315-D5A5C5554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5"/>
          <a:stretch/>
        </p:blipFill>
        <p:spPr bwMode="auto">
          <a:xfrm>
            <a:off x="4605196" y="1478290"/>
            <a:ext cx="3408486" cy="219476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UN Secretariat does not take money from oil and gas industry'">
            <a:extLst>
              <a:ext uri="{FF2B5EF4-FFF2-40B4-BE49-F238E27FC236}">
                <a16:creationId xmlns:a16="http://schemas.microsoft.com/office/drawing/2014/main" id="{8D4CE949-0F37-E7BE-455D-28052A796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920"/>
          <a:stretch/>
        </p:blipFill>
        <p:spPr bwMode="auto">
          <a:xfrm>
            <a:off x="8330109" y="1474879"/>
            <a:ext cx="3570777" cy="21981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2CA2825-F458-3E6D-E0D0-0934FA1F4638}"/>
              </a:ext>
            </a:extLst>
          </p:cNvPr>
          <p:cNvSpPr txBox="1"/>
          <p:nvPr/>
        </p:nvSpPr>
        <p:spPr>
          <a:xfrm>
            <a:off x="8291078" y="3934249"/>
            <a:ext cx="3878312" cy="1400383"/>
          </a:xfrm>
          <a:prstGeom prst="rect">
            <a:avLst/>
          </a:prstGeom>
          <a:noFill/>
        </p:spPr>
        <p:txBody>
          <a:bodyPr wrap="square">
            <a:spAutoFit/>
          </a:bodyPr>
          <a:lstStyle/>
          <a:p>
            <a:r>
              <a:rPr lang="en-GB" sz="1700" b="1" dirty="0">
                <a:solidFill>
                  <a:schemeClr val="bg1"/>
                </a:solidFill>
                <a:latin typeface="+mj-lt"/>
                <a:ea typeface="Roboto" panose="02000000000000000000" pitchFamily="2" charset="0"/>
              </a:rPr>
              <a:t>Carries out the day-to-day work of the UN. Offices and Departments under the Secretariat coordinate with each other to ensure cohesion in the UN’s programme of work.</a:t>
            </a:r>
          </a:p>
        </p:txBody>
      </p:sp>
    </p:spTree>
    <p:extLst>
      <p:ext uri="{BB962C8B-B14F-4D97-AF65-F5344CB8AC3E}">
        <p14:creationId xmlns:p14="http://schemas.microsoft.com/office/powerpoint/2010/main" val="42584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10" name="Rectangle 9">
            <a:extLst>
              <a:ext uri="{FF2B5EF4-FFF2-40B4-BE49-F238E27FC236}">
                <a16:creationId xmlns:a16="http://schemas.microsoft.com/office/drawing/2014/main" id="{6192C5ED-2511-B36A-8DC9-032E22D9C04D}"/>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B5314F84-F8C2-3FC4-7F02-6A2C88E31708}"/>
              </a:ext>
            </a:extLst>
          </p:cNvPr>
          <p:cNvSpPr/>
          <p:nvPr/>
        </p:nvSpPr>
        <p:spPr>
          <a:xfrm>
            <a:off x="816948" y="748971"/>
            <a:ext cx="10651145" cy="5676806"/>
          </a:xfrm>
          <a:prstGeom prst="frame">
            <a:avLst>
              <a:gd name="adj1"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2" name="Google Shape;302;p12" descr="A close up of a sign&#10;&#10;Description generated with very high confidence"/>
          <p:cNvPicPr preferRelativeResize="0"/>
          <p:nvPr/>
        </p:nvPicPr>
        <p:blipFill rotWithShape="1">
          <a:blip r:embed="rId3">
            <a:alphaModFix/>
          </a:blip>
          <a:srcRect/>
          <a:stretch/>
        </p:blipFill>
        <p:spPr>
          <a:xfrm>
            <a:off x="2298769" y="890778"/>
            <a:ext cx="943291" cy="957912"/>
          </a:xfrm>
          <a:prstGeom prst="rect">
            <a:avLst/>
          </a:prstGeom>
          <a:noFill/>
          <a:ln>
            <a:noFill/>
          </a:ln>
        </p:spPr>
      </p:pic>
      <p:pic>
        <p:nvPicPr>
          <p:cNvPr id="303" name="Google Shape;303;p12"/>
          <p:cNvPicPr preferRelativeResize="0"/>
          <p:nvPr/>
        </p:nvPicPr>
        <p:blipFill rotWithShape="1">
          <a:blip r:embed="rId4">
            <a:alphaModFix/>
          </a:blip>
          <a:srcRect/>
          <a:stretch/>
        </p:blipFill>
        <p:spPr>
          <a:xfrm>
            <a:off x="7988593" y="3152038"/>
            <a:ext cx="949641" cy="950562"/>
          </a:xfrm>
          <a:prstGeom prst="rect">
            <a:avLst/>
          </a:prstGeom>
          <a:noFill/>
          <a:ln>
            <a:noFill/>
          </a:ln>
        </p:spPr>
      </p:pic>
      <p:pic>
        <p:nvPicPr>
          <p:cNvPr id="304" name="Google Shape;304;p12"/>
          <p:cNvPicPr preferRelativeResize="0"/>
          <p:nvPr/>
        </p:nvPicPr>
        <p:blipFill rotWithShape="1">
          <a:blip r:embed="rId5">
            <a:alphaModFix/>
          </a:blip>
          <a:srcRect/>
          <a:stretch/>
        </p:blipFill>
        <p:spPr>
          <a:xfrm>
            <a:off x="6386393" y="4441304"/>
            <a:ext cx="749330" cy="879935"/>
          </a:xfrm>
          <a:prstGeom prst="rect">
            <a:avLst/>
          </a:prstGeom>
          <a:noFill/>
          <a:ln>
            <a:noFill/>
          </a:ln>
        </p:spPr>
      </p:pic>
      <p:pic>
        <p:nvPicPr>
          <p:cNvPr id="305" name="Google Shape;305;p12"/>
          <p:cNvPicPr preferRelativeResize="0"/>
          <p:nvPr/>
        </p:nvPicPr>
        <p:blipFill rotWithShape="1">
          <a:blip r:embed="rId6">
            <a:alphaModFix/>
          </a:blip>
          <a:srcRect/>
          <a:stretch/>
        </p:blipFill>
        <p:spPr>
          <a:xfrm>
            <a:off x="5877791" y="930163"/>
            <a:ext cx="559289" cy="1132560"/>
          </a:xfrm>
          <a:prstGeom prst="rect">
            <a:avLst/>
          </a:prstGeom>
          <a:noFill/>
          <a:ln>
            <a:noFill/>
          </a:ln>
        </p:spPr>
      </p:pic>
      <p:pic>
        <p:nvPicPr>
          <p:cNvPr id="306" name="Google Shape;306;p12" descr="A close up of a logo&#10;&#10;Description generated with very high confidence"/>
          <p:cNvPicPr preferRelativeResize="0"/>
          <p:nvPr/>
        </p:nvPicPr>
        <p:blipFill rotWithShape="1">
          <a:blip r:embed="rId7">
            <a:alphaModFix/>
          </a:blip>
          <a:srcRect/>
          <a:stretch/>
        </p:blipFill>
        <p:spPr>
          <a:xfrm>
            <a:off x="10046082" y="1838672"/>
            <a:ext cx="1536222" cy="1428770"/>
          </a:xfrm>
          <a:prstGeom prst="rect">
            <a:avLst/>
          </a:prstGeom>
          <a:noFill/>
          <a:ln>
            <a:noFill/>
          </a:ln>
        </p:spPr>
      </p:pic>
      <p:pic>
        <p:nvPicPr>
          <p:cNvPr id="307" name="Google Shape;307;p12" descr="A close up of a logo&#10;&#10;Description generated with very high confidence"/>
          <p:cNvPicPr preferRelativeResize="0"/>
          <p:nvPr/>
        </p:nvPicPr>
        <p:blipFill rotWithShape="1">
          <a:blip r:embed="rId8">
            <a:alphaModFix/>
          </a:blip>
          <a:srcRect/>
          <a:stretch/>
        </p:blipFill>
        <p:spPr>
          <a:xfrm>
            <a:off x="6752387" y="1010060"/>
            <a:ext cx="1694320" cy="769518"/>
          </a:xfrm>
          <a:prstGeom prst="rect">
            <a:avLst/>
          </a:prstGeom>
          <a:noFill/>
          <a:ln>
            <a:noFill/>
          </a:ln>
        </p:spPr>
      </p:pic>
      <p:pic>
        <p:nvPicPr>
          <p:cNvPr id="308" name="Google Shape;308;p12"/>
          <p:cNvPicPr preferRelativeResize="0"/>
          <p:nvPr/>
        </p:nvPicPr>
        <p:blipFill>
          <a:blip r:embed="rId9">
            <a:alphaModFix/>
          </a:blip>
          <a:stretch>
            <a:fillRect/>
          </a:stretch>
        </p:blipFill>
        <p:spPr>
          <a:xfrm>
            <a:off x="1146245" y="955041"/>
            <a:ext cx="871379" cy="871379"/>
          </a:xfrm>
          <a:prstGeom prst="rect">
            <a:avLst/>
          </a:prstGeom>
          <a:noFill/>
          <a:ln>
            <a:noFill/>
          </a:ln>
        </p:spPr>
      </p:pic>
      <p:pic>
        <p:nvPicPr>
          <p:cNvPr id="309" name="Google Shape;309;p12"/>
          <p:cNvPicPr preferRelativeResize="0"/>
          <p:nvPr/>
        </p:nvPicPr>
        <p:blipFill>
          <a:blip r:embed="rId10">
            <a:alphaModFix/>
          </a:blip>
          <a:stretch>
            <a:fillRect/>
          </a:stretch>
        </p:blipFill>
        <p:spPr>
          <a:xfrm>
            <a:off x="3506135" y="940553"/>
            <a:ext cx="881685" cy="928092"/>
          </a:xfrm>
          <a:prstGeom prst="rect">
            <a:avLst/>
          </a:prstGeom>
          <a:noFill/>
          <a:ln>
            <a:noFill/>
          </a:ln>
        </p:spPr>
      </p:pic>
      <p:pic>
        <p:nvPicPr>
          <p:cNvPr id="310" name="Google Shape;310;p12"/>
          <p:cNvPicPr preferRelativeResize="0"/>
          <p:nvPr/>
        </p:nvPicPr>
        <p:blipFill>
          <a:blip r:embed="rId11">
            <a:alphaModFix/>
          </a:blip>
          <a:stretch>
            <a:fillRect/>
          </a:stretch>
        </p:blipFill>
        <p:spPr>
          <a:xfrm>
            <a:off x="5926959" y="5538223"/>
            <a:ext cx="772255" cy="611948"/>
          </a:xfrm>
          <a:prstGeom prst="rect">
            <a:avLst/>
          </a:prstGeom>
          <a:noFill/>
          <a:ln>
            <a:noFill/>
          </a:ln>
        </p:spPr>
      </p:pic>
      <p:pic>
        <p:nvPicPr>
          <p:cNvPr id="311" name="Google Shape;311;p12"/>
          <p:cNvPicPr preferRelativeResize="0"/>
          <p:nvPr/>
        </p:nvPicPr>
        <p:blipFill>
          <a:blip r:embed="rId12">
            <a:alphaModFix/>
          </a:blip>
          <a:stretch>
            <a:fillRect/>
          </a:stretch>
        </p:blipFill>
        <p:spPr>
          <a:xfrm>
            <a:off x="1270095" y="4472736"/>
            <a:ext cx="815986" cy="719930"/>
          </a:xfrm>
          <a:prstGeom prst="rect">
            <a:avLst/>
          </a:prstGeom>
          <a:noFill/>
          <a:ln>
            <a:noFill/>
          </a:ln>
        </p:spPr>
      </p:pic>
      <p:pic>
        <p:nvPicPr>
          <p:cNvPr id="312" name="Google Shape;312;p12"/>
          <p:cNvPicPr preferRelativeResize="0"/>
          <p:nvPr/>
        </p:nvPicPr>
        <p:blipFill>
          <a:blip r:embed="rId13">
            <a:alphaModFix/>
          </a:blip>
          <a:stretch>
            <a:fillRect/>
          </a:stretch>
        </p:blipFill>
        <p:spPr>
          <a:xfrm>
            <a:off x="2494871" y="4429325"/>
            <a:ext cx="617105" cy="827952"/>
          </a:xfrm>
          <a:prstGeom prst="rect">
            <a:avLst/>
          </a:prstGeom>
          <a:noFill/>
          <a:ln>
            <a:noFill/>
          </a:ln>
        </p:spPr>
      </p:pic>
      <p:pic>
        <p:nvPicPr>
          <p:cNvPr id="313" name="Google Shape;313;p12"/>
          <p:cNvPicPr preferRelativeResize="0"/>
          <p:nvPr/>
        </p:nvPicPr>
        <p:blipFill>
          <a:blip r:embed="rId14">
            <a:alphaModFix/>
          </a:blip>
          <a:stretch>
            <a:fillRect/>
          </a:stretch>
        </p:blipFill>
        <p:spPr>
          <a:xfrm>
            <a:off x="721342" y="2800385"/>
            <a:ext cx="1879101" cy="1879101"/>
          </a:xfrm>
          <a:prstGeom prst="rect">
            <a:avLst/>
          </a:prstGeom>
          <a:noFill/>
          <a:ln>
            <a:noFill/>
          </a:ln>
        </p:spPr>
      </p:pic>
      <p:pic>
        <p:nvPicPr>
          <p:cNvPr id="314" name="Google Shape;314;p12"/>
          <p:cNvPicPr preferRelativeResize="0"/>
          <p:nvPr/>
        </p:nvPicPr>
        <p:blipFill>
          <a:blip r:embed="rId15">
            <a:alphaModFix/>
          </a:blip>
          <a:stretch>
            <a:fillRect/>
          </a:stretch>
        </p:blipFill>
        <p:spPr>
          <a:xfrm>
            <a:off x="4642010" y="984638"/>
            <a:ext cx="920474" cy="812183"/>
          </a:xfrm>
          <a:prstGeom prst="rect">
            <a:avLst/>
          </a:prstGeom>
          <a:noFill/>
          <a:ln>
            <a:noFill/>
          </a:ln>
        </p:spPr>
      </p:pic>
      <p:pic>
        <p:nvPicPr>
          <p:cNvPr id="315" name="Google Shape;315;p12"/>
          <p:cNvPicPr preferRelativeResize="0"/>
          <p:nvPr/>
        </p:nvPicPr>
        <p:blipFill>
          <a:blip r:embed="rId16">
            <a:alphaModFix/>
          </a:blip>
          <a:stretch>
            <a:fillRect/>
          </a:stretch>
        </p:blipFill>
        <p:spPr>
          <a:xfrm>
            <a:off x="7349109" y="4455867"/>
            <a:ext cx="686852" cy="850807"/>
          </a:xfrm>
          <a:prstGeom prst="rect">
            <a:avLst/>
          </a:prstGeom>
          <a:noFill/>
          <a:ln>
            <a:noFill/>
          </a:ln>
        </p:spPr>
      </p:pic>
      <p:pic>
        <p:nvPicPr>
          <p:cNvPr id="316" name="Google Shape;316;p12"/>
          <p:cNvPicPr preferRelativeResize="0"/>
          <p:nvPr/>
        </p:nvPicPr>
        <p:blipFill rotWithShape="1">
          <a:blip r:embed="rId17">
            <a:alphaModFix/>
          </a:blip>
          <a:srcRect r="44385"/>
          <a:stretch/>
        </p:blipFill>
        <p:spPr>
          <a:xfrm>
            <a:off x="2449540" y="3234946"/>
            <a:ext cx="1768284" cy="496021"/>
          </a:xfrm>
          <a:prstGeom prst="rect">
            <a:avLst/>
          </a:prstGeom>
          <a:noFill/>
          <a:ln>
            <a:noFill/>
          </a:ln>
        </p:spPr>
      </p:pic>
      <p:sp>
        <p:nvSpPr>
          <p:cNvPr id="2" name="TextBox 1">
            <a:extLst>
              <a:ext uri="{FF2B5EF4-FFF2-40B4-BE49-F238E27FC236}">
                <a16:creationId xmlns:a16="http://schemas.microsoft.com/office/drawing/2014/main" id="{2BED0E1B-E9D9-A949-D88D-4EF2EC27B965}"/>
              </a:ext>
            </a:extLst>
          </p:cNvPr>
          <p:cNvSpPr txBox="1"/>
          <p:nvPr/>
        </p:nvSpPr>
        <p:spPr>
          <a:xfrm>
            <a:off x="3139124" y="111772"/>
            <a:ext cx="6772674" cy="584775"/>
          </a:xfrm>
          <a:prstGeom prst="rect">
            <a:avLst/>
          </a:prstGeom>
          <a:noFill/>
        </p:spPr>
        <p:txBody>
          <a:bodyPr wrap="square" rtlCol="0">
            <a:spAutoFit/>
          </a:bodyPr>
          <a:lstStyle/>
          <a:p>
            <a:r>
              <a:rPr lang="en-US" sz="3200" b="1" i="1" dirty="0">
                <a:solidFill>
                  <a:schemeClr val="bg1"/>
                </a:solidFill>
                <a:latin typeface="Roboto Black" panose="02000000000000000000" pitchFamily="2" charset="0"/>
                <a:ea typeface="Roboto Black" panose="02000000000000000000" pitchFamily="2" charset="0"/>
                <a:sym typeface="Century Gothic"/>
              </a:rPr>
              <a:t>The UN Family of Organizations</a:t>
            </a:r>
          </a:p>
        </p:txBody>
      </p:sp>
      <p:pic>
        <p:nvPicPr>
          <p:cNvPr id="1026" name="Picture 2" descr="UNOPS | UNGIS">
            <a:extLst>
              <a:ext uri="{FF2B5EF4-FFF2-40B4-BE49-F238E27FC236}">
                <a16:creationId xmlns:a16="http://schemas.microsoft.com/office/drawing/2014/main" id="{5193E83F-084D-7B8D-6145-D90886D637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25853" y="720387"/>
            <a:ext cx="1389303" cy="13893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F3D1A9-D550-C17D-61A5-816A6E5647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47027" y="2236763"/>
            <a:ext cx="1440583" cy="594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O | Meeting of Experts makes progress on precarious work | FIM">
            <a:extLst>
              <a:ext uri="{FF2B5EF4-FFF2-40B4-BE49-F238E27FC236}">
                <a16:creationId xmlns:a16="http://schemas.microsoft.com/office/drawing/2014/main" id="{C278762F-A096-335A-48ED-BDC134B5318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86393" y="2047538"/>
            <a:ext cx="1528028" cy="9168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D7C5D4D-B016-B818-7274-4EF3EA92990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040622" y="4497054"/>
            <a:ext cx="1357761" cy="6924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9FEF0D5-1D33-BB28-A1F7-5FE6DE224C3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10380" y="5752496"/>
            <a:ext cx="1952104" cy="504039"/>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a:extLst>
              <a:ext uri="{FF2B5EF4-FFF2-40B4-BE49-F238E27FC236}">
                <a16:creationId xmlns:a16="http://schemas.microsoft.com/office/drawing/2014/main" id="{41D7177E-3765-8829-C3C3-6A6DD58726E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356397" y="3088459"/>
            <a:ext cx="1159727" cy="1159727"/>
          </a:xfrm>
          <a:prstGeom prst="rect">
            <a:avLst/>
          </a:prstGeom>
        </p:spPr>
      </p:pic>
      <p:pic>
        <p:nvPicPr>
          <p:cNvPr id="1036" name="Picture 12" descr="World Meteorological Organization - Wikipedia">
            <a:extLst>
              <a:ext uri="{FF2B5EF4-FFF2-40B4-BE49-F238E27FC236}">
                <a16:creationId xmlns:a16="http://schemas.microsoft.com/office/drawing/2014/main" id="{50C47868-7F17-1912-61E8-BA84DC82892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89321" y="5531595"/>
            <a:ext cx="1689243" cy="568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nternational Fund for Agricultural Development | Land Portal">
            <a:extLst>
              <a:ext uri="{FF2B5EF4-FFF2-40B4-BE49-F238E27FC236}">
                <a16:creationId xmlns:a16="http://schemas.microsoft.com/office/drawing/2014/main" id="{4A5414A9-6275-7D36-E127-A332FC9296A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46393" y="2905761"/>
            <a:ext cx="1466687" cy="8210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orld Intellectual Property Organization (WIPO) Logo PNG Vector (SVG) Free  Download">
            <a:extLst>
              <a:ext uri="{FF2B5EF4-FFF2-40B4-BE49-F238E27FC236}">
                <a16:creationId xmlns:a16="http://schemas.microsoft.com/office/drawing/2014/main" id="{60E83720-0B2D-BD51-035E-AD6E3E62564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58992" y="1776899"/>
            <a:ext cx="16890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B4E206F-A1AD-EDDE-277A-D97361D83DD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310409" y="4606777"/>
            <a:ext cx="711235" cy="6141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8" name="Picture 24" descr="Logo | UNAIDS">
            <a:extLst>
              <a:ext uri="{FF2B5EF4-FFF2-40B4-BE49-F238E27FC236}">
                <a16:creationId xmlns:a16="http://schemas.microsoft.com/office/drawing/2014/main" id="{14BC79D3-F9DA-295B-A61B-AA5CDF260A1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064032" y="3507913"/>
            <a:ext cx="2261486" cy="33539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A refreshed brand for an evolving institution | UNSSC | United Nations  System Staff College">
            <a:extLst>
              <a:ext uri="{FF2B5EF4-FFF2-40B4-BE49-F238E27FC236}">
                <a16:creationId xmlns:a16="http://schemas.microsoft.com/office/drawing/2014/main" id="{7FE0E646-D524-1A3C-7C40-29011011D74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66959" y="5192666"/>
            <a:ext cx="1825425" cy="43591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36D1DE58-B030-06C9-445E-9E5D25FB982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09523" y="4425123"/>
            <a:ext cx="743925" cy="58442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UNU | United Nations University">
            <a:extLst>
              <a:ext uri="{FF2B5EF4-FFF2-40B4-BE49-F238E27FC236}">
                <a16:creationId xmlns:a16="http://schemas.microsoft.com/office/drawing/2014/main" id="{2E39ADB3-488F-43A7-957B-E95B9C2C47E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089552" y="2248774"/>
            <a:ext cx="1177134" cy="3153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World Tourism Organization - Wikipedia">
            <a:extLst>
              <a:ext uri="{FF2B5EF4-FFF2-40B4-BE49-F238E27FC236}">
                <a16:creationId xmlns:a16="http://schemas.microsoft.com/office/drawing/2014/main" id="{8C418BD3-CB8C-4520-6D66-DE7C2DE8A8C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188750" y="937615"/>
            <a:ext cx="1149829" cy="100025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F8BE7A7-15FC-9F8D-9E4D-4791783C6FF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203762" y="2008092"/>
            <a:ext cx="868099" cy="95741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use-of-the-imf-seal">
            <a:extLst>
              <a:ext uri="{FF2B5EF4-FFF2-40B4-BE49-F238E27FC236}">
                <a16:creationId xmlns:a16="http://schemas.microsoft.com/office/drawing/2014/main" id="{FA398421-1704-5052-AFE5-466C333068A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612279" y="2151521"/>
            <a:ext cx="846033" cy="84603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392E4EA-EEAC-BCB6-38A8-89BCF0550AD0}"/>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579672" y="4513609"/>
            <a:ext cx="1369114" cy="407454"/>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994E91CD-C2B3-823D-A84C-6EE4E420917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863464" y="5653860"/>
            <a:ext cx="2134044" cy="419306"/>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9A1C5FAA-B42F-7AB6-39EC-68CDFE0F8D5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894875" y="3619688"/>
            <a:ext cx="1748474" cy="517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436DE7F-269C-2F5D-A8F2-464ACBFAFD16}"/>
              </a:ext>
            </a:extLst>
          </p:cNvPr>
          <p:cNvSpPr txBox="1"/>
          <p:nvPr/>
        </p:nvSpPr>
        <p:spPr>
          <a:xfrm>
            <a:off x="1615358" y="6503915"/>
            <a:ext cx="10053161" cy="307777"/>
          </a:xfrm>
          <a:prstGeom prst="rect">
            <a:avLst/>
          </a:prstGeom>
          <a:noFill/>
        </p:spPr>
        <p:txBody>
          <a:bodyPr wrap="square" rtlCol="0">
            <a:spAutoFit/>
          </a:bodyPr>
          <a:lstStyle/>
          <a:p>
            <a:r>
              <a:rPr lang="en-US" dirty="0">
                <a:solidFill>
                  <a:schemeClr val="bg1"/>
                </a:solidFill>
              </a:rPr>
              <a:t>Listed here are Specialized Agencies, Funds and </a:t>
            </a:r>
            <a:r>
              <a:rPr lang="en-US" dirty="0" err="1">
                <a:solidFill>
                  <a:schemeClr val="bg1"/>
                </a:solidFill>
              </a:rPr>
              <a:t>Programmes</a:t>
            </a:r>
            <a:r>
              <a:rPr lang="en-US" dirty="0">
                <a:solidFill>
                  <a:schemeClr val="bg1"/>
                </a:solidFill>
              </a:rPr>
              <a:t>, and other related organizations in the UN System</a:t>
            </a:r>
          </a:p>
        </p:txBody>
      </p:sp>
      <p:pic>
        <p:nvPicPr>
          <p:cNvPr id="6" name="Picture 2">
            <a:extLst>
              <a:ext uri="{FF2B5EF4-FFF2-40B4-BE49-F238E27FC236}">
                <a16:creationId xmlns:a16="http://schemas.microsoft.com/office/drawing/2014/main" id="{65106DEA-941C-9FD5-2500-B5816CC768EB}"/>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453014" y="3870690"/>
            <a:ext cx="1566585" cy="186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ited Nations Institute for Disarmament Research - Wikipedia">
            <a:extLst>
              <a:ext uri="{FF2B5EF4-FFF2-40B4-BE49-F238E27FC236}">
                <a16:creationId xmlns:a16="http://schemas.microsoft.com/office/drawing/2014/main" id="{76411FC7-2F14-0124-EAC5-ACA630C17D4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177189" y="4295737"/>
            <a:ext cx="963195" cy="10813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024F1300-6E1C-1E02-13FA-D38A05D1ADF7}"/>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10800000" flipH="1" flipV="1">
            <a:off x="1176776" y="5306675"/>
            <a:ext cx="2211072" cy="10647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OM | Department of Economic and Social Affairs">
            <a:extLst>
              <a:ext uri="{FF2B5EF4-FFF2-40B4-BE49-F238E27FC236}">
                <a16:creationId xmlns:a16="http://schemas.microsoft.com/office/drawing/2014/main" id="{FC62B8DE-A6BB-39F5-4CF7-1B49636CCC58}"/>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027203" y="2171645"/>
            <a:ext cx="1666570" cy="834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5" name="Rectangle 4">
            <a:extLst>
              <a:ext uri="{FF2B5EF4-FFF2-40B4-BE49-F238E27FC236}">
                <a16:creationId xmlns:a16="http://schemas.microsoft.com/office/drawing/2014/main" id="{5BB800B9-6715-281D-C87D-44D94C90C93D}"/>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Google Shape;330;p14"/>
          <p:cNvSpPr/>
          <p:nvPr/>
        </p:nvSpPr>
        <p:spPr>
          <a:xfrm>
            <a:off x="866338" y="1510376"/>
            <a:ext cx="4709644" cy="3724056"/>
          </a:xfrm>
          <a:prstGeom prst="rect">
            <a:avLst/>
          </a:prstGeom>
          <a:noFill/>
          <a:ln>
            <a:noFill/>
          </a:ln>
        </p:spPr>
        <p:txBody>
          <a:bodyPr spcFirstLastPara="1" wrap="square" lIns="91425" tIns="45700" rIns="91425" bIns="45700" anchor="t" anchorCtr="0">
            <a:spAutoFit/>
          </a:bodyPr>
          <a:lstStyle/>
          <a:p>
            <a:pPr marL="285750" indent="-285750">
              <a:buClr>
                <a:schemeClr val="bg1"/>
              </a:buClr>
              <a:buFont typeface="Wingdings" pitchFamily="2" charset="2"/>
              <a:buChar char="§"/>
            </a:pPr>
            <a:r>
              <a:rPr lang="en-US" sz="1800" b="1" dirty="0">
                <a:solidFill>
                  <a:schemeClr val="bg1"/>
                </a:solidFill>
                <a:latin typeface="+mj-lt"/>
                <a:ea typeface="Roboto" panose="02000000000000000000" pitchFamily="2" charset="0"/>
                <a:sym typeface="Century Gothic"/>
              </a:rPr>
              <a:t>The Sustainable Development Goals (SDGs) were adopted in 2015 to build upon the achievements of the Millennium Development Goals (MDGs) adopted in 2000.</a:t>
            </a:r>
          </a:p>
          <a:p>
            <a:pPr marL="285750" indent="-285750">
              <a:buClr>
                <a:schemeClr val="bg1"/>
              </a:buClr>
              <a:buFont typeface="Wingdings" pitchFamily="2" charset="2"/>
              <a:buChar char="§"/>
            </a:pPr>
            <a:endParaRPr lang="en-US" sz="2000" b="1" dirty="0">
              <a:solidFill>
                <a:schemeClr val="bg1"/>
              </a:solidFill>
              <a:latin typeface="Roboto" panose="02000000000000000000" pitchFamily="2" charset="0"/>
              <a:ea typeface="Roboto" panose="02000000000000000000" pitchFamily="2" charset="0"/>
              <a:sym typeface="Century Gothic"/>
            </a:endParaRPr>
          </a:p>
          <a:p>
            <a:pPr marL="285750" indent="-285750">
              <a:buClr>
                <a:schemeClr val="bg1"/>
              </a:buClr>
              <a:buFont typeface="Wingdings" pitchFamily="2" charset="2"/>
              <a:buChar char="§"/>
            </a:pPr>
            <a:r>
              <a:rPr lang="en-US" sz="1800" b="1" dirty="0">
                <a:solidFill>
                  <a:schemeClr val="bg1"/>
                </a:solidFill>
                <a:latin typeface="+mj-lt"/>
                <a:ea typeface="Roboto" panose="02000000000000000000" pitchFamily="2" charset="0"/>
                <a:sym typeface="Century Gothic"/>
              </a:rPr>
              <a:t>The global goals are a shared agenda to end poverty, fight inequality and injustice, and protect the planet. The SDGs address the root causes of poverty and the universal need for development for all people, ensuring that no one is left behind.  </a:t>
            </a:r>
            <a:endParaRPr sz="1800" b="1" dirty="0">
              <a:solidFill>
                <a:schemeClr val="bg1"/>
              </a:solidFill>
              <a:latin typeface="+mj-lt"/>
              <a:ea typeface="Roboto" panose="02000000000000000000" pitchFamily="2" charset="0"/>
            </a:endParaRPr>
          </a:p>
        </p:txBody>
      </p:sp>
      <p:sp>
        <p:nvSpPr>
          <p:cNvPr id="2" name="TextBox 1">
            <a:extLst>
              <a:ext uri="{FF2B5EF4-FFF2-40B4-BE49-F238E27FC236}">
                <a16:creationId xmlns:a16="http://schemas.microsoft.com/office/drawing/2014/main" id="{0C459466-10D2-52DC-1624-920AD0E9E975}"/>
              </a:ext>
            </a:extLst>
          </p:cNvPr>
          <p:cNvSpPr txBox="1"/>
          <p:nvPr/>
        </p:nvSpPr>
        <p:spPr>
          <a:xfrm>
            <a:off x="639524" y="684948"/>
            <a:ext cx="8109703" cy="553998"/>
          </a:xfrm>
          <a:prstGeom prst="rect">
            <a:avLst/>
          </a:prstGeom>
          <a:noFill/>
        </p:spPr>
        <p:txBody>
          <a:bodyPr wrap="square" rtlCol="0">
            <a:spAutoFit/>
          </a:bodyPr>
          <a:lstStyle/>
          <a:p>
            <a:r>
              <a:rPr lang="en-US" sz="3000" b="1" i="1" dirty="0">
                <a:solidFill>
                  <a:schemeClr val="bg1"/>
                </a:solidFill>
                <a:latin typeface="+mj-lt"/>
                <a:ea typeface="Roboto Black" panose="02000000000000000000" pitchFamily="2" charset="0"/>
                <a:sym typeface="Century Gothic"/>
              </a:rPr>
              <a:t>Sustainable Development Goals (SDGs)</a:t>
            </a:r>
          </a:p>
        </p:txBody>
      </p:sp>
      <p:sp>
        <p:nvSpPr>
          <p:cNvPr id="3" name="Oval 2">
            <a:extLst>
              <a:ext uri="{FF2B5EF4-FFF2-40B4-BE49-F238E27FC236}">
                <a16:creationId xmlns:a16="http://schemas.microsoft.com/office/drawing/2014/main" id="{31FDE03A-39CE-839B-0983-1BF1A4E2E023}"/>
              </a:ext>
            </a:extLst>
          </p:cNvPr>
          <p:cNvSpPr/>
          <p:nvPr/>
        </p:nvSpPr>
        <p:spPr>
          <a:xfrm>
            <a:off x="6748765" y="977336"/>
            <a:ext cx="5221400" cy="5221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1" name="Google Shape;331;p14"/>
          <p:cNvPicPr preferRelativeResize="0"/>
          <p:nvPr/>
        </p:nvPicPr>
        <p:blipFill>
          <a:blip r:embed="rId3">
            <a:alphaModFix/>
          </a:blip>
          <a:stretch>
            <a:fillRect/>
          </a:stretch>
        </p:blipFill>
        <p:spPr>
          <a:xfrm>
            <a:off x="6997717" y="1212841"/>
            <a:ext cx="4768074" cy="47680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321"/>
        <p:cNvGrpSpPr/>
        <p:nvPr/>
      </p:nvGrpSpPr>
      <p:grpSpPr>
        <a:xfrm>
          <a:off x="0" y="0"/>
          <a:ext cx="0" cy="0"/>
          <a:chOff x="0" y="0"/>
          <a:chExt cx="0" cy="0"/>
        </a:xfrm>
      </p:grpSpPr>
      <p:sp>
        <p:nvSpPr>
          <p:cNvPr id="3" name="Rectangle 2">
            <a:extLst>
              <a:ext uri="{FF2B5EF4-FFF2-40B4-BE49-F238E27FC236}">
                <a16:creationId xmlns:a16="http://schemas.microsoft.com/office/drawing/2014/main" id="{2A2B3CCB-863C-B6D5-5ACF-2F0BF3FC2E37}"/>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Google Shape;323;p13"/>
          <p:cNvSpPr/>
          <p:nvPr/>
        </p:nvSpPr>
        <p:spPr>
          <a:xfrm>
            <a:off x="248921" y="410988"/>
            <a:ext cx="11715900" cy="6054300"/>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5" name="Google Shape;325;p13"/>
          <p:cNvPicPr preferRelativeResize="0"/>
          <p:nvPr/>
        </p:nvPicPr>
        <p:blipFill rotWithShape="1">
          <a:blip r:embed="rId3">
            <a:alphaModFix/>
          </a:blip>
          <a:srcRect/>
          <a:stretch/>
        </p:blipFill>
        <p:spPr>
          <a:xfrm>
            <a:off x="4513026" y="535899"/>
            <a:ext cx="4445054" cy="935241"/>
          </a:xfrm>
          <a:prstGeom prst="rect">
            <a:avLst/>
          </a:prstGeom>
          <a:noFill/>
          <a:ln>
            <a:noFill/>
          </a:ln>
        </p:spPr>
      </p:pic>
      <p:pic>
        <p:nvPicPr>
          <p:cNvPr id="6" name="Picture 5" descr="A chart of goals for sustainable development&#10;&#10;Description automatically generated">
            <a:extLst>
              <a:ext uri="{FF2B5EF4-FFF2-40B4-BE49-F238E27FC236}">
                <a16:creationId xmlns:a16="http://schemas.microsoft.com/office/drawing/2014/main" id="{F2048295-8225-4C3A-90FC-E1509960DB8F}"/>
              </a:ext>
            </a:extLst>
          </p:cNvPr>
          <p:cNvPicPr>
            <a:picLocks noChangeAspect="1"/>
          </p:cNvPicPr>
          <p:nvPr/>
        </p:nvPicPr>
        <p:blipFill>
          <a:blip r:embed="rId4"/>
          <a:stretch>
            <a:fillRect/>
          </a:stretch>
        </p:blipFill>
        <p:spPr>
          <a:xfrm>
            <a:off x="1448274" y="715879"/>
            <a:ext cx="9317194" cy="57284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336"/>
        <p:cNvGrpSpPr/>
        <p:nvPr/>
      </p:nvGrpSpPr>
      <p:grpSpPr>
        <a:xfrm>
          <a:off x="0" y="0"/>
          <a:ext cx="0" cy="0"/>
          <a:chOff x="0" y="0"/>
          <a:chExt cx="0" cy="0"/>
        </a:xfrm>
      </p:grpSpPr>
      <p:sp>
        <p:nvSpPr>
          <p:cNvPr id="2" name="Rectangle 1">
            <a:extLst>
              <a:ext uri="{FF2B5EF4-FFF2-40B4-BE49-F238E27FC236}">
                <a16:creationId xmlns:a16="http://schemas.microsoft.com/office/drawing/2014/main" id="{C101C4C2-9FD0-B585-0497-713BC4F0B06B}"/>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Google Shape;338;p16"/>
          <p:cNvSpPr txBox="1"/>
          <p:nvPr/>
        </p:nvSpPr>
        <p:spPr>
          <a:xfrm>
            <a:off x="401866" y="1548097"/>
            <a:ext cx="11173968" cy="48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1.   End poverty in all its forms everywhere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2.   End hunger, achieve food security and improved nutrition and promote sustainable agriculture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3.   Ensure healthy lives and promote wellbeing for all at all ages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4.   Ensure inclusive and equitable quality education and promote lifelong learning opportunities for all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5.   Achieve gender equality and empower all women and girls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6.   Ensure availability and sustainable management of water and sanitation for all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7.   Ensure access to affordable, reliable, sustainable and modern energy for all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8.   Promote sustained, inclusive and sustainable economic growth, full and productive employment and decent   </a:t>
            </a: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               work for all </a:t>
            </a:r>
            <a:endParaRPr lang="en-US"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9.   Build resilient infrastructure, promote inclusive and sustainable industrialization and foster innovation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10. Reduce inequality within and among countries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11. Make cities and human settlements inclusive, safe, resilient and sustainable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12. Ensure sustainable consumption and production patterns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13. Take urgent action to combat climate change and its impacts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14. Conserve and sustainably use the oceans, seas and marine resources for sustainable development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15. Protect, restore and promote sustainable use of terrestrial ecosystems, sustainably manage forests, combat </a:t>
            </a: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                desertification, and halt and reverse land degradation and halt biodiversity loss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16. Promote peaceful and inclusive societies for sustainable development, provide access to justice for all and </a:t>
            </a: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                build effective, accountable and inclusive institutions at all levels </a:t>
            </a:r>
            <a:endParaRPr sz="1500" b="1" dirty="0">
              <a:solidFill>
                <a:schemeClr val="dk1"/>
              </a:solidFill>
              <a:latin typeface="+mj-lt"/>
              <a:ea typeface="Roboto" panose="02000000000000000000" pitchFamily="2" charset="0"/>
            </a:endParaRPr>
          </a:p>
          <a:p>
            <a:pPr marL="0" lvl="0" indent="0" algn="l" rtl="0">
              <a:spcBef>
                <a:spcPts val="0"/>
              </a:spcBef>
              <a:spcAft>
                <a:spcPts val="0"/>
              </a:spcAft>
              <a:buClr>
                <a:schemeClr val="dk1"/>
              </a:buClr>
              <a:buFont typeface="Arial"/>
              <a:buNone/>
            </a:pPr>
            <a:r>
              <a:rPr lang="en-US" sz="1500" b="1" dirty="0">
                <a:solidFill>
                  <a:schemeClr val="lt1"/>
                </a:solidFill>
                <a:latin typeface="+mj-lt"/>
                <a:ea typeface="Roboto" panose="02000000000000000000" pitchFamily="2" charset="0"/>
                <a:cs typeface="Century Gothic"/>
                <a:sym typeface="Century Gothic"/>
              </a:rPr>
              <a:t>Goal 17. Strengthen the means of implementation and revitalize the global partnership for sustainable development </a:t>
            </a:r>
            <a:endParaRPr sz="1500" b="1" dirty="0">
              <a:solidFill>
                <a:schemeClr val="dk1"/>
              </a:solidFill>
              <a:latin typeface="+mj-lt"/>
              <a:ea typeface="Roboto" panose="02000000000000000000" pitchFamily="2" charset="0"/>
            </a:endParaRPr>
          </a:p>
          <a:p>
            <a:pPr marL="0" lvl="0" indent="0" algn="l" rtl="0">
              <a:spcBef>
                <a:spcPts val="0"/>
              </a:spcBef>
              <a:spcAft>
                <a:spcPts val="0"/>
              </a:spcAft>
              <a:buNone/>
            </a:pPr>
            <a:endParaRPr sz="1600" b="1" dirty="0">
              <a:latin typeface="Roboto" panose="02000000000000000000" pitchFamily="2" charset="0"/>
              <a:ea typeface="Roboto" panose="02000000000000000000" pitchFamily="2" charset="0"/>
              <a:cs typeface="Century Gothic"/>
              <a:sym typeface="Century Gothic"/>
            </a:endParaRPr>
          </a:p>
        </p:txBody>
      </p:sp>
      <p:pic>
        <p:nvPicPr>
          <p:cNvPr id="339" name="Google Shape;339;p16"/>
          <p:cNvPicPr preferRelativeResize="0"/>
          <p:nvPr/>
        </p:nvPicPr>
        <p:blipFill>
          <a:blip r:embed="rId3">
            <a:alphaModFix/>
          </a:blip>
          <a:stretch>
            <a:fillRect/>
          </a:stretch>
        </p:blipFill>
        <p:spPr>
          <a:xfrm>
            <a:off x="0" y="328778"/>
            <a:ext cx="5988850" cy="10936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80F7A-EEA8-B4C8-5010-5327FC67D7C9}"/>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348;p15">
            <a:extLst>
              <a:ext uri="{FF2B5EF4-FFF2-40B4-BE49-F238E27FC236}">
                <a16:creationId xmlns:a16="http://schemas.microsoft.com/office/drawing/2014/main" id="{F9907582-BA84-5281-D790-F97C424012B7}"/>
              </a:ext>
            </a:extLst>
          </p:cNvPr>
          <p:cNvPicPr preferRelativeResize="0"/>
          <p:nvPr/>
        </p:nvPicPr>
        <p:blipFill>
          <a:blip r:embed="rId2">
            <a:alphaModFix/>
          </a:blip>
          <a:stretch>
            <a:fillRect/>
          </a:stretch>
        </p:blipFill>
        <p:spPr>
          <a:xfrm>
            <a:off x="7548373" y="1215433"/>
            <a:ext cx="3547090" cy="2364726"/>
          </a:xfrm>
          <a:prstGeom prst="rect">
            <a:avLst/>
          </a:prstGeom>
          <a:noFill/>
          <a:ln>
            <a:noFill/>
          </a:ln>
        </p:spPr>
      </p:pic>
      <p:sp>
        <p:nvSpPr>
          <p:cNvPr id="3" name="Rectangle 2">
            <a:extLst>
              <a:ext uri="{FF2B5EF4-FFF2-40B4-BE49-F238E27FC236}">
                <a16:creationId xmlns:a16="http://schemas.microsoft.com/office/drawing/2014/main" id="{75B68F57-5863-5C58-AC42-A01FC2C9C982}"/>
              </a:ext>
            </a:extLst>
          </p:cNvPr>
          <p:cNvSpPr/>
          <p:nvPr/>
        </p:nvSpPr>
        <p:spPr>
          <a:xfrm>
            <a:off x="550000" y="1062020"/>
            <a:ext cx="5197288" cy="1083714"/>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46;p15">
            <a:extLst>
              <a:ext uri="{FF2B5EF4-FFF2-40B4-BE49-F238E27FC236}">
                <a16:creationId xmlns:a16="http://schemas.microsoft.com/office/drawing/2014/main" id="{A8E129C7-7EEB-168F-FA00-086F6B168E36}"/>
              </a:ext>
            </a:extLst>
          </p:cNvPr>
          <p:cNvSpPr/>
          <p:nvPr/>
        </p:nvSpPr>
        <p:spPr>
          <a:xfrm>
            <a:off x="697217" y="1138502"/>
            <a:ext cx="5197289" cy="8771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dirty="0">
                <a:solidFill>
                  <a:schemeClr val="lt1"/>
                </a:solidFill>
                <a:latin typeface="+mj-lt"/>
                <a:ea typeface="Roboto" panose="02000000000000000000" pitchFamily="2" charset="0"/>
                <a:cs typeface="Century Gothic"/>
                <a:sym typeface="Century Gothic"/>
              </a:rPr>
              <a:t>SDG Goal 4:</a:t>
            </a:r>
            <a:r>
              <a:rPr lang="en-US" sz="1700" b="1" dirty="0">
                <a:latin typeface="+mj-lt"/>
                <a:ea typeface="Roboto" panose="02000000000000000000" pitchFamily="2" charset="0"/>
              </a:rPr>
              <a:t> </a:t>
            </a:r>
            <a:r>
              <a:rPr lang="en-US" sz="1700" b="1" dirty="0">
                <a:solidFill>
                  <a:schemeClr val="lt1"/>
                </a:solidFill>
                <a:latin typeface="+mj-lt"/>
                <a:ea typeface="Roboto" panose="02000000000000000000" pitchFamily="2" charset="0"/>
                <a:cs typeface="Century Gothic"/>
                <a:sym typeface="Century Gothic"/>
              </a:rPr>
              <a:t>Ensure inclusive and equitable </a:t>
            </a:r>
          </a:p>
          <a:p>
            <a:pPr marL="0" marR="0" lvl="0" indent="0" algn="l" rtl="0">
              <a:spcBef>
                <a:spcPts val="0"/>
              </a:spcBef>
              <a:spcAft>
                <a:spcPts val="0"/>
              </a:spcAft>
              <a:buNone/>
            </a:pPr>
            <a:r>
              <a:rPr lang="en-US" sz="1700" b="1" dirty="0">
                <a:solidFill>
                  <a:schemeClr val="lt1"/>
                </a:solidFill>
                <a:latin typeface="+mj-lt"/>
                <a:ea typeface="Roboto" panose="02000000000000000000" pitchFamily="2" charset="0"/>
                <a:cs typeface="Century Gothic"/>
                <a:sym typeface="Century Gothic"/>
              </a:rPr>
              <a:t>quality education + SDG Goal 11: Sustainable Cities and Communities (UNICEF)</a:t>
            </a:r>
            <a:endParaRPr sz="1700" b="1" dirty="0">
              <a:latin typeface="+mj-lt"/>
              <a:ea typeface="Roboto" panose="02000000000000000000" pitchFamily="2" charset="0"/>
            </a:endParaRPr>
          </a:p>
        </p:txBody>
      </p:sp>
      <p:sp>
        <p:nvSpPr>
          <p:cNvPr id="5" name="TextBox 4">
            <a:extLst>
              <a:ext uri="{FF2B5EF4-FFF2-40B4-BE49-F238E27FC236}">
                <a16:creationId xmlns:a16="http://schemas.microsoft.com/office/drawing/2014/main" id="{EA528825-92A3-E4A8-6372-A870A3F7C108}"/>
              </a:ext>
            </a:extLst>
          </p:cNvPr>
          <p:cNvSpPr txBox="1"/>
          <p:nvPr/>
        </p:nvSpPr>
        <p:spPr>
          <a:xfrm>
            <a:off x="488279" y="2358327"/>
            <a:ext cx="6481482" cy="4139595"/>
          </a:xfrm>
          <a:prstGeom prst="rect">
            <a:avLst/>
          </a:prstGeom>
          <a:noFill/>
        </p:spPr>
        <p:txBody>
          <a:bodyPr wrap="square">
            <a:spAutoFit/>
          </a:bodyPr>
          <a:lstStyle/>
          <a:p>
            <a:pPr marL="0" lvl="0" indent="0">
              <a:buClr>
                <a:schemeClr val="bg1"/>
              </a:buClr>
              <a:buSzPts val="1700"/>
              <a:buNone/>
            </a:pPr>
            <a:r>
              <a:rPr lang="en-US" sz="1700" b="1" dirty="0">
                <a:solidFill>
                  <a:schemeClr val="bg1"/>
                </a:solidFill>
                <a:latin typeface="+mj-lt"/>
                <a:ea typeface="Roboto" panose="02000000000000000000" pitchFamily="2" charset="0"/>
                <a:sym typeface="Century Gothic"/>
              </a:rPr>
              <a:t>UNICEF helps 48.6 million out-of-school children access education, including 6.4 million children on the move and 31.7 million in humanitarian settings (as of 2021).</a:t>
            </a:r>
          </a:p>
          <a:p>
            <a:pPr marL="0" lvl="0" indent="0">
              <a:buClr>
                <a:schemeClr val="bg1"/>
              </a:buClr>
              <a:buSzPts val="1700"/>
              <a:buNone/>
            </a:pPr>
            <a:endParaRPr lang="en-US" sz="2000" b="1" dirty="0">
              <a:solidFill>
                <a:schemeClr val="bg1"/>
              </a:solidFill>
              <a:latin typeface="Roboto" panose="02000000000000000000" pitchFamily="2" charset="0"/>
              <a:ea typeface="Roboto" panose="02000000000000000000" pitchFamily="2" charset="0"/>
              <a:sym typeface="Century Gothic"/>
            </a:endParaRPr>
          </a:p>
          <a:p>
            <a:pPr>
              <a:buClr>
                <a:schemeClr val="bg1"/>
              </a:buClr>
              <a:buSzPts val="1700"/>
            </a:pPr>
            <a:r>
              <a:rPr lang="en-US" sz="2400" b="1" i="1" dirty="0">
                <a:solidFill>
                  <a:schemeClr val="bg1"/>
                </a:solidFill>
                <a:latin typeface="+mj-lt"/>
                <a:ea typeface="Roboto" panose="02000000000000000000" pitchFamily="2" charset="0"/>
                <a:sym typeface="Century Gothic"/>
                <a:hlinkClick r:id="rId3">
                  <a:extLst>
                    <a:ext uri="{A12FA001-AC4F-418D-AE19-62706E023703}">
                      <ahyp:hlinkClr xmlns:ahyp="http://schemas.microsoft.com/office/drawing/2018/hyperlinkcolor" val="tx"/>
                    </a:ext>
                  </a:extLst>
                </a:hlinkClick>
              </a:rPr>
              <a:t>Example: Building Schools with Plastic Bricks</a:t>
            </a:r>
            <a:endParaRPr lang="en-US" sz="2400" b="1" i="1" dirty="0">
              <a:solidFill>
                <a:schemeClr val="bg1"/>
              </a:solidFill>
              <a:latin typeface="+mj-lt"/>
              <a:ea typeface="Roboto" panose="02000000000000000000" pitchFamily="2" charset="0"/>
              <a:sym typeface="Century Gothic"/>
            </a:endParaRPr>
          </a:p>
          <a:p>
            <a:pPr marL="0" lvl="0" indent="0">
              <a:buClr>
                <a:schemeClr val="bg1"/>
              </a:buClr>
              <a:buSzPts val="1700"/>
              <a:buNone/>
            </a:pPr>
            <a:endParaRPr lang="en-US" sz="1800" b="1" dirty="0">
              <a:solidFill>
                <a:schemeClr val="bg1"/>
              </a:solidFill>
              <a:latin typeface="Roboto" panose="02000000000000000000" pitchFamily="2" charset="0"/>
              <a:ea typeface="Roboto" panose="02000000000000000000" pitchFamily="2" charset="0"/>
              <a:sym typeface="Century Gothic"/>
            </a:endParaRPr>
          </a:p>
          <a:p>
            <a:pPr marL="0" lvl="0" indent="0">
              <a:buClr>
                <a:schemeClr val="bg1"/>
              </a:buClr>
              <a:buSzPts val="1700"/>
              <a:buNone/>
            </a:pPr>
            <a:r>
              <a:rPr lang="en-US" sz="1700" b="1" dirty="0">
                <a:solidFill>
                  <a:schemeClr val="bg1"/>
                </a:solidFill>
                <a:latin typeface="+mj-lt"/>
                <a:ea typeface="Roboto" panose="02000000000000000000" pitchFamily="2" charset="0"/>
              </a:rPr>
              <a:t>Côte d'Ivoire needed 15,000 classrooms to meet the needs of children without a place to learn. To help fill this gap, UNICEF partnered with </a:t>
            </a:r>
            <a:r>
              <a:rPr lang="en-US" sz="1700" b="1" dirty="0" err="1">
                <a:solidFill>
                  <a:schemeClr val="bg1"/>
                </a:solidFill>
                <a:latin typeface="+mj-lt"/>
                <a:ea typeface="Roboto" panose="02000000000000000000" pitchFamily="2" charset="0"/>
              </a:rPr>
              <a:t>Conceptos</a:t>
            </a:r>
            <a:r>
              <a:rPr lang="en-US" sz="1700" b="1" dirty="0">
                <a:solidFill>
                  <a:schemeClr val="bg1"/>
                </a:solidFill>
                <a:latin typeface="+mj-lt"/>
                <a:ea typeface="Roboto" panose="02000000000000000000" pitchFamily="2" charset="0"/>
              </a:rPr>
              <a:t> </a:t>
            </a:r>
            <a:r>
              <a:rPr lang="en-US" sz="1700" b="1" dirty="0" err="1">
                <a:solidFill>
                  <a:schemeClr val="bg1"/>
                </a:solidFill>
                <a:latin typeface="+mj-lt"/>
                <a:ea typeface="Roboto" panose="02000000000000000000" pitchFamily="2" charset="0"/>
              </a:rPr>
              <a:t>Plásticos</a:t>
            </a:r>
            <a:r>
              <a:rPr lang="en-US" sz="1700" b="1" dirty="0">
                <a:solidFill>
                  <a:schemeClr val="bg1"/>
                </a:solidFill>
                <a:latin typeface="+mj-lt"/>
                <a:ea typeface="Roboto" panose="02000000000000000000" pitchFamily="2" charset="0"/>
              </a:rPr>
              <a:t>, a Colombian company, to use recycled plastic collected from polluted areas in and around Abidjan to build 500 classrooms for more than 25,000 children from 2019 to 2021, with the potential to increase production beyond. </a:t>
            </a:r>
          </a:p>
        </p:txBody>
      </p:sp>
      <p:sp>
        <p:nvSpPr>
          <p:cNvPr id="6" name="TextBox 5">
            <a:extLst>
              <a:ext uri="{FF2B5EF4-FFF2-40B4-BE49-F238E27FC236}">
                <a16:creationId xmlns:a16="http://schemas.microsoft.com/office/drawing/2014/main" id="{57ECB503-0242-3753-DF36-740D024A1BA2}"/>
              </a:ext>
            </a:extLst>
          </p:cNvPr>
          <p:cNvSpPr txBox="1"/>
          <p:nvPr/>
        </p:nvSpPr>
        <p:spPr>
          <a:xfrm>
            <a:off x="488279" y="276735"/>
            <a:ext cx="9179828" cy="584775"/>
          </a:xfrm>
          <a:prstGeom prst="rect">
            <a:avLst/>
          </a:prstGeom>
          <a:noFill/>
        </p:spPr>
        <p:txBody>
          <a:bodyPr wrap="square" rtlCol="0">
            <a:spAutoFit/>
          </a:bodyPr>
          <a:lstStyle/>
          <a:p>
            <a:r>
              <a:rPr lang="en-US" sz="3200" b="1" i="1" dirty="0">
                <a:solidFill>
                  <a:schemeClr val="bg1"/>
                </a:solidFill>
                <a:latin typeface="+mj-lt"/>
                <a:ea typeface="Roboto Black" panose="02000000000000000000" pitchFamily="2" charset="0"/>
                <a:sym typeface="Century Gothic"/>
              </a:rPr>
              <a:t>Example of Progress on SDGs </a:t>
            </a:r>
          </a:p>
        </p:txBody>
      </p:sp>
      <p:pic>
        <p:nvPicPr>
          <p:cNvPr id="1026" name="Picture 2" descr="UNICEF breaks ground on Africa's first-of-its-kind recycled plastic brick  factory in Côte d'Ivoire">
            <a:extLst>
              <a:ext uri="{FF2B5EF4-FFF2-40B4-BE49-F238E27FC236}">
                <a16:creationId xmlns:a16="http://schemas.microsoft.com/office/drawing/2014/main" id="{F566ABD1-6440-8DBE-8432-0A5E930E7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373" y="3766632"/>
            <a:ext cx="3547090" cy="236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54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5" name="Rectangle 4">
            <a:extLst>
              <a:ext uri="{FF2B5EF4-FFF2-40B4-BE49-F238E27FC236}">
                <a16:creationId xmlns:a16="http://schemas.microsoft.com/office/drawing/2014/main" id="{2BD88805-2B1F-385D-726B-59EA382DDC0D}"/>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621A352-942D-0B31-5A32-31C188469BE9}"/>
              </a:ext>
            </a:extLst>
          </p:cNvPr>
          <p:cNvSpPr txBox="1"/>
          <p:nvPr/>
        </p:nvSpPr>
        <p:spPr>
          <a:xfrm>
            <a:off x="2024787" y="318621"/>
            <a:ext cx="11089637" cy="646331"/>
          </a:xfrm>
          <a:prstGeom prst="rect">
            <a:avLst/>
          </a:prstGeom>
          <a:noFill/>
        </p:spPr>
        <p:txBody>
          <a:bodyPr wrap="square" rtlCol="0">
            <a:spAutoFit/>
          </a:bodyPr>
          <a:lstStyle/>
          <a:p>
            <a:r>
              <a:rPr lang="en-US" sz="3600" b="1" i="1" dirty="0">
                <a:solidFill>
                  <a:schemeClr val="bg1"/>
                </a:solidFill>
                <a:latin typeface="+mj-lt"/>
                <a:ea typeface="Roboto Black" panose="02000000000000000000" pitchFamily="2" charset="0"/>
                <a:sym typeface="Century Gothic"/>
              </a:rPr>
              <a:t>Universal Declaration of Human Rights</a:t>
            </a:r>
            <a:endParaRPr lang="en-US" sz="3600" b="1" i="1" dirty="0">
              <a:solidFill>
                <a:schemeClr val="bg1"/>
              </a:solidFill>
              <a:latin typeface="+mj-lt"/>
              <a:ea typeface="Roboto Black" panose="02000000000000000000" pitchFamily="2" charset="0"/>
            </a:endParaRPr>
          </a:p>
        </p:txBody>
      </p:sp>
      <p:sp>
        <p:nvSpPr>
          <p:cNvPr id="3" name="TextBox 2">
            <a:extLst>
              <a:ext uri="{FF2B5EF4-FFF2-40B4-BE49-F238E27FC236}">
                <a16:creationId xmlns:a16="http://schemas.microsoft.com/office/drawing/2014/main" id="{9176F110-9ABD-82EB-6DFB-ED90FCC93894}"/>
              </a:ext>
            </a:extLst>
          </p:cNvPr>
          <p:cNvSpPr txBox="1"/>
          <p:nvPr/>
        </p:nvSpPr>
        <p:spPr>
          <a:xfrm>
            <a:off x="5620932" y="1629476"/>
            <a:ext cx="5714851" cy="3754874"/>
          </a:xfrm>
          <a:prstGeom prst="rect">
            <a:avLst/>
          </a:prstGeom>
          <a:noFill/>
        </p:spPr>
        <p:txBody>
          <a:bodyPr wrap="square" rtlCol="0">
            <a:spAutoFit/>
          </a:bodyPr>
          <a:lstStyle/>
          <a:p>
            <a:pPr marL="285750" indent="-285750">
              <a:buClr>
                <a:schemeClr val="bg1"/>
              </a:buClr>
              <a:buFont typeface="Wingdings" pitchFamily="2" charset="2"/>
              <a:buChar char="§"/>
            </a:pPr>
            <a:r>
              <a:rPr lang="en-GB" sz="1700" b="1" dirty="0">
                <a:solidFill>
                  <a:schemeClr val="bg1"/>
                </a:solidFill>
                <a:latin typeface="+mj-lt"/>
                <a:ea typeface="Roboto" panose="02000000000000000000" pitchFamily="2" charset="0"/>
              </a:rPr>
              <a:t>The Universal Declaration of Human Rights (UDHR) is a milestone document in the history of human rights.</a:t>
            </a:r>
          </a:p>
          <a:p>
            <a:pPr marL="285750" indent="-285750">
              <a:buClr>
                <a:schemeClr val="bg1"/>
              </a:buClr>
              <a:buFont typeface="Wingdings" pitchFamily="2" charset="2"/>
              <a:buChar char="§"/>
            </a:pPr>
            <a:endParaRPr lang="en-GB" sz="1700" b="1" dirty="0">
              <a:solidFill>
                <a:schemeClr val="bg1"/>
              </a:solidFill>
              <a:latin typeface="+mj-lt"/>
              <a:ea typeface="Roboto" panose="02000000000000000000" pitchFamily="2" charset="0"/>
            </a:endParaRPr>
          </a:p>
          <a:p>
            <a:pPr marL="285750" indent="-285750">
              <a:buClr>
                <a:schemeClr val="bg1"/>
              </a:buClr>
              <a:buFont typeface="Wingdings" pitchFamily="2" charset="2"/>
              <a:buChar char="§"/>
            </a:pPr>
            <a:r>
              <a:rPr lang="en-US" sz="1700" b="1" dirty="0">
                <a:solidFill>
                  <a:schemeClr val="lt1"/>
                </a:solidFill>
                <a:latin typeface="+mj-lt"/>
                <a:ea typeface="Roboto" panose="02000000000000000000" pitchFamily="2" charset="0"/>
                <a:cs typeface="Century Gothic"/>
                <a:sym typeface="Century Gothic"/>
              </a:rPr>
              <a:t>It was adopted on 10 December 1948 by the General Assembly</a:t>
            </a:r>
            <a:r>
              <a:rPr lang="en-US" sz="1700" b="1" dirty="0">
                <a:solidFill>
                  <a:schemeClr val="dk1"/>
                </a:solidFill>
                <a:latin typeface="+mj-lt"/>
                <a:ea typeface="Roboto" panose="02000000000000000000" pitchFamily="2" charset="0"/>
                <a:cs typeface="Century Gothic"/>
                <a:sym typeface="Century Gothic"/>
              </a:rPr>
              <a:t> </a:t>
            </a:r>
            <a:r>
              <a:rPr lang="en-GB" sz="1700" b="1" dirty="0">
                <a:solidFill>
                  <a:schemeClr val="bg1"/>
                </a:solidFill>
                <a:latin typeface="+mj-lt"/>
                <a:ea typeface="Roboto" panose="02000000000000000000" pitchFamily="2" charset="0"/>
              </a:rPr>
              <a:t>as a common standard of achievements for all peoples and all nations. It set out, for the first time, fundamental human rights to be universally protected.</a:t>
            </a:r>
          </a:p>
          <a:p>
            <a:pPr marL="285750" indent="-285750">
              <a:buClr>
                <a:schemeClr val="bg1"/>
              </a:buClr>
              <a:buFont typeface="Wingdings" pitchFamily="2" charset="2"/>
              <a:buChar char="§"/>
            </a:pPr>
            <a:endParaRPr lang="en-GB" sz="1700" b="1" dirty="0">
              <a:solidFill>
                <a:schemeClr val="bg1"/>
              </a:solidFill>
              <a:latin typeface="+mj-lt"/>
              <a:ea typeface="Roboto" panose="02000000000000000000" pitchFamily="2" charset="0"/>
            </a:endParaRPr>
          </a:p>
          <a:p>
            <a:pPr marL="285750" indent="-285750">
              <a:buClr>
                <a:schemeClr val="bg1"/>
              </a:buClr>
              <a:buFont typeface="Wingdings" pitchFamily="2" charset="2"/>
              <a:buChar char="§"/>
            </a:pPr>
            <a:r>
              <a:rPr lang="en-GB" sz="1700" b="1" dirty="0">
                <a:solidFill>
                  <a:schemeClr val="bg1"/>
                </a:solidFill>
                <a:latin typeface="+mj-lt"/>
                <a:ea typeface="Roboto" panose="02000000000000000000" pitchFamily="2" charset="0"/>
              </a:rPr>
              <a:t>It has been translated into over 500 languages.</a:t>
            </a:r>
          </a:p>
          <a:p>
            <a:pPr marL="285750" indent="-285750">
              <a:buClr>
                <a:schemeClr val="bg1"/>
              </a:buClr>
              <a:buFont typeface="Wingdings" pitchFamily="2" charset="2"/>
              <a:buChar char="§"/>
            </a:pPr>
            <a:endParaRPr lang="en-GB" sz="1700" b="1" dirty="0">
              <a:solidFill>
                <a:schemeClr val="bg1"/>
              </a:solidFill>
              <a:latin typeface="+mj-lt"/>
              <a:ea typeface="Roboto" panose="02000000000000000000" pitchFamily="2" charset="0"/>
            </a:endParaRPr>
          </a:p>
          <a:p>
            <a:pPr marL="285750" indent="-285750">
              <a:buClr>
                <a:schemeClr val="bg1"/>
              </a:buClr>
              <a:buFont typeface="Wingdings" pitchFamily="2" charset="2"/>
              <a:buChar char="§"/>
            </a:pPr>
            <a:r>
              <a:rPr lang="en-GB" sz="1700" b="1" dirty="0">
                <a:solidFill>
                  <a:schemeClr val="bg1"/>
                </a:solidFill>
                <a:latin typeface="+mj-lt"/>
                <a:ea typeface="Roboto" panose="02000000000000000000" pitchFamily="2" charset="0"/>
              </a:rPr>
              <a:t>The UDHR has paved the way for the adoption of more than seventy human rights treaties.</a:t>
            </a:r>
            <a:endParaRPr lang="en-US" sz="1700" b="1" dirty="0">
              <a:solidFill>
                <a:schemeClr val="bg1"/>
              </a:solidFill>
              <a:latin typeface="+mj-lt"/>
              <a:ea typeface="Roboto" panose="02000000000000000000" pitchFamily="2" charset="0"/>
            </a:endParaRPr>
          </a:p>
        </p:txBody>
      </p:sp>
      <p:pic>
        <p:nvPicPr>
          <p:cNvPr id="4" name="Picture 2" descr="Eleanor Roosevelt and the Universal Declaration of Human Rights - Eleanor  Roosevelt National Historic Site (U.S. National Park Service)">
            <a:extLst>
              <a:ext uri="{FF2B5EF4-FFF2-40B4-BE49-F238E27FC236}">
                <a16:creationId xmlns:a16="http://schemas.microsoft.com/office/drawing/2014/main" id="{15F08CA7-5044-0874-8725-CE8C58426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39" y="2753153"/>
            <a:ext cx="4855208" cy="38080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uman Rights Day | United Nations">
            <a:extLst>
              <a:ext uri="{FF2B5EF4-FFF2-40B4-BE49-F238E27FC236}">
                <a16:creationId xmlns:a16="http://schemas.microsoft.com/office/drawing/2014/main" id="{E62E8741-C957-C5DC-80EA-8F47F2EB03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58" t="11187" b="13432"/>
          <a:stretch/>
        </p:blipFill>
        <p:spPr bwMode="auto">
          <a:xfrm>
            <a:off x="1520556" y="1124949"/>
            <a:ext cx="2635774" cy="14682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C5894D-4E99-0941-D285-A6F42D2CADAD}"/>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6611BF9-D9DA-42BA-B912-D0D949B32074}"/>
              </a:ext>
            </a:extLst>
          </p:cNvPr>
          <p:cNvSpPr txBox="1"/>
          <p:nvPr/>
        </p:nvSpPr>
        <p:spPr>
          <a:xfrm>
            <a:off x="253833" y="247000"/>
            <a:ext cx="11089637" cy="584775"/>
          </a:xfrm>
          <a:prstGeom prst="rect">
            <a:avLst/>
          </a:prstGeom>
          <a:noFill/>
        </p:spPr>
        <p:txBody>
          <a:bodyPr wrap="square" rtlCol="0">
            <a:spAutoFit/>
          </a:bodyPr>
          <a:lstStyle/>
          <a:p>
            <a:endParaRPr lang="en-US" sz="3200" b="1" dirty="0"/>
          </a:p>
        </p:txBody>
      </p:sp>
      <p:pic>
        <p:nvPicPr>
          <p:cNvPr id="12" name="Picture 11">
            <a:extLst>
              <a:ext uri="{FF2B5EF4-FFF2-40B4-BE49-F238E27FC236}">
                <a16:creationId xmlns:a16="http://schemas.microsoft.com/office/drawing/2014/main" id="{8397D686-7557-0FD1-83DB-815BA0389C25}"/>
              </a:ext>
            </a:extLst>
          </p:cNvPr>
          <p:cNvPicPr>
            <a:picLocks noChangeAspect="1"/>
          </p:cNvPicPr>
          <p:nvPr/>
        </p:nvPicPr>
        <p:blipFill>
          <a:blip r:embed="rId2"/>
          <a:stretch>
            <a:fillRect/>
          </a:stretch>
        </p:blipFill>
        <p:spPr>
          <a:xfrm>
            <a:off x="2205700" y="-8984"/>
            <a:ext cx="3890300" cy="6862749"/>
          </a:xfrm>
          <a:prstGeom prst="rect">
            <a:avLst/>
          </a:prstGeom>
        </p:spPr>
      </p:pic>
      <p:pic>
        <p:nvPicPr>
          <p:cNvPr id="16" name="Picture 15">
            <a:extLst>
              <a:ext uri="{FF2B5EF4-FFF2-40B4-BE49-F238E27FC236}">
                <a16:creationId xmlns:a16="http://schemas.microsoft.com/office/drawing/2014/main" id="{2AAFD620-29FC-C384-EBA9-98377EAEFC63}"/>
              </a:ext>
            </a:extLst>
          </p:cNvPr>
          <p:cNvPicPr>
            <a:picLocks noChangeAspect="1"/>
          </p:cNvPicPr>
          <p:nvPr/>
        </p:nvPicPr>
        <p:blipFill>
          <a:blip r:embed="rId3"/>
          <a:stretch>
            <a:fillRect/>
          </a:stretch>
        </p:blipFill>
        <p:spPr>
          <a:xfrm>
            <a:off x="6096000" y="-6609"/>
            <a:ext cx="3880505" cy="6871217"/>
          </a:xfrm>
          <a:prstGeom prst="rect">
            <a:avLst/>
          </a:prstGeom>
        </p:spPr>
      </p:pic>
    </p:spTree>
    <p:extLst>
      <p:ext uri="{BB962C8B-B14F-4D97-AF65-F5344CB8AC3E}">
        <p14:creationId xmlns:p14="http://schemas.microsoft.com/office/powerpoint/2010/main" val="966647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 name="Picture 2" descr="United Nations Emblem and Flag | United Nations">
            <a:extLst>
              <a:ext uri="{FF2B5EF4-FFF2-40B4-BE49-F238E27FC236}">
                <a16:creationId xmlns:a16="http://schemas.microsoft.com/office/drawing/2014/main" id="{91EC2DCE-D9FF-CDF0-54D0-E400C30C4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0" name="Google Shape;390;p19"/>
          <p:cNvSpPr txBox="1"/>
          <p:nvPr/>
        </p:nvSpPr>
        <p:spPr>
          <a:xfrm>
            <a:off x="1183514" y="582746"/>
            <a:ext cx="826781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bg1"/>
                </a:solidFill>
                <a:latin typeface="Roboto" panose="02000000000000000000" pitchFamily="2" charset="0"/>
                <a:ea typeface="Roboto" panose="02000000000000000000" pitchFamily="2" charset="0"/>
                <a:cs typeface="Century Gothic"/>
                <a:sym typeface="Century Gothic"/>
              </a:rPr>
              <a:t>Thank you for your attention!</a:t>
            </a:r>
            <a:endParaRPr sz="4000" b="1" dirty="0">
              <a:solidFill>
                <a:schemeClr val="bg1"/>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896BE18-F638-4596-9EE1-F9D6075C11A7}"/>
              </a:ext>
            </a:extLst>
          </p:cNvPr>
          <p:cNvSpPr txBox="1"/>
          <p:nvPr/>
        </p:nvSpPr>
        <p:spPr>
          <a:xfrm>
            <a:off x="1567384" y="3078344"/>
            <a:ext cx="4191949" cy="430887"/>
          </a:xfrm>
          <a:prstGeom prst="rect">
            <a:avLst/>
          </a:prstGeom>
          <a:noFill/>
        </p:spPr>
        <p:txBody>
          <a:bodyPr wrap="square" rtlCol="0">
            <a:spAutoFit/>
          </a:bodyPr>
          <a:lstStyle/>
          <a:p>
            <a:r>
              <a:rPr lang="en-GB" sz="2100" b="1" dirty="0">
                <a:solidFill>
                  <a:srgbClr val="002060"/>
                </a:solidFill>
                <a:latin typeface="Roboto" panose="02000000000000000000" pitchFamily="2" charset="0"/>
                <a:ea typeface="Roboto" panose="02000000000000000000" pitchFamily="2" charset="0"/>
              </a:rPr>
              <a:t>@</a:t>
            </a:r>
            <a:r>
              <a:rPr lang="en-GB" sz="2100" b="1" dirty="0" err="1">
                <a:solidFill>
                  <a:srgbClr val="002060"/>
                </a:solidFill>
                <a:latin typeface="Roboto" panose="02000000000000000000" pitchFamily="2" charset="0"/>
                <a:ea typeface="Roboto" panose="02000000000000000000" pitchFamily="2" charset="0"/>
              </a:rPr>
              <a:t>VisitUN</a:t>
            </a:r>
            <a:r>
              <a:rPr lang="en-GB" sz="2100" b="1" dirty="0">
                <a:solidFill>
                  <a:srgbClr val="002060"/>
                </a:solidFill>
                <a:latin typeface="Roboto" panose="02000000000000000000" pitchFamily="2" charset="0"/>
                <a:ea typeface="Roboto" panose="02000000000000000000" pitchFamily="2" charset="0"/>
              </a:rPr>
              <a:t> </a:t>
            </a:r>
            <a:r>
              <a:rPr lang="en-US" sz="2100" b="1" dirty="0">
                <a:solidFill>
                  <a:srgbClr val="002060"/>
                </a:solidFill>
                <a:latin typeface="Roboto" panose="02000000000000000000" pitchFamily="2" charset="0"/>
                <a:ea typeface="Roboto" panose="02000000000000000000" pitchFamily="2" charset="0"/>
              </a:rPr>
              <a:t>                       </a:t>
            </a:r>
          </a:p>
        </p:txBody>
      </p:sp>
      <p:pic>
        <p:nvPicPr>
          <p:cNvPr id="4" name="Picture 3" descr="A logo of a united nations visitor service&#10;&#10;Description automatically generated">
            <a:extLst>
              <a:ext uri="{FF2B5EF4-FFF2-40B4-BE49-F238E27FC236}">
                <a16:creationId xmlns:a16="http://schemas.microsoft.com/office/drawing/2014/main" id="{9CF6E144-8C33-031C-DD5E-75B9031393F0}"/>
              </a:ext>
            </a:extLst>
          </p:cNvPr>
          <p:cNvPicPr>
            <a:picLocks noChangeAspect="1"/>
          </p:cNvPicPr>
          <p:nvPr/>
        </p:nvPicPr>
        <p:blipFill>
          <a:blip r:embed="rId4"/>
          <a:stretch>
            <a:fillRect/>
          </a:stretch>
        </p:blipFill>
        <p:spPr>
          <a:xfrm>
            <a:off x="9412537" y="35206"/>
            <a:ext cx="2504042" cy="973794"/>
          </a:xfrm>
          <a:prstGeom prst="rect">
            <a:avLst/>
          </a:prstGeom>
        </p:spPr>
      </p:pic>
      <p:pic>
        <p:nvPicPr>
          <p:cNvPr id="6" name="Picture 4" descr="Facebook - Wikipedia">
            <a:extLst>
              <a:ext uri="{FF2B5EF4-FFF2-40B4-BE49-F238E27FC236}">
                <a16:creationId xmlns:a16="http://schemas.microsoft.com/office/drawing/2014/main" id="{775AFE2A-8B8F-1291-63A7-AA5B5F6F9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797" y="3787621"/>
            <a:ext cx="486127" cy="486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Icon Black Circle Envelope transparent PNG - StickPNG">
            <a:extLst>
              <a:ext uri="{FF2B5EF4-FFF2-40B4-BE49-F238E27FC236}">
                <a16:creationId xmlns:a16="http://schemas.microsoft.com/office/drawing/2014/main" id="{AD8400AD-3EC1-E26B-C51E-A507CC6C0D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510" y="6003821"/>
            <a:ext cx="455604" cy="4556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eb - Free web icons">
            <a:extLst>
              <a:ext uri="{FF2B5EF4-FFF2-40B4-BE49-F238E27FC236}">
                <a16:creationId xmlns:a16="http://schemas.microsoft.com/office/drawing/2014/main" id="{8B0A99AA-BBFE-ACE0-83F4-85154FD986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787" y="4555340"/>
            <a:ext cx="456147" cy="4561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B2BF7B-FD6F-F54C-E3E9-8C50C40B56DC}"/>
              </a:ext>
            </a:extLst>
          </p:cNvPr>
          <p:cNvSpPr txBox="1"/>
          <p:nvPr/>
        </p:nvSpPr>
        <p:spPr>
          <a:xfrm>
            <a:off x="1567384" y="3842712"/>
            <a:ext cx="4191949" cy="415498"/>
          </a:xfrm>
          <a:prstGeom prst="rect">
            <a:avLst/>
          </a:prstGeom>
          <a:noFill/>
        </p:spPr>
        <p:txBody>
          <a:bodyPr wrap="square" rtlCol="0">
            <a:spAutoFit/>
          </a:bodyPr>
          <a:lstStyle/>
          <a:p>
            <a:r>
              <a:rPr lang="en-GB" sz="2100" b="1" dirty="0">
                <a:solidFill>
                  <a:srgbClr val="002060"/>
                </a:solidFill>
                <a:latin typeface="Roboto" panose="02000000000000000000" pitchFamily="2" charset="0"/>
                <a:ea typeface="Roboto" panose="02000000000000000000" pitchFamily="2" charset="0"/>
              </a:rPr>
              <a:t>@</a:t>
            </a:r>
            <a:r>
              <a:rPr lang="en-GB" sz="2100" b="1" dirty="0" err="1">
                <a:solidFill>
                  <a:srgbClr val="002060"/>
                </a:solidFill>
                <a:latin typeface="Roboto" panose="02000000000000000000" pitchFamily="2" charset="0"/>
                <a:ea typeface="Roboto" panose="02000000000000000000" pitchFamily="2" charset="0"/>
              </a:rPr>
              <a:t>UNVisitorsCentre</a:t>
            </a:r>
            <a:r>
              <a:rPr lang="en-GB" sz="2100" b="1" dirty="0">
                <a:solidFill>
                  <a:srgbClr val="002060"/>
                </a:solidFill>
                <a:latin typeface="Roboto" panose="02000000000000000000" pitchFamily="2" charset="0"/>
                <a:ea typeface="Roboto" panose="02000000000000000000" pitchFamily="2" charset="0"/>
              </a:rPr>
              <a:t> </a:t>
            </a:r>
            <a:r>
              <a:rPr lang="en-US" sz="2100" b="1" dirty="0">
                <a:solidFill>
                  <a:srgbClr val="002060"/>
                </a:solidFill>
                <a:latin typeface="Roboto" panose="02000000000000000000" pitchFamily="2" charset="0"/>
                <a:ea typeface="Roboto" panose="02000000000000000000" pitchFamily="2" charset="0"/>
              </a:rPr>
              <a:t>   </a:t>
            </a:r>
          </a:p>
        </p:txBody>
      </p:sp>
      <p:sp>
        <p:nvSpPr>
          <p:cNvPr id="8" name="TextBox 7">
            <a:extLst>
              <a:ext uri="{FF2B5EF4-FFF2-40B4-BE49-F238E27FC236}">
                <a16:creationId xmlns:a16="http://schemas.microsoft.com/office/drawing/2014/main" id="{0AD9749C-7095-D192-FD85-02C28438F2A4}"/>
              </a:ext>
            </a:extLst>
          </p:cNvPr>
          <p:cNvSpPr txBox="1"/>
          <p:nvPr/>
        </p:nvSpPr>
        <p:spPr>
          <a:xfrm>
            <a:off x="882775" y="6050255"/>
            <a:ext cx="4191949" cy="415498"/>
          </a:xfrm>
          <a:prstGeom prst="rect">
            <a:avLst/>
          </a:prstGeom>
          <a:noFill/>
        </p:spPr>
        <p:txBody>
          <a:bodyPr wrap="square" rtlCol="0">
            <a:spAutoFit/>
          </a:bodyPr>
          <a:lstStyle/>
          <a:p>
            <a:r>
              <a:rPr lang="en-US" sz="2100" b="1" dirty="0" err="1">
                <a:solidFill>
                  <a:srgbClr val="002060"/>
                </a:solidFill>
                <a:latin typeface="Roboto" panose="02000000000000000000" pitchFamily="2" charset="0"/>
                <a:ea typeface="Roboto" panose="02000000000000000000" pitchFamily="2" charset="0"/>
              </a:rPr>
              <a:t>dgc-teachtheun@un.org</a:t>
            </a:r>
            <a:endParaRPr lang="en-US" sz="2100" b="1" dirty="0">
              <a:solidFill>
                <a:srgbClr val="002060"/>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82ADDC02-4E77-20FF-20B7-48D34BCF6182}"/>
              </a:ext>
            </a:extLst>
          </p:cNvPr>
          <p:cNvSpPr txBox="1"/>
          <p:nvPr/>
        </p:nvSpPr>
        <p:spPr>
          <a:xfrm>
            <a:off x="1567384" y="4571994"/>
            <a:ext cx="5368827" cy="415498"/>
          </a:xfrm>
          <a:prstGeom prst="rect">
            <a:avLst/>
          </a:prstGeom>
          <a:noFill/>
        </p:spPr>
        <p:txBody>
          <a:bodyPr wrap="square" rtlCol="0">
            <a:spAutoFit/>
          </a:bodyPr>
          <a:lstStyle/>
          <a:p>
            <a:r>
              <a:rPr lang="en-US" sz="2100" b="1" dirty="0" err="1">
                <a:solidFill>
                  <a:srgbClr val="002060"/>
                </a:solidFill>
                <a:latin typeface="Roboto" panose="02000000000000000000" pitchFamily="2" charset="0"/>
                <a:ea typeface="Roboto" panose="02000000000000000000" pitchFamily="2" charset="0"/>
              </a:rPr>
              <a:t>www.un.org</a:t>
            </a:r>
            <a:r>
              <a:rPr lang="en-US" sz="2100" b="1" dirty="0">
                <a:solidFill>
                  <a:srgbClr val="002060"/>
                </a:solidFill>
                <a:latin typeface="Roboto" panose="02000000000000000000" pitchFamily="2" charset="0"/>
                <a:ea typeface="Roboto" panose="02000000000000000000" pitchFamily="2" charset="0"/>
              </a:rPr>
              <a:t>/visit</a:t>
            </a:r>
          </a:p>
        </p:txBody>
      </p:sp>
      <p:pic>
        <p:nvPicPr>
          <p:cNvPr id="1048" name="Picture 24" descr="Twitter Vector Art PNG Images | Free Download On Pngtree">
            <a:extLst>
              <a:ext uri="{FF2B5EF4-FFF2-40B4-BE49-F238E27FC236}">
                <a16:creationId xmlns:a16="http://schemas.microsoft.com/office/drawing/2014/main" id="{26751548-DDE8-CA01-48A7-D06D70E568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790" y="3025724"/>
            <a:ext cx="505594" cy="505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qr code with a few squares&#10;&#10;Description automatically generated">
            <a:extLst>
              <a:ext uri="{FF2B5EF4-FFF2-40B4-BE49-F238E27FC236}">
                <a16:creationId xmlns:a16="http://schemas.microsoft.com/office/drawing/2014/main" id="{22ADEA00-0EBF-64C9-76AB-786B02E7B8B8}"/>
              </a:ext>
            </a:extLst>
          </p:cNvPr>
          <p:cNvPicPr>
            <a:picLocks noChangeAspect="1"/>
          </p:cNvPicPr>
          <p:nvPr/>
        </p:nvPicPr>
        <p:blipFill>
          <a:blip r:embed="rId9"/>
          <a:stretch>
            <a:fillRect/>
          </a:stretch>
        </p:blipFill>
        <p:spPr>
          <a:xfrm>
            <a:off x="323850" y="3014325"/>
            <a:ext cx="558926" cy="558926"/>
          </a:xfrm>
          <a:prstGeom prst="rect">
            <a:avLst/>
          </a:prstGeom>
        </p:spPr>
      </p:pic>
      <p:pic>
        <p:nvPicPr>
          <p:cNvPr id="13" name="Picture 12" descr="A qr code with black squares&#10;&#10;Description automatically generated">
            <a:extLst>
              <a:ext uri="{FF2B5EF4-FFF2-40B4-BE49-F238E27FC236}">
                <a16:creationId xmlns:a16="http://schemas.microsoft.com/office/drawing/2014/main" id="{5385A002-BEC5-2DDA-5CAE-87E378BFA9DA}"/>
              </a:ext>
            </a:extLst>
          </p:cNvPr>
          <p:cNvPicPr>
            <a:picLocks noChangeAspect="1"/>
          </p:cNvPicPr>
          <p:nvPr/>
        </p:nvPicPr>
        <p:blipFill>
          <a:blip r:embed="rId10"/>
          <a:stretch>
            <a:fillRect/>
          </a:stretch>
        </p:blipFill>
        <p:spPr>
          <a:xfrm>
            <a:off x="323849" y="4500167"/>
            <a:ext cx="558926" cy="558926"/>
          </a:xfrm>
          <a:prstGeom prst="rect">
            <a:avLst/>
          </a:prstGeom>
        </p:spPr>
      </p:pic>
      <p:pic>
        <p:nvPicPr>
          <p:cNvPr id="15" name="Picture 14" descr="A qr code with a few black squares&#10;&#10;Description automatically generated">
            <a:extLst>
              <a:ext uri="{FF2B5EF4-FFF2-40B4-BE49-F238E27FC236}">
                <a16:creationId xmlns:a16="http://schemas.microsoft.com/office/drawing/2014/main" id="{9E761661-3877-A7C5-2F43-656BD560EF07}"/>
              </a:ext>
            </a:extLst>
          </p:cNvPr>
          <p:cNvPicPr>
            <a:picLocks noChangeAspect="1"/>
          </p:cNvPicPr>
          <p:nvPr/>
        </p:nvPicPr>
        <p:blipFill>
          <a:blip r:embed="rId11"/>
          <a:stretch>
            <a:fillRect/>
          </a:stretch>
        </p:blipFill>
        <p:spPr>
          <a:xfrm>
            <a:off x="323850" y="3759079"/>
            <a:ext cx="558926" cy="558926"/>
          </a:xfrm>
          <a:prstGeom prst="rect">
            <a:avLst/>
          </a:prstGeom>
        </p:spPr>
      </p:pic>
    </p:spTree>
    <p:extLst>
      <p:ext uri="{BB962C8B-B14F-4D97-AF65-F5344CB8AC3E}">
        <p14:creationId xmlns:p14="http://schemas.microsoft.com/office/powerpoint/2010/main" val="393916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Rectangle 3">
            <a:extLst>
              <a:ext uri="{FF2B5EF4-FFF2-40B4-BE49-F238E27FC236}">
                <a16:creationId xmlns:a16="http://schemas.microsoft.com/office/drawing/2014/main" id="{E93806D0-1305-E3BD-3D4B-07C220D309DD}"/>
              </a:ext>
            </a:extLst>
          </p:cNvPr>
          <p:cNvSpPr/>
          <p:nvPr/>
        </p:nvSpPr>
        <p:spPr>
          <a:xfrm>
            <a:off x="0" y="8130"/>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Google Shape;163;g292f3179a38_2_19"/>
          <p:cNvSpPr/>
          <p:nvPr/>
        </p:nvSpPr>
        <p:spPr>
          <a:xfrm>
            <a:off x="381629" y="1001724"/>
            <a:ext cx="6187346" cy="4974888"/>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64" name="Google Shape;164;g292f3179a38_2_19" descr="A picture containing indoor, table&#10;&#10;Description generated with very high confidence"/>
          <p:cNvPicPr preferRelativeResize="0"/>
          <p:nvPr/>
        </p:nvPicPr>
        <p:blipFill rotWithShape="1">
          <a:blip r:embed="rId3">
            <a:alphaModFix/>
          </a:blip>
          <a:srcRect b="2324"/>
          <a:stretch/>
        </p:blipFill>
        <p:spPr>
          <a:xfrm>
            <a:off x="500943" y="1112091"/>
            <a:ext cx="5942368" cy="4715613"/>
          </a:xfrm>
          <a:custGeom>
            <a:avLst/>
            <a:gdLst/>
            <a:ahLst/>
            <a:cxnLst/>
            <a:rect l="l" t="t" r="r" b="b"/>
            <a:pathLst>
              <a:path w="6245352" h="4956048" extrusionOk="0">
                <a:moveTo>
                  <a:pt x="534609" y="0"/>
                </a:moveTo>
                <a:lnTo>
                  <a:pt x="6245352" y="0"/>
                </a:lnTo>
                <a:lnTo>
                  <a:pt x="6245352" y="4421439"/>
                </a:lnTo>
                <a:lnTo>
                  <a:pt x="5710743" y="4956048"/>
                </a:lnTo>
                <a:lnTo>
                  <a:pt x="0" y="4956048"/>
                </a:lnTo>
                <a:lnTo>
                  <a:pt x="0" y="534609"/>
                </a:lnTo>
                <a:close/>
              </a:path>
            </a:pathLst>
          </a:custGeom>
          <a:noFill/>
          <a:ln>
            <a:noFill/>
          </a:ln>
        </p:spPr>
      </p:pic>
      <p:sp>
        <p:nvSpPr>
          <p:cNvPr id="2" name="TextBox 1">
            <a:extLst>
              <a:ext uri="{FF2B5EF4-FFF2-40B4-BE49-F238E27FC236}">
                <a16:creationId xmlns:a16="http://schemas.microsoft.com/office/drawing/2014/main" id="{73F4E8C3-D753-5E69-D671-71BA47DD41B2}"/>
              </a:ext>
            </a:extLst>
          </p:cNvPr>
          <p:cNvSpPr txBox="1"/>
          <p:nvPr/>
        </p:nvSpPr>
        <p:spPr>
          <a:xfrm>
            <a:off x="6789839" y="1185601"/>
            <a:ext cx="5020532" cy="4539704"/>
          </a:xfrm>
          <a:prstGeom prst="rect">
            <a:avLst/>
          </a:prstGeom>
          <a:noFill/>
        </p:spPr>
        <p:txBody>
          <a:bodyPr wrap="square" rtlCol="0">
            <a:spAutoFit/>
          </a:bodyPr>
          <a:lstStyle/>
          <a:p>
            <a:pPr marL="285750" indent="-285750">
              <a:buClr>
                <a:schemeClr val="bg1"/>
              </a:buClr>
              <a:buFont typeface="Wingdings" pitchFamily="2" charset="2"/>
              <a:buChar char="§"/>
            </a:pPr>
            <a:r>
              <a:rPr lang="en-US" sz="1700" b="1" dirty="0">
                <a:solidFill>
                  <a:schemeClr val="bg1">
                    <a:lumMod val="95000"/>
                  </a:schemeClr>
                </a:solidFill>
                <a:latin typeface="+mj-lt"/>
                <a:ea typeface="Roboto" panose="02000000000000000000" pitchFamily="2" charset="0"/>
              </a:rPr>
              <a:t>The UN was created in 1945 at the end of World War II, and the Charter entered into force in San Francisco on 24 October.</a:t>
            </a:r>
          </a:p>
          <a:p>
            <a:pPr>
              <a:buClr>
                <a:schemeClr val="bg1"/>
              </a:buClr>
            </a:pPr>
            <a:endParaRPr lang="en-US" sz="1700" b="1" dirty="0">
              <a:solidFill>
                <a:schemeClr val="bg1">
                  <a:lumMod val="95000"/>
                </a:schemeClr>
              </a:solidFill>
              <a:latin typeface="+mj-lt"/>
              <a:ea typeface="Roboto" panose="02000000000000000000" pitchFamily="2" charset="0"/>
            </a:endParaRPr>
          </a:p>
          <a:p>
            <a:pPr marL="285750" indent="-285750">
              <a:buClr>
                <a:schemeClr val="bg1"/>
              </a:buClr>
              <a:buFont typeface="Wingdings" pitchFamily="2" charset="2"/>
              <a:buChar char="§"/>
            </a:pPr>
            <a:r>
              <a:rPr lang="en-US" sz="1700" b="1" dirty="0">
                <a:solidFill>
                  <a:schemeClr val="bg1">
                    <a:lumMod val="95000"/>
                  </a:schemeClr>
                </a:solidFill>
                <a:latin typeface="+mj-lt"/>
                <a:ea typeface="Roboto" panose="02000000000000000000" pitchFamily="2" charset="0"/>
              </a:rPr>
              <a:t>The name “United Nations” was coined by US President Franklin D. Roosevelt.</a:t>
            </a:r>
          </a:p>
          <a:p>
            <a:pPr>
              <a:buClr>
                <a:schemeClr val="bg1"/>
              </a:buClr>
            </a:pPr>
            <a:endParaRPr lang="en-US" sz="1700" b="1" dirty="0">
              <a:solidFill>
                <a:schemeClr val="bg1">
                  <a:lumMod val="95000"/>
                </a:schemeClr>
              </a:solidFill>
              <a:latin typeface="+mj-lt"/>
              <a:ea typeface="Roboto" panose="02000000000000000000" pitchFamily="2" charset="0"/>
            </a:endParaRPr>
          </a:p>
          <a:p>
            <a:pPr marL="285750" indent="-285750">
              <a:buClr>
                <a:schemeClr val="bg1"/>
              </a:buClr>
              <a:buFont typeface="Wingdings" pitchFamily="2" charset="2"/>
              <a:buChar char="§"/>
            </a:pPr>
            <a:r>
              <a:rPr lang="en-US" sz="1700" b="1" dirty="0">
                <a:solidFill>
                  <a:schemeClr val="bg1">
                    <a:lumMod val="95000"/>
                  </a:schemeClr>
                </a:solidFill>
                <a:latin typeface="+mj-lt"/>
                <a:ea typeface="Roboto" panose="02000000000000000000" pitchFamily="2" charset="0"/>
              </a:rPr>
              <a:t>51 countries joined the UN in 1945, and now there are 193 Member States.</a:t>
            </a:r>
          </a:p>
          <a:p>
            <a:pPr marL="285750" indent="-285750">
              <a:buClr>
                <a:schemeClr val="bg1"/>
              </a:buClr>
              <a:buFont typeface="Wingdings" pitchFamily="2" charset="2"/>
              <a:buChar char="§"/>
            </a:pPr>
            <a:endParaRPr lang="en-US" sz="1700" b="1" dirty="0">
              <a:solidFill>
                <a:schemeClr val="bg1">
                  <a:lumMod val="95000"/>
                </a:schemeClr>
              </a:solidFill>
              <a:latin typeface="+mj-lt"/>
              <a:ea typeface="Roboto" panose="02000000000000000000" pitchFamily="2" charset="0"/>
            </a:endParaRPr>
          </a:p>
          <a:p>
            <a:pPr marL="285750" indent="-285750">
              <a:buClr>
                <a:schemeClr val="bg1"/>
              </a:buClr>
              <a:buFont typeface="Wingdings" pitchFamily="2" charset="2"/>
              <a:buChar char="§"/>
            </a:pPr>
            <a:r>
              <a:rPr lang="en-US" sz="1700" b="1" dirty="0">
                <a:solidFill>
                  <a:schemeClr val="bg1">
                    <a:lumMod val="95000"/>
                  </a:schemeClr>
                </a:solidFill>
                <a:latin typeface="+mj-lt"/>
                <a:ea typeface="Roboto" panose="02000000000000000000" pitchFamily="2" charset="0"/>
              </a:rPr>
              <a:t>Today, there are over 125,000 staff working worldwide for the UN System.</a:t>
            </a:r>
          </a:p>
          <a:p>
            <a:pPr marL="285750" indent="-285750">
              <a:buClr>
                <a:schemeClr val="bg1"/>
              </a:buClr>
              <a:buFont typeface="Wingdings" pitchFamily="2" charset="2"/>
              <a:buChar char="§"/>
            </a:pPr>
            <a:endParaRPr lang="en-US" sz="1700" b="1" dirty="0">
              <a:solidFill>
                <a:schemeClr val="bg1">
                  <a:lumMod val="95000"/>
                </a:schemeClr>
              </a:solidFill>
              <a:latin typeface="+mj-lt"/>
              <a:ea typeface="Roboto" panose="02000000000000000000" pitchFamily="2" charset="0"/>
            </a:endParaRPr>
          </a:p>
          <a:p>
            <a:pPr marL="285750" indent="-285750">
              <a:buClr>
                <a:schemeClr val="bg1"/>
              </a:buClr>
              <a:buFont typeface="Wingdings" pitchFamily="2" charset="2"/>
              <a:buChar char="§"/>
            </a:pPr>
            <a:r>
              <a:rPr lang="en-US" sz="1700" b="1" dirty="0">
                <a:solidFill>
                  <a:schemeClr val="bg1">
                    <a:lumMod val="95000"/>
                  </a:schemeClr>
                </a:solidFill>
                <a:latin typeface="+mj-lt"/>
                <a:ea typeface="Roboto" panose="02000000000000000000" pitchFamily="2" charset="0"/>
              </a:rPr>
              <a:t>The three Pillars of the UN are:</a:t>
            </a:r>
          </a:p>
          <a:p>
            <a:pPr>
              <a:buClr>
                <a:schemeClr val="bg1"/>
              </a:buClr>
            </a:pPr>
            <a:r>
              <a:rPr lang="en-US" sz="1700" b="1" dirty="0">
                <a:solidFill>
                  <a:schemeClr val="bg1">
                    <a:lumMod val="95000"/>
                  </a:schemeClr>
                </a:solidFill>
                <a:latin typeface="+mj-lt"/>
                <a:ea typeface="Roboto" panose="02000000000000000000" pitchFamily="2" charset="0"/>
              </a:rPr>
              <a:t>     - </a:t>
            </a:r>
            <a:r>
              <a:rPr lang="en-US" sz="1700" b="1" dirty="0">
                <a:solidFill>
                  <a:schemeClr val="bg1">
                    <a:lumMod val="95000"/>
                  </a:schemeClr>
                </a:solidFill>
                <a:latin typeface="+mj-lt"/>
                <a:ea typeface="Roboto" panose="02000000000000000000" pitchFamily="2" charset="0"/>
                <a:sym typeface="Century Gothic"/>
              </a:rPr>
              <a:t>Maintain international peace and security</a:t>
            </a:r>
          </a:p>
          <a:p>
            <a:pPr>
              <a:buClr>
                <a:schemeClr val="bg1"/>
              </a:buClr>
            </a:pPr>
            <a:r>
              <a:rPr lang="en-US" sz="1700" b="1" dirty="0">
                <a:solidFill>
                  <a:schemeClr val="bg1">
                    <a:lumMod val="95000"/>
                  </a:schemeClr>
                </a:solidFill>
                <a:latin typeface="+mj-lt"/>
                <a:ea typeface="Roboto" panose="02000000000000000000" pitchFamily="2" charset="0"/>
                <a:sym typeface="Century Gothic"/>
              </a:rPr>
              <a:t>     - Further economic and social development</a:t>
            </a:r>
          </a:p>
          <a:p>
            <a:pPr>
              <a:buClr>
                <a:schemeClr val="bg1"/>
              </a:buClr>
            </a:pPr>
            <a:r>
              <a:rPr lang="en-US" sz="1700" b="1" dirty="0">
                <a:solidFill>
                  <a:schemeClr val="bg1">
                    <a:lumMod val="95000"/>
                  </a:schemeClr>
                </a:solidFill>
                <a:latin typeface="+mj-lt"/>
                <a:ea typeface="Roboto" panose="02000000000000000000" pitchFamily="2" charset="0"/>
                <a:sym typeface="Century Gothic"/>
              </a:rPr>
              <a:t>     - Promote human rights</a:t>
            </a:r>
            <a:endParaRPr lang="en-US" sz="1700" b="1" dirty="0">
              <a:solidFill>
                <a:schemeClr val="bg1">
                  <a:lumMod val="95000"/>
                </a:schemeClr>
              </a:solidFill>
              <a:latin typeface="+mj-lt"/>
              <a:ea typeface="Roboto" panose="02000000000000000000" pitchFamily="2" charset="0"/>
            </a:endParaRPr>
          </a:p>
        </p:txBody>
      </p:sp>
      <p:sp>
        <p:nvSpPr>
          <p:cNvPr id="3" name="TextBox 2">
            <a:extLst>
              <a:ext uri="{FF2B5EF4-FFF2-40B4-BE49-F238E27FC236}">
                <a16:creationId xmlns:a16="http://schemas.microsoft.com/office/drawing/2014/main" id="{E9038280-38D4-F647-5550-9D4091D388D2}"/>
              </a:ext>
            </a:extLst>
          </p:cNvPr>
          <p:cNvSpPr txBox="1"/>
          <p:nvPr/>
        </p:nvSpPr>
        <p:spPr>
          <a:xfrm>
            <a:off x="7865573" y="362728"/>
            <a:ext cx="3825484" cy="615553"/>
          </a:xfrm>
          <a:prstGeom prst="rect">
            <a:avLst/>
          </a:prstGeom>
          <a:noFill/>
        </p:spPr>
        <p:txBody>
          <a:bodyPr wrap="square" rtlCol="0">
            <a:spAutoFit/>
          </a:bodyPr>
          <a:lstStyle/>
          <a:p>
            <a:r>
              <a:rPr lang="en-US" sz="3400" b="1" i="1" dirty="0">
                <a:solidFill>
                  <a:schemeClr val="bg1"/>
                </a:solidFill>
                <a:latin typeface="+mj-lt"/>
                <a:ea typeface="Roboto Black" panose="02000000000000000000" pitchFamily="2" charset="0"/>
              </a:rPr>
              <a:t>About the UN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189"/>
        <p:cNvGrpSpPr/>
        <p:nvPr/>
      </p:nvGrpSpPr>
      <p:grpSpPr>
        <a:xfrm>
          <a:off x="0" y="0"/>
          <a:ext cx="0" cy="0"/>
          <a:chOff x="0" y="0"/>
          <a:chExt cx="0" cy="0"/>
        </a:xfrm>
      </p:grpSpPr>
      <p:sp>
        <p:nvSpPr>
          <p:cNvPr id="3" name="Rectangle 2">
            <a:extLst>
              <a:ext uri="{FF2B5EF4-FFF2-40B4-BE49-F238E27FC236}">
                <a16:creationId xmlns:a16="http://schemas.microsoft.com/office/drawing/2014/main" id="{C5E42D3C-3C05-9B38-61FD-109D3875F73D}"/>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Google Shape;196;p5"/>
          <p:cNvSpPr txBox="1"/>
          <p:nvPr/>
        </p:nvSpPr>
        <p:spPr>
          <a:xfrm>
            <a:off x="1319721" y="219200"/>
            <a:ext cx="9552558" cy="1233251"/>
          </a:xfrm>
          <a:prstGeom prst="rect">
            <a:avLst/>
          </a:prstGeom>
          <a:noFill/>
          <a:ln>
            <a:noFill/>
          </a:ln>
        </p:spPr>
        <p:txBody>
          <a:bodyPr spcFirstLastPara="1" wrap="square" lIns="91425" tIns="45700" rIns="91425" bIns="45700" anchor="b" anchorCtr="0">
            <a:normAutofit fontScale="85000" lnSpcReduction="10000"/>
          </a:bodyPr>
          <a:lstStyle/>
          <a:p>
            <a:pPr marL="0" marR="0" lvl="0" indent="0" algn="ctr" rtl="0">
              <a:spcBef>
                <a:spcPts val="0"/>
              </a:spcBef>
              <a:spcAft>
                <a:spcPts val="0"/>
              </a:spcAft>
              <a:buNone/>
            </a:pPr>
            <a:r>
              <a:rPr lang="en-US" sz="3600" b="1" i="1" dirty="0">
                <a:solidFill>
                  <a:schemeClr val="bg1"/>
                </a:solidFill>
                <a:latin typeface="+mj-lt"/>
                <a:ea typeface="Roboto Black" panose="02000000000000000000" pitchFamily="2" charset="0"/>
                <a:sym typeface="Century Gothic"/>
              </a:rPr>
              <a:t>Secretary-General: António Guterres (Portugal)</a:t>
            </a:r>
          </a:p>
          <a:p>
            <a:pPr marL="0" marR="0" lvl="0" indent="0" algn="ctr" rtl="0">
              <a:spcBef>
                <a:spcPts val="0"/>
              </a:spcBef>
              <a:spcAft>
                <a:spcPts val="0"/>
              </a:spcAft>
              <a:buNone/>
            </a:pPr>
            <a:r>
              <a:rPr lang="en-US" sz="3600" b="1" i="1" dirty="0">
                <a:solidFill>
                  <a:schemeClr val="bg1"/>
                </a:solidFill>
                <a:latin typeface="+mj-lt"/>
                <a:ea typeface="Roboto Black" panose="02000000000000000000" pitchFamily="2" charset="0"/>
                <a:sym typeface="Century Gothic"/>
              </a:rPr>
              <a:t>2017-2021; 2022-2026</a:t>
            </a:r>
            <a:endParaRPr sz="3600" b="1" i="1" dirty="0">
              <a:solidFill>
                <a:schemeClr val="bg1"/>
              </a:solidFill>
              <a:latin typeface="+mj-lt"/>
              <a:ea typeface="Roboto Black" panose="02000000000000000000" pitchFamily="2" charset="0"/>
            </a:endParaRPr>
          </a:p>
        </p:txBody>
      </p:sp>
      <p:sp>
        <p:nvSpPr>
          <p:cNvPr id="203" name="Google Shape;203;p5"/>
          <p:cNvSpPr/>
          <p:nvPr/>
        </p:nvSpPr>
        <p:spPr>
          <a:xfrm>
            <a:off x="2320595" y="1689279"/>
            <a:ext cx="7401773" cy="4367211"/>
          </a:xfrm>
          <a:prstGeom prst="snip2DiagRect">
            <a:avLst>
              <a:gd name="adj1" fmla="val 12305"/>
              <a:gd name="adj2" fmla="val 0"/>
            </a:avLst>
          </a:prstGeom>
          <a:solidFill>
            <a:schemeClr val="lt1"/>
          </a:solidFill>
          <a:ln w="15875" cap="rnd" cmpd="sng">
            <a:solidFill>
              <a:srgbClr val="FFFFFF">
                <a:alpha val="4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4" name="Google Shape;204;p5"/>
          <p:cNvPicPr preferRelativeResize="0"/>
          <p:nvPr/>
        </p:nvPicPr>
        <p:blipFill>
          <a:blip r:embed="rId3">
            <a:alphaModFix/>
          </a:blip>
          <a:stretch>
            <a:fillRect/>
          </a:stretch>
        </p:blipFill>
        <p:spPr>
          <a:xfrm>
            <a:off x="2461472" y="1888489"/>
            <a:ext cx="7100586" cy="3989581"/>
          </a:xfrm>
          <a:prstGeom prst="snip2DiagRect">
            <a:avLst>
              <a:gd name="adj1" fmla="val 11180"/>
              <a:gd name="adj2" fmla="val 0"/>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182"/>
        <p:cNvGrpSpPr/>
        <p:nvPr/>
      </p:nvGrpSpPr>
      <p:grpSpPr>
        <a:xfrm>
          <a:off x="0" y="0"/>
          <a:ext cx="0" cy="0"/>
          <a:chOff x="0" y="0"/>
          <a:chExt cx="0" cy="0"/>
        </a:xfrm>
      </p:grpSpPr>
      <p:sp>
        <p:nvSpPr>
          <p:cNvPr id="15" name="Rectangle 14">
            <a:extLst>
              <a:ext uri="{FF2B5EF4-FFF2-40B4-BE49-F238E27FC236}">
                <a16:creationId xmlns:a16="http://schemas.microsoft.com/office/drawing/2014/main" id="{C1B92ABA-8C4F-2567-0D93-CF298D76BF5E}"/>
              </a:ext>
            </a:extLst>
          </p:cNvPr>
          <p:cNvSpPr/>
          <p:nvPr/>
        </p:nvSpPr>
        <p:spPr>
          <a:xfrm>
            <a:off x="0" y="1"/>
            <a:ext cx="12192000" cy="6858000"/>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860FA77-08BD-4CB4-9541-8A906562540F}"/>
              </a:ext>
            </a:extLst>
          </p:cNvPr>
          <p:cNvSpPr txBox="1"/>
          <p:nvPr/>
        </p:nvSpPr>
        <p:spPr>
          <a:xfrm>
            <a:off x="3503021" y="677915"/>
            <a:ext cx="6117830" cy="584775"/>
          </a:xfrm>
          <a:prstGeom prst="rect">
            <a:avLst/>
          </a:prstGeom>
          <a:noFill/>
        </p:spPr>
        <p:txBody>
          <a:bodyPr wrap="square" rtlCol="0">
            <a:spAutoFit/>
          </a:bodyPr>
          <a:lstStyle/>
          <a:p>
            <a:r>
              <a:rPr lang="en-US" sz="3200" b="1" dirty="0">
                <a:solidFill>
                  <a:schemeClr val="bg1"/>
                </a:solidFill>
                <a:latin typeface="+mj-lt"/>
                <a:ea typeface="Roboto Black" panose="02000000000000000000" pitchFamily="2" charset="0"/>
                <a:cs typeface="PT Simple Bold Ruled" panose="02010400000000000000" pitchFamily="2" charset="-78"/>
              </a:rPr>
              <a:t>Principal Organs of the UN</a:t>
            </a:r>
          </a:p>
        </p:txBody>
      </p:sp>
      <p:pic>
        <p:nvPicPr>
          <p:cNvPr id="3074" name="Picture 2" descr="UN Free &amp; Equal | white-un-logo-hi">
            <a:extLst>
              <a:ext uri="{FF2B5EF4-FFF2-40B4-BE49-F238E27FC236}">
                <a16:creationId xmlns:a16="http://schemas.microsoft.com/office/drawing/2014/main" id="{45EC1CB6-86DE-1B40-A1CB-05091DD54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541" y="1977024"/>
            <a:ext cx="2472915" cy="208549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EAE6F324-CCC7-20D1-F34A-FA0E8A5A58D9}"/>
              </a:ext>
            </a:extLst>
          </p:cNvPr>
          <p:cNvCxnSpPr/>
          <p:nvPr/>
        </p:nvCxnSpPr>
        <p:spPr>
          <a:xfrm flipH="1">
            <a:off x="1082369" y="970302"/>
            <a:ext cx="224444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989C03F-E3FA-2A82-51D0-39DE848A93F2}"/>
              </a:ext>
            </a:extLst>
          </p:cNvPr>
          <p:cNvCxnSpPr/>
          <p:nvPr/>
        </p:nvCxnSpPr>
        <p:spPr>
          <a:xfrm flipH="1">
            <a:off x="8719176" y="970302"/>
            <a:ext cx="224444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BFE73D1-D793-CE5A-3C49-AA98ACFA44DF}"/>
              </a:ext>
            </a:extLst>
          </p:cNvPr>
          <p:cNvCxnSpPr>
            <a:cxnSpLocks/>
          </p:cNvCxnSpPr>
          <p:nvPr/>
        </p:nvCxnSpPr>
        <p:spPr>
          <a:xfrm flipV="1">
            <a:off x="1111797" y="970302"/>
            <a:ext cx="0" cy="418067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6460DE-DA5E-C11B-60EA-FD6B7FB3CAFD}"/>
              </a:ext>
            </a:extLst>
          </p:cNvPr>
          <p:cNvCxnSpPr>
            <a:cxnSpLocks/>
          </p:cNvCxnSpPr>
          <p:nvPr/>
        </p:nvCxnSpPr>
        <p:spPr>
          <a:xfrm flipH="1" flipV="1">
            <a:off x="10949763" y="941457"/>
            <a:ext cx="10393" cy="42291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2954202-27A8-5666-B20C-D8DBDAD04221}"/>
              </a:ext>
            </a:extLst>
          </p:cNvPr>
          <p:cNvCxnSpPr>
            <a:cxnSpLocks/>
            <a:stCxn id="13" idx="1"/>
          </p:cNvCxnSpPr>
          <p:nvPr/>
        </p:nvCxnSpPr>
        <p:spPr>
          <a:xfrm flipH="1" flipV="1">
            <a:off x="1762531" y="5165264"/>
            <a:ext cx="8234736" cy="1648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8BF6D4B-554E-FADF-5555-1510CD4CC5EA}"/>
              </a:ext>
            </a:extLst>
          </p:cNvPr>
          <p:cNvSpPr/>
          <p:nvPr/>
        </p:nvSpPr>
        <p:spPr>
          <a:xfrm>
            <a:off x="2032709" y="4769929"/>
            <a:ext cx="1482437" cy="1268912"/>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22B60E-B6F8-EDC2-1DE2-24AA2337FD9F}"/>
              </a:ext>
            </a:extLst>
          </p:cNvPr>
          <p:cNvSpPr txBox="1"/>
          <p:nvPr/>
        </p:nvSpPr>
        <p:spPr>
          <a:xfrm>
            <a:off x="2030614" y="4918727"/>
            <a:ext cx="1495705" cy="769441"/>
          </a:xfrm>
          <a:prstGeom prst="rect">
            <a:avLst/>
          </a:prstGeom>
          <a:noFill/>
        </p:spPr>
        <p:txBody>
          <a:bodyPr wrap="square" rtlCol="0">
            <a:spAutoFit/>
          </a:bodyPr>
          <a:lstStyle/>
          <a:p>
            <a:pPr algn="ctr"/>
            <a:r>
              <a:rPr lang="en-US" sz="2200" b="1" dirty="0">
                <a:solidFill>
                  <a:schemeClr val="bg1"/>
                </a:solidFill>
                <a:latin typeface="+mj-lt"/>
                <a:ea typeface="Roboto" panose="02000000000000000000" pitchFamily="2" charset="0"/>
              </a:rPr>
              <a:t>Security </a:t>
            </a:r>
          </a:p>
          <a:p>
            <a:pPr algn="ctr"/>
            <a:r>
              <a:rPr lang="en-US" sz="2200" b="1" dirty="0">
                <a:solidFill>
                  <a:schemeClr val="bg1"/>
                </a:solidFill>
                <a:latin typeface="+mj-lt"/>
                <a:ea typeface="Roboto" panose="02000000000000000000" pitchFamily="2" charset="0"/>
              </a:rPr>
              <a:t>Council</a:t>
            </a:r>
          </a:p>
        </p:txBody>
      </p:sp>
      <p:sp>
        <p:nvSpPr>
          <p:cNvPr id="6" name="Rectangle 5">
            <a:extLst>
              <a:ext uri="{FF2B5EF4-FFF2-40B4-BE49-F238E27FC236}">
                <a16:creationId xmlns:a16="http://schemas.microsoft.com/office/drawing/2014/main" id="{FABBA314-9770-C3B0-DA0D-E879EDE3C76F}"/>
              </a:ext>
            </a:extLst>
          </p:cNvPr>
          <p:cNvSpPr/>
          <p:nvPr/>
        </p:nvSpPr>
        <p:spPr>
          <a:xfrm>
            <a:off x="3709894" y="4769929"/>
            <a:ext cx="1838761" cy="1261981"/>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506BB4-ED36-0690-0B75-7C1941196883}"/>
              </a:ext>
            </a:extLst>
          </p:cNvPr>
          <p:cNvSpPr txBox="1"/>
          <p:nvPr/>
        </p:nvSpPr>
        <p:spPr>
          <a:xfrm>
            <a:off x="3625681" y="4827806"/>
            <a:ext cx="2018870" cy="1107996"/>
          </a:xfrm>
          <a:prstGeom prst="rect">
            <a:avLst/>
          </a:prstGeom>
          <a:noFill/>
        </p:spPr>
        <p:txBody>
          <a:bodyPr wrap="square" rtlCol="0">
            <a:spAutoFit/>
          </a:bodyPr>
          <a:lstStyle/>
          <a:p>
            <a:pPr algn="ctr"/>
            <a:r>
              <a:rPr lang="en-US" sz="2200" b="1" dirty="0">
                <a:solidFill>
                  <a:schemeClr val="bg1"/>
                </a:solidFill>
                <a:latin typeface="+mj-lt"/>
                <a:ea typeface="Roboto" panose="02000000000000000000" pitchFamily="2" charset="0"/>
              </a:rPr>
              <a:t>Economic and Social Council</a:t>
            </a:r>
          </a:p>
        </p:txBody>
      </p:sp>
      <p:sp>
        <p:nvSpPr>
          <p:cNvPr id="8" name="Rectangle 7">
            <a:extLst>
              <a:ext uri="{FF2B5EF4-FFF2-40B4-BE49-F238E27FC236}">
                <a16:creationId xmlns:a16="http://schemas.microsoft.com/office/drawing/2014/main" id="{289BBDDF-75D3-5B4E-D112-16EEAE1D24E8}"/>
              </a:ext>
            </a:extLst>
          </p:cNvPr>
          <p:cNvSpPr/>
          <p:nvPr/>
        </p:nvSpPr>
        <p:spPr>
          <a:xfrm>
            <a:off x="5753175" y="4776850"/>
            <a:ext cx="1777864" cy="1261981"/>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F2CCFB-C76E-A674-E74E-76C4D7236289}"/>
              </a:ext>
            </a:extLst>
          </p:cNvPr>
          <p:cNvSpPr txBox="1"/>
          <p:nvPr/>
        </p:nvSpPr>
        <p:spPr>
          <a:xfrm>
            <a:off x="5738133" y="4919541"/>
            <a:ext cx="1849579" cy="769441"/>
          </a:xfrm>
          <a:prstGeom prst="rect">
            <a:avLst/>
          </a:prstGeom>
          <a:noFill/>
        </p:spPr>
        <p:txBody>
          <a:bodyPr wrap="square" rtlCol="0">
            <a:spAutoFit/>
          </a:bodyPr>
          <a:lstStyle/>
          <a:p>
            <a:pPr algn="ctr"/>
            <a:r>
              <a:rPr lang="en-US" sz="2200" b="1" dirty="0">
                <a:solidFill>
                  <a:schemeClr val="bg1"/>
                </a:solidFill>
                <a:latin typeface="+mj-lt"/>
                <a:ea typeface="Roboto" panose="02000000000000000000" pitchFamily="2" charset="0"/>
              </a:rPr>
              <a:t>Trusteeship</a:t>
            </a:r>
          </a:p>
          <a:p>
            <a:pPr algn="ctr"/>
            <a:r>
              <a:rPr lang="en-US" sz="2200" b="1" dirty="0">
                <a:solidFill>
                  <a:schemeClr val="bg1"/>
                </a:solidFill>
                <a:latin typeface="+mj-lt"/>
                <a:ea typeface="Roboto" panose="02000000000000000000" pitchFamily="2" charset="0"/>
              </a:rPr>
              <a:t>Council</a:t>
            </a:r>
          </a:p>
        </p:txBody>
      </p:sp>
      <p:sp>
        <p:nvSpPr>
          <p:cNvPr id="10" name="Rectangle 9">
            <a:extLst>
              <a:ext uri="{FF2B5EF4-FFF2-40B4-BE49-F238E27FC236}">
                <a16:creationId xmlns:a16="http://schemas.microsoft.com/office/drawing/2014/main" id="{798C9F26-4202-0DCB-78B2-8F48B8D9045A}"/>
              </a:ext>
            </a:extLst>
          </p:cNvPr>
          <p:cNvSpPr/>
          <p:nvPr/>
        </p:nvSpPr>
        <p:spPr>
          <a:xfrm>
            <a:off x="7738455" y="4769929"/>
            <a:ext cx="2078770" cy="1268902"/>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8542628-17F2-D0AF-B56D-97303DDD07F8}"/>
              </a:ext>
            </a:extLst>
          </p:cNvPr>
          <p:cNvSpPr txBox="1"/>
          <p:nvPr/>
        </p:nvSpPr>
        <p:spPr>
          <a:xfrm>
            <a:off x="7681294" y="4848214"/>
            <a:ext cx="2268328" cy="1107996"/>
          </a:xfrm>
          <a:prstGeom prst="rect">
            <a:avLst/>
          </a:prstGeom>
          <a:noFill/>
        </p:spPr>
        <p:txBody>
          <a:bodyPr wrap="square" rtlCol="0">
            <a:spAutoFit/>
          </a:bodyPr>
          <a:lstStyle/>
          <a:p>
            <a:pPr algn="ctr"/>
            <a:r>
              <a:rPr lang="en-US" sz="2200" b="1" dirty="0">
                <a:solidFill>
                  <a:schemeClr val="bg1"/>
                </a:solidFill>
                <a:latin typeface="+mj-lt"/>
                <a:ea typeface="Roboto" panose="02000000000000000000" pitchFamily="2" charset="0"/>
              </a:rPr>
              <a:t>International</a:t>
            </a:r>
          </a:p>
          <a:p>
            <a:pPr algn="ctr"/>
            <a:r>
              <a:rPr lang="en-US" sz="2200" b="1" dirty="0">
                <a:solidFill>
                  <a:schemeClr val="bg1"/>
                </a:solidFill>
                <a:latin typeface="+mj-lt"/>
                <a:ea typeface="Roboto" panose="02000000000000000000" pitchFamily="2" charset="0"/>
              </a:rPr>
              <a:t>Court of Justice</a:t>
            </a:r>
          </a:p>
        </p:txBody>
      </p:sp>
      <p:sp>
        <p:nvSpPr>
          <p:cNvPr id="2" name="Rectangle 1">
            <a:extLst>
              <a:ext uri="{FF2B5EF4-FFF2-40B4-BE49-F238E27FC236}">
                <a16:creationId xmlns:a16="http://schemas.microsoft.com/office/drawing/2014/main" id="{961C449E-9872-8E1B-31B1-58DED2132C25}"/>
              </a:ext>
            </a:extLst>
          </p:cNvPr>
          <p:cNvSpPr/>
          <p:nvPr/>
        </p:nvSpPr>
        <p:spPr>
          <a:xfrm>
            <a:off x="332496" y="4769933"/>
            <a:ext cx="1482437" cy="1268917"/>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EDB"/>
              </a:solidFill>
              <a:highlight>
                <a:srgbClr val="009EDB"/>
              </a:highlight>
            </a:endParaRPr>
          </a:p>
        </p:txBody>
      </p:sp>
      <p:sp>
        <p:nvSpPr>
          <p:cNvPr id="3" name="TextBox 2">
            <a:extLst>
              <a:ext uri="{FF2B5EF4-FFF2-40B4-BE49-F238E27FC236}">
                <a16:creationId xmlns:a16="http://schemas.microsoft.com/office/drawing/2014/main" id="{5DA6F641-874B-C364-2BF3-0131C2E6474B}"/>
              </a:ext>
            </a:extLst>
          </p:cNvPr>
          <p:cNvSpPr txBox="1"/>
          <p:nvPr/>
        </p:nvSpPr>
        <p:spPr>
          <a:xfrm>
            <a:off x="130299" y="4912624"/>
            <a:ext cx="1904140" cy="769441"/>
          </a:xfrm>
          <a:prstGeom prst="rect">
            <a:avLst/>
          </a:prstGeom>
          <a:noFill/>
        </p:spPr>
        <p:txBody>
          <a:bodyPr wrap="square" rtlCol="0">
            <a:spAutoFit/>
          </a:bodyPr>
          <a:lstStyle/>
          <a:p>
            <a:pPr algn="ctr"/>
            <a:r>
              <a:rPr lang="en-US" sz="2200" b="1" dirty="0">
                <a:solidFill>
                  <a:schemeClr val="bg1"/>
                </a:solidFill>
                <a:latin typeface="+mj-lt"/>
                <a:ea typeface="Roboto" panose="02000000000000000000" pitchFamily="2" charset="0"/>
              </a:rPr>
              <a:t>General </a:t>
            </a:r>
          </a:p>
          <a:p>
            <a:pPr algn="ctr"/>
            <a:r>
              <a:rPr lang="en-US" sz="2200" b="1" dirty="0">
                <a:solidFill>
                  <a:schemeClr val="bg1"/>
                </a:solidFill>
                <a:latin typeface="+mj-lt"/>
                <a:ea typeface="Roboto" panose="02000000000000000000" pitchFamily="2" charset="0"/>
              </a:rPr>
              <a:t>Assembly</a:t>
            </a:r>
          </a:p>
        </p:txBody>
      </p:sp>
      <p:sp>
        <p:nvSpPr>
          <p:cNvPr id="12" name="Rectangle 11">
            <a:extLst>
              <a:ext uri="{FF2B5EF4-FFF2-40B4-BE49-F238E27FC236}">
                <a16:creationId xmlns:a16="http://schemas.microsoft.com/office/drawing/2014/main" id="{53FBA3F5-8036-1487-5A3E-1D184731A603}"/>
              </a:ext>
            </a:extLst>
          </p:cNvPr>
          <p:cNvSpPr/>
          <p:nvPr/>
        </p:nvSpPr>
        <p:spPr>
          <a:xfrm>
            <a:off x="10015724" y="4769929"/>
            <a:ext cx="1802862" cy="1268907"/>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26A84C-E045-D7E5-5FDF-BA8DA91AEC78}"/>
              </a:ext>
            </a:extLst>
          </p:cNvPr>
          <p:cNvSpPr txBox="1"/>
          <p:nvPr/>
        </p:nvSpPr>
        <p:spPr>
          <a:xfrm>
            <a:off x="9997267" y="4966306"/>
            <a:ext cx="1849579" cy="430887"/>
          </a:xfrm>
          <a:prstGeom prst="rect">
            <a:avLst/>
          </a:prstGeom>
          <a:noFill/>
        </p:spPr>
        <p:txBody>
          <a:bodyPr wrap="square" rtlCol="0">
            <a:spAutoFit/>
          </a:bodyPr>
          <a:lstStyle/>
          <a:p>
            <a:pPr algn="ctr"/>
            <a:r>
              <a:rPr lang="en-US" sz="2200" b="1" dirty="0">
                <a:solidFill>
                  <a:schemeClr val="bg1"/>
                </a:solidFill>
                <a:latin typeface="+mj-lt"/>
                <a:ea typeface="Roboto" panose="02000000000000000000" pitchFamily="2" charset="0"/>
              </a:rPr>
              <a:t>Secretariat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209"/>
        <p:cNvGrpSpPr/>
        <p:nvPr/>
      </p:nvGrpSpPr>
      <p:grpSpPr>
        <a:xfrm>
          <a:off x="0" y="0"/>
          <a:ext cx="0" cy="0"/>
          <a:chOff x="0" y="0"/>
          <a:chExt cx="0" cy="0"/>
        </a:xfrm>
      </p:grpSpPr>
      <p:sp>
        <p:nvSpPr>
          <p:cNvPr id="4" name="Rectangle 3">
            <a:extLst>
              <a:ext uri="{FF2B5EF4-FFF2-40B4-BE49-F238E27FC236}">
                <a16:creationId xmlns:a16="http://schemas.microsoft.com/office/drawing/2014/main" id="{95AC7C3D-BE88-ACD9-A102-AF5087192DDB}"/>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Google Shape;217;p6"/>
          <p:cNvSpPr/>
          <p:nvPr/>
        </p:nvSpPr>
        <p:spPr>
          <a:xfrm>
            <a:off x="423749" y="1139014"/>
            <a:ext cx="6674237" cy="4530903"/>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4" name="Google Shape;224;p6"/>
          <p:cNvPicPr preferRelativeResize="0"/>
          <p:nvPr/>
        </p:nvPicPr>
        <p:blipFill>
          <a:blip r:embed="rId3">
            <a:alphaModFix/>
          </a:blip>
          <a:stretch>
            <a:fillRect/>
          </a:stretch>
        </p:blipFill>
        <p:spPr>
          <a:xfrm>
            <a:off x="646705" y="1300836"/>
            <a:ext cx="6237488" cy="4157304"/>
          </a:xfrm>
          <a:prstGeom prst="snip2DiagRect">
            <a:avLst>
              <a:gd name="adj1" fmla="val 9466"/>
              <a:gd name="adj2" fmla="val 0"/>
            </a:avLst>
          </a:prstGeom>
          <a:noFill/>
          <a:ln>
            <a:noFill/>
          </a:ln>
        </p:spPr>
      </p:pic>
      <p:sp>
        <p:nvSpPr>
          <p:cNvPr id="2" name="TextBox 1">
            <a:extLst>
              <a:ext uri="{FF2B5EF4-FFF2-40B4-BE49-F238E27FC236}">
                <a16:creationId xmlns:a16="http://schemas.microsoft.com/office/drawing/2014/main" id="{3AC3BE13-4096-CC20-B4A2-9F4793EDF8F7}"/>
              </a:ext>
            </a:extLst>
          </p:cNvPr>
          <p:cNvSpPr txBox="1"/>
          <p:nvPr/>
        </p:nvSpPr>
        <p:spPr>
          <a:xfrm>
            <a:off x="7554185" y="1803245"/>
            <a:ext cx="4022836" cy="3139321"/>
          </a:xfrm>
          <a:prstGeom prst="rect">
            <a:avLst/>
          </a:prstGeom>
          <a:noFill/>
        </p:spPr>
        <p:txBody>
          <a:bodyPr wrap="square" rtlCol="0">
            <a:spAutoFit/>
          </a:bodyPr>
          <a:lstStyle/>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An international forum to discuss global issues and to promote dialogue and cooperation.</a:t>
            </a:r>
          </a:p>
          <a:p>
            <a:pPr marL="285750" indent="-285750">
              <a:buClr>
                <a:schemeClr val="bg1"/>
              </a:buClr>
              <a:buFont typeface="Wingdings" pitchFamily="2" charset="2"/>
              <a:buChar char="§"/>
            </a:pPr>
            <a:endParaRPr lang="en-US"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All countries are equally represented. Each country has one vote.</a:t>
            </a:r>
          </a:p>
          <a:p>
            <a:pPr marL="285750" indent="-285750">
              <a:buClr>
                <a:schemeClr val="bg1"/>
              </a:buClr>
              <a:buFont typeface="Wingdings" pitchFamily="2" charset="2"/>
              <a:buChar char="§"/>
            </a:pPr>
            <a:endParaRPr lang="en-US"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Resolutions are not legally binding but can lead to international treaties or agreements.</a:t>
            </a:r>
          </a:p>
        </p:txBody>
      </p:sp>
      <p:sp>
        <p:nvSpPr>
          <p:cNvPr id="3" name="TextBox 2">
            <a:extLst>
              <a:ext uri="{FF2B5EF4-FFF2-40B4-BE49-F238E27FC236}">
                <a16:creationId xmlns:a16="http://schemas.microsoft.com/office/drawing/2014/main" id="{EF1CAF2F-D0DB-ED60-2B3E-8E45B52C3C4E}"/>
              </a:ext>
            </a:extLst>
          </p:cNvPr>
          <p:cNvSpPr txBox="1"/>
          <p:nvPr/>
        </p:nvSpPr>
        <p:spPr>
          <a:xfrm>
            <a:off x="7560868" y="888715"/>
            <a:ext cx="4484413" cy="646331"/>
          </a:xfrm>
          <a:prstGeom prst="rect">
            <a:avLst/>
          </a:prstGeom>
          <a:noFill/>
        </p:spPr>
        <p:txBody>
          <a:bodyPr wrap="square" rtlCol="0">
            <a:spAutoFit/>
          </a:bodyPr>
          <a:lstStyle/>
          <a:p>
            <a:r>
              <a:rPr lang="en-US" sz="3600" b="1" i="1" dirty="0">
                <a:solidFill>
                  <a:schemeClr val="bg1"/>
                </a:solidFill>
                <a:latin typeface="Roboto Black" panose="02000000000000000000" pitchFamily="2" charset="0"/>
                <a:ea typeface="Roboto Black" panose="02000000000000000000" pitchFamily="2" charset="0"/>
              </a:rPr>
              <a:t>General Assembly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229"/>
        <p:cNvGrpSpPr/>
        <p:nvPr/>
      </p:nvGrpSpPr>
      <p:grpSpPr>
        <a:xfrm>
          <a:off x="0" y="0"/>
          <a:ext cx="0" cy="0"/>
          <a:chOff x="0" y="0"/>
          <a:chExt cx="0" cy="0"/>
        </a:xfrm>
      </p:grpSpPr>
      <p:sp>
        <p:nvSpPr>
          <p:cNvPr id="4" name="Rectangle 3">
            <a:extLst>
              <a:ext uri="{FF2B5EF4-FFF2-40B4-BE49-F238E27FC236}">
                <a16:creationId xmlns:a16="http://schemas.microsoft.com/office/drawing/2014/main" id="{B7E25E71-1DB7-F609-A00F-02EFD834A4D8}"/>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17;p6">
            <a:extLst>
              <a:ext uri="{FF2B5EF4-FFF2-40B4-BE49-F238E27FC236}">
                <a16:creationId xmlns:a16="http://schemas.microsoft.com/office/drawing/2014/main" id="{D23BC76C-42E3-EF21-3215-81BBB11720D0}"/>
              </a:ext>
            </a:extLst>
          </p:cNvPr>
          <p:cNvSpPr/>
          <p:nvPr/>
        </p:nvSpPr>
        <p:spPr>
          <a:xfrm>
            <a:off x="257577" y="1184983"/>
            <a:ext cx="7141762" cy="4339517"/>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44" name="Google Shape;244;p7"/>
          <p:cNvPicPr preferRelativeResize="0"/>
          <p:nvPr/>
        </p:nvPicPr>
        <p:blipFill>
          <a:blip r:embed="rId3">
            <a:alphaModFix/>
          </a:blip>
          <a:stretch>
            <a:fillRect/>
          </a:stretch>
        </p:blipFill>
        <p:spPr>
          <a:xfrm>
            <a:off x="445831" y="1418107"/>
            <a:ext cx="6743858" cy="3905838"/>
          </a:xfrm>
          <a:prstGeom prst="snip2DiagRect">
            <a:avLst>
              <a:gd name="adj1" fmla="val 11060"/>
              <a:gd name="adj2" fmla="val 0"/>
            </a:avLst>
          </a:prstGeom>
          <a:noFill/>
          <a:ln>
            <a:noFill/>
          </a:ln>
        </p:spPr>
      </p:pic>
      <p:sp>
        <p:nvSpPr>
          <p:cNvPr id="3" name="TextBox 2">
            <a:extLst>
              <a:ext uri="{FF2B5EF4-FFF2-40B4-BE49-F238E27FC236}">
                <a16:creationId xmlns:a16="http://schemas.microsoft.com/office/drawing/2014/main" id="{161DC091-6195-3109-1D71-323153F21C1D}"/>
              </a:ext>
            </a:extLst>
          </p:cNvPr>
          <p:cNvSpPr txBox="1"/>
          <p:nvPr/>
        </p:nvSpPr>
        <p:spPr>
          <a:xfrm>
            <a:off x="7602240" y="1726273"/>
            <a:ext cx="4022836" cy="3693319"/>
          </a:xfrm>
          <a:prstGeom prst="rect">
            <a:avLst/>
          </a:prstGeom>
          <a:noFill/>
        </p:spPr>
        <p:txBody>
          <a:bodyPr wrap="square" rtlCol="0">
            <a:spAutoFit/>
          </a:bodyPr>
          <a:lstStyle/>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Its role is to maintain international peace and security.</a:t>
            </a:r>
          </a:p>
          <a:p>
            <a:pPr marL="285750" indent="-285750">
              <a:buClr>
                <a:schemeClr val="bg1"/>
              </a:buClr>
              <a:buFont typeface="Wingdings" pitchFamily="2" charset="2"/>
              <a:buChar char="§"/>
            </a:pPr>
            <a:endParaRPr lang="en-US"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15 members: 5 permanent with veto power (US, Russia, China, UK and France) + 10 non-permanent.</a:t>
            </a:r>
          </a:p>
          <a:p>
            <a:pPr marL="285750" indent="-285750">
              <a:buClr>
                <a:schemeClr val="bg1"/>
              </a:buClr>
              <a:buFont typeface="Wingdings" pitchFamily="2" charset="2"/>
              <a:buChar char="§"/>
            </a:pPr>
            <a:endParaRPr lang="en-US"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Resolutions are legally binding.</a:t>
            </a:r>
          </a:p>
          <a:p>
            <a:pPr marL="285750" indent="-285750">
              <a:buClr>
                <a:schemeClr val="bg1"/>
              </a:buClr>
              <a:buFont typeface="Wingdings" pitchFamily="2" charset="2"/>
              <a:buChar char="§"/>
            </a:pPr>
            <a:endParaRPr lang="en-US"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Actions the Council may take:</a:t>
            </a:r>
          </a:p>
          <a:p>
            <a:pPr>
              <a:buClr>
                <a:schemeClr val="bg1"/>
              </a:buClr>
            </a:pPr>
            <a:r>
              <a:rPr lang="en-US" sz="1800" b="1" dirty="0">
                <a:solidFill>
                  <a:schemeClr val="bg1"/>
                </a:solidFill>
                <a:latin typeface="Roboto" panose="02000000000000000000" pitchFamily="2" charset="0"/>
                <a:ea typeface="Roboto" panose="02000000000000000000" pitchFamily="2" charset="0"/>
              </a:rPr>
              <a:t>     - Peaceful settlement of disputes</a:t>
            </a:r>
          </a:p>
          <a:p>
            <a:pPr>
              <a:buClr>
                <a:schemeClr val="bg1"/>
              </a:buClr>
            </a:pPr>
            <a:r>
              <a:rPr lang="en-US" sz="1800" b="1" dirty="0">
                <a:solidFill>
                  <a:schemeClr val="bg1"/>
                </a:solidFill>
                <a:latin typeface="Roboto" panose="02000000000000000000" pitchFamily="2" charset="0"/>
                <a:ea typeface="Roboto" panose="02000000000000000000" pitchFamily="2" charset="0"/>
              </a:rPr>
              <a:t>     - Peacekeeping operations</a:t>
            </a:r>
          </a:p>
          <a:p>
            <a:pPr>
              <a:buClr>
                <a:schemeClr val="bg1"/>
              </a:buClr>
            </a:pPr>
            <a:r>
              <a:rPr lang="en-US" sz="1800" b="1" dirty="0">
                <a:solidFill>
                  <a:schemeClr val="bg1"/>
                </a:solidFill>
                <a:latin typeface="Roboto" panose="02000000000000000000" pitchFamily="2" charset="0"/>
                <a:ea typeface="Roboto" panose="02000000000000000000" pitchFamily="2" charset="0"/>
              </a:rPr>
              <a:t>     - Enforcement measures</a:t>
            </a:r>
          </a:p>
        </p:txBody>
      </p:sp>
      <p:sp>
        <p:nvSpPr>
          <p:cNvPr id="6" name="TextBox 5">
            <a:extLst>
              <a:ext uri="{FF2B5EF4-FFF2-40B4-BE49-F238E27FC236}">
                <a16:creationId xmlns:a16="http://schemas.microsoft.com/office/drawing/2014/main" id="{8ACC92E2-129F-E471-2C1E-7F4CCBE6EBD3}"/>
              </a:ext>
            </a:extLst>
          </p:cNvPr>
          <p:cNvSpPr txBox="1"/>
          <p:nvPr/>
        </p:nvSpPr>
        <p:spPr>
          <a:xfrm>
            <a:off x="7849589" y="859904"/>
            <a:ext cx="3825484" cy="646331"/>
          </a:xfrm>
          <a:prstGeom prst="rect">
            <a:avLst/>
          </a:prstGeom>
          <a:noFill/>
        </p:spPr>
        <p:txBody>
          <a:bodyPr wrap="square" rtlCol="0">
            <a:spAutoFit/>
          </a:bodyPr>
          <a:lstStyle/>
          <a:p>
            <a:r>
              <a:rPr lang="en-US" sz="3600" b="1" i="1" dirty="0">
                <a:solidFill>
                  <a:schemeClr val="bg1"/>
                </a:solidFill>
                <a:latin typeface="Roboto Black" panose="02000000000000000000" pitchFamily="2" charset="0"/>
                <a:ea typeface="Roboto Black" panose="02000000000000000000" pitchFamily="2" charset="0"/>
              </a:rPr>
              <a:t>Security Council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249"/>
        <p:cNvGrpSpPr/>
        <p:nvPr/>
      </p:nvGrpSpPr>
      <p:grpSpPr>
        <a:xfrm>
          <a:off x="0" y="0"/>
          <a:ext cx="0" cy="0"/>
          <a:chOff x="0" y="0"/>
          <a:chExt cx="0" cy="0"/>
        </a:xfrm>
      </p:grpSpPr>
      <p:pic>
        <p:nvPicPr>
          <p:cNvPr id="1028" name="Picture 4" descr="Statement on the International Day of UN Peacekeepers, 2021 - Global Centre  for the Responsibility to Protect">
            <a:extLst>
              <a:ext uri="{FF2B5EF4-FFF2-40B4-BE49-F238E27FC236}">
                <a16:creationId xmlns:a16="http://schemas.microsoft.com/office/drawing/2014/main" id="{A99BC5A2-D55C-A6CF-B3E8-966419BE5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BFC7CFE-C713-3AED-F349-58F2EA482A46}"/>
              </a:ext>
            </a:extLst>
          </p:cNvPr>
          <p:cNvSpPr/>
          <p:nvPr/>
        </p:nvSpPr>
        <p:spPr>
          <a:xfrm>
            <a:off x="5673631" y="3367485"/>
            <a:ext cx="6358534" cy="3434757"/>
          </a:xfrm>
          <a:prstGeom prst="rect">
            <a:avLst/>
          </a:prstGeom>
          <a:solidFill>
            <a:schemeClr val="bg2">
              <a:lumMod val="75000"/>
              <a:alpha val="913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258;p9">
            <a:extLst>
              <a:ext uri="{FF2B5EF4-FFF2-40B4-BE49-F238E27FC236}">
                <a16:creationId xmlns:a16="http://schemas.microsoft.com/office/drawing/2014/main" id="{A919ED4E-71D4-85CF-4744-EC2CBBBC7CF3}"/>
              </a:ext>
            </a:extLst>
          </p:cNvPr>
          <p:cNvSpPr/>
          <p:nvPr/>
        </p:nvSpPr>
        <p:spPr>
          <a:xfrm>
            <a:off x="5818272" y="3788422"/>
            <a:ext cx="6069251" cy="2723782"/>
          </a:xfrm>
          <a:prstGeom prst="rect">
            <a:avLst/>
          </a:prstGeom>
          <a:noFill/>
          <a:ln>
            <a:noFill/>
          </a:ln>
        </p:spPr>
        <p:txBody>
          <a:bodyPr spcFirstLastPara="1" wrap="square" lIns="91425" tIns="45700" rIns="91425" bIns="45700" anchor="t" anchorCtr="0">
            <a:spAutoFit/>
          </a:bodyPr>
          <a:lstStyle/>
          <a:p>
            <a:pPr marL="0" indent="0">
              <a:buClr>
                <a:schemeClr val="bg1"/>
              </a:buClr>
              <a:buNone/>
            </a:pPr>
            <a:endParaRPr lang="en-US" sz="1800" b="1" dirty="0">
              <a:solidFill>
                <a:schemeClr val="lt1"/>
              </a:solidFill>
              <a:latin typeface="Century Gothic"/>
              <a:ea typeface="Roboto" panose="02000000000000000000" pitchFamily="2" charset="0"/>
              <a:sym typeface="Century Gothic"/>
            </a:endParaRPr>
          </a:p>
          <a:p>
            <a:pPr marL="285750" indent="-285750">
              <a:buClr>
                <a:schemeClr val="bg1"/>
              </a:buClr>
              <a:buFont typeface="Wingdings" pitchFamily="2" charset="2"/>
              <a:buChar char="§"/>
            </a:pPr>
            <a:r>
              <a:rPr lang="en-US" sz="1700" b="1" dirty="0">
                <a:solidFill>
                  <a:schemeClr val="bg1"/>
                </a:solidFill>
                <a:latin typeface="+mj-lt"/>
                <a:ea typeface="Roboto" panose="02000000000000000000" pitchFamily="2" charset="0"/>
                <a:sym typeface="Century Gothic"/>
              </a:rPr>
              <a:t>More than 70 operations worldwide since 1948 </a:t>
            </a:r>
          </a:p>
          <a:p>
            <a:pPr>
              <a:buClr>
                <a:schemeClr val="bg1"/>
              </a:buClr>
            </a:pPr>
            <a:r>
              <a:rPr lang="en-US" sz="1700" b="1" dirty="0">
                <a:solidFill>
                  <a:schemeClr val="bg1"/>
                </a:solidFill>
                <a:latin typeface="+mj-lt"/>
                <a:ea typeface="Roboto" panose="02000000000000000000" pitchFamily="2" charset="0"/>
                <a:sym typeface="Century Gothic"/>
              </a:rPr>
              <a:t>     (currently 11).</a:t>
            </a:r>
            <a:endParaRPr lang="en-US" sz="1700" b="1" dirty="0">
              <a:solidFill>
                <a:schemeClr val="bg1"/>
              </a:solidFill>
              <a:latin typeface="+mj-lt"/>
              <a:ea typeface="Roboto" panose="02000000000000000000" pitchFamily="2" charset="0"/>
            </a:endParaRPr>
          </a:p>
          <a:p>
            <a:pPr>
              <a:buClr>
                <a:schemeClr val="bg1"/>
              </a:buClr>
            </a:pPr>
            <a:endParaRPr lang="en-US" sz="1700" b="1" dirty="0">
              <a:solidFill>
                <a:schemeClr val="bg1"/>
              </a:solidFill>
              <a:latin typeface="+mj-lt"/>
              <a:ea typeface="Roboto" panose="02000000000000000000" pitchFamily="2" charset="0"/>
              <a:sym typeface="Century Gothic"/>
            </a:endParaRPr>
          </a:p>
          <a:p>
            <a:pPr marL="285750" indent="-285750">
              <a:buClr>
                <a:schemeClr val="bg1"/>
              </a:buClr>
              <a:buFont typeface="Wingdings" pitchFamily="2" charset="2"/>
              <a:buChar char="§"/>
            </a:pPr>
            <a:r>
              <a:rPr lang="en-GB" sz="1700" b="1" dirty="0">
                <a:solidFill>
                  <a:schemeClr val="bg1"/>
                </a:solidFill>
                <a:latin typeface="+mj-lt"/>
                <a:ea typeface="Roboto" panose="02000000000000000000" pitchFamily="2" charset="0"/>
              </a:rPr>
              <a:t>Nearly 100,000 UN personnel are deployed in UN peacekeeping missions, both uniformed (military and police) and civilian.</a:t>
            </a:r>
            <a:endParaRPr sz="1700" b="1" dirty="0">
              <a:solidFill>
                <a:schemeClr val="bg1"/>
              </a:solidFill>
              <a:latin typeface="+mj-lt"/>
              <a:ea typeface="Roboto" panose="02000000000000000000" pitchFamily="2" charset="0"/>
            </a:endParaRPr>
          </a:p>
          <a:p>
            <a:pPr marL="0" indent="0">
              <a:buClr>
                <a:schemeClr val="bg1"/>
              </a:buClr>
              <a:buNone/>
            </a:pPr>
            <a:r>
              <a:rPr lang="en-US" sz="1700" b="1" dirty="0">
                <a:solidFill>
                  <a:schemeClr val="bg1"/>
                </a:solidFill>
                <a:latin typeface="+mj-lt"/>
                <a:ea typeface="Roboto" panose="02000000000000000000" pitchFamily="2" charset="0"/>
                <a:sym typeface="Century Gothic"/>
              </a:rPr>
              <a:t>       </a:t>
            </a:r>
            <a:endParaRPr sz="1700" b="1" dirty="0">
              <a:solidFill>
                <a:schemeClr val="bg1"/>
              </a:solidFill>
              <a:latin typeface="+mj-lt"/>
              <a:ea typeface="Roboto" panose="02000000000000000000" pitchFamily="2" charset="0"/>
            </a:endParaRPr>
          </a:p>
          <a:p>
            <a:pPr marL="285750" indent="-285750">
              <a:buClr>
                <a:schemeClr val="bg1"/>
              </a:buClr>
              <a:buFont typeface="Wingdings" pitchFamily="2" charset="2"/>
              <a:buChar char="§"/>
            </a:pPr>
            <a:r>
              <a:rPr lang="en-US" sz="1700" b="1" dirty="0">
                <a:solidFill>
                  <a:schemeClr val="bg1"/>
                </a:solidFill>
                <a:latin typeface="+mj-lt"/>
                <a:ea typeface="Roboto" panose="02000000000000000000" pitchFamily="2" charset="0"/>
                <a:sym typeface="Century Gothic"/>
              </a:rPr>
              <a:t>Over 4,409 peacekeepers have died in the line of duty</a:t>
            </a:r>
          </a:p>
          <a:p>
            <a:pPr>
              <a:buClr>
                <a:schemeClr val="bg1"/>
              </a:buClr>
            </a:pPr>
            <a:r>
              <a:rPr lang="en-US" sz="1700" b="1" dirty="0">
                <a:solidFill>
                  <a:schemeClr val="bg1"/>
                </a:solidFill>
                <a:latin typeface="+mj-lt"/>
                <a:ea typeface="Roboto" panose="02000000000000000000" pitchFamily="2" charset="0"/>
                <a:sym typeface="Century Gothic"/>
              </a:rPr>
              <a:t>     (as of 30 November 2024).</a:t>
            </a:r>
            <a:endParaRPr sz="1700" b="1" dirty="0">
              <a:solidFill>
                <a:schemeClr val="bg1"/>
              </a:solidFill>
              <a:latin typeface="+mj-lt"/>
              <a:ea typeface="Roboto" panose="02000000000000000000" pitchFamily="2" charset="0"/>
            </a:endParaRPr>
          </a:p>
        </p:txBody>
      </p:sp>
      <p:sp>
        <p:nvSpPr>
          <p:cNvPr id="5" name="TextBox 4">
            <a:extLst>
              <a:ext uri="{FF2B5EF4-FFF2-40B4-BE49-F238E27FC236}">
                <a16:creationId xmlns:a16="http://schemas.microsoft.com/office/drawing/2014/main" id="{EC87740D-8E70-8FA9-29AE-F8DD0B7FD3D6}"/>
              </a:ext>
            </a:extLst>
          </p:cNvPr>
          <p:cNvSpPr txBox="1"/>
          <p:nvPr/>
        </p:nvSpPr>
        <p:spPr>
          <a:xfrm>
            <a:off x="5926872" y="3429000"/>
            <a:ext cx="6105292" cy="584775"/>
          </a:xfrm>
          <a:prstGeom prst="rect">
            <a:avLst/>
          </a:prstGeom>
          <a:noFill/>
        </p:spPr>
        <p:txBody>
          <a:bodyPr wrap="square">
            <a:spAutoFit/>
          </a:bodyPr>
          <a:lstStyle/>
          <a:p>
            <a:pPr algn="ctr"/>
            <a:r>
              <a:rPr lang="en-US" sz="3200" b="1" i="1" dirty="0">
                <a:solidFill>
                  <a:schemeClr val="bg1"/>
                </a:solidFill>
                <a:latin typeface="+mj-lt"/>
                <a:ea typeface="Roboto Black" panose="02000000000000000000" pitchFamily="2" charset="0"/>
                <a:sym typeface="Century Gothic"/>
              </a:rPr>
              <a:t>Peacekeeping Operations</a:t>
            </a:r>
            <a:endParaRPr lang="en-US" sz="3200" b="1" i="1" dirty="0">
              <a:solidFill>
                <a:schemeClr val="bg1"/>
              </a:solidFill>
              <a:latin typeface="+mj-lt"/>
              <a:ea typeface="Roboto Black"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3" name="Rectangle 2">
            <a:extLst>
              <a:ext uri="{FF2B5EF4-FFF2-40B4-BE49-F238E27FC236}">
                <a16:creationId xmlns:a16="http://schemas.microsoft.com/office/drawing/2014/main" id="{84C9DD36-138D-92A1-FFC1-C15A806125C4}"/>
              </a:ext>
            </a:extLst>
          </p:cNvPr>
          <p:cNvSpPr/>
          <p:nvPr/>
        </p:nvSpPr>
        <p:spPr>
          <a:xfrm>
            <a:off x="0" y="1"/>
            <a:ext cx="12192000" cy="6858000"/>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Google Shape;259;p9"/>
          <p:cNvSpPr/>
          <p:nvPr/>
        </p:nvSpPr>
        <p:spPr>
          <a:xfrm>
            <a:off x="420371" y="661013"/>
            <a:ext cx="6096000" cy="523180"/>
          </a:xfrm>
          <a:prstGeom prst="rect">
            <a:avLst/>
          </a:prstGeom>
          <a:noFill/>
          <a:ln>
            <a:noFill/>
          </a:ln>
        </p:spPr>
        <p:txBody>
          <a:bodyPr spcFirstLastPara="1" wrap="square" lIns="91425" tIns="45700" rIns="91425" bIns="45700" anchor="t" anchorCtr="0">
            <a:spAutoFit/>
          </a:bodyPr>
          <a:lstStyle/>
          <a:p>
            <a:pPr marL="0" lvl="0" indent="0">
              <a:buFont typeface="Arial"/>
              <a:buNone/>
            </a:pPr>
            <a:r>
              <a:rPr lang="en-US" sz="2800" b="1" i="1" dirty="0">
                <a:solidFill>
                  <a:schemeClr val="bg1"/>
                </a:solidFill>
                <a:latin typeface="+mj-lt"/>
                <a:ea typeface="Roboto Black" panose="02000000000000000000" pitchFamily="2" charset="0"/>
                <a:sym typeface="Century Gothic"/>
              </a:rPr>
              <a:t>Functions of Peacekeeping</a:t>
            </a:r>
            <a:endParaRPr sz="2800" b="1" i="1" dirty="0">
              <a:solidFill>
                <a:schemeClr val="bg1"/>
              </a:solidFill>
              <a:latin typeface="+mj-lt"/>
              <a:ea typeface="Roboto Black" panose="02000000000000000000" pitchFamily="2" charset="0"/>
            </a:endParaRPr>
          </a:p>
        </p:txBody>
      </p:sp>
      <p:sp>
        <p:nvSpPr>
          <p:cNvPr id="5" name="Google Shape;251;p8">
            <a:extLst>
              <a:ext uri="{FF2B5EF4-FFF2-40B4-BE49-F238E27FC236}">
                <a16:creationId xmlns:a16="http://schemas.microsoft.com/office/drawing/2014/main" id="{BE35C323-8522-A688-EFD2-99E3CE694552}"/>
              </a:ext>
            </a:extLst>
          </p:cNvPr>
          <p:cNvSpPr txBox="1"/>
          <p:nvPr/>
        </p:nvSpPr>
        <p:spPr>
          <a:xfrm>
            <a:off x="420371" y="4362048"/>
            <a:ext cx="11484283" cy="523180"/>
          </a:xfrm>
          <a:prstGeom prst="rect">
            <a:avLst/>
          </a:prstGeom>
          <a:noFill/>
          <a:ln>
            <a:noFill/>
          </a:ln>
        </p:spPr>
        <p:txBody>
          <a:bodyPr spcFirstLastPara="1" wrap="square" lIns="91425" tIns="45700" rIns="91425" bIns="45700" anchor="t" anchorCtr="0">
            <a:spAutoFit/>
          </a:bodyPr>
          <a:lstStyle/>
          <a:p>
            <a:pPr marL="0" lvl="0" indent="0">
              <a:buFont typeface="Arial"/>
              <a:buNone/>
            </a:pPr>
            <a:r>
              <a:rPr lang="en-US" sz="2800" b="1" i="1" dirty="0">
                <a:solidFill>
                  <a:schemeClr val="bg1"/>
                </a:solidFill>
                <a:latin typeface="+mj-lt"/>
                <a:ea typeface="Roboto Black" panose="02000000000000000000" pitchFamily="2" charset="0"/>
                <a:sym typeface="Century Gothic"/>
              </a:rPr>
              <a:t>Principles of a Peacekeeping</a:t>
            </a:r>
            <a:r>
              <a:rPr lang="en-US" sz="2800" b="1" i="1" dirty="0">
                <a:solidFill>
                  <a:schemeClr val="bg1"/>
                </a:solidFill>
                <a:latin typeface="+mj-lt"/>
                <a:ea typeface="Roboto Black" panose="02000000000000000000" pitchFamily="2" charset="0"/>
              </a:rPr>
              <a:t> </a:t>
            </a:r>
            <a:r>
              <a:rPr lang="en-US" sz="2800" b="1" i="1" dirty="0">
                <a:solidFill>
                  <a:schemeClr val="bg1"/>
                </a:solidFill>
                <a:latin typeface="+mj-lt"/>
                <a:ea typeface="Roboto Black" panose="02000000000000000000" pitchFamily="2" charset="0"/>
                <a:sym typeface="Century Gothic"/>
              </a:rPr>
              <a:t>Operation</a:t>
            </a:r>
            <a:endParaRPr sz="2800" b="1" i="1" dirty="0">
              <a:solidFill>
                <a:schemeClr val="bg1"/>
              </a:solidFill>
              <a:latin typeface="+mj-lt"/>
              <a:ea typeface="Roboto Black" panose="02000000000000000000" pitchFamily="2" charset="0"/>
            </a:endParaRPr>
          </a:p>
        </p:txBody>
      </p:sp>
      <p:sp>
        <p:nvSpPr>
          <p:cNvPr id="9" name="TextBox 8">
            <a:extLst>
              <a:ext uri="{FF2B5EF4-FFF2-40B4-BE49-F238E27FC236}">
                <a16:creationId xmlns:a16="http://schemas.microsoft.com/office/drawing/2014/main" id="{4C4091DB-79F5-C5FE-0D3E-02FBA1D1C1E8}"/>
              </a:ext>
            </a:extLst>
          </p:cNvPr>
          <p:cNvSpPr txBox="1"/>
          <p:nvPr/>
        </p:nvSpPr>
        <p:spPr>
          <a:xfrm>
            <a:off x="420371" y="4888438"/>
            <a:ext cx="8173384" cy="1222386"/>
          </a:xfrm>
          <a:prstGeom prst="rect">
            <a:avLst/>
          </a:prstGeom>
          <a:noFill/>
        </p:spPr>
        <p:txBody>
          <a:bodyPr wrap="square">
            <a:spAutoFit/>
          </a:bodyPr>
          <a:lstStyle/>
          <a:p>
            <a:pPr marL="285750" indent="-285750">
              <a:lnSpc>
                <a:spcPct val="160000"/>
              </a:lnSpc>
              <a:buClr>
                <a:schemeClr val="bg1"/>
              </a:buClr>
              <a:buFont typeface="Wingdings" pitchFamily="2" charset="2"/>
              <a:buChar char="§"/>
            </a:pPr>
            <a:r>
              <a:rPr lang="en-GB" sz="1600" b="1" dirty="0">
                <a:solidFill>
                  <a:schemeClr val="bg1"/>
                </a:solidFill>
                <a:latin typeface="+mj-lt"/>
                <a:ea typeface="Roboto" panose="02000000000000000000" pitchFamily="2" charset="0"/>
              </a:rPr>
              <a:t>Consent of the parties</a:t>
            </a:r>
          </a:p>
          <a:p>
            <a:pPr marL="285750" indent="-285750">
              <a:lnSpc>
                <a:spcPct val="160000"/>
              </a:lnSpc>
              <a:buClr>
                <a:schemeClr val="bg1"/>
              </a:buClr>
              <a:buFont typeface="Wingdings" pitchFamily="2" charset="2"/>
              <a:buChar char="§"/>
            </a:pPr>
            <a:r>
              <a:rPr lang="en-GB" sz="1600" b="1" dirty="0">
                <a:solidFill>
                  <a:schemeClr val="bg1"/>
                </a:solidFill>
                <a:latin typeface="+mj-lt"/>
                <a:ea typeface="Roboto" panose="02000000000000000000" pitchFamily="2" charset="0"/>
              </a:rPr>
              <a:t>Impartiality</a:t>
            </a:r>
          </a:p>
          <a:p>
            <a:pPr marL="285750" indent="-285750">
              <a:lnSpc>
                <a:spcPct val="160000"/>
              </a:lnSpc>
              <a:buClr>
                <a:schemeClr val="bg1"/>
              </a:buClr>
              <a:buFont typeface="Wingdings" pitchFamily="2" charset="2"/>
              <a:buChar char="§"/>
            </a:pPr>
            <a:r>
              <a:rPr lang="en-GB" sz="1600" b="1" dirty="0">
                <a:solidFill>
                  <a:schemeClr val="bg1"/>
                </a:solidFill>
                <a:latin typeface="+mj-lt"/>
                <a:ea typeface="Roboto" panose="02000000000000000000" pitchFamily="2" charset="0"/>
              </a:rPr>
              <a:t>Non-use of force except in </a:t>
            </a:r>
            <a:r>
              <a:rPr lang="en-GB" sz="1600" b="1" dirty="0" err="1">
                <a:solidFill>
                  <a:schemeClr val="bg1"/>
                </a:solidFill>
                <a:latin typeface="+mj-lt"/>
                <a:ea typeface="Roboto" panose="02000000000000000000" pitchFamily="2" charset="0"/>
              </a:rPr>
              <a:t>self-defense</a:t>
            </a:r>
            <a:r>
              <a:rPr lang="en-GB" sz="1600" b="1" dirty="0">
                <a:solidFill>
                  <a:schemeClr val="bg1"/>
                </a:solidFill>
                <a:latin typeface="+mj-lt"/>
                <a:ea typeface="Roboto" panose="02000000000000000000" pitchFamily="2" charset="0"/>
              </a:rPr>
              <a:t> and </a:t>
            </a:r>
            <a:r>
              <a:rPr lang="en-GB" sz="1600" b="1" dirty="0" err="1">
                <a:solidFill>
                  <a:schemeClr val="bg1"/>
                </a:solidFill>
                <a:latin typeface="+mj-lt"/>
                <a:ea typeface="Roboto" panose="02000000000000000000" pitchFamily="2" charset="0"/>
              </a:rPr>
              <a:t>defense</a:t>
            </a:r>
            <a:r>
              <a:rPr lang="en-GB" sz="1600" b="1" dirty="0">
                <a:solidFill>
                  <a:schemeClr val="bg1"/>
                </a:solidFill>
                <a:latin typeface="+mj-lt"/>
                <a:ea typeface="Roboto" panose="02000000000000000000" pitchFamily="2" charset="0"/>
              </a:rPr>
              <a:t> of the mandate</a:t>
            </a:r>
          </a:p>
        </p:txBody>
      </p:sp>
      <p:sp>
        <p:nvSpPr>
          <p:cNvPr id="2" name="Google Shape;217;p6">
            <a:extLst>
              <a:ext uri="{FF2B5EF4-FFF2-40B4-BE49-F238E27FC236}">
                <a16:creationId xmlns:a16="http://schemas.microsoft.com/office/drawing/2014/main" id="{60B997C5-8B1A-5E90-9135-629C47C73F78}"/>
              </a:ext>
            </a:extLst>
          </p:cNvPr>
          <p:cNvSpPr/>
          <p:nvPr/>
        </p:nvSpPr>
        <p:spPr>
          <a:xfrm>
            <a:off x="6133898" y="816798"/>
            <a:ext cx="5637730" cy="3425628"/>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50" name="Picture 2" descr="Action For Peacekeeping+ | United Nations Peacekeeping">
            <a:extLst>
              <a:ext uri="{FF2B5EF4-FFF2-40B4-BE49-F238E27FC236}">
                <a16:creationId xmlns:a16="http://schemas.microsoft.com/office/drawing/2014/main" id="{33104C8F-4834-1E88-1922-362E28060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068" y="965925"/>
            <a:ext cx="5440677" cy="3151056"/>
          </a:xfrm>
          <a:prstGeom prst="snip2DiagRect">
            <a:avLst>
              <a:gd name="adj1" fmla="val 11523"/>
              <a:gd name="adj2" fmla="val 0"/>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D3F5FE9-3382-FC1E-7EB7-EBAF2F1266FB}"/>
              </a:ext>
            </a:extLst>
          </p:cNvPr>
          <p:cNvSpPr txBox="1"/>
          <p:nvPr/>
        </p:nvSpPr>
        <p:spPr>
          <a:xfrm>
            <a:off x="420372" y="1184193"/>
            <a:ext cx="6516370" cy="2404248"/>
          </a:xfrm>
          <a:prstGeom prst="rect">
            <a:avLst/>
          </a:prstGeom>
          <a:noFill/>
        </p:spPr>
        <p:txBody>
          <a:bodyPr wrap="square">
            <a:spAutoFit/>
          </a:bodyPr>
          <a:lstStyle/>
          <a:p>
            <a:pPr marL="285750" indent="-285750">
              <a:lnSpc>
                <a:spcPct val="160000"/>
              </a:lnSpc>
              <a:buClr>
                <a:schemeClr val="bg1"/>
              </a:buClr>
              <a:buFont typeface="Wingdings" pitchFamily="2" charset="2"/>
              <a:buChar char="§"/>
            </a:pPr>
            <a:r>
              <a:rPr lang="en-GB" sz="1600" b="1" dirty="0">
                <a:solidFill>
                  <a:schemeClr val="bg1"/>
                </a:solidFill>
                <a:latin typeface="+mj-lt"/>
                <a:ea typeface="Roboto" panose="02000000000000000000" pitchFamily="2" charset="0"/>
              </a:rPr>
              <a:t>Protect civilians </a:t>
            </a:r>
          </a:p>
          <a:p>
            <a:pPr marL="285750" indent="-285750">
              <a:lnSpc>
                <a:spcPct val="160000"/>
              </a:lnSpc>
              <a:buClr>
                <a:schemeClr val="bg1"/>
              </a:buClr>
              <a:buFont typeface="Wingdings" pitchFamily="2" charset="2"/>
              <a:buChar char="§"/>
            </a:pPr>
            <a:r>
              <a:rPr lang="en-GB" sz="1600" b="1" dirty="0">
                <a:solidFill>
                  <a:schemeClr val="bg1"/>
                </a:solidFill>
                <a:latin typeface="+mj-lt"/>
                <a:ea typeface="Roboto" panose="02000000000000000000" pitchFamily="2" charset="0"/>
              </a:rPr>
              <a:t>Prevent conflicts</a:t>
            </a:r>
          </a:p>
          <a:p>
            <a:pPr marL="285750" indent="-285750">
              <a:lnSpc>
                <a:spcPct val="160000"/>
              </a:lnSpc>
              <a:buClr>
                <a:schemeClr val="bg1"/>
              </a:buClr>
              <a:buFont typeface="Wingdings" pitchFamily="2" charset="2"/>
              <a:buChar char="§"/>
            </a:pPr>
            <a:r>
              <a:rPr lang="en-GB" sz="1600" b="1" dirty="0">
                <a:solidFill>
                  <a:schemeClr val="bg1"/>
                </a:solidFill>
                <a:latin typeface="+mj-lt"/>
                <a:ea typeface="Roboto" panose="02000000000000000000" pitchFamily="2" charset="0"/>
              </a:rPr>
              <a:t>Build rule of law and security institutions</a:t>
            </a:r>
          </a:p>
          <a:p>
            <a:pPr marL="285750" indent="-285750">
              <a:lnSpc>
                <a:spcPct val="160000"/>
              </a:lnSpc>
              <a:buClr>
                <a:schemeClr val="bg1"/>
              </a:buClr>
              <a:buFont typeface="Wingdings" pitchFamily="2" charset="2"/>
              <a:buChar char="§"/>
            </a:pPr>
            <a:r>
              <a:rPr lang="en-GB" sz="1600" b="1" dirty="0">
                <a:solidFill>
                  <a:schemeClr val="bg1"/>
                </a:solidFill>
                <a:latin typeface="+mj-lt"/>
                <a:ea typeface="Roboto" panose="02000000000000000000" pitchFamily="2" charset="0"/>
              </a:rPr>
              <a:t>Promote human rights</a:t>
            </a:r>
          </a:p>
          <a:p>
            <a:pPr marL="285750" indent="-285750">
              <a:lnSpc>
                <a:spcPct val="160000"/>
              </a:lnSpc>
              <a:buClr>
                <a:schemeClr val="bg1"/>
              </a:buClr>
              <a:buFont typeface="Wingdings" pitchFamily="2" charset="2"/>
              <a:buChar char="§"/>
            </a:pPr>
            <a:r>
              <a:rPr lang="en-GB" sz="1600" b="1" dirty="0">
                <a:solidFill>
                  <a:schemeClr val="bg1"/>
                </a:solidFill>
                <a:latin typeface="+mj-lt"/>
                <a:ea typeface="Roboto" panose="02000000000000000000" pitchFamily="2" charset="0"/>
              </a:rPr>
              <a:t>Deliver field support </a:t>
            </a:r>
          </a:p>
          <a:p>
            <a:pPr marL="285750" indent="-285750">
              <a:lnSpc>
                <a:spcPct val="160000"/>
              </a:lnSpc>
              <a:buClr>
                <a:schemeClr val="bg1"/>
              </a:buClr>
              <a:buFont typeface="Wingdings" pitchFamily="2" charset="2"/>
              <a:buChar char="§"/>
            </a:pPr>
            <a:r>
              <a:rPr lang="en-GB" sz="1600" b="1" dirty="0">
                <a:solidFill>
                  <a:schemeClr val="bg1"/>
                </a:solidFill>
                <a:latin typeface="+mj-lt"/>
                <a:ea typeface="Roboto" panose="02000000000000000000" pitchFamily="2" charset="0"/>
              </a:rPr>
              <a:t>Ensure women’s role to achieve and sustain peace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265"/>
        <p:cNvGrpSpPr/>
        <p:nvPr/>
      </p:nvGrpSpPr>
      <p:grpSpPr>
        <a:xfrm>
          <a:off x="0" y="0"/>
          <a:ext cx="0" cy="0"/>
          <a:chOff x="0" y="0"/>
          <a:chExt cx="0" cy="0"/>
        </a:xfrm>
      </p:grpSpPr>
      <p:sp>
        <p:nvSpPr>
          <p:cNvPr id="2" name="Rectangle 1">
            <a:extLst>
              <a:ext uri="{FF2B5EF4-FFF2-40B4-BE49-F238E27FC236}">
                <a16:creationId xmlns:a16="http://schemas.microsoft.com/office/drawing/2014/main" id="{EE82AA41-A3F0-86F3-2A08-EE781FB95E89}"/>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Google Shape;273;p10"/>
          <p:cNvSpPr/>
          <p:nvPr/>
        </p:nvSpPr>
        <p:spPr>
          <a:xfrm>
            <a:off x="628228" y="279400"/>
            <a:ext cx="10935543" cy="5916691"/>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5" name="Google Shape;275;p10"/>
          <p:cNvSpPr/>
          <p:nvPr/>
        </p:nvSpPr>
        <p:spPr>
          <a:xfrm>
            <a:off x="2124580" y="6320585"/>
            <a:ext cx="1003839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Roboto Light" panose="02000000000000000000" pitchFamily="2" charset="0"/>
                <a:ea typeface="Roboto Light" panose="02000000000000000000" pitchFamily="2" charset="0"/>
                <a:cs typeface="Century Gothic"/>
                <a:sym typeface="Century Gothic"/>
              </a:rPr>
              <a:t>More information on UN Peacekeeping website</a:t>
            </a:r>
            <a:r>
              <a:rPr lang="en-US" sz="1800" dirty="0">
                <a:solidFill>
                  <a:schemeClr val="bg1"/>
                </a:solidFill>
                <a:latin typeface="Roboto Light" panose="02000000000000000000" pitchFamily="2" charset="0"/>
                <a:ea typeface="Roboto Light" panose="02000000000000000000" pitchFamily="2" charset="0"/>
                <a:cs typeface="Century Gothic"/>
                <a:sym typeface="Century Gothic"/>
              </a:rPr>
              <a:t>: </a:t>
            </a:r>
            <a:r>
              <a:rPr lang="en-US" sz="1800" dirty="0">
                <a:solidFill>
                  <a:schemeClr val="bg1"/>
                </a:solidFill>
                <a:latin typeface="Roboto Light" panose="02000000000000000000" pitchFamily="2" charset="0"/>
                <a:ea typeface="Roboto Light" panose="02000000000000000000" pitchFamily="2" charset="0"/>
                <a:cs typeface="Century Gothic"/>
                <a:sym typeface="Century Gothic"/>
                <a:hlinkClick r:id="rId3">
                  <a:extLst>
                    <a:ext uri="{A12FA001-AC4F-418D-AE19-62706E023703}">
                      <ahyp:hlinkClr xmlns:ahyp="http://schemas.microsoft.com/office/drawing/2018/hyperlinkcolor" val="tx"/>
                    </a:ext>
                  </a:extLst>
                </a:hlinkClick>
              </a:rPr>
              <a:t>https://peacekeeping.un.org/</a:t>
            </a:r>
            <a:endParaRPr dirty="0">
              <a:solidFill>
                <a:schemeClr val="bg1"/>
              </a:solidFill>
              <a:latin typeface="Roboto Light" panose="02000000000000000000" pitchFamily="2" charset="0"/>
              <a:ea typeface="Roboto Light" panose="02000000000000000000" pitchFamily="2" charset="0"/>
            </a:endParaRPr>
          </a:p>
        </p:txBody>
      </p:sp>
      <p:pic>
        <p:nvPicPr>
          <p:cNvPr id="7" name="Picture 6" descr="A map of the world with different colored squares&#10;&#10;Description automatically generated">
            <a:extLst>
              <a:ext uri="{FF2B5EF4-FFF2-40B4-BE49-F238E27FC236}">
                <a16:creationId xmlns:a16="http://schemas.microsoft.com/office/drawing/2014/main" id="{897E09CE-BDB2-9FE6-6524-61F7F21B553D}"/>
              </a:ext>
            </a:extLst>
          </p:cNvPr>
          <p:cNvPicPr>
            <a:picLocks noChangeAspect="1"/>
          </p:cNvPicPr>
          <p:nvPr/>
        </p:nvPicPr>
        <p:blipFill rotWithShape="1">
          <a:blip r:embed="rId4"/>
          <a:srcRect t="4497" r="20288"/>
          <a:stretch/>
        </p:blipFill>
        <p:spPr>
          <a:xfrm>
            <a:off x="2201161" y="279401"/>
            <a:ext cx="7789676" cy="5916691"/>
          </a:xfrm>
          <a:prstGeom prst="rect">
            <a:avLst/>
          </a:prstGeom>
        </p:spPr>
      </p:pic>
      <p:sp>
        <p:nvSpPr>
          <p:cNvPr id="3" name="TextBox 2">
            <a:extLst>
              <a:ext uri="{FF2B5EF4-FFF2-40B4-BE49-F238E27FC236}">
                <a16:creationId xmlns:a16="http://schemas.microsoft.com/office/drawing/2014/main" id="{B70B24C3-281E-B4E5-3453-121B9548EBAF}"/>
              </a:ext>
            </a:extLst>
          </p:cNvPr>
          <p:cNvSpPr txBox="1"/>
          <p:nvPr/>
        </p:nvSpPr>
        <p:spPr>
          <a:xfrm>
            <a:off x="628227" y="5734426"/>
            <a:ext cx="6104964" cy="461665"/>
          </a:xfrm>
          <a:prstGeom prst="rect">
            <a:avLst/>
          </a:prstGeom>
          <a:noFill/>
        </p:spPr>
        <p:txBody>
          <a:bodyPr wrap="square">
            <a:spAutoFit/>
          </a:bodyPr>
          <a:lstStyle/>
          <a:p>
            <a:pPr marL="0" marR="0" lvl="0" indent="0" algn="l" rtl="0">
              <a:spcBef>
                <a:spcPts val="0"/>
              </a:spcBef>
              <a:spcAft>
                <a:spcPts val="0"/>
              </a:spcAft>
              <a:buNone/>
            </a:pPr>
            <a:r>
              <a:rPr lang="en-US" sz="2400" b="1" dirty="0">
                <a:solidFill>
                  <a:srgbClr val="1B4F6F"/>
                </a:solidFill>
                <a:latin typeface="Roboto Black" panose="02000000000000000000" pitchFamily="2" charset="0"/>
                <a:ea typeface="Roboto Black" panose="02000000000000000000" pitchFamily="2" charset="0"/>
                <a:sym typeface="Century Gothic"/>
              </a:rPr>
              <a:t>The Map of Peacekeeping Operations</a:t>
            </a:r>
            <a:endParaRPr lang="en-US" sz="2400" b="1" dirty="0">
              <a:solidFill>
                <a:srgbClr val="1B4F6F"/>
              </a:solidFill>
              <a:latin typeface="Roboto Black" panose="02000000000000000000" pitchFamily="2" charset="0"/>
              <a:ea typeface="Roboto Black" panose="02000000000000000000" pitchFamily="2" charset="0"/>
            </a:endParaRPr>
          </a:p>
        </p:txBody>
      </p:sp>
      <p:sp>
        <p:nvSpPr>
          <p:cNvPr id="4" name="Rectangle 3">
            <a:extLst>
              <a:ext uri="{FF2B5EF4-FFF2-40B4-BE49-F238E27FC236}">
                <a16:creationId xmlns:a16="http://schemas.microsoft.com/office/drawing/2014/main" id="{520CE57B-8137-E650-F8E0-BBB12F39A44B}"/>
              </a:ext>
            </a:extLst>
          </p:cNvPr>
          <p:cNvSpPr/>
          <p:nvPr/>
        </p:nvSpPr>
        <p:spPr>
          <a:xfrm>
            <a:off x="2926080" y="2686050"/>
            <a:ext cx="902970" cy="10058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CC1085-B8E1-F18D-D67B-1AFB15BE00C4}"/>
              </a:ext>
            </a:extLst>
          </p:cNvPr>
          <p:cNvSpPr/>
          <p:nvPr/>
        </p:nvSpPr>
        <p:spPr>
          <a:xfrm>
            <a:off x="3051810" y="3160395"/>
            <a:ext cx="937260" cy="622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091009-2151-DC54-847D-5DE3C7AC601A}"/>
              </a:ext>
            </a:extLst>
          </p:cNvPr>
          <p:cNvSpPr/>
          <p:nvPr/>
        </p:nvSpPr>
        <p:spPr>
          <a:xfrm>
            <a:off x="2891790" y="2724433"/>
            <a:ext cx="937260" cy="622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E15A146-F5D6-1A47-0B90-BA9A5C74D6D5}"/>
              </a:ext>
            </a:extLst>
          </p:cNvPr>
          <p:cNvSpPr/>
          <p:nvPr/>
        </p:nvSpPr>
        <p:spPr>
          <a:xfrm>
            <a:off x="4385626" y="2073417"/>
            <a:ext cx="955169" cy="892593"/>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14D5173-4939-E98C-38A4-3E9DEAA00C71}"/>
              </a:ext>
            </a:extLst>
          </p:cNvPr>
          <p:cNvSpPr/>
          <p:nvPr/>
        </p:nvSpPr>
        <p:spPr>
          <a:xfrm>
            <a:off x="4096503" y="2595925"/>
            <a:ext cx="1030183" cy="46453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CC3E58-C558-5EA4-609A-EB20B180BCC3}"/>
              </a:ext>
            </a:extLst>
          </p:cNvPr>
          <p:cNvSpPr/>
          <p:nvPr/>
        </p:nvSpPr>
        <p:spPr>
          <a:xfrm rot="5400000">
            <a:off x="4069098" y="2608221"/>
            <a:ext cx="79098" cy="46453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DDCD8F-3EEA-62E4-764C-204D86EB005D}"/>
              </a:ext>
            </a:extLst>
          </p:cNvPr>
          <p:cNvSpPr/>
          <p:nvPr/>
        </p:nvSpPr>
        <p:spPr>
          <a:xfrm>
            <a:off x="4248903" y="2748325"/>
            <a:ext cx="1030183" cy="46453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0A1409-1A9E-60DA-8EA3-6B23B95245B1}"/>
              </a:ext>
            </a:extLst>
          </p:cNvPr>
          <p:cNvSpPr/>
          <p:nvPr/>
        </p:nvSpPr>
        <p:spPr>
          <a:xfrm rot="20813431">
            <a:off x="3783965" y="2838450"/>
            <a:ext cx="90709"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2142</TotalTime>
  <Words>1735</Words>
  <Application>Microsoft Office PowerPoint</Application>
  <PresentationFormat>Widescreen</PresentationFormat>
  <Paragraphs>195</Paragraphs>
  <Slides>19</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Roboto Black</vt:lpstr>
      <vt:lpstr>Wingdings</vt:lpstr>
      <vt:lpstr>Noto Sans Symbols</vt:lpstr>
      <vt:lpstr>Roboto</vt:lpstr>
      <vt:lpstr>Arial</vt:lpstr>
      <vt:lpstr>Century Gothic</vt:lpstr>
      <vt:lpstr>Calibri</vt:lpstr>
      <vt:lpstr>Roboto Light</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AND SOCIAL COUNCIL (ECOSOC)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Miguel Ladera</dc:creator>
  <cp:lastModifiedBy>Miguel Ladera</cp:lastModifiedBy>
  <cp:revision>17</cp:revision>
  <dcterms:created xsi:type="dcterms:W3CDTF">2019-05-10T20:39:22Z</dcterms:created>
  <dcterms:modified xsi:type="dcterms:W3CDTF">2025-02-27T17:01:04Z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0x010100190CBE79C23DFC4B8E88BBC91AC969D7</vt:lpwstr>
  </property>
</Properties>
</file>