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</p:sldMasterIdLst>
  <p:sldIdLst>
    <p:sldId id="256" r:id="rId2"/>
    <p:sldId id="259" r:id="rId3"/>
    <p:sldId id="261" r:id="rId4"/>
    <p:sldId id="260" r:id="rId5"/>
    <p:sldId id="258" r:id="rId6"/>
    <p:sldId id="269" r:id="rId7"/>
    <p:sldId id="268" r:id="rId8"/>
    <p:sldId id="263" r:id="rId9"/>
    <p:sldId id="265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4530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7009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6690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8763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7331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5626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176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8262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3614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5216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694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E6AEB-3C57-47F5-ADC9-CDAC60BCA0A0}" type="datetimeFigureOut">
              <a:rPr lang="es-PY" smtClean="0"/>
              <a:t>14/6/22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1B44D-C278-483D-8873-8E80F495AF2C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0268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ES" sz="3700" b="1" i="1" dirty="0">
                <a:solidFill>
                  <a:schemeClr val="tx2"/>
                </a:solidFill>
              </a:rPr>
              <a:t>Cooperación para la gestión de cuencas transfronterizas</a:t>
            </a:r>
            <a:endParaRPr lang="es-PY" sz="3700" b="1" i="1">
              <a:solidFill>
                <a:schemeClr val="tx2"/>
              </a:solidFill>
            </a:endParaRPr>
          </a:p>
        </p:txBody>
      </p:sp>
      <p:pic>
        <p:nvPicPr>
          <p:cNvPr id="1034" name="Picture 10" descr="Las grandes cuencas hidrográficas del planeta">
            <a:extLst>
              <a:ext uri="{FF2B5EF4-FFF2-40B4-BE49-F238E27FC236}">
                <a16:creationId xmlns:a16="http://schemas.microsoft.com/office/drawing/2014/main" id="{88078548-E59F-F698-F75F-9081B9DE8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5" b="13377"/>
          <a:stretch/>
        </p:blipFill>
        <p:spPr bwMode="auto">
          <a:xfrm>
            <a:off x="-1" y="10"/>
            <a:ext cx="12192001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8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:\Users\usuario\Downloads\WhatsApp Image 2018-07-30 at 09.39.52.jpeg">
            <a:extLst>
              <a:ext uri="{FF2B5EF4-FFF2-40B4-BE49-F238E27FC236}">
                <a16:creationId xmlns:a16="http://schemas.microsoft.com/office/drawing/2014/main" id="{CDAC37E0-3F84-DF11-2F0C-34A740B5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080" y="349737"/>
            <a:ext cx="3211039" cy="180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0DE43C2-EB80-A51B-8670-2BFFF87D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6790" y="351324"/>
            <a:ext cx="3169090" cy="18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PY" sz="2000" b="1">
                <a:solidFill>
                  <a:srgbClr val="FFFFFF"/>
                </a:solidFill>
              </a:rPr>
              <a:t>Regulación del caudal del río Paraná</a:t>
            </a:r>
            <a:endParaRPr lang="es-PY" sz="2000">
              <a:solidFill>
                <a:srgbClr val="FFFFFF"/>
              </a:solidFill>
            </a:endParaRPr>
          </a:p>
          <a:p>
            <a:r>
              <a:rPr lang="es-PY" sz="2000">
                <a:solidFill>
                  <a:srgbClr val="FFFFFF"/>
                </a:solidFill>
              </a:rPr>
              <a:t>Ventanas de Navegación </a:t>
            </a:r>
          </a:p>
          <a:p>
            <a:r>
              <a:rPr lang="es-PY" sz="2000">
                <a:solidFill>
                  <a:srgbClr val="FFFFFF"/>
                </a:solidFill>
              </a:rPr>
              <a:t>1.740.000 ton de soja en 2020</a:t>
            </a:r>
          </a:p>
          <a:p>
            <a:r>
              <a:rPr lang="es-PY" sz="2000">
                <a:solidFill>
                  <a:srgbClr val="FFFFFF"/>
                </a:solidFill>
              </a:rPr>
              <a:t>987.000 ton de soja en 2021 </a:t>
            </a:r>
          </a:p>
          <a:p>
            <a:r>
              <a:rPr lang="es-PY" sz="2000">
                <a:solidFill>
                  <a:srgbClr val="FFFFFF"/>
                </a:solidFill>
              </a:rPr>
              <a:t>3.900 barcazas </a:t>
            </a:r>
          </a:p>
          <a:p>
            <a:r>
              <a:rPr lang="es-PY" sz="2000">
                <a:solidFill>
                  <a:srgbClr val="FFFFFF"/>
                </a:solidFill>
              </a:rPr>
              <a:t>1.937 maniobras de esclusado</a:t>
            </a:r>
          </a:p>
          <a:p>
            <a:endParaRPr lang="es-PY" sz="20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PY" sz="2000">
              <a:solidFill>
                <a:srgbClr val="FFFFFF"/>
              </a:solidFill>
            </a:endParaRPr>
          </a:p>
        </p:txBody>
      </p:sp>
      <p:pic>
        <p:nvPicPr>
          <p:cNvPr id="15" name="Picture 9" descr="C:\Users\usuario\Downloads\WhatsApp Image 2018-07-28 at 16.20.25.jpeg">
            <a:extLst>
              <a:ext uri="{FF2B5EF4-FFF2-40B4-BE49-F238E27FC236}">
                <a16:creationId xmlns:a16="http://schemas.microsoft.com/office/drawing/2014/main" id="{9AF257DC-6F96-7934-9C3E-322EB286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081" y="2523382"/>
            <a:ext cx="3219976" cy="18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019D0-122A-5F2C-3B30-0CFB39D4F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182" y="2503952"/>
            <a:ext cx="2835398" cy="1850097"/>
          </a:xfrm>
          <a:prstGeom prst="rect">
            <a:avLst/>
          </a:prstGeom>
        </p:spPr>
      </p:pic>
      <p:pic>
        <p:nvPicPr>
          <p:cNvPr id="8" name="Picture 2" descr="C:\Users\usuario\Downloads\WhatsApp Image 2018-07-28 at 16.20.26.jpeg">
            <a:extLst>
              <a:ext uri="{FF2B5EF4-FFF2-40B4-BE49-F238E27FC236}">
                <a16:creationId xmlns:a16="http://schemas.microsoft.com/office/drawing/2014/main" id="{B7D0CE4F-FC10-509F-62A1-F727F43A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486" y="4676405"/>
            <a:ext cx="3211571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9236A5-ADA1-884E-E81E-4432A1641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861" y="4649694"/>
            <a:ext cx="2878947" cy="1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5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DF5E152-E5AC-DA52-0B99-55ABFB99E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63" y="511293"/>
            <a:ext cx="3866819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B8E2D8C0-5B26-C82D-4FC0-3961DE678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45" y="1214056"/>
            <a:ext cx="3081029" cy="4192588"/>
          </a:xfrm>
        </p:spPr>
      </p:pic>
    </p:spTree>
    <p:extLst>
      <p:ext uri="{BB962C8B-B14F-4D97-AF65-F5344CB8AC3E}">
        <p14:creationId xmlns:p14="http://schemas.microsoft.com/office/powerpoint/2010/main" val="1213221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4CDB8E2-6BD6-AB2A-7269-CE2708DEC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957375"/>
            <a:ext cx="4555700" cy="2015897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2E44937-A462-5676-10A2-3427E31D9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r="4" b="14536"/>
          <a:stretch/>
        </p:blipFill>
        <p:spPr>
          <a:xfrm>
            <a:off x="698353" y="3526029"/>
            <a:ext cx="3197979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00EDD2-A2EC-AB4E-BF4C-01871CEBC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141055"/>
            <a:ext cx="5397237" cy="515696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dirty="0"/>
              <a:t>Tratado de la Cuenca del Plata</a:t>
            </a:r>
            <a:endParaRPr lang="en-US" sz="1300" dirty="0"/>
          </a:p>
          <a:p>
            <a:pPr marL="0" indent="0">
              <a:buNone/>
            </a:pPr>
            <a:r>
              <a:rPr lang="en-US" sz="1700" dirty="0" err="1"/>
              <a:t>Suscrito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1969</a:t>
            </a:r>
          </a:p>
          <a:p>
            <a:pPr marL="0" indent="0">
              <a:buNone/>
            </a:pPr>
            <a:r>
              <a:rPr lang="en-US" sz="3000" dirty="0"/>
              <a:t>5 </a:t>
            </a:r>
            <a:r>
              <a:rPr lang="en-US" sz="3000" dirty="0" err="1"/>
              <a:t>Países</a:t>
            </a:r>
            <a:r>
              <a:rPr lang="en-US" sz="3000" dirty="0"/>
              <a:t>:</a:t>
            </a:r>
            <a:r>
              <a:rPr lang="en-US" sz="1300" dirty="0"/>
              <a:t> Argentina – Bolivia – </a:t>
            </a:r>
            <a:r>
              <a:rPr lang="en-US" sz="1300" dirty="0" err="1"/>
              <a:t>Brasil</a:t>
            </a:r>
            <a:r>
              <a:rPr lang="en-US" sz="1300" dirty="0"/>
              <a:t> - Paraguay – Uruguay</a:t>
            </a:r>
          </a:p>
          <a:p>
            <a:pPr marL="0" indent="0" algn="ctr">
              <a:buNone/>
            </a:pPr>
            <a:r>
              <a:rPr lang="en-US" sz="2200" dirty="0" err="1"/>
              <a:t>Utilización</a:t>
            </a:r>
            <a:r>
              <a:rPr lang="en-US" sz="2200" dirty="0"/>
              <a:t> </a:t>
            </a:r>
            <a:r>
              <a:rPr lang="en-US" sz="2200" dirty="0" err="1"/>
              <a:t>racional</a:t>
            </a:r>
            <a:r>
              <a:rPr lang="en-US" sz="2200" dirty="0"/>
              <a:t> del </a:t>
            </a:r>
            <a:r>
              <a:rPr lang="en-US" sz="2200" dirty="0" err="1"/>
              <a:t>recurso</a:t>
            </a:r>
            <a:r>
              <a:rPr lang="en-US" sz="2200" dirty="0"/>
              <a:t> </a:t>
            </a:r>
            <a:r>
              <a:rPr lang="en-US" sz="2200" dirty="0" err="1"/>
              <a:t>agua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dirty="0" err="1"/>
              <a:t>Regulación</a:t>
            </a:r>
            <a:r>
              <a:rPr lang="en-US" sz="2200" dirty="0"/>
              <a:t> </a:t>
            </a:r>
          </a:p>
          <a:p>
            <a:pPr marL="0" indent="0" algn="ctr">
              <a:buNone/>
            </a:pPr>
            <a:r>
              <a:rPr lang="en-US" sz="2200" dirty="0" err="1"/>
              <a:t>Aprovechamiento</a:t>
            </a:r>
            <a:r>
              <a:rPr lang="en-US" sz="2200" dirty="0"/>
              <a:t> </a:t>
            </a:r>
            <a:r>
              <a:rPr lang="en-US" sz="2200" dirty="0" err="1"/>
              <a:t>Múltiple</a:t>
            </a:r>
            <a:r>
              <a:rPr lang="en-US" sz="2200" dirty="0"/>
              <a:t> y </a:t>
            </a:r>
            <a:r>
              <a:rPr lang="en-US" sz="2200" dirty="0" err="1"/>
              <a:t>Equitativo</a:t>
            </a:r>
            <a:endParaRPr lang="en-US" sz="2200" dirty="0"/>
          </a:p>
          <a:p>
            <a:pPr marL="0" indent="0">
              <a:buNone/>
            </a:pPr>
            <a:r>
              <a:rPr lang="en-US" sz="3000" dirty="0" err="1"/>
              <a:t>Objetivos</a:t>
            </a:r>
            <a:r>
              <a:rPr lang="en-US" sz="3000" dirty="0"/>
              <a:t>:</a:t>
            </a:r>
            <a:r>
              <a:rPr lang="en-US" sz="1300" dirty="0"/>
              <a:t> </a:t>
            </a:r>
            <a:r>
              <a:rPr lang="en-US" sz="1500" dirty="0" err="1"/>
              <a:t>Afianzar</a:t>
            </a:r>
            <a:r>
              <a:rPr lang="en-US" sz="1500" dirty="0"/>
              <a:t> la </a:t>
            </a:r>
            <a:r>
              <a:rPr lang="en-US" sz="1500" dirty="0" err="1"/>
              <a:t>Institucionalización</a:t>
            </a:r>
            <a:r>
              <a:rPr lang="en-US" sz="1500" dirty="0"/>
              <a:t> del Sistema </a:t>
            </a:r>
            <a:r>
              <a:rPr lang="en-US" sz="1500" dirty="0" err="1"/>
              <a:t>CdP</a:t>
            </a:r>
            <a:endParaRPr lang="en-US" sz="1500" dirty="0"/>
          </a:p>
          <a:p>
            <a:pPr marL="0" indent="0">
              <a:buNone/>
            </a:pPr>
            <a:r>
              <a:rPr lang="en-US" sz="1500" dirty="0" err="1"/>
              <a:t>Identificar</a:t>
            </a:r>
            <a:r>
              <a:rPr lang="en-US" sz="1500" dirty="0"/>
              <a:t> </a:t>
            </a:r>
            <a:r>
              <a:rPr lang="en-US" sz="1500" dirty="0" err="1"/>
              <a:t>áreas</a:t>
            </a:r>
            <a:r>
              <a:rPr lang="en-US" sz="1500" dirty="0"/>
              <a:t> de </a:t>
            </a:r>
            <a:r>
              <a:rPr lang="en-US" sz="1500" dirty="0" err="1"/>
              <a:t>interés</a:t>
            </a:r>
            <a:r>
              <a:rPr lang="en-US" sz="1500" dirty="0"/>
              <a:t> – </a:t>
            </a:r>
            <a:r>
              <a:rPr lang="en-US" sz="1500" dirty="0" err="1"/>
              <a:t>realizar</a:t>
            </a:r>
            <a:r>
              <a:rPr lang="en-US" sz="1500" dirty="0"/>
              <a:t> </a:t>
            </a:r>
            <a:r>
              <a:rPr lang="en-US" sz="1500" dirty="0" err="1"/>
              <a:t>estudios</a:t>
            </a:r>
            <a:r>
              <a:rPr lang="en-US" sz="1500" dirty="0"/>
              <a:t> </a:t>
            </a:r>
            <a:r>
              <a:rPr lang="en-US" sz="1500" dirty="0" err="1"/>
              <a:t>programas</a:t>
            </a:r>
            <a:r>
              <a:rPr lang="en-US" sz="1500" dirty="0"/>
              <a:t> y </a:t>
            </a:r>
            <a:r>
              <a:rPr lang="en-US" sz="1500" dirty="0" err="1"/>
              <a:t>obras</a:t>
            </a:r>
            <a:r>
              <a:rPr lang="en-US" sz="1500" dirty="0"/>
              <a:t> – </a:t>
            </a:r>
            <a:r>
              <a:rPr lang="en-US" sz="1500" dirty="0" err="1"/>
              <a:t>entendimientos</a:t>
            </a:r>
            <a:r>
              <a:rPr lang="en-US" sz="1500" dirty="0"/>
              <a:t> </a:t>
            </a:r>
            <a:r>
              <a:rPr lang="en-US" sz="1500" dirty="0" err="1"/>
              <a:t>operativos</a:t>
            </a:r>
            <a:r>
              <a:rPr lang="en-US" sz="1500" dirty="0"/>
              <a:t> – </a:t>
            </a:r>
            <a:r>
              <a:rPr lang="en-US" sz="1500" dirty="0" err="1"/>
              <a:t>instrumentos</a:t>
            </a:r>
            <a:r>
              <a:rPr lang="en-US" sz="1500" dirty="0"/>
              <a:t> </a:t>
            </a:r>
            <a:r>
              <a:rPr lang="en-US" sz="1500" dirty="0" err="1"/>
              <a:t>jurídicos</a:t>
            </a:r>
            <a:r>
              <a:rPr lang="en-US" sz="1500" dirty="0"/>
              <a:t> </a:t>
            </a:r>
          </a:p>
          <a:p>
            <a:pPr marL="0" indent="0">
              <a:buNone/>
            </a:pPr>
            <a:r>
              <a:rPr lang="en-US" sz="1700" dirty="0" err="1"/>
              <a:t>Comité</a:t>
            </a:r>
            <a:r>
              <a:rPr lang="en-US" sz="1700" dirty="0"/>
              <a:t> </a:t>
            </a:r>
            <a:r>
              <a:rPr lang="en-US" sz="1700" dirty="0" err="1"/>
              <a:t>Intergubernamental</a:t>
            </a:r>
            <a:r>
              <a:rPr lang="en-US" sz="1700" dirty="0"/>
              <a:t> </a:t>
            </a:r>
            <a:r>
              <a:rPr lang="en-US" sz="1700" dirty="0" err="1"/>
              <a:t>Coordinador</a:t>
            </a:r>
            <a:r>
              <a:rPr lang="en-US" sz="1700" dirty="0"/>
              <a:t> (CIC)</a:t>
            </a:r>
          </a:p>
          <a:p>
            <a:pPr marL="0" indent="0">
              <a:buNone/>
            </a:pPr>
            <a:r>
              <a:rPr lang="en-US" sz="1300" dirty="0" err="1"/>
              <a:t>Secretaría</a:t>
            </a:r>
            <a:r>
              <a:rPr lang="en-US" sz="1300" dirty="0"/>
              <a:t> General: Argentina</a:t>
            </a:r>
          </a:p>
          <a:p>
            <a:pPr marL="0" indent="0">
              <a:buNone/>
            </a:pPr>
            <a:r>
              <a:rPr lang="en-US" sz="1300" dirty="0" err="1"/>
              <a:t>Análisis</a:t>
            </a:r>
            <a:r>
              <a:rPr lang="en-US" sz="1300" dirty="0"/>
              <a:t> </a:t>
            </a:r>
            <a:r>
              <a:rPr lang="en-US" sz="1300" dirty="0" err="1"/>
              <a:t>Diagnóstico</a:t>
            </a:r>
            <a:r>
              <a:rPr lang="en-US" sz="1300" dirty="0"/>
              <a:t> </a:t>
            </a:r>
            <a:r>
              <a:rPr lang="en-US" sz="1300" dirty="0" err="1"/>
              <a:t>Transfronterizo</a:t>
            </a:r>
            <a:r>
              <a:rPr lang="en-US" sz="1300" dirty="0"/>
              <a:t> y Plan de </a:t>
            </a:r>
            <a:r>
              <a:rPr lang="en-US" sz="1300" dirty="0" err="1"/>
              <a:t>Acciones</a:t>
            </a:r>
            <a:r>
              <a:rPr lang="en-US" sz="1300" dirty="0"/>
              <a:t> </a:t>
            </a:r>
            <a:r>
              <a:rPr lang="en-US" sz="1300" dirty="0" err="1"/>
              <a:t>Estratégicas</a:t>
            </a:r>
            <a:r>
              <a:rPr lang="en-US" sz="1300" dirty="0"/>
              <a:t> 2010 – 2016</a:t>
            </a:r>
          </a:p>
          <a:p>
            <a:pPr marL="0" indent="0">
              <a:buNone/>
            </a:pPr>
            <a:r>
              <a:rPr lang="en-US" sz="1300" dirty="0"/>
              <a:t>Proyecto </a:t>
            </a:r>
            <a:r>
              <a:rPr lang="en-US" sz="1300" dirty="0" err="1"/>
              <a:t>Programa</a:t>
            </a:r>
            <a:r>
              <a:rPr lang="en-US" sz="1300" dirty="0"/>
              <a:t> Marco – Sistema </a:t>
            </a:r>
            <a:r>
              <a:rPr lang="en-US" sz="1300" dirty="0" err="1"/>
              <a:t>Soporte</a:t>
            </a:r>
            <a:r>
              <a:rPr lang="en-US" sz="1300" dirty="0"/>
              <a:t> de Toma de </a:t>
            </a:r>
            <a:r>
              <a:rPr lang="en-US" sz="1300" dirty="0" err="1"/>
              <a:t>Decisiones</a:t>
            </a:r>
            <a:r>
              <a:rPr lang="en-US" sz="1300" dirty="0"/>
              <a:t> 2018 – 2022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4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95B4AA-732B-28BD-B815-3665853D2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53" y="760278"/>
            <a:ext cx="4777381" cy="516473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2400" b="1" dirty="0"/>
              <a:t>Declaración de Asunción sobre Aprovechamiento de Ríos Internacionales</a:t>
            </a:r>
          </a:p>
          <a:p>
            <a:pPr marL="0" indent="0" algn="ctr">
              <a:buNone/>
            </a:pPr>
            <a:r>
              <a:rPr lang="es-ES" sz="2200" dirty="0"/>
              <a:t>1971</a:t>
            </a:r>
          </a:p>
          <a:p>
            <a:pPr marL="0" indent="0" algn="just">
              <a:buNone/>
            </a:pPr>
            <a:r>
              <a:rPr lang="es-PY" sz="2200" dirty="0"/>
              <a:t>Resolución 25 adoptada en la IV Reunión de Cancilleres de los Países de la Cuenca del Plata</a:t>
            </a:r>
          </a:p>
          <a:p>
            <a:pPr marL="0" indent="0" algn="just">
              <a:buNone/>
            </a:pPr>
            <a:r>
              <a:rPr lang="es-PY" sz="3300" dirty="0"/>
              <a:t>Objetivo:</a:t>
            </a:r>
            <a:r>
              <a:rPr lang="es-PY" sz="2200" dirty="0"/>
              <a:t> Compromiso de cada Estado de aprovechar las aguas en razón de sus necesidades siempre que no cause perjuicio sen­sible a otro Estado de la Cuenca</a:t>
            </a:r>
            <a:r>
              <a:rPr lang="es-ES" sz="2200" dirty="0"/>
              <a:t>.</a:t>
            </a:r>
          </a:p>
          <a:p>
            <a:pPr marL="0" indent="0" algn="just">
              <a:buNone/>
            </a:pPr>
            <a:r>
              <a:rPr lang="es-PY" sz="2400" dirty="0"/>
              <a:t>In­tercambiar gradualmente los resultados cartográficos e hidro­gráficos de sus mediciones en la Cuenca del Plata, de modo que se facilite la caracterización del sistema dinámico</a:t>
            </a:r>
            <a:endParaRPr lang="es-MX" sz="2100" dirty="0"/>
          </a:p>
          <a:p>
            <a:endParaRPr lang="es-PY" sz="2200" dirty="0"/>
          </a:p>
        </p:txBody>
      </p:sp>
    </p:spTree>
    <p:extLst>
      <p:ext uri="{BB962C8B-B14F-4D97-AF65-F5344CB8AC3E}">
        <p14:creationId xmlns:p14="http://schemas.microsoft.com/office/powerpoint/2010/main" val="267587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E6598AC-692A-A63C-C768-99C305AA3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943434"/>
            <a:ext cx="4777381" cy="480138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46106" y="1115814"/>
            <a:ext cx="5458838" cy="46290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sz="2000" b="1" i="1" dirty="0"/>
          </a:p>
          <a:p>
            <a:pPr marL="0" indent="0">
              <a:buNone/>
            </a:pPr>
            <a:r>
              <a:rPr lang="es-PY" sz="3600" dirty="0"/>
              <a:t>Río Paraná </a:t>
            </a:r>
            <a:endParaRPr lang="es-ES" sz="3600" b="1" i="1" dirty="0"/>
          </a:p>
          <a:p>
            <a:pPr marL="0" indent="0">
              <a:buNone/>
            </a:pPr>
            <a:r>
              <a:rPr lang="es-ES" sz="2000" dirty="0"/>
              <a:t>Convenio para el Estudio del Aprovechamiento de los Recursos del Río Paraná 1971</a:t>
            </a:r>
          </a:p>
          <a:p>
            <a:pPr marL="0" indent="0">
              <a:buNone/>
            </a:pPr>
            <a:r>
              <a:rPr lang="es-ES" sz="2000" dirty="0"/>
              <a:t>2 Países: Argentina – Paraguay</a:t>
            </a:r>
          </a:p>
          <a:p>
            <a:pPr marL="0" indent="0">
              <a:buNone/>
            </a:pPr>
            <a:r>
              <a:rPr lang="es-ES" sz="2000" dirty="0"/>
              <a:t>Objetivos: estudio de posibilidades técnicas y económicas del aprovechamiento del río</a:t>
            </a:r>
          </a:p>
          <a:p>
            <a:pPr marL="0" indent="0">
              <a:buNone/>
            </a:pPr>
            <a:r>
              <a:rPr lang="es-ES" sz="2000" dirty="0"/>
              <a:t>Ratifica la Declaración de Asunción sobre Aprovechamiento de Ríos Internacionales</a:t>
            </a:r>
          </a:p>
          <a:p>
            <a:pPr marL="0" indent="0">
              <a:buNone/>
            </a:pPr>
            <a:r>
              <a:rPr lang="es-ES" sz="2000" dirty="0"/>
              <a:t>Comisión Mixta Paraguayo Argentina del Río Paraná</a:t>
            </a:r>
          </a:p>
          <a:p>
            <a:pPr marL="0" indent="0">
              <a:buNone/>
            </a:pPr>
            <a:r>
              <a:rPr lang="es-ES" sz="2000" dirty="0"/>
              <a:t>2020 Navegabilidad – Fauna Ictícola – Calidad de aguas</a:t>
            </a:r>
            <a:endParaRPr lang="es-PY" sz="2000" dirty="0"/>
          </a:p>
        </p:txBody>
      </p:sp>
    </p:spTree>
    <p:extLst>
      <p:ext uri="{BB962C8B-B14F-4D97-AF65-F5344CB8AC3E}">
        <p14:creationId xmlns:p14="http://schemas.microsoft.com/office/powerpoint/2010/main" val="154792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202EC0D-5442-0AA8-BD20-70247BCD2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 b="2"/>
          <a:stretch/>
        </p:blipFill>
        <p:spPr>
          <a:xfrm>
            <a:off x="703182" y="1733626"/>
            <a:ext cx="4777381" cy="322100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A532737-C126-7DEB-06CB-5407135B3CC9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Río Paraná </a:t>
            </a:r>
            <a:r>
              <a:rPr lang="en-US" sz="1500" dirty="0"/>
              <a:t>-  </a:t>
            </a:r>
            <a:r>
              <a:rPr lang="en-US" sz="1500" dirty="0" err="1"/>
              <a:t>Acuerdo</a:t>
            </a:r>
            <a:r>
              <a:rPr lang="en-US" sz="1500" dirty="0"/>
              <a:t> </a:t>
            </a:r>
            <a:r>
              <a:rPr lang="en-US" sz="1500" dirty="0" err="1"/>
              <a:t>Tripartito</a:t>
            </a:r>
            <a:r>
              <a:rPr lang="en-US" sz="1500" dirty="0"/>
              <a:t> 1979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3 </a:t>
            </a:r>
            <a:r>
              <a:rPr lang="en-US" dirty="0" err="1"/>
              <a:t>Países</a:t>
            </a:r>
            <a:r>
              <a:rPr lang="en-US" sz="1500" dirty="0"/>
              <a:t>: Argentina – </a:t>
            </a:r>
            <a:r>
              <a:rPr lang="en-US" sz="1500" dirty="0" err="1"/>
              <a:t>Brasil</a:t>
            </a:r>
            <a:r>
              <a:rPr lang="en-US" sz="1500" dirty="0"/>
              <a:t> – Paraguay 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Objetivos</a:t>
            </a:r>
            <a:r>
              <a:rPr lang="en-US" sz="1500" dirty="0"/>
              <a:t>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Entendimientos</a:t>
            </a:r>
            <a:r>
              <a:rPr lang="en-US" sz="1500" dirty="0"/>
              <a:t> </a:t>
            </a:r>
            <a:r>
              <a:rPr lang="en-US" sz="1500" dirty="0" err="1"/>
              <a:t>operativos</a:t>
            </a:r>
            <a:r>
              <a:rPr lang="en-US" sz="1500" dirty="0"/>
              <a:t> entre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aprovechamientos</a:t>
            </a:r>
            <a:r>
              <a:rPr lang="en-US" sz="1500" dirty="0"/>
              <a:t> </a:t>
            </a:r>
            <a:r>
              <a:rPr lang="en-US" sz="1500" dirty="0" err="1"/>
              <a:t>hidroeléctricos</a:t>
            </a:r>
            <a:r>
              <a:rPr lang="en-US" sz="1500" dirty="0"/>
              <a:t> de </a:t>
            </a:r>
            <a:r>
              <a:rPr lang="en-US" sz="1500" dirty="0" err="1"/>
              <a:t>Itaipú</a:t>
            </a:r>
            <a:r>
              <a:rPr lang="en-US" sz="1500" dirty="0"/>
              <a:t> y  </a:t>
            </a:r>
            <a:r>
              <a:rPr lang="en-US" sz="1500" dirty="0" err="1"/>
              <a:t>Yacyretá</a:t>
            </a: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Establecer</a:t>
            </a:r>
            <a:r>
              <a:rPr lang="en-US" sz="1500" dirty="0"/>
              <a:t> </a:t>
            </a:r>
            <a:r>
              <a:rPr lang="en-US" sz="1500" dirty="0" err="1"/>
              <a:t>procedimientos</a:t>
            </a:r>
            <a:r>
              <a:rPr lang="en-US" sz="1500" dirty="0"/>
              <a:t> </a:t>
            </a:r>
            <a:r>
              <a:rPr lang="en-US" sz="1500" dirty="0" err="1"/>
              <a:t>adecuados</a:t>
            </a:r>
            <a:r>
              <a:rPr lang="en-US" sz="1500" dirty="0"/>
              <a:t> de </a:t>
            </a:r>
            <a:r>
              <a:rPr lang="en-US" sz="1500" dirty="0" err="1"/>
              <a:t>coordinación</a:t>
            </a:r>
            <a:r>
              <a:rPr lang="en-US" sz="1500" dirty="0"/>
              <a:t> </a:t>
            </a:r>
            <a:r>
              <a:rPr lang="en-US" sz="1500" dirty="0" err="1"/>
              <a:t>operativa</a:t>
            </a: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Intercambio</a:t>
            </a:r>
            <a:r>
              <a:rPr lang="en-US" sz="1500" dirty="0"/>
              <a:t> de </a:t>
            </a:r>
            <a:r>
              <a:rPr lang="en-US" sz="1500" dirty="0" err="1"/>
              <a:t>información</a:t>
            </a:r>
            <a:r>
              <a:rPr lang="en-US" sz="1500" dirty="0"/>
              <a:t> </a:t>
            </a:r>
            <a:r>
              <a:rPr lang="en-US" sz="1500" dirty="0" err="1"/>
              <a:t>hidrológica</a:t>
            </a: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mantenimiento</a:t>
            </a:r>
            <a:r>
              <a:rPr lang="en-US" sz="1500" dirty="0"/>
              <a:t> de las </a:t>
            </a:r>
            <a:r>
              <a:rPr lang="en-US" sz="1500" dirty="0" err="1"/>
              <a:t>condiciones</a:t>
            </a:r>
            <a:r>
              <a:rPr lang="en-US" sz="1500" dirty="0"/>
              <a:t> de </a:t>
            </a:r>
            <a:r>
              <a:rPr lang="en-US" sz="1500" dirty="0" err="1"/>
              <a:t>navegabilidad</a:t>
            </a:r>
            <a:r>
              <a:rPr lang="en-US" sz="15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perjuicios</a:t>
            </a:r>
            <a:r>
              <a:rPr lang="en-US" sz="2800" dirty="0"/>
              <a:t> </a:t>
            </a:r>
            <a:r>
              <a:rPr lang="en-US" sz="2800" dirty="0" err="1"/>
              <a:t>sensibles</a:t>
            </a:r>
            <a:r>
              <a:rPr lang="en-US" sz="15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dirty="0" err="1"/>
              <a:t>Perjuicios</a:t>
            </a:r>
            <a:r>
              <a:rPr lang="en-US" sz="1500" dirty="0"/>
              <a:t> </a:t>
            </a:r>
            <a:r>
              <a:rPr lang="en-US" sz="1500" dirty="0" err="1"/>
              <a:t>sensibles</a:t>
            </a:r>
            <a:r>
              <a:rPr lang="en-US" sz="1500" dirty="0"/>
              <a:t> </a:t>
            </a:r>
            <a:r>
              <a:rPr lang="en-US" sz="1500" dirty="0" err="1"/>
              <a:t>como</a:t>
            </a:r>
            <a:r>
              <a:rPr lang="en-US" sz="1500" dirty="0"/>
              <a:t> </a:t>
            </a:r>
            <a:r>
              <a:rPr lang="en-US" sz="1500" dirty="0" err="1"/>
              <a:t>consecuencia</a:t>
            </a:r>
            <a:r>
              <a:rPr lang="en-US" sz="1500" dirty="0"/>
              <a:t> de la </a:t>
            </a:r>
            <a:r>
              <a:rPr lang="en-US" sz="1500" dirty="0" err="1"/>
              <a:t>regulación</a:t>
            </a:r>
            <a:r>
              <a:rPr lang="en-US" sz="1500" dirty="0"/>
              <a:t> del </a:t>
            </a:r>
            <a:r>
              <a:rPr lang="en-US" sz="1500" dirty="0" err="1"/>
              <a:t>río</a:t>
            </a:r>
            <a:r>
              <a:rPr lang="en-US" sz="1500" dirty="0"/>
              <a:t> </a:t>
            </a:r>
            <a:r>
              <a:rPr lang="en-US" sz="1500" dirty="0" err="1"/>
              <a:t>deberán</a:t>
            </a:r>
            <a:r>
              <a:rPr lang="en-US" sz="1500" dirty="0"/>
              <a:t> </a:t>
            </a:r>
            <a:r>
              <a:rPr lang="en-US" sz="1500" dirty="0" err="1"/>
              <a:t>prevenirse</a:t>
            </a:r>
            <a:r>
              <a:rPr lang="en-US" sz="15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La </a:t>
            </a:r>
            <a:r>
              <a:rPr lang="en-US" sz="1500" dirty="0" err="1"/>
              <a:t>apreciación</a:t>
            </a:r>
            <a:r>
              <a:rPr lang="en-US" sz="1500" dirty="0"/>
              <a:t> y </a:t>
            </a:r>
            <a:r>
              <a:rPr lang="en-US" sz="1500" dirty="0" err="1"/>
              <a:t>calificación</a:t>
            </a:r>
            <a:r>
              <a:rPr lang="en-US" sz="1500" dirty="0"/>
              <a:t> del </a:t>
            </a:r>
            <a:r>
              <a:rPr lang="en-US" sz="1500" dirty="0" err="1"/>
              <a:t>perjuicio</a:t>
            </a:r>
            <a:r>
              <a:rPr lang="en-US" sz="1500" dirty="0"/>
              <a:t> sensible no se </a:t>
            </a:r>
            <a:r>
              <a:rPr lang="en-US" sz="1500" dirty="0" err="1"/>
              <a:t>puede</a:t>
            </a:r>
            <a:r>
              <a:rPr lang="en-US" sz="1500" dirty="0"/>
              <a:t> </a:t>
            </a:r>
            <a:r>
              <a:rPr lang="en-US" sz="1500" dirty="0" err="1"/>
              <a:t>definir</a:t>
            </a:r>
            <a:r>
              <a:rPr lang="en-US" sz="1500" dirty="0"/>
              <a:t> </a:t>
            </a:r>
            <a:r>
              <a:rPr lang="en-US" sz="1500" dirty="0" err="1"/>
              <a:t>unilateralmente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Estados</a:t>
            </a:r>
            <a:r>
              <a:rPr lang="en-US" sz="15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Comisión</a:t>
            </a:r>
            <a:r>
              <a:rPr lang="en-US" dirty="0"/>
              <a:t> Técnica </a:t>
            </a:r>
            <a:r>
              <a:rPr lang="en-US" dirty="0" err="1"/>
              <a:t>Tripartita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2795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FBEA85-021F-E01F-6C2B-5FB444BAB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r="13098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2769" y="775605"/>
            <a:ext cx="5721484" cy="55289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400" dirty="0"/>
              <a:t>Río Paraguay</a:t>
            </a:r>
            <a:r>
              <a:rPr lang="es-ES" sz="1500" dirty="0"/>
              <a:t>:</a:t>
            </a:r>
          </a:p>
          <a:p>
            <a:pPr marL="0" indent="0" algn="ctr">
              <a:buNone/>
            </a:pPr>
            <a:r>
              <a:rPr lang="es-ES" sz="1500" dirty="0"/>
              <a:t>Acuerdo de Transporte Fluvial por la </a:t>
            </a:r>
            <a:r>
              <a:rPr lang="es-ES" sz="1500" dirty="0" err="1"/>
              <a:t>Hidrovía</a:t>
            </a:r>
            <a:r>
              <a:rPr lang="es-ES" sz="1500" dirty="0"/>
              <a:t> Paraguay – Paraná </a:t>
            </a:r>
          </a:p>
          <a:p>
            <a:pPr marL="0" indent="0" algn="ctr">
              <a:buNone/>
            </a:pPr>
            <a:r>
              <a:rPr lang="es-ES" sz="1500" dirty="0"/>
              <a:t>1992</a:t>
            </a:r>
          </a:p>
          <a:p>
            <a:pPr marL="0" indent="0">
              <a:buNone/>
            </a:pPr>
            <a:r>
              <a:rPr lang="es-ES" sz="2400" dirty="0"/>
              <a:t>5 Países</a:t>
            </a:r>
            <a:r>
              <a:rPr lang="es-ES" sz="1500" dirty="0"/>
              <a:t>: Argentina – Bolivia – Brasil – Paraguay – Uruguay</a:t>
            </a:r>
          </a:p>
          <a:p>
            <a:pPr marL="0" indent="0" algn="just">
              <a:buNone/>
            </a:pPr>
            <a:r>
              <a:rPr lang="es-MX" sz="2400" dirty="0"/>
              <a:t>Objetivos:</a:t>
            </a:r>
            <a:r>
              <a:rPr lang="es-MX" sz="1500" dirty="0"/>
              <a:t> facilitar la navegación y el transporte fluvial comercial,  </a:t>
            </a:r>
            <a:r>
              <a:rPr lang="es-PY" sz="1500" dirty="0"/>
              <a:t>favorecer el desarrollo, modernización y eficiencia de dichas operaciones, facilitar y permitir el acceso en condiciones competitivas a los mercados de ultramar.</a:t>
            </a:r>
            <a:endParaRPr lang="es-PY" dirty="0"/>
          </a:p>
          <a:p>
            <a:pPr marL="0" indent="0" algn="ctr">
              <a:buNone/>
            </a:pPr>
            <a:r>
              <a:rPr lang="es-PY" sz="1600" b="1" dirty="0"/>
              <a:t>Libre Navegación - Igualdad de Tratamiento - Libertad de tránsito</a:t>
            </a:r>
          </a:p>
          <a:p>
            <a:pPr marL="0" indent="0" algn="ctr">
              <a:buNone/>
            </a:pPr>
            <a:r>
              <a:rPr lang="es-PY" sz="1500" dirty="0"/>
              <a:t>Comité Intergubernamental de la Hidrovía</a:t>
            </a:r>
          </a:p>
          <a:p>
            <a:pPr marL="0" indent="0" algn="ctr">
              <a:buNone/>
            </a:pPr>
            <a:r>
              <a:rPr lang="es-PY" sz="1500" dirty="0"/>
              <a:t>Comisión del Acuerdo </a:t>
            </a:r>
          </a:p>
          <a:p>
            <a:pPr marL="0" indent="0" algn="ctr">
              <a:buNone/>
            </a:pPr>
            <a:endParaRPr lang="es-PY" sz="1500" dirty="0"/>
          </a:p>
          <a:p>
            <a:pPr marL="0" indent="0" algn="ctr">
              <a:buNone/>
            </a:pPr>
            <a:r>
              <a:rPr lang="es-PY" sz="1500" dirty="0"/>
              <a:t>Acuerdo para la Regularización, Canalización, Dragado, Balizamiento y Mantenimiento del Río Paraguay,</a:t>
            </a:r>
          </a:p>
          <a:p>
            <a:pPr marL="0" indent="0" algn="ctr">
              <a:buNone/>
            </a:pPr>
            <a:r>
              <a:rPr lang="es-PY" sz="1500" dirty="0"/>
              <a:t>1969</a:t>
            </a:r>
          </a:p>
          <a:p>
            <a:pPr marL="0" indent="0" algn="just">
              <a:buNone/>
            </a:pPr>
            <a:r>
              <a:rPr lang="es-PY" sz="2000" dirty="0"/>
              <a:t>2 Países</a:t>
            </a:r>
            <a:r>
              <a:rPr lang="es-PY" sz="1500" dirty="0"/>
              <a:t>: Argentina y Paraguay</a:t>
            </a:r>
          </a:p>
          <a:p>
            <a:pPr marL="0" indent="0" algn="just">
              <a:buNone/>
            </a:pPr>
            <a:r>
              <a:rPr lang="es-PY" sz="2600" dirty="0"/>
              <a:t>Objetivo:</a:t>
            </a:r>
            <a:r>
              <a:rPr lang="es-PY" sz="1500" dirty="0"/>
              <a:t> </a:t>
            </a:r>
            <a:r>
              <a:rPr lang="es-PY" sz="1800" dirty="0"/>
              <a:t>programación y ejecución de las intervenciones, estudios, balizamiento y señalización en el tramo compartido del Río Paraguay</a:t>
            </a:r>
          </a:p>
          <a:p>
            <a:pPr marL="0" indent="0" algn="just">
              <a:buNone/>
            </a:pPr>
            <a:r>
              <a:rPr lang="es-PY" sz="1800" dirty="0"/>
              <a:t>Comisión Mixta Técnico – Ejecutiva</a:t>
            </a:r>
          </a:p>
          <a:p>
            <a:pPr marL="0" indent="0">
              <a:buNone/>
            </a:pPr>
            <a:r>
              <a:rPr lang="es-MX" sz="1500" dirty="0"/>
              <a:t> </a:t>
            </a:r>
            <a:endParaRPr lang="es-ES" sz="1500" dirty="0"/>
          </a:p>
          <a:p>
            <a:pPr marL="0" indent="0">
              <a:buNone/>
            </a:pPr>
            <a:endParaRPr lang="es-PY" sz="1500" dirty="0"/>
          </a:p>
          <a:p>
            <a:endParaRPr lang="es-PY" sz="1500" dirty="0"/>
          </a:p>
        </p:txBody>
      </p:sp>
    </p:spTree>
    <p:extLst>
      <p:ext uri="{BB962C8B-B14F-4D97-AF65-F5344CB8AC3E}">
        <p14:creationId xmlns:p14="http://schemas.microsoft.com/office/powerpoint/2010/main" val="312717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27" y="171712"/>
            <a:ext cx="4510710" cy="31714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427EE53-42A0-863E-FC3A-7C417B5E9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2" y="3512881"/>
            <a:ext cx="1850965" cy="26162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3DC3E7-0A01-1943-14BE-52683A084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37" y="3512881"/>
            <a:ext cx="1850965" cy="261620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6238" y="2230733"/>
            <a:ext cx="6017562" cy="39462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900" b="1" i="1" dirty="0"/>
              <a:t>Río Pilcomayo</a:t>
            </a:r>
          </a:p>
          <a:p>
            <a:pPr marL="0" indent="0">
              <a:buNone/>
            </a:pPr>
            <a:r>
              <a:rPr lang="es-ES" sz="1900" dirty="0"/>
              <a:t>Acuerdo Constitutivo de la Comisión Trinacional para el Desarrollo de la Cuenca del Río Pilcomayo</a:t>
            </a:r>
          </a:p>
          <a:p>
            <a:pPr marL="0" indent="0">
              <a:buNone/>
            </a:pPr>
            <a:r>
              <a:rPr lang="es-ES" sz="1900" dirty="0"/>
              <a:t>1995</a:t>
            </a:r>
          </a:p>
          <a:p>
            <a:pPr marL="0" indent="0">
              <a:buNone/>
            </a:pPr>
            <a:r>
              <a:rPr lang="es-ES" sz="2000" dirty="0"/>
              <a:t>3 Países</a:t>
            </a:r>
            <a:r>
              <a:rPr lang="es-ES" sz="1900" dirty="0"/>
              <a:t>: Argentina – Bolivia – Paraguay </a:t>
            </a:r>
          </a:p>
          <a:p>
            <a:pPr marL="0" indent="0">
              <a:buNone/>
            </a:pPr>
            <a:r>
              <a:rPr lang="es-ES" sz="2000" dirty="0"/>
              <a:t>Objetivos</a:t>
            </a:r>
            <a:r>
              <a:rPr lang="es-ES" sz="1900" dirty="0"/>
              <a:t>: Manejo integral de la cuenca que impulse el desarrollo sostenible y optimice el aprovechamiento de sus recursos naturales. </a:t>
            </a:r>
          </a:p>
          <a:p>
            <a:pPr marL="0" indent="0">
              <a:buNone/>
            </a:pPr>
            <a:r>
              <a:rPr lang="es-PY" sz="1900" dirty="0"/>
              <a:t>Comisión Trinacional – Consejo de Delegados – Dirección Ejecutiva</a:t>
            </a:r>
          </a:p>
          <a:p>
            <a:pPr marL="0" indent="0">
              <a:buNone/>
            </a:pPr>
            <a:r>
              <a:rPr lang="es-PY" sz="1900" dirty="0"/>
              <a:t>Plan Maestro de manejo integral – Manejo de sedimientos – Sistema de Alerta Hidrológica </a:t>
            </a:r>
          </a:p>
        </p:txBody>
      </p:sp>
    </p:spTree>
    <p:extLst>
      <p:ext uri="{BB962C8B-B14F-4D97-AF65-F5344CB8AC3E}">
        <p14:creationId xmlns:p14="http://schemas.microsoft.com/office/powerpoint/2010/main" val="1385884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94962" y="881275"/>
            <a:ext cx="5458838" cy="1325563"/>
          </a:xfrm>
        </p:spPr>
        <p:txBody>
          <a:bodyPr>
            <a:normAutofit/>
          </a:bodyPr>
          <a:lstStyle/>
          <a:p>
            <a:pPr lvl="0"/>
            <a:r>
              <a:rPr lang="es-ES" b="1" i="1" dirty="0"/>
              <a:t>Acuífero Guaraní</a:t>
            </a:r>
            <a:br>
              <a:rPr lang="es-PY" dirty="0"/>
            </a:br>
            <a:endParaRPr lang="es-PY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668479"/>
            <a:ext cx="4777381" cy="33512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PY" sz="1500" dirty="0"/>
              <a:t>Acuerdo sobre el Acuífero Guaraní </a:t>
            </a:r>
          </a:p>
          <a:p>
            <a:pPr marL="0" indent="0" algn="ctr">
              <a:buNone/>
            </a:pPr>
            <a:r>
              <a:rPr lang="es-PY" sz="1500" dirty="0"/>
              <a:t>2010 </a:t>
            </a:r>
          </a:p>
          <a:p>
            <a:pPr marL="0" indent="0">
              <a:buNone/>
            </a:pPr>
            <a:r>
              <a:rPr lang="es-PY" sz="2400" dirty="0"/>
              <a:t>4 Países</a:t>
            </a:r>
            <a:r>
              <a:rPr lang="es-PY" sz="1500" dirty="0"/>
              <a:t>: Argentina – Brasil – Paraguay – Uruguay </a:t>
            </a:r>
          </a:p>
          <a:p>
            <a:pPr marL="0" indent="0" algn="ctr">
              <a:buNone/>
            </a:pPr>
            <a:r>
              <a:rPr lang="es-PY" sz="1500" dirty="0"/>
              <a:t>es considerado uno de los mayores reservorios de agua dulce en el mundo</a:t>
            </a:r>
          </a:p>
          <a:p>
            <a:pPr marL="0" indent="0" algn="ctr">
              <a:buNone/>
            </a:pPr>
            <a:r>
              <a:rPr lang="es-PY" sz="1600" dirty="0"/>
              <a:t>Ejercicio del dominio territorial soberano de cada país en su porción del recurso natural</a:t>
            </a:r>
          </a:p>
          <a:p>
            <a:pPr marL="0" indent="0" algn="ctr">
              <a:buNone/>
            </a:pPr>
            <a:r>
              <a:rPr lang="es-PY" sz="1600" dirty="0"/>
              <a:t>Uso racional, múltiple, equitativo, perjuicio sensible, información previa, mecanismo de consentimiento previo en caso de que un perjuicio sensible sea invocado, </a:t>
            </a:r>
          </a:p>
          <a:p>
            <a:pPr marL="0" indent="0" algn="just">
              <a:buNone/>
            </a:pPr>
            <a:r>
              <a:rPr lang="es-PY" sz="2400" dirty="0"/>
              <a:t>Objetivo</a:t>
            </a:r>
            <a:r>
              <a:rPr lang="es-PY" sz="1500" dirty="0"/>
              <a:t>: asegurar el uso múltiple, racional, sustentable y equitativo. </a:t>
            </a:r>
          </a:p>
          <a:p>
            <a:pPr marL="0" indent="0" algn="just">
              <a:buNone/>
            </a:pPr>
            <a:r>
              <a:rPr lang="es-PY" sz="1500" dirty="0"/>
              <a:t>Comisión del Acuerdo.</a:t>
            </a:r>
          </a:p>
          <a:p>
            <a:pPr marL="0" indent="0" algn="just">
              <a:buNone/>
            </a:pPr>
            <a:r>
              <a:rPr lang="es-PY" sz="1600" dirty="0"/>
              <a:t>Proyecto </a:t>
            </a:r>
            <a:r>
              <a:rPr lang="es-MX" sz="1600" dirty="0"/>
              <a:t>I</a:t>
            </a:r>
            <a:r>
              <a:rPr lang="es-UY" sz="1600" dirty="0"/>
              <a:t>mplementación del programa de acción estratégica del Acuífero Guaraní.</a:t>
            </a:r>
          </a:p>
          <a:p>
            <a:pPr marL="0" indent="0" algn="just">
              <a:buNone/>
            </a:pP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Consolidación de la cooperación técnica transfronteriza y el diseño y pruebas de campo de redes y protocolos de monitoreo</a:t>
            </a:r>
          </a:p>
          <a:p>
            <a:pPr marL="0" indent="0" algn="just">
              <a:buNone/>
            </a:pPr>
            <a:endParaRPr lang="es-PY" sz="1500" dirty="0"/>
          </a:p>
        </p:txBody>
      </p:sp>
    </p:spTree>
    <p:extLst>
      <p:ext uri="{BB962C8B-B14F-4D97-AF65-F5344CB8AC3E}">
        <p14:creationId xmlns:p14="http://schemas.microsoft.com/office/powerpoint/2010/main" val="3184297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505956"/>
            <a:ext cx="4777381" cy="367634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Y" sz="1600" b="1" dirty="0"/>
              <a:t>Cooperación transfronteriza para la conservación, el desarrollo sostenible y la gestión integrada del Pantanal – Cuenca alta del río Paraguay</a:t>
            </a:r>
            <a:endParaRPr lang="es-PY" sz="1600" dirty="0"/>
          </a:p>
          <a:p>
            <a:pPr marL="0" indent="0">
              <a:buNone/>
            </a:pPr>
            <a:r>
              <a:rPr lang="es-PY" sz="1600" dirty="0"/>
              <a:t>3 Países: Bolivia – Brasil – Paraguay</a:t>
            </a:r>
            <a:r>
              <a:rPr lang="es-PY" sz="1500" dirty="0"/>
              <a:t>.</a:t>
            </a:r>
          </a:p>
          <a:p>
            <a:pPr marL="0" indent="0" algn="ctr">
              <a:buNone/>
            </a:pPr>
            <a:r>
              <a:rPr lang="es-PY" sz="2000" dirty="0"/>
              <a:t>utilización racional y aprovechamiento múltiple y equitativo del agua; </a:t>
            </a:r>
          </a:p>
          <a:p>
            <a:pPr marL="0" indent="0" algn="ctr">
              <a:buNone/>
            </a:pPr>
            <a:r>
              <a:rPr lang="es-PY" sz="2000" dirty="0"/>
              <a:t>respeto al derecho internacional y regulación de los usos de aguas internacionales </a:t>
            </a:r>
          </a:p>
          <a:p>
            <a:pPr marL="0" indent="0" algn="ctr">
              <a:buNone/>
            </a:pPr>
            <a:r>
              <a:rPr lang="es-PY" sz="2000" dirty="0"/>
              <a:t>utilización, participación equitativa y razonable; obligación de no causar daño sensible; cooperación e intercambio regular de información, buena fe</a:t>
            </a:r>
            <a:r>
              <a:rPr lang="es-PY" sz="1500" dirty="0"/>
              <a:t>.</a:t>
            </a:r>
          </a:p>
          <a:p>
            <a:pPr marL="0" indent="0" algn="ctr">
              <a:buNone/>
            </a:pPr>
            <a:endParaRPr lang="es-PY" sz="1500" dirty="0"/>
          </a:p>
          <a:p>
            <a:endParaRPr lang="es-PY" sz="1500" dirty="0"/>
          </a:p>
          <a:p>
            <a:pPr marL="0" indent="0">
              <a:buNone/>
            </a:pPr>
            <a:endParaRPr lang="es-PY" sz="1500" dirty="0"/>
          </a:p>
        </p:txBody>
      </p:sp>
    </p:spTree>
    <p:extLst>
      <p:ext uri="{BB962C8B-B14F-4D97-AF65-F5344CB8AC3E}">
        <p14:creationId xmlns:p14="http://schemas.microsoft.com/office/powerpoint/2010/main" val="22802349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34DF33721866448A2EA951C6E47DE3A" ma:contentTypeVersion="12" ma:contentTypeDescription="Crie um novo documento." ma:contentTypeScope="" ma:versionID="b028d608d3b99ad07e936db54605e81e">
  <xsd:schema xmlns:xsd="http://www.w3.org/2001/XMLSchema" xmlns:xs="http://www.w3.org/2001/XMLSchema" xmlns:p="http://schemas.microsoft.com/office/2006/metadata/properties" xmlns:ns2="f3d0cefc-8bdb-47ec-b062-2fd481a15341" xmlns:ns3="6cc75ae1-98b9-4596-97f8-6ba490bbcd49" targetNamespace="http://schemas.microsoft.com/office/2006/metadata/properties" ma:root="true" ma:fieldsID="22460c5819dcbd74ef816861f4f22d12" ns2:_="" ns3:_="">
    <xsd:import namespace="f3d0cefc-8bdb-47ec-b062-2fd481a15341"/>
    <xsd:import namespace="6cc75ae1-98b9-4596-97f8-6ba490bbc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0cefc-8bdb-47ec-b062-2fd481a15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26c01fdd-2a87-4ccc-945e-4b3885ea1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75ae1-98b9-4596-97f8-6ba490bbcd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0dba81a-92b4-4cd0-adba-0c4ba727ff28}" ma:internalName="TaxCatchAll" ma:showField="CatchAllData" ma:web="6cc75ae1-98b9-4596-97f8-6ba490bbcd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d0cefc-8bdb-47ec-b062-2fd481a15341">
      <Terms xmlns="http://schemas.microsoft.com/office/infopath/2007/PartnerControls"/>
    </lcf76f155ced4ddcb4097134ff3c332f>
    <TaxCatchAll xmlns="6cc75ae1-98b9-4596-97f8-6ba490bbcd49" xsi:nil="true"/>
  </documentManagement>
</p:properties>
</file>

<file path=customXml/itemProps1.xml><?xml version="1.0" encoding="utf-8"?>
<ds:datastoreItem xmlns:ds="http://schemas.openxmlformats.org/officeDocument/2006/customXml" ds:itemID="{C3377653-AEB6-429B-AB8E-CEBA40356790}"/>
</file>

<file path=customXml/itemProps2.xml><?xml version="1.0" encoding="utf-8"?>
<ds:datastoreItem xmlns:ds="http://schemas.openxmlformats.org/officeDocument/2006/customXml" ds:itemID="{4F4AC8AA-9CAA-472A-9A63-26790892254C}"/>
</file>

<file path=customXml/itemProps3.xml><?xml version="1.0" encoding="utf-8"?>
<ds:datastoreItem xmlns:ds="http://schemas.openxmlformats.org/officeDocument/2006/customXml" ds:itemID="{A9F3670F-C834-43C1-BB7B-515B9ACD8AE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</TotalTime>
  <Words>738</Words>
  <Application>Microsoft Macintosh PowerPoint</Application>
  <PresentationFormat>Panorámica</PresentationFormat>
  <Paragraphs>84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Tema de Office</vt:lpstr>
      <vt:lpstr>Cooperación para la gestión de cuencas transfronterizas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Acuífero Guaraní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Cooperación Internacional en el marco aguas transfronterizas</dc:title>
  <dc:creator>Gabriela Monserrat Robertti</dc:creator>
  <cp:lastModifiedBy>Luis Carlos Garcia</cp:lastModifiedBy>
  <cp:revision>26</cp:revision>
  <dcterms:created xsi:type="dcterms:W3CDTF">2022-06-08T19:22:10Z</dcterms:created>
  <dcterms:modified xsi:type="dcterms:W3CDTF">2022-06-14T14:12:29Z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0x010100B34DF33721866448A2EA951C6E47DE3A</vt:lpwstr>
  </property>
</Properties>
</file>