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3"/>
  </p:sldMasterIdLst>
  <p:notesMasterIdLst>
    <p:notesMasterId r:id="rId28"/>
  </p:notesMasterIdLst>
  <p:handoutMasterIdLst>
    <p:handoutMasterId r:id="rId29"/>
  </p:handoutMasterIdLst>
  <p:sldIdLst>
    <p:sldId id="340" r:id="rId4"/>
    <p:sldId id="392" r:id="rId5"/>
    <p:sldId id="375" r:id="rId6"/>
    <p:sldId id="352" r:id="rId7"/>
    <p:sldId id="353" r:id="rId8"/>
    <p:sldId id="368" r:id="rId9"/>
    <p:sldId id="376" r:id="rId10"/>
    <p:sldId id="377" r:id="rId11"/>
    <p:sldId id="387" r:id="rId12"/>
    <p:sldId id="378" r:id="rId13"/>
    <p:sldId id="383" r:id="rId14"/>
    <p:sldId id="384" r:id="rId15"/>
    <p:sldId id="370" r:id="rId16"/>
    <p:sldId id="372" r:id="rId17"/>
    <p:sldId id="373" r:id="rId18"/>
    <p:sldId id="379" r:id="rId19"/>
    <p:sldId id="380" r:id="rId20"/>
    <p:sldId id="374" r:id="rId21"/>
    <p:sldId id="358" r:id="rId22"/>
    <p:sldId id="366" r:id="rId23"/>
    <p:sldId id="391" r:id="rId24"/>
    <p:sldId id="349" r:id="rId25"/>
    <p:sldId id="363" r:id="rId26"/>
    <p:sldId id="364" r:id="rId27"/>
  </p:sldIdLst>
  <p:sldSz cx="9144000" cy="5143500" type="screen16x9"/>
  <p:notesSz cx="6858000" cy="9144000"/>
  <p:custDataLst>
    <p:tags r:id="rId30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77ECC988-AEBC-4436-8633-04C21B5FCC39}">
          <p14:sldIdLst>
            <p14:sldId id="340"/>
            <p14:sldId id="392"/>
            <p14:sldId id="375"/>
            <p14:sldId id="352"/>
            <p14:sldId id="353"/>
            <p14:sldId id="368"/>
            <p14:sldId id="376"/>
            <p14:sldId id="377"/>
            <p14:sldId id="387"/>
            <p14:sldId id="378"/>
            <p14:sldId id="383"/>
            <p14:sldId id="384"/>
            <p14:sldId id="370"/>
            <p14:sldId id="372"/>
            <p14:sldId id="373"/>
            <p14:sldId id="379"/>
            <p14:sldId id="380"/>
            <p14:sldId id="374"/>
            <p14:sldId id="358"/>
            <p14:sldId id="366"/>
            <p14:sldId id="391"/>
            <p14:sldId id="349"/>
            <p14:sldId id="363"/>
            <p14:sldId id="36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95" userDrawn="1">
          <p15:clr>
            <a:srgbClr val="A4A3A4"/>
          </p15:clr>
        </p15:guide>
        <p15:guide id="2" pos="5449" userDrawn="1">
          <p15:clr>
            <a:srgbClr val="A4A3A4"/>
          </p15:clr>
        </p15:guide>
        <p15:guide id="3" pos="295" userDrawn="1">
          <p15:clr>
            <a:srgbClr val="A4A3A4"/>
          </p15:clr>
        </p15:guide>
        <p15:guide id="4" orient="horz" pos="2930" userDrawn="1">
          <p15:clr>
            <a:srgbClr val="A4A3A4"/>
          </p15:clr>
        </p15:guide>
        <p15:guide id="5" orient="horz" pos="56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FFFA"/>
    <a:srgbClr val="F7F7F7"/>
    <a:srgbClr val="87BCC3"/>
    <a:srgbClr val="9DCACC"/>
    <a:srgbClr val="B3E6E8"/>
    <a:srgbClr val="AFE8FF"/>
    <a:srgbClr val="ACCBFE"/>
    <a:srgbClr val="3F3F3F"/>
    <a:srgbClr val="627E7F"/>
    <a:srgbClr val="F0F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33" autoAdjust="0"/>
    <p:restoredTop sz="89014" autoAdjust="0"/>
  </p:normalViewPr>
  <p:slideViewPr>
    <p:cSldViewPr snapToGrid="0">
      <p:cViewPr varScale="1">
        <p:scale>
          <a:sx n="88" d="100"/>
          <a:sy n="88" d="100"/>
        </p:scale>
        <p:origin x="520" y="68"/>
      </p:cViewPr>
      <p:guideLst>
        <p:guide orient="horz" pos="395"/>
        <p:guide pos="5449"/>
        <p:guide pos="295"/>
        <p:guide orient="horz" pos="2930"/>
        <p:guide orient="horz" pos="56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2776"/>
    </p:cViewPr>
  </p:sorterViewPr>
  <p:notesViewPr>
    <p:cSldViewPr snapToGrid="0">
      <p:cViewPr varScale="1">
        <p:scale>
          <a:sx n="80" d="100"/>
          <a:sy n="80" d="100"/>
        </p:scale>
        <p:origin x="3408" y="1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tags" Target="tags/tag1.xml"/><Relationship Id="rId8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D8583205-CBE4-4D08-A572-99A98B12326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34EC22C-20C4-4BDF-A5DB-D3CE4E00022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2E2302-6563-4F90-A06B-3DAA9A4B2C72}" type="datetimeFigureOut">
              <a:rPr lang="fr-CA" smtClean="0"/>
              <a:t>2025-05-06</a:t>
            </a:fld>
            <a:endParaRPr lang="fr-C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2D2BE9B-61FB-4182-9ADC-065AB811B21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7A40EB9-CD01-4B1E-B374-F1CEFCFF0C4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85116C-EF22-4357-B076-71A9A4A2DE47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248951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53CF67-5D60-410D-89DE-E1BA191AF60D}" type="datetimeFigureOut">
              <a:rPr lang="en-CA" smtClean="0"/>
              <a:t>2025-05-06</a:t>
            </a:fld>
            <a:endParaRPr lang="en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0A08B8-A6E4-4391-B75C-C3A75DDCFE5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57047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.org/victimsrightsfirst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mailto:ovra@un.org" TargetMode="Externa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796925" y="1143000"/>
            <a:ext cx="4597400" cy="2586038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>
          <a:xfrm>
            <a:off x="665480" y="4014470"/>
            <a:ext cx="5486400" cy="3600450"/>
          </a:xfrm>
        </p:spPr>
        <p:txBody>
          <a:bodyPr/>
          <a:lstStyle/>
          <a:p>
            <a:pPr rtl="0"/>
            <a:r>
              <a:rPr lang="ru" sz="1100" b="0" i="0" u="none" strike="noStrike" dirty="0">
                <a:latin typeface="Calibri"/>
                <a:ea typeface="Times New Roman"/>
              </a:rPr>
              <a:t> Данная учебная программа позволяет получить широкое представление о подходе, ориентированном на </a:t>
            </a:r>
            <a:r>
              <a:rPr lang="ru" sz="1100" b="0" i="0" u="none" strike="noStrike">
                <a:latin typeface="Calibri"/>
                <a:ea typeface="Times New Roman"/>
              </a:rPr>
              <a:t>интересы жертв. </a:t>
            </a:r>
            <a:r>
              <a:rPr lang="ru" sz="1100" b="0" i="0" u="none" strike="noStrike" dirty="0">
                <a:latin typeface="Calibri"/>
                <a:ea typeface="Times New Roman"/>
              </a:rPr>
              <a:t>Для координаторов, излагающих учебный материал и руководящих занятиями участников, предусмотрены отдельные примечания.</a:t>
            </a:r>
            <a:r>
              <a:rPr lang="ru" sz="1100" b="0" i="0" u="none" strike="noStrike" dirty="0">
                <a:latin typeface="Calibri"/>
                <a:ea typeface="DengXian"/>
              </a:rPr>
              <a:t> Эти примечания содержат общую справочную информацию, которая может оказаться полезной в ходе обучения; ее можно зачитывать дословно или пересказывать своими словами.</a:t>
            </a:r>
            <a:r>
              <a:rPr lang="ru" sz="1100" b="0" i="0" u="none" strike="noStrike" dirty="0">
                <a:latin typeface="Calibri"/>
                <a:ea typeface="Times New Roman"/>
              </a:rPr>
              <a:t> Координаторам рекомендуется адаптировать изложение программы к потребностям участников </a:t>
            </a:r>
            <a:r>
              <a:rPr lang="ru" sz="1100" b="0" i="0" u="none" strike="noStrike">
                <a:latin typeface="Calibri"/>
                <a:ea typeface="Times New Roman"/>
              </a:rPr>
              <a:t>и соответствующих </a:t>
            </a:r>
            <a:r>
              <a:rPr lang="ru" sz="1100" b="0" i="0" u="none" strike="noStrike" dirty="0">
                <a:latin typeface="Calibri"/>
                <a:ea typeface="Times New Roman"/>
              </a:rPr>
              <a:t>учреждений в отношении обучения. </a:t>
            </a:r>
          </a:p>
          <a:p>
            <a:r>
              <a:rPr lang="en-CA" sz="1100" dirty="0">
                <a:effectLst/>
                <a:ea typeface="Times New Roman" panose="02020603050405020304" pitchFamily="18" charset="0"/>
              </a:rPr>
              <a:t> </a:t>
            </a:r>
          </a:p>
          <a:p>
            <a:pPr rtl="0"/>
            <a:r>
              <a:rPr lang="ru" sz="1100" b="0" i="0" u="none" strike="noStrike" dirty="0">
                <a:latin typeface="Calibri"/>
                <a:ea typeface="DengXian"/>
              </a:rPr>
              <a:t>С более подробной информацией о подходе, ориентированном на </a:t>
            </a:r>
            <a:r>
              <a:rPr lang="ru" sz="1100" b="0" i="0" u="none" strike="noStrike">
                <a:latin typeface="Calibri"/>
                <a:ea typeface="DengXian"/>
              </a:rPr>
              <a:t>интересы жертв, и о темах</a:t>
            </a:r>
            <a:r>
              <a:rPr lang="ru" sz="1100" b="0" i="0" u="none" strike="noStrike" dirty="0">
                <a:latin typeface="Calibri"/>
                <a:ea typeface="DengXian"/>
              </a:rPr>
              <a:t>, которые будут освещаться в ходе обучения, можно ознакомиться в справочных материалах для координатора </a:t>
            </a:r>
            <a:r>
              <a:rPr lang="ru" sz="1100" b="0" i="0" u="none" strike="noStrike">
                <a:latin typeface="Calibri"/>
                <a:ea typeface="DengXian"/>
              </a:rPr>
              <a:t>по адресу: </a:t>
            </a:r>
            <a:r>
              <a:rPr lang="ru" sz="1100" b="0" i="0" u="sng" strike="noStrike" dirty="0">
                <a:solidFill>
                  <a:srgbClr val="0563C1"/>
                </a:solidFill>
                <a:latin typeface="Calibri"/>
                <a:ea typeface="DengXian"/>
                <a:hlinkClick r:id="rId3"/>
              </a:rPr>
              <a:t>www.un.org/victimsrightsfirst</a:t>
            </a:r>
            <a:r>
              <a:rPr lang="ru" sz="1100" b="0" i="0" u="none" strike="noStrike" dirty="0">
                <a:latin typeface="Calibri"/>
                <a:ea typeface="DengXian"/>
              </a:rPr>
              <a:t>. </a:t>
            </a:r>
            <a:endParaRPr lang="en-CA" sz="1100" dirty="0">
              <a:effectLst/>
              <a:ea typeface="Times New Roman" panose="02020603050405020304" pitchFamily="18" charset="0"/>
            </a:endParaRPr>
          </a:p>
          <a:p>
            <a:r>
              <a:rPr lang="en-CA" sz="1100" dirty="0">
                <a:effectLst/>
                <a:ea typeface="Times New Roman" panose="02020603050405020304" pitchFamily="18" charset="0"/>
              </a:rPr>
              <a:t> </a:t>
            </a:r>
          </a:p>
          <a:p>
            <a:pPr rtl="0"/>
            <a:r>
              <a:rPr lang="ru" sz="1100" b="0" i="0" u="none" strike="noStrike" dirty="0">
                <a:latin typeface="Calibri"/>
                <a:ea typeface="DengXian"/>
              </a:rPr>
              <a:t>Все вопросы, касающиеся подготовки к обучению, можно задать </a:t>
            </a:r>
            <a:r>
              <a:rPr lang="ru" sz="1100" b="0" i="0" u="none" strike="noStrike">
                <a:latin typeface="Calibri"/>
                <a:ea typeface="DengXian"/>
              </a:rPr>
              <a:t>по адресу: </a:t>
            </a:r>
            <a:r>
              <a:rPr lang="ru" sz="1100" b="0" i="0" u="sng" strike="noStrike" dirty="0">
                <a:solidFill>
                  <a:srgbClr val="0563C1"/>
                </a:solidFill>
                <a:latin typeface="Calibri"/>
                <a:ea typeface="DengXian"/>
                <a:hlinkClick r:id="rId4"/>
              </a:rPr>
              <a:t>ovra@un.org</a:t>
            </a:r>
            <a:r>
              <a:rPr lang="ru" sz="1100" b="0" i="0" u="none" strike="noStrike" dirty="0">
                <a:latin typeface="Calibri"/>
                <a:ea typeface="DengXian"/>
              </a:rPr>
              <a:t>. </a:t>
            </a:r>
            <a:endParaRPr lang="en-CA" sz="1100" dirty="0"/>
          </a:p>
          <a:p>
            <a:endParaRPr lang="en-CA" dirty="0"/>
          </a:p>
          <a:p>
            <a:endParaRPr lang="en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9C91AD-16EA-4CA3-BEB1-F0F25E514BB4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859084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187575" y="709613"/>
            <a:ext cx="2482850" cy="1397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>
          <a:xfrm>
            <a:off x="117231" y="2337288"/>
            <a:ext cx="6600092" cy="6451112"/>
          </a:xfrm>
        </p:spPr>
        <p:txBody>
          <a:bodyPr/>
          <a:lstStyle/>
          <a:p>
            <a:pPr marR="0" algn="l" rtl="0"/>
            <a:endParaRPr lang="en-CA">
              <a:latin typeface="Calibri"/>
              <a:cs typeface="Calibri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9C91AD-16EA-4CA3-BEB1-F0F25E514BB4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331109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373313" y="112713"/>
            <a:ext cx="2119312" cy="11938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>
          <a:xfrm>
            <a:off x="117231" y="1549888"/>
            <a:ext cx="6600092" cy="6548804"/>
          </a:xfrm>
        </p:spPr>
        <p:txBody>
          <a:bodyPr/>
          <a:lstStyle/>
          <a:p>
            <a:endParaRPr lang="en-CA" sz="110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9C91AD-16EA-4CA3-BEB1-F0F25E514BB4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331109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176463" y="227013"/>
            <a:ext cx="2482850" cy="1397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>
          <a:xfrm>
            <a:off x="117841" y="1988568"/>
            <a:ext cx="6600092" cy="6696645"/>
          </a:xfrm>
        </p:spPr>
        <p:txBody>
          <a:bodyPr/>
          <a:lstStyle/>
          <a:p>
            <a:endParaRPr lang="en-CA" sz="1150" b="1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9C91AD-16EA-4CA3-BEB1-F0F25E514BB4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288615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265363" y="252413"/>
            <a:ext cx="1854200" cy="1042987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>
          <a:xfrm>
            <a:off x="117231" y="1519767"/>
            <a:ext cx="6600092" cy="7564966"/>
          </a:xfrm>
        </p:spPr>
        <p:txBody>
          <a:bodyPr/>
          <a:lstStyle/>
          <a:p>
            <a:endParaRPr lang="en-CA" sz="90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9C91AD-16EA-4CA3-BEB1-F0F25E514BB4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288615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203450" y="227013"/>
            <a:ext cx="2052638" cy="11557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>
          <a:xfrm>
            <a:off x="117231" y="1524000"/>
            <a:ext cx="6600092" cy="7620000"/>
          </a:xfrm>
        </p:spPr>
        <p:txBody>
          <a:bodyPr/>
          <a:lstStyle/>
          <a:p>
            <a:endParaRPr lang="en-CA" sz="95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9C91AD-16EA-4CA3-BEB1-F0F25E514BB4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340660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68400" y="1168400"/>
            <a:ext cx="4318000" cy="2428875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>
          <a:xfrm>
            <a:off x="660400" y="3941763"/>
            <a:ext cx="5715000" cy="2508250"/>
          </a:xfrm>
        </p:spPr>
        <p:txBody>
          <a:bodyPr/>
          <a:lstStyle/>
          <a:p>
            <a:endParaRPr lang="en-CA" sz="115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9C91AD-16EA-4CA3-BEB1-F0F25E514BB4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307791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873250" y="241300"/>
            <a:ext cx="3200400" cy="1800225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>
          <a:xfrm>
            <a:off x="520700" y="2266950"/>
            <a:ext cx="5969000" cy="6115050"/>
          </a:xfrm>
        </p:spPr>
        <p:txBody>
          <a:bodyPr/>
          <a:lstStyle/>
          <a:p>
            <a:endParaRPr lang="en-CA" sz="1150" b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9C91AD-16EA-4CA3-BEB1-F0F25E514BB4}" type="slidenum">
              <a:rPr lang="en-CA" smtClean="0"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75016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870075" y="342900"/>
            <a:ext cx="3338513" cy="18796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>
          <a:xfrm>
            <a:off x="546100" y="2482850"/>
            <a:ext cx="5854700" cy="4679950"/>
          </a:xfrm>
        </p:spPr>
        <p:txBody>
          <a:bodyPr/>
          <a:lstStyle/>
          <a:p>
            <a:endParaRPr lang="en-CA" sz="1150" b="1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9C91AD-16EA-4CA3-BEB1-F0F25E514BB4}" type="slidenum">
              <a:rPr lang="en-CA" smtClean="0"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087033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562100" y="190500"/>
            <a:ext cx="3657600" cy="20574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>
          <a:xfrm>
            <a:off x="495300" y="2482850"/>
            <a:ext cx="5994400" cy="6381750"/>
          </a:xfrm>
        </p:spPr>
        <p:txBody>
          <a:bodyPr/>
          <a:lstStyle/>
          <a:p>
            <a:endParaRPr lang="en-CA" sz="115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9C91AD-16EA-4CA3-BEB1-F0F25E514BB4}" type="slidenum">
              <a:rPr lang="en-CA" smtClean="0"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140394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233613" y="188913"/>
            <a:ext cx="2390775" cy="13462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>
          <a:xfrm>
            <a:off x="0" y="1915585"/>
            <a:ext cx="6856413" cy="7039502"/>
          </a:xfrm>
        </p:spPr>
        <p:txBody>
          <a:bodyPr/>
          <a:lstStyle/>
          <a:p>
            <a:endParaRPr lang="en-CA" sz="1100" b="1" i="0" noProof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9C91AD-16EA-4CA3-BEB1-F0F25E514BB4}" type="slidenum">
              <a:rPr lang="en-CA" smtClean="0"/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505694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ru" sz="1200" b="0" i="0" u="none" strike="noStrike" dirty="0" err="1">
                <a:latin typeface="Calibri"/>
              </a:rPr>
              <a:t>lkjasdlkajsdlkasjdlaksjdlaksjdlaksjdlaksjdalskdjaslkdjjklsa</a:t>
            </a:r>
            <a:endParaRPr lang="en-US" dirty="0" err="1"/>
          </a:p>
          <a:p>
            <a:endParaRPr lang="en-US" dirty="0"/>
          </a:p>
          <a:p>
            <a:endParaRPr lang="en-US" dirty="0"/>
          </a:p>
          <a:p>
            <a:pPr rtl="0"/>
            <a:r>
              <a:rPr lang="ru" sz="1200" b="0" i="0" u="none" strike="noStrike" dirty="0" err="1">
                <a:latin typeface="Calibri"/>
              </a:rPr>
              <a:t>asdlkjasldkjasdlkajsdlaskjdsalkasdlkajslkasdlkasjlaksjdsalk</a:t>
            </a:r>
            <a:endParaRPr lang="en-US" dirty="0" err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0A08B8-A6E4-4391-B75C-C3A75DDCFE51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978768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698750" y="123825"/>
            <a:ext cx="1676400" cy="942975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>
          <a:xfrm>
            <a:off x="139700" y="1116132"/>
            <a:ext cx="6623538" cy="7892401"/>
          </a:xfrm>
        </p:spPr>
        <p:txBody>
          <a:bodyPr/>
          <a:lstStyle/>
          <a:p>
            <a:endParaRPr lang="en-CA" sz="800"/>
          </a:p>
        </p:txBody>
      </p:sp>
      <p:sp>
        <p:nvSpPr>
          <p:cNvPr id="5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</p:spPr>
        <p:txBody>
          <a:bodyPr/>
          <a:lstStyle/>
          <a:p>
            <a:fld id="{5A9C91AD-16EA-4CA3-BEB1-F0F25E514BB4}" type="slidenum">
              <a:rPr lang="en-CA" smtClean="0"/>
              <a:t>20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698994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47863" y="406400"/>
            <a:ext cx="3013075" cy="1695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91066" y="2316164"/>
            <a:ext cx="5486400" cy="5151436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0A08B8-A6E4-4391-B75C-C3A75DDCFE51}" type="slidenum">
              <a:rPr lang="en-CA" smtClean="0"/>
              <a:t>21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417705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057400" y="657225"/>
            <a:ext cx="2743200" cy="154305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>
          <a:xfrm>
            <a:off x="128954" y="2435469"/>
            <a:ext cx="6600092" cy="5349631"/>
          </a:xfrm>
        </p:spPr>
        <p:txBody>
          <a:bodyPr/>
          <a:lstStyle/>
          <a:p>
            <a:endParaRPr lang="en-CA" sz="110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9C91AD-16EA-4CA3-BEB1-F0F25E514BB4}" type="slidenum">
              <a:rPr lang="en-CA" smtClean="0"/>
              <a:t>22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6361130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112963" y="1130300"/>
            <a:ext cx="2809875" cy="158115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>
          <a:xfrm>
            <a:off x="292100" y="2940050"/>
            <a:ext cx="6210300" cy="3600450"/>
          </a:xfrm>
        </p:spPr>
        <p:txBody>
          <a:bodyPr/>
          <a:lstStyle/>
          <a:p>
            <a:endParaRPr lang="en-CA" sz="1100">
              <a:effectLst/>
              <a:ea typeface="Times New Roman" panose="02020603050405020304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9C91AD-16EA-4CA3-BEB1-F0F25E514BB4}" type="slidenum">
              <a:rPr lang="en-CA" smtClean="0"/>
              <a:t>23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1013379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712913" y="1041400"/>
            <a:ext cx="3470275" cy="1952625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>
          <a:xfrm>
            <a:off x="685800" y="3295650"/>
            <a:ext cx="5486400" cy="3600450"/>
          </a:xfrm>
        </p:spPr>
        <p:txBody>
          <a:bodyPr/>
          <a:lstStyle/>
          <a:p>
            <a:endParaRPr lang="en-CA" sz="115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9C91AD-16EA-4CA3-BEB1-F0F25E514BB4}" type="slidenum">
              <a:rPr lang="en-CA" smtClean="0"/>
              <a:t>24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81652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606550" y="1092200"/>
            <a:ext cx="3606800" cy="2028825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>
          <a:xfrm>
            <a:off x="635000" y="3321050"/>
            <a:ext cx="5486400" cy="3600450"/>
          </a:xfrm>
        </p:spPr>
        <p:txBody>
          <a:bodyPr/>
          <a:lstStyle/>
          <a:p>
            <a:endParaRPr lang="en-CA" sz="1100">
              <a:effectLst/>
              <a:ea typeface="Times New Roman" panose="02020603050405020304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9C91AD-16EA-4CA3-BEB1-F0F25E514BB4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994636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171700" y="509588"/>
            <a:ext cx="2192338" cy="1233487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>
          <a:xfrm>
            <a:off x="386862" y="1900767"/>
            <a:ext cx="6213230" cy="6328833"/>
          </a:xfrm>
        </p:spPr>
        <p:txBody>
          <a:bodyPr/>
          <a:lstStyle/>
          <a:p>
            <a:endParaRPr lang="en-CA" sz="1100" b="0" noProof="0">
              <a:cs typeface="Arial" panose="020B0604020202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9C91AD-16EA-4CA3-BEB1-F0F25E514BB4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674608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097088" y="155575"/>
            <a:ext cx="2478087" cy="1395413"/>
          </a:xfrm>
          <a:noFill/>
          <a:ln w="12700">
            <a:solidFill>
              <a:prstClr val="black"/>
            </a:solidFill>
          </a:ln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>
          <a:xfrm>
            <a:off x="368300" y="2032475"/>
            <a:ext cx="6121399" cy="6652738"/>
          </a:xfrm>
        </p:spPr>
        <p:txBody>
          <a:bodyPr/>
          <a:lstStyle/>
          <a:p>
            <a:endParaRPr lang="en-CA" sz="115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9C91AD-16EA-4CA3-BEB1-F0F25E514BB4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709652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647950" y="201613"/>
            <a:ext cx="1562100" cy="879475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>
          <a:xfrm>
            <a:off x="93133" y="1191748"/>
            <a:ext cx="6624190" cy="7634752"/>
          </a:xfrm>
        </p:spPr>
        <p:txBody>
          <a:bodyPr/>
          <a:lstStyle/>
          <a:p>
            <a:endParaRPr lang="en-CA" sz="950"/>
          </a:p>
        </p:txBody>
      </p:sp>
      <p:sp>
        <p:nvSpPr>
          <p:cNvPr id="5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</p:spPr>
        <p:txBody>
          <a:bodyPr/>
          <a:lstStyle/>
          <a:p>
            <a:fld id="{5A9C91AD-16EA-4CA3-BEB1-F0F25E514BB4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171671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474913" y="163513"/>
            <a:ext cx="1611312" cy="90805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>
          <a:xfrm>
            <a:off x="142631" y="1105388"/>
            <a:ext cx="6600092" cy="8038612"/>
          </a:xfrm>
        </p:spPr>
        <p:txBody>
          <a:bodyPr/>
          <a:lstStyle/>
          <a:p>
            <a:endParaRPr lang="en-CA" sz="800"/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</p:spPr>
        <p:txBody>
          <a:bodyPr/>
          <a:lstStyle/>
          <a:p>
            <a:fld id="{5A9C91AD-16EA-4CA3-BEB1-F0F25E514BB4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800149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176463" y="203200"/>
            <a:ext cx="2482850" cy="1397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>
          <a:xfrm>
            <a:off x="117841" y="1840950"/>
            <a:ext cx="6600092" cy="7099850"/>
          </a:xfrm>
        </p:spPr>
        <p:txBody>
          <a:bodyPr/>
          <a:lstStyle/>
          <a:p>
            <a:endParaRPr lang="en-CA" sz="90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9C91AD-16EA-4CA3-BEB1-F0F25E514BB4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516434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11375" y="203200"/>
            <a:ext cx="2635250" cy="1482725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0A08B8-A6E4-4391-B75C-C3A75DDCFE51}" type="slidenum">
              <a:rPr lang="en-CA" smtClean="0"/>
              <a:t>9</a:t>
            </a:fld>
            <a:endParaRPr lang="en-CA"/>
          </a:p>
        </p:txBody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9B400E8F-0CDD-68B8-C14C-9FD3F35B5F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4312" y="1937544"/>
            <a:ext cx="6429375" cy="6863556"/>
          </a:xfrm>
        </p:spPr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317451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7946322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7063184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1173941" y="1622152"/>
            <a:ext cx="2520000" cy="1890000"/>
          </a:xfrm>
          <a:prstGeom prst="ellipse">
            <a:avLst/>
          </a:pr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4670059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1"/>
          <p:cNvSpPr>
            <a:spLocks noGrp="1"/>
          </p:cNvSpPr>
          <p:nvPr>
            <p:ph type="ctrTitle"/>
          </p:nvPr>
        </p:nvSpPr>
        <p:spPr>
          <a:xfrm>
            <a:off x="386519" y="349999"/>
            <a:ext cx="8370529" cy="36261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18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3" name="Subtitle 2"/>
          <p:cNvSpPr>
            <a:spLocks noGrp="1"/>
          </p:cNvSpPr>
          <p:nvPr>
            <p:ph type="subTitle" idx="1"/>
          </p:nvPr>
        </p:nvSpPr>
        <p:spPr>
          <a:xfrm>
            <a:off x="386520" y="721736"/>
            <a:ext cx="8370529" cy="2688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675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530652" y="999722"/>
            <a:ext cx="958482" cy="52911"/>
            <a:chOff x="1373786" y="1322305"/>
            <a:chExt cx="958482" cy="70548"/>
          </a:xfrm>
        </p:grpSpPr>
        <p:sp>
          <p:nvSpPr>
            <p:cNvPr id="17" name="Oval 16"/>
            <p:cNvSpPr/>
            <p:nvPr/>
          </p:nvSpPr>
          <p:spPr>
            <a:xfrm>
              <a:off x="1373786" y="1322305"/>
              <a:ext cx="69495" cy="70548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750"/>
            </a:p>
          </p:txBody>
        </p:sp>
        <p:sp>
          <p:nvSpPr>
            <p:cNvPr id="18" name="Oval 17"/>
            <p:cNvSpPr/>
            <p:nvPr/>
          </p:nvSpPr>
          <p:spPr>
            <a:xfrm>
              <a:off x="1578173" y="1322305"/>
              <a:ext cx="69495" cy="7054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750"/>
            </a:p>
          </p:txBody>
        </p:sp>
        <p:sp>
          <p:nvSpPr>
            <p:cNvPr id="19" name="Oval 18"/>
            <p:cNvSpPr/>
            <p:nvPr/>
          </p:nvSpPr>
          <p:spPr>
            <a:xfrm>
              <a:off x="1805850" y="1322305"/>
              <a:ext cx="69495" cy="7054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750"/>
            </a:p>
          </p:txBody>
        </p:sp>
        <p:sp>
          <p:nvSpPr>
            <p:cNvPr id="20" name="Oval 19"/>
            <p:cNvSpPr/>
            <p:nvPr/>
          </p:nvSpPr>
          <p:spPr>
            <a:xfrm>
              <a:off x="2037413" y="1322305"/>
              <a:ext cx="69495" cy="7054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750"/>
            </a:p>
          </p:txBody>
        </p:sp>
        <p:sp>
          <p:nvSpPr>
            <p:cNvPr id="21" name="Oval 20"/>
            <p:cNvSpPr/>
            <p:nvPr/>
          </p:nvSpPr>
          <p:spPr>
            <a:xfrm>
              <a:off x="2262773" y="1322305"/>
              <a:ext cx="69495" cy="7054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750"/>
            </a:p>
          </p:txBody>
        </p:sp>
      </p:grpSp>
    </p:spTree>
    <p:extLst>
      <p:ext uri="{BB962C8B-B14F-4D97-AF65-F5344CB8AC3E}">
        <p14:creationId xmlns:p14="http://schemas.microsoft.com/office/powerpoint/2010/main" val="545348032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95">
          <p15:clr>
            <a:srgbClr val="FBAE40"/>
          </p15:clr>
        </p15:guide>
        <p15:guide id="3" pos="5516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3173123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1173941" y="1622152"/>
            <a:ext cx="2520000" cy="1890000"/>
          </a:xfrm>
          <a:prstGeom prst="ellipse">
            <a:avLst/>
          </a:pr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3782108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1"/>
          <p:cNvSpPr>
            <a:spLocks noGrp="1"/>
          </p:cNvSpPr>
          <p:nvPr>
            <p:ph type="ctrTitle"/>
          </p:nvPr>
        </p:nvSpPr>
        <p:spPr>
          <a:xfrm>
            <a:off x="386519" y="349999"/>
            <a:ext cx="8370529" cy="36261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18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3" name="Subtitle 2"/>
          <p:cNvSpPr>
            <a:spLocks noGrp="1"/>
          </p:cNvSpPr>
          <p:nvPr>
            <p:ph type="subTitle" idx="1"/>
          </p:nvPr>
        </p:nvSpPr>
        <p:spPr>
          <a:xfrm>
            <a:off x="386520" y="721736"/>
            <a:ext cx="8370529" cy="2688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675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530652" y="999722"/>
            <a:ext cx="958482" cy="52911"/>
            <a:chOff x="1373786" y="1322305"/>
            <a:chExt cx="958482" cy="70548"/>
          </a:xfrm>
        </p:grpSpPr>
        <p:sp>
          <p:nvSpPr>
            <p:cNvPr id="17" name="Oval 16"/>
            <p:cNvSpPr/>
            <p:nvPr/>
          </p:nvSpPr>
          <p:spPr>
            <a:xfrm>
              <a:off x="1373786" y="1322305"/>
              <a:ext cx="69495" cy="70548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750"/>
            </a:p>
          </p:txBody>
        </p:sp>
        <p:sp>
          <p:nvSpPr>
            <p:cNvPr id="18" name="Oval 17"/>
            <p:cNvSpPr/>
            <p:nvPr/>
          </p:nvSpPr>
          <p:spPr>
            <a:xfrm>
              <a:off x="1578173" y="1322305"/>
              <a:ext cx="69495" cy="7054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750"/>
            </a:p>
          </p:txBody>
        </p:sp>
        <p:sp>
          <p:nvSpPr>
            <p:cNvPr id="19" name="Oval 18"/>
            <p:cNvSpPr/>
            <p:nvPr/>
          </p:nvSpPr>
          <p:spPr>
            <a:xfrm>
              <a:off x="1805850" y="1322305"/>
              <a:ext cx="69495" cy="7054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750"/>
            </a:p>
          </p:txBody>
        </p:sp>
        <p:sp>
          <p:nvSpPr>
            <p:cNvPr id="20" name="Oval 19"/>
            <p:cNvSpPr/>
            <p:nvPr/>
          </p:nvSpPr>
          <p:spPr>
            <a:xfrm>
              <a:off x="2037413" y="1322305"/>
              <a:ext cx="69495" cy="7054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750"/>
            </a:p>
          </p:txBody>
        </p:sp>
        <p:sp>
          <p:nvSpPr>
            <p:cNvPr id="21" name="Oval 20"/>
            <p:cNvSpPr/>
            <p:nvPr/>
          </p:nvSpPr>
          <p:spPr>
            <a:xfrm>
              <a:off x="2262773" y="1322305"/>
              <a:ext cx="69495" cy="7054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750"/>
            </a:p>
          </p:txBody>
        </p:sp>
      </p:grpSp>
    </p:spTree>
    <p:extLst>
      <p:ext uri="{BB962C8B-B14F-4D97-AF65-F5344CB8AC3E}">
        <p14:creationId xmlns:p14="http://schemas.microsoft.com/office/powerpoint/2010/main" val="422654326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95">
          <p15:clr>
            <a:srgbClr val="FBAE40"/>
          </p15:clr>
        </p15:guide>
        <p15:guide id="3" pos="551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1173941" y="1622152"/>
            <a:ext cx="2520000" cy="1890000"/>
          </a:xfrm>
          <a:prstGeom prst="ellipse">
            <a:avLst/>
          </a:pr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724422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1"/>
          <p:cNvSpPr>
            <a:spLocks noGrp="1"/>
          </p:cNvSpPr>
          <p:nvPr>
            <p:ph type="ctrTitle"/>
          </p:nvPr>
        </p:nvSpPr>
        <p:spPr>
          <a:xfrm>
            <a:off x="386519" y="349999"/>
            <a:ext cx="8370529" cy="362615"/>
          </a:xfrm>
        </p:spPr>
        <p:txBody>
          <a:bodyPr anchor="b">
            <a:normAutofit/>
          </a:bodyPr>
          <a:lstStyle>
            <a:lvl1pPr algn="l">
              <a:defRPr sz="18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3" name="Subtitle 2"/>
          <p:cNvSpPr>
            <a:spLocks noGrp="1"/>
          </p:cNvSpPr>
          <p:nvPr>
            <p:ph type="subTitle" idx="1"/>
          </p:nvPr>
        </p:nvSpPr>
        <p:spPr>
          <a:xfrm>
            <a:off x="386520" y="721736"/>
            <a:ext cx="8370529" cy="268865"/>
          </a:xfrm>
        </p:spPr>
        <p:txBody>
          <a:bodyPr>
            <a:normAutofit/>
          </a:bodyPr>
          <a:lstStyle>
            <a:lvl1pPr marL="0" indent="0" algn="l">
              <a:buNone/>
              <a:defRPr sz="675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530652" y="920560"/>
            <a:ext cx="472648" cy="45719"/>
            <a:chOff x="1373786" y="1322305"/>
            <a:chExt cx="958482" cy="70548"/>
          </a:xfrm>
        </p:grpSpPr>
        <p:sp>
          <p:nvSpPr>
            <p:cNvPr id="17" name="Oval 16"/>
            <p:cNvSpPr/>
            <p:nvPr/>
          </p:nvSpPr>
          <p:spPr>
            <a:xfrm>
              <a:off x="1373786" y="1322305"/>
              <a:ext cx="69495" cy="70548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750"/>
            </a:p>
          </p:txBody>
        </p:sp>
        <p:sp>
          <p:nvSpPr>
            <p:cNvPr id="18" name="Oval 17"/>
            <p:cNvSpPr/>
            <p:nvPr/>
          </p:nvSpPr>
          <p:spPr>
            <a:xfrm>
              <a:off x="1578173" y="1322305"/>
              <a:ext cx="69495" cy="7054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750"/>
            </a:p>
          </p:txBody>
        </p:sp>
        <p:sp>
          <p:nvSpPr>
            <p:cNvPr id="19" name="Oval 18"/>
            <p:cNvSpPr/>
            <p:nvPr/>
          </p:nvSpPr>
          <p:spPr>
            <a:xfrm>
              <a:off x="1805850" y="1322305"/>
              <a:ext cx="69495" cy="7054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750"/>
            </a:p>
          </p:txBody>
        </p:sp>
        <p:sp>
          <p:nvSpPr>
            <p:cNvPr id="20" name="Oval 19"/>
            <p:cNvSpPr/>
            <p:nvPr/>
          </p:nvSpPr>
          <p:spPr>
            <a:xfrm>
              <a:off x="2037413" y="1322305"/>
              <a:ext cx="69495" cy="7054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750"/>
            </a:p>
          </p:txBody>
        </p:sp>
        <p:sp>
          <p:nvSpPr>
            <p:cNvPr id="21" name="Oval 20"/>
            <p:cNvSpPr/>
            <p:nvPr/>
          </p:nvSpPr>
          <p:spPr>
            <a:xfrm>
              <a:off x="2262773" y="1322305"/>
              <a:ext cx="69495" cy="70548"/>
            </a:xfrm>
            <a:prstGeom prst="ellipse">
              <a:avLst/>
            </a:prstGeom>
            <a:solidFill>
              <a:srgbClr val="EFFF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750"/>
            </a:p>
          </p:txBody>
        </p:sp>
      </p:grpSp>
    </p:spTree>
    <p:extLst>
      <p:ext uri="{BB962C8B-B14F-4D97-AF65-F5344CB8AC3E}">
        <p14:creationId xmlns:p14="http://schemas.microsoft.com/office/powerpoint/2010/main" val="2957800364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95">
          <p15:clr>
            <a:srgbClr val="FBAE40"/>
          </p15:clr>
        </p15:guide>
        <p15:guide id="3" pos="551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90452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51604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4"/>
          <p:cNvSpPr>
            <a:spLocks noGrp="1"/>
          </p:cNvSpPr>
          <p:nvPr>
            <p:ph type="pic" sz="quarter" idx="10"/>
          </p:nvPr>
        </p:nvSpPr>
        <p:spPr>
          <a:xfrm>
            <a:off x="1" y="1"/>
            <a:ext cx="9144000" cy="5143499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645320" y="3821908"/>
            <a:ext cx="897731" cy="897731"/>
          </a:xfrm>
          <a:prstGeom prst="ellipse">
            <a:avLst/>
          </a:pr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2902829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839946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1173941" y="1622152"/>
            <a:ext cx="2520000" cy="1890000"/>
          </a:xfrm>
          <a:prstGeom prst="ellipse">
            <a:avLst/>
          </a:pr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06052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1"/>
          <p:cNvSpPr>
            <a:spLocks noGrp="1"/>
          </p:cNvSpPr>
          <p:nvPr>
            <p:ph type="ctrTitle"/>
          </p:nvPr>
        </p:nvSpPr>
        <p:spPr>
          <a:xfrm>
            <a:off x="386519" y="349999"/>
            <a:ext cx="8370529" cy="36261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18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3" name="Subtitle 2"/>
          <p:cNvSpPr>
            <a:spLocks noGrp="1"/>
          </p:cNvSpPr>
          <p:nvPr>
            <p:ph type="subTitle" idx="1"/>
          </p:nvPr>
        </p:nvSpPr>
        <p:spPr>
          <a:xfrm>
            <a:off x="386520" y="721736"/>
            <a:ext cx="8370529" cy="2688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675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530652" y="999722"/>
            <a:ext cx="958482" cy="52911"/>
            <a:chOff x="1373786" y="1322305"/>
            <a:chExt cx="958482" cy="70548"/>
          </a:xfrm>
        </p:grpSpPr>
        <p:sp>
          <p:nvSpPr>
            <p:cNvPr id="17" name="Oval 16"/>
            <p:cNvSpPr/>
            <p:nvPr/>
          </p:nvSpPr>
          <p:spPr>
            <a:xfrm>
              <a:off x="1373786" y="1322305"/>
              <a:ext cx="69495" cy="70548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750"/>
            </a:p>
          </p:txBody>
        </p:sp>
        <p:sp>
          <p:nvSpPr>
            <p:cNvPr id="18" name="Oval 17"/>
            <p:cNvSpPr/>
            <p:nvPr/>
          </p:nvSpPr>
          <p:spPr>
            <a:xfrm>
              <a:off x="1578173" y="1322305"/>
              <a:ext cx="69495" cy="7054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750"/>
            </a:p>
          </p:txBody>
        </p:sp>
        <p:sp>
          <p:nvSpPr>
            <p:cNvPr id="19" name="Oval 18"/>
            <p:cNvSpPr/>
            <p:nvPr/>
          </p:nvSpPr>
          <p:spPr>
            <a:xfrm>
              <a:off x="1805850" y="1322305"/>
              <a:ext cx="69495" cy="7054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750"/>
            </a:p>
          </p:txBody>
        </p:sp>
        <p:sp>
          <p:nvSpPr>
            <p:cNvPr id="20" name="Oval 19"/>
            <p:cNvSpPr/>
            <p:nvPr/>
          </p:nvSpPr>
          <p:spPr>
            <a:xfrm>
              <a:off x="2037413" y="1322305"/>
              <a:ext cx="69495" cy="7054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750"/>
            </a:p>
          </p:txBody>
        </p:sp>
        <p:sp>
          <p:nvSpPr>
            <p:cNvPr id="21" name="Oval 20"/>
            <p:cNvSpPr/>
            <p:nvPr/>
          </p:nvSpPr>
          <p:spPr>
            <a:xfrm>
              <a:off x="2262773" y="1322305"/>
              <a:ext cx="69495" cy="7054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750"/>
            </a:p>
          </p:txBody>
        </p:sp>
      </p:grpSp>
    </p:spTree>
    <p:extLst>
      <p:ext uri="{BB962C8B-B14F-4D97-AF65-F5344CB8AC3E}">
        <p14:creationId xmlns:p14="http://schemas.microsoft.com/office/powerpoint/2010/main" val="2945670983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95">
          <p15:clr>
            <a:srgbClr val="FBAE40"/>
          </p15:clr>
        </p15:guide>
        <p15:guide id="3" pos="5516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655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38" r:id="rId2"/>
    <p:sldLayoutId id="2147483739" r:id="rId3"/>
    <p:sldLayoutId id="2147483723" r:id="rId4"/>
    <p:sldLayoutId id="2147483661" r:id="rId5"/>
    <p:sldLayoutId id="2147483673" r:id="rId6"/>
    <p:sldLayoutId id="2147483812" r:id="rId7"/>
    <p:sldLayoutId id="2147483813" r:id="rId8"/>
    <p:sldLayoutId id="2147483814" r:id="rId9"/>
    <p:sldLayoutId id="2147483827" r:id="rId10"/>
    <p:sldLayoutId id="2147483828" r:id="rId11"/>
    <p:sldLayoutId id="2147483829" r:id="rId12"/>
    <p:sldLayoutId id="2147483842" r:id="rId13"/>
    <p:sldLayoutId id="2147483843" r:id="rId14"/>
    <p:sldLayoutId id="2147483844" r:id="rId15"/>
  </p:sldLayoutIdLst>
  <p:transition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pn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svg"/><Relationship Id="rId9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oios.un.org/report-wrongdoing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conduct.unmissions.org/report-now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oLW6pTWXQA&amp;list=PLwoDFQJEq_0YmsZKn6cOopfcm09H_7BfB&amp;index=4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oios.un.org/report-wrongdoing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scohq@un.org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jpeg"/><Relationship Id="rId4" Type="http://schemas.openxmlformats.org/officeDocument/2006/relationships/image" Target="../media/image5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9">
            <a:extLst>
              <a:ext uri="{FF2B5EF4-FFF2-40B4-BE49-F238E27FC236}">
                <a16:creationId xmlns:a16="http://schemas.microsoft.com/office/drawing/2014/main" id="{4875A1A4-77E6-4A7B-A7A7-C34D46FC4248}"/>
              </a:ext>
            </a:extLst>
          </p:cNvPr>
          <p:cNvGrpSpPr/>
          <p:nvPr/>
        </p:nvGrpSpPr>
        <p:grpSpPr>
          <a:xfrm>
            <a:off x="4834686" y="3723187"/>
            <a:ext cx="539147" cy="39683"/>
            <a:chOff x="1373786" y="1322305"/>
            <a:chExt cx="958482" cy="70548"/>
          </a:xfrm>
        </p:grpSpPr>
        <p:sp>
          <p:nvSpPr>
            <p:cNvPr id="29" name="Oval 30">
              <a:extLst>
                <a:ext uri="{FF2B5EF4-FFF2-40B4-BE49-F238E27FC236}">
                  <a16:creationId xmlns:a16="http://schemas.microsoft.com/office/drawing/2014/main" id="{43961169-7F2E-4BE0-A66A-E032B397AE59}"/>
                </a:ext>
              </a:extLst>
            </p:cNvPr>
            <p:cNvSpPr/>
            <p:nvPr/>
          </p:nvSpPr>
          <p:spPr>
            <a:xfrm>
              <a:off x="1373786" y="1322305"/>
              <a:ext cx="69495" cy="70548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GB" sz="750"/>
            </a:p>
          </p:txBody>
        </p:sp>
        <p:sp>
          <p:nvSpPr>
            <p:cNvPr id="30" name="Oval 31">
              <a:extLst>
                <a:ext uri="{FF2B5EF4-FFF2-40B4-BE49-F238E27FC236}">
                  <a16:creationId xmlns:a16="http://schemas.microsoft.com/office/drawing/2014/main" id="{A36C8F28-3915-40AE-8273-3F83E03CA105}"/>
                </a:ext>
              </a:extLst>
            </p:cNvPr>
            <p:cNvSpPr/>
            <p:nvPr/>
          </p:nvSpPr>
          <p:spPr>
            <a:xfrm>
              <a:off x="1578173" y="1322305"/>
              <a:ext cx="69495" cy="7054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GB" sz="750"/>
            </a:p>
          </p:txBody>
        </p:sp>
        <p:sp>
          <p:nvSpPr>
            <p:cNvPr id="31" name="Oval 36">
              <a:extLst>
                <a:ext uri="{FF2B5EF4-FFF2-40B4-BE49-F238E27FC236}">
                  <a16:creationId xmlns:a16="http://schemas.microsoft.com/office/drawing/2014/main" id="{3C1CFFA8-5FBD-4E4E-990B-88B6B0E06B1A}"/>
                </a:ext>
              </a:extLst>
            </p:cNvPr>
            <p:cNvSpPr/>
            <p:nvPr/>
          </p:nvSpPr>
          <p:spPr>
            <a:xfrm>
              <a:off x="1805850" y="1322305"/>
              <a:ext cx="69495" cy="7054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GB" sz="750"/>
            </a:p>
          </p:txBody>
        </p:sp>
        <p:sp>
          <p:nvSpPr>
            <p:cNvPr id="32" name="Oval 37">
              <a:extLst>
                <a:ext uri="{FF2B5EF4-FFF2-40B4-BE49-F238E27FC236}">
                  <a16:creationId xmlns:a16="http://schemas.microsoft.com/office/drawing/2014/main" id="{CED3B5FD-E3DB-49D5-B0C9-2BAC83539943}"/>
                </a:ext>
              </a:extLst>
            </p:cNvPr>
            <p:cNvSpPr/>
            <p:nvPr/>
          </p:nvSpPr>
          <p:spPr>
            <a:xfrm>
              <a:off x="2037413" y="1322305"/>
              <a:ext cx="69495" cy="7054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GB" sz="750"/>
            </a:p>
          </p:txBody>
        </p:sp>
        <p:sp>
          <p:nvSpPr>
            <p:cNvPr id="33" name="Oval 38">
              <a:extLst>
                <a:ext uri="{FF2B5EF4-FFF2-40B4-BE49-F238E27FC236}">
                  <a16:creationId xmlns:a16="http://schemas.microsoft.com/office/drawing/2014/main" id="{B86CD5C2-19F3-453E-862A-A17E1989CAFD}"/>
                </a:ext>
              </a:extLst>
            </p:cNvPr>
            <p:cNvSpPr/>
            <p:nvPr/>
          </p:nvSpPr>
          <p:spPr>
            <a:xfrm>
              <a:off x="2262773" y="1322305"/>
              <a:ext cx="69495" cy="7054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GB" sz="750"/>
            </a:p>
          </p:txBody>
        </p:sp>
      </p:grpSp>
      <p:sp>
        <p:nvSpPr>
          <p:cNvPr id="6" name="Subtitle 1">
            <a:extLst>
              <a:ext uri="{FF2B5EF4-FFF2-40B4-BE49-F238E27FC236}">
                <a16:creationId xmlns:a16="http://schemas.microsoft.com/office/drawing/2014/main" id="{610B044F-AD55-6869-E071-A10E7CB930B1}"/>
              </a:ext>
            </a:extLst>
          </p:cNvPr>
          <p:cNvSpPr txBox="1"/>
          <p:nvPr/>
        </p:nvSpPr>
        <p:spPr>
          <a:xfrm>
            <a:off x="1160091" y="4223727"/>
            <a:ext cx="7237271" cy="61471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buNone/>
            </a:pPr>
            <a:r>
              <a:rPr lang="ru" sz="1200" b="0" i="0" u="none" strike="noStrike">
                <a:solidFill>
                  <a:srgbClr val="202020"/>
                </a:solidFill>
                <a:latin typeface="Roboto"/>
              </a:rPr>
              <a:t>Учебная программа, посвященная значению и применению подхода, ориентированного на интересы </a:t>
            </a:r>
            <a:r>
              <a:rPr lang="ru" sz="1200">
                <a:solidFill>
                  <a:srgbClr val="202020"/>
                </a:solidFill>
                <a:latin typeface="Roboto"/>
              </a:rPr>
              <a:t>жертв</a:t>
            </a:r>
            <a:r>
              <a:rPr lang="ru" sz="1200" b="0" i="0" u="none" strike="noStrike">
                <a:solidFill>
                  <a:srgbClr val="202020"/>
                </a:solidFill>
                <a:latin typeface="Roboto"/>
              </a:rPr>
              <a:t>, в области противодействия сексуальной эксплуатации, сексуальным надругательствам и сексуальным домогательствам</a:t>
            </a:r>
          </a:p>
          <a:p>
            <a:endParaRPr lang="en-US" sz="1200" dirty="0"/>
          </a:p>
          <a:p>
            <a:pPr marL="0" indent="0">
              <a:buNone/>
            </a:pPr>
            <a:endParaRPr lang="en-US" sz="1200" dirty="0"/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4C7D2E23-BCB6-703E-D42B-922499F2A519}"/>
              </a:ext>
            </a:extLst>
          </p:cNvPr>
          <p:cNvSpPr txBox="1"/>
          <p:nvPr/>
        </p:nvSpPr>
        <p:spPr>
          <a:xfrm>
            <a:off x="578807" y="3134867"/>
            <a:ext cx="8399841" cy="944236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" sz="2400" b="1" i="0" u="none" strike="noStrike" cap="all">
                <a:solidFill>
                  <a:srgbClr val="1884C0"/>
                </a:solidFill>
                <a:latin typeface="Roboto"/>
              </a:rPr>
              <a:t>Права и достоинство</a:t>
            </a:r>
            <a:r>
              <a:rPr lang="ru" sz="2400" b="1" i="0" u="none" strike="noStrike" cap="all">
                <a:solidFill>
                  <a:srgbClr val="202020"/>
                </a:solidFill>
                <a:latin typeface="Roboto"/>
              </a:rPr>
              <a:t> ЖЕРТВ сексуальной эксплуатации, сексуальных надругательств и сексуальных домогательств</a:t>
            </a:r>
          </a:p>
        </p:txBody>
      </p:sp>
      <p:pic>
        <p:nvPicPr>
          <p:cNvPr id="11" name="Picture Placeholder 9">
            <a:extLst>
              <a:ext uri="{FF2B5EF4-FFF2-40B4-BE49-F238E27FC236}">
                <a16:creationId xmlns:a16="http://schemas.microsoft.com/office/drawing/2014/main" id="{9BC58CAF-1E4A-A25C-E2E7-187462F749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t="37614" b="10156"/>
          <a:stretch>
            <a:fillRect/>
          </a:stretch>
        </p:blipFill>
        <p:spPr>
          <a:xfrm>
            <a:off x="372080" y="-3506"/>
            <a:ext cx="8399840" cy="2808262"/>
          </a:xfrm>
          <a:prstGeom prst="rect">
            <a:avLst/>
          </a:prstGeom>
          <a:blipFill>
            <a:blip r:embed="rId4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  <a:effectLst>
            <a:outerShdw blurRad="50800" dist="50800" dir="5400000" sx="1000" sy="1000" algn="ctr" rotWithShape="0">
              <a:schemeClr val="tx2">
                <a:lumMod val="20000"/>
                <a:lumOff val="80000"/>
                <a:alpha val="3000"/>
              </a:schemeClr>
            </a:outerShdw>
          </a:effectLst>
        </p:spPr>
      </p:pic>
      <p:sp>
        <p:nvSpPr>
          <p:cNvPr id="12" name="Freeform 11">
            <a:extLst>
              <a:ext uri="{FF2B5EF4-FFF2-40B4-BE49-F238E27FC236}">
                <a16:creationId xmlns:a16="http://schemas.microsoft.com/office/drawing/2014/main" id="{F53F0DF5-B00D-F599-39DE-BE42011EBC12}"/>
              </a:ext>
            </a:extLst>
          </p:cNvPr>
          <p:cNvSpPr/>
          <p:nvPr/>
        </p:nvSpPr>
        <p:spPr>
          <a:xfrm>
            <a:off x="210323" y="4223727"/>
            <a:ext cx="736968" cy="614713"/>
          </a:xfrm>
          <a:custGeom>
            <a:avLst/>
            <a:gdLst>
              <a:gd name="connsiteX0" fmla="*/ 586884 w 736968"/>
              <a:gd name="connsiteY0" fmla="*/ 559057 h 614713"/>
              <a:gd name="connsiteX1" fmla="*/ 587869 w 736968"/>
              <a:gd name="connsiteY1" fmla="*/ 559556 h 614713"/>
              <a:gd name="connsiteX2" fmla="*/ 540711 w 736968"/>
              <a:gd name="connsiteY2" fmla="*/ 587411 h 614713"/>
              <a:gd name="connsiteX3" fmla="*/ 503480 w 736968"/>
              <a:gd name="connsiteY3" fmla="*/ 590061 h 614713"/>
              <a:gd name="connsiteX4" fmla="*/ 450805 w 736968"/>
              <a:gd name="connsiteY4" fmla="*/ 569540 h 614713"/>
              <a:gd name="connsiteX5" fmla="*/ 422114 w 736968"/>
              <a:gd name="connsiteY5" fmla="*/ 550259 h 614713"/>
              <a:gd name="connsiteX6" fmla="*/ 386381 w 736968"/>
              <a:gd name="connsiteY6" fmla="*/ 543521 h 614713"/>
              <a:gd name="connsiteX7" fmla="*/ 385772 w 736968"/>
              <a:gd name="connsiteY7" fmla="*/ 548099 h 614713"/>
              <a:gd name="connsiteX8" fmla="*/ 433943 w 736968"/>
              <a:gd name="connsiteY8" fmla="*/ 578037 h 614713"/>
              <a:gd name="connsiteX9" fmla="*/ 462359 w 736968"/>
              <a:gd name="connsiteY9" fmla="*/ 603058 h 614713"/>
              <a:gd name="connsiteX10" fmla="*/ 448738 w 736968"/>
              <a:gd name="connsiteY10" fmla="*/ 614714 h 614713"/>
              <a:gd name="connsiteX11" fmla="*/ 433814 w 736968"/>
              <a:gd name="connsiteY11" fmla="*/ 598553 h 614713"/>
              <a:gd name="connsiteX12" fmla="*/ 371602 w 736968"/>
              <a:gd name="connsiteY12" fmla="*/ 550414 h 614713"/>
              <a:gd name="connsiteX13" fmla="*/ 368540 w 736968"/>
              <a:gd name="connsiteY13" fmla="*/ 549256 h 614713"/>
              <a:gd name="connsiteX14" fmla="*/ 365479 w 736968"/>
              <a:gd name="connsiteY14" fmla="*/ 550414 h 614713"/>
              <a:gd name="connsiteX15" fmla="*/ 303259 w 736968"/>
              <a:gd name="connsiteY15" fmla="*/ 598553 h 614713"/>
              <a:gd name="connsiteX16" fmla="*/ 288343 w 736968"/>
              <a:gd name="connsiteY16" fmla="*/ 614714 h 614713"/>
              <a:gd name="connsiteX17" fmla="*/ 274713 w 736968"/>
              <a:gd name="connsiteY17" fmla="*/ 603058 h 614713"/>
              <a:gd name="connsiteX18" fmla="*/ 303139 w 736968"/>
              <a:gd name="connsiteY18" fmla="*/ 578037 h 614713"/>
              <a:gd name="connsiteX19" fmla="*/ 351309 w 736968"/>
              <a:gd name="connsiteY19" fmla="*/ 548099 h 614713"/>
              <a:gd name="connsiteX20" fmla="*/ 350700 w 736968"/>
              <a:gd name="connsiteY20" fmla="*/ 543521 h 614713"/>
              <a:gd name="connsiteX21" fmla="*/ 314967 w 736968"/>
              <a:gd name="connsiteY21" fmla="*/ 550259 h 614713"/>
              <a:gd name="connsiteX22" fmla="*/ 286267 w 736968"/>
              <a:gd name="connsiteY22" fmla="*/ 569540 h 614713"/>
              <a:gd name="connsiteX23" fmla="*/ 233594 w 736968"/>
              <a:gd name="connsiteY23" fmla="*/ 590061 h 614713"/>
              <a:gd name="connsiteX24" fmla="*/ 196368 w 736968"/>
              <a:gd name="connsiteY24" fmla="*/ 587411 h 614713"/>
              <a:gd name="connsiteX25" fmla="*/ 149168 w 736968"/>
              <a:gd name="connsiteY25" fmla="*/ 559498 h 614713"/>
              <a:gd name="connsiteX26" fmla="*/ 150197 w 736968"/>
              <a:gd name="connsiteY26" fmla="*/ 559057 h 614713"/>
              <a:gd name="connsiteX27" fmla="*/ 153148 w 736968"/>
              <a:gd name="connsiteY27" fmla="*/ 560500 h 614713"/>
              <a:gd name="connsiteX28" fmla="*/ 215727 w 736968"/>
              <a:gd name="connsiteY28" fmla="*/ 567791 h 614713"/>
              <a:gd name="connsiteX29" fmla="*/ 257919 w 736968"/>
              <a:gd name="connsiteY29" fmla="*/ 553190 h 614713"/>
              <a:gd name="connsiteX30" fmla="*/ 287605 w 736968"/>
              <a:gd name="connsiteY30" fmla="*/ 541036 h 614713"/>
              <a:gd name="connsiteX31" fmla="*/ 367185 w 736968"/>
              <a:gd name="connsiteY31" fmla="*/ 539248 h 614713"/>
              <a:gd name="connsiteX32" fmla="*/ 368541 w 736968"/>
              <a:gd name="connsiteY32" fmla="*/ 539485 h 614713"/>
              <a:gd name="connsiteX33" fmla="*/ 369896 w 736968"/>
              <a:gd name="connsiteY33" fmla="*/ 539248 h 614713"/>
              <a:gd name="connsiteX34" fmla="*/ 449476 w 736968"/>
              <a:gd name="connsiteY34" fmla="*/ 541036 h 614713"/>
              <a:gd name="connsiteX35" fmla="*/ 479162 w 736968"/>
              <a:gd name="connsiteY35" fmla="*/ 553190 h 614713"/>
              <a:gd name="connsiteX36" fmla="*/ 521354 w 736968"/>
              <a:gd name="connsiteY36" fmla="*/ 567791 h 614713"/>
              <a:gd name="connsiteX37" fmla="*/ 583936 w 736968"/>
              <a:gd name="connsiteY37" fmla="*/ 560500 h 614713"/>
              <a:gd name="connsiteX38" fmla="*/ 586884 w 736968"/>
              <a:gd name="connsiteY38" fmla="*/ 559057 h 614713"/>
              <a:gd name="connsiteX39" fmla="*/ 649912 w 736968"/>
              <a:gd name="connsiteY39" fmla="*/ 501893 h 614713"/>
              <a:gd name="connsiteX40" fmla="*/ 621647 w 736968"/>
              <a:gd name="connsiteY40" fmla="*/ 516814 h 614713"/>
              <a:gd name="connsiteX41" fmla="*/ 577167 w 736968"/>
              <a:gd name="connsiteY41" fmla="*/ 523465 h 614713"/>
              <a:gd name="connsiteX42" fmla="*/ 519133 w 736968"/>
              <a:gd name="connsiteY42" fmla="*/ 528484 h 614713"/>
              <a:gd name="connsiteX43" fmla="*/ 518822 w 736968"/>
              <a:gd name="connsiteY43" fmla="*/ 528537 h 614713"/>
              <a:gd name="connsiteX44" fmla="*/ 517440 w 736968"/>
              <a:gd name="connsiteY44" fmla="*/ 527801 h 614713"/>
              <a:gd name="connsiteX45" fmla="*/ 517731 w 736968"/>
              <a:gd name="connsiteY45" fmla="*/ 527602 h 614713"/>
              <a:gd name="connsiteX46" fmla="*/ 555603 w 736968"/>
              <a:gd name="connsiteY46" fmla="*/ 491071 h 614713"/>
              <a:gd name="connsiteX47" fmla="*/ 574543 w 736968"/>
              <a:gd name="connsiteY47" fmla="*/ 452957 h 614713"/>
              <a:gd name="connsiteX48" fmla="*/ 574354 w 736968"/>
              <a:gd name="connsiteY48" fmla="*/ 451980 h 614713"/>
              <a:gd name="connsiteX49" fmla="*/ 545381 w 736968"/>
              <a:gd name="connsiteY49" fmla="*/ 476599 h 614713"/>
              <a:gd name="connsiteX50" fmla="*/ 513857 w 736968"/>
              <a:gd name="connsiteY50" fmla="*/ 507120 h 614713"/>
              <a:gd name="connsiteX51" fmla="*/ 464298 w 736968"/>
              <a:gd name="connsiteY51" fmla="*/ 532384 h 614713"/>
              <a:gd name="connsiteX52" fmla="*/ 463611 w 736968"/>
              <a:gd name="connsiteY52" fmla="*/ 532694 h 614713"/>
              <a:gd name="connsiteX53" fmla="*/ 463174 w 736968"/>
              <a:gd name="connsiteY53" fmla="*/ 533478 h 614713"/>
              <a:gd name="connsiteX54" fmla="*/ 463242 w 736968"/>
              <a:gd name="connsiteY54" fmla="*/ 533590 h 614713"/>
              <a:gd name="connsiteX55" fmla="*/ 463637 w 736968"/>
              <a:gd name="connsiteY55" fmla="*/ 533687 h 614713"/>
              <a:gd name="connsiteX56" fmla="*/ 499979 w 736968"/>
              <a:gd name="connsiteY56" fmla="*/ 542145 h 614713"/>
              <a:gd name="connsiteX57" fmla="*/ 546836 w 736968"/>
              <a:gd name="connsiteY57" fmla="*/ 550860 h 614713"/>
              <a:gd name="connsiteX58" fmla="*/ 597470 w 736968"/>
              <a:gd name="connsiteY58" fmla="*/ 544267 h 614713"/>
              <a:gd name="connsiteX59" fmla="*/ 651188 w 736968"/>
              <a:gd name="connsiteY59" fmla="*/ 502082 h 614713"/>
              <a:gd name="connsiteX60" fmla="*/ 651222 w 736968"/>
              <a:gd name="connsiteY60" fmla="*/ 501927 h 614713"/>
              <a:gd name="connsiteX61" fmla="*/ 649912 w 736968"/>
              <a:gd name="connsiteY61" fmla="*/ 501893 h 614713"/>
              <a:gd name="connsiteX62" fmla="*/ 708819 w 736968"/>
              <a:gd name="connsiteY62" fmla="*/ 411663 h 614713"/>
              <a:gd name="connsiteX63" fmla="*/ 675040 w 736968"/>
              <a:gd name="connsiteY63" fmla="*/ 441106 h 614713"/>
              <a:gd name="connsiteX64" fmla="*/ 640345 w 736968"/>
              <a:gd name="connsiteY64" fmla="*/ 460001 h 614713"/>
              <a:gd name="connsiteX65" fmla="*/ 597736 w 736968"/>
              <a:gd name="connsiteY65" fmla="*/ 485005 h 614713"/>
              <a:gd name="connsiteX66" fmla="*/ 595273 w 736968"/>
              <a:gd name="connsiteY66" fmla="*/ 486900 h 614713"/>
              <a:gd name="connsiteX67" fmla="*/ 594851 w 736968"/>
              <a:gd name="connsiteY67" fmla="*/ 486061 h 614713"/>
              <a:gd name="connsiteX68" fmla="*/ 621075 w 736968"/>
              <a:gd name="connsiteY68" fmla="*/ 422571 h 614713"/>
              <a:gd name="connsiteX69" fmla="*/ 628252 w 736968"/>
              <a:gd name="connsiteY69" fmla="*/ 377293 h 614713"/>
              <a:gd name="connsiteX70" fmla="*/ 627951 w 736968"/>
              <a:gd name="connsiteY70" fmla="*/ 376127 h 614713"/>
              <a:gd name="connsiteX71" fmla="*/ 627772 w 736968"/>
              <a:gd name="connsiteY71" fmla="*/ 376213 h 614713"/>
              <a:gd name="connsiteX72" fmla="*/ 595695 w 736968"/>
              <a:gd name="connsiteY72" fmla="*/ 434440 h 614713"/>
              <a:gd name="connsiteX73" fmla="*/ 583824 w 736968"/>
              <a:gd name="connsiteY73" fmla="*/ 468535 h 614713"/>
              <a:gd name="connsiteX74" fmla="*/ 559147 w 736968"/>
              <a:gd name="connsiteY74" fmla="*/ 509968 h 614713"/>
              <a:gd name="connsiteX75" fmla="*/ 558081 w 736968"/>
              <a:gd name="connsiteY75" fmla="*/ 511083 h 614713"/>
              <a:gd name="connsiteX76" fmla="*/ 557887 w 736968"/>
              <a:gd name="connsiteY76" fmla="*/ 511785 h 614713"/>
              <a:gd name="connsiteX77" fmla="*/ 557979 w 736968"/>
              <a:gd name="connsiteY77" fmla="*/ 511901 h 614713"/>
              <a:gd name="connsiteX78" fmla="*/ 561863 w 736968"/>
              <a:gd name="connsiteY78" fmla="*/ 511218 h 614713"/>
              <a:gd name="connsiteX79" fmla="*/ 601334 w 736968"/>
              <a:gd name="connsiteY79" fmla="*/ 503152 h 614713"/>
              <a:gd name="connsiteX80" fmla="*/ 660605 w 736968"/>
              <a:gd name="connsiteY80" fmla="*/ 477953 h 614713"/>
              <a:gd name="connsiteX81" fmla="*/ 703485 w 736968"/>
              <a:gd name="connsiteY81" fmla="*/ 427832 h 614713"/>
              <a:gd name="connsiteX82" fmla="*/ 710046 w 736968"/>
              <a:gd name="connsiteY82" fmla="*/ 411501 h 614713"/>
              <a:gd name="connsiteX83" fmla="*/ 708819 w 736968"/>
              <a:gd name="connsiteY83" fmla="*/ 411663 h 614713"/>
              <a:gd name="connsiteX84" fmla="*/ 734621 w 736968"/>
              <a:gd name="connsiteY84" fmla="*/ 310240 h 614713"/>
              <a:gd name="connsiteX85" fmla="*/ 703698 w 736968"/>
              <a:gd name="connsiteY85" fmla="*/ 358724 h 614713"/>
              <a:gd name="connsiteX86" fmla="*/ 658917 w 736968"/>
              <a:gd name="connsiteY86" fmla="*/ 409606 h 614713"/>
              <a:gd name="connsiteX87" fmla="*/ 658137 w 736968"/>
              <a:gd name="connsiteY87" fmla="*/ 409050 h 614713"/>
              <a:gd name="connsiteX88" fmla="*/ 662297 w 736968"/>
              <a:gd name="connsiteY88" fmla="*/ 351834 h 614713"/>
              <a:gd name="connsiteX89" fmla="*/ 650887 w 736968"/>
              <a:gd name="connsiteY89" fmla="*/ 298261 h 614713"/>
              <a:gd name="connsiteX90" fmla="*/ 650863 w 736968"/>
              <a:gd name="connsiteY90" fmla="*/ 298055 h 614713"/>
              <a:gd name="connsiteX91" fmla="*/ 650029 w 736968"/>
              <a:gd name="connsiteY91" fmla="*/ 297173 h 614713"/>
              <a:gd name="connsiteX92" fmla="*/ 649360 w 736968"/>
              <a:gd name="connsiteY92" fmla="*/ 299049 h 614713"/>
              <a:gd name="connsiteX93" fmla="*/ 641014 w 736968"/>
              <a:gd name="connsiteY93" fmla="*/ 338304 h 614713"/>
              <a:gd name="connsiteX94" fmla="*/ 641873 w 736968"/>
              <a:gd name="connsiteY94" fmla="*/ 391766 h 614713"/>
              <a:gd name="connsiteX95" fmla="*/ 630216 w 736968"/>
              <a:gd name="connsiteY95" fmla="*/ 447310 h 614713"/>
              <a:gd name="connsiteX96" fmla="*/ 630114 w 736968"/>
              <a:gd name="connsiteY96" fmla="*/ 447593 h 614713"/>
              <a:gd name="connsiteX97" fmla="*/ 630424 w 736968"/>
              <a:gd name="connsiteY97" fmla="*/ 448913 h 614713"/>
              <a:gd name="connsiteX98" fmla="*/ 630536 w 736968"/>
              <a:gd name="connsiteY98" fmla="*/ 448870 h 614713"/>
              <a:gd name="connsiteX99" fmla="*/ 670967 w 736968"/>
              <a:gd name="connsiteY99" fmla="*/ 423677 h 614713"/>
              <a:gd name="connsiteX100" fmla="*/ 713615 w 736968"/>
              <a:gd name="connsiteY100" fmla="*/ 382991 h 614713"/>
              <a:gd name="connsiteX101" fmla="*/ 735795 w 736968"/>
              <a:gd name="connsiteY101" fmla="*/ 312194 h 614713"/>
              <a:gd name="connsiteX102" fmla="*/ 735625 w 736968"/>
              <a:gd name="connsiteY102" fmla="*/ 309641 h 614713"/>
              <a:gd name="connsiteX103" fmla="*/ 734621 w 736968"/>
              <a:gd name="connsiteY103" fmla="*/ 310240 h 614713"/>
              <a:gd name="connsiteX104" fmla="*/ 691954 w 736968"/>
              <a:gd name="connsiteY104" fmla="*/ 321158 h 614713"/>
              <a:gd name="connsiteX105" fmla="*/ 691619 w 736968"/>
              <a:gd name="connsiteY105" fmla="*/ 321526 h 614713"/>
              <a:gd name="connsiteX106" fmla="*/ 691023 w 736968"/>
              <a:gd name="connsiteY106" fmla="*/ 321037 h 614713"/>
              <a:gd name="connsiteX107" fmla="*/ 691358 w 736968"/>
              <a:gd name="connsiteY107" fmla="*/ 304773 h 614713"/>
              <a:gd name="connsiteX108" fmla="*/ 668499 w 736968"/>
              <a:gd name="connsiteY108" fmla="*/ 254370 h 614713"/>
              <a:gd name="connsiteX109" fmla="*/ 650329 w 736968"/>
              <a:gd name="connsiteY109" fmla="*/ 222083 h 614713"/>
              <a:gd name="connsiteX110" fmla="*/ 649301 w 736968"/>
              <a:gd name="connsiteY110" fmla="*/ 221620 h 614713"/>
              <a:gd name="connsiteX111" fmla="*/ 649927 w 736968"/>
              <a:gd name="connsiteY111" fmla="*/ 232502 h 614713"/>
              <a:gd name="connsiteX112" fmla="*/ 670332 w 736968"/>
              <a:gd name="connsiteY112" fmla="*/ 311920 h 614713"/>
              <a:gd name="connsiteX113" fmla="*/ 677470 w 736968"/>
              <a:gd name="connsiteY113" fmla="*/ 362134 h 614713"/>
              <a:gd name="connsiteX114" fmla="*/ 677853 w 736968"/>
              <a:gd name="connsiteY114" fmla="*/ 364277 h 614713"/>
              <a:gd name="connsiteX115" fmla="*/ 677930 w 736968"/>
              <a:gd name="connsiteY115" fmla="*/ 364260 h 614713"/>
              <a:gd name="connsiteX116" fmla="*/ 703296 w 736968"/>
              <a:gd name="connsiteY116" fmla="*/ 334140 h 614713"/>
              <a:gd name="connsiteX117" fmla="*/ 731566 w 736968"/>
              <a:gd name="connsiteY117" fmla="*/ 215331 h 614713"/>
              <a:gd name="connsiteX118" fmla="*/ 728463 w 736968"/>
              <a:gd name="connsiteY118" fmla="*/ 207464 h 614713"/>
              <a:gd name="connsiteX119" fmla="*/ 727561 w 736968"/>
              <a:gd name="connsiteY119" fmla="*/ 208467 h 614713"/>
              <a:gd name="connsiteX120" fmla="*/ 696313 w 736968"/>
              <a:gd name="connsiteY120" fmla="*/ 305065 h 614713"/>
              <a:gd name="connsiteX121" fmla="*/ 691954 w 736968"/>
              <a:gd name="connsiteY121" fmla="*/ 321158 h 614713"/>
              <a:gd name="connsiteX122" fmla="*/ 657467 w 736968"/>
              <a:gd name="connsiteY122" fmla="*/ 179092 h 614713"/>
              <a:gd name="connsiteX123" fmla="*/ 633091 w 736968"/>
              <a:gd name="connsiteY123" fmla="*/ 151962 h 614713"/>
              <a:gd name="connsiteX124" fmla="*/ 632946 w 736968"/>
              <a:gd name="connsiteY124" fmla="*/ 151782 h 614713"/>
              <a:gd name="connsiteX125" fmla="*/ 632669 w 736968"/>
              <a:gd name="connsiteY125" fmla="*/ 151568 h 614713"/>
              <a:gd name="connsiteX126" fmla="*/ 631631 w 736968"/>
              <a:gd name="connsiteY126" fmla="*/ 151363 h 614713"/>
              <a:gd name="connsiteX127" fmla="*/ 631117 w 736968"/>
              <a:gd name="connsiteY127" fmla="*/ 151397 h 614713"/>
              <a:gd name="connsiteX128" fmla="*/ 641873 w 736968"/>
              <a:gd name="connsiteY128" fmla="*/ 182854 h 614713"/>
              <a:gd name="connsiteX129" fmla="*/ 666026 w 736968"/>
              <a:gd name="connsiteY129" fmla="*/ 219443 h 614713"/>
              <a:gd name="connsiteX130" fmla="*/ 667941 w 736968"/>
              <a:gd name="connsiteY130" fmla="*/ 221989 h 614713"/>
              <a:gd name="connsiteX131" fmla="*/ 694437 w 736968"/>
              <a:gd name="connsiteY131" fmla="*/ 272340 h 614713"/>
              <a:gd name="connsiteX132" fmla="*/ 695353 w 736968"/>
              <a:gd name="connsiteY132" fmla="*/ 272897 h 614713"/>
              <a:gd name="connsiteX133" fmla="*/ 706589 w 736968"/>
              <a:gd name="connsiteY133" fmla="*/ 237969 h 614713"/>
              <a:gd name="connsiteX134" fmla="*/ 716529 w 736968"/>
              <a:gd name="connsiteY134" fmla="*/ 200335 h 614713"/>
              <a:gd name="connsiteX135" fmla="*/ 693336 w 736968"/>
              <a:gd name="connsiteY135" fmla="*/ 109931 h 614713"/>
              <a:gd name="connsiteX136" fmla="*/ 692846 w 736968"/>
              <a:gd name="connsiteY136" fmla="*/ 110986 h 614713"/>
              <a:gd name="connsiteX137" fmla="*/ 693695 w 736968"/>
              <a:gd name="connsiteY137" fmla="*/ 113762 h 614713"/>
              <a:gd name="connsiteX138" fmla="*/ 694762 w 736968"/>
              <a:gd name="connsiteY138" fmla="*/ 117738 h 614713"/>
              <a:gd name="connsiteX139" fmla="*/ 695557 w 736968"/>
              <a:gd name="connsiteY139" fmla="*/ 167807 h 614713"/>
              <a:gd name="connsiteX140" fmla="*/ 691876 w 736968"/>
              <a:gd name="connsiteY140" fmla="*/ 207627 h 614713"/>
              <a:gd name="connsiteX141" fmla="*/ 693157 w 736968"/>
              <a:gd name="connsiteY141" fmla="*/ 226975 h 614713"/>
              <a:gd name="connsiteX142" fmla="*/ 692177 w 736968"/>
              <a:gd name="connsiteY142" fmla="*/ 226761 h 614713"/>
              <a:gd name="connsiteX143" fmla="*/ 687871 w 736968"/>
              <a:gd name="connsiteY143" fmla="*/ 215605 h 614713"/>
              <a:gd name="connsiteX144" fmla="*/ 685325 w 736968"/>
              <a:gd name="connsiteY144" fmla="*/ 209863 h 614713"/>
              <a:gd name="connsiteX145" fmla="*/ 657467 w 736968"/>
              <a:gd name="connsiteY145" fmla="*/ 179092 h 614713"/>
              <a:gd name="connsiteX146" fmla="*/ 638090 w 736968"/>
              <a:gd name="connsiteY146" fmla="*/ 57360 h 614713"/>
              <a:gd name="connsiteX147" fmla="*/ 651173 w 736968"/>
              <a:gd name="connsiteY147" fmla="*/ 76187 h 614713"/>
              <a:gd name="connsiteX148" fmla="*/ 660571 w 736968"/>
              <a:gd name="connsiteY148" fmla="*/ 117524 h 614713"/>
              <a:gd name="connsiteX149" fmla="*/ 666414 w 736968"/>
              <a:gd name="connsiteY149" fmla="*/ 139820 h 614713"/>
              <a:gd name="connsiteX150" fmla="*/ 665434 w 736968"/>
              <a:gd name="connsiteY150" fmla="*/ 140214 h 614713"/>
              <a:gd name="connsiteX151" fmla="*/ 665221 w 736968"/>
              <a:gd name="connsiteY151" fmla="*/ 139923 h 614713"/>
              <a:gd name="connsiteX152" fmla="*/ 628911 w 736968"/>
              <a:gd name="connsiteY152" fmla="*/ 109914 h 614713"/>
              <a:gd name="connsiteX153" fmla="*/ 605267 w 736968"/>
              <a:gd name="connsiteY153" fmla="*/ 88698 h 614713"/>
              <a:gd name="connsiteX154" fmla="*/ 601635 w 736968"/>
              <a:gd name="connsiteY154" fmla="*/ 83950 h 614713"/>
              <a:gd name="connsiteX155" fmla="*/ 600583 w 736968"/>
              <a:gd name="connsiteY155" fmla="*/ 83650 h 614713"/>
              <a:gd name="connsiteX156" fmla="*/ 600854 w 736968"/>
              <a:gd name="connsiteY156" fmla="*/ 85630 h 614713"/>
              <a:gd name="connsiteX157" fmla="*/ 621657 w 736968"/>
              <a:gd name="connsiteY157" fmla="*/ 126315 h 614713"/>
              <a:gd name="connsiteX158" fmla="*/ 648836 w 736968"/>
              <a:gd name="connsiteY158" fmla="*/ 149169 h 614713"/>
              <a:gd name="connsiteX159" fmla="*/ 680685 w 736968"/>
              <a:gd name="connsiteY159" fmla="*/ 182203 h 614713"/>
              <a:gd name="connsiteX160" fmla="*/ 680859 w 736968"/>
              <a:gd name="connsiteY160" fmla="*/ 182391 h 614713"/>
              <a:gd name="connsiteX161" fmla="*/ 681567 w 736968"/>
              <a:gd name="connsiteY161" fmla="*/ 182597 h 614713"/>
              <a:gd name="connsiteX162" fmla="*/ 681553 w 736968"/>
              <a:gd name="connsiteY162" fmla="*/ 182399 h 614713"/>
              <a:gd name="connsiteX163" fmla="*/ 681567 w 736968"/>
              <a:gd name="connsiteY163" fmla="*/ 182382 h 614713"/>
              <a:gd name="connsiteX164" fmla="*/ 681262 w 736968"/>
              <a:gd name="connsiteY164" fmla="*/ 171783 h 614713"/>
              <a:gd name="connsiteX165" fmla="*/ 682154 w 736968"/>
              <a:gd name="connsiteY165" fmla="*/ 139452 h 614713"/>
              <a:gd name="connsiteX166" fmla="*/ 682435 w 736968"/>
              <a:gd name="connsiteY166" fmla="*/ 128347 h 614713"/>
              <a:gd name="connsiteX167" fmla="*/ 676534 w 736968"/>
              <a:gd name="connsiteY167" fmla="*/ 95964 h 614713"/>
              <a:gd name="connsiteX168" fmla="*/ 641014 w 736968"/>
              <a:gd name="connsiteY168" fmla="*/ 57198 h 614713"/>
              <a:gd name="connsiteX169" fmla="*/ 637887 w 736968"/>
              <a:gd name="connsiteY169" fmla="*/ 56006 h 614713"/>
              <a:gd name="connsiteX170" fmla="*/ 637969 w 736968"/>
              <a:gd name="connsiteY170" fmla="*/ 57206 h 614713"/>
              <a:gd name="connsiteX171" fmla="*/ 638090 w 736968"/>
              <a:gd name="connsiteY171" fmla="*/ 57360 h 614713"/>
              <a:gd name="connsiteX172" fmla="*/ 568632 w 736968"/>
              <a:gd name="connsiteY172" fmla="*/ 25321 h 614713"/>
              <a:gd name="connsiteX173" fmla="*/ 593421 w 736968"/>
              <a:gd name="connsiteY173" fmla="*/ 54833 h 614713"/>
              <a:gd name="connsiteX174" fmla="*/ 616827 w 736968"/>
              <a:gd name="connsiteY174" fmla="*/ 83702 h 614713"/>
              <a:gd name="connsiteX175" fmla="*/ 645956 w 736968"/>
              <a:gd name="connsiteY175" fmla="*/ 107764 h 614713"/>
              <a:gd name="connsiteX176" fmla="*/ 646154 w 736968"/>
              <a:gd name="connsiteY176" fmla="*/ 107918 h 614713"/>
              <a:gd name="connsiteX177" fmla="*/ 646538 w 736968"/>
              <a:gd name="connsiteY177" fmla="*/ 107892 h 614713"/>
              <a:gd name="connsiteX178" fmla="*/ 646504 w 736968"/>
              <a:gd name="connsiteY178" fmla="*/ 107686 h 614713"/>
              <a:gd name="connsiteX179" fmla="*/ 613181 w 736968"/>
              <a:gd name="connsiteY179" fmla="*/ 44936 h 614713"/>
              <a:gd name="connsiteX180" fmla="*/ 566314 w 736968"/>
              <a:gd name="connsiteY180" fmla="*/ 22288 h 614713"/>
              <a:gd name="connsiteX181" fmla="*/ 566436 w 736968"/>
              <a:gd name="connsiteY181" fmla="*/ 23419 h 614713"/>
              <a:gd name="connsiteX182" fmla="*/ 568632 w 736968"/>
              <a:gd name="connsiteY182" fmla="*/ 25321 h 614713"/>
              <a:gd name="connsiteX183" fmla="*/ 190133 w 736968"/>
              <a:gd name="connsiteY183" fmla="*/ 550860 h 614713"/>
              <a:gd name="connsiteX184" fmla="*/ 236991 w 736968"/>
              <a:gd name="connsiteY184" fmla="*/ 542145 h 614713"/>
              <a:gd name="connsiteX185" fmla="*/ 273332 w 736968"/>
              <a:gd name="connsiteY185" fmla="*/ 533687 h 614713"/>
              <a:gd name="connsiteX186" fmla="*/ 273727 w 736968"/>
              <a:gd name="connsiteY186" fmla="*/ 533590 h 614713"/>
              <a:gd name="connsiteX187" fmla="*/ 273796 w 736968"/>
              <a:gd name="connsiteY187" fmla="*/ 533478 h 614713"/>
              <a:gd name="connsiteX188" fmla="*/ 273358 w 736968"/>
              <a:gd name="connsiteY188" fmla="*/ 532694 h 614713"/>
              <a:gd name="connsiteX189" fmla="*/ 272663 w 736968"/>
              <a:gd name="connsiteY189" fmla="*/ 532384 h 614713"/>
              <a:gd name="connsiteX190" fmla="*/ 223112 w 736968"/>
              <a:gd name="connsiteY190" fmla="*/ 507120 h 614713"/>
              <a:gd name="connsiteX191" fmla="*/ 191591 w 736968"/>
              <a:gd name="connsiteY191" fmla="*/ 476599 h 614713"/>
              <a:gd name="connsiteX192" fmla="*/ 162617 w 736968"/>
              <a:gd name="connsiteY192" fmla="*/ 451972 h 614713"/>
              <a:gd name="connsiteX193" fmla="*/ 162428 w 736968"/>
              <a:gd name="connsiteY193" fmla="*/ 452957 h 614713"/>
              <a:gd name="connsiteX194" fmla="*/ 181367 w 736968"/>
              <a:gd name="connsiteY194" fmla="*/ 491071 h 614713"/>
              <a:gd name="connsiteX195" fmla="*/ 219235 w 736968"/>
              <a:gd name="connsiteY195" fmla="*/ 527602 h 614713"/>
              <a:gd name="connsiteX196" fmla="*/ 219527 w 736968"/>
              <a:gd name="connsiteY196" fmla="*/ 527801 h 614713"/>
              <a:gd name="connsiteX197" fmla="*/ 218146 w 736968"/>
              <a:gd name="connsiteY197" fmla="*/ 528537 h 614713"/>
              <a:gd name="connsiteX198" fmla="*/ 217837 w 736968"/>
              <a:gd name="connsiteY198" fmla="*/ 528484 h 614713"/>
              <a:gd name="connsiteX199" fmla="*/ 159803 w 736968"/>
              <a:gd name="connsiteY199" fmla="*/ 523465 h 614713"/>
              <a:gd name="connsiteX200" fmla="*/ 115321 w 736968"/>
              <a:gd name="connsiteY200" fmla="*/ 516814 h 614713"/>
              <a:gd name="connsiteX201" fmla="*/ 87059 w 736968"/>
              <a:gd name="connsiteY201" fmla="*/ 501893 h 614713"/>
              <a:gd name="connsiteX202" fmla="*/ 85747 w 736968"/>
              <a:gd name="connsiteY202" fmla="*/ 501927 h 614713"/>
              <a:gd name="connsiteX203" fmla="*/ 85782 w 736968"/>
              <a:gd name="connsiteY203" fmla="*/ 502082 h 614713"/>
              <a:gd name="connsiteX204" fmla="*/ 139501 w 736968"/>
              <a:gd name="connsiteY204" fmla="*/ 544267 h 614713"/>
              <a:gd name="connsiteX205" fmla="*/ 190133 w 736968"/>
              <a:gd name="connsiteY205" fmla="*/ 550860 h 614713"/>
              <a:gd name="connsiteX206" fmla="*/ 175105 w 736968"/>
              <a:gd name="connsiteY206" fmla="*/ 511218 h 614713"/>
              <a:gd name="connsiteX207" fmla="*/ 178991 w 736968"/>
              <a:gd name="connsiteY207" fmla="*/ 511901 h 614713"/>
              <a:gd name="connsiteX208" fmla="*/ 179085 w 736968"/>
              <a:gd name="connsiteY208" fmla="*/ 511775 h 614713"/>
              <a:gd name="connsiteX209" fmla="*/ 178887 w 736968"/>
              <a:gd name="connsiteY209" fmla="*/ 511078 h 614713"/>
              <a:gd name="connsiteX210" fmla="*/ 177816 w 736968"/>
              <a:gd name="connsiteY210" fmla="*/ 509968 h 614713"/>
              <a:gd name="connsiteX211" fmla="*/ 153148 w 736968"/>
              <a:gd name="connsiteY211" fmla="*/ 468535 h 614713"/>
              <a:gd name="connsiteX212" fmla="*/ 141276 w 736968"/>
              <a:gd name="connsiteY212" fmla="*/ 434439 h 614713"/>
              <a:gd name="connsiteX213" fmla="*/ 109197 w 736968"/>
              <a:gd name="connsiteY213" fmla="*/ 376213 h 614713"/>
              <a:gd name="connsiteX214" fmla="*/ 109017 w 736968"/>
              <a:gd name="connsiteY214" fmla="*/ 376127 h 614713"/>
              <a:gd name="connsiteX215" fmla="*/ 108717 w 736968"/>
              <a:gd name="connsiteY215" fmla="*/ 377284 h 614713"/>
              <a:gd name="connsiteX216" fmla="*/ 115896 w 736968"/>
              <a:gd name="connsiteY216" fmla="*/ 422571 h 614713"/>
              <a:gd name="connsiteX217" fmla="*/ 142117 w 736968"/>
              <a:gd name="connsiteY217" fmla="*/ 486061 h 614713"/>
              <a:gd name="connsiteX218" fmla="*/ 141697 w 736968"/>
              <a:gd name="connsiteY218" fmla="*/ 486900 h 614713"/>
              <a:gd name="connsiteX219" fmla="*/ 139235 w 736968"/>
              <a:gd name="connsiteY219" fmla="*/ 485005 h 614713"/>
              <a:gd name="connsiteX220" fmla="*/ 96623 w 736968"/>
              <a:gd name="connsiteY220" fmla="*/ 460001 h 614713"/>
              <a:gd name="connsiteX221" fmla="*/ 61928 w 736968"/>
              <a:gd name="connsiteY221" fmla="*/ 441106 h 614713"/>
              <a:gd name="connsiteX222" fmla="*/ 28142 w 736968"/>
              <a:gd name="connsiteY222" fmla="*/ 411663 h 614713"/>
              <a:gd name="connsiteX223" fmla="*/ 26924 w 736968"/>
              <a:gd name="connsiteY223" fmla="*/ 411500 h 614713"/>
              <a:gd name="connsiteX224" fmla="*/ 33486 w 736968"/>
              <a:gd name="connsiteY224" fmla="*/ 427832 h 614713"/>
              <a:gd name="connsiteX225" fmla="*/ 76363 w 736968"/>
              <a:gd name="connsiteY225" fmla="*/ 477953 h 614713"/>
              <a:gd name="connsiteX226" fmla="*/ 135633 w 736968"/>
              <a:gd name="connsiteY226" fmla="*/ 503152 h 614713"/>
              <a:gd name="connsiteX227" fmla="*/ 175105 w 736968"/>
              <a:gd name="connsiteY227" fmla="*/ 511218 h 614713"/>
              <a:gd name="connsiteX228" fmla="*/ 66002 w 736968"/>
              <a:gd name="connsiteY228" fmla="*/ 423677 h 614713"/>
              <a:gd name="connsiteX229" fmla="*/ 106435 w 736968"/>
              <a:gd name="connsiteY229" fmla="*/ 448870 h 614713"/>
              <a:gd name="connsiteX230" fmla="*/ 106547 w 736968"/>
              <a:gd name="connsiteY230" fmla="*/ 448912 h 614713"/>
              <a:gd name="connsiteX231" fmla="*/ 106856 w 736968"/>
              <a:gd name="connsiteY231" fmla="*/ 447593 h 614713"/>
              <a:gd name="connsiteX232" fmla="*/ 106752 w 736968"/>
              <a:gd name="connsiteY232" fmla="*/ 447310 h 614713"/>
              <a:gd name="connsiteX233" fmla="*/ 95096 w 736968"/>
              <a:gd name="connsiteY233" fmla="*/ 391766 h 614713"/>
              <a:gd name="connsiteX234" fmla="*/ 95954 w 736968"/>
              <a:gd name="connsiteY234" fmla="*/ 338304 h 614713"/>
              <a:gd name="connsiteX235" fmla="*/ 87608 w 736968"/>
              <a:gd name="connsiteY235" fmla="*/ 299049 h 614713"/>
              <a:gd name="connsiteX236" fmla="*/ 86939 w 736968"/>
              <a:gd name="connsiteY236" fmla="*/ 297173 h 614713"/>
              <a:gd name="connsiteX237" fmla="*/ 86107 w 736968"/>
              <a:gd name="connsiteY237" fmla="*/ 298055 h 614713"/>
              <a:gd name="connsiteX238" fmla="*/ 86081 w 736968"/>
              <a:gd name="connsiteY238" fmla="*/ 298261 h 614713"/>
              <a:gd name="connsiteX239" fmla="*/ 74674 w 736968"/>
              <a:gd name="connsiteY239" fmla="*/ 351834 h 614713"/>
              <a:gd name="connsiteX240" fmla="*/ 78834 w 736968"/>
              <a:gd name="connsiteY240" fmla="*/ 409050 h 614713"/>
              <a:gd name="connsiteX241" fmla="*/ 78053 w 736968"/>
              <a:gd name="connsiteY241" fmla="*/ 409606 h 614713"/>
              <a:gd name="connsiteX242" fmla="*/ 33271 w 736968"/>
              <a:gd name="connsiteY242" fmla="*/ 358724 h 614713"/>
              <a:gd name="connsiteX243" fmla="*/ 2350 w 736968"/>
              <a:gd name="connsiteY243" fmla="*/ 310240 h 614713"/>
              <a:gd name="connsiteX244" fmla="*/ 1355 w 736968"/>
              <a:gd name="connsiteY244" fmla="*/ 309641 h 614713"/>
              <a:gd name="connsiteX245" fmla="*/ 1174 w 736968"/>
              <a:gd name="connsiteY245" fmla="*/ 312194 h 614713"/>
              <a:gd name="connsiteX246" fmla="*/ 23356 w 736968"/>
              <a:gd name="connsiteY246" fmla="*/ 382991 h 614713"/>
              <a:gd name="connsiteX247" fmla="*/ 66002 w 736968"/>
              <a:gd name="connsiteY247" fmla="*/ 423677 h 614713"/>
              <a:gd name="connsiteX248" fmla="*/ 59037 w 736968"/>
              <a:gd name="connsiteY248" fmla="*/ 364260 h 614713"/>
              <a:gd name="connsiteX249" fmla="*/ 59115 w 736968"/>
              <a:gd name="connsiteY249" fmla="*/ 364285 h 614713"/>
              <a:gd name="connsiteX250" fmla="*/ 59501 w 736968"/>
              <a:gd name="connsiteY250" fmla="*/ 362134 h 614713"/>
              <a:gd name="connsiteX251" fmla="*/ 66637 w 736968"/>
              <a:gd name="connsiteY251" fmla="*/ 311920 h 614713"/>
              <a:gd name="connsiteX252" fmla="*/ 87042 w 736968"/>
              <a:gd name="connsiteY252" fmla="*/ 232511 h 614713"/>
              <a:gd name="connsiteX253" fmla="*/ 87668 w 736968"/>
              <a:gd name="connsiteY253" fmla="*/ 221620 h 614713"/>
              <a:gd name="connsiteX254" fmla="*/ 86639 w 736968"/>
              <a:gd name="connsiteY254" fmla="*/ 222091 h 614713"/>
              <a:gd name="connsiteX255" fmla="*/ 68472 w 736968"/>
              <a:gd name="connsiteY255" fmla="*/ 254370 h 614713"/>
              <a:gd name="connsiteX256" fmla="*/ 45614 w 736968"/>
              <a:gd name="connsiteY256" fmla="*/ 304773 h 614713"/>
              <a:gd name="connsiteX257" fmla="*/ 45948 w 736968"/>
              <a:gd name="connsiteY257" fmla="*/ 321037 h 614713"/>
              <a:gd name="connsiteX258" fmla="*/ 45348 w 736968"/>
              <a:gd name="connsiteY258" fmla="*/ 321526 h 614713"/>
              <a:gd name="connsiteX259" fmla="*/ 45014 w 736968"/>
              <a:gd name="connsiteY259" fmla="*/ 321158 h 614713"/>
              <a:gd name="connsiteX260" fmla="*/ 40648 w 736968"/>
              <a:gd name="connsiteY260" fmla="*/ 305065 h 614713"/>
              <a:gd name="connsiteX261" fmla="*/ 9409 w 736968"/>
              <a:gd name="connsiteY261" fmla="*/ 208467 h 614713"/>
              <a:gd name="connsiteX262" fmla="*/ 8509 w 736968"/>
              <a:gd name="connsiteY262" fmla="*/ 207464 h 614713"/>
              <a:gd name="connsiteX263" fmla="*/ 5403 w 736968"/>
              <a:gd name="connsiteY263" fmla="*/ 215331 h 614713"/>
              <a:gd name="connsiteX264" fmla="*/ 33666 w 736968"/>
              <a:gd name="connsiteY264" fmla="*/ 334140 h 614713"/>
              <a:gd name="connsiteX265" fmla="*/ 59037 w 736968"/>
              <a:gd name="connsiteY265" fmla="*/ 364260 h 614713"/>
              <a:gd name="connsiteX266" fmla="*/ 30372 w 736968"/>
              <a:gd name="connsiteY266" fmla="*/ 237961 h 614713"/>
              <a:gd name="connsiteX267" fmla="*/ 41617 w 736968"/>
              <a:gd name="connsiteY267" fmla="*/ 272905 h 614713"/>
              <a:gd name="connsiteX268" fmla="*/ 42535 w 736968"/>
              <a:gd name="connsiteY268" fmla="*/ 272340 h 614713"/>
              <a:gd name="connsiteX269" fmla="*/ 69030 w 736968"/>
              <a:gd name="connsiteY269" fmla="*/ 221988 h 614713"/>
              <a:gd name="connsiteX270" fmla="*/ 70943 w 736968"/>
              <a:gd name="connsiteY270" fmla="*/ 219443 h 614713"/>
              <a:gd name="connsiteX271" fmla="*/ 95096 w 736968"/>
              <a:gd name="connsiteY271" fmla="*/ 182853 h 614713"/>
              <a:gd name="connsiteX272" fmla="*/ 105861 w 736968"/>
              <a:gd name="connsiteY272" fmla="*/ 151397 h 614713"/>
              <a:gd name="connsiteX273" fmla="*/ 105338 w 736968"/>
              <a:gd name="connsiteY273" fmla="*/ 151354 h 614713"/>
              <a:gd name="connsiteX274" fmla="*/ 104300 w 736968"/>
              <a:gd name="connsiteY274" fmla="*/ 151568 h 614713"/>
              <a:gd name="connsiteX275" fmla="*/ 104025 w 736968"/>
              <a:gd name="connsiteY275" fmla="*/ 151782 h 614713"/>
              <a:gd name="connsiteX276" fmla="*/ 103879 w 736968"/>
              <a:gd name="connsiteY276" fmla="*/ 151962 h 614713"/>
              <a:gd name="connsiteX277" fmla="*/ 79503 w 736968"/>
              <a:gd name="connsiteY277" fmla="*/ 179092 h 614713"/>
              <a:gd name="connsiteX278" fmla="*/ 51644 w 736968"/>
              <a:gd name="connsiteY278" fmla="*/ 209863 h 614713"/>
              <a:gd name="connsiteX279" fmla="*/ 49096 w 736968"/>
              <a:gd name="connsiteY279" fmla="*/ 215596 h 614713"/>
              <a:gd name="connsiteX280" fmla="*/ 44790 w 736968"/>
              <a:gd name="connsiteY280" fmla="*/ 226761 h 614713"/>
              <a:gd name="connsiteX281" fmla="*/ 43804 w 736968"/>
              <a:gd name="connsiteY281" fmla="*/ 226975 h 614713"/>
              <a:gd name="connsiteX282" fmla="*/ 45099 w 736968"/>
              <a:gd name="connsiteY282" fmla="*/ 207627 h 614713"/>
              <a:gd name="connsiteX283" fmla="*/ 41411 w 736968"/>
              <a:gd name="connsiteY283" fmla="*/ 167807 h 614713"/>
              <a:gd name="connsiteX284" fmla="*/ 42200 w 736968"/>
              <a:gd name="connsiteY284" fmla="*/ 117729 h 614713"/>
              <a:gd name="connsiteX285" fmla="*/ 43272 w 736968"/>
              <a:gd name="connsiteY285" fmla="*/ 113762 h 614713"/>
              <a:gd name="connsiteX286" fmla="*/ 44121 w 736968"/>
              <a:gd name="connsiteY286" fmla="*/ 110986 h 614713"/>
              <a:gd name="connsiteX287" fmla="*/ 43632 w 736968"/>
              <a:gd name="connsiteY287" fmla="*/ 109931 h 614713"/>
              <a:gd name="connsiteX288" fmla="*/ 20440 w 736968"/>
              <a:gd name="connsiteY288" fmla="*/ 200335 h 614713"/>
              <a:gd name="connsiteX289" fmla="*/ 30372 w 736968"/>
              <a:gd name="connsiteY289" fmla="*/ 237961 h 614713"/>
              <a:gd name="connsiteX290" fmla="*/ 55709 w 736968"/>
              <a:gd name="connsiteY290" fmla="*/ 171783 h 614713"/>
              <a:gd name="connsiteX291" fmla="*/ 55401 w 736968"/>
              <a:gd name="connsiteY291" fmla="*/ 182382 h 614713"/>
              <a:gd name="connsiteX292" fmla="*/ 55418 w 736968"/>
              <a:gd name="connsiteY292" fmla="*/ 182399 h 614713"/>
              <a:gd name="connsiteX293" fmla="*/ 55401 w 736968"/>
              <a:gd name="connsiteY293" fmla="*/ 182597 h 614713"/>
              <a:gd name="connsiteX294" fmla="*/ 56113 w 736968"/>
              <a:gd name="connsiteY294" fmla="*/ 182391 h 614713"/>
              <a:gd name="connsiteX295" fmla="*/ 56284 w 736968"/>
              <a:gd name="connsiteY295" fmla="*/ 182203 h 614713"/>
              <a:gd name="connsiteX296" fmla="*/ 88132 w 736968"/>
              <a:gd name="connsiteY296" fmla="*/ 149169 h 614713"/>
              <a:gd name="connsiteX297" fmla="*/ 115313 w 736968"/>
              <a:gd name="connsiteY297" fmla="*/ 126315 h 614713"/>
              <a:gd name="connsiteX298" fmla="*/ 136113 w 736968"/>
              <a:gd name="connsiteY298" fmla="*/ 85630 h 614713"/>
              <a:gd name="connsiteX299" fmla="*/ 136387 w 736968"/>
              <a:gd name="connsiteY299" fmla="*/ 83650 h 614713"/>
              <a:gd name="connsiteX300" fmla="*/ 135332 w 736968"/>
              <a:gd name="connsiteY300" fmla="*/ 83950 h 614713"/>
              <a:gd name="connsiteX301" fmla="*/ 131713 w 736968"/>
              <a:gd name="connsiteY301" fmla="*/ 88698 h 614713"/>
              <a:gd name="connsiteX302" fmla="*/ 108056 w 736968"/>
              <a:gd name="connsiteY302" fmla="*/ 109914 h 614713"/>
              <a:gd name="connsiteX303" fmla="*/ 71748 w 736968"/>
              <a:gd name="connsiteY303" fmla="*/ 139923 h 614713"/>
              <a:gd name="connsiteX304" fmla="*/ 71534 w 736968"/>
              <a:gd name="connsiteY304" fmla="*/ 140214 h 614713"/>
              <a:gd name="connsiteX305" fmla="*/ 70557 w 736968"/>
              <a:gd name="connsiteY305" fmla="*/ 139820 h 614713"/>
              <a:gd name="connsiteX306" fmla="*/ 76397 w 736968"/>
              <a:gd name="connsiteY306" fmla="*/ 117524 h 614713"/>
              <a:gd name="connsiteX307" fmla="*/ 85799 w 736968"/>
              <a:gd name="connsiteY307" fmla="*/ 76187 h 614713"/>
              <a:gd name="connsiteX308" fmla="*/ 98870 w 736968"/>
              <a:gd name="connsiteY308" fmla="*/ 57360 h 614713"/>
              <a:gd name="connsiteX309" fmla="*/ 99008 w 736968"/>
              <a:gd name="connsiteY309" fmla="*/ 57207 h 614713"/>
              <a:gd name="connsiteX310" fmla="*/ 99085 w 736968"/>
              <a:gd name="connsiteY310" fmla="*/ 56016 h 614713"/>
              <a:gd name="connsiteX311" fmla="*/ 95954 w 736968"/>
              <a:gd name="connsiteY311" fmla="*/ 57198 h 614713"/>
              <a:gd name="connsiteX312" fmla="*/ 60436 w 736968"/>
              <a:gd name="connsiteY312" fmla="*/ 95964 h 614713"/>
              <a:gd name="connsiteX313" fmla="*/ 54534 w 736968"/>
              <a:gd name="connsiteY313" fmla="*/ 128347 h 614713"/>
              <a:gd name="connsiteX314" fmla="*/ 54817 w 736968"/>
              <a:gd name="connsiteY314" fmla="*/ 139452 h 614713"/>
              <a:gd name="connsiteX315" fmla="*/ 55709 w 736968"/>
              <a:gd name="connsiteY315" fmla="*/ 171783 h 614713"/>
              <a:gd name="connsiteX316" fmla="*/ 90430 w 736968"/>
              <a:gd name="connsiteY316" fmla="*/ 107892 h 614713"/>
              <a:gd name="connsiteX317" fmla="*/ 90816 w 736968"/>
              <a:gd name="connsiteY317" fmla="*/ 107918 h 614713"/>
              <a:gd name="connsiteX318" fmla="*/ 91014 w 736968"/>
              <a:gd name="connsiteY318" fmla="*/ 107764 h 614713"/>
              <a:gd name="connsiteX319" fmla="*/ 120142 w 736968"/>
              <a:gd name="connsiteY319" fmla="*/ 83702 h 614713"/>
              <a:gd name="connsiteX320" fmla="*/ 143550 w 736968"/>
              <a:gd name="connsiteY320" fmla="*/ 54833 h 614713"/>
              <a:gd name="connsiteX321" fmla="*/ 168338 w 736968"/>
              <a:gd name="connsiteY321" fmla="*/ 25321 h 614713"/>
              <a:gd name="connsiteX322" fmla="*/ 170533 w 736968"/>
              <a:gd name="connsiteY322" fmla="*/ 23410 h 614713"/>
              <a:gd name="connsiteX323" fmla="*/ 170654 w 736968"/>
              <a:gd name="connsiteY323" fmla="*/ 22288 h 614713"/>
              <a:gd name="connsiteX324" fmla="*/ 123788 w 736968"/>
              <a:gd name="connsiteY324" fmla="*/ 44936 h 614713"/>
              <a:gd name="connsiteX325" fmla="*/ 90465 w 736968"/>
              <a:gd name="connsiteY325" fmla="*/ 107686 h 614713"/>
              <a:gd name="connsiteX326" fmla="*/ 90430 w 736968"/>
              <a:gd name="connsiteY326" fmla="*/ 107892 h 614713"/>
              <a:gd name="connsiteX327" fmla="*/ 361962 w 736968"/>
              <a:gd name="connsiteY327" fmla="*/ 317499 h 614713"/>
              <a:gd name="connsiteX328" fmla="*/ 357913 w 736968"/>
              <a:gd name="connsiteY328" fmla="*/ 317798 h 614713"/>
              <a:gd name="connsiteX329" fmla="*/ 361962 w 736968"/>
              <a:gd name="connsiteY329" fmla="*/ 317499 h 614713"/>
              <a:gd name="connsiteX330" fmla="*/ 413348 w 736968"/>
              <a:gd name="connsiteY330" fmla="*/ 198801 h 614713"/>
              <a:gd name="connsiteX331" fmla="*/ 405209 w 736968"/>
              <a:gd name="connsiteY331" fmla="*/ 208483 h 614713"/>
              <a:gd name="connsiteX332" fmla="*/ 413348 w 736968"/>
              <a:gd name="connsiteY332" fmla="*/ 198801 h 614713"/>
              <a:gd name="connsiteX333" fmla="*/ 414961 w 736968"/>
              <a:gd name="connsiteY333" fmla="*/ 197181 h 614713"/>
              <a:gd name="connsiteX334" fmla="*/ 420150 w 736968"/>
              <a:gd name="connsiteY334" fmla="*/ 194336 h 614713"/>
              <a:gd name="connsiteX335" fmla="*/ 413254 w 736968"/>
              <a:gd name="connsiteY335" fmla="*/ 192545 h 614713"/>
              <a:gd name="connsiteX336" fmla="*/ 414961 w 736968"/>
              <a:gd name="connsiteY336" fmla="*/ 197181 h 614713"/>
              <a:gd name="connsiteX337" fmla="*/ 505468 w 736968"/>
              <a:gd name="connsiteY337" fmla="*/ 276444 h 614713"/>
              <a:gd name="connsiteX338" fmla="*/ 501274 w 736968"/>
              <a:gd name="connsiteY338" fmla="*/ 280001 h 614713"/>
              <a:gd name="connsiteX339" fmla="*/ 505633 w 736968"/>
              <a:gd name="connsiteY339" fmla="*/ 281003 h 614713"/>
              <a:gd name="connsiteX340" fmla="*/ 505468 w 736968"/>
              <a:gd name="connsiteY340" fmla="*/ 276444 h 614713"/>
              <a:gd name="connsiteX341" fmla="*/ 472669 w 736968"/>
              <a:gd name="connsiteY341" fmla="*/ 191097 h 614713"/>
              <a:gd name="connsiteX342" fmla="*/ 472077 w 736968"/>
              <a:gd name="connsiteY342" fmla="*/ 194362 h 614713"/>
              <a:gd name="connsiteX343" fmla="*/ 477018 w 736968"/>
              <a:gd name="connsiteY343" fmla="*/ 193599 h 614713"/>
              <a:gd name="connsiteX344" fmla="*/ 479642 w 736968"/>
              <a:gd name="connsiteY344" fmla="*/ 189640 h 614713"/>
              <a:gd name="connsiteX345" fmla="*/ 478081 w 736968"/>
              <a:gd name="connsiteY345" fmla="*/ 183505 h 614713"/>
              <a:gd name="connsiteX346" fmla="*/ 483004 w 736968"/>
              <a:gd name="connsiteY346" fmla="*/ 183693 h 614713"/>
              <a:gd name="connsiteX347" fmla="*/ 484849 w 736968"/>
              <a:gd name="connsiteY347" fmla="*/ 180138 h 614713"/>
              <a:gd name="connsiteX348" fmla="*/ 481315 w 736968"/>
              <a:gd name="connsiteY348" fmla="*/ 174782 h 614713"/>
              <a:gd name="connsiteX349" fmla="*/ 475688 w 736968"/>
              <a:gd name="connsiteY349" fmla="*/ 180454 h 614713"/>
              <a:gd name="connsiteX350" fmla="*/ 475722 w 736968"/>
              <a:gd name="connsiteY350" fmla="*/ 184979 h 614713"/>
              <a:gd name="connsiteX351" fmla="*/ 472669 w 736968"/>
              <a:gd name="connsiteY351" fmla="*/ 191097 h 614713"/>
              <a:gd name="connsiteX352" fmla="*/ 517125 w 736968"/>
              <a:gd name="connsiteY352" fmla="*/ 191466 h 614713"/>
              <a:gd name="connsiteX353" fmla="*/ 520995 w 736968"/>
              <a:gd name="connsiteY353" fmla="*/ 203625 h 614713"/>
              <a:gd name="connsiteX354" fmla="*/ 523977 w 736968"/>
              <a:gd name="connsiteY354" fmla="*/ 212254 h 614713"/>
              <a:gd name="connsiteX355" fmla="*/ 524801 w 736968"/>
              <a:gd name="connsiteY355" fmla="*/ 205836 h 614713"/>
              <a:gd name="connsiteX356" fmla="*/ 521252 w 736968"/>
              <a:gd name="connsiteY356" fmla="*/ 191268 h 614713"/>
              <a:gd name="connsiteX357" fmla="*/ 514793 w 736968"/>
              <a:gd name="connsiteY357" fmla="*/ 179177 h 614713"/>
              <a:gd name="connsiteX358" fmla="*/ 517324 w 736968"/>
              <a:gd name="connsiteY358" fmla="*/ 188261 h 614713"/>
              <a:gd name="connsiteX359" fmla="*/ 517125 w 736968"/>
              <a:gd name="connsiteY359" fmla="*/ 191466 h 614713"/>
              <a:gd name="connsiteX360" fmla="*/ 493631 w 736968"/>
              <a:gd name="connsiteY360" fmla="*/ 76958 h 614713"/>
              <a:gd name="connsiteX361" fmla="*/ 492089 w 736968"/>
              <a:gd name="connsiteY361" fmla="*/ 70668 h 614713"/>
              <a:gd name="connsiteX362" fmla="*/ 484780 w 736968"/>
              <a:gd name="connsiteY362" fmla="*/ 70609 h 614713"/>
              <a:gd name="connsiteX363" fmla="*/ 493631 w 736968"/>
              <a:gd name="connsiteY363" fmla="*/ 76958 h 614713"/>
              <a:gd name="connsiteX364" fmla="*/ 392480 w 736968"/>
              <a:gd name="connsiteY364" fmla="*/ 47935 h 614713"/>
              <a:gd name="connsiteX365" fmla="*/ 388234 w 736968"/>
              <a:gd name="connsiteY365" fmla="*/ 38527 h 614713"/>
              <a:gd name="connsiteX366" fmla="*/ 377126 w 736968"/>
              <a:gd name="connsiteY366" fmla="*/ 40703 h 614713"/>
              <a:gd name="connsiteX367" fmla="*/ 383440 w 736968"/>
              <a:gd name="connsiteY367" fmla="*/ 44370 h 614713"/>
              <a:gd name="connsiteX368" fmla="*/ 393183 w 736968"/>
              <a:gd name="connsiteY368" fmla="*/ 49649 h 614713"/>
              <a:gd name="connsiteX369" fmla="*/ 392480 w 736968"/>
              <a:gd name="connsiteY369" fmla="*/ 47935 h 614713"/>
              <a:gd name="connsiteX370" fmla="*/ 419275 w 736968"/>
              <a:gd name="connsiteY370" fmla="*/ 34465 h 614713"/>
              <a:gd name="connsiteX371" fmla="*/ 391570 w 736968"/>
              <a:gd name="connsiteY371" fmla="*/ 37686 h 614713"/>
              <a:gd name="connsiteX372" fmla="*/ 407696 w 736968"/>
              <a:gd name="connsiteY372" fmla="*/ 37712 h 614713"/>
              <a:gd name="connsiteX373" fmla="*/ 419275 w 736968"/>
              <a:gd name="connsiteY373" fmla="*/ 34465 h 614713"/>
              <a:gd name="connsiteX374" fmla="*/ 353873 w 736968"/>
              <a:gd name="connsiteY374" fmla="*/ 294294 h 614713"/>
              <a:gd name="connsiteX375" fmla="*/ 352124 w 736968"/>
              <a:gd name="connsiteY375" fmla="*/ 294388 h 614713"/>
              <a:gd name="connsiteX376" fmla="*/ 352535 w 736968"/>
              <a:gd name="connsiteY376" fmla="*/ 297721 h 614713"/>
              <a:gd name="connsiteX377" fmla="*/ 358068 w 736968"/>
              <a:gd name="connsiteY377" fmla="*/ 297790 h 614713"/>
              <a:gd name="connsiteX378" fmla="*/ 357750 w 736968"/>
              <a:gd name="connsiteY378" fmla="*/ 294911 h 614713"/>
              <a:gd name="connsiteX379" fmla="*/ 353873 w 736968"/>
              <a:gd name="connsiteY379" fmla="*/ 294294 h 614713"/>
              <a:gd name="connsiteX380" fmla="*/ 345262 w 736968"/>
              <a:gd name="connsiteY380" fmla="*/ 249872 h 614713"/>
              <a:gd name="connsiteX381" fmla="*/ 348109 w 736968"/>
              <a:gd name="connsiteY381" fmla="*/ 248544 h 614713"/>
              <a:gd name="connsiteX382" fmla="*/ 350176 w 736968"/>
              <a:gd name="connsiteY382" fmla="*/ 249941 h 614713"/>
              <a:gd name="connsiteX383" fmla="*/ 348015 w 736968"/>
              <a:gd name="connsiteY383" fmla="*/ 245168 h 614713"/>
              <a:gd name="connsiteX384" fmla="*/ 345262 w 736968"/>
              <a:gd name="connsiteY384" fmla="*/ 249871 h 614713"/>
              <a:gd name="connsiteX385" fmla="*/ 352998 w 736968"/>
              <a:gd name="connsiteY385" fmla="*/ 254807 h 614713"/>
              <a:gd name="connsiteX386" fmla="*/ 347775 w 736968"/>
              <a:gd name="connsiteY386" fmla="*/ 256213 h 614713"/>
              <a:gd name="connsiteX387" fmla="*/ 345502 w 736968"/>
              <a:gd name="connsiteY387" fmla="*/ 251971 h 614713"/>
              <a:gd name="connsiteX388" fmla="*/ 342311 w 736968"/>
              <a:gd name="connsiteY388" fmla="*/ 256564 h 614713"/>
              <a:gd name="connsiteX389" fmla="*/ 343778 w 736968"/>
              <a:gd name="connsiteY389" fmla="*/ 260917 h 614713"/>
              <a:gd name="connsiteX390" fmla="*/ 356558 w 736968"/>
              <a:gd name="connsiteY390" fmla="*/ 262614 h 614713"/>
              <a:gd name="connsiteX391" fmla="*/ 352998 w 736968"/>
              <a:gd name="connsiteY391" fmla="*/ 254807 h 614713"/>
              <a:gd name="connsiteX392" fmla="*/ 311699 w 736968"/>
              <a:gd name="connsiteY392" fmla="*/ 299290 h 614713"/>
              <a:gd name="connsiteX393" fmla="*/ 312960 w 736968"/>
              <a:gd name="connsiteY393" fmla="*/ 293257 h 614713"/>
              <a:gd name="connsiteX394" fmla="*/ 308251 w 736968"/>
              <a:gd name="connsiteY394" fmla="*/ 293685 h 614713"/>
              <a:gd name="connsiteX395" fmla="*/ 311699 w 736968"/>
              <a:gd name="connsiteY395" fmla="*/ 299290 h 614713"/>
              <a:gd name="connsiteX396" fmla="*/ 257567 w 736968"/>
              <a:gd name="connsiteY396" fmla="*/ 298887 h 614713"/>
              <a:gd name="connsiteX397" fmla="*/ 256366 w 736968"/>
              <a:gd name="connsiteY397" fmla="*/ 291072 h 614713"/>
              <a:gd name="connsiteX398" fmla="*/ 254437 w 736968"/>
              <a:gd name="connsiteY398" fmla="*/ 291835 h 614713"/>
              <a:gd name="connsiteX399" fmla="*/ 252961 w 736968"/>
              <a:gd name="connsiteY399" fmla="*/ 289401 h 614713"/>
              <a:gd name="connsiteX400" fmla="*/ 254171 w 736968"/>
              <a:gd name="connsiteY400" fmla="*/ 295793 h 614713"/>
              <a:gd name="connsiteX401" fmla="*/ 257567 w 736968"/>
              <a:gd name="connsiteY401" fmla="*/ 298887 h 614713"/>
              <a:gd name="connsiteX402" fmla="*/ 256264 w 736968"/>
              <a:gd name="connsiteY402" fmla="*/ 286530 h 614713"/>
              <a:gd name="connsiteX403" fmla="*/ 258116 w 736968"/>
              <a:gd name="connsiteY403" fmla="*/ 274216 h 614713"/>
              <a:gd name="connsiteX404" fmla="*/ 255664 w 736968"/>
              <a:gd name="connsiteY404" fmla="*/ 268158 h 614713"/>
              <a:gd name="connsiteX405" fmla="*/ 256032 w 736968"/>
              <a:gd name="connsiteY405" fmla="*/ 273531 h 614713"/>
              <a:gd name="connsiteX406" fmla="*/ 253973 w 736968"/>
              <a:gd name="connsiteY406" fmla="*/ 283660 h 614713"/>
              <a:gd name="connsiteX407" fmla="*/ 256264 w 736968"/>
              <a:gd name="connsiteY407" fmla="*/ 286530 h 614713"/>
              <a:gd name="connsiteX408" fmla="*/ 111728 w 736968"/>
              <a:gd name="connsiteY408" fmla="*/ 256564 h 614713"/>
              <a:gd name="connsiteX409" fmla="*/ 186908 w 736968"/>
              <a:gd name="connsiteY409" fmla="*/ 75107 h 614713"/>
              <a:gd name="connsiteX410" fmla="*/ 368541 w 736968"/>
              <a:gd name="connsiteY410" fmla="*/ 0 h 614713"/>
              <a:gd name="connsiteX411" fmla="*/ 550172 w 736968"/>
              <a:gd name="connsiteY411" fmla="*/ 75107 h 614713"/>
              <a:gd name="connsiteX412" fmla="*/ 625352 w 736968"/>
              <a:gd name="connsiteY412" fmla="*/ 256564 h 614713"/>
              <a:gd name="connsiteX413" fmla="*/ 550172 w 736968"/>
              <a:gd name="connsiteY413" fmla="*/ 438021 h 614713"/>
              <a:gd name="connsiteX414" fmla="*/ 368541 w 736968"/>
              <a:gd name="connsiteY414" fmla="*/ 513127 h 614713"/>
              <a:gd name="connsiteX415" fmla="*/ 186908 w 736968"/>
              <a:gd name="connsiteY415" fmla="*/ 438021 h 614713"/>
              <a:gd name="connsiteX416" fmla="*/ 111728 w 736968"/>
              <a:gd name="connsiteY416" fmla="*/ 256564 h 614713"/>
              <a:gd name="connsiteX417" fmla="*/ 190836 w 736968"/>
              <a:gd name="connsiteY417" fmla="*/ 426350 h 614713"/>
              <a:gd name="connsiteX418" fmla="*/ 218738 w 736968"/>
              <a:gd name="connsiteY418" fmla="*/ 398475 h 614713"/>
              <a:gd name="connsiteX419" fmla="*/ 203299 w 736968"/>
              <a:gd name="connsiteY419" fmla="*/ 380215 h 614713"/>
              <a:gd name="connsiteX420" fmla="*/ 197432 w 736968"/>
              <a:gd name="connsiteY420" fmla="*/ 376291 h 614713"/>
              <a:gd name="connsiteX421" fmla="*/ 192663 w 736968"/>
              <a:gd name="connsiteY421" fmla="*/ 368964 h 614713"/>
              <a:gd name="connsiteX422" fmla="*/ 190030 w 736968"/>
              <a:gd name="connsiteY422" fmla="*/ 372100 h 614713"/>
              <a:gd name="connsiteX423" fmla="*/ 179788 w 736968"/>
              <a:gd name="connsiteY423" fmla="*/ 360892 h 614713"/>
              <a:gd name="connsiteX424" fmla="*/ 172043 w 736968"/>
              <a:gd name="connsiteY424" fmla="*/ 353719 h 614713"/>
              <a:gd name="connsiteX425" fmla="*/ 169110 w 736968"/>
              <a:gd name="connsiteY425" fmla="*/ 351483 h 614713"/>
              <a:gd name="connsiteX426" fmla="*/ 158963 w 736968"/>
              <a:gd name="connsiteY426" fmla="*/ 345468 h 614713"/>
              <a:gd name="connsiteX427" fmla="*/ 157788 w 736968"/>
              <a:gd name="connsiteY427" fmla="*/ 349023 h 614713"/>
              <a:gd name="connsiteX428" fmla="*/ 148318 w 736968"/>
              <a:gd name="connsiteY428" fmla="*/ 342486 h 614713"/>
              <a:gd name="connsiteX429" fmla="*/ 145822 w 736968"/>
              <a:gd name="connsiteY429" fmla="*/ 346968 h 614713"/>
              <a:gd name="connsiteX430" fmla="*/ 147743 w 736968"/>
              <a:gd name="connsiteY430" fmla="*/ 356470 h 614713"/>
              <a:gd name="connsiteX431" fmla="*/ 139938 w 736968"/>
              <a:gd name="connsiteY431" fmla="*/ 335939 h 614713"/>
              <a:gd name="connsiteX432" fmla="*/ 141868 w 736968"/>
              <a:gd name="connsiteY432" fmla="*/ 336205 h 614713"/>
              <a:gd name="connsiteX433" fmla="*/ 140548 w 736968"/>
              <a:gd name="connsiteY433" fmla="*/ 331911 h 614713"/>
              <a:gd name="connsiteX434" fmla="*/ 137828 w 736968"/>
              <a:gd name="connsiteY434" fmla="*/ 327019 h 614713"/>
              <a:gd name="connsiteX435" fmla="*/ 141243 w 736968"/>
              <a:gd name="connsiteY435" fmla="*/ 324105 h 614713"/>
              <a:gd name="connsiteX436" fmla="*/ 142545 w 736968"/>
              <a:gd name="connsiteY436" fmla="*/ 320584 h 614713"/>
              <a:gd name="connsiteX437" fmla="*/ 147126 w 736968"/>
              <a:gd name="connsiteY437" fmla="*/ 317070 h 614713"/>
              <a:gd name="connsiteX438" fmla="*/ 149494 w 736968"/>
              <a:gd name="connsiteY438" fmla="*/ 319109 h 614713"/>
              <a:gd name="connsiteX439" fmla="*/ 156896 w 736968"/>
              <a:gd name="connsiteY439" fmla="*/ 320592 h 614713"/>
              <a:gd name="connsiteX440" fmla="*/ 154185 w 736968"/>
              <a:gd name="connsiteY440" fmla="*/ 318484 h 614713"/>
              <a:gd name="connsiteX441" fmla="*/ 160395 w 736968"/>
              <a:gd name="connsiteY441" fmla="*/ 318621 h 614713"/>
              <a:gd name="connsiteX442" fmla="*/ 165979 w 736968"/>
              <a:gd name="connsiteY442" fmla="*/ 318235 h 614713"/>
              <a:gd name="connsiteX443" fmla="*/ 172198 w 736968"/>
              <a:gd name="connsiteY443" fmla="*/ 320626 h 614713"/>
              <a:gd name="connsiteX444" fmla="*/ 162068 w 736968"/>
              <a:gd name="connsiteY444" fmla="*/ 262048 h 614713"/>
              <a:gd name="connsiteX445" fmla="*/ 122766 w 736968"/>
              <a:gd name="connsiteY445" fmla="*/ 262048 h 614713"/>
              <a:gd name="connsiteX446" fmla="*/ 190836 w 736968"/>
              <a:gd name="connsiteY446" fmla="*/ 426350 h 614713"/>
              <a:gd name="connsiteX447" fmla="*/ 352955 w 736968"/>
              <a:gd name="connsiteY447" fmla="*/ 198903 h 614713"/>
              <a:gd name="connsiteX448" fmla="*/ 348924 w 736968"/>
              <a:gd name="connsiteY448" fmla="*/ 204422 h 614713"/>
              <a:gd name="connsiteX449" fmla="*/ 363051 w 736968"/>
              <a:gd name="connsiteY449" fmla="*/ 201149 h 614713"/>
              <a:gd name="connsiteX450" fmla="*/ 363051 w 736968"/>
              <a:gd name="connsiteY450" fmla="*/ 161783 h 614713"/>
              <a:gd name="connsiteX451" fmla="*/ 305369 w 736968"/>
              <a:gd name="connsiteY451" fmla="*/ 185707 h 614713"/>
              <a:gd name="connsiteX452" fmla="*/ 333185 w 736968"/>
              <a:gd name="connsiteY452" fmla="*/ 213496 h 614713"/>
              <a:gd name="connsiteX453" fmla="*/ 343598 w 736968"/>
              <a:gd name="connsiteY453" fmla="*/ 206727 h 614713"/>
              <a:gd name="connsiteX454" fmla="*/ 346531 w 736968"/>
              <a:gd name="connsiteY454" fmla="*/ 205382 h 614713"/>
              <a:gd name="connsiteX455" fmla="*/ 352955 w 736968"/>
              <a:gd name="connsiteY455" fmla="*/ 198903 h 614713"/>
              <a:gd name="connsiteX456" fmla="*/ 255835 w 736968"/>
              <a:gd name="connsiteY456" fmla="*/ 345674 h 614713"/>
              <a:gd name="connsiteX457" fmla="*/ 255646 w 736968"/>
              <a:gd name="connsiteY457" fmla="*/ 347953 h 614713"/>
              <a:gd name="connsiteX458" fmla="*/ 261968 w 736968"/>
              <a:gd name="connsiteY458" fmla="*/ 355279 h 614713"/>
              <a:gd name="connsiteX459" fmla="*/ 289835 w 736968"/>
              <a:gd name="connsiteY459" fmla="*/ 327438 h 614713"/>
              <a:gd name="connsiteX460" fmla="*/ 264095 w 736968"/>
              <a:gd name="connsiteY460" fmla="*/ 274679 h 614713"/>
              <a:gd name="connsiteX461" fmla="*/ 262053 w 736968"/>
              <a:gd name="connsiteY461" fmla="*/ 273985 h 614713"/>
              <a:gd name="connsiteX462" fmla="*/ 263512 w 736968"/>
              <a:gd name="connsiteY462" fmla="*/ 271020 h 614713"/>
              <a:gd name="connsiteX463" fmla="*/ 262663 w 736968"/>
              <a:gd name="connsiteY463" fmla="*/ 262048 h 614713"/>
              <a:gd name="connsiteX464" fmla="*/ 244110 w 736968"/>
              <a:gd name="connsiteY464" fmla="*/ 262048 h 614713"/>
              <a:gd name="connsiteX465" fmla="*/ 243535 w 736968"/>
              <a:gd name="connsiteY465" fmla="*/ 270729 h 614713"/>
              <a:gd name="connsiteX466" fmla="*/ 238208 w 736968"/>
              <a:gd name="connsiteY466" fmla="*/ 270909 h 614713"/>
              <a:gd name="connsiteX467" fmla="*/ 234777 w 736968"/>
              <a:gd name="connsiteY467" fmla="*/ 278595 h 614713"/>
              <a:gd name="connsiteX468" fmla="*/ 235910 w 736968"/>
              <a:gd name="connsiteY468" fmla="*/ 284191 h 614713"/>
              <a:gd name="connsiteX469" fmla="*/ 237659 w 736968"/>
              <a:gd name="connsiteY469" fmla="*/ 289392 h 614713"/>
              <a:gd name="connsiteX470" fmla="*/ 244822 w 736968"/>
              <a:gd name="connsiteY470" fmla="*/ 297832 h 614713"/>
              <a:gd name="connsiteX471" fmla="*/ 241280 w 736968"/>
              <a:gd name="connsiteY471" fmla="*/ 298981 h 614713"/>
              <a:gd name="connsiteX472" fmla="*/ 245259 w 736968"/>
              <a:gd name="connsiteY472" fmla="*/ 303505 h 614713"/>
              <a:gd name="connsiteX473" fmla="*/ 246666 w 736968"/>
              <a:gd name="connsiteY473" fmla="*/ 311492 h 614713"/>
              <a:gd name="connsiteX474" fmla="*/ 250182 w 736968"/>
              <a:gd name="connsiteY474" fmla="*/ 322931 h 614713"/>
              <a:gd name="connsiteX475" fmla="*/ 251049 w 736968"/>
              <a:gd name="connsiteY475" fmla="*/ 334568 h 614713"/>
              <a:gd name="connsiteX476" fmla="*/ 255835 w 736968"/>
              <a:gd name="connsiteY476" fmla="*/ 345674 h 614713"/>
              <a:gd name="connsiteX477" fmla="*/ 232668 w 736968"/>
              <a:gd name="connsiteY477" fmla="*/ 279444 h 614713"/>
              <a:gd name="connsiteX478" fmla="*/ 234752 w 736968"/>
              <a:gd name="connsiteY478" fmla="*/ 267901 h 614713"/>
              <a:gd name="connsiteX479" fmla="*/ 239855 w 736968"/>
              <a:gd name="connsiteY479" fmla="*/ 262048 h 614713"/>
              <a:gd name="connsiteX480" fmla="*/ 223344 w 736968"/>
              <a:gd name="connsiteY480" fmla="*/ 262048 h 614713"/>
              <a:gd name="connsiteX481" fmla="*/ 226534 w 736968"/>
              <a:gd name="connsiteY481" fmla="*/ 287455 h 614713"/>
              <a:gd name="connsiteX482" fmla="*/ 232668 w 736968"/>
              <a:gd name="connsiteY482" fmla="*/ 279444 h 614713"/>
              <a:gd name="connsiteX483" fmla="*/ 222306 w 736968"/>
              <a:gd name="connsiteY483" fmla="*/ 385519 h 614713"/>
              <a:gd name="connsiteX484" fmla="*/ 221912 w 736968"/>
              <a:gd name="connsiteY484" fmla="*/ 385691 h 614713"/>
              <a:gd name="connsiteX485" fmla="*/ 226501 w 736968"/>
              <a:gd name="connsiteY485" fmla="*/ 390720 h 614713"/>
              <a:gd name="connsiteX486" fmla="*/ 229649 w 736968"/>
              <a:gd name="connsiteY486" fmla="*/ 387576 h 614713"/>
              <a:gd name="connsiteX487" fmla="*/ 222306 w 736968"/>
              <a:gd name="connsiteY487" fmla="*/ 385519 h 614713"/>
              <a:gd name="connsiteX488" fmla="*/ 289835 w 736968"/>
              <a:gd name="connsiteY488" fmla="*/ 185690 h 614713"/>
              <a:gd name="connsiteX489" fmla="*/ 262045 w 736968"/>
              <a:gd name="connsiteY489" fmla="*/ 157926 h 614713"/>
              <a:gd name="connsiteX490" fmla="*/ 223352 w 736968"/>
              <a:gd name="connsiteY490" fmla="*/ 251080 h 614713"/>
              <a:gd name="connsiteX491" fmla="*/ 242823 w 736968"/>
              <a:gd name="connsiteY491" fmla="*/ 251080 h 614713"/>
              <a:gd name="connsiteX492" fmla="*/ 246066 w 736968"/>
              <a:gd name="connsiteY492" fmla="*/ 238792 h 614713"/>
              <a:gd name="connsiteX493" fmla="*/ 250440 w 736968"/>
              <a:gd name="connsiteY493" fmla="*/ 230609 h 614713"/>
              <a:gd name="connsiteX494" fmla="*/ 256504 w 736968"/>
              <a:gd name="connsiteY494" fmla="*/ 225690 h 614713"/>
              <a:gd name="connsiteX495" fmla="*/ 268452 w 736968"/>
              <a:gd name="connsiteY495" fmla="*/ 220498 h 614713"/>
              <a:gd name="connsiteX496" fmla="*/ 278788 w 736968"/>
              <a:gd name="connsiteY496" fmla="*/ 215467 h 614713"/>
              <a:gd name="connsiteX497" fmla="*/ 263623 w 736968"/>
              <a:gd name="connsiteY497" fmla="*/ 218518 h 614713"/>
              <a:gd name="connsiteX498" fmla="*/ 270262 w 736968"/>
              <a:gd name="connsiteY498" fmla="*/ 214884 h 614713"/>
              <a:gd name="connsiteX499" fmla="*/ 271488 w 736968"/>
              <a:gd name="connsiteY499" fmla="*/ 214054 h 614713"/>
              <a:gd name="connsiteX500" fmla="*/ 289835 w 736968"/>
              <a:gd name="connsiteY500" fmla="*/ 185690 h 614713"/>
              <a:gd name="connsiteX501" fmla="*/ 284826 w 736968"/>
              <a:gd name="connsiteY501" fmla="*/ 211672 h 614713"/>
              <a:gd name="connsiteX502" fmla="*/ 285975 w 736968"/>
              <a:gd name="connsiteY502" fmla="*/ 211106 h 614713"/>
              <a:gd name="connsiteX503" fmla="*/ 299682 w 736968"/>
              <a:gd name="connsiteY503" fmla="*/ 210060 h 614713"/>
              <a:gd name="connsiteX504" fmla="*/ 309520 w 736968"/>
              <a:gd name="connsiteY504" fmla="*/ 216907 h 614713"/>
              <a:gd name="connsiteX505" fmla="*/ 314847 w 736968"/>
              <a:gd name="connsiteY505" fmla="*/ 215733 h 614713"/>
              <a:gd name="connsiteX506" fmla="*/ 319333 w 736968"/>
              <a:gd name="connsiteY506" fmla="*/ 217524 h 614713"/>
              <a:gd name="connsiteX507" fmla="*/ 321829 w 736968"/>
              <a:gd name="connsiteY507" fmla="*/ 217652 h 614713"/>
              <a:gd name="connsiteX508" fmla="*/ 297606 w 736968"/>
              <a:gd name="connsiteY508" fmla="*/ 193462 h 614713"/>
              <a:gd name="connsiteX509" fmla="*/ 284826 w 736968"/>
              <a:gd name="connsiteY509" fmla="*/ 211672 h 614713"/>
              <a:gd name="connsiteX510" fmla="*/ 257550 w 736968"/>
              <a:gd name="connsiteY510" fmla="*/ 241568 h 614713"/>
              <a:gd name="connsiteX511" fmla="*/ 249694 w 736968"/>
              <a:gd name="connsiteY511" fmla="*/ 245202 h 614713"/>
              <a:gd name="connsiteX512" fmla="*/ 248604 w 736968"/>
              <a:gd name="connsiteY512" fmla="*/ 251080 h 614713"/>
              <a:gd name="connsiteX513" fmla="*/ 262663 w 736968"/>
              <a:gd name="connsiteY513" fmla="*/ 251080 h 614713"/>
              <a:gd name="connsiteX514" fmla="*/ 263366 w 736968"/>
              <a:gd name="connsiteY514" fmla="*/ 243196 h 614713"/>
              <a:gd name="connsiteX515" fmla="*/ 257550 w 736968"/>
              <a:gd name="connsiteY515" fmla="*/ 241568 h 614713"/>
              <a:gd name="connsiteX516" fmla="*/ 297615 w 736968"/>
              <a:gd name="connsiteY516" fmla="*/ 319675 h 614713"/>
              <a:gd name="connsiteX517" fmla="*/ 325448 w 736968"/>
              <a:gd name="connsiteY517" fmla="*/ 291860 h 614713"/>
              <a:gd name="connsiteX518" fmla="*/ 319469 w 736968"/>
              <a:gd name="connsiteY518" fmla="*/ 282948 h 614713"/>
              <a:gd name="connsiteX519" fmla="*/ 319461 w 736968"/>
              <a:gd name="connsiteY519" fmla="*/ 282965 h 614713"/>
              <a:gd name="connsiteX520" fmla="*/ 318432 w 736968"/>
              <a:gd name="connsiteY520" fmla="*/ 284474 h 614713"/>
              <a:gd name="connsiteX521" fmla="*/ 316880 w 736968"/>
              <a:gd name="connsiteY521" fmla="*/ 291629 h 614713"/>
              <a:gd name="connsiteX522" fmla="*/ 306801 w 736968"/>
              <a:gd name="connsiteY522" fmla="*/ 285965 h 614713"/>
              <a:gd name="connsiteX523" fmla="*/ 303147 w 736968"/>
              <a:gd name="connsiteY523" fmla="*/ 288792 h 614713"/>
              <a:gd name="connsiteX524" fmla="*/ 302135 w 736968"/>
              <a:gd name="connsiteY524" fmla="*/ 291946 h 614713"/>
              <a:gd name="connsiteX525" fmla="*/ 298627 w 736968"/>
              <a:gd name="connsiteY525" fmla="*/ 288158 h 614713"/>
              <a:gd name="connsiteX526" fmla="*/ 296946 w 736968"/>
              <a:gd name="connsiteY526" fmla="*/ 284336 h 614713"/>
              <a:gd name="connsiteX527" fmla="*/ 291010 w 736968"/>
              <a:gd name="connsiteY527" fmla="*/ 282400 h 614713"/>
              <a:gd name="connsiteX528" fmla="*/ 286104 w 736968"/>
              <a:gd name="connsiteY528" fmla="*/ 278758 h 614713"/>
              <a:gd name="connsiteX529" fmla="*/ 281018 w 736968"/>
              <a:gd name="connsiteY529" fmla="*/ 278381 h 614713"/>
              <a:gd name="connsiteX530" fmla="*/ 277038 w 736968"/>
              <a:gd name="connsiteY530" fmla="*/ 276573 h 614713"/>
              <a:gd name="connsiteX531" fmla="*/ 275254 w 736968"/>
              <a:gd name="connsiteY531" fmla="*/ 274705 h 614713"/>
              <a:gd name="connsiteX532" fmla="*/ 297615 w 736968"/>
              <a:gd name="connsiteY532" fmla="*/ 319675 h 614713"/>
              <a:gd name="connsiteX533" fmla="*/ 325474 w 736968"/>
              <a:gd name="connsiteY533" fmla="*/ 271646 h 614713"/>
              <a:gd name="connsiteX534" fmla="*/ 325526 w 736968"/>
              <a:gd name="connsiteY534" fmla="*/ 270909 h 614713"/>
              <a:gd name="connsiteX535" fmla="*/ 325543 w 736968"/>
              <a:gd name="connsiteY535" fmla="*/ 270712 h 614713"/>
              <a:gd name="connsiteX536" fmla="*/ 325602 w 736968"/>
              <a:gd name="connsiteY536" fmla="*/ 270146 h 614713"/>
              <a:gd name="connsiteX537" fmla="*/ 325637 w 736968"/>
              <a:gd name="connsiteY537" fmla="*/ 269906 h 614713"/>
              <a:gd name="connsiteX538" fmla="*/ 325688 w 736968"/>
              <a:gd name="connsiteY538" fmla="*/ 269546 h 614713"/>
              <a:gd name="connsiteX539" fmla="*/ 325723 w 736968"/>
              <a:gd name="connsiteY539" fmla="*/ 269349 h 614713"/>
              <a:gd name="connsiteX540" fmla="*/ 325757 w 736968"/>
              <a:gd name="connsiteY540" fmla="*/ 269135 h 614713"/>
              <a:gd name="connsiteX541" fmla="*/ 325911 w 736968"/>
              <a:gd name="connsiteY541" fmla="*/ 268389 h 614713"/>
              <a:gd name="connsiteX542" fmla="*/ 325911 w 736968"/>
              <a:gd name="connsiteY542" fmla="*/ 268372 h 614713"/>
              <a:gd name="connsiteX543" fmla="*/ 326092 w 736968"/>
              <a:gd name="connsiteY543" fmla="*/ 267695 h 614713"/>
              <a:gd name="connsiteX544" fmla="*/ 326152 w 736968"/>
              <a:gd name="connsiteY544" fmla="*/ 267490 h 614713"/>
              <a:gd name="connsiteX545" fmla="*/ 326306 w 736968"/>
              <a:gd name="connsiteY545" fmla="*/ 267044 h 614713"/>
              <a:gd name="connsiteX546" fmla="*/ 326383 w 736968"/>
              <a:gd name="connsiteY546" fmla="*/ 266838 h 614713"/>
              <a:gd name="connsiteX547" fmla="*/ 326563 w 736968"/>
              <a:gd name="connsiteY547" fmla="*/ 266453 h 614713"/>
              <a:gd name="connsiteX548" fmla="*/ 326641 w 736968"/>
              <a:gd name="connsiteY548" fmla="*/ 266290 h 614713"/>
              <a:gd name="connsiteX549" fmla="*/ 326932 w 736968"/>
              <a:gd name="connsiteY549" fmla="*/ 265845 h 614713"/>
              <a:gd name="connsiteX550" fmla="*/ 328339 w 736968"/>
              <a:gd name="connsiteY550" fmla="*/ 265382 h 614713"/>
              <a:gd name="connsiteX551" fmla="*/ 331735 w 736968"/>
              <a:gd name="connsiteY551" fmla="*/ 266213 h 614713"/>
              <a:gd name="connsiteX552" fmla="*/ 334163 w 736968"/>
              <a:gd name="connsiteY552" fmla="*/ 265064 h 614713"/>
              <a:gd name="connsiteX553" fmla="*/ 335029 w 736968"/>
              <a:gd name="connsiteY553" fmla="*/ 263668 h 614713"/>
              <a:gd name="connsiteX554" fmla="*/ 335415 w 736968"/>
              <a:gd name="connsiteY554" fmla="*/ 262331 h 614713"/>
              <a:gd name="connsiteX555" fmla="*/ 335321 w 736968"/>
              <a:gd name="connsiteY555" fmla="*/ 261825 h 614713"/>
              <a:gd name="connsiteX556" fmla="*/ 333433 w 736968"/>
              <a:gd name="connsiteY556" fmla="*/ 261654 h 614713"/>
              <a:gd name="connsiteX557" fmla="*/ 332748 w 736968"/>
              <a:gd name="connsiteY557" fmla="*/ 261869 h 614713"/>
              <a:gd name="connsiteX558" fmla="*/ 331392 w 736968"/>
              <a:gd name="connsiteY558" fmla="*/ 262100 h 614713"/>
              <a:gd name="connsiteX559" fmla="*/ 330758 w 736968"/>
              <a:gd name="connsiteY559" fmla="*/ 262065 h 614713"/>
              <a:gd name="connsiteX560" fmla="*/ 329188 w 736968"/>
              <a:gd name="connsiteY560" fmla="*/ 261148 h 614713"/>
              <a:gd name="connsiteX561" fmla="*/ 328836 w 736968"/>
              <a:gd name="connsiteY561" fmla="*/ 260488 h 614713"/>
              <a:gd name="connsiteX562" fmla="*/ 328373 w 736968"/>
              <a:gd name="connsiteY562" fmla="*/ 259631 h 614713"/>
              <a:gd name="connsiteX563" fmla="*/ 325594 w 736968"/>
              <a:gd name="connsiteY563" fmla="*/ 257481 h 614713"/>
              <a:gd name="connsiteX564" fmla="*/ 323999 w 736968"/>
              <a:gd name="connsiteY564" fmla="*/ 256376 h 614713"/>
              <a:gd name="connsiteX565" fmla="*/ 323244 w 736968"/>
              <a:gd name="connsiteY565" fmla="*/ 255622 h 614713"/>
              <a:gd name="connsiteX566" fmla="*/ 322661 w 736968"/>
              <a:gd name="connsiteY566" fmla="*/ 254979 h 614713"/>
              <a:gd name="connsiteX567" fmla="*/ 322429 w 736968"/>
              <a:gd name="connsiteY567" fmla="*/ 254765 h 614713"/>
              <a:gd name="connsiteX568" fmla="*/ 322043 w 736968"/>
              <a:gd name="connsiteY568" fmla="*/ 254396 h 614713"/>
              <a:gd name="connsiteX569" fmla="*/ 321751 w 736968"/>
              <a:gd name="connsiteY569" fmla="*/ 254148 h 614713"/>
              <a:gd name="connsiteX570" fmla="*/ 321417 w 736968"/>
              <a:gd name="connsiteY570" fmla="*/ 253882 h 614713"/>
              <a:gd name="connsiteX571" fmla="*/ 321065 w 736968"/>
              <a:gd name="connsiteY571" fmla="*/ 253625 h 614713"/>
              <a:gd name="connsiteX572" fmla="*/ 320765 w 736968"/>
              <a:gd name="connsiteY572" fmla="*/ 253436 h 614713"/>
              <a:gd name="connsiteX573" fmla="*/ 320370 w 736968"/>
              <a:gd name="connsiteY573" fmla="*/ 253205 h 614713"/>
              <a:gd name="connsiteX574" fmla="*/ 320113 w 736968"/>
              <a:gd name="connsiteY574" fmla="*/ 253077 h 614713"/>
              <a:gd name="connsiteX575" fmla="*/ 319667 w 736968"/>
              <a:gd name="connsiteY575" fmla="*/ 252880 h 614713"/>
              <a:gd name="connsiteX576" fmla="*/ 319461 w 736968"/>
              <a:gd name="connsiteY576" fmla="*/ 252811 h 614713"/>
              <a:gd name="connsiteX577" fmla="*/ 318947 w 736968"/>
              <a:gd name="connsiteY577" fmla="*/ 252665 h 614713"/>
              <a:gd name="connsiteX578" fmla="*/ 318843 w 736968"/>
              <a:gd name="connsiteY578" fmla="*/ 252648 h 614713"/>
              <a:gd name="connsiteX579" fmla="*/ 314829 w 736968"/>
              <a:gd name="connsiteY579" fmla="*/ 254028 h 614713"/>
              <a:gd name="connsiteX580" fmla="*/ 314778 w 736968"/>
              <a:gd name="connsiteY580" fmla="*/ 254071 h 614713"/>
              <a:gd name="connsiteX581" fmla="*/ 314152 w 736968"/>
              <a:gd name="connsiteY581" fmla="*/ 254765 h 614713"/>
              <a:gd name="connsiteX582" fmla="*/ 314083 w 736968"/>
              <a:gd name="connsiteY582" fmla="*/ 254842 h 614713"/>
              <a:gd name="connsiteX583" fmla="*/ 313466 w 736968"/>
              <a:gd name="connsiteY583" fmla="*/ 255699 h 614713"/>
              <a:gd name="connsiteX584" fmla="*/ 313414 w 736968"/>
              <a:gd name="connsiteY584" fmla="*/ 255776 h 614713"/>
              <a:gd name="connsiteX585" fmla="*/ 312797 w 736968"/>
              <a:gd name="connsiteY585" fmla="*/ 256830 h 614713"/>
              <a:gd name="connsiteX586" fmla="*/ 311562 w 736968"/>
              <a:gd name="connsiteY586" fmla="*/ 259546 h 614713"/>
              <a:gd name="connsiteX587" fmla="*/ 305283 w 736968"/>
              <a:gd name="connsiteY587" fmla="*/ 268313 h 614713"/>
              <a:gd name="connsiteX588" fmla="*/ 307556 w 736968"/>
              <a:gd name="connsiteY588" fmla="*/ 269006 h 614713"/>
              <a:gd name="connsiteX589" fmla="*/ 309288 w 736968"/>
              <a:gd name="connsiteY589" fmla="*/ 269075 h 614713"/>
              <a:gd name="connsiteX590" fmla="*/ 311253 w 736968"/>
              <a:gd name="connsiteY590" fmla="*/ 269015 h 614713"/>
              <a:gd name="connsiteX591" fmla="*/ 313285 w 736968"/>
              <a:gd name="connsiteY591" fmla="*/ 268835 h 614713"/>
              <a:gd name="connsiteX592" fmla="*/ 314264 w 736968"/>
              <a:gd name="connsiteY592" fmla="*/ 268690 h 614713"/>
              <a:gd name="connsiteX593" fmla="*/ 314829 w 736968"/>
              <a:gd name="connsiteY593" fmla="*/ 268595 h 614713"/>
              <a:gd name="connsiteX594" fmla="*/ 315370 w 736968"/>
              <a:gd name="connsiteY594" fmla="*/ 268484 h 614713"/>
              <a:gd name="connsiteX595" fmla="*/ 315841 w 736968"/>
              <a:gd name="connsiteY595" fmla="*/ 268381 h 614713"/>
              <a:gd name="connsiteX596" fmla="*/ 316425 w 736968"/>
              <a:gd name="connsiteY596" fmla="*/ 268218 h 614713"/>
              <a:gd name="connsiteX597" fmla="*/ 316768 w 736968"/>
              <a:gd name="connsiteY597" fmla="*/ 268115 h 614713"/>
              <a:gd name="connsiteX598" fmla="*/ 317583 w 736968"/>
              <a:gd name="connsiteY598" fmla="*/ 267806 h 614713"/>
              <a:gd name="connsiteX599" fmla="*/ 318878 w 736968"/>
              <a:gd name="connsiteY599" fmla="*/ 267292 h 614713"/>
              <a:gd name="connsiteX600" fmla="*/ 318921 w 736968"/>
              <a:gd name="connsiteY600" fmla="*/ 267284 h 614713"/>
              <a:gd name="connsiteX601" fmla="*/ 320139 w 736968"/>
              <a:gd name="connsiteY601" fmla="*/ 266976 h 614713"/>
              <a:gd name="connsiteX602" fmla="*/ 322335 w 736968"/>
              <a:gd name="connsiteY602" fmla="*/ 267044 h 614713"/>
              <a:gd name="connsiteX603" fmla="*/ 324316 w 736968"/>
              <a:gd name="connsiteY603" fmla="*/ 268509 h 614713"/>
              <a:gd name="connsiteX604" fmla="*/ 325474 w 736968"/>
              <a:gd name="connsiteY604" fmla="*/ 271646 h 614713"/>
              <a:gd name="connsiteX605" fmla="*/ 363051 w 736968"/>
              <a:gd name="connsiteY605" fmla="*/ 150797 h 614713"/>
              <a:gd name="connsiteX606" fmla="*/ 363051 w 736968"/>
              <a:gd name="connsiteY606" fmla="*/ 111517 h 614713"/>
              <a:gd name="connsiteX607" fmla="*/ 269798 w 736968"/>
              <a:gd name="connsiteY607" fmla="*/ 150172 h 614713"/>
              <a:gd name="connsiteX608" fmla="*/ 297598 w 736968"/>
              <a:gd name="connsiteY608" fmla="*/ 177935 h 614713"/>
              <a:gd name="connsiteX609" fmla="*/ 363051 w 736968"/>
              <a:gd name="connsiteY609" fmla="*/ 150797 h 614713"/>
              <a:gd name="connsiteX610" fmla="*/ 363051 w 736968"/>
              <a:gd name="connsiteY610" fmla="*/ 100540 h 614713"/>
              <a:gd name="connsiteX611" fmla="*/ 363051 w 736968"/>
              <a:gd name="connsiteY611" fmla="*/ 61260 h 614713"/>
              <a:gd name="connsiteX612" fmla="*/ 234255 w 736968"/>
              <a:gd name="connsiteY612" fmla="*/ 114662 h 614713"/>
              <a:gd name="connsiteX613" fmla="*/ 262045 w 736968"/>
              <a:gd name="connsiteY613" fmla="*/ 142416 h 614713"/>
              <a:gd name="connsiteX614" fmla="*/ 363051 w 736968"/>
              <a:gd name="connsiteY614" fmla="*/ 100540 h 614713"/>
              <a:gd name="connsiteX615" fmla="*/ 226492 w 736968"/>
              <a:gd name="connsiteY615" fmla="*/ 122408 h 614713"/>
              <a:gd name="connsiteX616" fmla="*/ 173055 w 736968"/>
              <a:gd name="connsiteY616" fmla="*/ 251080 h 614713"/>
              <a:gd name="connsiteX617" fmla="*/ 212365 w 736968"/>
              <a:gd name="connsiteY617" fmla="*/ 251080 h 614713"/>
              <a:gd name="connsiteX618" fmla="*/ 254282 w 736968"/>
              <a:gd name="connsiteY618" fmla="*/ 150172 h 614713"/>
              <a:gd name="connsiteX619" fmla="*/ 226492 w 736968"/>
              <a:gd name="connsiteY619" fmla="*/ 122408 h 614713"/>
              <a:gd name="connsiteX620" fmla="*/ 173055 w 736968"/>
              <a:gd name="connsiteY620" fmla="*/ 262048 h 614713"/>
              <a:gd name="connsiteX621" fmla="*/ 183683 w 736968"/>
              <a:gd name="connsiteY621" fmla="*/ 320369 h 614713"/>
              <a:gd name="connsiteX622" fmla="*/ 184360 w 736968"/>
              <a:gd name="connsiteY622" fmla="*/ 320335 h 614713"/>
              <a:gd name="connsiteX623" fmla="*/ 196197 w 736968"/>
              <a:gd name="connsiteY623" fmla="*/ 318338 h 614713"/>
              <a:gd name="connsiteX624" fmla="*/ 198916 w 736968"/>
              <a:gd name="connsiteY624" fmla="*/ 300241 h 614713"/>
              <a:gd name="connsiteX625" fmla="*/ 211636 w 736968"/>
              <a:gd name="connsiteY625" fmla="*/ 281603 h 614713"/>
              <a:gd name="connsiteX626" fmla="*/ 214552 w 736968"/>
              <a:gd name="connsiteY626" fmla="*/ 283248 h 614713"/>
              <a:gd name="connsiteX627" fmla="*/ 212373 w 736968"/>
              <a:gd name="connsiteY627" fmla="*/ 262048 h 614713"/>
              <a:gd name="connsiteX628" fmla="*/ 173055 w 736968"/>
              <a:gd name="connsiteY628" fmla="*/ 262048 h 614713"/>
              <a:gd name="connsiteX629" fmla="*/ 363051 w 736968"/>
              <a:gd name="connsiteY629" fmla="*/ 462837 h 614713"/>
              <a:gd name="connsiteX630" fmla="*/ 226492 w 736968"/>
              <a:gd name="connsiteY630" fmla="*/ 406230 h 614713"/>
              <a:gd name="connsiteX631" fmla="*/ 198590 w 736968"/>
              <a:gd name="connsiteY631" fmla="*/ 434105 h 614713"/>
              <a:gd name="connsiteX632" fmla="*/ 363051 w 736968"/>
              <a:gd name="connsiteY632" fmla="*/ 502101 h 614713"/>
              <a:gd name="connsiteX633" fmla="*/ 363051 w 736968"/>
              <a:gd name="connsiteY633" fmla="*/ 462837 h 614713"/>
              <a:gd name="connsiteX634" fmla="*/ 363051 w 736968"/>
              <a:gd name="connsiteY634" fmla="*/ 412597 h 614713"/>
              <a:gd name="connsiteX635" fmla="*/ 268735 w 736968"/>
              <a:gd name="connsiteY635" fmla="*/ 376718 h 614713"/>
              <a:gd name="connsiteX636" fmla="*/ 270262 w 736968"/>
              <a:gd name="connsiteY636" fmla="*/ 378827 h 614713"/>
              <a:gd name="connsiteX637" fmla="*/ 274362 w 736968"/>
              <a:gd name="connsiteY637" fmla="*/ 390823 h 614713"/>
              <a:gd name="connsiteX638" fmla="*/ 262431 w 736968"/>
              <a:gd name="connsiteY638" fmla="*/ 391457 h 614713"/>
              <a:gd name="connsiteX639" fmla="*/ 251161 w 736968"/>
              <a:gd name="connsiteY639" fmla="*/ 397002 h 614713"/>
              <a:gd name="connsiteX640" fmla="*/ 241845 w 736968"/>
              <a:gd name="connsiteY640" fmla="*/ 395947 h 614713"/>
              <a:gd name="connsiteX641" fmla="*/ 238680 w 736968"/>
              <a:gd name="connsiteY641" fmla="*/ 394054 h 614713"/>
              <a:gd name="connsiteX642" fmla="*/ 234255 w 736968"/>
              <a:gd name="connsiteY642" fmla="*/ 398475 h 614713"/>
              <a:gd name="connsiteX643" fmla="*/ 363051 w 736968"/>
              <a:gd name="connsiteY643" fmla="*/ 451869 h 614713"/>
              <a:gd name="connsiteX644" fmla="*/ 363051 w 736968"/>
              <a:gd name="connsiteY644" fmla="*/ 412597 h 614713"/>
              <a:gd name="connsiteX645" fmla="*/ 363051 w 736968"/>
              <a:gd name="connsiteY645" fmla="*/ 398792 h 614713"/>
              <a:gd name="connsiteX646" fmla="*/ 347174 w 736968"/>
              <a:gd name="connsiteY646" fmla="*/ 397704 h 614713"/>
              <a:gd name="connsiteX647" fmla="*/ 337576 w 736968"/>
              <a:gd name="connsiteY647" fmla="*/ 389838 h 614713"/>
              <a:gd name="connsiteX648" fmla="*/ 331204 w 736968"/>
              <a:gd name="connsiteY648" fmla="*/ 379289 h 614713"/>
              <a:gd name="connsiteX649" fmla="*/ 335346 w 736968"/>
              <a:gd name="connsiteY649" fmla="*/ 369718 h 614713"/>
              <a:gd name="connsiteX650" fmla="*/ 343238 w 736968"/>
              <a:gd name="connsiteY650" fmla="*/ 359409 h 614713"/>
              <a:gd name="connsiteX651" fmla="*/ 297598 w 736968"/>
              <a:gd name="connsiteY651" fmla="*/ 335193 h 614713"/>
              <a:gd name="connsiteX652" fmla="*/ 269747 w 736968"/>
              <a:gd name="connsiteY652" fmla="*/ 363017 h 614713"/>
              <a:gd name="connsiteX653" fmla="*/ 363051 w 736968"/>
              <a:gd name="connsiteY653" fmla="*/ 401603 h 614713"/>
              <a:gd name="connsiteX654" fmla="*/ 363051 w 736968"/>
              <a:gd name="connsiteY654" fmla="*/ 398792 h 614713"/>
              <a:gd name="connsiteX655" fmla="*/ 371551 w 736968"/>
              <a:gd name="connsiteY655" fmla="*/ 346307 h 614713"/>
              <a:gd name="connsiteX656" fmla="*/ 383954 w 736968"/>
              <a:gd name="connsiteY656" fmla="*/ 344020 h 614713"/>
              <a:gd name="connsiteX657" fmla="*/ 386235 w 736968"/>
              <a:gd name="connsiteY657" fmla="*/ 349726 h 614713"/>
              <a:gd name="connsiteX658" fmla="*/ 402078 w 736968"/>
              <a:gd name="connsiteY658" fmla="*/ 349341 h 614713"/>
              <a:gd name="connsiteX659" fmla="*/ 405526 w 736968"/>
              <a:gd name="connsiteY659" fmla="*/ 345528 h 614713"/>
              <a:gd name="connsiteX660" fmla="*/ 418409 w 736968"/>
              <a:gd name="connsiteY660" fmla="*/ 341466 h 614713"/>
              <a:gd name="connsiteX661" fmla="*/ 423864 w 736968"/>
              <a:gd name="connsiteY661" fmla="*/ 338227 h 614713"/>
              <a:gd name="connsiteX662" fmla="*/ 420253 w 736968"/>
              <a:gd name="connsiteY662" fmla="*/ 329855 h 614713"/>
              <a:gd name="connsiteX663" fmla="*/ 413957 w 736968"/>
              <a:gd name="connsiteY663" fmla="*/ 334123 h 614713"/>
              <a:gd name="connsiteX664" fmla="*/ 407173 w 736968"/>
              <a:gd name="connsiteY664" fmla="*/ 333505 h 614713"/>
              <a:gd name="connsiteX665" fmla="*/ 409729 w 736968"/>
              <a:gd name="connsiteY665" fmla="*/ 327550 h 614713"/>
              <a:gd name="connsiteX666" fmla="*/ 416694 w 736968"/>
              <a:gd name="connsiteY666" fmla="*/ 322460 h 614713"/>
              <a:gd name="connsiteX667" fmla="*/ 422543 w 736968"/>
              <a:gd name="connsiteY667" fmla="*/ 317421 h 614713"/>
              <a:gd name="connsiteX668" fmla="*/ 414369 w 736968"/>
              <a:gd name="connsiteY668" fmla="*/ 316419 h 614713"/>
              <a:gd name="connsiteX669" fmla="*/ 413579 w 736968"/>
              <a:gd name="connsiteY669" fmla="*/ 312948 h 614713"/>
              <a:gd name="connsiteX670" fmla="*/ 412345 w 736968"/>
              <a:gd name="connsiteY670" fmla="*/ 317396 h 614713"/>
              <a:gd name="connsiteX671" fmla="*/ 408194 w 736968"/>
              <a:gd name="connsiteY671" fmla="*/ 318955 h 614713"/>
              <a:gd name="connsiteX672" fmla="*/ 405783 w 736968"/>
              <a:gd name="connsiteY672" fmla="*/ 326462 h 614713"/>
              <a:gd name="connsiteX673" fmla="*/ 406916 w 736968"/>
              <a:gd name="connsiteY673" fmla="*/ 329923 h 614713"/>
              <a:gd name="connsiteX674" fmla="*/ 402918 w 736968"/>
              <a:gd name="connsiteY674" fmla="*/ 331783 h 614713"/>
              <a:gd name="connsiteX675" fmla="*/ 402918 w 736968"/>
              <a:gd name="connsiteY675" fmla="*/ 335956 h 614713"/>
              <a:gd name="connsiteX676" fmla="*/ 401340 w 736968"/>
              <a:gd name="connsiteY676" fmla="*/ 337858 h 614713"/>
              <a:gd name="connsiteX677" fmla="*/ 395920 w 736968"/>
              <a:gd name="connsiteY677" fmla="*/ 334191 h 614713"/>
              <a:gd name="connsiteX678" fmla="*/ 387496 w 736968"/>
              <a:gd name="connsiteY678" fmla="*/ 329949 h 614713"/>
              <a:gd name="connsiteX679" fmla="*/ 390095 w 736968"/>
              <a:gd name="connsiteY679" fmla="*/ 334328 h 614713"/>
              <a:gd name="connsiteX680" fmla="*/ 393106 w 736968"/>
              <a:gd name="connsiteY680" fmla="*/ 338749 h 614713"/>
              <a:gd name="connsiteX681" fmla="*/ 386844 w 736968"/>
              <a:gd name="connsiteY681" fmla="*/ 335528 h 614713"/>
              <a:gd name="connsiteX682" fmla="*/ 380471 w 736968"/>
              <a:gd name="connsiteY682" fmla="*/ 332794 h 614713"/>
              <a:gd name="connsiteX683" fmla="*/ 375685 w 736968"/>
              <a:gd name="connsiteY683" fmla="*/ 334756 h 614713"/>
              <a:gd name="connsiteX684" fmla="*/ 371088 w 736968"/>
              <a:gd name="connsiteY684" fmla="*/ 338081 h 614713"/>
              <a:gd name="connsiteX685" fmla="*/ 366216 w 736968"/>
              <a:gd name="connsiteY685" fmla="*/ 344885 h 614713"/>
              <a:gd name="connsiteX686" fmla="*/ 355083 w 736968"/>
              <a:gd name="connsiteY686" fmla="*/ 341612 h 614713"/>
              <a:gd name="connsiteX687" fmla="*/ 357768 w 736968"/>
              <a:gd name="connsiteY687" fmla="*/ 333788 h 614713"/>
              <a:gd name="connsiteX688" fmla="*/ 365453 w 736968"/>
              <a:gd name="connsiteY688" fmla="*/ 334808 h 614713"/>
              <a:gd name="connsiteX689" fmla="*/ 365847 w 736968"/>
              <a:gd name="connsiteY689" fmla="*/ 328758 h 614713"/>
              <a:gd name="connsiteX690" fmla="*/ 363368 w 736968"/>
              <a:gd name="connsiteY690" fmla="*/ 326479 h 614713"/>
              <a:gd name="connsiteX691" fmla="*/ 369338 w 736968"/>
              <a:gd name="connsiteY691" fmla="*/ 323994 h 614713"/>
              <a:gd name="connsiteX692" fmla="*/ 374502 w 736968"/>
              <a:gd name="connsiteY692" fmla="*/ 318295 h 614713"/>
              <a:gd name="connsiteX693" fmla="*/ 377924 w 736968"/>
              <a:gd name="connsiteY693" fmla="*/ 316444 h 614713"/>
              <a:gd name="connsiteX694" fmla="*/ 376586 w 736968"/>
              <a:gd name="connsiteY694" fmla="*/ 312391 h 614713"/>
              <a:gd name="connsiteX695" fmla="*/ 378139 w 736968"/>
              <a:gd name="connsiteY695" fmla="*/ 310292 h 614713"/>
              <a:gd name="connsiteX696" fmla="*/ 379614 w 736968"/>
              <a:gd name="connsiteY696" fmla="*/ 313771 h 614713"/>
              <a:gd name="connsiteX697" fmla="*/ 381407 w 736968"/>
              <a:gd name="connsiteY697" fmla="*/ 315245 h 614713"/>
              <a:gd name="connsiteX698" fmla="*/ 388680 w 736968"/>
              <a:gd name="connsiteY698" fmla="*/ 312554 h 614713"/>
              <a:gd name="connsiteX699" fmla="*/ 388818 w 736968"/>
              <a:gd name="connsiteY699" fmla="*/ 307198 h 614713"/>
              <a:gd name="connsiteX700" fmla="*/ 390619 w 736968"/>
              <a:gd name="connsiteY700" fmla="*/ 306718 h 614713"/>
              <a:gd name="connsiteX701" fmla="*/ 389521 w 736968"/>
              <a:gd name="connsiteY701" fmla="*/ 303822 h 614713"/>
              <a:gd name="connsiteX702" fmla="*/ 393278 w 736968"/>
              <a:gd name="connsiteY702" fmla="*/ 300523 h 614713"/>
              <a:gd name="connsiteX703" fmla="*/ 389092 w 736968"/>
              <a:gd name="connsiteY703" fmla="*/ 302631 h 614713"/>
              <a:gd name="connsiteX704" fmla="*/ 385583 w 736968"/>
              <a:gd name="connsiteY704" fmla="*/ 299066 h 614713"/>
              <a:gd name="connsiteX705" fmla="*/ 385789 w 736968"/>
              <a:gd name="connsiteY705" fmla="*/ 294002 h 614713"/>
              <a:gd name="connsiteX706" fmla="*/ 383680 w 736968"/>
              <a:gd name="connsiteY706" fmla="*/ 297961 h 614713"/>
              <a:gd name="connsiteX707" fmla="*/ 384031 w 736968"/>
              <a:gd name="connsiteY707" fmla="*/ 303985 h 614713"/>
              <a:gd name="connsiteX708" fmla="*/ 382642 w 736968"/>
              <a:gd name="connsiteY708" fmla="*/ 312425 h 614713"/>
              <a:gd name="connsiteX709" fmla="*/ 378877 w 736968"/>
              <a:gd name="connsiteY709" fmla="*/ 307824 h 614713"/>
              <a:gd name="connsiteX710" fmla="*/ 378388 w 736968"/>
              <a:gd name="connsiteY710" fmla="*/ 307267 h 614713"/>
              <a:gd name="connsiteX711" fmla="*/ 378336 w 736968"/>
              <a:gd name="connsiteY711" fmla="*/ 307241 h 614713"/>
              <a:gd name="connsiteX712" fmla="*/ 378096 w 736968"/>
              <a:gd name="connsiteY712" fmla="*/ 307198 h 614713"/>
              <a:gd name="connsiteX713" fmla="*/ 378087 w 736968"/>
              <a:gd name="connsiteY713" fmla="*/ 307198 h 614713"/>
              <a:gd name="connsiteX714" fmla="*/ 377830 w 736968"/>
              <a:gd name="connsiteY714" fmla="*/ 307327 h 614713"/>
              <a:gd name="connsiteX715" fmla="*/ 377761 w 736968"/>
              <a:gd name="connsiteY715" fmla="*/ 307387 h 614713"/>
              <a:gd name="connsiteX716" fmla="*/ 377478 w 736968"/>
              <a:gd name="connsiteY716" fmla="*/ 307729 h 614713"/>
              <a:gd name="connsiteX717" fmla="*/ 376870 w 736968"/>
              <a:gd name="connsiteY717" fmla="*/ 308749 h 614713"/>
              <a:gd name="connsiteX718" fmla="*/ 376063 w 736968"/>
              <a:gd name="connsiteY718" fmla="*/ 310669 h 614713"/>
              <a:gd name="connsiteX719" fmla="*/ 374665 w 736968"/>
              <a:gd name="connsiteY719" fmla="*/ 311903 h 614713"/>
              <a:gd name="connsiteX720" fmla="*/ 368541 w 736968"/>
              <a:gd name="connsiteY720" fmla="*/ 312262 h 614713"/>
              <a:gd name="connsiteX721" fmla="*/ 366156 w 736968"/>
              <a:gd name="connsiteY721" fmla="*/ 312211 h 614713"/>
              <a:gd name="connsiteX722" fmla="*/ 367297 w 736968"/>
              <a:gd name="connsiteY722" fmla="*/ 315648 h 614713"/>
              <a:gd name="connsiteX723" fmla="*/ 370119 w 736968"/>
              <a:gd name="connsiteY723" fmla="*/ 320883 h 614713"/>
              <a:gd name="connsiteX724" fmla="*/ 362879 w 736968"/>
              <a:gd name="connsiteY724" fmla="*/ 322674 h 614713"/>
              <a:gd name="connsiteX725" fmla="*/ 364303 w 736968"/>
              <a:gd name="connsiteY725" fmla="*/ 317241 h 614713"/>
              <a:gd name="connsiteX726" fmla="*/ 362965 w 736968"/>
              <a:gd name="connsiteY726" fmla="*/ 311980 h 614713"/>
              <a:gd name="connsiteX727" fmla="*/ 333211 w 736968"/>
              <a:gd name="connsiteY727" fmla="*/ 299615 h 614713"/>
              <a:gd name="connsiteX728" fmla="*/ 305369 w 736968"/>
              <a:gd name="connsiteY728" fmla="*/ 327430 h 614713"/>
              <a:gd name="connsiteX729" fmla="*/ 355452 w 736968"/>
              <a:gd name="connsiteY729" fmla="*/ 350609 h 614713"/>
              <a:gd name="connsiteX730" fmla="*/ 361379 w 736968"/>
              <a:gd name="connsiteY730" fmla="*/ 347618 h 614713"/>
              <a:gd name="connsiteX731" fmla="*/ 371552 w 736968"/>
              <a:gd name="connsiteY731" fmla="*/ 346307 h 614713"/>
              <a:gd name="connsiteX732" fmla="*/ 374030 w 736968"/>
              <a:gd name="connsiteY732" fmla="*/ 412589 h 614713"/>
              <a:gd name="connsiteX733" fmla="*/ 374030 w 736968"/>
              <a:gd name="connsiteY733" fmla="*/ 451869 h 614713"/>
              <a:gd name="connsiteX734" fmla="*/ 420176 w 736968"/>
              <a:gd name="connsiteY734" fmla="*/ 445022 h 614713"/>
              <a:gd name="connsiteX735" fmla="*/ 411908 w 736968"/>
              <a:gd name="connsiteY735" fmla="*/ 436890 h 614713"/>
              <a:gd name="connsiteX736" fmla="*/ 407147 w 736968"/>
              <a:gd name="connsiteY736" fmla="*/ 424799 h 614713"/>
              <a:gd name="connsiteX737" fmla="*/ 406066 w 736968"/>
              <a:gd name="connsiteY737" fmla="*/ 417061 h 614713"/>
              <a:gd name="connsiteX738" fmla="*/ 397257 w 736968"/>
              <a:gd name="connsiteY738" fmla="*/ 410009 h 614713"/>
              <a:gd name="connsiteX739" fmla="*/ 374030 w 736968"/>
              <a:gd name="connsiteY739" fmla="*/ 412589 h 614713"/>
              <a:gd name="connsiteX740" fmla="*/ 392901 w 736968"/>
              <a:gd name="connsiteY740" fmla="*/ 399667 h 614713"/>
              <a:gd name="connsiteX741" fmla="*/ 387162 w 736968"/>
              <a:gd name="connsiteY741" fmla="*/ 398672 h 614713"/>
              <a:gd name="connsiteX742" fmla="*/ 374030 w 736968"/>
              <a:gd name="connsiteY742" fmla="*/ 396624 h 614713"/>
              <a:gd name="connsiteX743" fmla="*/ 374030 w 736968"/>
              <a:gd name="connsiteY743" fmla="*/ 401620 h 614713"/>
              <a:gd name="connsiteX744" fmla="*/ 392901 w 736968"/>
              <a:gd name="connsiteY744" fmla="*/ 399667 h 614713"/>
              <a:gd name="connsiteX745" fmla="*/ 538481 w 736968"/>
              <a:gd name="connsiteY745" fmla="*/ 434105 h 614713"/>
              <a:gd name="connsiteX746" fmla="*/ 510579 w 736968"/>
              <a:gd name="connsiteY746" fmla="*/ 406230 h 614713"/>
              <a:gd name="connsiteX747" fmla="*/ 462016 w 736968"/>
              <a:gd name="connsiteY747" fmla="*/ 440532 h 614713"/>
              <a:gd name="connsiteX748" fmla="*/ 443532 w 736968"/>
              <a:gd name="connsiteY748" fmla="*/ 450643 h 614713"/>
              <a:gd name="connsiteX749" fmla="*/ 436215 w 736968"/>
              <a:gd name="connsiteY749" fmla="*/ 453017 h 614713"/>
              <a:gd name="connsiteX750" fmla="*/ 433943 w 736968"/>
              <a:gd name="connsiteY750" fmla="*/ 452298 h 614713"/>
              <a:gd name="connsiteX751" fmla="*/ 374030 w 736968"/>
              <a:gd name="connsiteY751" fmla="*/ 462837 h 614713"/>
              <a:gd name="connsiteX752" fmla="*/ 374030 w 736968"/>
              <a:gd name="connsiteY752" fmla="*/ 502101 h 614713"/>
              <a:gd name="connsiteX753" fmla="*/ 538481 w 736968"/>
              <a:gd name="connsiteY753" fmla="*/ 434105 h 614713"/>
              <a:gd name="connsiteX754" fmla="*/ 483477 w 736968"/>
              <a:gd name="connsiteY754" fmla="*/ 150112 h 614713"/>
              <a:gd name="connsiteX755" fmla="*/ 483159 w 736968"/>
              <a:gd name="connsiteY755" fmla="*/ 150566 h 614713"/>
              <a:gd name="connsiteX756" fmla="*/ 500590 w 736968"/>
              <a:gd name="connsiteY756" fmla="*/ 173205 h 614713"/>
              <a:gd name="connsiteX757" fmla="*/ 502491 w 736968"/>
              <a:gd name="connsiteY757" fmla="*/ 172717 h 614713"/>
              <a:gd name="connsiteX758" fmla="*/ 505158 w 736968"/>
              <a:gd name="connsiteY758" fmla="*/ 176427 h 614713"/>
              <a:gd name="connsiteX759" fmla="*/ 505124 w 736968"/>
              <a:gd name="connsiteY759" fmla="*/ 180840 h 614713"/>
              <a:gd name="connsiteX760" fmla="*/ 508780 w 736968"/>
              <a:gd name="connsiteY760" fmla="*/ 187789 h 614713"/>
              <a:gd name="connsiteX761" fmla="*/ 511549 w 736968"/>
              <a:gd name="connsiteY761" fmla="*/ 190172 h 614713"/>
              <a:gd name="connsiteX762" fmla="*/ 513779 w 736968"/>
              <a:gd name="connsiteY762" fmla="*/ 199041 h 614713"/>
              <a:gd name="connsiteX763" fmla="*/ 518944 w 736968"/>
              <a:gd name="connsiteY763" fmla="*/ 214225 h 614713"/>
              <a:gd name="connsiteX764" fmla="*/ 523487 w 736968"/>
              <a:gd name="connsiteY764" fmla="*/ 216324 h 614713"/>
              <a:gd name="connsiteX765" fmla="*/ 521552 w 736968"/>
              <a:gd name="connsiteY765" fmla="*/ 224928 h 614713"/>
              <a:gd name="connsiteX766" fmla="*/ 524714 w 736968"/>
              <a:gd name="connsiteY766" fmla="*/ 251080 h 614713"/>
              <a:gd name="connsiteX767" fmla="*/ 564026 w 736968"/>
              <a:gd name="connsiteY767" fmla="*/ 251080 h 614713"/>
              <a:gd name="connsiteX768" fmla="*/ 547393 w 736968"/>
              <a:gd name="connsiteY768" fmla="*/ 177396 h 614713"/>
              <a:gd name="connsiteX769" fmla="*/ 544246 w 736968"/>
              <a:gd name="connsiteY769" fmla="*/ 179744 h 614713"/>
              <a:gd name="connsiteX770" fmla="*/ 537273 w 736968"/>
              <a:gd name="connsiteY770" fmla="*/ 176924 h 614713"/>
              <a:gd name="connsiteX771" fmla="*/ 522736 w 736968"/>
              <a:gd name="connsiteY771" fmla="*/ 160866 h 614713"/>
              <a:gd name="connsiteX772" fmla="*/ 514570 w 736968"/>
              <a:gd name="connsiteY772" fmla="*/ 155973 h 614713"/>
              <a:gd name="connsiteX773" fmla="*/ 507185 w 736968"/>
              <a:gd name="connsiteY773" fmla="*/ 150386 h 614713"/>
              <a:gd name="connsiteX774" fmla="*/ 502045 w 736968"/>
              <a:gd name="connsiteY774" fmla="*/ 145176 h 614713"/>
              <a:gd name="connsiteX775" fmla="*/ 492797 w 736968"/>
              <a:gd name="connsiteY775" fmla="*/ 140180 h 614713"/>
              <a:gd name="connsiteX776" fmla="*/ 483391 w 736968"/>
              <a:gd name="connsiteY776" fmla="*/ 149581 h 614713"/>
              <a:gd name="connsiteX777" fmla="*/ 483477 w 736968"/>
              <a:gd name="connsiteY777" fmla="*/ 150112 h 614713"/>
              <a:gd name="connsiteX778" fmla="*/ 508426 w 736968"/>
              <a:gd name="connsiteY778" fmla="*/ 388570 h 614713"/>
              <a:gd name="connsiteX779" fmla="*/ 510579 w 736968"/>
              <a:gd name="connsiteY779" fmla="*/ 390720 h 614713"/>
              <a:gd name="connsiteX780" fmla="*/ 564026 w 736968"/>
              <a:gd name="connsiteY780" fmla="*/ 262048 h 614713"/>
              <a:gd name="connsiteX781" fmla="*/ 524714 w 736968"/>
              <a:gd name="connsiteY781" fmla="*/ 262048 h 614713"/>
              <a:gd name="connsiteX782" fmla="*/ 482799 w 736968"/>
              <a:gd name="connsiteY782" fmla="*/ 362966 h 614713"/>
              <a:gd name="connsiteX783" fmla="*/ 496987 w 736968"/>
              <a:gd name="connsiteY783" fmla="*/ 377138 h 614713"/>
              <a:gd name="connsiteX784" fmla="*/ 497278 w 736968"/>
              <a:gd name="connsiteY784" fmla="*/ 376547 h 614713"/>
              <a:gd name="connsiteX785" fmla="*/ 498141 w 736968"/>
              <a:gd name="connsiteY785" fmla="*/ 368535 h 614713"/>
              <a:gd name="connsiteX786" fmla="*/ 504062 w 736968"/>
              <a:gd name="connsiteY786" fmla="*/ 369863 h 614713"/>
              <a:gd name="connsiteX787" fmla="*/ 507340 w 736968"/>
              <a:gd name="connsiteY787" fmla="*/ 378613 h 614713"/>
              <a:gd name="connsiteX788" fmla="*/ 508426 w 736968"/>
              <a:gd name="connsiteY788" fmla="*/ 388570 h 614713"/>
              <a:gd name="connsiteX789" fmla="*/ 478578 w 736968"/>
              <a:gd name="connsiteY789" fmla="*/ 413077 h 614713"/>
              <a:gd name="connsiteX790" fmla="*/ 473193 w 736968"/>
              <a:gd name="connsiteY790" fmla="*/ 421535 h 614713"/>
              <a:gd name="connsiteX791" fmla="*/ 502825 w 736968"/>
              <a:gd name="connsiteY791" fmla="*/ 398475 h 614713"/>
              <a:gd name="connsiteX792" fmla="*/ 475036 w 736968"/>
              <a:gd name="connsiteY792" fmla="*/ 370720 h 614713"/>
              <a:gd name="connsiteX793" fmla="*/ 469067 w 736968"/>
              <a:gd name="connsiteY793" fmla="*/ 375982 h 614713"/>
              <a:gd name="connsiteX794" fmla="*/ 472935 w 736968"/>
              <a:gd name="connsiteY794" fmla="*/ 382863 h 614713"/>
              <a:gd name="connsiteX795" fmla="*/ 482713 w 736968"/>
              <a:gd name="connsiteY795" fmla="*/ 392606 h 614713"/>
              <a:gd name="connsiteX796" fmla="*/ 474942 w 736968"/>
              <a:gd name="connsiteY796" fmla="*/ 405587 h 614713"/>
              <a:gd name="connsiteX797" fmla="*/ 478578 w 736968"/>
              <a:gd name="connsiteY797" fmla="*/ 413077 h 614713"/>
              <a:gd name="connsiteX798" fmla="*/ 485063 w 736968"/>
              <a:gd name="connsiteY798" fmla="*/ 250583 h 614713"/>
              <a:gd name="connsiteX799" fmla="*/ 484780 w 736968"/>
              <a:gd name="connsiteY799" fmla="*/ 251080 h 614713"/>
              <a:gd name="connsiteX800" fmla="*/ 513726 w 736968"/>
              <a:gd name="connsiteY800" fmla="*/ 251080 h 614713"/>
              <a:gd name="connsiteX801" fmla="*/ 512727 w 736968"/>
              <a:gd name="connsiteY801" fmla="*/ 238689 h 614713"/>
              <a:gd name="connsiteX802" fmla="*/ 512048 w 736968"/>
              <a:gd name="connsiteY802" fmla="*/ 239966 h 614713"/>
              <a:gd name="connsiteX803" fmla="*/ 509716 w 736968"/>
              <a:gd name="connsiteY803" fmla="*/ 239795 h 614713"/>
              <a:gd name="connsiteX804" fmla="*/ 511801 w 736968"/>
              <a:gd name="connsiteY804" fmla="*/ 232417 h 614713"/>
              <a:gd name="connsiteX805" fmla="*/ 511069 w 736968"/>
              <a:gd name="connsiteY805" fmla="*/ 228441 h 614713"/>
              <a:gd name="connsiteX806" fmla="*/ 506986 w 736968"/>
              <a:gd name="connsiteY806" fmla="*/ 231526 h 614713"/>
              <a:gd name="connsiteX807" fmla="*/ 504028 w 736968"/>
              <a:gd name="connsiteY807" fmla="*/ 236333 h 614713"/>
              <a:gd name="connsiteX808" fmla="*/ 497671 w 736968"/>
              <a:gd name="connsiteY808" fmla="*/ 237267 h 614713"/>
              <a:gd name="connsiteX809" fmla="*/ 491735 w 736968"/>
              <a:gd name="connsiteY809" fmla="*/ 244559 h 614713"/>
              <a:gd name="connsiteX810" fmla="*/ 485063 w 736968"/>
              <a:gd name="connsiteY810" fmla="*/ 250583 h 614713"/>
              <a:gd name="connsiteX811" fmla="*/ 475036 w 736968"/>
              <a:gd name="connsiteY811" fmla="*/ 157926 h 614713"/>
              <a:gd name="connsiteX812" fmla="*/ 447246 w 736968"/>
              <a:gd name="connsiteY812" fmla="*/ 185690 h 614713"/>
              <a:gd name="connsiteX813" fmla="*/ 459914 w 736968"/>
              <a:gd name="connsiteY813" fmla="*/ 202948 h 614713"/>
              <a:gd name="connsiteX814" fmla="*/ 470516 w 736968"/>
              <a:gd name="connsiteY814" fmla="*/ 208458 h 614713"/>
              <a:gd name="connsiteX815" fmla="*/ 477515 w 736968"/>
              <a:gd name="connsiteY815" fmla="*/ 218672 h 614713"/>
              <a:gd name="connsiteX816" fmla="*/ 479531 w 736968"/>
              <a:gd name="connsiteY816" fmla="*/ 222836 h 614713"/>
              <a:gd name="connsiteX817" fmla="*/ 484154 w 736968"/>
              <a:gd name="connsiteY817" fmla="*/ 222803 h 614713"/>
              <a:gd name="connsiteX818" fmla="*/ 489214 w 736968"/>
              <a:gd name="connsiteY818" fmla="*/ 214430 h 614713"/>
              <a:gd name="connsiteX819" fmla="*/ 499353 w 736968"/>
              <a:gd name="connsiteY819" fmla="*/ 221054 h 614713"/>
              <a:gd name="connsiteX820" fmla="*/ 497079 w 736968"/>
              <a:gd name="connsiteY820" fmla="*/ 225416 h 614713"/>
              <a:gd name="connsiteX821" fmla="*/ 496808 w 736968"/>
              <a:gd name="connsiteY821" fmla="*/ 234293 h 614713"/>
              <a:gd name="connsiteX822" fmla="*/ 504843 w 736968"/>
              <a:gd name="connsiteY822" fmla="*/ 230523 h 614713"/>
              <a:gd name="connsiteX823" fmla="*/ 506899 w 736968"/>
              <a:gd name="connsiteY823" fmla="*/ 224687 h 614713"/>
              <a:gd name="connsiteX824" fmla="*/ 509784 w 736968"/>
              <a:gd name="connsiteY824" fmla="*/ 222579 h 614713"/>
              <a:gd name="connsiteX825" fmla="*/ 502336 w 736968"/>
              <a:gd name="connsiteY825" fmla="*/ 199992 h 614713"/>
              <a:gd name="connsiteX826" fmla="*/ 499669 w 736968"/>
              <a:gd name="connsiteY826" fmla="*/ 198329 h 614713"/>
              <a:gd name="connsiteX827" fmla="*/ 496541 w 736968"/>
              <a:gd name="connsiteY827" fmla="*/ 195399 h 614713"/>
              <a:gd name="connsiteX828" fmla="*/ 492550 w 736968"/>
              <a:gd name="connsiteY828" fmla="*/ 189057 h 614713"/>
              <a:gd name="connsiteX829" fmla="*/ 496619 w 736968"/>
              <a:gd name="connsiteY829" fmla="*/ 189649 h 614713"/>
              <a:gd name="connsiteX830" fmla="*/ 497123 w 736968"/>
              <a:gd name="connsiteY830" fmla="*/ 189024 h 614713"/>
              <a:gd name="connsiteX831" fmla="*/ 475036 w 736968"/>
              <a:gd name="connsiteY831" fmla="*/ 157926 h 614713"/>
              <a:gd name="connsiteX832" fmla="*/ 441319 w 736968"/>
              <a:gd name="connsiteY832" fmla="*/ 195622 h 614713"/>
              <a:gd name="connsiteX833" fmla="*/ 437949 w 736968"/>
              <a:gd name="connsiteY833" fmla="*/ 194979 h 614713"/>
              <a:gd name="connsiteX834" fmla="*/ 428762 w 736968"/>
              <a:gd name="connsiteY834" fmla="*/ 204148 h 614713"/>
              <a:gd name="connsiteX835" fmla="*/ 434663 w 736968"/>
              <a:gd name="connsiteY835" fmla="*/ 204945 h 614713"/>
              <a:gd name="connsiteX836" fmla="*/ 439654 w 736968"/>
              <a:gd name="connsiteY836" fmla="*/ 198844 h 614713"/>
              <a:gd name="connsiteX837" fmla="*/ 441293 w 736968"/>
              <a:gd name="connsiteY837" fmla="*/ 203214 h 614713"/>
              <a:gd name="connsiteX838" fmla="*/ 438857 w 736968"/>
              <a:gd name="connsiteY838" fmla="*/ 207181 h 614713"/>
              <a:gd name="connsiteX839" fmla="*/ 441079 w 736968"/>
              <a:gd name="connsiteY839" fmla="*/ 211689 h 614713"/>
              <a:gd name="connsiteX840" fmla="*/ 442914 w 736968"/>
              <a:gd name="connsiteY840" fmla="*/ 215510 h 614713"/>
              <a:gd name="connsiteX841" fmla="*/ 443789 w 736968"/>
              <a:gd name="connsiteY841" fmla="*/ 209863 h 614713"/>
              <a:gd name="connsiteX842" fmla="*/ 448678 w 736968"/>
              <a:gd name="connsiteY842" fmla="*/ 210352 h 614713"/>
              <a:gd name="connsiteX843" fmla="*/ 450231 w 736968"/>
              <a:gd name="connsiteY843" fmla="*/ 208158 h 614713"/>
              <a:gd name="connsiteX844" fmla="*/ 441319 w 736968"/>
              <a:gd name="connsiteY844" fmla="*/ 195622 h 614713"/>
              <a:gd name="connsiteX845" fmla="*/ 426995 w 736968"/>
              <a:gd name="connsiteY845" fmla="*/ 341397 h 614713"/>
              <a:gd name="connsiteX846" fmla="*/ 424524 w 736968"/>
              <a:gd name="connsiteY846" fmla="*/ 342442 h 614713"/>
              <a:gd name="connsiteX847" fmla="*/ 442503 w 736968"/>
              <a:gd name="connsiteY847" fmla="*/ 351020 h 614713"/>
              <a:gd name="connsiteX848" fmla="*/ 453319 w 736968"/>
              <a:gd name="connsiteY848" fmla="*/ 351380 h 614713"/>
              <a:gd name="connsiteX849" fmla="*/ 460112 w 736968"/>
              <a:gd name="connsiteY849" fmla="*/ 352331 h 614713"/>
              <a:gd name="connsiteX850" fmla="*/ 465884 w 736968"/>
              <a:gd name="connsiteY850" fmla="*/ 346590 h 614713"/>
              <a:gd name="connsiteX851" fmla="*/ 470164 w 736968"/>
              <a:gd name="connsiteY851" fmla="*/ 339272 h 614713"/>
              <a:gd name="connsiteX852" fmla="*/ 474925 w 736968"/>
              <a:gd name="connsiteY852" fmla="*/ 352323 h 614713"/>
              <a:gd name="connsiteX853" fmla="*/ 474616 w 736968"/>
              <a:gd name="connsiteY853" fmla="*/ 354791 h 614713"/>
              <a:gd name="connsiteX854" fmla="*/ 475036 w 736968"/>
              <a:gd name="connsiteY854" fmla="*/ 355211 h 614713"/>
              <a:gd name="connsiteX855" fmla="*/ 513726 w 736968"/>
              <a:gd name="connsiteY855" fmla="*/ 262048 h 614713"/>
              <a:gd name="connsiteX856" fmla="*/ 483845 w 736968"/>
              <a:gd name="connsiteY856" fmla="*/ 262048 h 614713"/>
              <a:gd name="connsiteX857" fmla="*/ 488535 w 736968"/>
              <a:gd name="connsiteY857" fmla="*/ 269811 h 614713"/>
              <a:gd name="connsiteX858" fmla="*/ 493476 w 736968"/>
              <a:gd name="connsiteY858" fmla="*/ 278081 h 614713"/>
              <a:gd name="connsiteX859" fmla="*/ 501899 w 736968"/>
              <a:gd name="connsiteY859" fmla="*/ 284696 h 614713"/>
              <a:gd name="connsiteX860" fmla="*/ 481246 w 736968"/>
              <a:gd name="connsiteY860" fmla="*/ 291320 h 614713"/>
              <a:gd name="connsiteX861" fmla="*/ 477713 w 736968"/>
              <a:gd name="connsiteY861" fmla="*/ 293736 h 614713"/>
              <a:gd name="connsiteX862" fmla="*/ 468474 w 736968"/>
              <a:gd name="connsiteY862" fmla="*/ 299555 h 614713"/>
              <a:gd name="connsiteX863" fmla="*/ 463346 w 736968"/>
              <a:gd name="connsiteY863" fmla="*/ 309537 h 614713"/>
              <a:gd name="connsiteX864" fmla="*/ 453507 w 736968"/>
              <a:gd name="connsiteY864" fmla="*/ 319135 h 614713"/>
              <a:gd name="connsiteX865" fmla="*/ 444527 w 736968"/>
              <a:gd name="connsiteY865" fmla="*/ 324439 h 614713"/>
              <a:gd name="connsiteX866" fmla="*/ 452666 w 736968"/>
              <a:gd name="connsiteY866" fmla="*/ 324971 h 614713"/>
              <a:gd name="connsiteX867" fmla="*/ 454185 w 736968"/>
              <a:gd name="connsiteY867" fmla="*/ 324516 h 614713"/>
              <a:gd name="connsiteX868" fmla="*/ 457839 w 736968"/>
              <a:gd name="connsiteY868" fmla="*/ 321663 h 614713"/>
              <a:gd name="connsiteX869" fmla="*/ 459031 w 736968"/>
              <a:gd name="connsiteY869" fmla="*/ 316907 h 614713"/>
              <a:gd name="connsiteX870" fmla="*/ 465807 w 736968"/>
              <a:gd name="connsiteY870" fmla="*/ 314062 h 614713"/>
              <a:gd name="connsiteX871" fmla="*/ 467814 w 736968"/>
              <a:gd name="connsiteY871" fmla="*/ 327858 h 614713"/>
              <a:gd name="connsiteX872" fmla="*/ 459511 w 736968"/>
              <a:gd name="connsiteY872" fmla="*/ 348278 h 614713"/>
              <a:gd name="connsiteX873" fmla="*/ 452521 w 736968"/>
              <a:gd name="connsiteY873" fmla="*/ 347644 h 614713"/>
              <a:gd name="connsiteX874" fmla="*/ 439818 w 736968"/>
              <a:gd name="connsiteY874" fmla="*/ 344662 h 614713"/>
              <a:gd name="connsiteX875" fmla="*/ 426995 w 736968"/>
              <a:gd name="connsiteY875" fmla="*/ 341397 h 614713"/>
              <a:gd name="connsiteX876" fmla="*/ 614306 w 736968"/>
              <a:gd name="connsiteY876" fmla="*/ 262048 h 614713"/>
              <a:gd name="connsiteX877" fmla="*/ 575014 w 736968"/>
              <a:gd name="connsiteY877" fmla="*/ 262048 h 614713"/>
              <a:gd name="connsiteX878" fmla="*/ 518342 w 736968"/>
              <a:gd name="connsiteY878" fmla="*/ 398475 h 614713"/>
              <a:gd name="connsiteX879" fmla="*/ 546244 w 736968"/>
              <a:gd name="connsiteY879" fmla="*/ 426350 h 614713"/>
              <a:gd name="connsiteX880" fmla="*/ 614306 w 736968"/>
              <a:gd name="connsiteY880" fmla="*/ 262048 h 614713"/>
              <a:gd name="connsiteX881" fmla="*/ 546244 w 736968"/>
              <a:gd name="connsiteY881" fmla="*/ 86787 h 614713"/>
              <a:gd name="connsiteX882" fmla="*/ 517135 w 736968"/>
              <a:gd name="connsiteY882" fmla="*/ 115870 h 614713"/>
              <a:gd name="connsiteX883" fmla="*/ 531876 w 736968"/>
              <a:gd name="connsiteY883" fmla="*/ 133556 h 614713"/>
              <a:gd name="connsiteX884" fmla="*/ 540440 w 736968"/>
              <a:gd name="connsiteY884" fmla="*/ 142022 h 614713"/>
              <a:gd name="connsiteX885" fmla="*/ 555724 w 736968"/>
              <a:gd name="connsiteY885" fmla="*/ 167112 h 614713"/>
              <a:gd name="connsiteX886" fmla="*/ 555021 w 736968"/>
              <a:gd name="connsiteY886" fmla="*/ 167721 h 614713"/>
              <a:gd name="connsiteX887" fmla="*/ 575004 w 736968"/>
              <a:gd name="connsiteY887" fmla="*/ 251080 h 614713"/>
              <a:gd name="connsiteX888" fmla="*/ 614306 w 736968"/>
              <a:gd name="connsiteY888" fmla="*/ 251080 h 614713"/>
              <a:gd name="connsiteX889" fmla="*/ 546244 w 736968"/>
              <a:gd name="connsiteY889" fmla="*/ 86787 h 614713"/>
              <a:gd name="connsiteX890" fmla="*/ 374030 w 736968"/>
              <a:gd name="connsiteY890" fmla="*/ 50292 h 614713"/>
              <a:gd name="connsiteX891" fmla="*/ 466605 w 736968"/>
              <a:gd name="connsiteY891" fmla="*/ 74824 h 614713"/>
              <a:gd name="connsiteX892" fmla="*/ 473578 w 736968"/>
              <a:gd name="connsiteY892" fmla="*/ 73274 h 614713"/>
              <a:gd name="connsiteX893" fmla="*/ 487274 w 736968"/>
              <a:gd name="connsiteY893" fmla="*/ 77275 h 614713"/>
              <a:gd name="connsiteX894" fmla="*/ 495983 w 736968"/>
              <a:gd name="connsiteY894" fmla="*/ 83479 h 614713"/>
              <a:gd name="connsiteX895" fmla="*/ 506060 w 736968"/>
              <a:gd name="connsiteY895" fmla="*/ 96401 h 614713"/>
              <a:gd name="connsiteX896" fmla="*/ 509027 w 736968"/>
              <a:gd name="connsiteY896" fmla="*/ 103788 h 614713"/>
              <a:gd name="connsiteX897" fmla="*/ 511166 w 736968"/>
              <a:gd name="connsiteY897" fmla="*/ 106324 h 614713"/>
              <a:gd name="connsiteX898" fmla="*/ 538490 w 736968"/>
              <a:gd name="connsiteY898" fmla="*/ 79032 h 614713"/>
              <a:gd name="connsiteX899" fmla="*/ 374030 w 736968"/>
              <a:gd name="connsiteY899" fmla="*/ 11037 h 614713"/>
              <a:gd name="connsiteX900" fmla="*/ 374030 w 736968"/>
              <a:gd name="connsiteY900" fmla="*/ 50292 h 614713"/>
              <a:gd name="connsiteX901" fmla="*/ 374030 w 736968"/>
              <a:gd name="connsiteY901" fmla="*/ 100540 h 614713"/>
              <a:gd name="connsiteX902" fmla="*/ 462994 w 736968"/>
              <a:gd name="connsiteY902" fmla="*/ 132306 h 614713"/>
              <a:gd name="connsiteX903" fmla="*/ 456011 w 736968"/>
              <a:gd name="connsiteY903" fmla="*/ 123325 h 614713"/>
              <a:gd name="connsiteX904" fmla="*/ 445488 w 736968"/>
              <a:gd name="connsiteY904" fmla="*/ 116144 h 614713"/>
              <a:gd name="connsiteX905" fmla="*/ 455823 w 736968"/>
              <a:gd name="connsiteY905" fmla="*/ 119948 h 614713"/>
              <a:gd name="connsiteX906" fmla="*/ 452221 w 736968"/>
              <a:gd name="connsiteY906" fmla="*/ 110960 h 614713"/>
              <a:gd name="connsiteX907" fmla="*/ 462916 w 736968"/>
              <a:gd name="connsiteY907" fmla="*/ 122974 h 614713"/>
              <a:gd name="connsiteX908" fmla="*/ 470868 w 736968"/>
              <a:gd name="connsiteY908" fmla="*/ 125990 h 614713"/>
              <a:gd name="connsiteX909" fmla="*/ 475697 w 736968"/>
              <a:gd name="connsiteY909" fmla="*/ 132425 h 614713"/>
              <a:gd name="connsiteX910" fmla="*/ 477927 w 736968"/>
              <a:gd name="connsiteY910" fmla="*/ 135022 h 614713"/>
              <a:gd name="connsiteX911" fmla="*/ 475148 w 736968"/>
              <a:gd name="connsiteY911" fmla="*/ 134148 h 614713"/>
              <a:gd name="connsiteX912" fmla="*/ 477026 w 736968"/>
              <a:gd name="connsiteY912" fmla="*/ 140437 h 614713"/>
              <a:gd name="connsiteX913" fmla="*/ 490082 w 736968"/>
              <a:gd name="connsiteY913" fmla="*/ 127387 h 614713"/>
              <a:gd name="connsiteX914" fmla="*/ 481838 w 736968"/>
              <a:gd name="connsiteY914" fmla="*/ 117841 h 614713"/>
              <a:gd name="connsiteX915" fmla="*/ 475637 w 736968"/>
              <a:gd name="connsiteY915" fmla="*/ 120977 h 614713"/>
              <a:gd name="connsiteX916" fmla="*/ 471177 w 736968"/>
              <a:gd name="connsiteY916" fmla="*/ 121997 h 614713"/>
              <a:gd name="connsiteX917" fmla="*/ 471417 w 736968"/>
              <a:gd name="connsiteY917" fmla="*/ 116778 h 614713"/>
              <a:gd name="connsiteX918" fmla="*/ 469658 w 736968"/>
              <a:gd name="connsiteY918" fmla="*/ 112648 h 614713"/>
              <a:gd name="connsiteX919" fmla="*/ 468037 w 736968"/>
              <a:gd name="connsiteY919" fmla="*/ 103170 h 614713"/>
              <a:gd name="connsiteX920" fmla="*/ 462445 w 736968"/>
              <a:gd name="connsiteY920" fmla="*/ 94071 h 614713"/>
              <a:gd name="connsiteX921" fmla="*/ 456783 w 736968"/>
              <a:gd name="connsiteY921" fmla="*/ 82074 h 614713"/>
              <a:gd name="connsiteX922" fmla="*/ 374030 w 736968"/>
              <a:gd name="connsiteY922" fmla="*/ 61260 h 614713"/>
              <a:gd name="connsiteX923" fmla="*/ 374030 w 736968"/>
              <a:gd name="connsiteY923" fmla="*/ 100540 h 614713"/>
              <a:gd name="connsiteX924" fmla="*/ 374030 w 736968"/>
              <a:gd name="connsiteY924" fmla="*/ 150797 h 614713"/>
              <a:gd name="connsiteX925" fmla="*/ 439483 w 736968"/>
              <a:gd name="connsiteY925" fmla="*/ 177935 h 614713"/>
              <a:gd name="connsiteX926" fmla="*/ 467283 w 736968"/>
              <a:gd name="connsiteY926" fmla="*/ 150172 h 614713"/>
              <a:gd name="connsiteX927" fmla="*/ 374030 w 736968"/>
              <a:gd name="connsiteY927" fmla="*/ 111517 h 614713"/>
              <a:gd name="connsiteX928" fmla="*/ 374030 w 736968"/>
              <a:gd name="connsiteY928" fmla="*/ 150797 h 614713"/>
              <a:gd name="connsiteX929" fmla="*/ 374030 w 736968"/>
              <a:gd name="connsiteY929" fmla="*/ 201140 h 614713"/>
              <a:gd name="connsiteX930" fmla="*/ 385034 w 736968"/>
              <a:gd name="connsiteY930" fmla="*/ 203368 h 614713"/>
              <a:gd name="connsiteX931" fmla="*/ 390232 w 736968"/>
              <a:gd name="connsiteY931" fmla="*/ 198638 h 614713"/>
              <a:gd name="connsiteX932" fmla="*/ 393826 w 736968"/>
              <a:gd name="connsiteY932" fmla="*/ 199546 h 614713"/>
              <a:gd name="connsiteX933" fmla="*/ 390773 w 736968"/>
              <a:gd name="connsiteY933" fmla="*/ 205476 h 614713"/>
              <a:gd name="connsiteX934" fmla="*/ 401692 w 736968"/>
              <a:gd name="connsiteY934" fmla="*/ 211766 h 614713"/>
              <a:gd name="connsiteX935" fmla="*/ 403888 w 736968"/>
              <a:gd name="connsiteY935" fmla="*/ 213496 h 614713"/>
              <a:gd name="connsiteX936" fmla="*/ 407662 w 736968"/>
              <a:gd name="connsiteY936" fmla="*/ 209726 h 614713"/>
              <a:gd name="connsiteX937" fmla="*/ 407593 w 736968"/>
              <a:gd name="connsiteY937" fmla="*/ 209306 h 614713"/>
              <a:gd name="connsiteX938" fmla="*/ 414352 w 736968"/>
              <a:gd name="connsiteY938" fmla="*/ 203042 h 614713"/>
              <a:gd name="connsiteX939" fmla="*/ 426608 w 736968"/>
              <a:gd name="connsiteY939" fmla="*/ 190798 h 614713"/>
              <a:gd name="connsiteX940" fmla="*/ 425682 w 736968"/>
              <a:gd name="connsiteY940" fmla="*/ 190643 h 614713"/>
              <a:gd name="connsiteX941" fmla="*/ 420090 w 736968"/>
              <a:gd name="connsiteY941" fmla="*/ 192905 h 614713"/>
              <a:gd name="connsiteX942" fmla="*/ 428728 w 736968"/>
              <a:gd name="connsiteY942" fmla="*/ 186719 h 614713"/>
              <a:gd name="connsiteX943" fmla="*/ 430142 w 736968"/>
              <a:gd name="connsiteY943" fmla="*/ 187267 h 614713"/>
              <a:gd name="connsiteX944" fmla="*/ 431703 w 736968"/>
              <a:gd name="connsiteY944" fmla="*/ 185707 h 614713"/>
              <a:gd name="connsiteX945" fmla="*/ 374030 w 736968"/>
              <a:gd name="connsiteY945" fmla="*/ 161783 h 614713"/>
              <a:gd name="connsiteX946" fmla="*/ 374030 w 736968"/>
              <a:gd name="connsiteY946" fmla="*/ 201140 h 614713"/>
              <a:gd name="connsiteX947" fmla="*/ 368541 w 736968"/>
              <a:gd name="connsiteY947" fmla="*/ 211834 h 614713"/>
              <a:gd name="connsiteX948" fmla="*/ 355177 w 736968"/>
              <a:gd name="connsiteY948" fmla="*/ 213856 h 614713"/>
              <a:gd name="connsiteX949" fmla="*/ 354508 w 736968"/>
              <a:gd name="connsiteY949" fmla="*/ 215450 h 614713"/>
              <a:gd name="connsiteX950" fmla="*/ 359320 w 736968"/>
              <a:gd name="connsiteY950" fmla="*/ 216762 h 614713"/>
              <a:gd name="connsiteX951" fmla="*/ 356035 w 736968"/>
              <a:gd name="connsiteY951" fmla="*/ 218972 h 614713"/>
              <a:gd name="connsiteX952" fmla="*/ 359148 w 736968"/>
              <a:gd name="connsiteY952" fmla="*/ 221526 h 614713"/>
              <a:gd name="connsiteX953" fmla="*/ 356155 w 736968"/>
              <a:gd name="connsiteY953" fmla="*/ 227250 h 614713"/>
              <a:gd name="connsiteX954" fmla="*/ 344069 w 736968"/>
              <a:gd name="connsiteY954" fmla="*/ 231808 h 614713"/>
              <a:gd name="connsiteX955" fmla="*/ 340981 w 736968"/>
              <a:gd name="connsiteY955" fmla="*/ 237010 h 614713"/>
              <a:gd name="connsiteX956" fmla="*/ 331804 w 736968"/>
              <a:gd name="connsiteY956" fmla="*/ 244345 h 614713"/>
              <a:gd name="connsiteX957" fmla="*/ 336452 w 736968"/>
              <a:gd name="connsiteY957" fmla="*/ 242511 h 614713"/>
              <a:gd name="connsiteX958" fmla="*/ 342732 w 736968"/>
              <a:gd name="connsiteY958" fmla="*/ 239418 h 614713"/>
              <a:gd name="connsiteX959" fmla="*/ 343778 w 736968"/>
              <a:gd name="connsiteY959" fmla="*/ 244413 h 614713"/>
              <a:gd name="connsiteX960" fmla="*/ 336144 w 736968"/>
              <a:gd name="connsiteY960" fmla="*/ 249640 h 614713"/>
              <a:gd name="connsiteX961" fmla="*/ 332224 w 736968"/>
              <a:gd name="connsiteY961" fmla="*/ 249384 h 614713"/>
              <a:gd name="connsiteX962" fmla="*/ 339258 w 736968"/>
              <a:gd name="connsiteY962" fmla="*/ 252546 h 614713"/>
              <a:gd name="connsiteX963" fmla="*/ 334445 w 736968"/>
              <a:gd name="connsiteY963" fmla="*/ 256213 h 614713"/>
              <a:gd name="connsiteX964" fmla="*/ 335552 w 736968"/>
              <a:gd name="connsiteY964" fmla="*/ 258090 h 614713"/>
              <a:gd name="connsiteX965" fmla="*/ 340612 w 736968"/>
              <a:gd name="connsiteY965" fmla="*/ 258493 h 614713"/>
              <a:gd name="connsiteX966" fmla="*/ 331907 w 736968"/>
              <a:gd name="connsiteY966" fmla="*/ 275116 h 614713"/>
              <a:gd name="connsiteX967" fmla="*/ 328210 w 736968"/>
              <a:gd name="connsiteY967" fmla="*/ 275956 h 614713"/>
              <a:gd name="connsiteX968" fmla="*/ 333991 w 736968"/>
              <a:gd name="connsiteY968" fmla="*/ 284936 h 614713"/>
              <a:gd name="connsiteX969" fmla="*/ 339000 w 736968"/>
              <a:gd name="connsiteY969" fmla="*/ 278767 h 614713"/>
              <a:gd name="connsiteX970" fmla="*/ 340518 w 736968"/>
              <a:gd name="connsiteY970" fmla="*/ 276547 h 614713"/>
              <a:gd name="connsiteX971" fmla="*/ 343049 w 736968"/>
              <a:gd name="connsiteY971" fmla="*/ 274911 h 614713"/>
              <a:gd name="connsiteX972" fmla="*/ 347989 w 736968"/>
              <a:gd name="connsiteY972" fmla="*/ 268313 h 614713"/>
              <a:gd name="connsiteX973" fmla="*/ 347311 w 736968"/>
              <a:gd name="connsiteY973" fmla="*/ 264542 h 614713"/>
              <a:gd name="connsiteX974" fmla="*/ 349568 w 736968"/>
              <a:gd name="connsiteY974" fmla="*/ 262700 h 614713"/>
              <a:gd name="connsiteX975" fmla="*/ 353110 w 736968"/>
              <a:gd name="connsiteY975" fmla="*/ 263557 h 614713"/>
              <a:gd name="connsiteX976" fmla="*/ 359122 w 736968"/>
              <a:gd name="connsiteY976" fmla="*/ 264825 h 614713"/>
              <a:gd name="connsiteX977" fmla="*/ 363523 w 736968"/>
              <a:gd name="connsiteY977" fmla="*/ 266521 h 614713"/>
              <a:gd name="connsiteX978" fmla="*/ 363754 w 736968"/>
              <a:gd name="connsiteY978" fmla="*/ 269761 h 614713"/>
              <a:gd name="connsiteX979" fmla="*/ 365289 w 736968"/>
              <a:gd name="connsiteY979" fmla="*/ 269906 h 614713"/>
              <a:gd name="connsiteX980" fmla="*/ 361344 w 736968"/>
              <a:gd name="connsiteY980" fmla="*/ 275896 h 614713"/>
              <a:gd name="connsiteX981" fmla="*/ 355160 w 736968"/>
              <a:gd name="connsiteY981" fmla="*/ 287790 h 614713"/>
              <a:gd name="connsiteX982" fmla="*/ 348504 w 736968"/>
              <a:gd name="connsiteY982" fmla="*/ 287953 h 614713"/>
              <a:gd name="connsiteX983" fmla="*/ 344635 w 736968"/>
              <a:gd name="connsiteY983" fmla="*/ 289033 h 614713"/>
              <a:gd name="connsiteX984" fmla="*/ 339077 w 736968"/>
              <a:gd name="connsiteY984" fmla="*/ 290189 h 614713"/>
              <a:gd name="connsiteX985" fmla="*/ 368540 w 736968"/>
              <a:gd name="connsiteY985" fmla="*/ 301303 h 614713"/>
              <a:gd name="connsiteX986" fmla="*/ 375660 w 736968"/>
              <a:gd name="connsiteY986" fmla="*/ 300703 h 614713"/>
              <a:gd name="connsiteX987" fmla="*/ 378018 w 736968"/>
              <a:gd name="connsiteY987" fmla="*/ 294217 h 614713"/>
              <a:gd name="connsiteX988" fmla="*/ 378645 w 736968"/>
              <a:gd name="connsiteY988" fmla="*/ 290172 h 614713"/>
              <a:gd name="connsiteX989" fmla="*/ 384331 w 736968"/>
              <a:gd name="connsiteY989" fmla="*/ 284782 h 614713"/>
              <a:gd name="connsiteX990" fmla="*/ 388328 w 736968"/>
              <a:gd name="connsiteY990" fmla="*/ 285382 h 614713"/>
              <a:gd name="connsiteX991" fmla="*/ 394152 w 736968"/>
              <a:gd name="connsiteY991" fmla="*/ 286753 h 614713"/>
              <a:gd name="connsiteX992" fmla="*/ 389838 w 736968"/>
              <a:gd name="connsiteY992" fmla="*/ 289495 h 614713"/>
              <a:gd name="connsiteX993" fmla="*/ 394341 w 736968"/>
              <a:gd name="connsiteY993" fmla="*/ 290386 h 614713"/>
              <a:gd name="connsiteX994" fmla="*/ 395542 w 736968"/>
              <a:gd name="connsiteY994" fmla="*/ 284465 h 614713"/>
              <a:gd name="connsiteX995" fmla="*/ 396254 w 736968"/>
              <a:gd name="connsiteY995" fmla="*/ 282614 h 614713"/>
              <a:gd name="connsiteX996" fmla="*/ 398724 w 736968"/>
              <a:gd name="connsiteY996" fmla="*/ 276128 h 614713"/>
              <a:gd name="connsiteX997" fmla="*/ 393723 w 736968"/>
              <a:gd name="connsiteY997" fmla="*/ 275630 h 614713"/>
              <a:gd name="connsiteX998" fmla="*/ 390310 w 736968"/>
              <a:gd name="connsiteY998" fmla="*/ 270574 h 614713"/>
              <a:gd name="connsiteX999" fmla="*/ 395593 w 736968"/>
              <a:gd name="connsiteY999" fmla="*/ 274182 h 614713"/>
              <a:gd name="connsiteX1000" fmla="*/ 400019 w 736968"/>
              <a:gd name="connsiteY1000" fmla="*/ 270232 h 614713"/>
              <a:gd name="connsiteX1001" fmla="*/ 395585 w 736968"/>
              <a:gd name="connsiteY1001" fmla="*/ 266204 h 614713"/>
              <a:gd name="connsiteX1002" fmla="*/ 398475 w 736968"/>
              <a:gd name="connsiteY1002" fmla="*/ 265073 h 614713"/>
              <a:gd name="connsiteX1003" fmla="*/ 396631 w 736968"/>
              <a:gd name="connsiteY1003" fmla="*/ 260772 h 614713"/>
              <a:gd name="connsiteX1004" fmla="*/ 390686 w 736968"/>
              <a:gd name="connsiteY1004" fmla="*/ 252357 h 614713"/>
              <a:gd name="connsiteX1005" fmla="*/ 386887 w 736968"/>
              <a:gd name="connsiteY1005" fmla="*/ 254807 h 614713"/>
              <a:gd name="connsiteX1006" fmla="*/ 385223 w 736968"/>
              <a:gd name="connsiteY1006" fmla="*/ 253522 h 614713"/>
              <a:gd name="connsiteX1007" fmla="*/ 389495 w 736968"/>
              <a:gd name="connsiteY1007" fmla="*/ 248467 h 614713"/>
              <a:gd name="connsiteX1008" fmla="*/ 393543 w 736968"/>
              <a:gd name="connsiteY1008" fmla="*/ 244482 h 614713"/>
              <a:gd name="connsiteX1009" fmla="*/ 390764 w 736968"/>
              <a:gd name="connsiteY1009" fmla="*/ 238707 h 614713"/>
              <a:gd name="connsiteX1010" fmla="*/ 387531 w 736968"/>
              <a:gd name="connsiteY1010" fmla="*/ 233651 h 614713"/>
              <a:gd name="connsiteX1011" fmla="*/ 383851 w 736968"/>
              <a:gd name="connsiteY1011" fmla="*/ 228801 h 614713"/>
              <a:gd name="connsiteX1012" fmla="*/ 380094 w 736968"/>
              <a:gd name="connsiteY1012" fmla="*/ 226290 h 614713"/>
              <a:gd name="connsiteX1013" fmla="*/ 373498 w 736968"/>
              <a:gd name="connsiteY1013" fmla="*/ 223334 h 614713"/>
              <a:gd name="connsiteX1014" fmla="*/ 365255 w 736968"/>
              <a:gd name="connsiteY1014" fmla="*/ 218509 h 614713"/>
              <a:gd name="connsiteX1015" fmla="*/ 362262 w 736968"/>
              <a:gd name="connsiteY1015" fmla="*/ 215545 h 614713"/>
              <a:gd name="connsiteX1016" fmla="*/ 368540 w 736968"/>
              <a:gd name="connsiteY1016" fmla="*/ 215142 h 614713"/>
              <a:gd name="connsiteX1017" fmla="*/ 369398 w 736968"/>
              <a:gd name="connsiteY1017" fmla="*/ 211868 h 614713"/>
              <a:gd name="connsiteX1018" fmla="*/ 368540 w 736968"/>
              <a:gd name="connsiteY1018" fmla="*/ 211834 h 614713"/>
              <a:gd name="connsiteX1019" fmla="*/ 198590 w 736968"/>
              <a:gd name="connsiteY1019" fmla="*/ 79032 h 614713"/>
              <a:gd name="connsiteX1020" fmla="*/ 226492 w 736968"/>
              <a:gd name="connsiteY1020" fmla="*/ 106907 h 614713"/>
              <a:gd name="connsiteX1021" fmla="*/ 363051 w 736968"/>
              <a:gd name="connsiteY1021" fmla="*/ 50292 h 614713"/>
              <a:gd name="connsiteX1022" fmla="*/ 363051 w 736968"/>
              <a:gd name="connsiteY1022" fmla="*/ 11037 h 614713"/>
              <a:gd name="connsiteX1023" fmla="*/ 198590 w 736968"/>
              <a:gd name="connsiteY1023" fmla="*/ 79032 h 614713"/>
              <a:gd name="connsiteX1024" fmla="*/ 122766 w 736968"/>
              <a:gd name="connsiteY1024" fmla="*/ 251080 h 614713"/>
              <a:gd name="connsiteX1025" fmla="*/ 162068 w 736968"/>
              <a:gd name="connsiteY1025" fmla="*/ 251080 h 614713"/>
              <a:gd name="connsiteX1026" fmla="*/ 218729 w 736968"/>
              <a:gd name="connsiteY1026" fmla="*/ 114662 h 614713"/>
              <a:gd name="connsiteX1027" fmla="*/ 190827 w 736968"/>
              <a:gd name="connsiteY1027" fmla="*/ 86787 h 614713"/>
              <a:gd name="connsiteX1028" fmla="*/ 122766 w 736968"/>
              <a:gd name="connsiteY1028" fmla="*/ 251080 h 614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</a:cxnLst>
            <a:rect l="l" t="t" r="r" b="b"/>
            <a:pathLst>
              <a:path w="736968" h="614713">
                <a:moveTo>
                  <a:pt x="586884" y="559057"/>
                </a:moveTo>
                <a:cubicBezTo>
                  <a:pt x="587228" y="558979"/>
                  <a:pt x="587699" y="559357"/>
                  <a:pt x="587869" y="559556"/>
                </a:cubicBezTo>
                <a:cubicBezTo>
                  <a:pt x="574446" y="573299"/>
                  <a:pt x="557232" y="582717"/>
                  <a:pt x="540711" y="587411"/>
                </a:cubicBezTo>
                <a:cubicBezTo>
                  <a:pt x="528458" y="590894"/>
                  <a:pt x="516112" y="591475"/>
                  <a:pt x="503480" y="590061"/>
                </a:cubicBezTo>
                <a:cubicBezTo>
                  <a:pt x="484042" y="587886"/>
                  <a:pt x="466897" y="580106"/>
                  <a:pt x="450805" y="569540"/>
                </a:cubicBezTo>
                <a:cubicBezTo>
                  <a:pt x="441173" y="563213"/>
                  <a:pt x="431644" y="556736"/>
                  <a:pt x="422114" y="550259"/>
                </a:cubicBezTo>
                <a:cubicBezTo>
                  <a:pt x="411169" y="542813"/>
                  <a:pt x="399093" y="541447"/>
                  <a:pt x="386381" y="543521"/>
                </a:cubicBezTo>
                <a:cubicBezTo>
                  <a:pt x="379494" y="544267"/>
                  <a:pt x="384717" y="547575"/>
                  <a:pt x="385772" y="548099"/>
                </a:cubicBezTo>
                <a:cubicBezTo>
                  <a:pt x="402850" y="556455"/>
                  <a:pt x="418923" y="566464"/>
                  <a:pt x="433943" y="578037"/>
                </a:cubicBezTo>
                <a:cubicBezTo>
                  <a:pt x="444150" y="585522"/>
                  <a:pt x="462359" y="603058"/>
                  <a:pt x="462359" y="603058"/>
                </a:cubicBezTo>
                <a:lnTo>
                  <a:pt x="448738" y="614714"/>
                </a:lnTo>
                <a:cubicBezTo>
                  <a:pt x="448738" y="614714"/>
                  <a:pt x="438342" y="603078"/>
                  <a:pt x="433814" y="598553"/>
                </a:cubicBezTo>
                <a:cubicBezTo>
                  <a:pt x="403930" y="567457"/>
                  <a:pt x="377469" y="553786"/>
                  <a:pt x="371602" y="550414"/>
                </a:cubicBezTo>
                <a:cubicBezTo>
                  <a:pt x="370573" y="549823"/>
                  <a:pt x="369587" y="549256"/>
                  <a:pt x="368540" y="549256"/>
                </a:cubicBezTo>
                <a:cubicBezTo>
                  <a:pt x="367494" y="549256"/>
                  <a:pt x="366508" y="549823"/>
                  <a:pt x="365479" y="550414"/>
                </a:cubicBezTo>
                <a:cubicBezTo>
                  <a:pt x="359612" y="553786"/>
                  <a:pt x="333151" y="567457"/>
                  <a:pt x="303259" y="598553"/>
                </a:cubicBezTo>
                <a:cubicBezTo>
                  <a:pt x="298738" y="603078"/>
                  <a:pt x="288343" y="614714"/>
                  <a:pt x="288343" y="614714"/>
                </a:cubicBezTo>
                <a:lnTo>
                  <a:pt x="274713" y="603058"/>
                </a:lnTo>
                <a:cubicBezTo>
                  <a:pt x="274713" y="603058"/>
                  <a:pt x="292931" y="585522"/>
                  <a:pt x="303139" y="578037"/>
                </a:cubicBezTo>
                <a:cubicBezTo>
                  <a:pt x="318157" y="566464"/>
                  <a:pt x="334231" y="556455"/>
                  <a:pt x="351309" y="548099"/>
                </a:cubicBezTo>
                <a:cubicBezTo>
                  <a:pt x="352364" y="547575"/>
                  <a:pt x="357587" y="544267"/>
                  <a:pt x="350700" y="543521"/>
                </a:cubicBezTo>
                <a:cubicBezTo>
                  <a:pt x="337988" y="541447"/>
                  <a:pt x="325911" y="542813"/>
                  <a:pt x="314967" y="550259"/>
                </a:cubicBezTo>
                <a:cubicBezTo>
                  <a:pt x="305437" y="556736"/>
                  <a:pt x="295900" y="563213"/>
                  <a:pt x="286267" y="569540"/>
                </a:cubicBezTo>
                <a:cubicBezTo>
                  <a:pt x="270184" y="580106"/>
                  <a:pt x="253039" y="587886"/>
                  <a:pt x="233594" y="590061"/>
                </a:cubicBezTo>
                <a:cubicBezTo>
                  <a:pt x="220968" y="591475"/>
                  <a:pt x="208625" y="590894"/>
                  <a:pt x="196368" y="587411"/>
                </a:cubicBezTo>
                <a:cubicBezTo>
                  <a:pt x="179848" y="582717"/>
                  <a:pt x="162591" y="573241"/>
                  <a:pt x="149168" y="559498"/>
                </a:cubicBezTo>
                <a:cubicBezTo>
                  <a:pt x="149339" y="559299"/>
                  <a:pt x="149854" y="558979"/>
                  <a:pt x="150197" y="559057"/>
                </a:cubicBezTo>
                <a:cubicBezTo>
                  <a:pt x="151338" y="559565"/>
                  <a:pt x="152040" y="559924"/>
                  <a:pt x="153148" y="560500"/>
                </a:cubicBezTo>
                <a:cubicBezTo>
                  <a:pt x="173099" y="570756"/>
                  <a:pt x="194121" y="571948"/>
                  <a:pt x="215727" y="567791"/>
                </a:cubicBezTo>
                <a:cubicBezTo>
                  <a:pt x="230480" y="564952"/>
                  <a:pt x="244187" y="559052"/>
                  <a:pt x="257919" y="553190"/>
                </a:cubicBezTo>
                <a:cubicBezTo>
                  <a:pt x="267757" y="549000"/>
                  <a:pt x="277475" y="544378"/>
                  <a:pt x="287605" y="541036"/>
                </a:cubicBezTo>
                <a:cubicBezTo>
                  <a:pt x="313860" y="532384"/>
                  <a:pt x="340467" y="532485"/>
                  <a:pt x="367185" y="539248"/>
                </a:cubicBezTo>
                <a:cubicBezTo>
                  <a:pt x="367623" y="539369"/>
                  <a:pt x="368077" y="539427"/>
                  <a:pt x="368541" y="539485"/>
                </a:cubicBezTo>
                <a:cubicBezTo>
                  <a:pt x="368995" y="539427"/>
                  <a:pt x="369459" y="539369"/>
                  <a:pt x="369896" y="539248"/>
                </a:cubicBezTo>
                <a:cubicBezTo>
                  <a:pt x="396614" y="532485"/>
                  <a:pt x="423220" y="532384"/>
                  <a:pt x="449476" y="541036"/>
                </a:cubicBezTo>
                <a:cubicBezTo>
                  <a:pt x="459606" y="544378"/>
                  <a:pt x="469324" y="549000"/>
                  <a:pt x="479162" y="553190"/>
                </a:cubicBezTo>
                <a:cubicBezTo>
                  <a:pt x="492885" y="559052"/>
                  <a:pt x="506603" y="564952"/>
                  <a:pt x="521354" y="567791"/>
                </a:cubicBezTo>
                <a:cubicBezTo>
                  <a:pt x="542961" y="571948"/>
                  <a:pt x="563982" y="570756"/>
                  <a:pt x="583936" y="560500"/>
                </a:cubicBezTo>
                <a:cubicBezTo>
                  <a:pt x="585041" y="559924"/>
                  <a:pt x="585745" y="559565"/>
                  <a:pt x="586884" y="559057"/>
                </a:cubicBezTo>
                <a:close/>
                <a:moveTo>
                  <a:pt x="649912" y="501893"/>
                </a:moveTo>
                <a:cubicBezTo>
                  <a:pt x="638483" y="510661"/>
                  <a:pt x="631127" y="513563"/>
                  <a:pt x="621647" y="516814"/>
                </a:cubicBezTo>
                <a:cubicBezTo>
                  <a:pt x="607401" y="521697"/>
                  <a:pt x="592048" y="522685"/>
                  <a:pt x="577167" y="523465"/>
                </a:cubicBezTo>
                <a:cubicBezTo>
                  <a:pt x="557499" y="524492"/>
                  <a:pt x="538519" y="525340"/>
                  <a:pt x="519133" y="528484"/>
                </a:cubicBezTo>
                <a:lnTo>
                  <a:pt x="518822" y="528537"/>
                </a:lnTo>
                <a:cubicBezTo>
                  <a:pt x="517605" y="528731"/>
                  <a:pt x="517048" y="528217"/>
                  <a:pt x="517440" y="527801"/>
                </a:cubicBezTo>
                <a:cubicBezTo>
                  <a:pt x="517513" y="527728"/>
                  <a:pt x="517639" y="527636"/>
                  <a:pt x="517731" y="527602"/>
                </a:cubicBezTo>
                <a:cubicBezTo>
                  <a:pt x="535018" y="521275"/>
                  <a:pt x="546758" y="507885"/>
                  <a:pt x="555603" y="491071"/>
                </a:cubicBezTo>
                <a:cubicBezTo>
                  <a:pt x="561727" y="479427"/>
                  <a:pt x="571755" y="456676"/>
                  <a:pt x="574543" y="452957"/>
                </a:cubicBezTo>
                <a:cubicBezTo>
                  <a:pt x="574601" y="452880"/>
                  <a:pt x="574534" y="452126"/>
                  <a:pt x="574354" y="451980"/>
                </a:cubicBezTo>
                <a:cubicBezTo>
                  <a:pt x="573040" y="452409"/>
                  <a:pt x="554017" y="468587"/>
                  <a:pt x="545381" y="476599"/>
                </a:cubicBezTo>
                <a:cubicBezTo>
                  <a:pt x="534664" y="486546"/>
                  <a:pt x="524578" y="497174"/>
                  <a:pt x="513857" y="507120"/>
                </a:cubicBezTo>
                <a:cubicBezTo>
                  <a:pt x="497103" y="523102"/>
                  <a:pt x="473020" y="530121"/>
                  <a:pt x="464298" y="532384"/>
                </a:cubicBezTo>
                <a:cubicBezTo>
                  <a:pt x="464100" y="532432"/>
                  <a:pt x="463705" y="532582"/>
                  <a:pt x="463611" y="532694"/>
                </a:cubicBezTo>
                <a:cubicBezTo>
                  <a:pt x="463354" y="533028"/>
                  <a:pt x="463225" y="533333"/>
                  <a:pt x="463174" y="533478"/>
                </a:cubicBezTo>
                <a:cubicBezTo>
                  <a:pt x="463157" y="533541"/>
                  <a:pt x="463183" y="533585"/>
                  <a:pt x="463242" y="533590"/>
                </a:cubicBezTo>
                <a:lnTo>
                  <a:pt x="463637" y="533687"/>
                </a:lnTo>
                <a:cubicBezTo>
                  <a:pt x="470404" y="535227"/>
                  <a:pt x="489951" y="539471"/>
                  <a:pt x="499979" y="542145"/>
                </a:cubicBezTo>
                <a:cubicBezTo>
                  <a:pt x="515399" y="546272"/>
                  <a:pt x="530858" y="549736"/>
                  <a:pt x="546836" y="550860"/>
                </a:cubicBezTo>
                <a:cubicBezTo>
                  <a:pt x="564147" y="552076"/>
                  <a:pt x="581376" y="550259"/>
                  <a:pt x="597470" y="544267"/>
                </a:cubicBezTo>
                <a:cubicBezTo>
                  <a:pt x="615765" y="537456"/>
                  <a:pt x="638313" y="521363"/>
                  <a:pt x="651188" y="502082"/>
                </a:cubicBezTo>
                <a:cubicBezTo>
                  <a:pt x="651222" y="502033"/>
                  <a:pt x="651256" y="501946"/>
                  <a:pt x="651222" y="501927"/>
                </a:cubicBezTo>
                <a:cubicBezTo>
                  <a:pt x="650664" y="501636"/>
                  <a:pt x="650014" y="501825"/>
                  <a:pt x="649912" y="501893"/>
                </a:cubicBezTo>
                <a:close/>
                <a:moveTo>
                  <a:pt x="708819" y="411663"/>
                </a:moveTo>
                <a:cubicBezTo>
                  <a:pt x="708286" y="412348"/>
                  <a:pt x="698655" y="424953"/>
                  <a:pt x="675040" y="441106"/>
                </a:cubicBezTo>
                <a:cubicBezTo>
                  <a:pt x="663582" y="449084"/>
                  <a:pt x="652938" y="454166"/>
                  <a:pt x="640345" y="460001"/>
                </a:cubicBezTo>
                <a:cubicBezTo>
                  <a:pt x="624634" y="467293"/>
                  <a:pt x="611096" y="473951"/>
                  <a:pt x="597736" y="485005"/>
                </a:cubicBezTo>
                <a:cubicBezTo>
                  <a:pt x="596868" y="485718"/>
                  <a:pt x="596146" y="486255"/>
                  <a:pt x="595273" y="486900"/>
                </a:cubicBezTo>
                <a:cubicBezTo>
                  <a:pt x="594803" y="487244"/>
                  <a:pt x="594337" y="486657"/>
                  <a:pt x="594851" y="486061"/>
                </a:cubicBezTo>
                <a:cubicBezTo>
                  <a:pt x="595506" y="485306"/>
                  <a:pt x="615164" y="465194"/>
                  <a:pt x="621075" y="422571"/>
                </a:cubicBezTo>
                <a:cubicBezTo>
                  <a:pt x="623131" y="407696"/>
                  <a:pt x="623422" y="391629"/>
                  <a:pt x="628252" y="377293"/>
                </a:cubicBezTo>
                <a:cubicBezTo>
                  <a:pt x="628387" y="376838"/>
                  <a:pt x="628116" y="376351"/>
                  <a:pt x="627951" y="376127"/>
                </a:cubicBezTo>
                <a:cubicBezTo>
                  <a:pt x="627927" y="376093"/>
                  <a:pt x="627796" y="376179"/>
                  <a:pt x="627772" y="376213"/>
                </a:cubicBezTo>
                <a:cubicBezTo>
                  <a:pt x="613326" y="392717"/>
                  <a:pt x="601300" y="418390"/>
                  <a:pt x="595695" y="434440"/>
                </a:cubicBezTo>
                <a:cubicBezTo>
                  <a:pt x="591724" y="445802"/>
                  <a:pt x="587932" y="457224"/>
                  <a:pt x="583824" y="468535"/>
                </a:cubicBezTo>
                <a:cubicBezTo>
                  <a:pt x="578248" y="483882"/>
                  <a:pt x="570965" y="498289"/>
                  <a:pt x="559147" y="509968"/>
                </a:cubicBezTo>
                <a:cubicBezTo>
                  <a:pt x="558973" y="510148"/>
                  <a:pt x="558081" y="511083"/>
                  <a:pt x="558081" y="511083"/>
                </a:cubicBezTo>
                <a:cubicBezTo>
                  <a:pt x="558081" y="511083"/>
                  <a:pt x="557935" y="511354"/>
                  <a:pt x="557887" y="511785"/>
                </a:cubicBezTo>
                <a:cubicBezTo>
                  <a:pt x="557887" y="511824"/>
                  <a:pt x="557945" y="511911"/>
                  <a:pt x="557979" y="511901"/>
                </a:cubicBezTo>
                <a:cubicBezTo>
                  <a:pt x="559671" y="511611"/>
                  <a:pt x="560777" y="511451"/>
                  <a:pt x="561863" y="511218"/>
                </a:cubicBezTo>
                <a:cubicBezTo>
                  <a:pt x="575023" y="508501"/>
                  <a:pt x="588101" y="505357"/>
                  <a:pt x="601334" y="503152"/>
                </a:cubicBezTo>
                <a:cubicBezTo>
                  <a:pt x="623456" y="499471"/>
                  <a:pt x="642784" y="491623"/>
                  <a:pt x="660605" y="477953"/>
                </a:cubicBezTo>
                <a:cubicBezTo>
                  <a:pt x="678483" y="464242"/>
                  <a:pt x="693612" y="448270"/>
                  <a:pt x="703485" y="427832"/>
                </a:cubicBezTo>
                <a:cubicBezTo>
                  <a:pt x="706050" y="422520"/>
                  <a:pt x="708460" y="417319"/>
                  <a:pt x="710046" y="411501"/>
                </a:cubicBezTo>
                <a:cubicBezTo>
                  <a:pt x="709711" y="411372"/>
                  <a:pt x="709178" y="411397"/>
                  <a:pt x="708819" y="411663"/>
                </a:cubicBezTo>
                <a:close/>
                <a:moveTo>
                  <a:pt x="734621" y="310240"/>
                </a:moveTo>
                <a:cubicBezTo>
                  <a:pt x="728943" y="328329"/>
                  <a:pt x="718672" y="342974"/>
                  <a:pt x="703698" y="358724"/>
                </a:cubicBezTo>
                <a:cubicBezTo>
                  <a:pt x="691954" y="370831"/>
                  <a:pt x="669357" y="393728"/>
                  <a:pt x="658917" y="409606"/>
                </a:cubicBezTo>
                <a:cubicBezTo>
                  <a:pt x="658626" y="410052"/>
                  <a:pt x="657846" y="409855"/>
                  <a:pt x="658137" y="409050"/>
                </a:cubicBezTo>
                <a:cubicBezTo>
                  <a:pt x="663160" y="395228"/>
                  <a:pt x="665308" y="370780"/>
                  <a:pt x="662297" y="351834"/>
                </a:cubicBezTo>
                <a:cubicBezTo>
                  <a:pt x="659722" y="335673"/>
                  <a:pt x="652638" y="318038"/>
                  <a:pt x="650887" y="298261"/>
                </a:cubicBezTo>
                <a:cubicBezTo>
                  <a:pt x="650873" y="298167"/>
                  <a:pt x="650897" y="298149"/>
                  <a:pt x="650863" y="298055"/>
                </a:cubicBezTo>
                <a:cubicBezTo>
                  <a:pt x="650761" y="297798"/>
                  <a:pt x="650320" y="297198"/>
                  <a:pt x="650029" y="297173"/>
                </a:cubicBezTo>
                <a:cubicBezTo>
                  <a:pt x="650024" y="297233"/>
                  <a:pt x="649835" y="297516"/>
                  <a:pt x="649360" y="299049"/>
                </a:cubicBezTo>
                <a:cubicBezTo>
                  <a:pt x="645965" y="310541"/>
                  <a:pt x="641718" y="324936"/>
                  <a:pt x="641014" y="338304"/>
                </a:cubicBezTo>
                <a:cubicBezTo>
                  <a:pt x="640156" y="354431"/>
                  <a:pt x="643201" y="375168"/>
                  <a:pt x="641873" y="391766"/>
                </a:cubicBezTo>
                <a:cubicBezTo>
                  <a:pt x="640331" y="410943"/>
                  <a:pt x="639017" y="429915"/>
                  <a:pt x="630216" y="447310"/>
                </a:cubicBezTo>
                <a:cubicBezTo>
                  <a:pt x="630172" y="447396"/>
                  <a:pt x="630148" y="447498"/>
                  <a:pt x="630114" y="447593"/>
                </a:cubicBezTo>
                <a:cubicBezTo>
                  <a:pt x="629934" y="448056"/>
                  <a:pt x="630424" y="448913"/>
                  <a:pt x="630424" y="448913"/>
                </a:cubicBezTo>
                <a:cubicBezTo>
                  <a:pt x="630424" y="448913"/>
                  <a:pt x="630502" y="448895"/>
                  <a:pt x="630536" y="448870"/>
                </a:cubicBezTo>
                <a:cubicBezTo>
                  <a:pt x="637591" y="444371"/>
                  <a:pt x="657705" y="432520"/>
                  <a:pt x="670967" y="423677"/>
                </a:cubicBezTo>
                <a:cubicBezTo>
                  <a:pt x="687522" y="412631"/>
                  <a:pt x="702161" y="399504"/>
                  <a:pt x="713615" y="382991"/>
                </a:cubicBezTo>
                <a:cubicBezTo>
                  <a:pt x="727910" y="362357"/>
                  <a:pt x="736216" y="337507"/>
                  <a:pt x="735795" y="312194"/>
                </a:cubicBezTo>
                <a:cubicBezTo>
                  <a:pt x="735775" y="311337"/>
                  <a:pt x="735717" y="309829"/>
                  <a:pt x="735625" y="309641"/>
                </a:cubicBezTo>
                <a:cubicBezTo>
                  <a:pt x="735436" y="309564"/>
                  <a:pt x="734665" y="310112"/>
                  <a:pt x="734621" y="310240"/>
                </a:cubicBezTo>
                <a:close/>
                <a:moveTo>
                  <a:pt x="691954" y="321158"/>
                </a:moveTo>
                <a:cubicBezTo>
                  <a:pt x="691896" y="321397"/>
                  <a:pt x="691692" y="321500"/>
                  <a:pt x="691619" y="321526"/>
                </a:cubicBezTo>
                <a:cubicBezTo>
                  <a:pt x="691212" y="321646"/>
                  <a:pt x="691013" y="321148"/>
                  <a:pt x="691023" y="321037"/>
                </a:cubicBezTo>
                <a:cubicBezTo>
                  <a:pt x="691663" y="315913"/>
                  <a:pt x="691707" y="309589"/>
                  <a:pt x="691358" y="304773"/>
                </a:cubicBezTo>
                <a:cubicBezTo>
                  <a:pt x="689976" y="285827"/>
                  <a:pt x="678532" y="270138"/>
                  <a:pt x="668499" y="254370"/>
                </a:cubicBezTo>
                <a:cubicBezTo>
                  <a:pt x="663267" y="246144"/>
                  <a:pt x="654199" y="231766"/>
                  <a:pt x="650329" y="222083"/>
                </a:cubicBezTo>
                <a:cubicBezTo>
                  <a:pt x="650296" y="221997"/>
                  <a:pt x="649534" y="221517"/>
                  <a:pt x="649301" y="221620"/>
                </a:cubicBezTo>
                <a:cubicBezTo>
                  <a:pt x="649200" y="223317"/>
                  <a:pt x="649549" y="228895"/>
                  <a:pt x="649927" y="232502"/>
                </a:cubicBezTo>
                <a:cubicBezTo>
                  <a:pt x="652739" y="259624"/>
                  <a:pt x="661385" y="286179"/>
                  <a:pt x="670332" y="311920"/>
                </a:cubicBezTo>
                <a:cubicBezTo>
                  <a:pt x="676321" y="329152"/>
                  <a:pt x="679312" y="343917"/>
                  <a:pt x="677470" y="362134"/>
                </a:cubicBezTo>
                <a:cubicBezTo>
                  <a:pt x="677271" y="363651"/>
                  <a:pt x="677223" y="363813"/>
                  <a:pt x="677853" y="364277"/>
                </a:cubicBezTo>
                <a:cubicBezTo>
                  <a:pt x="677882" y="364294"/>
                  <a:pt x="677916" y="364233"/>
                  <a:pt x="677930" y="364260"/>
                </a:cubicBezTo>
                <a:cubicBezTo>
                  <a:pt x="684050" y="355442"/>
                  <a:pt x="695959" y="343068"/>
                  <a:pt x="703296" y="334140"/>
                </a:cubicBezTo>
                <a:cubicBezTo>
                  <a:pt x="711248" y="324473"/>
                  <a:pt x="751292" y="278869"/>
                  <a:pt x="731566" y="215331"/>
                </a:cubicBezTo>
                <a:cubicBezTo>
                  <a:pt x="730373" y="211500"/>
                  <a:pt x="728948" y="208184"/>
                  <a:pt x="728463" y="207464"/>
                </a:cubicBezTo>
                <a:cubicBezTo>
                  <a:pt x="728152" y="207472"/>
                  <a:pt x="727619" y="208261"/>
                  <a:pt x="727561" y="208467"/>
                </a:cubicBezTo>
                <a:cubicBezTo>
                  <a:pt x="727682" y="254174"/>
                  <a:pt x="705551" y="273797"/>
                  <a:pt x="696313" y="305065"/>
                </a:cubicBezTo>
                <a:cubicBezTo>
                  <a:pt x="694553" y="311020"/>
                  <a:pt x="693166" y="316547"/>
                  <a:pt x="691954" y="321158"/>
                </a:cubicBezTo>
                <a:close/>
                <a:moveTo>
                  <a:pt x="657467" y="179092"/>
                </a:moveTo>
                <a:cubicBezTo>
                  <a:pt x="650208" y="172828"/>
                  <a:pt x="639409" y="161680"/>
                  <a:pt x="633091" y="151962"/>
                </a:cubicBezTo>
                <a:cubicBezTo>
                  <a:pt x="633047" y="151885"/>
                  <a:pt x="632994" y="151834"/>
                  <a:pt x="632946" y="151782"/>
                </a:cubicBezTo>
                <a:cubicBezTo>
                  <a:pt x="632858" y="151697"/>
                  <a:pt x="632766" y="151620"/>
                  <a:pt x="632669" y="151568"/>
                </a:cubicBezTo>
                <a:cubicBezTo>
                  <a:pt x="632276" y="151320"/>
                  <a:pt x="631767" y="151294"/>
                  <a:pt x="631631" y="151363"/>
                </a:cubicBezTo>
                <a:cubicBezTo>
                  <a:pt x="631340" y="151311"/>
                  <a:pt x="631098" y="151328"/>
                  <a:pt x="631117" y="151397"/>
                </a:cubicBezTo>
                <a:cubicBezTo>
                  <a:pt x="631510" y="153299"/>
                  <a:pt x="637809" y="173462"/>
                  <a:pt x="641873" y="182854"/>
                </a:cubicBezTo>
                <a:cubicBezTo>
                  <a:pt x="647750" y="196410"/>
                  <a:pt x="657181" y="207772"/>
                  <a:pt x="666026" y="219443"/>
                </a:cubicBezTo>
                <a:cubicBezTo>
                  <a:pt x="666661" y="220292"/>
                  <a:pt x="667306" y="221131"/>
                  <a:pt x="667941" y="221989"/>
                </a:cubicBezTo>
                <a:cubicBezTo>
                  <a:pt x="676815" y="233908"/>
                  <a:pt x="691013" y="259306"/>
                  <a:pt x="694437" y="272340"/>
                </a:cubicBezTo>
                <a:cubicBezTo>
                  <a:pt x="694529" y="272708"/>
                  <a:pt x="695319" y="273051"/>
                  <a:pt x="695353" y="272897"/>
                </a:cubicBezTo>
                <a:cubicBezTo>
                  <a:pt x="696595" y="268244"/>
                  <a:pt x="702336" y="250172"/>
                  <a:pt x="706589" y="237969"/>
                </a:cubicBezTo>
                <a:cubicBezTo>
                  <a:pt x="707481" y="235433"/>
                  <a:pt x="715011" y="210934"/>
                  <a:pt x="716529" y="200335"/>
                </a:cubicBezTo>
                <a:cubicBezTo>
                  <a:pt x="720825" y="170266"/>
                  <a:pt x="710904" y="131251"/>
                  <a:pt x="693336" y="109931"/>
                </a:cubicBezTo>
                <a:cubicBezTo>
                  <a:pt x="693045" y="110034"/>
                  <a:pt x="692798" y="110814"/>
                  <a:pt x="692846" y="110986"/>
                </a:cubicBezTo>
                <a:cubicBezTo>
                  <a:pt x="693176" y="111988"/>
                  <a:pt x="693404" y="112759"/>
                  <a:pt x="693695" y="113762"/>
                </a:cubicBezTo>
                <a:cubicBezTo>
                  <a:pt x="694083" y="115073"/>
                  <a:pt x="694451" y="116393"/>
                  <a:pt x="694762" y="117738"/>
                </a:cubicBezTo>
                <a:cubicBezTo>
                  <a:pt x="699339" y="137327"/>
                  <a:pt x="697807" y="151149"/>
                  <a:pt x="695557" y="167807"/>
                </a:cubicBezTo>
                <a:cubicBezTo>
                  <a:pt x="693768" y="181088"/>
                  <a:pt x="691193" y="194233"/>
                  <a:pt x="691876" y="207627"/>
                </a:cubicBezTo>
                <a:cubicBezTo>
                  <a:pt x="691993" y="209863"/>
                  <a:pt x="693365" y="226350"/>
                  <a:pt x="693157" y="226975"/>
                </a:cubicBezTo>
                <a:cubicBezTo>
                  <a:pt x="692924" y="227712"/>
                  <a:pt x="692255" y="227146"/>
                  <a:pt x="692177" y="226761"/>
                </a:cubicBezTo>
                <a:cubicBezTo>
                  <a:pt x="692153" y="226641"/>
                  <a:pt x="690019" y="220635"/>
                  <a:pt x="687871" y="215605"/>
                </a:cubicBezTo>
                <a:cubicBezTo>
                  <a:pt x="686984" y="213419"/>
                  <a:pt x="686082" y="211354"/>
                  <a:pt x="685325" y="209863"/>
                </a:cubicBezTo>
                <a:cubicBezTo>
                  <a:pt x="678275" y="195879"/>
                  <a:pt x="669158" y="188621"/>
                  <a:pt x="657467" y="179092"/>
                </a:cubicBezTo>
                <a:close/>
                <a:moveTo>
                  <a:pt x="638090" y="57360"/>
                </a:moveTo>
                <a:cubicBezTo>
                  <a:pt x="643725" y="62853"/>
                  <a:pt x="648109" y="68989"/>
                  <a:pt x="651173" y="76187"/>
                </a:cubicBezTo>
                <a:cubicBezTo>
                  <a:pt x="656017" y="87540"/>
                  <a:pt x="657443" y="104611"/>
                  <a:pt x="660571" y="117524"/>
                </a:cubicBezTo>
                <a:cubicBezTo>
                  <a:pt x="662486" y="125364"/>
                  <a:pt x="663660" y="130917"/>
                  <a:pt x="666414" y="139820"/>
                </a:cubicBezTo>
                <a:cubicBezTo>
                  <a:pt x="666661" y="140600"/>
                  <a:pt x="665847" y="140960"/>
                  <a:pt x="665434" y="140214"/>
                </a:cubicBezTo>
                <a:cubicBezTo>
                  <a:pt x="665366" y="140111"/>
                  <a:pt x="665299" y="140017"/>
                  <a:pt x="665221" y="139923"/>
                </a:cubicBezTo>
                <a:cubicBezTo>
                  <a:pt x="656163" y="127661"/>
                  <a:pt x="644928" y="120009"/>
                  <a:pt x="628911" y="109914"/>
                </a:cubicBezTo>
                <a:cubicBezTo>
                  <a:pt x="619402" y="103676"/>
                  <a:pt x="612153" y="98030"/>
                  <a:pt x="605267" y="88698"/>
                </a:cubicBezTo>
                <a:cubicBezTo>
                  <a:pt x="604074" y="87095"/>
                  <a:pt x="602847" y="85527"/>
                  <a:pt x="601635" y="83950"/>
                </a:cubicBezTo>
                <a:cubicBezTo>
                  <a:pt x="601533" y="83822"/>
                  <a:pt x="600806" y="83565"/>
                  <a:pt x="600583" y="83650"/>
                </a:cubicBezTo>
                <a:cubicBezTo>
                  <a:pt x="600549" y="84010"/>
                  <a:pt x="600709" y="84722"/>
                  <a:pt x="600854" y="85630"/>
                </a:cubicBezTo>
                <a:cubicBezTo>
                  <a:pt x="602905" y="95939"/>
                  <a:pt x="609820" y="115013"/>
                  <a:pt x="621657" y="126315"/>
                </a:cubicBezTo>
                <a:cubicBezTo>
                  <a:pt x="630172" y="134439"/>
                  <a:pt x="639744" y="141654"/>
                  <a:pt x="648836" y="149169"/>
                </a:cubicBezTo>
                <a:cubicBezTo>
                  <a:pt x="665051" y="162725"/>
                  <a:pt x="676878" y="177361"/>
                  <a:pt x="680685" y="182203"/>
                </a:cubicBezTo>
                <a:lnTo>
                  <a:pt x="680859" y="182391"/>
                </a:lnTo>
                <a:cubicBezTo>
                  <a:pt x="680859" y="182391"/>
                  <a:pt x="681587" y="182853"/>
                  <a:pt x="681567" y="182597"/>
                </a:cubicBezTo>
                <a:cubicBezTo>
                  <a:pt x="681562" y="182536"/>
                  <a:pt x="681562" y="182459"/>
                  <a:pt x="681553" y="182399"/>
                </a:cubicBezTo>
                <a:lnTo>
                  <a:pt x="681567" y="182382"/>
                </a:lnTo>
                <a:cubicBezTo>
                  <a:pt x="681344" y="180009"/>
                  <a:pt x="681262" y="176238"/>
                  <a:pt x="681262" y="171783"/>
                </a:cubicBezTo>
                <a:cubicBezTo>
                  <a:pt x="681267" y="161860"/>
                  <a:pt x="681713" y="148587"/>
                  <a:pt x="682154" y="139452"/>
                </a:cubicBezTo>
                <a:cubicBezTo>
                  <a:pt x="682324" y="135759"/>
                  <a:pt x="682450" y="132048"/>
                  <a:pt x="682435" y="128347"/>
                </a:cubicBezTo>
                <a:cubicBezTo>
                  <a:pt x="682411" y="117318"/>
                  <a:pt x="681175" y="106419"/>
                  <a:pt x="676534" y="95964"/>
                </a:cubicBezTo>
                <a:cubicBezTo>
                  <a:pt x="668994" y="79015"/>
                  <a:pt x="657783" y="65536"/>
                  <a:pt x="641014" y="57198"/>
                </a:cubicBezTo>
                <a:cubicBezTo>
                  <a:pt x="640030" y="56710"/>
                  <a:pt x="638726" y="56213"/>
                  <a:pt x="637887" y="56006"/>
                </a:cubicBezTo>
                <a:cubicBezTo>
                  <a:pt x="637853" y="55998"/>
                  <a:pt x="637732" y="56530"/>
                  <a:pt x="637969" y="57206"/>
                </a:cubicBezTo>
                <a:cubicBezTo>
                  <a:pt x="637989" y="57275"/>
                  <a:pt x="638037" y="57318"/>
                  <a:pt x="638090" y="57360"/>
                </a:cubicBezTo>
                <a:close/>
                <a:moveTo>
                  <a:pt x="568632" y="25321"/>
                </a:moveTo>
                <a:cubicBezTo>
                  <a:pt x="578340" y="33942"/>
                  <a:pt x="586128" y="44147"/>
                  <a:pt x="593421" y="54833"/>
                </a:cubicBezTo>
                <a:cubicBezTo>
                  <a:pt x="600408" y="65081"/>
                  <a:pt x="607323" y="75476"/>
                  <a:pt x="616827" y="83702"/>
                </a:cubicBezTo>
                <a:cubicBezTo>
                  <a:pt x="623107" y="90034"/>
                  <a:pt x="641383" y="104225"/>
                  <a:pt x="645956" y="107764"/>
                </a:cubicBezTo>
                <a:cubicBezTo>
                  <a:pt x="646023" y="107824"/>
                  <a:pt x="646091" y="107892"/>
                  <a:pt x="646154" y="107918"/>
                </a:cubicBezTo>
                <a:cubicBezTo>
                  <a:pt x="646300" y="107977"/>
                  <a:pt x="646538" y="107892"/>
                  <a:pt x="646538" y="107892"/>
                </a:cubicBezTo>
                <a:cubicBezTo>
                  <a:pt x="646538" y="107892"/>
                  <a:pt x="646513" y="107764"/>
                  <a:pt x="646504" y="107686"/>
                </a:cubicBezTo>
                <a:cubicBezTo>
                  <a:pt x="645543" y="102442"/>
                  <a:pt x="637285" y="63976"/>
                  <a:pt x="613181" y="44936"/>
                </a:cubicBezTo>
                <a:cubicBezTo>
                  <a:pt x="600229" y="33745"/>
                  <a:pt x="583024" y="26889"/>
                  <a:pt x="566314" y="22288"/>
                </a:cubicBezTo>
                <a:cubicBezTo>
                  <a:pt x="566145" y="22605"/>
                  <a:pt x="566334" y="23436"/>
                  <a:pt x="566436" y="23419"/>
                </a:cubicBezTo>
                <a:cubicBezTo>
                  <a:pt x="567240" y="24121"/>
                  <a:pt x="567827" y="24610"/>
                  <a:pt x="568632" y="25321"/>
                </a:cubicBezTo>
                <a:close/>
                <a:moveTo>
                  <a:pt x="190133" y="550860"/>
                </a:moveTo>
                <a:cubicBezTo>
                  <a:pt x="206112" y="549736"/>
                  <a:pt x="221569" y="546272"/>
                  <a:pt x="236991" y="542145"/>
                </a:cubicBezTo>
                <a:cubicBezTo>
                  <a:pt x="247017" y="539471"/>
                  <a:pt x="266565" y="535227"/>
                  <a:pt x="273332" y="533687"/>
                </a:cubicBezTo>
                <a:lnTo>
                  <a:pt x="273727" y="533590"/>
                </a:lnTo>
                <a:cubicBezTo>
                  <a:pt x="273787" y="533585"/>
                  <a:pt x="273813" y="533541"/>
                  <a:pt x="273796" y="533478"/>
                </a:cubicBezTo>
                <a:cubicBezTo>
                  <a:pt x="273744" y="533333"/>
                  <a:pt x="273615" y="533028"/>
                  <a:pt x="273358" y="532694"/>
                </a:cubicBezTo>
                <a:cubicBezTo>
                  <a:pt x="273264" y="532582"/>
                  <a:pt x="272869" y="532432"/>
                  <a:pt x="272663" y="532384"/>
                </a:cubicBezTo>
                <a:cubicBezTo>
                  <a:pt x="263949" y="530131"/>
                  <a:pt x="239864" y="523102"/>
                  <a:pt x="223112" y="507120"/>
                </a:cubicBezTo>
                <a:cubicBezTo>
                  <a:pt x="212391" y="497174"/>
                  <a:pt x="202304" y="486546"/>
                  <a:pt x="191591" y="476599"/>
                </a:cubicBezTo>
                <a:cubicBezTo>
                  <a:pt x="182953" y="468587"/>
                  <a:pt x="163929" y="452408"/>
                  <a:pt x="162617" y="451972"/>
                </a:cubicBezTo>
                <a:cubicBezTo>
                  <a:pt x="162436" y="452126"/>
                  <a:pt x="162368" y="452880"/>
                  <a:pt x="162428" y="452957"/>
                </a:cubicBezTo>
                <a:cubicBezTo>
                  <a:pt x="165215" y="456676"/>
                  <a:pt x="175243" y="479427"/>
                  <a:pt x="181367" y="491071"/>
                </a:cubicBezTo>
                <a:cubicBezTo>
                  <a:pt x="190210" y="507885"/>
                  <a:pt x="201952" y="521275"/>
                  <a:pt x="219235" y="527602"/>
                </a:cubicBezTo>
                <a:cubicBezTo>
                  <a:pt x="219330" y="527636"/>
                  <a:pt x="219459" y="527728"/>
                  <a:pt x="219527" y="527801"/>
                </a:cubicBezTo>
                <a:cubicBezTo>
                  <a:pt x="219922" y="528217"/>
                  <a:pt x="219364" y="528731"/>
                  <a:pt x="218146" y="528537"/>
                </a:cubicBezTo>
                <a:lnTo>
                  <a:pt x="217837" y="528484"/>
                </a:lnTo>
                <a:cubicBezTo>
                  <a:pt x="198452" y="525340"/>
                  <a:pt x="179471" y="524492"/>
                  <a:pt x="159803" y="523465"/>
                </a:cubicBezTo>
                <a:cubicBezTo>
                  <a:pt x="144922" y="522685"/>
                  <a:pt x="129569" y="521697"/>
                  <a:pt x="115321" y="516814"/>
                </a:cubicBezTo>
                <a:cubicBezTo>
                  <a:pt x="105844" y="513563"/>
                  <a:pt x="98484" y="510661"/>
                  <a:pt x="87059" y="501893"/>
                </a:cubicBezTo>
                <a:cubicBezTo>
                  <a:pt x="86948" y="501825"/>
                  <a:pt x="86304" y="501636"/>
                  <a:pt x="85747" y="501927"/>
                </a:cubicBezTo>
                <a:cubicBezTo>
                  <a:pt x="85712" y="501946"/>
                  <a:pt x="85747" y="502033"/>
                  <a:pt x="85782" y="502082"/>
                </a:cubicBezTo>
                <a:cubicBezTo>
                  <a:pt x="98656" y="521363"/>
                  <a:pt x="121206" y="537456"/>
                  <a:pt x="139501" y="544267"/>
                </a:cubicBezTo>
                <a:cubicBezTo>
                  <a:pt x="155591" y="550259"/>
                  <a:pt x="172824" y="552076"/>
                  <a:pt x="190133" y="550860"/>
                </a:cubicBezTo>
                <a:close/>
                <a:moveTo>
                  <a:pt x="175105" y="511218"/>
                </a:moveTo>
                <a:cubicBezTo>
                  <a:pt x="176194" y="511451"/>
                  <a:pt x="177301" y="511611"/>
                  <a:pt x="178991" y="511901"/>
                </a:cubicBezTo>
                <a:cubicBezTo>
                  <a:pt x="179025" y="511911"/>
                  <a:pt x="179085" y="511824"/>
                  <a:pt x="179085" y="511775"/>
                </a:cubicBezTo>
                <a:cubicBezTo>
                  <a:pt x="179033" y="511354"/>
                  <a:pt x="178887" y="511078"/>
                  <a:pt x="178887" y="511078"/>
                </a:cubicBezTo>
                <a:cubicBezTo>
                  <a:pt x="178887" y="511078"/>
                  <a:pt x="177996" y="510148"/>
                  <a:pt x="177816" y="509968"/>
                </a:cubicBezTo>
                <a:cubicBezTo>
                  <a:pt x="166004" y="498279"/>
                  <a:pt x="158731" y="483882"/>
                  <a:pt x="153148" y="468535"/>
                </a:cubicBezTo>
                <a:cubicBezTo>
                  <a:pt x="149039" y="457224"/>
                  <a:pt x="145239" y="445802"/>
                  <a:pt x="141276" y="434439"/>
                </a:cubicBezTo>
                <a:cubicBezTo>
                  <a:pt x="135667" y="418390"/>
                  <a:pt x="123642" y="392726"/>
                  <a:pt x="109197" y="376213"/>
                </a:cubicBezTo>
                <a:cubicBezTo>
                  <a:pt x="109171" y="376179"/>
                  <a:pt x="109043" y="376093"/>
                  <a:pt x="109017" y="376127"/>
                </a:cubicBezTo>
                <a:cubicBezTo>
                  <a:pt x="108855" y="376351"/>
                  <a:pt x="108580" y="376838"/>
                  <a:pt x="108717" y="377284"/>
                </a:cubicBezTo>
                <a:cubicBezTo>
                  <a:pt x="113546" y="391629"/>
                  <a:pt x="113837" y="407696"/>
                  <a:pt x="115896" y="422571"/>
                </a:cubicBezTo>
                <a:cubicBezTo>
                  <a:pt x="121806" y="465194"/>
                  <a:pt x="141465" y="485306"/>
                  <a:pt x="142117" y="486061"/>
                </a:cubicBezTo>
                <a:cubicBezTo>
                  <a:pt x="142632" y="486657"/>
                  <a:pt x="142159" y="487244"/>
                  <a:pt x="141697" y="486900"/>
                </a:cubicBezTo>
                <a:cubicBezTo>
                  <a:pt x="140830" y="486255"/>
                  <a:pt x="140102" y="485722"/>
                  <a:pt x="139235" y="485005"/>
                </a:cubicBezTo>
                <a:cubicBezTo>
                  <a:pt x="125872" y="473951"/>
                  <a:pt x="112336" y="467293"/>
                  <a:pt x="96623" y="460001"/>
                </a:cubicBezTo>
                <a:cubicBezTo>
                  <a:pt x="84032" y="454165"/>
                  <a:pt x="73387" y="449084"/>
                  <a:pt x="61928" y="441106"/>
                </a:cubicBezTo>
                <a:cubicBezTo>
                  <a:pt x="38315" y="424953"/>
                  <a:pt x="28682" y="412348"/>
                  <a:pt x="28142" y="411663"/>
                </a:cubicBezTo>
                <a:cubicBezTo>
                  <a:pt x="27790" y="411397"/>
                  <a:pt x="27258" y="411372"/>
                  <a:pt x="26924" y="411500"/>
                </a:cubicBezTo>
                <a:cubicBezTo>
                  <a:pt x="28519" y="417318"/>
                  <a:pt x="30921" y="422520"/>
                  <a:pt x="33486" y="427832"/>
                </a:cubicBezTo>
                <a:cubicBezTo>
                  <a:pt x="43358" y="448269"/>
                  <a:pt x="58488" y="464234"/>
                  <a:pt x="76363" y="477953"/>
                </a:cubicBezTo>
                <a:cubicBezTo>
                  <a:pt x="94187" y="491618"/>
                  <a:pt x="113512" y="499471"/>
                  <a:pt x="135633" y="503152"/>
                </a:cubicBezTo>
                <a:cubicBezTo>
                  <a:pt x="148867" y="505357"/>
                  <a:pt x="161948" y="508510"/>
                  <a:pt x="175105" y="511218"/>
                </a:cubicBezTo>
                <a:close/>
                <a:moveTo>
                  <a:pt x="66002" y="423677"/>
                </a:moveTo>
                <a:cubicBezTo>
                  <a:pt x="79263" y="432520"/>
                  <a:pt x="99377" y="444371"/>
                  <a:pt x="106435" y="448870"/>
                </a:cubicBezTo>
                <a:cubicBezTo>
                  <a:pt x="106470" y="448895"/>
                  <a:pt x="106547" y="448912"/>
                  <a:pt x="106547" y="448912"/>
                </a:cubicBezTo>
                <a:cubicBezTo>
                  <a:pt x="106547" y="448912"/>
                  <a:pt x="107036" y="448056"/>
                  <a:pt x="106856" y="447593"/>
                </a:cubicBezTo>
                <a:cubicBezTo>
                  <a:pt x="106821" y="447498"/>
                  <a:pt x="106796" y="447396"/>
                  <a:pt x="106752" y="447310"/>
                </a:cubicBezTo>
                <a:cubicBezTo>
                  <a:pt x="97952" y="429915"/>
                  <a:pt x="96640" y="410943"/>
                  <a:pt x="95096" y="391766"/>
                </a:cubicBezTo>
                <a:cubicBezTo>
                  <a:pt x="93767" y="375168"/>
                  <a:pt x="96812" y="354431"/>
                  <a:pt x="95954" y="338304"/>
                </a:cubicBezTo>
                <a:cubicBezTo>
                  <a:pt x="95242" y="324936"/>
                  <a:pt x="90996" y="310541"/>
                  <a:pt x="87608" y="299049"/>
                </a:cubicBezTo>
                <a:cubicBezTo>
                  <a:pt x="87137" y="297516"/>
                  <a:pt x="86948" y="297233"/>
                  <a:pt x="86939" y="297173"/>
                </a:cubicBezTo>
                <a:cubicBezTo>
                  <a:pt x="86648" y="297198"/>
                  <a:pt x="86210" y="297798"/>
                  <a:pt x="86107" y="298055"/>
                </a:cubicBezTo>
                <a:cubicBezTo>
                  <a:pt x="86073" y="298149"/>
                  <a:pt x="86099" y="298167"/>
                  <a:pt x="86081" y="298261"/>
                </a:cubicBezTo>
                <a:cubicBezTo>
                  <a:pt x="84332" y="318038"/>
                  <a:pt x="77238" y="335673"/>
                  <a:pt x="74674" y="351834"/>
                </a:cubicBezTo>
                <a:cubicBezTo>
                  <a:pt x="71663" y="370780"/>
                  <a:pt x="73807" y="395228"/>
                  <a:pt x="78834" y="409050"/>
                </a:cubicBezTo>
                <a:cubicBezTo>
                  <a:pt x="79125" y="409855"/>
                  <a:pt x="78336" y="410052"/>
                  <a:pt x="78053" y="409606"/>
                </a:cubicBezTo>
                <a:cubicBezTo>
                  <a:pt x="67614" y="393728"/>
                  <a:pt x="45014" y="370831"/>
                  <a:pt x="33271" y="358724"/>
                </a:cubicBezTo>
                <a:cubicBezTo>
                  <a:pt x="18295" y="342974"/>
                  <a:pt x="8028" y="328329"/>
                  <a:pt x="2350" y="310240"/>
                </a:cubicBezTo>
                <a:cubicBezTo>
                  <a:pt x="2307" y="310112"/>
                  <a:pt x="1535" y="309564"/>
                  <a:pt x="1355" y="309641"/>
                </a:cubicBezTo>
                <a:cubicBezTo>
                  <a:pt x="1252" y="309829"/>
                  <a:pt x="1192" y="311337"/>
                  <a:pt x="1174" y="312194"/>
                </a:cubicBezTo>
                <a:cubicBezTo>
                  <a:pt x="754" y="337507"/>
                  <a:pt x="9058" y="362357"/>
                  <a:pt x="23356" y="382991"/>
                </a:cubicBezTo>
                <a:cubicBezTo>
                  <a:pt x="34806" y="399503"/>
                  <a:pt x="49448" y="412631"/>
                  <a:pt x="66002" y="423677"/>
                </a:cubicBezTo>
                <a:close/>
                <a:moveTo>
                  <a:pt x="59037" y="364260"/>
                </a:moveTo>
                <a:cubicBezTo>
                  <a:pt x="59055" y="364233"/>
                  <a:pt x="59088" y="364294"/>
                  <a:pt x="59115" y="364285"/>
                </a:cubicBezTo>
                <a:cubicBezTo>
                  <a:pt x="59749" y="363813"/>
                  <a:pt x="59698" y="363651"/>
                  <a:pt x="59501" y="362134"/>
                </a:cubicBezTo>
                <a:cubicBezTo>
                  <a:pt x="57657" y="343925"/>
                  <a:pt x="60650" y="329152"/>
                  <a:pt x="66637" y="311920"/>
                </a:cubicBezTo>
                <a:cubicBezTo>
                  <a:pt x="75583" y="286178"/>
                  <a:pt x="84229" y="259623"/>
                  <a:pt x="87042" y="232511"/>
                </a:cubicBezTo>
                <a:cubicBezTo>
                  <a:pt x="87420" y="228895"/>
                  <a:pt x="87771" y="223317"/>
                  <a:pt x="87668" y="221620"/>
                </a:cubicBezTo>
                <a:cubicBezTo>
                  <a:pt x="87437" y="221517"/>
                  <a:pt x="86673" y="221997"/>
                  <a:pt x="86639" y="222091"/>
                </a:cubicBezTo>
                <a:cubicBezTo>
                  <a:pt x="82770" y="231766"/>
                  <a:pt x="73705" y="246153"/>
                  <a:pt x="68472" y="254370"/>
                </a:cubicBezTo>
                <a:cubicBezTo>
                  <a:pt x="58437" y="270138"/>
                  <a:pt x="46986" y="285827"/>
                  <a:pt x="45614" y="304773"/>
                </a:cubicBezTo>
                <a:cubicBezTo>
                  <a:pt x="45262" y="309589"/>
                  <a:pt x="45305" y="315913"/>
                  <a:pt x="45948" y="321037"/>
                </a:cubicBezTo>
                <a:cubicBezTo>
                  <a:pt x="45957" y="321148"/>
                  <a:pt x="45760" y="321646"/>
                  <a:pt x="45348" y="321526"/>
                </a:cubicBezTo>
                <a:cubicBezTo>
                  <a:pt x="45279" y="321500"/>
                  <a:pt x="45073" y="321397"/>
                  <a:pt x="45014" y="321158"/>
                </a:cubicBezTo>
                <a:cubicBezTo>
                  <a:pt x="43804" y="316547"/>
                  <a:pt x="42415" y="311020"/>
                  <a:pt x="40648" y="305065"/>
                </a:cubicBezTo>
                <a:cubicBezTo>
                  <a:pt x="31419" y="273797"/>
                  <a:pt x="9289" y="254174"/>
                  <a:pt x="9409" y="208467"/>
                </a:cubicBezTo>
                <a:cubicBezTo>
                  <a:pt x="9349" y="208261"/>
                  <a:pt x="8817" y="207472"/>
                  <a:pt x="8509" y="207464"/>
                </a:cubicBezTo>
                <a:cubicBezTo>
                  <a:pt x="8019" y="208184"/>
                  <a:pt x="6596" y="211500"/>
                  <a:pt x="5403" y="215331"/>
                </a:cubicBezTo>
                <a:cubicBezTo>
                  <a:pt x="-14325" y="278869"/>
                  <a:pt x="25723" y="324473"/>
                  <a:pt x="33666" y="334140"/>
                </a:cubicBezTo>
                <a:cubicBezTo>
                  <a:pt x="41008" y="343068"/>
                  <a:pt x="52921" y="355442"/>
                  <a:pt x="59037" y="364260"/>
                </a:cubicBezTo>
                <a:close/>
                <a:moveTo>
                  <a:pt x="30372" y="237961"/>
                </a:moveTo>
                <a:cubicBezTo>
                  <a:pt x="34643" y="250172"/>
                  <a:pt x="40373" y="268243"/>
                  <a:pt x="41617" y="272905"/>
                </a:cubicBezTo>
                <a:cubicBezTo>
                  <a:pt x="41651" y="273051"/>
                  <a:pt x="42440" y="272708"/>
                  <a:pt x="42535" y="272340"/>
                </a:cubicBezTo>
                <a:cubicBezTo>
                  <a:pt x="45957" y="259306"/>
                  <a:pt x="60152" y="233908"/>
                  <a:pt x="69030" y="221988"/>
                </a:cubicBezTo>
                <a:cubicBezTo>
                  <a:pt x="69664" y="221131"/>
                  <a:pt x="70308" y="220292"/>
                  <a:pt x="70943" y="219443"/>
                </a:cubicBezTo>
                <a:cubicBezTo>
                  <a:pt x="79786" y="207772"/>
                  <a:pt x="89221" y="196410"/>
                  <a:pt x="95096" y="182853"/>
                </a:cubicBezTo>
                <a:cubicBezTo>
                  <a:pt x="99162" y="173462"/>
                  <a:pt x="105458" y="153299"/>
                  <a:pt x="105861" y="151397"/>
                </a:cubicBezTo>
                <a:cubicBezTo>
                  <a:pt x="105869" y="151328"/>
                  <a:pt x="105629" y="151311"/>
                  <a:pt x="105338" y="151354"/>
                </a:cubicBezTo>
                <a:cubicBezTo>
                  <a:pt x="105200" y="151294"/>
                  <a:pt x="104694" y="151320"/>
                  <a:pt x="104300" y="151568"/>
                </a:cubicBezTo>
                <a:cubicBezTo>
                  <a:pt x="104205" y="151620"/>
                  <a:pt x="104111" y="151697"/>
                  <a:pt x="104025" y="151782"/>
                </a:cubicBezTo>
                <a:cubicBezTo>
                  <a:pt x="103973" y="151825"/>
                  <a:pt x="103922" y="151885"/>
                  <a:pt x="103879" y="151962"/>
                </a:cubicBezTo>
                <a:cubicBezTo>
                  <a:pt x="97558" y="161680"/>
                  <a:pt x="86759" y="172828"/>
                  <a:pt x="79503" y="179092"/>
                </a:cubicBezTo>
                <a:cubicBezTo>
                  <a:pt x="67812" y="188621"/>
                  <a:pt x="58694" y="195879"/>
                  <a:pt x="51644" y="209863"/>
                </a:cubicBezTo>
                <a:cubicBezTo>
                  <a:pt x="50889" y="211354"/>
                  <a:pt x="49988" y="213419"/>
                  <a:pt x="49096" y="215596"/>
                </a:cubicBezTo>
                <a:cubicBezTo>
                  <a:pt x="46952" y="220635"/>
                  <a:pt x="44816" y="226641"/>
                  <a:pt x="44790" y="226761"/>
                </a:cubicBezTo>
                <a:cubicBezTo>
                  <a:pt x="44713" y="227146"/>
                  <a:pt x="44044" y="227712"/>
                  <a:pt x="43804" y="226975"/>
                </a:cubicBezTo>
                <a:cubicBezTo>
                  <a:pt x="43606" y="226350"/>
                  <a:pt x="44979" y="209863"/>
                  <a:pt x="45099" y="207627"/>
                </a:cubicBezTo>
                <a:cubicBezTo>
                  <a:pt x="45768" y="194233"/>
                  <a:pt x="43203" y="181088"/>
                  <a:pt x="41411" y="167807"/>
                </a:cubicBezTo>
                <a:cubicBezTo>
                  <a:pt x="39164" y="151149"/>
                  <a:pt x="37628" y="137327"/>
                  <a:pt x="42200" y="117729"/>
                </a:cubicBezTo>
                <a:cubicBezTo>
                  <a:pt x="42508" y="116401"/>
                  <a:pt x="42886" y="115073"/>
                  <a:pt x="43272" y="113762"/>
                </a:cubicBezTo>
                <a:cubicBezTo>
                  <a:pt x="43564" y="112759"/>
                  <a:pt x="43795" y="111988"/>
                  <a:pt x="44121" y="110986"/>
                </a:cubicBezTo>
                <a:cubicBezTo>
                  <a:pt x="44172" y="110814"/>
                  <a:pt x="43924" y="110034"/>
                  <a:pt x="43632" y="109931"/>
                </a:cubicBezTo>
                <a:cubicBezTo>
                  <a:pt x="26066" y="131251"/>
                  <a:pt x="16142" y="170266"/>
                  <a:pt x="20440" y="200335"/>
                </a:cubicBezTo>
                <a:cubicBezTo>
                  <a:pt x="21958" y="210934"/>
                  <a:pt x="29488" y="235433"/>
                  <a:pt x="30372" y="237961"/>
                </a:cubicBezTo>
                <a:close/>
                <a:moveTo>
                  <a:pt x="55709" y="171783"/>
                </a:moveTo>
                <a:cubicBezTo>
                  <a:pt x="55709" y="176238"/>
                  <a:pt x="55624" y="180009"/>
                  <a:pt x="55401" y="182382"/>
                </a:cubicBezTo>
                <a:lnTo>
                  <a:pt x="55418" y="182399"/>
                </a:lnTo>
                <a:cubicBezTo>
                  <a:pt x="55409" y="182459"/>
                  <a:pt x="55409" y="182537"/>
                  <a:pt x="55401" y="182597"/>
                </a:cubicBezTo>
                <a:cubicBezTo>
                  <a:pt x="55375" y="182853"/>
                  <a:pt x="56113" y="182391"/>
                  <a:pt x="56113" y="182391"/>
                </a:cubicBezTo>
                <a:lnTo>
                  <a:pt x="56284" y="182203"/>
                </a:lnTo>
                <a:cubicBezTo>
                  <a:pt x="60092" y="177361"/>
                  <a:pt x="71912" y="162725"/>
                  <a:pt x="88132" y="149169"/>
                </a:cubicBezTo>
                <a:cubicBezTo>
                  <a:pt x="97224" y="141654"/>
                  <a:pt x="106796" y="134439"/>
                  <a:pt x="115313" y="126315"/>
                </a:cubicBezTo>
                <a:cubicBezTo>
                  <a:pt x="127150" y="115013"/>
                  <a:pt x="134063" y="95939"/>
                  <a:pt x="136113" y="85630"/>
                </a:cubicBezTo>
                <a:cubicBezTo>
                  <a:pt x="136259" y="84722"/>
                  <a:pt x="136422" y="84010"/>
                  <a:pt x="136387" y="83650"/>
                </a:cubicBezTo>
                <a:cubicBezTo>
                  <a:pt x="136165" y="83565"/>
                  <a:pt x="135435" y="83822"/>
                  <a:pt x="135332" y="83950"/>
                </a:cubicBezTo>
                <a:cubicBezTo>
                  <a:pt x="134123" y="85527"/>
                  <a:pt x="132896" y="87095"/>
                  <a:pt x="131713" y="88698"/>
                </a:cubicBezTo>
                <a:cubicBezTo>
                  <a:pt x="124816" y="98030"/>
                  <a:pt x="117568" y="103676"/>
                  <a:pt x="108056" y="109914"/>
                </a:cubicBezTo>
                <a:cubicBezTo>
                  <a:pt x="92042" y="120009"/>
                  <a:pt x="80806" y="127661"/>
                  <a:pt x="71748" y="139923"/>
                </a:cubicBezTo>
                <a:cubicBezTo>
                  <a:pt x="71680" y="140017"/>
                  <a:pt x="71602" y="140111"/>
                  <a:pt x="71534" y="140214"/>
                </a:cubicBezTo>
                <a:cubicBezTo>
                  <a:pt x="71122" y="140960"/>
                  <a:pt x="70308" y="140600"/>
                  <a:pt x="70557" y="139820"/>
                </a:cubicBezTo>
                <a:cubicBezTo>
                  <a:pt x="73310" y="130917"/>
                  <a:pt x="74485" y="125364"/>
                  <a:pt x="76397" y="117524"/>
                </a:cubicBezTo>
                <a:cubicBezTo>
                  <a:pt x="79528" y="104611"/>
                  <a:pt x="80952" y="87540"/>
                  <a:pt x="85799" y="76187"/>
                </a:cubicBezTo>
                <a:cubicBezTo>
                  <a:pt x="88860" y="68989"/>
                  <a:pt x="93243" y="62853"/>
                  <a:pt x="98870" y="57360"/>
                </a:cubicBezTo>
                <a:cubicBezTo>
                  <a:pt x="98930" y="57318"/>
                  <a:pt x="98982" y="57275"/>
                  <a:pt x="99008" y="57207"/>
                </a:cubicBezTo>
                <a:cubicBezTo>
                  <a:pt x="99239" y="56530"/>
                  <a:pt x="99119" y="55998"/>
                  <a:pt x="99085" y="56016"/>
                </a:cubicBezTo>
                <a:cubicBezTo>
                  <a:pt x="98244" y="56213"/>
                  <a:pt x="96932" y="56710"/>
                  <a:pt x="95954" y="57198"/>
                </a:cubicBezTo>
                <a:cubicBezTo>
                  <a:pt x="79185" y="65536"/>
                  <a:pt x="67975" y="79015"/>
                  <a:pt x="60436" y="95964"/>
                </a:cubicBezTo>
                <a:cubicBezTo>
                  <a:pt x="55795" y="106419"/>
                  <a:pt x="54560" y="117318"/>
                  <a:pt x="54534" y="128347"/>
                </a:cubicBezTo>
                <a:cubicBezTo>
                  <a:pt x="54526" y="132048"/>
                  <a:pt x="54646" y="135759"/>
                  <a:pt x="54817" y="139452"/>
                </a:cubicBezTo>
                <a:cubicBezTo>
                  <a:pt x="55255" y="148595"/>
                  <a:pt x="55700" y="161860"/>
                  <a:pt x="55709" y="171783"/>
                </a:cubicBezTo>
                <a:close/>
                <a:moveTo>
                  <a:pt x="90430" y="107892"/>
                </a:moveTo>
                <a:cubicBezTo>
                  <a:pt x="90430" y="107892"/>
                  <a:pt x="90670" y="107977"/>
                  <a:pt x="90816" y="107918"/>
                </a:cubicBezTo>
                <a:cubicBezTo>
                  <a:pt x="90876" y="107892"/>
                  <a:pt x="90944" y="107815"/>
                  <a:pt x="91014" y="107764"/>
                </a:cubicBezTo>
                <a:cubicBezTo>
                  <a:pt x="95585" y="104225"/>
                  <a:pt x="113854" y="90034"/>
                  <a:pt x="120142" y="83702"/>
                </a:cubicBezTo>
                <a:cubicBezTo>
                  <a:pt x="129645" y="75467"/>
                  <a:pt x="136559" y="65081"/>
                  <a:pt x="143550" y="54833"/>
                </a:cubicBezTo>
                <a:cubicBezTo>
                  <a:pt x="150832" y="44147"/>
                  <a:pt x="158628" y="33942"/>
                  <a:pt x="168338" y="25321"/>
                </a:cubicBezTo>
                <a:cubicBezTo>
                  <a:pt x="169135" y="24610"/>
                  <a:pt x="169727" y="24130"/>
                  <a:pt x="170533" y="23410"/>
                </a:cubicBezTo>
                <a:cubicBezTo>
                  <a:pt x="170628" y="23436"/>
                  <a:pt x="170825" y="22605"/>
                  <a:pt x="170654" y="22288"/>
                </a:cubicBezTo>
                <a:cubicBezTo>
                  <a:pt x="153945" y="26889"/>
                  <a:pt x="136739" y="33745"/>
                  <a:pt x="123788" y="44936"/>
                </a:cubicBezTo>
                <a:cubicBezTo>
                  <a:pt x="99685" y="63976"/>
                  <a:pt x="91425" y="102442"/>
                  <a:pt x="90465" y="107686"/>
                </a:cubicBezTo>
                <a:cubicBezTo>
                  <a:pt x="90456" y="107764"/>
                  <a:pt x="90430" y="107892"/>
                  <a:pt x="90430" y="107892"/>
                </a:cubicBezTo>
                <a:close/>
                <a:moveTo>
                  <a:pt x="361962" y="317499"/>
                </a:moveTo>
                <a:cubicBezTo>
                  <a:pt x="363849" y="314662"/>
                  <a:pt x="359140" y="312871"/>
                  <a:pt x="357913" y="317798"/>
                </a:cubicBezTo>
                <a:cubicBezTo>
                  <a:pt x="356764" y="322383"/>
                  <a:pt x="360066" y="320326"/>
                  <a:pt x="361962" y="317499"/>
                </a:cubicBezTo>
                <a:close/>
                <a:moveTo>
                  <a:pt x="413348" y="198801"/>
                </a:moveTo>
                <a:cubicBezTo>
                  <a:pt x="411522" y="197850"/>
                  <a:pt x="404007" y="207001"/>
                  <a:pt x="405209" y="208483"/>
                </a:cubicBezTo>
                <a:cubicBezTo>
                  <a:pt x="405749" y="209075"/>
                  <a:pt x="414009" y="199238"/>
                  <a:pt x="413348" y="198801"/>
                </a:cubicBezTo>
                <a:close/>
                <a:moveTo>
                  <a:pt x="414961" y="197181"/>
                </a:moveTo>
                <a:cubicBezTo>
                  <a:pt x="416093" y="197772"/>
                  <a:pt x="421077" y="195065"/>
                  <a:pt x="420150" y="194336"/>
                </a:cubicBezTo>
                <a:cubicBezTo>
                  <a:pt x="419232" y="193599"/>
                  <a:pt x="413374" y="190892"/>
                  <a:pt x="413254" y="192545"/>
                </a:cubicBezTo>
                <a:cubicBezTo>
                  <a:pt x="413083" y="195236"/>
                  <a:pt x="413820" y="196590"/>
                  <a:pt x="414961" y="197181"/>
                </a:cubicBezTo>
                <a:close/>
                <a:moveTo>
                  <a:pt x="505468" y="276444"/>
                </a:moveTo>
                <a:cubicBezTo>
                  <a:pt x="503111" y="276547"/>
                  <a:pt x="500556" y="279958"/>
                  <a:pt x="501274" y="280001"/>
                </a:cubicBezTo>
                <a:cubicBezTo>
                  <a:pt x="502971" y="280086"/>
                  <a:pt x="504265" y="281303"/>
                  <a:pt x="505633" y="281003"/>
                </a:cubicBezTo>
                <a:cubicBezTo>
                  <a:pt x="508135" y="280446"/>
                  <a:pt x="507830" y="276350"/>
                  <a:pt x="505468" y="276444"/>
                </a:cubicBezTo>
                <a:close/>
                <a:moveTo>
                  <a:pt x="472669" y="191097"/>
                </a:moveTo>
                <a:cubicBezTo>
                  <a:pt x="470636" y="191149"/>
                  <a:pt x="470121" y="193359"/>
                  <a:pt x="472077" y="194362"/>
                </a:cubicBezTo>
                <a:cubicBezTo>
                  <a:pt x="472952" y="194816"/>
                  <a:pt x="475739" y="194405"/>
                  <a:pt x="477018" y="193599"/>
                </a:cubicBezTo>
                <a:cubicBezTo>
                  <a:pt x="478364" y="192751"/>
                  <a:pt x="479934" y="191697"/>
                  <a:pt x="479642" y="189640"/>
                </a:cubicBezTo>
                <a:cubicBezTo>
                  <a:pt x="479470" y="188389"/>
                  <a:pt x="476554" y="184859"/>
                  <a:pt x="478081" y="183505"/>
                </a:cubicBezTo>
                <a:cubicBezTo>
                  <a:pt x="479728" y="182031"/>
                  <a:pt x="481392" y="184319"/>
                  <a:pt x="483004" y="183693"/>
                </a:cubicBezTo>
                <a:cubicBezTo>
                  <a:pt x="484971" y="182931"/>
                  <a:pt x="484789" y="181808"/>
                  <a:pt x="484849" y="180138"/>
                </a:cubicBezTo>
                <a:cubicBezTo>
                  <a:pt x="484927" y="177824"/>
                  <a:pt x="484000" y="174782"/>
                  <a:pt x="481315" y="174782"/>
                </a:cubicBezTo>
                <a:cubicBezTo>
                  <a:pt x="479316" y="174782"/>
                  <a:pt x="475843" y="180129"/>
                  <a:pt x="475688" y="180454"/>
                </a:cubicBezTo>
                <a:cubicBezTo>
                  <a:pt x="475422" y="181037"/>
                  <a:pt x="474865" y="182991"/>
                  <a:pt x="475722" y="184979"/>
                </a:cubicBezTo>
                <a:cubicBezTo>
                  <a:pt x="476915" y="187747"/>
                  <a:pt x="476451" y="190994"/>
                  <a:pt x="472669" y="191097"/>
                </a:cubicBezTo>
                <a:close/>
                <a:moveTo>
                  <a:pt x="517125" y="191466"/>
                </a:moveTo>
                <a:cubicBezTo>
                  <a:pt x="517067" y="192700"/>
                  <a:pt x="520631" y="201286"/>
                  <a:pt x="520995" y="203625"/>
                </a:cubicBezTo>
                <a:cubicBezTo>
                  <a:pt x="521354" y="205964"/>
                  <a:pt x="522091" y="212974"/>
                  <a:pt x="523977" y="212254"/>
                </a:cubicBezTo>
                <a:cubicBezTo>
                  <a:pt x="525170" y="211791"/>
                  <a:pt x="525058" y="207498"/>
                  <a:pt x="524801" y="205836"/>
                </a:cubicBezTo>
                <a:cubicBezTo>
                  <a:pt x="524040" y="200960"/>
                  <a:pt x="523051" y="196745"/>
                  <a:pt x="521252" y="191268"/>
                </a:cubicBezTo>
                <a:cubicBezTo>
                  <a:pt x="520297" y="188355"/>
                  <a:pt x="516165" y="178844"/>
                  <a:pt x="514793" y="179177"/>
                </a:cubicBezTo>
                <a:cubicBezTo>
                  <a:pt x="513576" y="179469"/>
                  <a:pt x="516844" y="186101"/>
                  <a:pt x="517324" y="188261"/>
                </a:cubicBezTo>
                <a:cubicBezTo>
                  <a:pt x="517639" y="189666"/>
                  <a:pt x="517193" y="190223"/>
                  <a:pt x="517125" y="191466"/>
                </a:cubicBezTo>
                <a:close/>
                <a:moveTo>
                  <a:pt x="493631" y="76958"/>
                </a:moveTo>
                <a:cubicBezTo>
                  <a:pt x="495828" y="77789"/>
                  <a:pt x="495818" y="73693"/>
                  <a:pt x="492089" y="70668"/>
                </a:cubicBezTo>
                <a:cubicBezTo>
                  <a:pt x="488380" y="67652"/>
                  <a:pt x="483442" y="69118"/>
                  <a:pt x="484780" y="70609"/>
                </a:cubicBezTo>
                <a:cubicBezTo>
                  <a:pt x="485989" y="71945"/>
                  <a:pt x="491687" y="76213"/>
                  <a:pt x="493631" y="76958"/>
                </a:cubicBezTo>
                <a:close/>
                <a:moveTo>
                  <a:pt x="392480" y="47935"/>
                </a:moveTo>
                <a:cubicBezTo>
                  <a:pt x="388071" y="45090"/>
                  <a:pt x="391759" y="41166"/>
                  <a:pt x="388234" y="38527"/>
                </a:cubicBezTo>
                <a:cubicBezTo>
                  <a:pt x="385764" y="36675"/>
                  <a:pt x="378842" y="38509"/>
                  <a:pt x="377126" y="40703"/>
                </a:cubicBezTo>
                <a:cubicBezTo>
                  <a:pt x="374150" y="44550"/>
                  <a:pt x="380969" y="43273"/>
                  <a:pt x="383440" y="44370"/>
                </a:cubicBezTo>
                <a:cubicBezTo>
                  <a:pt x="386202" y="45587"/>
                  <a:pt x="392129" y="50677"/>
                  <a:pt x="393183" y="49649"/>
                </a:cubicBezTo>
                <a:cubicBezTo>
                  <a:pt x="394230" y="48612"/>
                  <a:pt x="392968" y="48389"/>
                  <a:pt x="392480" y="47935"/>
                </a:cubicBezTo>
                <a:close/>
                <a:moveTo>
                  <a:pt x="419275" y="34465"/>
                </a:moveTo>
                <a:cubicBezTo>
                  <a:pt x="413339" y="31757"/>
                  <a:pt x="390987" y="31876"/>
                  <a:pt x="391570" y="37686"/>
                </a:cubicBezTo>
                <a:cubicBezTo>
                  <a:pt x="392051" y="42648"/>
                  <a:pt x="404480" y="37986"/>
                  <a:pt x="407696" y="37712"/>
                </a:cubicBezTo>
                <a:cubicBezTo>
                  <a:pt x="410921" y="37430"/>
                  <a:pt x="424516" y="37155"/>
                  <a:pt x="419275" y="34465"/>
                </a:cubicBezTo>
                <a:close/>
                <a:moveTo>
                  <a:pt x="353873" y="294294"/>
                </a:moveTo>
                <a:cubicBezTo>
                  <a:pt x="353581" y="293188"/>
                  <a:pt x="351643" y="293368"/>
                  <a:pt x="352124" y="294388"/>
                </a:cubicBezTo>
                <a:cubicBezTo>
                  <a:pt x="352604" y="295407"/>
                  <a:pt x="351540" y="296444"/>
                  <a:pt x="352535" y="297721"/>
                </a:cubicBezTo>
                <a:cubicBezTo>
                  <a:pt x="353839" y="299118"/>
                  <a:pt x="356652" y="298947"/>
                  <a:pt x="358068" y="297790"/>
                </a:cubicBezTo>
                <a:cubicBezTo>
                  <a:pt x="358883" y="296907"/>
                  <a:pt x="358368" y="295236"/>
                  <a:pt x="357750" y="294911"/>
                </a:cubicBezTo>
                <a:cubicBezTo>
                  <a:pt x="356678" y="294379"/>
                  <a:pt x="354165" y="295399"/>
                  <a:pt x="353873" y="294294"/>
                </a:cubicBezTo>
                <a:close/>
                <a:moveTo>
                  <a:pt x="345262" y="249872"/>
                </a:moveTo>
                <a:cubicBezTo>
                  <a:pt x="347106" y="249872"/>
                  <a:pt x="347038" y="248492"/>
                  <a:pt x="348109" y="248544"/>
                </a:cubicBezTo>
                <a:cubicBezTo>
                  <a:pt x="349190" y="248587"/>
                  <a:pt x="348307" y="249941"/>
                  <a:pt x="350176" y="249941"/>
                </a:cubicBezTo>
                <a:cubicBezTo>
                  <a:pt x="352029" y="249941"/>
                  <a:pt x="353977" y="245168"/>
                  <a:pt x="348015" y="245168"/>
                </a:cubicBezTo>
                <a:cubicBezTo>
                  <a:pt x="343160" y="245168"/>
                  <a:pt x="343804" y="249804"/>
                  <a:pt x="345262" y="249871"/>
                </a:cubicBezTo>
                <a:close/>
                <a:moveTo>
                  <a:pt x="352998" y="254807"/>
                </a:moveTo>
                <a:cubicBezTo>
                  <a:pt x="349293" y="253856"/>
                  <a:pt x="350048" y="255965"/>
                  <a:pt x="347775" y="256213"/>
                </a:cubicBezTo>
                <a:cubicBezTo>
                  <a:pt x="344009" y="256625"/>
                  <a:pt x="347355" y="253436"/>
                  <a:pt x="345502" y="251971"/>
                </a:cubicBezTo>
                <a:cubicBezTo>
                  <a:pt x="344687" y="251329"/>
                  <a:pt x="342474" y="254550"/>
                  <a:pt x="342311" y="256564"/>
                </a:cubicBezTo>
                <a:cubicBezTo>
                  <a:pt x="342208" y="257532"/>
                  <a:pt x="342183" y="260814"/>
                  <a:pt x="343778" y="260917"/>
                </a:cubicBezTo>
                <a:cubicBezTo>
                  <a:pt x="345373" y="261020"/>
                  <a:pt x="353762" y="261980"/>
                  <a:pt x="356558" y="262614"/>
                </a:cubicBezTo>
                <a:cubicBezTo>
                  <a:pt x="359758" y="263351"/>
                  <a:pt x="356430" y="255691"/>
                  <a:pt x="352998" y="254807"/>
                </a:cubicBezTo>
                <a:close/>
                <a:moveTo>
                  <a:pt x="311699" y="299290"/>
                </a:moveTo>
                <a:cubicBezTo>
                  <a:pt x="312840" y="299290"/>
                  <a:pt x="313663" y="295245"/>
                  <a:pt x="312960" y="293257"/>
                </a:cubicBezTo>
                <a:cubicBezTo>
                  <a:pt x="312248" y="291269"/>
                  <a:pt x="308577" y="292760"/>
                  <a:pt x="308251" y="293685"/>
                </a:cubicBezTo>
                <a:cubicBezTo>
                  <a:pt x="307934" y="294619"/>
                  <a:pt x="310550" y="299290"/>
                  <a:pt x="311699" y="299290"/>
                </a:cubicBezTo>
                <a:close/>
                <a:moveTo>
                  <a:pt x="257567" y="298887"/>
                </a:moveTo>
                <a:cubicBezTo>
                  <a:pt x="257731" y="297147"/>
                  <a:pt x="257585" y="292057"/>
                  <a:pt x="256366" y="291072"/>
                </a:cubicBezTo>
                <a:cubicBezTo>
                  <a:pt x="255149" y="290095"/>
                  <a:pt x="255312" y="291937"/>
                  <a:pt x="254437" y="291835"/>
                </a:cubicBezTo>
                <a:cubicBezTo>
                  <a:pt x="253760" y="291757"/>
                  <a:pt x="253819" y="289392"/>
                  <a:pt x="252961" y="289401"/>
                </a:cubicBezTo>
                <a:cubicBezTo>
                  <a:pt x="252104" y="289401"/>
                  <a:pt x="253253" y="293445"/>
                  <a:pt x="254171" y="295793"/>
                </a:cubicBezTo>
                <a:cubicBezTo>
                  <a:pt x="255089" y="298149"/>
                  <a:pt x="257353" y="301997"/>
                  <a:pt x="257567" y="298887"/>
                </a:cubicBezTo>
                <a:close/>
                <a:moveTo>
                  <a:pt x="256264" y="286530"/>
                </a:moveTo>
                <a:cubicBezTo>
                  <a:pt x="256547" y="285930"/>
                  <a:pt x="258399" y="277455"/>
                  <a:pt x="258116" y="274216"/>
                </a:cubicBezTo>
                <a:cubicBezTo>
                  <a:pt x="257825" y="270986"/>
                  <a:pt x="256101" y="267935"/>
                  <a:pt x="255664" y="268158"/>
                </a:cubicBezTo>
                <a:cubicBezTo>
                  <a:pt x="255080" y="268458"/>
                  <a:pt x="255929" y="270395"/>
                  <a:pt x="256032" y="273531"/>
                </a:cubicBezTo>
                <a:cubicBezTo>
                  <a:pt x="256187" y="278218"/>
                  <a:pt x="253973" y="282117"/>
                  <a:pt x="253973" y="283660"/>
                </a:cubicBezTo>
                <a:cubicBezTo>
                  <a:pt x="253965" y="285116"/>
                  <a:pt x="255363" y="288415"/>
                  <a:pt x="256264" y="286530"/>
                </a:cubicBezTo>
                <a:close/>
                <a:moveTo>
                  <a:pt x="111728" y="256564"/>
                </a:moveTo>
                <a:cubicBezTo>
                  <a:pt x="111728" y="187978"/>
                  <a:pt x="138429" y="123539"/>
                  <a:pt x="186908" y="75107"/>
                </a:cubicBezTo>
                <a:cubicBezTo>
                  <a:pt x="235378" y="26675"/>
                  <a:pt x="299888" y="0"/>
                  <a:pt x="368541" y="0"/>
                </a:cubicBezTo>
                <a:cubicBezTo>
                  <a:pt x="437193" y="0"/>
                  <a:pt x="501695" y="26675"/>
                  <a:pt x="550172" y="75107"/>
                </a:cubicBezTo>
                <a:cubicBezTo>
                  <a:pt x="598653" y="123539"/>
                  <a:pt x="625352" y="187978"/>
                  <a:pt x="625352" y="256564"/>
                </a:cubicBezTo>
                <a:cubicBezTo>
                  <a:pt x="625352" y="325150"/>
                  <a:pt x="598653" y="389598"/>
                  <a:pt x="550172" y="438021"/>
                </a:cubicBezTo>
                <a:cubicBezTo>
                  <a:pt x="501695" y="486454"/>
                  <a:pt x="437193" y="513127"/>
                  <a:pt x="368541" y="513127"/>
                </a:cubicBezTo>
                <a:cubicBezTo>
                  <a:pt x="299888" y="513127"/>
                  <a:pt x="235378" y="486454"/>
                  <a:pt x="186908" y="438021"/>
                </a:cubicBezTo>
                <a:cubicBezTo>
                  <a:pt x="138429" y="389598"/>
                  <a:pt x="111728" y="325150"/>
                  <a:pt x="111728" y="256564"/>
                </a:cubicBezTo>
                <a:close/>
                <a:moveTo>
                  <a:pt x="190836" y="426350"/>
                </a:moveTo>
                <a:lnTo>
                  <a:pt x="218738" y="398475"/>
                </a:lnTo>
                <a:cubicBezTo>
                  <a:pt x="213248" y="392691"/>
                  <a:pt x="208093" y="386590"/>
                  <a:pt x="203299" y="380215"/>
                </a:cubicBezTo>
                <a:cubicBezTo>
                  <a:pt x="201137" y="379358"/>
                  <a:pt x="198941" y="378159"/>
                  <a:pt x="197432" y="376291"/>
                </a:cubicBezTo>
                <a:cubicBezTo>
                  <a:pt x="195047" y="373317"/>
                  <a:pt x="193795" y="368964"/>
                  <a:pt x="192663" y="368964"/>
                </a:cubicBezTo>
                <a:cubicBezTo>
                  <a:pt x="191522" y="368973"/>
                  <a:pt x="192569" y="371732"/>
                  <a:pt x="190030" y="372100"/>
                </a:cubicBezTo>
                <a:cubicBezTo>
                  <a:pt x="186573" y="372605"/>
                  <a:pt x="181693" y="364020"/>
                  <a:pt x="179788" y="360892"/>
                </a:cubicBezTo>
                <a:cubicBezTo>
                  <a:pt x="177541" y="357207"/>
                  <a:pt x="173853" y="357173"/>
                  <a:pt x="172043" y="353719"/>
                </a:cubicBezTo>
                <a:cubicBezTo>
                  <a:pt x="171520" y="352726"/>
                  <a:pt x="170267" y="349675"/>
                  <a:pt x="169110" y="351483"/>
                </a:cubicBezTo>
                <a:cubicBezTo>
                  <a:pt x="167197" y="354551"/>
                  <a:pt x="160635" y="344799"/>
                  <a:pt x="158963" y="345468"/>
                </a:cubicBezTo>
                <a:cubicBezTo>
                  <a:pt x="157239" y="346136"/>
                  <a:pt x="158757" y="348167"/>
                  <a:pt x="157788" y="349023"/>
                </a:cubicBezTo>
                <a:cubicBezTo>
                  <a:pt x="155910" y="350695"/>
                  <a:pt x="150385" y="341552"/>
                  <a:pt x="148318" y="342486"/>
                </a:cubicBezTo>
                <a:cubicBezTo>
                  <a:pt x="146380" y="343368"/>
                  <a:pt x="145934" y="344542"/>
                  <a:pt x="145822" y="346968"/>
                </a:cubicBezTo>
                <a:cubicBezTo>
                  <a:pt x="145719" y="349487"/>
                  <a:pt x="148842" y="355965"/>
                  <a:pt x="147743" y="356470"/>
                </a:cubicBezTo>
                <a:cubicBezTo>
                  <a:pt x="146183" y="357181"/>
                  <a:pt x="138197" y="336865"/>
                  <a:pt x="139938" y="335939"/>
                </a:cubicBezTo>
                <a:cubicBezTo>
                  <a:pt x="140916" y="335417"/>
                  <a:pt x="140762" y="336865"/>
                  <a:pt x="141868" y="336205"/>
                </a:cubicBezTo>
                <a:cubicBezTo>
                  <a:pt x="143009" y="335519"/>
                  <a:pt x="141070" y="334114"/>
                  <a:pt x="140548" y="331911"/>
                </a:cubicBezTo>
                <a:cubicBezTo>
                  <a:pt x="139999" y="329607"/>
                  <a:pt x="138000" y="329555"/>
                  <a:pt x="137828" y="327019"/>
                </a:cubicBezTo>
                <a:cubicBezTo>
                  <a:pt x="137674" y="324491"/>
                  <a:pt x="141285" y="325339"/>
                  <a:pt x="141243" y="324105"/>
                </a:cubicBezTo>
                <a:cubicBezTo>
                  <a:pt x="141199" y="322872"/>
                  <a:pt x="141525" y="321466"/>
                  <a:pt x="142545" y="320584"/>
                </a:cubicBezTo>
                <a:cubicBezTo>
                  <a:pt x="143738" y="319555"/>
                  <a:pt x="146526" y="320634"/>
                  <a:pt x="147126" y="317070"/>
                </a:cubicBezTo>
                <a:cubicBezTo>
                  <a:pt x="147641" y="314028"/>
                  <a:pt x="149176" y="316848"/>
                  <a:pt x="149494" y="319109"/>
                </a:cubicBezTo>
                <a:cubicBezTo>
                  <a:pt x="149863" y="321731"/>
                  <a:pt x="156570" y="322391"/>
                  <a:pt x="156896" y="320592"/>
                </a:cubicBezTo>
                <a:cubicBezTo>
                  <a:pt x="157093" y="319452"/>
                  <a:pt x="154185" y="319495"/>
                  <a:pt x="154185" y="318484"/>
                </a:cubicBezTo>
                <a:cubicBezTo>
                  <a:pt x="154176" y="316547"/>
                  <a:pt x="157873" y="318398"/>
                  <a:pt x="160395" y="318621"/>
                </a:cubicBezTo>
                <a:cubicBezTo>
                  <a:pt x="161493" y="318715"/>
                  <a:pt x="163475" y="316942"/>
                  <a:pt x="165979" y="318235"/>
                </a:cubicBezTo>
                <a:cubicBezTo>
                  <a:pt x="168707" y="319649"/>
                  <a:pt x="170388" y="320335"/>
                  <a:pt x="172198" y="320626"/>
                </a:cubicBezTo>
                <a:cubicBezTo>
                  <a:pt x="166125" y="302109"/>
                  <a:pt x="162599" y="282443"/>
                  <a:pt x="162068" y="262048"/>
                </a:cubicBezTo>
                <a:lnTo>
                  <a:pt x="122766" y="262048"/>
                </a:lnTo>
                <a:cubicBezTo>
                  <a:pt x="124113" y="323823"/>
                  <a:pt x="148121" y="381774"/>
                  <a:pt x="190836" y="426350"/>
                </a:cubicBezTo>
                <a:close/>
                <a:moveTo>
                  <a:pt x="352955" y="198903"/>
                </a:moveTo>
                <a:cubicBezTo>
                  <a:pt x="353230" y="199323"/>
                  <a:pt x="350382" y="201911"/>
                  <a:pt x="348924" y="204422"/>
                </a:cubicBezTo>
                <a:cubicBezTo>
                  <a:pt x="353470" y="202717"/>
                  <a:pt x="358196" y="201620"/>
                  <a:pt x="363051" y="201149"/>
                </a:cubicBezTo>
                <a:lnTo>
                  <a:pt x="363051" y="161783"/>
                </a:lnTo>
                <a:cubicBezTo>
                  <a:pt x="340973" y="163051"/>
                  <a:pt x="320894" y="171877"/>
                  <a:pt x="305369" y="185707"/>
                </a:cubicBezTo>
                <a:lnTo>
                  <a:pt x="333185" y="213496"/>
                </a:lnTo>
                <a:cubicBezTo>
                  <a:pt x="336385" y="210875"/>
                  <a:pt x="339858" y="208604"/>
                  <a:pt x="343598" y="206727"/>
                </a:cubicBezTo>
                <a:cubicBezTo>
                  <a:pt x="344567" y="206247"/>
                  <a:pt x="345544" y="205802"/>
                  <a:pt x="346531" y="205382"/>
                </a:cubicBezTo>
                <a:cubicBezTo>
                  <a:pt x="348435" y="202057"/>
                  <a:pt x="352595" y="198355"/>
                  <a:pt x="352955" y="198903"/>
                </a:cubicBezTo>
                <a:close/>
                <a:moveTo>
                  <a:pt x="255835" y="345674"/>
                </a:moveTo>
                <a:cubicBezTo>
                  <a:pt x="255843" y="346453"/>
                  <a:pt x="255809" y="347224"/>
                  <a:pt x="255646" y="347953"/>
                </a:cubicBezTo>
                <a:cubicBezTo>
                  <a:pt x="257687" y="350455"/>
                  <a:pt x="259772" y="352914"/>
                  <a:pt x="261968" y="355279"/>
                </a:cubicBezTo>
                <a:lnTo>
                  <a:pt x="289835" y="327438"/>
                </a:lnTo>
                <a:cubicBezTo>
                  <a:pt x="276720" y="312914"/>
                  <a:pt x="267577" y="294756"/>
                  <a:pt x="264095" y="274679"/>
                </a:cubicBezTo>
                <a:cubicBezTo>
                  <a:pt x="263263" y="274902"/>
                  <a:pt x="262517" y="274791"/>
                  <a:pt x="262053" y="273985"/>
                </a:cubicBezTo>
                <a:cubicBezTo>
                  <a:pt x="261488" y="273008"/>
                  <a:pt x="262311" y="272014"/>
                  <a:pt x="263512" y="271020"/>
                </a:cubicBezTo>
                <a:cubicBezTo>
                  <a:pt x="263109" y="268064"/>
                  <a:pt x="262817" y="265073"/>
                  <a:pt x="262663" y="262048"/>
                </a:cubicBezTo>
                <a:lnTo>
                  <a:pt x="244110" y="262048"/>
                </a:lnTo>
                <a:cubicBezTo>
                  <a:pt x="244299" y="264996"/>
                  <a:pt x="245482" y="269246"/>
                  <a:pt x="243535" y="270729"/>
                </a:cubicBezTo>
                <a:cubicBezTo>
                  <a:pt x="241931" y="271945"/>
                  <a:pt x="239658" y="270712"/>
                  <a:pt x="238208" y="270909"/>
                </a:cubicBezTo>
                <a:cubicBezTo>
                  <a:pt x="234649" y="271388"/>
                  <a:pt x="233834" y="275681"/>
                  <a:pt x="234777" y="278595"/>
                </a:cubicBezTo>
                <a:cubicBezTo>
                  <a:pt x="235395" y="280558"/>
                  <a:pt x="236252" y="282074"/>
                  <a:pt x="235910" y="284191"/>
                </a:cubicBezTo>
                <a:cubicBezTo>
                  <a:pt x="235592" y="286179"/>
                  <a:pt x="234511" y="287729"/>
                  <a:pt x="237659" y="289392"/>
                </a:cubicBezTo>
                <a:cubicBezTo>
                  <a:pt x="240541" y="290901"/>
                  <a:pt x="245208" y="296813"/>
                  <a:pt x="244822" y="297832"/>
                </a:cubicBezTo>
                <a:cubicBezTo>
                  <a:pt x="244324" y="299144"/>
                  <a:pt x="241459" y="296607"/>
                  <a:pt x="241280" y="298981"/>
                </a:cubicBezTo>
                <a:cubicBezTo>
                  <a:pt x="241168" y="300437"/>
                  <a:pt x="245508" y="298569"/>
                  <a:pt x="245259" y="303505"/>
                </a:cubicBezTo>
                <a:cubicBezTo>
                  <a:pt x="245113" y="306375"/>
                  <a:pt x="245834" y="309520"/>
                  <a:pt x="246666" y="311492"/>
                </a:cubicBezTo>
                <a:cubicBezTo>
                  <a:pt x="248381" y="315596"/>
                  <a:pt x="250354" y="318304"/>
                  <a:pt x="250182" y="322931"/>
                </a:cubicBezTo>
                <a:cubicBezTo>
                  <a:pt x="250046" y="326770"/>
                  <a:pt x="249368" y="330952"/>
                  <a:pt x="251049" y="334568"/>
                </a:cubicBezTo>
                <a:cubicBezTo>
                  <a:pt x="252782" y="338287"/>
                  <a:pt x="255818" y="341294"/>
                  <a:pt x="255835" y="345674"/>
                </a:cubicBezTo>
                <a:close/>
                <a:moveTo>
                  <a:pt x="232668" y="279444"/>
                </a:moveTo>
                <a:cubicBezTo>
                  <a:pt x="230377" y="276821"/>
                  <a:pt x="234186" y="269366"/>
                  <a:pt x="234752" y="267901"/>
                </a:cubicBezTo>
                <a:cubicBezTo>
                  <a:pt x="235361" y="266350"/>
                  <a:pt x="238818" y="264354"/>
                  <a:pt x="239855" y="262048"/>
                </a:cubicBezTo>
                <a:lnTo>
                  <a:pt x="223344" y="262048"/>
                </a:lnTo>
                <a:cubicBezTo>
                  <a:pt x="223661" y="270678"/>
                  <a:pt x="224751" y="279161"/>
                  <a:pt x="226534" y="287455"/>
                </a:cubicBezTo>
                <a:cubicBezTo>
                  <a:pt x="230498" y="288904"/>
                  <a:pt x="238115" y="285673"/>
                  <a:pt x="232668" y="279444"/>
                </a:cubicBezTo>
                <a:close/>
                <a:moveTo>
                  <a:pt x="222306" y="385519"/>
                </a:moveTo>
                <a:cubicBezTo>
                  <a:pt x="222186" y="385587"/>
                  <a:pt x="222049" y="385639"/>
                  <a:pt x="221912" y="385691"/>
                </a:cubicBezTo>
                <a:cubicBezTo>
                  <a:pt x="223413" y="387395"/>
                  <a:pt x="224940" y="389075"/>
                  <a:pt x="226501" y="390720"/>
                </a:cubicBezTo>
                <a:lnTo>
                  <a:pt x="229649" y="387576"/>
                </a:lnTo>
                <a:cubicBezTo>
                  <a:pt x="226697" y="385716"/>
                  <a:pt x="223979" y="384542"/>
                  <a:pt x="222306" y="385519"/>
                </a:cubicBezTo>
                <a:close/>
                <a:moveTo>
                  <a:pt x="289835" y="185690"/>
                </a:moveTo>
                <a:lnTo>
                  <a:pt x="262045" y="157926"/>
                </a:lnTo>
                <a:cubicBezTo>
                  <a:pt x="239135" y="182588"/>
                  <a:pt x="224691" y="215193"/>
                  <a:pt x="223352" y="251080"/>
                </a:cubicBezTo>
                <a:lnTo>
                  <a:pt x="242823" y="251080"/>
                </a:lnTo>
                <a:cubicBezTo>
                  <a:pt x="246083" y="245836"/>
                  <a:pt x="244976" y="241842"/>
                  <a:pt x="246066" y="238792"/>
                </a:cubicBezTo>
                <a:cubicBezTo>
                  <a:pt x="247112" y="235887"/>
                  <a:pt x="248827" y="233222"/>
                  <a:pt x="250440" y="230609"/>
                </a:cubicBezTo>
                <a:cubicBezTo>
                  <a:pt x="251872" y="228304"/>
                  <a:pt x="253502" y="225707"/>
                  <a:pt x="256504" y="225690"/>
                </a:cubicBezTo>
                <a:cubicBezTo>
                  <a:pt x="262851" y="225656"/>
                  <a:pt x="264429" y="222339"/>
                  <a:pt x="268452" y="220498"/>
                </a:cubicBezTo>
                <a:cubicBezTo>
                  <a:pt x="272475" y="218655"/>
                  <a:pt x="279594" y="217567"/>
                  <a:pt x="278788" y="215467"/>
                </a:cubicBezTo>
                <a:cubicBezTo>
                  <a:pt x="278239" y="214054"/>
                  <a:pt x="263932" y="219597"/>
                  <a:pt x="263623" y="218518"/>
                </a:cubicBezTo>
                <a:cubicBezTo>
                  <a:pt x="263083" y="216624"/>
                  <a:pt x="268135" y="216804"/>
                  <a:pt x="270262" y="214884"/>
                </a:cubicBezTo>
                <a:cubicBezTo>
                  <a:pt x="270682" y="214491"/>
                  <a:pt x="271094" y="214251"/>
                  <a:pt x="271488" y="214054"/>
                </a:cubicBezTo>
                <a:cubicBezTo>
                  <a:pt x="276086" y="203616"/>
                  <a:pt x="282288" y="194045"/>
                  <a:pt x="289835" y="185690"/>
                </a:cubicBezTo>
                <a:close/>
                <a:moveTo>
                  <a:pt x="284826" y="211672"/>
                </a:moveTo>
                <a:cubicBezTo>
                  <a:pt x="285203" y="211508"/>
                  <a:pt x="285581" y="211329"/>
                  <a:pt x="285975" y="211106"/>
                </a:cubicBezTo>
                <a:cubicBezTo>
                  <a:pt x="290744" y="208381"/>
                  <a:pt x="297014" y="208903"/>
                  <a:pt x="299682" y="210060"/>
                </a:cubicBezTo>
                <a:cubicBezTo>
                  <a:pt x="303121" y="211560"/>
                  <a:pt x="307521" y="215382"/>
                  <a:pt x="309520" y="216907"/>
                </a:cubicBezTo>
                <a:cubicBezTo>
                  <a:pt x="310387" y="217567"/>
                  <a:pt x="310798" y="216341"/>
                  <a:pt x="314847" y="215733"/>
                </a:cubicBezTo>
                <a:cubicBezTo>
                  <a:pt x="316536" y="215485"/>
                  <a:pt x="316923" y="217181"/>
                  <a:pt x="319333" y="217524"/>
                </a:cubicBezTo>
                <a:cubicBezTo>
                  <a:pt x="320302" y="217661"/>
                  <a:pt x="321099" y="217704"/>
                  <a:pt x="321829" y="217652"/>
                </a:cubicBezTo>
                <a:lnTo>
                  <a:pt x="297606" y="193462"/>
                </a:lnTo>
                <a:cubicBezTo>
                  <a:pt x="292674" y="198989"/>
                  <a:pt x="288377" y="205107"/>
                  <a:pt x="284826" y="211672"/>
                </a:cubicBezTo>
                <a:close/>
                <a:moveTo>
                  <a:pt x="257550" y="241568"/>
                </a:moveTo>
                <a:cubicBezTo>
                  <a:pt x="254471" y="241251"/>
                  <a:pt x="251349" y="242528"/>
                  <a:pt x="249694" y="245202"/>
                </a:cubicBezTo>
                <a:cubicBezTo>
                  <a:pt x="248536" y="247053"/>
                  <a:pt x="248210" y="249126"/>
                  <a:pt x="248604" y="251080"/>
                </a:cubicBezTo>
                <a:lnTo>
                  <a:pt x="262663" y="251080"/>
                </a:lnTo>
                <a:cubicBezTo>
                  <a:pt x="262800" y="248424"/>
                  <a:pt x="263040" y="245793"/>
                  <a:pt x="263366" y="243196"/>
                </a:cubicBezTo>
                <a:cubicBezTo>
                  <a:pt x="261555" y="242254"/>
                  <a:pt x="259403" y="241757"/>
                  <a:pt x="257550" y="241568"/>
                </a:cubicBezTo>
                <a:close/>
                <a:moveTo>
                  <a:pt x="297615" y="319675"/>
                </a:moveTo>
                <a:lnTo>
                  <a:pt x="325448" y="291860"/>
                </a:lnTo>
                <a:cubicBezTo>
                  <a:pt x="323175" y="289100"/>
                  <a:pt x="321185" y="286110"/>
                  <a:pt x="319469" y="282948"/>
                </a:cubicBezTo>
                <a:lnTo>
                  <a:pt x="319461" y="282965"/>
                </a:lnTo>
                <a:cubicBezTo>
                  <a:pt x="319024" y="283471"/>
                  <a:pt x="318655" y="283985"/>
                  <a:pt x="318432" y="284474"/>
                </a:cubicBezTo>
                <a:cubicBezTo>
                  <a:pt x="317858" y="285716"/>
                  <a:pt x="318603" y="289855"/>
                  <a:pt x="316880" y="291629"/>
                </a:cubicBezTo>
                <a:cubicBezTo>
                  <a:pt x="314658" y="293925"/>
                  <a:pt x="308689" y="286573"/>
                  <a:pt x="306801" y="285965"/>
                </a:cubicBezTo>
                <a:cubicBezTo>
                  <a:pt x="304237" y="285159"/>
                  <a:pt x="303010" y="287978"/>
                  <a:pt x="303147" y="288792"/>
                </a:cubicBezTo>
                <a:cubicBezTo>
                  <a:pt x="303490" y="290909"/>
                  <a:pt x="303062" y="291757"/>
                  <a:pt x="302135" y="291946"/>
                </a:cubicBezTo>
                <a:cubicBezTo>
                  <a:pt x="301208" y="292126"/>
                  <a:pt x="296543" y="288955"/>
                  <a:pt x="298627" y="288158"/>
                </a:cubicBezTo>
                <a:cubicBezTo>
                  <a:pt x="301055" y="287242"/>
                  <a:pt x="297992" y="285150"/>
                  <a:pt x="296946" y="284336"/>
                </a:cubicBezTo>
                <a:cubicBezTo>
                  <a:pt x="295145" y="282948"/>
                  <a:pt x="292332" y="284242"/>
                  <a:pt x="291010" y="282400"/>
                </a:cubicBezTo>
                <a:cubicBezTo>
                  <a:pt x="289595" y="280420"/>
                  <a:pt x="286928" y="278998"/>
                  <a:pt x="286104" y="278758"/>
                </a:cubicBezTo>
                <a:cubicBezTo>
                  <a:pt x="285546" y="278595"/>
                  <a:pt x="282810" y="277438"/>
                  <a:pt x="281018" y="278381"/>
                </a:cubicBezTo>
                <a:cubicBezTo>
                  <a:pt x="279611" y="279135"/>
                  <a:pt x="278093" y="277601"/>
                  <a:pt x="277038" y="276573"/>
                </a:cubicBezTo>
                <a:cubicBezTo>
                  <a:pt x="276455" y="276007"/>
                  <a:pt x="275871" y="275348"/>
                  <a:pt x="275254" y="274705"/>
                </a:cubicBezTo>
                <a:cubicBezTo>
                  <a:pt x="278573" y="291757"/>
                  <a:pt x="286473" y="307190"/>
                  <a:pt x="297615" y="319675"/>
                </a:cubicBezTo>
                <a:close/>
                <a:moveTo>
                  <a:pt x="325474" y="271646"/>
                </a:moveTo>
                <a:cubicBezTo>
                  <a:pt x="325482" y="271406"/>
                  <a:pt x="325500" y="271157"/>
                  <a:pt x="325526" y="270909"/>
                </a:cubicBezTo>
                <a:cubicBezTo>
                  <a:pt x="325534" y="270840"/>
                  <a:pt x="325534" y="270772"/>
                  <a:pt x="325543" y="270712"/>
                </a:cubicBezTo>
                <a:cubicBezTo>
                  <a:pt x="325560" y="270523"/>
                  <a:pt x="325585" y="270335"/>
                  <a:pt x="325602" y="270146"/>
                </a:cubicBezTo>
                <a:cubicBezTo>
                  <a:pt x="325620" y="270069"/>
                  <a:pt x="325628" y="269983"/>
                  <a:pt x="325637" y="269906"/>
                </a:cubicBezTo>
                <a:lnTo>
                  <a:pt x="325688" y="269546"/>
                </a:lnTo>
                <a:cubicBezTo>
                  <a:pt x="325706" y="269478"/>
                  <a:pt x="325714" y="269418"/>
                  <a:pt x="325723" y="269349"/>
                </a:cubicBezTo>
                <a:cubicBezTo>
                  <a:pt x="325731" y="269281"/>
                  <a:pt x="325748" y="269204"/>
                  <a:pt x="325757" y="269135"/>
                </a:cubicBezTo>
                <a:cubicBezTo>
                  <a:pt x="325800" y="268878"/>
                  <a:pt x="325851" y="268629"/>
                  <a:pt x="325911" y="268389"/>
                </a:cubicBezTo>
                <a:lnTo>
                  <a:pt x="325911" y="268372"/>
                </a:lnTo>
                <a:cubicBezTo>
                  <a:pt x="325963" y="268141"/>
                  <a:pt x="326023" y="267910"/>
                  <a:pt x="326092" y="267695"/>
                </a:cubicBezTo>
                <a:cubicBezTo>
                  <a:pt x="326109" y="267618"/>
                  <a:pt x="326134" y="267558"/>
                  <a:pt x="326152" y="267490"/>
                </a:cubicBezTo>
                <a:cubicBezTo>
                  <a:pt x="326203" y="267336"/>
                  <a:pt x="326246" y="267190"/>
                  <a:pt x="326306" y="267044"/>
                </a:cubicBezTo>
                <a:lnTo>
                  <a:pt x="326383" y="266838"/>
                </a:lnTo>
                <a:cubicBezTo>
                  <a:pt x="326443" y="266701"/>
                  <a:pt x="326495" y="266573"/>
                  <a:pt x="326563" y="266453"/>
                </a:cubicBezTo>
                <a:lnTo>
                  <a:pt x="326641" y="266290"/>
                </a:lnTo>
                <a:cubicBezTo>
                  <a:pt x="326734" y="266127"/>
                  <a:pt x="326829" y="265973"/>
                  <a:pt x="326932" y="265845"/>
                </a:cubicBezTo>
                <a:cubicBezTo>
                  <a:pt x="327292" y="265390"/>
                  <a:pt x="327773" y="265305"/>
                  <a:pt x="328339" y="265382"/>
                </a:cubicBezTo>
                <a:cubicBezTo>
                  <a:pt x="329316" y="265519"/>
                  <a:pt x="330543" y="266153"/>
                  <a:pt x="331735" y="266213"/>
                </a:cubicBezTo>
                <a:cubicBezTo>
                  <a:pt x="332593" y="266256"/>
                  <a:pt x="333433" y="266007"/>
                  <a:pt x="334163" y="265064"/>
                </a:cubicBezTo>
                <a:cubicBezTo>
                  <a:pt x="334497" y="264636"/>
                  <a:pt x="334806" y="264148"/>
                  <a:pt x="335029" y="263668"/>
                </a:cubicBezTo>
                <a:cubicBezTo>
                  <a:pt x="335261" y="263188"/>
                  <a:pt x="335406" y="262717"/>
                  <a:pt x="335415" y="262331"/>
                </a:cubicBezTo>
                <a:cubicBezTo>
                  <a:pt x="335415" y="262143"/>
                  <a:pt x="335389" y="261971"/>
                  <a:pt x="335321" y="261825"/>
                </a:cubicBezTo>
                <a:cubicBezTo>
                  <a:pt x="335115" y="261405"/>
                  <a:pt x="334548" y="261269"/>
                  <a:pt x="333433" y="261654"/>
                </a:cubicBezTo>
                <a:cubicBezTo>
                  <a:pt x="333202" y="261732"/>
                  <a:pt x="332979" y="261809"/>
                  <a:pt x="332748" y="261869"/>
                </a:cubicBezTo>
                <a:cubicBezTo>
                  <a:pt x="332284" y="261997"/>
                  <a:pt x="331830" y="262083"/>
                  <a:pt x="331392" y="262100"/>
                </a:cubicBezTo>
                <a:cubicBezTo>
                  <a:pt x="331169" y="262108"/>
                  <a:pt x="330963" y="262100"/>
                  <a:pt x="330758" y="262065"/>
                </a:cubicBezTo>
                <a:cubicBezTo>
                  <a:pt x="330140" y="261980"/>
                  <a:pt x="329600" y="261706"/>
                  <a:pt x="329188" y="261148"/>
                </a:cubicBezTo>
                <a:cubicBezTo>
                  <a:pt x="329059" y="260960"/>
                  <a:pt x="328939" y="260746"/>
                  <a:pt x="328836" y="260488"/>
                </a:cubicBezTo>
                <a:cubicBezTo>
                  <a:pt x="328708" y="260163"/>
                  <a:pt x="328553" y="259880"/>
                  <a:pt x="328373" y="259631"/>
                </a:cubicBezTo>
                <a:cubicBezTo>
                  <a:pt x="327679" y="258621"/>
                  <a:pt x="326658" y="258115"/>
                  <a:pt x="325594" y="257481"/>
                </a:cubicBezTo>
                <a:cubicBezTo>
                  <a:pt x="325062" y="257164"/>
                  <a:pt x="324522" y="256830"/>
                  <a:pt x="323999" y="256376"/>
                </a:cubicBezTo>
                <a:cubicBezTo>
                  <a:pt x="323742" y="256153"/>
                  <a:pt x="323484" y="255904"/>
                  <a:pt x="323244" y="255622"/>
                </a:cubicBezTo>
                <a:cubicBezTo>
                  <a:pt x="323047" y="255399"/>
                  <a:pt x="322858" y="255185"/>
                  <a:pt x="322661" y="254979"/>
                </a:cubicBezTo>
                <a:cubicBezTo>
                  <a:pt x="322583" y="254902"/>
                  <a:pt x="322506" y="254834"/>
                  <a:pt x="322429" y="254765"/>
                </a:cubicBezTo>
                <a:cubicBezTo>
                  <a:pt x="322300" y="254636"/>
                  <a:pt x="322180" y="254516"/>
                  <a:pt x="322043" y="254396"/>
                </a:cubicBezTo>
                <a:cubicBezTo>
                  <a:pt x="321949" y="254310"/>
                  <a:pt x="321846" y="254225"/>
                  <a:pt x="321751" y="254148"/>
                </a:cubicBezTo>
                <a:cubicBezTo>
                  <a:pt x="321640" y="254054"/>
                  <a:pt x="321528" y="253967"/>
                  <a:pt x="321417" y="253882"/>
                </a:cubicBezTo>
                <a:cubicBezTo>
                  <a:pt x="321297" y="253788"/>
                  <a:pt x="321185" y="253711"/>
                  <a:pt x="321065" y="253625"/>
                </a:cubicBezTo>
                <a:cubicBezTo>
                  <a:pt x="320970" y="253565"/>
                  <a:pt x="320868" y="253497"/>
                  <a:pt x="320765" y="253436"/>
                </a:cubicBezTo>
                <a:cubicBezTo>
                  <a:pt x="320636" y="253351"/>
                  <a:pt x="320508" y="253274"/>
                  <a:pt x="320370" y="253205"/>
                </a:cubicBezTo>
                <a:lnTo>
                  <a:pt x="320113" y="253077"/>
                </a:lnTo>
                <a:cubicBezTo>
                  <a:pt x="319967" y="253008"/>
                  <a:pt x="319813" y="252939"/>
                  <a:pt x="319667" y="252880"/>
                </a:cubicBezTo>
                <a:cubicBezTo>
                  <a:pt x="319598" y="252854"/>
                  <a:pt x="319530" y="252837"/>
                  <a:pt x="319461" y="252811"/>
                </a:cubicBezTo>
                <a:cubicBezTo>
                  <a:pt x="319290" y="252759"/>
                  <a:pt x="319118" y="252700"/>
                  <a:pt x="318947" y="252665"/>
                </a:cubicBezTo>
                <a:lnTo>
                  <a:pt x="318843" y="252648"/>
                </a:lnTo>
                <a:cubicBezTo>
                  <a:pt x="317531" y="252400"/>
                  <a:pt x="316159" y="252742"/>
                  <a:pt x="314829" y="254028"/>
                </a:cubicBezTo>
                <a:lnTo>
                  <a:pt x="314778" y="254071"/>
                </a:lnTo>
                <a:cubicBezTo>
                  <a:pt x="314572" y="254276"/>
                  <a:pt x="314358" y="254508"/>
                  <a:pt x="314152" y="254765"/>
                </a:cubicBezTo>
                <a:lnTo>
                  <a:pt x="314083" y="254842"/>
                </a:lnTo>
                <a:cubicBezTo>
                  <a:pt x="313878" y="255107"/>
                  <a:pt x="313671" y="255381"/>
                  <a:pt x="313466" y="255699"/>
                </a:cubicBezTo>
                <a:cubicBezTo>
                  <a:pt x="313457" y="255724"/>
                  <a:pt x="313440" y="255750"/>
                  <a:pt x="313414" y="255776"/>
                </a:cubicBezTo>
                <a:cubicBezTo>
                  <a:pt x="313208" y="256101"/>
                  <a:pt x="313002" y="256453"/>
                  <a:pt x="312797" y="256830"/>
                </a:cubicBezTo>
                <a:cubicBezTo>
                  <a:pt x="312368" y="257619"/>
                  <a:pt x="311956" y="258501"/>
                  <a:pt x="311562" y="259546"/>
                </a:cubicBezTo>
                <a:cubicBezTo>
                  <a:pt x="308371" y="267892"/>
                  <a:pt x="304674" y="265339"/>
                  <a:pt x="305283" y="268313"/>
                </a:cubicBezTo>
                <a:cubicBezTo>
                  <a:pt x="305351" y="268663"/>
                  <a:pt x="306252" y="268904"/>
                  <a:pt x="307556" y="269006"/>
                </a:cubicBezTo>
                <a:cubicBezTo>
                  <a:pt x="308079" y="269049"/>
                  <a:pt x="308671" y="269075"/>
                  <a:pt x="309288" y="269075"/>
                </a:cubicBezTo>
                <a:cubicBezTo>
                  <a:pt x="309915" y="269075"/>
                  <a:pt x="310584" y="269058"/>
                  <a:pt x="311253" y="269015"/>
                </a:cubicBezTo>
                <a:cubicBezTo>
                  <a:pt x="311931" y="268981"/>
                  <a:pt x="312616" y="268921"/>
                  <a:pt x="313285" y="268835"/>
                </a:cubicBezTo>
                <a:cubicBezTo>
                  <a:pt x="313620" y="268792"/>
                  <a:pt x="313946" y="268741"/>
                  <a:pt x="314264" y="268690"/>
                </a:cubicBezTo>
                <a:cubicBezTo>
                  <a:pt x="314460" y="268663"/>
                  <a:pt x="314640" y="268629"/>
                  <a:pt x="314829" y="268595"/>
                </a:cubicBezTo>
                <a:cubicBezTo>
                  <a:pt x="315010" y="268561"/>
                  <a:pt x="315189" y="268527"/>
                  <a:pt x="315370" y="268484"/>
                </a:cubicBezTo>
                <a:lnTo>
                  <a:pt x="315841" y="268381"/>
                </a:lnTo>
                <a:cubicBezTo>
                  <a:pt x="316048" y="268330"/>
                  <a:pt x="316236" y="268270"/>
                  <a:pt x="316425" y="268218"/>
                </a:cubicBezTo>
                <a:cubicBezTo>
                  <a:pt x="316545" y="268184"/>
                  <a:pt x="316665" y="268149"/>
                  <a:pt x="316768" y="268115"/>
                </a:cubicBezTo>
                <a:cubicBezTo>
                  <a:pt x="317068" y="268021"/>
                  <a:pt x="317343" y="267918"/>
                  <a:pt x="317583" y="267806"/>
                </a:cubicBezTo>
                <a:cubicBezTo>
                  <a:pt x="318011" y="267610"/>
                  <a:pt x="318449" y="267438"/>
                  <a:pt x="318878" y="267292"/>
                </a:cubicBezTo>
                <a:lnTo>
                  <a:pt x="318921" y="267284"/>
                </a:lnTo>
                <a:cubicBezTo>
                  <a:pt x="319332" y="267147"/>
                  <a:pt x="319744" y="267044"/>
                  <a:pt x="320139" y="266976"/>
                </a:cubicBezTo>
                <a:cubicBezTo>
                  <a:pt x="320970" y="266822"/>
                  <a:pt x="321734" y="266830"/>
                  <a:pt x="322335" y="267044"/>
                </a:cubicBezTo>
                <a:cubicBezTo>
                  <a:pt x="322772" y="267198"/>
                  <a:pt x="323673" y="267575"/>
                  <a:pt x="324316" y="268509"/>
                </a:cubicBezTo>
                <a:cubicBezTo>
                  <a:pt x="324848" y="269272"/>
                  <a:pt x="325354" y="270592"/>
                  <a:pt x="325474" y="271646"/>
                </a:cubicBezTo>
                <a:close/>
                <a:moveTo>
                  <a:pt x="363051" y="150797"/>
                </a:moveTo>
                <a:lnTo>
                  <a:pt x="363051" y="111517"/>
                </a:lnTo>
                <a:cubicBezTo>
                  <a:pt x="327120" y="112854"/>
                  <a:pt x="294484" y="127284"/>
                  <a:pt x="269798" y="150172"/>
                </a:cubicBezTo>
                <a:lnTo>
                  <a:pt x="297598" y="177935"/>
                </a:lnTo>
                <a:cubicBezTo>
                  <a:pt x="315130" y="162134"/>
                  <a:pt x="337945" y="152083"/>
                  <a:pt x="363051" y="150797"/>
                </a:cubicBezTo>
                <a:close/>
                <a:moveTo>
                  <a:pt x="363051" y="100540"/>
                </a:moveTo>
                <a:lnTo>
                  <a:pt x="363051" y="61260"/>
                </a:lnTo>
                <a:cubicBezTo>
                  <a:pt x="313268" y="62639"/>
                  <a:pt x="268075" y="82699"/>
                  <a:pt x="234255" y="114662"/>
                </a:cubicBezTo>
                <a:lnTo>
                  <a:pt x="262045" y="142416"/>
                </a:lnTo>
                <a:cubicBezTo>
                  <a:pt x="288720" y="117550"/>
                  <a:pt x="324093" y="101894"/>
                  <a:pt x="363051" y="100540"/>
                </a:cubicBezTo>
                <a:close/>
                <a:moveTo>
                  <a:pt x="226492" y="122408"/>
                </a:moveTo>
                <a:cubicBezTo>
                  <a:pt x="194507" y="156196"/>
                  <a:pt x="174428" y="201346"/>
                  <a:pt x="173055" y="251080"/>
                </a:cubicBezTo>
                <a:lnTo>
                  <a:pt x="212365" y="251080"/>
                </a:lnTo>
                <a:cubicBezTo>
                  <a:pt x="213721" y="212168"/>
                  <a:pt x="229391" y="176830"/>
                  <a:pt x="254282" y="150172"/>
                </a:cubicBezTo>
                <a:lnTo>
                  <a:pt x="226492" y="122408"/>
                </a:lnTo>
                <a:close/>
                <a:moveTo>
                  <a:pt x="173055" y="262048"/>
                </a:moveTo>
                <a:cubicBezTo>
                  <a:pt x="173613" y="282417"/>
                  <a:pt x="177318" y="302005"/>
                  <a:pt x="183683" y="320369"/>
                </a:cubicBezTo>
                <a:cubicBezTo>
                  <a:pt x="183914" y="320352"/>
                  <a:pt x="184129" y="320343"/>
                  <a:pt x="184360" y="320335"/>
                </a:cubicBezTo>
                <a:cubicBezTo>
                  <a:pt x="188349" y="320146"/>
                  <a:pt x="193684" y="320275"/>
                  <a:pt x="196197" y="318338"/>
                </a:cubicBezTo>
                <a:cubicBezTo>
                  <a:pt x="200065" y="315356"/>
                  <a:pt x="196488" y="304688"/>
                  <a:pt x="198916" y="300241"/>
                </a:cubicBezTo>
                <a:cubicBezTo>
                  <a:pt x="201909" y="294739"/>
                  <a:pt x="209389" y="281688"/>
                  <a:pt x="211636" y="281603"/>
                </a:cubicBezTo>
                <a:cubicBezTo>
                  <a:pt x="213626" y="281526"/>
                  <a:pt x="213540" y="283008"/>
                  <a:pt x="214552" y="283248"/>
                </a:cubicBezTo>
                <a:cubicBezTo>
                  <a:pt x="213360" y="276290"/>
                  <a:pt x="212614" y="269221"/>
                  <a:pt x="212373" y="262048"/>
                </a:cubicBezTo>
                <a:lnTo>
                  <a:pt x="173055" y="262048"/>
                </a:lnTo>
                <a:close/>
                <a:moveTo>
                  <a:pt x="363051" y="462837"/>
                </a:moveTo>
                <a:cubicBezTo>
                  <a:pt x="310241" y="461458"/>
                  <a:pt x="262302" y="440172"/>
                  <a:pt x="226492" y="406230"/>
                </a:cubicBezTo>
                <a:lnTo>
                  <a:pt x="198590" y="434105"/>
                </a:lnTo>
                <a:cubicBezTo>
                  <a:pt x="243209" y="476770"/>
                  <a:pt x="301218" y="500754"/>
                  <a:pt x="363051" y="502101"/>
                </a:cubicBezTo>
                <a:lnTo>
                  <a:pt x="363051" y="462837"/>
                </a:lnTo>
                <a:close/>
                <a:moveTo>
                  <a:pt x="363051" y="412597"/>
                </a:moveTo>
                <a:cubicBezTo>
                  <a:pt x="328176" y="411397"/>
                  <a:pt x="295334" y="398836"/>
                  <a:pt x="268735" y="376718"/>
                </a:cubicBezTo>
                <a:cubicBezTo>
                  <a:pt x="269335" y="377447"/>
                  <a:pt x="269859" y="378150"/>
                  <a:pt x="270262" y="378827"/>
                </a:cubicBezTo>
                <a:cubicBezTo>
                  <a:pt x="272072" y="381945"/>
                  <a:pt x="278367" y="388287"/>
                  <a:pt x="274362" y="390823"/>
                </a:cubicBezTo>
                <a:cubicBezTo>
                  <a:pt x="271034" y="392923"/>
                  <a:pt x="265519" y="391509"/>
                  <a:pt x="262431" y="391457"/>
                </a:cubicBezTo>
                <a:cubicBezTo>
                  <a:pt x="259026" y="391414"/>
                  <a:pt x="254077" y="396496"/>
                  <a:pt x="251161" y="397002"/>
                </a:cubicBezTo>
                <a:cubicBezTo>
                  <a:pt x="247447" y="397635"/>
                  <a:pt x="245319" y="397353"/>
                  <a:pt x="241845" y="395947"/>
                </a:cubicBezTo>
                <a:cubicBezTo>
                  <a:pt x="240988" y="395596"/>
                  <a:pt x="239907" y="394919"/>
                  <a:pt x="238680" y="394054"/>
                </a:cubicBezTo>
                <a:lnTo>
                  <a:pt x="234255" y="398475"/>
                </a:lnTo>
                <a:cubicBezTo>
                  <a:pt x="268075" y="430429"/>
                  <a:pt x="313268" y="450489"/>
                  <a:pt x="363051" y="451869"/>
                </a:cubicBezTo>
                <a:lnTo>
                  <a:pt x="363051" y="412597"/>
                </a:lnTo>
                <a:close/>
                <a:moveTo>
                  <a:pt x="363051" y="398792"/>
                </a:moveTo>
                <a:cubicBezTo>
                  <a:pt x="357519" y="399204"/>
                  <a:pt x="349156" y="399067"/>
                  <a:pt x="347174" y="397704"/>
                </a:cubicBezTo>
                <a:cubicBezTo>
                  <a:pt x="343049" y="394850"/>
                  <a:pt x="338134" y="392049"/>
                  <a:pt x="337576" y="389838"/>
                </a:cubicBezTo>
                <a:cubicBezTo>
                  <a:pt x="336581" y="385913"/>
                  <a:pt x="331204" y="382966"/>
                  <a:pt x="331204" y="379289"/>
                </a:cubicBezTo>
                <a:cubicBezTo>
                  <a:pt x="331204" y="375202"/>
                  <a:pt x="336856" y="373865"/>
                  <a:pt x="335346" y="369718"/>
                </a:cubicBezTo>
                <a:cubicBezTo>
                  <a:pt x="334137" y="366419"/>
                  <a:pt x="337353" y="362288"/>
                  <a:pt x="343238" y="359409"/>
                </a:cubicBezTo>
                <a:cubicBezTo>
                  <a:pt x="325989" y="355168"/>
                  <a:pt x="310387" y="346719"/>
                  <a:pt x="297598" y="335193"/>
                </a:cubicBezTo>
                <a:lnTo>
                  <a:pt x="269747" y="363017"/>
                </a:lnTo>
                <a:cubicBezTo>
                  <a:pt x="295342" y="386770"/>
                  <a:pt x="328098" y="400309"/>
                  <a:pt x="363051" y="401603"/>
                </a:cubicBezTo>
                <a:lnTo>
                  <a:pt x="363051" y="398792"/>
                </a:lnTo>
                <a:close/>
                <a:moveTo>
                  <a:pt x="371551" y="346307"/>
                </a:moveTo>
                <a:cubicBezTo>
                  <a:pt x="375737" y="345604"/>
                  <a:pt x="380180" y="344396"/>
                  <a:pt x="383954" y="344020"/>
                </a:cubicBezTo>
                <a:cubicBezTo>
                  <a:pt x="388088" y="343608"/>
                  <a:pt x="383782" y="349487"/>
                  <a:pt x="386235" y="349726"/>
                </a:cubicBezTo>
                <a:cubicBezTo>
                  <a:pt x="389169" y="350018"/>
                  <a:pt x="401228" y="352074"/>
                  <a:pt x="402078" y="349341"/>
                </a:cubicBezTo>
                <a:cubicBezTo>
                  <a:pt x="402773" y="347096"/>
                  <a:pt x="402936" y="346085"/>
                  <a:pt x="405526" y="345528"/>
                </a:cubicBezTo>
                <a:cubicBezTo>
                  <a:pt x="410406" y="344465"/>
                  <a:pt x="414274" y="344619"/>
                  <a:pt x="418409" y="341466"/>
                </a:cubicBezTo>
                <a:cubicBezTo>
                  <a:pt x="419901" y="340326"/>
                  <a:pt x="422981" y="339915"/>
                  <a:pt x="423864" y="338227"/>
                </a:cubicBezTo>
                <a:cubicBezTo>
                  <a:pt x="424747" y="336539"/>
                  <a:pt x="423229" y="328552"/>
                  <a:pt x="420253" y="329855"/>
                </a:cubicBezTo>
                <a:cubicBezTo>
                  <a:pt x="418803" y="330498"/>
                  <a:pt x="417054" y="332563"/>
                  <a:pt x="413957" y="334123"/>
                </a:cubicBezTo>
                <a:cubicBezTo>
                  <a:pt x="411153" y="335528"/>
                  <a:pt x="409162" y="336170"/>
                  <a:pt x="407173" y="333505"/>
                </a:cubicBezTo>
                <a:cubicBezTo>
                  <a:pt x="405354" y="331080"/>
                  <a:pt x="408236" y="329178"/>
                  <a:pt x="409729" y="327550"/>
                </a:cubicBezTo>
                <a:cubicBezTo>
                  <a:pt x="412036" y="325021"/>
                  <a:pt x="414128" y="322460"/>
                  <a:pt x="416694" y="322460"/>
                </a:cubicBezTo>
                <a:cubicBezTo>
                  <a:pt x="417689" y="322460"/>
                  <a:pt x="422989" y="319829"/>
                  <a:pt x="422543" y="317421"/>
                </a:cubicBezTo>
                <a:cubicBezTo>
                  <a:pt x="421960" y="314302"/>
                  <a:pt x="415801" y="317704"/>
                  <a:pt x="414369" y="316419"/>
                </a:cubicBezTo>
                <a:cubicBezTo>
                  <a:pt x="413374" y="315536"/>
                  <a:pt x="414352" y="313291"/>
                  <a:pt x="413579" y="312948"/>
                </a:cubicBezTo>
                <a:cubicBezTo>
                  <a:pt x="412859" y="312614"/>
                  <a:pt x="410587" y="315716"/>
                  <a:pt x="412345" y="317396"/>
                </a:cubicBezTo>
                <a:cubicBezTo>
                  <a:pt x="413254" y="318269"/>
                  <a:pt x="410869" y="320703"/>
                  <a:pt x="408194" y="318955"/>
                </a:cubicBezTo>
                <a:cubicBezTo>
                  <a:pt x="406135" y="317593"/>
                  <a:pt x="405603" y="325090"/>
                  <a:pt x="405783" y="326462"/>
                </a:cubicBezTo>
                <a:cubicBezTo>
                  <a:pt x="405964" y="327833"/>
                  <a:pt x="408802" y="327455"/>
                  <a:pt x="406916" y="329923"/>
                </a:cubicBezTo>
                <a:cubicBezTo>
                  <a:pt x="405020" y="332408"/>
                  <a:pt x="404317" y="330566"/>
                  <a:pt x="402918" y="331783"/>
                </a:cubicBezTo>
                <a:cubicBezTo>
                  <a:pt x="401237" y="333257"/>
                  <a:pt x="400860" y="333822"/>
                  <a:pt x="402918" y="335956"/>
                </a:cubicBezTo>
                <a:cubicBezTo>
                  <a:pt x="404565" y="337652"/>
                  <a:pt x="401949" y="340875"/>
                  <a:pt x="401340" y="337858"/>
                </a:cubicBezTo>
                <a:cubicBezTo>
                  <a:pt x="400937" y="335853"/>
                  <a:pt x="396717" y="336462"/>
                  <a:pt x="395920" y="334191"/>
                </a:cubicBezTo>
                <a:cubicBezTo>
                  <a:pt x="395096" y="331852"/>
                  <a:pt x="391665" y="332083"/>
                  <a:pt x="387496" y="329949"/>
                </a:cubicBezTo>
                <a:cubicBezTo>
                  <a:pt x="384340" y="328329"/>
                  <a:pt x="384743" y="333111"/>
                  <a:pt x="390095" y="334328"/>
                </a:cubicBezTo>
                <a:cubicBezTo>
                  <a:pt x="394641" y="335365"/>
                  <a:pt x="394410" y="335904"/>
                  <a:pt x="393106" y="338749"/>
                </a:cubicBezTo>
                <a:cubicBezTo>
                  <a:pt x="392042" y="341080"/>
                  <a:pt x="392248" y="336958"/>
                  <a:pt x="386844" y="335528"/>
                </a:cubicBezTo>
                <a:cubicBezTo>
                  <a:pt x="383370" y="334610"/>
                  <a:pt x="383208" y="332760"/>
                  <a:pt x="380471" y="332794"/>
                </a:cubicBezTo>
                <a:cubicBezTo>
                  <a:pt x="377701" y="332820"/>
                  <a:pt x="378610" y="335442"/>
                  <a:pt x="375685" y="334756"/>
                </a:cubicBezTo>
                <a:cubicBezTo>
                  <a:pt x="373472" y="334233"/>
                  <a:pt x="373129" y="337215"/>
                  <a:pt x="371088" y="338081"/>
                </a:cubicBezTo>
                <a:cubicBezTo>
                  <a:pt x="368600" y="339144"/>
                  <a:pt x="368747" y="343642"/>
                  <a:pt x="366216" y="344885"/>
                </a:cubicBezTo>
                <a:cubicBezTo>
                  <a:pt x="362451" y="346727"/>
                  <a:pt x="354731" y="345339"/>
                  <a:pt x="355083" y="341612"/>
                </a:cubicBezTo>
                <a:cubicBezTo>
                  <a:pt x="355435" y="337884"/>
                  <a:pt x="355606" y="335099"/>
                  <a:pt x="357768" y="333788"/>
                </a:cubicBezTo>
                <a:cubicBezTo>
                  <a:pt x="359671" y="332648"/>
                  <a:pt x="362811" y="335990"/>
                  <a:pt x="365453" y="334808"/>
                </a:cubicBezTo>
                <a:cubicBezTo>
                  <a:pt x="368215" y="333582"/>
                  <a:pt x="367520" y="330643"/>
                  <a:pt x="365847" y="328758"/>
                </a:cubicBezTo>
                <a:cubicBezTo>
                  <a:pt x="365350" y="328115"/>
                  <a:pt x="363326" y="327113"/>
                  <a:pt x="363368" y="326479"/>
                </a:cubicBezTo>
                <a:cubicBezTo>
                  <a:pt x="363411" y="325699"/>
                  <a:pt x="367348" y="325330"/>
                  <a:pt x="369338" y="323994"/>
                </a:cubicBezTo>
                <a:cubicBezTo>
                  <a:pt x="371337" y="322657"/>
                  <a:pt x="373481" y="319092"/>
                  <a:pt x="374502" y="318295"/>
                </a:cubicBezTo>
                <a:cubicBezTo>
                  <a:pt x="375591" y="317447"/>
                  <a:pt x="377727" y="317233"/>
                  <a:pt x="377924" y="316444"/>
                </a:cubicBezTo>
                <a:cubicBezTo>
                  <a:pt x="378199" y="315442"/>
                  <a:pt x="376414" y="313616"/>
                  <a:pt x="376586" y="312391"/>
                </a:cubicBezTo>
                <a:cubicBezTo>
                  <a:pt x="376758" y="311166"/>
                  <a:pt x="377186" y="310223"/>
                  <a:pt x="378139" y="310292"/>
                </a:cubicBezTo>
                <a:cubicBezTo>
                  <a:pt x="379091" y="310369"/>
                  <a:pt x="380223" y="313111"/>
                  <a:pt x="379614" y="313771"/>
                </a:cubicBezTo>
                <a:cubicBezTo>
                  <a:pt x="378919" y="314516"/>
                  <a:pt x="380111" y="315776"/>
                  <a:pt x="381407" y="315245"/>
                </a:cubicBezTo>
                <a:cubicBezTo>
                  <a:pt x="382710" y="314713"/>
                  <a:pt x="387333" y="312905"/>
                  <a:pt x="388680" y="312554"/>
                </a:cubicBezTo>
                <a:cubicBezTo>
                  <a:pt x="390507" y="312066"/>
                  <a:pt x="388226" y="307935"/>
                  <a:pt x="388818" y="307198"/>
                </a:cubicBezTo>
                <a:cubicBezTo>
                  <a:pt x="389375" y="306504"/>
                  <a:pt x="389915" y="307421"/>
                  <a:pt x="390619" y="306718"/>
                </a:cubicBezTo>
                <a:cubicBezTo>
                  <a:pt x="391322" y="306016"/>
                  <a:pt x="389177" y="305322"/>
                  <a:pt x="389521" y="303822"/>
                </a:cubicBezTo>
                <a:cubicBezTo>
                  <a:pt x="389769" y="302691"/>
                  <a:pt x="394607" y="301380"/>
                  <a:pt x="393278" y="300523"/>
                </a:cubicBezTo>
                <a:cubicBezTo>
                  <a:pt x="391948" y="299658"/>
                  <a:pt x="390156" y="302160"/>
                  <a:pt x="389092" y="302631"/>
                </a:cubicBezTo>
                <a:cubicBezTo>
                  <a:pt x="386681" y="303694"/>
                  <a:pt x="385507" y="301063"/>
                  <a:pt x="385583" y="299066"/>
                </a:cubicBezTo>
                <a:cubicBezTo>
                  <a:pt x="385626" y="298098"/>
                  <a:pt x="386939" y="294670"/>
                  <a:pt x="385789" y="294002"/>
                </a:cubicBezTo>
                <a:cubicBezTo>
                  <a:pt x="384194" y="293085"/>
                  <a:pt x="383928" y="297164"/>
                  <a:pt x="383680" y="297961"/>
                </a:cubicBezTo>
                <a:cubicBezTo>
                  <a:pt x="383294" y="299169"/>
                  <a:pt x="382265" y="300694"/>
                  <a:pt x="384031" y="303985"/>
                </a:cubicBezTo>
                <a:cubicBezTo>
                  <a:pt x="384983" y="305759"/>
                  <a:pt x="384495" y="311765"/>
                  <a:pt x="382642" y="312425"/>
                </a:cubicBezTo>
                <a:cubicBezTo>
                  <a:pt x="380669" y="313136"/>
                  <a:pt x="379803" y="309375"/>
                  <a:pt x="378877" y="307824"/>
                </a:cubicBezTo>
                <a:cubicBezTo>
                  <a:pt x="378722" y="307558"/>
                  <a:pt x="378559" y="307361"/>
                  <a:pt x="378388" y="307267"/>
                </a:cubicBezTo>
                <a:lnTo>
                  <a:pt x="378336" y="307241"/>
                </a:lnTo>
                <a:cubicBezTo>
                  <a:pt x="378259" y="307207"/>
                  <a:pt x="378182" y="307190"/>
                  <a:pt x="378096" y="307198"/>
                </a:cubicBezTo>
                <a:lnTo>
                  <a:pt x="378087" y="307198"/>
                </a:lnTo>
                <a:cubicBezTo>
                  <a:pt x="378001" y="307207"/>
                  <a:pt x="377915" y="307259"/>
                  <a:pt x="377830" y="307327"/>
                </a:cubicBezTo>
                <a:lnTo>
                  <a:pt x="377761" y="307387"/>
                </a:lnTo>
                <a:cubicBezTo>
                  <a:pt x="377667" y="307472"/>
                  <a:pt x="377581" y="307575"/>
                  <a:pt x="377478" y="307729"/>
                </a:cubicBezTo>
                <a:cubicBezTo>
                  <a:pt x="377324" y="307970"/>
                  <a:pt x="377075" y="308389"/>
                  <a:pt x="376870" y="308749"/>
                </a:cubicBezTo>
                <a:cubicBezTo>
                  <a:pt x="376724" y="309006"/>
                  <a:pt x="376432" y="309615"/>
                  <a:pt x="376063" y="310669"/>
                </a:cubicBezTo>
                <a:cubicBezTo>
                  <a:pt x="375831" y="311337"/>
                  <a:pt x="375411" y="311740"/>
                  <a:pt x="374665" y="311903"/>
                </a:cubicBezTo>
                <a:cubicBezTo>
                  <a:pt x="372649" y="312126"/>
                  <a:pt x="370616" y="312262"/>
                  <a:pt x="368541" y="312262"/>
                </a:cubicBezTo>
                <a:cubicBezTo>
                  <a:pt x="367743" y="312262"/>
                  <a:pt x="366945" y="312245"/>
                  <a:pt x="366156" y="312211"/>
                </a:cubicBezTo>
                <a:cubicBezTo>
                  <a:pt x="366491" y="313445"/>
                  <a:pt x="366843" y="314782"/>
                  <a:pt x="367297" y="315648"/>
                </a:cubicBezTo>
                <a:cubicBezTo>
                  <a:pt x="368387" y="317704"/>
                  <a:pt x="370470" y="319366"/>
                  <a:pt x="370119" y="320883"/>
                </a:cubicBezTo>
                <a:cubicBezTo>
                  <a:pt x="369767" y="322408"/>
                  <a:pt x="363403" y="323788"/>
                  <a:pt x="362879" y="322674"/>
                </a:cubicBezTo>
                <a:cubicBezTo>
                  <a:pt x="362228" y="321286"/>
                  <a:pt x="364483" y="318501"/>
                  <a:pt x="364303" y="317241"/>
                </a:cubicBezTo>
                <a:cubicBezTo>
                  <a:pt x="363978" y="314945"/>
                  <a:pt x="362819" y="313574"/>
                  <a:pt x="362965" y="311980"/>
                </a:cubicBezTo>
                <a:cubicBezTo>
                  <a:pt x="351738" y="310857"/>
                  <a:pt x="341479" y="306410"/>
                  <a:pt x="333211" y="299615"/>
                </a:cubicBezTo>
                <a:lnTo>
                  <a:pt x="305369" y="327430"/>
                </a:lnTo>
                <a:cubicBezTo>
                  <a:pt x="319101" y="339649"/>
                  <a:pt x="336376" y="347970"/>
                  <a:pt x="355452" y="350609"/>
                </a:cubicBezTo>
                <a:cubicBezTo>
                  <a:pt x="358145" y="348964"/>
                  <a:pt x="359251" y="346024"/>
                  <a:pt x="361379" y="347618"/>
                </a:cubicBezTo>
                <a:cubicBezTo>
                  <a:pt x="364767" y="350172"/>
                  <a:pt x="368850" y="346762"/>
                  <a:pt x="371552" y="346307"/>
                </a:cubicBezTo>
                <a:close/>
                <a:moveTo>
                  <a:pt x="374030" y="412589"/>
                </a:moveTo>
                <a:lnTo>
                  <a:pt x="374030" y="451869"/>
                </a:lnTo>
                <a:cubicBezTo>
                  <a:pt x="389949" y="451423"/>
                  <a:pt x="405406" y="449067"/>
                  <a:pt x="420176" y="445022"/>
                </a:cubicBezTo>
                <a:cubicBezTo>
                  <a:pt x="417105" y="442417"/>
                  <a:pt x="415707" y="438193"/>
                  <a:pt x="411908" y="436890"/>
                </a:cubicBezTo>
                <a:cubicBezTo>
                  <a:pt x="405371" y="434645"/>
                  <a:pt x="403613" y="430626"/>
                  <a:pt x="407147" y="424799"/>
                </a:cubicBezTo>
                <a:cubicBezTo>
                  <a:pt x="409060" y="421654"/>
                  <a:pt x="408305" y="420412"/>
                  <a:pt x="406066" y="417061"/>
                </a:cubicBezTo>
                <a:cubicBezTo>
                  <a:pt x="403339" y="412983"/>
                  <a:pt x="399813" y="411115"/>
                  <a:pt x="397257" y="410009"/>
                </a:cubicBezTo>
                <a:cubicBezTo>
                  <a:pt x="389683" y="411423"/>
                  <a:pt x="381939" y="412314"/>
                  <a:pt x="374030" y="412589"/>
                </a:cubicBezTo>
                <a:close/>
                <a:moveTo>
                  <a:pt x="392901" y="399667"/>
                </a:moveTo>
                <a:cubicBezTo>
                  <a:pt x="391614" y="398278"/>
                  <a:pt x="389006" y="398176"/>
                  <a:pt x="387162" y="398672"/>
                </a:cubicBezTo>
                <a:cubicBezTo>
                  <a:pt x="380772" y="400404"/>
                  <a:pt x="382908" y="395330"/>
                  <a:pt x="374030" y="396624"/>
                </a:cubicBezTo>
                <a:lnTo>
                  <a:pt x="374030" y="401620"/>
                </a:lnTo>
                <a:cubicBezTo>
                  <a:pt x="380437" y="401380"/>
                  <a:pt x="386733" y="400703"/>
                  <a:pt x="392901" y="399667"/>
                </a:cubicBezTo>
                <a:close/>
                <a:moveTo>
                  <a:pt x="538481" y="434105"/>
                </a:moveTo>
                <a:lnTo>
                  <a:pt x="510579" y="406230"/>
                </a:lnTo>
                <a:cubicBezTo>
                  <a:pt x="496197" y="419863"/>
                  <a:pt x="479848" y="431449"/>
                  <a:pt x="462016" y="440532"/>
                </a:cubicBezTo>
                <a:cubicBezTo>
                  <a:pt x="456140" y="444962"/>
                  <a:pt x="448961" y="448184"/>
                  <a:pt x="443532" y="450643"/>
                </a:cubicBezTo>
                <a:cubicBezTo>
                  <a:pt x="441259" y="451672"/>
                  <a:pt x="438797" y="453017"/>
                  <a:pt x="436215" y="453017"/>
                </a:cubicBezTo>
                <a:cubicBezTo>
                  <a:pt x="435383" y="453017"/>
                  <a:pt x="434663" y="452743"/>
                  <a:pt x="433943" y="452298"/>
                </a:cubicBezTo>
                <a:cubicBezTo>
                  <a:pt x="415029" y="458621"/>
                  <a:pt x="394915" y="462289"/>
                  <a:pt x="374030" y="462837"/>
                </a:cubicBezTo>
                <a:lnTo>
                  <a:pt x="374030" y="502101"/>
                </a:lnTo>
                <a:cubicBezTo>
                  <a:pt x="435864" y="500754"/>
                  <a:pt x="493874" y="476770"/>
                  <a:pt x="538481" y="434105"/>
                </a:cubicBezTo>
                <a:close/>
                <a:moveTo>
                  <a:pt x="483477" y="150112"/>
                </a:moveTo>
                <a:cubicBezTo>
                  <a:pt x="483425" y="150343"/>
                  <a:pt x="483305" y="150471"/>
                  <a:pt x="483159" y="150566"/>
                </a:cubicBezTo>
                <a:cubicBezTo>
                  <a:pt x="489636" y="157550"/>
                  <a:pt x="495460" y="165133"/>
                  <a:pt x="500590" y="173205"/>
                </a:cubicBezTo>
                <a:cubicBezTo>
                  <a:pt x="501186" y="172443"/>
                  <a:pt x="501662" y="171765"/>
                  <a:pt x="502491" y="172717"/>
                </a:cubicBezTo>
                <a:cubicBezTo>
                  <a:pt x="503882" y="174301"/>
                  <a:pt x="501041" y="177181"/>
                  <a:pt x="505158" y="176427"/>
                </a:cubicBezTo>
                <a:cubicBezTo>
                  <a:pt x="507640" y="175973"/>
                  <a:pt x="507131" y="179143"/>
                  <a:pt x="505124" y="180840"/>
                </a:cubicBezTo>
                <a:cubicBezTo>
                  <a:pt x="506394" y="183128"/>
                  <a:pt x="507621" y="185442"/>
                  <a:pt x="508780" y="187789"/>
                </a:cubicBezTo>
                <a:cubicBezTo>
                  <a:pt x="510230" y="188441"/>
                  <a:pt x="511326" y="189229"/>
                  <a:pt x="511549" y="190172"/>
                </a:cubicBezTo>
                <a:cubicBezTo>
                  <a:pt x="512203" y="192931"/>
                  <a:pt x="513469" y="195990"/>
                  <a:pt x="513779" y="199041"/>
                </a:cubicBezTo>
                <a:cubicBezTo>
                  <a:pt x="515743" y="203984"/>
                  <a:pt x="517474" y="209049"/>
                  <a:pt x="518944" y="214225"/>
                </a:cubicBezTo>
                <a:cubicBezTo>
                  <a:pt x="520966" y="212494"/>
                  <a:pt x="523250" y="213436"/>
                  <a:pt x="523487" y="216324"/>
                </a:cubicBezTo>
                <a:cubicBezTo>
                  <a:pt x="523730" y="219212"/>
                  <a:pt x="522813" y="222339"/>
                  <a:pt x="521552" y="224928"/>
                </a:cubicBezTo>
                <a:cubicBezTo>
                  <a:pt x="523308" y="233419"/>
                  <a:pt x="524409" y="242151"/>
                  <a:pt x="524714" y="251080"/>
                </a:cubicBezTo>
                <a:lnTo>
                  <a:pt x="564026" y="251080"/>
                </a:lnTo>
                <a:cubicBezTo>
                  <a:pt x="563313" y="225656"/>
                  <a:pt x="557610" y="200506"/>
                  <a:pt x="547393" y="177396"/>
                </a:cubicBezTo>
                <a:cubicBezTo>
                  <a:pt x="546613" y="178021"/>
                  <a:pt x="545565" y="178072"/>
                  <a:pt x="544246" y="179744"/>
                </a:cubicBezTo>
                <a:cubicBezTo>
                  <a:pt x="542258" y="182254"/>
                  <a:pt x="539038" y="179118"/>
                  <a:pt x="537273" y="176924"/>
                </a:cubicBezTo>
                <a:cubicBezTo>
                  <a:pt x="533981" y="172862"/>
                  <a:pt x="526227" y="161440"/>
                  <a:pt x="522736" y="160866"/>
                </a:cubicBezTo>
                <a:cubicBezTo>
                  <a:pt x="519816" y="160386"/>
                  <a:pt x="517639" y="156599"/>
                  <a:pt x="514570" y="155973"/>
                </a:cubicBezTo>
                <a:cubicBezTo>
                  <a:pt x="511505" y="155347"/>
                  <a:pt x="507679" y="153625"/>
                  <a:pt x="507185" y="150386"/>
                </a:cubicBezTo>
                <a:cubicBezTo>
                  <a:pt x="506661" y="147070"/>
                  <a:pt x="505454" y="145707"/>
                  <a:pt x="502045" y="145176"/>
                </a:cubicBezTo>
                <a:cubicBezTo>
                  <a:pt x="498194" y="144585"/>
                  <a:pt x="495508" y="143059"/>
                  <a:pt x="492797" y="140180"/>
                </a:cubicBezTo>
                <a:lnTo>
                  <a:pt x="483391" y="149581"/>
                </a:lnTo>
                <a:cubicBezTo>
                  <a:pt x="483468" y="149786"/>
                  <a:pt x="483511" y="149966"/>
                  <a:pt x="483477" y="150112"/>
                </a:cubicBezTo>
                <a:close/>
                <a:moveTo>
                  <a:pt x="508426" y="388570"/>
                </a:moveTo>
                <a:lnTo>
                  <a:pt x="510579" y="390720"/>
                </a:lnTo>
                <a:cubicBezTo>
                  <a:pt x="542573" y="356941"/>
                  <a:pt x="562653" y="311791"/>
                  <a:pt x="564026" y="262048"/>
                </a:cubicBezTo>
                <a:lnTo>
                  <a:pt x="524714" y="262048"/>
                </a:lnTo>
                <a:cubicBezTo>
                  <a:pt x="523361" y="300969"/>
                  <a:pt x="507689" y="336307"/>
                  <a:pt x="482799" y="362966"/>
                </a:cubicBezTo>
                <a:lnTo>
                  <a:pt x="496987" y="377138"/>
                </a:lnTo>
                <a:cubicBezTo>
                  <a:pt x="497089" y="376941"/>
                  <a:pt x="497181" y="376745"/>
                  <a:pt x="497278" y="376547"/>
                </a:cubicBezTo>
                <a:cubicBezTo>
                  <a:pt x="498451" y="374062"/>
                  <a:pt x="497947" y="370814"/>
                  <a:pt x="498141" y="368535"/>
                </a:cubicBezTo>
                <a:cubicBezTo>
                  <a:pt x="498262" y="367045"/>
                  <a:pt x="503674" y="367404"/>
                  <a:pt x="504062" y="369863"/>
                </a:cubicBezTo>
                <a:cubicBezTo>
                  <a:pt x="504387" y="371937"/>
                  <a:pt x="505458" y="373462"/>
                  <a:pt x="507340" y="378613"/>
                </a:cubicBezTo>
                <a:cubicBezTo>
                  <a:pt x="508693" y="382323"/>
                  <a:pt x="509338" y="385733"/>
                  <a:pt x="508426" y="388570"/>
                </a:cubicBezTo>
                <a:close/>
                <a:moveTo>
                  <a:pt x="478578" y="413077"/>
                </a:moveTo>
                <a:cubicBezTo>
                  <a:pt x="477541" y="415571"/>
                  <a:pt x="472283" y="420061"/>
                  <a:pt x="473193" y="421535"/>
                </a:cubicBezTo>
                <a:cubicBezTo>
                  <a:pt x="483802" y="414791"/>
                  <a:pt x="493724" y="407070"/>
                  <a:pt x="502825" y="398475"/>
                </a:cubicBezTo>
                <a:lnTo>
                  <a:pt x="475036" y="370720"/>
                </a:lnTo>
                <a:cubicBezTo>
                  <a:pt x="473098" y="372528"/>
                  <a:pt x="471099" y="374268"/>
                  <a:pt x="469067" y="375982"/>
                </a:cubicBezTo>
                <a:cubicBezTo>
                  <a:pt x="468586" y="379161"/>
                  <a:pt x="469023" y="381654"/>
                  <a:pt x="472935" y="382863"/>
                </a:cubicBezTo>
                <a:cubicBezTo>
                  <a:pt x="477155" y="384165"/>
                  <a:pt x="484197" y="388450"/>
                  <a:pt x="482713" y="392606"/>
                </a:cubicBezTo>
                <a:cubicBezTo>
                  <a:pt x="481049" y="396325"/>
                  <a:pt x="476932" y="401894"/>
                  <a:pt x="474942" y="405587"/>
                </a:cubicBezTo>
                <a:cubicBezTo>
                  <a:pt x="473252" y="408741"/>
                  <a:pt x="479831" y="410086"/>
                  <a:pt x="478578" y="413077"/>
                </a:cubicBezTo>
                <a:close/>
                <a:moveTo>
                  <a:pt x="485063" y="250583"/>
                </a:moveTo>
                <a:cubicBezTo>
                  <a:pt x="485005" y="250746"/>
                  <a:pt x="484901" y="250917"/>
                  <a:pt x="484780" y="251080"/>
                </a:cubicBezTo>
                <a:lnTo>
                  <a:pt x="513726" y="251080"/>
                </a:lnTo>
                <a:cubicBezTo>
                  <a:pt x="513576" y="246907"/>
                  <a:pt x="513222" y="242776"/>
                  <a:pt x="512727" y="238689"/>
                </a:cubicBezTo>
                <a:cubicBezTo>
                  <a:pt x="512494" y="239118"/>
                  <a:pt x="512242" y="239546"/>
                  <a:pt x="512048" y="239966"/>
                </a:cubicBezTo>
                <a:cubicBezTo>
                  <a:pt x="509886" y="244456"/>
                  <a:pt x="509561" y="241748"/>
                  <a:pt x="509716" y="239795"/>
                </a:cubicBezTo>
                <a:cubicBezTo>
                  <a:pt x="509920" y="237301"/>
                  <a:pt x="510870" y="234970"/>
                  <a:pt x="511801" y="232417"/>
                </a:cubicBezTo>
                <a:cubicBezTo>
                  <a:pt x="511578" y="231080"/>
                  <a:pt x="511335" y="229760"/>
                  <a:pt x="511069" y="228441"/>
                </a:cubicBezTo>
                <a:cubicBezTo>
                  <a:pt x="510201" y="229675"/>
                  <a:pt x="508950" y="230549"/>
                  <a:pt x="506986" y="231526"/>
                </a:cubicBezTo>
                <a:cubicBezTo>
                  <a:pt x="505711" y="232177"/>
                  <a:pt x="504498" y="235185"/>
                  <a:pt x="504028" y="236333"/>
                </a:cubicBezTo>
                <a:cubicBezTo>
                  <a:pt x="503470" y="237721"/>
                  <a:pt x="500289" y="236007"/>
                  <a:pt x="497671" y="237267"/>
                </a:cubicBezTo>
                <a:cubicBezTo>
                  <a:pt x="493084" y="239478"/>
                  <a:pt x="488380" y="239812"/>
                  <a:pt x="491735" y="244559"/>
                </a:cubicBezTo>
                <a:cubicBezTo>
                  <a:pt x="493879" y="247583"/>
                  <a:pt x="486600" y="246736"/>
                  <a:pt x="485063" y="250583"/>
                </a:cubicBezTo>
                <a:close/>
                <a:moveTo>
                  <a:pt x="475036" y="157926"/>
                </a:moveTo>
                <a:lnTo>
                  <a:pt x="447246" y="185690"/>
                </a:lnTo>
                <a:cubicBezTo>
                  <a:pt x="452023" y="190986"/>
                  <a:pt x="456269" y="196770"/>
                  <a:pt x="459914" y="202948"/>
                </a:cubicBezTo>
                <a:cubicBezTo>
                  <a:pt x="463183" y="203454"/>
                  <a:pt x="467643" y="204765"/>
                  <a:pt x="470516" y="208458"/>
                </a:cubicBezTo>
                <a:cubicBezTo>
                  <a:pt x="472549" y="211080"/>
                  <a:pt x="478416" y="216324"/>
                  <a:pt x="477515" y="218672"/>
                </a:cubicBezTo>
                <a:cubicBezTo>
                  <a:pt x="476966" y="220111"/>
                  <a:pt x="478192" y="221894"/>
                  <a:pt x="479531" y="222836"/>
                </a:cubicBezTo>
                <a:cubicBezTo>
                  <a:pt x="481581" y="224268"/>
                  <a:pt x="483030" y="224234"/>
                  <a:pt x="484154" y="222803"/>
                </a:cubicBezTo>
                <a:cubicBezTo>
                  <a:pt x="486203" y="220189"/>
                  <a:pt x="486494" y="216658"/>
                  <a:pt x="489214" y="214430"/>
                </a:cubicBezTo>
                <a:cubicBezTo>
                  <a:pt x="492540" y="211689"/>
                  <a:pt x="499363" y="219606"/>
                  <a:pt x="499353" y="221054"/>
                </a:cubicBezTo>
                <a:cubicBezTo>
                  <a:pt x="499344" y="222502"/>
                  <a:pt x="497583" y="222845"/>
                  <a:pt x="497079" y="225416"/>
                </a:cubicBezTo>
                <a:cubicBezTo>
                  <a:pt x="496395" y="228929"/>
                  <a:pt x="493374" y="233120"/>
                  <a:pt x="496808" y="234293"/>
                </a:cubicBezTo>
                <a:cubicBezTo>
                  <a:pt x="501807" y="235999"/>
                  <a:pt x="502442" y="234037"/>
                  <a:pt x="504843" y="230523"/>
                </a:cubicBezTo>
                <a:cubicBezTo>
                  <a:pt x="505948" y="228904"/>
                  <a:pt x="505711" y="226290"/>
                  <a:pt x="506899" y="224687"/>
                </a:cubicBezTo>
                <a:cubicBezTo>
                  <a:pt x="507655" y="223676"/>
                  <a:pt x="508780" y="223248"/>
                  <a:pt x="509784" y="222579"/>
                </a:cubicBezTo>
                <a:cubicBezTo>
                  <a:pt x="507907" y="214790"/>
                  <a:pt x="505415" y="207233"/>
                  <a:pt x="502336" y="199992"/>
                </a:cubicBezTo>
                <a:cubicBezTo>
                  <a:pt x="501599" y="199272"/>
                  <a:pt x="500740" y="198681"/>
                  <a:pt x="499669" y="198329"/>
                </a:cubicBezTo>
                <a:cubicBezTo>
                  <a:pt x="497879" y="197738"/>
                  <a:pt x="498888" y="196136"/>
                  <a:pt x="496541" y="195399"/>
                </a:cubicBezTo>
                <a:cubicBezTo>
                  <a:pt x="493845" y="194551"/>
                  <a:pt x="492802" y="193779"/>
                  <a:pt x="492550" y="189057"/>
                </a:cubicBezTo>
                <a:cubicBezTo>
                  <a:pt x="492351" y="185253"/>
                  <a:pt x="495770" y="190309"/>
                  <a:pt x="496619" y="189649"/>
                </a:cubicBezTo>
                <a:cubicBezTo>
                  <a:pt x="496798" y="189503"/>
                  <a:pt x="496958" y="189280"/>
                  <a:pt x="497123" y="189024"/>
                </a:cubicBezTo>
                <a:cubicBezTo>
                  <a:pt x="491129" y="177687"/>
                  <a:pt x="483691" y="167241"/>
                  <a:pt x="475036" y="157926"/>
                </a:cubicBezTo>
                <a:close/>
                <a:moveTo>
                  <a:pt x="441319" y="195622"/>
                </a:moveTo>
                <a:cubicBezTo>
                  <a:pt x="439998" y="195604"/>
                  <a:pt x="438909" y="195347"/>
                  <a:pt x="437949" y="194979"/>
                </a:cubicBezTo>
                <a:lnTo>
                  <a:pt x="428762" y="204148"/>
                </a:lnTo>
                <a:cubicBezTo>
                  <a:pt x="430520" y="204619"/>
                  <a:pt x="432467" y="203968"/>
                  <a:pt x="434663" y="204945"/>
                </a:cubicBezTo>
                <a:cubicBezTo>
                  <a:pt x="437108" y="206016"/>
                  <a:pt x="435915" y="198124"/>
                  <a:pt x="439654" y="198844"/>
                </a:cubicBezTo>
                <a:cubicBezTo>
                  <a:pt x="443472" y="199572"/>
                  <a:pt x="444449" y="202023"/>
                  <a:pt x="441293" y="203214"/>
                </a:cubicBezTo>
                <a:cubicBezTo>
                  <a:pt x="438763" y="204036"/>
                  <a:pt x="441919" y="206144"/>
                  <a:pt x="438857" y="207181"/>
                </a:cubicBezTo>
                <a:cubicBezTo>
                  <a:pt x="436069" y="208132"/>
                  <a:pt x="441122" y="210592"/>
                  <a:pt x="441079" y="211689"/>
                </a:cubicBezTo>
                <a:cubicBezTo>
                  <a:pt x="441027" y="213205"/>
                  <a:pt x="437271" y="213771"/>
                  <a:pt x="442914" y="215510"/>
                </a:cubicBezTo>
                <a:cubicBezTo>
                  <a:pt x="448550" y="217250"/>
                  <a:pt x="442931" y="210771"/>
                  <a:pt x="443789" y="209863"/>
                </a:cubicBezTo>
                <a:cubicBezTo>
                  <a:pt x="444836" y="208758"/>
                  <a:pt x="447846" y="211611"/>
                  <a:pt x="448678" y="210352"/>
                </a:cubicBezTo>
                <a:cubicBezTo>
                  <a:pt x="448987" y="209889"/>
                  <a:pt x="449545" y="209084"/>
                  <a:pt x="450231" y="208158"/>
                </a:cubicBezTo>
                <a:cubicBezTo>
                  <a:pt x="447597" y="203736"/>
                  <a:pt x="444613" y="199538"/>
                  <a:pt x="441319" y="195622"/>
                </a:cubicBezTo>
                <a:close/>
                <a:moveTo>
                  <a:pt x="426995" y="341397"/>
                </a:moveTo>
                <a:cubicBezTo>
                  <a:pt x="427063" y="343325"/>
                  <a:pt x="425116" y="341783"/>
                  <a:pt x="424524" y="342442"/>
                </a:cubicBezTo>
                <a:cubicBezTo>
                  <a:pt x="423933" y="343085"/>
                  <a:pt x="439981" y="350592"/>
                  <a:pt x="442503" y="351020"/>
                </a:cubicBezTo>
                <a:cubicBezTo>
                  <a:pt x="444227" y="351311"/>
                  <a:pt x="447512" y="352537"/>
                  <a:pt x="453319" y="351380"/>
                </a:cubicBezTo>
                <a:cubicBezTo>
                  <a:pt x="457212" y="350609"/>
                  <a:pt x="458293" y="352400"/>
                  <a:pt x="460112" y="352331"/>
                </a:cubicBezTo>
                <a:cubicBezTo>
                  <a:pt x="462702" y="352237"/>
                  <a:pt x="464383" y="348741"/>
                  <a:pt x="465884" y="346590"/>
                </a:cubicBezTo>
                <a:cubicBezTo>
                  <a:pt x="469864" y="340917"/>
                  <a:pt x="469109" y="340155"/>
                  <a:pt x="470164" y="339272"/>
                </a:cubicBezTo>
                <a:cubicBezTo>
                  <a:pt x="471511" y="338141"/>
                  <a:pt x="475422" y="346822"/>
                  <a:pt x="474925" y="352323"/>
                </a:cubicBezTo>
                <a:cubicBezTo>
                  <a:pt x="474839" y="353197"/>
                  <a:pt x="474736" y="354011"/>
                  <a:pt x="474616" y="354791"/>
                </a:cubicBezTo>
                <a:lnTo>
                  <a:pt x="475036" y="355211"/>
                </a:lnTo>
                <a:cubicBezTo>
                  <a:pt x="497947" y="330549"/>
                  <a:pt x="512388" y="297944"/>
                  <a:pt x="513726" y="262048"/>
                </a:cubicBezTo>
                <a:lnTo>
                  <a:pt x="483845" y="262048"/>
                </a:lnTo>
                <a:cubicBezTo>
                  <a:pt x="484875" y="263745"/>
                  <a:pt x="486658" y="265938"/>
                  <a:pt x="488535" y="269811"/>
                </a:cubicBezTo>
                <a:cubicBezTo>
                  <a:pt x="490048" y="272914"/>
                  <a:pt x="490940" y="277841"/>
                  <a:pt x="493476" y="278081"/>
                </a:cubicBezTo>
                <a:cubicBezTo>
                  <a:pt x="497569" y="278466"/>
                  <a:pt x="501778" y="281851"/>
                  <a:pt x="501899" y="284696"/>
                </a:cubicBezTo>
                <a:cubicBezTo>
                  <a:pt x="502142" y="290643"/>
                  <a:pt x="483674" y="292083"/>
                  <a:pt x="481246" y="291320"/>
                </a:cubicBezTo>
                <a:cubicBezTo>
                  <a:pt x="479205" y="290678"/>
                  <a:pt x="477850" y="290541"/>
                  <a:pt x="477713" y="293736"/>
                </a:cubicBezTo>
                <a:cubicBezTo>
                  <a:pt x="477558" y="297361"/>
                  <a:pt x="471039" y="297387"/>
                  <a:pt x="468474" y="299555"/>
                </a:cubicBezTo>
                <a:cubicBezTo>
                  <a:pt x="465593" y="301988"/>
                  <a:pt x="465276" y="306436"/>
                  <a:pt x="463346" y="309537"/>
                </a:cubicBezTo>
                <a:cubicBezTo>
                  <a:pt x="462188" y="311397"/>
                  <a:pt x="455369" y="317832"/>
                  <a:pt x="453507" y="319135"/>
                </a:cubicBezTo>
                <a:cubicBezTo>
                  <a:pt x="449064" y="322237"/>
                  <a:pt x="440701" y="322391"/>
                  <a:pt x="444527" y="324439"/>
                </a:cubicBezTo>
                <a:cubicBezTo>
                  <a:pt x="447254" y="325896"/>
                  <a:pt x="453448" y="326410"/>
                  <a:pt x="452666" y="324971"/>
                </a:cubicBezTo>
                <a:cubicBezTo>
                  <a:pt x="451775" y="323317"/>
                  <a:pt x="453138" y="323163"/>
                  <a:pt x="454185" y="324516"/>
                </a:cubicBezTo>
                <a:cubicBezTo>
                  <a:pt x="454991" y="325536"/>
                  <a:pt x="457899" y="323531"/>
                  <a:pt x="457839" y="321663"/>
                </a:cubicBezTo>
                <a:cubicBezTo>
                  <a:pt x="457779" y="319898"/>
                  <a:pt x="457393" y="317019"/>
                  <a:pt x="459031" y="316907"/>
                </a:cubicBezTo>
                <a:cubicBezTo>
                  <a:pt x="461690" y="316736"/>
                  <a:pt x="464486" y="313788"/>
                  <a:pt x="465807" y="314062"/>
                </a:cubicBezTo>
                <a:cubicBezTo>
                  <a:pt x="467308" y="314371"/>
                  <a:pt x="469341" y="317704"/>
                  <a:pt x="467814" y="327858"/>
                </a:cubicBezTo>
                <a:cubicBezTo>
                  <a:pt x="466304" y="338021"/>
                  <a:pt x="461450" y="345091"/>
                  <a:pt x="459511" y="348278"/>
                </a:cubicBezTo>
                <a:cubicBezTo>
                  <a:pt x="457419" y="351689"/>
                  <a:pt x="455326" y="349084"/>
                  <a:pt x="452521" y="347644"/>
                </a:cubicBezTo>
                <a:cubicBezTo>
                  <a:pt x="448953" y="345810"/>
                  <a:pt x="443575" y="345888"/>
                  <a:pt x="439818" y="344662"/>
                </a:cubicBezTo>
                <a:cubicBezTo>
                  <a:pt x="437828" y="344020"/>
                  <a:pt x="426935" y="339898"/>
                  <a:pt x="426995" y="341397"/>
                </a:cubicBezTo>
                <a:close/>
                <a:moveTo>
                  <a:pt x="614306" y="262048"/>
                </a:moveTo>
                <a:lnTo>
                  <a:pt x="575014" y="262048"/>
                </a:lnTo>
                <a:cubicBezTo>
                  <a:pt x="573622" y="314808"/>
                  <a:pt x="552315" y="362700"/>
                  <a:pt x="518342" y="398475"/>
                </a:cubicBezTo>
                <a:lnTo>
                  <a:pt x="546244" y="426350"/>
                </a:lnTo>
                <a:cubicBezTo>
                  <a:pt x="588960" y="381774"/>
                  <a:pt x="612967" y="323823"/>
                  <a:pt x="614306" y="262048"/>
                </a:cubicBezTo>
                <a:close/>
                <a:moveTo>
                  <a:pt x="546244" y="86787"/>
                </a:moveTo>
                <a:lnTo>
                  <a:pt x="517135" y="115870"/>
                </a:lnTo>
                <a:cubicBezTo>
                  <a:pt x="519802" y="120515"/>
                  <a:pt x="524811" y="126367"/>
                  <a:pt x="531876" y="133556"/>
                </a:cubicBezTo>
                <a:cubicBezTo>
                  <a:pt x="534776" y="136512"/>
                  <a:pt x="537855" y="139409"/>
                  <a:pt x="540440" y="142022"/>
                </a:cubicBezTo>
                <a:cubicBezTo>
                  <a:pt x="542918" y="144516"/>
                  <a:pt x="558793" y="164250"/>
                  <a:pt x="555724" y="167112"/>
                </a:cubicBezTo>
                <a:cubicBezTo>
                  <a:pt x="555501" y="167327"/>
                  <a:pt x="555258" y="167524"/>
                  <a:pt x="555021" y="167721"/>
                </a:cubicBezTo>
                <a:cubicBezTo>
                  <a:pt x="567371" y="193633"/>
                  <a:pt x="574233" y="222194"/>
                  <a:pt x="575004" y="251080"/>
                </a:cubicBezTo>
                <a:lnTo>
                  <a:pt x="614306" y="251080"/>
                </a:lnTo>
                <a:cubicBezTo>
                  <a:pt x="612967" y="189306"/>
                  <a:pt x="588960" y="131354"/>
                  <a:pt x="546244" y="86787"/>
                </a:cubicBezTo>
                <a:close/>
                <a:moveTo>
                  <a:pt x="374030" y="50292"/>
                </a:moveTo>
                <a:cubicBezTo>
                  <a:pt x="406872" y="51140"/>
                  <a:pt x="438402" y="59606"/>
                  <a:pt x="466605" y="74824"/>
                </a:cubicBezTo>
                <a:cubicBezTo>
                  <a:pt x="469238" y="74413"/>
                  <a:pt x="471837" y="74087"/>
                  <a:pt x="473578" y="73274"/>
                </a:cubicBezTo>
                <a:cubicBezTo>
                  <a:pt x="477078" y="71646"/>
                  <a:pt x="483956" y="75347"/>
                  <a:pt x="487274" y="77275"/>
                </a:cubicBezTo>
                <a:cubicBezTo>
                  <a:pt x="490305" y="79023"/>
                  <a:pt x="492652" y="81611"/>
                  <a:pt x="495983" y="83479"/>
                </a:cubicBezTo>
                <a:cubicBezTo>
                  <a:pt x="499387" y="85390"/>
                  <a:pt x="504857" y="90874"/>
                  <a:pt x="506060" y="96401"/>
                </a:cubicBezTo>
                <a:cubicBezTo>
                  <a:pt x="507272" y="101928"/>
                  <a:pt x="510778" y="101551"/>
                  <a:pt x="509027" y="103788"/>
                </a:cubicBezTo>
                <a:cubicBezTo>
                  <a:pt x="508154" y="104902"/>
                  <a:pt x="509493" y="105330"/>
                  <a:pt x="511166" y="106324"/>
                </a:cubicBezTo>
                <a:lnTo>
                  <a:pt x="538490" y="79032"/>
                </a:lnTo>
                <a:cubicBezTo>
                  <a:pt x="493874" y="36358"/>
                  <a:pt x="435864" y="12374"/>
                  <a:pt x="374030" y="11037"/>
                </a:cubicBezTo>
                <a:lnTo>
                  <a:pt x="374030" y="50292"/>
                </a:lnTo>
                <a:close/>
                <a:moveTo>
                  <a:pt x="374030" y="100540"/>
                </a:moveTo>
                <a:cubicBezTo>
                  <a:pt x="407387" y="101697"/>
                  <a:pt x="438094" y="113367"/>
                  <a:pt x="462994" y="132306"/>
                </a:cubicBezTo>
                <a:cubicBezTo>
                  <a:pt x="460181" y="128586"/>
                  <a:pt x="457332" y="124739"/>
                  <a:pt x="456011" y="123325"/>
                </a:cubicBezTo>
                <a:cubicBezTo>
                  <a:pt x="453601" y="120763"/>
                  <a:pt x="444578" y="117609"/>
                  <a:pt x="445488" y="116144"/>
                </a:cubicBezTo>
                <a:cubicBezTo>
                  <a:pt x="446388" y="114670"/>
                  <a:pt x="454416" y="121071"/>
                  <a:pt x="455823" y="119948"/>
                </a:cubicBezTo>
                <a:cubicBezTo>
                  <a:pt x="457513" y="118595"/>
                  <a:pt x="451792" y="111243"/>
                  <a:pt x="452221" y="110960"/>
                </a:cubicBezTo>
                <a:cubicBezTo>
                  <a:pt x="452812" y="110574"/>
                  <a:pt x="459589" y="117113"/>
                  <a:pt x="462916" y="122974"/>
                </a:cubicBezTo>
                <a:cubicBezTo>
                  <a:pt x="464306" y="125039"/>
                  <a:pt x="467994" y="123993"/>
                  <a:pt x="470868" y="125990"/>
                </a:cubicBezTo>
                <a:cubicBezTo>
                  <a:pt x="473398" y="127764"/>
                  <a:pt x="473569" y="130600"/>
                  <a:pt x="475697" y="132425"/>
                </a:cubicBezTo>
                <a:cubicBezTo>
                  <a:pt x="476040" y="132725"/>
                  <a:pt x="480543" y="135322"/>
                  <a:pt x="477927" y="135022"/>
                </a:cubicBezTo>
                <a:cubicBezTo>
                  <a:pt x="477172" y="134936"/>
                  <a:pt x="476014" y="133333"/>
                  <a:pt x="475148" y="134148"/>
                </a:cubicBezTo>
                <a:cubicBezTo>
                  <a:pt x="474607" y="134662"/>
                  <a:pt x="475474" y="137421"/>
                  <a:pt x="477026" y="140437"/>
                </a:cubicBezTo>
                <a:lnTo>
                  <a:pt x="490082" y="127387"/>
                </a:lnTo>
                <a:cubicBezTo>
                  <a:pt x="488186" y="123548"/>
                  <a:pt x="484446" y="118484"/>
                  <a:pt x="481838" y="117841"/>
                </a:cubicBezTo>
                <a:cubicBezTo>
                  <a:pt x="479145" y="117181"/>
                  <a:pt x="477489" y="119443"/>
                  <a:pt x="475637" y="120977"/>
                </a:cubicBezTo>
                <a:cubicBezTo>
                  <a:pt x="473784" y="122511"/>
                  <a:pt x="471468" y="123025"/>
                  <a:pt x="471177" y="121997"/>
                </a:cubicBezTo>
                <a:cubicBezTo>
                  <a:pt x="470851" y="120831"/>
                  <a:pt x="471554" y="117978"/>
                  <a:pt x="471417" y="116778"/>
                </a:cubicBezTo>
                <a:cubicBezTo>
                  <a:pt x="471228" y="115279"/>
                  <a:pt x="470053" y="114096"/>
                  <a:pt x="469658" y="112648"/>
                </a:cubicBezTo>
                <a:cubicBezTo>
                  <a:pt x="468723" y="109238"/>
                  <a:pt x="470113" y="105433"/>
                  <a:pt x="468037" y="103170"/>
                </a:cubicBezTo>
                <a:cubicBezTo>
                  <a:pt x="465756" y="100686"/>
                  <a:pt x="464229" y="96924"/>
                  <a:pt x="462445" y="94071"/>
                </a:cubicBezTo>
                <a:cubicBezTo>
                  <a:pt x="460497" y="90960"/>
                  <a:pt x="456989" y="86153"/>
                  <a:pt x="456783" y="82074"/>
                </a:cubicBezTo>
                <a:cubicBezTo>
                  <a:pt x="431352" y="69229"/>
                  <a:pt x="403244" y="62057"/>
                  <a:pt x="374030" y="61260"/>
                </a:cubicBezTo>
                <a:lnTo>
                  <a:pt x="374030" y="100540"/>
                </a:lnTo>
                <a:close/>
                <a:moveTo>
                  <a:pt x="374030" y="150797"/>
                </a:moveTo>
                <a:cubicBezTo>
                  <a:pt x="399127" y="152083"/>
                  <a:pt x="421951" y="162134"/>
                  <a:pt x="439483" y="177935"/>
                </a:cubicBezTo>
                <a:lnTo>
                  <a:pt x="467283" y="150172"/>
                </a:lnTo>
                <a:cubicBezTo>
                  <a:pt x="442588" y="127284"/>
                  <a:pt x="409960" y="112854"/>
                  <a:pt x="374030" y="111517"/>
                </a:cubicBezTo>
                <a:lnTo>
                  <a:pt x="374030" y="150797"/>
                </a:lnTo>
                <a:close/>
                <a:moveTo>
                  <a:pt x="374030" y="201140"/>
                </a:moveTo>
                <a:cubicBezTo>
                  <a:pt x="377770" y="201509"/>
                  <a:pt x="381449" y="202263"/>
                  <a:pt x="385034" y="203368"/>
                </a:cubicBezTo>
                <a:cubicBezTo>
                  <a:pt x="385969" y="201080"/>
                  <a:pt x="388311" y="199940"/>
                  <a:pt x="390232" y="198638"/>
                </a:cubicBezTo>
                <a:cubicBezTo>
                  <a:pt x="392505" y="197095"/>
                  <a:pt x="394152" y="195356"/>
                  <a:pt x="393826" y="199546"/>
                </a:cubicBezTo>
                <a:cubicBezTo>
                  <a:pt x="393526" y="202494"/>
                  <a:pt x="392299" y="204276"/>
                  <a:pt x="390773" y="205476"/>
                </a:cubicBezTo>
                <a:cubicBezTo>
                  <a:pt x="394624" y="207156"/>
                  <a:pt x="398286" y="209246"/>
                  <a:pt x="401692" y="211766"/>
                </a:cubicBezTo>
                <a:cubicBezTo>
                  <a:pt x="402438" y="212322"/>
                  <a:pt x="403167" y="212905"/>
                  <a:pt x="403888" y="213496"/>
                </a:cubicBezTo>
                <a:lnTo>
                  <a:pt x="407662" y="209726"/>
                </a:lnTo>
                <a:cubicBezTo>
                  <a:pt x="407627" y="209597"/>
                  <a:pt x="407593" y="209469"/>
                  <a:pt x="407593" y="209306"/>
                </a:cubicBezTo>
                <a:cubicBezTo>
                  <a:pt x="407662" y="207164"/>
                  <a:pt x="410767" y="204610"/>
                  <a:pt x="414352" y="203042"/>
                </a:cubicBezTo>
                <a:lnTo>
                  <a:pt x="426608" y="190798"/>
                </a:lnTo>
                <a:cubicBezTo>
                  <a:pt x="426334" y="190738"/>
                  <a:pt x="426034" y="190686"/>
                  <a:pt x="425682" y="190643"/>
                </a:cubicBezTo>
                <a:cubicBezTo>
                  <a:pt x="424036" y="190438"/>
                  <a:pt x="421694" y="193848"/>
                  <a:pt x="420090" y="192905"/>
                </a:cubicBezTo>
                <a:cubicBezTo>
                  <a:pt x="418280" y="191851"/>
                  <a:pt x="425502" y="185493"/>
                  <a:pt x="428728" y="186719"/>
                </a:cubicBezTo>
                <a:cubicBezTo>
                  <a:pt x="429165" y="186881"/>
                  <a:pt x="429645" y="187070"/>
                  <a:pt x="430142" y="187267"/>
                </a:cubicBezTo>
                <a:lnTo>
                  <a:pt x="431703" y="185707"/>
                </a:lnTo>
                <a:cubicBezTo>
                  <a:pt x="416179" y="171877"/>
                  <a:pt x="396108" y="163051"/>
                  <a:pt x="374030" y="161783"/>
                </a:cubicBezTo>
                <a:lnTo>
                  <a:pt x="374030" y="201140"/>
                </a:lnTo>
                <a:close/>
                <a:moveTo>
                  <a:pt x="368541" y="211834"/>
                </a:moveTo>
                <a:cubicBezTo>
                  <a:pt x="363934" y="211834"/>
                  <a:pt x="359466" y="212520"/>
                  <a:pt x="355177" y="213856"/>
                </a:cubicBezTo>
                <a:cubicBezTo>
                  <a:pt x="354611" y="214474"/>
                  <a:pt x="354182" y="214988"/>
                  <a:pt x="354508" y="215450"/>
                </a:cubicBezTo>
                <a:cubicBezTo>
                  <a:pt x="355589" y="217027"/>
                  <a:pt x="358883" y="213719"/>
                  <a:pt x="359320" y="216762"/>
                </a:cubicBezTo>
                <a:cubicBezTo>
                  <a:pt x="359646" y="218972"/>
                  <a:pt x="355675" y="217344"/>
                  <a:pt x="356035" y="218972"/>
                </a:cubicBezTo>
                <a:cubicBezTo>
                  <a:pt x="356326" y="220274"/>
                  <a:pt x="359080" y="219735"/>
                  <a:pt x="359148" y="221526"/>
                </a:cubicBezTo>
                <a:cubicBezTo>
                  <a:pt x="359208" y="223171"/>
                  <a:pt x="357484" y="226401"/>
                  <a:pt x="356155" y="227250"/>
                </a:cubicBezTo>
                <a:cubicBezTo>
                  <a:pt x="354388" y="228381"/>
                  <a:pt x="344970" y="229623"/>
                  <a:pt x="344069" y="231808"/>
                </a:cubicBezTo>
                <a:cubicBezTo>
                  <a:pt x="343280" y="233719"/>
                  <a:pt x="342457" y="235442"/>
                  <a:pt x="340981" y="237010"/>
                </a:cubicBezTo>
                <a:cubicBezTo>
                  <a:pt x="339378" y="238698"/>
                  <a:pt x="331821" y="243179"/>
                  <a:pt x="331804" y="244345"/>
                </a:cubicBezTo>
                <a:cubicBezTo>
                  <a:pt x="331761" y="247096"/>
                  <a:pt x="335432" y="243591"/>
                  <a:pt x="336452" y="242511"/>
                </a:cubicBezTo>
                <a:cubicBezTo>
                  <a:pt x="338074" y="240797"/>
                  <a:pt x="340304" y="240806"/>
                  <a:pt x="342732" y="239418"/>
                </a:cubicBezTo>
                <a:cubicBezTo>
                  <a:pt x="346076" y="237515"/>
                  <a:pt x="347363" y="244174"/>
                  <a:pt x="343778" y="244413"/>
                </a:cubicBezTo>
                <a:cubicBezTo>
                  <a:pt x="341539" y="244567"/>
                  <a:pt x="339652" y="250849"/>
                  <a:pt x="336144" y="249640"/>
                </a:cubicBezTo>
                <a:cubicBezTo>
                  <a:pt x="335261" y="249332"/>
                  <a:pt x="332765" y="247789"/>
                  <a:pt x="332224" y="249384"/>
                </a:cubicBezTo>
                <a:cubicBezTo>
                  <a:pt x="331649" y="251080"/>
                  <a:pt x="337439" y="251346"/>
                  <a:pt x="339258" y="252546"/>
                </a:cubicBezTo>
                <a:cubicBezTo>
                  <a:pt x="343880" y="255596"/>
                  <a:pt x="335749" y="255382"/>
                  <a:pt x="334445" y="256213"/>
                </a:cubicBezTo>
                <a:cubicBezTo>
                  <a:pt x="333159" y="257035"/>
                  <a:pt x="333794" y="258809"/>
                  <a:pt x="335552" y="258090"/>
                </a:cubicBezTo>
                <a:cubicBezTo>
                  <a:pt x="337251" y="257387"/>
                  <a:pt x="339558" y="255613"/>
                  <a:pt x="340612" y="258493"/>
                </a:cubicBezTo>
                <a:cubicBezTo>
                  <a:pt x="342037" y="262391"/>
                  <a:pt x="334188" y="276615"/>
                  <a:pt x="331907" y="275116"/>
                </a:cubicBezTo>
                <a:cubicBezTo>
                  <a:pt x="330663" y="274302"/>
                  <a:pt x="329377" y="275459"/>
                  <a:pt x="328210" y="275956"/>
                </a:cubicBezTo>
                <a:cubicBezTo>
                  <a:pt x="329771" y="279186"/>
                  <a:pt x="331735" y="282185"/>
                  <a:pt x="333991" y="284936"/>
                </a:cubicBezTo>
                <a:cubicBezTo>
                  <a:pt x="335535" y="282391"/>
                  <a:pt x="337971" y="278792"/>
                  <a:pt x="339000" y="278767"/>
                </a:cubicBezTo>
                <a:cubicBezTo>
                  <a:pt x="340458" y="278724"/>
                  <a:pt x="339969" y="277576"/>
                  <a:pt x="340518" y="276547"/>
                </a:cubicBezTo>
                <a:cubicBezTo>
                  <a:pt x="341196" y="275305"/>
                  <a:pt x="342928" y="276607"/>
                  <a:pt x="343049" y="274911"/>
                </a:cubicBezTo>
                <a:cubicBezTo>
                  <a:pt x="343168" y="273222"/>
                  <a:pt x="347492" y="270797"/>
                  <a:pt x="347989" y="268313"/>
                </a:cubicBezTo>
                <a:cubicBezTo>
                  <a:pt x="348246" y="266976"/>
                  <a:pt x="346651" y="265647"/>
                  <a:pt x="347311" y="264542"/>
                </a:cubicBezTo>
                <a:cubicBezTo>
                  <a:pt x="348118" y="263196"/>
                  <a:pt x="348701" y="262991"/>
                  <a:pt x="349568" y="262700"/>
                </a:cubicBezTo>
                <a:cubicBezTo>
                  <a:pt x="350433" y="262400"/>
                  <a:pt x="352484" y="264439"/>
                  <a:pt x="353110" y="263557"/>
                </a:cubicBezTo>
                <a:cubicBezTo>
                  <a:pt x="353736" y="262674"/>
                  <a:pt x="356789" y="263351"/>
                  <a:pt x="359122" y="264825"/>
                </a:cubicBezTo>
                <a:cubicBezTo>
                  <a:pt x="360186" y="265501"/>
                  <a:pt x="362253" y="264722"/>
                  <a:pt x="363523" y="266521"/>
                </a:cubicBezTo>
                <a:cubicBezTo>
                  <a:pt x="365281" y="268998"/>
                  <a:pt x="363437" y="269212"/>
                  <a:pt x="363754" y="269761"/>
                </a:cubicBezTo>
                <a:cubicBezTo>
                  <a:pt x="364063" y="270309"/>
                  <a:pt x="364826" y="269452"/>
                  <a:pt x="365289" y="269906"/>
                </a:cubicBezTo>
                <a:cubicBezTo>
                  <a:pt x="366276" y="270866"/>
                  <a:pt x="360709" y="274123"/>
                  <a:pt x="361344" y="275896"/>
                </a:cubicBezTo>
                <a:cubicBezTo>
                  <a:pt x="361970" y="277661"/>
                  <a:pt x="356627" y="286402"/>
                  <a:pt x="355160" y="287790"/>
                </a:cubicBezTo>
                <a:cubicBezTo>
                  <a:pt x="353144" y="289624"/>
                  <a:pt x="349816" y="287576"/>
                  <a:pt x="348504" y="287953"/>
                </a:cubicBezTo>
                <a:cubicBezTo>
                  <a:pt x="347088" y="288355"/>
                  <a:pt x="346814" y="289563"/>
                  <a:pt x="344635" y="289033"/>
                </a:cubicBezTo>
                <a:cubicBezTo>
                  <a:pt x="342954" y="288629"/>
                  <a:pt x="340939" y="289307"/>
                  <a:pt x="339077" y="290189"/>
                </a:cubicBezTo>
                <a:cubicBezTo>
                  <a:pt x="346952" y="297096"/>
                  <a:pt x="357261" y="301303"/>
                  <a:pt x="368540" y="301303"/>
                </a:cubicBezTo>
                <a:cubicBezTo>
                  <a:pt x="370968" y="301303"/>
                  <a:pt x="373343" y="301081"/>
                  <a:pt x="375660" y="300703"/>
                </a:cubicBezTo>
                <a:cubicBezTo>
                  <a:pt x="377109" y="298843"/>
                  <a:pt x="377709" y="296556"/>
                  <a:pt x="378018" y="294217"/>
                </a:cubicBezTo>
                <a:cubicBezTo>
                  <a:pt x="378199" y="292948"/>
                  <a:pt x="377976" y="291303"/>
                  <a:pt x="378645" y="290172"/>
                </a:cubicBezTo>
                <a:cubicBezTo>
                  <a:pt x="379219" y="289212"/>
                  <a:pt x="382873" y="284722"/>
                  <a:pt x="384331" y="284782"/>
                </a:cubicBezTo>
                <a:cubicBezTo>
                  <a:pt x="385609" y="284833"/>
                  <a:pt x="386484" y="285956"/>
                  <a:pt x="388328" y="285382"/>
                </a:cubicBezTo>
                <a:cubicBezTo>
                  <a:pt x="391905" y="284259"/>
                  <a:pt x="394118" y="285210"/>
                  <a:pt x="394152" y="286753"/>
                </a:cubicBezTo>
                <a:cubicBezTo>
                  <a:pt x="394204" y="288904"/>
                  <a:pt x="389649" y="288287"/>
                  <a:pt x="389838" y="289495"/>
                </a:cubicBezTo>
                <a:cubicBezTo>
                  <a:pt x="389958" y="290343"/>
                  <a:pt x="393260" y="291620"/>
                  <a:pt x="394341" y="290386"/>
                </a:cubicBezTo>
                <a:cubicBezTo>
                  <a:pt x="396365" y="288107"/>
                  <a:pt x="396065" y="285116"/>
                  <a:pt x="395542" y="284465"/>
                </a:cubicBezTo>
                <a:cubicBezTo>
                  <a:pt x="394109" y="282657"/>
                  <a:pt x="394195" y="281911"/>
                  <a:pt x="396254" y="282614"/>
                </a:cubicBezTo>
                <a:cubicBezTo>
                  <a:pt x="397523" y="283051"/>
                  <a:pt x="397514" y="278047"/>
                  <a:pt x="398724" y="276128"/>
                </a:cubicBezTo>
                <a:cubicBezTo>
                  <a:pt x="400371" y="273548"/>
                  <a:pt x="395679" y="275356"/>
                  <a:pt x="393723" y="275630"/>
                </a:cubicBezTo>
                <a:cubicBezTo>
                  <a:pt x="391879" y="275887"/>
                  <a:pt x="390352" y="271954"/>
                  <a:pt x="390310" y="270574"/>
                </a:cubicBezTo>
                <a:cubicBezTo>
                  <a:pt x="390275" y="269580"/>
                  <a:pt x="393809" y="274088"/>
                  <a:pt x="395593" y="274182"/>
                </a:cubicBezTo>
                <a:cubicBezTo>
                  <a:pt x="397609" y="274285"/>
                  <a:pt x="399993" y="271946"/>
                  <a:pt x="400019" y="270232"/>
                </a:cubicBezTo>
                <a:cubicBezTo>
                  <a:pt x="400062" y="268518"/>
                  <a:pt x="396176" y="268287"/>
                  <a:pt x="395585" y="266204"/>
                </a:cubicBezTo>
                <a:cubicBezTo>
                  <a:pt x="395259" y="265064"/>
                  <a:pt x="398741" y="266196"/>
                  <a:pt x="398475" y="265073"/>
                </a:cubicBezTo>
                <a:cubicBezTo>
                  <a:pt x="398252" y="264088"/>
                  <a:pt x="398827" y="261714"/>
                  <a:pt x="396631" y="260772"/>
                </a:cubicBezTo>
                <a:cubicBezTo>
                  <a:pt x="394444" y="259838"/>
                  <a:pt x="392437" y="252837"/>
                  <a:pt x="390686" y="252357"/>
                </a:cubicBezTo>
                <a:cubicBezTo>
                  <a:pt x="389134" y="251937"/>
                  <a:pt x="387839" y="254036"/>
                  <a:pt x="386887" y="254807"/>
                </a:cubicBezTo>
                <a:cubicBezTo>
                  <a:pt x="385944" y="255570"/>
                  <a:pt x="384434" y="254251"/>
                  <a:pt x="385223" y="253522"/>
                </a:cubicBezTo>
                <a:cubicBezTo>
                  <a:pt x="386347" y="252477"/>
                  <a:pt x="388954" y="250232"/>
                  <a:pt x="389495" y="248467"/>
                </a:cubicBezTo>
                <a:cubicBezTo>
                  <a:pt x="390404" y="245501"/>
                  <a:pt x="394220" y="248621"/>
                  <a:pt x="393543" y="244482"/>
                </a:cubicBezTo>
                <a:cubicBezTo>
                  <a:pt x="392814" y="240000"/>
                  <a:pt x="388988" y="240866"/>
                  <a:pt x="390764" y="238707"/>
                </a:cubicBezTo>
                <a:cubicBezTo>
                  <a:pt x="392582" y="236513"/>
                  <a:pt x="391227" y="232940"/>
                  <a:pt x="387531" y="233651"/>
                </a:cubicBezTo>
                <a:cubicBezTo>
                  <a:pt x="385824" y="233977"/>
                  <a:pt x="384031" y="231200"/>
                  <a:pt x="383851" y="228801"/>
                </a:cubicBezTo>
                <a:cubicBezTo>
                  <a:pt x="383739" y="227481"/>
                  <a:pt x="379948" y="227687"/>
                  <a:pt x="380094" y="226290"/>
                </a:cubicBezTo>
                <a:cubicBezTo>
                  <a:pt x="380394" y="223436"/>
                  <a:pt x="376114" y="223137"/>
                  <a:pt x="373498" y="223334"/>
                </a:cubicBezTo>
                <a:cubicBezTo>
                  <a:pt x="370882" y="223522"/>
                  <a:pt x="365821" y="219495"/>
                  <a:pt x="365255" y="218509"/>
                </a:cubicBezTo>
                <a:cubicBezTo>
                  <a:pt x="364698" y="217515"/>
                  <a:pt x="361061" y="219383"/>
                  <a:pt x="362262" y="215545"/>
                </a:cubicBezTo>
                <a:cubicBezTo>
                  <a:pt x="363445" y="211766"/>
                  <a:pt x="367031" y="216230"/>
                  <a:pt x="368540" y="215142"/>
                </a:cubicBezTo>
                <a:cubicBezTo>
                  <a:pt x="370171" y="213977"/>
                  <a:pt x="369664" y="212785"/>
                  <a:pt x="369398" y="211868"/>
                </a:cubicBezTo>
                <a:cubicBezTo>
                  <a:pt x="369107" y="211860"/>
                  <a:pt x="368823" y="211834"/>
                  <a:pt x="368540" y="211834"/>
                </a:cubicBezTo>
                <a:close/>
                <a:moveTo>
                  <a:pt x="198590" y="79032"/>
                </a:moveTo>
                <a:lnTo>
                  <a:pt x="226492" y="106907"/>
                </a:lnTo>
                <a:cubicBezTo>
                  <a:pt x="262302" y="72965"/>
                  <a:pt x="310241" y="51671"/>
                  <a:pt x="363051" y="50292"/>
                </a:cubicBezTo>
                <a:lnTo>
                  <a:pt x="363051" y="11037"/>
                </a:lnTo>
                <a:cubicBezTo>
                  <a:pt x="301217" y="12374"/>
                  <a:pt x="243209" y="36358"/>
                  <a:pt x="198590" y="79032"/>
                </a:cubicBezTo>
                <a:close/>
                <a:moveTo>
                  <a:pt x="122766" y="251080"/>
                </a:moveTo>
                <a:lnTo>
                  <a:pt x="162068" y="251080"/>
                </a:lnTo>
                <a:cubicBezTo>
                  <a:pt x="163449" y="198320"/>
                  <a:pt x="184763" y="150429"/>
                  <a:pt x="218729" y="114662"/>
                </a:cubicBezTo>
                <a:lnTo>
                  <a:pt x="190827" y="86787"/>
                </a:lnTo>
                <a:cubicBezTo>
                  <a:pt x="148121" y="131354"/>
                  <a:pt x="124113" y="189306"/>
                  <a:pt x="122766" y="25108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4834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/>
          </a:p>
        </p:txBody>
      </p:sp>
      <p:pic>
        <p:nvPicPr>
          <p:cNvPr id="2" name="Picture Placeholder 9">
            <a:extLst>
              <a:ext uri="{FF2B5EF4-FFF2-40B4-BE49-F238E27FC236}">
                <a16:creationId xmlns:a16="http://schemas.microsoft.com/office/drawing/2014/main" id="{88A4717F-0B2E-96C1-5FB3-6B0D3426FB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t="37614" b="10156"/>
          <a:stretch>
            <a:fillRect/>
          </a:stretch>
        </p:blipFill>
        <p:spPr>
          <a:xfrm>
            <a:off x="372080" y="181981"/>
            <a:ext cx="8399840" cy="2808262"/>
          </a:xfrm>
          <a:prstGeom prst="rect">
            <a:avLst/>
          </a:prstGeom>
          <a:blipFill>
            <a:blip r:embed="rId4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  <a:effectLst>
            <a:outerShdw blurRad="50800" dist="50800" dir="5400000" sx="1000" sy="1000" algn="ctr" rotWithShape="0">
              <a:schemeClr val="tx2">
                <a:lumMod val="20000"/>
                <a:lumOff val="80000"/>
                <a:alpha val="3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05079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Ellipse 123">
            <a:extLst>
              <a:ext uri="{FF2B5EF4-FFF2-40B4-BE49-F238E27FC236}">
                <a16:creationId xmlns:a16="http://schemas.microsoft.com/office/drawing/2014/main" id="{72EFE9B8-9A3E-4C8B-A048-FF4A6691E56F}"/>
              </a:ext>
            </a:extLst>
          </p:cNvPr>
          <p:cNvSpPr/>
          <p:nvPr/>
        </p:nvSpPr>
        <p:spPr>
          <a:xfrm>
            <a:off x="6356320" y="892277"/>
            <a:ext cx="1161777" cy="1187595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CA" sz="1350"/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2D730198-0485-4FA1-AD7F-1FC04D9151C8}"/>
              </a:ext>
            </a:extLst>
          </p:cNvPr>
          <p:cNvSpPr/>
          <p:nvPr/>
        </p:nvSpPr>
        <p:spPr>
          <a:xfrm>
            <a:off x="6260937" y="1531620"/>
            <a:ext cx="1374303" cy="662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CA" sz="1350"/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8E28F426-3E6E-4E46-81B7-4837E9F45B69}"/>
              </a:ext>
            </a:extLst>
          </p:cNvPr>
          <p:cNvSpPr/>
          <p:nvPr/>
        </p:nvSpPr>
        <p:spPr>
          <a:xfrm>
            <a:off x="1143000" y="1439501"/>
            <a:ext cx="6858000" cy="3354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1013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4" name="Title 43"/>
          <p:cNvSpPr>
            <a:spLocks noGrp="1"/>
          </p:cNvSpPr>
          <p:nvPr>
            <p:ph type="ctrTitle"/>
          </p:nvPr>
        </p:nvSpPr>
        <p:spPr>
          <a:xfrm>
            <a:off x="405373" y="349999"/>
            <a:ext cx="8370529" cy="362615"/>
          </a:xfrm>
        </p:spPr>
        <p:txBody>
          <a:bodyPr>
            <a:noAutofit/>
          </a:bodyPr>
          <a:lstStyle/>
          <a:p>
            <a:pPr rtl="0"/>
            <a:r>
              <a:rPr lang="ru" sz="1900" b="1" i="0" u="none" strike="noStrike">
                <a:solidFill>
                  <a:srgbClr val="1884C0"/>
                </a:solidFill>
                <a:latin typeface="Roboto"/>
              </a:rPr>
              <a:t>Основные документы</a:t>
            </a:r>
          </a:p>
        </p:txBody>
      </p:sp>
      <p:sp>
        <p:nvSpPr>
          <p:cNvPr id="45" name="Subtitle 44"/>
          <p:cNvSpPr>
            <a:spLocks noGrp="1"/>
          </p:cNvSpPr>
          <p:nvPr>
            <p:ph type="subTitle" idx="1"/>
          </p:nvPr>
        </p:nvSpPr>
        <p:spPr>
          <a:xfrm>
            <a:off x="405564" y="584759"/>
            <a:ext cx="8738436" cy="268865"/>
          </a:xfrm>
        </p:spPr>
        <p:txBody>
          <a:bodyPr>
            <a:noAutofit/>
          </a:bodyPr>
          <a:lstStyle/>
          <a:p>
            <a:pPr marL="12700" rtl="0">
              <a:lnSpc>
                <a:spcPct val="150000"/>
              </a:lnSpc>
            </a:pPr>
            <a:r>
              <a:rPr lang="ru" sz="1000" b="0" i="0" u="none" strike="noStrike">
                <a:solidFill>
                  <a:srgbClr val="1884C0"/>
                </a:solidFill>
                <a:latin typeface="Roboto"/>
                <a:ea typeface="Open Sans Light"/>
                <a:cs typeface="Open Sans Light"/>
              </a:rPr>
              <a:t>Рамочные документы Организации Объединенных Наций в области борьбы с сексуальной эксплуатацией и сексуальными надругательствами</a:t>
            </a:r>
          </a:p>
        </p:txBody>
      </p:sp>
      <p:sp>
        <p:nvSpPr>
          <p:cNvPr id="50" name="TextBox 25">
            <a:extLst>
              <a:ext uri="{FF2B5EF4-FFF2-40B4-BE49-F238E27FC236}">
                <a16:creationId xmlns:a16="http://schemas.microsoft.com/office/drawing/2014/main" id="{AAD2B35D-CA90-4F02-AA9F-D67A53523B25}"/>
              </a:ext>
            </a:extLst>
          </p:cNvPr>
          <p:cNvSpPr txBox="1"/>
          <p:nvPr/>
        </p:nvSpPr>
        <p:spPr>
          <a:xfrm>
            <a:off x="4873586" y="2708639"/>
            <a:ext cx="2728282" cy="22506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51435" tIns="25718" rIns="51435" bIns="25718" anchor="t" anchorCtr="0" compatLnSpc="1">
            <a:noAutofit/>
          </a:bodyPr>
          <a:lstStyle/>
          <a:p>
            <a:pPr marL="214313" indent="-214313" rtl="0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" sz="1000" b="0" i="0" u="none" strike="noStrike">
                <a:solidFill>
                  <a:srgbClr val="202020"/>
                </a:solidFill>
                <a:latin typeface="Roboto"/>
              </a:rPr>
              <a:t>Заявление о правах жертв</a:t>
            </a:r>
            <a:r>
              <a:rPr lang="ru" sz="1100" b="0" i="0" u="none" strike="noStrike">
                <a:solidFill>
                  <a:srgbClr val="202020"/>
                </a:solidFill>
                <a:latin typeface="Roboto"/>
              </a:rPr>
              <a:t> </a:t>
            </a:r>
          </a:p>
        </p:txBody>
      </p:sp>
      <p:sp>
        <p:nvSpPr>
          <p:cNvPr id="62" name="TextBox 25">
            <a:extLst>
              <a:ext uri="{FF2B5EF4-FFF2-40B4-BE49-F238E27FC236}">
                <a16:creationId xmlns:a16="http://schemas.microsoft.com/office/drawing/2014/main" id="{7066FECE-33DF-4916-A7F9-BC5C8928CD41}"/>
              </a:ext>
            </a:extLst>
          </p:cNvPr>
          <p:cNvSpPr txBox="1"/>
          <p:nvPr/>
        </p:nvSpPr>
        <p:spPr>
          <a:xfrm>
            <a:off x="1367952" y="4032264"/>
            <a:ext cx="3471116" cy="53668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51435" tIns="25718" rIns="51435" bIns="25718" anchor="t" anchorCtr="0" compatLnSpc="1">
            <a:noAutofit/>
          </a:bodyPr>
          <a:lstStyle/>
          <a:p>
            <a:pPr marL="214313" indent="-214313" rtl="0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" sz="1000" b="0" i="0" u="none" strike="noStrike">
                <a:solidFill>
                  <a:srgbClr val="202020"/>
                </a:solidFill>
                <a:latin typeface="Roboto"/>
              </a:rPr>
              <a:t>Протокол Организации Объединенных Наций по вопросам оказания помощи жертвам сексуальной эксплуатации и сексуальных надругательств</a:t>
            </a:r>
          </a:p>
        </p:txBody>
      </p:sp>
      <p:sp>
        <p:nvSpPr>
          <p:cNvPr id="63" name="TextBox 25">
            <a:extLst>
              <a:ext uri="{FF2B5EF4-FFF2-40B4-BE49-F238E27FC236}">
                <a16:creationId xmlns:a16="http://schemas.microsoft.com/office/drawing/2014/main" id="{5B091B5A-E18C-437C-9641-10D068A68E35}"/>
              </a:ext>
            </a:extLst>
          </p:cNvPr>
          <p:cNvSpPr txBox="1"/>
          <p:nvPr/>
        </p:nvSpPr>
        <p:spPr>
          <a:xfrm>
            <a:off x="1367952" y="2468126"/>
            <a:ext cx="3460436" cy="37510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51435" tIns="25718" rIns="51435" bIns="25718" anchor="t" anchorCtr="0" compatLnSpc="1">
            <a:noAutofit/>
          </a:bodyPr>
          <a:lstStyle/>
          <a:p>
            <a:pPr marL="214313" indent="-214313" rtl="0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" sz="1000" b="0" i="0" u="none" strike="noStrike" dirty="0">
                <a:solidFill>
                  <a:srgbClr val="202020"/>
                </a:solidFill>
                <a:latin typeface="Roboto"/>
              </a:rPr>
              <a:t>Бюллетень Генерального секретаря «Специальные меры по защите от сексуальной эксплуатации и сексуальных надругательств»</a:t>
            </a:r>
          </a:p>
        </p:txBody>
      </p:sp>
      <p:sp>
        <p:nvSpPr>
          <p:cNvPr id="64" name="TextBox 25">
            <a:extLst>
              <a:ext uri="{FF2B5EF4-FFF2-40B4-BE49-F238E27FC236}">
                <a16:creationId xmlns:a16="http://schemas.microsoft.com/office/drawing/2014/main" id="{34724AA1-1BAB-4F55-9CC6-4EEC42ADF51A}"/>
              </a:ext>
            </a:extLst>
          </p:cNvPr>
          <p:cNvSpPr txBox="1"/>
          <p:nvPr/>
        </p:nvSpPr>
        <p:spPr>
          <a:xfrm>
            <a:off x="1361992" y="3063385"/>
            <a:ext cx="3403060" cy="53668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51435" tIns="25718" rIns="51435" bIns="25718" anchor="t" anchorCtr="0" compatLnSpc="1">
            <a:noAutofit/>
          </a:bodyPr>
          <a:lstStyle/>
          <a:p>
            <a:pPr marL="214313" indent="-214313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sz="1000">
                <a:solidFill>
                  <a:srgbClr val="202020"/>
                </a:solidFill>
              </a:rPr>
              <a:t>Всеобъемлющая стратегия Организации Объединенных Наций по оказанию помощи и поддержки жертвам сексуальной эксплуатации и сексуальных надругательств со стороны персонала Организации Объединенных Наций и связанного с ней персонала</a:t>
            </a:r>
            <a:endParaRPr lang="ru" sz="1000" b="0" i="0" u="none" strike="noStrike">
              <a:solidFill>
                <a:srgbClr val="202020"/>
              </a:solidFill>
              <a:latin typeface="Roboto"/>
            </a:endParaRPr>
          </a:p>
        </p:txBody>
      </p:sp>
      <p:pic>
        <p:nvPicPr>
          <p:cNvPr id="3" name="Graphique 2" descr="Livres sur une étagère avec un remplissage uni">
            <a:extLst>
              <a:ext uri="{FF2B5EF4-FFF2-40B4-BE49-F238E27FC236}">
                <a16:creationId xmlns:a16="http://schemas.microsoft.com/office/drawing/2014/main" id="{63DE690D-9751-4709-BFEF-7816C7D3E2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67162" y="931752"/>
            <a:ext cx="566152" cy="566152"/>
          </a:xfrm>
          <a:prstGeom prst="rect">
            <a:avLst/>
          </a:prstGeom>
        </p:spPr>
      </p:pic>
      <p:sp>
        <p:nvSpPr>
          <p:cNvPr id="20" name="TextBox 25">
            <a:extLst>
              <a:ext uri="{FF2B5EF4-FFF2-40B4-BE49-F238E27FC236}">
                <a16:creationId xmlns:a16="http://schemas.microsoft.com/office/drawing/2014/main" id="{5B091B5A-E18C-437C-9641-10D068A68E35}"/>
              </a:ext>
            </a:extLst>
          </p:cNvPr>
          <p:cNvSpPr txBox="1"/>
          <p:nvPr/>
        </p:nvSpPr>
        <p:spPr>
          <a:xfrm>
            <a:off x="1361409" y="1835514"/>
            <a:ext cx="3454721" cy="37510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51435" tIns="25718" rIns="51435" bIns="25718" anchor="t" anchorCtr="0" compatLnSpc="1">
            <a:noAutofit/>
          </a:bodyPr>
          <a:lstStyle/>
          <a:p>
            <a:pPr marL="214313" indent="-214313" rtl="0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" sz="1000" b="0" i="0" u="none" strike="noStrike">
                <a:solidFill>
                  <a:srgbClr val="202020"/>
                </a:solidFill>
                <a:latin typeface="Roboto"/>
              </a:rPr>
              <a:t>Шесть основных принципов МПК, касающихся сексуальной эксплуатации и сексуальных надругательств </a:t>
            </a:r>
          </a:p>
        </p:txBody>
      </p:sp>
      <p:sp>
        <p:nvSpPr>
          <p:cNvPr id="21" name="TextBox 25">
            <a:extLst>
              <a:ext uri="{FF2B5EF4-FFF2-40B4-BE49-F238E27FC236}">
                <a16:creationId xmlns:a16="http://schemas.microsoft.com/office/drawing/2014/main" id="{7066FECE-33DF-4916-A7F9-BC5C8928CD41}"/>
              </a:ext>
            </a:extLst>
          </p:cNvPr>
          <p:cNvSpPr txBox="1"/>
          <p:nvPr/>
        </p:nvSpPr>
        <p:spPr>
          <a:xfrm>
            <a:off x="4872312" y="1791014"/>
            <a:ext cx="3015641" cy="69826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51435" tIns="25718" rIns="51435" bIns="25718" anchor="t" anchorCtr="0" compatLnSpc="1">
            <a:noAutofit/>
          </a:bodyPr>
          <a:lstStyle/>
          <a:p>
            <a:pPr marL="214313" indent="-214313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sz="1000">
                <a:solidFill>
                  <a:srgbClr val="202020"/>
                </a:solidFill>
              </a:rPr>
              <a:t>Политика применения правозащитного подхода в деятельности Организации Объединенных Наций по предотвращению сексуальной эксплуатации и сексуальных надругательств и реагированию на них</a:t>
            </a:r>
            <a:endParaRPr lang="ru" sz="1000" b="0" i="0" u="none" strike="noStrike">
              <a:solidFill>
                <a:srgbClr val="202020"/>
              </a:solidFill>
              <a:latin typeface="Roboto"/>
            </a:endParaRPr>
          </a:p>
        </p:txBody>
      </p:sp>
      <p:sp>
        <p:nvSpPr>
          <p:cNvPr id="22" name="TextBox 25">
            <a:extLst>
              <a:ext uri="{FF2B5EF4-FFF2-40B4-BE49-F238E27FC236}">
                <a16:creationId xmlns:a16="http://schemas.microsoft.com/office/drawing/2014/main" id="{AAD2B35D-CA90-4F02-AA9F-D67A53523B25}"/>
              </a:ext>
            </a:extLst>
          </p:cNvPr>
          <p:cNvSpPr txBox="1"/>
          <p:nvPr/>
        </p:nvSpPr>
        <p:spPr>
          <a:xfrm>
            <a:off x="4873585" y="3060464"/>
            <a:ext cx="2506725" cy="37510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51435" tIns="25718" rIns="51435" bIns="25718" anchor="t" anchorCtr="0" compatLnSpc="1">
            <a:noAutofit/>
          </a:bodyPr>
          <a:lstStyle/>
          <a:p>
            <a:pPr marL="214313" indent="-214313" rtl="0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" sz="1000" b="0" i="0" u="none" strike="noStrike">
                <a:solidFill>
                  <a:srgbClr val="202020"/>
                </a:solidFill>
                <a:latin typeface="Roboto"/>
              </a:rPr>
              <a:t>Стратегии отдельных организаций (УВКБ, ЮНФПА, ЮНИСЕФ, МОМ)  </a:t>
            </a:r>
          </a:p>
        </p:txBody>
      </p:sp>
    </p:spTree>
    <p:extLst>
      <p:ext uri="{BB962C8B-B14F-4D97-AF65-F5344CB8AC3E}">
        <p14:creationId xmlns:p14="http://schemas.microsoft.com/office/powerpoint/2010/main" val="3777799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50" grpId="0"/>
      <p:bldP spid="62" grpId="0"/>
      <p:bldP spid="63" grpId="0"/>
      <p:bldP spid="64" grpId="0"/>
      <p:bldP spid="20" grpId="0"/>
      <p:bldP spid="21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77106DF-09C7-CA73-3F44-728752194801}"/>
              </a:ext>
            </a:extLst>
          </p:cNvPr>
          <p:cNvSpPr/>
          <p:nvPr/>
        </p:nvSpPr>
        <p:spPr>
          <a:xfrm>
            <a:off x="1143001" y="1536425"/>
            <a:ext cx="6858000" cy="312510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1013"/>
          </a:p>
        </p:txBody>
      </p:sp>
      <p:sp>
        <p:nvSpPr>
          <p:cNvPr id="10" name="Ellipse 123">
            <a:extLst>
              <a:ext uri="{FF2B5EF4-FFF2-40B4-BE49-F238E27FC236}">
                <a16:creationId xmlns:a16="http://schemas.microsoft.com/office/drawing/2014/main" id="{5C7D3AC9-1A39-ADF0-DD14-8E7CDD4556E7}"/>
              </a:ext>
            </a:extLst>
          </p:cNvPr>
          <p:cNvSpPr/>
          <p:nvPr/>
        </p:nvSpPr>
        <p:spPr>
          <a:xfrm>
            <a:off x="6356320" y="899834"/>
            <a:ext cx="1161777" cy="1187595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CA" sz="1350"/>
          </a:p>
        </p:txBody>
      </p:sp>
      <p:sp>
        <p:nvSpPr>
          <p:cNvPr id="44" name="Title 43"/>
          <p:cNvSpPr>
            <a:spLocks noGrp="1"/>
          </p:cNvSpPr>
          <p:nvPr>
            <p:ph type="ctrTitle"/>
          </p:nvPr>
        </p:nvSpPr>
        <p:spPr>
          <a:xfrm>
            <a:off x="405373" y="349999"/>
            <a:ext cx="8370529" cy="362615"/>
          </a:xfrm>
        </p:spPr>
        <p:txBody>
          <a:bodyPr>
            <a:noAutofit/>
          </a:bodyPr>
          <a:lstStyle/>
          <a:p>
            <a:pPr rtl="0"/>
            <a:r>
              <a:rPr lang="ru" sz="1900" b="1" i="0" u="none" strike="noStrike">
                <a:solidFill>
                  <a:srgbClr val="1884C0"/>
                </a:solidFill>
                <a:latin typeface="Roboto"/>
              </a:rPr>
              <a:t>Основные документы</a:t>
            </a:r>
          </a:p>
        </p:txBody>
      </p:sp>
      <p:sp>
        <p:nvSpPr>
          <p:cNvPr id="45" name="Subtitle 44"/>
          <p:cNvSpPr>
            <a:spLocks noGrp="1"/>
          </p:cNvSpPr>
          <p:nvPr>
            <p:ph type="subTitle" idx="1"/>
          </p:nvPr>
        </p:nvSpPr>
        <p:spPr>
          <a:xfrm>
            <a:off x="416326" y="586476"/>
            <a:ext cx="7584675" cy="268865"/>
          </a:xfrm>
        </p:spPr>
        <p:txBody>
          <a:bodyPr>
            <a:noAutofit/>
          </a:bodyPr>
          <a:lstStyle/>
          <a:p>
            <a:pPr rtl="0">
              <a:lnSpc>
                <a:spcPct val="150000"/>
              </a:lnSpc>
            </a:pPr>
            <a:r>
              <a:rPr lang="ru" sz="1000" b="0" i="0" u="none" strike="noStrike">
                <a:solidFill>
                  <a:srgbClr val="1884C0"/>
                </a:solidFill>
                <a:latin typeface="Roboto"/>
                <a:ea typeface="Open Sans Light"/>
                <a:cs typeface="Open Sans Light"/>
              </a:rPr>
              <a:t>Рамочные документы Организации Объединенных Наций в области борьбы с сексуальными домогательствами</a:t>
            </a:r>
          </a:p>
        </p:txBody>
      </p:sp>
      <p:sp>
        <p:nvSpPr>
          <p:cNvPr id="52" name="TextBox 25">
            <a:extLst>
              <a:ext uri="{FF2B5EF4-FFF2-40B4-BE49-F238E27FC236}">
                <a16:creationId xmlns:a16="http://schemas.microsoft.com/office/drawing/2014/main" id="{72057C21-03BD-4F49-9D9F-C11D80296877}"/>
              </a:ext>
            </a:extLst>
          </p:cNvPr>
          <p:cNvSpPr txBox="1"/>
          <p:nvPr/>
        </p:nvSpPr>
        <p:spPr>
          <a:xfrm>
            <a:off x="1423494" y="1945706"/>
            <a:ext cx="2897043" cy="53668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51435" tIns="25718" rIns="51435" bIns="25718" anchor="t" anchorCtr="0" compatLnSpc="1">
            <a:noAutofit/>
          </a:bodyPr>
          <a:lstStyle/>
          <a:p>
            <a:pPr marL="214313" indent="-214313" rtl="0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" sz="1000" b="0" i="0" u="none" strike="noStrike" dirty="0">
                <a:solidFill>
                  <a:srgbClr val="202020"/>
                </a:solidFill>
                <a:latin typeface="Roboto"/>
              </a:rPr>
              <a:t>Бюллетень Генерального секретаря «Борьба с дискриминацией, притеснениями, включая сексуальные домогательства, и злоупотреблением полномочиями» </a:t>
            </a:r>
          </a:p>
        </p:txBody>
      </p:sp>
      <p:sp>
        <p:nvSpPr>
          <p:cNvPr id="20" name="TextBox 25">
            <a:extLst>
              <a:ext uri="{FF2B5EF4-FFF2-40B4-BE49-F238E27FC236}">
                <a16:creationId xmlns:a16="http://schemas.microsoft.com/office/drawing/2014/main" id="{5C943CB8-22CC-48FB-8ABD-DAED4D025A67}"/>
              </a:ext>
            </a:extLst>
          </p:cNvPr>
          <p:cNvSpPr txBox="1"/>
          <p:nvPr/>
        </p:nvSpPr>
        <p:spPr>
          <a:xfrm>
            <a:off x="1423494" y="2853166"/>
            <a:ext cx="2706062" cy="37510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51435" tIns="25718" rIns="51435" bIns="25718" anchor="t" anchorCtr="0" compatLnSpc="1">
            <a:noAutofit/>
          </a:bodyPr>
          <a:lstStyle/>
          <a:p>
            <a:pPr marL="214313" indent="-214313" rtl="0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" sz="1000" b="0" i="0" u="none" strike="noStrike" dirty="0">
                <a:solidFill>
                  <a:srgbClr val="202020"/>
                </a:solidFill>
                <a:latin typeface="Roboto"/>
              </a:rPr>
              <a:t>Типовая единая политика в отношении сексуальных домогательств для применения во всех организациях системы ООН</a:t>
            </a:r>
          </a:p>
        </p:txBody>
      </p:sp>
      <p:sp>
        <p:nvSpPr>
          <p:cNvPr id="21" name="TextBox 25">
            <a:extLst>
              <a:ext uri="{FF2B5EF4-FFF2-40B4-BE49-F238E27FC236}">
                <a16:creationId xmlns:a16="http://schemas.microsoft.com/office/drawing/2014/main" id="{5C943CB8-22CC-48FB-8ABD-DAED4D025A67}"/>
              </a:ext>
            </a:extLst>
          </p:cNvPr>
          <p:cNvSpPr txBox="1"/>
          <p:nvPr/>
        </p:nvSpPr>
        <p:spPr>
          <a:xfrm>
            <a:off x="4746986" y="3263591"/>
            <a:ext cx="2410127" cy="37510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51435" tIns="25718" rIns="51435" bIns="25718" anchor="t" anchorCtr="0" compatLnSpc="1">
            <a:noAutofit/>
          </a:bodyPr>
          <a:lstStyle/>
          <a:p>
            <a:pPr marL="214313" indent="-214313" rtl="0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" sz="1000" b="0" i="0" u="none" strike="noStrike" dirty="0">
                <a:solidFill>
                  <a:srgbClr val="202020"/>
                </a:solidFill>
                <a:latin typeface="Roboto"/>
              </a:rPr>
              <a:t>Стратегии отдельных организаций (УВКБ, ЮНФПА, ЮНИСЕФ, МОМ)  </a:t>
            </a:r>
          </a:p>
        </p:txBody>
      </p:sp>
      <p:sp>
        <p:nvSpPr>
          <p:cNvPr id="18" name="TextBox 25">
            <a:extLst>
              <a:ext uri="{FF2B5EF4-FFF2-40B4-BE49-F238E27FC236}">
                <a16:creationId xmlns:a16="http://schemas.microsoft.com/office/drawing/2014/main" id="{5C943CB8-22CC-48FB-8ABD-DAED4D025A67}"/>
              </a:ext>
            </a:extLst>
          </p:cNvPr>
          <p:cNvSpPr txBox="1"/>
          <p:nvPr/>
        </p:nvSpPr>
        <p:spPr>
          <a:xfrm>
            <a:off x="4746986" y="1910207"/>
            <a:ext cx="3098565" cy="85985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51435" tIns="25718" rIns="51435" bIns="25718" anchor="t" anchorCtr="0" compatLnSpc="1">
            <a:noAutofit/>
          </a:bodyPr>
          <a:lstStyle/>
          <a:p>
            <a:pPr marL="214313" indent="-214313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" sz="1000" b="0" i="0" u="none" strike="noStrike" dirty="0">
                <a:solidFill>
                  <a:srgbClr val="202020"/>
                </a:solidFill>
                <a:latin typeface="Roboto"/>
              </a:rPr>
              <a:t>Документ целевой группы Координационного совета руководителей по борьбе с сексуальными домогательствами «</a:t>
            </a:r>
            <a:r>
              <a:rPr lang="ru-RU" sz="1000" dirty="0">
                <a:solidFill>
                  <a:srgbClr val="202020"/>
                </a:solidFill>
              </a:rPr>
              <a:t>Продвижение общего понимания подхода, ориентированного на интересы жертв, в отношении сексуальных домогательств в организациях системы Организации Объединенных Наций</a:t>
            </a:r>
            <a:r>
              <a:rPr lang="ru" sz="1000" b="0" i="0" u="none" strike="noStrike" dirty="0">
                <a:solidFill>
                  <a:srgbClr val="202020"/>
                </a:solidFill>
                <a:latin typeface="Roboto"/>
              </a:rPr>
              <a:t>» </a:t>
            </a:r>
          </a:p>
        </p:txBody>
      </p:sp>
      <p:sp>
        <p:nvSpPr>
          <p:cNvPr id="19" name="TextBox 25">
            <a:extLst>
              <a:ext uri="{FF2B5EF4-FFF2-40B4-BE49-F238E27FC236}">
                <a16:creationId xmlns:a16="http://schemas.microsoft.com/office/drawing/2014/main" id="{5C943CB8-22CC-48FB-8ABD-DAED4D025A67}"/>
              </a:ext>
            </a:extLst>
          </p:cNvPr>
          <p:cNvSpPr txBox="1"/>
          <p:nvPr/>
        </p:nvSpPr>
        <p:spPr>
          <a:xfrm>
            <a:off x="1423494" y="3599044"/>
            <a:ext cx="2897043" cy="69826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51435" tIns="25718" rIns="51435" bIns="25718" anchor="t" anchorCtr="0" compatLnSpc="1">
            <a:noAutofit/>
          </a:bodyPr>
          <a:lstStyle/>
          <a:p>
            <a:pPr marL="214313" indent="-214313" rtl="0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" sz="1000" b="0" i="0" u="none" strike="noStrike">
                <a:solidFill>
                  <a:srgbClr val="202020"/>
                </a:solidFill>
                <a:latin typeface="Roboto"/>
              </a:rPr>
              <a:t>Документ целевой группы </a:t>
            </a:r>
            <a:r>
              <a:rPr lang="ru" sz="1000" b="0" i="0" u="none" strike="noStrike" dirty="0">
                <a:solidFill>
                  <a:srgbClr val="202020"/>
                </a:solidFill>
                <a:latin typeface="Roboto"/>
              </a:rPr>
              <a:t>Координационного совета руководителей по борьбе с </a:t>
            </a:r>
            <a:r>
              <a:rPr lang="ru" sz="1000" b="0" i="0" u="none" strike="noStrike">
                <a:solidFill>
                  <a:srgbClr val="202020"/>
                </a:solidFill>
                <a:latin typeface="Roboto"/>
              </a:rPr>
              <a:t>сексуальными домогательствами </a:t>
            </a:r>
            <a:r>
              <a:rPr lang="ru" sz="1000" b="0" i="0" u="none" strike="noStrike" dirty="0">
                <a:solidFill>
                  <a:srgbClr val="202020"/>
                </a:solidFill>
                <a:latin typeface="Roboto"/>
              </a:rPr>
              <a:t>«Руководство для следователей: расследование жалоб на сексуальные домогательства»</a:t>
            </a:r>
          </a:p>
        </p:txBody>
      </p:sp>
      <p:pic>
        <p:nvPicPr>
          <p:cNvPr id="2" name="Graphique 2" descr="Livres sur une étagère avec un remplissage uni">
            <a:extLst>
              <a:ext uri="{FF2B5EF4-FFF2-40B4-BE49-F238E27FC236}">
                <a16:creationId xmlns:a16="http://schemas.microsoft.com/office/drawing/2014/main" id="{B4C2B631-0E2E-AC50-7D27-468A65EA0B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67162" y="930630"/>
            <a:ext cx="566152" cy="566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551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52" grpId="0"/>
      <p:bldP spid="20" grpId="0"/>
      <p:bldP spid="21" grpId="0"/>
      <p:bldP spid="18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Ellipse 70">
            <a:extLst>
              <a:ext uri="{FF2B5EF4-FFF2-40B4-BE49-F238E27FC236}">
                <a16:creationId xmlns:a16="http://schemas.microsoft.com/office/drawing/2014/main" id="{63658852-5812-478E-BC32-1D853B595566}"/>
              </a:ext>
            </a:extLst>
          </p:cNvPr>
          <p:cNvSpPr/>
          <p:nvPr/>
        </p:nvSpPr>
        <p:spPr>
          <a:xfrm>
            <a:off x="6356320" y="871553"/>
            <a:ext cx="1161777" cy="1187595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CA" sz="1350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C240DAEA-985D-43F0-9659-83119740F806}"/>
              </a:ext>
            </a:extLst>
          </p:cNvPr>
          <p:cNvSpPr/>
          <p:nvPr/>
        </p:nvSpPr>
        <p:spPr>
          <a:xfrm>
            <a:off x="6260937" y="1531620"/>
            <a:ext cx="1374303" cy="662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CA" sz="1350"/>
          </a:p>
        </p:txBody>
      </p:sp>
      <p:sp>
        <p:nvSpPr>
          <p:cNvPr id="44" name="Title 4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rtl="0"/>
            <a:r>
              <a:rPr lang="ru" sz="1900" b="1" i="0" u="none" strike="noStrike">
                <a:solidFill>
                  <a:srgbClr val="1884C0"/>
                </a:solidFill>
                <a:latin typeface="Roboto"/>
              </a:rPr>
              <a:t>Подход, ориентированный на интересы жертв</a:t>
            </a:r>
          </a:p>
        </p:txBody>
      </p:sp>
      <p:sp>
        <p:nvSpPr>
          <p:cNvPr id="45" name="Subtitle 44"/>
          <p:cNvSpPr>
            <a:spLocks noGrp="1"/>
          </p:cNvSpPr>
          <p:nvPr>
            <p:ph type="subTitle" idx="1"/>
          </p:nvPr>
        </p:nvSpPr>
        <p:spPr>
          <a:xfrm>
            <a:off x="405562" y="588878"/>
            <a:ext cx="6277897" cy="268865"/>
          </a:xfrm>
        </p:spPr>
        <p:txBody>
          <a:bodyPr>
            <a:noAutofit/>
          </a:bodyPr>
          <a:lstStyle/>
          <a:p>
            <a:pPr rtl="0">
              <a:lnSpc>
                <a:spcPct val="150000"/>
              </a:lnSpc>
            </a:pPr>
            <a:r>
              <a:rPr lang="ru" sz="1000" b="0" i="0" u="none" strike="noStrike">
                <a:solidFill>
                  <a:srgbClr val="1884C0"/>
                </a:solidFill>
                <a:latin typeface="Roboto"/>
                <a:ea typeface="Open Sans Light"/>
                <a:cs typeface="Open Sans Light"/>
              </a:rPr>
              <a:t>Шесть основных принципов Межучрежденческого постоянного комитета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2BDBA24-882C-4DD1-9881-F43C6D4EDA7D}"/>
              </a:ext>
            </a:extLst>
          </p:cNvPr>
          <p:cNvSpPr/>
          <p:nvPr/>
        </p:nvSpPr>
        <p:spPr>
          <a:xfrm>
            <a:off x="1143001" y="1422125"/>
            <a:ext cx="6858000" cy="312510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1013"/>
          </a:p>
        </p:txBody>
      </p:sp>
      <p:sp>
        <p:nvSpPr>
          <p:cNvPr id="32" name="TextBox 25">
            <a:extLst>
              <a:ext uri="{FF2B5EF4-FFF2-40B4-BE49-F238E27FC236}">
                <a16:creationId xmlns:a16="http://schemas.microsoft.com/office/drawing/2014/main" id="{ACB7AA07-5D3F-41D0-92BD-88183867C8AB}"/>
              </a:ext>
            </a:extLst>
          </p:cNvPr>
          <p:cNvSpPr txBox="1"/>
          <p:nvPr/>
        </p:nvSpPr>
        <p:spPr>
          <a:xfrm>
            <a:off x="1431588" y="1687240"/>
            <a:ext cx="3019831" cy="46743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51435" tIns="25718" rIns="51435" bIns="25718" anchor="t" anchorCtr="0" compatLnSpc="1">
            <a:noAutofit/>
          </a:bodyPr>
          <a:lstStyle/>
          <a:p>
            <a:pPr marL="128588" lvl="1" indent="-128588" rtl="0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" sz="800" b="0" i="0" u="none" strike="noStrike" dirty="0">
                <a:solidFill>
                  <a:srgbClr val="202020"/>
                </a:solidFill>
                <a:latin typeface="Roboto"/>
              </a:rPr>
              <a:t>Сексуальная эксплуатация и сексуальные надругательства со стороны работников гуманитарных организаций являются грубым нарушением дисциплины и представляют собой основание для прекращения трудовых отношений.</a:t>
            </a:r>
            <a:endParaRPr lang="en-US" sz="800" b="1" dirty="0">
              <a:solidFill>
                <a:schemeClr val="bg1">
                  <a:lumMod val="50000"/>
                </a:schemeClr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51" name="TextBox 25">
            <a:extLst>
              <a:ext uri="{FF2B5EF4-FFF2-40B4-BE49-F238E27FC236}">
                <a16:creationId xmlns:a16="http://schemas.microsoft.com/office/drawing/2014/main" id="{65D207B6-5B80-4596-84F3-756565B81051}"/>
              </a:ext>
            </a:extLst>
          </p:cNvPr>
          <p:cNvSpPr txBox="1"/>
          <p:nvPr/>
        </p:nvSpPr>
        <p:spPr>
          <a:xfrm>
            <a:off x="1431588" y="2559650"/>
            <a:ext cx="2969615" cy="60593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51435" tIns="25718" rIns="51435" bIns="25718" anchor="t" anchorCtr="0" compatLnSpc="1">
            <a:noAutofit/>
          </a:bodyPr>
          <a:lstStyle/>
          <a:p>
            <a:pPr marL="128588" indent="-128588" rtl="0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" sz="800" b="0" i="0" u="none" strike="noStrike" dirty="0">
                <a:solidFill>
                  <a:srgbClr val="202020"/>
                </a:solidFill>
                <a:latin typeface="Roboto"/>
              </a:rPr>
              <a:t>Сексуальные действия с детьми (лицами моложе 18 лет) запрещены независимо от установленного на местах возраста совершеннолетия или возраста согласия. Заблуждение относительно возраста ребенка не является оправданием.</a:t>
            </a:r>
          </a:p>
        </p:txBody>
      </p:sp>
      <p:sp>
        <p:nvSpPr>
          <p:cNvPr id="59" name="TextBox 25">
            <a:extLst>
              <a:ext uri="{FF2B5EF4-FFF2-40B4-BE49-F238E27FC236}">
                <a16:creationId xmlns:a16="http://schemas.microsoft.com/office/drawing/2014/main" id="{F1E05907-202D-4159-98AD-124CB9F90EBB}"/>
              </a:ext>
            </a:extLst>
          </p:cNvPr>
          <p:cNvSpPr txBox="1"/>
          <p:nvPr/>
        </p:nvSpPr>
        <p:spPr>
          <a:xfrm>
            <a:off x="1421193" y="3437425"/>
            <a:ext cx="3150590" cy="74443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51435" tIns="25718" rIns="51435" bIns="25718" anchor="t" anchorCtr="0" compatLnSpc="1">
            <a:noAutofit/>
          </a:bodyPr>
          <a:lstStyle/>
          <a:p>
            <a:pPr marL="128588" indent="-128588" rtl="0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" sz="800" b="0" i="0" u="none" strike="noStrike" dirty="0">
                <a:solidFill>
                  <a:srgbClr val="202020"/>
                </a:solidFill>
                <a:latin typeface="Roboto"/>
              </a:rPr>
              <a:t>Запрещается предоставление денежных средств, возможности трудоустройства, товаров и услуг в обмен на секс, включая сексуальные услуги или другие виды оскорбительного или унижающего достоинство или связанного с эксплуатацией поведения. Этот запрет включает в себя обмен на помощь, предназначенную бенефициарам.</a:t>
            </a:r>
            <a:endParaRPr lang="en-CA" sz="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1" name="TextBox 25">
            <a:extLst>
              <a:ext uri="{FF2B5EF4-FFF2-40B4-BE49-F238E27FC236}">
                <a16:creationId xmlns:a16="http://schemas.microsoft.com/office/drawing/2014/main" id="{C81EC1D0-7F5A-4B00-BB13-99824F40D37D}"/>
              </a:ext>
            </a:extLst>
          </p:cNvPr>
          <p:cNvSpPr txBox="1"/>
          <p:nvPr/>
        </p:nvSpPr>
        <p:spPr>
          <a:xfrm>
            <a:off x="4784368" y="2490400"/>
            <a:ext cx="2912746" cy="74443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51435" tIns="25718" rIns="51435" bIns="25718" anchor="t" anchorCtr="0" compatLnSpc="1">
            <a:noAutofit/>
          </a:bodyPr>
          <a:lstStyle/>
          <a:p>
            <a:pPr marL="128588" indent="-128588" rtl="0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" sz="800" b="0" i="0" u="none" strike="noStrike" dirty="0">
                <a:solidFill>
                  <a:srgbClr val="202020"/>
                </a:solidFill>
                <a:latin typeface="Roboto"/>
              </a:rPr>
              <a:t>Если у сотрудника гуманитарной организации возникают опасения или подозрения в том, что его коллега может быть виновен в сексуальной эксплуатации или сексуальном надругательстве, то вне зависимости от того, работает ли подозреваемый в том же учреждении, сотрудник должен сообщить о своих опасениях по официальным каналам подачи сообщений этого учреждения.</a:t>
            </a:r>
            <a:endParaRPr lang="en-CA" sz="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4" name="TextBox 25">
            <a:extLst>
              <a:ext uri="{FF2B5EF4-FFF2-40B4-BE49-F238E27FC236}">
                <a16:creationId xmlns:a16="http://schemas.microsoft.com/office/drawing/2014/main" id="{E4A9050F-B478-4FA2-878A-BD3F378D452D}"/>
              </a:ext>
            </a:extLst>
          </p:cNvPr>
          <p:cNvSpPr txBox="1"/>
          <p:nvPr/>
        </p:nvSpPr>
        <p:spPr>
          <a:xfrm>
            <a:off x="4784368" y="3542716"/>
            <a:ext cx="2998424" cy="102143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51435" tIns="25718" rIns="51435" bIns="25718" anchor="t" anchorCtr="0" compatLnSpc="1">
            <a:noAutofit/>
          </a:bodyPr>
          <a:lstStyle/>
          <a:p>
            <a:pPr marL="128588" indent="-128588" rtl="0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" sz="800" b="0" i="0" u="none" strike="noStrike" dirty="0">
                <a:solidFill>
                  <a:srgbClr val="202020"/>
                </a:solidFill>
                <a:latin typeface="Roboto"/>
              </a:rPr>
              <a:t>Сотрудники гуманитарных организаций обязаны создавать и поддерживать условия, не допускающие сексуальной эксплуатации и сексуальных надругательств и способствующие соблюдению кодекса поведения соответствующих организаций. Руководители всех уровней несут особую ответственность за поощрение и развитие систем, способствующих поддержанию таких условий.</a:t>
            </a:r>
            <a:endParaRPr lang="en-CA" sz="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7" name="TextBox 25">
            <a:extLst>
              <a:ext uri="{FF2B5EF4-FFF2-40B4-BE49-F238E27FC236}">
                <a16:creationId xmlns:a16="http://schemas.microsoft.com/office/drawing/2014/main" id="{1A16854F-9621-4393-A682-066C458D506F}"/>
              </a:ext>
            </a:extLst>
          </p:cNvPr>
          <p:cNvSpPr txBox="1"/>
          <p:nvPr/>
        </p:nvSpPr>
        <p:spPr>
          <a:xfrm>
            <a:off x="4784368" y="1541585"/>
            <a:ext cx="3036571" cy="102143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51435" tIns="25718" rIns="51435" bIns="25718" anchor="t" anchorCtr="0" compatLnSpc="1">
            <a:noAutofit/>
          </a:bodyPr>
          <a:lstStyle/>
          <a:p>
            <a:pPr marL="128588" lvl="1" indent="-128588" rtl="0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" sz="800" b="0" i="0" u="none" strike="noStrike" dirty="0">
                <a:solidFill>
                  <a:srgbClr val="202020"/>
                </a:solidFill>
                <a:latin typeface="Roboto"/>
              </a:rPr>
              <a:t>Запрещаются любые сексуальные отношения между лицами, оказывающими гуманитарную помощь и защиту, и лицами, пользующимися такой помощью и защитой, если эти отношения связаны с неправомерным использованием должности или служебного положения. Подобные отношения подрывают доверие к гуманитарной помощи и добросовестность ее оказания.</a:t>
            </a:r>
          </a:p>
          <a:p>
            <a:endParaRPr lang="en-CA" sz="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56" name="Groupe 55">
            <a:extLst>
              <a:ext uri="{FF2B5EF4-FFF2-40B4-BE49-F238E27FC236}">
                <a16:creationId xmlns:a16="http://schemas.microsoft.com/office/drawing/2014/main" id="{1D04F011-91CA-4150-80A9-7C905144C80C}"/>
              </a:ext>
            </a:extLst>
          </p:cNvPr>
          <p:cNvGrpSpPr/>
          <p:nvPr/>
        </p:nvGrpSpPr>
        <p:grpSpPr>
          <a:xfrm>
            <a:off x="6574445" y="921752"/>
            <a:ext cx="722646" cy="563169"/>
            <a:chOff x="1530129" y="4331467"/>
            <a:chExt cx="1079444" cy="887330"/>
          </a:xfrm>
          <a:solidFill>
            <a:schemeClr val="bg1">
              <a:lumMod val="50000"/>
            </a:schemeClr>
          </a:solidFill>
        </p:grpSpPr>
        <p:pic>
          <p:nvPicPr>
            <p:cNvPr id="57" name="Graphique 56" descr="Main ouverte avec une plante avec un remplissage uni">
              <a:extLst>
                <a:ext uri="{FF2B5EF4-FFF2-40B4-BE49-F238E27FC236}">
                  <a16:creationId xmlns:a16="http://schemas.microsoft.com/office/drawing/2014/main" id="{ADCAD99E-0FF4-4A43-8224-0E97C2044B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780631" y="4508664"/>
              <a:ext cx="585386" cy="585386"/>
            </a:xfrm>
            <a:prstGeom prst="rect">
              <a:avLst/>
            </a:prstGeom>
          </p:spPr>
        </p:pic>
        <p:pic>
          <p:nvPicPr>
            <p:cNvPr id="58" name="Graphique 57" descr="Bouclier contour">
              <a:extLst>
                <a:ext uri="{FF2B5EF4-FFF2-40B4-BE49-F238E27FC236}">
                  <a16:creationId xmlns:a16="http://schemas.microsoft.com/office/drawing/2014/main" id="{4D58E3B2-5B7E-4899-A8A6-1094616AB48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530129" y="4331467"/>
              <a:ext cx="1079444" cy="8873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4475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32" grpId="0"/>
      <p:bldP spid="51" grpId="0"/>
      <p:bldP spid="59" grpId="0"/>
      <p:bldP spid="61" grpId="0"/>
      <p:bldP spid="64" grpId="0"/>
      <p:bldP spid="6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Ellipse 70">
            <a:extLst>
              <a:ext uri="{FF2B5EF4-FFF2-40B4-BE49-F238E27FC236}">
                <a16:creationId xmlns:a16="http://schemas.microsoft.com/office/drawing/2014/main" id="{63658852-5812-478E-BC32-1D853B595566}"/>
              </a:ext>
            </a:extLst>
          </p:cNvPr>
          <p:cNvSpPr/>
          <p:nvPr/>
        </p:nvSpPr>
        <p:spPr>
          <a:xfrm>
            <a:off x="6356320" y="880980"/>
            <a:ext cx="1161777" cy="1187595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CA" sz="1350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C240DAEA-985D-43F0-9659-83119740F806}"/>
              </a:ext>
            </a:extLst>
          </p:cNvPr>
          <p:cNvSpPr/>
          <p:nvPr/>
        </p:nvSpPr>
        <p:spPr>
          <a:xfrm>
            <a:off x="6260937" y="1531620"/>
            <a:ext cx="1374303" cy="662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CA" sz="135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0020E6D1-C96D-4933-B514-1A1BA425443E}"/>
              </a:ext>
            </a:extLst>
          </p:cNvPr>
          <p:cNvSpPr/>
          <p:nvPr/>
        </p:nvSpPr>
        <p:spPr>
          <a:xfrm>
            <a:off x="1143000" y="1530098"/>
            <a:ext cx="6858000" cy="312510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1013"/>
          </a:p>
        </p:txBody>
      </p:sp>
      <p:sp>
        <p:nvSpPr>
          <p:cNvPr id="44" name="Title 4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rtl="0"/>
            <a:r>
              <a:rPr lang="ru" sz="1900" b="1" i="0" u="none" strike="noStrike">
                <a:solidFill>
                  <a:srgbClr val="1884C0"/>
                </a:solidFill>
                <a:latin typeface="Roboto"/>
              </a:rPr>
              <a:t>Подход, ориентированный на интересы жертв</a:t>
            </a:r>
          </a:p>
        </p:txBody>
      </p:sp>
      <p:sp>
        <p:nvSpPr>
          <p:cNvPr id="45" name="Subtitle 44"/>
          <p:cNvSpPr>
            <a:spLocks noGrp="1"/>
          </p:cNvSpPr>
          <p:nvPr>
            <p:ph type="subTitle" idx="1"/>
          </p:nvPr>
        </p:nvSpPr>
        <p:spPr>
          <a:xfrm>
            <a:off x="405564" y="588878"/>
            <a:ext cx="6277897" cy="268865"/>
          </a:xfrm>
        </p:spPr>
        <p:txBody>
          <a:bodyPr>
            <a:noAutofit/>
          </a:bodyPr>
          <a:lstStyle/>
          <a:p>
            <a:pPr rtl="0">
              <a:lnSpc>
                <a:spcPct val="150000"/>
              </a:lnSpc>
            </a:pPr>
            <a:r>
              <a:rPr lang="ru" sz="1000" b="0" i="0" u="none" strike="noStrike">
                <a:solidFill>
                  <a:srgbClr val="1884C0"/>
                </a:solidFill>
                <a:latin typeface="Roboto"/>
                <a:ea typeface="Open Sans Light"/>
                <a:cs typeface="Open Sans Light"/>
              </a:rPr>
              <a:t>У жертв есть право</a:t>
            </a:r>
            <a:endParaRPr lang="ru" sz="1000" b="0" i="0" u="none" strike="noStrike">
              <a:latin typeface="Roboto"/>
              <a:ea typeface="Open Sans Light"/>
              <a:cs typeface="Open Sans Light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2BDBA24-882C-4DD1-9881-F43C6D4EDA7D}"/>
              </a:ext>
            </a:extLst>
          </p:cNvPr>
          <p:cNvSpPr/>
          <p:nvPr/>
        </p:nvSpPr>
        <p:spPr>
          <a:xfrm>
            <a:off x="1124212" y="1446136"/>
            <a:ext cx="6858000" cy="304128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1013"/>
          </a:p>
        </p:txBody>
      </p:sp>
      <p:sp>
        <p:nvSpPr>
          <p:cNvPr id="32" name="TextBox 25">
            <a:extLst>
              <a:ext uri="{FF2B5EF4-FFF2-40B4-BE49-F238E27FC236}">
                <a16:creationId xmlns:a16="http://schemas.microsoft.com/office/drawing/2014/main" id="{ACB7AA07-5D3F-41D0-92BD-88183867C8AB}"/>
              </a:ext>
            </a:extLst>
          </p:cNvPr>
          <p:cNvSpPr txBox="1"/>
          <p:nvPr/>
        </p:nvSpPr>
        <p:spPr>
          <a:xfrm>
            <a:off x="1707441" y="1826267"/>
            <a:ext cx="2664862" cy="25968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51435" tIns="25718" rIns="51435" bIns="25718" anchor="t" anchorCtr="0" compatLnSpc="1">
            <a:noAutofit/>
          </a:bodyPr>
          <a:lstStyle/>
          <a:p>
            <a:pPr marL="214313" lvl="1" indent="-214313" rtl="0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" sz="1300" b="0" i="0" u="none" strike="noStrike">
                <a:solidFill>
                  <a:srgbClr val="202020"/>
                </a:solidFill>
                <a:latin typeface="Roboto"/>
                <a:ea typeface="Open Sans Light"/>
                <a:cs typeface="Open Sans Light"/>
              </a:rPr>
              <a:t>На </a:t>
            </a:r>
            <a:r>
              <a:rPr lang="ru" sz="1300" b="1" i="0" u="none" strike="noStrike">
                <a:solidFill>
                  <a:srgbClr val="202020"/>
                </a:solidFill>
                <a:latin typeface="Roboto"/>
                <a:ea typeface="Open Sans Light"/>
                <a:cs typeface="Open Sans Light"/>
              </a:rPr>
              <a:t>уважительное отношение</a:t>
            </a:r>
          </a:p>
        </p:txBody>
      </p:sp>
      <p:sp>
        <p:nvSpPr>
          <p:cNvPr id="49" name="TextBox 25">
            <a:extLst>
              <a:ext uri="{FF2B5EF4-FFF2-40B4-BE49-F238E27FC236}">
                <a16:creationId xmlns:a16="http://schemas.microsoft.com/office/drawing/2014/main" id="{DDE44C5C-D6B6-4A0A-894D-7487047A8E14}"/>
              </a:ext>
            </a:extLst>
          </p:cNvPr>
          <p:cNvSpPr txBox="1"/>
          <p:nvPr/>
        </p:nvSpPr>
        <p:spPr>
          <a:xfrm>
            <a:off x="1728837" y="2222874"/>
            <a:ext cx="2664862" cy="25968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51435" tIns="25718" rIns="51435" bIns="25718" anchor="t" anchorCtr="0" compatLnSpc="1">
            <a:noAutofit/>
          </a:bodyPr>
          <a:lstStyle/>
          <a:p>
            <a:pPr marL="214313" indent="-214313" rtl="0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" sz="1300" b="0" i="0" u="none" strike="noStrike" dirty="0">
                <a:solidFill>
                  <a:srgbClr val="202020"/>
                </a:solidFill>
                <a:latin typeface="Roboto"/>
              </a:rPr>
              <a:t>На</a:t>
            </a:r>
            <a:r>
              <a:rPr lang="ru" sz="1300" b="1" i="0" u="none" strike="noStrike" dirty="0">
                <a:solidFill>
                  <a:srgbClr val="202020"/>
                </a:solidFill>
                <a:latin typeface="Roboto"/>
              </a:rPr>
              <a:t> защиту</a:t>
            </a:r>
          </a:p>
        </p:txBody>
      </p:sp>
      <p:sp>
        <p:nvSpPr>
          <p:cNvPr id="51" name="TextBox 25">
            <a:extLst>
              <a:ext uri="{FF2B5EF4-FFF2-40B4-BE49-F238E27FC236}">
                <a16:creationId xmlns:a16="http://schemas.microsoft.com/office/drawing/2014/main" id="{65D207B6-5B80-4596-84F3-756565B81051}"/>
              </a:ext>
            </a:extLst>
          </p:cNvPr>
          <p:cNvSpPr txBox="1"/>
          <p:nvPr/>
        </p:nvSpPr>
        <p:spPr>
          <a:xfrm>
            <a:off x="1728870" y="2626630"/>
            <a:ext cx="2664862" cy="46743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51435" tIns="25718" rIns="51435" bIns="25718" anchor="t" anchorCtr="0" compatLnSpc="1">
            <a:noAutofit/>
          </a:bodyPr>
          <a:lstStyle/>
          <a:p>
            <a:pPr marL="214313" indent="-214313" rtl="0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" sz="1300" b="0" i="0" u="none" strike="noStrike" dirty="0">
                <a:solidFill>
                  <a:srgbClr val="202020"/>
                </a:solidFill>
                <a:latin typeface="Roboto"/>
              </a:rPr>
              <a:t>На получение</a:t>
            </a:r>
            <a:r>
              <a:rPr lang="ru" sz="1300" b="1" i="0" u="none" strike="noStrike" dirty="0">
                <a:solidFill>
                  <a:srgbClr val="202020"/>
                </a:solidFill>
                <a:latin typeface="Roboto"/>
              </a:rPr>
              <a:t> помощи и поддержки</a:t>
            </a:r>
          </a:p>
        </p:txBody>
      </p:sp>
      <p:sp>
        <p:nvSpPr>
          <p:cNvPr id="52" name="TextBox 25">
            <a:extLst>
              <a:ext uri="{FF2B5EF4-FFF2-40B4-BE49-F238E27FC236}">
                <a16:creationId xmlns:a16="http://schemas.microsoft.com/office/drawing/2014/main" id="{C6ADFFBD-D63B-4F03-9F47-77F917330D84}"/>
              </a:ext>
            </a:extLst>
          </p:cNvPr>
          <p:cNvSpPr txBox="1"/>
          <p:nvPr/>
        </p:nvSpPr>
        <p:spPr>
          <a:xfrm>
            <a:off x="1707441" y="3178892"/>
            <a:ext cx="2664862" cy="25968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51435" tIns="25718" rIns="51435" bIns="25718" anchor="t" anchorCtr="0" compatLnSpc="1">
            <a:noAutofit/>
          </a:bodyPr>
          <a:lstStyle/>
          <a:p>
            <a:pPr marL="214313" indent="-214313" rtl="0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" sz="1300" b="0" i="0" u="none" strike="noStrike" dirty="0">
                <a:solidFill>
                  <a:srgbClr val="202020"/>
                </a:solidFill>
                <a:latin typeface="Roboto"/>
              </a:rPr>
              <a:t>На </a:t>
            </a:r>
            <a:r>
              <a:rPr lang="ru" sz="1300" b="1" i="0" u="none" strike="noStrike" dirty="0">
                <a:solidFill>
                  <a:srgbClr val="202020"/>
                </a:solidFill>
                <a:latin typeface="Roboto"/>
              </a:rPr>
              <a:t>принятие решения</a:t>
            </a:r>
            <a:r>
              <a:rPr lang="ru" sz="1300" b="0" i="0" u="none" strike="noStrike" dirty="0">
                <a:solidFill>
                  <a:srgbClr val="202020"/>
                </a:solidFill>
                <a:latin typeface="Roboto"/>
              </a:rPr>
              <a:t> о степени своего участия</a:t>
            </a:r>
          </a:p>
        </p:txBody>
      </p:sp>
      <p:sp>
        <p:nvSpPr>
          <p:cNvPr id="59" name="TextBox 25">
            <a:extLst>
              <a:ext uri="{FF2B5EF4-FFF2-40B4-BE49-F238E27FC236}">
                <a16:creationId xmlns:a16="http://schemas.microsoft.com/office/drawing/2014/main" id="{F1E05907-202D-4159-98AD-124CB9F90EBB}"/>
              </a:ext>
            </a:extLst>
          </p:cNvPr>
          <p:cNvSpPr txBox="1"/>
          <p:nvPr/>
        </p:nvSpPr>
        <p:spPr>
          <a:xfrm>
            <a:off x="1707441" y="3695726"/>
            <a:ext cx="2844052" cy="25968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51435" tIns="25718" rIns="51435" bIns="25718" anchor="t" anchorCtr="0" compatLnSpc="1">
            <a:noAutofit/>
          </a:bodyPr>
          <a:lstStyle/>
          <a:p>
            <a:pPr marL="214313" indent="-214313" rtl="0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" sz="1300" b="0" i="0" u="none" strike="noStrike" dirty="0">
                <a:solidFill>
                  <a:srgbClr val="202020"/>
                </a:solidFill>
                <a:latin typeface="Roboto"/>
              </a:rPr>
              <a:t>На </a:t>
            </a:r>
            <a:r>
              <a:rPr lang="ru" sz="1300" b="1" i="0" u="none" strike="noStrike" dirty="0">
                <a:solidFill>
                  <a:srgbClr val="202020"/>
                </a:solidFill>
                <a:latin typeface="Roboto"/>
              </a:rPr>
              <a:t>неприкосновенность частной жизни и конфиденциальность</a:t>
            </a:r>
          </a:p>
        </p:txBody>
      </p:sp>
      <p:sp>
        <p:nvSpPr>
          <p:cNvPr id="60" name="TextBox 25">
            <a:extLst>
              <a:ext uri="{FF2B5EF4-FFF2-40B4-BE49-F238E27FC236}">
                <a16:creationId xmlns:a16="http://schemas.microsoft.com/office/drawing/2014/main" id="{54DDFAC7-73B8-4D8C-90EE-010CBA4B8E09}"/>
              </a:ext>
            </a:extLst>
          </p:cNvPr>
          <p:cNvSpPr txBox="1"/>
          <p:nvPr/>
        </p:nvSpPr>
        <p:spPr>
          <a:xfrm>
            <a:off x="4937028" y="3514255"/>
            <a:ext cx="2600306" cy="25968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51435" tIns="25718" rIns="51435" bIns="25718" anchor="t" anchorCtr="0" compatLnSpc="1">
            <a:noAutofit/>
          </a:bodyPr>
          <a:lstStyle/>
          <a:p>
            <a:pPr marL="214313" indent="-214313" rtl="0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" sz="1300" b="0" i="0" u="none" strike="noStrike" dirty="0">
                <a:solidFill>
                  <a:srgbClr val="202020"/>
                </a:solidFill>
                <a:latin typeface="Roboto"/>
              </a:rPr>
              <a:t>На </a:t>
            </a:r>
            <a:r>
              <a:rPr lang="ru" sz="1300" b="1" i="0" u="none" strike="noStrike" dirty="0">
                <a:solidFill>
                  <a:srgbClr val="202020"/>
                </a:solidFill>
                <a:latin typeface="Roboto"/>
              </a:rPr>
              <a:t>правовую защиту</a:t>
            </a:r>
          </a:p>
        </p:txBody>
      </p:sp>
      <p:sp>
        <p:nvSpPr>
          <p:cNvPr id="61" name="TextBox 25">
            <a:extLst>
              <a:ext uri="{FF2B5EF4-FFF2-40B4-BE49-F238E27FC236}">
                <a16:creationId xmlns:a16="http://schemas.microsoft.com/office/drawing/2014/main" id="{C81EC1D0-7F5A-4B00-BB13-99824F40D37D}"/>
              </a:ext>
            </a:extLst>
          </p:cNvPr>
          <p:cNvSpPr txBox="1"/>
          <p:nvPr/>
        </p:nvSpPr>
        <p:spPr>
          <a:xfrm>
            <a:off x="4936744" y="2754024"/>
            <a:ext cx="2711331" cy="25968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51435" tIns="25718" rIns="51435" bIns="25718" anchor="t" anchorCtr="0" compatLnSpc="1">
            <a:noAutofit/>
          </a:bodyPr>
          <a:lstStyle/>
          <a:p>
            <a:pPr marL="214313" indent="-209550" rtl="0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" sz="1300" b="0" i="0" u="none" strike="noStrike" dirty="0">
                <a:solidFill>
                  <a:srgbClr val="202020"/>
                </a:solidFill>
                <a:latin typeface="Roboto"/>
              </a:rPr>
              <a:t>На </a:t>
            </a:r>
            <a:r>
              <a:rPr lang="ru" sz="1300" b="1" i="0" u="none" strike="noStrike" dirty="0">
                <a:solidFill>
                  <a:srgbClr val="202020"/>
                </a:solidFill>
                <a:latin typeface="Roboto"/>
              </a:rPr>
              <a:t>доступ к правосудию и привлечение виновных к ответственности</a:t>
            </a:r>
          </a:p>
        </p:txBody>
      </p:sp>
      <p:sp>
        <p:nvSpPr>
          <p:cNvPr id="62" name="TextBox 25">
            <a:extLst>
              <a:ext uri="{FF2B5EF4-FFF2-40B4-BE49-F238E27FC236}">
                <a16:creationId xmlns:a16="http://schemas.microsoft.com/office/drawing/2014/main" id="{1A16854F-9621-4393-A682-066C458D506F}"/>
              </a:ext>
            </a:extLst>
          </p:cNvPr>
          <p:cNvSpPr txBox="1"/>
          <p:nvPr/>
        </p:nvSpPr>
        <p:spPr>
          <a:xfrm>
            <a:off x="4938137" y="2316233"/>
            <a:ext cx="2746994" cy="25968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51435" tIns="25718" rIns="51435" bIns="25718" anchor="t" anchorCtr="0" compatLnSpc="1">
            <a:noAutofit/>
          </a:bodyPr>
          <a:lstStyle/>
          <a:p>
            <a:pPr marL="214313" indent="-214313" rtl="0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" sz="1300" b="0" i="0" u="none" strike="noStrike">
                <a:solidFill>
                  <a:srgbClr val="202020"/>
                </a:solidFill>
                <a:latin typeface="Roboto"/>
              </a:rPr>
              <a:t>На получение </a:t>
            </a:r>
            <a:r>
              <a:rPr lang="ru" sz="1300" b="1" i="0" u="none" strike="noStrike">
                <a:solidFill>
                  <a:srgbClr val="202020"/>
                </a:solidFill>
                <a:latin typeface="Roboto"/>
              </a:rPr>
              <a:t>информации</a:t>
            </a:r>
          </a:p>
        </p:txBody>
      </p:sp>
      <p:sp>
        <p:nvSpPr>
          <p:cNvPr id="64" name="TextBox 25">
            <a:extLst>
              <a:ext uri="{FF2B5EF4-FFF2-40B4-BE49-F238E27FC236}">
                <a16:creationId xmlns:a16="http://schemas.microsoft.com/office/drawing/2014/main" id="{E4A9050F-B478-4FA2-878A-BD3F378D452D}"/>
              </a:ext>
            </a:extLst>
          </p:cNvPr>
          <p:cNvSpPr txBox="1"/>
          <p:nvPr/>
        </p:nvSpPr>
        <p:spPr>
          <a:xfrm>
            <a:off x="4937028" y="4002833"/>
            <a:ext cx="2600306" cy="25968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51435" tIns="25718" rIns="51435" bIns="25718" anchor="t" anchorCtr="0" compatLnSpc="1">
            <a:noAutofit/>
          </a:bodyPr>
          <a:lstStyle/>
          <a:p>
            <a:pPr marL="214313" indent="-214313" rtl="0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" sz="1300" b="0" i="0" u="none" strike="noStrike" dirty="0">
                <a:solidFill>
                  <a:srgbClr val="202020"/>
                </a:solidFill>
                <a:latin typeface="Roboto"/>
              </a:rPr>
              <a:t>На подачу </a:t>
            </a:r>
            <a:r>
              <a:rPr lang="ru" sz="1300" b="1" i="0" u="none" strike="noStrike" dirty="0">
                <a:solidFill>
                  <a:srgbClr val="202020"/>
                </a:solidFill>
                <a:latin typeface="Roboto"/>
              </a:rPr>
              <a:t>жалобы</a:t>
            </a:r>
          </a:p>
        </p:txBody>
      </p:sp>
      <p:sp>
        <p:nvSpPr>
          <p:cNvPr id="67" name="TextBox 25">
            <a:extLst>
              <a:ext uri="{FF2B5EF4-FFF2-40B4-BE49-F238E27FC236}">
                <a16:creationId xmlns:a16="http://schemas.microsoft.com/office/drawing/2014/main" id="{1A16854F-9621-4393-A682-066C458D506F}"/>
              </a:ext>
            </a:extLst>
          </p:cNvPr>
          <p:cNvSpPr txBox="1"/>
          <p:nvPr/>
        </p:nvSpPr>
        <p:spPr>
          <a:xfrm>
            <a:off x="4936744" y="1725683"/>
            <a:ext cx="2746994" cy="25968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51435" tIns="25718" rIns="51435" bIns="25718" anchor="t" anchorCtr="0" compatLnSpc="1">
            <a:noAutofit/>
          </a:bodyPr>
          <a:lstStyle/>
          <a:p>
            <a:pPr marL="214313" indent="-214313" rtl="0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" sz="1300" b="0" i="0" u="none" strike="noStrike">
                <a:solidFill>
                  <a:srgbClr val="202020"/>
                </a:solidFill>
                <a:latin typeface="Roboto"/>
              </a:rPr>
              <a:t>На то, чтобы быть </a:t>
            </a:r>
            <a:r>
              <a:rPr lang="ru" sz="1300" b="1" i="0" u="none" strike="noStrike">
                <a:solidFill>
                  <a:srgbClr val="202020"/>
                </a:solidFill>
                <a:latin typeface="Roboto"/>
              </a:rPr>
              <a:t>услышанными</a:t>
            </a:r>
          </a:p>
        </p:txBody>
      </p:sp>
      <p:grpSp>
        <p:nvGrpSpPr>
          <p:cNvPr id="4" name="Groupe 55">
            <a:extLst>
              <a:ext uri="{FF2B5EF4-FFF2-40B4-BE49-F238E27FC236}">
                <a16:creationId xmlns:a16="http://schemas.microsoft.com/office/drawing/2014/main" id="{78193126-535C-DEE6-DD62-459F3D64689D}"/>
              </a:ext>
            </a:extLst>
          </p:cNvPr>
          <p:cNvGrpSpPr/>
          <p:nvPr/>
        </p:nvGrpSpPr>
        <p:grpSpPr>
          <a:xfrm>
            <a:off x="6574445" y="921752"/>
            <a:ext cx="722646" cy="563169"/>
            <a:chOff x="1530129" y="4331467"/>
            <a:chExt cx="1079444" cy="887330"/>
          </a:xfrm>
          <a:solidFill>
            <a:schemeClr val="bg1">
              <a:lumMod val="50000"/>
            </a:schemeClr>
          </a:solidFill>
        </p:grpSpPr>
        <p:pic>
          <p:nvPicPr>
            <p:cNvPr id="5" name="Graphique 56" descr="Main ouverte avec une plante avec un remplissage uni">
              <a:extLst>
                <a:ext uri="{FF2B5EF4-FFF2-40B4-BE49-F238E27FC236}">
                  <a16:creationId xmlns:a16="http://schemas.microsoft.com/office/drawing/2014/main" id="{C1A8799A-FA4E-9D46-8068-F5331578F9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780631" y="4508664"/>
              <a:ext cx="585386" cy="585386"/>
            </a:xfrm>
            <a:prstGeom prst="rect">
              <a:avLst/>
            </a:prstGeom>
          </p:spPr>
        </p:pic>
        <p:pic>
          <p:nvPicPr>
            <p:cNvPr id="6" name="Graphique 57" descr="Bouclier contour">
              <a:extLst>
                <a:ext uri="{FF2B5EF4-FFF2-40B4-BE49-F238E27FC236}">
                  <a16:creationId xmlns:a16="http://schemas.microsoft.com/office/drawing/2014/main" id="{82CFBE1E-BDAD-BCA7-2B99-551C255CB8C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530129" y="4331467"/>
              <a:ext cx="1079444" cy="8873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16561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32" grpId="0"/>
      <p:bldP spid="49" grpId="0"/>
      <p:bldP spid="51" grpId="0"/>
      <p:bldP spid="52" grpId="0"/>
      <p:bldP spid="59" grpId="0"/>
      <p:bldP spid="60" grpId="0"/>
      <p:bldP spid="61" grpId="0"/>
      <p:bldP spid="62" grpId="0"/>
      <p:bldP spid="64" grpId="0"/>
      <p:bldP spid="6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llipse 27">
            <a:extLst>
              <a:ext uri="{FF2B5EF4-FFF2-40B4-BE49-F238E27FC236}">
                <a16:creationId xmlns:a16="http://schemas.microsoft.com/office/drawing/2014/main" id="{6185DA3F-3886-44C1-ADBE-20BDFB94DEF2}"/>
              </a:ext>
            </a:extLst>
          </p:cNvPr>
          <p:cNvSpPr/>
          <p:nvPr/>
        </p:nvSpPr>
        <p:spPr>
          <a:xfrm>
            <a:off x="6356320" y="890407"/>
            <a:ext cx="1161777" cy="1187595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CA" sz="135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5176D7A-730D-41B3-8414-1BCBA19C30E1}"/>
              </a:ext>
            </a:extLst>
          </p:cNvPr>
          <p:cNvSpPr/>
          <p:nvPr/>
        </p:nvSpPr>
        <p:spPr>
          <a:xfrm>
            <a:off x="6260937" y="1531620"/>
            <a:ext cx="1374303" cy="662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CA" sz="135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12EC873-3B5A-440C-B7E7-1BB08BB1AB4F}"/>
              </a:ext>
            </a:extLst>
          </p:cNvPr>
          <p:cNvSpPr/>
          <p:nvPr/>
        </p:nvSpPr>
        <p:spPr>
          <a:xfrm>
            <a:off x="1133573" y="1470584"/>
            <a:ext cx="6858000" cy="299772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1013"/>
          </a:p>
        </p:txBody>
      </p:sp>
      <p:sp>
        <p:nvSpPr>
          <p:cNvPr id="44" name="Title 4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rtl="0"/>
            <a:r>
              <a:rPr lang="ru" sz="1900" b="1" i="0" u="none" strike="noStrike">
                <a:solidFill>
                  <a:srgbClr val="1884C0"/>
                </a:solidFill>
                <a:latin typeface="Roboto"/>
              </a:rPr>
              <a:t>Подход, ориентированный на интересы жертв</a:t>
            </a:r>
          </a:p>
        </p:txBody>
      </p:sp>
      <p:sp>
        <p:nvSpPr>
          <p:cNvPr id="45" name="Subtitle 44"/>
          <p:cNvSpPr>
            <a:spLocks noGrp="1"/>
          </p:cNvSpPr>
          <p:nvPr>
            <p:ph type="subTitle" idx="1"/>
          </p:nvPr>
        </p:nvSpPr>
        <p:spPr>
          <a:xfrm>
            <a:off x="405560" y="598305"/>
            <a:ext cx="6277897" cy="268865"/>
          </a:xfrm>
        </p:spPr>
        <p:txBody>
          <a:bodyPr>
            <a:noAutofit/>
          </a:bodyPr>
          <a:lstStyle/>
          <a:p>
            <a:pPr rtl="0">
              <a:lnSpc>
                <a:spcPct val="150000"/>
              </a:lnSpc>
            </a:pPr>
            <a:r>
              <a:rPr lang="ru" sz="1000" b="0" i="0" u="none" strike="noStrike">
                <a:solidFill>
                  <a:srgbClr val="1884C0"/>
                </a:solidFill>
                <a:latin typeface="Roboto"/>
                <a:ea typeface="Open Sans Light"/>
                <a:cs typeface="Open Sans Light"/>
              </a:rPr>
              <a:t>Руководящие принципы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6AD954A-02D1-435B-BD21-85AB8B7BBFB2}"/>
              </a:ext>
            </a:extLst>
          </p:cNvPr>
          <p:cNvSpPr txBox="1"/>
          <p:nvPr/>
        </p:nvSpPr>
        <p:spPr>
          <a:xfrm>
            <a:off x="1888776" y="1917894"/>
            <a:ext cx="1949799" cy="25968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51435" tIns="25718" rIns="51435" bIns="25718" anchor="t" anchorCtr="0" compatLnSpc="1">
            <a:noAutofit/>
          </a:bodyPr>
          <a:lstStyle/>
          <a:p>
            <a:pPr marL="214313" lvl="1" indent="-214313" rtl="0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" sz="1300" b="0" i="0" u="none" strike="noStrike">
                <a:solidFill>
                  <a:srgbClr val="202020"/>
                </a:solidFill>
                <a:latin typeface="Roboto"/>
                <a:ea typeface="Open Sans Light"/>
                <a:cs typeface="Open Sans Light"/>
              </a:rPr>
              <a:t>Уважение</a:t>
            </a:r>
          </a:p>
        </p:txBody>
      </p:sp>
      <p:sp>
        <p:nvSpPr>
          <p:cNvPr id="35" name="TextBox 25">
            <a:extLst>
              <a:ext uri="{FF2B5EF4-FFF2-40B4-BE49-F238E27FC236}">
                <a16:creationId xmlns:a16="http://schemas.microsoft.com/office/drawing/2014/main" id="{FB6A0668-2872-457D-8059-F36F88E63B86}"/>
              </a:ext>
            </a:extLst>
          </p:cNvPr>
          <p:cNvSpPr txBox="1"/>
          <p:nvPr/>
        </p:nvSpPr>
        <p:spPr>
          <a:xfrm>
            <a:off x="1893579" y="3087229"/>
            <a:ext cx="2321643" cy="25968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51435" tIns="25718" rIns="51435" bIns="25718" anchor="t" anchorCtr="0" compatLnSpc="1">
            <a:noAutofit/>
          </a:bodyPr>
          <a:lstStyle/>
          <a:p>
            <a:pPr marL="214313" indent="-214313" rtl="0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" sz="1300" b="0" i="0" u="none" strike="noStrike" dirty="0">
                <a:solidFill>
                  <a:srgbClr val="202020"/>
                </a:solidFill>
                <a:latin typeface="Roboto"/>
              </a:rPr>
              <a:t>Безопасность и принцип «не навреди»</a:t>
            </a:r>
          </a:p>
        </p:txBody>
      </p:sp>
      <p:sp>
        <p:nvSpPr>
          <p:cNvPr id="39" name="TextBox 25">
            <a:extLst>
              <a:ext uri="{FF2B5EF4-FFF2-40B4-BE49-F238E27FC236}">
                <a16:creationId xmlns:a16="http://schemas.microsoft.com/office/drawing/2014/main" id="{FA287577-8F7A-4B39-A211-C9D43B019D14}"/>
              </a:ext>
            </a:extLst>
          </p:cNvPr>
          <p:cNvSpPr txBox="1"/>
          <p:nvPr/>
        </p:nvSpPr>
        <p:spPr>
          <a:xfrm>
            <a:off x="4896384" y="1927710"/>
            <a:ext cx="1836590" cy="25968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51435" tIns="25718" rIns="51435" bIns="25718" anchor="t" anchorCtr="0" compatLnSpc="1">
            <a:noAutofit/>
          </a:bodyPr>
          <a:lstStyle/>
          <a:p>
            <a:pPr marL="214313" indent="-214313" rtl="0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" sz="1300" b="0" i="0" u="none" strike="noStrike">
                <a:solidFill>
                  <a:srgbClr val="202020"/>
                </a:solidFill>
                <a:latin typeface="Roboto"/>
              </a:rPr>
              <a:t>Информированное согласие</a:t>
            </a:r>
          </a:p>
        </p:txBody>
      </p:sp>
      <p:sp>
        <p:nvSpPr>
          <p:cNvPr id="40" name="TextBox 25">
            <a:extLst>
              <a:ext uri="{FF2B5EF4-FFF2-40B4-BE49-F238E27FC236}">
                <a16:creationId xmlns:a16="http://schemas.microsoft.com/office/drawing/2014/main" id="{0E36C4D3-D526-4176-880D-4960C4BC2565}"/>
              </a:ext>
            </a:extLst>
          </p:cNvPr>
          <p:cNvSpPr txBox="1"/>
          <p:nvPr/>
        </p:nvSpPr>
        <p:spPr>
          <a:xfrm>
            <a:off x="1894439" y="3711513"/>
            <a:ext cx="2584427" cy="25968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51435" tIns="25718" rIns="51435" bIns="25718" anchor="t" anchorCtr="0" compatLnSpc="1">
            <a:noAutofit/>
          </a:bodyPr>
          <a:lstStyle/>
          <a:p>
            <a:pPr marL="214313" indent="-214313" rtl="0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" sz="1300" b="0" i="0" u="none" strike="noStrike" dirty="0">
                <a:solidFill>
                  <a:srgbClr val="202020"/>
                </a:solidFill>
                <a:latin typeface="Roboto"/>
              </a:rPr>
              <a:t>Конфиденциальность</a:t>
            </a:r>
          </a:p>
        </p:txBody>
      </p:sp>
      <p:sp>
        <p:nvSpPr>
          <p:cNvPr id="41" name="TextBox 25">
            <a:extLst>
              <a:ext uri="{FF2B5EF4-FFF2-40B4-BE49-F238E27FC236}">
                <a16:creationId xmlns:a16="http://schemas.microsoft.com/office/drawing/2014/main" id="{23A49480-F62A-4970-BB50-870DB1A25F4D}"/>
              </a:ext>
            </a:extLst>
          </p:cNvPr>
          <p:cNvSpPr txBox="1"/>
          <p:nvPr/>
        </p:nvSpPr>
        <p:spPr>
          <a:xfrm>
            <a:off x="4896384" y="2498499"/>
            <a:ext cx="2531551" cy="67518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51435" tIns="25718" rIns="51435" bIns="25718" anchor="t" anchorCtr="0" compatLnSpc="1">
            <a:noAutofit/>
          </a:bodyPr>
          <a:lstStyle/>
          <a:p>
            <a:pPr marL="214313" indent="-214313" rtl="0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" sz="1300" b="0" i="0" u="none" strike="noStrike">
                <a:solidFill>
                  <a:srgbClr val="202020"/>
                </a:solidFill>
                <a:latin typeface="Roboto"/>
              </a:rPr>
              <a:t>Скоординированная и комплексная поддержка и помощь, ориентированная на интересы жертв</a:t>
            </a:r>
            <a:endParaRPr lang="en-CA" sz="135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6AD954A-02D1-435B-BD21-85AB8B7BBFB2}"/>
              </a:ext>
            </a:extLst>
          </p:cNvPr>
          <p:cNvSpPr txBox="1"/>
          <p:nvPr/>
        </p:nvSpPr>
        <p:spPr>
          <a:xfrm>
            <a:off x="1888842" y="2465534"/>
            <a:ext cx="1949799" cy="25968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51435" tIns="25718" rIns="51435" bIns="25718" anchor="t" anchorCtr="0" compatLnSpc="1">
            <a:noAutofit/>
          </a:bodyPr>
          <a:lstStyle/>
          <a:p>
            <a:pPr marL="214313" lvl="1" indent="-214313" rtl="0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" sz="1300" b="0" i="0" u="none" strike="noStrike">
                <a:solidFill>
                  <a:srgbClr val="202020"/>
                </a:solidFill>
                <a:latin typeface="Roboto"/>
                <a:ea typeface="Open Sans Light"/>
                <a:cs typeface="Open Sans Light"/>
              </a:rPr>
              <a:t>Недискриминация</a:t>
            </a:r>
          </a:p>
        </p:txBody>
      </p:sp>
      <p:sp>
        <p:nvSpPr>
          <p:cNvPr id="27" name="TextBox 25">
            <a:extLst>
              <a:ext uri="{FF2B5EF4-FFF2-40B4-BE49-F238E27FC236}">
                <a16:creationId xmlns:a16="http://schemas.microsoft.com/office/drawing/2014/main" id="{FA287577-8F7A-4B39-A211-C9D43B019D14}"/>
              </a:ext>
            </a:extLst>
          </p:cNvPr>
          <p:cNvSpPr txBox="1"/>
          <p:nvPr/>
        </p:nvSpPr>
        <p:spPr>
          <a:xfrm>
            <a:off x="4881822" y="3529576"/>
            <a:ext cx="1692623" cy="25968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51435" tIns="25718" rIns="51435" bIns="25718" anchor="t" anchorCtr="0" compatLnSpc="1">
            <a:noAutofit/>
          </a:bodyPr>
          <a:lstStyle/>
          <a:p>
            <a:pPr marL="214313" indent="-214313" rtl="0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" sz="1300" b="0" i="0" u="none" strike="noStrike">
                <a:solidFill>
                  <a:srgbClr val="202020"/>
                </a:solidFill>
                <a:latin typeface="Roboto"/>
              </a:rPr>
              <a:t>Предотвращение</a:t>
            </a:r>
            <a:endParaRPr lang="ru" sz="1300" b="0" i="0" u="none" strike="noStrike" dirty="0">
              <a:solidFill>
                <a:srgbClr val="202020"/>
              </a:solidFill>
              <a:latin typeface="Roboto"/>
            </a:endParaRPr>
          </a:p>
        </p:txBody>
      </p:sp>
      <p:grpSp>
        <p:nvGrpSpPr>
          <p:cNvPr id="5" name="Groupe 55">
            <a:extLst>
              <a:ext uri="{FF2B5EF4-FFF2-40B4-BE49-F238E27FC236}">
                <a16:creationId xmlns:a16="http://schemas.microsoft.com/office/drawing/2014/main" id="{B719DA4C-2418-EE95-17D5-BEDE72DDFA7A}"/>
              </a:ext>
            </a:extLst>
          </p:cNvPr>
          <p:cNvGrpSpPr/>
          <p:nvPr/>
        </p:nvGrpSpPr>
        <p:grpSpPr>
          <a:xfrm>
            <a:off x="6574445" y="921752"/>
            <a:ext cx="722646" cy="563169"/>
            <a:chOff x="1530129" y="4331467"/>
            <a:chExt cx="1079444" cy="887330"/>
          </a:xfrm>
          <a:solidFill>
            <a:schemeClr val="bg1">
              <a:lumMod val="50000"/>
            </a:schemeClr>
          </a:solidFill>
        </p:grpSpPr>
        <p:pic>
          <p:nvPicPr>
            <p:cNvPr id="6" name="Graphique 56" descr="Main ouverte avec une plante avec un remplissage uni">
              <a:extLst>
                <a:ext uri="{FF2B5EF4-FFF2-40B4-BE49-F238E27FC236}">
                  <a16:creationId xmlns:a16="http://schemas.microsoft.com/office/drawing/2014/main" id="{488DDD3C-77A4-CAF4-9F39-B8FE7D19188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780631" y="4508664"/>
              <a:ext cx="585386" cy="585386"/>
            </a:xfrm>
            <a:prstGeom prst="rect">
              <a:avLst/>
            </a:prstGeom>
          </p:spPr>
        </p:pic>
        <p:pic>
          <p:nvPicPr>
            <p:cNvPr id="7" name="Graphique 57" descr="Bouclier contour">
              <a:extLst>
                <a:ext uri="{FF2B5EF4-FFF2-40B4-BE49-F238E27FC236}">
                  <a16:creationId xmlns:a16="http://schemas.microsoft.com/office/drawing/2014/main" id="{575A0819-A385-AA0A-DF3C-5AE13D58DFE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530129" y="4331467"/>
              <a:ext cx="1079444" cy="8873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494480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26" grpId="0"/>
      <p:bldP spid="35" grpId="0"/>
      <p:bldP spid="39" grpId="0"/>
      <p:bldP spid="40" grpId="0"/>
      <p:bldP spid="41" grpId="0"/>
      <p:bldP spid="21" grpId="0"/>
      <p:bldP spid="2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rtl="0"/>
            <a:r>
              <a:rPr lang="ru" sz="1900" b="1" i="0" u="none" strike="noStrike">
                <a:solidFill>
                  <a:srgbClr val="1884C0"/>
                </a:solidFill>
                <a:latin typeface="Roboto"/>
                <a:ea typeface="Roboto"/>
              </a:rPr>
              <a:t>Приверженность в рамках всей системы </a:t>
            </a:r>
            <a:br>
              <a:rPr lang="ru" sz="1900" b="1" i="0" u="none" strike="noStrike">
                <a:solidFill>
                  <a:srgbClr val="1884C0"/>
                </a:solidFill>
                <a:latin typeface="Roboto"/>
                <a:ea typeface="Roboto"/>
              </a:rPr>
            </a:br>
            <a:r>
              <a:rPr lang="ru" sz="1900" b="1" i="0" u="none" strike="noStrike">
                <a:solidFill>
                  <a:srgbClr val="1884C0"/>
                </a:solidFill>
                <a:latin typeface="Roboto"/>
                <a:ea typeface="Roboto"/>
              </a:rPr>
              <a:t>Организации Объединенных Наций</a:t>
            </a:r>
            <a:endParaRPr lang="en-GB" sz="1950" b="1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>
          <a:xfrm>
            <a:off x="405566" y="587419"/>
            <a:ext cx="8043109" cy="268865"/>
          </a:xfrm>
        </p:spPr>
        <p:txBody>
          <a:bodyPr>
            <a:noAutofit/>
          </a:bodyPr>
          <a:lstStyle/>
          <a:p>
            <a:pPr rtl="0">
              <a:lnSpc>
                <a:spcPct val="150000"/>
              </a:lnSpc>
            </a:pPr>
            <a:r>
              <a:rPr lang="ru" sz="1000" b="0" i="0" u="none" strike="noStrike">
                <a:solidFill>
                  <a:srgbClr val="1884C0"/>
                </a:solidFill>
                <a:latin typeface="Roboto"/>
                <a:ea typeface="Open Sans Light"/>
                <a:cs typeface="Open Sans Light"/>
              </a:rPr>
              <a:t>Видеозаявления руководителей системы Организации Объединенных Наций о подходе, ориентированном на интересы жертв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EEA0EB-8C75-93BF-A911-75ED58C539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1595" y="1597330"/>
            <a:ext cx="2032329" cy="114836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3569AA0-9D88-F820-1EBE-099E4FA3C2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3557" y="1593192"/>
            <a:ext cx="2095500" cy="115917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53F6548-4DA3-9A55-A028-64AB261734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9737" y="1593191"/>
            <a:ext cx="2170980" cy="115917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0965D1A-E522-4F77-79D0-B7ED956204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6290" y="3130401"/>
            <a:ext cx="8571421" cy="1147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4172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llipse 16">
            <a:extLst>
              <a:ext uri="{FF2B5EF4-FFF2-40B4-BE49-F238E27FC236}">
                <a16:creationId xmlns:a16="http://schemas.microsoft.com/office/drawing/2014/main" id="{6C49115D-4940-4BC3-9F5D-AE884F23C96E}"/>
              </a:ext>
            </a:extLst>
          </p:cNvPr>
          <p:cNvSpPr/>
          <p:nvPr/>
        </p:nvSpPr>
        <p:spPr>
          <a:xfrm>
            <a:off x="6345129" y="843139"/>
            <a:ext cx="1161777" cy="1187595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CA" sz="135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43E5270-9344-4962-A678-64CF6C533CC2}"/>
              </a:ext>
            </a:extLst>
          </p:cNvPr>
          <p:cNvSpPr/>
          <p:nvPr/>
        </p:nvSpPr>
        <p:spPr>
          <a:xfrm>
            <a:off x="6260937" y="1531620"/>
            <a:ext cx="1374303" cy="662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CA" sz="1350"/>
          </a:p>
        </p:txBody>
      </p:sp>
      <p:sp>
        <p:nvSpPr>
          <p:cNvPr id="239" name="Rectangle 238">
            <a:extLst>
              <a:ext uri="{FF2B5EF4-FFF2-40B4-BE49-F238E27FC236}">
                <a16:creationId xmlns:a16="http://schemas.microsoft.com/office/drawing/2014/main" id="{22CB1CF5-0DED-46BF-9A87-EFABEA48E44D}"/>
              </a:ext>
            </a:extLst>
          </p:cNvPr>
          <p:cNvSpPr/>
          <p:nvPr/>
        </p:nvSpPr>
        <p:spPr>
          <a:xfrm>
            <a:off x="1143000" y="1417970"/>
            <a:ext cx="6858000" cy="300059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1013"/>
          </a:p>
        </p:txBody>
      </p:sp>
      <p:sp>
        <p:nvSpPr>
          <p:cNvPr id="229" name="TextBox 15">
            <a:extLst>
              <a:ext uri="{FF2B5EF4-FFF2-40B4-BE49-F238E27FC236}">
                <a16:creationId xmlns:a16="http://schemas.microsoft.com/office/drawing/2014/main" id="{CFD47173-EC60-4CC9-B617-AD50DC4D4E9B}"/>
              </a:ext>
            </a:extLst>
          </p:cNvPr>
          <p:cNvSpPr txBox="1"/>
          <p:nvPr/>
        </p:nvSpPr>
        <p:spPr>
          <a:xfrm>
            <a:off x="1636767" y="1657683"/>
            <a:ext cx="6220300" cy="113107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 rtl="0">
              <a:buFont typeface="+mj-lt"/>
              <a:buAutoNum type="arabicPeriod"/>
            </a:pPr>
            <a:r>
              <a:rPr lang="ru" sz="1300" b="0" i="0" u="none" strike="noStrike" dirty="0">
                <a:solidFill>
                  <a:srgbClr val="202020"/>
                </a:solidFill>
                <a:latin typeface="Roboto"/>
              </a:rPr>
              <a:t>Ознакомьтесь с практическими примерами сексуальной эксплуатации, сексуальных надругательств и сексуальных домогательств. </a:t>
            </a:r>
          </a:p>
          <a:p>
            <a:pPr marL="342900" indent="-342900">
              <a:buFont typeface="+mj-lt"/>
              <a:buAutoNum type="arabicPeriod"/>
            </a:pPr>
            <a:endParaRPr lang="en-US" sz="135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pPr marL="342900" indent="-342900" rtl="0">
              <a:buFont typeface="+mj-lt"/>
              <a:buAutoNum type="arabicPeriod" startAt="2"/>
            </a:pPr>
            <a:r>
              <a:rPr lang="ru" sz="1300" b="0" i="0" u="none" strike="noStrike" dirty="0">
                <a:solidFill>
                  <a:srgbClr val="202020"/>
                </a:solidFill>
                <a:latin typeface="Roboto"/>
              </a:rPr>
              <a:t>Определите,</a:t>
            </a:r>
            <a:r>
              <a:rPr lang="ru" sz="1300" b="1" i="0" u="none" strike="noStrike" dirty="0">
                <a:solidFill>
                  <a:srgbClr val="202020"/>
                </a:solidFill>
                <a:latin typeface="Roboto"/>
              </a:rPr>
              <a:t> что можно и/или нужно было сделать для того, чтобы</a:t>
            </a:r>
            <a:endParaRPr lang="en-US" sz="1350" b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pPr marL="363538" indent="-363538" rtl="0"/>
            <a:r>
              <a:rPr lang="ru" sz="1300" b="1" i="0" u="none" strike="noStrike" dirty="0">
                <a:solidFill>
                  <a:srgbClr val="202020"/>
                </a:solidFill>
                <a:latin typeface="Roboto"/>
              </a:rPr>
              <a:t>	</a:t>
            </a:r>
            <a:r>
              <a:rPr lang="ru" sz="1300" b="1" i="0" u="none" strike="noStrike">
                <a:solidFill>
                  <a:srgbClr val="202020"/>
                </a:solidFill>
                <a:latin typeface="Roboto"/>
              </a:rPr>
              <a:t>права жертвы были превыше </a:t>
            </a:r>
            <a:r>
              <a:rPr lang="ru" sz="1300" b="1" i="0" u="none" strike="noStrike" dirty="0">
                <a:solidFill>
                  <a:srgbClr val="202020"/>
                </a:solidFill>
                <a:latin typeface="Roboto"/>
              </a:rPr>
              <a:t>всего</a:t>
            </a:r>
            <a:r>
              <a:rPr lang="ru" sz="1300" b="0" i="0" u="none" strike="noStrike" dirty="0">
                <a:solidFill>
                  <a:srgbClr val="202020"/>
                </a:solidFill>
                <a:latin typeface="Roboto"/>
              </a:rPr>
              <a:t>.</a:t>
            </a:r>
          </a:p>
        </p:txBody>
      </p:sp>
      <p:pic>
        <p:nvPicPr>
          <p:cNvPr id="19" name="Graphique 18" descr="Chat contour">
            <a:extLst>
              <a:ext uri="{FF2B5EF4-FFF2-40B4-BE49-F238E27FC236}">
                <a16:creationId xmlns:a16="http://schemas.microsoft.com/office/drawing/2014/main" id="{F93A6A23-3408-4CEB-8292-33EDDE7ACB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30287" y="885755"/>
            <a:ext cx="600455" cy="600455"/>
          </a:xfrm>
          <a:prstGeom prst="rect">
            <a:avLst/>
          </a:prstGeom>
        </p:spPr>
      </p:pic>
      <p:sp>
        <p:nvSpPr>
          <p:cNvPr id="39" name="Title 43">
            <a:extLst>
              <a:ext uri="{FF2B5EF4-FFF2-40B4-BE49-F238E27FC236}">
                <a16:creationId xmlns:a16="http://schemas.microsoft.com/office/drawing/2014/main" id="{1A00A8A4-60B4-443F-9988-E793B20359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3693" y="349999"/>
            <a:ext cx="6277897" cy="362615"/>
          </a:xfrm>
        </p:spPr>
        <p:txBody>
          <a:bodyPr>
            <a:noAutofit/>
          </a:bodyPr>
          <a:lstStyle/>
          <a:p>
            <a:pPr rtl="0"/>
            <a:r>
              <a:rPr lang="ru" sz="1900" b="1" i="0" u="none" strike="noStrike">
                <a:solidFill>
                  <a:srgbClr val="1884C0"/>
                </a:solidFill>
                <a:latin typeface="Roboto"/>
              </a:rPr>
              <a:t>Применение подхода, ориентированного на интересы жертв</a:t>
            </a:r>
          </a:p>
        </p:txBody>
      </p:sp>
      <p:sp>
        <p:nvSpPr>
          <p:cNvPr id="40" name="Subtitle 44">
            <a:extLst>
              <a:ext uri="{FF2B5EF4-FFF2-40B4-BE49-F238E27FC236}">
                <a16:creationId xmlns:a16="http://schemas.microsoft.com/office/drawing/2014/main" id="{62EBD094-428A-4ABA-A41B-4F627345BD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9080" y="584588"/>
            <a:ext cx="6277897" cy="268865"/>
          </a:xfrm>
        </p:spPr>
        <p:txBody>
          <a:bodyPr>
            <a:noAutofit/>
          </a:bodyPr>
          <a:lstStyle/>
          <a:p>
            <a:pPr rtl="0">
              <a:lnSpc>
                <a:spcPct val="150000"/>
              </a:lnSpc>
            </a:pPr>
            <a:r>
              <a:rPr lang="ru" sz="1000" b="0" i="0" u="none" strike="noStrike">
                <a:solidFill>
                  <a:srgbClr val="1884C0"/>
                </a:solidFill>
                <a:latin typeface="Roboto"/>
                <a:ea typeface="Open Sans Light"/>
                <a:cs typeface="Open Sans Light"/>
              </a:rPr>
              <a:t>Практические примеры</a:t>
            </a:r>
          </a:p>
        </p:txBody>
      </p:sp>
      <p:pic>
        <p:nvPicPr>
          <p:cNvPr id="53" name="Espace réservé pour une image  5">
            <a:extLst>
              <a:ext uri="{FF2B5EF4-FFF2-40B4-BE49-F238E27FC236}">
                <a16:creationId xmlns:a16="http://schemas.microsoft.com/office/drawing/2014/main" id="{42FDF031-FBA4-4EA2-B0C7-796AA197157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1">
                <a:lumMod val="60000"/>
                <a:lumOff val="4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>
            <a:fillRect/>
          </a:stretch>
        </p:blipFill>
        <p:spPr>
          <a:xfrm>
            <a:off x="1515194" y="2949581"/>
            <a:ext cx="1048885" cy="1048885"/>
          </a:xfrm>
          <a:prstGeom prst="ellipse">
            <a:avLst/>
          </a:prstGeom>
          <a:ln>
            <a:noFill/>
          </a:ln>
        </p:spPr>
      </p:pic>
      <p:pic>
        <p:nvPicPr>
          <p:cNvPr id="54" name="Espace réservé pour une image  5">
            <a:extLst>
              <a:ext uri="{FF2B5EF4-FFF2-40B4-BE49-F238E27FC236}">
                <a16:creationId xmlns:a16="http://schemas.microsoft.com/office/drawing/2014/main" id="{CF7128C3-A889-4099-9D31-53906E620D8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1">
                <a:lumMod val="60000"/>
                <a:lumOff val="4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79" r="12679"/>
          <a:stretch>
            <a:fillRect/>
          </a:stretch>
        </p:blipFill>
        <p:spPr>
          <a:xfrm>
            <a:off x="2771399" y="2949581"/>
            <a:ext cx="1048885" cy="1048885"/>
          </a:xfrm>
          <a:prstGeom prst="ellipse">
            <a:avLst/>
          </a:prstGeom>
          <a:ln>
            <a:noFill/>
          </a:ln>
        </p:spPr>
      </p:pic>
      <p:pic>
        <p:nvPicPr>
          <p:cNvPr id="55" name="Espace réservé pour une image  5">
            <a:extLst>
              <a:ext uri="{FF2B5EF4-FFF2-40B4-BE49-F238E27FC236}">
                <a16:creationId xmlns:a16="http://schemas.microsoft.com/office/drawing/2014/main" id="{4A12614C-90DB-4443-AE87-DFDB59CC266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1">
                <a:lumMod val="60000"/>
                <a:lumOff val="4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>
            <a:fillRect/>
          </a:stretch>
        </p:blipFill>
        <p:spPr>
          <a:xfrm>
            <a:off x="5414239" y="2949580"/>
            <a:ext cx="1048885" cy="1048885"/>
          </a:xfrm>
          <a:prstGeom prst="ellipse">
            <a:avLst/>
          </a:prstGeom>
          <a:ln>
            <a:noFill/>
          </a:ln>
        </p:spPr>
      </p:pic>
      <p:pic>
        <p:nvPicPr>
          <p:cNvPr id="56" name="Espace réservé pour une image  5">
            <a:extLst>
              <a:ext uri="{FF2B5EF4-FFF2-40B4-BE49-F238E27FC236}">
                <a16:creationId xmlns:a16="http://schemas.microsoft.com/office/drawing/2014/main" id="{B975BC10-350F-40E2-A378-1A318C0448C0}"/>
              </a:ext>
            </a:extLst>
          </p:cNvPr>
          <p:cNvPicPr/>
          <p:nvPr/>
        </p:nvPicPr>
        <p:blipFill>
          <a:blip r:embed="rId8" cstate="print">
            <a:duotone>
              <a:prstClr val="black"/>
              <a:schemeClr val="tx2">
                <a:lumMod val="60000"/>
                <a:lumOff val="4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29" t="4452" r="11790" b="68669"/>
          <a:stretch>
            <a:fillRect/>
          </a:stretch>
        </p:blipFill>
        <p:spPr>
          <a:xfrm>
            <a:off x="6674594" y="2949581"/>
            <a:ext cx="1048885" cy="1050300"/>
          </a:xfrm>
          <a:prstGeom prst="flowChartConnector">
            <a:avLst/>
          </a:prstGeom>
          <a:ln>
            <a:noFill/>
          </a:ln>
        </p:spPr>
      </p:pic>
      <p:sp>
        <p:nvSpPr>
          <p:cNvPr id="57" name="TextBox 25">
            <a:extLst>
              <a:ext uri="{FF2B5EF4-FFF2-40B4-BE49-F238E27FC236}">
                <a16:creationId xmlns:a16="http://schemas.microsoft.com/office/drawing/2014/main" id="{90A1F648-0FD4-4A0F-8CBC-2DFF03479A0C}"/>
              </a:ext>
            </a:extLst>
          </p:cNvPr>
          <p:cNvSpPr txBox="1"/>
          <p:nvPr/>
        </p:nvSpPr>
        <p:spPr>
          <a:xfrm>
            <a:off x="1734097" y="4020715"/>
            <a:ext cx="670775" cy="23660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51435" tIns="25718" rIns="51435" bIns="25718" anchor="t" anchorCtr="0" compatLnSpc="1">
            <a:noAutofit/>
          </a:bodyPr>
          <a:lstStyle/>
          <a:p>
            <a:pPr lvl="0" algn="ctr" rtl="0"/>
            <a:r>
              <a:rPr lang="ru" sz="1200" b="1" i="0" u="none" strike="noStrike" dirty="0">
                <a:solidFill>
                  <a:srgbClr val="1884C0"/>
                </a:solidFill>
                <a:latin typeface="Roboto"/>
              </a:rPr>
              <a:t>Сарита	</a:t>
            </a:r>
          </a:p>
        </p:txBody>
      </p:sp>
      <p:sp>
        <p:nvSpPr>
          <p:cNvPr id="58" name="TextBox 25">
            <a:extLst>
              <a:ext uri="{FF2B5EF4-FFF2-40B4-BE49-F238E27FC236}">
                <a16:creationId xmlns:a16="http://schemas.microsoft.com/office/drawing/2014/main" id="{4E9943AC-F362-43B6-9161-72502FD2227C}"/>
              </a:ext>
            </a:extLst>
          </p:cNvPr>
          <p:cNvSpPr txBox="1"/>
          <p:nvPr/>
        </p:nvSpPr>
        <p:spPr>
          <a:xfrm>
            <a:off x="2784241" y="4028767"/>
            <a:ext cx="1048885" cy="23660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51435" tIns="25718" rIns="51435" bIns="25718" anchor="t" anchorCtr="0" compatLnSpc="1">
            <a:noAutofit/>
          </a:bodyPr>
          <a:lstStyle/>
          <a:p>
            <a:pPr lvl="0" algn="ctr" rtl="0"/>
            <a:r>
              <a:rPr lang="ru" sz="1200" b="1" i="0" u="none" strike="noStrike">
                <a:solidFill>
                  <a:srgbClr val="1884C0"/>
                </a:solidFill>
                <a:latin typeface="Roboto"/>
              </a:rPr>
              <a:t>Элоиза</a:t>
            </a:r>
          </a:p>
        </p:txBody>
      </p:sp>
      <p:sp>
        <p:nvSpPr>
          <p:cNvPr id="59" name="TextBox 25">
            <a:extLst>
              <a:ext uri="{FF2B5EF4-FFF2-40B4-BE49-F238E27FC236}">
                <a16:creationId xmlns:a16="http://schemas.microsoft.com/office/drawing/2014/main" id="{223EA387-0AFD-4E9C-8E57-0EE6946F76E5}"/>
              </a:ext>
            </a:extLst>
          </p:cNvPr>
          <p:cNvSpPr txBox="1"/>
          <p:nvPr/>
        </p:nvSpPr>
        <p:spPr>
          <a:xfrm>
            <a:off x="5448280" y="4028767"/>
            <a:ext cx="1048885" cy="23660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51435" tIns="25718" rIns="51435" bIns="25718" anchor="t" anchorCtr="0" compatLnSpc="1">
            <a:noAutofit/>
          </a:bodyPr>
          <a:lstStyle/>
          <a:p>
            <a:pPr lvl="0" algn="ctr" rtl="0"/>
            <a:r>
              <a:rPr lang="ru" sz="1200" b="1" i="0" u="none" strike="noStrike">
                <a:solidFill>
                  <a:srgbClr val="1884C0"/>
                </a:solidFill>
                <a:latin typeface="Roboto"/>
              </a:rPr>
              <a:t>Фарах</a:t>
            </a:r>
          </a:p>
        </p:txBody>
      </p:sp>
      <p:sp>
        <p:nvSpPr>
          <p:cNvPr id="60" name="TextBox 25">
            <a:extLst>
              <a:ext uri="{FF2B5EF4-FFF2-40B4-BE49-F238E27FC236}">
                <a16:creationId xmlns:a16="http://schemas.microsoft.com/office/drawing/2014/main" id="{1EDF4C6B-B941-44AF-83EE-E952975A569B}"/>
              </a:ext>
            </a:extLst>
          </p:cNvPr>
          <p:cNvSpPr txBox="1"/>
          <p:nvPr/>
        </p:nvSpPr>
        <p:spPr>
          <a:xfrm>
            <a:off x="6661948" y="4024509"/>
            <a:ext cx="1048885" cy="23660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51435" tIns="25718" rIns="51435" bIns="25718" anchor="t" anchorCtr="0" compatLnSpc="1">
            <a:noAutofit/>
          </a:bodyPr>
          <a:lstStyle/>
          <a:p>
            <a:pPr lvl="0" algn="ctr" rtl="0"/>
            <a:r>
              <a:rPr lang="ru" sz="1200" b="1" i="0" u="none" strike="noStrike">
                <a:solidFill>
                  <a:srgbClr val="1884C0"/>
                </a:solidFill>
                <a:latin typeface="Roboto"/>
              </a:rPr>
              <a:t>Сэм</a:t>
            </a:r>
          </a:p>
        </p:txBody>
      </p:sp>
      <p:pic>
        <p:nvPicPr>
          <p:cNvPr id="3" name="Picture 2" descr="The back of a person's hair&#10;&#10;Description automatically generated">
            <a:extLst>
              <a:ext uri="{FF2B5EF4-FFF2-40B4-BE49-F238E27FC236}">
                <a16:creationId xmlns:a16="http://schemas.microsoft.com/office/drawing/2014/main" id="{D8E78D0A-89EE-8DED-DB11-3B8FCB1249C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chemeClr val="accent1">
                <a:lumMod val="60000"/>
                <a:lumOff val="4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1074" y="2949579"/>
            <a:ext cx="1080195" cy="1048885"/>
          </a:xfrm>
          <a:prstGeom prst="ellipse">
            <a:avLst/>
          </a:prstGeom>
          <a:ln>
            <a:noFill/>
          </a:ln>
        </p:spPr>
      </p:pic>
      <p:sp>
        <p:nvSpPr>
          <p:cNvPr id="4" name="TextBox 25">
            <a:extLst>
              <a:ext uri="{FF2B5EF4-FFF2-40B4-BE49-F238E27FC236}">
                <a16:creationId xmlns:a16="http://schemas.microsoft.com/office/drawing/2014/main" id="{CB20435E-3FFE-A96B-1AED-859BFE7CAC3C}"/>
              </a:ext>
            </a:extLst>
          </p:cNvPr>
          <p:cNvSpPr txBox="1"/>
          <p:nvPr/>
        </p:nvSpPr>
        <p:spPr>
          <a:xfrm>
            <a:off x="4084674" y="4028767"/>
            <a:ext cx="1048885" cy="23660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51435" tIns="25718" rIns="51435" bIns="25718" anchor="t" anchorCtr="0" compatLnSpc="1">
            <a:noAutofit/>
          </a:bodyPr>
          <a:lstStyle/>
          <a:p>
            <a:pPr lvl="0" algn="ctr" rtl="0"/>
            <a:r>
              <a:rPr lang="ru" sz="1200" b="1" i="0" u="none" strike="noStrike">
                <a:solidFill>
                  <a:srgbClr val="1884C0"/>
                </a:solidFill>
                <a:latin typeface="Roboto"/>
              </a:rPr>
              <a:t>Амелия</a:t>
            </a:r>
          </a:p>
        </p:txBody>
      </p:sp>
    </p:spTree>
    <p:extLst>
      <p:ext uri="{BB962C8B-B14F-4D97-AF65-F5344CB8AC3E}">
        <p14:creationId xmlns:p14="http://schemas.microsoft.com/office/powerpoint/2010/main" val="715352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9" grpId="0"/>
      <p:bldP spid="39" grpId="0"/>
      <p:bldP spid="57" grpId="0"/>
      <p:bldP spid="58" grpId="0"/>
      <p:bldP spid="59" grpId="0"/>
      <p:bldP spid="60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ctrTitle"/>
          </p:nvPr>
        </p:nvSpPr>
        <p:spPr>
          <a:xfrm>
            <a:off x="394072" y="349999"/>
            <a:ext cx="6277897" cy="362615"/>
          </a:xfrm>
        </p:spPr>
        <p:txBody>
          <a:bodyPr>
            <a:noAutofit/>
          </a:bodyPr>
          <a:lstStyle/>
          <a:p>
            <a:pPr rtl="0"/>
            <a:r>
              <a:rPr lang="ru" sz="1900" b="1" i="0" u="none" strike="noStrike">
                <a:solidFill>
                  <a:srgbClr val="1884C0"/>
                </a:solidFill>
                <a:latin typeface="Roboto"/>
              </a:rPr>
              <a:t>Права Сариты, Элоизы и Амелии</a:t>
            </a:r>
          </a:p>
        </p:txBody>
      </p:sp>
      <p:sp>
        <p:nvSpPr>
          <p:cNvPr id="35" name="Subtitle 22">
            <a:extLst>
              <a:ext uri="{FF2B5EF4-FFF2-40B4-BE49-F238E27FC236}">
                <a16:creationId xmlns:a16="http://schemas.microsoft.com/office/drawing/2014/main" id="{80EAE60F-B8FD-4334-86B8-4FB0BEAD6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8700" y="651165"/>
            <a:ext cx="6277897" cy="268865"/>
          </a:xfrm>
        </p:spPr>
        <p:txBody>
          <a:bodyPr>
            <a:noAutofit/>
          </a:bodyPr>
          <a:lstStyle/>
          <a:p>
            <a:pPr rtl="0"/>
            <a:r>
              <a:rPr lang="ru" sz="1000" b="0" i="0" u="none" strike="noStrike">
                <a:solidFill>
                  <a:srgbClr val="1884C0"/>
                </a:solidFill>
                <a:latin typeface="Roboto"/>
                <a:ea typeface="Open Sans Light"/>
                <a:cs typeface="Open Sans Light"/>
              </a:rPr>
              <a:t>Анализ практических примеров сексуальной эксплуатации и сексуальных надругательств</a:t>
            </a:r>
          </a:p>
        </p:txBody>
      </p:sp>
      <p:pic>
        <p:nvPicPr>
          <p:cNvPr id="50" name="Espace réservé pour une image  5">
            <a:extLst>
              <a:ext uri="{FF2B5EF4-FFF2-40B4-BE49-F238E27FC236}">
                <a16:creationId xmlns:a16="http://schemas.microsoft.com/office/drawing/2014/main" id="{12080676-E395-4299-83FB-DF91A17538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1">
                <a:lumMod val="60000"/>
                <a:lumOff val="4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>
            <a:fillRect/>
          </a:stretch>
        </p:blipFill>
        <p:spPr>
          <a:xfrm>
            <a:off x="6039801" y="272773"/>
            <a:ext cx="580368" cy="580368"/>
          </a:xfrm>
          <a:prstGeom prst="ellipse">
            <a:avLst/>
          </a:prstGeom>
          <a:ln>
            <a:noFill/>
          </a:ln>
        </p:spPr>
      </p:pic>
      <p:pic>
        <p:nvPicPr>
          <p:cNvPr id="51" name="Espace réservé pour une image  5">
            <a:extLst>
              <a:ext uri="{FF2B5EF4-FFF2-40B4-BE49-F238E27FC236}">
                <a16:creationId xmlns:a16="http://schemas.microsoft.com/office/drawing/2014/main" id="{74B3C2A7-8B7D-497A-AF40-BD4192A74EB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1">
                <a:lumMod val="60000"/>
                <a:lumOff val="4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79" r="12679"/>
          <a:stretch>
            <a:fillRect/>
          </a:stretch>
        </p:blipFill>
        <p:spPr>
          <a:xfrm>
            <a:off x="6775532" y="272773"/>
            <a:ext cx="580368" cy="580368"/>
          </a:xfrm>
          <a:prstGeom prst="ellipse">
            <a:avLst/>
          </a:prstGeom>
          <a:ln>
            <a:noFill/>
          </a:ln>
        </p:spPr>
      </p:pic>
      <p:sp>
        <p:nvSpPr>
          <p:cNvPr id="52" name="TextBox 25">
            <a:extLst>
              <a:ext uri="{FF2B5EF4-FFF2-40B4-BE49-F238E27FC236}">
                <a16:creationId xmlns:a16="http://schemas.microsoft.com/office/drawing/2014/main" id="{9E59590E-E5C6-4DBD-BC16-2735A970EC11}"/>
              </a:ext>
            </a:extLst>
          </p:cNvPr>
          <p:cNvSpPr txBox="1"/>
          <p:nvPr/>
        </p:nvSpPr>
        <p:spPr>
          <a:xfrm>
            <a:off x="5996118" y="892376"/>
            <a:ext cx="624051" cy="22121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51435" tIns="25718" rIns="51435" bIns="25718" anchor="t" anchorCtr="0" compatLnSpc="1">
            <a:noAutofit/>
          </a:bodyPr>
          <a:lstStyle/>
          <a:p>
            <a:pPr lvl="0" algn="ctr" rtl="0"/>
            <a:r>
              <a:rPr lang="ru" sz="1100" b="1" i="0" u="none" strike="noStrike" dirty="0">
                <a:solidFill>
                  <a:srgbClr val="1884C0"/>
                </a:solidFill>
                <a:latin typeface="Roboto"/>
              </a:rPr>
              <a:t>Сарита	</a:t>
            </a:r>
          </a:p>
        </p:txBody>
      </p:sp>
      <p:sp>
        <p:nvSpPr>
          <p:cNvPr id="53" name="TextBox 25">
            <a:extLst>
              <a:ext uri="{FF2B5EF4-FFF2-40B4-BE49-F238E27FC236}">
                <a16:creationId xmlns:a16="http://schemas.microsoft.com/office/drawing/2014/main" id="{91F85DAF-A0EB-4E03-968D-961AB20D2D15}"/>
              </a:ext>
            </a:extLst>
          </p:cNvPr>
          <p:cNvSpPr txBox="1"/>
          <p:nvPr/>
        </p:nvSpPr>
        <p:spPr>
          <a:xfrm>
            <a:off x="6775532" y="885520"/>
            <a:ext cx="626969" cy="16474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51435" tIns="25718" rIns="51435" bIns="25718" anchor="t" anchorCtr="0" compatLnSpc="1">
            <a:noAutofit/>
          </a:bodyPr>
          <a:lstStyle/>
          <a:p>
            <a:pPr lvl="0" algn="ctr" rtl="0"/>
            <a:r>
              <a:rPr lang="ru" sz="1100" b="1" i="0" u="none" strike="noStrike" dirty="0">
                <a:solidFill>
                  <a:srgbClr val="1884C0"/>
                </a:solidFill>
                <a:latin typeface="Roboto"/>
              </a:rPr>
              <a:t>Элоиза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1B7487F-8BA4-19D5-EC4B-D3DEA544DE04}"/>
              </a:ext>
            </a:extLst>
          </p:cNvPr>
          <p:cNvSpPr/>
          <p:nvPr/>
        </p:nvSpPr>
        <p:spPr>
          <a:xfrm>
            <a:off x="1143001" y="1622149"/>
            <a:ext cx="6857999" cy="323696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14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" name="TextBox 25">
            <a:extLst>
              <a:ext uri="{FF2B5EF4-FFF2-40B4-BE49-F238E27FC236}">
                <a16:creationId xmlns:a16="http://schemas.microsoft.com/office/drawing/2014/main" id="{45CFF830-8CDE-5F71-82D6-A73F00B2B305}"/>
              </a:ext>
            </a:extLst>
          </p:cNvPr>
          <p:cNvSpPr txBox="1"/>
          <p:nvPr/>
        </p:nvSpPr>
        <p:spPr>
          <a:xfrm>
            <a:off x="1725606" y="1725683"/>
            <a:ext cx="2664862" cy="26738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51435" tIns="25718" rIns="51435" bIns="25718" anchor="t" anchorCtr="0" compatLnSpc="1">
            <a:noAutofit/>
          </a:bodyPr>
          <a:lstStyle/>
          <a:p>
            <a:pPr marL="214313" lvl="1" indent="-214313" rtl="0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" sz="1300" b="0" i="0" u="none" strike="noStrike">
                <a:solidFill>
                  <a:srgbClr val="202020"/>
                </a:solidFill>
                <a:latin typeface="Roboto"/>
                <a:ea typeface="Open Sans Light"/>
                <a:cs typeface="Open Sans Light"/>
              </a:rPr>
              <a:t>На </a:t>
            </a:r>
            <a:r>
              <a:rPr lang="ru" sz="1300" b="1" i="0" u="none" strike="noStrike">
                <a:solidFill>
                  <a:srgbClr val="202020"/>
                </a:solidFill>
                <a:latin typeface="Roboto"/>
                <a:ea typeface="Open Sans Light"/>
                <a:cs typeface="Open Sans Light"/>
              </a:rPr>
              <a:t>уважительное отношение</a:t>
            </a:r>
          </a:p>
        </p:txBody>
      </p:sp>
      <p:sp>
        <p:nvSpPr>
          <p:cNvPr id="21" name="TextBox 25">
            <a:extLst>
              <a:ext uri="{FF2B5EF4-FFF2-40B4-BE49-F238E27FC236}">
                <a16:creationId xmlns:a16="http://schemas.microsoft.com/office/drawing/2014/main" id="{1F4FE387-2671-064C-725E-93A5C9ABF03C}"/>
              </a:ext>
            </a:extLst>
          </p:cNvPr>
          <p:cNvSpPr txBox="1"/>
          <p:nvPr/>
        </p:nvSpPr>
        <p:spPr>
          <a:xfrm>
            <a:off x="1727862" y="2348784"/>
            <a:ext cx="2664862" cy="26738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51435" tIns="25718" rIns="51435" bIns="25718" anchor="t" anchorCtr="0" compatLnSpc="1">
            <a:noAutofit/>
          </a:bodyPr>
          <a:lstStyle/>
          <a:p>
            <a:pPr marL="214313" indent="-214313" rtl="0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" sz="1300" b="0" i="0" u="none" strike="noStrike">
                <a:solidFill>
                  <a:srgbClr val="202020"/>
                </a:solidFill>
                <a:latin typeface="Roboto"/>
              </a:rPr>
              <a:t>На</a:t>
            </a:r>
            <a:r>
              <a:rPr lang="ru" sz="1300" b="1" i="0" u="none" strike="noStrike">
                <a:solidFill>
                  <a:srgbClr val="202020"/>
                </a:solidFill>
                <a:latin typeface="Roboto"/>
              </a:rPr>
              <a:t> защиту</a:t>
            </a:r>
          </a:p>
        </p:txBody>
      </p:sp>
      <p:sp>
        <p:nvSpPr>
          <p:cNvPr id="23" name="TextBox 25">
            <a:extLst>
              <a:ext uri="{FF2B5EF4-FFF2-40B4-BE49-F238E27FC236}">
                <a16:creationId xmlns:a16="http://schemas.microsoft.com/office/drawing/2014/main" id="{1A63415E-25C9-8056-5A1C-A08684A49556}"/>
              </a:ext>
            </a:extLst>
          </p:cNvPr>
          <p:cNvSpPr txBox="1"/>
          <p:nvPr/>
        </p:nvSpPr>
        <p:spPr>
          <a:xfrm>
            <a:off x="1727861" y="2845830"/>
            <a:ext cx="3255171" cy="26738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51435" tIns="25718" rIns="51435" bIns="25718" anchor="t" anchorCtr="0" compatLnSpc="1">
            <a:noAutofit/>
          </a:bodyPr>
          <a:lstStyle/>
          <a:p>
            <a:pPr marL="214313" indent="-214313" rtl="0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" sz="1300" b="0" i="0" u="none" strike="noStrike">
                <a:solidFill>
                  <a:srgbClr val="202020"/>
                </a:solidFill>
                <a:latin typeface="Roboto"/>
              </a:rPr>
              <a:t>На получение</a:t>
            </a:r>
            <a:r>
              <a:rPr lang="ru" sz="1300" b="1" i="0" u="none" strike="noStrike">
                <a:solidFill>
                  <a:srgbClr val="202020"/>
                </a:solidFill>
                <a:latin typeface="Roboto"/>
              </a:rPr>
              <a:t> помощи и поддержки</a:t>
            </a:r>
          </a:p>
        </p:txBody>
      </p:sp>
      <p:sp>
        <p:nvSpPr>
          <p:cNvPr id="24" name="TextBox 25">
            <a:extLst>
              <a:ext uri="{FF2B5EF4-FFF2-40B4-BE49-F238E27FC236}">
                <a16:creationId xmlns:a16="http://schemas.microsoft.com/office/drawing/2014/main" id="{BF431365-403F-C01D-964A-9E60E03FFC98}"/>
              </a:ext>
            </a:extLst>
          </p:cNvPr>
          <p:cNvSpPr txBox="1"/>
          <p:nvPr/>
        </p:nvSpPr>
        <p:spPr>
          <a:xfrm>
            <a:off x="1723404" y="3334876"/>
            <a:ext cx="2664862" cy="26738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51435" tIns="25718" rIns="51435" bIns="25718" anchor="t" anchorCtr="0" compatLnSpc="1">
            <a:noAutofit/>
          </a:bodyPr>
          <a:lstStyle/>
          <a:p>
            <a:pPr marL="214313" indent="-214313" rtl="0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" sz="1300" b="0" i="0" u="none" strike="noStrike">
                <a:solidFill>
                  <a:srgbClr val="202020"/>
                </a:solidFill>
                <a:latin typeface="Roboto"/>
              </a:rPr>
              <a:t>На </a:t>
            </a:r>
            <a:r>
              <a:rPr lang="ru" sz="1300" b="1" i="0" u="none" strike="noStrike">
                <a:solidFill>
                  <a:srgbClr val="202020"/>
                </a:solidFill>
                <a:latin typeface="Roboto"/>
              </a:rPr>
              <a:t>принятие решения</a:t>
            </a:r>
            <a:r>
              <a:rPr lang="ru" sz="1300" b="0" i="0" u="none" strike="noStrike">
                <a:solidFill>
                  <a:srgbClr val="202020"/>
                </a:solidFill>
                <a:latin typeface="Roboto"/>
              </a:rPr>
              <a:t> о степени своего участия</a:t>
            </a:r>
          </a:p>
        </p:txBody>
      </p:sp>
      <p:sp>
        <p:nvSpPr>
          <p:cNvPr id="25" name="TextBox 25">
            <a:extLst>
              <a:ext uri="{FF2B5EF4-FFF2-40B4-BE49-F238E27FC236}">
                <a16:creationId xmlns:a16="http://schemas.microsoft.com/office/drawing/2014/main" id="{1559E28D-EB07-5C7F-5E34-B310C28E8270}"/>
              </a:ext>
            </a:extLst>
          </p:cNvPr>
          <p:cNvSpPr txBox="1"/>
          <p:nvPr/>
        </p:nvSpPr>
        <p:spPr>
          <a:xfrm>
            <a:off x="1723404" y="3998813"/>
            <a:ext cx="2844052" cy="26738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51435" tIns="25718" rIns="51435" bIns="25718" anchor="t" anchorCtr="0" compatLnSpc="1">
            <a:noAutofit/>
          </a:bodyPr>
          <a:lstStyle/>
          <a:p>
            <a:pPr marL="214313" indent="-214313" rtl="0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" sz="1300" b="0" i="0" u="none" strike="noStrike">
                <a:solidFill>
                  <a:srgbClr val="202020"/>
                </a:solidFill>
                <a:latin typeface="Roboto"/>
              </a:rPr>
              <a:t>На </a:t>
            </a:r>
            <a:r>
              <a:rPr lang="ru" sz="1300" b="1" i="0" u="none" strike="noStrike">
                <a:solidFill>
                  <a:srgbClr val="202020"/>
                </a:solidFill>
                <a:latin typeface="Roboto"/>
              </a:rPr>
              <a:t>неприкосновенность частной жизни и конфиденциальность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D98B859-E2F0-141D-6D98-33B3B942455B}"/>
              </a:ext>
            </a:extLst>
          </p:cNvPr>
          <p:cNvSpPr txBox="1"/>
          <p:nvPr/>
        </p:nvSpPr>
        <p:spPr>
          <a:xfrm>
            <a:off x="5126355" y="1762473"/>
            <a:ext cx="2746994" cy="26738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51435" tIns="25718" rIns="51435" bIns="25718" anchor="t" anchorCtr="0" compatLnSpc="1">
            <a:noAutofit/>
          </a:bodyPr>
          <a:lstStyle/>
          <a:p>
            <a:pPr marL="214313" indent="-214313" rtl="0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" sz="1300" b="0" i="0" u="none" strike="noStrike">
                <a:solidFill>
                  <a:srgbClr val="202020"/>
                </a:solidFill>
                <a:latin typeface="Roboto"/>
              </a:rPr>
              <a:t>На то, чтобы быть </a:t>
            </a:r>
            <a:r>
              <a:rPr lang="ru" sz="1300" b="1" i="0" u="none" strike="noStrike">
                <a:solidFill>
                  <a:srgbClr val="202020"/>
                </a:solidFill>
                <a:latin typeface="Roboto"/>
              </a:rPr>
              <a:t>услышанными</a:t>
            </a:r>
          </a:p>
        </p:txBody>
      </p:sp>
      <p:sp>
        <p:nvSpPr>
          <p:cNvPr id="27" name="TextBox 25">
            <a:extLst>
              <a:ext uri="{FF2B5EF4-FFF2-40B4-BE49-F238E27FC236}">
                <a16:creationId xmlns:a16="http://schemas.microsoft.com/office/drawing/2014/main" id="{C9DEA750-DC5F-4728-FF04-34CF4D614161}"/>
              </a:ext>
            </a:extLst>
          </p:cNvPr>
          <p:cNvSpPr txBox="1"/>
          <p:nvPr/>
        </p:nvSpPr>
        <p:spPr>
          <a:xfrm>
            <a:off x="5123176" y="2398337"/>
            <a:ext cx="2746994" cy="26738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51435" tIns="25718" rIns="51435" bIns="25718" anchor="t" anchorCtr="0" compatLnSpc="1">
            <a:noAutofit/>
          </a:bodyPr>
          <a:lstStyle/>
          <a:p>
            <a:pPr marL="214313" indent="-214313" rtl="0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" sz="1300" b="0" i="0" u="none" strike="noStrike">
                <a:solidFill>
                  <a:srgbClr val="202020"/>
                </a:solidFill>
                <a:latin typeface="Roboto"/>
              </a:rPr>
              <a:t>На получение </a:t>
            </a:r>
            <a:r>
              <a:rPr lang="ru" sz="1300" b="1" i="0" u="none" strike="noStrike">
                <a:solidFill>
                  <a:srgbClr val="202020"/>
                </a:solidFill>
                <a:latin typeface="Roboto"/>
              </a:rPr>
              <a:t>информации</a:t>
            </a:r>
          </a:p>
        </p:txBody>
      </p:sp>
      <p:sp>
        <p:nvSpPr>
          <p:cNvPr id="28" name="TextBox 25">
            <a:extLst>
              <a:ext uri="{FF2B5EF4-FFF2-40B4-BE49-F238E27FC236}">
                <a16:creationId xmlns:a16="http://schemas.microsoft.com/office/drawing/2014/main" id="{F43D534B-7F60-F5A3-0FE3-B5ED1E262305}"/>
              </a:ext>
            </a:extLst>
          </p:cNvPr>
          <p:cNvSpPr txBox="1"/>
          <p:nvPr/>
        </p:nvSpPr>
        <p:spPr>
          <a:xfrm>
            <a:off x="5118245" y="2846445"/>
            <a:ext cx="2711331" cy="26738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51435" tIns="25718" rIns="51435" bIns="25718" anchor="t" anchorCtr="0" compatLnSpc="1">
            <a:noAutofit/>
          </a:bodyPr>
          <a:lstStyle/>
          <a:p>
            <a:pPr marL="214313" indent="-214313" rtl="0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" sz="1300" b="0" i="0" u="none" strike="noStrike">
                <a:solidFill>
                  <a:srgbClr val="202020"/>
                </a:solidFill>
                <a:latin typeface="Roboto"/>
              </a:rPr>
              <a:t>На </a:t>
            </a:r>
            <a:r>
              <a:rPr lang="ru" sz="1300" b="1" i="0" u="none" strike="noStrike">
                <a:solidFill>
                  <a:srgbClr val="202020"/>
                </a:solidFill>
                <a:latin typeface="Roboto"/>
              </a:rPr>
              <a:t>доступ к правосудию и привлечение виновных к ответственности</a:t>
            </a:r>
          </a:p>
        </p:txBody>
      </p:sp>
      <p:sp>
        <p:nvSpPr>
          <p:cNvPr id="29" name="TextBox 25">
            <a:extLst>
              <a:ext uri="{FF2B5EF4-FFF2-40B4-BE49-F238E27FC236}">
                <a16:creationId xmlns:a16="http://schemas.microsoft.com/office/drawing/2014/main" id="{9DCF1052-C3BD-54DA-63D2-10ADC8D8BC5F}"/>
              </a:ext>
            </a:extLst>
          </p:cNvPr>
          <p:cNvSpPr txBox="1"/>
          <p:nvPr/>
        </p:nvSpPr>
        <p:spPr>
          <a:xfrm>
            <a:off x="5126873" y="3694566"/>
            <a:ext cx="2600306" cy="26738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51435" tIns="25718" rIns="51435" bIns="25718" anchor="t" anchorCtr="0" compatLnSpc="1">
            <a:noAutofit/>
          </a:bodyPr>
          <a:lstStyle/>
          <a:p>
            <a:pPr marL="214313" indent="-214313" rtl="0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" sz="1300" b="0" i="0" u="none" strike="noStrike">
                <a:solidFill>
                  <a:srgbClr val="202020"/>
                </a:solidFill>
                <a:latin typeface="Roboto"/>
              </a:rPr>
              <a:t>На </a:t>
            </a:r>
            <a:r>
              <a:rPr lang="ru" sz="1300" b="1" i="0" u="none" strike="noStrike">
                <a:solidFill>
                  <a:srgbClr val="202020"/>
                </a:solidFill>
                <a:latin typeface="Roboto"/>
              </a:rPr>
              <a:t>правовую защиту</a:t>
            </a:r>
          </a:p>
        </p:txBody>
      </p:sp>
      <p:sp>
        <p:nvSpPr>
          <p:cNvPr id="30" name="TextBox 25">
            <a:extLst>
              <a:ext uri="{FF2B5EF4-FFF2-40B4-BE49-F238E27FC236}">
                <a16:creationId xmlns:a16="http://schemas.microsoft.com/office/drawing/2014/main" id="{97425949-8533-3BDB-A247-C147C3CFA37B}"/>
              </a:ext>
            </a:extLst>
          </p:cNvPr>
          <p:cNvSpPr txBox="1"/>
          <p:nvPr/>
        </p:nvSpPr>
        <p:spPr>
          <a:xfrm>
            <a:off x="5118293" y="4296580"/>
            <a:ext cx="2600306" cy="26738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51435" tIns="25718" rIns="51435" bIns="25718" anchor="t" anchorCtr="0" compatLnSpc="1">
            <a:noAutofit/>
          </a:bodyPr>
          <a:lstStyle/>
          <a:p>
            <a:pPr marL="214313" indent="-214313" rtl="0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" sz="1300" b="0" i="0" u="none" strike="noStrike">
                <a:solidFill>
                  <a:srgbClr val="202020"/>
                </a:solidFill>
                <a:latin typeface="Roboto"/>
              </a:rPr>
              <a:t>На подачу </a:t>
            </a:r>
            <a:r>
              <a:rPr lang="ru" sz="1300" b="1" i="0" u="none" strike="noStrike">
                <a:solidFill>
                  <a:srgbClr val="202020"/>
                </a:solidFill>
                <a:latin typeface="Roboto"/>
              </a:rPr>
              <a:t>жалобы</a:t>
            </a:r>
          </a:p>
        </p:txBody>
      </p:sp>
      <p:pic>
        <p:nvPicPr>
          <p:cNvPr id="3" name="Picture 2" descr="The back of a person's hair&#10;&#10;Description automatically generated">
            <a:extLst>
              <a:ext uri="{FF2B5EF4-FFF2-40B4-BE49-F238E27FC236}">
                <a16:creationId xmlns:a16="http://schemas.microsoft.com/office/drawing/2014/main" id="{1EEDAB56-FD2B-4B13-C85A-6CACD990949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1">
                <a:lumMod val="60000"/>
                <a:lumOff val="4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263" y="263492"/>
            <a:ext cx="597692" cy="580368"/>
          </a:xfrm>
          <a:prstGeom prst="ellipse">
            <a:avLst/>
          </a:prstGeom>
          <a:ln>
            <a:noFill/>
          </a:ln>
        </p:spPr>
      </p:pic>
      <p:sp>
        <p:nvSpPr>
          <p:cNvPr id="5" name="TextBox 25">
            <a:extLst>
              <a:ext uri="{FF2B5EF4-FFF2-40B4-BE49-F238E27FC236}">
                <a16:creationId xmlns:a16="http://schemas.microsoft.com/office/drawing/2014/main" id="{B2DEF446-1375-1CA1-3622-C5ED352873B7}"/>
              </a:ext>
            </a:extLst>
          </p:cNvPr>
          <p:cNvSpPr txBox="1"/>
          <p:nvPr/>
        </p:nvSpPr>
        <p:spPr>
          <a:xfrm>
            <a:off x="7434162" y="888221"/>
            <a:ext cx="751895" cy="20272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51435" tIns="25718" rIns="51435" bIns="25718" anchor="t" anchorCtr="0" compatLnSpc="1">
            <a:noAutofit/>
          </a:bodyPr>
          <a:lstStyle/>
          <a:p>
            <a:pPr lvl="0" algn="ctr" rtl="0"/>
            <a:r>
              <a:rPr lang="ru" sz="1100" b="1" i="0" u="none" strike="noStrike">
                <a:solidFill>
                  <a:srgbClr val="1884C0"/>
                </a:solidFill>
                <a:latin typeface="Roboto"/>
              </a:rPr>
              <a:t>Амелия</a:t>
            </a:r>
          </a:p>
        </p:txBody>
      </p:sp>
    </p:spTree>
    <p:extLst>
      <p:ext uri="{BB962C8B-B14F-4D97-AF65-F5344CB8AC3E}">
        <p14:creationId xmlns:p14="http://schemas.microsoft.com/office/powerpoint/2010/main" val="1722209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5" grpId="0" build="p"/>
      <p:bldP spid="52" grpId="0"/>
      <p:bldP spid="53" grpId="0"/>
      <p:bldP spid="20" grpId="0"/>
      <p:bldP spid="21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9A30DCF-7706-5DD7-35B8-1945C3B719BE}"/>
              </a:ext>
            </a:extLst>
          </p:cNvPr>
          <p:cNvSpPr/>
          <p:nvPr/>
        </p:nvSpPr>
        <p:spPr>
          <a:xfrm>
            <a:off x="1143001" y="1422124"/>
            <a:ext cx="6857999" cy="336531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14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" name="Title 21"/>
          <p:cNvSpPr>
            <a:spLocks noGrp="1"/>
          </p:cNvSpPr>
          <p:nvPr>
            <p:ph type="ctrTitle"/>
          </p:nvPr>
        </p:nvSpPr>
        <p:spPr>
          <a:xfrm>
            <a:off x="408127" y="356062"/>
            <a:ext cx="6277897" cy="362615"/>
          </a:xfrm>
        </p:spPr>
        <p:txBody>
          <a:bodyPr>
            <a:noAutofit/>
          </a:bodyPr>
          <a:lstStyle/>
          <a:p>
            <a:pPr rtl="0"/>
            <a:r>
              <a:rPr lang="ru" sz="1900" b="1" i="0" u="none" strike="noStrike">
                <a:solidFill>
                  <a:srgbClr val="1884C0"/>
                </a:solidFill>
                <a:latin typeface="Roboto"/>
              </a:rPr>
              <a:t>Права Фарах и Сэма</a:t>
            </a:r>
          </a:p>
        </p:txBody>
      </p:sp>
      <p:sp>
        <p:nvSpPr>
          <p:cNvPr id="23" name="Subtitle 22"/>
          <p:cNvSpPr>
            <a:spLocks noGrp="1"/>
          </p:cNvSpPr>
          <p:nvPr>
            <p:ph type="subTitle" idx="1"/>
          </p:nvPr>
        </p:nvSpPr>
        <p:spPr>
          <a:xfrm>
            <a:off x="418131" y="651165"/>
            <a:ext cx="6277897" cy="268865"/>
          </a:xfrm>
        </p:spPr>
        <p:txBody>
          <a:bodyPr>
            <a:noAutofit/>
          </a:bodyPr>
          <a:lstStyle/>
          <a:p>
            <a:pPr rtl="0"/>
            <a:r>
              <a:rPr lang="ru" sz="1000" b="0" i="0" u="none" strike="noStrike">
                <a:solidFill>
                  <a:srgbClr val="1884C0"/>
                </a:solidFill>
                <a:latin typeface="Roboto"/>
                <a:ea typeface="Open Sans Light"/>
                <a:cs typeface="Open Sans Light"/>
              </a:rPr>
              <a:t>Анализ практических примеров сексуальных домогательств</a:t>
            </a:r>
          </a:p>
        </p:txBody>
      </p:sp>
      <p:pic>
        <p:nvPicPr>
          <p:cNvPr id="28" name="Espace réservé pour une image  5">
            <a:extLst>
              <a:ext uri="{FF2B5EF4-FFF2-40B4-BE49-F238E27FC236}">
                <a16:creationId xmlns:a16="http://schemas.microsoft.com/office/drawing/2014/main" id="{C1EA61D0-0F1E-4951-AF94-8D1B1EE1E0A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tx2">
                <a:lumMod val="60000"/>
                <a:lumOff val="4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>
            <a:fillRect/>
          </a:stretch>
        </p:blipFill>
        <p:spPr>
          <a:xfrm>
            <a:off x="6529370" y="268378"/>
            <a:ext cx="580368" cy="580368"/>
          </a:xfrm>
          <a:prstGeom prst="ellipse">
            <a:avLst/>
          </a:prstGeom>
          <a:ln>
            <a:noFill/>
          </a:ln>
        </p:spPr>
      </p:pic>
      <p:sp>
        <p:nvSpPr>
          <p:cNvPr id="35" name="TextBox 25">
            <a:extLst>
              <a:ext uri="{FF2B5EF4-FFF2-40B4-BE49-F238E27FC236}">
                <a16:creationId xmlns:a16="http://schemas.microsoft.com/office/drawing/2014/main" id="{09922FC3-967C-40D0-84EE-01BE20CDFD01}"/>
              </a:ext>
            </a:extLst>
          </p:cNvPr>
          <p:cNvSpPr txBox="1"/>
          <p:nvPr/>
        </p:nvSpPr>
        <p:spPr>
          <a:xfrm>
            <a:off x="6542684" y="883923"/>
            <a:ext cx="580369" cy="22121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51435" tIns="25718" rIns="51435" bIns="25718" anchor="t" anchorCtr="0" compatLnSpc="1">
            <a:noAutofit/>
          </a:bodyPr>
          <a:lstStyle/>
          <a:p>
            <a:pPr lvl="0" algn="ctr" rtl="0"/>
            <a:r>
              <a:rPr lang="ru" sz="1100" b="1" i="0" u="none" strike="noStrike">
                <a:solidFill>
                  <a:srgbClr val="1884C0"/>
                </a:solidFill>
                <a:latin typeface="Roboto"/>
              </a:rPr>
              <a:t>Фарах</a:t>
            </a:r>
          </a:p>
        </p:txBody>
      </p:sp>
      <p:sp>
        <p:nvSpPr>
          <p:cNvPr id="50" name="TextBox 25">
            <a:extLst>
              <a:ext uri="{FF2B5EF4-FFF2-40B4-BE49-F238E27FC236}">
                <a16:creationId xmlns:a16="http://schemas.microsoft.com/office/drawing/2014/main" id="{DBD44AD7-87A5-4C20-B5BB-52B8F50230C4}"/>
              </a:ext>
            </a:extLst>
          </p:cNvPr>
          <p:cNvSpPr txBox="1"/>
          <p:nvPr/>
        </p:nvSpPr>
        <p:spPr>
          <a:xfrm>
            <a:off x="7252933" y="888004"/>
            <a:ext cx="580369" cy="22121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51435" tIns="25718" rIns="51435" bIns="25718" anchor="t" anchorCtr="0" compatLnSpc="1">
            <a:noAutofit/>
          </a:bodyPr>
          <a:lstStyle/>
          <a:p>
            <a:pPr lvl="0" algn="ctr" rtl="0"/>
            <a:r>
              <a:rPr lang="ru" sz="1100" b="1" i="0" u="none" strike="noStrike">
                <a:solidFill>
                  <a:srgbClr val="1884C0"/>
                </a:solidFill>
                <a:latin typeface="Roboto"/>
              </a:rPr>
              <a:t>Сэм</a:t>
            </a:r>
          </a:p>
        </p:txBody>
      </p:sp>
      <p:pic>
        <p:nvPicPr>
          <p:cNvPr id="48" name="Espace réservé pour une image  5">
            <a:extLst>
              <a:ext uri="{FF2B5EF4-FFF2-40B4-BE49-F238E27FC236}">
                <a16:creationId xmlns:a16="http://schemas.microsoft.com/office/drawing/2014/main" id="{941C12BA-9030-F5F9-F754-B6B2C31380AB}"/>
              </a:ext>
            </a:extLst>
          </p:cNvPr>
          <p:cNvPicPr/>
          <p:nvPr/>
        </p:nvPicPr>
        <p:blipFill>
          <a:blip r:embed="rId4" cstate="print">
            <a:duotone>
              <a:prstClr val="black"/>
              <a:schemeClr val="tx2">
                <a:lumMod val="60000"/>
                <a:lumOff val="4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29" t="4452" r="11790" b="68669"/>
          <a:stretch>
            <a:fillRect/>
          </a:stretch>
        </p:blipFill>
        <p:spPr>
          <a:xfrm>
            <a:off x="7255028" y="261304"/>
            <a:ext cx="603473" cy="604288"/>
          </a:xfrm>
          <a:prstGeom prst="flowChartConnector">
            <a:avLst/>
          </a:prstGeom>
          <a:ln>
            <a:noFill/>
          </a:ln>
        </p:spPr>
      </p:pic>
      <p:sp>
        <p:nvSpPr>
          <p:cNvPr id="2" name="TextBox 25">
            <a:extLst>
              <a:ext uri="{FF2B5EF4-FFF2-40B4-BE49-F238E27FC236}">
                <a16:creationId xmlns:a16="http://schemas.microsoft.com/office/drawing/2014/main" id="{1CD2579B-B37B-1015-8D97-C20200F1D60E}"/>
              </a:ext>
            </a:extLst>
          </p:cNvPr>
          <p:cNvSpPr txBox="1"/>
          <p:nvPr/>
        </p:nvSpPr>
        <p:spPr>
          <a:xfrm>
            <a:off x="1723404" y="1919185"/>
            <a:ext cx="2664862" cy="26738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51435" tIns="25718" rIns="51435" bIns="25718" anchor="t" anchorCtr="0" compatLnSpc="1">
            <a:noAutofit/>
          </a:bodyPr>
          <a:lstStyle/>
          <a:p>
            <a:pPr marL="214313" lvl="1" indent="-214313" rtl="0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" sz="1300" b="0" i="0" u="none" strike="noStrike" dirty="0">
                <a:solidFill>
                  <a:srgbClr val="202020"/>
                </a:solidFill>
                <a:latin typeface="Roboto"/>
                <a:ea typeface="Open Sans Light"/>
                <a:cs typeface="Open Sans Light"/>
              </a:rPr>
              <a:t>На </a:t>
            </a:r>
            <a:r>
              <a:rPr lang="ru" sz="1300" b="1" i="0" u="none" strike="noStrike" dirty="0">
                <a:solidFill>
                  <a:srgbClr val="202020"/>
                </a:solidFill>
                <a:latin typeface="Roboto"/>
                <a:ea typeface="Open Sans Light"/>
                <a:cs typeface="Open Sans Light"/>
              </a:rPr>
              <a:t>уважительное отношение</a:t>
            </a:r>
          </a:p>
        </p:txBody>
      </p:sp>
      <p:sp>
        <p:nvSpPr>
          <p:cNvPr id="3" name="TextBox 25">
            <a:extLst>
              <a:ext uri="{FF2B5EF4-FFF2-40B4-BE49-F238E27FC236}">
                <a16:creationId xmlns:a16="http://schemas.microsoft.com/office/drawing/2014/main" id="{03285BA4-4260-2069-2B35-B35BF829974E}"/>
              </a:ext>
            </a:extLst>
          </p:cNvPr>
          <p:cNvSpPr txBox="1"/>
          <p:nvPr/>
        </p:nvSpPr>
        <p:spPr>
          <a:xfrm>
            <a:off x="1727862" y="2364895"/>
            <a:ext cx="2664862" cy="26738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51435" tIns="25718" rIns="51435" bIns="25718" anchor="t" anchorCtr="0" compatLnSpc="1">
            <a:noAutofit/>
          </a:bodyPr>
          <a:lstStyle/>
          <a:p>
            <a:pPr marL="214313" indent="-214313" rtl="0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" sz="1300" b="0" i="0" u="none" strike="noStrike" dirty="0">
                <a:solidFill>
                  <a:srgbClr val="202020"/>
                </a:solidFill>
                <a:latin typeface="Roboto"/>
              </a:rPr>
              <a:t>На</a:t>
            </a:r>
            <a:r>
              <a:rPr lang="ru" sz="1300" b="1" i="0" u="none" strike="noStrike" dirty="0">
                <a:solidFill>
                  <a:srgbClr val="202020"/>
                </a:solidFill>
                <a:latin typeface="Roboto"/>
              </a:rPr>
              <a:t> защиту</a:t>
            </a:r>
          </a:p>
        </p:txBody>
      </p:sp>
      <p:sp>
        <p:nvSpPr>
          <p:cNvPr id="4" name="TextBox 25">
            <a:extLst>
              <a:ext uri="{FF2B5EF4-FFF2-40B4-BE49-F238E27FC236}">
                <a16:creationId xmlns:a16="http://schemas.microsoft.com/office/drawing/2014/main" id="{A383DAA7-8D82-045C-5A68-515FCD24E3C9}"/>
              </a:ext>
            </a:extLst>
          </p:cNvPr>
          <p:cNvSpPr txBox="1"/>
          <p:nvPr/>
        </p:nvSpPr>
        <p:spPr>
          <a:xfrm>
            <a:off x="1727861" y="2827542"/>
            <a:ext cx="3255171" cy="26738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51435" tIns="25718" rIns="51435" bIns="25718" anchor="t" anchorCtr="0" compatLnSpc="1">
            <a:noAutofit/>
          </a:bodyPr>
          <a:lstStyle/>
          <a:p>
            <a:pPr marL="214313" indent="-214313" rtl="0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" sz="1300" b="0" i="0" u="none" strike="noStrike" dirty="0">
                <a:solidFill>
                  <a:srgbClr val="202020"/>
                </a:solidFill>
                <a:latin typeface="Roboto"/>
              </a:rPr>
              <a:t>На получение</a:t>
            </a:r>
            <a:r>
              <a:rPr lang="ru" sz="1300" b="1" i="0" u="none" strike="noStrike" dirty="0">
                <a:solidFill>
                  <a:srgbClr val="202020"/>
                </a:solidFill>
                <a:latin typeface="Roboto"/>
              </a:rPr>
              <a:t> помощи и поддержки</a:t>
            </a:r>
          </a:p>
        </p:txBody>
      </p:sp>
      <p:sp>
        <p:nvSpPr>
          <p:cNvPr id="5" name="TextBox 25">
            <a:extLst>
              <a:ext uri="{FF2B5EF4-FFF2-40B4-BE49-F238E27FC236}">
                <a16:creationId xmlns:a16="http://schemas.microsoft.com/office/drawing/2014/main" id="{47A384FB-E82E-3050-DB08-F9E75B4ACCBD}"/>
              </a:ext>
            </a:extLst>
          </p:cNvPr>
          <p:cNvSpPr txBox="1"/>
          <p:nvPr/>
        </p:nvSpPr>
        <p:spPr>
          <a:xfrm>
            <a:off x="1723404" y="3234058"/>
            <a:ext cx="2664862" cy="26738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51435" tIns="25718" rIns="51435" bIns="25718" anchor="t" anchorCtr="0" compatLnSpc="1">
            <a:noAutofit/>
          </a:bodyPr>
          <a:lstStyle/>
          <a:p>
            <a:pPr marL="214313" indent="-214313" rtl="0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" sz="1300" b="0" i="0" u="none" strike="noStrike" dirty="0">
                <a:solidFill>
                  <a:srgbClr val="202020"/>
                </a:solidFill>
                <a:latin typeface="Roboto"/>
              </a:rPr>
              <a:t>На </a:t>
            </a:r>
            <a:r>
              <a:rPr lang="ru" sz="1300" b="1" i="0" u="none" strike="noStrike" dirty="0">
                <a:solidFill>
                  <a:srgbClr val="202020"/>
                </a:solidFill>
                <a:latin typeface="Roboto"/>
              </a:rPr>
              <a:t>принятие решения</a:t>
            </a:r>
            <a:r>
              <a:rPr lang="ru" sz="1300" b="0" i="0" u="none" strike="noStrike" dirty="0">
                <a:solidFill>
                  <a:srgbClr val="202020"/>
                </a:solidFill>
                <a:latin typeface="Roboto"/>
              </a:rPr>
              <a:t> о </a:t>
            </a:r>
            <a:r>
              <a:rPr lang="ru" sz="1300" b="0" i="0" u="none" strike="noStrike">
                <a:solidFill>
                  <a:srgbClr val="202020"/>
                </a:solidFill>
                <a:latin typeface="Roboto"/>
              </a:rPr>
              <a:t>степени своего участия</a:t>
            </a:r>
            <a:endParaRPr lang="ru" sz="1300" b="0" i="0" u="none" strike="noStrike" dirty="0">
              <a:solidFill>
                <a:srgbClr val="202020"/>
              </a:solidFill>
              <a:latin typeface="Roboto"/>
            </a:endParaRPr>
          </a:p>
        </p:txBody>
      </p:sp>
      <p:sp>
        <p:nvSpPr>
          <p:cNvPr id="6" name="TextBox 25">
            <a:extLst>
              <a:ext uri="{FF2B5EF4-FFF2-40B4-BE49-F238E27FC236}">
                <a16:creationId xmlns:a16="http://schemas.microsoft.com/office/drawing/2014/main" id="{CE0678FA-C4BB-C79C-AC3C-FCB4DC7B7595}"/>
              </a:ext>
            </a:extLst>
          </p:cNvPr>
          <p:cNvSpPr txBox="1"/>
          <p:nvPr/>
        </p:nvSpPr>
        <p:spPr>
          <a:xfrm>
            <a:off x="1727948" y="3817930"/>
            <a:ext cx="2844052" cy="26738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51435" tIns="25718" rIns="51435" bIns="25718" anchor="t" anchorCtr="0" compatLnSpc="1">
            <a:noAutofit/>
          </a:bodyPr>
          <a:lstStyle/>
          <a:p>
            <a:pPr marL="214313" indent="-214313" rtl="0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" sz="1300" b="0" i="0" u="none" strike="noStrike" dirty="0">
                <a:solidFill>
                  <a:srgbClr val="202020"/>
                </a:solidFill>
                <a:latin typeface="Roboto"/>
              </a:rPr>
              <a:t>На </a:t>
            </a:r>
            <a:r>
              <a:rPr lang="ru" sz="1300" b="1" i="0" u="none" strike="noStrike" dirty="0">
                <a:solidFill>
                  <a:srgbClr val="202020"/>
                </a:solidFill>
                <a:latin typeface="Roboto"/>
              </a:rPr>
              <a:t>неприкосновенность частной жизни и конфиденциальность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E49B19B-5677-71BE-1A03-6BFA18214017}"/>
              </a:ext>
            </a:extLst>
          </p:cNvPr>
          <p:cNvSpPr txBox="1"/>
          <p:nvPr/>
        </p:nvSpPr>
        <p:spPr>
          <a:xfrm>
            <a:off x="5118245" y="1762473"/>
            <a:ext cx="2746994" cy="26738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51435" tIns="25718" rIns="51435" bIns="25718" anchor="t" anchorCtr="0" compatLnSpc="1">
            <a:noAutofit/>
          </a:bodyPr>
          <a:lstStyle/>
          <a:p>
            <a:pPr marL="214313" indent="-214313" rtl="0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" sz="1300" b="0" i="0" u="none" strike="noStrike" dirty="0">
                <a:solidFill>
                  <a:srgbClr val="202020"/>
                </a:solidFill>
                <a:latin typeface="Roboto"/>
              </a:rPr>
              <a:t>На то, чтобы быть </a:t>
            </a:r>
            <a:r>
              <a:rPr lang="ru" sz="1300" b="1" i="0" u="none" strike="noStrike" dirty="0">
                <a:solidFill>
                  <a:srgbClr val="202020"/>
                </a:solidFill>
                <a:latin typeface="Roboto"/>
              </a:rPr>
              <a:t>услышанными</a:t>
            </a:r>
          </a:p>
        </p:txBody>
      </p:sp>
      <p:sp>
        <p:nvSpPr>
          <p:cNvPr id="8" name="TextBox 25">
            <a:extLst>
              <a:ext uri="{FF2B5EF4-FFF2-40B4-BE49-F238E27FC236}">
                <a16:creationId xmlns:a16="http://schemas.microsoft.com/office/drawing/2014/main" id="{78A01244-2C56-BC7D-ED35-C5C0273CE2B5}"/>
              </a:ext>
            </a:extLst>
          </p:cNvPr>
          <p:cNvSpPr txBox="1"/>
          <p:nvPr/>
        </p:nvSpPr>
        <p:spPr>
          <a:xfrm>
            <a:off x="5118245" y="2370204"/>
            <a:ext cx="2746994" cy="26738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51435" tIns="25718" rIns="51435" bIns="25718" anchor="t" anchorCtr="0" compatLnSpc="1">
            <a:noAutofit/>
          </a:bodyPr>
          <a:lstStyle/>
          <a:p>
            <a:pPr marL="214313" indent="-214313" rtl="0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" sz="1300" b="0" i="0" u="none" strike="noStrike" dirty="0">
                <a:solidFill>
                  <a:srgbClr val="202020"/>
                </a:solidFill>
                <a:latin typeface="Roboto"/>
              </a:rPr>
              <a:t>На получение </a:t>
            </a:r>
            <a:r>
              <a:rPr lang="ru" sz="1300" b="1" i="0" u="none" strike="noStrike" dirty="0">
                <a:solidFill>
                  <a:srgbClr val="202020"/>
                </a:solidFill>
                <a:latin typeface="Roboto"/>
              </a:rPr>
              <a:t>информации</a:t>
            </a:r>
          </a:p>
        </p:txBody>
      </p:sp>
      <p:sp>
        <p:nvSpPr>
          <p:cNvPr id="9" name="TextBox 25">
            <a:extLst>
              <a:ext uri="{FF2B5EF4-FFF2-40B4-BE49-F238E27FC236}">
                <a16:creationId xmlns:a16="http://schemas.microsoft.com/office/drawing/2014/main" id="{56E2D26B-44FA-DEF0-8B5C-D30CBDA78F1C}"/>
              </a:ext>
            </a:extLst>
          </p:cNvPr>
          <p:cNvSpPr txBox="1"/>
          <p:nvPr/>
        </p:nvSpPr>
        <p:spPr>
          <a:xfrm>
            <a:off x="5118245" y="2798683"/>
            <a:ext cx="2711331" cy="26738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51435" tIns="25718" rIns="51435" bIns="25718" anchor="t" anchorCtr="0" compatLnSpc="1">
            <a:noAutofit/>
          </a:bodyPr>
          <a:lstStyle/>
          <a:p>
            <a:pPr marL="214313" indent="-214313" rtl="0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" sz="1300" b="0" i="0" u="none" strike="noStrike" dirty="0">
                <a:solidFill>
                  <a:srgbClr val="202020"/>
                </a:solidFill>
                <a:latin typeface="Roboto"/>
              </a:rPr>
              <a:t>На </a:t>
            </a:r>
            <a:r>
              <a:rPr lang="ru" sz="1300" b="1" i="0" u="none" strike="noStrike" dirty="0">
                <a:solidFill>
                  <a:srgbClr val="202020"/>
                </a:solidFill>
                <a:latin typeface="Roboto"/>
              </a:rPr>
              <a:t>доступ к правосудию и привлечение виновных к ответственности</a:t>
            </a:r>
          </a:p>
        </p:txBody>
      </p:sp>
      <p:sp>
        <p:nvSpPr>
          <p:cNvPr id="10" name="TextBox 25">
            <a:extLst>
              <a:ext uri="{FF2B5EF4-FFF2-40B4-BE49-F238E27FC236}">
                <a16:creationId xmlns:a16="http://schemas.microsoft.com/office/drawing/2014/main" id="{C440DC24-D623-A0F5-4BDC-67B555D18EBD}"/>
              </a:ext>
            </a:extLst>
          </p:cNvPr>
          <p:cNvSpPr txBox="1"/>
          <p:nvPr/>
        </p:nvSpPr>
        <p:spPr>
          <a:xfrm>
            <a:off x="5118245" y="3593434"/>
            <a:ext cx="2600306" cy="26738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51435" tIns="25718" rIns="51435" bIns="25718" anchor="t" anchorCtr="0" compatLnSpc="1">
            <a:noAutofit/>
          </a:bodyPr>
          <a:lstStyle/>
          <a:p>
            <a:pPr marL="214313" indent="-214313" rtl="0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" sz="1300" b="0" i="0" u="none" strike="noStrike" dirty="0">
                <a:solidFill>
                  <a:srgbClr val="202020"/>
                </a:solidFill>
                <a:latin typeface="Roboto"/>
              </a:rPr>
              <a:t>На </a:t>
            </a:r>
            <a:r>
              <a:rPr lang="ru" sz="1300" b="1" i="0" u="none" strike="noStrike" dirty="0">
                <a:solidFill>
                  <a:srgbClr val="202020"/>
                </a:solidFill>
                <a:latin typeface="Roboto"/>
              </a:rPr>
              <a:t>правовую защиту</a:t>
            </a:r>
          </a:p>
        </p:txBody>
      </p:sp>
      <p:sp>
        <p:nvSpPr>
          <p:cNvPr id="11" name="TextBox 25">
            <a:extLst>
              <a:ext uri="{FF2B5EF4-FFF2-40B4-BE49-F238E27FC236}">
                <a16:creationId xmlns:a16="http://schemas.microsoft.com/office/drawing/2014/main" id="{491C295F-D2A7-4E9A-E706-A29E034243F4}"/>
              </a:ext>
            </a:extLst>
          </p:cNvPr>
          <p:cNvSpPr txBox="1"/>
          <p:nvPr/>
        </p:nvSpPr>
        <p:spPr>
          <a:xfrm>
            <a:off x="5118293" y="3992686"/>
            <a:ext cx="2600306" cy="26738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51435" tIns="25718" rIns="51435" bIns="25718" anchor="t" anchorCtr="0" compatLnSpc="1">
            <a:noAutofit/>
          </a:bodyPr>
          <a:lstStyle/>
          <a:p>
            <a:pPr marL="214313" indent="-214313" rtl="0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" sz="1300" b="0" i="0" u="none" strike="noStrike">
                <a:solidFill>
                  <a:srgbClr val="202020"/>
                </a:solidFill>
                <a:latin typeface="Roboto"/>
              </a:rPr>
              <a:t>На подачу </a:t>
            </a:r>
            <a:r>
              <a:rPr lang="ru" sz="1300" b="1" i="0" u="none" strike="noStrike">
                <a:solidFill>
                  <a:srgbClr val="202020"/>
                </a:solidFill>
                <a:latin typeface="Roboto"/>
              </a:rPr>
              <a:t>жалобы</a:t>
            </a:r>
          </a:p>
        </p:txBody>
      </p:sp>
    </p:spTree>
    <p:extLst>
      <p:ext uri="{BB962C8B-B14F-4D97-AF65-F5344CB8AC3E}">
        <p14:creationId xmlns:p14="http://schemas.microsoft.com/office/powerpoint/2010/main" val="328682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 build="p"/>
      <p:bldP spid="35" grpId="0"/>
      <p:bldP spid="50" grpId="0"/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itle 9">
            <a:extLst>
              <a:ext uri="{FF2B5EF4-FFF2-40B4-BE49-F238E27FC236}">
                <a16:creationId xmlns:a16="http://schemas.microsoft.com/office/drawing/2014/main" id="{7DDA90BC-E65B-4ACC-A1A1-8FB3A061B1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444" y="350067"/>
            <a:ext cx="8660956" cy="363141"/>
          </a:xfrm>
        </p:spPr>
        <p:txBody>
          <a:bodyPr>
            <a:noAutofit/>
          </a:bodyPr>
          <a:lstStyle/>
          <a:p>
            <a:pPr rtl="0"/>
            <a:r>
              <a:rPr lang="ru" sz="1900" b="1" i="0" u="none" strike="noStrike">
                <a:solidFill>
                  <a:srgbClr val="1884C0"/>
                </a:solidFill>
                <a:latin typeface="Roboto"/>
                <a:ea typeface="Roboto"/>
              </a:rPr>
              <a:t>Порядок представления сообщений </a:t>
            </a:r>
            <a:br>
              <a:rPr lang="ru" sz="1900" b="1" i="0" u="none" strike="noStrike">
                <a:solidFill>
                  <a:srgbClr val="1884C0"/>
                </a:solidFill>
                <a:latin typeface="Roboto"/>
                <a:ea typeface="Roboto"/>
              </a:rPr>
            </a:br>
            <a:r>
              <a:rPr lang="ru" sz="1900" b="1" i="0" u="none" strike="noStrike">
                <a:solidFill>
                  <a:srgbClr val="1884C0"/>
                </a:solidFill>
                <a:latin typeface="Roboto"/>
                <a:ea typeface="Roboto"/>
              </a:rPr>
              <a:t>о </a:t>
            </a:r>
            <a:r>
              <a:rPr lang="ru" sz="1900" b="1" i="0" u="none" strike="noStrike" dirty="0">
                <a:solidFill>
                  <a:srgbClr val="1884C0"/>
                </a:solidFill>
                <a:latin typeface="Roboto"/>
                <a:ea typeface="Roboto"/>
              </a:rPr>
              <a:t>случаях сексуальной эксплуатации и сексуальных надругательств</a:t>
            </a:r>
            <a:endParaRPr lang="en-GB" sz="195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5" name="Subtitle 44"/>
          <p:cNvSpPr>
            <a:spLocks noGrp="1"/>
          </p:cNvSpPr>
          <p:nvPr>
            <p:ph type="subTitle" idx="1"/>
          </p:nvPr>
        </p:nvSpPr>
        <p:spPr>
          <a:xfrm>
            <a:off x="404229" y="594015"/>
            <a:ext cx="6277897" cy="268865"/>
          </a:xfrm>
        </p:spPr>
        <p:txBody>
          <a:bodyPr>
            <a:noAutofit/>
          </a:bodyPr>
          <a:lstStyle/>
          <a:p>
            <a:pPr rtl="0">
              <a:lnSpc>
                <a:spcPct val="150000"/>
              </a:lnSpc>
            </a:pPr>
            <a:r>
              <a:rPr lang="ru" sz="1000" b="0" i="0" u="none" strike="noStrike">
                <a:solidFill>
                  <a:srgbClr val="1884C0"/>
                </a:solidFill>
                <a:latin typeface="Roboto"/>
                <a:ea typeface="Open Sans Light"/>
                <a:cs typeface="Open Sans Light"/>
              </a:rPr>
              <a:t>Ресурсы Организации Объединенных Наций</a:t>
            </a:r>
          </a:p>
        </p:txBody>
      </p:sp>
      <p:sp>
        <p:nvSpPr>
          <p:cNvPr id="33" name="TextBox 25">
            <a:extLst>
              <a:ext uri="{FF2B5EF4-FFF2-40B4-BE49-F238E27FC236}">
                <a16:creationId xmlns:a16="http://schemas.microsoft.com/office/drawing/2014/main" id="{E464159A-B89E-428B-9729-68AC131C2D29}"/>
              </a:ext>
            </a:extLst>
          </p:cNvPr>
          <p:cNvSpPr txBox="1"/>
          <p:nvPr/>
        </p:nvSpPr>
        <p:spPr>
          <a:xfrm>
            <a:off x="2092833" y="3374304"/>
            <a:ext cx="4848225" cy="37510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51435" tIns="25718" rIns="51435" bIns="25718" anchor="t" anchorCtr="0" compatLnSpc="1">
            <a:noAutofit/>
          </a:bodyPr>
          <a:lstStyle/>
          <a:p>
            <a:r>
              <a:rPr lang="fr-FR" sz="1000" dirty="0">
                <a:solidFill>
                  <a:srgbClr val="1884C0"/>
                </a:solidFill>
                <a:ea typeface="Open Sans Light"/>
                <a:cs typeface="Open Sans Light"/>
              </a:rPr>
              <a:t>https://</a:t>
            </a:r>
            <a:r>
              <a:rPr lang="fr-FR" sz="1000" dirty="0" err="1">
                <a:solidFill>
                  <a:srgbClr val="1884C0"/>
                </a:solidFill>
                <a:ea typeface="Open Sans Light"/>
                <a:cs typeface="Open Sans Light"/>
              </a:rPr>
              <a:t>www.un.org</a:t>
            </a:r>
            <a:r>
              <a:rPr lang="fr-FR" sz="1000" dirty="0">
                <a:solidFill>
                  <a:srgbClr val="1884C0"/>
                </a:solidFill>
                <a:ea typeface="Open Sans Light"/>
                <a:cs typeface="Open Sans Light"/>
              </a:rPr>
              <a:t>/</a:t>
            </a:r>
            <a:r>
              <a:rPr lang="fr-FR" sz="1000" dirty="0" err="1">
                <a:solidFill>
                  <a:srgbClr val="1884C0"/>
                </a:solidFill>
                <a:ea typeface="Open Sans Light"/>
                <a:cs typeface="Open Sans Light"/>
              </a:rPr>
              <a:t>preventing</a:t>
            </a:r>
            <a:r>
              <a:rPr lang="fr-FR" sz="1000" dirty="0">
                <a:solidFill>
                  <a:srgbClr val="1884C0"/>
                </a:solidFill>
                <a:ea typeface="Open Sans Light"/>
                <a:cs typeface="Open Sans Light"/>
              </a:rPr>
              <a:t>-</a:t>
            </a:r>
            <a:r>
              <a:rPr lang="fr-FR" sz="1000" dirty="0" err="1">
                <a:solidFill>
                  <a:srgbClr val="1884C0"/>
                </a:solidFill>
                <a:ea typeface="Open Sans Light"/>
                <a:cs typeface="Open Sans Light"/>
              </a:rPr>
              <a:t>sexual</a:t>
            </a:r>
            <a:r>
              <a:rPr lang="fr-FR" sz="1000" dirty="0">
                <a:solidFill>
                  <a:srgbClr val="1884C0"/>
                </a:solidFill>
                <a:ea typeface="Open Sans Light"/>
                <a:cs typeface="Open Sans Light"/>
              </a:rPr>
              <a:t>-exploitation-and-abuse/ru/content/how-report</a:t>
            </a:r>
            <a:r>
              <a:rPr lang="ru" sz="1000" b="0" i="0" u="none" strike="noStrike" dirty="0">
                <a:solidFill>
                  <a:srgbClr val="1884C0"/>
                </a:solidFill>
                <a:latin typeface="Roboto"/>
                <a:ea typeface="Open Sans Light"/>
                <a:cs typeface="Open Sans Light"/>
              </a:rPr>
              <a:t> </a:t>
            </a:r>
            <a:endParaRPr lang="en-GB" sz="1050" dirty="0">
              <a:solidFill>
                <a:schemeClr val="accent6">
                  <a:lumMod val="75000"/>
                </a:schemeClr>
              </a:solidFill>
              <a:highlight>
                <a:srgbClr val="FFFF00"/>
              </a:highlight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4" name="TextBox 25">
            <a:extLst>
              <a:ext uri="{FF2B5EF4-FFF2-40B4-BE49-F238E27FC236}">
                <a16:creationId xmlns:a16="http://schemas.microsoft.com/office/drawing/2014/main" id="{0C2830CF-283D-4D58-9D73-EB20D3B10F5C}"/>
              </a:ext>
            </a:extLst>
          </p:cNvPr>
          <p:cNvSpPr txBox="1"/>
          <p:nvPr/>
        </p:nvSpPr>
        <p:spPr>
          <a:xfrm>
            <a:off x="1847851" y="2970861"/>
            <a:ext cx="5960268" cy="4097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51435" tIns="25718" rIns="51435" bIns="25718" anchor="ctr" anchorCtr="0" compatLnSpc="1">
            <a:noAutofit/>
          </a:bodyPr>
          <a:lstStyle/>
          <a:p>
            <a:pPr marL="214313" indent="-214313" rtl="0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" sz="1200" b="1" i="0" u="none" strike="noStrike" dirty="0">
                <a:solidFill>
                  <a:srgbClr val="202020"/>
                </a:solidFill>
                <a:latin typeface="Roboto"/>
                <a:ea typeface="Open Sans"/>
                <a:cs typeface="Open Sans" charset="0"/>
              </a:rPr>
              <a:t>Веб-страница «Порядок представления сообщений»</a:t>
            </a:r>
          </a:p>
          <a:p>
            <a:pPr rtl="0"/>
            <a:r>
              <a:rPr lang="ru" sz="1000" b="0" i="0" u="none" strike="noStrike" dirty="0">
                <a:solidFill>
                  <a:srgbClr val="202020"/>
                </a:solidFill>
                <a:latin typeface="Roboto"/>
                <a:ea typeface="Open Sans"/>
                <a:cs typeface="Open Sans" charset="0"/>
              </a:rPr>
              <a:t>       (каталог ссылок на механизмы представления сообщений по конкретным учреждениям) </a:t>
            </a:r>
            <a:endParaRPr lang="en-GB" sz="1050" dirty="0">
              <a:solidFill>
                <a:schemeClr val="bg1">
                  <a:lumMod val="50000"/>
                </a:schemeClr>
              </a:solidFill>
              <a:highlight>
                <a:srgbClr val="FFFF00"/>
              </a:highlight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3" name="TextBox 25">
            <a:extLst>
              <a:ext uri="{FF2B5EF4-FFF2-40B4-BE49-F238E27FC236}">
                <a16:creationId xmlns:a16="http://schemas.microsoft.com/office/drawing/2014/main" id="{B6C680CD-9E10-42E0-8128-E1453BD0F9CE}"/>
              </a:ext>
            </a:extLst>
          </p:cNvPr>
          <p:cNvSpPr txBox="1"/>
          <p:nvPr/>
        </p:nvSpPr>
        <p:spPr>
          <a:xfrm>
            <a:off x="1470794" y="2076390"/>
            <a:ext cx="2556237" cy="42127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51435" tIns="25718" rIns="51435" bIns="25718" anchor="t" anchorCtr="0" compatLnSpc="1">
            <a:noAutofit/>
          </a:bodyPr>
          <a:lstStyle/>
          <a:p>
            <a:pPr rtl="0"/>
            <a:r>
              <a:rPr lang="ru" sz="1000" b="0" i="0" u="none" strike="noStrike">
                <a:solidFill>
                  <a:srgbClr val="202020"/>
                </a:solidFill>
                <a:latin typeface="Roboto"/>
                <a:ea typeface="Open Sans Light"/>
                <a:cs typeface="Open Sans Light"/>
              </a:rPr>
              <a:t>Веб-страница и веб-форма </a:t>
            </a:r>
            <a:br>
              <a:rPr lang="ru" sz="1000" b="0" i="0" u="none" strike="noStrike">
                <a:solidFill>
                  <a:srgbClr val="202020"/>
                </a:solidFill>
                <a:latin typeface="Roboto"/>
                <a:ea typeface="Open Sans Light"/>
                <a:cs typeface="Open Sans Light"/>
              </a:rPr>
            </a:br>
            <a:r>
              <a:rPr lang="ru" sz="1000" b="0" i="0" u="none" strike="noStrike">
                <a:solidFill>
                  <a:srgbClr val="202020"/>
                </a:solidFill>
                <a:latin typeface="Roboto"/>
                <a:ea typeface="Open Sans Light"/>
                <a:cs typeface="Open Sans Light"/>
              </a:rPr>
              <a:t>для сообщения о нарушениях</a:t>
            </a:r>
          </a:p>
          <a:p>
            <a:endParaRPr lang="en-US" sz="300">
              <a:solidFill>
                <a:schemeClr val="accent5">
                  <a:lumMod val="40000"/>
                  <a:lumOff val="60000"/>
                </a:schemeClr>
              </a:solidFill>
              <a:ea typeface="Open Sans Light" panose="020B0306030504020204" pitchFamily="34" charset="0"/>
              <a:cs typeface="Open Sans Light" panose="020B0306030504020204" pitchFamily="34" charset="0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fr-FR" sz="1000">
                <a:solidFill>
                  <a:srgbClr val="1884C0"/>
                </a:solidFill>
                <a:ea typeface="Open Sans Light"/>
                <a:cs typeface="Open Sans Light"/>
              </a:rPr>
              <a:t>https://oios.un.org/ru/node/1837</a:t>
            </a:r>
            <a:r>
              <a:rPr lang="ru" sz="1000" b="0" i="0" u="none" strike="noStrike">
                <a:solidFill>
                  <a:srgbClr val="1884C0"/>
                </a:solidFill>
                <a:latin typeface="Roboto"/>
                <a:ea typeface="Open Sans Light"/>
                <a:cs typeface="Open Sans Light"/>
              </a:rPr>
              <a:t> 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F06EC1B-DDB9-482B-B278-945CBEF619F1}"/>
              </a:ext>
            </a:extLst>
          </p:cNvPr>
          <p:cNvSpPr/>
          <p:nvPr/>
        </p:nvSpPr>
        <p:spPr>
          <a:xfrm>
            <a:off x="0" y="4073855"/>
            <a:ext cx="9144000" cy="67368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1013"/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9478BBB3-7ABC-4917-B56B-599A01AAE3AE}"/>
              </a:ext>
            </a:extLst>
          </p:cNvPr>
          <p:cNvSpPr txBox="1"/>
          <p:nvPr/>
        </p:nvSpPr>
        <p:spPr>
          <a:xfrm>
            <a:off x="76200" y="4119136"/>
            <a:ext cx="8966200" cy="769867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 rtl="0">
              <a:lnSpc>
                <a:spcPts val="1400"/>
              </a:lnSpc>
            </a:pPr>
            <a:r>
              <a:rPr lang="ru" sz="1200" b="1" i="0" u="none" strike="noStrike" dirty="0">
                <a:solidFill>
                  <a:srgbClr val="202020"/>
                </a:solidFill>
                <a:latin typeface="Roboto"/>
                <a:ea typeface="+mj-ea"/>
                <a:cs typeface="+mj-cs"/>
              </a:rPr>
              <a:t>Каждый человек, работающий под флагом Организации Объединенных Наций, обязан </a:t>
            </a:r>
            <a:r>
              <a:rPr lang="ru" sz="1200" b="1" i="0" u="none" strike="noStrike">
                <a:solidFill>
                  <a:srgbClr val="202020"/>
                </a:solidFill>
                <a:latin typeface="Roboto"/>
                <a:ea typeface="+mj-ea"/>
                <a:cs typeface="+mj-cs"/>
              </a:rPr>
              <a:t>сообщать </a:t>
            </a:r>
            <a:br>
              <a:rPr lang="ru" sz="1200" b="1" i="0" u="none" strike="noStrike">
                <a:solidFill>
                  <a:srgbClr val="202020"/>
                </a:solidFill>
                <a:latin typeface="Roboto"/>
                <a:ea typeface="+mj-ea"/>
                <a:cs typeface="+mj-cs"/>
              </a:rPr>
            </a:br>
            <a:r>
              <a:rPr lang="ru" sz="1200" b="1" i="0" u="none" strike="noStrike">
                <a:solidFill>
                  <a:srgbClr val="202020"/>
                </a:solidFill>
                <a:latin typeface="Roboto"/>
                <a:ea typeface="+mj-ea"/>
                <a:cs typeface="+mj-cs"/>
              </a:rPr>
              <a:t>о предполагаемых, </a:t>
            </a:r>
            <a:r>
              <a:rPr lang="ru" sz="1200" b="1" i="0" u="none" strike="noStrike" dirty="0">
                <a:solidFill>
                  <a:srgbClr val="202020"/>
                </a:solidFill>
                <a:latin typeface="Roboto"/>
                <a:ea typeface="+mj-ea"/>
                <a:cs typeface="+mj-cs"/>
              </a:rPr>
              <a:t>известных по слухам или открытых обвинениях в </a:t>
            </a:r>
            <a:r>
              <a:rPr lang="ru" sz="1200" b="1" i="0" u="none" strike="noStrike">
                <a:solidFill>
                  <a:srgbClr val="202020"/>
                </a:solidFill>
                <a:latin typeface="Roboto"/>
                <a:ea typeface="+mj-ea"/>
                <a:cs typeface="+mj-cs"/>
              </a:rPr>
              <a:t>сексуальной эксплуатации</a:t>
            </a:r>
            <a:r>
              <a:rPr lang="en-US" sz="1200" b="1" i="0" u="none" strike="noStrike">
                <a:solidFill>
                  <a:srgbClr val="202020"/>
                </a:solidFill>
                <a:latin typeface="Roboto"/>
                <a:ea typeface="+mj-ea"/>
                <a:cs typeface="+mj-cs"/>
              </a:rPr>
              <a:t> </a:t>
            </a:r>
            <a:r>
              <a:rPr lang="ru" sz="1200" b="1" i="0" u="none" strike="noStrike">
                <a:solidFill>
                  <a:srgbClr val="202020"/>
                </a:solidFill>
                <a:latin typeface="Roboto"/>
                <a:ea typeface="+mj-ea"/>
                <a:cs typeface="+mj-cs"/>
              </a:rPr>
              <a:t>и </a:t>
            </a:r>
            <a:r>
              <a:rPr lang="ru" sz="1200" b="1" i="0" u="none" strike="noStrike" dirty="0">
                <a:solidFill>
                  <a:srgbClr val="202020"/>
                </a:solidFill>
                <a:latin typeface="Roboto"/>
                <a:ea typeface="+mj-ea"/>
                <a:cs typeface="+mj-cs"/>
              </a:rPr>
              <a:t>сексуальных надругательствах</a:t>
            </a:r>
            <a:r>
              <a:rPr lang="ru" sz="1300" b="1" i="0" u="none" strike="noStrike" dirty="0">
                <a:solidFill>
                  <a:srgbClr val="202020"/>
                </a:solidFill>
                <a:latin typeface="Roboto"/>
                <a:ea typeface="+mj-ea"/>
                <a:cs typeface="+mj-cs"/>
              </a:rPr>
              <a:t>.</a:t>
            </a:r>
            <a:r>
              <a:rPr lang="ru" sz="1500" b="1" i="0" u="none" strike="noStrike" dirty="0">
                <a:solidFill>
                  <a:srgbClr val="202020"/>
                </a:solidFill>
                <a:latin typeface="Roboto"/>
                <a:ea typeface="+mj-ea"/>
                <a:cs typeface="+mj-cs"/>
              </a:rPr>
              <a:t> </a:t>
            </a:r>
          </a:p>
        </p:txBody>
      </p:sp>
      <p:sp>
        <p:nvSpPr>
          <p:cNvPr id="29" name="TextBox 25">
            <a:extLst>
              <a:ext uri="{FF2B5EF4-FFF2-40B4-BE49-F238E27FC236}">
                <a16:creationId xmlns:a16="http://schemas.microsoft.com/office/drawing/2014/main" id="{32F88A10-EB64-4D9E-B20A-37ABED0152A7}"/>
              </a:ext>
            </a:extLst>
          </p:cNvPr>
          <p:cNvSpPr txBox="1"/>
          <p:nvPr/>
        </p:nvSpPr>
        <p:spPr>
          <a:xfrm>
            <a:off x="4773121" y="2370647"/>
            <a:ext cx="2759247" cy="26738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51435" tIns="25718" rIns="51435" bIns="25718" anchor="t" anchorCtr="0" compatLnSpc="1">
            <a:noAutofit/>
          </a:bodyPr>
          <a:lstStyle/>
          <a:p>
            <a:pPr rtl="0">
              <a:lnSpc>
                <a:spcPct val="150000"/>
              </a:lnSpc>
            </a:pPr>
            <a:r>
              <a:rPr lang="ru" sz="1000" b="0" i="0" u="sng" strike="noStrike" dirty="0">
                <a:solidFill>
                  <a:srgbClr val="1884C0"/>
                </a:solidFill>
                <a:latin typeface="Roboto"/>
                <a:ea typeface="Open Sans Light"/>
                <a:cs typeface="Open Sans Ligh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https://conduct.unmissions.org/report-now</a:t>
            </a:r>
            <a:r>
              <a:rPr lang="ru" sz="1000" b="0" i="0" u="sng" strike="noStrike" dirty="0">
                <a:solidFill>
                  <a:srgbClr val="1884C0"/>
                </a:solidFill>
                <a:latin typeface="Roboto"/>
                <a:ea typeface="Open Sans Light"/>
                <a:cs typeface="Open Sans Light"/>
              </a:rPr>
              <a:t> </a:t>
            </a:r>
            <a:endParaRPr lang="en-GB" sz="1050" u="sng" dirty="0">
              <a:solidFill>
                <a:schemeClr val="accent6">
                  <a:lumMod val="75000"/>
                </a:schemeClr>
              </a:solidFill>
              <a:highlight>
                <a:srgbClr val="FFFF00"/>
              </a:highlight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0" name="TextBox 25">
            <a:extLst>
              <a:ext uri="{FF2B5EF4-FFF2-40B4-BE49-F238E27FC236}">
                <a16:creationId xmlns:a16="http://schemas.microsoft.com/office/drawing/2014/main" id="{A2B497F7-15AD-44DC-8107-7C63FA06563F}"/>
              </a:ext>
            </a:extLst>
          </p:cNvPr>
          <p:cNvSpPr txBox="1"/>
          <p:nvPr/>
        </p:nvSpPr>
        <p:spPr>
          <a:xfrm>
            <a:off x="4559300" y="1656542"/>
            <a:ext cx="3478276" cy="44435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51435" tIns="25718" rIns="51435" bIns="25718" anchor="t" anchorCtr="0" compatLnSpc="1">
            <a:noAutofit/>
          </a:bodyPr>
          <a:lstStyle/>
          <a:p>
            <a:pPr marL="214313" indent="-214313" rtl="0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" sz="1200" b="1" i="0" u="none" strike="noStrike" dirty="0">
                <a:solidFill>
                  <a:srgbClr val="202020"/>
                </a:solidFill>
                <a:latin typeface="Roboto"/>
                <a:ea typeface="Open Sans"/>
                <a:cs typeface="Open Sans" charset="0"/>
              </a:rPr>
              <a:t>Представление сообщений </a:t>
            </a:r>
            <a:br>
              <a:rPr lang="ru" sz="1200" b="1" i="0" u="none" strike="noStrike" dirty="0">
                <a:solidFill>
                  <a:srgbClr val="202020"/>
                </a:solidFill>
                <a:latin typeface="Roboto"/>
                <a:ea typeface="Open Sans"/>
                <a:cs typeface="Open Sans" charset="0"/>
              </a:rPr>
            </a:br>
            <a:r>
              <a:rPr lang="ru" sz="1200" b="1" i="0" u="none" strike="noStrike" dirty="0">
                <a:solidFill>
                  <a:srgbClr val="202020"/>
                </a:solidFill>
                <a:latin typeface="Roboto"/>
                <a:ea typeface="Open Sans"/>
                <a:cs typeface="Open Sans" charset="0"/>
              </a:rPr>
              <a:t>о сексуальных проступках </a:t>
            </a:r>
            <a:br>
              <a:rPr lang="ru" sz="1200" b="1" i="0" u="none" strike="noStrike" dirty="0">
                <a:solidFill>
                  <a:srgbClr val="202020"/>
                </a:solidFill>
                <a:latin typeface="Roboto"/>
                <a:ea typeface="Open Sans"/>
                <a:cs typeface="Open Sans" charset="0"/>
              </a:rPr>
            </a:br>
            <a:r>
              <a:rPr lang="ru" sz="1200" b="1" i="0" u="none" strike="noStrike" dirty="0">
                <a:solidFill>
                  <a:srgbClr val="202020"/>
                </a:solidFill>
                <a:latin typeface="Roboto"/>
                <a:ea typeface="Open Sans"/>
                <a:cs typeface="Open Sans" charset="0"/>
              </a:rPr>
              <a:t>в полевых миссиях </a:t>
            </a:r>
            <a:br>
              <a:rPr lang="ru" sz="1200" b="1" i="0" u="none" strike="noStrike" dirty="0">
                <a:solidFill>
                  <a:srgbClr val="202020"/>
                </a:solidFill>
                <a:latin typeface="Roboto"/>
                <a:ea typeface="Open Sans"/>
                <a:cs typeface="Open Sans" charset="0"/>
              </a:rPr>
            </a:br>
            <a:r>
              <a:rPr lang="ru" sz="1200" b="1" i="0" u="none" strike="noStrike" dirty="0">
                <a:solidFill>
                  <a:srgbClr val="202020"/>
                </a:solidFill>
                <a:latin typeface="Roboto"/>
                <a:ea typeface="Open Sans"/>
                <a:cs typeface="Open Sans" charset="0"/>
              </a:rPr>
              <a:t>Организации Объединенных Наций</a:t>
            </a:r>
            <a:endParaRPr lang="en-GB" sz="1275" dirty="0">
              <a:solidFill>
                <a:schemeClr val="bg1">
                  <a:lumMod val="50000"/>
                </a:schemeClr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6" name="TextBox 25">
            <a:extLst>
              <a:ext uri="{FF2B5EF4-FFF2-40B4-BE49-F238E27FC236}">
                <a16:creationId xmlns:a16="http://schemas.microsoft.com/office/drawing/2014/main" id="{146068A5-AEFB-42E6-BA6C-FA320A126F3B}"/>
              </a:ext>
            </a:extLst>
          </p:cNvPr>
          <p:cNvSpPr txBox="1"/>
          <p:nvPr/>
        </p:nvSpPr>
        <p:spPr>
          <a:xfrm>
            <a:off x="1259751" y="1654570"/>
            <a:ext cx="3024960" cy="44589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51435" tIns="25718" rIns="51435" bIns="25718" anchor="t" anchorCtr="0" compatLnSpc="1">
            <a:noAutofit/>
          </a:bodyPr>
          <a:lstStyle/>
          <a:p>
            <a:pPr marL="214313" indent="-214313" rtl="0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" sz="1200" b="1" i="0" u="none" strike="noStrike">
                <a:solidFill>
                  <a:srgbClr val="202020"/>
                </a:solidFill>
                <a:latin typeface="Roboto"/>
                <a:ea typeface="Open Sans"/>
                <a:cs typeface="Open Sans" charset="0"/>
              </a:rPr>
              <a:t>УСВН (Управление служб внутреннего надзора)</a:t>
            </a:r>
          </a:p>
        </p:txBody>
      </p:sp>
    </p:spTree>
    <p:extLst>
      <p:ext uri="{BB962C8B-B14F-4D97-AF65-F5344CB8AC3E}">
        <p14:creationId xmlns:p14="http://schemas.microsoft.com/office/powerpoint/2010/main" val="45971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/>
      <p:bldP spid="33" grpId="0"/>
      <p:bldP spid="34" grpId="0"/>
      <p:bldP spid="23" grpId="0"/>
      <p:bldP spid="29" grpId="0"/>
      <p:bldP spid="30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5BC88DE-463F-3E0B-CAF6-BDA7600FDEAB}"/>
              </a:ext>
            </a:extLst>
          </p:cNvPr>
          <p:cNvSpPr txBox="1"/>
          <p:nvPr/>
        </p:nvSpPr>
        <p:spPr>
          <a:xfrm>
            <a:off x="545751" y="249284"/>
            <a:ext cx="8052497" cy="69249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ru-RU" sz="1900" b="1" dirty="0">
                <a:solidFill>
                  <a:srgbClr val="1884C0"/>
                </a:solidFill>
              </a:rPr>
              <a:t>Вступительное заявление Защитника прав жертв Организации Объединённых Наций, помощника Генерального секретаря Найлы </a:t>
            </a:r>
            <a:r>
              <a:rPr lang="ru-RU" sz="1900" b="1" dirty="0" err="1">
                <a:solidFill>
                  <a:srgbClr val="1884C0"/>
                </a:solidFill>
              </a:rPr>
              <a:t>Нассиф</a:t>
            </a:r>
            <a:r>
              <a:rPr lang="ru-RU" sz="1900" b="1" dirty="0">
                <a:solidFill>
                  <a:srgbClr val="1884C0"/>
                </a:solidFill>
              </a:rPr>
              <a:t> Пальмы.</a:t>
            </a:r>
            <a:endParaRPr lang="ru" sz="1900" b="1" i="0" u="none" strike="noStrike" dirty="0">
              <a:solidFill>
                <a:srgbClr val="1884C0"/>
              </a:solidFill>
              <a:latin typeface="Roboto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E71DA68-1DBF-8E43-FE72-3021491DF72B}"/>
              </a:ext>
            </a:extLst>
          </p:cNvPr>
          <p:cNvGrpSpPr/>
          <p:nvPr/>
        </p:nvGrpSpPr>
        <p:grpSpPr>
          <a:xfrm>
            <a:off x="724860" y="1325160"/>
            <a:ext cx="472648" cy="45719"/>
            <a:chOff x="1373786" y="1322305"/>
            <a:chExt cx="958482" cy="70548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EFDC07CF-DBD9-86AD-38D7-C0C857B5F87A}"/>
                </a:ext>
              </a:extLst>
            </p:cNvPr>
            <p:cNvSpPr/>
            <p:nvPr/>
          </p:nvSpPr>
          <p:spPr>
            <a:xfrm>
              <a:off x="1373786" y="1322305"/>
              <a:ext cx="69495" cy="70548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GB" sz="750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2EA35B6B-0D17-BDD1-3B6D-4F840E9B6E77}"/>
                </a:ext>
              </a:extLst>
            </p:cNvPr>
            <p:cNvSpPr/>
            <p:nvPr/>
          </p:nvSpPr>
          <p:spPr>
            <a:xfrm>
              <a:off x="1578173" y="1322305"/>
              <a:ext cx="69495" cy="7054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GB" sz="75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45871415-F1EE-C797-FD61-8F03FBE87215}"/>
                </a:ext>
              </a:extLst>
            </p:cNvPr>
            <p:cNvSpPr/>
            <p:nvPr/>
          </p:nvSpPr>
          <p:spPr>
            <a:xfrm>
              <a:off x="1805850" y="1322305"/>
              <a:ext cx="69495" cy="7054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GB" sz="75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3FDE77A7-725B-1070-6482-189B9C161D5F}"/>
                </a:ext>
              </a:extLst>
            </p:cNvPr>
            <p:cNvSpPr/>
            <p:nvPr/>
          </p:nvSpPr>
          <p:spPr>
            <a:xfrm>
              <a:off x="2037413" y="1322305"/>
              <a:ext cx="69495" cy="7054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GB" sz="75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7504E570-C2A0-7B36-7628-B706DE0D3276}"/>
                </a:ext>
              </a:extLst>
            </p:cNvPr>
            <p:cNvSpPr/>
            <p:nvPr/>
          </p:nvSpPr>
          <p:spPr>
            <a:xfrm>
              <a:off x="2262773" y="1322305"/>
              <a:ext cx="69495" cy="70548"/>
            </a:xfrm>
            <a:prstGeom prst="ellipse">
              <a:avLst/>
            </a:prstGeom>
            <a:solidFill>
              <a:srgbClr val="EFFF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GB" sz="750"/>
            </a:p>
          </p:txBody>
        </p:sp>
      </p:grpSp>
      <p:pic>
        <p:nvPicPr>
          <p:cNvPr id="12" name="Picture 11">
            <a:hlinkClick r:id="rId3"/>
            <a:extLst>
              <a:ext uri="{FF2B5EF4-FFF2-40B4-BE49-F238E27FC236}">
                <a16:creationId xmlns:a16="http://schemas.microsoft.com/office/drawing/2014/main" id="{8D7AE7C0-B951-2E0B-FAA9-284367706F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8"/>
          <a:stretch/>
        </p:blipFill>
        <p:spPr>
          <a:xfrm>
            <a:off x="1542475" y="1509304"/>
            <a:ext cx="6081059" cy="299623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5D6C68B-97EC-DF06-46A3-099621250E1C}"/>
              </a:ext>
            </a:extLst>
          </p:cNvPr>
          <p:cNvSpPr txBox="1"/>
          <p:nvPr/>
        </p:nvSpPr>
        <p:spPr>
          <a:xfrm>
            <a:off x="1452272" y="4622884"/>
            <a:ext cx="6261463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50" dirty="0">
                <a:latin typeface="+mj-lt"/>
                <a:ea typeface="SimHei" panose="02010609060101010101" pitchFamily="49" charset="-122"/>
                <a:hlinkClick r:id="rId3"/>
              </a:rPr>
              <a:t>https://www.youtube.com/watch?v=IoLW6pTWXQA&amp;list=PLwoDFQJEq_0YmsZKn6cOopfcm09H_7BfB&amp;index=4</a:t>
            </a:r>
            <a:endParaRPr lang="en-US" sz="950" dirty="0">
              <a:latin typeface="+mj-lt"/>
              <a:ea typeface="SimHe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55807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itle 9">
            <a:extLst>
              <a:ext uri="{FF2B5EF4-FFF2-40B4-BE49-F238E27FC236}">
                <a16:creationId xmlns:a16="http://schemas.microsoft.com/office/drawing/2014/main" id="{7DDA90BC-E65B-4ACC-A1A1-8FB3A061B1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5666" y="350044"/>
            <a:ext cx="6278165" cy="363141"/>
          </a:xfrm>
        </p:spPr>
        <p:txBody>
          <a:bodyPr>
            <a:noAutofit/>
          </a:bodyPr>
          <a:lstStyle/>
          <a:p>
            <a:pPr rtl="0"/>
            <a:r>
              <a:rPr lang="ru" sz="1900" b="1" i="0" u="none" strike="noStrike">
                <a:solidFill>
                  <a:srgbClr val="1884C0"/>
                </a:solidFill>
                <a:latin typeface="Roboto"/>
                <a:ea typeface="Roboto"/>
              </a:rPr>
              <a:t>Порядок представления сообщений </a:t>
            </a:r>
            <a:br>
              <a:rPr lang="ru" sz="1900" b="1" i="0" u="none" strike="noStrike">
                <a:solidFill>
                  <a:srgbClr val="1884C0"/>
                </a:solidFill>
                <a:latin typeface="Roboto"/>
                <a:ea typeface="Roboto"/>
              </a:rPr>
            </a:br>
            <a:r>
              <a:rPr lang="ru" sz="1900" b="1" i="0" u="none" strike="noStrike">
                <a:solidFill>
                  <a:srgbClr val="1884C0"/>
                </a:solidFill>
                <a:latin typeface="Roboto"/>
                <a:ea typeface="Roboto"/>
              </a:rPr>
              <a:t>о случаях сексуальных домогательств</a:t>
            </a:r>
            <a:endParaRPr lang="en-GB" sz="1950" b="1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5" name="Subtitle 44"/>
          <p:cNvSpPr>
            <a:spLocks noGrp="1"/>
          </p:cNvSpPr>
          <p:nvPr>
            <p:ph type="subTitle" idx="1"/>
          </p:nvPr>
        </p:nvSpPr>
        <p:spPr>
          <a:xfrm>
            <a:off x="405562" y="594015"/>
            <a:ext cx="6277897" cy="268865"/>
          </a:xfrm>
        </p:spPr>
        <p:txBody>
          <a:bodyPr>
            <a:noAutofit/>
          </a:bodyPr>
          <a:lstStyle/>
          <a:p>
            <a:pPr rtl="0">
              <a:lnSpc>
                <a:spcPct val="150000"/>
              </a:lnSpc>
            </a:pPr>
            <a:r>
              <a:rPr lang="ru" sz="1000" b="0" i="0" u="none" strike="noStrike">
                <a:solidFill>
                  <a:srgbClr val="1884C0"/>
                </a:solidFill>
                <a:latin typeface="Roboto"/>
                <a:ea typeface="Open Sans Light"/>
                <a:cs typeface="Open Sans Light"/>
              </a:rPr>
              <a:t>Ресурсы Организации Объединенных Наций</a:t>
            </a:r>
          </a:p>
        </p:txBody>
      </p:sp>
      <p:sp>
        <p:nvSpPr>
          <p:cNvPr id="33" name="TextBox 25">
            <a:extLst>
              <a:ext uri="{FF2B5EF4-FFF2-40B4-BE49-F238E27FC236}">
                <a16:creationId xmlns:a16="http://schemas.microsoft.com/office/drawing/2014/main" id="{E464159A-B89E-428B-9729-68AC131C2D29}"/>
              </a:ext>
            </a:extLst>
          </p:cNvPr>
          <p:cNvSpPr txBox="1"/>
          <p:nvPr/>
        </p:nvSpPr>
        <p:spPr>
          <a:xfrm>
            <a:off x="1947364" y="3076128"/>
            <a:ext cx="3049949" cy="53668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51435" tIns="25718" rIns="51435" bIns="25718" anchor="t" anchorCtr="0" compatLnSpc="1">
            <a:noAutofit/>
          </a:bodyPr>
          <a:lstStyle/>
          <a:p>
            <a:pPr rtl="0"/>
            <a:r>
              <a:rPr lang="ru" sz="1000" b="0" i="0" u="none" strike="noStrike">
                <a:solidFill>
                  <a:srgbClr val="202020"/>
                </a:solidFill>
                <a:latin typeface="Roboto"/>
                <a:ea typeface="Open Sans Light"/>
                <a:cs typeface="Open Sans Light"/>
              </a:rPr>
              <a:t>Практические указания по защите, оказанию поддержки и представлению сообщений</a:t>
            </a:r>
          </a:p>
          <a:p>
            <a:pPr rtl="0"/>
            <a:r>
              <a:rPr lang="ru" sz="1000" b="0" i="0" u="sng" strike="noStrike">
                <a:solidFill>
                  <a:srgbClr val="1884C0"/>
                </a:solidFill>
                <a:latin typeface="Roboto"/>
                <a:ea typeface="Open Sans Light"/>
                <a:cs typeface="Open Sans Light"/>
              </a:rPr>
              <a:t>speakup@un.org</a:t>
            </a:r>
          </a:p>
        </p:txBody>
      </p:sp>
      <p:sp>
        <p:nvSpPr>
          <p:cNvPr id="34" name="TextBox 25">
            <a:extLst>
              <a:ext uri="{FF2B5EF4-FFF2-40B4-BE49-F238E27FC236}">
                <a16:creationId xmlns:a16="http://schemas.microsoft.com/office/drawing/2014/main" id="{0C2830CF-283D-4D58-9D73-EB20D3B10F5C}"/>
              </a:ext>
            </a:extLst>
          </p:cNvPr>
          <p:cNvSpPr txBox="1"/>
          <p:nvPr/>
        </p:nvSpPr>
        <p:spPr>
          <a:xfrm>
            <a:off x="1709033" y="2844911"/>
            <a:ext cx="3049949" cy="24891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51435" tIns="25718" rIns="51435" bIns="25718" anchor="ctr" anchorCtr="0" compatLnSpc="1">
            <a:noAutofit/>
          </a:bodyPr>
          <a:lstStyle/>
          <a:p>
            <a:pPr marL="214313" indent="-214313" rtl="0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" sz="1200" b="1" i="0" u="none" strike="noStrike">
                <a:solidFill>
                  <a:srgbClr val="202020"/>
                </a:solidFill>
                <a:latin typeface="Roboto"/>
                <a:ea typeface="Open Sans"/>
                <a:cs typeface="Open Sans" charset="0"/>
              </a:rPr>
              <a:t>Служба помощи ООН Speak up</a:t>
            </a:r>
            <a:endParaRPr lang="en-GB" sz="1280" b="1">
              <a:solidFill>
                <a:schemeClr val="bg1">
                  <a:lumMod val="50000"/>
                </a:schemeClr>
              </a:solidFill>
              <a:highlight>
                <a:srgbClr val="FFFF00"/>
              </a:highlight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3" name="TextBox 25">
            <a:extLst>
              <a:ext uri="{FF2B5EF4-FFF2-40B4-BE49-F238E27FC236}">
                <a16:creationId xmlns:a16="http://schemas.microsoft.com/office/drawing/2014/main" id="{E068309B-ED6B-487F-AEEA-8065B68212AA}"/>
              </a:ext>
            </a:extLst>
          </p:cNvPr>
          <p:cNvSpPr txBox="1"/>
          <p:nvPr/>
        </p:nvSpPr>
        <p:spPr>
          <a:xfrm>
            <a:off x="1906708" y="2031344"/>
            <a:ext cx="2692718" cy="42127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51435" tIns="25718" rIns="51435" bIns="25718" anchor="t" anchorCtr="0" compatLnSpc="1">
            <a:noAutofit/>
          </a:bodyPr>
          <a:lstStyle/>
          <a:p>
            <a:pPr rtl="0"/>
            <a:r>
              <a:rPr lang="ru" sz="1000" b="0" i="0" u="none" strike="noStrike">
                <a:solidFill>
                  <a:srgbClr val="202020"/>
                </a:solidFill>
                <a:latin typeface="Roboto"/>
                <a:ea typeface="Open Sans Light"/>
                <a:cs typeface="Open Sans Light"/>
              </a:rPr>
              <a:t>Веб-страница и веб-форма </a:t>
            </a:r>
            <a:br>
              <a:rPr lang="ru" sz="1000" b="0" i="0" u="none" strike="noStrike">
                <a:solidFill>
                  <a:srgbClr val="202020"/>
                </a:solidFill>
                <a:latin typeface="Roboto"/>
                <a:ea typeface="Open Sans Light"/>
                <a:cs typeface="Open Sans Light"/>
              </a:rPr>
            </a:br>
            <a:r>
              <a:rPr lang="ru" sz="1000" b="0" i="0" u="none" strike="noStrike">
                <a:solidFill>
                  <a:srgbClr val="202020"/>
                </a:solidFill>
                <a:latin typeface="Roboto"/>
                <a:ea typeface="Open Sans Light"/>
                <a:cs typeface="Open Sans Light"/>
              </a:rPr>
              <a:t>для сообщения о нарушениях</a:t>
            </a:r>
          </a:p>
          <a:p>
            <a:endParaRPr lang="en-US" sz="300">
              <a:solidFill>
                <a:schemeClr val="bg1">
                  <a:lumMod val="50000"/>
                </a:schemeClr>
              </a:solidFill>
              <a:ea typeface="Open Sans Light" panose="020B0306030504020204" pitchFamily="34" charset="0"/>
              <a:cs typeface="Open Sans Light" panose="020B0306030504020204" pitchFamily="34" charset="0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fr-FR" sz="1000">
                <a:solidFill>
                  <a:srgbClr val="1884C0"/>
                </a:solidFill>
                <a:ea typeface="Open Sans Light"/>
                <a:cs typeface="Open Sans Light"/>
              </a:rPr>
              <a:t>https://oios.un.org/ru/node/1837</a:t>
            </a:r>
            <a:r>
              <a:rPr lang="ru" sz="1000" b="0" i="0" u="none" strike="noStrike">
                <a:solidFill>
                  <a:srgbClr val="1884C0"/>
                </a:solidFill>
                <a:latin typeface="Roboto"/>
                <a:ea typeface="Open Sans Light"/>
                <a:cs typeface="Open Sans Light"/>
              </a:rPr>
              <a:t> </a:t>
            </a:r>
          </a:p>
        </p:txBody>
      </p:sp>
      <p:sp>
        <p:nvSpPr>
          <p:cNvPr id="64" name="TextBox 25">
            <a:extLst>
              <a:ext uri="{FF2B5EF4-FFF2-40B4-BE49-F238E27FC236}">
                <a16:creationId xmlns:a16="http://schemas.microsoft.com/office/drawing/2014/main" id="{146068A5-AEFB-42E6-BA6C-FA320A126F3B}"/>
              </a:ext>
            </a:extLst>
          </p:cNvPr>
          <p:cNvSpPr txBox="1"/>
          <p:nvPr/>
        </p:nvSpPr>
        <p:spPr>
          <a:xfrm>
            <a:off x="1701685" y="1599937"/>
            <a:ext cx="2870315" cy="44435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51435" tIns="25718" rIns="51435" bIns="25718" anchor="t" anchorCtr="0" compatLnSpc="1">
            <a:noAutofit/>
          </a:bodyPr>
          <a:lstStyle/>
          <a:p>
            <a:pPr marL="214313" indent="-214313" rtl="0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" sz="1200" b="1" i="0" u="none" strike="noStrike">
                <a:solidFill>
                  <a:srgbClr val="202020"/>
                </a:solidFill>
                <a:latin typeface="Roboto"/>
                <a:ea typeface="Open Sans"/>
                <a:cs typeface="Open Sans" charset="0"/>
              </a:rPr>
              <a:t>УСВН (Управление служб внутреннего надзора)</a:t>
            </a:r>
          </a:p>
        </p:txBody>
      </p:sp>
      <p:sp>
        <p:nvSpPr>
          <p:cNvPr id="65" name="TextBox 25">
            <a:extLst>
              <a:ext uri="{FF2B5EF4-FFF2-40B4-BE49-F238E27FC236}">
                <a16:creationId xmlns:a16="http://schemas.microsoft.com/office/drawing/2014/main" id="{C6F088A4-FB06-407D-AB83-46367C22BD81}"/>
              </a:ext>
            </a:extLst>
          </p:cNvPr>
          <p:cNvSpPr txBox="1"/>
          <p:nvPr/>
        </p:nvSpPr>
        <p:spPr>
          <a:xfrm>
            <a:off x="5119479" y="2954354"/>
            <a:ext cx="2692718" cy="26738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51435" tIns="25718" rIns="51435" bIns="25718" anchor="t" anchorCtr="0" compatLnSpc="1">
            <a:noAutofit/>
          </a:bodyPr>
          <a:lstStyle/>
          <a:p>
            <a:pPr rtl="0">
              <a:lnSpc>
                <a:spcPct val="150000"/>
              </a:lnSpc>
            </a:pPr>
            <a:r>
              <a:rPr lang="ru" sz="1000" b="0" i="0" u="none" strike="noStrike">
                <a:solidFill>
                  <a:srgbClr val="1884C0"/>
                </a:solidFill>
                <a:latin typeface="Roboto"/>
                <a:ea typeface="Open Sans Light"/>
                <a:cs typeface="Open Sans Ligh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scohq@un.org</a:t>
            </a:r>
            <a:endParaRPr lang="en-US" sz="1050">
              <a:solidFill>
                <a:schemeClr val="accent6">
                  <a:lumMod val="75000"/>
                </a:schemeClr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66" name="TextBox 25">
            <a:extLst>
              <a:ext uri="{FF2B5EF4-FFF2-40B4-BE49-F238E27FC236}">
                <a16:creationId xmlns:a16="http://schemas.microsoft.com/office/drawing/2014/main" id="{84C21482-C1BA-4563-BD77-3631511DE9BF}"/>
              </a:ext>
            </a:extLst>
          </p:cNvPr>
          <p:cNvSpPr txBox="1"/>
          <p:nvPr/>
        </p:nvSpPr>
        <p:spPr>
          <a:xfrm>
            <a:off x="4903405" y="2815400"/>
            <a:ext cx="2764369" cy="24891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51435" tIns="25718" rIns="51435" bIns="25718" anchor="t" anchorCtr="0" compatLnSpc="1">
            <a:noAutofit/>
          </a:bodyPr>
          <a:lstStyle/>
          <a:p>
            <a:pPr marL="214313" indent="-214313" rtl="0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" sz="1200" b="1" i="0" u="none" strike="noStrike" dirty="0">
                <a:solidFill>
                  <a:srgbClr val="202020"/>
                </a:solidFill>
                <a:latin typeface="Roboto"/>
                <a:ea typeface="Open Sans"/>
                <a:cs typeface="Open Sans" charset="0"/>
              </a:rPr>
              <a:t>Консультант персонала</a:t>
            </a:r>
            <a:endParaRPr lang="en-GB" sz="1280" b="1" dirty="0">
              <a:solidFill>
                <a:schemeClr val="bg1">
                  <a:lumMod val="50000"/>
                </a:schemeClr>
              </a:solidFill>
              <a:highlight>
                <a:srgbClr val="FFFF00"/>
              </a:highlight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0EC93C4-20CF-4011-AEB9-002F9DF1FF06}"/>
              </a:ext>
            </a:extLst>
          </p:cNvPr>
          <p:cNvSpPr/>
          <p:nvPr/>
        </p:nvSpPr>
        <p:spPr>
          <a:xfrm>
            <a:off x="0" y="4073855"/>
            <a:ext cx="9144000" cy="57672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1013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8FE360FC-099A-47F1-B85E-F7D5CB658874}"/>
              </a:ext>
            </a:extLst>
          </p:cNvPr>
          <p:cNvSpPr txBox="1"/>
          <p:nvPr/>
        </p:nvSpPr>
        <p:spPr>
          <a:xfrm>
            <a:off x="1439328" y="4047113"/>
            <a:ext cx="6277897" cy="445389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/>
            <a:endParaRPr lang="en-US" sz="600" b="1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  <a:p>
            <a:pPr algn="ctr" rtl="0"/>
            <a:r>
              <a:rPr lang="ru" sz="1300" b="1" i="0" u="none" strike="noStrike" dirty="0">
                <a:solidFill>
                  <a:srgbClr val="202020"/>
                </a:solidFill>
                <a:latin typeface="Roboto"/>
                <a:ea typeface="+mj-ea"/>
                <a:cs typeface="+mj-cs"/>
              </a:rPr>
              <a:t>Если вы стали свидетелем поведения, которое считаете ненадлежащим</a:t>
            </a:r>
            <a:r>
              <a:rPr lang="ru" sz="1300" b="1" i="0" u="none" strike="noStrike">
                <a:solidFill>
                  <a:srgbClr val="202020"/>
                </a:solidFill>
                <a:latin typeface="Roboto"/>
                <a:ea typeface="+mj-ea"/>
                <a:cs typeface="+mj-cs"/>
              </a:rPr>
              <a:t>, не молчите — действуйте.</a:t>
            </a:r>
            <a:endParaRPr lang="ru" sz="1300" b="1" i="0" u="none" strike="noStrike" dirty="0">
              <a:solidFill>
                <a:srgbClr val="202020"/>
              </a:solidFill>
              <a:latin typeface="Roboto"/>
              <a:ea typeface="+mj-ea"/>
              <a:cs typeface="+mj-cs"/>
            </a:endParaRPr>
          </a:p>
        </p:txBody>
      </p:sp>
      <p:sp>
        <p:nvSpPr>
          <p:cNvPr id="25" name="TextBox 25">
            <a:extLst>
              <a:ext uri="{FF2B5EF4-FFF2-40B4-BE49-F238E27FC236}">
                <a16:creationId xmlns:a16="http://schemas.microsoft.com/office/drawing/2014/main" id="{E7E7DC1C-44E4-4E55-8880-64EA00CFFAB3}"/>
              </a:ext>
            </a:extLst>
          </p:cNvPr>
          <p:cNvSpPr txBox="1"/>
          <p:nvPr/>
        </p:nvSpPr>
        <p:spPr>
          <a:xfrm>
            <a:off x="5088515" y="1991674"/>
            <a:ext cx="2692718" cy="37510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51435" tIns="25718" rIns="51435" bIns="25718" anchor="t" anchorCtr="0" compatLnSpc="1">
            <a:noAutofit/>
          </a:bodyPr>
          <a:lstStyle/>
          <a:p>
            <a:pPr rtl="0"/>
            <a:r>
              <a:rPr lang="ru" sz="1000" b="0" i="0" u="none" strike="noStrike" dirty="0">
                <a:solidFill>
                  <a:srgbClr val="202020"/>
                </a:solidFill>
                <a:latin typeface="Roboto"/>
                <a:ea typeface="Open Sans Light"/>
                <a:cs typeface="Open Sans Light"/>
              </a:rPr>
              <a:t>Отдельные бюро в Секретариате, учреждениях, фондах и программах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D3DD90E-789B-4A7E-840D-E91572381911}"/>
              </a:ext>
            </a:extLst>
          </p:cNvPr>
          <p:cNvSpPr txBox="1"/>
          <p:nvPr/>
        </p:nvSpPr>
        <p:spPr>
          <a:xfrm>
            <a:off x="4879641" y="1571656"/>
            <a:ext cx="2764369" cy="44589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51435" tIns="25718" rIns="51435" bIns="25718" anchor="t" anchorCtr="0" compatLnSpc="1">
            <a:noAutofit/>
          </a:bodyPr>
          <a:lstStyle/>
          <a:p>
            <a:pPr marL="214313" indent="-214313" rtl="0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" sz="1200" b="1">
                <a:solidFill>
                  <a:srgbClr val="202020"/>
                </a:solidFill>
                <a:latin typeface="Roboto"/>
                <a:ea typeface="Open Sans"/>
                <a:cs typeface="Open Sans" charset="0"/>
              </a:rPr>
              <a:t>Омбудсмен</a:t>
            </a:r>
            <a:r>
              <a:rPr lang="ru" sz="1200" b="1" i="0" u="none" strike="noStrike">
                <a:solidFill>
                  <a:srgbClr val="202020"/>
                </a:solidFill>
                <a:latin typeface="Roboto"/>
                <a:ea typeface="Open Sans"/>
                <a:cs typeface="Open Sans" charset="0"/>
              </a:rPr>
              <a:t> и посреднические услуги </a:t>
            </a:r>
          </a:p>
        </p:txBody>
      </p:sp>
    </p:spTree>
    <p:extLst>
      <p:ext uri="{BB962C8B-B14F-4D97-AF65-F5344CB8AC3E}">
        <p14:creationId xmlns:p14="http://schemas.microsoft.com/office/powerpoint/2010/main" val="2759066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/>
      <p:bldP spid="33" grpId="0"/>
      <p:bldP spid="34" grpId="0"/>
      <p:bldP spid="63" grpId="0"/>
      <p:bldP spid="64" grpId="0"/>
      <p:bldP spid="65" grpId="0"/>
      <p:bldP spid="66" grpId="0"/>
      <p:bldP spid="25" grpId="0"/>
      <p:bldP spid="2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9">
            <a:extLst>
              <a:ext uri="{FF2B5EF4-FFF2-40B4-BE49-F238E27FC236}">
                <a16:creationId xmlns:a16="http://schemas.microsoft.com/office/drawing/2014/main" id="{7DDA90BC-E65B-4ACC-A1A1-8FB3A061B1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4611" y="349999"/>
            <a:ext cx="8370529" cy="362615"/>
          </a:xfrm>
        </p:spPr>
        <p:txBody>
          <a:bodyPr>
            <a:noAutofit/>
          </a:bodyPr>
          <a:lstStyle/>
          <a:p>
            <a:pPr rtl="0"/>
            <a:r>
              <a:rPr lang="ru" sz="1900" b="1" i="0" u="none" strike="noStrike">
                <a:solidFill>
                  <a:srgbClr val="1884C0"/>
                </a:solidFill>
                <a:latin typeface="Roboto"/>
                <a:ea typeface="Roboto"/>
              </a:rPr>
              <a:t>Действия свидетелей</a:t>
            </a:r>
            <a:endParaRPr lang="en-GB" sz="1950" b="1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0984" y="594015"/>
            <a:ext cx="6277897" cy="268865"/>
          </a:xfrm>
        </p:spPr>
        <p:txBody>
          <a:bodyPr>
            <a:noAutofit/>
          </a:bodyPr>
          <a:lstStyle/>
          <a:p>
            <a:pPr rtl="0">
              <a:lnSpc>
                <a:spcPct val="150000"/>
              </a:lnSpc>
            </a:pPr>
            <a:r>
              <a:rPr lang="ru" sz="1000" b="0" i="0" u="none" strike="noStrike">
                <a:solidFill>
                  <a:srgbClr val="1884C0"/>
                </a:solidFill>
                <a:latin typeface="Roboto"/>
                <a:ea typeface="Open Sans Light"/>
                <a:cs typeface="Open Sans Light"/>
              </a:rPr>
              <a:t>Принятие мер против сексуальных домогательств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0EC93C4-20CF-4011-AEB9-002F9DF1FF06}"/>
              </a:ext>
            </a:extLst>
          </p:cNvPr>
          <p:cNvSpPr/>
          <p:nvPr/>
        </p:nvSpPr>
        <p:spPr>
          <a:xfrm>
            <a:off x="0" y="4073855"/>
            <a:ext cx="9144000" cy="57672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1013">
              <a:solidFill>
                <a:schemeClr val="bg2"/>
              </a:solidFill>
            </a:endParaRPr>
          </a:p>
        </p:txBody>
      </p:sp>
      <p:sp>
        <p:nvSpPr>
          <p:cNvPr id="6" name="ZoneTexte 21">
            <a:extLst>
              <a:ext uri="{FF2B5EF4-FFF2-40B4-BE49-F238E27FC236}">
                <a16:creationId xmlns:a16="http://schemas.microsoft.com/office/drawing/2014/main" id="{8FE360FC-099A-47F1-B85E-F7D5CB658874}"/>
              </a:ext>
            </a:extLst>
          </p:cNvPr>
          <p:cNvSpPr txBox="1"/>
          <p:nvPr/>
        </p:nvSpPr>
        <p:spPr>
          <a:xfrm>
            <a:off x="1433051" y="4027913"/>
            <a:ext cx="6277897" cy="39241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/>
            <a:endParaRPr lang="en-US" sz="600" b="1" dirty="0">
              <a:latin typeface="+mj-lt"/>
              <a:ea typeface="+mj-ea"/>
              <a:cs typeface="+mj-cs"/>
            </a:endParaRPr>
          </a:p>
          <a:p>
            <a:pPr algn="ctr" rtl="0"/>
            <a:r>
              <a:rPr lang="ru" sz="1300" b="1" i="0" u="none" strike="noStrike" dirty="0">
                <a:solidFill>
                  <a:srgbClr val="202020"/>
                </a:solidFill>
                <a:latin typeface="Roboto"/>
                <a:ea typeface="+mj-ea"/>
                <a:cs typeface="+mj-cs"/>
              </a:rPr>
              <a:t>Если вы стали свидетелем поведения, которое считаете ненадлежащим</a:t>
            </a:r>
            <a:r>
              <a:rPr lang="ru" sz="1300" b="1" i="0" u="none" strike="noStrike">
                <a:solidFill>
                  <a:srgbClr val="202020"/>
                </a:solidFill>
                <a:latin typeface="Roboto"/>
                <a:ea typeface="+mj-ea"/>
                <a:cs typeface="+mj-cs"/>
              </a:rPr>
              <a:t>, не молчите — действуйте.</a:t>
            </a:r>
            <a:endParaRPr lang="ru" sz="1300" b="1" i="0" u="none" strike="noStrike" dirty="0">
              <a:solidFill>
                <a:srgbClr val="202020"/>
              </a:solidFill>
              <a:latin typeface="Roboto"/>
              <a:ea typeface="+mj-ea"/>
              <a:cs typeface="+mj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51940" y="1117222"/>
            <a:ext cx="6259008" cy="415498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rtl="0"/>
            <a:r>
              <a:rPr lang="ru" sz="1000" b="0" i="0" u="none" strike="noStrike">
                <a:solidFill>
                  <a:srgbClr val="202020"/>
                </a:solidFill>
                <a:latin typeface="Roboto"/>
              </a:rPr>
              <a:t>Вы можете сыграть важную роль в пресечении ненадлежащего поведения, а также в формировании и поддержании здоровой обстановки на рабочем месте. </a:t>
            </a:r>
            <a:endParaRPr lang="en-US" sz="105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0984" y="1706833"/>
            <a:ext cx="5436104" cy="219290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rtl="0"/>
            <a:r>
              <a:rPr lang="ru" sz="1500" b="1" i="0" u="none" strike="noStrike" dirty="0">
                <a:solidFill>
                  <a:srgbClr val="202020"/>
                </a:solidFill>
                <a:latin typeface="Roboto"/>
              </a:rPr>
              <a:t>Пять базовых элементов, лежащих в основе действий свидетелей</a:t>
            </a:r>
          </a:p>
          <a:p>
            <a:endParaRPr lang="en-CA" sz="1350" dirty="0">
              <a:solidFill>
                <a:schemeClr val="bg1">
                  <a:lumMod val="50000"/>
                </a:schemeClr>
              </a:solidFill>
            </a:endParaRPr>
          </a:p>
          <a:p>
            <a:pPr marL="266700" indent="-266700" rtl="0">
              <a:buFont typeface="Wingdings" charset="2"/>
              <a:buChar char="§"/>
            </a:pPr>
            <a:r>
              <a:rPr lang="ru" sz="1200" b="1" i="0" u="none" strike="noStrike" dirty="0">
                <a:solidFill>
                  <a:srgbClr val="1884C0"/>
                </a:solidFill>
                <a:latin typeface="Roboto"/>
              </a:rPr>
              <a:t>Выявление: </a:t>
            </a:r>
            <a:r>
              <a:rPr lang="ru" sz="1200" b="0" i="0" u="none" strike="noStrike" dirty="0">
                <a:solidFill>
                  <a:srgbClr val="202020"/>
                </a:solidFill>
                <a:latin typeface="Roboto"/>
              </a:rPr>
              <a:t>научитесь обнаруживать различные формы сексуальных домогательств</a:t>
            </a:r>
          </a:p>
          <a:p>
            <a:endParaRPr lang="en-CA" sz="1200" dirty="0"/>
          </a:p>
          <a:p>
            <a:pPr marL="266700" indent="-266700" rtl="0">
              <a:buFont typeface="Wingdings" charset="2"/>
              <a:buChar char="§"/>
            </a:pPr>
            <a:r>
              <a:rPr lang="ru" sz="1200" b="1" i="0" u="none" strike="noStrike" dirty="0">
                <a:solidFill>
                  <a:srgbClr val="1884C0"/>
                </a:solidFill>
                <a:latin typeface="Roboto"/>
              </a:rPr>
              <a:t>Прямое действие: </a:t>
            </a:r>
            <a:r>
              <a:rPr lang="ru" sz="1200" b="0" i="0" u="none" strike="noStrike" dirty="0">
                <a:solidFill>
                  <a:srgbClr val="202020"/>
                </a:solidFill>
                <a:latin typeface="Roboto"/>
              </a:rPr>
              <a:t>принимайте непосредственные меры, чтобы пресечь ненадлежащее поведение</a:t>
            </a:r>
          </a:p>
          <a:p>
            <a:pPr marL="266700" indent="-266700">
              <a:buFont typeface="Wingdings" charset="2"/>
              <a:buChar char="§"/>
            </a:pPr>
            <a:endParaRPr lang="en-CA" sz="1200" dirty="0"/>
          </a:p>
          <a:p>
            <a:pPr marL="266700" indent="-266700" rtl="0">
              <a:buFont typeface="Wingdings" charset="2"/>
              <a:buChar char="§"/>
            </a:pPr>
            <a:r>
              <a:rPr lang="ru" sz="1200" b="1" i="0" u="none" strike="noStrike" dirty="0">
                <a:solidFill>
                  <a:srgbClr val="1884C0"/>
                </a:solidFill>
                <a:latin typeface="Roboto"/>
              </a:rPr>
              <a:t>Отвлечение: </a:t>
            </a:r>
            <a:r>
              <a:rPr lang="ru" sz="1200" b="0" i="0" u="none" strike="noStrike" dirty="0">
                <a:solidFill>
                  <a:srgbClr val="202020"/>
                </a:solidFill>
                <a:latin typeface="Roboto"/>
              </a:rPr>
              <a:t>создайте отвлекающий фактор, чтобы остановить ненадлежащее поведение</a:t>
            </a:r>
          </a:p>
          <a:p>
            <a:pPr marL="266700" indent="-266700">
              <a:buFont typeface="Wingdings" charset="2"/>
              <a:buChar char="§"/>
            </a:pPr>
            <a:endParaRPr lang="en-CA" sz="1200" dirty="0"/>
          </a:p>
          <a:p>
            <a:pPr marL="266700" indent="-266700" rtl="0">
              <a:buFont typeface="Wingdings" charset="2"/>
              <a:buChar char="§"/>
            </a:pPr>
            <a:r>
              <a:rPr lang="ru" sz="1200" b="1" i="0" u="none" strike="noStrike" dirty="0">
                <a:solidFill>
                  <a:srgbClr val="1884C0"/>
                </a:solidFill>
                <a:latin typeface="Roboto"/>
              </a:rPr>
              <a:t>Делегирование ответственности:</a:t>
            </a:r>
            <a:r>
              <a:rPr lang="ru" sz="1200" b="0" i="0" u="none" strike="noStrike" dirty="0">
                <a:solidFill>
                  <a:srgbClr val="202020"/>
                </a:solidFill>
                <a:latin typeface="Roboto"/>
              </a:rPr>
              <a:t> обратитесь в соответствующее бюро или службу поддержки </a:t>
            </a:r>
            <a:r>
              <a:rPr lang="ru" sz="1200" b="0" i="0" u="none" strike="noStrike">
                <a:solidFill>
                  <a:srgbClr val="202020"/>
                </a:solidFill>
                <a:latin typeface="Roboto"/>
              </a:rPr>
              <a:t>за инструкциями</a:t>
            </a:r>
            <a:endParaRPr lang="ru" sz="1200" b="0" i="0" u="none" strike="noStrike" dirty="0">
              <a:solidFill>
                <a:srgbClr val="202020"/>
              </a:solidFill>
              <a:latin typeface="Roboto"/>
            </a:endParaRPr>
          </a:p>
          <a:p>
            <a:pPr marL="266700" indent="-266700">
              <a:buFont typeface="Wingdings" charset="2"/>
              <a:buChar char="§"/>
            </a:pPr>
            <a:endParaRPr lang="en-CA" sz="1200" dirty="0"/>
          </a:p>
          <a:p>
            <a:pPr marL="266700" indent="-266700" rtl="0">
              <a:buFont typeface="Wingdings" charset="2"/>
              <a:buChar char="§"/>
            </a:pPr>
            <a:r>
              <a:rPr lang="ru" sz="1200" b="1" i="0" u="none" strike="noStrike" dirty="0">
                <a:solidFill>
                  <a:srgbClr val="1884C0"/>
                </a:solidFill>
                <a:latin typeface="Roboto"/>
              </a:rPr>
              <a:t>Обсуждение: </a:t>
            </a:r>
            <a:r>
              <a:rPr lang="ru" sz="1200" b="0" i="0" u="none" strike="noStrike" dirty="0">
                <a:solidFill>
                  <a:srgbClr val="202020"/>
                </a:solidFill>
                <a:latin typeface="Roboto"/>
              </a:rPr>
              <a:t>продолжайте общение </a:t>
            </a:r>
            <a:r>
              <a:rPr lang="ru" sz="1200" b="0" i="0" u="none" strike="noStrike">
                <a:solidFill>
                  <a:srgbClr val="202020"/>
                </a:solidFill>
                <a:latin typeface="Roboto"/>
              </a:rPr>
              <a:t>с жертвой </a:t>
            </a:r>
            <a:r>
              <a:rPr lang="ru" sz="1200" b="0" i="0" u="none" strike="noStrike" dirty="0">
                <a:solidFill>
                  <a:srgbClr val="202020"/>
                </a:solidFill>
                <a:latin typeface="Roboto"/>
              </a:rPr>
              <a:t>после инцидента (инцидентов)</a:t>
            </a:r>
          </a:p>
        </p:txBody>
      </p:sp>
    </p:spTree>
    <p:extLst>
      <p:ext uri="{BB962C8B-B14F-4D97-AF65-F5344CB8AC3E}">
        <p14:creationId xmlns:p14="http://schemas.microsoft.com/office/powerpoint/2010/main" val="24147649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ctrTitle"/>
          </p:nvPr>
        </p:nvSpPr>
        <p:spPr>
          <a:xfrm>
            <a:off x="395655" y="330949"/>
            <a:ext cx="6277897" cy="362615"/>
          </a:xfrm>
        </p:spPr>
        <p:txBody>
          <a:bodyPr>
            <a:noAutofit/>
          </a:bodyPr>
          <a:lstStyle/>
          <a:p>
            <a:pPr rtl="0"/>
            <a:r>
              <a:rPr lang="ru" sz="1900" b="1" i="0" u="none" strike="noStrike">
                <a:solidFill>
                  <a:srgbClr val="1884C0"/>
                </a:solidFill>
                <a:latin typeface="Roboto"/>
              </a:rPr>
              <a:t>Инициативы по предотвращению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A95FDE0-BB33-411F-ADD1-78AB7C48F4A7}"/>
              </a:ext>
            </a:extLst>
          </p:cNvPr>
          <p:cNvSpPr/>
          <p:nvPr/>
        </p:nvSpPr>
        <p:spPr>
          <a:xfrm>
            <a:off x="1143000" y="1268230"/>
            <a:ext cx="6858000" cy="337282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1013"/>
          </a:p>
        </p:txBody>
      </p:sp>
      <p:sp>
        <p:nvSpPr>
          <p:cNvPr id="10" name="AutoShape 15">
            <a:extLst>
              <a:ext uri="{FF2B5EF4-FFF2-40B4-BE49-F238E27FC236}">
                <a16:creationId xmlns:a16="http://schemas.microsoft.com/office/drawing/2014/main" id="{0A520886-A828-4BEF-8A8E-F185F75605E8}"/>
              </a:ext>
            </a:extLst>
          </p:cNvPr>
          <p:cNvSpPr/>
          <p:nvPr/>
        </p:nvSpPr>
        <p:spPr bwMode="auto">
          <a:xfrm>
            <a:off x="2995363" y="1518952"/>
            <a:ext cx="3153273" cy="67627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>
            <a:noAutofit/>
          </a:bodyPr>
          <a:lstStyle/>
          <a:p>
            <a:pPr algn="ctr" rtl="0"/>
            <a:r>
              <a:rPr lang="ru" sz="1700" b="1" i="0" u="none" strike="noStrike" dirty="0">
                <a:solidFill>
                  <a:srgbClr val="202020"/>
                </a:solidFill>
                <a:latin typeface="Roboto"/>
                <a:ea typeface="+mj-ea"/>
                <a:cs typeface="+mj-cs"/>
              </a:rPr>
              <a:t>База данных ClearCheck</a:t>
            </a:r>
          </a:p>
          <a:p>
            <a:pPr algn="ctr" rtl="0"/>
            <a:r>
              <a:rPr lang="ru" sz="1200" b="0" i="0" u="none" strike="noStrike" dirty="0">
                <a:solidFill>
                  <a:srgbClr val="202020"/>
                </a:solidFill>
                <a:latin typeface="Roboto"/>
                <a:ea typeface="+mj-ea"/>
                <a:cs typeface="+mj-cs"/>
              </a:rPr>
              <a:t>Централизованная база данных</a:t>
            </a:r>
          </a:p>
        </p:txBody>
      </p:sp>
      <p:sp>
        <p:nvSpPr>
          <p:cNvPr id="7" name="AutoShape 15">
            <a:extLst>
              <a:ext uri="{FF2B5EF4-FFF2-40B4-BE49-F238E27FC236}">
                <a16:creationId xmlns:a16="http://schemas.microsoft.com/office/drawing/2014/main" id="{0A520886-A828-4BEF-8A8E-F185F75605E8}"/>
              </a:ext>
            </a:extLst>
          </p:cNvPr>
          <p:cNvSpPr/>
          <p:nvPr/>
        </p:nvSpPr>
        <p:spPr bwMode="auto">
          <a:xfrm>
            <a:off x="2450592" y="2281358"/>
            <a:ext cx="4242816" cy="95250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>
            <a:noAutofit/>
          </a:bodyPr>
          <a:lstStyle/>
          <a:p>
            <a:pPr algn="ctr" rtl="0"/>
            <a:endParaRPr lang="en-US" sz="1900" b="1" i="0" u="none" strike="noStrike" dirty="0">
              <a:solidFill>
                <a:srgbClr val="202020"/>
              </a:solidFill>
              <a:latin typeface="Roboto"/>
              <a:ea typeface="+mj-ea"/>
              <a:cs typeface="+mj-cs"/>
            </a:endParaRPr>
          </a:p>
          <a:p>
            <a:pPr algn="ctr" rtl="0"/>
            <a:r>
              <a:rPr lang="ru" sz="1700" b="1" i="0" u="none" strike="noStrike" dirty="0">
                <a:solidFill>
                  <a:srgbClr val="202020"/>
                </a:solidFill>
                <a:latin typeface="Roboto"/>
                <a:ea typeface="+mj-ea"/>
                <a:cs typeface="+mj-cs"/>
              </a:rPr>
              <a:t>Раскрытие информации </a:t>
            </a:r>
            <a:br>
              <a:rPr lang="ru" sz="1700" b="1" i="0" u="none" strike="noStrike" dirty="0">
                <a:solidFill>
                  <a:srgbClr val="202020"/>
                </a:solidFill>
                <a:latin typeface="Roboto"/>
                <a:ea typeface="+mj-ea"/>
                <a:cs typeface="+mj-cs"/>
              </a:rPr>
            </a:br>
            <a:r>
              <a:rPr lang="ru" sz="1700" b="1" i="0" u="none" strike="noStrike" dirty="0">
                <a:solidFill>
                  <a:srgbClr val="202020"/>
                </a:solidFill>
                <a:latin typeface="Roboto"/>
                <a:ea typeface="+mj-ea"/>
                <a:cs typeface="+mj-cs"/>
              </a:rPr>
              <a:t>о ненадлежащем поведении</a:t>
            </a:r>
          </a:p>
          <a:p>
            <a:pPr algn="ctr" rtl="0"/>
            <a:r>
              <a:rPr lang="ru" sz="1200" b="0" i="0" u="none" strike="noStrike" dirty="0">
                <a:solidFill>
                  <a:srgbClr val="202020"/>
                </a:solidFill>
                <a:latin typeface="Roboto"/>
                <a:ea typeface="+mj-ea"/>
                <a:cs typeface="+mj-cs"/>
              </a:rPr>
              <a:t>Двусторонний обмен данными </a:t>
            </a:r>
            <a:br>
              <a:rPr lang="ru" sz="1200" b="0" i="0" u="none" strike="noStrike" dirty="0">
                <a:solidFill>
                  <a:srgbClr val="202020"/>
                </a:solidFill>
                <a:latin typeface="Roboto"/>
                <a:ea typeface="+mj-ea"/>
                <a:cs typeface="+mj-cs"/>
              </a:rPr>
            </a:br>
            <a:r>
              <a:rPr lang="ru" sz="1200" b="0" i="0" u="none" strike="noStrike" dirty="0">
                <a:solidFill>
                  <a:srgbClr val="202020"/>
                </a:solidFill>
                <a:latin typeface="Roboto"/>
                <a:ea typeface="+mj-ea"/>
                <a:cs typeface="+mj-cs"/>
              </a:rPr>
              <a:t>о ненадлежащем поведении </a:t>
            </a:r>
          </a:p>
        </p:txBody>
      </p:sp>
      <p:sp>
        <p:nvSpPr>
          <p:cNvPr id="8" name="AutoShape 15">
            <a:extLst>
              <a:ext uri="{FF2B5EF4-FFF2-40B4-BE49-F238E27FC236}">
                <a16:creationId xmlns:a16="http://schemas.microsoft.com/office/drawing/2014/main" id="{0A520886-A828-4BEF-8A8E-F185F75605E8}"/>
              </a:ext>
            </a:extLst>
          </p:cNvPr>
          <p:cNvSpPr/>
          <p:nvPr/>
        </p:nvSpPr>
        <p:spPr bwMode="auto">
          <a:xfrm>
            <a:off x="2743200" y="3875270"/>
            <a:ext cx="3840480" cy="43226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>
            <a:noAutofit/>
          </a:bodyPr>
          <a:lstStyle/>
          <a:p>
            <a:pPr algn="ctr" rtl="0"/>
            <a:endParaRPr lang="en-US" sz="1900" b="1" i="0" u="none" strike="noStrike" dirty="0">
              <a:solidFill>
                <a:srgbClr val="202020"/>
              </a:solidFill>
              <a:latin typeface="Roboto"/>
              <a:ea typeface="+mj-ea"/>
              <a:cs typeface="+mj-cs"/>
            </a:endParaRPr>
          </a:p>
          <a:p>
            <a:pPr algn="ctr" rtl="0"/>
            <a:r>
              <a:rPr lang="ru" sz="1700" b="1" i="0" u="none" strike="noStrike" dirty="0">
                <a:solidFill>
                  <a:srgbClr val="202020"/>
                </a:solidFill>
                <a:latin typeface="Roboto"/>
                <a:ea typeface="+mj-ea"/>
                <a:cs typeface="+mj-cs"/>
              </a:rPr>
              <a:t>Стратегии отдельных учреждений</a:t>
            </a:r>
          </a:p>
          <a:p>
            <a:pPr algn="ctr" rtl="0"/>
            <a:r>
              <a:rPr lang="ru" sz="1200" b="0" i="0" u="none" strike="noStrike" dirty="0">
                <a:solidFill>
                  <a:srgbClr val="202020"/>
                </a:solidFill>
                <a:latin typeface="Roboto"/>
              </a:rPr>
              <a:t>С использованием подхода, </a:t>
            </a:r>
          </a:p>
          <a:p>
            <a:pPr algn="ctr" rtl="0"/>
            <a:r>
              <a:rPr lang="ru" sz="1200" b="0" i="0" u="none" strike="noStrike" dirty="0">
                <a:solidFill>
                  <a:srgbClr val="202020"/>
                </a:solidFill>
                <a:latin typeface="Roboto"/>
              </a:rPr>
              <a:t>ориентированного на интересы жертв </a:t>
            </a:r>
            <a:endParaRPr lang="en-CA" sz="1200" b="1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endParaRPr lang="en-CA" sz="1950" b="1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  <a:p>
            <a:pPr algn="ctr"/>
            <a:endParaRPr lang="en-CA" sz="135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671016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0" grpId="0"/>
      <p:bldP spid="7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43E5270-9344-4962-A678-64CF6C533CC2}"/>
              </a:ext>
            </a:extLst>
          </p:cNvPr>
          <p:cNvSpPr/>
          <p:nvPr/>
        </p:nvSpPr>
        <p:spPr>
          <a:xfrm>
            <a:off x="6260937" y="1531620"/>
            <a:ext cx="1374303" cy="662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CA" sz="1350"/>
          </a:p>
        </p:txBody>
      </p:sp>
      <p:sp>
        <p:nvSpPr>
          <p:cNvPr id="239" name="Rectangle 238">
            <a:extLst>
              <a:ext uri="{FF2B5EF4-FFF2-40B4-BE49-F238E27FC236}">
                <a16:creationId xmlns:a16="http://schemas.microsoft.com/office/drawing/2014/main" id="{22CB1CF5-0DED-46BF-9A87-EFABEA48E44D}"/>
              </a:ext>
            </a:extLst>
          </p:cNvPr>
          <p:cNvSpPr/>
          <p:nvPr/>
        </p:nvSpPr>
        <p:spPr>
          <a:xfrm>
            <a:off x="1143000" y="1281188"/>
            <a:ext cx="6858000" cy="34173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1013"/>
          </a:p>
        </p:txBody>
      </p:sp>
      <p:sp>
        <p:nvSpPr>
          <p:cNvPr id="10" name="Title 9"/>
          <p:cNvSpPr>
            <a:spLocks noGrp="1"/>
          </p:cNvSpPr>
          <p:nvPr>
            <p:ph type="ctrTitle"/>
          </p:nvPr>
        </p:nvSpPr>
        <p:spPr>
          <a:xfrm>
            <a:off x="403905" y="330949"/>
            <a:ext cx="6277897" cy="362615"/>
          </a:xfrm>
        </p:spPr>
        <p:txBody>
          <a:bodyPr>
            <a:noAutofit/>
          </a:bodyPr>
          <a:lstStyle/>
          <a:p>
            <a:pPr rtl="0"/>
            <a:r>
              <a:rPr lang="ru" sz="1900" b="1" i="0" u="none" strike="noStrike">
                <a:solidFill>
                  <a:srgbClr val="1884C0"/>
                </a:solidFill>
                <a:latin typeface="Roboto"/>
                <a:ea typeface="Roboto"/>
              </a:rPr>
              <a:t>Готовность к действиям</a:t>
            </a:r>
            <a:endParaRPr lang="en-GB" sz="1950" b="1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>
          <a:xfrm>
            <a:off x="433943" y="572835"/>
            <a:ext cx="6277897" cy="268865"/>
          </a:xfrm>
        </p:spPr>
        <p:txBody>
          <a:bodyPr>
            <a:noAutofit/>
          </a:bodyPr>
          <a:lstStyle/>
          <a:p>
            <a:pPr rtl="0">
              <a:lnSpc>
                <a:spcPct val="150000"/>
              </a:lnSpc>
            </a:pPr>
            <a:r>
              <a:rPr lang="ru" sz="1000" b="0" i="0" u="none" strike="noStrike">
                <a:solidFill>
                  <a:srgbClr val="1884C0"/>
                </a:solidFill>
                <a:latin typeface="Roboto"/>
                <a:ea typeface="Open Sans Light"/>
                <a:cs typeface="Open Sans Light"/>
              </a:rPr>
              <a:t>Нацеленность на будущее</a:t>
            </a:r>
          </a:p>
        </p:txBody>
      </p:sp>
      <p:sp>
        <p:nvSpPr>
          <p:cNvPr id="229" name="TextBox 15">
            <a:extLst>
              <a:ext uri="{FF2B5EF4-FFF2-40B4-BE49-F238E27FC236}">
                <a16:creationId xmlns:a16="http://schemas.microsoft.com/office/drawing/2014/main" id="{CFD47173-EC60-4CC9-B617-AD50DC4D4E9B}"/>
              </a:ext>
            </a:extLst>
          </p:cNvPr>
          <p:cNvSpPr txBox="1"/>
          <p:nvPr/>
        </p:nvSpPr>
        <p:spPr>
          <a:xfrm>
            <a:off x="694944" y="1742882"/>
            <a:ext cx="3877056" cy="193899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rtl="0"/>
            <a:r>
              <a:rPr lang="ru" sz="2200" b="1" i="0" u="none" strike="noStrike" dirty="0">
                <a:solidFill>
                  <a:srgbClr val="202020"/>
                </a:solidFill>
                <a:latin typeface="Roboto"/>
              </a:rPr>
              <a:t>Как вы и ваша  </a:t>
            </a:r>
          </a:p>
          <a:p>
            <a:pPr rtl="0"/>
            <a:r>
              <a:rPr lang="ru" sz="2200" b="1" i="0" u="none" strike="noStrike" dirty="0">
                <a:solidFill>
                  <a:srgbClr val="202020"/>
                </a:solidFill>
                <a:latin typeface="Roboto"/>
              </a:rPr>
              <a:t>организация можете  </a:t>
            </a:r>
          </a:p>
          <a:p>
            <a:pPr rtl="0"/>
            <a:r>
              <a:rPr lang="ru" sz="2200" b="1" i="0" u="none" strike="noStrike" dirty="0">
                <a:solidFill>
                  <a:srgbClr val="202020"/>
                </a:solidFill>
                <a:latin typeface="Roboto"/>
              </a:rPr>
              <a:t>повысить эффективность  </a:t>
            </a:r>
          </a:p>
          <a:p>
            <a:pPr rtl="0"/>
            <a:r>
              <a:rPr lang="ru" sz="2200" b="1" i="0" u="none" strike="noStrike" dirty="0">
                <a:solidFill>
                  <a:srgbClr val="202020"/>
                </a:solidFill>
                <a:latin typeface="Roboto"/>
              </a:rPr>
              <a:t>применения подхода, ориентированного на интересы жертв?</a:t>
            </a:r>
            <a:endParaRPr lang="en-US" sz="22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28" name="Espace réservé pour une image  5">
            <a:extLst>
              <a:ext uri="{FF2B5EF4-FFF2-40B4-BE49-F238E27FC236}">
                <a16:creationId xmlns:a16="http://schemas.microsoft.com/office/drawing/2014/main" id="{9CD31DD7-74AB-4DD6-838C-7FC4BE6606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tx2">
                <a:lumMod val="60000"/>
                <a:lumOff val="4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>
            <a:fillRect/>
          </a:stretch>
        </p:blipFill>
        <p:spPr>
          <a:xfrm>
            <a:off x="4572000" y="862400"/>
            <a:ext cx="3705780" cy="370578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074965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build="p"/>
      <p:bldP spid="22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25"/>
          <p:cNvSpPr txBox="1"/>
          <p:nvPr/>
        </p:nvSpPr>
        <p:spPr>
          <a:xfrm>
            <a:off x="2828925" y="2472107"/>
            <a:ext cx="3805362" cy="63048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51435" tIns="25718" rIns="51435" bIns="25718" anchor="t" anchorCtr="0" compatLnSpc="1">
            <a:noAutofit/>
          </a:bodyPr>
          <a:lstStyle/>
          <a:p>
            <a:pPr algn="ctr" rtl="0">
              <a:lnSpc>
                <a:spcPct val="150000"/>
              </a:lnSpc>
            </a:pPr>
            <a:r>
              <a:rPr lang="ru" sz="1200" b="0" i="0" u="none" strike="noStrike">
                <a:solidFill>
                  <a:srgbClr val="202020"/>
                </a:solidFill>
                <a:latin typeface="Roboto"/>
                <a:ea typeface="Open Sans Light"/>
                <a:cs typeface="Open Sans Light"/>
              </a:rPr>
              <a:t>Благодарим за участие</a:t>
            </a:r>
            <a:r>
              <a:rPr lang="en-US" sz="1200" b="0" i="0" u="none" strike="noStrike">
                <a:solidFill>
                  <a:srgbClr val="202020"/>
                </a:solidFill>
                <a:latin typeface="Roboto"/>
                <a:ea typeface="Open Sans Light"/>
                <a:cs typeface="Open Sans Light"/>
              </a:rPr>
              <a:t> </a:t>
            </a:r>
            <a:r>
              <a:rPr lang="ru" sz="1200" b="0" i="0" u="none" strike="noStrike">
                <a:solidFill>
                  <a:srgbClr val="202020"/>
                </a:solidFill>
                <a:latin typeface="Roboto"/>
                <a:ea typeface="Open Sans Light"/>
                <a:cs typeface="Open Sans Light"/>
              </a:rPr>
              <a:t>в сегодняшнем</a:t>
            </a:r>
            <a:r>
              <a:rPr lang="en-US" sz="1200" b="0" i="0" u="none" strike="noStrike">
                <a:solidFill>
                  <a:srgbClr val="202020"/>
                </a:solidFill>
                <a:latin typeface="Roboto"/>
                <a:ea typeface="Open Sans Light"/>
                <a:cs typeface="Open Sans Light"/>
              </a:rPr>
              <a:t> </a:t>
            </a:r>
            <a:r>
              <a:rPr lang="ru" sz="1200" b="0" i="0" u="none" strike="noStrike">
                <a:solidFill>
                  <a:srgbClr val="202020"/>
                </a:solidFill>
                <a:latin typeface="Roboto"/>
                <a:ea typeface="Open Sans Light"/>
                <a:cs typeface="Open Sans Light"/>
              </a:rPr>
              <a:t>занятии!</a:t>
            </a:r>
            <a:endParaRPr lang="en-GB" sz="1200">
              <a:solidFill>
                <a:schemeClr val="bg1">
                  <a:lumMod val="50000"/>
                </a:schemeClr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5153" y="329690"/>
            <a:ext cx="3206593" cy="120032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rtl="0"/>
            <a:r>
              <a:rPr lang="ru" sz="2400" b="1" i="0" u="none" strike="noStrike" dirty="0">
                <a:solidFill>
                  <a:srgbClr val="1884C0"/>
                </a:solidFill>
                <a:latin typeface="Roboto"/>
                <a:ea typeface="Roboto"/>
              </a:rPr>
              <a:t>ВМЕСТЕ
</a:t>
            </a:r>
          </a:p>
          <a:p>
            <a:pPr algn="ctr" rtl="0"/>
            <a:r>
              <a:rPr lang="ru" sz="2400" b="1" i="0" u="none" strike="noStrike" dirty="0">
                <a:solidFill>
                  <a:srgbClr val="202020"/>
                </a:solidFill>
                <a:latin typeface="Roboto"/>
                <a:ea typeface="Roboto"/>
              </a:rPr>
              <a:t>МЫ ИЗМЕНИМ СИТУАЦИЮ К ЛУЧШЕМУ</a:t>
            </a:r>
            <a:endParaRPr lang="en-GB" sz="2400" b="1" dirty="0">
              <a:solidFill>
                <a:schemeClr val="bg1">
                  <a:lumMod val="50000"/>
                </a:schemeClr>
              </a:solidFill>
              <a:latin typeface="+mj-lt"/>
              <a:ea typeface="Roboto" pitchFamily="2" charset="0"/>
            </a:endParaRPr>
          </a:p>
        </p:txBody>
      </p:sp>
      <p:grpSp>
        <p:nvGrpSpPr>
          <p:cNvPr id="2" name="Group 15">
            <a:extLst>
              <a:ext uri="{FF2B5EF4-FFF2-40B4-BE49-F238E27FC236}">
                <a16:creationId xmlns:a16="http://schemas.microsoft.com/office/drawing/2014/main" id="{3DA70681-FC23-7C1F-100A-6F066FA64E05}"/>
              </a:ext>
            </a:extLst>
          </p:cNvPr>
          <p:cNvGrpSpPr/>
          <p:nvPr/>
        </p:nvGrpSpPr>
        <p:grpSpPr>
          <a:xfrm>
            <a:off x="4366511" y="2311975"/>
            <a:ext cx="575570" cy="42365"/>
            <a:chOff x="1373786" y="1322305"/>
            <a:chExt cx="958482" cy="70548"/>
          </a:xfrm>
        </p:grpSpPr>
        <p:sp>
          <p:nvSpPr>
            <p:cNvPr id="3" name="Oval 16">
              <a:extLst>
                <a:ext uri="{FF2B5EF4-FFF2-40B4-BE49-F238E27FC236}">
                  <a16:creationId xmlns:a16="http://schemas.microsoft.com/office/drawing/2014/main" id="{B0C08D3D-0B6B-1ED6-E170-921F26951821}"/>
                </a:ext>
              </a:extLst>
            </p:cNvPr>
            <p:cNvSpPr/>
            <p:nvPr/>
          </p:nvSpPr>
          <p:spPr>
            <a:xfrm>
              <a:off x="1373786" y="1322305"/>
              <a:ext cx="69495" cy="70548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GB" sz="750"/>
            </a:p>
          </p:txBody>
        </p:sp>
        <p:sp>
          <p:nvSpPr>
            <p:cNvPr id="5" name="Oval 17">
              <a:extLst>
                <a:ext uri="{FF2B5EF4-FFF2-40B4-BE49-F238E27FC236}">
                  <a16:creationId xmlns:a16="http://schemas.microsoft.com/office/drawing/2014/main" id="{FFEF0CBB-44E3-FFBC-048D-3D81AD20B9B5}"/>
                </a:ext>
              </a:extLst>
            </p:cNvPr>
            <p:cNvSpPr/>
            <p:nvPr/>
          </p:nvSpPr>
          <p:spPr>
            <a:xfrm>
              <a:off x="1578173" y="1322305"/>
              <a:ext cx="69495" cy="7054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GB" sz="750"/>
            </a:p>
          </p:txBody>
        </p:sp>
        <p:sp>
          <p:nvSpPr>
            <p:cNvPr id="6" name="Oval 18">
              <a:extLst>
                <a:ext uri="{FF2B5EF4-FFF2-40B4-BE49-F238E27FC236}">
                  <a16:creationId xmlns:a16="http://schemas.microsoft.com/office/drawing/2014/main" id="{831B9594-B14A-7ABC-C6C5-93654155AEF8}"/>
                </a:ext>
              </a:extLst>
            </p:cNvPr>
            <p:cNvSpPr/>
            <p:nvPr/>
          </p:nvSpPr>
          <p:spPr>
            <a:xfrm>
              <a:off x="1805850" y="1322305"/>
              <a:ext cx="69495" cy="7054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GB" sz="750"/>
            </a:p>
          </p:txBody>
        </p:sp>
        <p:sp>
          <p:nvSpPr>
            <p:cNvPr id="7" name="Oval 19">
              <a:extLst>
                <a:ext uri="{FF2B5EF4-FFF2-40B4-BE49-F238E27FC236}">
                  <a16:creationId xmlns:a16="http://schemas.microsoft.com/office/drawing/2014/main" id="{53EB5776-D0D5-75A5-7863-A9CAA4E4BB3D}"/>
                </a:ext>
              </a:extLst>
            </p:cNvPr>
            <p:cNvSpPr/>
            <p:nvPr/>
          </p:nvSpPr>
          <p:spPr>
            <a:xfrm>
              <a:off x="2037413" y="1322305"/>
              <a:ext cx="69495" cy="7054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GB" sz="750"/>
            </a:p>
          </p:txBody>
        </p:sp>
        <p:sp>
          <p:nvSpPr>
            <p:cNvPr id="8" name="Oval 20">
              <a:extLst>
                <a:ext uri="{FF2B5EF4-FFF2-40B4-BE49-F238E27FC236}">
                  <a16:creationId xmlns:a16="http://schemas.microsoft.com/office/drawing/2014/main" id="{41D64839-FECD-8646-4EBE-358A741DF60B}"/>
                </a:ext>
              </a:extLst>
            </p:cNvPr>
            <p:cNvSpPr/>
            <p:nvPr/>
          </p:nvSpPr>
          <p:spPr>
            <a:xfrm>
              <a:off x="2262773" y="1322305"/>
              <a:ext cx="69495" cy="7054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GB" sz="750"/>
            </a:p>
          </p:txBody>
        </p:sp>
      </p:grpSp>
      <p:pic>
        <p:nvPicPr>
          <p:cNvPr id="12" name="Espace réservé pour une image  3">
            <a:extLst>
              <a:ext uri="{FF2B5EF4-FFF2-40B4-BE49-F238E27FC236}">
                <a16:creationId xmlns:a16="http://schemas.microsoft.com/office/drawing/2014/main" id="{FBF2C5AB-C260-4C2D-BE34-2B4FD1D786E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7" b="2347"/>
          <a:stretch>
            <a:fillRect/>
          </a:stretch>
        </p:blipFill>
        <p:spPr>
          <a:xfrm>
            <a:off x="0" y="3259394"/>
            <a:ext cx="9144000" cy="1884106"/>
          </a:xfrm>
          <a:prstGeom prst="rect">
            <a:avLst/>
          </a:prstGeom>
          <a:gradFill>
            <a:gsLst>
              <a:gs pos="100000">
                <a:srgbClr val="F7F7F7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A4D5D486-DC4D-4705-8651-DDC3A9E392B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563" y="3876262"/>
            <a:ext cx="1283033" cy="577139"/>
          </a:xfrm>
          <a:prstGeom prst="rect">
            <a:avLst/>
          </a:prstGeom>
        </p:spPr>
      </p:pic>
      <p:pic>
        <p:nvPicPr>
          <p:cNvPr id="14" name="Image 2">
            <a:extLst>
              <a:ext uri="{FF2B5EF4-FFF2-40B4-BE49-F238E27FC236}">
                <a16:creationId xmlns:a16="http://schemas.microsoft.com/office/drawing/2014/main" id="{4571EFDB-5140-4A1D-AE7D-E728CD4D140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393" y="3900678"/>
            <a:ext cx="1746194" cy="520073"/>
          </a:xfrm>
          <a:prstGeom prst="rect">
            <a:avLst/>
          </a:prstGeom>
        </p:spPr>
      </p:pic>
      <p:pic>
        <p:nvPicPr>
          <p:cNvPr id="15" name="Image 8">
            <a:extLst>
              <a:ext uri="{FF2B5EF4-FFF2-40B4-BE49-F238E27FC236}">
                <a16:creationId xmlns:a16="http://schemas.microsoft.com/office/drawing/2014/main" id="{E9B179AE-F050-461E-949B-2D5712F2E82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1746" y="3622977"/>
            <a:ext cx="1418626" cy="102338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44DDD91-B7BC-4B55-9C2F-933375FC5E7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79676" y="3868378"/>
            <a:ext cx="1788431" cy="526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000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rtl="0"/>
            <a:r>
              <a:rPr lang="ru-RU" sz="1900" b="1">
                <a:solidFill>
                  <a:srgbClr val="1884C0"/>
                </a:solidFill>
                <a:latin typeface="Roboto"/>
                <a:ea typeface="Roboto"/>
              </a:rPr>
              <a:t>«</a:t>
            </a:r>
            <a:r>
              <a:rPr lang="ru" sz="1900" b="1" i="0" u="none" strike="noStrike">
                <a:solidFill>
                  <a:srgbClr val="1884C0"/>
                </a:solidFill>
                <a:latin typeface="Roboto"/>
                <a:ea typeface="Roboto"/>
              </a:rPr>
              <a:t>У меня есть </a:t>
            </a:r>
            <a:r>
              <a:rPr lang="ru" sz="1900" b="1" i="0" u="none" strike="noStrike" dirty="0">
                <a:solidFill>
                  <a:srgbClr val="1884C0"/>
                </a:solidFill>
                <a:latin typeface="Roboto"/>
                <a:ea typeface="Roboto"/>
              </a:rPr>
              <a:t>право»</a:t>
            </a:r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>
          <a:xfrm>
            <a:off x="416242" y="565840"/>
            <a:ext cx="6277897" cy="268865"/>
          </a:xfrm>
        </p:spPr>
        <p:txBody>
          <a:bodyPr>
            <a:noAutofit/>
          </a:bodyPr>
          <a:lstStyle/>
          <a:p>
            <a:pPr rtl="0">
              <a:lnSpc>
                <a:spcPct val="150000"/>
              </a:lnSpc>
            </a:pPr>
            <a:r>
              <a:rPr lang="ru" sz="1000" b="0" i="0" u="none" strike="noStrike">
                <a:solidFill>
                  <a:srgbClr val="1884C0"/>
                </a:solidFill>
                <a:latin typeface="Roboto"/>
                <a:ea typeface="Open Sans Light"/>
                <a:cs typeface="Open Sans Light"/>
              </a:rPr>
              <a:t>Короткометражный фильм</a:t>
            </a:r>
          </a:p>
        </p:txBody>
      </p:sp>
      <p:pic>
        <p:nvPicPr>
          <p:cNvPr id="13" name="Graphique 12" descr="Jouer avec un remplissage uni">
            <a:extLst>
              <a:ext uri="{FF2B5EF4-FFF2-40B4-BE49-F238E27FC236}">
                <a16:creationId xmlns:a16="http://schemas.microsoft.com/office/drawing/2014/main" id="{B94B7C10-A2EB-420F-A3CD-3E7E146BE8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28937" y="2760212"/>
            <a:ext cx="685800" cy="685800"/>
          </a:xfrm>
          <a:prstGeom prst="rect">
            <a:avLst/>
          </a:prstGeom>
        </p:spPr>
      </p:pic>
      <p:pic>
        <p:nvPicPr>
          <p:cNvPr id="3" name="Picture 2" descr="I_have_the_right_film_cover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435233"/>
            <a:ext cx="68580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048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C73D423-0E27-4464-AF00-02D75A1D723C}"/>
              </a:ext>
            </a:extLst>
          </p:cNvPr>
          <p:cNvSpPr/>
          <p:nvPr/>
        </p:nvSpPr>
        <p:spPr>
          <a:xfrm>
            <a:off x="1143000" y="787401"/>
            <a:ext cx="6858000" cy="39274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1013"/>
          </a:p>
        </p:txBody>
      </p:sp>
      <p:sp>
        <p:nvSpPr>
          <p:cNvPr id="16" name="TextBox 15"/>
          <p:cNvSpPr txBox="1"/>
          <p:nvPr/>
        </p:nvSpPr>
        <p:spPr>
          <a:xfrm>
            <a:off x="523460" y="611721"/>
            <a:ext cx="4758113" cy="39241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rtl="0"/>
            <a:r>
              <a:rPr lang="ru" sz="1900" b="1" i="0" u="none" strike="noStrike">
                <a:solidFill>
                  <a:srgbClr val="1884C0"/>
                </a:solidFill>
                <a:latin typeface="Roboto"/>
              </a:rPr>
              <a:t>Краткий обзор учебной программы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57225" y="1700214"/>
            <a:ext cx="7900988" cy="231858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noAutofit/>
          </a:bodyPr>
          <a:lstStyle/>
          <a:p>
            <a:pPr marL="342900" indent="-342900" rtl="0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+mj-lt"/>
              <a:buAutoNum type="arabicPeriod"/>
            </a:pPr>
            <a:r>
              <a:rPr lang="ru" sz="1400" b="1" i="0" u="none" strike="noStrike">
                <a:solidFill>
                  <a:srgbClr val="3F3F3F"/>
                </a:solidFill>
                <a:latin typeface="Roboto"/>
                <a:ea typeface="Open Sans Light"/>
                <a:cs typeface="Open Sans Light"/>
              </a:rPr>
              <a:t>Контекст и задачи</a:t>
            </a:r>
          </a:p>
          <a:p>
            <a:pPr marL="342900" indent="-342900" rtl="0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+mj-lt"/>
              <a:buAutoNum type="arabicPeriod"/>
            </a:pPr>
            <a:r>
              <a:rPr lang="ru" sz="1400" b="1" i="0" u="none" strike="noStrike">
                <a:solidFill>
                  <a:srgbClr val="3F3F3F"/>
                </a:solidFill>
                <a:latin typeface="Roboto"/>
                <a:ea typeface="Open Sans Light"/>
                <a:cs typeface="Open Sans Light"/>
              </a:rPr>
              <a:t>Правила поведения персонала, стандарты, термины и определения</a:t>
            </a:r>
          </a:p>
          <a:p>
            <a:pPr marL="342900" indent="-342900" rtl="0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+mj-lt"/>
              <a:buAutoNum type="arabicPeriod"/>
            </a:pPr>
            <a:r>
              <a:rPr lang="ru" sz="1400" b="1" i="0" u="none" strike="noStrike">
                <a:solidFill>
                  <a:srgbClr val="3F3F3F"/>
                </a:solidFill>
                <a:latin typeface="Roboto"/>
                <a:ea typeface="Open Sans Light"/>
                <a:cs typeface="Open Sans Light"/>
              </a:rPr>
              <a:t>Основные документы </a:t>
            </a:r>
          </a:p>
          <a:p>
            <a:pPr marL="342900" indent="-342900" rtl="0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+mj-lt"/>
              <a:buAutoNum type="arabicPeriod"/>
            </a:pPr>
            <a:r>
              <a:rPr lang="ru" sz="1400" b="1" i="0" u="none" strike="noStrike">
                <a:solidFill>
                  <a:srgbClr val="3F3F3F"/>
                </a:solidFill>
                <a:latin typeface="Roboto"/>
                <a:ea typeface="Open Sans Light"/>
                <a:cs typeface="Open Sans Light"/>
              </a:rPr>
              <a:t>Подход, ориентированный на интересы жертв</a:t>
            </a:r>
          </a:p>
          <a:p>
            <a:pPr marL="342900" indent="-342900" rtl="0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+mj-lt"/>
              <a:buAutoNum type="arabicPeriod"/>
            </a:pPr>
            <a:r>
              <a:rPr lang="ru" sz="1400" b="1" i="0" u="none" strike="noStrike">
                <a:solidFill>
                  <a:srgbClr val="3F3F3F"/>
                </a:solidFill>
                <a:latin typeface="Roboto"/>
                <a:ea typeface="Open Sans Light"/>
                <a:cs typeface="Open Sans Light"/>
              </a:rPr>
              <a:t>Практические примеры</a:t>
            </a:r>
          </a:p>
          <a:p>
            <a:pPr marL="342900" indent="-342900" rtl="0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+mj-lt"/>
              <a:buAutoNum type="arabicPeriod"/>
            </a:pPr>
            <a:r>
              <a:rPr lang="ru" sz="1400" b="1" i="0" u="none" strike="noStrike">
                <a:solidFill>
                  <a:srgbClr val="3F3F3F"/>
                </a:solidFill>
                <a:latin typeface="Roboto"/>
                <a:ea typeface="Open Sans Light"/>
                <a:cs typeface="Open Sans Light"/>
              </a:rPr>
              <a:t>Порядок представления сообщений</a:t>
            </a:r>
          </a:p>
          <a:p>
            <a:pPr marL="342900" indent="-342900" rtl="0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+mj-lt"/>
              <a:buAutoNum type="arabicPeriod"/>
            </a:pPr>
            <a:r>
              <a:rPr lang="ru" sz="1400" b="1" i="0" u="none" strike="noStrike">
                <a:solidFill>
                  <a:srgbClr val="3F3F3F"/>
                </a:solidFill>
                <a:latin typeface="Roboto"/>
                <a:ea typeface="Open Sans Light"/>
                <a:cs typeface="Open Sans Light"/>
              </a:rPr>
              <a:t>Инициативы по предотвращению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A914F8F-E6FE-7CE9-4E66-7D408D287262}"/>
              </a:ext>
            </a:extLst>
          </p:cNvPr>
          <p:cNvGrpSpPr/>
          <p:nvPr/>
        </p:nvGrpSpPr>
        <p:grpSpPr>
          <a:xfrm>
            <a:off x="724860" y="1325160"/>
            <a:ext cx="472648" cy="45719"/>
            <a:chOff x="1373786" y="1322305"/>
            <a:chExt cx="958482" cy="70548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86482A71-8F5B-41C4-10CE-6C0C16EDD832}"/>
                </a:ext>
              </a:extLst>
            </p:cNvPr>
            <p:cNvSpPr/>
            <p:nvPr/>
          </p:nvSpPr>
          <p:spPr>
            <a:xfrm>
              <a:off x="1373786" y="1322305"/>
              <a:ext cx="69495" cy="70548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GB" sz="750"/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06DA7BD4-ACE3-26F0-E5F3-E8DAFEB8159E}"/>
                </a:ext>
              </a:extLst>
            </p:cNvPr>
            <p:cNvSpPr/>
            <p:nvPr/>
          </p:nvSpPr>
          <p:spPr>
            <a:xfrm>
              <a:off x="1578173" y="1322305"/>
              <a:ext cx="69495" cy="7054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GB" sz="750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EFC3DB81-B8A5-68DC-101E-3879BE078EA8}"/>
                </a:ext>
              </a:extLst>
            </p:cNvPr>
            <p:cNvSpPr/>
            <p:nvPr/>
          </p:nvSpPr>
          <p:spPr>
            <a:xfrm>
              <a:off x="1805850" y="1322305"/>
              <a:ext cx="69495" cy="7054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GB" sz="75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26734926-B540-9CBD-DA80-3F56EA3086D1}"/>
                </a:ext>
              </a:extLst>
            </p:cNvPr>
            <p:cNvSpPr/>
            <p:nvPr/>
          </p:nvSpPr>
          <p:spPr>
            <a:xfrm>
              <a:off x="2037413" y="1322305"/>
              <a:ext cx="69495" cy="7054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GB" sz="75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63260947-51EE-602B-AC2B-0597EEC90F4B}"/>
                </a:ext>
              </a:extLst>
            </p:cNvPr>
            <p:cNvSpPr/>
            <p:nvPr/>
          </p:nvSpPr>
          <p:spPr>
            <a:xfrm>
              <a:off x="2262773" y="1322305"/>
              <a:ext cx="69495" cy="70548"/>
            </a:xfrm>
            <a:prstGeom prst="ellipse">
              <a:avLst/>
            </a:prstGeom>
            <a:solidFill>
              <a:srgbClr val="EFFF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GB" sz="750"/>
            </a:p>
          </p:txBody>
        </p:sp>
      </p:grpSp>
    </p:spTree>
    <p:extLst>
      <p:ext uri="{BB962C8B-B14F-4D97-AF65-F5344CB8AC3E}">
        <p14:creationId xmlns:p14="http://schemas.microsoft.com/office/powerpoint/2010/main" val="2384582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E514FA10-187E-4943-A2F1-1D7DEF58594C}"/>
              </a:ext>
            </a:extLst>
          </p:cNvPr>
          <p:cNvSpPr/>
          <p:nvPr/>
        </p:nvSpPr>
        <p:spPr>
          <a:xfrm>
            <a:off x="1143000" y="1277755"/>
            <a:ext cx="6858000" cy="337282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1013">
              <a:solidFill>
                <a:schemeClr val="tx1"/>
              </a:solidFill>
            </a:endParaRPr>
          </a:p>
        </p:txBody>
      </p:sp>
      <p:sp>
        <p:nvSpPr>
          <p:cNvPr id="42" name="AutoShape 15">
            <a:extLst>
              <a:ext uri="{FF2B5EF4-FFF2-40B4-BE49-F238E27FC236}">
                <a16:creationId xmlns:a16="http://schemas.microsoft.com/office/drawing/2014/main" id="{C365852C-E578-4DAE-AC28-8C6DE4A79A8E}"/>
              </a:ext>
            </a:extLst>
          </p:cNvPr>
          <p:cNvSpPr/>
          <p:nvPr/>
        </p:nvSpPr>
        <p:spPr bwMode="auto">
          <a:xfrm>
            <a:off x="4984606" y="1752591"/>
            <a:ext cx="3474278" cy="211315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>
            <a:noAutofit/>
          </a:bodyPr>
          <a:lstStyle/>
          <a:p>
            <a:pPr rtl="0" fontAlgn="t">
              <a:lnSpc>
                <a:spcPct val="80000"/>
              </a:lnSpc>
              <a:defRPr/>
            </a:pPr>
            <a:r>
              <a:rPr lang="ru" sz="2400" b="1" i="0" u="none" strike="noStrike">
                <a:solidFill>
                  <a:srgbClr val="202020"/>
                </a:solidFill>
                <a:latin typeface="Roboto"/>
                <a:ea typeface="Open Sans Light"/>
                <a:cs typeface="Open Sans Light"/>
              </a:rPr>
              <a:t>Почему этот курс стал необходимостью</a:t>
            </a:r>
            <a:endParaRPr lang="ru" sz="2400" b="1" i="0" u="none" strike="noStrike" dirty="0">
              <a:solidFill>
                <a:srgbClr val="202020"/>
              </a:solidFill>
              <a:latin typeface="Roboto"/>
              <a:ea typeface="Open Sans Light"/>
              <a:cs typeface="Open Sans Light"/>
            </a:endParaRPr>
          </a:p>
          <a:p>
            <a:pPr fontAlgn="t">
              <a:lnSpc>
                <a:spcPct val="80000"/>
              </a:lnSpc>
              <a:defRPr/>
            </a:pPr>
            <a:endParaRPr lang="en-US" sz="2400" b="1" dirty="0">
              <a:solidFill>
                <a:schemeClr val="bg1">
                  <a:lumMod val="50000"/>
                </a:schemeClr>
              </a:solidFill>
              <a:cs typeface="Open Sans" charset="0"/>
              <a:sym typeface="Open Sans" charset="0"/>
            </a:endParaRPr>
          </a:p>
          <a:p>
            <a:pPr rtl="0" fontAlgn="t">
              <a:spcBef>
                <a:spcPts val="150"/>
              </a:spcBef>
              <a:defRPr/>
            </a:pPr>
            <a:r>
              <a:rPr lang="ru" sz="1800" b="1" i="0" u="none" strike="noStrike" dirty="0">
                <a:solidFill>
                  <a:srgbClr val="1884C0"/>
                </a:solidFill>
                <a:latin typeface="Roboto"/>
                <a:ea typeface="Roboto"/>
                <a:sym typeface="Open Sans" charset="0"/>
              </a:rPr>
              <a:t>ПРАВА И </a:t>
            </a:r>
            <a:r>
              <a:rPr lang="ru" sz="1800" b="1" i="0" u="none" strike="noStrike">
                <a:solidFill>
                  <a:srgbClr val="1884C0"/>
                </a:solidFill>
                <a:latin typeface="Roboto"/>
                <a:ea typeface="Roboto"/>
                <a:sym typeface="Open Sans" charset="0"/>
              </a:rPr>
              <a:t>ДОСТОИНСТВО</a:t>
            </a:r>
            <a:r>
              <a:rPr lang="ru" sz="1800" b="0" i="0" u="none" strike="noStrike">
                <a:solidFill>
                  <a:srgbClr val="202020"/>
                </a:solidFill>
                <a:latin typeface="Roboto"/>
                <a:cs typeface="Open Sans" charset="0"/>
                <a:sym typeface="Open Sans" charset="0"/>
              </a:rPr>
              <a:t> жертв </a:t>
            </a:r>
            <a:r>
              <a:rPr lang="ru" sz="1800" b="0" i="0" u="none" strike="noStrike" dirty="0">
                <a:solidFill>
                  <a:srgbClr val="202020"/>
                </a:solidFill>
                <a:latin typeface="Roboto"/>
                <a:cs typeface="Open Sans" charset="0"/>
                <a:sym typeface="Open Sans" charset="0"/>
              </a:rPr>
              <a:t>превыше всего</a:t>
            </a:r>
            <a:endParaRPr lang="en-US" dirty="0">
              <a:solidFill>
                <a:schemeClr val="bg1">
                  <a:lumMod val="50000"/>
                </a:schemeClr>
              </a:solidFill>
              <a:cs typeface="Gill Sans" charset="0"/>
            </a:endParaRPr>
          </a:p>
        </p:txBody>
      </p:sp>
      <p:pic>
        <p:nvPicPr>
          <p:cNvPr id="63" name="Espace réservé pour une image  5">
            <a:extLst>
              <a:ext uri="{FF2B5EF4-FFF2-40B4-BE49-F238E27FC236}">
                <a16:creationId xmlns:a16="http://schemas.microsoft.com/office/drawing/2014/main" id="{331DE7EA-A018-4B0B-A493-D416EC1A71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tx2">
                <a:lumMod val="60000"/>
                <a:lumOff val="4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>
            <a:fillRect/>
          </a:stretch>
        </p:blipFill>
        <p:spPr>
          <a:xfrm>
            <a:off x="1138170" y="1185246"/>
            <a:ext cx="3474279" cy="3474279"/>
          </a:xfrm>
          <a:prstGeom prst="ellipse">
            <a:avLst/>
          </a:prstGeom>
          <a:blipFill>
            <a:blip r:embed="rId4"/>
            <a:tile tx="0" ty="0" sx="100000" sy="100000" flip="none" algn="tl"/>
          </a:blipFill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03633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>
            <a:extLst>
              <a:ext uri="{FF2B5EF4-FFF2-40B4-BE49-F238E27FC236}">
                <a16:creationId xmlns:a16="http://schemas.microsoft.com/office/drawing/2014/main" id="{FF04AC8C-3193-416C-B096-A4AF6E1CAF33}"/>
              </a:ext>
            </a:extLst>
          </p:cNvPr>
          <p:cNvSpPr/>
          <p:nvPr/>
        </p:nvSpPr>
        <p:spPr>
          <a:xfrm>
            <a:off x="1143000" y="1268230"/>
            <a:ext cx="6858000" cy="337282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1013">
              <a:noFill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3524940" y="2058382"/>
            <a:ext cx="1807364" cy="1807364"/>
            <a:chOff x="4332096" y="2231952"/>
            <a:chExt cx="3213090" cy="3213090"/>
          </a:xfrm>
        </p:grpSpPr>
        <p:sp>
          <p:nvSpPr>
            <p:cNvPr id="23" name="Freeform 5"/>
            <p:cNvSpPr/>
            <p:nvPr/>
          </p:nvSpPr>
          <p:spPr bwMode="auto">
            <a:xfrm>
              <a:off x="4332096" y="2231952"/>
              <a:ext cx="1520028" cy="1522016"/>
            </a:xfrm>
            <a:custGeom>
              <a:avLst/>
              <a:gdLst>
                <a:gd name="T0" fmla="*/ 444 w 444"/>
                <a:gd name="T1" fmla="*/ 420 h 445"/>
                <a:gd name="T2" fmla="*/ 443 w 444"/>
                <a:gd name="T3" fmla="*/ 420 h 445"/>
                <a:gd name="T4" fmla="*/ 444 w 444"/>
                <a:gd name="T5" fmla="*/ 420 h 445"/>
                <a:gd name="T6" fmla="*/ 444 w 444"/>
                <a:gd name="T7" fmla="*/ 0 h 445"/>
                <a:gd name="T8" fmla="*/ 0 w 444"/>
                <a:gd name="T9" fmla="*/ 445 h 445"/>
                <a:gd name="T10" fmla="*/ 444 w 444"/>
                <a:gd name="T11" fmla="*/ 445 h 445"/>
                <a:gd name="T12" fmla="*/ 444 w 444"/>
                <a:gd name="T13" fmla="*/ 420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3" h="445">
                  <a:moveTo>
                    <a:pt x="444" y="420"/>
                  </a:moveTo>
                  <a:cubicBezTo>
                    <a:pt x="443" y="420"/>
                    <a:pt x="443" y="420"/>
                    <a:pt x="443" y="420"/>
                  </a:cubicBezTo>
                  <a:cubicBezTo>
                    <a:pt x="443" y="420"/>
                    <a:pt x="443" y="420"/>
                    <a:pt x="444" y="420"/>
                  </a:cubicBezTo>
                  <a:cubicBezTo>
                    <a:pt x="444" y="0"/>
                    <a:pt x="444" y="0"/>
                    <a:pt x="444" y="0"/>
                  </a:cubicBezTo>
                  <a:cubicBezTo>
                    <a:pt x="199" y="0"/>
                    <a:pt x="0" y="199"/>
                    <a:pt x="0" y="445"/>
                  </a:cubicBezTo>
                  <a:cubicBezTo>
                    <a:pt x="444" y="445"/>
                    <a:pt x="444" y="445"/>
                    <a:pt x="444" y="445"/>
                  </a:cubicBezTo>
                  <a:lnTo>
                    <a:pt x="444" y="42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/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sz="1013"/>
            </a:p>
          </p:txBody>
        </p:sp>
        <p:sp>
          <p:nvSpPr>
            <p:cNvPr id="24" name="Freeform 6"/>
            <p:cNvSpPr/>
            <p:nvPr/>
          </p:nvSpPr>
          <p:spPr bwMode="auto">
            <a:xfrm>
              <a:off x="4332096" y="3925014"/>
              <a:ext cx="1520028" cy="1520028"/>
            </a:xfrm>
            <a:custGeom>
              <a:avLst/>
              <a:gdLst>
                <a:gd name="T0" fmla="*/ 0 w 444"/>
                <a:gd name="T1" fmla="*/ 0 h 445"/>
                <a:gd name="T2" fmla="*/ 444 w 444"/>
                <a:gd name="T3" fmla="*/ 445 h 445"/>
                <a:gd name="T4" fmla="*/ 444 w 444"/>
                <a:gd name="T5" fmla="*/ 0 h 445"/>
                <a:gd name="T6" fmla="*/ 0 w 444"/>
                <a:gd name="T7" fmla="*/ 0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3" h="445">
                  <a:moveTo>
                    <a:pt x="0" y="0"/>
                  </a:moveTo>
                  <a:cubicBezTo>
                    <a:pt x="0" y="246"/>
                    <a:pt x="199" y="445"/>
                    <a:pt x="444" y="445"/>
                  </a:cubicBezTo>
                  <a:cubicBezTo>
                    <a:pt x="444" y="0"/>
                    <a:pt x="444" y="0"/>
                    <a:pt x="444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sz="1013"/>
            </a:p>
          </p:txBody>
        </p:sp>
        <p:sp>
          <p:nvSpPr>
            <p:cNvPr id="25" name="Freeform 7"/>
            <p:cNvSpPr/>
            <p:nvPr/>
          </p:nvSpPr>
          <p:spPr bwMode="auto">
            <a:xfrm>
              <a:off x="6023170" y="2231952"/>
              <a:ext cx="1522016" cy="1522016"/>
            </a:xfrm>
            <a:custGeom>
              <a:avLst/>
              <a:gdLst>
                <a:gd name="T0" fmla="*/ 0 w 445"/>
                <a:gd name="T1" fmla="*/ 0 h 445"/>
                <a:gd name="T2" fmla="*/ 0 w 445"/>
                <a:gd name="T3" fmla="*/ 420 h 445"/>
                <a:gd name="T4" fmla="*/ 9 w 445"/>
                <a:gd name="T5" fmla="*/ 420 h 445"/>
                <a:gd name="T6" fmla="*/ 20 w 445"/>
                <a:gd name="T7" fmla="*/ 420 h 445"/>
                <a:gd name="T8" fmla="*/ 9 w 445"/>
                <a:gd name="T9" fmla="*/ 420 h 445"/>
                <a:gd name="T10" fmla="*/ 0 w 445"/>
                <a:gd name="T11" fmla="*/ 420 h 445"/>
                <a:gd name="T12" fmla="*/ 0 w 445"/>
                <a:gd name="T13" fmla="*/ 445 h 445"/>
                <a:gd name="T14" fmla="*/ 445 w 445"/>
                <a:gd name="T15" fmla="*/ 445 h 445"/>
                <a:gd name="T16" fmla="*/ 0 w 445"/>
                <a:gd name="T17" fmla="*/ 0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5" h="445">
                  <a:moveTo>
                    <a:pt x="0" y="0"/>
                  </a:moveTo>
                  <a:cubicBezTo>
                    <a:pt x="0" y="420"/>
                    <a:pt x="0" y="420"/>
                    <a:pt x="0" y="420"/>
                  </a:cubicBezTo>
                  <a:cubicBezTo>
                    <a:pt x="2" y="420"/>
                    <a:pt x="5" y="420"/>
                    <a:pt x="9" y="420"/>
                  </a:cubicBezTo>
                  <a:cubicBezTo>
                    <a:pt x="15" y="420"/>
                    <a:pt x="20" y="420"/>
                    <a:pt x="20" y="420"/>
                  </a:cubicBezTo>
                  <a:cubicBezTo>
                    <a:pt x="20" y="420"/>
                    <a:pt x="15" y="420"/>
                    <a:pt x="9" y="420"/>
                  </a:cubicBezTo>
                  <a:cubicBezTo>
                    <a:pt x="5" y="420"/>
                    <a:pt x="2" y="420"/>
                    <a:pt x="0" y="420"/>
                  </a:cubicBezTo>
                  <a:cubicBezTo>
                    <a:pt x="0" y="445"/>
                    <a:pt x="0" y="445"/>
                    <a:pt x="0" y="445"/>
                  </a:cubicBezTo>
                  <a:cubicBezTo>
                    <a:pt x="445" y="445"/>
                    <a:pt x="445" y="445"/>
                    <a:pt x="445" y="445"/>
                  </a:cubicBezTo>
                  <a:cubicBezTo>
                    <a:pt x="445" y="199"/>
                    <a:pt x="246" y="0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sz="1013"/>
            </a:p>
          </p:txBody>
        </p:sp>
        <p:sp>
          <p:nvSpPr>
            <p:cNvPr id="26" name="Freeform 8"/>
            <p:cNvSpPr/>
            <p:nvPr/>
          </p:nvSpPr>
          <p:spPr bwMode="auto">
            <a:xfrm>
              <a:off x="6021181" y="3925014"/>
              <a:ext cx="1522016" cy="1520028"/>
            </a:xfrm>
            <a:custGeom>
              <a:avLst/>
              <a:gdLst>
                <a:gd name="T0" fmla="*/ 0 w 445"/>
                <a:gd name="T1" fmla="*/ 445 h 445"/>
                <a:gd name="T2" fmla="*/ 445 w 445"/>
                <a:gd name="T3" fmla="*/ 0 h 445"/>
                <a:gd name="T4" fmla="*/ 0 w 445"/>
                <a:gd name="T5" fmla="*/ 0 h 445"/>
                <a:gd name="T6" fmla="*/ 0 w 445"/>
                <a:gd name="T7" fmla="*/ 445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5" h="445">
                  <a:moveTo>
                    <a:pt x="0" y="445"/>
                  </a:moveTo>
                  <a:cubicBezTo>
                    <a:pt x="246" y="445"/>
                    <a:pt x="445" y="246"/>
                    <a:pt x="445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44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sz="1013"/>
            </a:p>
          </p:txBody>
        </p:sp>
      </p:grpSp>
      <p:sp>
        <p:nvSpPr>
          <p:cNvPr id="41" name="TextBox 25"/>
          <p:cNvSpPr txBox="1"/>
          <p:nvPr/>
        </p:nvSpPr>
        <p:spPr>
          <a:xfrm>
            <a:off x="5503650" y="3250686"/>
            <a:ext cx="2050066" cy="37510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51435" tIns="25718" rIns="51435" bIns="25718" anchor="t" anchorCtr="0" compatLnSpc="1">
            <a:noAutofit/>
          </a:bodyPr>
          <a:lstStyle/>
          <a:p>
            <a:pPr rtl="0"/>
            <a:r>
              <a:rPr lang="ru" sz="2100" b="1" i="0" u="none" strike="noStrike" dirty="0">
                <a:solidFill>
                  <a:srgbClr val="202020"/>
                </a:solidFill>
                <a:latin typeface="Roboto"/>
                <a:ea typeface="Open Sans"/>
                <a:cs typeface="Open Sans" charset="0"/>
              </a:rPr>
              <a:t>Определения</a:t>
            </a:r>
          </a:p>
        </p:txBody>
      </p:sp>
      <p:sp>
        <p:nvSpPr>
          <p:cNvPr id="44" name="Title 43"/>
          <p:cNvSpPr>
            <a:spLocks noGrp="1"/>
          </p:cNvSpPr>
          <p:nvPr>
            <p:ph type="ctrTitle"/>
          </p:nvPr>
        </p:nvSpPr>
        <p:spPr>
          <a:xfrm>
            <a:off x="422731" y="349999"/>
            <a:ext cx="8370529" cy="362615"/>
          </a:xfrm>
        </p:spPr>
        <p:txBody>
          <a:bodyPr>
            <a:noAutofit/>
          </a:bodyPr>
          <a:lstStyle/>
          <a:p>
            <a:pPr rtl="0"/>
            <a:r>
              <a:rPr lang="ru" sz="1900" b="1" i="0" u="none" strike="noStrike">
                <a:solidFill>
                  <a:srgbClr val="1884C0"/>
                </a:solidFill>
                <a:latin typeface="Roboto"/>
              </a:rPr>
              <a:t>Базовые понятия</a:t>
            </a:r>
          </a:p>
        </p:txBody>
      </p:sp>
      <p:sp>
        <p:nvSpPr>
          <p:cNvPr id="28" name="TextBox 25">
            <a:extLst>
              <a:ext uri="{FF2B5EF4-FFF2-40B4-BE49-F238E27FC236}">
                <a16:creationId xmlns:a16="http://schemas.microsoft.com/office/drawing/2014/main" id="{46B6434D-900B-41D2-9734-4A29C1B926C1}"/>
              </a:ext>
            </a:extLst>
          </p:cNvPr>
          <p:cNvSpPr txBox="1"/>
          <p:nvPr/>
        </p:nvSpPr>
        <p:spPr>
          <a:xfrm>
            <a:off x="5711360" y="2319966"/>
            <a:ext cx="1842356" cy="37510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51435" tIns="25718" rIns="51435" bIns="25718" anchor="t" anchorCtr="0" compatLnSpc="1">
            <a:noAutofit/>
          </a:bodyPr>
          <a:lstStyle/>
          <a:p>
            <a:pPr rtl="0"/>
            <a:r>
              <a:rPr lang="ru" sz="2100" b="1" i="0" u="none" strike="noStrike" dirty="0">
                <a:solidFill>
                  <a:srgbClr val="202020"/>
                </a:solidFill>
                <a:latin typeface="Roboto"/>
                <a:ea typeface="Open Sans"/>
                <a:cs typeface="Open Sans" charset="0"/>
              </a:rPr>
              <a:t>Стандарты</a:t>
            </a:r>
          </a:p>
        </p:txBody>
      </p:sp>
      <p:sp>
        <p:nvSpPr>
          <p:cNvPr id="31" name="TextBox 25">
            <a:extLst>
              <a:ext uri="{FF2B5EF4-FFF2-40B4-BE49-F238E27FC236}">
                <a16:creationId xmlns:a16="http://schemas.microsoft.com/office/drawing/2014/main" id="{525322C5-7373-45A8-B81A-565F1BE12374}"/>
              </a:ext>
            </a:extLst>
          </p:cNvPr>
          <p:cNvSpPr txBox="1"/>
          <p:nvPr/>
        </p:nvSpPr>
        <p:spPr>
          <a:xfrm>
            <a:off x="1678739" y="3322381"/>
            <a:ext cx="1810890" cy="37510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51435" tIns="25718" rIns="51435" bIns="25718" anchor="t" anchorCtr="0" compatLnSpc="1">
            <a:noAutofit/>
          </a:bodyPr>
          <a:lstStyle/>
          <a:p>
            <a:pPr rtl="0"/>
            <a:r>
              <a:rPr lang="ru" sz="2100" b="1" i="0" u="none" strike="noStrike" dirty="0">
                <a:solidFill>
                  <a:srgbClr val="202020"/>
                </a:solidFill>
                <a:latin typeface="Roboto"/>
                <a:ea typeface="Open Sans"/>
                <a:cs typeface="Open Sans" charset="0"/>
              </a:rPr>
              <a:t>Термины</a:t>
            </a:r>
            <a:endParaRPr lang="en-GB" sz="2100" dirty="0">
              <a:solidFill>
                <a:schemeClr val="bg1">
                  <a:lumMod val="50000"/>
                </a:schemeClr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0" name="TextBox 25"/>
          <p:cNvSpPr txBox="1"/>
          <p:nvPr/>
        </p:nvSpPr>
        <p:spPr>
          <a:xfrm>
            <a:off x="1689299" y="2058382"/>
            <a:ext cx="1666978" cy="37510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51435" tIns="25718" rIns="51435" bIns="25718" anchor="t" anchorCtr="0" compatLnSpc="1">
            <a:noAutofit/>
          </a:bodyPr>
          <a:lstStyle/>
          <a:p>
            <a:pPr rtl="0"/>
            <a:r>
              <a:rPr lang="ru" sz="2100" b="1" i="0" u="none" strike="noStrike" dirty="0">
                <a:solidFill>
                  <a:srgbClr val="202020"/>
                </a:solidFill>
                <a:latin typeface="Roboto"/>
                <a:ea typeface="Open Sans"/>
                <a:cs typeface="Open Sans" charset="0"/>
              </a:rPr>
              <a:t>Правила поведения персонала</a:t>
            </a:r>
          </a:p>
        </p:txBody>
      </p:sp>
      <p:pic>
        <p:nvPicPr>
          <p:cNvPr id="15" name="Graphique 14" descr="Badge Tick1 avec un remplissage uni">
            <a:extLst>
              <a:ext uri="{FF2B5EF4-FFF2-40B4-BE49-F238E27FC236}">
                <a16:creationId xmlns:a16="http://schemas.microsoft.com/office/drawing/2014/main" id="{59AB212F-DC81-4E99-B66B-9CB6E95BA1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73022" y="2328965"/>
            <a:ext cx="494679" cy="494679"/>
          </a:xfrm>
          <a:prstGeom prst="rect">
            <a:avLst/>
          </a:prstGeom>
        </p:spPr>
      </p:pic>
      <p:pic>
        <p:nvPicPr>
          <p:cNvPr id="8" name="Picture Placeholder 17">
            <a:extLst>
              <a:ext uri="{FF2B5EF4-FFF2-40B4-BE49-F238E27FC236}">
                <a16:creationId xmlns:a16="http://schemas.microsoft.com/office/drawing/2014/main" id="{760FA5D0-E9D5-5EF5-7849-7D7D062327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762615" y="2358481"/>
            <a:ext cx="543728" cy="468211"/>
          </a:xfrm>
          <a:prstGeom prst="rect">
            <a:avLst/>
          </a:prstGeom>
        </p:spPr>
      </p:pic>
      <p:pic>
        <p:nvPicPr>
          <p:cNvPr id="9" name="Picture Placeholder 25">
            <a:extLst>
              <a:ext uri="{FF2B5EF4-FFF2-40B4-BE49-F238E27FC236}">
                <a16:creationId xmlns:a16="http://schemas.microsoft.com/office/drawing/2014/main" id="{0C7CE354-0C7D-4DFC-3733-4E69435802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886200" y="3132094"/>
            <a:ext cx="368333" cy="530400"/>
          </a:xfrm>
          <a:prstGeom prst="rect">
            <a:avLst/>
          </a:prstGeom>
        </p:spPr>
      </p:pic>
      <p:pic>
        <p:nvPicPr>
          <p:cNvPr id="10" name="Picture Placeholder 27">
            <a:extLst>
              <a:ext uri="{FF2B5EF4-FFF2-40B4-BE49-F238E27FC236}">
                <a16:creationId xmlns:a16="http://schemas.microsoft.com/office/drawing/2014/main" id="{4CBC1E8F-C9E1-BFAC-5F40-D9B094CB936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613886" y="3176269"/>
            <a:ext cx="366591" cy="454573"/>
          </a:xfrm>
          <a:prstGeom prst="rect">
            <a:avLst/>
          </a:prstGeom>
        </p:spPr>
      </p:pic>
      <p:sp>
        <p:nvSpPr>
          <p:cNvPr id="2" name="Subtitle 44">
            <a:extLst>
              <a:ext uri="{FF2B5EF4-FFF2-40B4-BE49-F238E27FC236}">
                <a16:creationId xmlns:a16="http://schemas.microsoft.com/office/drawing/2014/main" id="{F568C4E6-5852-7475-3777-0795130398C4}"/>
              </a:ext>
            </a:extLst>
          </p:cNvPr>
          <p:cNvSpPr txBox="1"/>
          <p:nvPr/>
        </p:nvSpPr>
        <p:spPr>
          <a:xfrm>
            <a:off x="403349" y="597035"/>
            <a:ext cx="6277897" cy="268865"/>
          </a:xfrm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6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7175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435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1525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5875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4305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00225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rtl="0">
              <a:lnSpc>
                <a:spcPct val="150000"/>
              </a:lnSpc>
            </a:pPr>
            <a:r>
              <a:rPr lang="ru" sz="1000" b="0" i="0" u="none" strike="noStrike">
                <a:solidFill>
                  <a:srgbClr val="1884C0"/>
                </a:solidFill>
                <a:latin typeface="Roboto"/>
                <a:ea typeface="Open Sans Light"/>
                <a:cs typeface="Open Sans Light"/>
              </a:rPr>
              <a:t>Сексуальная эксплуатация, сексуальные надругательства и сексуальные домогательства</a:t>
            </a:r>
          </a:p>
        </p:txBody>
      </p:sp>
    </p:spTree>
    <p:extLst>
      <p:ext uri="{BB962C8B-B14F-4D97-AF65-F5344CB8AC3E}">
        <p14:creationId xmlns:p14="http://schemas.microsoft.com/office/powerpoint/2010/main" val="1277031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4" grpId="0"/>
      <p:bldP spid="28" grpId="0"/>
      <p:bldP spid="31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81CF29E-FA01-459C-B9E3-2AE18A975B2C}"/>
              </a:ext>
            </a:extLst>
          </p:cNvPr>
          <p:cNvSpPr/>
          <p:nvPr/>
        </p:nvSpPr>
        <p:spPr>
          <a:xfrm>
            <a:off x="1143000" y="1277755"/>
            <a:ext cx="6858000" cy="337282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1013"/>
          </a:p>
        </p:txBody>
      </p:sp>
      <p:sp>
        <p:nvSpPr>
          <p:cNvPr id="44" name="Title 43"/>
          <p:cNvSpPr>
            <a:spLocks noGrp="1"/>
          </p:cNvSpPr>
          <p:nvPr>
            <p:ph type="ctrTitle"/>
          </p:nvPr>
        </p:nvSpPr>
        <p:spPr>
          <a:xfrm>
            <a:off x="395946" y="368853"/>
            <a:ext cx="8370529" cy="362615"/>
          </a:xfrm>
        </p:spPr>
        <p:txBody>
          <a:bodyPr>
            <a:noAutofit/>
          </a:bodyPr>
          <a:lstStyle/>
          <a:p>
            <a:pPr rtl="0"/>
            <a:r>
              <a:rPr lang="ru" sz="1900" b="1" i="0" u="none" strike="noStrike">
                <a:solidFill>
                  <a:srgbClr val="1884C0"/>
                </a:solidFill>
                <a:latin typeface="Roboto"/>
              </a:rPr>
              <a:t>Определения</a:t>
            </a:r>
          </a:p>
        </p:txBody>
      </p:sp>
      <p:pic>
        <p:nvPicPr>
          <p:cNvPr id="51" name="Espace réservé pour une image  25">
            <a:extLst>
              <a:ext uri="{FF2B5EF4-FFF2-40B4-BE49-F238E27FC236}">
                <a16:creationId xmlns:a16="http://schemas.microsoft.com/office/drawing/2014/main" id="{8BBE96FE-04E7-4FA8-859E-EB3F854996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tx2">
                <a:lumMod val="60000"/>
                <a:lumOff val="4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87" r="28287"/>
          <a:stretch>
            <a:fillRect/>
          </a:stretch>
        </p:blipFill>
        <p:spPr>
          <a:xfrm>
            <a:off x="5793581" y="0"/>
            <a:ext cx="3350419" cy="5143500"/>
          </a:xfrm>
          <a:custGeom>
            <a:avLst/>
            <a:gdLst>
              <a:gd name="connsiteX0" fmla="*/ 0 w 9220445"/>
              <a:gd name="connsiteY0" fmla="*/ 0 h 6858000"/>
              <a:gd name="connsiteX1" fmla="*/ 9220445 w 9220445"/>
              <a:gd name="connsiteY1" fmla="*/ 0 h 6858000"/>
              <a:gd name="connsiteX2" fmla="*/ 9220445 w 9220445"/>
              <a:gd name="connsiteY2" fmla="*/ 6858000 h 6858000"/>
              <a:gd name="connsiteX3" fmla="*/ 2736308 w 9220445"/>
              <a:gd name="connsiteY3" fmla="*/ 6858000 h 6858000"/>
              <a:gd name="connsiteX4" fmla="*/ 2507724 w 9220445"/>
              <a:gd name="connsiteY4" fmla="*/ 6635525 h 6858000"/>
              <a:gd name="connsiteX5" fmla="*/ 432 w 9220445"/>
              <a:gd name="connsiteY5" fmla="*/ 1366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220445" h="6858000">
                <a:moveTo>
                  <a:pt x="0" y="0"/>
                </a:moveTo>
                <a:lnTo>
                  <a:pt x="9220445" y="0"/>
                </a:lnTo>
                <a:lnTo>
                  <a:pt x="9220445" y="6858000"/>
                </a:lnTo>
                <a:lnTo>
                  <a:pt x="2736308" y="6858000"/>
                </a:lnTo>
                <a:lnTo>
                  <a:pt x="2507724" y="6635525"/>
                </a:lnTo>
                <a:cubicBezTo>
                  <a:pt x="185391" y="4245869"/>
                  <a:pt x="9573" y="275684"/>
                  <a:pt x="432" y="13661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</p:pic>
      <p:sp>
        <p:nvSpPr>
          <p:cNvPr id="13" name="AutoShape 15">
            <a:extLst>
              <a:ext uri="{FF2B5EF4-FFF2-40B4-BE49-F238E27FC236}">
                <a16:creationId xmlns:a16="http://schemas.microsoft.com/office/drawing/2014/main" id="{E154DF17-9D74-44FE-B4E2-E0A1E0B9809C}"/>
              </a:ext>
            </a:extLst>
          </p:cNvPr>
          <p:cNvSpPr/>
          <p:nvPr/>
        </p:nvSpPr>
        <p:spPr bwMode="auto">
          <a:xfrm>
            <a:off x="1351355" y="1840799"/>
            <a:ext cx="3678266" cy="243299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>
            <a:noAutofit/>
          </a:bodyPr>
          <a:lstStyle/>
          <a:p>
            <a:pPr algn="l" rtl="0">
              <a:lnSpc>
                <a:spcPct val="150000"/>
              </a:lnSpc>
              <a:defRPr/>
            </a:pPr>
            <a:r>
              <a:rPr lang="ru" sz="1600" b="1" i="0" u="none" strike="noStrike" dirty="0">
                <a:solidFill>
                  <a:srgbClr val="202020"/>
                </a:solidFill>
                <a:latin typeface="Roboto"/>
                <a:cs typeface="Open Sans" charset="0"/>
                <a:sym typeface="Open Sans" charset="0"/>
              </a:rPr>
              <a:t>Любые фактические действия или попытки совершить действия, направленные на злоупотребление зависимым положением других</a:t>
            </a:r>
            <a:r>
              <a:rPr lang="ru" sz="1600" b="1" i="0" u="none" strike="noStrike">
                <a:solidFill>
                  <a:srgbClr val="202020"/>
                </a:solidFill>
                <a:latin typeface="Roboto"/>
                <a:cs typeface="Open Sans" charset="0"/>
                <a:sym typeface="Open Sans" charset="0"/>
              </a:rPr>
              <a:t>, своими полномочиями </a:t>
            </a:r>
            <a:r>
              <a:rPr lang="ru" sz="1600" b="1" i="0" u="none" strike="noStrike" dirty="0">
                <a:solidFill>
                  <a:srgbClr val="202020"/>
                </a:solidFill>
                <a:latin typeface="Roboto"/>
                <a:cs typeface="Open Sans" charset="0"/>
                <a:sym typeface="Open Sans" charset="0"/>
              </a:rPr>
              <a:t>или доверием в сексуальных целях,</a:t>
            </a:r>
            <a:r>
              <a:rPr lang="ru" sz="1600" b="0" i="0" u="none" strike="noStrike" dirty="0">
                <a:solidFill>
                  <a:srgbClr val="202020"/>
                </a:solidFill>
                <a:latin typeface="Roboto"/>
                <a:cs typeface="Open Sans" charset="0"/>
                <a:sym typeface="Open Sans" charset="0"/>
              </a:rPr>
              <a:t> включающие, в частности, получение материальных, социальных или политических выгод от сексуальной эксплуатации другого человека.</a:t>
            </a:r>
            <a:endParaRPr lang="en-US" sz="1600" dirty="0">
              <a:solidFill>
                <a:schemeClr val="bg1">
                  <a:lumMod val="50000"/>
                </a:schemeClr>
              </a:solidFill>
              <a:cs typeface="Gill Sans" charset="0"/>
            </a:endParaRPr>
          </a:p>
        </p:txBody>
      </p:sp>
      <p:sp>
        <p:nvSpPr>
          <p:cNvPr id="14" name="AutoShape 15">
            <a:extLst>
              <a:ext uri="{FF2B5EF4-FFF2-40B4-BE49-F238E27FC236}">
                <a16:creationId xmlns:a16="http://schemas.microsoft.com/office/drawing/2014/main" id="{3107D310-A9EC-4F04-A7BF-7B5A74CDE6C4}"/>
              </a:ext>
            </a:extLst>
          </p:cNvPr>
          <p:cNvSpPr/>
          <p:nvPr/>
        </p:nvSpPr>
        <p:spPr bwMode="auto">
          <a:xfrm>
            <a:off x="2494026" y="493419"/>
            <a:ext cx="3299555" cy="58283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>
            <a:noAutofit/>
          </a:bodyPr>
          <a:lstStyle/>
          <a:p>
            <a:pPr algn="l" rtl="0">
              <a:lnSpc>
                <a:spcPct val="80000"/>
              </a:lnSpc>
              <a:defRPr/>
            </a:pPr>
            <a:r>
              <a:rPr lang="ru" sz="2400" b="1" i="0" u="none" strike="noStrike" dirty="0">
                <a:solidFill>
                  <a:srgbClr val="202020"/>
                </a:solidFill>
                <a:latin typeface="Roboto"/>
                <a:cs typeface="Open Sans" charset="0"/>
                <a:sym typeface="Open Sans" charset="0"/>
              </a:rPr>
              <a:t>Сексуальная эксплуатация</a:t>
            </a:r>
            <a:endParaRPr lang="en-US" sz="2400" b="1" dirty="0">
              <a:solidFill>
                <a:schemeClr val="bg1">
                  <a:lumMod val="50000"/>
                </a:schemeClr>
              </a:solidFill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3642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81CF29E-FA01-459C-B9E3-2AE18A975B2C}"/>
              </a:ext>
            </a:extLst>
          </p:cNvPr>
          <p:cNvSpPr/>
          <p:nvPr/>
        </p:nvSpPr>
        <p:spPr>
          <a:xfrm>
            <a:off x="1143000" y="1277755"/>
            <a:ext cx="6858000" cy="337282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1013"/>
          </a:p>
        </p:txBody>
      </p:sp>
      <p:sp>
        <p:nvSpPr>
          <p:cNvPr id="44" name="Title 43"/>
          <p:cNvSpPr>
            <a:spLocks noGrp="1"/>
          </p:cNvSpPr>
          <p:nvPr>
            <p:ph type="ctrTitle"/>
          </p:nvPr>
        </p:nvSpPr>
        <p:spPr>
          <a:xfrm>
            <a:off x="395946" y="368853"/>
            <a:ext cx="8370529" cy="362615"/>
          </a:xfrm>
        </p:spPr>
        <p:txBody>
          <a:bodyPr>
            <a:noAutofit/>
          </a:bodyPr>
          <a:lstStyle/>
          <a:p>
            <a:pPr rtl="0"/>
            <a:r>
              <a:rPr lang="ru" sz="1900" b="1" i="0" u="none" strike="noStrike">
                <a:solidFill>
                  <a:srgbClr val="1884C0"/>
                </a:solidFill>
                <a:latin typeface="Roboto"/>
              </a:rPr>
              <a:t>Определения</a:t>
            </a:r>
          </a:p>
        </p:txBody>
      </p:sp>
      <p:pic>
        <p:nvPicPr>
          <p:cNvPr id="51" name="Espace réservé pour une image  25">
            <a:extLst>
              <a:ext uri="{FF2B5EF4-FFF2-40B4-BE49-F238E27FC236}">
                <a16:creationId xmlns:a16="http://schemas.microsoft.com/office/drawing/2014/main" id="{8BBE96FE-04E7-4FA8-859E-EB3F854996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tx2">
                <a:lumMod val="60000"/>
                <a:lumOff val="4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4792" y="-7677"/>
            <a:ext cx="3349208" cy="5133975"/>
          </a:xfrm>
          <a:custGeom>
            <a:avLst/>
            <a:gdLst>
              <a:gd name="connsiteX0" fmla="*/ 0 w 9220445"/>
              <a:gd name="connsiteY0" fmla="*/ 0 h 6858000"/>
              <a:gd name="connsiteX1" fmla="*/ 9220445 w 9220445"/>
              <a:gd name="connsiteY1" fmla="*/ 0 h 6858000"/>
              <a:gd name="connsiteX2" fmla="*/ 9220445 w 9220445"/>
              <a:gd name="connsiteY2" fmla="*/ 6858000 h 6858000"/>
              <a:gd name="connsiteX3" fmla="*/ 2736308 w 9220445"/>
              <a:gd name="connsiteY3" fmla="*/ 6858000 h 6858000"/>
              <a:gd name="connsiteX4" fmla="*/ 2507724 w 9220445"/>
              <a:gd name="connsiteY4" fmla="*/ 6635525 h 6858000"/>
              <a:gd name="connsiteX5" fmla="*/ 432 w 9220445"/>
              <a:gd name="connsiteY5" fmla="*/ 1366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220445" h="6858000">
                <a:moveTo>
                  <a:pt x="0" y="0"/>
                </a:moveTo>
                <a:lnTo>
                  <a:pt x="9220445" y="0"/>
                </a:lnTo>
                <a:lnTo>
                  <a:pt x="9220445" y="6858000"/>
                </a:lnTo>
                <a:lnTo>
                  <a:pt x="2736308" y="6858000"/>
                </a:lnTo>
                <a:lnTo>
                  <a:pt x="2507724" y="6635525"/>
                </a:lnTo>
                <a:cubicBezTo>
                  <a:pt x="185391" y="4245869"/>
                  <a:pt x="9573" y="275684"/>
                  <a:pt x="432" y="13661"/>
                </a:cubicBezTo>
                <a:close/>
              </a:path>
            </a:pathLst>
          </a:custGeom>
        </p:spPr>
      </p:pic>
      <p:sp>
        <p:nvSpPr>
          <p:cNvPr id="13" name="AutoShape 15">
            <a:extLst>
              <a:ext uri="{FF2B5EF4-FFF2-40B4-BE49-F238E27FC236}">
                <a16:creationId xmlns:a16="http://schemas.microsoft.com/office/drawing/2014/main" id="{E154DF17-9D74-44FE-B4E2-E0A1E0B9809C}"/>
              </a:ext>
            </a:extLst>
          </p:cNvPr>
          <p:cNvSpPr/>
          <p:nvPr/>
        </p:nvSpPr>
        <p:spPr bwMode="auto">
          <a:xfrm>
            <a:off x="1337067" y="1951390"/>
            <a:ext cx="3487198" cy="221181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>
            <a:noAutofit/>
          </a:bodyPr>
          <a:lstStyle/>
          <a:p>
            <a:pPr algn="l" rtl="0">
              <a:lnSpc>
                <a:spcPct val="150000"/>
              </a:lnSpc>
              <a:defRPr/>
            </a:pPr>
            <a:r>
              <a:rPr lang="ru" sz="1600" b="1" i="0" u="none" strike="noStrike">
                <a:solidFill>
                  <a:srgbClr val="202020"/>
                </a:solidFill>
                <a:latin typeface="Roboto"/>
                <a:cs typeface="Open Sans" charset="0"/>
                <a:sym typeface="Open Sans" charset="0"/>
              </a:rPr>
              <a:t>Фактическое совершение или угроза совершения физического действия сексуального характера </a:t>
            </a:r>
            <a:r>
              <a:rPr lang="ru" sz="1600" b="0" i="0" u="none" strike="noStrike">
                <a:solidFill>
                  <a:srgbClr val="202020"/>
                </a:solidFill>
                <a:latin typeface="Roboto"/>
                <a:cs typeface="Open Sans" charset="0"/>
                <a:sym typeface="Open Sans" charset="0"/>
              </a:rPr>
              <a:t>либо с применением силы, либо в неравных условиях, либо с принуждением.</a:t>
            </a:r>
            <a:endParaRPr lang="en-US" sz="1600">
              <a:solidFill>
                <a:schemeClr val="bg1">
                  <a:lumMod val="50000"/>
                </a:schemeClr>
              </a:solidFill>
              <a:cs typeface="Gill Sans" charset="0"/>
            </a:endParaRPr>
          </a:p>
        </p:txBody>
      </p:sp>
      <p:sp>
        <p:nvSpPr>
          <p:cNvPr id="14" name="AutoShape 15">
            <a:extLst>
              <a:ext uri="{FF2B5EF4-FFF2-40B4-BE49-F238E27FC236}">
                <a16:creationId xmlns:a16="http://schemas.microsoft.com/office/drawing/2014/main" id="{3107D310-A9EC-4F04-A7BF-7B5A74CDE6C4}"/>
              </a:ext>
            </a:extLst>
          </p:cNvPr>
          <p:cNvSpPr/>
          <p:nvPr/>
        </p:nvSpPr>
        <p:spPr bwMode="auto">
          <a:xfrm>
            <a:off x="2415794" y="440050"/>
            <a:ext cx="3301916" cy="58283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>
            <a:noAutofit/>
          </a:bodyPr>
          <a:lstStyle/>
          <a:p>
            <a:pPr algn="l" rtl="0">
              <a:lnSpc>
                <a:spcPct val="80000"/>
              </a:lnSpc>
              <a:defRPr/>
            </a:pPr>
            <a:r>
              <a:rPr lang="ru" sz="2400" b="1" i="0" u="none" strike="noStrike" dirty="0">
                <a:solidFill>
                  <a:srgbClr val="202020"/>
                </a:solidFill>
                <a:latin typeface="Roboto"/>
                <a:cs typeface="Open Sans" charset="0"/>
                <a:sym typeface="Open Sans" charset="0"/>
              </a:rPr>
              <a:t>Сексуальные надругательства</a:t>
            </a:r>
            <a:endParaRPr lang="en-US" sz="2400" b="1" dirty="0">
              <a:solidFill>
                <a:schemeClr val="bg1">
                  <a:lumMod val="50000"/>
                </a:schemeClr>
              </a:solidFill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465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81CF29E-FA01-459C-B9E3-2AE18A975B2C}"/>
              </a:ext>
            </a:extLst>
          </p:cNvPr>
          <p:cNvSpPr/>
          <p:nvPr/>
        </p:nvSpPr>
        <p:spPr>
          <a:xfrm>
            <a:off x="1142578" y="1289893"/>
            <a:ext cx="6858000" cy="337282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1013"/>
          </a:p>
        </p:txBody>
      </p:sp>
      <p:sp>
        <p:nvSpPr>
          <p:cNvPr id="5" name="Title 43"/>
          <p:cNvSpPr txBox="1"/>
          <p:nvPr/>
        </p:nvSpPr>
        <p:spPr>
          <a:xfrm>
            <a:off x="413613" y="354565"/>
            <a:ext cx="6277897" cy="362615"/>
          </a:xfrm>
          <a:prstGeom prst="rect">
            <a:avLst/>
          </a:prstGeom>
          <a:solidFill>
            <a:schemeClr val="tx1"/>
          </a:solidFill>
        </p:spPr>
        <p:txBody>
          <a:bodyPr vert="horz" lIns="68580" tIns="34290" rIns="68580" bIns="3429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" sz="1900" b="1" i="0" u="none" strike="noStrike">
                <a:solidFill>
                  <a:srgbClr val="1884C0"/>
                </a:solidFill>
                <a:latin typeface="Roboto"/>
              </a:rPr>
              <a:t>Определения</a:t>
            </a:r>
          </a:p>
        </p:txBody>
      </p:sp>
      <p:sp>
        <p:nvSpPr>
          <p:cNvPr id="6" name="Subtitle 44"/>
          <p:cNvSpPr txBox="1"/>
          <p:nvPr/>
        </p:nvSpPr>
        <p:spPr>
          <a:xfrm>
            <a:off x="1432890" y="732622"/>
            <a:ext cx="2549202" cy="268865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endParaRPr lang="en-CA" sz="1050"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7" name="Espace réservé pour une image  25">
            <a:extLst>
              <a:ext uri="{FF2B5EF4-FFF2-40B4-BE49-F238E27FC236}">
                <a16:creationId xmlns:a16="http://schemas.microsoft.com/office/drawing/2014/main" id="{8BBE96FE-04E7-4FA8-859E-EB3F8549960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lumMod val="60000"/>
                <a:lumOff val="4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32" t="1326" r="20119" b="2183"/>
          <a:stretch>
            <a:fillRect/>
          </a:stretch>
        </p:blipFill>
        <p:spPr>
          <a:xfrm>
            <a:off x="5034381" y="1081374"/>
            <a:ext cx="3664982" cy="3641420"/>
          </a:xfrm>
          <a:prstGeom prst="flowChartConnector">
            <a:avLst/>
          </a:prstGeom>
        </p:spPr>
      </p:pic>
      <p:sp>
        <p:nvSpPr>
          <p:cNvPr id="8" name="AutoShape 15">
            <a:extLst>
              <a:ext uri="{FF2B5EF4-FFF2-40B4-BE49-F238E27FC236}">
                <a16:creationId xmlns:a16="http://schemas.microsoft.com/office/drawing/2014/main" id="{E154DF17-9D74-44FE-B4E2-E0A1E0B9809C}"/>
              </a:ext>
            </a:extLst>
          </p:cNvPr>
          <p:cNvSpPr/>
          <p:nvPr/>
        </p:nvSpPr>
        <p:spPr bwMode="auto">
          <a:xfrm>
            <a:off x="1337067" y="1710054"/>
            <a:ext cx="3299555" cy="253250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>
            <a:noAutofit/>
          </a:bodyPr>
          <a:lstStyle/>
          <a:p>
            <a:pPr algn="l" rtl="0">
              <a:lnSpc>
                <a:spcPct val="150000"/>
              </a:lnSpc>
              <a:defRPr/>
            </a:pPr>
            <a:r>
              <a:rPr lang="ru" sz="1400" b="1" i="0" u="none" strike="noStrike" dirty="0">
                <a:solidFill>
                  <a:srgbClr val="202020"/>
                </a:solidFill>
                <a:latin typeface="Roboto"/>
                <a:cs typeface="Open Sans" charset="0"/>
                <a:sym typeface="Open Sans" charset="0"/>
              </a:rPr>
              <a:t>Любое нежелательное поведение сексуального характера</a:t>
            </a:r>
            <a:r>
              <a:rPr lang="ru" sz="1400" b="0" i="0" u="none" strike="noStrike" dirty="0">
                <a:solidFill>
                  <a:srgbClr val="202020"/>
                </a:solidFill>
                <a:latin typeface="Roboto"/>
                <a:cs typeface="Open Sans" charset="0"/>
                <a:sym typeface="Open Sans" charset="0"/>
              </a:rPr>
              <a:t>, которое может обоснованно считаться оскорбительным или унизительным или восприниматься как таковое, когда такое поведение мешает работе, преподносится в качестве условия найма или приводит к созданию угрожающей, враждебной или агрессивной обстановки. </a:t>
            </a:r>
            <a:endParaRPr lang="en-US" sz="1400" dirty="0">
              <a:solidFill>
                <a:schemeClr val="bg1">
                  <a:lumMod val="50000"/>
                </a:schemeClr>
              </a:solidFill>
              <a:cs typeface="Gill Sans" charset="0"/>
            </a:endParaRPr>
          </a:p>
        </p:txBody>
      </p:sp>
      <p:sp>
        <p:nvSpPr>
          <p:cNvPr id="9" name="AutoShape 15">
            <a:extLst>
              <a:ext uri="{FF2B5EF4-FFF2-40B4-BE49-F238E27FC236}">
                <a16:creationId xmlns:a16="http://schemas.microsoft.com/office/drawing/2014/main" id="{3107D310-A9EC-4F04-A7BF-7B5A74CDE6C4}"/>
              </a:ext>
            </a:extLst>
          </p:cNvPr>
          <p:cNvSpPr/>
          <p:nvPr/>
        </p:nvSpPr>
        <p:spPr bwMode="auto">
          <a:xfrm>
            <a:off x="2494355" y="284218"/>
            <a:ext cx="3299555" cy="58283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>
            <a:noAutofit/>
          </a:bodyPr>
          <a:lstStyle/>
          <a:p>
            <a:pPr algn="l" rtl="0">
              <a:lnSpc>
                <a:spcPct val="80000"/>
              </a:lnSpc>
              <a:defRPr/>
            </a:pPr>
            <a:r>
              <a:rPr lang="ru" sz="2400" b="1" i="0" u="none" strike="noStrike" dirty="0">
                <a:solidFill>
                  <a:srgbClr val="202020"/>
                </a:solidFill>
                <a:latin typeface="Roboto"/>
                <a:cs typeface="Open Sans" charset="0"/>
                <a:sym typeface="Open Sans" charset="0"/>
              </a:rPr>
              <a:t>Сексуальные домогательства</a:t>
            </a:r>
            <a:endParaRPr lang="en-US" sz="2400" b="1" dirty="0">
              <a:solidFill>
                <a:schemeClr val="bg1">
                  <a:lumMod val="50000"/>
                </a:schemeClr>
              </a:solidFill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3736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3.1.32"/>
  <p:tag name="AS_OS" val="Unix 5.4.209.116"/>
  <p:tag name="AS_RELEASE_DATE" val="2020.03.14"/>
  <p:tag name="AS_TITLE" val="Aspose.Slides for .NET Standard 2.0"/>
  <p:tag name="AS_VERSION" val="20.3"/>
</p:tagLst>
</file>

<file path=ppt/theme/theme1.xml><?xml version="1.0" encoding="utf-8"?>
<a:theme xmlns:a="http://schemas.openxmlformats.org/drawingml/2006/main" name="Vide">
  <a:themeElements>
    <a:clrScheme name="bLEU">
      <a:dk1>
        <a:srgbClr val="FFFFFF"/>
      </a:dk1>
      <a:lt1>
        <a:srgbClr val="3F3F3F"/>
      </a:lt1>
      <a:dk2>
        <a:srgbClr val="3E5460"/>
      </a:dk2>
      <a:lt2>
        <a:srgbClr val="FFFFFF"/>
      </a:lt2>
      <a:accent1>
        <a:srgbClr val="3E5460"/>
      </a:accent1>
      <a:accent2>
        <a:srgbClr val="3F3F3F"/>
      </a:accent2>
      <a:accent3>
        <a:srgbClr val="D3EFF5"/>
      </a:accent3>
      <a:accent4>
        <a:srgbClr val="A9E2F1"/>
      </a:accent4>
      <a:accent5>
        <a:srgbClr val="78CBF4"/>
      </a:accent5>
      <a:accent6>
        <a:srgbClr val="3AA9E6"/>
      </a:accent6>
      <a:hlink>
        <a:srgbClr val="3AA9E6"/>
      </a:hlink>
      <a:folHlink>
        <a:srgbClr val="3AA9E6"/>
      </a:folHlink>
    </a:clrScheme>
    <a:fontScheme name="Personnalisé 2">
      <a:majorFont>
        <a:latin typeface="Roboto"/>
        <a:ea typeface="Arial"/>
        <a:cs typeface="Arial"/>
      </a:majorFont>
      <a:minorFont>
        <a:latin typeface="Roboto"/>
        <a:ea typeface="Arial"/>
        <a:cs typeface="Arial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F740FCCBF0047A5F9AD94F4432744" ma:contentTypeVersion="18" ma:contentTypeDescription="Create a new document." ma:contentTypeScope="" ma:versionID="49c903e6aafdfb7c66171d3cd7299d2a">
  <xsd:schema xmlns:xsd="http://www.w3.org/2001/XMLSchema" xmlns:xs="http://www.w3.org/2001/XMLSchema" xmlns:p="http://schemas.microsoft.com/office/2006/metadata/properties" xmlns:ns2="bbf86aed-51c3-49b2-a6d9-08b8acb5ead9" xmlns:ns3="709c0c55-a050-4932-8bc4-f2fdca1d3d63" xmlns:ns4="985ec44e-1bab-4c0b-9df0-6ba128686fc9" targetNamespace="http://schemas.microsoft.com/office/2006/metadata/properties" ma:root="true" ma:fieldsID="5c361048649430ddd37c7d91c5c19377" ns2:_="" ns3:_="" ns4:_="">
    <xsd:import namespace="bbf86aed-51c3-49b2-a6d9-08b8acb5ead9"/>
    <xsd:import namespace="709c0c55-a050-4932-8bc4-f2fdca1d3d63"/>
    <xsd:import namespace="985ec44e-1bab-4c0b-9df0-6ba128686fc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f86aed-51c3-49b2-a6d9-08b8acb5ead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78175662-8596-484a-92c7-351d01561e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9c0c55-a050-4932-8bc4-f2fdca1d3d63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5ec44e-1bab-4c0b-9df0-6ba128686fc9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0971fdf1-7694-4d29-86cf-c5ea36f4ad8f}" ma:internalName="TaxCatchAll" ma:showField="CatchAllData" ma:web="709c0c55-a050-4932-8bc4-f2fdca1d3d6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BF1ABB7-AF5B-41DE-A4FB-2B7811FFD02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bf86aed-51c3-49b2-a6d9-08b8acb5ead9"/>
    <ds:schemaRef ds:uri="709c0c55-a050-4932-8bc4-f2fdca1d3d63"/>
    <ds:schemaRef ds:uri="985ec44e-1bab-4c0b-9df0-6ba128686fc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E357BE3-A849-4DBD-8475-9AF991DB560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91894</TotalTime>
  <Words>1577</Words>
  <Application>Microsoft Office PowerPoint</Application>
  <PresentationFormat>On-screen Show (16:9)</PresentationFormat>
  <Paragraphs>214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Gill Sans</vt:lpstr>
      <vt:lpstr>Arial</vt:lpstr>
      <vt:lpstr>Calibri</vt:lpstr>
      <vt:lpstr>Open Sans</vt:lpstr>
      <vt:lpstr>Open Sans Light</vt:lpstr>
      <vt:lpstr>Roboto</vt:lpstr>
      <vt:lpstr>Times New Roman</vt:lpstr>
      <vt:lpstr>Wingdings</vt:lpstr>
      <vt:lpstr>Vide</vt:lpstr>
      <vt:lpstr>PowerPoint Presentation</vt:lpstr>
      <vt:lpstr>PowerPoint Presentation</vt:lpstr>
      <vt:lpstr>«У меня есть право»</vt:lpstr>
      <vt:lpstr>PowerPoint Presentation</vt:lpstr>
      <vt:lpstr>PowerPoint Presentation</vt:lpstr>
      <vt:lpstr>Базовые понятия</vt:lpstr>
      <vt:lpstr>Определения</vt:lpstr>
      <vt:lpstr>Определения</vt:lpstr>
      <vt:lpstr>PowerPoint Presentation</vt:lpstr>
      <vt:lpstr>Основные документы</vt:lpstr>
      <vt:lpstr>Основные документы</vt:lpstr>
      <vt:lpstr>Подход, ориентированный на интересы жертв</vt:lpstr>
      <vt:lpstr>Подход, ориентированный на интересы жертв</vt:lpstr>
      <vt:lpstr>Подход, ориентированный на интересы жертв</vt:lpstr>
      <vt:lpstr>Приверженность в рамках всей системы  Организации Объединенных Наций</vt:lpstr>
      <vt:lpstr>Применение подхода, ориентированного на интересы жертв</vt:lpstr>
      <vt:lpstr>Права Сариты, Элоизы и Амелии</vt:lpstr>
      <vt:lpstr>Права Фарах и Сэма</vt:lpstr>
      <vt:lpstr>Порядок представления сообщений  о случаях сексуальной эксплуатации и сексуальных надругательств</vt:lpstr>
      <vt:lpstr>Порядок представления сообщений  о случаях сексуальных домогательств</vt:lpstr>
      <vt:lpstr>Действия свидетелей</vt:lpstr>
      <vt:lpstr>Инициативы по предотвращению</vt:lpstr>
      <vt:lpstr>Готовность к действиям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OVRA</dc:creator>
  <cp:lastModifiedBy>Marie Brigitte M Mehaudens</cp:lastModifiedBy>
  <cp:revision>562</cp:revision>
  <cp:lastPrinted>2022-12-11T19:41:24Z</cp:lastPrinted>
  <dcterms:created xsi:type="dcterms:W3CDTF">2016-08-26T09:16:18Z</dcterms:created>
  <dcterms:modified xsi:type="dcterms:W3CDTF">2025-05-06T15:07:13Z</dcterms:modified>
</cp:coreProperties>
</file>