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85" r:id="rId5"/>
  </p:sldMasterIdLst>
  <p:notesMasterIdLst>
    <p:notesMasterId r:id="rId16"/>
  </p:notesMasterIdLst>
  <p:handoutMasterIdLst>
    <p:handoutMasterId r:id="rId17"/>
  </p:handoutMasterIdLst>
  <p:sldIdLst>
    <p:sldId id="256" r:id="rId6"/>
    <p:sldId id="262" r:id="rId7"/>
    <p:sldId id="335" r:id="rId8"/>
    <p:sldId id="336" r:id="rId9"/>
    <p:sldId id="402" r:id="rId10"/>
    <p:sldId id="337" r:id="rId11"/>
    <p:sldId id="338" r:id="rId12"/>
    <p:sldId id="339" r:id="rId13"/>
    <p:sldId id="342" r:id="rId14"/>
    <p:sldId id="403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MS" initials="STMS" lastIdx="1" clrIdx="0">
    <p:extLst>
      <p:ext uri="{19B8F6BF-5375-455C-9EA6-DF929625EA0E}">
        <p15:presenceInfo xmlns:p15="http://schemas.microsoft.com/office/powerpoint/2012/main" userId="STMS" providerId="None"/>
      </p:ext>
    </p:extLst>
  </p:cmAuthor>
  <p:cmAuthor id="2" name="Cristina Serban" initials="CS" lastIdx="62" clrIdx="1">
    <p:extLst>
      <p:ext uri="{19B8F6BF-5375-455C-9EA6-DF929625EA0E}">
        <p15:presenceInfo xmlns:p15="http://schemas.microsoft.com/office/powerpoint/2012/main" userId="S::cristina.serban@un.org::38b0d6a2-aee6-44a1-bcb5-73eba3d5abf7" providerId="AD"/>
      </p:ext>
    </p:extLst>
  </p:cmAuthor>
  <p:cmAuthor id="3" name="Sojeong JEONG" initials="SJ" lastIdx="5" clrIdx="2">
    <p:extLst>
      <p:ext uri="{19B8F6BF-5375-455C-9EA6-DF929625EA0E}">
        <p15:presenceInfo xmlns:p15="http://schemas.microsoft.com/office/powerpoint/2012/main" userId="S::sojeong.jeong@un.org::81c4665b-1142-426f-bc5e-838ffc018f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095AC"/>
    <a:srgbClr val="FCB94B"/>
    <a:srgbClr val="000000"/>
    <a:srgbClr val="DBE5F1"/>
    <a:srgbClr val="0094AC"/>
    <a:srgbClr val="00A0DB"/>
    <a:srgbClr val="DAA600"/>
    <a:srgbClr val="3F7E44"/>
    <a:srgbClr val="0068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 autoAdjust="0"/>
    <p:restoredTop sz="93792" autoAdjust="0"/>
  </p:normalViewPr>
  <p:slideViewPr>
    <p:cSldViewPr snapToGrid="0">
      <p:cViewPr varScale="1">
        <p:scale>
          <a:sx n="31" d="100"/>
          <a:sy n="31" d="100"/>
        </p:scale>
        <p:origin x="812" y="72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2528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erese Fitzpatrick" userId="8a748a1426b6cdf8" providerId="LiveId" clId="{44EE4C6C-408B-49D9-A3B8-47817B085CDA}"/>
    <pc:docChg chg="custSel modSld">
      <pc:chgData name="Therese Fitzpatrick" userId="8a748a1426b6cdf8" providerId="LiveId" clId="{44EE4C6C-408B-49D9-A3B8-47817B085CDA}" dt="2023-11-25T04:22:01.508" v="12" actId="21"/>
      <pc:docMkLst>
        <pc:docMk/>
      </pc:docMkLst>
      <pc:sldChg chg="delSp mod">
        <pc:chgData name="Therese Fitzpatrick" userId="8a748a1426b6cdf8" providerId="LiveId" clId="{44EE4C6C-408B-49D9-A3B8-47817B085CDA}" dt="2023-11-25T04:20:57.150" v="0" actId="21"/>
        <pc:sldMkLst>
          <pc:docMk/>
          <pc:sldMk cId="0" sldId="256"/>
        </pc:sldMkLst>
        <pc:picChg chg="del">
          <ac:chgData name="Therese Fitzpatrick" userId="8a748a1426b6cdf8" providerId="LiveId" clId="{44EE4C6C-408B-49D9-A3B8-47817B085CDA}" dt="2023-11-25T04:20:57.150" v="0" actId="21"/>
          <ac:picMkLst>
            <pc:docMk/>
            <pc:sldMk cId="0" sldId="256"/>
            <ac:picMk id="2" creationId="{83BD751B-CAE2-B685-F633-C74315ABE01B}"/>
          </ac:picMkLst>
        </pc:picChg>
      </pc:sldChg>
      <pc:sldChg chg="delSp modSp mod">
        <pc:chgData name="Therese Fitzpatrick" userId="8a748a1426b6cdf8" providerId="LiveId" clId="{44EE4C6C-408B-49D9-A3B8-47817B085CDA}" dt="2023-11-25T04:21:07.041" v="2" actId="21"/>
        <pc:sldMkLst>
          <pc:docMk/>
          <pc:sldMk cId="3892437224" sldId="262"/>
        </pc:sldMkLst>
        <pc:picChg chg="del mod">
          <ac:chgData name="Therese Fitzpatrick" userId="8a748a1426b6cdf8" providerId="LiveId" clId="{44EE4C6C-408B-49D9-A3B8-47817B085CDA}" dt="2023-11-25T04:21:07.041" v="2" actId="21"/>
          <ac:picMkLst>
            <pc:docMk/>
            <pc:sldMk cId="3892437224" sldId="262"/>
            <ac:picMk id="2" creationId="{4E8FBAD2-DE43-9ABD-3731-4B2F08983F35}"/>
          </ac:picMkLst>
        </pc:picChg>
      </pc:sldChg>
      <pc:sldChg chg="delSp modSp mod">
        <pc:chgData name="Therese Fitzpatrick" userId="8a748a1426b6cdf8" providerId="LiveId" clId="{44EE4C6C-408B-49D9-A3B8-47817B085CDA}" dt="2023-11-25T04:21:16.414" v="4" actId="21"/>
        <pc:sldMkLst>
          <pc:docMk/>
          <pc:sldMk cId="3666395198" sldId="335"/>
        </pc:sldMkLst>
        <pc:picChg chg="del mod">
          <ac:chgData name="Therese Fitzpatrick" userId="8a748a1426b6cdf8" providerId="LiveId" clId="{44EE4C6C-408B-49D9-A3B8-47817B085CDA}" dt="2023-11-25T04:21:16.414" v="4" actId="21"/>
          <ac:picMkLst>
            <pc:docMk/>
            <pc:sldMk cId="3666395198" sldId="335"/>
            <ac:picMk id="2" creationId="{4E8FBAD2-DE43-9ABD-3731-4B2F08983F35}"/>
          </ac:picMkLst>
        </pc:picChg>
      </pc:sldChg>
      <pc:sldChg chg="delSp modSp mod">
        <pc:chgData name="Therese Fitzpatrick" userId="8a748a1426b6cdf8" providerId="LiveId" clId="{44EE4C6C-408B-49D9-A3B8-47817B085CDA}" dt="2023-11-25T04:21:26.531" v="6" actId="21"/>
        <pc:sldMkLst>
          <pc:docMk/>
          <pc:sldMk cId="3160271923" sldId="336"/>
        </pc:sldMkLst>
        <pc:picChg chg="del mod">
          <ac:chgData name="Therese Fitzpatrick" userId="8a748a1426b6cdf8" providerId="LiveId" clId="{44EE4C6C-408B-49D9-A3B8-47817B085CDA}" dt="2023-11-25T04:21:26.531" v="6" actId="21"/>
          <ac:picMkLst>
            <pc:docMk/>
            <pc:sldMk cId="3160271923" sldId="336"/>
            <ac:picMk id="2" creationId="{4E8FBAD2-DE43-9ABD-3731-4B2F08983F35}"/>
          </ac:picMkLst>
        </pc:picChg>
      </pc:sldChg>
      <pc:sldChg chg="delSp modSp mod">
        <pc:chgData name="Therese Fitzpatrick" userId="8a748a1426b6cdf8" providerId="LiveId" clId="{44EE4C6C-408B-49D9-A3B8-47817B085CDA}" dt="2023-11-25T04:21:36.114" v="8" actId="21"/>
        <pc:sldMkLst>
          <pc:docMk/>
          <pc:sldMk cId="125320402" sldId="337"/>
        </pc:sldMkLst>
        <pc:picChg chg="del mod">
          <ac:chgData name="Therese Fitzpatrick" userId="8a748a1426b6cdf8" providerId="LiveId" clId="{44EE4C6C-408B-49D9-A3B8-47817B085CDA}" dt="2023-11-25T04:21:36.114" v="8" actId="21"/>
          <ac:picMkLst>
            <pc:docMk/>
            <pc:sldMk cId="125320402" sldId="337"/>
            <ac:picMk id="2" creationId="{4E8FBAD2-DE43-9ABD-3731-4B2F08983F35}"/>
          </ac:picMkLst>
        </pc:picChg>
      </pc:sldChg>
      <pc:sldChg chg="delSp mod">
        <pc:chgData name="Therese Fitzpatrick" userId="8a748a1426b6cdf8" providerId="LiveId" clId="{44EE4C6C-408B-49D9-A3B8-47817B085CDA}" dt="2023-11-25T04:22:01.508" v="12" actId="21"/>
        <pc:sldMkLst>
          <pc:docMk/>
          <pc:sldMk cId="805511468" sldId="338"/>
        </pc:sldMkLst>
        <pc:picChg chg="del">
          <ac:chgData name="Therese Fitzpatrick" userId="8a748a1426b6cdf8" providerId="LiveId" clId="{44EE4C6C-408B-49D9-A3B8-47817B085CDA}" dt="2023-11-25T04:22:01.508" v="12" actId="21"/>
          <ac:picMkLst>
            <pc:docMk/>
            <pc:sldMk cId="805511468" sldId="338"/>
            <ac:picMk id="2" creationId="{4E8FBAD2-DE43-9ABD-3731-4B2F08983F35}"/>
          </ac:picMkLst>
        </pc:picChg>
      </pc:sldChg>
      <pc:sldChg chg="delSp modSp mod">
        <pc:chgData name="Therese Fitzpatrick" userId="8a748a1426b6cdf8" providerId="LiveId" clId="{44EE4C6C-408B-49D9-A3B8-47817B085CDA}" dt="2023-11-25T04:21:43.166" v="10" actId="21"/>
        <pc:sldMkLst>
          <pc:docMk/>
          <pc:sldMk cId="3010689018" sldId="339"/>
        </pc:sldMkLst>
        <pc:picChg chg="del mod">
          <ac:chgData name="Therese Fitzpatrick" userId="8a748a1426b6cdf8" providerId="LiveId" clId="{44EE4C6C-408B-49D9-A3B8-47817B085CDA}" dt="2023-11-25T04:21:43.166" v="10" actId="21"/>
          <ac:picMkLst>
            <pc:docMk/>
            <pc:sldMk cId="3010689018" sldId="339"/>
            <ac:picMk id="2" creationId="{4E8FBAD2-DE43-9ABD-3731-4B2F08983F35}"/>
          </ac:picMkLst>
        </pc:picChg>
      </pc:sldChg>
      <pc:sldChg chg="delSp mod">
        <pc:chgData name="Therese Fitzpatrick" userId="8a748a1426b6cdf8" providerId="LiveId" clId="{44EE4C6C-408B-49D9-A3B8-47817B085CDA}" dt="2023-11-25T04:21:52.084" v="11" actId="21"/>
        <pc:sldMkLst>
          <pc:docMk/>
          <pc:sldMk cId="584024947" sldId="342"/>
        </pc:sldMkLst>
        <pc:picChg chg="del">
          <ac:chgData name="Therese Fitzpatrick" userId="8a748a1426b6cdf8" providerId="LiveId" clId="{44EE4C6C-408B-49D9-A3B8-47817B085CDA}" dt="2023-11-25T04:21:52.084" v="11" actId="21"/>
          <ac:picMkLst>
            <pc:docMk/>
            <pc:sldMk cId="584024947" sldId="342"/>
            <ac:picMk id="2" creationId="{4E8FBAD2-DE43-9ABD-3731-4B2F08983F3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A77FA7-7A21-421D-831D-A7EDE2070E96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70082A-1D10-4606-9065-603ABD8B6E07}">
      <dgm:prSet phldrT="[Text]" custT="1"/>
      <dgm:spPr/>
      <dgm:t>
        <a:bodyPr/>
        <a:lstStyle/>
        <a:p>
          <a:r>
            <a:rPr lang="en-US" sz="36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rPr>
            <a:t> </a:t>
          </a:r>
        </a:p>
      </dgm:t>
    </dgm:pt>
    <dgm:pt modelId="{7A741C70-1266-4041-9847-A1B82A3672B2}" type="sibTrans" cxnId="{F605AB9F-7E28-4C3D-A492-46F374A8E41D}">
      <dgm:prSet/>
      <dgm:spPr/>
      <dgm:t>
        <a:bodyPr/>
        <a:lstStyle/>
        <a:p>
          <a:endParaRPr lang="en-US"/>
        </a:p>
      </dgm:t>
    </dgm:pt>
    <dgm:pt modelId="{2E54D956-2E01-47C9-A42C-FC09D0573376}" type="parTrans" cxnId="{F605AB9F-7E28-4C3D-A492-46F374A8E41D}">
      <dgm:prSet/>
      <dgm:spPr/>
      <dgm:t>
        <a:bodyPr/>
        <a:lstStyle/>
        <a:p>
          <a:endParaRPr lang="en-US"/>
        </a:p>
      </dgm:t>
    </dgm:pt>
    <dgm:pt modelId="{123FD220-E144-446B-A131-D9E1F3B63CFB}">
      <dgm:prSet phldrT="[Text]" custT="1"/>
      <dgm:spPr/>
      <dgm:t>
        <a:bodyPr/>
        <a:lstStyle/>
        <a:p>
          <a:r>
            <a:rPr lang="en-US" sz="36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rPr>
            <a:t> </a:t>
          </a:r>
        </a:p>
      </dgm:t>
    </dgm:pt>
    <dgm:pt modelId="{3F0D3FBF-4CF7-43E7-810D-0B3B651DA3E2}" type="sibTrans" cxnId="{81689177-AD77-48EF-BD70-7277C1FC00E3}">
      <dgm:prSet/>
      <dgm:spPr/>
      <dgm:t>
        <a:bodyPr/>
        <a:lstStyle/>
        <a:p>
          <a:endParaRPr lang="en-US"/>
        </a:p>
      </dgm:t>
    </dgm:pt>
    <dgm:pt modelId="{E4C21417-DA29-419D-9909-E53E53681907}" type="parTrans" cxnId="{81689177-AD77-48EF-BD70-7277C1FC00E3}">
      <dgm:prSet/>
      <dgm:spPr/>
      <dgm:t>
        <a:bodyPr/>
        <a:lstStyle/>
        <a:p>
          <a:endParaRPr lang="en-US"/>
        </a:p>
      </dgm:t>
    </dgm:pt>
    <dgm:pt modelId="{44F2AF0C-32A1-4BEE-8926-9AACD2919BFD}">
      <dgm:prSet phldrT="[Text]" custT="1"/>
      <dgm:spPr/>
      <dgm:t>
        <a:bodyPr/>
        <a:lstStyle/>
        <a:p>
          <a:r>
            <a:rPr lang="en-US" sz="24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rPr>
            <a:t> </a:t>
          </a:r>
        </a:p>
      </dgm:t>
    </dgm:pt>
    <dgm:pt modelId="{1C5375B0-BF7A-4A99-A6F5-2A17E9F94D86}" type="sibTrans" cxnId="{00217184-A4A3-4292-AFF8-1192C9511F5A}">
      <dgm:prSet/>
      <dgm:spPr/>
      <dgm:t>
        <a:bodyPr/>
        <a:lstStyle/>
        <a:p>
          <a:endParaRPr lang="en-US"/>
        </a:p>
      </dgm:t>
    </dgm:pt>
    <dgm:pt modelId="{F35DA874-C616-4B80-A244-597BAB47EED2}" type="parTrans" cxnId="{00217184-A4A3-4292-AFF8-1192C9511F5A}">
      <dgm:prSet/>
      <dgm:spPr/>
      <dgm:t>
        <a:bodyPr/>
        <a:lstStyle/>
        <a:p>
          <a:endParaRPr lang="en-US"/>
        </a:p>
      </dgm:t>
    </dgm:pt>
    <dgm:pt modelId="{A3A0270F-378F-494C-82EA-1D78F6F5BD3D}">
      <dgm:prSet phldrT="[Text]" custT="1"/>
      <dgm:spPr/>
      <dgm:t>
        <a:bodyPr/>
        <a:lstStyle/>
        <a:p>
          <a:r>
            <a:rPr lang="en-US" sz="36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rPr>
            <a:t> </a:t>
          </a:r>
        </a:p>
      </dgm:t>
    </dgm:pt>
    <dgm:pt modelId="{D77B8975-2D2D-4CDE-B34E-DD660CF077E6}" type="sibTrans" cxnId="{6BCD9431-55BC-4073-A554-9D4877DFBDC0}">
      <dgm:prSet/>
      <dgm:spPr/>
      <dgm:t>
        <a:bodyPr/>
        <a:lstStyle/>
        <a:p>
          <a:endParaRPr lang="en-US"/>
        </a:p>
      </dgm:t>
    </dgm:pt>
    <dgm:pt modelId="{32CF8A66-CD8F-4CEB-8B35-3A49DB6843B4}" type="parTrans" cxnId="{6BCD9431-55BC-4073-A554-9D4877DFBDC0}">
      <dgm:prSet/>
      <dgm:spPr/>
      <dgm:t>
        <a:bodyPr/>
        <a:lstStyle/>
        <a:p>
          <a:endParaRPr lang="en-US"/>
        </a:p>
      </dgm:t>
    </dgm:pt>
    <dgm:pt modelId="{B8B8E244-F189-4E41-82DB-6F890B248EBE}" type="pres">
      <dgm:prSet presAssocID="{00A77FA7-7A21-421D-831D-A7EDE2070E96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324BE63C-2D6A-40C6-BCCF-F0F018373573}" type="pres">
      <dgm:prSet presAssocID="{A3A0270F-378F-494C-82EA-1D78F6F5BD3D}" presName="Accent4" presStyleCnt="0"/>
      <dgm:spPr/>
    </dgm:pt>
    <dgm:pt modelId="{AABFE396-3225-4C1E-BEBB-4C3C9A6C47DA}" type="pres">
      <dgm:prSet presAssocID="{A3A0270F-378F-494C-82EA-1D78F6F5BD3D}" presName="Accent" presStyleLbl="node1" presStyleIdx="0" presStyleCnt="4"/>
      <dgm:spPr>
        <a:solidFill>
          <a:srgbClr val="0095AC"/>
        </a:solidFill>
      </dgm:spPr>
    </dgm:pt>
    <dgm:pt modelId="{FDF67CE5-B37A-4C37-AAE6-3748B1D0A919}" type="pres">
      <dgm:prSet presAssocID="{A3A0270F-378F-494C-82EA-1D78F6F5BD3D}" presName="ParentBackground4" presStyleCnt="0"/>
      <dgm:spPr/>
    </dgm:pt>
    <dgm:pt modelId="{4893CC80-447A-41BB-B786-F1856314F246}" type="pres">
      <dgm:prSet presAssocID="{A3A0270F-378F-494C-82EA-1D78F6F5BD3D}" presName="ParentBackground" presStyleLbl="fgAcc1" presStyleIdx="0" presStyleCnt="4"/>
      <dgm:spPr/>
    </dgm:pt>
    <dgm:pt modelId="{D5FBDF60-CAAB-499E-88B5-61C8D6D0E4C8}" type="pres">
      <dgm:prSet presAssocID="{A3A0270F-378F-494C-82EA-1D78F6F5BD3D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730696A2-1F93-4CF7-B9BB-98F2654B7E51}" type="pres">
      <dgm:prSet presAssocID="{44F2AF0C-32A1-4BEE-8926-9AACD2919BFD}" presName="Accent3" presStyleCnt="0"/>
      <dgm:spPr/>
    </dgm:pt>
    <dgm:pt modelId="{B47E2F73-F998-42D0-8DC6-F1CBD5F3319A}" type="pres">
      <dgm:prSet presAssocID="{44F2AF0C-32A1-4BEE-8926-9AACD2919BFD}" presName="Accent" presStyleLbl="node1" presStyleIdx="1" presStyleCnt="4"/>
      <dgm:spPr>
        <a:solidFill>
          <a:srgbClr val="FCB94B"/>
        </a:solidFill>
      </dgm:spPr>
    </dgm:pt>
    <dgm:pt modelId="{E90A3295-6BF5-4225-91A9-2DEE68A18C0A}" type="pres">
      <dgm:prSet presAssocID="{44F2AF0C-32A1-4BEE-8926-9AACD2919BFD}" presName="ParentBackground3" presStyleCnt="0"/>
      <dgm:spPr/>
    </dgm:pt>
    <dgm:pt modelId="{C1CB5FB8-5DBB-4977-8C8B-321BBAC5127C}" type="pres">
      <dgm:prSet presAssocID="{44F2AF0C-32A1-4BEE-8926-9AACD2919BFD}" presName="ParentBackground" presStyleLbl="fgAcc1" presStyleIdx="1" presStyleCnt="4"/>
      <dgm:spPr/>
    </dgm:pt>
    <dgm:pt modelId="{3A448AEB-6EC8-4D85-BAB0-EF7F13E55DB1}" type="pres">
      <dgm:prSet presAssocID="{44F2AF0C-32A1-4BEE-8926-9AACD2919BFD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75D916CC-3B0B-4A10-856C-1CB659879E6C}" type="pres">
      <dgm:prSet presAssocID="{123FD220-E144-446B-A131-D9E1F3B63CFB}" presName="Accent2" presStyleCnt="0"/>
      <dgm:spPr/>
    </dgm:pt>
    <dgm:pt modelId="{E6DEA11C-DE7D-44DE-B3AF-9A7E97019646}" type="pres">
      <dgm:prSet presAssocID="{123FD220-E144-446B-A131-D9E1F3B63CFB}" presName="Accent" presStyleLbl="node1" presStyleIdx="2" presStyleCnt="4"/>
      <dgm:spPr>
        <a:solidFill>
          <a:srgbClr val="0095AC"/>
        </a:solidFill>
      </dgm:spPr>
    </dgm:pt>
    <dgm:pt modelId="{8FB577FF-7539-46C3-9013-0DF3FD579EF0}" type="pres">
      <dgm:prSet presAssocID="{123FD220-E144-446B-A131-D9E1F3B63CFB}" presName="ParentBackground2" presStyleCnt="0"/>
      <dgm:spPr/>
    </dgm:pt>
    <dgm:pt modelId="{3C7A662F-594F-4FF1-8FB3-45AE08AF3953}" type="pres">
      <dgm:prSet presAssocID="{123FD220-E144-446B-A131-D9E1F3B63CFB}" presName="ParentBackground" presStyleLbl="fgAcc1" presStyleIdx="2" presStyleCnt="4"/>
      <dgm:spPr/>
    </dgm:pt>
    <dgm:pt modelId="{2577A27D-2EF6-4C2F-933D-1BF63BE2710C}" type="pres">
      <dgm:prSet presAssocID="{123FD220-E144-446B-A131-D9E1F3B63CFB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0F5A51D-6219-4AA5-B5F5-A20C98FA6453}" type="pres">
      <dgm:prSet presAssocID="{5A70082A-1D10-4606-9065-603ABD8B6E07}" presName="Accent1" presStyleCnt="0"/>
      <dgm:spPr/>
    </dgm:pt>
    <dgm:pt modelId="{37434A86-6A2D-4D25-90C4-82D336DD5042}" type="pres">
      <dgm:prSet presAssocID="{5A70082A-1D10-4606-9065-603ABD8B6E07}" presName="Accent" presStyleLbl="node1" presStyleIdx="3" presStyleCnt="4"/>
      <dgm:spPr>
        <a:solidFill>
          <a:srgbClr val="FCB94B"/>
        </a:solidFill>
        <a:ln>
          <a:solidFill>
            <a:srgbClr val="FCB94B"/>
          </a:solidFill>
        </a:ln>
      </dgm:spPr>
    </dgm:pt>
    <dgm:pt modelId="{8F720F62-60AC-41D8-BE33-98C3613CD214}" type="pres">
      <dgm:prSet presAssocID="{5A70082A-1D10-4606-9065-603ABD8B6E07}" presName="ParentBackground1" presStyleCnt="0"/>
      <dgm:spPr/>
    </dgm:pt>
    <dgm:pt modelId="{3533C61E-9C3D-4FF5-8D8E-74C4DB52EA35}" type="pres">
      <dgm:prSet presAssocID="{5A70082A-1D10-4606-9065-603ABD8B6E07}" presName="ParentBackground" presStyleLbl="fgAcc1" presStyleIdx="3" presStyleCnt="4"/>
      <dgm:spPr/>
    </dgm:pt>
    <dgm:pt modelId="{1D360A09-93C4-45B9-9919-5A26B6C28059}" type="pres">
      <dgm:prSet presAssocID="{5A70082A-1D10-4606-9065-603ABD8B6E07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F0C2FD2A-B499-4358-81C7-867373FC29E5}" type="presOf" srcId="{123FD220-E144-446B-A131-D9E1F3B63CFB}" destId="{3C7A662F-594F-4FF1-8FB3-45AE08AF3953}" srcOrd="0" destOrd="0" presId="urn:microsoft.com/office/officeart/2011/layout/CircleProcess"/>
    <dgm:cxn modelId="{6BCD9431-55BC-4073-A554-9D4877DFBDC0}" srcId="{00A77FA7-7A21-421D-831D-A7EDE2070E96}" destId="{A3A0270F-378F-494C-82EA-1D78F6F5BD3D}" srcOrd="3" destOrd="0" parTransId="{32CF8A66-CD8F-4CEB-8B35-3A49DB6843B4}" sibTransId="{D77B8975-2D2D-4CDE-B34E-DD660CF077E6}"/>
    <dgm:cxn modelId="{8F66BE50-F714-4B29-AEB3-83625E956D2A}" type="presOf" srcId="{5A70082A-1D10-4606-9065-603ABD8B6E07}" destId="{3533C61E-9C3D-4FF5-8D8E-74C4DB52EA35}" srcOrd="0" destOrd="0" presId="urn:microsoft.com/office/officeart/2011/layout/CircleProcess"/>
    <dgm:cxn modelId="{81689177-AD77-48EF-BD70-7277C1FC00E3}" srcId="{00A77FA7-7A21-421D-831D-A7EDE2070E96}" destId="{123FD220-E144-446B-A131-D9E1F3B63CFB}" srcOrd="1" destOrd="0" parTransId="{E4C21417-DA29-419D-9909-E53E53681907}" sibTransId="{3F0D3FBF-4CF7-43E7-810D-0B3B651DA3E2}"/>
    <dgm:cxn modelId="{00217184-A4A3-4292-AFF8-1192C9511F5A}" srcId="{00A77FA7-7A21-421D-831D-A7EDE2070E96}" destId="{44F2AF0C-32A1-4BEE-8926-9AACD2919BFD}" srcOrd="2" destOrd="0" parTransId="{F35DA874-C616-4B80-A244-597BAB47EED2}" sibTransId="{1C5375B0-BF7A-4A99-A6F5-2A17E9F94D86}"/>
    <dgm:cxn modelId="{A1F6228C-BA6C-48B3-A6E5-8EA43B37D395}" type="presOf" srcId="{A3A0270F-378F-494C-82EA-1D78F6F5BD3D}" destId="{D5FBDF60-CAAB-499E-88B5-61C8D6D0E4C8}" srcOrd="1" destOrd="0" presId="urn:microsoft.com/office/officeart/2011/layout/CircleProcess"/>
    <dgm:cxn modelId="{F605AB9F-7E28-4C3D-A492-46F374A8E41D}" srcId="{00A77FA7-7A21-421D-831D-A7EDE2070E96}" destId="{5A70082A-1D10-4606-9065-603ABD8B6E07}" srcOrd="0" destOrd="0" parTransId="{2E54D956-2E01-47C9-A42C-FC09D0573376}" sibTransId="{7A741C70-1266-4041-9847-A1B82A3672B2}"/>
    <dgm:cxn modelId="{EBCBA1B1-3356-45AD-9223-0F6AE192B044}" type="presOf" srcId="{123FD220-E144-446B-A131-D9E1F3B63CFB}" destId="{2577A27D-2EF6-4C2F-933D-1BF63BE2710C}" srcOrd="1" destOrd="0" presId="urn:microsoft.com/office/officeart/2011/layout/CircleProcess"/>
    <dgm:cxn modelId="{0B2CBCC1-8F2B-43D0-9CDB-ED09C2CD847A}" type="presOf" srcId="{5A70082A-1D10-4606-9065-603ABD8B6E07}" destId="{1D360A09-93C4-45B9-9919-5A26B6C28059}" srcOrd="1" destOrd="0" presId="urn:microsoft.com/office/officeart/2011/layout/CircleProcess"/>
    <dgm:cxn modelId="{C2CFD4DB-4A5D-46EC-810B-677D64CE8BF5}" type="presOf" srcId="{00A77FA7-7A21-421D-831D-A7EDE2070E96}" destId="{B8B8E244-F189-4E41-82DB-6F890B248EBE}" srcOrd="0" destOrd="0" presId="urn:microsoft.com/office/officeart/2011/layout/CircleProcess"/>
    <dgm:cxn modelId="{BFCB23EA-5E69-4D59-B9A5-A02A59ED9E0E}" type="presOf" srcId="{44F2AF0C-32A1-4BEE-8926-9AACD2919BFD}" destId="{C1CB5FB8-5DBB-4977-8C8B-321BBAC5127C}" srcOrd="0" destOrd="0" presId="urn:microsoft.com/office/officeart/2011/layout/CircleProcess"/>
    <dgm:cxn modelId="{6F99D0F6-A8E9-449A-830A-2DE28A1770CF}" type="presOf" srcId="{A3A0270F-378F-494C-82EA-1D78F6F5BD3D}" destId="{4893CC80-447A-41BB-B786-F1856314F246}" srcOrd="0" destOrd="0" presId="urn:microsoft.com/office/officeart/2011/layout/CircleProcess"/>
    <dgm:cxn modelId="{DF17B1FD-356C-4885-A56D-642A6A778C1D}" type="presOf" srcId="{44F2AF0C-32A1-4BEE-8926-9AACD2919BFD}" destId="{3A448AEB-6EC8-4D85-BAB0-EF7F13E55DB1}" srcOrd="1" destOrd="0" presId="urn:microsoft.com/office/officeart/2011/layout/CircleProcess"/>
    <dgm:cxn modelId="{2C3E6113-33AE-45E0-9744-547BB834B2D8}" type="presParOf" srcId="{B8B8E244-F189-4E41-82DB-6F890B248EBE}" destId="{324BE63C-2D6A-40C6-BCCF-F0F018373573}" srcOrd="0" destOrd="0" presId="urn:microsoft.com/office/officeart/2011/layout/CircleProcess"/>
    <dgm:cxn modelId="{21B1BBB7-3C59-4D5C-86E5-1282E2DA71E3}" type="presParOf" srcId="{324BE63C-2D6A-40C6-BCCF-F0F018373573}" destId="{AABFE396-3225-4C1E-BEBB-4C3C9A6C47DA}" srcOrd="0" destOrd="0" presId="urn:microsoft.com/office/officeart/2011/layout/CircleProcess"/>
    <dgm:cxn modelId="{3FA3DB5C-CEE3-4788-BE0A-140C9098CE37}" type="presParOf" srcId="{B8B8E244-F189-4E41-82DB-6F890B248EBE}" destId="{FDF67CE5-B37A-4C37-AAE6-3748B1D0A919}" srcOrd="1" destOrd="0" presId="urn:microsoft.com/office/officeart/2011/layout/CircleProcess"/>
    <dgm:cxn modelId="{D7903D49-07B4-48E6-8F99-51925DEF3A9A}" type="presParOf" srcId="{FDF67CE5-B37A-4C37-AAE6-3748B1D0A919}" destId="{4893CC80-447A-41BB-B786-F1856314F246}" srcOrd="0" destOrd="0" presId="urn:microsoft.com/office/officeart/2011/layout/CircleProcess"/>
    <dgm:cxn modelId="{6E67E2EF-7B1D-4424-B75A-6CA9540D74EE}" type="presParOf" srcId="{B8B8E244-F189-4E41-82DB-6F890B248EBE}" destId="{D5FBDF60-CAAB-499E-88B5-61C8D6D0E4C8}" srcOrd="2" destOrd="0" presId="urn:microsoft.com/office/officeart/2011/layout/CircleProcess"/>
    <dgm:cxn modelId="{17574090-E588-49CA-B8B9-CFBF7E3EAAF2}" type="presParOf" srcId="{B8B8E244-F189-4E41-82DB-6F890B248EBE}" destId="{730696A2-1F93-4CF7-B9BB-98F2654B7E51}" srcOrd="3" destOrd="0" presId="urn:microsoft.com/office/officeart/2011/layout/CircleProcess"/>
    <dgm:cxn modelId="{0530E24A-883A-4883-8E17-B5B306089B91}" type="presParOf" srcId="{730696A2-1F93-4CF7-B9BB-98F2654B7E51}" destId="{B47E2F73-F998-42D0-8DC6-F1CBD5F3319A}" srcOrd="0" destOrd="0" presId="urn:microsoft.com/office/officeart/2011/layout/CircleProcess"/>
    <dgm:cxn modelId="{976640E9-B6DB-4EC1-8F21-C56F85EED3DE}" type="presParOf" srcId="{B8B8E244-F189-4E41-82DB-6F890B248EBE}" destId="{E90A3295-6BF5-4225-91A9-2DEE68A18C0A}" srcOrd="4" destOrd="0" presId="urn:microsoft.com/office/officeart/2011/layout/CircleProcess"/>
    <dgm:cxn modelId="{C84F0367-73C5-43ED-B09B-046CCD0D7EDF}" type="presParOf" srcId="{E90A3295-6BF5-4225-91A9-2DEE68A18C0A}" destId="{C1CB5FB8-5DBB-4977-8C8B-321BBAC5127C}" srcOrd="0" destOrd="0" presId="urn:microsoft.com/office/officeart/2011/layout/CircleProcess"/>
    <dgm:cxn modelId="{03E7F970-F7B0-4117-BCE9-642652E96832}" type="presParOf" srcId="{B8B8E244-F189-4E41-82DB-6F890B248EBE}" destId="{3A448AEB-6EC8-4D85-BAB0-EF7F13E55DB1}" srcOrd="5" destOrd="0" presId="urn:microsoft.com/office/officeart/2011/layout/CircleProcess"/>
    <dgm:cxn modelId="{7DECE50B-8FBB-4514-AB81-DD09D946993B}" type="presParOf" srcId="{B8B8E244-F189-4E41-82DB-6F890B248EBE}" destId="{75D916CC-3B0B-4A10-856C-1CB659879E6C}" srcOrd="6" destOrd="0" presId="urn:microsoft.com/office/officeart/2011/layout/CircleProcess"/>
    <dgm:cxn modelId="{44B15A49-CF2E-45FF-AAD4-17762EA30BA1}" type="presParOf" srcId="{75D916CC-3B0B-4A10-856C-1CB659879E6C}" destId="{E6DEA11C-DE7D-44DE-B3AF-9A7E97019646}" srcOrd="0" destOrd="0" presId="urn:microsoft.com/office/officeart/2011/layout/CircleProcess"/>
    <dgm:cxn modelId="{C6CCAA17-7A60-4DB8-93D2-E007C975F062}" type="presParOf" srcId="{B8B8E244-F189-4E41-82DB-6F890B248EBE}" destId="{8FB577FF-7539-46C3-9013-0DF3FD579EF0}" srcOrd="7" destOrd="0" presId="urn:microsoft.com/office/officeart/2011/layout/CircleProcess"/>
    <dgm:cxn modelId="{AE81563C-CFFE-4782-8351-9E7F7AB3C897}" type="presParOf" srcId="{8FB577FF-7539-46C3-9013-0DF3FD579EF0}" destId="{3C7A662F-594F-4FF1-8FB3-45AE08AF3953}" srcOrd="0" destOrd="0" presId="urn:microsoft.com/office/officeart/2011/layout/CircleProcess"/>
    <dgm:cxn modelId="{6F9BCE72-5B1E-4D92-81ED-238A24BABFEC}" type="presParOf" srcId="{B8B8E244-F189-4E41-82DB-6F890B248EBE}" destId="{2577A27D-2EF6-4C2F-933D-1BF63BE2710C}" srcOrd="8" destOrd="0" presId="urn:microsoft.com/office/officeart/2011/layout/CircleProcess"/>
    <dgm:cxn modelId="{A039D65E-8424-4A22-BB48-6858E545EA39}" type="presParOf" srcId="{B8B8E244-F189-4E41-82DB-6F890B248EBE}" destId="{C0F5A51D-6219-4AA5-B5F5-A20C98FA6453}" srcOrd="9" destOrd="0" presId="urn:microsoft.com/office/officeart/2011/layout/CircleProcess"/>
    <dgm:cxn modelId="{397D5BA7-92BE-45E4-A3CB-5D9D30441304}" type="presParOf" srcId="{C0F5A51D-6219-4AA5-B5F5-A20C98FA6453}" destId="{37434A86-6A2D-4D25-90C4-82D336DD5042}" srcOrd="0" destOrd="0" presId="urn:microsoft.com/office/officeart/2011/layout/CircleProcess"/>
    <dgm:cxn modelId="{3D0B9F88-9DBA-4741-994B-5DA0BF7A15F2}" type="presParOf" srcId="{B8B8E244-F189-4E41-82DB-6F890B248EBE}" destId="{8F720F62-60AC-41D8-BE33-98C3613CD214}" srcOrd="10" destOrd="0" presId="urn:microsoft.com/office/officeart/2011/layout/CircleProcess"/>
    <dgm:cxn modelId="{BB73D5C2-4ECD-4036-9546-252454C7F579}" type="presParOf" srcId="{8F720F62-60AC-41D8-BE33-98C3613CD214}" destId="{3533C61E-9C3D-4FF5-8D8E-74C4DB52EA35}" srcOrd="0" destOrd="0" presId="urn:microsoft.com/office/officeart/2011/layout/CircleProcess"/>
    <dgm:cxn modelId="{1BAE02A9-6BD5-4174-B989-65F0AF56F5F8}" type="presParOf" srcId="{B8B8E244-F189-4E41-82DB-6F890B248EBE}" destId="{1D360A09-93C4-45B9-9919-5A26B6C28059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FE396-3225-4C1E-BEBB-4C3C9A6C47DA}">
      <dsp:nvSpPr>
        <dsp:cNvPr id="0" name=""/>
        <dsp:cNvSpPr/>
      </dsp:nvSpPr>
      <dsp:spPr>
        <a:xfrm>
          <a:off x="17319700" y="3077990"/>
          <a:ext cx="5183403" cy="5183669"/>
        </a:xfrm>
        <a:prstGeom prst="ellipse">
          <a:avLst/>
        </a:prstGeom>
        <a:solidFill>
          <a:srgbClr val="0095A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93CC80-447A-41BB-B786-F1856314F246}">
      <dsp:nvSpPr>
        <dsp:cNvPr id="0" name=""/>
        <dsp:cNvSpPr/>
      </dsp:nvSpPr>
      <dsp:spPr>
        <a:xfrm>
          <a:off x="17493072" y="3250809"/>
          <a:ext cx="4838880" cy="483803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rPr>
            <a:t> </a:t>
          </a:r>
        </a:p>
      </dsp:txBody>
      <dsp:txXfrm>
        <a:off x="18184341" y="3942086"/>
        <a:ext cx="3456343" cy="3455476"/>
      </dsp:txXfrm>
    </dsp:sp>
    <dsp:sp modelId="{B47E2F73-F998-42D0-8DC6-F1CBD5F3319A}">
      <dsp:nvSpPr>
        <dsp:cNvPr id="0" name=""/>
        <dsp:cNvSpPr/>
      </dsp:nvSpPr>
      <dsp:spPr>
        <a:xfrm rot="2700000">
          <a:off x="11940653" y="3077625"/>
          <a:ext cx="5183488" cy="5183488"/>
        </a:xfrm>
        <a:prstGeom prst="teardrop">
          <a:avLst>
            <a:gd name="adj" fmla="val 100000"/>
          </a:avLst>
        </a:prstGeom>
        <a:solidFill>
          <a:srgbClr val="FCB9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CB5FB8-5DBB-4977-8C8B-321BBAC5127C}">
      <dsp:nvSpPr>
        <dsp:cNvPr id="0" name=""/>
        <dsp:cNvSpPr/>
      </dsp:nvSpPr>
      <dsp:spPr>
        <a:xfrm>
          <a:off x="12136296" y="3250809"/>
          <a:ext cx="4838880" cy="483803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rPr>
            <a:t> </a:t>
          </a:r>
        </a:p>
      </dsp:txBody>
      <dsp:txXfrm>
        <a:off x="12827565" y="3942086"/>
        <a:ext cx="3456343" cy="3455476"/>
      </dsp:txXfrm>
    </dsp:sp>
    <dsp:sp modelId="{E6DEA11C-DE7D-44DE-B3AF-9A7E97019646}">
      <dsp:nvSpPr>
        <dsp:cNvPr id="0" name=""/>
        <dsp:cNvSpPr/>
      </dsp:nvSpPr>
      <dsp:spPr>
        <a:xfrm rot="2700000">
          <a:off x="6606104" y="3077625"/>
          <a:ext cx="5183488" cy="5183488"/>
        </a:xfrm>
        <a:prstGeom prst="teardrop">
          <a:avLst>
            <a:gd name="adj" fmla="val 100000"/>
          </a:avLst>
        </a:prstGeom>
        <a:solidFill>
          <a:srgbClr val="0095A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7A662F-594F-4FF1-8FB3-45AE08AF3953}">
      <dsp:nvSpPr>
        <dsp:cNvPr id="0" name=""/>
        <dsp:cNvSpPr/>
      </dsp:nvSpPr>
      <dsp:spPr>
        <a:xfrm>
          <a:off x="6779519" y="3250809"/>
          <a:ext cx="4838880" cy="483803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rPr>
            <a:t> </a:t>
          </a:r>
        </a:p>
      </dsp:txBody>
      <dsp:txXfrm>
        <a:off x="7470788" y="3942086"/>
        <a:ext cx="3456343" cy="3455476"/>
      </dsp:txXfrm>
    </dsp:sp>
    <dsp:sp modelId="{37434A86-6A2D-4D25-90C4-82D336DD5042}">
      <dsp:nvSpPr>
        <dsp:cNvPr id="0" name=""/>
        <dsp:cNvSpPr/>
      </dsp:nvSpPr>
      <dsp:spPr>
        <a:xfrm rot="2700000">
          <a:off x="1249327" y="3077625"/>
          <a:ext cx="5183488" cy="5183488"/>
        </a:xfrm>
        <a:prstGeom prst="teardrop">
          <a:avLst>
            <a:gd name="adj" fmla="val 100000"/>
          </a:avLst>
        </a:prstGeom>
        <a:solidFill>
          <a:srgbClr val="FCB94B"/>
        </a:solidFill>
        <a:ln w="25400" cap="flat" cmpd="sng" algn="ctr">
          <a:solidFill>
            <a:srgbClr val="FCB94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33C61E-9C3D-4FF5-8D8E-74C4DB52EA35}">
      <dsp:nvSpPr>
        <dsp:cNvPr id="0" name=""/>
        <dsp:cNvSpPr/>
      </dsp:nvSpPr>
      <dsp:spPr>
        <a:xfrm>
          <a:off x="1422742" y="3250809"/>
          <a:ext cx="4838880" cy="483803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rPr>
            <a:t> </a:t>
          </a:r>
        </a:p>
      </dsp:txBody>
      <dsp:txXfrm>
        <a:off x="2114011" y="3942086"/>
        <a:ext cx="3456343" cy="3455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D59800-3655-0D5C-5A17-FAE02896DA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87A1A3-2D91-E2C2-D588-62A234F294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85E6C-B5DD-479B-A6A4-A27B8497D981}" type="datetimeFigureOut">
              <a:rPr lang="en-US" smtClean="0"/>
              <a:t>24/11/2023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5490F9-25E3-ADA2-9E5E-965A1DF83F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56CFB2-4F19-A27C-669F-5FC3D8F086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9ED1D-99F3-43AB-9BE2-89D2A9F20C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348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67" name="Shape 16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453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60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338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46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862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630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273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763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1.emf"/><Relationship Id="rId5" Type="http://schemas.openxmlformats.org/officeDocument/2006/relationships/tags" Target="../tags/tag10.xml"/><Relationship Id="rId10" Type="http://schemas.openxmlformats.org/officeDocument/2006/relationships/oleObject" Target="../embeddings/oleObject1.bin"/><Relationship Id="rId4" Type="http://schemas.openxmlformats.org/officeDocument/2006/relationships/tags" Target="../tags/tag9.xml"/><Relationship Id="rId9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25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Text"/>
          <p:cNvSpPr txBox="1">
            <a:spLocks noGrp="1"/>
          </p:cNvSpPr>
          <p:nvPr>
            <p:ph type="title"/>
          </p:nvPr>
        </p:nvSpPr>
        <p:spPr>
          <a:xfrm>
            <a:off x="3048000" y="2244725"/>
            <a:ext cx="18288000" cy="4775202"/>
          </a:xfrm>
          <a:prstGeom prst="rect">
            <a:avLst/>
          </a:prstGeom>
        </p:spPr>
        <p:txBody>
          <a:bodyPr lIns="91436" tIns="91436" rIns="91436" bIns="91436" anchor="b"/>
          <a:lstStyle>
            <a:lvl1pPr algn="ctr" defTabSz="1828800">
              <a:lnSpc>
                <a:spcPct val="90000"/>
              </a:lnSpc>
              <a:defRPr sz="12000" b="0" spc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 lIns="91436" tIns="91436" rIns="91436" bIns="91436"/>
          <a:lstStyle>
            <a:lvl1pPr marL="0" indent="0" algn="ctr" defTabSz="1828800">
              <a:spcBef>
                <a:spcPts val="2000"/>
              </a:spcBef>
              <a:buSzTx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0" indent="0" algn="ctr" defTabSz="1828800">
              <a:spcBef>
                <a:spcPts val="2000"/>
              </a:spcBef>
              <a:buSzTx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0" indent="0" algn="ctr" defTabSz="1828800">
              <a:spcBef>
                <a:spcPts val="2000"/>
              </a:spcBef>
              <a:buSzTx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0" indent="0" algn="ctr" defTabSz="1828800">
              <a:spcBef>
                <a:spcPts val="2000"/>
              </a:spcBef>
              <a:buSzTx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0" indent="0" algn="ctr" defTabSz="1828800">
              <a:spcBef>
                <a:spcPts val="2000"/>
              </a:spcBef>
              <a:buSzTx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80116" y="12833988"/>
            <a:ext cx="480829" cy="487675"/>
          </a:xfrm>
          <a:prstGeom prst="rect">
            <a:avLst/>
          </a:prstGeom>
        </p:spPr>
        <p:txBody>
          <a:bodyPr lIns="91436" tIns="91436" rIns="91436" bIns="91436" anchor="ctr"/>
          <a:lstStyle>
            <a:lvl1pPr algn="r" defTabSz="1828800">
              <a:defRPr sz="200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le Text"/>
          <p:cNvSpPr txBox="1">
            <a:spLocks noGrp="1"/>
          </p:cNvSpPr>
          <p:nvPr>
            <p:ph type="title"/>
          </p:nvPr>
        </p:nvSpPr>
        <p:spPr>
          <a:xfrm>
            <a:off x="3048000" y="2244725"/>
            <a:ext cx="18288000" cy="4775201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ctr" defTabSz="1828800">
              <a:lnSpc>
                <a:spcPct val="90000"/>
              </a:lnSpc>
              <a:defRPr sz="12000" b="0" spc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5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algn="ctr" defTabSz="1828800">
              <a:spcBef>
                <a:spcPts val="2000"/>
              </a:spcBef>
              <a:buSzTx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1828800">
              <a:spcBef>
                <a:spcPts val="2000"/>
              </a:spcBef>
              <a:buSzTx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1828800">
              <a:spcBef>
                <a:spcPts val="2000"/>
              </a:spcBef>
              <a:buSzTx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1828800">
              <a:spcBef>
                <a:spcPts val="2000"/>
              </a:spcBef>
              <a:buSzTx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1828800">
              <a:spcBef>
                <a:spcPts val="2000"/>
              </a:spcBef>
              <a:buSzTx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203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416E4-470F-AD69-D521-02D0D57BCC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0D2280-C662-3BA0-B468-B37FC2CF04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DF08F-D473-A0C5-1E6D-34B82AF9B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E797-B2D7-4FD1-872E-E94BA2532E6C}" type="datetimeFigureOut">
              <a:rPr lang="en-US" smtClean="0"/>
              <a:t>16/11/2023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434C5-0706-C89D-1191-15749259E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C4788-8F8B-A81B-3BB6-25C64AD2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2B09-CD90-445F-AF7A-B8CA2F5D7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20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8D7E2-8071-1DEF-3EFA-B54F6E449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BCC53-29AC-CC0D-D623-B5CA33457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63CA9-3675-327F-16E2-CA14B6A59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E797-B2D7-4FD1-872E-E94BA2532E6C}" type="datetimeFigureOut">
              <a:rPr lang="en-US" smtClean="0"/>
              <a:t>16/11/2023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B8BFF-D3A4-CA18-EC29-65AE56D9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D96C2-35EA-B23A-AB94-4588C5E51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2B09-CD90-445F-AF7A-B8CA2F5D7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8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930D1-D1B6-67FC-846F-CFFCBE2C9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10E096-1161-4957-0D80-D1EEA5C77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F8983-8C7D-E42F-C6C8-2AEB42E0C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E797-B2D7-4FD1-872E-E94BA2532E6C}" type="datetimeFigureOut">
              <a:rPr lang="en-US" smtClean="0"/>
              <a:t>16/11/2023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80358-5E98-B8AB-E167-A4272A138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9315C-38D6-5999-04C9-08FA9D2A4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2B09-CD90-445F-AF7A-B8CA2F5D7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57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48C13-F779-04B1-1FDC-227BF0B51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2DCCC-A771-4136-7C7D-98D0882CFC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45F5A1-507D-0C04-99F2-52FDEC053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DA36B-18BD-2C00-2B2E-4C04B567B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E797-B2D7-4FD1-872E-E94BA2532E6C}" type="datetimeFigureOut">
              <a:rPr lang="en-US" smtClean="0"/>
              <a:t>16/11/2023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7D0EC5-DD9D-2975-DF6E-85D35427A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A1FB37-1ECE-4F07-E68C-EA0A4D518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2B09-CD90-445F-AF7A-B8CA2F5D7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CBD1B-86C3-F94C-D674-96BE82231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548E1E-D365-1715-E740-53934C66C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0D5B77-8DE1-4D7B-9AFA-7651F1375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698F6D-CE1C-1706-BB1D-8459B769BE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FC7FA-F481-3AA5-9803-CA81E1231C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E9B3AF-9FBD-1469-2A11-996488A52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E797-B2D7-4FD1-872E-E94BA2532E6C}" type="datetimeFigureOut">
              <a:rPr lang="en-US" smtClean="0"/>
              <a:t>16/11/2023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53078F-584B-3B58-7C15-6D0D4A30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4F1487-8872-36F9-9A8C-F53747740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2B09-CD90-445F-AF7A-B8CA2F5D7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21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6B4FC-8CA6-7516-23E7-0794C8C2F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5735C3-D009-6D6D-6736-DEEEF77C7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E797-B2D7-4FD1-872E-E94BA2532E6C}" type="datetimeFigureOut">
              <a:rPr lang="en-US" smtClean="0"/>
              <a:t>16/11/2023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129618-C5FC-ECF8-33BB-588D75CD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061C8C-4EF2-9228-B815-4AEF39B50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2B09-CD90-445F-AF7A-B8CA2F5D7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351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CC3DD4-F586-79F0-278A-B21D72FDE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E797-B2D7-4FD1-872E-E94BA2532E6C}" type="datetimeFigureOut">
              <a:rPr lang="en-US" smtClean="0"/>
              <a:t>16/11/2023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7FFC6A-8BA4-C20E-E384-E8527F990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F9C32-F7D3-A2AD-F4A8-E991C1C83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2B09-CD90-445F-AF7A-B8CA2F5D7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284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D0504-3550-ED6C-4E66-D074BA29C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C65F7-61E6-0924-B86E-FFFB1E1B4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F7EED9-D958-E7A7-863A-FB0D4A6B5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D2FA5E-8B7E-E818-13D1-D063DD385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E797-B2D7-4FD1-872E-E94BA2532E6C}" type="datetimeFigureOut">
              <a:rPr lang="en-US" smtClean="0"/>
              <a:t>16/11/2023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C7C9EC-E1E1-4A22-2191-7A9D19B6B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DCC1AC-2D4B-27B3-C5D6-514DC763C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2B09-CD90-445F-AF7A-B8CA2F5D7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70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D97D0-49F3-0E94-6E4A-9806FE97B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34A374-A3A5-3111-D642-B5EA62BA9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0B0393-A894-5A29-74C5-64C0BD6AC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12006-E82F-D80C-7632-B4DA3AC5D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E797-B2D7-4FD1-872E-E94BA2532E6C}" type="datetimeFigureOut">
              <a:rPr lang="en-US" smtClean="0"/>
              <a:t>16/11/2023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1DAF45-636F-6DE0-F8C9-4083373E8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C15BA8-5D0C-392F-9440-EE285ACC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2B09-CD90-445F-AF7A-B8CA2F5D7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518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9CF9D-B844-AE28-E680-803DE17EA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6639E6-A97B-91D5-C3FE-C993FD60F9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ECB1B-EF0D-7AA4-8327-B115A9737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E797-B2D7-4FD1-872E-E94BA2532E6C}" type="datetimeFigureOut">
              <a:rPr lang="en-US" smtClean="0"/>
              <a:t>16/11/2023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95240-2597-7980-566F-02F2C2ABB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2BF72-EDDB-E76E-DF43-117C93F4E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2B09-CD90-445F-AF7A-B8CA2F5D7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502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D128B3-2290-DB08-4931-E09C6747F2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89FF97-BAC3-856A-34BF-AA8D7C4EB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7DDC2-3A51-FDE5-8176-4589D39AD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E797-B2D7-4FD1-872E-E94BA2532E6C}" type="datetimeFigureOut">
              <a:rPr lang="en-US" smtClean="0"/>
              <a:t>16/11/2023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60510-6CC5-3733-63BE-41C2293D5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B7531-1667-664E-C711-992E07DD9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2B09-CD90-445F-AF7A-B8CA2F5D7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345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LogoText" hidden="1">
            <a:extLst>
              <a:ext uri="{FF2B5EF4-FFF2-40B4-BE49-F238E27FC236}">
                <a16:creationId xmlns:a16="http://schemas.microsoft.com/office/drawing/2014/main" id="{92A63429-03F1-4595-BAE1-A5F5E74A0DF2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 bwMode="black">
          <a:xfrm>
            <a:off x="20144077" y="12998762"/>
            <a:ext cx="2410788" cy="2769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McKinsey Sans" panose="020B0504020101020102" pitchFamily="34" charset="0"/>
                <a:sym typeface=""/>
              </a:rPr>
              <a:t>McKinsey Health Institute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22625051" y="12997508"/>
            <a:ext cx="65100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122148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1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12214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1109471" y="13003339"/>
            <a:ext cx="14555722" cy="24622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6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AEB01CB-E358-4EC5-960A-ABFC66CD5A2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14319504" y="123682"/>
            <a:ext cx="8961120" cy="313932"/>
          </a:xfrm>
        </p:spPr>
        <p:txBody>
          <a:bodyPr anchor="ctr" anchorCtr="0">
            <a:spAutoFit/>
          </a:bodyPr>
          <a:lstStyle>
            <a:lvl1pPr algn="r">
              <a:defRPr sz="16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  <p:sp>
        <p:nvSpPr>
          <p:cNvPr id="2" name="SlideLogoText">
            <a:extLst>
              <a:ext uri="{FF2B5EF4-FFF2-40B4-BE49-F238E27FC236}">
                <a16:creationId xmlns:a16="http://schemas.microsoft.com/office/drawing/2014/main" id="{FF485C53-E1E0-F6CD-2CE3-587688841FC1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0214548" y="12998762"/>
            <a:ext cx="2410788" cy="2769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Health Institute</a:t>
            </a:r>
          </a:p>
        </p:txBody>
      </p:sp>
    </p:spTree>
    <p:extLst>
      <p:ext uri="{BB962C8B-B14F-4D97-AF65-F5344CB8AC3E}">
        <p14:creationId xmlns:p14="http://schemas.microsoft.com/office/powerpoint/2010/main" val="9886250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27428480"/>
              </p:ext>
            </p:extLst>
          </p:nvPr>
        </p:nvGraphicFramePr>
        <p:xfrm>
          <a:off x="3176" y="3176"/>
          <a:ext cx="3176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176" y="3176"/>
                        <a:ext cx="3176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F741700-5035-4E61-A4AC-1B3C7AE220D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17500" cy="31750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5000" b="1" i="0" baseline="0" dirty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109472" y="364744"/>
            <a:ext cx="22165056" cy="14630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109471" y="13003339"/>
            <a:ext cx="14555722" cy="24622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16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8BAFD1A-3C11-49E6-B76E-5166760AF1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5"/>
            </p:custDataLst>
          </p:nvPr>
        </p:nvSpPr>
        <p:spPr>
          <a:xfrm>
            <a:off x="14319504" y="123682"/>
            <a:ext cx="8961120" cy="313932"/>
          </a:xfrm>
        </p:spPr>
        <p:txBody>
          <a:bodyPr anchor="ctr" anchorCtr="0">
            <a:spAutoFit/>
          </a:bodyPr>
          <a:lstStyle>
            <a:lvl1pPr algn="r">
              <a:defRPr sz="16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1EE9FF4B-7331-4DE1-A594-C0C335ED5BE5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1109472" y="1807723"/>
            <a:ext cx="22165056" cy="553998"/>
          </a:xfrm>
        </p:spPr>
        <p:txBody>
          <a:bodyPr anchor="ctr" anchorCtr="0"/>
          <a:lstStyle/>
          <a:p>
            <a:r>
              <a:rPr lang="en-US" sz="3200"/>
              <a:t>Click to edit Master subtitle style</a:t>
            </a:r>
            <a:endParaRPr lang="en-US" sz="3200" dirty="0"/>
          </a:p>
        </p:txBody>
      </p:sp>
      <p:sp>
        <p:nvSpPr>
          <p:cNvPr id="4" name="SlideLogoText" hidden="1">
            <a:extLst>
              <a:ext uri="{FF2B5EF4-FFF2-40B4-BE49-F238E27FC236}">
                <a16:creationId xmlns:a16="http://schemas.microsoft.com/office/drawing/2014/main" id="{632EA5E5-E5AF-B27A-13F6-33F4378F95AD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 bwMode="black">
          <a:xfrm>
            <a:off x="20144077" y="12998762"/>
            <a:ext cx="2410788" cy="2769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McKinsey Sans" panose="020B0504020101020102" pitchFamily="34" charset="0"/>
                <a:sym typeface=""/>
              </a:rPr>
              <a:t>McKinsey Health Institute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6E53916C-A519-FF96-7FCB-DDC77A747D63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22625051" y="12997508"/>
            <a:ext cx="65100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1221488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1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12214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14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D18815-3254-33B4-C77C-3D97061AD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FEFF9-6B68-7377-52C7-701353C8C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53F62-E430-7BD7-912B-EE4DB099B5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DE797-B2D7-4FD1-872E-E94BA2532E6C}" type="datetimeFigureOut">
              <a:rPr lang="en-US" smtClean="0"/>
              <a:t>16/11/2023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5C763-F76F-EF46-9AB0-086A15753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E1E70-EEC6-F154-0ABF-C07DFE0D6F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62B09-CD90-445F-AF7A-B8CA2F5D7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6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2.pn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3.sv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>
            <a:extLst>
              <a:ext uri="{FF2B5EF4-FFF2-40B4-BE49-F238E27FC236}">
                <a16:creationId xmlns:a16="http://schemas.microsoft.com/office/drawing/2014/main" id="{DD86D99F-45AE-11FB-4B0F-B9DD4F6D1BC0}"/>
              </a:ext>
            </a:extLst>
          </p:cNvPr>
          <p:cNvSpPr/>
          <p:nvPr/>
        </p:nvSpPr>
        <p:spPr>
          <a:xfrm>
            <a:off x="0" y="-348734"/>
            <a:ext cx="24384000" cy="11968230"/>
          </a:xfrm>
          <a:prstGeom prst="rect">
            <a:avLst/>
          </a:prstGeom>
          <a:solidFill>
            <a:srgbClr val="0095A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71" name="Rectangle 18"/>
          <p:cNvSpPr/>
          <p:nvPr/>
        </p:nvSpPr>
        <p:spPr>
          <a:xfrm>
            <a:off x="10815483" y="7382808"/>
            <a:ext cx="2753038" cy="9832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73" name="Straight Connector 3"/>
          <p:cNvSpPr/>
          <p:nvPr/>
        </p:nvSpPr>
        <p:spPr>
          <a:xfrm>
            <a:off x="579118" y="12253145"/>
            <a:ext cx="23225764" cy="1"/>
          </a:xfrm>
          <a:prstGeom prst="line">
            <a:avLst/>
          </a:prstGeom>
          <a:ln w="25400">
            <a:solidFill>
              <a:srgbClr val="A6A8AB"/>
            </a:solidFill>
            <a:miter/>
          </a:ln>
        </p:spPr>
        <p:txBody>
          <a:bodyPr lIns="45718" tIns="45718" rIns="45718" bIns="45718"/>
          <a:lstStyle/>
          <a:p>
            <a:pPr defTabSz="2438337"/>
            <a:endParaRPr dirty="0"/>
          </a:p>
        </p:txBody>
      </p:sp>
      <p:pic>
        <p:nvPicPr>
          <p:cNvPr id="174" name="Picture 13" descr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87" y="12622045"/>
            <a:ext cx="2670051" cy="818930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Title 1"/>
          <p:cNvSpPr txBox="1">
            <a:spLocks noGrp="1"/>
          </p:cNvSpPr>
          <p:nvPr>
            <p:ph type="title"/>
          </p:nvPr>
        </p:nvSpPr>
        <p:spPr>
          <a:xfrm>
            <a:off x="2303042" y="3721168"/>
            <a:ext cx="19777914" cy="29283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</a:lstStyle>
          <a:p>
            <a:br>
              <a:rPr lang="en-US" sz="6500" dirty="0">
                <a:solidFill>
                  <a:schemeClr val="bg1"/>
                </a:solidFill>
              </a:rPr>
            </a:br>
            <a:r>
              <a:rPr lang="en-US" sz="6500" dirty="0">
                <a:solidFill>
                  <a:schemeClr val="bg1"/>
                </a:solidFill>
              </a:rPr>
              <a:t>UN System Workplace Mental Health &amp; Well-being Strategy</a:t>
            </a:r>
          </a:p>
        </p:txBody>
      </p:sp>
      <p:pic>
        <p:nvPicPr>
          <p:cNvPr id="8" name="Picture 7" descr="A logo with a head and heart in the middle&#10;&#10;Description automatically generated">
            <a:extLst>
              <a:ext uri="{FF2B5EF4-FFF2-40B4-BE49-F238E27FC236}">
                <a16:creationId xmlns:a16="http://schemas.microsoft.com/office/drawing/2014/main" id="{2D4DE3D9-B9DE-62F3-0AC2-6577112096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4" t="23986" r="20113" b="21360"/>
          <a:stretch/>
        </p:blipFill>
        <p:spPr>
          <a:xfrm>
            <a:off x="9220200" y="605130"/>
            <a:ext cx="5295900" cy="439124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72976-7DB2-A457-6C5C-472DC61DE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B4B9E-B61D-E42F-6F19-CD3D90566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D4943916-52EA-2C4E-37E1-F19F35185FD2}"/>
              </a:ext>
            </a:extLst>
          </p:cNvPr>
          <p:cNvSpPr/>
          <p:nvPr/>
        </p:nvSpPr>
        <p:spPr>
          <a:xfrm>
            <a:off x="-14502" y="0"/>
            <a:ext cx="24384000" cy="13716000"/>
          </a:xfrm>
          <a:prstGeom prst="rect">
            <a:avLst/>
          </a:prstGeom>
          <a:solidFill>
            <a:srgbClr val="0095AC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defTabSz="36576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72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8" descr="Text&#10;&#10;Description automatically generated">
            <a:extLst>
              <a:ext uri="{FF2B5EF4-FFF2-40B4-BE49-F238E27FC236}">
                <a16:creationId xmlns:a16="http://schemas.microsoft.com/office/drawing/2014/main" id="{8455CDC1-69B0-72D0-9912-FC8D36D765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2911" r="23108"/>
          <a:stretch/>
        </p:blipFill>
        <p:spPr>
          <a:xfrm>
            <a:off x="-74156" y="222249"/>
            <a:ext cx="6833792" cy="6858002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7823754-7108-DFB6-A891-8EE6729BFE01}"/>
              </a:ext>
            </a:extLst>
          </p:cNvPr>
          <p:cNvGrpSpPr/>
          <p:nvPr/>
        </p:nvGrpSpPr>
        <p:grpSpPr>
          <a:xfrm>
            <a:off x="2889282" y="2835998"/>
            <a:ext cx="26899208" cy="7793683"/>
            <a:chOff x="2570366" y="4001273"/>
            <a:chExt cx="7712720" cy="162007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6B23658-E821-087E-06ED-CE738826C50E}"/>
                </a:ext>
              </a:extLst>
            </p:cNvPr>
            <p:cNvSpPr txBox="1"/>
            <p:nvPr/>
          </p:nvSpPr>
          <p:spPr>
            <a:xfrm>
              <a:off x="2570366" y="5323074"/>
              <a:ext cx="2743200" cy="28150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365760" tIns="182880" rIns="365760" bIns="18288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 defTabSz="4876676"/>
              <a:r>
                <a:rPr lang="en-US" sz="6400" b="1" dirty="0">
                  <a:solidFill>
                    <a:srgbClr val="FFFFF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Twitter + Instagram:</a:t>
              </a:r>
              <a:endParaRPr lang="en-US" sz="6400" b="1" dirty="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823A311-0584-6086-EB44-9B4FDF8E309E}"/>
                </a:ext>
              </a:extLst>
            </p:cNvPr>
            <p:cNvSpPr txBox="1"/>
            <p:nvPr/>
          </p:nvSpPr>
          <p:spPr>
            <a:xfrm>
              <a:off x="3869082" y="4629614"/>
              <a:ext cx="2743200" cy="28150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365760" tIns="182880" rIns="365760" bIns="18288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 defTabSz="4876676"/>
              <a:r>
                <a:rPr lang="en-US" sz="6400" b="1" dirty="0">
                  <a:solidFill>
                    <a:srgbClr val="FFFFF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Email: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A5C696-81E7-E73F-ECA0-487F3304E94D}"/>
                </a:ext>
              </a:extLst>
            </p:cNvPr>
            <p:cNvSpPr txBox="1"/>
            <p:nvPr/>
          </p:nvSpPr>
          <p:spPr>
            <a:xfrm>
              <a:off x="3591441" y="4001273"/>
              <a:ext cx="2743200" cy="28150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365760" tIns="182880" rIns="365760" bIns="18288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 defTabSz="4876676"/>
              <a:r>
                <a:rPr lang="en-US" sz="6400" b="1" dirty="0">
                  <a:solidFill>
                    <a:srgbClr val="FFFFF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Website: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70BF78B-F5BD-A0D3-0DE6-6F29359FFD47}"/>
                </a:ext>
              </a:extLst>
            </p:cNvPr>
            <p:cNvSpPr txBox="1"/>
            <p:nvPr/>
          </p:nvSpPr>
          <p:spPr>
            <a:xfrm>
              <a:off x="4529362" y="5339843"/>
              <a:ext cx="2743200" cy="28150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365760" tIns="182880" rIns="365760" bIns="18288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 defTabSz="4876676"/>
              <a:r>
                <a:rPr lang="en-US" sz="6400" b="1" dirty="0">
                  <a:solidFill>
                    <a:srgbClr val="FFFFF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  @UN4MentalHealth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C592F67-C3D7-B4B4-889D-54257797CBA0}"/>
                </a:ext>
              </a:extLst>
            </p:cNvPr>
            <p:cNvSpPr txBox="1"/>
            <p:nvPr/>
          </p:nvSpPr>
          <p:spPr>
            <a:xfrm>
              <a:off x="4574275" y="4618791"/>
              <a:ext cx="2743200" cy="28150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365760" tIns="182880" rIns="365760" bIns="18288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 defTabSz="4876676"/>
              <a:r>
                <a:rPr lang="en-US" sz="6400" b="1" dirty="0">
                  <a:solidFill>
                    <a:srgbClr val="FFFFF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mhs@un.org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2908B4E-9BBC-5EAD-F71E-6A22FC04EC63}"/>
                </a:ext>
              </a:extLst>
            </p:cNvPr>
            <p:cNvSpPr txBox="1"/>
            <p:nvPr/>
          </p:nvSpPr>
          <p:spPr>
            <a:xfrm>
              <a:off x="4529362" y="4006229"/>
              <a:ext cx="5753724" cy="28150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365760" tIns="182880" rIns="365760" bIns="18288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 defTabSz="4876676"/>
              <a:r>
                <a:rPr lang="en-US" sz="6400" b="1" dirty="0">
                  <a:solidFill>
                    <a:srgbClr val="FFFFFF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Calibri" panose="020F0502020204030204"/>
                </a:rPr>
                <a:t>https://www.un.org/en/healthy-workforce/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95E3B7D-9A73-69B4-5B7E-1D251F336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3693" y="6343661"/>
            <a:ext cx="5755934" cy="575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17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13" descr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87" y="12622045"/>
            <a:ext cx="2670050" cy="818927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Rectangle 23"/>
          <p:cNvSpPr/>
          <p:nvPr/>
        </p:nvSpPr>
        <p:spPr>
          <a:xfrm>
            <a:off x="77693" y="202622"/>
            <a:ext cx="24384000" cy="2305392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E7E6E6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80" name="Title 1"/>
          <p:cNvSpPr txBox="1">
            <a:spLocks noGrp="1"/>
          </p:cNvSpPr>
          <p:nvPr>
            <p:ph type="title"/>
          </p:nvPr>
        </p:nvSpPr>
        <p:spPr>
          <a:xfrm>
            <a:off x="507999" y="236266"/>
            <a:ext cx="16163851" cy="149153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6400" b="1">
                <a:solidFill>
                  <a:srgbClr val="231F2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Background: 2018-2023 Strategy</a:t>
            </a:r>
          </a:p>
        </p:txBody>
      </p:sp>
      <p:sp>
        <p:nvSpPr>
          <p:cNvPr id="181" name="Rectangle 25"/>
          <p:cNvSpPr/>
          <p:nvPr/>
        </p:nvSpPr>
        <p:spPr>
          <a:xfrm>
            <a:off x="508000" y="1870093"/>
            <a:ext cx="2753035" cy="98325"/>
          </a:xfrm>
          <a:prstGeom prst="rect">
            <a:avLst/>
          </a:prstGeom>
          <a:solidFill>
            <a:srgbClr val="00A0DB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82" name="Straight Connector 8"/>
          <p:cNvSpPr/>
          <p:nvPr/>
        </p:nvSpPr>
        <p:spPr>
          <a:xfrm>
            <a:off x="579119" y="12253145"/>
            <a:ext cx="23225762" cy="1"/>
          </a:xfrm>
          <a:prstGeom prst="line">
            <a:avLst/>
          </a:prstGeom>
          <a:ln w="25400">
            <a:solidFill>
              <a:srgbClr val="A6A8AB"/>
            </a:solidFill>
            <a:miter/>
          </a:ln>
        </p:spPr>
        <p:txBody>
          <a:bodyPr tIns="91439" bIns="91439"/>
          <a:lstStyle/>
          <a:p>
            <a:pPr algn="l"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83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2128500" y="12833984"/>
            <a:ext cx="338208" cy="4876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9" tIns="91439" rIns="91439" bIns="91439" anchor="ctr"/>
          <a:lstStyle>
            <a:lvl1pPr defTabSz="1828800">
              <a:defRPr sz="2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t>2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68D98C-B415-4BD8-A0C6-9AFF35D19435}"/>
              </a:ext>
            </a:extLst>
          </p:cNvPr>
          <p:cNvSpPr txBox="1"/>
          <p:nvPr/>
        </p:nvSpPr>
        <p:spPr>
          <a:xfrm>
            <a:off x="9171386" y="4514408"/>
            <a:ext cx="20367085" cy="55297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Led by a multi-agency, multi-disciplinary board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40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Progress made</a:t>
            </a:r>
            <a:endParaRPr lang="en-US" sz="40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+mn-lt"/>
            </a:endParaRPr>
          </a:p>
          <a:p>
            <a:pPr marL="1536700" indent="-8572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Leaders and Managers programme</a:t>
            </a:r>
          </a:p>
          <a:p>
            <a:pPr marL="1536700" indent="-8572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Stigma reduction activities</a:t>
            </a:r>
          </a:p>
          <a:p>
            <a:pPr marL="1536700" indent="-8572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Communication (for example events, articles, website)</a:t>
            </a:r>
          </a:p>
          <a:p>
            <a:pPr marL="1536700" indent="-8572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Development of an implementation guide and scorecard</a:t>
            </a:r>
          </a:p>
        </p:txBody>
      </p:sp>
      <p:pic>
        <p:nvPicPr>
          <p:cNvPr id="3" name="Picture 8" descr="Text&#10;&#10;Description automatically generated">
            <a:extLst>
              <a:ext uri="{FF2B5EF4-FFF2-40B4-BE49-F238E27FC236}">
                <a16:creationId xmlns:a16="http://schemas.microsoft.com/office/drawing/2014/main" id="{2E520C6A-8465-0241-DED9-65D9EE81C6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22911" r="23108"/>
          <a:stretch/>
        </p:blipFill>
        <p:spPr>
          <a:xfrm>
            <a:off x="0" y="2947311"/>
            <a:ext cx="8633329" cy="8663914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89243722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13" descr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87" y="12622045"/>
            <a:ext cx="2670050" cy="818927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Rectangle 23"/>
          <p:cNvSpPr/>
          <p:nvPr/>
        </p:nvSpPr>
        <p:spPr>
          <a:xfrm>
            <a:off x="0" y="-1"/>
            <a:ext cx="24384000" cy="2305392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E7E6E6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80" name="Title 1"/>
          <p:cNvSpPr txBox="1">
            <a:spLocks noGrp="1"/>
          </p:cNvSpPr>
          <p:nvPr>
            <p:ph type="title"/>
          </p:nvPr>
        </p:nvSpPr>
        <p:spPr>
          <a:xfrm>
            <a:off x="507999" y="236266"/>
            <a:ext cx="16163851" cy="149153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6400" b="1">
                <a:solidFill>
                  <a:srgbClr val="231F2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Background: 2022-2023 Scorecard Results</a:t>
            </a:r>
          </a:p>
        </p:txBody>
      </p:sp>
      <p:sp>
        <p:nvSpPr>
          <p:cNvPr id="181" name="Rectangle 25"/>
          <p:cNvSpPr/>
          <p:nvPr/>
        </p:nvSpPr>
        <p:spPr>
          <a:xfrm>
            <a:off x="508000" y="1870093"/>
            <a:ext cx="2753035" cy="98325"/>
          </a:xfrm>
          <a:prstGeom prst="rect">
            <a:avLst/>
          </a:prstGeom>
          <a:solidFill>
            <a:srgbClr val="00A0DB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82" name="Straight Connector 8"/>
          <p:cNvSpPr/>
          <p:nvPr/>
        </p:nvSpPr>
        <p:spPr>
          <a:xfrm>
            <a:off x="579119" y="12253145"/>
            <a:ext cx="23225762" cy="1"/>
          </a:xfrm>
          <a:prstGeom prst="line">
            <a:avLst/>
          </a:prstGeom>
          <a:ln w="25400">
            <a:solidFill>
              <a:srgbClr val="A6A8AB"/>
            </a:solidFill>
            <a:miter/>
          </a:ln>
        </p:spPr>
        <p:txBody>
          <a:bodyPr tIns="91439" bIns="91439"/>
          <a:lstStyle/>
          <a:p>
            <a:pPr algn="l"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83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2128500" y="12833984"/>
            <a:ext cx="338208" cy="4876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9" tIns="91439" rIns="91439" bIns="91439" anchor="ctr"/>
          <a:lstStyle>
            <a:lvl1pPr defTabSz="1828800">
              <a:defRPr sz="2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t>3</a:t>
            </a:fld>
            <a:endParaRPr dirty="0">
              <a:solidFill>
                <a:srgbClr val="0000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5F9C419-4760-4B36-3057-02E7BA92D37C}"/>
              </a:ext>
            </a:extLst>
          </p:cNvPr>
          <p:cNvGrpSpPr/>
          <p:nvPr/>
        </p:nvGrpSpPr>
        <p:grpSpPr>
          <a:xfrm>
            <a:off x="920363" y="8339222"/>
            <a:ext cx="21477855" cy="1318932"/>
            <a:chOff x="2747845" y="8816223"/>
            <a:chExt cx="21477855" cy="131893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D8E058E-7352-F841-D983-81823215FFAF}"/>
                </a:ext>
              </a:extLst>
            </p:cNvPr>
            <p:cNvSpPr/>
            <p:nvPr/>
          </p:nvSpPr>
          <p:spPr>
            <a:xfrm>
              <a:off x="2747845" y="9077979"/>
              <a:ext cx="18761309" cy="658336"/>
            </a:xfrm>
            <a:prstGeom prst="roundRect">
              <a:avLst/>
            </a:prstGeom>
            <a:solidFill>
              <a:srgbClr val="00689D"/>
            </a:solidFill>
            <a:ln w="12700" cap="flat">
              <a:solidFill>
                <a:srgbClr val="0070C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174625" indent="-174625" algn="l"/>
              <a:r>
                <a:rPr lang="en-US" sz="32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Calibri"/>
                </a:rPr>
                <a:t>4.2 Training and education in mental health and psychosocial wellbeing</a:t>
              </a:r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D76DFAFE-407A-42E5-657D-D9509EE11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906768" y="8816223"/>
              <a:ext cx="1318932" cy="1318932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7538636-1A9B-16DA-CCC4-0450D9274075}"/>
              </a:ext>
            </a:extLst>
          </p:cNvPr>
          <p:cNvSpPr txBox="1"/>
          <p:nvPr/>
        </p:nvSpPr>
        <p:spPr>
          <a:xfrm>
            <a:off x="19681672" y="8633765"/>
            <a:ext cx="1397614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99%</a:t>
            </a:r>
            <a:endParaRPr lang="en-US" sz="36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9F66F65-580C-33FD-FAEB-A6027BC9791A}"/>
              </a:ext>
            </a:extLst>
          </p:cNvPr>
          <p:cNvGrpSpPr/>
          <p:nvPr/>
        </p:nvGrpSpPr>
        <p:grpSpPr>
          <a:xfrm>
            <a:off x="920363" y="10002780"/>
            <a:ext cx="21477855" cy="1318932"/>
            <a:chOff x="2747845" y="8827314"/>
            <a:chExt cx="21477855" cy="131893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EEBC9762-A3F8-A939-CC85-FCEFF0AA6F62}"/>
                </a:ext>
              </a:extLst>
            </p:cNvPr>
            <p:cNvSpPr/>
            <p:nvPr/>
          </p:nvSpPr>
          <p:spPr>
            <a:xfrm>
              <a:off x="2747845" y="9077979"/>
              <a:ext cx="18761309" cy="658336"/>
            </a:xfrm>
            <a:prstGeom prst="roundRect">
              <a:avLst/>
            </a:prstGeom>
            <a:solidFill>
              <a:srgbClr val="00689D"/>
            </a:solidFill>
            <a:ln w="12700" cap="flat">
              <a:solidFill>
                <a:srgbClr val="0070C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174625" indent="-174625" algn="l"/>
              <a:r>
                <a:rPr lang="en-US" sz="32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Calibri"/>
                </a:rPr>
                <a:t>4.5 Support for conflict resolution (reconciliation, conflict coaching, mediation)</a:t>
              </a:r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E2A8C7FA-5E1E-5BAE-CA97-954BE8A77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906768" y="8827314"/>
              <a:ext cx="1318932" cy="1318932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0C5D1CF-4A9C-CF91-76E9-F962096590BD}"/>
              </a:ext>
            </a:extLst>
          </p:cNvPr>
          <p:cNvSpPr txBox="1"/>
          <p:nvPr/>
        </p:nvSpPr>
        <p:spPr>
          <a:xfrm>
            <a:off x="19681672" y="10286232"/>
            <a:ext cx="1397614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100</a:t>
            </a:r>
            <a:r>
              <a:rPr lang="en-US" sz="3600" b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%</a:t>
            </a:r>
            <a:endParaRPr lang="en-US" sz="36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1F27FB-6A0E-A7AD-37F8-2145E7D9F3F5}"/>
              </a:ext>
            </a:extLst>
          </p:cNvPr>
          <p:cNvGrpSpPr/>
          <p:nvPr/>
        </p:nvGrpSpPr>
        <p:grpSpPr>
          <a:xfrm>
            <a:off x="920363" y="6644997"/>
            <a:ext cx="21477855" cy="1318932"/>
            <a:chOff x="2747845" y="8774465"/>
            <a:chExt cx="21477855" cy="1318932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754290A-2215-2302-A862-21EACBFE2576}"/>
                </a:ext>
              </a:extLst>
            </p:cNvPr>
            <p:cNvSpPr/>
            <p:nvPr/>
          </p:nvSpPr>
          <p:spPr>
            <a:xfrm>
              <a:off x="2747845" y="9077979"/>
              <a:ext cx="18761309" cy="658336"/>
            </a:xfrm>
            <a:prstGeom prst="roundRect">
              <a:avLst/>
            </a:prstGeom>
            <a:solidFill>
              <a:srgbClr val="00689D"/>
            </a:solidFill>
            <a:ln w="12700" cap="flat">
              <a:solidFill>
                <a:srgbClr val="0070C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174625" indent="-174625" algn="l"/>
              <a:r>
                <a:rPr lang="en-US" sz="32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Calibri"/>
                </a:rPr>
                <a:t>1.5 Support in case of critical incident and crisis management</a:t>
              </a: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257F1E09-58D1-F27A-0EA2-7D00E742F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906768" y="8774465"/>
              <a:ext cx="1318932" cy="131893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382A33C-E558-38C9-271B-B9FCA3E31ED4}"/>
              </a:ext>
            </a:extLst>
          </p:cNvPr>
          <p:cNvSpPr txBox="1"/>
          <p:nvPr/>
        </p:nvSpPr>
        <p:spPr>
          <a:xfrm>
            <a:off x="19681672" y="6981298"/>
            <a:ext cx="1397614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100</a:t>
            </a:r>
            <a:r>
              <a:rPr lang="en-US" sz="3600" b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%</a:t>
            </a:r>
            <a:endParaRPr lang="en-US" sz="36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3FCF53A-D289-522D-418A-B0778DA876E1}"/>
              </a:ext>
            </a:extLst>
          </p:cNvPr>
          <p:cNvGrpSpPr/>
          <p:nvPr/>
        </p:nvGrpSpPr>
        <p:grpSpPr>
          <a:xfrm>
            <a:off x="920363" y="5012026"/>
            <a:ext cx="21477855" cy="1318932"/>
            <a:chOff x="2747845" y="8813613"/>
            <a:chExt cx="21477855" cy="1318932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23CB84D-158D-352B-05DC-6273B7D44AEC}"/>
                </a:ext>
              </a:extLst>
            </p:cNvPr>
            <p:cNvSpPr/>
            <p:nvPr/>
          </p:nvSpPr>
          <p:spPr>
            <a:xfrm>
              <a:off x="2747845" y="9077979"/>
              <a:ext cx="18761309" cy="658336"/>
            </a:xfrm>
            <a:prstGeom prst="roundRect">
              <a:avLst/>
            </a:prstGeom>
            <a:solidFill>
              <a:srgbClr val="00689D"/>
            </a:solidFill>
            <a:ln w="12700" cap="flat">
              <a:solidFill>
                <a:srgbClr val="0070C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174625" indent="-174625" algn="l"/>
              <a:r>
                <a:rPr lang="en-US" sz="32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Calibri"/>
                </a:rPr>
                <a:t>1.3 Facilitation for external referrals when needed</a:t>
              </a:r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CDB1D9EA-9239-9A98-9462-64271701E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906768" y="8813613"/>
              <a:ext cx="1318932" cy="1318932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1F45D3B-3268-FB34-2AFE-9C8448A8633E}"/>
              </a:ext>
            </a:extLst>
          </p:cNvPr>
          <p:cNvSpPr txBox="1"/>
          <p:nvPr/>
        </p:nvSpPr>
        <p:spPr>
          <a:xfrm>
            <a:off x="19681672" y="5309179"/>
            <a:ext cx="1397614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100</a:t>
            </a:r>
            <a:r>
              <a:rPr lang="en-US" sz="3600" b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%</a:t>
            </a:r>
            <a:endParaRPr lang="en-US" sz="36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4C70CDA-1994-ACA4-A06B-907ACC9E5BE0}"/>
              </a:ext>
            </a:extLst>
          </p:cNvPr>
          <p:cNvGrpSpPr/>
          <p:nvPr/>
        </p:nvGrpSpPr>
        <p:grpSpPr>
          <a:xfrm>
            <a:off x="920363" y="3236824"/>
            <a:ext cx="21477855" cy="1318932"/>
            <a:chOff x="2747845" y="8747681"/>
            <a:chExt cx="21477855" cy="1318932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EDE7E59-F1FD-B390-F6BD-5931119E7B93}"/>
                </a:ext>
              </a:extLst>
            </p:cNvPr>
            <p:cNvSpPr/>
            <p:nvPr/>
          </p:nvSpPr>
          <p:spPr>
            <a:xfrm>
              <a:off x="2747845" y="8839616"/>
              <a:ext cx="18761309" cy="1135063"/>
            </a:xfrm>
            <a:prstGeom prst="roundRect">
              <a:avLst/>
            </a:prstGeom>
            <a:solidFill>
              <a:srgbClr val="00689D"/>
            </a:solidFill>
            <a:ln w="12700" cap="flat">
              <a:solidFill>
                <a:srgbClr val="0070C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174625" indent="-174625" algn="l"/>
              <a:r>
                <a:rPr lang="en-US" sz="32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Calibri"/>
                </a:rPr>
                <a:t>1.2 Psychological counseling available </a:t>
              </a:r>
            </a:p>
            <a:p>
              <a:pPr marL="174625" indent="-174625" algn="l"/>
              <a:r>
                <a:rPr lang="en-US" sz="28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Calibri"/>
                </a:rPr>
                <a:t>(All personnel can access psychosocial service within 72 hours of request regardless of duty station)</a:t>
              </a: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FB73B020-DD66-929F-1902-EA7A731C7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906768" y="8747681"/>
              <a:ext cx="1318932" cy="1318932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B3F4F94-436B-69CD-5C55-589108E13456}"/>
              </a:ext>
            </a:extLst>
          </p:cNvPr>
          <p:cNvSpPr txBox="1"/>
          <p:nvPr/>
        </p:nvSpPr>
        <p:spPr>
          <a:xfrm>
            <a:off x="19681672" y="3599909"/>
            <a:ext cx="1397614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94%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6639519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13" descr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87" y="12622045"/>
            <a:ext cx="2670050" cy="818927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Rectangle 23"/>
          <p:cNvSpPr/>
          <p:nvPr/>
        </p:nvSpPr>
        <p:spPr>
          <a:xfrm>
            <a:off x="0" y="-1"/>
            <a:ext cx="24384000" cy="2305392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E7E6E6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80" name="Title 1"/>
          <p:cNvSpPr txBox="1">
            <a:spLocks noGrp="1"/>
          </p:cNvSpPr>
          <p:nvPr>
            <p:ph type="title"/>
          </p:nvPr>
        </p:nvSpPr>
        <p:spPr>
          <a:xfrm>
            <a:off x="507999" y="236266"/>
            <a:ext cx="16163851" cy="149153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6400" b="1">
                <a:solidFill>
                  <a:srgbClr val="231F2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Background: 2022-2023 Scorecard Results</a:t>
            </a:r>
          </a:p>
        </p:txBody>
      </p:sp>
      <p:sp>
        <p:nvSpPr>
          <p:cNvPr id="181" name="Rectangle 25"/>
          <p:cNvSpPr/>
          <p:nvPr/>
        </p:nvSpPr>
        <p:spPr>
          <a:xfrm>
            <a:off x="508000" y="1870093"/>
            <a:ext cx="2753035" cy="98325"/>
          </a:xfrm>
          <a:prstGeom prst="rect">
            <a:avLst/>
          </a:prstGeom>
          <a:solidFill>
            <a:srgbClr val="00A0DB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82" name="Straight Connector 8"/>
          <p:cNvSpPr/>
          <p:nvPr/>
        </p:nvSpPr>
        <p:spPr>
          <a:xfrm>
            <a:off x="507999" y="12250756"/>
            <a:ext cx="23225762" cy="1"/>
          </a:xfrm>
          <a:prstGeom prst="line">
            <a:avLst/>
          </a:prstGeom>
          <a:ln w="25400">
            <a:solidFill>
              <a:srgbClr val="A6A8AB"/>
            </a:solidFill>
            <a:miter/>
          </a:ln>
        </p:spPr>
        <p:txBody>
          <a:bodyPr tIns="91439" bIns="91439"/>
          <a:lstStyle/>
          <a:p>
            <a:pPr algn="l"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83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2128500" y="12833984"/>
            <a:ext cx="338208" cy="4876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9" tIns="91439" rIns="91439" bIns="91439" anchor="ctr"/>
          <a:lstStyle>
            <a:lvl1pPr defTabSz="1828800">
              <a:defRPr sz="2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t>4</a:t>
            </a:fld>
            <a:endParaRPr dirty="0">
              <a:solidFill>
                <a:srgbClr val="0000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5F9C419-4760-4B36-3057-02E7BA92D37C}"/>
              </a:ext>
            </a:extLst>
          </p:cNvPr>
          <p:cNvGrpSpPr/>
          <p:nvPr/>
        </p:nvGrpSpPr>
        <p:grpSpPr>
          <a:xfrm>
            <a:off x="507999" y="7577518"/>
            <a:ext cx="22871546" cy="1318932"/>
            <a:chOff x="2747845" y="8774465"/>
            <a:chExt cx="21123941" cy="131893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D8E058E-7352-F841-D983-81823215FFAF}"/>
                </a:ext>
              </a:extLst>
            </p:cNvPr>
            <p:cNvSpPr/>
            <p:nvPr/>
          </p:nvSpPr>
          <p:spPr>
            <a:xfrm>
              <a:off x="2747845" y="9077979"/>
              <a:ext cx="18761309" cy="658336"/>
            </a:xfrm>
            <a:prstGeom prst="roundRect">
              <a:avLst/>
            </a:prstGeom>
            <a:solidFill>
              <a:srgbClr val="00689D"/>
            </a:solidFill>
            <a:ln w="12700" cap="flat">
              <a:solidFill>
                <a:srgbClr val="0070C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174625" indent="-174625" algn="l"/>
              <a:r>
                <a:rPr lang="en-US" sz="32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Calibri"/>
                </a:rPr>
                <a:t>2.8 Leadership has taken an active role in communication about stigma</a:t>
              </a:r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D76DFAFE-407A-42E5-657D-D9509EE11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552854" y="8774465"/>
              <a:ext cx="1318932" cy="1318932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7538636-1A9B-16DA-CCC4-0450D9274075}"/>
              </a:ext>
            </a:extLst>
          </p:cNvPr>
          <p:cNvSpPr txBox="1"/>
          <p:nvPr/>
        </p:nvSpPr>
        <p:spPr>
          <a:xfrm>
            <a:off x="20819142" y="7902607"/>
            <a:ext cx="1397614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27</a:t>
            </a:r>
            <a:r>
              <a:rPr lang="en-US" sz="3600" b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%</a:t>
            </a:r>
            <a:endParaRPr lang="en-U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C5D1CF-4A9C-CF91-76E9-F962096590BD}"/>
              </a:ext>
            </a:extLst>
          </p:cNvPr>
          <p:cNvSpPr txBox="1"/>
          <p:nvPr/>
        </p:nvSpPr>
        <p:spPr>
          <a:xfrm>
            <a:off x="20819142" y="9555074"/>
            <a:ext cx="1397614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41%</a:t>
            </a:r>
            <a:endParaRPr lang="en-US" sz="36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1F27FB-6A0E-A7AD-37F8-2145E7D9F3F5}"/>
              </a:ext>
            </a:extLst>
          </p:cNvPr>
          <p:cNvGrpSpPr/>
          <p:nvPr/>
        </p:nvGrpSpPr>
        <p:grpSpPr>
          <a:xfrm>
            <a:off x="507999" y="5925051"/>
            <a:ext cx="22871546" cy="1318932"/>
            <a:chOff x="2747845" y="8774465"/>
            <a:chExt cx="21123941" cy="1318932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754290A-2215-2302-A862-21EACBFE2576}"/>
                </a:ext>
              </a:extLst>
            </p:cNvPr>
            <p:cNvSpPr/>
            <p:nvPr/>
          </p:nvSpPr>
          <p:spPr>
            <a:xfrm>
              <a:off x="2747845" y="9077979"/>
              <a:ext cx="18761309" cy="658336"/>
            </a:xfrm>
            <a:prstGeom prst="roundRect">
              <a:avLst/>
            </a:prstGeom>
            <a:solidFill>
              <a:srgbClr val="00689D"/>
            </a:solidFill>
            <a:ln w="12700" cap="flat">
              <a:solidFill>
                <a:srgbClr val="0070C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174625" indent="-174625" algn="l"/>
              <a:r>
                <a:rPr lang="en-US" sz="32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Calibri"/>
                </a:rPr>
                <a:t>2.7 Programs addressing chronic mental health conditions as reported by personnel are established</a:t>
              </a: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257F1E09-58D1-F27A-0EA2-7D00E742F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552854" y="8774465"/>
              <a:ext cx="1318932" cy="131893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382A33C-E558-38C9-271B-B9FCA3E31ED4}"/>
              </a:ext>
            </a:extLst>
          </p:cNvPr>
          <p:cNvSpPr txBox="1"/>
          <p:nvPr/>
        </p:nvSpPr>
        <p:spPr>
          <a:xfrm>
            <a:off x="20819142" y="6250140"/>
            <a:ext cx="1397614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13</a:t>
            </a:r>
            <a:r>
              <a:rPr lang="en-US" sz="3600" b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%</a:t>
            </a:r>
            <a:endParaRPr lang="en-US" sz="36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3FCF53A-D289-522D-418A-B0778DA876E1}"/>
              </a:ext>
            </a:extLst>
          </p:cNvPr>
          <p:cNvGrpSpPr/>
          <p:nvPr/>
        </p:nvGrpSpPr>
        <p:grpSpPr>
          <a:xfrm>
            <a:off x="507999" y="4252932"/>
            <a:ext cx="22871546" cy="1318932"/>
            <a:chOff x="2747845" y="8774465"/>
            <a:chExt cx="21123941" cy="1318932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23CB84D-158D-352B-05DC-6273B7D44AEC}"/>
                </a:ext>
              </a:extLst>
            </p:cNvPr>
            <p:cNvSpPr/>
            <p:nvPr/>
          </p:nvSpPr>
          <p:spPr>
            <a:xfrm>
              <a:off x="2747845" y="8805564"/>
              <a:ext cx="18761309" cy="1203166"/>
            </a:xfrm>
            <a:prstGeom prst="roundRect">
              <a:avLst/>
            </a:prstGeom>
            <a:solidFill>
              <a:srgbClr val="00689D"/>
            </a:solidFill>
            <a:ln w="12700" cap="flat">
              <a:solidFill>
                <a:srgbClr val="0070C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174625" indent="-174625" algn="l"/>
              <a:r>
                <a:rPr lang="en-US" sz="32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Calibri"/>
                </a:rPr>
                <a:t>2.6 Input is being sought from personnel who have experienced a mental health condition in planning appropriate actions</a:t>
              </a:r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CDB1D9EA-9239-9A98-9462-64271701E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552854" y="8774465"/>
              <a:ext cx="1318932" cy="1318932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1F45D3B-3268-FB34-2AFE-9C8448A8633E}"/>
              </a:ext>
            </a:extLst>
          </p:cNvPr>
          <p:cNvSpPr txBox="1"/>
          <p:nvPr/>
        </p:nvSpPr>
        <p:spPr>
          <a:xfrm>
            <a:off x="20819142" y="4578021"/>
            <a:ext cx="1397614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44%</a:t>
            </a:r>
            <a:endParaRPr lang="en-US" sz="3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B3F4F94-436B-69CD-5C55-589108E13456}"/>
              </a:ext>
            </a:extLst>
          </p:cNvPr>
          <p:cNvSpPr txBox="1"/>
          <p:nvPr/>
        </p:nvSpPr>
        <p:spPr>
          <a:xfrm>
            <a:off x="20819142" y="2868751"/>
            <a:ext cx="1397614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44%</a:t>
            </a:r>
            <a:endParaRPr lang="en-US" sz="36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6AD05A3-0190-B9AD-C3CA-2A6739511BDF}"/>
              </a:ext>
            </a:extLst>
          </p:cNvPr>
          <p:cNvGrpSpPr/>
          <p:nvPr/>
        </p:nvGrpSpPr>
        <p:grpSpPr>
          <a:xfrm>
            <a:off x="507999" y="10793455"/>
            <a:ext cx="22871546" cy="1318932"/>
            <a:chOff x="2747845" y="8774465"/>
            <a:chExt cx="21123941" cy="1318932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C10D568-E95C-CA2E-A329-7EE3527DD4B9}"/>
                </a:ext>
              </a:extLst>
            </p:cNvPr>
            <p:cNvSpPr/>
            <p:nvPr/>
          </p:nvSpPr>
          <p:spPr>
            <a:xfrm>
              <a:off x="2747845" y="9077979"/>
              <a:ext cx="18761309" cy="658336"/>
            </a:xfrm>
            <a:prstGeom prst="roundRect">
              <a:avLst/>
            </a:prstGeom>
            <a:solidFill>
              <a:srgbClr val="00689D"/>
            </a:solidFill>
            <a:ln w="12700" cap="flat">
              <a:solidFill>
                <a:srgbClr val="0070C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174625" indent="-174625" algn="l"/>
              <a:r>
                <a:rPr lang="en-US" sz="32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Calibri"/>
                </a:rPr>
                <a:t>3.7 Suicide prevention programs developed and communicated to all personnel</a:t>
              </a:r>
            </a:p>
          </p:txBody>
        </p:sp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A647905D-9286-58D6-0AB3-08643C1B3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552854" y="8774465"/>
              <a:ext cx="1318932" cy="1318932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D3D70D8-BFE1-4040-CE10-397C0BC2C70A}"/>
              </a:ext>
            </a:extLst>
          </p:cNvPr>
          <p:cNvSpPr txBox="1"/>
          <p:nvPr/>
        </p:nvSpPr>
        <p:spPr>
          <a:xfrm>
            <a:off x="20819142" y="11118544"/>
            <a:ext cx="1397614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28%</a:t>
            </a:r>
            <a:endParaRPr lang="en-US" sz="36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3BE4FA2-37B0-5C50-F4BC-C15FA3EEF00A}"/>
              </a:ext>
            </a:extLst>
          </p:cNvPr>
          <p:cNvGrpSpPr/>
          <p:nvPr/>
        </p:nvGrpSpPr>
        <p:grpSpPr>
          <a:xfrm>
            <a:off x="507999" y="2543102"/>
            <a:ext cx="22871546" cy="1318932"/>
            <a:chOff x="2747845" y="8774465"/>
            <a:chExt cx="21123941" cy="1318932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DA247E65-6A3F-7ADD-8E98-E0926473E3F0}"/>
                </a:ext>
              </a:extLst>
            </p:cNvPr>
            <p:cNvSpPr/>
            <p:nvPr/>
          </p:nvSpPr>
          <p:spPr>
            <a:xfrm>
              <a:off x="2747845" y="9077979"/>
              <a:ext cx="18761309" cy="658336"/>
            </a:xfrm>
            <a:prstGeom prst="roundRect">
              <a:avLst/>
            </a:prstGeom>
            <a:solidFill>
              <a:srgbClr val="00689D"/>
            </a:solidFill>
            <a:ln w="12700" cap="flat">
              <a:solidFill>
                <a:srgbClr val="0070C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174625" indent="-174625" algn="l"/>
              <a:r>
                <a:rPr lang="en-US" sz="32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Calibri"/>
                </a:rPr>
                <a:t>2.5 SOP or policy on return-to-work arrangements after time off when experiencing a mental health condition</a:t>
              </a: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8937B881-2E57-C9E7-B905-AFF9234C8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552854" y="8774465"/>
              <a:ext cx="1318932" cy="1318932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0D034B9-3F5F-7F4B-4A2C-39CBAC2BCE18}"/>
              </a:ext>
            </a:extLst>
          </p:cNvPr>
          <p:cNvGrpSpPr/>
          <p:nvPr/>
        </p:nvGrpSpPr>
        <p:grpSpPr>
          <a:xfrm>
            <a:off x="507999" y="9277557"/>
            <a:ext cx="22871546" cy="1318932"/>
            <a:chOff x="2747845" y="8774465"/>
            <a:chExt cx="21123941" cy="1318932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A29A979C-C42A-211F-4255-07E90A83291F}"/>
                </a:ext>
              </a:extLst>
            </p:cNvPr>
            <p:cNvSpPr/>
            <p:nvPr/>
          </p:nvSpPr>
          <p:spPr>
            <a:xfrm>
              <a:off x="2747845" y="9077979"/>
              <a:ext cx="18761309" cy="658336"/>
            </a:xfrm>
            <a:prstGeom prst="roundRect">
              <a:avLst/>
            </a:prstGeom>
            <a:solidFill>
              <a:srgbClr val="00689D"/>
            </a:solidFill>
            <a:ln w="12700" cap="flat">
              <a:solidFill>
                <a:srgbClr val="0070C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174625" indent="-174625" algn="l"/>
              <a:r>
                <a:rPr lang="en-US" sz="32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Calibri"/>
                </a:rPr>
                <a:t>3.5 SOP or policy on adjusting work arrangements due to mental health conditions are in place and enacted</a:t>
              </a:r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AF15EBF7-6B55-9B94-1D41-1E1DCC846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552854" y="8774465"/>
              <a:ext cx="1318932" cy="1318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027192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ctangle 23"/>
          <p:cNvSpPr/>
          <p:nvPr/>
        </p:nvSpPr>
        <p:spPr>
          <a:xfrm>
            <a:off x="64987" y="-166022"/>
            <a:ext cx="24384000" cy="2305392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E7E6E6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1" name="Rectangle 25"/>
          <p:cNvSpPr/>
          <p:nvPr/>
        </p:nvSpPr>
        <p:spPr>
          <a:xfrm>
            <a:off x="508000" y="1870093"/>
            <a:ext cx="2753035" cy="98325"/>
          </a:xfrm>
          <a:prstGeom prst="rect">
            <a:avLst/>
          </a:prstGeom>
          <a:solidFill>
            <a:srgbClr val="00A0DB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2" name="Straight Connector 8"/>
          <p:cNvSpPr/>
          <p:nvPr/>
        </p:nvSpPr>
        <p:spPr>
          <a:xfrm>
            <a:off x="579119" y="12253145"/>
            <a:ext cx="23225762" cy="1"/>
          </a:xfrm>
          <a:prstGeom prst="line">
            <a:avLst/>
          </a:prstGeom>
          <a:ln w="25400">
            <a:solidFill>
              <a:srgbClr val="A6A8AB"/>
            </a:solidFill>
            <a:miter/>
          </a:ln>
        </p:spPr>
        <p:txBody>
          <a:bodyPr tIns="91439" bIns="91439"/>
          <a:lstStyle/>
          <a:p>
            <a:pPr algn="l"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3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2128500" y="12833984"/>
            <a:ext cx="338208" cy="4876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9" tIns="91439" rIns="91439" bIns="91439" anchor="ctr"/>
          <a:lstStyle>
            <a:lvl1pPr defTabSz="1828800">
              <a:defRPr sz="2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t>5</a:t>
            </a:fld>
            <a:endParaRPr dirty="0">
              <a:solidFill>
                <a:srgbClr val="000000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DE31FB8-4A98-1574-EBF7-7FA76FCD0550}"/>
              </a:ext>
            </a:extLst>
          </p:cNvPr>
          <p:cNvGraphicFramePr/>
          <p:nvPr/>
        </p:nvGraphicFramePr>
        <p:xfrm>
          <a:off x="328892" y="1204825"/>
          <a:ext cx="22678896" cy="11338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B104F6-0525-5740-9B8E-CA5E0E2360B1}"/>
              </a:ext>
            </a:extLst>
          </p:cNvPr>
          <p:cNvSpPr txBox="1"/>
          <p:nvPr/>
        </p:nvSpPr>
        <p:spPr>
          <a:xfrm>
            <a:off x="1773303" y="5899569"/>
            <a:ext cx="4740441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sym typeface="Helvetica Neue"/>
              </a:rPr>
              <a:t>HLCM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sym typeface="Helvetica Neue"/>
              </a:rPr>
              <a:t>approves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Oct 2023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oboto" panose="02000000000000000000" pitchFamily="2" charset="0"/>
              <a:ea typeface="Roboto" panose="02000000000000000000" pitchFamily="2" charset="0"/>
              <a:sym typeface="Helvetica Neue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B5D1C9-2544-0289-A507-59EC5883E437}"/>
              </a:ext>
            </a:extLst>
          </p:cNvPr>
          <p:cNvSpPr txBox="1"/>
          <p:nvPr/>
        </p:nvSpPr>
        <p:spPr>
          <a:xfrm>
            <a:off x="7164822" y="5565603"/>
            <a:ext cx="4740441" cy="25648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sym typeface="Helvetica Neue"/>
              </a:rPr>
              <a:t>Deputy Secretary-General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launches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oboto" panose="02000000000000000000" pitchFamily="2" charset="0"/>
              <a:ea typeface="Roboto" panose="02000000000000000000" pitchFamily="2" charset="0"/>
              <a:sym typeface="Helvetica Neue"/>
            </a:endParaRP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Nov 2023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oboto" panose="02000000000000000000" pitchFamily="2" charset="0"/>
              <a:ea typeface="Roboto" panose="02000000000000000000" pitchFamily="2" charset="0"/>
              <a:sym typeface="Helvetica Neu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31E4F7-5756-44EC-6B3A-5EA0379B8706}"/>
              </a:ext>
            </a:extLst>
          </p:cNvPr>
          <p:cNvSpPr txBox="1"/>
          <p:nvPr/>
        </p:nvSpPr>
        <p:spPr>
          <a:xfrm>
            <a:off x="12623142" y="5799240"/>
            <a:ext cx="4740441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sym typeface="Helvetica Neue"/>
              </a:rPr>
              <a:t>Implementation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begins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sym typeface="Helvetica Neue"/>
              </a:rPr>
              <a:t>1 Jan 2024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A12DFD-22BF-1449-84AC-8B8ACA6E7444}"/>
              </a:ext>
            </a:extLst>
          </p:cNvPr>
          <p:cNvSpPr txBox="1"/>
          <p:nvPr/>
        </p:nvSpPr>
        <p:spPr>
          <a:xfrm>
            <a:off x="17870258" y="5812407"/>
            <a:ext cx="4740441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Scorecard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sym typeface="Helvetica Neue"/>
              </a:rPr>
              <a:t>Cut-off 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sym typeface="Helvetica Neue"/>
              </a:rPr>
              <a:t>31  Dec 2024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84F9942-749C-9A6A-A560-CEA56CF3FA58}"/>
              </a:ext>
            </a:extLst>
          </p:cNvPr>
          <p:cNvSpPr txBox="1">
            <a:spLocks/>
          </p:cNvSpPr>
          <p:nvPr/>
        </p:nvSpPr>
        <p:spPr>
          <a:xfrm>
            <a:off x="507999" y="236266"/>
            <a:ext cx="20920016" cy="1491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9" tIns="91439" rIns="91439" bIns="91439" anchor="b">
            <a:noAutofit/>
          </a:bodyPr>
          <a:lstStyle>
            <a:lvl1pPr marL="0" marR="0" indent="0" algn="l" defTabSz="1828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1" i="0" u="none" strike="noStrike" cap="none" spc="0" baseline="0">
                <a:solidFill>
                  <a:srgbClr val="231F20"/>
                </a:solidFill>
                <a:uFillTx/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 dirty="0">
                <a:solidFill>
                  <a:srgbClr val="000000"/>
                </a:solidFill>
              </a:rPr>
              <a:t>2024 and beyond Strategy: 2023-2024  milestones</a:t>
            </a:r>
          </a:p>
        </p:txBody>
      </p:sp>
    </p:spTree>
    <p:extLst>
      <p:ext uri="{BB962C8B-B14F-4D97-AF65-F5344CB8AC3E}">
        <p14:creationId xmlns:p14="http://schemas.microsoft.com/office/powerpoint/2010/main" val="195101139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13" descr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87" y="12622045"/>
            <a:ext cx="2670050" cy="818927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Rectangle 23"/>
          <p:cNvSpPr/>
          <p:nvPr/>
        </p:nvSpPr>
        <p:spPr>
          <a:xfrm>
            <a:off x="0" y="-1"/>
            <a:ext cx="24384000" cy="2305392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E7E6E6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80" name="Title 1"/>
          <p:cNvSpPr txBox="1">
            <a:spLocks noGrp="1"/>
          </p:cNvSpPr>
          <p:nvPr>
            <p:ph type="title"/>
          </p:nvPr>
        </p:nvSpPr>
        <p:spPr>
          <a:xfrm>
            <a:off x="507999" y="236266"/>
            <a:ext cx="16163851" cy="149153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6400" b="1">
                <a:solidFill>
                  <a:srgbClr val="231F2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2024 and beyond Strategy: Elements</a:t>
            </a:r>
          </a:p>
        </p:txBody>
      </p:sp>
      <p:sp>
        <p:nvSpPr>
          <p:cNvPr id="181" name="Rectangle 25"/>
          <p:cNvSpPr/>
          <p:nvPr/>
        </p:nvSpPr>
        <p:spPr>
          <a:xfrm>
            <a:off x="508000" y="1870093"/>
            <a:ext cx="2753035" cy="98325"/>
          </a:xfrm>
          <a:prstGeom prst="rect">
            <a:avLst/>
          </a:prstGeom>
          <a:solidFill>
            <a:srgbClr val="00A0DB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82" name="Straight Connector 8"/>
          <p:cNvSpPr/>
          <p:nvPr/>
        </p:nvSpPr>
        <p:spPr>
          <a:xfrm>
            <a:off x="579119" y="12253145"/>
            <a:ext cx="23225762" cy="1"/>
          </a:xfrm>
          <a:prstGeom prst="line">
            <a:avLst/>
          </a:prstGeom>
          <a:ln w="25400">
            <a:solidFill>
              <a:srgbClr val="A6A8AB"/>
            </a:solidFill>
            <a:miter/>
          </a:ln>
        </p:spPr>
        <p:txBody>
          <a:bodyPr tIns="91439" bIns="91439"/>
          <a:lstStyle/>
          <a:p>
            <a:pPr algn="l"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83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2128500" y="12833984"/>
            <a:ext cx="338208" cy="4876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9" tIns="91439" rIns="91439" bIns="91439" anchor="ctr"/>
          <a:lstStyle>
            <a:lvl1pPr defTabSz="1828800">
              <a:defRPr sz="2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t>6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68D98C-B415-4BD8-A0C6-9AFF35D19435}"/>
              </a:ext>
            </a:extLst>
          </p:cNvPr>
          <p:cNvSpPr txBox="1"/>
          <p:nvPr/>
        </p:nvSpPr>
        <p:spPr>
          <a:xfrm>
            <a:off x="3120741" y="3971155"/>
            <a:ext cx="20367085" cy="64530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0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Strategy document</a:t>
            </a:r>
          </a:p>
          <a:p>
            <a:pPr algn="l">
              <a:lnSpc>
                <a:spcPct val="150000"/>
              </a:lnSpc>
            </a:pPr>
            <a:endParaRPr lang="en-US" sz="40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  <a:p>
            <a:pPr algn="l">
              <a:lnSpc>
                <a:spcPct val="150000"/>
              </a:lnSpc>
            </a:pPr>
            <a:r>
              <a:rPr lang="en-US" sz="40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Implementation Guide</a:t>
            </a:r>
          </a:p>
          <a:p>
            <a:pPr algn="l">
              <a:lnSpc>
                <a:spcPct val="150000"/>
              </a:lnSpc>
            </a:pPr>
            <a:endParaRPr lang="en-US" sz="40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  <a:p>
            <a:pPr algn="l">
              <a:lnSpc>
                <a:spcPct val="150000"/>
              </a:lnSpc>
            </a:pPr>
            <a:r>
              <a:rPr lang="en-US" sz="40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Scorecard</a:t>
            </a:r>
          </a:p>
          <a:p>
            <a:pPr algn="l">
              <a:lnSpc>
                <a:spcPct val="150000"/>
              </a:lnSpc>
            </a:pPr>
            <a:endParaRPr lang="en-US" sz="40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  <a:p>
            <a:pPr algn="l">
              <a:lnSpc>
                <a:spcPct val="150000"/>
              </a:lnSpc>
            </a:pPr>
            <a:r>
              <a:rPr lang="en-US" sz="40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Toolkit for each of the indicators</a:t>
            </a:r>
            <a:endParaRPr lang="en-US" sz="40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+mn-lt"/>
            </a:endParaRPr>
          </a:p>
        </p:txBody>
      </p:sp>
      <p:pic>
        <p:nvPicPr>
          <p:cNvPr id="4" name="Picture 8" descr="Text&#10;&#10;Description automatically generated">
            <a:extLst>
              <a:ext uri="{FF2B5EF4-FFF2-40B4-BE49-F238E27FC236}">
                <a16:creationId xmlns:a16="http://schemas.microsoft.com/office/drawing/2014/main" id="{54775D6B-E60A-D20E-841D-F344745F7D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24708" r="71466">
                        <a14:foregroundMark x1="31064" y1="45747" x2="31064" y2="45747"/>
                        <a14:foregroundMark x1="28599" y1="38621" x2="26200" y2="38276"/>
                        <a14:foregroundMark x1="26200" y1="45402" x2="24708" y2="45747"/>
                        <a14:backgroundMark x1="42931" y1="42414" x2="42931" y2="42414"/>
                        <a14:backgroundMark x1="44358" y1="45057" x2="44358" y2="45057"/>
                        <a14:backgroundMark x1="44747" y1="52184" x2="44747" y2="46092"/>
                        <a14:backgroundMark x1="45136" y1="40460" x2="45136" y2="40460"/>
                      </a14:backgroundRemoval>
                    </a14:imgEffect>
                  </a14:imgLayer>
                </a14:imgProps>
              </a:ext>
            </a:extLst>
          </a:blip>
          <a:srcRect l="22912" t="21448" r="54840" b="27753"/>
          <a:stretch/>
        </p:blipFill>
        <p:spPr>
          <a:xfrm>
            <a:off x="1531557" y="3100906"/>
            <a:ext cx="2216159" cy="2741229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6" name="Picture 8" descr="Text&#10;&#10;Description automatically generated">
            <a:extLst>
              <a:ext uri="{FF2B5EF4-FFF2-40B4-BE49-F238E27FC236}">
                <a16:creationId xmlns:a16="http://schemas.microsoft.com/office/drawing/2014/main" id="{AF5E1243-7CE1-8DF2-EF0A-544AAC7C5D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24708" r="71466">
                        <a14:foregroundMark x1="31064" y1="45747" x2="31064" y2="45747"/>
                        <a14:foregroundMark x1="28599" y1="38621" x2="26200" y2="38276"/>
                        <a14:foregroundMark x1="26200" y1="45402" x2="24708" y2="45747"/>
                        <a14:backgroundMark x1="42931" y1="42414" x2="42931" y2="42414"/>
                        <a14:backgroundMark x1="44358" y1="45057" x2="44358" y2="45057"/>
                        <a14:backgroundMark x1="44747" y1="52184" x2="44747" y2="46092"/>
                        <a14:backgroundMark x1="45136" y1="40460" x2="45136" y2="40460"/>
                      </a14:backgroundRemoval>
                    </a14:imgEffect>
                  </a14:imgLayer>
                </a14:imgProps>
              </a:ext>
            </a:extLst>
          </a:blip>
          <a:srcRect l="22912" t="21448" r="54840" b="27753"/>
          <a:stretch/>
        </p:blipFill>
        <p:spPr>
          <a:xfrm>
            <a:off x="1531557" y="4987227"/>
            <a:ext cx="2216159" cy="2741229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7" name="Picture 8" descr="Text&#10;&#10;Description automatically generated">
            <a:extLst>
              <a:ext uri="{FF2B5EF4-FFF2-40B4-BE49-F238E27FC236}">
                <a16:creationId xmlns:a16="http://schemas.microsoft.com/office/drawing/2014/main" id="{3907F069-2DE7-2817-5D2A-8366412FE2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24708" r="71466">
                        <a14:foregroundMark x1="31064" y1="45747" x2="31064" y2="45747"/>
                        <a14:foregroundMark x1="28599" y1="38621" x2="26200" y2="38276"/>
                        <a14:foregroundMark x1="26200" y1="45402" x2="24708" y2="45747"/>
                        <a14:backgroundMark x1="42931" y1="42414" x2="42931" y2="42414"/>
                        <a14:backgroundMark x1="44358" y1="45057" x2="44358" y2="45057"/>
                        <a14:backgroundMark x1="44747" y1="52184" x2="44747" y2="46092"/>
                        <a14:backgroundMark x1="45136" y1="40460" x2="45136" y2="40460"/>
                      </a14:backgroundRemoval>
                    </a14:imgEffect>
                  </a14:imgLayer>
                </a14:imgProps>
              </a:ext>
            </a:extLst>
          </a:blip>
          <a:srcRect l="22912" t="21448" r="54840" b="27753"/>
          <a:stretch/>
        </p:blipFill>
        <p:spPr>
          <a:xfrm>
            <a:off x="1531557" y="6873548"/>
            <a:ext cx="2216159" cy="2741229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8" name="Picture 8" descr="Text&#10;&#10;Description automatically generated">
            <a:extLst>
              <a:ext uri="{FF2B5EF4-FFF2-40B4-BE49-F238E27FC236}">
                <a16:creationId xmlns:a16="http://schemas.microsoft.com/office/drawing/2014/main" id="{B8696E33-1BFC-E236-7E16-B5DB9D925A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24708" r="71466">
                        <a14:foregroundMark x1="31064" y1="45747" x2="31064" y2="45747"/>
                        <a14:foregroundMark x1="28599" y1="38621" x2="26200" y2="38276"/>
                        <a14:foregroundMark x1="26200" y1="45402" x2="24708" y2="45747"/>
                        <a14:backgroundMark x1="42931" y1="42414" x2="42931" y2="42414"/>
                        <a14:backgroundMark x1="44358" y1="45057" x2="44358" y2="45057"/>
                        <a14:backgroundMark x1="44747" y1="52184" x2="44747" y2="46092"/>
                        <a14:backgroundMark x1="45136" y1="40460" x2="45136" y2="40460"/>
                      </a14:backgroundRemoval>
                    </a14:imgEffect>
                  </a14:imgLayer>
                </a14:imgProps>
              </a:ext>
            </a:extLst>
          </a:blip>
          <a:srcRect l="22912" t="21448" r="54840" b="27753"/>
          <a:stretch/>
        </p:blipFill>
        <p:spPr>
          <a:xfrm>
            <a:off x="1567462" y="8668636"/>
            <a:ext cx="2216159" cy="2741229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2532040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13" descr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87" y="12622045"/>
            <a:ext cx="2670050" cy="818927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Rectangle 23"/>
          <p:cNvSpPr/>
          <p:nvPr/>
        </p:nvSpPr>
        <p:spPr>
          <a:xfrm>
            <a:off x="0" y="-1"/>
            <a:ext cx="24384000" cy="2305392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E7E6E6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80" name="Title 1"/>
          <p:cNvSpPr txBox="1">
            <a:spLocks noGrp="1"/>
          </p:cNvSpPr>
          <p:nvPr>
            <p:ph type="title"/>
          </p:nvPr>
        </p:nvSpPr>
        <p:spPr>
          <a:xfrm>
            <a:off x="507999" y="236266"/>
            <a:ext cx="23876001" cy="149153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6400" b="1">
                <a:solidFill>
                  <a:srgbClr val="231F2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2024 and beyond Strategy: Essentials for effective implementation</a:t>
            </a:r>
          </a:p>
        </p:txBody>
      </p:sp>
      <p:sp>
        <p:nvSpPr>
          <p:cNvPr id="181" name="Rectangle 25"/>
          <p:cNvSpPr/>
          <p:nvPr/>
        </p:nvSpPr>
        <p:spPr>
          <a:xfrm>
            <a:off x="508000" y="1870093"/>
            <a:ext cx="2753035" cy="98325"/>
          </a:xfrm>
          <a:prstGeom prst="rect">
            <a:avLst/>
          </a:prstGeom>
          <a:solidFill>
            <a:srgbClr val="00A0DB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82" name="Straight Connector 8"/>
          <p:cNvSpPr/>
          <p:nvPr/>
        </p:nvSpPr>
        <p:spPr>
          <a:xfrm>
            <a:off x="579119" y="12253145"/>
            <a:ext cx="23225762" cy="1"/>
          </a:xfrm>
          <a:prstGeom prst="line">
            <a:avLst/>
          </a:prstGeom>
          <a:ln w="25400">
            <a:solidFill>
              <a:srgbClr val="A6A8AB"/>
            </a:solidFill>
            <a:miter/>
          </a:ln>
        </p:spPr>
        <p:txBody>
          <a:bodyPr tIns="91439" bIns="91439"/>
          <a:lstStyle/>
          <a:p>
            <a:pPr algn="l"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83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2128500" y="12833984"/>
            <a:ext cx="338208" cy="4876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9" tIns="91439" rIns="91439" bIns="91439" anchor="ctr"/>
          <a:lstStyle>
            <a:lvl1pPr defTabSz="1828800">
              <a:defRPr sz="2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t>7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68D98C-B415-4BD8-A0C6-9AFF35D19435}"/>
              </a:ext>
            </a:extLst>
          </p:cNvPr>
          <p:cNvSpPr txBox="1"/>
          <p:nvPr/>
        </p:nvSpPr>
        <p:spPr>
          <a:xfrm>
            <a:off x="1128534" y="4146742"/>
            <a:ext cx="11338174" cy="66479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742950" indent="-742950" algn="l">
              <a:lnSpc>
                <a:spcPct val="150000"/>
              </a:lnSpc>
              <a:buAutoNum type="arabicPeriod"/>
            </a:pPr>
            <a:r>
              <a:rPr lang="en-US" sz="36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Everyone has a role to play</a:t>
            </a:r>
          </a:p>
          <a:p>
            <a:pPr marL="742950" indent="-742950" algn="l">
              <a:lnSpc>
                <a:spcPct val="150000"/>
              </a:lnSpc>
              <a:buAutoNum type="arabicPeriod"/>
            </a:pPr>
            <a:endParaRPr lang="en-US" sz="36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  <a:p>
            <a:pPr marL="742950" indent="-742950" algn="l">
              <a:lnSpc>
                <a:spcPct val="150000"/>
              </a:lnSpc>
              <a:buAutoNum type="arabicPeriod"/>
            </a:pPr>
            <a:r>
              <a:rPr lang="en-US" sz="36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It is not one-size-fits-all </a:t>
            </a:r>
          </a:p>
          <a:p>
            <a:pPr marL="742950" indent="-742950" algn="l">
              <a:lnSpc>
                <a:spcPct val="150000"/>
              </a:lnSpc>
              <a:buAutoNum type="arabicPeriod"/>
            </a:pPr>
            <a:endParaRPr lang="en-US" sz="36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  <a:p>
            <a:pPr marL="742950" indent="-742950" algn="l">
              <a:lnSpc>
                <a:spcPct val="150000"/>
              </a:lnSpc>
              <a:buAutoNum type="arabicPeriod"/>
            </a:pPr>
            <a:r>
              <a:rPr lang="en-US" sz="36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System-wide coordination and support</a:t>
            </a:r>
          </a:p>
          <a:p>
            <a:pPr marL="742950" indent="-742950" algn="l">
              <a:lnSpc>
                <a:spcPct val="150000"/>
              </a:lnSpc>
              <a:buAutoNum type="arabicPeriod"/>
            </a:pPr>
            <a:endParaRPr lang="en-US" sz="36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  <a:p>
            <a:pPr marL="742950" indent="-742950" algn="l">
              <a:lnSpc>
                <a:spcPct val="150000"/>
              </a:lnSpc>
              <a:buAutoNum type="arabicPeriod"/>
            </a:pPr>
            <a:r>
              <a:rPr lang="en-US" sz="36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Mainstreaming mental health and well-being</a:t>
            </a:r>
          </a:p>
          <a:p>
            <a:pPr algn="l">
              <a:lnSpc>
                <a:spcPct val="150000"/>
              </a:lnSpc>
            </a:pPr>
            <a:endParaRPr lang="en-US" sz="36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C66ED3-42C2-32ED-EFF4-DAD653EDEA01}"/>
              </a:ext>
            </a:extLst>
          </p:cNvPr>
          <p:cNvSpPr txBox="1"/>
          <p:nvPr/>
        </p:nvSpPr>
        <p:spPr>
          <a:xfrm>
            <a:off x="12128500" y="4290177"/>
            <a:ext cx="20367085" cy="58169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742950" indent="-742950" algn="l">
              <a:lnSpc>
                <a:spcPct val="150000"/>
              </a:lnSpc>
              <a:buAutoNum type="arabicPeriod" startAt="5"/>
            </a:pPr>
            <a:r>
              <a:rPr lang="en-US" sz="36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Leadership support is crucial </a:t>
            </a:r>
          </a:p>
          <a:p>
            <a:pPr marL="742950" indent="-742950" algn="l">
              <a:lnSpc>
                <a:spcPct val="150000"/>
              </a:lnSpc>
              <a:buAutoNum type="arabicPeriod" startAt="5"/>
            </a:pPr>
            <a:endParaRPr lang="en-US" sz="36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  <a:p>
            <a:pPr marL="742950" indent="-742950" algn="l">
              <a:lnSpc>
                <a:spcPct val="150000"/>
              </a:lnSpc>
              <a:buAutoNum type="arabicPeriod" startAt="5"/>
            </a:pPr>
            <a:r>
              <a:rPr lang="en-US" sz="36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The role of managers is pivotal</a:t>
            </a:r>
          </a:p>
          <a:p>
            <a:pPr marL="742950" indent="-742950" algn="l">
              <a:lnSpc>
                <a:spcPct val="150000"/>
              </a:lnSpc>
              <a:buAutoNum type="arabicPeriod" startAt="5"/>
            </a:pPr>
            <a:endParaRPr lang="en-US" sz="36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  <a:p>
            <a:pPr marL="742950" indent="-742950" algn="l">
              <a:lnSpc>
                <a:spcPct val="150000"/>
              </a:lnSpc>
              <a:buAutoNum type="arabicPeriod" startAt="5"/>
            </a:pPr>
            <a:r>
              <a:rPr lang="en-US" sz="36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Data-informed decision-making</a:t>
            </a:r>
          </a:p>
          <a:p>
            <a:pPr marL="742950" indent="-742950" algn="l">
              <a:lnSpc>
                <a:spcPct val="150000"/>
              </a:lnSpc>
              <a:buAutoNum type="arabicPeriod" startAt="5"/>
            </a:pPr>
            <a:endParaRPr lang="en-US" sz="36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  <a:p>
            <a:pPr marL="742950" indent="-742950" algn="l">
              <a:lnSpc>
                <a:spcPct val="150000"/>
              </a:lnSpc>
              <a:buAutoNum type="arabicPeriod" startAt="5"/>
            </a:pPr>
            <a:r>
              <a:rPr lang="en-US" sz="36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Change is possible</a:t>
            </a:r>
            <a:endParaRPr lang="en-US" sz="36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551146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13" descr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87" y="12622045"/>
            <a:ext cx="2670050" cy="818927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Rectangle 23"/>
          <p:cNvSpPr/>
          <p:nvPr/>
        </p:nvSpPr>
        <p:spPr>
          <a:xfrm>
            <a:off x="0" y="-1"/>
            <a:ext cx="24384000" cy="2305392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E7E6E6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80" name="Title 1"/>
          <p:cNvSpPr txBox="1">
            <a:spLocks noGrp="1"/>
          </p:cNvSpPr>
          <p:nvPr>
            <p:ph type="title"/>
          </p:nvPr>
        </p:nvSpPr>
        <p:spPr>
          <a:xfrm>
            <a:off x="507999" y="190818"/>
            <a:ext cx="23876001" cy="149153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6400" b="1">
                <a:solidFill>
                  <a:srgbClr val="231F2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2024 and beyond Strategy: Key Pillars</a:t>
            </a:r>
          </a:p>
        </p:txBody>
      </p:sp>
      <p:sp>
        <p:nvSpPr>
          <p:cNvPr id="181" name="Rectangle 25"/>
          <p:cNvSpPr/>
          <p:nvPr/>
        </p:nvSpPr>
        <p:spPr>
          <a:xfrm>
            <a:off x="508000" y="1870093"/>
            <a:ext cx="2753035" cy="98325"/>
          </a:xfrm>
          <a:prstGeom prst="rect">
            <a:avLst/>
          </a:prstGeom>
          <a:solidFill>
            <a:srgbClr val="00A0DB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82" name="Straight Connector 8"/>
          <p:cNvSpPr/>
          <p:nvPr/>
        </p:nvSpPr>
        <p:spPr>
          <a:xfrm>
            <a:off x="579119" y="12253145"/>
            <a:ext cx="23225762" cy="1"/>
          </a:xfrm>
          <a:prstGeom prst="line">
            <a:avLst/>
          </a:prstGeom>
          <a:ln w="25400">
            <a:solidFill>
              <a:srgbClr val="A6A8AB"/>
            </a:solidFill>
            <a:miter/>
          </a:ln>
        </p:spPr>
        <p:txBody>
          <a:bodyPr tIns="91439" bIns="91439"/>
          <a:lstStyle/>
          <a:p>
            <a:pPr algn="l"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83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2128500" y="12833984"/>
            <a:ext cx="338208" cy="4876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9" tIns="91439" rIns="91439" bIns="91439" anchor="ctr"/>
          <a:lstStyle>
            <a:lvl1pPr defTabSz="1828800">
              <a:defRPr sz="2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t>8</a:t>
            </a:fld>
            <a:endParaRPr dirty="0">
              <a:solidFill>
                <a:srgbClr val="000000"/>
              </a:solidFill>
            </a:endParaRPr>
          </a:p>
        </p:txBody>
      </p:sp>
      <p:pic>
        <p:nvPicPr>
          <p:cNvPr id="3" name="Content Placeholder 4" descr="A picture containing timeline">
            <a:extLst>
              <a:ext uri="{FF2B5EF4-FFF2-40B4-BE49-F238E27FC236}">
                <a16:creationId xmlns:a16="http://schemas.microsoft.com/office/drawing/2014/main" id="{EF287D24-7DCF-E760-5D9B-7FBA329332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08" b="97495" l="2000" r="92333">
                        <a14:foregroundMark x1="13733" y1="29645" x2="13733" y2="29645"/>
                        <a14:foregroundMark x1="10467" y1="52192" x2="10467" y2="52192"/>
                        <a14:foregroundMark x1="11467" y1="53653" x2="11467" y2="53653"/>
                        <a14:foregroundMark x1="9133" y1="56785" x2="9133" y2="56785"/>
                        <a14:foregroundMark x1="8200" y1="74739" x2="8200" y2="74739"/>
                        <a14:foregroundMark x1="6867" y1="74739" x2="6867" y2="74739"/>
                        <a14:foregroundMark x1="8000" y1="74739" x2="8000" y2="74739"/>
                        <a14:foregroundMark x1="7333" y1="83194" x2="7333" y2="83194"/>
                        <a14:foregroundMark x1="14200" y1="81420" x2="14200" y2="81420"/>
                        <a14:foregroundMark x1="17333" y1="90084" x2="17333" y2="90084"/>
                        <a14:foregroundMark x1="37933" y1="90397" x2="37933" y2="90397"/>
                        <a14:foregroundMark x1="45933" y1="90084" x2="45933" y2="90084"/>
                        <a14:foregroundMark x1="50467" y1="88831" x2="50467" y2="88831"/>
                        <a14:foregroundMark x1="65200" y1="96033" x2="65200" y2="96033"/>
                        <a14:foregroundMark x1="73867" y1="84969" x2="73867" y2="84969"/>
                        <a14:foregroundMark x1="49667" y1="62630" x2="49667" y2="62630"/>
                        <a14:foregroundMark x1="68467" y1="75992" x2="68467" y2="75992"/>
                        <a14:foregroundMark x1="81067" y1="81628" x2="81067" y2="81628"/>
                        <a14:foregroundMark x1="85800" y1="79854" x2="85800" y2="79854"/>
                        <a14:foregroundMark x1="86133" y1="63152" x2="86133" y2="63152"/>
                        <a14:foregroundMark x1="81733" y1="29645" x2="81733" y2="29645"/>
                        <a14:foregroundMark x1="72400" y1="18894" x2="72400" y2="18894"/>
                        <a14:foregroundMark x1="77267" y1="14718" x2="77267" y2="14718"/>
                        <a14:foregroundMark x1="79600" y1="29123" x2="79600" y2="29123"/>
                        <a14:foregroundMark x1="79600" y1="29123" x2="79600" y2="29123"/>
                        <a14:foregroundMark x1="87733" y1="47599" x2="87733" y2="47599"/>
                        <a14:foregroundMark x1="87733" y1="47599" x2="87733" y2="47599"/>
                        <a14:foregroundMark x1="88867" y1="56785" x2="88867" y2="56785"/>
                        <a14:foregroundMark x1="86467" y1="73695" x2="86467" y2="73695"/>
                        <a14:foregroundMark x1="90333" y1="76722" x2="90333" y2="76722"/>
                        <a14:foregroundMark x1="90200" y1="77766" x2="90200" y2="77766"/>
                        <a14:foregroundMark x1="89867" y1="80063" x2="89867" y2="80063"/>
                        <a14:foregroundMark x1="89867" y1="82150" x2="85200" y2="85804"/>
                        <a14:foregroundMark x1="85200" y1="85804" x2="61600" y2="87056"/>
                        <a14:foregroundMark x1="61600" y1="87056" x2="61600" y2="87056"/>
                        <a14:foregroundMark x1="62067" y1="83403" x2="2000" y2="92902"/>
                        <a14:foregroundMark x1="65667" y1="26827" x2="74867" y2="26514"/>
                        <a14:foregroundMark x1="74867" y1="26514" x2="88400" y2="26514"/>
                        <a14:foregroundMark x1="65533" y1="19311" x2="85600" y2="15762"/>
                        <a14:foregroundMark x1="63867" y1="18372" x2="78400" y2="15971"/>
                        <a14:foregroundMark x1="78400" y1="15971" x2="79933" y2="10647"/>
                        <a14:foregroundMark x1="64533" y1="13466" x2="74667" y2="12213"/>
                        <a14:foregroundMark x1="74667" y1="12213" x2="82333" y2="13257"/>
                        <a14:foregroundMark x1="80867" y1="12422" x2="86733" y2="11795"/>
                        <a14:foregroundMark x1="86733" y1="11795" x2="92400" y2="12526"/>
                        <a14:foregroundMark x1="92400" y1="12526" x2="91933" y2="85282"/>
                        <a14:foregroundMark x1="91933" y1="85282" x2="89733" y2="91023"/>
                        <a14:foregroundMark x1="89733" y1="91023" x2="87067" y2="93215"/>
                        <a14:foregroundMark x1="87067" y1="79123" x2="91200" y2="85282"/>
                        <a14:foregroundMark x1="91200" y1="85282" x2="92333" y2="91336"/>
                        <a14:foregroundMark x1="92333" y1="91336" x2="92333" y2="97495"/>
                        <a14:foregroundMark x1="77467" y1="54489" x2="77467" y2="54489"/>
                        <a14:foregroundMark x1="69933" y1="47077" x2="78133" y2="78601"/>
                        <a14:foregroundMark x1="44600" y1="73904" x2="54933" y2="83403"/>
                        <a14:foregroundMark x1="23067" y1="70668" x2="32200" y2="76305"/>
                        <a14:foregroundMark x1="74000" y1="65031" x2="88467" y2="73173"/>
                        <a14:foregroundMark x1="88467" y1="73173" x2="88533" y2="73173"/>
                      </a14:backgroundRemoval>
                    </a14:imgEffect>
                  </a14:imgLayer>
                </a14:imgProps>
              </a:ext>
            </a:extLst>
          </a:blip>
          <a:srcRect t="10114" b="3305"/>
          <a:stretch/>
        </p:blipFill>
        <p:spPr>
          <a:xfrm>
            <a:off x="3522293" y="2284950"/>
            <a:ext cx="17979171" cy="9923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301068901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13" descr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87" y="12622045"/>
            <a:ext cx="2670050" cy="818927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Rectangle 23"/>
          <p:cNvSpPr/>
          <p:nvPr/>
        </p:nvSpPr>
        <p:spPr>
          <a:xfrm>
            <a:off x="0" y="-1"/>
            <a:ext cx="24384000" cy="2305392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E7E6E6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80" name="Title 1"/>
          <p:cNvSpPr txBox="1">
            <a:spLocks noGrp="1"/>
          </p:cNvSpPr>
          <p:nvPr>
            <p:ph type="title"/>
          </p:nvPr>
        </p:nvSpPr>
        <p:spPr>
          <a:xfrm>
            <a:off x="507999" y="236266"/>
            <a:ext cx="24384000" cy="149153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6400" b="1">
                <a:solidFill>
                  <a:srgbClr val="231F2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Implementation: Key Indicators</a:t>
            </a:r>
          </a:p>
        </p:txBody>
      </p:sp>
      <p:sp>
        <p:nvSpPr>
          <p:cNvPr id="181" name="Rectangle 25"/>
          <p:cNvSpPr/>
          <p:nvPr/>
        </p:nvSpPr>
        <p:spPr>
          <a:xfrm>
            <a:off x="508000" y="1870093"/>
            <a:ext cx="2753035" cy="98325"/>
          </a:xfrm>
          <a:prstGeom prst="rect">
            <a:avLst/>
          </a:prstGeom>
          <a:solidFill>
            <a:srgbClr val="00A0DB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82" name="Straight Connector 8"/>
          <p:cNvSpPr/>
          <p:nvPr/>
        </p:nvSpPr>
        <p:spPr>
          <a:xfrm>
            <a:off x="579119" y="12253145"/>
            <a:ext cx="23225762" cy="1"/>
          </a:xfrm>
          <a:prstGeom prst="line">
            <a:avLst/>
          </a:prstGeom>
          <a:ln w="25400">
            <a:solidFill>
              <a:srgbClr val="A6A8AB"/>
            </a:solidFill>
            <a:miter/>
          </a:ln>
        </p:spPr>
        <p:txBody>
          <a:bodyPr tIns="91439" bIns="91439"/>
          <a:lstStyle/>
          <a:p>
            <a:pPr algn="l"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83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2140417" y="13173660"/>
            <a:ext cx="338208" cy="4876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9" tIns="91439" rIns="91439" bIns="91439" anchor="ctr"/>
          <a:lstStyle>
            <a:lvl1pPr defTabSz="1828800">
              <a:defRPr sz="20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fld id="{86CB4B4D-7CA3-9044-876B-883B54F8677D}" type="slidenum">
              <a:rPr>
                <a:solidFill>
                  <a:srgbClr val="000000"/>
                </a:solidFill>
              </a:rPr>
              <a:t>9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90" name="AutoShape 19">
            <a:extLst>
              <a:ext uri="{FF2B5EF4-FFF2-40B4-BE49-F238E27FC236}">
                <a16:creationId xmlns:a16="http://schemas.microsoft.com/office/drawing/2014/main" id="{C5080E7A-E391-4EEC-C012-48E105C26734}"/>
              </a:ext>
            </a:extLst>
          </p:cNvPr>
          <p:cNvSpPr/>
          <p:nvPr/>
        </p:nvSpPr>
        <p:spPr>
          <a:xfrm rot="-5445230">
            <a:off x="16125728" y="9672965"/>
            <a:ext cx="1102366" cy="0"/>
          </a:xfrm>
          <a:prstGeom prst="line">
            <a:avLst/>
          </a:prstGeom>
          <a:ln w="19050" cap="rnd">
            <a:solidFill>
              <a:srgbClr val="C7D0D8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91" name="AutoShape 17">
            <a:extLst>
              <a:ext uri="{FF2B5EF4-FFF2-40B4-BE49-F238E27FC236}">
                <a16:creationId xmlns:a16="http://schemas.microsoft.com/office/drawing/2014/main" id="{FDA136BD-C0C8-F4F3-1508-33780642A1B9}"/>
              </a:ext>
            </a:extLst>
          </p:cNvPr>
          <p:cNvSpPr/>
          <p:nvPr/>
        </p:nvSpPr>
        <p:spPr>
          <a:xfrm rot="-5445230">
            <a:off x="7501846" y="9586599"/>
            <a:ext cx="1102366" cy="0"/>
          </a:xfrm>
          <a:prstGeom prst="line">
            <a:avLst/>
          </a:prstGeom>
          <a:ln w="19050" cap="rnd">
            <a:solidFill>
              <a:srgbClr val="C7D0D8"/>
            </a:solidFill>
            <a:prstDash val="sysDash"/>
            <a:headEnd type="none" w="sm" len="sm"/>
            <a:tailEnd type="none" w="sm" len="sm"/>
          </a:ln>
        </p:spPr>
      </p:sp>
      <p:pic>
        <p:nvPicPr>
          <p:cNvPr id="192" name="Picture 2">
            <a:extLst>
              <a:ext uri="{FF2B5EF4-FFF2-40B4-BE49-F238E27FC236}">
                <a16:creationId xmlns:a16="http://schemas.microsoft.com/office/drawing/2014/main" id="{FA243496-CF7C-2C77-1D7C-F78CCBB190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462495" y="9227129"/>
            <a:ext cx="3253978" cy="3253978"/>
          </a:xfrm>
          <a:prstGeom prst="rect">
            <a:avLst/>
          </a:prstGeom>
        </p:spPr>
      </p:pic>
      <p:pic>
        <p:nvPicPr>
          <p:cNvPr id="193" name="Picture 3">
            <a:extLst>
              <a:ext uri="{FF2B5EF4-FFF2-40B4-BE49-F238E27FC236}">
                <a16:creationId xmlns:a16="http://schemas.microsoft.com/office/drawing/2014/main" id="{71CCD80B-7C7B-7A00-0BD2-6AC7E8A665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667531" y="9217313"/>
            <a:ext cx="3253978" cy="3253978"/>
          </a:xfrm>
          <a:prstGeom prst="rect">
            <a:avLst/>
          </a:prstGeom>
        </p:spPr>
      </p:pic>
      <p:pic>
        <p:nvPicPr>
          <p:cNvPr id="194" name="Picture 6">
            <a:extLst>
              <a:ext uri="{FF2B5EF4-FFF2-40B4-BE49-F238E27FC236}">
                <a16:creationId xmlns:a16="http://schemas.microsoft.com/office/drawing/2014/main" id="{F7A492CB-14D2-949B-9A53-5F31480278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455849" y="5421993"/>
            <a:ext cx="3253978" cy="3253978"/>
          </a:xfrm>
          <a:prstGeom prst="rect">
            <a:avLst/>
          </a:prstGeom>
        </p:spPr>
      </p:pic>
      <p:pic>
        <p:nvPicPr>
          <p:cNvPr id="195" name="Picture 7">
            <a:extLst>
              <a:ext uri="{FF2B5EF4-FFF2-40B4-BE49-F238E27FC236}">
                <a16:creationId xmlns:a16="http://schemas.microsoft.com/office/drawing/2014/main" id="{1A5EFBFB-2D4B-AF0E-E65A-90904AB7E3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6709172" y="7618232"/>
            <a:ext cx="10965656" cy="5482828"/>
          </a:xfrm>
          <a:prstGeom prst="rect">
            <a:avLst/>
          </a:prstGeom>
        </p:spPr>
      </p:pic>
      <p:grpSp>
        <p:nvGrpSpPr>
          <p:cNvPr id="196" name="Group 13">
            <a:extLst>
              <a:ext uri="{FF2B5EF4-FFF2-40B4-BE49-F238E27FC236}">
                <a16:creationId xmlns:a16="http://schemas.microsoft.com/office/drawing/2014/main" id="{07D7011B-7C2D-8036-27AD-57FF697E76D7}"/>
              </a:ext>
            </a:extLst>
          </p:cNvPr>
          <p:cNvGrpSpPr>
            <a:grpSpLocks noChangeAspect="1"/>
          </p:cNvGrpSpPr>
          <p:nvPr/>
        </p:nvGrpSpPr>
        <p:grpSpPr>
          <a:xfrm>
            <a:off x="6441886" y="7461444"/>
            <a:ext cx="11547016" cy="11547016"/>
            <a:chOff x="0" y="0"/>
            <a:chExt cx="6355080" cy="6355080"/>
          </a:xfrm>
        </p:grpSpPr>
        <p:sp>
          <p:nvSpPr>
            <p:cNvPr id="197" name="Freeform 14">
              <a:extLst>
                <a:ext uri="{FF2B5EF4-FFF2-40B4-BE49-F238E27FC236}">
                  <a16:creationId xmlns:a16="http://schemas.microsoft.com/office/drawing/2014/main" id="{62607F69-37B6-1D44-C162-0A88B26DF2CB}"/>
                </a:ext>
              </a:extLst>
            </p:cNvPr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1F2F2"/>
            </a:solidFill>
          </p:spPr>
        </p:sp>
      </p:grpSp>
      <p:sp>
        <p:nvSpPr>
          <p:cNvPr id="198" name="AutoShape 17">
            <a:extLst>
              <a:ext uri="{FF2B5EF4-FFF2-40B4-BE49-F238E27FC236}">
                <a16:creationId xmlns:a16="http://schemas.microsoft.com/office/drawing/2014/main" id="{A119DBF9-A9D2-E12C-91DF-D32932FC633A}"/>
              </a:ext>
            </a:extLst>
          </p:cNvPr>
          <p:cNvSpPr/>
          <p:nvPr/>
        </p:nvSpPr>
        <p:spPr>
          <a:xfrm rot="-5445230">
            <a:off x="5386484" y="8637756"/>
            <a:ext cx="1102366" cy="0"/>
          </a:xfrm>
          <a:prstGeom prst="line">
            <a:avLst/>
          </a:prstGeom>
          <a:ln w="19050" cap="rnd">
            <a:solidFill>
              <a:srgbClr val="C7D0D8"/>
            </a:solidFill>
            <a:prstDash val="sysDash"/>
            <a:headEnd type="none" w="sm" len="sm"/>
            <a:tailEnd type="none" w="sm" len="sm"/>
          </a:ln>
        </p:spPr>
      </p:sp>
      <p:pic>
        <p:nvPicPr>
          <p:cNvPr id="199" name="Picture 18">
            <a:extLst>
              <a:ext uri="{FF2B5EF4-FFF2-40B4-BE49-F238E27FC236}">
                <a16:creationId xmlns:a16="http://schemas.microsoft.com/office/drawing/2014/main" id="{21BA51B7-A69E-8D84-E5B1-8374DBC608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685125" y="7639366"/>
            <a:ext cx="461568" cy="461568"/>
          </a:xfrm>
          <a:prstGeom prst="rect">
            <a:avLst/>
          </a:prstGeom>
        </p:spPr>
      </p:pic>
      <p:sp>
        <p:nvSpPr>
          <p:cNvPr id="200" name="AutoShape 19">
            <a:extLst>
              <a:ext uri="{FF2B5EF4-FFF2-40B4-BE49-F238E27FC236}">
                <a16:creationId xmlns:a16="http://schemas.microsoft.com/office/drawing/2014/main" id="{CF62885A-22F2-95E6-B039-DC4C6E8312FF}"/>
              </a:ext>
            </a:extLst>
          </p:cNvPr>
          <p:cNvSpPr/>
          <p:nvPr/>
        </p:nvSpPr>
        <p:spPr>
          <a:xfrm rot="-5445230">
            <a:off x="3277358" y="9683830"/>
            <a:ext cx="1102366" cy="0"/>
          </a:xfrm>
          <a:prstGeom prst="line">
            <a:avLst/>
          </a:prstGeom>
          <a:ln w="19050" cap="rnd">
            <a:solidFill>
              <a:srgbClr val="C7D0D8"/>
            </a:solidFill>
            <a:prstDash val="sysDash"/>
            <a:headEnd type="none" w="sm" len="sm"/>
            <a:tailEnd type="none" w="sm" len="sm"/>
          </a:ln>
        </p:spPr>
      </p:sp>
      <p:pic>
        <p:nvPicPr>
          <p:cNvPr id="201" name="Picture 20">
            <a:extLst>
              <a:ext uri="{FF2B5EF4-FFF2-40B4-BE49-F238E27FC236}">
                <a16:creationId xmlns:a16="http://schemas.microsoft.com/office/drawing/2014/main" id="{D745A31E-930E-51AC-99FE-A299D5E28A5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576001" y="8685438"/>
            <a:ext cx="461568" cy="461568"/>
          </a:xfrm>
          <a:prstGeom prst="rect">
            <a:avLst/>
          </a:prstGeom>
        </p:spPr>
      </p:pic>
      <p:sp>
        <p:nvSpPr>
          <p:cNvPr id="202" name="TextBox 29">
            <a:extLst>
              <a:ext uri="{FF2B5EF4-FFF2-40B4-BE49-F238E27FC236}">
                <a16:creationId xmlns:a16="http://schemas.microsoft.com/office/drawing/2014/main" id="{CF3477EC-AC31-EDB1-CAE0-B9123242E411}"/>
              </a:ext>
            </a:extLst>
          </p:cNvPr>
          <p:cNvSpPr txBox="1"/>
          <p:nvPr/>
        </p:nvSpPr>
        <p:spPr>
          <a:xfrm>
            <a:off x="4215629" y="6494505"/>
            <a:ext cx="3444075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26"/>
              </a:lnSpc>
            </a:pPr>
            <a:r>
              <a:rPr lang="en-US" sz="22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2. Policy &amp; practice mainstreaming</a:t>
            </a:r>
          </a:p>
        </p:txBody>
      </p:sp>
      <p:sp>
        <p:nvSpPr>
          <p:cNvPr id="203" name="TextBox 31">
            <a:extLst>
              <a:ext uri="{FF2B5EF4-FFF2-40B4-BE49-F238E27FC236}">
                <a16:creationId xmlns:a16="http://schemas.microsoft.com/office/drawing/2014/main" id="{77A83B90-5331-AC80-AF19-BD8AA73EA398}"/>
              </a:ext>
            </a:extLst>
          </p:cNvPr>
          <p:cNvSpPr txBox="1"/>
          <p:nvPr/>
        </p:nvSpPr>
        <p:spPr>
          <a:xfrm>
            <a:off x="1897813" y="7517133"/>
            <a:ext cx="3554470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26"/>
              </a:lnSpc>
            </a:pPr>
            <a:r>
              <a:rPr lang="en-US" sz="22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1. Risk assessment </a:t>
            </a:r>
          </a:p>
          <a:p>
            <a:pPr>
              <a:lnSpc>
                <a:spcPts val="2626"/>
              </a:lnSpc>
            </a:pPr>
            <a:r>
              <a:rPr lang="en-US" sz="22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(Prevention &amp; mitigation)</a:t>
            </a:r>
          </a:p>
        </p:txBody>
      </p:sp>
      <p:grpSp>
        <p:nvGrpSpPr>
          <p:cNvPr id="204" name="Group 39">
            <a:extLst>
              <a:ext uri="{FF2B5EF4-FFF2-40B4-BE49-F238E27FC236}">
                <a16:creationId xmlns:a16="http://schemas.microsoft.com/office/drawing/2014/main" id="{C6C1D7AD-9B6E-2D08-E48F-9E117871F2FF}"/>
              </a:ext>
            </a:extLst>
          </p:cNvPr>
          <p:cNvGrpSpPr/>
          <p:nvPr/>
        </p:nvGrpSpPr>
        <p:grpSpPr>
          <a:xfrm>
            <a:off x="3048000" y="11633285"/>
            <a:ext cx="18288000" cy="906082"/>
            <a:chOff x="0" y="0"/>
            <a:chExt cx="4639733" cy="372381"/>
          </a:xfrm>
        </p:grpSpPr>
        <p:sp>
          <p:nvSpPr>
            <p:cNvPr id="205" name="Freeform 40">
              <a:extLst>
                <a:ext uri="{FF2B5EF4-FFF2-40B4-BE49-F238E27FC236}">
                  <a16:creationId xmlns:a16="http://schemas.microsoft.com/office/drawing/2014/main" id="{12CCFB1F-2293-A66E-1C3C-F2F741F82F02}"/>
                </a:ext>
              </a:extLst>
            </p:cNvPr>
            <p:cNvSpPr/>
            <p:nvPr/>
          </p:nvSpPr>
          <p:spPr>
            <a:xfrm>
              <a:off x="0" y="0"/>
              <a:ext cx="4639733" cy="372380"/>
            </a:xfrm>
            <a:custGeom>
              <a:avLst/>
              <a:gdLst/>
              <a:ahLst/>
              <a:cxnLst/>
              <a:rect l="l" t="t" r="r" b="b"/>
              <a:pathLst>
                <a:path w="4639733" h="372380">
                  <a:moveTo>
                    <a:pt x="0" y="0"/>
                  </a:moveTo>
                  <a:lnTo>
                    <a:pt x="4639733" y="0"/>
                  </a:lnTo>
                  <a:lnTo>
                    <a:pt x="4639733" y="372380"/>
                  </a:lnTo>
                  <a:lnTo>
                    <a:pt x="0" y="372380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sp>
        <p:nvSpPr>
          <p:cNvPr id="206" name="TextBox 205">
            <a:extLst>
              <a:ext uri="{FF2B5EF4-FFF2-40B4-BE49-F238E27FC236}">
                <a16:creationId xmlns:a16="http://schemas.microsoft.com/office/drawing/2014/main" id="{BB92E1CC-5622-151B-750E-E251A1ADEBCC}"/>
              </a:ext>
            </a:extLst>
          </p:cNvPr>
          <p:cNvSpPr txBox="1"/>
          <p:nvPr/>
        </p:nvSpPr>
        <p:spPr>
          <a:xfrm>
            <a:off x="5162316" y="10411093"/>
            <a:ext cx="1546856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PREVENT</a:t>
            </a:r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B303614C-7D45-C61A-C18F-25461CCA004B}"/>
              </a:ext>
            </a:extLst>
          </p:cNvPr>
          <p:cNvSpPr txBox="1"/>
          <p:nvPr/>
        </p:nvSpPr>
        <p:spPr>
          <a:xfrm>
            <a:off x="11205347" y="6545470"/>
            <a:ext cx="1774894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PROMOTE</a:t>
            </a:r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37EA5566-F494-F07B-2DEF-1EDD67811DBE}"/>
              </a:ext>
            </a:extLst>
          </p:cNvPr>
          <p:cNvSpPr txBox="1"/>
          <p:nvPr/>
        </p:nvSpPr>
        <p:spPr>
          <a:xfrm>
            <a:off x="17608646" y="10372079"/>
            <a:ext cx="1659826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SUPPORT</a:t>
            </a:r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09" name="Picture 18">
            <a:extLst>
              <a:ext uri="{FF2B5EF4-FFF2-40B4-BE49-F238E27FC236}">
                <a16:creationId xmlns:a16="http://schemas.microsoft.com/office/drawing/2014/main" id="{EB110328-ECCE-68DC-2285-7B04CEDB19D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7800487" y="8588209"/>
            <a:ext cx="461568" cy="461568"/>
          </a:xfrm>
          <a:prstGeom prst="rect">
            <a:avLst/>
          </a:prstGeom>
        </p:spPr>
      </p:pic>
      <p:sp>
        <p:nvSpPr>
          <p:cNvPr id="210" name="TextBox 29">
            <a:extLst>
              <a:ext uri="{FF2B5EF4-FFF2-40B4-BE49-F238E27FC236}">
                <a16:creationId xmlns:a16="http://schemas.microsoft.com/office/drawing/2014/main" id="{C95EDFDC-18A1-CF3E-CA73-8A99CDE54087}"/>
              </a:ext>
            </a:extLst>
          </p:cNvPr>
          <p:cNvSpPr txBox="1"/>
          <p:nvPr/>
        </p:nvSpPr>
        <p:spPr>
          <a:xfrm>
            <a:off x="6327263" y="7559971"/>
            <a:ext cx="3554470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26"/>
              </a:lnSpc>
            </a:pPr>
            <a:r>
              <a:rPr lang="en-US" sz="22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3. Manager education and training</a:t>
            </a:r>
          </a:p>
        </p:txBody>
      </p:sp>
      <p:sp>
        <p:nvSpPr>
          <p:cNvPr id="211" name="AutoShape 17">
            <a:extLst>
              <a:ext uri="{FF2B5EF4-FFF2-40B4-BE49-F238E27FC236}">
                <a16:creationId xmlns:a16="http://schemas.microsoft.com/office/drawing/2014/main" id="{33F4DCFC-46EA-B3C7-E015-375572110A8D}"/>
              </a:ext>
            </a:extLst>
          </p:cNvPr>
          <p:cNvSpPr/>
          <p:nvPr/>
        </p:nvSpPr>
        <p:spPr>
          <a:xfrm rot="-5445230">
            <a:off x="11513558" y="4888088"/>
            <a:ext cx="1102366" cy="0"/>
          </a:xfrm>
          <a:prstGeom prst="line">
            <a:avLst/>
          </a:prstGeom>
          <a:ln w="19050" cap="rnd">
            <a:solidFill>
              <a:srgbClr val="C7D0D8"/>
            </a:solidFill>
            <a:prstDash val="sysDash"/>
            <a:headEnd type="none" w="sm" len="sm"/>
            <a:tailEnd type="none" w="sm" len="sm"/>
          </a:ln>
        </p:spPr>
      </p:sp>
      <p:pic>
        <p:nvPicPr>
          <p:cNvPr id="212" name="Picture 18">
            <a:extLst>
              <a:ext uri="{FF2B5EF4-FFF2-40B4-BE49-F238E27FC236}">
                <a16:creationId xmlns:a16="http://schemas.microsoft.com/office/drawing/2014/main" id="{AB5197C5-967F-6A8C-6F3C-4E8AF33AC7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812199" y="3889698"/>
            <a:ext cx="461568" cy="461568"/>
          </a:xfrm>
          <a:prstGeom prst="rect">
            <a:avLst/>
          </a:prstGeom>
        </p:spPr>
      </p:pic>
      <p:sp>
        <p:nvSpPr>
          <p:cNvPr id="213" name="AutoShape 19">
            <a:extLst>
              <a:ext uri="{FF2B5EF4-FFF2-40B4-BE49-F238E27FC236}">
                <a16:creationId xmlns:a16="http://schemas.microsoft.com/office/drawing/2014/main" id="{13D5ACD4-F377-D9F0-79B8-0F70280BD5E8}"/>
              </a:ext>
            </a:extLst>
          </p:cNvPr>
          <p:cNvSpPr/>
          <p:nvPr/>
        </p:nvSpPr>
        <p:spPr>
          <a:xfrm rot="-5445230">
            <a:off x="9272691" y="5909999"/>
            <a:ext cx="1102366" cy="0"/>
          </a:xfrm>
          <a:prstGeom prst="line">
            <a:avLst/>
          </a:prstGeom>
          <a:ln w="19050" cap="rnd">
            <a:solidFill>
              <a:srgbClr val="C7D0D8"/>
            </a:solidFill>
            <a:prstDash val="sysDash"/>
            <a:headEnd type="none" w="sm" len="sm"/>
            <a:tailEnd type="none" w="sm" len="sm"/>
          </a:ln>
        </p:spPr>
      </p:sp>
      <p:pic>
        <p:nvPicPr>
          <p:cNvPr id="214" name="Picture 20">
            <a:extLst>
              <a:ext uri="{FF2B5EF4-FFF2-40B4-BE49-F238E27FC236}">
                <a16:creationId xmlns:a16="http://schemas.microsoft.com/office/drawing/2014/main" id="{6628E5AA-A1EC-0678-1CE6-081CB48881E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571334" y="4911607"/>
            <a:ext cx="461568" cy="461568"/>
          </a:xfrm>
          <a:prstGeom prst="rect">
            <a:avLst/>
          </a:prstGeom>
        </p:spPr>
      </p:pic>
      <p:sp>
        <p:nvSpPr>
          <p:cNvPr id="215" name="TextBox 29">
            <a:extLst>
              <a:ext uri="{FF2B5EF4-FFF2-40B4-BE49-F238E27FC236}">
                <a16:creationId xmlns:a16="http://schemas.microsoft.com/office/drawing/2014/main" id="{3D2370E8-AD03-4FA1-322B-845B6773A621}"/>
              </a:ext>
            </a:extLst>
          </p:cNvPr>
          <p:cNvSpPr txBox="1"/>
          <p:nvPr/>
        </p:nvSpPr>
        <p:spPr>
          <a:xfrm>
            <a:off x="10342703" y="2840366"/>
            <a:ext cx="3444075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26"/>
              </a:lnSpc>
            </a:pPr>
            <a:r>
              <a:rPr lang="en-US" sz="22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5. Stigma reduction </a:t>
            </a:r>
          </a:p>
          <a:p>
            <a:pPr>
              <a:lnSpc>
                <a:spcPts val="2626"/>
              </a:lnSpc>
            </a:pPr>
            <a:r>
              <a:rPr lang="en-US" sz="22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activities</a:t>
            </a:r>
          </a:p>
        </p:txBody>
      </p:sp>
      <p:sp>
        <p:nvSpPr>
          <p:cNvPr id="216" name="TextBox 31">
            <a:extLst>
              <a:ext uri="{FF2B5EF4-FFF2-40B4-BE49-F238E27FC236}">
                <a16:creationId xmlns:a16="http://schemas.microsoft.com/office/drawing/2014/main" id="{332C4BD6-A358-5160-0145-BA0058AC935D}"/>
              </a:ext>
            </a:extLst>
          </p:cNvPr>
          <p:cNvSpPr txBox="1"/>
          <p:nvPr/>
        </p:nvSpPr>
        <p:spPr>
          <a:xfrm>
            <a:off x="8045777" y="3900058"/>
            <a:ext cx="3554470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26"/>
              </a:lnSpc>
            </a:pPr>
            <a:r>
              <a:rPr lang="en-US" sz="22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4. Mental health </a:t>
            </a:r>
          </a:p>
          <a:p>
            <a:pPr>
              <a:lnSpc>
                <a:spcPts val="2626"/>
              </a:lnSpc>
            </a:pPr>
            <a:r>
              <a:rPr lang="en-US" sz="22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literacy training</a:t>
            </a:r>
          </a:p>
        </p:txBody>
      </p:sp>
      <p:sp>
        <p:nvSpPr>
          <p:cNvPr id="217" name="AutoShape 17">
            <a:extLst>
              <a:ext uri="{FF2B5EF4-FFF2-40B4-BE49-F238E27FC236}">
                <a16:creationId xmlns:a16="http://schemas.microsoft.com/office/drawing/2014/main" id="{054618C9-6EAF-3307-1C39-617EE125BE1C}"/>
              </a:ext>
            </a:extLst>
          </p:cNvPr>
          <p:cNvSpPr/>
          <p:nvPr/>
        </p:nvSpPr>
        <p:spPr>
          <a:xfrm rot="-5445230">
            <a:off x="13628920" y="5836931"/>
            <a:ext cx="1102366" cy="0"/>
          </a:xfrm>
          <a:prstGeom prst="line">
            <a:avLst/>
          </a:prstGeom>
          <a:ln w="19050" cap="rnd">
            <a:solidFill>
              <a:srgbClr val="C7D0D8"/>
            </a:solidFill>
            <a:prstDash val="sysDash"/>
            <a:headEnd type="none" w="sm" len="sm"/>
            <a:tailEnd type="none" w="sm" len="sm"/>
          </a:ln>
        </p:spPr>
      </p:sp>
      <p:pic>
        <p:nvPicPr>
          <p:cNvPr id="218" name="Picture 18">
            <a:extLst>
              <a:ext uri="{FF2B5EF4-FFF2-40B4-BE49-F238E27FC236}">
                <a16:creationId xmlns:a16="http://schemas.microsoft.com/office/drawing/2014/main" id="{E10AB18B-9401-62AC-169A-FB4FE3A8E0A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3927561" y="4838541"/>
            <a:ext cx="461568" cy="461568"/>
          </a:xfrm>
          <a:prstGeom prst="rect">
            <a:avLst/>
          </a:prstGeom>
        </p:spPr>
      </p:pic>
      <p:sp>
        <p:nvSpPr>
          <p:cNvPr id="219" name="TextBox 29">
            <a:extLst>
              <a:ext uri="{FF2B5EF4-FFF2-40B4-BE49-F238E27FC236}">
                <a16:creationId xmlns:a16="http://schemas.microsoft.com/office/drawing/2014/main" id="{552A05BE-11DA-711B-2CAF-C20C81FEA0CA}"/>
              </a:ext>
            </a:extLst>
          </p:cNvPr>
          <p:cNvSpPr txBox="1"/>
          <p:nvPr/>
        </p:nvSpPr>
        <p:spPr>
          <a:xfrm>
            <a:off x="12402868" y="3885031"/>
            <a:ext cx="3554470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26"/>
              </a:lnSpc>
            </a:pPr>
            <a:r>
              <a:rPr lang="en-US" sz="22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6. Implementation of </a:t>
            </a:r>
          </a:p>
          <a:p>
            <a:pPr>
              <a:lnSpc>
                <a:spcPts val="2626"/>
              </a:lnSpc>
            </a:pPr>
            <a:r>
              <a:rPr lang="en-US" sz="22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well-being initiatives</a:t>
            </a:r>
          </a:p>
        </p:txBody>
      </p:sp>
      <p:sp>
        <p:nvSpPr>
          <p:cNvPr id="220" name="AutoShape 17">
            <a:extLst>
              <a:ext uri="{FF2B5EF4-FFF2-40B4-BE49-F238E27FC236}">
                <a16:creationId xmlns:a16="http://schemas.microsoft.com/office/drawing/2014/main" id="{D65BFC97-3373-432A-2C62-4E8DF1354C29}"/>
              </a:ext>
            </a:extLst>
          </p:cNvPr>
          <p:cNvSpPr/>
          <p:nvPr/>
        </p:nvSpPr>
        <p:spPr>
          <a:xfrm rot="-5445230">
            <a:off x="18081945" y="8650987"/>
            <a:ext cx="1102366" cy="0"/>
          </a:xfrm>
          <a:prstGeom prst="line">
            <a:avLst/>
          </a:prstGeom>
          <a:ln w="19050" cap="rnd">
            <a:solidFill>
              <a:srgbClr val="C7D0D8"/>
            </a:solidFill>
            <a:prstDash val="sysDash"/>
            <a:headEnd type="none" w="sm" len="sm"/>
            <a:tailEnd type="none" w="sm" len="sm"/>
          </a:ln>
        </p:spPr>
      </p:sp>
      <p:pic>
        <p:nvPicPr>
          <p:cNvPr id="221" name="Picture 18">
            <a:extLst>
              <a:ext uri="{FF2B5EF4-FFF2-40B4-BE49-F238E27FC236}">
                <a16:creationId xmlns:a16="http://schemas.microsoft.com/office/drawing/2014/main" id="{844EE04E-0C47-DAE8-C670-F19E39C22F1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8380586" y="7652597"/>
            <a:ext cx="461568" cy="461568"/>
          </a:xfrm>
          <a:prstGeom prst="rect">
            <a:avLst/>
          </a:prstGeom>
        </p:spPr>
      </p:pic>
      <p:pic>
        <p:nvPicPr>
          <p:cNvPr id="222" name="Picture 20">
            <a:extLst>
              <a:ext uri="{FF2B5EF4-FFF2-40B4-BE49-F238E27FC236}">
                <a16:creationId xmlns:a16="http://schemas.microsoft.com/office/drawing/2014/main" id="{BD186A49-4151-B9AB-004D-9BAB84A9726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424371" y="8674573"/>
            <a:ext cx="461568" cy="461568"/>
          </a:xfrm>
          <a:prstGeom prst="rect">
            <a:avLst/>
          </a:prstGeom>
        </p:spPr>
      </p:pic>
      <p:sp>
        <p:nvSpPr>
          <p:cNvPr id="223" name="TextBox 29">
            <a:extLst>
              <a:ext uri="{FF2B5EF4-FFF2-40B4-BE49-F238E27FC236}">
                <a16:creationId xmlns:a16="http://schemas.microsoft.com/office/drawing/2014/main" id="{5CD12646-4088-CC8D-06BE-94198BD9AAB1}"/>
              </a:ext>
            </a:extLst>
          </p:cNvPr>
          <p:cNvSpPr txBox="1"/>
          <p:nvPr/>
        </p:nvSpPr>
        <p:spPr>
          <a:xfrm>
            <a:off x="16918342" y="6644550"/>
            <a:ext cx="3444075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26"/>
              </a:lnSpc>
            </a:pPr>
            <a:r>
              <a:rPr lang="en-US" sz="22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8. Access to </a:t>
            </a:r>
          </a:p>
          <a:p>
            <a:pPr>
              <a:lnSpc>
                <a:spcPts val="2626"/>
              </a:lnSpc>
            </a:pPr>
            <a:r>
              <a:rPr lang="en-US" sz="22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psychosocial support</a:t>
            </a:r>
          </a:p>
        </p:txBody>
      </p:sp>
      <p:sp>
        <p:nvSpPr>
          <p:cNvPr id="224" name="TextBox 31">
            <a:extLst>
              <a:ext uri="{FF2B5EF4-FFF2-40B4-BE49-F238E27FC236}">
                <a16:creationId xmlns:a16="http://schemas.microsoft.com/office/drawing/2014/main" id="{ABA310C3-2444-E22D-3099-A7228FDBE41F}"/>
              </a:ext>
            </a:extLst>
          </p:cNvPr>
          <p:cNvSpPr txBox="1"/>
          <p:nvPr/>
        </p:nvSpPr>
        <p:spPr>
          <a:xfrm>
            <a:off x="14838236" y="7625410"/>
            <a:ext cx="3554470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26"/>
              </a:lnSpc>
            </a:pPr>
            <a:r>
              <a:rPr lang="en-US" sz="22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7. Enabling dignified </a:t>
            </a:r>
          </a:p>
          <a:p>
            <a:pPr>
              <a:lnSpc>
                <a:spcPts val="2626"/>
              </a:lnSpc>
            </a:pPr>
            <a:r>
              <a:rPr lang="en-US" sz="22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work</a:t>
            </a:r>
          </a:p>
        </p:txBody>
      </p:sp>
      <p:sp>
        <p:nvSpPr>
          <p:cNvPr id="225" name="AutoShape 17">
            <a:extLst>
              <a:ext uri="{FF2B5EF4-FFF2-40B4-BE49-F238E27FC236}">
                <a16:creationId xmlns:a16="http://schemas.microsoft.com/office/drawing/2014/main" id="{4B1D033A-4CD2-94A1-E25E-E280F199C9E4}"/>
              </a:ext>
            </a:extLst>
          </p:cNvPr>
          <p:cNvSpPr/>
          <p:nvPr/>
        </p:nvSpPr>
        <p:spPr>
          <a:xfrm rot="-5445230">
            <a:off x="20197307" y="9599830"/>
            <a:ext cx="1102366" cy="0"/>
          </a:xfrm>
          <a:prstGeom prst="line">
            <a:avLst/>
          </a:prstGeom>
          <a:ln w="19050" cap="rnd">
            <a:solidFill>
              <a:srgbClr val="C7D0D8"/>
            </a:solidFill>
            <a:prstDash val="sysDash"/>
            <a:headEnd type="none" w="sm" len="sm"/>
            <a:tailEnd type="none" w="sm" len="sm"/>
          </a:ln>
        </p:spPr>
      </p:sp>
      <p:pic>
        <p:nvPicPr>
          <p:cNvPr id="226" name="Picture 18">
            <a:extLst>
              <a:ext uri="{FF2B5EF4-FFF2-40B4-BE49-F238E27FC236}">
                <a16:creationId xmlns:a16="http://schemas.microsoft.com/office/drawing/2014/main" id="{8CF700BB-D67D-2781-393D-CEEF23913CB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20495948" y="8601440"/>
            <a:ext cx="461568" cy="461568"/>
          </a:xfrm>
          <a:prstGeom prst="rect">
            <a:avLst/>
          </a:prstGeom>
        </p:spPr>
      </p:pic>
      <p:sp>
        <p:nvSpPr>
          <p:cNvPr id="227" name="TextBox 29">
            <a:extLst>
              <a:ext uri="{FF2B5EF4-FFF2-40B4-BE49-F238E27FC236}">
                <a16:creationId xmlns:a16="http://schemas.microsoft.com/office/drawing/2014/main" id="{1904DEA3-3BDB-6A80-7EA4-1D082DEA3447}"/>
              </a:ext>
            </a:extLst>
          </p:cNvPr>
          <p:cNvSpPr txBox="1"/>
          <p:nvPr/>
        </p:nvSpPr>
        <p:spPr>
          <a:xfrm>
            <a:off x="18949497" y="7611601"/>
            <a:ext cx="3554470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26"/>
              </a:lnSpc>
            </a:pPr>
            <a:r>
              <a:rPr lang="en-US" sz="22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9. Quality control for psychosocial support</a:t>
            </a:r>
          </a:p>
        </p:txBody>
      </p:sp>
      <p:sp>
        <p:nvSpPr>
          <p:cNvPr id="228" name="TextBox 29">
            <a:extLst>
              <a:ext uri="{FF2B5EF4-FFF2-40B4-BE49-F238E27FC236}">
                <a16:creationId xmlns:a16="http://schemas.microsoft.com/office/drawing/2014/main" id="{A10DE40D-A265-2DF8-79A1-0DBD0BF2DBAA}"/>
              </a:ext>
            </a:extLst>
          </p:cNvPr>
          <p:cNvSpPr txBox="1"/>
          <p:nvPr/>
        </p:nvSpPr>
        <p:spPr>
          <a:xfrm>
            <a:off x="11174849" y="9266442"/>
            <a:ext cx="2197835" cy="1974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endParaRPr lang="en-US" sz="2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2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10. Leadership</a:t>
            </a:r>
          </a:p>
          <a:p>
            <a:pPr algn="just">
              <a:lnSpc>
                <a:spcPct val="150000"/>
              </a:lnSpc>
            </a:pPr>
            <a:r>
              <a:rPr lang="en-US" sz="22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11. Reporting</a:t>
            </a:r>
          </a:p>
          <a:p>
            <a:pPr algn="just">
              <a:lnSpc>
                <a:spcPct val="150000"/>
              </a:lnSpc>
            </a:pPr>
            <a:r>
              <a:rPr lang="en-US" sz="22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12. Participation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A9EE3CA9-8AAA-39CF-F798-CFA606760B18}"/>
              </a:ext>
            </a:extLst>
          </p:cNvPr>
          <p:cNvSpPr txBox="1"/>
          <p:nvPr/>
        </p:nvSpPr>
        <p:spPr>
          <a:xfrm>
            <a:off x="10861808" y="9053563"/>
            <a:ext cx="2663907" cy="425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ts val="2626"/>
              </a:lnSpc>
            </a:pPr>
            <a:r>
              <a:rPr lang="en-US" sz="24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CROSS CUTTING </a:t>
            </a:r>
          </a:p>
        </p:txBody>
      </p:sp>
      <p:pic>
        <p:nvPicPr>
          <p:cNvPr id="231" name="Picture 230">
            <a:extLst>
              <a:ext uri="{FF2B5EF4-FFF2-40B4-BE49-F238E27FC236}">
                <a16:creationId xmlns:a16="http://schemas.microsoft.com/office/drawing/2014/main" id="{DCFFB66D-18F0-F742-6CE2-4723BD9EBA2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14700" y="12294905"/>
            <a:ext cx="18288000" cy="1378500"/>
          </a:xfrm>
          <a:prstGeom prst="rect">
            <a:avLst/>
          </a:prstGeom>
        </p:spPr>
      </p:pic>
      <p:sp>
        <p:nvSpPr>
          <p:cNvPr id="233" name="TextBox 232">
            <a:extLst>
              <a:ext uri="{FF2B5EF4-FFF2-40B4-BE49-F238E27FC236}">
                <a16:creationId xmlns:a16="http://schemas.microsoft.com/office/drawing/2014/main" id="{4973E053-1A61-A18D-A2D7-29468CC69CC7}"/>
              </a:ext>
            </a:extLst>
          </p:cNvPr>
          <p:cNvSpPr txBox="1"/>
          <p:nvPr/>
        </p:nvSpPr>
        <p:spPr>
          <a:xfrm>
            <a:off x="6177766" y="12912019"/>
            <a:ext cx="12192000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fld id="{86CB4B4D-7CA3-9044-876B-883B54F8677D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/>
          </a:p>
        </p:txBody>
      </p:sp>
      <p:pic>
        <p:nvPicPr>
          <p:cNvPr id="234" name="Picture 233">
            <a:extLst>
              <a:ext uri="{FF2B5EF4-FFF2-40B4-BE49-F238E27FC236}">
                <a16:creationId xmlns:a16="http://schemas.microsoft.com/office/drawing/2014/main" id="{FE57A366-1E84-5A92-E334-34EDF10036E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89804" y="12285073"/>
            <a:ext cx="591591" cy="31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24947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N_OdVRnC_8Tatiiw6b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D89687AF38164A9BC0197A64128163" ma:contentTypeVersion="17" ma:contentTypeDescription="Create a new document." ma:contentTypeScope="" ma:versionID="f3571e877b91c1825e98300e4b00293d">
  <xsd:schema xmlns:xsd="http://www.w3.org/2001/XMLSchema" xmlns:xs="http://www.w3.org/2001/XMLSchema" xmlns:p="http://schemas.microsoft.com/office/2006/metadata/properties" xmlns:ns2="a36b0dff-4991-4889-9030-a83c713e1bd5" xmlns:ns3="6c5411f8-6cf5-4172-8981-185ecf944682" xmlns:ns4="985ec44e-1bab-4c0b-9df0-6ba128686fc9" targetNamespace="http://schemas.microsoft.com/office/2006/metadata/properties" ma:root="true" ma:fieldsID="c6bcc66391f8db09124b2ea1e4b4f37b" ns2:_="" ns3:_="" ns4:_="">
    <xsd:import namespace="a36b0dff-4991-4889-9030-a83c713e1bd5"/>
    <xsd:import namespace="6c5411f8-6cf5-4172-8981-185ecf944682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6b0dff-4991-4889-9030-a83c713e1b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5411f8-6cf5-4172-8981-185ecf94468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de53fdd2-31a5-4a7b-bc89-df302dce1666}" ma:internalName="TaxCatchAll" ma:showField="CatchAllData" ma:web="6c5411f8-6cf5-4172-8981-185ecf9446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36b0dff-4991-4889-9030-a83c713e1bd5">
      <Terms xmlns="http://schemas.microsoft.com/office/infopath/2007/PartnerControls"/>
    </lcf76f155ced4ddcb4097134ff3c332f>
    <TaxCatchAll xmlns="985ec44e-1bab-4c0b-9df0-6ba128686fc9" xsi:nil="true"/>
  </documentManagement>
</p:properties>
</file>

<file path=customXml/itemProps1.xml><?xml version="1.0" encoding="utf-8"?>
<ds:datastoreItem xmlns:ds="http://schemas.openxmlformats.org/officeDocument/2006/customXml" ds:itemID="{5689E1F6-7F41-4F46-B912-E4C79D723E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2E8BDC-4CE3-4694-BD66-78F475C3C9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6b0dff-4991-4889-9030-a83c713e1bd5"/>
    <ds:schemaRef ds:uri="6c5411f8-6cf5-4172-8981-185ecf944682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3C02B3-144C-4E5F-AFB1-EFCFF30A3800}">
  <ds:schemaRefs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a36b0dff-4991-4889-9030-a83c713e1bd5"/>
    <ds:schemaRef ds:uri="985ec44e-1bab-4c0b-9df0-6ba128686fc9"/>
    <ds:schemaRef ds:uri="6c5411f8-6cf5-4172-8981-185ecf944682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33410</TotalTime>
  <Words>433</Words>
  <Application>Microsoft Office PowerPoint</Application>
  <PresentationFormat>Custom</PresentationFormat>
  <Paragraphs>114</Paragraphs>
  <Slides>10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Helvetica Neue</vt:lpstr>
      <vt:lpstr>Helvetica Neue Medium</vt:lpstr>
      <vt:lpstr>Arial</vt:lpstr>
      <vt:lpstr>Calibri</vt:lpstr>
      <vt:lpstr>Calibri Light</vt:lpstr>
      <vt:lpstr>Georgia</vt:lpstr>
      <vt:lpstr>Roboto</vt:lpstr>
      <vt:lpstr>Roboto Condensed</vt:lpstr>
      <vt:lpstr>Segoe UI</vt:lpstr>
      <vt:lpstr>21_BasicWhite</vt:lpstr>
      <vt:lpstr>Office Theme</vt:lpstr>
      <vt:lpstr>think-cell Slide</vt:lpstr>
      <vt:lpstr> UN System Workplace Mental Health &amp; Well-being Strategy</vt:lpstr>
      <vt:lpstr>Background: 2018-2023 Strategy</vt:lpstr>
      <vt:lpstr>Background: 2022-2023 Scorecard Results</vt:lpstr>
      <vt:lpstr>Background: 2022-2023 Scorecard Results</vt:lpstr>
      <vt:lpstr>PowerPoint Presentation</vt:lpstr>
      <vt:lpstr>2024 and beyond Strategy: Elements</vt:lpstr>
      <vt:lpstr>2024 and beyond Strategy: Essentials for effective implementation</vt:lpstr>
      <vt:lpstr>2024 and beyond Strategy: Key Pillars</vt:lpstr>
      <vt:lpstr>Implementation: Key Indicators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Careers</dc:title>
  <dc:creator>Hong Kwon</dc:creator>
  <cp:lastModifiedBy>Therese Fitzpatrick</cp:lastModifiedBy>
  <cp:revision>22</cp:revision>
  <dcterms:modified xsi:type="dcterms:W3CDTF">2023-11-25T04:22:03Z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0x01010090D89687AF38164A9BC0197A64128163</vt:lpwstr>
  </property>
  <property fmtid="{D5CDD505-2E9C-101B-9397-08002B2CF9AE}" pid="3" name="MediaServiceImageTags">
    <vt:lpwstr/>
  </property>
</Properties>
</file>