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8" r:id="rId5"/>
    <p:sldId id="337" r:id="rId6"/>
    <p:sldId id="338" r:id="rId7"/>
    <p:sldId id="339" r:id="rId8"/>
    <p:sldId id="360" r:id="rId9"/>
    <p:sldId id="368" r:id="rId10"/>
    <p:sldId id="366" r:id="rId11"/>
    <p:sldId id="365" r:id="rId12"/>
    <p:sldId id="362" r:id="rId13"/>
    <p:sldId id="371" r:id="rId14"/>
    <p:sldId id="353" r:id="rId15"/>
    <p:sldId id="364" r:id="rId16"/>
    <p:sldId id="361" r:id="rId17"/>
    <p:sldId id="355" r:id="rId18"/>
    <p:sldId id="359" r:id="rId19"/>
    <p:sldId id="340" r:id="rId20"/>
    <p:sldId id="357" r:id="rId21"/>
    <p:sldId id="369" r:id="rId22"/>
    <p:sldId id="367" r:id="rId23"/>
    <p:sldId id="354" r:id="rId24"/>
    <p:sldId id="333" r:id="rId25"/>
  </p:sldIdLst>
  <p:sldSz cx="13004800" cy="7315200"/>
  <p:notesSz cx="7010400" cy="9296400"/>
  <p:custDataLst>
    <p:tags r:id="rId28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4096" userDrawn="1">
          <p15:clr>
            <a:srgbClr val="A4A3A4"/>
          </p15:clr>
        </p15:guide>
        <p15:guide id="4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DDA"/>
    <a:srgbClr val="606061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169BB-92CE-4CE1-962F-A60733D60926}" v="33" dt="2021-05-27T15:40:2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howGuides="1">
      <p:cViewPr varScale="1">
        <p:scale>
          <a:sx n="68" d="100"/>
          <a:sy n="68" d="100"/>
        </p:scale>
        <p:origin x="786" y="60"/>
      </p:cViewPr>
      <p:guideLst>
        <p:guide pos="4096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2"/>
    </p:cViewPr>
  </p:sorterViewPr>
  <p:notesViewPr>
    <p:cSldViewPr showGuides="1">
      <p:cViewPr varScale="1">
        <p:scale>
          <a:sx n="51" d="100"/>
          <a:sy n="51" d="100"/>
        </p:scale>
        <p:origin x="286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Cliquez pour modifier les styles du texte principal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9.emf"/><Relationship Id="rId10" Type="http://schemas.openxmlformats.org/officeDocument/2006/relationships/image" Target="../media/image6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9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138" y="2525053"/>
            <a:ext cx="11131848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138" y="3971957"/>
            <a:ext cx="9103361" cy="305468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51118" y="5858178"/>
            <a:ext cx="1301804" cy="135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330139" y="4904200"/>
            <a:ext cx="9191140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65AFB-FF47-442D-9BDB-15F69649DA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4B81FA6-8121-4387-8DE3-1086FF9463A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8" name="Graphic 3">
              <a:extLst>
                <a:ext uri="{FF2B5EF4-FFF2-40B4-BE49-F238E27FC236}">
                  <a16:creationId xmlns:a16="http://schemas.microsoft.com/office/drawing/2014/main" id="{84E6CCD5-5941-4F6D-8F5D-099833C54F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75B42211-8914-436B-A695-0BD58352E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A5511184-EFAB-4631-B049-FA9161CB8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70" y="1960563"/>
            <a:ext cx="12338601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40169" y="2486026"/>
            <a:ext cx="365641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9022360" y="2486026"/>
            <a:ext cx="365641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681265" y="2486026"/>
            <a:ext cx="365641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2116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84" y="0"/>
            <a:ext cx="1300463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17" y="2529054"/>
            <a:ext cx="11454001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1601307" y="105207"/>
            <a:ext cx="1301804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14E333-5364-48CD-AA85-8B8827535BA4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1118771" y="328214"/>
            <a:ext cx="1849740" cy="1704157"/>
            <a:chOff x="17454" y="1303"/>
            <a:chExt cx="464234" cy="427420"/>
          </a:xfrm>
        </p:grpSpPr>
        <p:pic>
          <p:nvPicPr>
            <p:cNvPr id="17" name="Graphic 3">
              <a:extLst>
                <a:ext uri="{FF2B5EF4-FFF2-40B4-BE49-F238E27FC236}">
                  <a16:creationId xmlns:a16="http://schemas.microsoft.com/office/drawing/2014/main" id="{282E0BAA-C314-41BE-93BB-B416916A56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9" name="Graphic 4">
              <a:extLst>
                <a:ext uri="{FF2B5EF4-FFF2-40B4-BE49-F238E27FC236}">
                  <a16:creationId xmlns:a16="http://schemas.microsoft.com/office/drawing/2014/main" id="{341499A5-F978-415F-B0C8-55ABF6E48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F237F2DB-DF94-4361-AC5B-861DF9990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" y="0"/>
            <a:ext cx="13004631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7E83C-8D72-4F87-B17B-D5C220AFB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324600"/>
            <a:ext cx="2447647" cy="6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image" Target="../media/image3.png"/><Relationship Id="rId5" Type="http://schemas.openxmlformats.org/officeDocument/2006/relationships/theme" Target="../theme/theme1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Relationship Id="rId14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2117" y="1589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7" y="1589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211598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170" y="879664"/>
            <a:ext cx="12338601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Cliquez pour modifier le style du titre principal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03" y="1960563"/>
            <a:ext cx="12338601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Cliquez pour modifier les styles du texte principal</a:t>
            </a:r>
          </a:p>
          <a:p>
            <a:pPr lvl="1"/>
            <a:r>
              <a:rPr lang="en-US" dirty="0"/>
              <a:t>Deuxième niveau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377613" y="7071956"/>
            <a:ext cx="128265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335931" y="688273"/>
            <a:ext cx="1236249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46D1D9C-C628-424F-8135-0FB2CA693B5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8" y="206833"/>
            <a:ext cx="1646063" cy="469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D2BD5-82F8-4365-ACF0-EAE267FDE52E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2129004" y="158744"/>
            <a:ext cx="613930" cy="565611"/>
            <a:chOff x="17454" y="1303"/>
            <a:chExt cx="464234" cy="427420"/>
          </a:xfrm>
        </p:grpSpPr>
        <p:pic>
          <p:nvPicPr>
            <p:cNvPr id="14" name="Graphic 3">
              <a:extLst>
                <a:ext uri="{FF2B5EF4-FFF2-40B4-BE49-F238E27FC236}">
                  <a16:creationId xmlns:a16="http://schemas.microsoft.com/office/drawing/2014/main" id="{BCC324CE-B93B-43C1-B98D-AA20F4EA9F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5" name="Graphic 4">
              <a:extLst>
                <a:ext uri="{FF2B5EF4-FFF2-40B4-BE49-F238E27FC236}">
                  <a16:creationId xmlns:a16="http://schemas.microsoft.com/office/drawing/2014/main" id="{89446A89-02B1-473D-B081-6CBC7C266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6" name="Graphic 11">
              <a:extLst>
                <a:ext uri="{FF2B5EF4-FFF2-40B4-BE49-F238E27FC236}">
                  <a16:creationId xmlns:a16="http://schemas.microsoft.com/office/drawing/2014/main" id="{30AE010B-F152-4A56-9AC2-4B70BA16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7999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93" userDrawn="1">
          <p15:clr>
            <a:srgbClr val="F26B43"/>
          </p15:clr>
        </p15:guide>
        <p15:guide id="10" pos="7615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3712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9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8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Covidvaccines@un.org" TargetMode="Externa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hyperlink" Target="mailto:dos-dhmosh-public-health@un.org" TargetMode="Externa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0F38BF67-C008-4A01-AB0C-422324EE692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994313"/>
              </p:ext>
            </p:ext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0F38BF67-C008-4A01-AB0C-422324EE69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C3E1BF5F-09B6-437C-B25F-A3B49F77AAB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3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3EC7C1B-FDF5-4B29-8020-F341F91D9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52" y="2290097"/>
            <a:ext cx="12528612" cy="1103519"/>
          </a:xfrm>
        </p:spPr>
        <p:txBody>
          <a:bodyPr/>
          <a:lstStyle/>
          <a:p>
            <a:pPr algn="ctr"/>
            <a:r>
              <a:rPr lang="fr-FR" dirty="0"/>
              <a:t>LUTTER CONTRE LA RÉTICENCE À LA VACCINATION CONTRE LA COVID-19</a:t>
            </a:r>
            <a:endParaRPr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FBE890A-8F8B-445F-A55F-8E3CE23C2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741" y="3696491"/>
            <a:ext cx="9103361" cy="450188"/>
          </a:xfrm>
        </p:spPr>
        <p:txBody>
          <a:bodyPr/>
          <a:lstStyle/>
          <a:p>
            <a:r>
              <a:rPr lang="en-US" sz="2800" dirty="0"/>
              <a:t>DHMOSH Section santé publique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0F06D7-69E3-4EBF-86A4-C9F73C3B4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138" y="4473343"/>
            <a:ext cx="9191140" cy="1268000"/>
          </a:xfrm>
        </p:spPr>
        <p:txBody>
          <a:bodyPr/>
          <a:lstStyle/>
          <a:p>
            <a:r>
              <a:rPr lang="en-US" sz="2800" dirty="0"/>
              <a:t>Dr. Esther Tan</a:t>
            </a:r>
          </a:p>
          <a:p>
            <a:r>
              <a:rPr lang="en-US" sz="2800" dirty="0"/>
              <a:t>Médecin-conseil principal</a:t>
            </a:r>
          </a:p>
          <a:p>
            <a:endParaRPr lang="en-US" sz="2800" dirty="0"/>
          </a:p>
          <a:p>
            <a:r>
              <a:rPr lang="en-US" sz="2800" dirty="0"/>
              <a:t>Mai 2021</a:t>
            </a:r>
          </a:p>
        </p:txBody>
      </p:sp>
    </p:spTree>
    <p:extLst>
      <p:ext uri="{BB962C8B-B14F-4D97-AF65-F5344CB8AC3E}">
        <p14:creationId xmlns:p14="http://schemas.microsoft.com/office/powerpoint/2010/main" val="196352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C3D96-62CC-4735-A38F-8C24FBCA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25" y="1066800"/>
            <a:ext cx="6381750" cy="54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10820400" cy="1752600"/>
          </a:xfrm>
        </p:spPr>
        <p:txBody>
          <a:bodyPr/>
          <a:lstStyle/>
          <a:p>
            <a:pPr algn="ctr"/>
            <a:r>
              <a:rPr lang="fr-FR" sz="3600" dirty="0"/>
              <a:t>De quelle manière la sécurité, la réponse immunitaire et l'efficacité des vaccins sont-elles testées ?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FF0D2-8801-4C38-9311-2FDF4023C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400" y="2173914"/>
            <a:ext cx="5029200" cy="45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8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4886DD-9F67-4460-BCD0-C61E369E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0" y="76200"/>
            <a:ext cx="12777000" cy="70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0"/>
            <a:ext cx="10338176" cy="796736"/>
          </a:xfrm>
        </p:spPr>
        <p:txBody>
          <a:bodyPr/>
          <a:lstStyle/>
          <a:p>
            <a:pPr algn="ctr"/>
            <a:r>
              <a:rPr lang="en-US" sz="4000" dirty="0"/>
              <a:t> Étapes séquentielles vs en parallèle 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E607E6-2020-4BA8-8D6C-2BD21111A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800" y="914400"/>
            <a:ext cx="4205288" cy="619539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5867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0FFE8-7039-415A-8ECD-E7423C2DF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800" y="476270"/>
            <a:ext cx="10028175" cy="633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EA0E7-05DA-42E6-98A0-67AB5F59A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500" y="246573"/>
            <a:ext cx="7543800" cy="67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00" y="2133600"/>
            <a:ext cx="10338176" cy="796736"/>
          </a:xfrm>
        </p:spPr>
        <p:txBody>
          <a:bodyPr/>
          <a:lstStyle/>
          <a:p>
            <a:pPr algn="ctr"/>
            <a:r>
              <a:rPr lang="en-US" sz="3900" dirty="0"/>
              <a:t>Essai de phase 3 du vaccin AZ sur 11 000 personnes</a:t>
            </a:r>
            <a:br>
              <a:rPr lang="en-US" sz="4000" dirty="0"/>
            </a:br>
            <a:r>
              <a:rPr lang="en-US" sz="3600" i="1" dirty="0">
                <a:solidFill>
                  <a:srgbClr val="FF0000"/>
                </a:solidFill>
              </a:rPr>
              <a:t>30 cas dans le groupe vacciné contre </a:t>
            </a:r>
            <a:br>
              <a:rPr lang="en-US" sz="3600" i="1" dirty="0">
                <a:solidFill>
                  <a:srgbClr val="FF0000"/>
                </a:solidFill>
              </a:rPr>
            </a:br>
            <a:r>
              <a:rPr lang="en-US" sz="3600" i="1" dirty="0">
                <a:solidFill>
                  <a:srgbClr val="FF0000"/>
                </a:solidFill>
              </a:rPr>
              <a:t>101 cas dans le groupe témoin</a:t>
            </a:r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3010F-28EB-4C27-9B62-578ADC259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04" y="3124200"/>
            <a:ext cx="6723391" cy="34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158892"/>
            <a:ext cx="10439400" cy="1060308"/>
          </a:xfrm>
        </p:spPr>
        <p:txBody>
          <a:bodyPr/>
          <a:lstStyle/>
          <a:p>
            <a:pPr algn="ctr"/>
            <a:r>
              <a:rPr lang="en-US" sz="3600" dirty="0" err="1"/>
              <a:t>Risque</a:t>
            </a:r>
            <a:r>
              <a:rPr lang="en-US" sz="3600" dirty="0"/>
              <a:t> de </a:t>
            </a:r>
            <a:r>
              <a:rPr lang="fr-FR" sz="3600" dirty="0"/>
              <a:t>thrombocytopénie immunitaire </a:t>
            </a:r>
            <a:r>
              <a:rPr lang="fr-FR" sz="3600" dirty="0" err="1"/>
              <a:t>prothrombotique</a:t>
            </a:r>
            <a:r>
              <a:rPr lang="fr-FR" sz="3600" dirty="0"/>
              <a:t> induite par le vaccin » (TIPIV)</a:t>
            </a:r>
            <a:r>
              <a:rPr lang="en-US" sz="3600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9BCD9A-C6A0-476F-84C5-D7C273170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1524000"/>
            <a:ext cx="11963400" cy="54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2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5351D-2C6E-44EF-8541-77829DC8CF3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D789C-44ED-49B1-A801-AD22929E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266700"/>
            <a:ext cx="6781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DE1D20-070F-4458-A7A2-280412094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F3DA-99F2-4F0B-985E-4B1507E577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5CC18-A744-4A14-9382-98E47A3CFEC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56CDA-5E55-4334-8E92-532356939CB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C52C9A-FB6B-4DEA-8E47-5A173128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Quel choix ferez-vous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5690E-BCED-4173-BD4E-5A6EF9C4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86" y="2041538"/>
            <a:ext cx="12009768" cy="457515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85270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152400"/>
            <a:ext cx="9372600" cy="1143000"/>
          </a:xfrm>
        </p:spPr>
        <p:txBody>
          <a:bodyPr/>
          <a:lstStyle/>
          <a:p>
            <a:pPr algn="ctr"/>
            <a:r>
              <a:rPr lang="en-US" sz="4000" dirty="0"/>
              <a:t>Préoccupations concernant le </a:t>
            </a:r>
            <a:r>
              <a:rPr lang="en-US" sz="4000" dirty="0" err="1"/>
              <a:t>vaccin</a:t>
            </a:r>
            <a:r>
              <a:rPr lang="en-US" sz="4000" dirty="0"/>
              <a:t> COVID-19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F4854F-5A7C-4694-93CD-6B500BFEF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924" y="1649328"/>
            <a:ext cx="12478952" cy="49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7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83CAA-93DC-480E-ACBA-F4D31DD2C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800" y="1996233"/>
            <a:ext cx="6960237" cy="398609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6226020-84D5-4C3D-A758-86253BA0509B}"/>
              </a:ext>
            </a:extLst>
          </p:cNvPr>
          <p:cNvSpPr/>
          <p:nvPr/>
        </p:nvSpPr>
        <p:spPr>
          <a:xfrm>
            <a:off x="2000919" y="164143"/>
            <a:ext cx="10044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Pour en savoir plus sur les principes de </a:t>
            </a:r>
          </a:p>
          <a:p>
            <a:pPr algn="ctr"/>
            <a:r>
              <a:rPr lang="en-US" sz="4000" b="1" dirty="0"/>
              <a:t>base de COVID-19, cliquez ici.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21B59F-3F13-4535-B6AE-692B756B97AC}"/>
              </a:ext>
            </a:extLst>
          </p:cNvPr>
          <p:cNvSpPr/>
          <p:nvPr/>
        </p:nvSpPr>
        <p:spPr>
          <a:xfrm>
            <a:off x="2734378" y="6181926"/>
            <a:ext cx="7536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https://youtu.be/hcs2Esr0CFQ</a:t>
            </a:r>
          </a:p>
        </p:txBody>
      </p:sp>
    </p:spTree>
    <p:extLst>
      <p:ext uri="{BB962C8B-B14F-4D97-AF65-F5344CB8AC3E}">
        <p14:creationId xmlns:p14="http://schemas.microsoft.com/office/powerpoint/2010/main" val="300374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312" y="7924800"/>
            <a:ext cx="10338176" cy="796736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chemeClr val="bg2"/>
                </a:solidFill>
              </a:rPr>
              <a:t>Pour toute question, veuillez contacter</a:t>
            </a:r>
            <a:br>
              <a:rPr lang="en-US" sz="4000" b="0" dirty="0">
                <a:solidFill>
                  <a:schemeClr val="bg2"/>
                </a:solidFill>
              </a:rPr>
            </a:br>
            <a:r>
              <a:rPr lang="en-US" sz="4000" b="0" dirty="0">
                <a:solidFill>
                  <a:schemeClr val="bg2"/>
                </a:solidFill>
                <a:hlinkClick r:id="rId6"/>
              </a:rPr>
              <a:t>dos-dhmosh-public-health@un.org</a:t>
            </a:r>
            <a:br>
              <a:rPr lang="en-US" sz="4000" b="0" dirty="0">
                <a:solidFill>
                  <a:schemeClr val="bg2"/>
                </a:solidFill>
              </a:rPr>
            </a:br>
            <a:r>
              <a:rPr lang="en-US" sz="4000" b="0" dirty="0">
                <a:solidFill>
                  <a:schemeClr val="bg2"/>
                </a:solidFill>
                <a:hlinkClick r:id="rId7"/>
              </a:rPr>
              <a:t>Covidvaccines@un.org</a:t>
            </a:r>
            <a:br>
              <a:rPr lang="en-US" sz="4000" b="0" dirty="0">
                <a:solidFill>
                  <a:schemeClr val="bg2"/>
                </a:solidFill>
              </a:rPr>
            </a:br>
            <a:br>
              <a:rPr lang="en-US" sz="4000" b="0" dirty="0">
                <a:solidFill>
                  <a:schemeClr val="bg2"/>
                </a:solidFill>
              </a:rPr>
            </a:br>
            <a:br>
              <a:rPr lang="en-US" sz="4000" b="0" dirty="0">
                <a:solidFill>
                  <a:schemeClr val="bg2"/>
                </a:solidFill>
              </a:rPr>
            </a:br>
            <a:br>
              <a:rPr lang="en-US" sz="4000" b="0" dirty="0">
                <a:solidFill>
                  <a:schemeClr val="bg2"/>
                </a:solidFill>
              </a:rPr>
            </a:br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180EB-3F37-45E0-A8A5-B51B5EF4E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5000" y="457200"/>
            <a:ext cx="4114800" cy="37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24970-954E-4204-B77A-42040B60B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00" y="838200"/>
            <a:ext cx="8534400" cy="601208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8088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A4EFF-221E-4F95-82BF-D7CB2AF9F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762000"/>
            <a:ext cx="10439400" cy="626072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1947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D838B-AA94-4417-83DB-D54FBE835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0" y="443132"/>
            <a:ext cx="9245788" cy="658372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7967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0FA84A-3F55-4A27-9C7F-23CBDA04FE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0FFEBA-B475-44AF-86BC-071CA81F8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266" y="342900"/>
            <a:ext cx="656226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FA1C63-D88C-48F7-A138-116A96951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600" y="685800"/>
            <a:ext cx="10840172" cy="62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8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977F8-BDC2-4CE8-B97C-82E00311F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600" y="311827"/>
            <a:ext cx="9796421" cy="66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2E9E07DF-4A5F-454D-A31E-E329CB6BE2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25601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2E9E07DF-4A5F-454D-A31E-E329CB6BE2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5601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40E290E-104D-4FA2-901E-157BB37AEC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24013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7785F48-4DAB-403B-A159-6B092514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200" y="1089214"/>
            <a:ext cx="10338176" cy="796736"/>
          </a:xfrm>
        </p:spPr>
        <p:txBody>
          <a:bodyPr/>
          <a:lstStyle/>
          <a:p>
            <a:br>
              <a:rPr lang="en-US" b="0" dirty="0">
                <a:solidFill>
                  <a:schemeClr val="bg2"/>
                </a:solidFill>
              </a:rPr>
            </a:b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364C9-49C5-4EBE-94EE-0281116C1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152" y="467833"/>
            <a:ext cx="8316495" cy="63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4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.41mcsTOyq8SpygRFf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kBC8PoR.K.5wFoIOJI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37279F9-DB32-4F1B-A032-AC77F3EFB71F}" vid="{B213221D-DA05-4039-A785-4AE6BB252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B284116B99D439CDA996A8F48F633" ma:contentTypeVersion="5" ma:contentTypeDescription="Create a new document." ma:contentTypeScope="" ma:versionID="9f46f0f61795bb5c77aa3b675c198772">
  <xsd:schema xmlns:xsd="http://www.w3.org/2001/XMLSchema" xmlns:xs="http://www.w3.org/2001/XMLSchema" xmlns:p="http://schemas.microsoft.com/office/2006/metadata/properties" xmlns:ns2="35368d9e-6789-4aeb-b1bb-5b2a92ac00c3" targetNamespace="http://schemas.microsoft.com/office/2006/metadata/properties" ma:root="true" ma:fieldsID="3a67e26bc6820ae78fd3e0fc78b5d683" ns2:_="">
    <xsd:import namespace="35368d9e-6789-4aeb-b1bb-5b2a92ac0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68d9e-6789-4aeb-b1bb-5b2a92ac0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5e5e678-43ad-40d1-ac60-f89d2cdf5b98"/>
    <ds:schemaRef ds:uri="66598c8a-6b47-4fa5-ac2b-785d0e3e46d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C33011-97CC-4559-AAF1-D14DAABCA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368d9e-6789-4aeb-b1bb-5b2a92ac0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DOS PPT Template_wide screen</Template>
  <TotalTime>635</TotalTime>
  <Words>146</Words>
  <Application>Microsoft Office PowerPoint</Application>
  <PresentationFormat>Custom</PresentationFormat>
  <Paragraphs>23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think-cell Slide</vt:lpstr>
      <vt:lpstr>LUTTER CONTRE LA RÉTICENCE À LA VACCINATION CONTRE LA COVID-19</vt:lpstr>
      <vt:lpstr>Préoccupations concernant le vaccin COVID-19</vt:lpstr>
      <vt:lpstr>PowerPoint Presentation</vt:lpstr>
      <vt:lpstr> </vt:lpstr>
      <vt:lpstr> </vt:lpstr>
      <vt:lpstr>PowerPoint Presentation</vt:lpstr>
      <vt:lpstr> </vt:lpstr>
      <vt:lpstr> </vt:lpstr>
      <vt:lpstr> </vt:lpstr>
      <vt:lpstr>PowerPoint Presentation</vt:lpstr>
      <vt:lpstr>De quelle manière la sécurité, la réponse immunitaire et l'efficacité des vaccins sont-elles testées ? </vt:lpstr>
      <vt:lpstr>PowerPoint Presentation</vt:lpstr>
      <vt:lpstr> Étapes séquentielles vs en parallèle </vt:lpstr>
      <vt:lpstr>PowerPoint Presentation</vt:lpstr>
      <vt:lpstr> </vt:lpstr>
      <vt:lpstr>Essai de phase 3 du vaccin AZ sur 11 000 personnes 30 cas dans le groupe vacciné contre  101 cas dans le groupe témoin </vt:lpstr>
      <vt:lpstr>Risque de thrombocytopénie immunitaire prothrombotique induite par le vaccin » (TIPIV)?</vt:lpstr>
      <vt:lpstr>PowerPoint Presentation</vt:lpstr>
      <vt:lpstr>Quel choix ferez-vous ?</vt:lpstr>
      <vt:lpstr> </vt:lpstr>
      <vt:lpstr>Pour toute question, veuillez contacter dos-dhmosh-public-health@un.org Covidvaccines@un.org     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Kakitsha, Joel</cp:lastModifiedBy>
  <cp:revision>12</cp:revision>
  <cp:lastPrinted>2017-07-13T21:00:05Z</cp:lastPrinted>
  <dcterms:created xsi:type="dcterms:W3CDTF">2021-05-25T17:40:01Z</dcterms:created>
  <dcterms:modified xsi:type="dcterms:W3CDTF">2021-06-13T07:35:16Z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0x010100E6CB284116B99D439CDA996A8F48F633</vt:lpwstr>
  </property>
</Properties>
</file>