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334" r:id="rId5"/>
    <p:sldId id="632" r:id="rId6"/>
    <p:sldId id="624" r:id="rId7"/>
    <p:sldId id="631" r:id="rId8"/>
    <p:sldId id="630" r:id="rId9"/>
    <p:sldId id="621" r:id="rId10"/>
    <p:sldId id="339" r:id="rId11"/>
    <p:sldId id="310" r:id="rId12"/>
    <p:sldId id="285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8F10"/>
    <a:srgbClr val="006DB6"/>
    <a:srgbClr val="ECB720"/>
    <a:srgbClr val="7BB157"/>
    <a:srgbClr val="70AD47"/>
    <a:srgbClr val="7CB373"/>
    <a:srgbClr val="BB8F11"/>
    <a:srgbClr val="B1CAA0"/>
    <a:srgbClr val="0081C9"/>
    <a:srgbClr val="8CDC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7" autoAdjust="0"/>
    <p:restoredTop sz="96101" autoAdjust="0"/>
  </p:normalViewPr>
  <p:slideViewPr>
    <p:cSldViewPr snapToGrid="0">
      <p:cViewPr varScale="1">
        <p:scale>
          <a:sx n="122" d="100"/>
          <a:sy n="122" d="100"/>
        </p:scale>
        <p:origin x="114" y="2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analdeisabelsegunda-my.sharepoint.com/personal/dperalpo_canal_madrid/Documents/Archivos%20de%20chat%20de%20Microsoft%20Teams/Datos%20y%20gr&#225;ficas_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mpartidas\Priv%20Subd.%20Estudios%20y%20Programas$\IG.-%20INDICADORES\2022\HISTORICO%20ENERGIA%202010-20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1"/>
          <c:tx>
            <c:v>Total demand</c:v>
          </c:tx>
          <c:spPr>
            <a:ln w="25400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'Aport-Pob-Cons'!$A$81:$A$122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  <c:extLst/>
            </c:numRef>
          </c:cat>
          <c:val>
            <c:numRef>
              <c:f>'Aport-Pob-Cons'!$G$81:$G$122</c:f>
              <c:numCache>
                <c:formatCode>_(* #,##0.00_);_(* \(#,##0.00\);_(* "-"??_);_(@_)</c:formatCode>
                <c:ptCount val="42"/>
                <c:pt idx="0">
                  <c:v>462</c:v>
                </c:pt>
                <c:pt idx="1">
                  <c:v>446</c:v>
                </c:pt>
                <c:pt idx="2">
                  <c:v>450</c:v>
                </c:pt>
                <c:pt idx="3">
                  <c:v>432</c:v>
                </c:pt>
                <c:pt idx="4">
                  <c:v>408</c:v>
                </c:pt>
                <c:pt idx="5">
                  <c:v>415.9</c:v>
                </c:pt>
                <c:pt idx="6">
                  <c:v>422.20100000000002</c:v>
                </c:pt>
                <c:pt idx="7">
                  <c:v>485.11399999999998</c:v>
                </c:pt>
                <c:pt idx="8">
                  <c:v>505.79399999999998</c:v>
                </c:pt>
                <c:pt idx="9">
                  <c:v>532.43100000000004</c:v>
                </c:pt>
                <c:pt idx="10">
                  <c:v>552.24900000000002</c:v>
                </c:pt>
                <c:pt idx="11">
                  <c:v>588.86699999999996</c:v>
                </c:pt>
                <c:pt idx="12">
                  <c:v>521.96400000000006</c:v>
                </c:pt>
                <c:pt idx="13">
                  <c:v>476.46300000000002</c:v>
                </c:pt>
                <c:pt idx="14">
                  <c:v>482.01400000000001</c:v>
                </c:pt>
                <c:pt idx="15">
                  <c:v>496.36200000000002</c:v>
                </c:pt>
                <c:pt idx="16">
                  <c:v>490.28899999999999</c:v>
                </c:pt>
                <c:pt idx="17">
                  <c:v>491.923</c:v>
                </c:pt>
                <c:pt idx="18">
                  <c:v>509.11900000000003</c:v>
                </c:pt>
                <c:pt idx="19">
                  <c:v>536.58600000000001</c:v>
                </c:pt>
                <c:pt idx="20">
                  <c:v>542.20000000000005</c:v>
                </c:pt>
                <c:pt idx="21">
                  <c:v>561.70000000000005</c:v>
                </c:pt>
                <c:pt idx="22">
                  <c:v>575.79999999999995</c:v>
                </c:pt>
                <c:pt idx="23">
                  <c:v>607.29999999999995</c:v>
                </c:pt>
                <c:pt idx="24">
                  <c:v>602.79999999999995</c:v>
                </c:pt>
                <c:pt idx="25">
                  <c:v>610.1</c:v>
                </c:pt>
                <c:pt idx="26">
                  <c:v>553.20000000000005</c:v>
                </c:pt>
                <c:pt idx="27">
                  <c:v>544.39499999999998</c:v>
                </c:pt>
                <c:pt idx="28">
                  <c:v>535.59699999999998</c:v>
                </c:pt>
                <c:pt idx="29">
                  <c:v>549.67850999999996</c:v>
                </c:pt>
                <c:pt idx="30">
                  <c:v>531.19278199999997</c:v>
                </c:pt>
                <c:pt idx="31">
                  <c:v>540.89499999999998</c:v>
                </c:pt>
                <c:pt idx="32">
                  <c:v>524.98</c:v>
                </c:pt>
                <c:pt idx="33">
                  <c:v>496.84699999999998</c:v>
                </c:pt>
                <c:pt idx="34">
                  <c:v>493.43400000000003</c:v>
                </c:pt>
                <c:pt idx="35">
                  <c:v>497.67099999999999</c:v>
                </c:pt>
                <c:pt idx="36">
                  <c:v>491.47500000000002</c:v>
                </c:pt>
                <c:pt idx="37">
                  <c:v>504.29275581781798</c:v>
                </c:pt>
                <c:pt idx="38">
                  <c:v>479.87099999999998</c:v>
                </c:pt>
                <c:pt idx="39">
                  <c:v>500.38900000000001</c:v>
                </c:pt>
                <c:pt idx="40">
                  <c:v>488.5</c:v>
                </c:pt>
                <c:pt idx="41">
                  <c:v>482.947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B0E4-4E91-BA2E-E4F4919BE397}"/>
            </c:ext>
          </c:extLst>
        </c:ser>
        <c:ser>
          <c:idx val="3"/>
          <c:order val="2"/>
          <c:tx>
            <c:v>Runoff (25-year moving average)</c:v>
          </c:tx>
          <c:spPr>
            <a:ln w="19050" cap="rnd">
              <a:solidFill>
                <a:srgbClr val="0081C9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'Aport-Pob-Cons'!$A$81:$A$122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  <c:extLst/>
            </c:numRef>
          </c:cat>
          <c:val>
            <c:numRef>
              <c:f>'Aport-Pob-Cons'!$J$81:$J$122</c:f>
              <c:numCache>
                <c:formatCode>_(* #,##0.00_);_(* \(#,##0.00\);_(* "-"??_);_(@_)</c:formatCode>
                <c:ptCount val="42"/>
                <c:pt idx="0">
                  <c:v>842.19273750000013</c:v>
                </c:pt>
                <c:pt idx="1">
                  <c:v>842.31824062500004</c:v>
                </c:pt>
                <c:pt idx="2">
                  <c:v>842.71550312499994</c:v>
                </c:pt>
                <c:pt idx="3">
                  <c:v>843.94207500000016</c:v>
                </c:pt>
                <c:pt idx="4">
                  <c:v>826.70152500000017</c:v>
                </c:pt>
                <c:pt idx="5">
                  <c:v>818.19228750000013</c:v>
                </c:pt>
                <c:pt idx="6">
                  <c:v>827.81158125000013</c:v>
                </c:pt>
                <c:pt idx="7">
                  <c:v>822.46040937500027</c:v>
                </c:pt>
                <c:pt idx="8">
                  <c:v>813.38675625000019</c:v>
                </c:pt>
                <c:pt idx="9">
                  <c:v>813.59962500000017</c:v>
                </c:pt>
                <c:pt idx="10">
                  <c:v>813.33651562500006</c:v>
                </c:pt>
                <c:pt idx="11">
                  <c:v>829.08719999999994</c:v>
                </c:pt>
                <c:pt idx="12">
                  <c:v>825.66674687500006</c:v>
                </c:pt>
                <c:pt idx="13">
                  <c:v>787.76160937500003</c:v>
                </c:pt>
                <c:pt idx="14">
                  <c:v>770.59143125000003</c:v>
                </c:pt>
                <c:pt idx="15">
                  <c:v>749.49650600000007</c:v>
                </c:pt>
                <c:pt idx="16">
                  <c:v>724.78515287499999</c:v>
                </c:pt>
                <c:pt idx="17">
                  <c:v>725.59661184972174</c:v>
                </c:pt>
                <c:pt idx="18">
                  <c:v>735.7435369309718</c:v>
                </c:pt>
                <c:pt idx="19">
                  <c:v>714.05070247237097</c:v>
                </c:pt>
                <c:pt idx="20">
                  <c:v>691.25218767770389</c:v>
                </c:pt>
                <c:pt idx="21">
                  <c:v>684.89112781629387</c:v>
                </c:pt>
                <c:pt idx="22">
                  <c:v>690.65652910151789</c:v>
                </c:pt>
                <c:pt idx="23">
                  <c:v>675.06770653790181</c:v>
                </c:pt>
                <c:pt idx="24">
                  <c:v>680.5132326114018</c:v>
                </c:pt>
                <c:pt idx="25">
                  <c:v>678.15374517647069</c:v>
                </c:pt>
                <c:pt idx="26">
                  <c:v>653.45771229351067</c:v>
                </c:pt>
                <c:pt idx="27">
                  <c:v>647.55608913659466</c:v>
                </c:pt>
                <c:pt idx="28">
                  <c:v>654.31806045815711</c:v>
                </c:pt>
                <c:pt idx="29">
                  <c:v>659.11963233315714</c:v>
                </c:pt>
                <c:pt idx="30">
                  <c:v>639.25154795815729</c:v>
                </c:pt>
                <c:pt idx="31">
                  <c:v>626.90449170815737</c:v>
                </c:pt>
                <c:pt idx="32">
                  <c:v>618.97041358315732</c:v>
                </c:pt>
                <c:pt idx="33">
                  <c:v>605.20272295815732</c:v>
                </c:pt>
                <c:pt idx="34">
                  <c:v>620.89483545815744</c:v>
                </c:pt>
                <c:pt idx="35">
                  <c:v>633.86091983315737</c:v>
                </c:pt>
                <c:pt idx="36">
                  <c:v>637.78409483315727</c:v>
                </c:pt>
                <c:pt idx="37">
                  <c:v>638.09976983315732</c:v>
                </c:pt>
                <c:pt idx="38">
                  <c:v>627.48794483315726</c:v>
                </c:pt>
                <c:pt idx="39">
                  <c:v>636.31086670815728</c:v>
                </c:pt>
                <c:pt idx="40">
                  <c:v>633.03239483315724</c:v>
                </c:pt>
                <c:pt idx="41">
                  <c:v>618.11518233315746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B0E4-4E91-BA2E-E4F4919BE3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5063039"/>
        <c:axId val="650711135"/>
      </c:lineChart>
      <c:lineChart>
        <c:grouping val="standard"/>
        <c:varyColors val="0"/>
        <c:ser>
          <c:idx val="1"/>
          <c:order val="0"/>
          <c:tx>
            <c:v>Population</c:v>
          </c:tx>
          <c:spPr>
            <a:ln w="25400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Lit>
              <c:ptCount val="42"/>
              <c:pt idx="0">
                <c:v>33</c:v>
              </c:pt>
              <c:pt idx="1">
                <c:v>34</c:v>
              </c:pt>
              <c:pt idx="2">
                <c:v>35</c:v>
              </c:pt>
              <c:pt idx="3">
                <c:v>36</c:v>
              </c:pt>
              <c:pt idx="4">
                <c:v>37</c:v>
              </c:pt>
              <c:pt idx="5">
                <c:v>38</c:v>
              </c:pt>
              <c:pt idx="6">
                <c:v>39</c:v>
              </c:pt>
              <c:pt idx="7">
                <c:v>40</c:v>
              </c:pt>
              <c:pt idx="8">
                <c:v>41</c:v>
              </c:pt>
              <c:pt idx="9">
                <c:v>42</c:v>
              </c:pt>
              <c:pt idx="10">
                <c:v>43</c:v>
              </c:pt>
              <c:pt idx="11">
                <c:v>44</c:v>
              </c:pt>
              <c:pt idx="12">
                <c:v>45</c:v>
              </c:pt>
              <c:pt idx="13">
                <c:v>46</c:v>
              </c:pt>
              <c:pt idx="14">
                <c:v>47</c:v>
              </c:pt>
              <c:pt idx="15">
                <c:v>48</c:v>
              </c:pt>
              <c:pt idx="16">
                <c:v>49</c:v>
              </c:pt>
              <c:pt idx="17">
                <c:v>50</c:v>
              </c:pt>
              <c:pt idx="18">
                <c:v>51</c:v>
              </c:pt>
              <c:pt idx="19">
                <c:v>52</c:v>
              </c:pt>
              <c:pt idx="20">
                <c:v>53</c:v>
              </c:pt>
              <c:pt idx="21">
                <c:v>54</c:v>
              </c:pt>
              <c:pt idx="22">
                <c:v>55</c:v>
              </c:pt>
              <c:pt idx="23">
                <c:v>56</c:v>
              </c:pt>
              <c:pt idx="24">
                <c:v>57</c:v>
              </c:pt>
              <c:pt idx="25">
                <c:v>58</c:v>
              </c:pt>
              <c:pt idx="26">
                <c:v>59</c:v>
              </c:pt>
              <c:pt idx="27">
                <c:v>60</c:v>
              </c:pt>
              <c:pt idx="28">
                <c:v>61</c:v>
              </c:pt>
              <c:pt idx="29">
                <c:v>62</c:v>
              </c:pt>
              <c:pt idx="30">
                <c:v>63</c:v>
              </c:pt>
              <c:pt idx="31">
                <c:v>64</c:v>
              </c:pt>
              <c:pt idx="32">
                <c:v>65</c:v>
              </c:pt>
              <c:pt idx="33">
                <c:v>66</c:v>
              </c:pt>
              <c:pt idx="34">
                <c:v>67</c:v>
              </c:pt>
              <c:pt idx="35">
                <c:v>68</c:v>
              </c:pt>
              <c:pt idx="36">
                <c:v>69</c:v>
              </c:pt>
              <c:pt idx="37">
                <c:v>70</c:v>
              </c:pt>
              <c:pt idx="38">
                <c:v>71</c:v>
              </c:pt>
              <c:pt idx="39">
                <c:v>72</c:v>
              </c:pt>
              <c:pt idx="40">
                <c:v>73</c:v>
              </c:pt>
              <c:pt idx="41">
                <c:v>74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'Aport-Pob-Cons'!$E$81:$E$122</c:f>
              <c:numCache>
                <c:formatCode>_-* #,##0_-;\-* #,##0_-;_-* "-"??_-;_-@_-</c:formatCode>
                <c:ptCount val="42"/>
                <c:pt idx="0">
                  <c:v>4276194.0022213999</c:v>
                </c:pt>
                <c:pt idx="1">
                  <c:v>4395387.7993495613</c:v>
                </c:pt>
                <c:pt idx="2">
                  <c:v>4387461.609710915</c:v>
                </c:pt>
                <c:pt idx="3">
                  <c:v>4399857.4120283136</c:v>
                </c:pt>
                <c:pt idx="4">
                  <c:v>4400819.7605436305</c:v>
                </c:pt>
                <c:pt idx="5">
                  <c:v>4416480.8325369013</c:v>
                </c:pt>
                <c:pt idx="6">
                  <c:v>4414943.0095158424</c:v>
                </c:pt>
                <c:pt idx="7">
                  <c:v>4459998.1612577001</c:v>
                </c:pt>
                <c:pt idx="8">
                  <c:v>4513801.2583106514</c:v>
                </c:pt>
                <c:pt idx="9">
                  <c:v>4690402.1494956622</c:v>
                </c:pt>
                <c:pt idx="10">
                  <c:v>4788009.3636205997</c:v>
                </c:pt>
                <c:pt idx="11">
                  <c:v>4689925.135393437</c:v>
                </c:pt>
                <c:pt idx="12">
                  <c:v>4719598.5351959858</c:v>
                </c:pt>
                <c:pt idx="13">
                  <c:v>4834733.6377473362</c:v>
                </c:pt>
                <c:pt idx="14">
                  <c:v>4837312.4592302674</c:v>
                </c:pt>
                <c:pt idx="15">
                  <c:v>4909371.4455269277</c:v>
                </c:pt>
                <c:pt idx="16">
                  <c:v>4797348.3365949122</c:v>
                </c:pt>
                <c:pt idx="17">
                  <c:v>4779199.4559409311</c:v>
                </c:pt>
                <c:pt idx="18">
                  <c:v>5091336</c:v>
                </c:pt>
                <c:pt idx="19">
                  <c:v>5145325</c:v>
                </c:pt>
                <c:pt idx="20">
                  <c:v>5205408</c:v>
                </c:pt>
                <c:pt idx="21">
                  <c:v>5372433</c:v>
                </c:pt>
                <c:pt idx="22">
                  <c:v>5527152</c:v>
                </c:pt>
                <c:pt idx="23">
                  <c:v>5718942</c:v>
                </c:pt>
                <c:pt idx="24">
                  <c:v>5804829</c:v>
                </c:pt>
                <c:pt idx="25">
                  <c:v>5964143</c:v>
                </c:pt>
                <c:pt idx="26">
                  <c:v>6008183</c:v>
                </c:pt>
                <c:pt idx="27">
                  <c:v>6081689</c:v>
                </c:pt>
                <c:pt idx="28">
                  <c:v>6271638</c:v>
                </c:pt>
                <c:pt idx="29">
                  <c:v>6386932</c:v>
                </c:pt>
                <c:pt idx="30">
                  <c:v>6458684</c:v>
                </c:pt>
                <c:pt idx="31">
                  <c:v>6489680</c:v>
                </c:pt>
                <c:pt idx="32">
                  <c:v>6498560</c:v>
                </c:pt>
                <c:pt idx="33">
                  <c:v>6495551</c:v>
                </c:pt>
                <c:pt idx="34">
                  <c:v>6454440</c:v>
                </c:pt>
                <c:pt idx="35">
                  <c:v>6453660</c:v>
                </c:pt>
                <c:pt idx="36">
                  <c:v>6478789</c:v>
                </c:pt>
                <c:pt idx="37">
                  <c:v>6523769</c:v>
                </c:pt>
                <c:pt idx="38">
                  <c:v>6594846</c:v>
                </c:pt>
                <c:pt idx="39">
                  <c:v>6675948</c:v>
                </c:pt>
                <c:pt idx="40">
                  <c:v>6798124</c:v>
                </c:pt>
                <c:pt idx="41">
                  <c:v>6770417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B0E4-4E91-BA2E-E4F4919BE3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962400"/>
        <c:axId val="212958656"/>
      </c:lineChart>
      <c:catAx>
        <c:axId val="1065063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50711135"/>
        <c:crosses val="autoZero"/>
        <c:auto val="1"/>
        <c:lblAlgn val="ctr"/>
        <c:lblOffset val="100"/>
        <c:tickMarkSkip val="1"/>
        <c:noMultiLvlLbl val="0"/>
      </c:catAx>
      <c:valAx>
        <c:axId val="650711135"/>
        <c:scaling>
          <c:orientation val="minMax"/>
          <c:min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200"/>
                  <a:t>Demand &amp; Rainfall (hm</a:t>
                </a:r>
                <a:r>
                  <a:rPr lang="es-ES" sz="1200" baseline="30000"/>
                  <a:t>3</a:t>
                </a:r>
                <a:r>
                  <a:rPr lang="es-ES" sz="120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65063039"/>
        <c:crosses val="autoZero"/>
        <c:crossBetween val="between"/>
      </c:valAx>
      <c:valAx>
        <c:axId val="212958656"/>
        <c:scaling>
          <c:orientation val="minMax"/>
          <c:max val="8000000"/>
          <c:min val="30000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200"/>
                  <a:t>Population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12962400"/>
        <c:crosses val="max"/>
        <c:crossBetween val="between"/>
      </c:valAx>
      <c:catAx>
        <c:axId val="2129624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29586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4.2486555261931694E-3"/>
          <c:y val="0.90655219002121001"/>
          <c:w val="0.99358914536615761"/>
          <c:h val="9.34478099787899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400"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224237959030699"/>
          <c:y val="0.15540042733351797"/>
          <c:w val="0.78699488861974265"/>
          <c:h val="0.58459917698729869"/>
        </c:manualLayout>
      </c:layout>
      <c:areaChart>
        <c:grouping val="stacked"/>
        <c:varyColors val="0"/>
        <c:ser>
          <c:idx val="2"/>
          <c:order val="0"/>
          <c:tx>
            <c:strRef>
              <c:f>'Auxilar Graficos '!$E$72</c:f>
              <c:strCache>
                <c:ptCount val="1"/>
                <c:pt idx="0">
                  <c:v>WWTP Biogas</c:v>
                </c:pt>
              </c:strCache>
            </c:strRef>
          </c:tx>
          <c:spPr>
            <a:gradFill>
              <a:gsLst>
                <a:gs pos="0">
                  <a:srgbClr val="525386"/>
                </a:gs>
                <a:gs pos="100000">
                  <a:sysClr val="window" lastClr="FFFFFF"/>
                </a:gs>
                <a:gs pos="100000">
                  <a:sysClr val="window" lastClr="FFFFFF"/>
                </a:gs>
                <a:gs pos="100000">
                  <a:sysClr val="window" lastClr="FFFFFF"/>
                </a:gs>
              </a:gsLst>
              <a:lin ang="5400000" scaled="1"/>
            </a:gradFill>
            <a:ln>
              <a:noFill/>
            </a:ln>
            <a:effectLst/>
          </c:spPr>
          <c:cat>
            <c:numRef>
              <c:f>'Auxilar Graficos '!$B$73:$B$211</c:f>
              <c:numCache>
                <c:formatCode>mmm\-yy</c:formatCode>
                <c:ptCount val="55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</c:numCache>
            </c:numRef>
          </c:cat>
          <c:val>
            <c:numRef>
              <c:f>'Auxilar Graficos '!$E$73:$E$211</c:f>
              <c:numCache>
                <c:formatCode>_-* #,##0\ _€_-;\-* #,##0\ _€_-;_-* "-"??\ _€_-;_-@_-</c:formatCode>
                <c:ptCount val="55"/>
                <c:pt idx="0">
                  <c:v>8319.5650000000005</c:v>
                </c:pt>
                <c:pt idx="1">
                  <c:v>7791.02</c:v>
                </c:pt>
                <c:pt idx="2">
                  <c:v>7668.0560000000096</c:v>
                </c:pt>
                <c:pt idx="3">
                  <c:v>8440.6710000000003</c:v>
                </c:pt>
                <c:pt idx="4">
                  <c:v>9019.0830000000005</c:v>
                </c:pt>
                <c:pt idx="5">
                  <c:v>8567.6330000000034</c:v>
                </c:pt>
                <c:pt idx="6">
                  <c:v>8112.3239999999996</c:v>
                </c:pt>
                <c:pt idx="7">
                  <c:v>6188.0619999999999</c:v>
                </c:pt>
                <c:pt idx="8">
                  <c:v>7777.0029999999997</c:v>
                </c:pt>
                <c:pt idx="9">
                  <c:v>8444.1029999999992</c:v>
                </c:pt>
                <c:pt idx="10">
                  <c:v>7665.4520000000002</c:v>
                </c:pt>
                <c:pt idx="11">
                  <c:v>8269.0455000000002</c:v>
                </c:pt>
                <c:pt idx="12">
                  <c:v>8518.970000000003</c:v>
                </c:pt>
                <c:pt idx="13">
                  <c:v>8022.875</c:v>
                </c:pt>
                <c:pt idx="14">
                  <c:v>9143.1820000000007</c:v>
                </c:pt>
                <c:pt idx="15">
                  <c:v>8676.9240000000009</c:v>
                </c:pt>
                <c:pt idx="16">
                  <c:v>9039.3160000000007</c:v>
                </c:pt>
                <c:pt idx="17">
                  <c:v>8851.5889999999999</c:v>
                </c:pt>
                <c:pt idx="18">
                  <c:v>8159.0550000000003</c:v>
                </c:pt>
                <c:pt idx="19">
                  <c:v>6063.8370000000004</c:v>
                </c:pt>
                <c:pt idx="20">
                  <c:v>7486.7470000000003</c:v>
                </c:pt>
                <c:pt idx="21">
                  <c:v>8407.2003999999997</c:v>
                </c:pt>
                <c:pt idx="22">
                  <c:v>8543.1616999999987</c:v>
                </c:pt>
                <c:pt idx="23">
                  <c:v>8301.2075800000002</c:v>
                </c:pt>
                <c:pt idx="24">
                  <c:v>8602.9259999999995</c:v>
                </c:pt>
                <c:pt idx="25">
                  <c:v>8444.741</c:v>
                </c:pt>
                <c:pt idx="26">
                  <c:v>8344.3510000000006</c:v>
                </c:pt>
                <c:pt idx="27">
                  <c:v>7750.4989999999998</c:v>
                </c:pt>
                <c:pt idx="28">
                  <c:v>8470.2790000000023</c:v>
                </c:pt>
                <c:pt idx="29">
                  <c:v>8062.777</c:v>
                </c:pt>
                <c:pt idx="30">
                  <c:v>7080.0940000000001</c:v>
                </c:pt>
                <c:pt idx="31">
                  <c:v>5558.4089999999997</c:v>
                </c:pt>
                <c:pt idx="32">
                  <c:v>6689.8410000000003</c:v>
                </c:pt>
                <c:pt idx="33">
                  <c:v>7569.00738</c:v>
                </c:pt>
                <c:pt idx="34">
                  <c:v>7651.3077199999998</c:v>
                </c:pt>
                <c:pt idx="35">
                  <c:v>8207.6460000000006</c:v>
                </c:pt>
                <c:pt idx="36">
                  <c:v>6365.8289999999997</c:v>
                </c:pt>
                <c:pt idx="37">
                  <c:v>6923.3310000000001</c:v>
                </c:pt>
                <c:pt idx="38">
                  <c:v>8224.7420000000002</c:v>
                </c:pt>
                <c:pt idx="39">
                  <c:v>7779.8559999999998</c:v>
                </c:pt>
                <c:pt idx="40">
                  <c:v>7833.8940000000002</c:v>
                </c:pt>
                <c:pt idx="41">
                  <c:v>7805.7110000000002</c:v>
                </c:pt>
                <c:pt idx="42">
                  <c:v>7257.53</c:v>
                </c:pt>
                <c:pt idx="43">
                  <c:v>5640.8469999999998</c:v>
                </c:pt>
                <c:pt idx="44">
                  <c:v>6827</c:v>
                </c:pt>
                <c:pt idx="45">
                  <c:v>8015</c:v>
                </c:pt>
                <c:pt idx="46">
                  <c:v>7442</c:v>
                </c:pt>
                <c:pt idx="47">
                  <c:v>8459</c:v>
                </c:pt>
                <c:pt idx="48">
                  <c:v>8602.9259999999995</c:v>
                </c:pt>
                <c:pt idx="49">
                  <c:v>8444.741</c:v>
                </c:pt>
                <c:pt idx="50">
                  <c:v>8344.3510000000006</c:v>
                </c:pt>
                <c:pt idx="51">
                  <c:v>7750.4989999999998</c:v>
                </c:pt>
                <c:pt idx="52">
                  <c:v>8470.2790000000023</c:v>
                </c:pt>
                <c:pt idx="53">
                  <c:v>8062.777</c:v>
                </c:pt>
                <c:pt idx="54">
                  <c:v>7080.0940000000001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F7-4604-9194-A42D6B52F8FF}"/>
            </c:ext>
          </c:extLst>
        </c:ser>
        <c:ser>
          <c:idx val="1"/>
          <c:order val="1"/>
          <c:tx>
            <c:strRef>
              <c:f>'Auxilar Graficos '!$D$72</c:f>
              <c:strCache>
                <c:ptCount val="1"/>
                <c:pt idx="0">
                  <c:v>Cogeneration Thermal Drying (UTL Loeches+WWTP Sur)</c:v>
                </c:pt>
              </c:strCache>
            </c:strRef>
          </c:tx>
          <c:spPr>
            <a:gradFill>
              <a:gsLst>
                <a:gs pos="0">
                  <a:srgbClr val="A1E0D3"/>
                </a:gs>
                <a:gs pos="100000">
                  <a:sysClr val="window" lastClr="FFFFFF"/>
                </a:gs>
                <a:gs pos="100000">
                  <a:sysClr val="window" lastClr="FFFFFF"/>
                </a:gs>
                <a:gs pos="100000">
                  <a:sysClr val="window" lastClr="FFFFFF"/>
                </a:gs>
              </a:gsLst>
              <a:lin ang="5400000" scaled="1"/>
            </a:gradFill>
            <a:ln>
              <a:solidFill>
                <a:srgbClr val="A1E0D3"/>
              </a:solidFill>
            </a:ln>
            <a:effectLst/>
          </c:spPr>
          <c:cat>
            <c:numRef>
              <c:f>'Auxilar Graficos '!$B$73:$B$211</c:f>
              <c:numCache>
                <c:formatCode>mmm\-yy</c:formatCode>
                <c:ptCount val="55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</c:numCache>
            </c:numRef>
          </c:cat>
          <c:val>
            <c:numRef>
              <c:f>'Auxilar Graficos '!$D$73:$D$211</c:f>
              <c:numCache>
                <c:formatCode>_-* #,##0\ _€_-;\-* #,##0\ _€_-;_-* "-"??\ _€_-;_-@_-</c:formatCode>
                <c:ptCount val="55"/>
                <c:pt idx="0">
                  <c:v>6731.4920000000002</c:v>
                </c:pt>
                <c:pt idx="1">
                  <c:v>7256.7929999999997</c:v>
                </c:pt>
                <c:pt idx="2">
                  <c:v>8888.7999999999993</c:v>
                </c:pt>
                <c:pt idx="3">
                  <c:v>9960.1209999999992</c:v>
                </c:pt>
                <c:pt idx="4">
                  <c:v>9422.0609999999997</c:v>
                </c:pt>
                <c:pt idx="5">
                  <c:v>6414.66</c:v>
                </c:pt>
                <c:pt idx="6">
                  <c:v>5297.5029999999997</c:v>
                </c:pt>
                <c:pt idx="7">
                  <c:v>8820.2999999999993</c:v>
                </c:pt>
                <c:pt idx="8">
                  <c:v>9289.1440000000002</c:v>
                </c:pt>
                <c:pt idx="9">
                  <c:v>15251.24</c:v>
                </c:pt>
                <c:pt idx="10">
                  <c:v>18511.508000000002</c:v>
                </c:pt>
                <c:pt idx="11">
                  <c:v>20436.079000000002</c:v>
                </c:pt>
                <c:pt idx="12">
                  <c:v>18362.377</c:v>
                </c:pt>
                <c:pt idx="13">
                  <c:v>6594.402</c:v>
                </c:pt>
                <c:pt idx="14">
                  <c:v>6745.9530000000004</c:v>
                </c:pt>
                <c:pt idx="15">
                  <c:v>19355.667000000001</c:v>
                </c:pt>
                <c:pt idx="16">
                  <c:v>19706.378000000001</c:v>
                </c:pt>
                <c:pt idx="17">
                  <c:v>13797.862999999999</c:v>
                </c:pt>
                <c:pt idx="18">
                  <c:v>15246.188</c:v>
                </c:pt>
                <c:pt idx="19">
                  <c:v>9281.8979999999992</c:v>
                </c:pt>
                <c:pt idx="20">
                  <c:v>13959.704</c:v>
                </c:pt>
                <c:pt idx="21">
                  <c:v>20118.334999999999</c:v>
                </c:pt>
                <c:pt idx="22">
                  <c:v>22223.876</c:v>
                </c:pt>
                <c:pt idx="23">
                  <c:v>18419.195</c:v>
                </c:pt>
                <c:pt idx="24">
                  <c:v>12498.391</c:v>
                </c:pt>
                <c:pt idx="25">
                  <c:v>13153.8693</c:v>
                </c:pt>
                <c:pt idx="26">
                  <c:v>25047.646000000001</c:v>
                </c:pt>
                <c:pt idx="27">
                  <c:v>22455.308000000001</c:v>
                </c:pt>
                <c:pt idx="28">
                  <c:v>21598.037</c:v>
                </c:pt>
                <c:pt idx="29">
                  <c:v>21025.942999999999</c:v>
                </c:pt>
                <c:pt idx="30">
                  <c:v>21079.766</c:v>
                </c:pt>
                <c:pt idx="31">
                  <c:v>21453.291000000001</c:v>
                </c:pt>
                <c:pt idx="32">
                  <c:v>8848.8580000000002</c:v>
                </c:pt>
                <c:pt idx="33">
                  <c:v>1351.3989999999999</c:v>
                </c:pt>
                <c:pt idx="34">
                  <c:v>9927.6939999999995</c:v>
                </c:pt>
                <c:pt idx="35">
                  <c:v>13910.19</c:v>
                </c:pt>
                <c:pt idx="36">
                  <c:v>19080.483</c:v>
                </c:pt>
                <c:pt idx="37">
                  <c:v>20004.718000000001</c:v>
                </c:pt>
                <c:pt idx="38">
                  <c:v>26158.668000000001</c:v>
                </c:pt>
                <c:pt idx="39">
                  <c:v>17114.268</c:v>
                </c:pt>
                <c:pt idx="40">
                  <c:v>10962.282999999999</c:v>
                </c:pt>
                <c:pt idx="41">
                  <c:v>18604.669999999998</c:v>
                </c:pt>
                <c:pt idx="42">
                  <c:v>23079.012999999999</c:v>
                </c:pt>
                <c:pt idx="43">
                  <c:v>24447.355</c:v>
                </c:pt>
                <c:pt idx="44">
                  <c:v>25517</c:v>
                </c:pt>
                <c:pt idx="45">
                  <c:v>17322</c:v>
                </c:pt>
                <c:pt idx="46">
                  <c:v>24664</c:v>
                </c:pt>
                <c:pt idx="47">
                  <c:v>23626</c:v>
                </c:pt>
                <c:pt idx="48">
                  <c:v>12498.391</c:v>
                </c:pt>
                <c:pt idx="49">
                  <c:v>13153.8693</c:v>
                </c:pt>
                <c:pt idx="50">
                  <c:v>25047.646000000001</c:v>
                </c:pt>
                <c:pt idx="51">
                  <c:v>22455.308000000001</c:v>
                </c:pt>
                <c:pt idx="52">
                  <c:v>21598.037</c:v>
                </c:pt>
                <c:pt idx="53">
                  <c:v>21025.942999999999</c:v>
                </c:pt>
                <c:pt idx="54">
                  <c:v>21079.766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F7-4604-9194-A42D6B52F8FF}"/>
            </c:ext>
          </c:extLst>
        </c:ser>
        <c:ser>
          <c:idx val="0"/>
          <c:order val="2"/>
          <c:tx>
            <c:strRef>
              <c:f>'Auxilar Graficos '!$C$72</c:f>
              <c:strCache>
                <c:ptCount val="1"/>
                <c:pt idx="0">
                  <c:v>Hydroelectric (Hidráulica Santillana)</c:v>
                </c:pt>
              </c:strCache>
            </c:strRef>
          </c:tx>
          <c:spPr>
            <a:gradFill>
              <a:gsLst>
                <a:gs pos="0">
                  <a:srgbClr val="FFD25A"/>
                </a:gs>
                <a:gs pos="100000">
                  <a:sysClr val="window" lastClr="FFFFFF"/>
                </a:gs>
                <a:gs pos="100000">
                  <a:sysClr val="window" lastClr="FFFFFF"/>
                </a:gs>
                <a:gs pos="100000">
                  <a:sysClr val="window" lastClr="FFFFFF"/>
                </a:gs>
              </a:gsLst>
              <a:lin ang="5400000" scaled="1"/>
            </a:gradFill>
            <a:ln>
              <a:noFill/>
            </a:ln>
            <a:effectLst/>
          </c:spPr>
          <c:cat>
            <c:numRef>
              <c:f>'Auxilar Graficos '!$B$73:$B$211</c:f>
              <c:numCache>
                <c:formatCode>mmm\-yy</c:formatCode>
                <c:ptCount val="55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</c:numCache>
            </c:numRef>
          </c:cat>
          <c:val>
            <c:numRef>
              <c:f>'Auxilar Graficos '!$C$73:$C$211</c:f>
              <c:numCache>
                <c:formatCode>_-* #,##0\ _€_-;\-* #,##0\ _€_-;_-* "-"??\ _€_-;_-@_-</c:formatCode>
                <c:ptCount val="55"/>
                <c:pt idx="0">
                  <c:v>3164.4059999999999</c:v>
                </c:pt>
                <c:pt idx="1">
                  <c:v>5170.0640000000003</c:v>
                </c:pt>
                <c:pt idx="2">
                  <c:v>12908.6</c:v>
                </c:pt>
                <c:pt idx="3">
                  <c:v>14179.138000000001</c:v>
                </c:pt>
                <c:pt idx="4">
                  <c:v>13931.213</c:v>
                </c:pt>
                <c:pt idx="5">
                  <c:v>8201.8539999999994</c:v>
                </c:pt>
                <c:pt idx="6">
                  <c:v>6650.3639999999996</c:v>
                </c:pt>
                <c:pt idx="7">
                  <c:v>4289.3739999999998</c:v>
                </c:pt>
                <c:pt idx="8">
                  <c:v>4241.2520000000004</c:v>
                </c:pt>
                <c:pt idx="9">
                  <c:v>3548.261</c:v>
                </c:pt>
                <c:pt idx="10">
                  <c:v>4984.2139999999999</c:v>
                </c:pt>
                <c:pt idx="11">
                  <c:v>7769.77</c:v>
                </c:pt>
                <c:pt idx="12">
                  <c:v>7996.0510000000004</c:v>
                </c:pt>
                <c:pt idx="13">
                  <c:v>7558.732</c:v>
                </c:pt>
                <c:pt idx="14">
                  <c:v>6420.7219999999998</c:v>
                </c:pt>
                <c:pt idx="15">
                  <c:v>8124.2740000000003</c:v>
                </c:pt>
                <c:pt idx="16">
                  <c:v>5627.3739999999998</c:v>
                </c:pt>
                <c:pt idx="17">
                  <c:v>4848.5290000000005</c:v>
                </c:pt>
                <c:pt idx="18">
                  <c:v>4744.9859999999999</c:v>
                </c:pt>
                <c:pt idx="19">
                  <c:v>4099.7439999999997</c:v>
                </c:pt>
                <c:pt idx="20">
                  <c:v>3425.7559999999999</c:v>
                </c:pt>
                <c:pt idx="21">
                  <c:v>3573.9859999999999</c:v>
                </c:pt>
                <c:pt idx="22">
                  <c:v>7911.6379999999999</c:v>
                </c:pt>
                <c:pt idx="23">
                  <c:v>16193.589</c:v>
                </c:pt>
                <c:pt idx="24">
                  <c:v>12823.687</c:v>
                </c:pt>
                <c:pt idx="25">
                  <c:v>8762.0660000000007</c:v>
                </c:pt>
                <c:pt idx="26">
                  <c:v>7539.541446319452</c:v>
                </c:pt>
                <c:pt idx="27">
                  <c:v>12584.828</c:v>
                </c:pt>
                <c:pt idx="28">
                  <c:v>7521.8829999999998</c:v>
                </c:pt>
                <c:pt idx="29">
                  <c:v>6035.4750000000004</c:v>
                </c:pt>
                <c:pt idx="30">
                  <c:v>4559.1450000000004</c:v>
                </c:pt>
                <c:pt idx="31">
                  <c:v>3867.0929999999998</c:v>
                </c:pt>
                <c:pt idx="32">
                  <c:v>4338.6660000000002</c:v>
                </c:pt>
                <c:pt idx="33">
                  <c:v>3441.5520000000001</c:v>
                </c:pt>
                <c:pt idx="34">
                  <c:v>7968.0619999999999</c:v>
                </c:pt>
                <c:pt idx="35">
                  <c:v>13727.47</c:v>
                </c:pt>
                <c:pt idx="36">
                  <c:v>14731.364</c:v>
                </c:pt>
                <c:pt idx="37">
                  <c:v>14844.82</c:v>
                </c:pt>
                <c:pt idx="38">
                  <c:v>8543.11</c:v>
                </c:pt>
                <c:pt idx="39">
                  <c:v>9680.9009999999998</c:v>
                </c:pt>
                <c:pt idx="40">
                  <c:v>4529.0050000000001</c:v>
                </c:pt>
                <c:pt idx="41">
                  <c:v>4403.3744809860964</c:v>
                </c:pt>
                <c:pt idx="42">
                  <c:v>4110.6220000000003</c:v>
                </c:pt>
                <c:pt idx="43">
                  <c:v>4429.5969999999998</c:v>
                </c:pt>
                <c:pt idx="44">
                  <c:v>4721</c:v>
                </c:pt>
                <c:pt idx="45">
                  <c:v>3410</c:v>
                </c:pt>
                <c:pt idx="46">
                  <c:v>3292</c:v>
                </c:pt>
                <c:pt idx="47">
                  <c:v>2885</c:v>
                </c:pt>
                <c:pt idx="48">
                  <c:v>12823.687</c:v>
                </c:pt>
                <c:pt idx="49">
                  <c:v>8762.0660000000007</c:v>
                </c:pt>
                <c:pt idx="50">
                  <c:v>7539.541446319452</c:v>
                </c:pt>
                <c:pt idx="51">
                  <c:v>12584.828</c:v>
                </c:pt>
                <c:pt idx="52">
                  <c:v>7521.8829999999998</c:v>
                </c:pt>
                <c:pt idx="53">
                  <c:v>6035.4750000000004</c:v>
                </c:pt>
                <c:pt idx="54">
                  <c:v>4559.1450000000004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F7-4604-9194-A42D6B52F8FF}"/>
            </c:ext>
          </c:extLst>
        </c:ser>
        <c:ser>
          <c:idx val="3"/>
          <c:order val="3"/>
          <c:tx>
            <c:strRef>
              <c:f>'Auxilar Graficos '!$F$72</c:f>
              <c:strCache>
                <c:ptCount val="1"/>
                <c:pt idx="0">
                  <c:v>Other (microturbines, WWTP water level changes and photovoltaic)</c:v>
                </c:pt>
              </c:strCache>
            </c:strRef>
          </c:tx>
          <c:spPr>
            <a:solidFill>
              <a:srgbClr val="996600"/>
            </a:solidFill>
            <a:ln>
              <a:noFill/>
            </a:ln>
            <a:effectLst/>
          </c:spPr>
          <c:cat>
            <c:numRef>
              <c:f>'Auxilar Graficos '!$B$73:$B$211</c:f>
              <c:numCache>
                <c:formatCode>mmm\-yy</c:formatCode>
                <c:ptCount val="55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</c:numCache>
            </c:numRef>
          </c:cat>
          <c:val>
            <c:numRef>
              <c:f>'Auxilar Graficos '!$F$73:$F$211</c:f>
              <c:numCache>
                <c:formatCode>_-* #,##0\ _€_-;\-* #,##0\ _€_-;_-* "-"??\ _€_-;_-@_-</c:formatCode>
                <c:ptCount val="55"/>
                <c:pt idx="0">
                  <c:v>61.448</c:v>
                </c:pt>
                <c:pt idx="1">
                  <c:v>56.067</c:v>
                </c:pt>
                <c:pt idx="2">
                  <c:v>74.667000000000002</c:v>
                </c:pt>
                <c:pt idx="3">
                  <c:v>62.454999999999998</c:v>
                </c:pt>
                <c:pt idx="4">
                  <c:v>59.915999999999997</c:v>
                </c:pt>
                <c:pt idx="5">
                  <c:v>64.962999999999994</c:v>
                </c:pt>
                <c:pt idx="6">
                  <c:v>43.905000000000001</c:v>
                </c:pt>
                <c:pt idx="7">
                  <c:v>25.376000000000001</c:v>
                </c:pt>
                <c:pt idx="8">
                  <c:v>43.615000000000002</c:v>
                </c:pt>
                <c:pt idx="9">
                  <c:v>49.802999999999997</c:v>
                </c:pt>
                <c:pt idx="10">
                  <c:v>49.109000000000002</c:v>
                </c:pt>
                <c:pt idx="11">
                  <c:v>46.607999999999997</c:v>
                </c:pt>
                <c:pt idx="12">
                  <c:v>47.366</c:v>
                </c:pt>
                <c:pt idx="13">
                  <c:v>45.414000000000001</c:v>
                </c:pt>
                <c:pt idx="14">
                  <c:v>50.677</c:v>
                </c:pt>
                <c:pt idx="15">
                  <c:v>46.646000000000001</c:v>
                </c:pt>
                <c:pt idx="16">
                  <c:v>41.24</c:v>
                </c:pt>
                <c:pt idx="17">
                  <c:v>37.222999999999999</c:v>
                </c:pt>
                <c:pt idx="18">
                  <c:v>27.265999999999998</c:v>
                </c:pt>
                <c:pt idx="19">
                  <c:v>20.696000000000002</c:v>
                </c:pt>
                <c:pt idx="20">
                  <c:v>39.042000000000002</c:v>
                </c:pt>
                <c:pt idx="21">
                  <c:v>11.808</c:v>
                </c:pt>
                <c:pt idx="22">
                  <c:v>0.78400000000000003</c:v>
                </c:pt>
                <c:pt idx="23">
                  <c:v>0.67500000000000004</c:v>
                </c:pt>
                <c:pt idx="24">
                  <c:v>6.0423599999999995</c:v>
                </c:pt>
                <c:pt idx="25">
                  <c:v>39.174729999999997</c:v>
                </c:pt>
                <c:pt idx="26">
                  <c:v>36.032389999999999</c:v>
                </c:pt>
                <c:pt idx="27">
                  <c:v>56.458190000000002</c:v>
                </c:pt>
                <c:pt idx="28">
                  <c:v>59.957500000000003</c:v>
                </c:pt>
                <c:pt idx="29">
                  <c:v>99.146940000000001</c:v>
                </c:pt>
                <c:pt idx="30">
                  <c:v>95.479289999999992</c:v>
                </c:pt>
                <c:pt idx="31">
                  <c:v>82.334360000000004</c:v>
                </c:pt>
                <c:pt idx="32">
                  <c:v>105.21531</c:v>
                </c:pt>
                <c:pt idx="33">
                  <c:v>84.112499999999997</c:v>
                </c:pt>
                <c:pt idx="34">
                  <c:v>81.492380000000011</c:v>
                </c:pt>
                <c:pt idx="35">
                  <c:v>100.35191</c:v>
                </c:pt>
                <c:pt idx="36">
                  <c:v>117.09625</c:v>
                </c:pt>
                <c:pt idx="37">
                  <c:v>111.27633999999999</c:v>
                </c:pt>
                <c:pt idx="38">
                  <c:v>120.52003999999999</c:v>
                </c:pt>
                <c:pt idx="39">
                  <c:v>118.56273000000002</c:v>
                </c:pt>
                <c:pt idx="40">
                  <c:v>102.93510999999998</c:v>
                </c:pt>
                <c:pt idx="41">
                  <c:v>97.225759999999994</c:v>
                </c:pt>
                <c:pt idx="42">
                  <c:v>94.797330000000002</c:v>
                </c:pt>
                <c:pt idx="43">
                  <c:v>101.40058000000001</c:v>
                </c:pt>
                <c:pt idx="44">
                  <c:v>100</c:v>
                </c:pt>
                <c:pt idx="45">
                  <c:v>93</c:v>
                </c:pt>
                <c:pt idx="46">
                  <c:v>62</c:v>
                </c:pt>
                <c:pt idx="47">
                  <c:v>61</c:v>
                </c:pt>
                <c:pt idx="48">
                  <c:v>6.0423599999999995</c:v>
                </c:pt>
                <c:pt idx="49">
                  <c:v>39.174729999999997</c:v>
                </c:pt>
                <c:pt idx="50">
                  <c:v>36.032389999999999</c:v>
                </c:pt>
                <c:pt idx="51">
                  <c:v>56.458190000000002</c:v>
                </c:pt>
                <c:pt idx="52">
                  <c:v>59.957500000000003</c:v>
                </c:pt>
                <c:pt idx="53">
                  <c:v>99.146940000000001</c:v>
                </c:pt>
                <c:pt idx="54">
                  <c:v>95.479289999999992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1F7-4604-9194-A42D6B52F8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076736"/>
        <c:axId val="161078272"/>
      </c:areaChart>
      <c:lineChart>
        <c:grouping val="standard"/>
        <c:varyColors val="0"/>
        <c:ser>
          <c:idx val="4"/>
          <c:order val="4"/>
          <c:tx>
            <c:strRef>
              <c:f>'Auxilar Graficos '!$G$72</c:f>
              <c:strCache>
                <c:ptCount val="1"/>
                <c:pt idx="0">
                  <c:v>% self-production</c:v>
                </c:pt>
              </c:strCache>
            </c:strRef>
          </c:tx>
          <c:spPr>
            <a:ln w="31750" cap="rnd">
              <a:solidFill>
                <a:srgbClr val="7030A0"/>
              </a:solidFill>
              <a:prstDash val="sysDot"/>
              <a:round/>
            </a:ln>
            <a:effectLst/>
          </c:spPr>
          <c:marker>
            <c:symbol val="circle"/>
            <c:size val="4"/>
            <c:spPr>
              <a:solidFill>
                <a:srgbClr val="7030A0"/>
              </a:solidFill>
              <a:ln w="9525">
                <a:noFill/>
              </a:ln>
              <a:effectLst/>
            </c:spPr>
          </c:marker>
          <c:dPt>
            <c:idx val="27"/>
            <c:bubble3D val="0"/>
            <c:extLst>
              <c:ext xmlns:c16="http://schemas.microsoft.com/office/drawing/2014/chart" uri="{C3380CC4-5D6E-409C-BE32-E72D297353CC}">
                <c16:uniqueId val="{00000004-21F7-4604-9194-A42D6B52F8FF}"/>
              </c:ext>
            </c:extLst>
          </c:dPt>
          <c:cat>
            <c:numRef>
              <c:f>'Auxilar Graficos '!$B$73:$B$200</c:f>
              <c:numCache>
                <c:formatCode>mmm\-yy</c:formatCode>
                <c:ptCount val="44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</c:numCache>
            </c:numRef>
          </c:cat>
          <c:val>
            <c:numRef>
              <c:f>'Auxilar Graficos '!$G$73:$G$211</c:f>
              <c:numCache>
                <c:formatCode>0.00%</c:formatCode>
                <c:ptCount val="55"/>
                <c:pt idx="0">
                  <c:v>0.48383954445269362</c:v>
                </c:pt>
                <c:pt idx="1">
                  <c:v>0.68962267943287525</c:v>
                </c:pt>
                <c:pt idx="2">
                  <c:v>0.87342313917810843</c:v>
                </c:pt>
                <c:pt idx="3">
                  <c:v>0.77521072254397794</c:v>
                </c:pt>
                <c:pt idx="4">
                  <c:v>0.75638295079267304</c:v>
                </c:pt>
                <c:pt idx="5">
                  <c:v>0.61839024838073564</c:v>
                </c:pt>
                <c:pt idx="6">
                  <c:v>0.44127674548842794</c:v>
                </c:pt>
                <c:pt idx="7">
                  <c:v>0.43755793039987295</c:v>
                </c:pt>
                <c:pt idx="8">
                  <c:v>0.50672082212364788</c:v>
                </c:pt>
                <c:pt idx="9">
                  <c:v>0.65907378451647647</c:v>
                </c:pt>
                <c:pt idx="10">
                  <c:v>0.91738309726412626</c:v>
                </c:pt>
                <c:pt idx="11">
                  <c:v>1.1584902413660103</c:v>
                </c:pt>
                <c:pt idx="12">
                  <c:v>1.1024346134178651</c:v>
                </c:pt>
                <c:pt idx="13">
                  <c:v>0.70280654795694808</c:v>
                </c:pt>
                <c:pt idx="14">
                  <c:v>0.54989316144581357</c:v>
                </c:pt>
                <c:pt idx="15">
                  <c:v>0.95950670054266507</c:v>
                </c:pt>
                <c:pt idx="16">
                  <c:v>0.86122824716741586</c:v>
                </c:pt>
                <c:pt idx="17">
                  <c:v>0.66439043741441972</c:v>
                </c:pt>
                <c:pt idx="18">
                  <c:v>0.66002156826019442</c:v>
                </c:pt>
                <c:pt idx="19">
                  <c:v>0.49287952734308271</c:v>
                </c:pt>
                <c:pt idx="20">
                  <c:v>0.64244965594663206</c:v>
                </c:pt>
                <c:pt idx="21">
                  <c:v>0.70640670989832566</c:v>
                </c:pt>
                <c:pt idx="22">
                  <c:v>0.95972720469842765</c:v>
                </c:pt>
                <c:pt idx="23">
                  <c:v>1.1444050192718904</c:v>
                </c:pt>
                <c:pt idx="24">
                  <c:v>0.79052245688226808</c:v>
                </c:pt>
                <c:pt idx="25">
                  <c:v>0.81126613227121547</c:v>
                </c:pt>
                <c:pt idx="26">
                  <c:v>1.0258585672165887</c:v>
                </c:pt>
                <c:pt idx="27">
                  <c:v>1.2131321622882041</c:v>
                </c:pt>
                <c:pt idx="28">
                  <c:v>0.92986777206075677</c:v>
                </c:pt>
                <c:pt idx="29">
                  <c:v>0.82433784027771606</c:v>
                </c:pt>
                <c:pt idx="30">
                  <c:v>0.72881688020526192</c:v>
                </c:pt>
                <c:pt idx="31">
                  <c:v>0.71704464017143532</c:v>
                </c:pt>
                <c:pt idx="32">
                  <c:v>0.42323053386146414</c:v>
                </c:pt>
                <c:pt idx="33">
                  <c:v>0.2485550505872281</c:v>
                </c:pt>
                <c:pt idx="34">
                  <c:v>0.59327608526831221</c:v>
                </c:pt>
                <c:pt idx="35">
                  <c:v>0.77464819791269779</c:v>
                </c:pt>
                <c:pt idx="36">
                  <c:v>1.0834513360431619</c:v>
                </c:pt>
                <c:pt idx="37">
                  <c:v>1.2845698455512573</c:v>
                </c:pt>
                <c:pt idx="38">
                  <c:v>1.1689327228895914</c:v>
                </c:pt>
                <c:pt idx="39">
                  <c:v>1.0012827099385915</c:v>
                </c:pt>
                <c:pt idx="40">
                  <c:v>0.66122764592086603</c:v>
                </c:pt>
                <c:pt idx="41">
                  <c:v>0.62381461840966301</c:v>
                </c:pt>
                <c:pt idx="42">
                  <c:v>0.86062882251159134</c:v>
                </c:pt>
                <c:pt idx="43">
                  <c:v>0.84701657774581451</c:v>
                </c:pt>
                <c:pt idx="44">
                  <c:v>0.8236</c:v>
                </c:pt>
                <c:pt idx="45">
                  <c:v>0.69279999999999997</c:v>
                </c:pt>
                <c:pt idx="46">
                  <c:v>0.96409999999999996</c:v>
                </c:pt>
                <c:pt idx="47">
                  <c:v>0.86539999999999995</c:v>
                </c:pt>
                <c:pt idx="48">
                  <c:v>0.79195085930378717</c:v>
                </c:pt>
                <c:pt idx="49">
                  <c:v>0.81270821830281026</c:v>
                </c:pt>
                <c:pt idx="50">
                  <c:v>1.0275264329949088</c:v>
                </c:pt>
                <c:pt idx="51">
                  <c:v>1.2152249373162531</c:v>
                </c:pt>
                <c:pt idx="52">
                  <c:v>0.9309959040381085</c:v>
                </c:pt>
                <c:pt idx="53">
                  <c:v>0.82506082454349017</c:v>
                </c:pt>
                <c:pt idx="54">
                  <c:v>0.72949273460991326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1F7-4604-9194-A42D6B52F8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086464"/>
        <c:axId val="161084544"/>
      </c:lineChart>
      <c:dateAx>
        <c:axId val="161076736"/>
        <c:scaling>
          <c:orientation val="minMax"/>
          <c:max val="44743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900"/>
            </a:pPr>
            <a:endParaRPr lang="es-ES"/>
          </a:p>
        </c:txPr>
        <c:crossAx val="161078272"/>
        <c:crosses val="autoZero"/>
        <c:auto val="1"/>
        <c:lblOffset val="100"/>
        <c:baseTimeUnit val="months"/>
      </c:dateAx>
      <c:valAx>
        <c:axId val="161078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 algn="ctr" rtl="0">
                  <a:defRPr sz="1400" b="0"/>
                </a:pPr>
                <a:r>
                  <a:rPr lang="en-US" sz="1400" b="0" i="0" u="none" strike="noStrike" baseline="0" dirty="0"/>
                  <a:t>Production in MWh per month</a:t>
                </a:r>
              </a:p>
            </c:rich>
          </c:tx>
          <c:layout>
            <c:manualLayout>
              <c:xMode val="edge"/>
              <c:yMode val="edge"/>
              <c:x val="3.1229889730590842E-2"/>
              <c:y val="0.2242889645075772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161076736"/>
        <c:crosses val="autoZero"/>
        <c:crossBetween val="between"/>
      </c:valAx>
      <c:valAx>
        <c:axId val="16108454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400" b="0">
                    <a:solidFill>
                      <a:srgbClr val="7030A0"/>
                    </a:solidFill>
                  </a:defRPr>
                </a:pPr>
                <a:r>
                  <a:rPr lang="es-ES" sz="1400" b="0" i="0" u="none" strike="noStrike" baseline="0" dirty="0" err="1"/>
                  <a:t>Percent</a:t>
                </a:r>
                <a:r>
                  <a:rPr lang="es-ES" sz="1400" b="0" i="0" u="none" strike="noStrike" baseline="0" dirty="0"/>
                  <a:t> </a:t>
                </a:r>
                <a:r>
                  <a:rPr lang="es-ES" sz="1400" b="0" i="0" u="none" strike="noStrike" baseline="0" dirty="0" err="1"/>
                  <a:t>self-production</a:t>
                </a:r>
                <a:endParaRPr lang="es-ES" sz="1400" b="0" i="0" u="none" strike="noStrike" baseline="0" dirty="0"/>
              </a:p>
            </c:rich>
          </c:tx>
          <c:layout>
            <c:manualLayout>
              <c:xMode val="edge"/>
              <c:yMode val="edge"/>
              <c:x val="0.92496842926246448"/>
              <c:y val="0.2821433941360345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>
                <a:solidFill>
                  <a:srgbClr val="7030A0"/>
                </a:solidFill>
              </a:defRPr>
            </a:pPr>
            <a:endParaRPr lang="es-ES"/>
          </a:p>
        </c:txPr>
        <c:crossAx val="161086464"/>
        <c:crosses val="max"/>
        <c:crossBetween val="between"/>
      </c:valAx>
      <c:dateAx>
        <c:axId val="161086464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161084544"/>
        <c:crosses val="autoZero"/>
        <c:auto val="1"/>
        <c:lblOffset val="100"/>
        <c:baseTimeUnit val="months"/>
        <c:majorUnit val="1"/>
        <c:minorUnit val="1"/>
      </c:date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LinotypeVeto" panose="02000503000000000000" pitchFamily="2" charset="0"/>
        </a:defRPr>
      </a:pPr>
      <a:endParaRPr lang="es-ES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81C9"/>
                </a:solidFill>
                <a:latin typeface="+mn-lt"/>
                <a:ea typeface="+mn-ea"/>
                <a:cs typeface="+mn-cs"/>
              </a:defRPr>
            </a:pPr>
            <a:r>
              <a:rPr lang="es-ES" sz="1400" dirty="0" err="1">
                <a:solidFill>
                  <a:srgbClr val="0081C9"/>
                </a:solidFill>
              </a:rPr>
              <a:t>Electricity</a:t>
            </a:r>
            <a:r>
              <a:rPr lang="es-ES" sz="1400" dirty="0">
                <a:solidFill>
                  <a:srgbClr val="0081C9"/>
                </a:solidFill>
              </a:rPr>
              <a:t> </a:t>
            </a:r>
            <a:r>
              <a:rPr lang="es-ES" sz="1400" dirty="0" err="1">
                <a:solidFill>
                  <a:srgbClr val="0081C9"/>
                </a:solidFill>
              </a:rPr>
              <a:t>production</a:t>
            </a:r>
            <a:r>
              <a:rPr lang="es-ES" sz="1400" baseline="0" dirty="0">
                <a:solidFill>
                  <a:srgbClr val="0081C9"/>
                </a:solidFill>
              </a:rPr>
              <a:t> </a:t>
            </a:r>
            <a:r>
              <a:rPr lang="es-ES" sz="1400" baseline="0" dirty="0" err="1">
                <a:solidFill>
                  <a:srgbClr val="0081C9"/>
                </a:solidFill>
              </a:rPr>
              <a:t>from</a:t>
            </a:r>
            <a:r>
              <a:rPr lang="es-ES" sz="1400" baseline="0" dirty="0">
                <a:solidFill>
                  <a:srgbClr val="0081C9"/>
                </a:solidFill>
              </a:rPr>
              <a:t> WWTP </a:t>
            </a:r>
            <a:r>
              <a:rPr lang="es-ES" sz="1400" baseline="0" dirty="0" err="1">
                <a:solidFill>
                  <a:srgbClr val="0081C9"/>
                </a:solidFill>
              </a:rPr>
              <a:t>Biogas</a:t>
            </a:r>
            <a:r>
              <a:rPr lang="es-ES" sz="1400" baseline="0" dirty="0">
                <a:solidFill>
                  <a:srgbClr val="0081C9"/>
                </a:solidFill>
              </a:rPr>
              <a:t> (anual </a:t>
            </a:r>
            <a:r>
              <a:rPr lang="es-ES" sz="1400" baseline="0" dirty="0" err="1">
                <a:solidFill>
                  <a:srgbClr val="0081C9"/>
                </a:solidFill>
              </a:rPr>
              <a:t>MWh</a:t>
            </a:r>
            <a:r>
              <a:rPr lang="es-ES" sz="1400" baseline="0" dirty="0">
                <a:solidFill>
                  <a:srgbClr val="0081C9"/>
                </a:solidFill>
              </a:rPr>
              <a:t>)</a:t>
            </a:r>
            <a:endParaRPr lang="es-ES" sz="1400" dirty="0">
              <a:solidFill>
                <a:srgbClr val="0081C9"/>
              </a:solidFill>
            </a:endParaRPr>
          </a:p>
        </c:rich>
      </c:tx>
      <c:layout>
        <c:manualLayout>
          <c:xMode val="edge"/>
          <c:yMode val="edge"/>
          <c:x val="0.1434394581637610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81C9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5172025371828521"/>
          <c:y val="0.15385301184000824"/>
          <c:w val="0.80318289333295889"/>
          <c:h val="0.65639221352333232"/>
        </c:manualLayout>
      </c:layout>
      <c:lineChart>
        <c:grouping val="standard"/>
        <c:varyColors val="0"/>
        <c:ser>
          <c:idx val="0"/>
          <c:order val="0"/>
          <c:spPr>
            <a:ln w="41275" cap="rnd">
              <a:solidFill>
                <a:srgbClr val="7BB157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strRef>
              <c:f>'Consumos específicos'!$N$162:$N$176</c:f>
              <c:strCach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 (prev)</c:v>
                </c:pt>
              </c:strCache>
            </c:strRef>
          </c:cat>
          <c:val>
            <c:numRef>
              <c:f>'Consumos específicos'!$O$162:$O$176</c:f>
              <c:numCache>
                <c:formatCode>_-* #,##0\ _€_-;\-* #,##0\ _€_-;_-* "-"??\ _€_-;_-@_-</c:formatCode>
                <c:ptCount val="15"/>
                <c:pt idx="0">
                  <c:v>54761.870999999999</c:v>
                </c:pt>
                <c:pt idx="1">
                  <c:v>54726.69</c:v>
                </c:pt>
                <c:pt idx="2">
                  <c:v>62291.682999999997</c:v>
                </c:pt>
                <c:pt idx="3">
                  <c:v>71632.864799999996</c:v>
                </c:pt>
                <c:pt idx="4">
                  <c:v>78820.316000000006</c:v>
                </c:pt>
                <c:pt idx="5">
                  <c:v>78832.357000000004</c:v>
                </c:pt>
                <c:pt idx="6">
                  <c:v>87138.736000000004</c:v>
                </c:pt>
                <c:pt idx="7">
                  <c:v>89419.307000000001</c:v>
                </c:pt>
                <c:pt idx="8">
                  <c:v>90281.620999999999</c:v>
                </c:pt>
                <c:pt idx="9">
                  <c:v>93325.383000000002</c:v>
                </c:pt>
                <c:pt idx="10">
                  <c:v>96262.017500000016</c:v>
                </c:pt>
                <c:pt idx="11">
                  <c:v>99214.06468000001</c:v>
                </c:pt>
                <c:pt idx="12">
                  <c:v>92431.878099999987</c:v>
                </c:pt>
                <c:pt idx="13">
                  <c:v>88561.383000000002</c:v>
                </c:pt>
                <c:pt idx="14">
                  <c:v>93956.6054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B4-4E27-879A-EE5CC61B88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21468808"/>
        <c:axId val="1321469464"/>
      </c:lineChart>
      <c:catAx>
        <c:axId val="1321468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21469464"/>
        <c:crosses val="autoZero"/>
        <c:auto val="1"/>
        <c:lblAlgn val="ctr"/>
        <c:lblOffset val="100"/>
        <c:noMultiLvlLbl val="0"/>
      </c:catAx>
      <c:valAx>
        <c:axId val="1321469464"/>
        <c:scaling>
          <c:orientation val="minMax"/>
          <c:min val="4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\ _€_-;\-* #,##0\ _€_-;_-* &quot;-&quot;??\ _€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321468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0.2669</cdr:x>
      <cdr:y>0.1206</cdr:y>
    </cdr:from>
    <cdr:to>
      <cdr:x>0.2669</cdr:x>
      <cdr:y>0.73869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5003978E-8389-431C-A637-45EAA49AFD90}"/>
            </a:ext>
          </a:extLst>
        </cdr:cNvPr>
        <cdr:cNvCxnSpPr/>
      </cdr:nvCxnSpPr>
      <cdr:spPr>
        <a:xfrm xmlns:a="http://schemas.openxmlformats.org/drawingml/2006/main" flipV="1">
          <a:off x="3216776" y="561400"/>
          <a:ext cx="0" cy="287724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0.43709</cdr:x>
      <cdr:y>0.12068</cdr:y>
    </cdr:from>
    <cdr:to>
      <cdr:x>0.43709</cdr:x>
      <cdr:y>0.73877</cdr:y>
    </cdr:to>
    <cdr:cxnSp macro="">
      <cdr:nvCxnSpPr>
        <cdr:cNvPr id="4" name="Conector recto 3">
          <a:extLst xmlns:a="http://schemas.openxmlformats.org/drawingml/2006/main">
            <a:ext uri="{FF2B5EF4-FFF2-40B4-BE49-F238E27FC236}">
              <a16:creationId xmlns:a16="http://schemas.microsoft.com/office/drawing/2014/main" id="{20C4D54B-5685-4FD6-867E-1ED5414075ED}"/>
            </a:ext>
          </a:extLst>
        </cdr:cNvPr>
        <cdr:cNvCxnSpPr/>
      </cdr:nvCxnSpPr>
      <cdr:spPr>
        <a:xfrm xmlns:a="http://schemas.openxmlformats.org/drawingml/2006/main" flipV="1">
          <a:off x="5267993" y="561783"/>
          <a:ext cx="0" cy="287724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0.61043</cdr:x>
      <cdr:y>0.12308</cdr:y>
    </cdr:from>
    <cdr:to>
      <cdr:x>0.61043</cdr:x>
      <cdr:y>0.74117</cdr:y>
    </cdr:to>
    <cdr:cxnSp macro="">
      <cdr:nvCxnSpPr>
        <cdr:cNvPr id="5" name="Conector recto 4">
          <a:extLst xmlns:a="http://schemas.openxmlformats.org/drawingml/2006/main">
            <a:ext uri="{FF2B5EF4-FFF2-40B4-BE49-F238E27FC236}">
              <a16:creationId xmlns:a16="http://schemas.microsoft.com/office/drawing/2014/main" id="{20C4D54B-5685-4FD6-867E-1ED5414075ED}"/>
            </a:ext>
          </a:extLst>
        </cdr:cNvPr>
        <cdr:cNvCxnSpPr/>
      </cdr:nvCxnSpPr>
      <cdr:spPr>
        <a:xfrm xmlns:a="http://schemas.openxmlformats.org/drawingml/2006/main" flipV="1">
          <a:off x="7357045" y="572940"/>
          <a:ext cx="0" cy="287724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0.78242</cdr:x>
      <cdr:y>0.12124</cdr:y>
    </cdr:from>
    <cdr:to>
      <cdr:x>0.78242</cdr:x>
      <cdr:y>0.73933</cdr:y>
    </cdr:to>
    <cdr:cxnSp macro="">
      <cdr:nvCxnSpPr>
        <cdr:cNvPr id="6" name="Conector recto 5">
          <a:extLst xmlns:a="http://schemas.openxmlformats.org/drawingml/2006/main">
            <a:ext uri="{FF2B5EF4-FFF2-40B4-BE49-F238E27FC236}">
              <a16:creationId xmlns:a16="http://schemas.microsoft.com/office/drawing/2014/main" id="{F7F4C396-0F57-49C4-9BBE-05D386B95BAA}"/>
            </a:ext>
          </a:extLst>
        </cdr:cNvPr>
        <cdr:cNvCxnSpPr/>
      </cdr:nvCxnSpPr>
      <cdr:spPr>
        <a:xfrm xmlns:a="http://schemas.openxmlformats.org/drawingml/2006/main" flipV="1">
          <a:off x="9429979" y="564363"/>
          <a:ext cx="0" cy="287724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10DC5-AFB5-4B5F-A6A7-8B3C2A8F8945}" type="datetimeFigureOut">
              <a:rPr lang="es-ES" smtClean="0"/>
              <a:t>03/11/2022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D33F1-6A18-420B-A61F-ABD3822B3DD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713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7D4DD-9F2A-45A1-9B05-EC9EC0AF684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608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we have the production of the Canal generation park. In green we have the electrical energy with biogas that acts as a base and is very constant. above all, there is the energy from the 45 MW of high-efficiency cogeneration. It should be noted that half of this capacity was put into operation in December 2018.</a:t>
            </a:r>
          </a:p>
          <a:p>
            <a:endParaRPr lang="en-US"/>
          </a:p>
          <a:p>
            <a:r>
              <a:rPr lang="en-US"/>
              <a:t>In blue is the energy from the water, which as seen varies according to the year (wet to dry)</a:t>
            </a:r>
          </a:p>
          <a:p>
            <a:endParaRPr lang="en-US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i="1" err="1"/>
              <a:t>we</a:t>
            </a:r>
            <a:r>
              <a:rPr lang="es-ES" sz="1200" i="1"/>
              <a:t> are </a:t>
            </a:r>
            <a:r>
              <a:rPr lang="es-ES" sz="1200" i="1" err="1"/>
              <a:t>close</a:t>
            </a:r>
            <a:r>
              <a:rPr lang="es-ES" sz="1200" i="1"/>
              <a:t> </a:t>
            </a:r>
            <a:r>
              <a:rPr lang="es-ES" sz="1200" i="1" err="1"/>
              <a:t>to</a:t>
            </a:r>
            <a:r>
              <a:rPr lang="es-ES" sz="1200" i="1"/>
              <a:t> 100% </a:t>
            </a:r>
            <a:r>
              <a:rPr lang="es-ES" sz="1200" i="1" err="1"/>
              <a:t>self-consumption</a:t>
            </a:r>
            <a:r>
              <a:rPr lang="es-ES" sz="1200" i="1"/>
              <a:t> </a:t>
            </a:r>
            <a:r>
              <a:rPr lang="es-ES" sz="1200" i="1" err="1"/>
              <a:t>throughout</a:t>
            </a:r>
            <a:r>
              <a:rPr lang="es-ES" sz="1200" i="1"/>
              <a:t> </a:t>
            </a:r>
            <a:r>
              <a:rPr lang="es-ES" sz="1200" i="1" err="1"/>
              <a:t>the</a:t>
            </a:r>
            <a:r>
              <a:rPr lang="es-ES" sz="1200" i="1"/>
              <a:t> </a:t>
            </a:r>
            <a:r>
              <a:rPr lang="es-ES" sz="1200" i="1" err="1"/>
              <a:t>year</a:t>
            </a:r>
            <a:r>
              <a:rPr lang="es-ES" sz="1200" i="1"/>
              <a:t>!!!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98287-7A65-4292-B7B2-797C2A950399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106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Compromiso 3. Economía Circular.</a:t>
            </a:r>
          </a:p>
          <a:p>
            <a:endParaRPr lang="es-ES" dirty="0"/>
          </a:p>
          <a:p>
            <a:r>
              <a:rPr lang="es-ES" b="1" dirty="0"/>
              <a:t>Nuestra estrategia es impulsar la Economía Circular </a:t>
            </a:r>
            <a:r>
              <a:rPr lang="es-ES" dirty="0"/>
              <a:t>con el objetivo de descarbonizar nuestra actividad. </a:t>
            </a:r>
            <a:r>
              <a:rPr lang="es-ES" b="1" dirty="0"/>
              <a:t>Las depuradoras son minas inagotables de recursos: </a:t>
            </a:r>
            <a:r>
              <a:rPr lang="es-ES" dirty="0"/>
              <a:t>desde lodo y fertilizantes para agricultura, hasta agua regenerada para riegos, pasando por electricidad y biometano para mover vehículos 100% libres de emisiones</a:t>
            </a:r>
          </a:p>
          <a:p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b="1" dirty="0"/>
              <a:t>Biogás:</a:t>
            </a:r>
            <a:r>
              <a:rPr lang="es-ES" dirty="0"/>
              <a:t>  Producimos 90 GWh / año de electricidad que se consume en nuestras Plantas de Tratamiento de Aguas Residuales, esta energía es 100% renovable.  </a:t>
            </a:r>
            <a:r>
              <a:rPr lang="es-ES" b="1" dirty="0"/>
              <a:t>Se produce y consume in situ, </a:t>
            </a:r>
            <a:r>
              <a:rPr lang="es-ES" dirty="0"/>
              <a:t>reduciéndose las pérdidas de transporte y distribución de electricidad.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b="1" dirty="0"/>
              <a:t>Biometano.</a:t>
            </a:r>
            <a:r>
              <a:rPr lang="es-ES" dirty="0"/>
              <a:t> Las posibilidades del biogás no se reducen a la generación de electricidad. Se puede convertir en biocombustible y </a:t>
            </a:r>
            <a:r>
              <a:rPr lang="es-ES" b="1" dirty="0"/>
              <a:t>utilizarlo en vehículos</a:t>
            </a:r>
            <a:r>
              <a:rPr lang="es-ES" dirty="0"/>
              <a:t>, una utilidad que ya estamos testando en tres instalaciones de depuración: La </a:t>
            </a:r>
            <a:r>
              <a:rPr lang="es-ES" b="1" dirty="0"/>
              <a:t>Gavia, Butarque y Viveros</a:t>
            </a:r>
            <a:r>
              <a:rPr lang="es-ES" dirty="0"/>
              <a:t>. Allí hemos instalado las conocidas como ‘gasíferas’, donde más de una veintena de automóviles pueden repostar biometano.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b="1" dirty="0"/>
              <a:t>Hidrógeno Verde</a:t>
            </a:r>
            <a:r>
              <a:rPr lang="es-ES" dirty="0"/>
              <a:t>. En una Estación Depuradora de Aguas Residuales se va a instalar la </a:t>
            </a:r>
            <a:r>
              <a:rPr lang="es-ES" b="1" dirty="0"/>
              <a:t>primera planta que producirá hidrógeno verde empleando agua regenerada</a:t>
            </a:r>
            <a:r>
              <a:rPr lang="es-ES" dirty="0"/>
              <a:t>.  El objetivo es que en una primera fase la planta genere el suficiente hidrógeno verde como para abastecer a unos 10 autobuses al año y a partir de ahí ir aumentando la producción paulatinamente.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b="1" dirty="0"/>
              <a:t>Planta de Fertilizantes</a:t>
            </a:r>
            <a:r>
              <a:rPr lang="es-ES" dirty="0"/>
              <a:t>. Contamos con </a:t>
            </a:r>
            <a:r>
              <a:rPr lang="es-ES" b="1" dirty="0"/>
              <a:t>la mayor planta de producción de estruvita del país. </a:t>
            </a:r>
            <a:r>
              <a:rPr lang="es-ES" dirty="0"/>
              <a:t>Se encuentra localizada en una Estación Depuradora de Aguas Residuales, donde pueden llegar a producirse </a:t>
            </a:r>
            <a:r>
              <a:rPr lang="es-ES" b="1" dirty="0"/>
              <a:t>dos toneladas diarias </a:t>
            </a:r>
            <a:r>
              <a:rPr lang="es-ES" dirty="0"/>
              <a:t>del considerado </a:t>
            </a:r>
            <a:r>
              <a:rPr lang="es-ES" b="1" dirty="0"/>
              <a:t>“oro blanco”</a:t>
            </a:r>
            <a:r>
              <a:rPr lang="es-ES" dirty="0"/>
              <a:t> de los residuos, </a:t>
            </a:r>
            <a:r>
              <a:rPr lang="es-ES" b="1" dirty="0"/>
              <a:t>por su alto contenido en fósforo</a:t>
            </a:r>
            <a:r>
              <a:rPr lang="es-ES" dirty="0"/>
              <a:t>. El fósforo presente en los residuos líquidos puede cristalizarse de manera controlada y dar origen a este fertilizante de alto valor. </a:t>
            </a:r>
            <a:r>
              <a:rPr lang="es-ES" b="1" dirty="0"/>
              <a:t>En 2020 hemos producido 486 toneladas de este fertilizante.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D33F1-6A18-420B-A61F-ABD3822B3DDB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5278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D33F1-6A18-420B-A61F-ABD3822B3DDB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272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885D87-FD93-4C29-BE84-1EB6143CA8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0BDC60-FE1F-43BE-85A1-B445BC6E3A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1570C0-3AA3-447C-9509-B3352E167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402-C67C-450F-92BB-C75D13BE59CE}" type="datetimeFigureOut">
              <a:rPr lang="es-ES" smtClean="0"/>
              <a:t>03/11/2022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992CF3-4401-4731-8C55-743ADB845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C45E8C-F47D-4267-9AE5-FCDFB6C0A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0ED5-F6C0-4B84-A6D4-E71D8CEAAC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6101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B3EF88-3360-4DE3-A4CC-D96190AF1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90F38F4-2066-4E8D-833D-E4C594F6E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AE7667-22C8-4BDA-A298-D351AD386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402-C67C-450F-92BB-C75D13BE59CE}" type="datetimeFigureOut">
              <a:rPr lang="es-ES" smtClean="0"/>
              <a:t>03/11/2022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9F5F9D-73A9-434F-B557-AC450FA15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9A6D42-B5B3-461A-985B-A5E578896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0ED5-F6C0-4B84-A6D4-E71D8CEAAC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755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20F4BC0-DEF5-428F-A579-2562B8DEFA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F9C70FD-EC70-4AAE-B85C-16BDB42DA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25470F-3C25-41F3-AC67-6993C07AA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402-C67C-450F-92BB-C75D13BE59CE}" type="datetimeFigureOut">
              <a:rPr lang="es-ES" smtClean="0"/>
              <a:t>03/11/2022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F198BC-8A49-4131-8592-D8865C2CF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53D061-7511-45C9-9AD7-CAC4A1F4C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0ED5-F6C0-4B84-A6D4-E71D8CEAAC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992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454F17-24C7-46D3-8B28-F1C4BD11B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3CF131-E937-4B93-BA5D-088264F76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C2C9AA-A556-47C9-B931-E95656F14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402-C67C-450F-92BB-C75D13BE59CE}" type="datetimeFigureOut">
              <a:rPr lang="es-ES" smtClean="0"/>
              <a:t>03/11/2022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167A2B-92A6-4658-9B9D-EE0C10388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7735C3-0690-452B-BE23-104FD6BC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0ED5-F6C0-4B84-A6D4-E71D8CEAAC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490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298A91-3FF1-4ED7-8253-B55F145E8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E16541-C5CF-44CC-A12C-8150F2B1E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DF4FEE-5ED9-4A94-8C8C-41C0D3D2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402-C67C-450F-92BB-C75D13BE59CE}" type="datetimeFigureOut">
              <a:rPr lang="es-ES" smtClean="0"/>
              <a:t>03/11/2022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F4E4C9-5051-4938-87D5-09F215A64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3AE7E3-F6C9-476B-98A9-22E901A1B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0ED5-F6C0-4B84-A6D4-E71D8CEAAC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417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E70184-FFD3-47EF-8973-D1E4EADC9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C526C3-479F-49D0-A1C4-66C5AACAFF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A25613-F2B0-4EAA-B9C7-ED5CB2054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830B6E-DD80-4A3B-8583-EEE1E7AF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402-C67C-450F-92BB-C75D13BE59CE}" type="datetimeFigureOut">
              <a:rPr lang="es-ES" smtClean="0"/>
              <a:t>03/11/2022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AFF69C-B516-49D8-AAF7-266F87DB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9AC95AC-F842-41A5-AAA7-8903142B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0ED5-F6C0-4B84-A6D4-E71D8CEAAC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2909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A83A46-4754-406E-906F-656FEC614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38CE0F-2EB1-4940-9E4D-CB458FD15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649D28-15DA-42D6-8DF0-10F137703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08CA066-B014-4118-8B4C-9278C4844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39FD977-F04C-4753-BEA6-B233BBB774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33261FF-89CA-4658-8958-5023DDAE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402-C67C-450F-92BB-C75D13BE59CE}" type="datetimeFigureOut">
              <a:rPr lang="es-ES" smtClean="0"/>
              <a:t>03/11/2022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D3D10ED-FB14-4435-94A0-238FCD10C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EEE271C-0D65-413D-BB0C-D457AC241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0ED5-F6C0-4B84-A6D4-E71D8CEAAC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23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E163D-F802-44D9-A89E-0CCA95B39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55E1517-E0C0-4D3C-91EE-D54646A46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402-C67C-450F-92BB-C75D13BE59CE}" type="datetimeFigureOut">
              <a:rPr lang="es-ES" smtClean="0"/>
              <a:t>03/11/2022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667F42-2D0D-4945-90C0-FC798870C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738887-6466-45DC-81F1-DEF8E2F0D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0ED5-F6C0-4B84-A6D4-E71D8CEAAC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57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2842BEF-4CA5-4F77-BE6F-6AA1C8CCD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402-C67C-450F-92BB-C75D13BE59CE}" type="datetimeFigureOut">
              <a:rPr lang="es-ES" smtClean="0"/>
              <a:t>03/11/2022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A12754D-075F-452E-BB9E-3302FF26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D1B29D-9847-4D97-A38B-329C1B80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0ED5-F6C0-4B84-A6D4-E71D8CEAAC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1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013316-0B24-44C0-A08E-25F7758F9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1B492E-CE28-41CC-91A4-CEF32EF3B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7201066-72A3-43EB-95B6-A6C9A7731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5CDBB4-4496-43B3-A1B3-EFFDC33E9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402-C67C-450F-92BB-C75D13BE59CE}" type="datetimeFigureOut">
              <a:rPr lang="es-ES" smtClean="0"/>
              <a:t>03/11/2022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AE27FE9-65F4-4A16-AC6C-632A2161E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EA2B2F-BBC2-4EFB-A2EC-8D993BCF8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0ED5-F6C0-4B84-A6D4-E71D8CEAAC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6100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ACDB4-7370-4142-9C98-5EC6189E5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21F8BE2-10B8-4458-9BDB-0E872A4AD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C1DC4E-C0D6-4C51-BF25-76E904B27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AE3872-F843-4133-B331-682FDD79E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5402-C67C-450F-92BB-C75D13BE59CE}" type="datetimeFigureOut">
              <a:rPr lang="es-ES" smtClean="0"/>
              <a:t>03/11/2022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784EAA-159E-412D-ADFA-41CCF58AD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1019BB5-8064-4EC6-A444-E55378030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90ED5-F6C0-4B84-A6D4-E71D8CEAAC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398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1E2328D-62AB-4953-A56D-C538A3D53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ADC626A-4663-4FD5-93F7-D5E4E3C5A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856D26-A3C0-4D70-A96B-17F4F3B87F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95402-C67C-450F-92BB-C75D13BE59CE}" type="datetimeFigureOut">
              <a:rPr lang="es-ES" smtClean="0"/>
              <a:t>03/11/2022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05697B-D9E9-4F3A-9FD8-C91E86B96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D8C917-BD43-4DCA-806E-BE4F3DD10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90ED5-F6C0-4B84-A6D4-E71D8CEAAC7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870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chart" Target="../charts/chart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00B85A36-BB2E-432C-8C62-E837DEC33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7264" b="29977"/>
          <a:stretch/>
        </p:blipFill>
        <p:spPr>
          <a:xfrm>
            <a:off x="-28806" y="3373851"/>
            <a:ext cx="4116723" cy="348414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5299D41-7A5B-4718-8A0B-0183BC8261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81" t="70833"/>
          <a:stretch/>
        </p:blipFill>
        <p:spPr>
          <a:xfrm>
            <a:off x="5057422" y="4857209"/>
            <a:ext cx="7134578" cy="199964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0D147D8-D079-4726-BA17-19A4101312C5}"/>
              </a:ext>
            </a:extLst>
          </p:cNvPr>
          <p:cNvSpPr/>
          <p:nvPr/>
        </p:nvSpPr>
        <p:spPr>
          <a:xfrm>
            <a:off x="3680178" y="1842366"/>
            <a:ext cx="8028130" cy="2064350"/>
          </a:xfrm>
          <a:prstGeom prst="rect">
            <a:avLst/>
          </a:prstGeom>
          <a:solidFill>
            <a:srgbClr val="008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A99BF76-20B2-43E9-A8F7-13F4014C4C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88" t="8299"/>
          <a:stretch/>
        </p:blipFill>
        <p:spPr>
          <a:xfrm>
            <a:off x="-24445" y="4484"/>
            <a:ext cx="6114630" cy="5738960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C87EA38E-020D-4D9F-9960-B7B993CFD9E3}"/>
              </a:ext>
            </a:extLst>
          </p:cNvPr>
          <p:cNvSpPr/>
          <p:nvPr/>
        </p:nvSpPr>
        <p:spPr>
          <a:xfrm>
            <a:off x="3680178" y="1837305"/>
            <a:ext cx="8032491" cy="2064350"/>
          </a:xfrm>
          <a:prstGeom prst="rect">
            <a:avLst/>
          </a:prstGeom>
          <a:solidFill>
            <a:srgbClr val="0081C9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Picture 2" descr="Ver las imágenes de origen">
            <a:extLst>
              <a:ext uri="{FF2B5EF4-FFF2-40B4-BE49-F238E27FC236}">
                <a16:creationId xmlns:a16="http://schemas.microsoft.com/office/drawing/2014/main" id="{8E5471F7-F58A-4419-BD30-E9BA9877E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425" y="4857209"/>
            <a:ext cx="829779" cy="107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5075437-13C2-4776-B685-082A3A772AD7}"/>
              </a:ext>
            </a:extLst>
          </p:cNvPr>
          <p:cNvSpPr txBox="1"/>
          <p:nvPr/>
        </p:nvSpPr>
        <p:spPr>
          <a:xfrm>
            <a:off x="5823079" y="4034035"/>
            <a:ext cx="5973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1C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Ms. Pascual Fernández, </a:t>
            </a:r>
            <a:r>
              <a:rPr lang="en-US" sz="1400" dirty="0">
                <a:solidFill>
                  <a:srgbClr val="0081C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CEO</a:t>
            </a:r>
            <a:endParaRPr lang="es-ES" sz="2000" dirty="0">
              <a:solidFill>
                <a:srgbClr val="0081C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3056915A-987B-42A8-A7AF-8B9DF9E64F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747" t="80884"/>
          <a:stretch/>
        </p:blipFill>
        <p:spPr>
          <a:xfrm>
            <a:off x="9568204" y="413495"/>
            <a:ext cx="2456686" cy="137204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EA2F4F6-DE3A-47FB-987B-09F5FACFCA6B}"/>
              </a:ext>
            </a:extLst>
          </p:cNvPr>
          <p:cNvSpPr txBox="1"/>
          <p:nvPr/>
        </p:nvSpPr>
        <p:spPr>
          <a:xfrm>
            <a:off x="3880661" y="2023908"/>
            <a:ext cx="7793413" cy="1774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7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Sustainable Water and Energy Solutions supporting Climate Change and Biodiversity Objectives through </a:t>
            </a:r>
            <a:r>
              <a:rPr lang="en-US" sz="27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Innovation and Clean Technologies</a:t>
            </a:r>
          </a:p>
          <a:p>
            <a:pPr>
              <a:spcAft>
                <a:spcPts val="400"/>
              </a:spcAft>
            </a:pPr>
            <a:r>
              <a:rPr lang="en-US" sz="2200" b="1" dirty="0">
                <a:solidFill>
                  <a:srgbClr val="F5C108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Canal de Isabel II – 9</a:t>
            </a:r>
            <a:r>
              <a:rPr lang="en-US" sz="2200" b="1" baseline="30000" dirty="0">
                <a:solidFill>
                  <a:srgbClr val="F5C108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</a:t>
            </a:r>
            <a:r>
              <a:rPr lang="en-US" sz="2200" b="1" dirty="0">
                <a:solidFill>
                  <a:srgbClr val="F5C108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November 2022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BE15C99A-CC51-4969-8368-F52B0B4AF0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17264" b="29977"/>
          <a:stretch/>
        </p:blipFill>
        <p:spPr>
          <a:xfrm>
            <a:off x="-33167" y="3369366"/>
            <a:ext cx="4116723" cy="34841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344BFCA-E4A3-45DB-90B3-675CC488DB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05"/>
          <a:stretch/>
        </p:blipFill>
        <p:spPr>
          <a:xfrm>
            <a:off x="7287369" y="579209"/>
            <a:ext cx="2105562" cy="1114882"/>
          </a:xfrm>
          <a:prstGeom prst="rect">
            <a:avLst/>
          </a:prstGeom>
        </p:spPr>
      </p:pic>
      <p:pic>
        <p:nvPicPr>
          <p:cNvPr id="1030" name="Picture 6" descr="COP 27 Sharm El-Sheikh by Expo Egypt">
            <a:extLst>
              <a:ext uri="{FF2B5EF4-FFF2-40B4-BE49-F238E27FC236}">
                <a16:creationId xmlns:a16="http://schemas.microsoft.com/office/drawing/2014/main" id="{6B2C5287-2B89-4F82-9098-45019DCF6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2" r="26385"/>
          <a:stretch/>
        </p:blipFill>
        <p:spPr bwMode="auto">
          <a:xfrm>
            <a:off x="395503" y="4120298"/>
            <a:ext cx="2591632" cy="255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237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9041BAEC-1639-44F1-A5F7-2D8082E425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/>
          </a:blip>
          <a:srcRect l="18740"/>
          <a:stretch/>
        </p:blipFill>
        <p:spPr>
          <a:xfrm>
            <a:off x="-379173" y="-561004"/>
            <a:ext cx="7337549" cy="23241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A9852FA-B4CB-4506-8EF9-AE867F874DC9}"/>
              </a:ext>
            </a:extLst>
          </p:cNvPr>
          <p:cNvSpPr txBox="1"/>
          <p:nvPr/>
        </p:nvSpPr>
        <p:spPr>
          <a:xfrm>
            <a:off x="453178" y="393650"/>
            <a:ext cx="899746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0081C9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Canal de Isabel II: </a:t>
            </a:r>
            <a:r>
              <a:rPr lang="en-US" sz="3200" dirty="0">
                <a:solidFill>
                  <a:srgbClr val="BB8F1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Climate change challenge </a:t>
            </a:r>
            <a:endParaRPr lang="en-US" sz="3600" dirty="0">
              <a:solidFill>
                <a:srgbClr val="BB8F11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61581DD-79C2-4AEB-BB82-F320E272A4AB}"/>
              </a:ext>
            </a:extLst>
          </p:cNvPr>
          <p:cNvSpPr txBox="1"/>
          <p:nvPr/>
        </p:nvSpPr>
        <p:spPr>
          <a:xfrm>
            <a:off x="7337548" y="1547995"/>
            <a:ext cx="48121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81C9"/>
                </a:solidFill>
              </a:rPr>
              <a:t>Population vs Rainfall &amp; Demand</a:t>
            </a:r>
            <a:endParaRPr lang="es-ES" sz="1400" dirty="0">
              <a:solidFill>
                <a:srgbClr val="0081C9"/>
              </a:solidFill>
            </a:endParaRP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EA2ADA44-7474-44E2-99C2-CC370ABD3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47" t="80884"/>
          <a:stretch/>
        </p:blipFill>
        <p:spPr>
          <a:xfrm>
            <a:off x="10667543" y="157376"/>
            <a:ext cx="1289233" cy="720029"/>
          </a:xfrm>
          <a:prstGeom prst="rect">
            <a:avLst/>
          </a:prstGeom>
        </p:spPr>
      </p:pic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57049799-96CC-5AD6-7E49-99A4F1589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312238"/>
              </p:ext>
            </p:extLst>
          </p:nvPr>
        </p:nvGraphicFramePr>
        <p:xfrm>
          <a:off x="5575172" y="1490608"/>
          <a:ext cx="6086396" cy="3500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" name="Grupo 1">
            <a:extLst>
              <a:ext uri="{FF2B5EF4-FFF2-40B4-BE49-F238E27FC236}">
                <a16:creationId xmlns:a16="http://schemas.microsoft.com/office/drawing/2014/main" id="{6ADC4C70-BE5A-4ABA-8E6D-E842DED7D3EA}"/>
              </a:ext>
            </a:extLst>
          </p:cNvPr>
          <p:cNvGrpSpPr/>
          <p:nvPr/>
        </p:nvGrpSpPr>
        <p:grpSpPr>
          <a:xfrm>
            <a:off x="0" y="2788718"/>
            <a:ext cx="5119714" cy="3528276"/>
            <a:chOff x="0" y="2611074"/>
            <a:chExt cx="5119714" cy="3528276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DE4629E-3DB8-4F1A-B4D9-776EDD792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</a:blip>
            <a:srcRect l="33661"/>
            <a:stretch/>
          </p:blipFill>
          <p:spPr>
            <a:xfrm>
              <a:off x="0" y="2611074"/>
              <a:ext cx="4929876" cy="3528276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2910E7B-71C4-44ED-BEDF-6E94585EB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</a:blip>
            <a:srcRect l="33768" t="88368" r="-106" b="647"/>
            <a:stretch/>
          </p:blipFill>
          <p:spPr>
            <a:xfrm>
              <a:off x="0" y="5726913"/>
              <a:ext cx="5119714" cy="387541"/>
            </a:xfrm>
            <a:prstGeom prst="rect">
              <a:avLst/>
            </a:prstGeom>
          </p:spPr>
        </p:pic>
      </p:grpSp>
      <p:sp>
        <p:nvSpPr>
          <p:cNvPr id="22" name="2 Marcador de contenido">
            <a:extLst>
              <a:ext uri="{FF2B5EF4-FFF2-40B4-BE49-F238E27FC236}">
                <a16:creationId xmlns:a16="http://schemas.microsoft.com/office/drawing/2014/main" id="{AB5159C8-1633-4213-B5FE-BC7A07D5CD0C}"/>
              </a:ext>
            </a:extLst>
          </p:cNvPr>
          <p:cNvSpPr>
            <a:spLocks noGrp="1"/>
          </p:cNvSpPr>
          <p:nvPr/>
        </p:nvSpPr>
        <p:spPr>
          <a:xfrm>
            <a:off x="-33199" y="2763706"/>
            <a:ext cx="5068337" cy="38956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lnSpc>
                <a:spcPts val="168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7938" algn="l" defTabSz="457200" rtl="0" eaLnBrk="1" latinLnBrk="0" hangingPunct="1">
              <a:lnSpc>
                <a:spcPts val="1680"/>
              </a:lnSpc>
              <a:spcBef>
                <a:spcPts val="336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9263" indent="0" algn="l" defTabSz="457200" rtl="0" eaLnBrk="1" latinLnBrk="0" hangingPunct="1">
              <a:lnSpc>
                <a:spcPts val="1680"/>
              </a:lnSpc>
              <a:spcBef>
                <a:spcPts val="336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0" algn="l" defTabSz="457200" rtl="0" eaLnBrk="1" latinLnBrk="0" hangingPunct="1">
              <a:lnSpc>
                <a:spcPts val="1680"/>
              </a:lnSpc>
              <a:spcBef>
                <a:spcPts val="336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2663" indent="0" algn="l" defTabSz="457200" rtl="0" eaLnBrk="1" latinLnBrk="0" hangingPunct="1">
              <a:lnSpc>
                <a:spcPts val="1680"/>
              </a:lnSpc>
              <a:spcBef>
                <a:spcPts val="336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1638" lvl="1" indent="0" defTabSz="914400">
              <a:lnSpc>
                <a:spcPts val="1700"/>
              </a:lnSpc>
              <a:spcBef>
                <a:spcPts val="1000"/>
              </a:spcBef>
              <a:buClr>
                <a:srgbClr val="92D050"/>
              </a:buClr>
            </a:pPr>
            <a:r>
              <a:rPr lang="en-US" sz="16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7,52 million inhabitants supplied</a:t>
            </a:r>
            <a:endParaRPr lang="en-US" sz="16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01638" lvl="1" indent="0" defTabSz="914400">
              <a:lnSpc>
                <a:spcPts val="1700"/>
              </a:lnSpc>
              <a:spcBef>
                <a:spcPts val="1000"/>
              </a:spcBef>
              <a:buClr>
                <a:srgbClr val="92D050"/>
              </a:buClr>
            </a:pPr>
            <a:r>
              <a:rPr lang="en-US" sz="16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587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hm</a:t>
            </a:r>
            <a:r>
              <a:rPr lang="en-US" sz="1600" baseline="30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 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diverted for </a:t>
            </a:r>
            <a:r>
              <a:rPr lang="en-US" sz="16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consumption</a:t>
            </a:r>
          </a:p>
          <a:p>
            <a:pPr marL="401638" lvl="1" indent="0" defTabSz="914400">
              <a:lnSpc>
                <a:spcPts val="1700"/>
              </a:lnSpc>
              <a:spcBef>
                <a:spcPts val="1000"/>
              </a:spcBef>
              <a:buClr>
                <a:srgbClr val="92D050"/>
              </a:buClr>
            </a:pPr>
            <a:r>
              <a:rPr lang="en-US" sz="16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7,16 million inhabitants served, sanitation </a:t>
            </a:r>
          </a:p>
          <a:p>
            <a:pPr marL="401638" lvl="1" indent="0" defTabSz="914400">
              <a:lnSpc>
                <a:spcPts val="1700"/>
              </a:lnSpc>
              <a:spcBef>
                <a:spcPts val="1000"/>
              </a:spcBef>
              <a:buClr>
                <a:srgbClr val="92D050"/>
              </a:buClr>
            </a:pPr>
            <a:r>
              <a:rPr lang="en-US" sz="16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501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hm</a:t>
            </a:r>
            <a:r>
              <a:rPr lang="en-US" sz="1600" baseline="30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purified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in WWTP </a:t>
            </a:r>
          </a:p>
          <a:p>
            <a:pPr marL="401638" lvl="1" indent="0" defTabSz="914400">
              <a:lnSpc>
                <a:spcPts val="1700"/>
              </a:lnSpc>
              <a:spcBef>
                <a:spcPts val="1000"/>
              </a:spcBef>
              <a:buClr>
                <a:srgbClr val="92D050"/>
              </a:buClr>
            </a:pPr>
            <a:r>
              <a:rPr lang="en-US" sz="16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120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hm</a:t>
            </a:r>
            <a:r>
              <a:rPr lang="en-US" sz="1600" baseline="30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of </a:t>
            </a:r>
            <a:r>
              <a:rPr lang="en-US" sz="16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reclaimed water supplied </a:t>
            </a:r>
          </a:p>
          <a:p>
            <a:pPr marL="401638" lvl="1" indent="0" defTabSz="914400">
              <a:lnSpc>
                <a:spcPts val="1700"/>
              </a:lnSpc>
              <a:spcBef>
                <a:spcPts val="1000"/>
              </a:spcBef>
              <a:buClr>
                <a:srgbClr val="92D050"/>
              </a:buClr>
            </a:pPr>
            <a:r>
              <a:rPr lang="en-US" sz="16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9.000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employees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marL="401638" lvl="1" indent="0" defTabSz="914400">
              <a:lnSpc>
                <a:spcPts val="1700"/>
              </a:lnSpc>
              <a:spcBef>
                <a:spcPts val="1000"/>
              </a:spcBef>
              <a:buClr>
                <a:srgbClr val="92D050"/>
              </a:buClr>
            </a:pPr>
            <a:r>
              <a:rPr lang="en-US" sz="16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1.000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million euros in </a:t>
            </a:r>
            <a:r>
              <a:rPr lang="en-US" sz="16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business turnover</a:t>
            </a:r>
          </a:p>
          <a:p>
            <a:pPr marL="401638" lvl="1" indent="0" defTabSz="914400">
              <a:lnSpc>
                <a:spcPts val="1700"/>
              </a:lnSpc>
              <a:spcBef>
                <a:spcPts val="1000"/>
              </a:spcBef>
              <a:buClr>
                <a:srgbClr val="92D050"/>
              </a:buClr>
            </a:pPr>
            <a:r>
              <a:rPr lang="en-US" sz="16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142.5</a:t>
            </a:r>
            <a:r>
              <a:rPr lang="en-US" sz="1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million euros</a:t>
            </a:r>
            <a:r>
              <a:rPr lang="en-US" sz="16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in investments</a:t>
            </a:r>
          </a:p>
          <a:p>
            <a:pPr marL="401638" lvl="1" indent="0" defTabSz="914400">
              <a:lnSpc>
                <a:spcPts val="1700"/>
              </a:lnSpc>
              <a:spcBef>
                <a:spcPts val="1000"/>
              </a:spcBef>
              <a:buClr>
                <a:srgbClr val="92D050"/>
              </a:buClr>
            </a:pPr>
            <a:r>
              <a:rPr lang="en-US" sz="16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109 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MW installed </a:t>
            </a:r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 electricity generation</a:t>
            </a:r>
          </a:p>
          <a:p>
            <a:pPr marL="401638" lvl="1" indent="0" defTabSz="914400">
              <a:lnSpc>
                <a:spcPts val="1700"/>
              </a:lnSpc>
              <a:spcBef>
                <a:spcPts val="1000"/>
              </a:spcBef>
              <a:buClr>
                <a:srgbClr val="92D050"/>
              </a:buClr>
            </a:pPr>
            <a:r>
              <a:rPr lang="en-US" sz="16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420 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millions</a:t>
            </a:r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KWh produced </a:t>
            </a:r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(87% of consume)</a:t>
            </a:r>
          </a:p>
          <a:p>
            <a:pPr defTabSz="914400">
              <a:lnSpc>
                <a:spcPct val="90000"/>
              </a:lnSpc>
            </a:pPr>
            <a:endParaRPr lang="en-US" sz="2400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D9A5E579-B828-4E3E-A7D0-D6D7AD302B89}"/>
              </a:ext>
            </a:extLst>
          </p:cNvPr>
          <p:cNvSpPr txBox="1">
            <a:spLocks/>
          </p:cNvSpPr>
          <p:nvPr/>
        </p:nvSpPr>
        <p:spPr>
          <a:xfrm>
            <a:off x="5379522" y="4960987"/>
            <a:ext cx="6086396" cy="1991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7CB373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¿How do we face Climate Change challenge? </a:t>
            </a:r>
          </a:p>
          <a:p>
            <a:pPr algn="ctr"/>
            <a:endParaRPr lang="en-US" sz="1000" b="1" dirty="0">
              <a:solidFill>
                <a:srgbClr val="7CB373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Our planning includes </a:t>
            </a:r>
            <a:r>
              <a:rPr lang="en-US" sz="1600" dirty="0">
                <a:solidFill>
                  <a:srgbClr val="0070C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adapting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and </a:t>
            </a:r>
            <a:r>
              <a:rPr lang="en-US" sz="1600" dirty="0">
                <a:solidFill>
                  <a:srgbClr val="0070C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mitigating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the consequences of climate change by implementing several plans throughout the </a:t>
            </a:r>
            <a:r>
              <a:rPr lang="en-US" sz="1600" dirty="0">
                <a:solidFill>
                  <a:srgbClr val="0070C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integrated water cycle.</a:t>
            </a:r>
            <a:r>
              <a:rPr lang="es-ES" sz="1600" dirty="0">
                <a:solidFill>
                  <a:srgbClr val="0070C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291FB3F0-AF10-468D-BEE8-55946CD4B18D}"/>
              </a:ext>
            </a:extLst>
          </p:cNvPr>
          <p:cNvCxnSpPr>
            <a:cxnSpLocks/>
          </p:cNvCxnSpPr>
          <p:nvPr/>
        </p:nvCxnSpPr>
        <p:spPr>
          <a:xfrm>
            <a:off x="8339605" y="4836708"/>
            <a:ext cx="29216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E887B84A-9EF5-420E-A5CE-DA55A0C6C059}"/>
              </a:ext>
            </a:extLst>
          </p:cNvPr>
          <p:cNvSpPr txBox="1"/>
          <p:nvPr/>
        </p:nvSpPr>
        <p:spPr>
          <a:xfrm>
            <a:off x="8585950" y="4699378"/>
            <a:ext cx="10865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Rainfall</a:t>
            </a:r>
            <a:endParaRPr lang="es-E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E10E647-B454-4E7B-A521-55E7C904715F}"/>
              </a:ext>
            </a:extLst>
          </p:cNvPr>
          <p:cNvSpPr txBox="1"/>
          <p:nvPr/>
        </p:nvSpPr>
        <p:spPr>
          <a:xfrm>
            <a:off x="645296" y="1490608"/>
            <a:ext cx="48490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Canal de Isabel II is the company responsible for the </a:t>
            </a:r>
            <a:r>
              <a:rPr lang="en-US" sz="1600" dirty="0">
                <a:solidFill>
                  <a:srgbClr val="006DB6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integral water cycle </a:t>
            </a:r>
            <a:r>
              <a:rPr lang="en-US" sz="1600" dirty="0"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in the Region of Madrid. We also provide urban water services in other regions of Spain and in several Latin America cities. </a:t>
            </a:r>
            <a:endParaRPr lang="es-ES" sz="1600" dirty="0"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985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:a16="http://schemas.microsoft.com/office/drawing/2014/main" id="{B02F5493-2978-498E-AC62-FC37C357E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4804"/>
          <a:stretch/>
        </p:blipFill>
        <p:spPr>
          <a:xfrm>
            <a:off x="0" y="0"/>
            <a:ext cx="6790042" cy="23241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E233486-1EDA-4D14-B4C7-ACC5F9CAB89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4029075" y="4151851"/>
            <a:ext cx="8162925" cy="2714625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ADF2B740-37B2-4BF7-A165-B41C9707330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5683" y="3464581"/>
            <a:ext cx="4674078" cy="3074707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35F3FA3B-4BF2-4205-BDC2-15AA611A44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6228" y="1567417"/>
            <a:ext cx="4199005" cy="271462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07C6E39-E241-4BA0-BA03-3885CE2BAA6D}"/>
              </a:ext>
            </a:extLst>
          </p:cNvPr>
          <p:cNvSpPr txBox="1"/>
          <p:nvPr/>
        </p:nvSpPr>
        <p:spPr>
          <a:xfrm>
            <a:off x="8626244" y="912610"/>
            <a:ext cx="445210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600" b="1" i="0" u="none" strike="noStrike" baseline="0" dirty="0" err="1">
                <a:latin typeface="+mj-lt"/>
              </a:rPr>
              <a:t>Hydraulic</a:t>
            </a:r>
            <a:r>
              <a:rPr lang="es-ES" sz="1600" b="1" i="0" u="none" strike="noStrike" baseline="0" dirty="0">
                <a:latin typeface="+mj-lt"/>
              </a:rPr>
              <a:t> </a:t>
            </a:r>
            <a:r>
              <a:rPr lang="es-ES" sz="1600" b="1" i="0" u="none" strike="noStrike" baseline="0" dirty="0" err="1">
                <a:latin typeface="+mj-lt"/>
              </a:rPr>
              <a:t>power</a:t>
            </a:r>
            <a:r>
              <a:rPr lang="es-ES" sz="1600" b="1" i="0" u="none" strike="noStrike" baseline="0" dirty="0">
                <a:latin typeface="+mj-lt"/>
              </a:rPr>
              <a:t> </a:t>
            </a:r>
            <a:r>
              <a:rPr lang="es-ES" sz="1600" b="1" i="0" u="none" strike="noStrike" baseline="0" dirty="0" err="1">
                <a:latin typeface="+mj-lt"/>
              </a:rPr>
              <a:t>plants</a:t>
            </a:r>
            <a:r>
              <a:rPr lang="es-ES" sz="1600" b="1" i="0" u="none" strike="noStrike" baseline="0" dirty="0">
                <a:latin typeface="+mj-lt"/>
              </a:rPr>
              <a:t> </a:t>
            </a:r>
          </a:p>
          <a:p>
            <a:pPr algn="l"/>
            <a:r>
              <a:rPr lang="es-ES" sz="1600" b="0" i="0" u="none" strike="noStrike" baseline="0" dirty="0">
                <a:latin typeface="+mj-lt"/>
              </a:rPr>
              <a:t>9 </a:t>
            </a:r>
            <a:r>
              <a:rPr lang="es-ES" sz="1600" b="0" i="0" u="none" strike="noStrike" baseline="0" dirty="0" err="1">
                <a:latin typeface="+mj-lt"/>
              </a:rPr>
              <a:t>facilities</a:t>
            </a:r>
            <a:r>
              <a:rPr lang="es-ES" sz="1600" b="0" i="0" u="none" strike="noStrike" baseline="0" dirty="0">
                <a:latin typeface="+mj-lt"/>
              </a:rPr>
              <a:t>: 35,52 MW</a:t>
            </a:r>
          </a:p>
          <a:p>
            <a:pPr algn="l"/>
            <a:endParaRPr lang="es-ES" sz="800" b="0" i="0" u="none" strike="noStrike" baseline="0" dirty="0">
              <a:latin typeface="+mj-lt"/>
            </a:endParaRPr>
          </a:p>
          <a:p>
            <a:pPr algn="l"/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</a:t>
            </a:r>
            <a:r>
              <a:rPr lang="es-ES" sz="16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olar </a:t>
            </a:r>
            <a:r>
              <a:rPr lang="es-ES" sz="1600" b="1" i="0" u="none" strike="noStrike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plants</a:t>
            </a:r>
            <a:r>
              <a:rPr lang="es-ES" sz="16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s-ES" sz="16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50 MW (</a:t>
            </a:r>
            <a:r>
              <a:rPr lang="es-ES" sz="1600" b="0" i="0" u="none" strike="noStrike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installing</a:t>
            </a:r>
            <a:r>
              <a:rPr lang="es-ES" sz="16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) and </a:t>
            </a:r>
          </a:p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Floating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plants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(in Project)</a:t>
            </a:r>
            <a:endParaRPr lang="es-ES" sz="1600" b="0" i="0" u="none" strike="noStrike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l"/>
            <a:endParaRPr lang="es-ES" sz="800" b="0" i="0" u="none" strike="noStrike" baseline="0" dirty="0">
              <a:latin typeface="+mj-lt"/>
            </a:endParaRPr>
          </a:p>
          <a:p>
            <a:pPr algn="l"/>
            <a:r>
              <a:rPr lang="es-ES" sz="1600" b="1" i="0" u="none" strike="noStrike" baseline="0" dirty="0" err="1">
                <a:latin typeface="+mj-lt"/>
              </a:rPr>
              <a:t>Hydroelectric</a:t>
            </a:r>
            <a:r>
              <a:rPr lang="es-ES" sz="1600" b="1" i="0" u="none" strike="noStrike" baseline="0" dirty="0">
                <a:latin typeface="+mj-lt"/>
              </a:rPr>
              <a:t> </a:t>
            </a:r>
            <a:r>
              <a:rPr lang="es-ES" sz="1600" b="1" i="0" u="none" strike="noStrike" baseline="0" dirty="0" err="1">
                <a:latin typeface="+mj-lt"/>
              </a:rPr>
              <a:t>microturbines</a:t>
            </a:r>
            <a:endParaRPr lang="es-ES" sz="1600" b="1" i="0" u="none" strike="noStrike" baseline="0" dirty="0">
              <a:latin typeface="+mj-lt"/>
            </a:endParaRPr>
          </a:p>
          <a:p>
            <a:pPr algn="l"/>
            <a:r>
              <a:rPr lang="es-ES" sz="1600" b="0" i="0" u="none" strike="noStrike" baseline="0" dirty="0">
                <a:latin typeface="+mj-lt"/>
              </a:rPr>
              <a:t>9 </a:t>
            </a:r>
            <a:r>
              <a:rPr lang="es-ES" sz="1600" b="0" i="0" u="none" strike="noStrike" baseline="0" dirty="0" err="1">
                <a:latin typeface="+mj-lt"/>
              </a:rPr>
              <a:t>facilities</a:t>
            </a:r>
            <a:r>
              <a:rPr lang="es-ES" sz="1600" b="0" i="0" u="none" strike="noStrike" baseline="0" dirty="0">
                <a:latin typeface="+mj-lt"/>
              </a:rPr>
              <a:t>: 0,83 MW</a:t>
            </a:r>
          </a:p>
          <a:p>
            <a:pPr algn="l"/>
            <a:endParaRPr lang="es-ES" sz="800" b="0" i="0" u="none" strike="noStrike" baseline="0" dirty="0">
              <a:latin typeface="+mj-lt"/>
            </a:endParaRPr>
          </a:p>
          <a:p>
            <a:pPr algn="l"/>
            <a:r>
              <a:rPr lang="es-ES" sz="1600" b="1" i="0" u="none" strike="noStrike" baseline="0" dirty="0" err="1">
                <a:latin typeface="+mj-lt"/>
              </a:rPr>
              <a:t>Biogas</a:t>
            </a:r>
            <a:r>
              <a:rPr lang="es-ES" sz="1600" b="1" i="0" u="none" strike="noStrike" baseline="0" dirty="0">
                <a:latin typeface="+mj-lt"/>
              </a:rPr>
              <a:t> </a:t>
            </a:r>
            <a:r>
              <a:rPr lang="es-ES" sz="1600" b="1" i="0" u="none" strike="noStrike" baseline="0" dirty="0" err="1">
                <a:latin typeface="+mj-lt"/>
              </a:rPr>
              <a:t>power</a:t>
            </a:r>
            <a:r>
              <a:rPr lang="es-ES" sz="1600" b="1" i="0" u="none" strike="noStrike" baseline="0" dirty="0">
                <a:latin typeface="+mj-lt"/>
              </a:rPr>
              <a:t> </a:t>
            </a:r>
            <a:r>
              <a:rPr lang="es-ES" sz="1600" b="1" i="0" u="none" strike="noStrike" baseline="0" dirty="0" err="1">
                <a:latin typeface="+mj-lt"/>
              </a:rPr>
              <a:t>plants</a:t>
            </a:r>
            <a:endParaRPr lang="es-ES" sz="1600" b="1" i="0" u="none" strike="noStrike" baseline="0" dirty="0">
              <a:latin typeface="+mj-lt"/>
            </a:endParaRPr>
          </a:p>
          <a:p>
            <a:pPr algn="l"/>
            <a:r>
              <a:rPr lang="es-ES" sz="1600" b="0" i="0" u="none" strike="noStrike" baseline="0" dirty="0">
                <a:latin typeface="+mj-lt"/>
              </a:rPr>
              <a:t>17 </a:t>
            </a:r>
            <a:r>
              <a:rPr lang="es-ES" sz="1600" dirty="0" err="1">
                <a:latin typeface="+mj-lt"/>
              </a:rPr>
              <a:t>facilities</a:t>
            </a:r>
            <a:r>
              <a:rPr lang="es-ES" sz="1600" b="0" i="0" u="none" strike="noStrike" baseline="0" dirty="0">
                <a:latin typeface="+mj-lt"/>
              </a:rPr>
              <a:t>: 26,3 MW</a:t>
            </a:r>
          </a:p>
          <a:p>
            <a:pPr algn="l"/>
            <a:endParaRPr lang="es-ES" sz="800" b="0" i="0" u="none" strike="noStrike" baseline="0" dirty="0">
              <a:latin typeface="+mj-lt"/>
            </a:endParaRPr>
          </a:p>
          <a:p>
            <a:pPr algn="l"/>
            <a:r>
              <a:rPr lang="es-ES" sz="1600" b="1" i="0" u="none" strike="noStrike" baseline="0" dirty="0" err="1">
                <a:latin typeface="+mj-lt"/>
              </a:rPr>
              <a:t>Biogas</a:t>
            </a:r>
            <a:r>
              <a:rPr lang="es-ES" sz="1600" b="1" i="0" u="none" strike="noStrike" baseline="0" dirty="0">
                <a:latin typeface="+mj-lt"/>
              </a:rPr>
              <a:t> </a:t>
            </a:r>
            <a:r>
              <a:rPr lang="es-ES" sz="1600" b="1" i="0" u="none" strike="noStrike" baseline="0" dirty="0" err="1">
                <a:latin typeface="+mj-lt"/>
              </a:rPr>
              <a:t>microturbines</a:t>
            </a:r>
            <a:endParaRPr lang="es-ES" sz="1600" b="1" i="0" u="none" strike="noStrike" baseline="0" dirty="0">
              <a:latin typeface="+mj-lt"/>
            </a:endParaRPr>
          </a:p>
          <a:p>
            <a:pPr algn="l"/>
            <a:r>
              <a:rPr lang="es-ES" sz="1600" b="0" i="0" u="none" strike="noStrike" baseline="0" dirty="0">
                <a:latin typeface="+mj-lt"/>
              </a:rPr>
              <a:t>3 </a:t>
            </a:r>
            <a:r>
              <a:rPr lang="es-ES" sz="1600" b="0" i="0" u="none" strike="noStrike" baseline="0" dirty="0" err="1">
                <a:latin typeface="+mj-lt"/>
              </a:rPr>
              <a:t>facilities</a:t>
            </a:r>
            <a:r>
              <a:rPr lang="es-ES" sz="1600" b="0" i="0" u="none" strike="noStrike" baseline="0" dirty="0">
                <a:latin typeface="+mj-lt"/>
              </a:rPr>
              <a:t>: 0,26 MW</a:t>
            </a:r>
          </a:p>
          <a:p>
            <a:pPr algn="l"/>
            <a:endParaRPr lang="es-ES" sz="800" b="0" i="0" u="none" strike="noStrike" baseline="0" dirty="0">
              <a:latin typeface="+mj-lt"/>
            </a:endParaRPr>
          </a:p>
          <a:p>
            <a:pPr algn="l"/>
            <a:r>
              <a:rPr lang="es-ES" sz="1600" b="1" i="0" u="none" strike="noStrike" baseline="0" dirty="0" err="1">
                <a:latin typeface="+mj-lt"/>
              </a:rPr>
              <a:t>Thermal</a:t>
            </a:r>
            <a:r>
              <a:rPr lang="es-ES" sz="1600" b="1" i="0" u="none" strike="noStrike" baseline="0" dirty="0">
                <a:latin typeface="+mj-lt"/>
              </a:rPr>
              <a:t> </a:t>
            </a:r>
            <a:r>
              <a:rPr lang="es-ES" sz="1600" b="1" i="0" u="none" strike="noStrike" baseline="0" dirty="0" err="1">
                <a:latin typeface="+mj-lt"/>
              </a:rPr>
              <a:t>sludge</a:t>
            </a:r>
            <a:r>
              <a:rPr lang="es-ES" sz="1600" b="1" i="0" u="none" strike="noStrike" baseline="0" dirty="0">
                <a:latin typeface="+mj-lt"/>
              </a:rPr>
              <a:t> </a:t>
            </a:r>
            <a:r>
              <a:rPr lang="es-ES" sz="1600" b="1" i="0" u="none" strike="noStrike" baseline="0" dirty="0" err="1">
                <a:latin typeface="+mj-lt"/>
              </a:rPr>
              <a:t>drying</a:t>
            </a:r>
            <a:r>
              <a:rPr lang="es-ES" sz="1600" b="1" i="0" u="none" strike="noStrike" baseline="0" dirty="0">
                <a:latin typeface="+mj-lt"/>
              </a:rPr>
              <a:t> </a:t>
            </a:r>
            <a:r>
              <a:rPr lang="es-ES" sz="1600" b="1" i="0" u="none" strike="noStrike" baseline="0" dirty="0" err="1">
                <a:latin typeface="+mj-lt"/>
              </a:rPr>
              <a:t>plant</a:t>
            </a:r>
            <a:endParaRPr lang="es-ES" sz="1600" b="1" i="0" u="none" strike="noStrike" baseline="0" dirty="0">
              <a:latin typeface="+mj-lt"/>
            </a:endParaRPr>
          </a:p>
          <a:p>
            <a:pPr algn="l"/>
            <a:r>
              <a:rPr lang="es-ES" sz="1600" b="0" i="0" u="none" strike="noStrike" baseline="0" dirty="0">
                <a:latin typeface="+mj-lt"/>
              </a:rPr>
              <a:t>2 </a:t>
            </a:r>
            <a:r>
              <a:rPr lang="es-ES" sz="1600" b="0" i="0" u="none" strike="noStrike" baseline="0" dirty="0" err="1">
                <a:latin typeface="+mj-lt"/>
              </a:rPr>
              <a:t>facilities</a:t>
            </a:r>
            <a:r>
              <a:rPr lang="es-ES" sz="1600" b="0" i="0" u="none" strike="noStrike" baseline="0" dirty="0">
                <a:latin typeface="+mj-lt"/>
              </a:rPr>
              <a:t>: 44,7 MW</a:t>
            </a:r>
            <a:endParaRPr lang="es-ES" sz="1600" dirty="0">
              <a:latin typeface="+mj-lt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F1A52F8-9B9B-4D06-8060-2FC6442FD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794" y="877405"/>
            <a:ext cx="552450" cy="54292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730EB33-E364-4A03-825E-5BA4AC1DD8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73794" y="1494704"/>
            <a:ext cx="552450" cy="54292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AFD7B7E-9213-4AF9-AD83-B170F9A6F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794" y="2101117"/>
            <a:ext cx="552450" cy="54292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0778DB-8AE1-412A-81ED-939E065B1D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794" y="2705306"/>
            <a:ext cx="552450" cy="54292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7859DCE-79A0-4526-9EB6-90E65AA45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794" y="3306388"/>
            <a:ext cx="552450" cy="54292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1AF143E-D466-4FB2-B165-E6876AD51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794" y="3935271"/>
            <a:ext cx="552450" cy="5429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B78B3A0-7D42-4B76-91F2-15B9ED0BFC36}"/>
              </a:ext>
            </a:extLst>
          </p:cNvPr>
          <p:cNvSpPr txBox="1"/>
          <p:nvPr/>
        </p:nvSpPr>
        <p:spPr>
          <a:xfrm>
            <a:off x="8218695" y="987300"/>
            <a:ext cx="243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7DD9596-D4BF-4AFB-8E16-87D468000FBD}"/>
              </a:ext>
            </a:extLst>
          </p:cNvPr>
          <p:cNvSpPr txBox="1"/>
          <p:nvPr/>
        </p:nvSpPr>
        <p:spPr>
          <a:xfrm>
            <a:off x="8218695" y="1599630"/>
            <a:ext cx="243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96C6623-90B9-41ED-82F6-48375CD8A86E}"/>
              </a:ext>
            </a:extLst>
          </p:cNvPr>
          <p:cNvSpPr txBox="1"/>
          <p:nvPr/>
        </p:nvSpPr>
        <p:spPr>
          <a:xfrm>
            <a:off x="8228423" y="2211436"/>
            <a:ext cx="243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64D736D-BB6D-465A-9C19-A0323899C9C9}"/>
              </a:ext>
            </a:extLst>
          </p:cNvPr>
          <p:cNvSpPr txBox="1"/>
          <p:nvPr/>
        </p:nvSpPr>
        <p:spPr>
          <a:xfrm>
            <a:off x="8228423" y="2813955"/>
            <a:ext cx="243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37BA078-EACF-4A07-8F00-C18593404AE3}"/>
              </a:ext>
            </a:extLst>
          </p:cNvPr>
          <p:cNvSpPr txBox="1"/>
          <p:nvPr/>
        </p:nvSpPr>
        <p:spPr>
          <a:xfrm>
            <a:off x="8228423" y="3415037"/>
            <a:ext cx="243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00C2B80-7371-496A-B938-9A903872C325}"/>
              </a:ext>
            </a:extLst>
          </p:cNvPr>
          <p:cNvSpPr txBox="1"/>
          <p:nvPr/>
        </p:nvSpPr>
        <p:spPr>
          <a:xfrm>
            <a:off x="8216367" y="4038602"/>
            <a:ext cx="243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D506680-9E5E-47C3-93B4-5245E0FF6D0B}"/>
              </a:ext>
            </a:extLst>
          </p:cNvPr>
          <p:cNvSpPr txBox="1"/>
          <p:nvPr/>
        </p:nvSpPr>
        <p:spPr>
          <a:xfrm>
            <a:off x="8626244" y="4599813"/>
            <a:ext cx="37532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1600" b="1" i="0" u="none" strike="noStrike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Biomethane</a:t>
            </a:r>
            <a:r>
              <a:rPr lang="es-ES" sz="16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s-ES" sz="1600" b="1" i="0" u="none" strike="noStrike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</a:t>
            </a:r>
            <a:r>
              <a:rPr lang="es-ES" sz="16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s-ES" sz="1600" b="1" i="0" u="none" strike="noStrike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transport</a:t>
            </a:r>
            <a:endParaRPr lang="es-ES" sz="1600" b="1" i="0" u="none" strike="noStrike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l"/>
            <a:r>
              <a:rPr lang="es-ES" sz="1600" b="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 </a:t>
            </a:r>
            <a:r>
              <a:rPr lang="es-ES" sz="1600" b="0" i="0" u="none" strike="noStrike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facility</a:t>
            </a:r>
            <a:endParaRPr lang="es-ES" sz="1600" b="0" i="0" u="none" strike="noStrike" baseline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l"/>
            <a:endParaRPr lang="es-ES" sz="1600" dirty="0">
              <a:latin typeface="+mj-lt"/>
            </a:endParaRPr>
          </a:p>
          <a:p>
            <a:pPr algn="l"/>
            <a:r>
              <a:rPr lang="es-ES" sz="1600" dirty="0">
                <a:latin typeface="+mj-lt"/>
              </a:rPr>
              <a:t>Green </a:t>
            </a:r>
            <a:r>
              <a:rPr lang="es-ES" sz="1600" dirty="0" err="1">
                <a:latin typeface="+mj-lt"/>
              </a:rPr>
              <a:t>Hydrogen</a:t>
            </a:r>
            <a:r>
              <a:rPr lang="es-ES" sz="1600" dirty="0">
                <a:latin typeface="+mj-lt"/>
              </a:rPr>
              <a:t> </a:t>
            </a:r>
            <a:r>
              <a:rPr lang="es-ES" sz="1600" dirty="0" err="1">
                <a:latin typeface="+mj-lt"/>
              </a:rPr>
              <a:t>Plant</a:t>
            </a:r>
            <a:r>
              <a:rPr lang="es-ES" sz="1600" dirty="0">
                <a:latin typeface="+mj-lt"/>
              </a:rPr>
              <a:t> 1 MW (</a:t>
            </a:r>
            <a:r>
              <a:rPr lang="es-ES" sz="1600" dirty="0" err="1">
                <a:latin typeface="+mj-lt"/>
              </a:rPr>
              <a:t>installing</a:t>
            </a:r>
            <a:r>
              <a:rPr lang="es-ES" sz="1600" dirty="0">
                <a:latin typeface="+mj-lt"/>
              </a:rPr>
              <a:t>) </a:t>
            </a:r>
          </a:p>
          <a:p>
            <a:pPr algn="l"/>
            <a:r>
              <a:rPr lang="es-ES" sz="1600" dirty="0">
                <a:latin typeface="+mj-lt"/>
              </a:rPr>
              <a:t>and 5 MW (in Project)</a:t>
            </a:r>
          </a:p>
          <a:p>
            <a:pPr algn="l"/>
            <a:endParaRPr lang="es-ES" sz="800" dirty="0">
              <a:latin typeface="+mj-lt"/>
            </a:endParaRPr>
          </a:p>
          <a:p>
            <a:pPr algn="l"/>
            <a:r>
              <a:rPr lang="es-ES" sz="1600" b="1" i="0" u="none" strike="noStrike" baseline="0" dirty="0">
                <a:latin typeface="+mj-lt"/>
              </a:rPr>
              <a:t>Solar </a:t>
            </a:r>
            <a:r>
              <a:rPr lang="es-ES" sz="1600" b="1" i="0" u="none" strike="noStrike" baseline="0" dirty="0" err="1">
                <a:latin typeface="+mj-lt"/>
              </a:rPr>
              <a:t>plants</a:t>
            </a:r>
            <a:endParaRPr lang="es-ES" sz="1600" b="1" i="0" u="none" strike="noStrike" baseline="0" dirty="0">
              <a:latin typeface="+mj-lt"/>
            </a:endParaRPr>
          </a:p>
          <a:p>
            <a:pPr algn="l"/>
            <a:r>
              <a:rPr lang="es-ES" sz="1600" b="0" i="0" u="none" strike="noStrike" baseline="0" dirty="0" err="1">
                <a:latin typeface="+mj-lt"/>
              </a:rPr>
              <a:t>Installed</a:t>
            </a:r>
            <a:r>
              <a:rPr lang="es-ES" sz="1600" b="0" i="0" u="none" strike="noStrike" baseline="0" dirty="0">
                <a:latin typeface="+mj-lt"/>
              </a:rPr>
              <a:t> </a:t>
            </a:r>
            <a:r>
              <a:rPr lang="es-ES" sz="1600" b="0" i="0" u="none" strike="noStrike" baseline="0" dirty="0" err="1">
                <a:latin typeface="+mj-lt"/>
              </a:rPr>
              <a:t>capacity</a:t>
            </a:r>
            <a:r>
              <a:rPr lang="es-ES" sz="1600" b="0" i="0" u="none" strike="noStrike" baseline="0" dirty="0">
                <a:latin typeface="+mj-lt"/>
              </a:rPr>
              <a:t>: 1,23 MW (+50 </a:t>
            </a:r>
            <a:r>
              <a:rPr lang="es-ES" sz="1600" b="0" i="0" u="none" strike="noStrike" baseline="0" dirty="0" err="1">
                <a:latin typeface="+mj-lt"/>
              </a:rPr>
              <a:t>Mw</a:t>
            </a:r>
            <a:r>
              <a:rPr lang="es-ES" sz="1600" b="0" i="0" u="none" strike="noStrike" baseline="0" dirty="0">
                <a:latin typeface="+mj-lt"/>
              </a:rPr>
              <a:t>)</a:t>
            </a:r>
            <a:endParaRPr lang="es-ES" sz="1600" dirty="0">
              <a:latin typeface="+mj-lt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D0DEEEBC-C426-4EEC-BAE2-D3DF28F2264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73794" y="4569848"/>
            <a:ext cx="552450" cy="54292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168D687-ADA2-4A5E-B21C-644EB228DEE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73794" y="5159212"/>
            <a:ext cx="552450" cy="54292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95CF3DD-7253-4D83-8FB8-63C4DDBC62E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3794" y="5779662"/>
            <a:ext cx="552450" cy="542925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5CA9C84C-9BC6-4138-A006-8BEB10BB59FB}"/>
              </a:ext>
            </a:extLst>
          </p:cNvPr>
          <p:cNvSpPr txBox="1"/>
          <p:nvPr/>
        </p:nvSpPr>
        <p:spPr>
          <a:xfrm>
            <a:off x="8228423" y="4678497"/>
            <a:ext cx="243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00760CE-B89A-48C5-82D8-BC9B53D60BBF}"/>
              </a:ext>
            </a:extLst>
          </p:cNvPr>
          <p:cNvSpPr txBox="1"/>
          <p:nvPr/>
        </p:nvSpPr>
        <p:spPr>
          <a:xfrm>
            <a:off x="8228423" y="5267861"/>
            <a:ext cx="243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A3358AE-33DF-4FBC-A5C4-543C2D637D29}"/>
              </a:ext>
            </a:extLst>
          </p:cNvPr>
          <p:cNvSpPr txBox="1"/>
          <p:nvPr/>
        </p:nvSpPr>
        <p:spPr>
          <a:xfrm>
            <a:off x="8216367" y="5882993"/>
            <a:ext cx="243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72C5E80-0D05-40BA-83F0-08C0CC1F6573}"/>
              </a:ext>
            </a:extLst>
          </p:cNvPr>
          <p:cNvSpPr txBox="1"/>
          <p:nvPr/>
        </p:nvSpPr>
        <p:spPr>
          <a:xfrm>
            <a:off x="655889" y="1792951"/>
            <a:ext cx="21541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In 2021, we had the highest installed el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ectric capacity for power generation in the Region of Madrid, with </a:t>
            </a:r>
            <a:r>
              <a:rPr lang="en-US" sz="1600" dirty="0">
                <a:solidFill>
                  <a:srgbClr val="0081C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109 MW. </a:t>
            </a: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7D2D7AEC-CE2D-4CC6-AD9F-253FCD96A403}"/>
              </a:ext>
            </a:extLst>
          </p:cNvPr>
          <p:cNvSpPr txBox="1">
            <a:spLocks/>
          </p:cNvSpPr>
          <p:nvPr/>
        </p:nvSpPr>
        <p:spPr>
          <a:xfrm>
            <a:off x="506430" y="38009"/>
            <a:ext cx="9001000" cy="2226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rgbClr val="92D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2000" dirty="0">
              <a:solidFill>
                <a:srgbClr val="92D050"/>
              </a:solidFill>
              <a:latin typeface="+mn-lt"/>
            </a:endParaRPr>
          </a:p>
        </p:txBody>
      </p:sp>
      <p:pic>
        <p:nvPicPr>
          <p:cNvPr id="38" name="Picture 7">
            <a:extLst>
              <a:ext uri="{FF2B5EF4-FFF2-40B4-BE49-F238E27FC236}">
                <a16:creationId xmlns:a16="http://schemas.microsoft.com/office/drawing/2014/main" id="{E99BD01A-8ACD-474B-B622-82DD0B8909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747" t="80884"/>
          <a:stretch/>
        </p:blipFill>
        <p:spPr>
          <a:xfrm>
            <a:off x="10667543" y="157376"/>
            <a:ext cx="1289233" cy="720029"/>
          </a:xfrm>
          <a:prstGeom prst="rect">
            <a:avLst/>
          </a:prstGeom>
        </p:spPr>
      </p:pic>
      <p:sp>
        <p:nvSpPr>
          <p:cNvPr id="33" name="Elipse 32">
            <a:extLst>
              <a:ext uri="{FF2B5EF4-FFF2-40B4-BE49-F238E27FC236}">
                <a16:creationId xmlns:a16="http://schemas.microsoft.com/office/drawing/2014/main" id="{10E30CE8-570A-4877-A970-D23854EB85D3}"/>
              </a:ext>
            </a:extLst>
          </p:cNvPr>
          <p:cNvSpPr/>
          <p:nvPr/>
        </p:nvSpPr>
        <p:spPr>
          <a:xfrm>
            <a:off x="672107" y="790785"/>
            <a:ext cx="623319" cy="623319"/>
          </a:xfrm>
          <a:prstGeom prst="ellipse">
            <a:avLst/>
          </a:prstGeom>
          <a:solidFill>
            <a:srgbClr val="7CB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62681EE1-0346-4252-8EA2-78BC46E3EEF6}"/>
              </a:ext>
            </a:extLst>
          </p:cNvPr>
          <p:cNvSpPr txBox="1"/>
          <p:nvPr/>
        </p:nvSpPr>
        <p:spPr>
          <a:xfrm>
            <a:off x="1416024" y="639100"/>
            <a:ext cx="6971397" cy="87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000"/>
              </a:lnSpc>
            </a:pPr>
            <a:r>
              <a:rPr lang="es-ES" dirty="0" err="1">
                <a:solidFill>
                  <a:srgbClr val="7CB373"/>
                </a:solidFill>
                <a:latin typeface="+mj-lt"/>
              </a:rPr>
              <a:t>Climate</a:t>
            </a:r>
            <a:r>
              <a:rPr lang="es-ES" dirty="0">
                <a:solidFill>
                  <a:srgbClr val="7CB373"/>
                </a:solidFill>
                <a:latin typeface="+mj-lt"/>
              </a:rPr>
              <a:t> Change </a:t>
            </a:r>
            <a:r>
              <a:rPr lang="es-ES" dirty="0" err="1">
                <a:solidFill>
                  <a:srgbClr val="7CB373"/>
                </a:solidFill>
                <a:latin typeface="+mj-lt"/>
              </a:rPr>
              <a:t>Solutions</a:t>
            </a:r>
            <a:endParaRPr lang="es-ES" dirty="0">
              <a:solidFill>
                <a:srgbClr val="7CB373"/>
              </a:solidFill>
              <a:latin typeface="+mj-lt"/>
            </a:endParaRPr>
          </a:p>
          <a:p>
            <a:pPr algn="l">
              <a:lnSpc>
                <a:spcPts val="3000"/>
              </a:lnSpc>
            </a:pPr>
            <a:r>
              <a:rPr lang="es-ES" sz="3200" b="1" dirty="0" err="1">
                <a:solidFill>
                  <a:srgbClr val="006DB6"/>
                </a:solidFill>
                <a:latin typeface="+mj-lt"/>
              </a:rPr>
              <a:t>Clean</a:t>
            </a:r>
            <a:r>
              <a:rPr lang="es-ES" sz="3200" b="1" dirty="0">
                <a:solidFill>
                  <a:srgbClr val="006DB6"/>
                </a:solidFill>
                <a:latin typeface="+mj-lt"/>
              </a:rPr>
              <a:t> Energy </a:t>
            </a:r>
            <a:r>
              <a:rPr lang="es-ES" sz="3200" b="1" dirty="0" err="1">
                <a:solidFill>
                  <a:srgbClr val="006DB6"/>
                </a:solidFill>
                <a:latin typeface="+mj-lt"/>
              </a:rPr>
              <a:t>Sources</a:t>
            </a:r>
            <a:endParaRPr lang="es-ES" sz="3200" b="1" dirty="0">
              <a:solidFill>
                <a:srgbClr val="006DB6"/>
              </a:solidFill>
              <a:latin typeface="+mj-lt"/>
            </a:endParaRPr>
          </a:p>
        </p:txBody>
      </p:sp>
      <p:pic>
        <p:nvPicPr>
          <p:cNvPr id="3" name="Gráfico 2" descr="energía renovable con relleno sólido">
            <a:extLst>
              <a:ext uri="{FF2B5EF4-FFF2-40B4-BE49-F238E27FC236}">
                <a16:creationId xmlns:a16="http://schemas.microsoft.com/office/drawing/2014/main" id="{5555AED4-01A5-43A5-BA34-B6D7AC2D38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7606" y="827207"/>
            <a:ext cx="524559" cy="52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56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 descr="Forma&#10;&#10;Descripción generada automáticamente">
            <a:extLst>
              <a:ext uri="{FF2B5EF4-FFF2-40B4-BE49-F238E27FC236}">
                <a16:creationId xmlns:a16="http://schemas.microsoft.com/office/drawing/2014/main" id="{6BE021E9-EBB1-4581-9A0B-FBFF718004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 flipV="1">
            <a:off x="5160087" y="-5160089"/>
            <a:ext cx="1871825" cy="12192000"/>
          </a:xfrm>
          <a:prstGeom prst="rect">
            <a:avLst/>
          </a:prstGeom>
        </p:spPr>
      </p:pic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D90BA973-C69E-4932-950C-FBB4FA7D8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907484"/>
              </p:ext>
            </p:extLst>
          </p:nvPr>
        </p:nvGraphicFramePr>
        <p:xfrm>
          <a:off x="227814" y="1898577"/>
          <a:ext cx="12052300" cy="4655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1" name="Picture 7">
            <a:extLst>
              <a:ext uri="{FF2B5EF4-FFF2-40B4-BE49-F238E27FC236}">
                <a16:creationId xmlns:a16="http://schemas.microsoft.com/office/drawing/2014/main" id="{BDFBDBEB-685C-4772-9D9C-4C8CE39A4E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747" t="80884"/>
          <a:stretch/>
        </p:blipFill>
        <p:spPr>
          <a:xfrm>
            <a:off x="10667543" y="157376"/>
            <a:ext cx="1289233" cy="720029"/>
          </a:xfrm>
          <a:prstGeom prst="rect">
            <a:avLst/>
          </a:prstGeo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D0D70A0B-1D82-44CD-A7B9-B12ABC8781CD}"/>
              </a:ext>
            </a:extLst>
          </p:cNvPr>
          <p:cNvGrpSpPr/>
          <p:nvPr/>
        </p:nvGrpSpPr>
        <p:grpSpPr>
          <a:xfrm>
            <a:off x="1890759" y="5951772"/>
            <a:ext cx="8952024" cy="462109"/>
            <a:chOff x="1302447" y="5488783"/>
            <a:chExt cx="11517700" cy="306049"/>
          </a:xfrm>
        </p:grpSpPr>
        <p:sp>
          <p:nvSpPr>
            <p:cNvPr id="26" name="CuadroTexto 12">
              <a:extLst>
                <a:ext uri="{FF2B5EF4-FFF2-40B4-BE49-F238E27FC236}">
                  <a16:creationId xmlns:a16="http://schemas.microsoft.com/office/drawing/2014/main" id="{16451604-E15B-4C77-BE6A-C7E5DEAF65BA}"/>
                </a:ext>
              </a:extLst>
            </p:cNvPr>
            <p:cNvSpPr txBox="1"/>
            <p:nvPr/>
          </p:nvSpPr>
          <p:spPr>
            <a:xfrm>
              <a:off x="1704773" y="5488783"/>
              <a:ext cx="3222231" cy="289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066">
                  <a:solidFill>
                    <a:schemeClr val="bg1">
                      <a:lumMod val="50000"/>
                    </a:schemeClr>
                  </a:solidFill>
                </a:rPr>
                <a:t>Cogeneration in thermal dryings of sludge</a:t>
              </a:r>
            </a:p>
          </p:txBody>
        </p:sp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E7DE169C-F613-4BBD-B176-CA01934EEF94}"/>
                </a:ext>
              </a:extLst>
            </p:cNvPr>
            <p:cNvSpPr/>
            <p:nvPr/>
          </p:nvSpPr>
          <p:spPr>
            <a:xfrm>
              <a:off x="1302447" y="5489538"/>
              <a:ext cx="361950" cy="152400"/>
            </a:xfrm>
            <a:prstGeom prst="rect">
              <a:avLst/>
            </a:prstGeom>
            <a:solidFill>
              <a:srgbClr val="A1E0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1865"/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id="{95119452-F232-4CA1-BFDD-3D5C1FED828F}"/>
                </a:ext>
              </a:extLst>
            </p:cNvPr>
            <p:cNvSpPr/>
            <p:nvPr/>
          </p:nvSpPr>
          <p:spPr>
            <a:xfrm>
              <a:off x="5118106" y="5505450"/>
              <a:ext cx="368091" cy="150674"/>
            </a:xfrm>
            <a:prstGeom prst="rect">
              <a:avLst/>
            </a:prstGeom>
            <a:solidFill>
              <a:srgbClr val="52538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1865"/>
            </a:p>
          </p:txBody>
        </p:sp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B11C8598-2D5D-4955-902E-345B6C98793A}"/>
                </a:ext>
              </a:extLst>
            </p:cNvPr>
            <p:cNvSpPr/>
            <p:nvPr/>
          </p:nvSpPr>
          <p:spPr>
            <a:xfrm>
              <a:off x="7108261" y="5505450"/>
              <a:ext cx="394637" cy="152895"/>
            </a:xfrm>
            <a:prstGeom prst="rect">
              <a:avLst/>
            </a:prstGeom>
            <a:solidFill>
              <a:srgbClr val="99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1865"/>
            </a:p>
          </p:txBody>
        </p:sp>
        <p:cxnSp>
          <p:nvCxnSpPr>
            <p:cNvPr id="43" name="Conector recto 42">
              <a:extLst>
                <a:ext uri="{FF2B5EF4-FFF2-40B4-BE49-F238E27FC236}">
                  <a16:creationId xmlns:a16="http://schemas.microsoft.com/office/drawing/2014/main" id="{0F550484-1CB6-4802-85CC-B1428F368156}"/>
                </a:ext>
              </a:extLst>
            </p:cNvPr>
            <p:cNvCxnSpPr>
              <a:cxnSpLocks/>
            </p:cNvCxnSpPr>
            <p:nvPr/>
          </p:nvCxnSpPr>
          <p:spPr>
            <a:xfrm>
              <a:off x="10556761" y="5587982"/>
              <a:ext cx="489080" cy="0"/>
            </a:xfrm>
            <a:prstGeom prst="line">
              <a:avLst/>
            </a:prstGeom>
            <a:ln w="19050">
              <a:solidFill>
                <a:schemeClr val="bg2">
                  <a:lumMod val="10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id="{06620B42-8B63-4C71-9A77-9643C64A8EC8}"/>
                </a:ext>
              </a:extLst>
            </p:cNvPr>
            <p:cNvSpPr/>
            <p:nvPr/>
          </p:nvSpPr>
          <p:spPr>
            <a:xfrm>
              <a:off x="8628492" y="5504954"/>
              <a:ext cx="381390" cy="151169"/>
            </a:xfrm>
            <a:prstGeom prst="rect">
              <a:avLst/>
            </a:prstGeom>
            <a:solidFill>
              <a:srgbClr val="FFD25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 sz="1865"/>
            </a:p>
          </p:txBody>
        </p:sp>
        <p:sp>
          <p:nvSpPr>
            <p:cNvPr id="45" name="CuadroTexto 20">
              <a:extLst>
                <a:ext uri="{FF2B5EF4-FFF2-40B4-BE49-F238E27FC236}">
                  <a16:creationId xmlns:a16="http://schemas.microsoft.com/office/drawing/2014/main" id="{571C81A7-7A09-4A9F-AE43-47CCA769E9CD}"/>
                </a:ext>
              </a:extLst>
            </p:cNvPr>
            <p:cNvSpPr txBox="1"/>
            <p:nvPr/>
          </p:nvSpPr>
          <p:spPr>
            <a:xfrm>
              <a:off x="5585499" y="5493026"/>
              <a:ext cx="1324854" cy="289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066">
                  <a:solidFill>
                    <a:schemeClr val="bg1">
                      <a:lumMod val="50000"/>
                    </a:schemeClr>
                  </a:solidFill>
                </a:rPr>
                <a:t>WWTP Biogas</a:t>
              </a:r>
            </a:p>
          </p:txBody>
        </p:sp>
        <p:sp>
          <p:nvSpPr>
            <p:cNvPr id="46" name="CuadroTexto 21">
              <a:extLst>
                <a:ext uri="{FF2B5EF4-FFF2-40B4-BE49-F238E27FC236}">
                  <a16:creationId xmlns:a16="http://schemas.microsoft.com/office/drawing/2014/main" id="{0E3734DD-1098-4127-9A77-3F75BC882FC1}"/>
                </a:ext>
              </a:extLst>
            </p:cNvPr>
            <p:cNvSpPr txBox="1"/>
            <p:nvPr/>
          </p:nvSpPr>
          <p:spPr>
            <a:xfrm>
              <a:off x="7603431" y="5504954"/>
              <a:ext cx="812407" cy="289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066">
                  <a:solidFill>
                    <a:schemeClr val="bg1">
                      <a:lumMod val="50000"/>
                    </a:schemeClr>
                  </a:solidFill>
                </a:rPr>
                <a:t>Other</a:t>
              </a:r>
            </a:p>
          </p:txBody>
        </p:sp>
        <p:sp>
          <p:nvSpPr>
            <p:cNvPr id="47" name="CuadroTexto 22">
              <a:extLst>
                <a:ext uri="{FF2B5EF4-FFF2-40B4-BE49-F238E27FC236}">
                  <a16:creationId xmlns:a16="http://schemas.microsoft.com/office/drawing/2014/main" id="{901784D1-C6B5-43EB-873D-0B5AB109D670}"/>
                </a:ext>
              </a:extLst>
            </p:cNvPr>
            <p:cNvSpPr txBox="1"/>
            <p:nvPr/>
          </p:nvSpPr>
          <p:spPr>
            <a:xfrm>
              <a:off x="9141772" y="5504954"/>
              <a:ext cx="1241035" cy="169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066" dirty="0">
                  <a:solidFill>
                    <a:schemeClr val="bg1">
                      <a:lumMod val="50000"/>
                    </a:schemeClr>
                  </a:solidFill>
                </a:rPr>
                <a:t>Hydroelectric</a:t>
              </a:r>
            </a:p>
          </p:txBody>
        </p:sp>
        <p:sp>
          <p:nvSpPr>
            <p:cNvPr id="48" name="CuadroTexto 23">
              <a:extLst>
                <a:ext uri="{FF2B5EF4-FFF2-40B4-BE49-F238E27FC236}">
                  <a16:creationId xmlns:a16="http://schemas.microsoft.com/office/drawing/2014/main" id="{B444D063-0344-4772-836A-BD2F90ED124D}"/>
                </a:ext>
              </a:extLst>
            </p:cNvPr>
            <p:cNvSpPr txBox="1"/>
            <p:nvPr/>
          </p:nvSpPr>
          <p:spPr>
            <a:xfrm>
              <a:off x="11188587" y="5497780"/>
              <a:ext cx="1631560" cy="289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1066">
                  <a:solidFill>
                    <a:schemeClr val="bg1">
                      <a:lumMod val="50000"/>
                    </a:schemeClr>
                  </a:solidFill>
                </a:rPr>
                <a:t>Selfproduction (%)</a:t>
              </a:r>
            </a:p>
          </p:txBody>
        </p:sp>
      </p:grpSp>
      <p:sp>
        <p:nvSpPr>
          <p:cNvPr id="49" name="Título 1">
            <a:extLst>
              <a:ext uri="{FF2B5EF4-FFF2-40B4-BE49-F238E27FC236}">
                <a16:creationId xmlns:a16="http://schemas.microsoft.com/office/drawing/2014/main" id="{8CAEC03F-85DF-4DA5-952F-8C34BF51B673}"/>
              </a:ext>
            </a:extLst>
          </p:cNvPr>
          <p:cNvSpPr>
            <a:spLocks noGrp="1"/>
          </p:cNvSpPr>
          <p:nvPr/>
        </p:nvSpPr>
        <p:spPr>
          <a:xfrm>
            <a:off x="-599287" y="490193"/>
            <a:ext cx="11768548" cy="10535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spc="20" dirty="0">
                <a:solidFill>
                  <a:srgbClr val="7CB373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Current situation: </a:t>
            </a:r>
            <a:r>
              <a:rPr lang="en-GB" sz="3200" spc="20" dirty="0">
                <a:solidFill>
                  <a:srgbClr val="BB8F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Power generation and Consumption</a:t>
            </a:r>
            <a:endParaRPr lang="es-ES" sz="1400" spc="20" dirty="0">
              <a:solidFill>
                <a:srgbClr val="BB8F11"/>
              </a:solidFill>
              <a:latin typeface="+mn-lt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2F857FE-C398-47E1-8D22-037F5C3198D7}"/>
              </a:ext>
            </a:extLst>
          </p:cNvPr>
          <p:cNvSpPr txBox="1"/>
          <p:nvPr/>
        </p:nvSpPr>
        <p:spPr>
          <a:xfrm>
            <a:off x="4953311" y="1356556"/>
            <a:ext cx="2311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CB373"/>
                </a:solidFill>
              </a:rPr>
              <a:t>2020</a:t>
            </a:r>
            <a:r>
              <a:rPr lang="en-US" sz="1050" dirty="0">
                <a:solidFill>
                  <a:srgbClr val="7CB373"/>
                </a:solidFill>
              </a:rPr>
              <a:t> </a:t>
            </a:r>
          </a:p>
          <a:p>
            <a:pPr algn="ctr"/>
            <a:r>
              <a:rPr lang="en-US" sz="1400" dirty="0"/>
              <a:t>Production: </a:t>
            </a:r>
            <a:r>
              <a:rPr lang="en-US" sz="1400" b="1" dirty="0"/>
              <a:t>378.8</a:t>
            </a:r>
            <a:r>
              <a:rPr lang="en-US" sz="1400" dirty="0"/>
              <a:t> GWh </a:t>
            </a:r>
          </a:p>
          <a:p>
            <a:pPr algn="ctr"/>
            <a:r>
              <a:rPr lang="en-US" sz="1400" dirty="0"/>
              <a:t>Consumption:  </a:t>
            </a:r>
            <a:r>
              <a:rPr lang="en-US" sz="1400" b="1" dirty="0"/>
              <a:t>514.0 </a:t>
            </a:r>
            <a:r>
              <a:rPr lang="en-US" sz="1400" dirty="0"/>
              <a:t>GWh </a:t>
            </a:r>
          </a:p>
          <a:p>
            <a:pPr algn="ctr"/>
            <a:r>
              <a:rPr lang="en-US" sz="1400" dirty="0"/>
              <a:t>% Self-production: </a:t>
            </a:r>
            <a:r>
              <a:rPr lang="en-US" sz="1400" b="1" dirty="0"/>
              <a:t>73.7 </a:t>
            </a:r>
            <a:r>
              <a:rPr lang="en-US" sz="1400" dirty="0"/>
              <a:t>%</a:t>
            </a:r>
            <a:endParaRPr lang="es-ES" sz="1400" dirty="0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5481D719-4596-499B-908A-F25B59B94B61}"/>
              </a:ext>
            </a:extLst>
          </p:cNvPr>
          <p:cNvSpPr txBox="1"/>
          <p:nvPr/>
        </p:nvSpPr>
        <p:spPr>
          <a:xfrm>
            <a:off x="551458" y="1356556"/>
            <a:ext cx="2311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CB373"/>
                </a:solidFill>
              </a:rPr>
              <a:t>2018</a:t>
            </a:r>
            <a:r>
              <a:rPr lang="en-US" sz="1050" dirty="0">
                <a:solidFill>
                  <a:srgbClr val="7CB373"/>
                </a:solidFill>
              </a:rPr>
              <a:t> </a:t>
            </a:r>
          </a:p>
          <a:p>
            <a:pPr algn="ctr"/>
            <a:r>
              <a:rPr lang="en-US" sz="1400" dirty="0"/>
              <a:t>Production: </a:t>
            </a:r>
            <a:r>
              <a:rPr lang="en-US" sz="1400" b="1" dirty="0"/>
              <a:t>312.2</a:t>
            </a:r>
            <a:r>
              <a:rPr lang="en-US" sz="1400" dirty="0"/>
              <a:t> GWh </a:t>
            </a:r>
          </a:p>
          <a:p>
            <a:pPr algn="ctr"/>
            <a:r>
              <a:rPr lang="en-US" sz="1400" dirty="0"/>
              <a:t>Consumption: </a:t>
            </a:r>
            <a:r>
              <a:rPr lang="en-US" sz="1400" b="1" dirty="0"/>
              <a:t>462.4 </a:t>
            </a:r>
            <a:r>
              <a:rPr lang="en-US" sz="1400" dirty="0"/>
              <a:t>GWh </a:t>
            </a:r>
          </a:p>
          <a:p>
            <a:pPr algn="ctr"/>
            <a:r>
              <a:rPr lang="en-US" sz="1400" dirty="0"/>
              <a:t>% Self-production: </a:t>
            </a:r>
            <a:r>
              <a:rPr lang="en-US" sz="1400" b="1" dirty="0"/>
              <a:t>67.5 </a:t>
            </a:r>
            <a:r>
              <a:rPr lang="en-US" sz="1400" dirty="0"/>
              <a:t>%</a:t>
            </a:r>
            <a:endParaRPr lang="es-ES" sz="1400" dirty="0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13EE5B58-8556-4AD6-BB46-54E32FAEFA5A}"/>
              </a:ext>
            </a:extLst>
          </p:cNvPr>
          <p:cNvSpPr txBox="1"/>
          <p:nvPr/>
        </p:nvSpPr>
        <p:spPr>
          <a:xfrm>
            <a:off x="2729897" y="1356556"/>
            <a:ext cx="2311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CB373"/>
                </a:solidFill>
              </a:rPr>
              <a:t>2019</a:t>
            </a:r>
            <a:r>
              <a:rPr lang="en-US" sz="1050" dirty="0">
                <a:solidFill>
                  <a:srgbClr val="7CB373"/>
                </a:solidFill>
              </a:rPr>
              <a:t> </a:t>
            </a:r>
          </a:p>
          <a:p>
            <a:pPr algn="ctr"/>
            <a:r>
              <a:rPr lang="en-US" sz="1400" dirty="0"/>
              <a:t>Production: </a:t>
            </a:r>
            <a:r>
              <a:rPr lang="en-US" sz="1400" b="1" dirty="0"/>
              <a:t>363.9</a:t>
            </a:r>
            <a:r>
              <a:rPr lang="en-US" sz="1400" dirty="0"/>
              <a:t>GWh </a:t>
            </a:r>
          </a:p>
          <a:p>
            <a:pPr algn="ctr"/>
            <a:r>
              <a:rPr lang="en-US" sz="1400" dirty="0"/>
              <a:t>Consumption:  </a:t>
            </a:r>
            <a:r>
              <a:rPr lang="en-US" sz="1400" b="1" dirty="0"/>
              <a:t>467.3 </a:t>
            </a:r>
            <a:r>
              <a:rPr lang="en-US" sz="1400" dirty="0"/>
              <a:t>GWh </a:t>
            </a:r>
          </a:p>
          <a:p>
            <a:pPr algn="ctr"/>
            <a:r>
              <a:rPr lang="en-US" sz="1400" dirty="0"/>
              <a:t>% Self-production: </a:t>
            </a:r>
            <a:r>
              <a:rPr lang="en-US" sz="1400" b="1" dirty="0"/>
              <a:t>77.9</a:t>
            </a:r>
            <a:r>
              <a:rPr lang="en-US" sz="1400" dirty="0"/>
              <a:t> %</a:t>
            </a:r>
            <a:endParaRPr lang="es-ES" sz="1400" dirty="0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A568104D-FC99-4F31-84AA-74EE697E3C6F}"/>
              </a:ext>
            </a:extLst>
          </p:cNvPr>
          <p:cNvSpPr txBox="1"/>
          <p:nvPr/>
        </p:nvSpPr>
        <p:spPr>
          <a:xfrm>
            <a:off x="7191322" y="1356556"/>
            <a:ext cx="2311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CB373"/>
                </a:solidFill>
              </a:rPr>
              <a:t>2021 </a:t>
            </a:r>
          </a:p>
          <a:p>
            <a:pPr algn="ctr"/>
            <a:r>
              <a:rPr lang="en-US" sz="1400" dirty="0"/>
              <a:t>Production: </a:t>
            </a:r>
            <a:r>
              <a:rPr lang="en-US" sz="1400" b="1" dirty="0"/>
              <a:t>419.9</a:t>
            </a:r>
            <a:r>
              <a:rPr lang="en-US" sz="1400" dirty="0"/>
              <a:t> GWh </a:t>
            </a:r>
          </a:p>
          <a:p>
            <a:pPr algn="ctr"/>
            <a:r>
              <a:rPr lang="en-US" sz="1400" dirty="0"/>
              <a:t>Consumption: </a:t>
            </a:r>
            <a:r>
              <a:rPr lang="en-US" sz="1400" b="1" dirty="0"/>
              <a:t>484.7 </a:t>
            </a:r>
            <a:r>
              <a:rPr lang="en-US" sz="1400" dirty="0"/>
              <a:t>GWh </a:t>
            </a:r>
          </a:p>
          <a:p>
            <a:pPr algn="ctr"/>
            <a:r>
              <a:rPr lang="en-US" sz="1400" dirty="0"/>
              <a:t>% Self-production: </a:t>
            </a:r>
            <a:r>
              <a:rPr lang="en-US" sz="1400" b="1" dirty="0"/>
              <a:t>86,6</a:t>
            </a:r>
            <a:r>
              <a:rPr lang="en-US" sz="1400" dirty="0"/>
              <a:t> %</a:t>
            </a:r>
            <a:endParaRPr lang="es-ES" sz="14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4FC6520-EC17-4434-B0BF-49DA0A117F8A}"/>
              </a:ext>
            </a:extLst>
          </p:cNvPr>
          <p:cNvSpPr txBox="1"/>
          <p:nvPr/>
        </p:nvSpPr>
        <p:spPr>
          <a:xfrm>
            <a:off x="9409320" y="1354756"/>
            <a:ext cx="2311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BB8F10"/>
                </a:solidFill>
              </a:rPr>
              <a:t>2022 (July) </a:t>
            </a:r>
          </a:p>
          <a:p>
            <a:pPr algn="ctr"/>
            <a:r>
              <a:rPr lang="en-US" sz="1400" dirty="0"/>
              <a:t>Production: </a:t>
            </a:r>
            <a:r>
              <a:rPr lang="en-US" sz="1400" b="1" dirty="0"/>
              <a:t>221.3</a:t>
            </a:r>
            <a:r>
              <a:rPr lang="en-US" sz="1400" dirty="0"/>
              <a:t> GWh </a:t>
            </a:r>
          </a:p>
          <a:p>
            <a:pPr algn="ctr"/>
            <a:r>
              <a:rPr lang="en-US" sz="1400" dirty="0"/>
              <a:t>Consumption: </a:t>
            </a:r>
            <a:r>
              <a:rPr lang="en-US" sz="1400" b="1" dirty="0"/>
              <a:t>303.6 </a:t>
            </a:r>
            <a:r>
              <a:rPr lang="en-US" sz="1400" dirty="0"/>
              <a:t>GWh </a:t>
            </a:r>
          </a:p>
          <a:p>
            <a:pPr algn="ctr"/>
            <a:r>
              <a:rPr lang="en-US" sz="1400" dirty="0"/>
              <a:t>% Self-production: </a:t>
            </a:r>
            <a:r>
              <a:rPr lang="en-US" sz="1400" b="1" dirty="0"/>
              <a:t>72,9</a:t>
            </a:r>
            <a:r>
              <a:rPr lang="en-US" sz="1400" dirty="0"/>
              <a:t> %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4135193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>
            <a:extLst>
              <a:ext uri="{FF2B5EF4-FFF2-40B4-BE49-F238E27FC236}">
                <a16:creationId xmlns:a16="http://schemas.microsoft.com/office/drawing/2014/main" id="{A9188B1D-FA1E-422B-9401-D98550D7D8BB}"/>
              </a:ext>
            </a:extLst>
          </p:cNvPr>
          <p:cNvSpPr/>
          <p:nvPr/>
        </p:nvSpPr>
        <p:spPr>
          <a:xfrm>
            <a:off x="672107" y="757732"/>
            <a:ext cx="623319" cy="623319"/>
          </a:xfrm>
          <a:prstGeom prst="ellipse">
            <a:avLst/>
          </a:prstGeom>
          <a:solidFill>
            <a:srgbClr val="7CB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33E8078-2B5C-4348-A63B-C48FEB231E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9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" y="4995540"/>
            <a:ext cx="6264612" cy="187744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2E0EF0F-0434-4A8F-B84C-0809E8AB4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10548" r="6722"/>
          <a:stretch/>
        </p:blipFill>
        <p:spPr>
          <a:xfrm>
            <a:off x="6413378" y="-1"/>
            <a:ext cx="5789070" cy="5611627"/>
          </a:xfrm>
          <a:prstGeom prst="rect">
            <a:avLst/>
          </a:prstGeom>
        </p:spPr>
      </p:pic>
      <p:pic>
        <p:nvPicPr>
          <p:cNvPr id="9" name="Picture 2" descr="Aguas residuales: la nueva mina urbana de Madrid | Madridiario">
            <a:extLst>
              <a:ext uri="{FF2B5EF4-FFF2-40B4-BE49-F238E27FC236}">
                <a16:creationId xmlns:a16="http://schemas.microsoft.com/office/drawing/2014/main" id="{A314C5AC-A819-4371-89B1-ABAF1417F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5"/>
          <a:stretch/>
        </p:blipFill>
        <p:spPr bwMode="auto">
          <a:xfrm>
            <a:off x="6413378" y="0"/>
            <a:ext cx="5789070" cy="5611627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FF2E5F9-E2C4-4932-AE2D-230425FFD95E}"/>
              </a:ext>
            </a:extLst>
          </p:cNvPr>
          <p:cNvSpPr txBox="1"/>
          <p:nvPr/>
        </p:nvSpPr>
        <p:spPr>
          <a:xfrm>
            <a:off x="1416024" y="606047"/>
            <a:ext cx="6971397" cy="87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000"/>
              </a:lnSpc>
            </a:pPr>
            <a:r>
              <a:rPr lang="es-ES" dirty="0" err="1">
                <a:solidFill>
                  <a:srgbClr val="7CB373"/>
                </a:solidFill>
                <a:latin typeface="+mj-lt"/>
              </a:rPr>
              <a:t>Climate</a:t>
            </a:r>
            <a:r>
              <a:rPr lang="es-ES" dirty="0">
                <a:solidFill>
                  <a:srgbClr val="7CB373"/>
                </a:solidFill>
                <a:latin typeface="+mj-lt"/>
              </a:rPr>
              <a:t> Change </a:t>
            </a:r>
            <a:r>
              <a:rPr lang="es-ES" dirty="0" err="1">
                <a:solidFill>
                  <a:srgbClr val="7CB373"/>
                </a:solidFill>
                <a:latin typeface="+mj-lt"/>
              </a:rPr>
              <a:t>Solutions</a:t>
            </a:r>
            <a:endParaRPr lang="es-ES" dirty="0">
              <a:solidFill>
                <a:srgbClr val="7CB373"/>
              </a:solidFill>
              <a:latin typeface="+mj-lt"/>
            </a:endParaRPr>
          </a:p>
          <a:p>
            <a:pPr algn="l">
              <a:lnSpc>
                <a:spcPts val="3000"/>
              </a:lnSpc>
            </a:pPr>
            <a:r>
              <a:rPr lang="es-ES" sz="3200" b="1" dirty="0">
                <a:solidFill>
                  <a:srgbClr val="006DB6"/>
                </a:solidFill>
                <a:latin typeface="+mj-lt"/>
              </a:rPr>
              <a:t>BIOGAS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5135EBA-91E1-4BC8-B2BE-94F1C9C2F769}"/>
              </a:ext>
            </a:extLst>
          </p:cNvPr>
          <p:cNvSpPr txBox="1"/>
          <p:nvPr/>
        </p:nvSpPr>
        <p:spPr>
          <a:xfrm>
            <a:off x="633412" y="1615768"/>
            <a:ext cx="53101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Canal de Isabel II obtained more than 51 million cubic meters of biogas in 2021. From this biogas, we generated more than </a:t>
            </a:r>
            <a:r>
              <a:rPr lang="en-US" sz="1600" dirty="0">
                <a:solidFill>
                  <a:srgbClr val="006DB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88 GWh 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 the 17 power generation facilities, the equivalent of the annual electricity consumption of a 75,000 population.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95B581AF-0B8E-4D1C-A8D6-EE9BBEAF3E7A}"/>
              </a:ext>
            </a:extLst>
          </p:cNvPr>
          <p:cNvSpPr/>
          <p:nvPr/>
        </p:nvSpPr>
        <p:spPr>
          <a:xfrm>
            <a:off x="6911471" y="4223925"/>
            <a:ext cx="2176969" cy="2176969"/>
          </a:xfrm>
          <a:prstGeom prst="ellipse">
            <a:avLst/>
          </a:prstGeom>
          <a:solidFill>
            <a:srgbClr val="B1C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F61982CA-FCA0-44BA-ACD1-AD2EBACB78A3}"/>
              </a:ext>
            </a:extLst>
          </p:cNvPr>
          <p:cNvSpPr/>
          <p:nvPr/>
        </p:nvSpPr>
        <p:spPr>
          <a:xfrm>
            <a:off x="9152279" y="5829464"/>
            <a:ext cx="535017" cy="535017"/>
          </a:xfrm>
          <a:prstGeom prst="ellipse">
            <a:avLst/>
          </a:prstGeom>
          <a:solidFill>
            <a:srgbClr val="B1C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ACC197E-9775-4433-82D9-2160DDA19EB6}"/>
              </a:ext>
            </a:extLst>
          </p:cNvPr>
          <p:cNvSpPr txBox="1"/>
          <p:nvPr/>
        </p:nvSpPr>
        <p:spPr>
          <a:xfrm>
            <a:off x="6978847" y="4539731"/>
            <a:ext cx="20422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These</a:t>
            </a:r>
            <a:r>
              <a:rPr kumimoji="0" lang="es-ES" altLang="es-ES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kumimoji="0" lang="es-ES" altLang="es-ES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facilities</a:t>
            </a:r>
            <a:r>
              <a:rPr kumimoji="0" lang="es-ES" altLang="es-ES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can </a:t>
            </a:r>
            <a:r>
              <a:rPr kumimoji="0" lang="es-ES" altLang="es-ES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reach</a:t>
            </a:r>
            <a:r>
              <a:rPr kumimoji="0" lang="es-ES" altLang="es-ES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a </a:t>
            </a:r>
            <a:r>
              <a:rPr kumimoji="0" lang="es-ES" altLang="es-ES" sz="16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100%</a:t>
            </a:r>
            <a:r>
              <a:rPr kumimoji="0" lang="es-ES" altLang="es-ES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kumimoji="0" lang="es-ES" altLang="es-ES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degree</a:t>
            </a:r>
            <a:r>
              <a:rPr kumimoji="0" lang="es-ES" altLang="es-ES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kumimoji="0" lang="es-ES" altLang="es-ES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kumimoji="0" lang="es-ES" altLang="es-ES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termal </a:t>
            </a:r>
            <a:r>
              <a:rPr kumimoji="0" lang="es-ES" altLang="es-ES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coverage</a:t>
            </a:r>
            <a:r>
              <a:rPr kumimoji="0" lang="es-ES" altLang="es-ES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and </a:t>
            </a:r>
            <a:r>
              <a:rPr kumimoji="0" lang="es-ES" altLang="es-ES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around</a:t>
            </a:r>
            <a:r>
              <a:rPr kumimoji="0" lang="es-ES" altLang="es-ES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kumimoji="0" lang="es-ES" altLang="es-ES" sz="16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50% </a:t>
            </a:r>
            <a:r>
              <a:rPr kumimoji="0" lang="es-ES" altLang="es-ES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of</a:t>
            </a:r>
            <a:r>
              <a:rPr kumimoji="0" lang="es-ES" altLang="es-ES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kumimoji="0" lang="es-ES" altLang="es-ES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its</a:t>
            </a:r>
            <a:r>
              <a:rPr kumimoji="0" lang="es-ES" altLang="es-ES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kumimoji="0" lang="es-ES" altLang="es-ES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electrical</a:t>
            </a:r>
            <a:r>
              <a:rPr kumimoji="0" lang="es-ES" altLang="es-ES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 </a:t>
            </a:r>
            <a:r>
              <a:rPr kumimoji="0" lang="es-ES" altLang="es-ES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consumption</a:t>
            </a:r>
            <a:endParaRPr kumimoji="0" lang="es-ES" altLang="es-ES" sz="16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ACE563D1-6BF6-475C-A88B-DD6A6A8735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747" t="80884"/>
          <a:stretch/>
        </p:blipFill>
        <p:spPr>
          <a:xfrm>
            <a:off x="10680990" y="157376"/>
            <a:ext cx="1289233" cy="72002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7A3E6D5-4757-4E5D-9ECA-3F887E91E37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784180" y="792190"/>
            <a:ext cx="415228" cy="521153"/>
          </a:xfrm>
          <a:prstGeom prst="rect">
            <a:avLst/>
          </a:prstGeom>
        </p:spPr>
      </p:pic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FCC6E47D-07C8-4774-A3E6-F46C34D151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0679355"/>
              </p:ext>
            </p:extLst>
          </p:nvPr>
        </p:nvGraphicFramePr>
        <p:xfrm>
          <a:off x="680257" y="3274020"/>
          <a:ext cx="5055526" cy="3264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868051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2E0A783C-7552-496A-8AFF-6CA661967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3" t="7290"/>
          <a:stretch/>
        </p:blipFill>
        <p:spPr>
          <a:xfrm>
            <a:off x="-1" y="0"/>
            <a:ext cx="5790938" cy="5814358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94E80122-83CE-4E60-ADB3-95F1516F5E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2270"/>
          <a:stretch/>
        </p:blipFill>
        <p:spPr>
          <a:xfrm>
            <a:off x="4746326" y="3602500"/>
            <a:ext cx="7445673" cy="3255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C900959-7C31-4A3F-8069-A7E71D46F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3"/>
          <a:stretch/>
        </p:blipFill>
        <p:spPr>
          <a:xfrm>
            <a:off x="-7852" y="-864"/>
            <a:ext cx="5790938" cy="58143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FD28311-75B3-4C9D-B3E3-172D636291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4" r="1"/>
          <a:stretch/>
        </p:blipFill>
        <p:spPr>
          <a:xfrm>
            <a:off x="0" y="0"/>
            <a:ext cx="5783085" cy="5814358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F2E74BE-4322-497F-88B0-2842DA912D0D}"/>
              </a:ext>
            </a:extLst>
          </p:cNvPr>
          <p:cNvSpPr txBox="1"/>
          <p:nvPr/>
        </p:nvSpPr>
        <p:spPr>
          <a:xfrm>
            <a:off x="7431931" y="3602500"/>
            <a:ext cx="45525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400" b="0" i="0" u="none" strike="noStrike" baseline="0" dirty="0">
                <a:solidFill>
                  <a:srgbClr val="FFFFFF"/>
                </a:solidFill>
                <a:latin typeface="Gotham-Light"/>
              </a:rPr>
              <a:t>.</a:t>
            </a:r>
            <a:endParaRPr lang="es-ES" sz="14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DBBE378-F8A4-4B12-B17A-2CE71783ABF7}"/>
              </a:ext>
            </a:extLst>
          </p:cNvPr>
          <p:cNvSpPr txBox="1"/>
          <p:nvPr/>
        </p:nvSpPr>
        <p:spPr>
          <a:xfrm>
            <a:off x="6537299" y="2030435"/>
            <a:ext cx="4817429" cy="4408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main use of biogas is to obtain thermal energy and electricity for the industrial installation itself. But the </a:t>
            </a:r>
            <a:r>
              <a:rPr lang="en-US" sz="16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potential of biogas does not simply lie in power generation: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Biogas is made up of 65% methane and 35 % in CO2. If we remove this CO2, </a:t>
            </a:r>
            <a:r>
              <a:rPr lang="en-US" sz="1600" dirty="0">
                <a:solidFill>
                  <a:srgbClr val="006DB6"/>
                </a:solidFill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we can transform it into biomethane </a:t>
            </a:r>
            <a:r>
              <a:rPr lang="en-US" sz="1600" dirty="0">
                <a:solidFill>
                  <a:srgbClr val="006DB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and use </a:t>
            </a:r>
            <a:r>
              <a:rPr lang="en-US" sz="1600" dirty="0">
                <a:solidFill>
                  <a:srgbClr val="006DB6"/>
                </a:solidFill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it in vehicles</a:t>
            </a:r>
            <a:r>
              <a:rPr lang="en-US" sz="16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, thanks to the so-called “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gasification plants”. 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We can also </a:t>
            </a:r>
            <a:r>
              <a:rPr lang="en-US" sz="1600" dirty="0">
                <a:solidFill>
                  <a:srgbClr val="006DB6"/>
                </a:solidFill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inject biomethane</a:t>
            </a:r>
            <a:r>
              <a:rPr lang="en-US" sz="16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</a:t>
            </a:r>
            <a:r>
              <a:rPr lang="en-US" sz="1600" dirty="0">
                <a:solidFill>
                  <a:srgbClr val="006DB6"/>
                </a:solidFill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into the natural gas distribution network</a:t>
            </a:r>
            <a:r>
              <a:rPr lang="en-US" sz="1600" dirty="0"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, in the compliance with the environmental decarbonization objectives proposed by Europe in 2030.</a:t>
            </a:r>
          </a:p>
          <a:p>
            <a:pPr marL="285750" indent="-285750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E23B2C8B-D59D-4E47-BFC0-26A2F46A6B46}"/>
              </a:ext>
            </a:extLst>
          </p:cNvPr>
          <p:cNvSpPr/>
          <p:nvPr/>
        </p:nvSpPr>
        <p:spPr>
          <a:xfrm>
            <a:off x="2965228" y="4156444"/>
            <a:ext cx="2176969" cy="2176969"/>
          </a:xfrm>
          <a:prstGeom prst="ellipse">
            <a:avLst/>
          </a:prstGeom>
          <a:solidFill>
            <a:srgbClr val="B1C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9D9D1E2-D82D-4A29-9089-A878398C0C77}"/>
              </a:ext>
            </a:extLst>
          </p:cNvPr>
          <p:cNvSpPr/>
          <p:nvPr/>
        </p:nvSpPr>
        <p:spPr>
          <a:xfrm>
            <a:off x="2620109" y="6000593"/>
            <a:ext cx="432658" cy="432658"/>
          </a:xfrm>
          <a:prstGeom prst="ellipse">
            <a:avLst/>
          </a:prstGeom>
          <a:solidFill>
            <a:srgbClr val="B1C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E97ED9B-C18B-408A-96B9-79FB5AB7A8B9}"/>
              </a:ext>
            </a:extLst>
          </p:cNvPr>
          <p:cNvSpPr txBox="1"/>
          <p:nvPr/>
        </p:nvSpPr>
        <p:spPr>
          <a:xfrm>
            <a:off x="3003536" y="4386906"/>
            <a:ext cx="213866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More than 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twenty automobiles can refuel with biomethane, a </a:t>
            </a:r>
            <a:r>
              <a:rPr lang="en-US" sz="1600" b="1" i="1" dirty="0">
                <a:solidFill>
                  <a:schemeClr val="bg1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zero-emissions fuel </a:t>
            </a:r>
            <a:r>
              <a:rPr lang="en-US" sz="1600" i="1" dirty="0">
                <a:solidFill>
                  <a:schemeClr val="bg1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with 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vast heating 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power</a:t>
            </a:r>
            <a:endParaRPr lang="es-ES" sz="1600" i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5C0D288D-41AD-4A3C-8640-B902252671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747" t="80884"/>
          <a:stretch/>
        </p:blipFill>
        <p:spPr>
          <a:xfrm>
            <a:off x="10667543" y="157376"/>
            <a:ext cx="1289233" cy="720029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4A929F81-541A-40CC-AA83-F54B99794940}"/>
              </a:ext>
            </a:extLst>
          </p:cNvPr>
          <p:cNvSpPr/>
          <p:nvPr/>
        </p:nvSpPr>
        <p:spPr>
          <a:xfrm>
            <a:off x="6537299" y="1080702"/>
            <a:ext cx="623319" cy="623319"/>
          </a:xfrm>
          <a:prstGeom prst="ellipse">
            <a:avLst/>
          </a:prstGeom>
          <a:solidFill>
            <a:srgbClr val="7CB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B3911E2-755E-4A97-B0BA-2576D220F892}"/>
              </a:ext>
            </a:extLst>
          </p:cNvPr>
          <p:cNvSpPr txBox="1"/>
          <p:nvPr/>
        </p:nvSpPr>
        <p:spPr>
          <a:xfrm>
            <a:off x="7281216" y="929017"/>
            <a:ext cx="6971397" cy="87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000"/>
              </a:lnSpc>
            </a:pPr>
            <a:r>
              <a:rPr lang="es-ES" dirty="0" err="1">
                <a:solidFill>
                  <a:srgbClr val="7CB373"/>
                </a:solidFill>
                <a:latin typeface="+mj-lt"/>
              </a:rPr>
              <a:t>Climate</a:t>
            </a:r>
            <a:r>
              <a:rPr lang="es-ES" dirty="0">
                <a:solidFill>
                  <a:srgbClr val="7CB373"/>
                </a:solidFill>
                <a:latin typeface="+mj-lt"/>
              </a:rPr>
              <a:t> Change </a:t>
            </a:r>
            <a:r>
              <a:rPr lang="es-ES" dirty="0" err="1">
                <a:solidFill>
                  <a:srgbClr val="7CB373"/>
                </a:solidFill>
                <a:latin typeface="+mj-lt"/>
              </a:rPr>
              <a:t>Solutions</a:t>
            </a:r>
            <a:endParaRPr lang="es-ES" dirty="0">
              <a:solidFill>
                <a:srgbClr val="7CB373"/>
              </a:solidFill>
              <a:latin typeface="+mj-lt"/>
            </a:endParaRPr>
          </a:p>
          <a:p>
            <a:pPr algn="l">
              <a:lnSpc>
                <a:spcPts val="3000"/>
              </a:lnSpc>
            </a:pPr>
            <a:r>
              <a:rPr lang="es-ES" sz="3200" b="1" dirty="0">
                <a:solidFill>
                  <a:srgbClr val="006DB6"/>
                </a:solidFill>
                <a:latin typeface="+mj-lt"/>
              </a:rPr>
              <a:t>BIOMETHANE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39C490-6FAE-4718-9867-3F5D85E8685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7136" y="1172147"/>
            <a:ext cx="366186" cy="41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85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34658FF7-C423-42C0-9C77-2C5B7741E9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9000"/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" y="4995540"/>
            <a:ext cx="6264612" cy="1877449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C3F41886-AE34-4497-B7AB-7B3FEA8478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4886" r="6233"/>
          <a:stretch/>
        </p:blipFill>
        <p:spPr>
          <a:xfrm>
            <a:off x="6450702" y="0"/>
            <a:ext cx="5141542" cy="573855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DDA3AB8-A7ED-4B0B-84D3-89C4FE61F5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r="6233"/>
          <a:stretch/>
        </p:blipFill>
        <p:spPr>
          <a:xfrm>
            <a:off x="6450705" y="95900"/>
            <a:ext cx="5741296" cy="57368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68C1832-60F6-4D74-8E26-8B276F72C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3" r="17809"/>
          <a:stretch/>
        </p:blipFill>
        <p:spPr bwMode="auto">
          <a:xfrm>
            <a:off x="6450704" y="0"/>
            <a:ext cx="5741295" cy="5774499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D3387719-22F6-4E07-8A95-F15BBB4B08EB}"/>
              </a:ext>
            </a:extLst>
          </p:cNvPr>
          <p:cNvSpPr/>
          <p:nvPr/>
        </p:nvSpPr>
        <p:spPr>
          <a:xfrm>
            <a:off x="6580342" y="4179583"/>
            <a:ext cx="2176969" cy="2176969"/>
          </a:xfrm>
          <a:prstGeom prst="ellipse">
            <a:avLst/>
          </a:prstGeom>
          <a:solidFill>
            <a:srgbClr val="B1C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0A3DD6E-1C3C-4025-856A-D285F24AACFC}"/>
              </a:ext>
            </a:extLst>
          </p:cNvPr>
          <p:cNvSpPr/>
          <p:nvPr/>
        </p:nvSpPr>
        <p:spPr>
          <a:xfrm>
            <a:off x="8757309" y="5972575"/>
            <a:ext cx="535017" cy="535017"/>
          </a:xfrm>
          <a:prstGeom prst="ellipse">
            <a:avLst/>
          </a:prstGeom>
          <a:solidFill>
            <a:srgbClr val="B1C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ED3876EA-9B31-4C7C-9133-34CA20970CD9}"/>
              </a:ext>
            </a:extLst>
          </p:cNvPr>
          <p:cNvSpPr/>
          <p:nvPr/>
        </p:nvSpPr>
        <p:spPr>
          <a:xfrm>
            <a:off x="672107" y="915042"/>
            <a:ext cx="623319" cy="623319"/>
          </a:xfrm>
          <a:prstGeom prst="ellipse">
            <a:avLst/>
          </a:prstGeom>
          <a:solidFill>
            <a:srgbClr val="7CB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30F63A7-C432-4E84-A7FA-7E668997B4A8}"/>
              </a:ext>
            </a:extLst>
          </p:cNvPr>
          <p:cNvSpPr txBox="1"/>
          <p:nvPr/>
        </p:nvSpPr>
        <p:spPr>
          <a:xfrm>
            <a:off x="1416024" y="763357"/>
            <a:ext cx="6971397" cy="87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000"/>
              </a:lnSpc>
            </a:pPr>
            <a:r>
              <a:rPr lang="es-ES" dirty="0" err="1">
                <a:solidFill>
                  <a:srgbClr val="7CB373"/>
                </a:solidFill>
                <a:latin typeface="+mj-lt"/>
              </a:rPr>
              <a:t>Climate</a:t>
            </a:r>
            <a:r>
              <a:rPr lang="es-ES" dirty="0">
                <a:solidFill>
                  <a:srgbClr val="7CB373"/>
                </a:solidFill>
                <a:latin typeface="+mj-lt"/>
              </a:rPr>
              <a:t> Change </a:t>
            </a:r>
            <a:r>
              <a:rPr lang="es-ES" dirty="0" err="1">
                <a:solidFill>
                  <a:srgbClr val="7CB373"/>
                </a:solidFill>
                <a:latin typeface="+mj-lt"/>
              </a:rPr>
              <a:t>Solutions</a:t>
            </a:r>
            <a:endParaRPr lang="es-ES" dirty="0">
              <a:solidFill>
                <a:srgbClr val="7CB373"/>
              </a:solidFill>
              <a:latin typeface="+mj-lt"/>
            </a:endParaRPr>
          </a:p>
          <a:p>
            <a:pPr algn="l">
              <a:lnSpc>
                <a:spcPts val="3000"/>
              </a:lnSpc>
            </a:pPr>
            <a:r>
              <a:rPr lang="es-ES" sz="3200" b="1" dirty="0" err="1">
                <a:solidFill>
                  <a:srgbClr val="006DB6"/>
                </a:solidFill>
                <a:latin typeface="+mj-lt"/>
              </a:rPr>
              <a:t>Innovation</a:t>
            </a:r>
            <a:r>
              <a:rPr lang="es-ES" sz="3200" b="1" dirty="0">
                <a:solidFill>
                  <a:srgbClr val="006DB6"/>
                </a:solidFill>
                <a:latin typeface="+mj-lt"/>
              </a:rPr>
              <a:t> &amp; </a:t>
            </a:r>
            <a:r>
              <a:rPr lang="es-ES" sz="3200" b="1" dirty="0" err="1">
                <a:solidFill>
                  <a:srgbClr val="006DB6"/>
                </a:solidFill>
                <a:latin typeface="+mj-lt"/>
              </a:rPr>
              <a:t>Strategy</a:t>
            </a:r>
            <a:endParaRPr lang="es-ES" sz="3200" b="1" dirty="0">
              <a:solidFill>
                <a:srgbClr val="006DB6"/>
              </a:solidFill>
              <a:latin typeface="+mj-lt"/>
            </a:endParaRPr>
          </a:p>
        </p:txBody>
      </p:sp>
      <p:pic>
        <p:nvPicPr>
          <p:cNvPr id="18" name="Gráfico 17" descr="Bombilla y equipo con relleno sólido">
            <a:extLst>
              <a:ext uri="{FF2B5EF4-FFF2-40B4-BE49-F238E27FC236}">
                <a16:creationId xmlns:a16="http://schemas.microsoft.com/office/drawing/2014/main" id="{2F63E9AD-C345-41BC-8342-B53EBEC94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7330" y="987739"/>
            <a:ext cx="477923" cy="477923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C6436D89-E064-40B1-8762-22316C08C426}"/>
              </a:ext>
            </a:extLst>
          </p:cNvPr>
          <p:cNvSpPr txBox="1"/>
          <p:nvPr/>
        </p:nvSpPr>
        <p:spPr>
          <a:xfrm>
            <a:off x="599756" y="1922757"/>
            <a:ext cx="5445571" cy="4244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6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Canal has taken a proactive stance grounded in research, development and innovation through many initiatives:</a:t>
            </a:r>
            <a:endParaRPr lang="en-US" sz="1600" b="1" dirty="0">
              <a:solidFill>
                <a:srgbClr val="BB8F1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0">
              <a:lnSpc>
                <a:spcPct val="106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800" b="1" dirty="0">
              <a:solidFill>
                <a:srgbClr val="BB8F11"/>
              </a:solidFill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285750" lvl="0" indent="-28575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b="1" dirty="0">
                <a:solidFill>
                  <a:srgbClr val="BB8F11"/>
                </a:solidFill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Maximizing the use of biogas and biomethane production</a:t>
            </a:r>
          </a:p>
          <a:p>
            <a:pPr lvl="0">
              <a:lnSpc>
                <a:spcPct val="106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6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Since 2019 we have been committed to the evolution of our facilities towards biomethane. In the medium term, new upgrading technologies</a:t>
            </a:r>
            <a:r>
              <a:rPr lang="en-US" sz="1600" dirty="0">
                <a:solidFill>
                  <a:srgbClr val="006DB6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</a:t>
            </a:r>
            <a:r>
              <a:rPr lang="en-US" sz="16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will allow us to become a benchmark in </a:t>
            </a:r>
            <a:r>
              <a:rPr lang="en-US" sz="1600" dirty="0">
                <a:solidFill>
                  <a:srgbClr val="006DB6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biomethane injection </a:t>
            </a:r>
            <a:r>
              <a:rPr lang="en-US" sz="16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into gas network.</a:t>
            </a:r>
          </a:p>
          <a:p>
            <a:pPr lvl="0">
              <a:lnSpc>
                <a:spcPct val="106000"/>
              </a:lnSpc>
              <a:spcAft>
                <a:spcPts val="800"/>
              </a:spcAft>
              <a:tabLst>
                <a:tab pos="457200" algn="l"/>
              </a:tabLst>
            </a:pPr>
            <a:endParaRPr lang="es-ES" sz="2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285750" indent="-28575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1600" b="1" dirty="0" err="1">
                <a:solidFill>
                  <a:srgbClr val="BB8F1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Promoting</a:t>
            </a:r>
            <a:r>
              <a:rPr lang="es-ES" sz="1600" b="1" dirty="0">
                <a:solidFill>
                  <a:srgbClr val="BB8F1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Green </a:t>
            </a:r>
            <a:r>
              <a:rPr lang="es-ES" sz="1600" b="1" dirty="0" err="1">
                <a:solidFill>
                  <a:srgbClr val="BB8F1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Hydrogen</a:t>
            </a:r>
            <a:r>
              <a:rPr lang="es-ES" sz="1600" b="1" dirty="0">
                <a:solidFill>
                  <a:srgbClr val="BB8F1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and </a:t>
            </a:r>
            <a:r>
              <a:rPr lang="es-ES" sz="1600" b="1" dirty="0" err="1">
                <a:solidFill>
                  <a:srgbClr val="BB8F1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technology</a:t>
            </a:r>
            <a:r>
              <a:rPr lang="es-ES" sz="1600" b="1" dirty="0">
                <a:solidFill>
                  <a:srgbClr val="BB8F1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1600" b="1" dirty="0" err="1">
                <a:solidFill>
                  <a:srgbClr val="BB8F1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hybridization</a:t>
            </a:r>
            <a:endParaRPr lang="es-ES" sz="1600" b="1" dirty="0">
              <a:solidFill>
                <a:srgbClr val="BB8F1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We are launching a pioneer plant that will </a:t>
            </a:r>
            <a:r>
              <a:rPr lang="en-US" sz="1600" dirty="0">
                <a:solidFill>
                  <a:srgbClr val="006DB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generate green hydrogen using hybridization power (photovoltaic electricity and biogas cogeneration) and reclaimed water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es-ES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Thanks</a:t>
            </a:r>
            <a:r>
              <a:rPr lang="es-E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to </a:t>
            </a:r>
            <a:r>
              <a:rPr lang="es-ES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technology</a:t>
            </a:r>
            <a:r>
              <a:rPr lang="es-E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hybridization</a:t>
            </a:r>
            <a:r>
              <a:rPr lang="es-E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s-ES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we</a:t>
            </a:r>
            <a:r>
              <a:rPr lang="es-E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aim</a:t>
            </a:r>
            <a:r>
              <a:rPr lang="es-E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to </a:t>
            </a:r>
            <a:r>
              <a:rPr lang="es-ES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achieve</a:t>
            </a:r>
            <a:r>
              <a:rPr lang="es-E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 </a:t>
            </a:r>
            <a:r>
              <a:rPr lang="es-ES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reasonable</a:t>
            </a:r>
            <a:r>
              <a:rPr lang="es-E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and competitive </a:t>
            </a:r>
            <a:r>
              <a:rPr lang="es-ES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green</a:t>
            </a:r>
            <a:r>
              <a:rPr lang="es-E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hydrogen</a:t>
            </a:r>
            <a:r>
              <a:rPr lang="es-E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production</a:t>
            </a:r>
            <a:r>
              <a:rPr lang="es-E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16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cost</a:t>
            </a:r>
            <a:r>
              <a:rPr lang="es-E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5F66020-898E-4FD2-A6CB-F59F2961922E}"/>
              </a:ext>
            </a:extLst>
          </p:cNvPr>
          <p:cNvSpPr txBox="1"/>
          <p:nvPr/>
        </p:nvSpPr>
        <p:spPr>
          <a:xfrm>
            <a:off x="6710766" y="4424201"/>
            <a:ext cx="191541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We expect to increase </a:t>
            </a:r>
            <a:r>
              <a:rPr lang="en-US" sz="1600" i="1" dirty="0">
                <a:solidFill>
                  <a:schemeClr val="bg1"/>
                </a:solidFill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the installed capacity of our Green </a:t>
            </a:r>
            <a:r>
              <a:rPr lang="en-US" sz="1600" i="1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Hydrogen plant from 1 MW in 2023 to </a:t>
            </a:r>
            <a:r>
              <a:rPr lang="en-US" sz="1600" b="1" i="1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5 MW in </a:t>
            </a:r>
          </a:p>
          <a:p>
            <a:pPr algn="ctr"/>
            <a:r>
              <a:rPr lang="en-US" sz="1600" b="1" i="1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2025</a:t>
            </a:r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5EC57454-47DD-4CAA-B736-7BAD2B3781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747" t="80884"/>
          <a:stretch/>
        </p:blipFill>
        <p:spPr>
          <a:xfrm>
            <a:off x="10667543" y="157376"/>
            <a:ext cx="1289233" cy="7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17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5D1F13E4-FF3E-4F97-B70A-7E8DEFA25494}"/>
              </a:ext>
            </a:extLst>
          </p:cNvPr>
          <p:cNvSpPr/>
          <p:nvPr/>
        </p:nvSpPr>
        <p:spPr>
          <a:xfrm>
            <a:off x="0" y="6245797"/>
            <a:ext cx="9878290" cy="97243"/>
          </a:xfrm>
          <a:prstGeom prst="rect">
            <a:avLst/>
          </a:prstGeom>
          <a:solidFill>
            <a:srgbClr val="008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DA00DF47-6ECD-40B2-A6B1-F8586E2B4578}"/>
              </a:ext>
            </a:extLst>
          </p:cNvPr>
          <p:cNvGrpSpPr/>
          <p:nvPr/>
        </p:nvGrpSpPr>
        <p:grpSpPr>
          <a:xfrm>
            <a:off x="556" y="0"/>
            <a:ext cx="12190888" cy="6858000"/>
            <a:chOff x="556" y="0"/>
            <a:chExt cx="12190888" cy="6858000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64F210DE-EF46-477E-B0DC-F740072F361D}"/>
                </a:ext>
              </a:extLst>
            </p:cNvPr>
            <p:cNvGrpSpPr/>
            <p:nvPr/>
          </p:nvGrpSpPr>
          <p:grpSpPr>
            <a:xfrm>
              <a:off x="556" y="0"/>
              <a:ext cx="12190888" cy="6858000"/>
              <a:chOff x="556" y="0"/>
              <a:chExt cx="12190888" cy="6858000"/>
            </a:xfrm>
          </p:grpSpPr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2B8A034B-5582-4EEC-8BD0-91252AED8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56" y="0"/>
                <a:ext cx="12190888" cy="6858000"/>
              </a:xfrm>
              <a:prstGeom prst="rect">
                <a:avLst/>
              </a:prstGeom>
            </p:spPr>
          </p:pic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55C1B67C-E18F-44E0-ADED-1D7B590715CC}"/>
                  </a:ext>
                </a:extLst>
              </p:cNvPr>
              <p:cNvSpPr/>
              <p:nvPr/>
            </p:nvSpPr>
            <p:spPr>
              <a:xfrm>
                <a:off x="1108038" y="3786692"/>
                <a:ext cx="2033195" cy="20331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dirty="0"/>
                  <a:t>&lt;</a:t>
                </a:r>
              </a:p>
            </p:txBody>
          </p:sp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5D389EFE-6FF9-4C12-B2D3-57BCF8B9FF6A}"/>
                  </a:ext>
                </a:extLst>
              </p:cNvPr>
              <p:cNvSpPr/>
              <p:nvPr/>
            </p:nvSpPr>
            <p:spPr>
              <a:xfrm>
                <a:off x="2835965" y="5039642"/>
                <a:ext cx="1232219" cy="9900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dirty="0"/>
                  <a:t>&lt;</a:t>
                </a:r>
              </a:p>
            </p:txBody>
          </p:sp>
        </p:grp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3BCC1623-BF36-4966-B189-6AEB09935374}"/>
                </a:ext>
              </a:extLst>
            </p:cNvPr>
            <p:cNvSpPr/>
            <p:nvPr/>
          </p:nvSpPr>
          <p:spPr>
            <a:xfrm>
              <a:off x="1104650" y="6465570"/>
              <a:ext cx="5650903" cy="294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0157F2CD-DD69-45DD-8689-818F3434A94A}"/>
                </a:ext>
              </a:extLst>
            </p:cNvPr>
            <p:cNvSpPr/>
            <p:nvPr/>
          </p:nvSpPr>
          <p:spPr>
            <a:xfrm>
              <a:off x="850862" y="6373297"/>
              <a:ext cx="5650903" cy="294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CD757A99-DFC1-4BD6-BE1D-673050A5D1E1}"/>
              </a:ext>
            </a:extLst>
          </p:cNvPr>
          <p:cNvSpPr/>
          <p:nvPr/>
        </p:nvSpPr>
        <p:spPr>
          <a:xfrm>
            <a:off x="3374879" y="866195"/>
            <a:ext cx="54422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There are </a:t>
            </a:r>
            <a:r>
              <a:rPr lang="en-US" sz="20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many alternatives </a:t>
            </a: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 contribute to climate action. Canal is close to generate 100% of our consumption but also there are some projects and initiatives to do.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6625BA4-E41D-4305-84F5-44A12696A99F}"/>
              </a:ext>
            </a:extLst>
          </p:cNvPr>
          <p:cNvSpPr txBox="1"/>
          <p:nvPr/>
        </p:nvSpPr>
        <p:spPr>
          <a:xfrm>
            <a:off x="4068184" y="2358569"/>
            <a:ext cx="40387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ECB720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Thanks to the multiple synergies of our processes, we will increase our efficiency and mitigate the risks associated with energy dependence.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0FA5D9B4-37C0-4949-A565-68B6AAC6A15B}"/>
              </a:ext>
            </a:extLst>
          </p:cNvPr>
          <p:cNvSpPr/>
          <p:nvPr/>
        </p:nvSpPr>
        <p:spPr>
          <a:xfrm>
            <a:off x="1706995" y="3711053"/>
            <a:ext cx="1529815" cy="1576978"/>
          </a:xfrm>
          <a:prstGeom prst="ellipse">
            <a:avLst/>
          </a:prstGeom>
          <a:solidFill>
            <a:srgbClr val="BB8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BB8F10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F2ADE02E-DD51-4E7D-95F3-DE0E030F75A3}"/>
              </a:ext>
            </a:extLst>
          </p:cNvPr>
          <p:cNvSpPr/>
          <p:nvPr/>
        </p:nvSpPr>
        <p:spPr>
          <a:xfrm>
            <a:off x="1641551" y="3297044"/>
            <a:ext cx="364939" cy="376189"/>
          </a:xfrm>
          <a:prstGeom prst="ellipse">
            <a:avLst/>
          </a:prstGeom>
          <a:solidFill>
            <a:srgbClr val="BB8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BB8F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60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1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91BE82C4-428A-46CD-817C-3FB78EBE96EE}"/>
              </a:ext>
            </a:extLst>
          </p:cNvPr>
          <p:cNvSpPr txBox="1"/>
          <p:nvPr/>
        </p:nvSpPr>
        <p:spPr>
          <a:xfrm>
            <a:off x="2114281" y="2509143"/>
            <a:ext cx="7963436" cy="33547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www.canaldeisabelsegunda.es</a:t>
            </a:r>
          </a:p>
          <a:p>
            <a:pPr algn="ctr"/>
            <a:endParaRPr lang="es-ES" sz="2400" dirty="0">
              <a:solidFill>
                <a:schemeClr val="bg1"/>
              </a:solidFill>
              <a:latin typeface="Segoe UI Light" panose="020B0502040204020203" pitchFamily="34" charset="0"/>
              <a:ea typeface="+mn-lt"/>
              <a:cs typeface="Segoe UI Light" panose="020B0502040204020203" pitchFamily="34" charset="0"/>
            </a:endParaRPr>
          </a:p>
          <a:p>
            <a:pPr algn="ctr"/>
            <a:endParaRPr lang="es-ES" sz="2400" dirty="0">
              <a:solidFill>
                <a:schemeClr val="bg1"/>
              </a:solidFill>
              <a:latin typeface="Segoe UI Light" panose="020B0502040204020203" pitchFamily="34" charset="0"/>
              <a:ea typeface="+mn-lt"/>
              <a:cs typeface="Segoe UI Light" panose="020B0502040204020203" pitchFamily="34" charset="0"/>
            </a:endParaRPr>
          </a:p>
          <a:p>
            <a:pPr algn="ctr"/>
            <a:r>
              <a:rPr lang="es-ES" sz="2000" dirty="0" err="1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If</a:t>
            </a:r>
            <a:r>
              <a:rPr lang="es-ES" sz="2000" dirty="0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you</a:t>
            </a:r>
            <a:r>
              <a:rPr lang="es-ES" sz="2000" dirty="0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require</a:t>
            </a:r>
            <a:r>
              <a:rPr lang="es-ES" sz="2000" dirty="0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any</a:t>
            </a:r>
            <a:r>
              <a:rPr lang="es-ES" sz="2000" dirty="0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further</a:t>
            </a:r>
            <a:r>
              <a:rPr lang="es-ES" sz="2000" dirty="0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information</a:t>
            </a:r>
            <a:r>
              <a:rPr lang="es-ES" sz="2000" dirty="0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, </a:t>
            </a:r>
            <a:r>
              <a:rPr lang="es-ES" sz="2000" dirty="0" err="1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please</a:t>
            </a:r>
            <a:r>
              <a:rPr lang="es-ES" sz="2000" dirty="0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feel</a:t>
            </a:r>
            <a:r>
              <a:rPr lang="es-ES" sz="2000" dirty="0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 free </a:t>
            </a:r>
            <a:r>
              <a:rPr lang="es-ES" sz="2000" dirty="0" err="1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to</a:t>
            </a:r>
            <a:r>
              <a:rPr lang="es-ES" sz="2000" dirty="0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contact</a:t>
            </a:r>
            <a:r>
              <a:rPr lang="es-ES" sz="2000" dirty="0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us</a:t>
            </a:r>
            <a:r>
              <a:rPr lang="es-ES" sz="2000" dirty="0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:</a:t>
            </a:r>
          </a:p>
          <a:p>
            <a:pPr algn="ctr"/>
            <a:endParaRPr lang="es-ES" sz="2400" dirty="0">
              <a:solidFill>
                <a:schemeClr val="bg1"/>
              </a:solidFill>
              <a:latin typeface="Segoe UI Light" panose="020B0502040204020203" pitchFamily="34" charset="0"/>
              <a:ea typeface="+mn-lt"/>
              <a:cs typeface="Segoe UI Light" panose="020B0502040204020203" pitchFamily="34" charset="0"/>
            </a:endParaRPr>
          </a:p>
          <a:p>
            <a:pPr algn="ctr"/>
            <a:r>
              <a:rPr lang="es-ES" sz="2400" dirty="0" err="1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contacto@canal.madrid</a:t>
            </a:r>
            <a:endParaRPr lang="es-ES" sz="2400" dirty="0">
              <a:solidFill>
                <a:schemeClr val="bg1"/>
              </a:solidFill>
              <a:latin typeface="Segoe UI Light" panose="020B0502040204020203" pitchFamily="34" charset="0"/>
              <a:ea typeface="+mn-lt"/>
              <a:cs typeface="Segoe UI Light" panose="020B0502040204020203" pitchFamily="34" charset="0"/>
            </a:endParaRPr>
          </a:p>
          <a:p>
            <a:pPr algn="ctr"/>
            <a:endParaRPr lang="es-ES" sz="2400" dirty="0">
              <a:solidFill>
                <a:schemeClr val="bg1"/>
              </a:solidFill>
              <a:latin typeface="Segoe UI Light" panose="020B0502040204020203" pitchFamily="34" charset="0"/>
              <a:ea typeface="+mn-lt"/>
              <a:cs typeface="Segoe UI Light" panose="020B0502040204020203" pitchFamily="34" charset="0"/>
            </a:endParaRPr>
          </a:p>
          <a:p>
            <a:pPr algn="ctr"/>
            <a:endParaRPr lang="es-ES" sz="2400" dirty="0">
              <a:solidFill>
                <a:schemeClr val="bg1"/>
              </a:solidFill>
              <a:latin typeface="Segoe UI Light" panose="020B0502040204020203" pitchFamily="34" charset="0"/>
              <a:ea typeface="+mn-lt"/>
              <a:cs typeface="Segoe UI Light" panose="020B0502040204020203" pitchFamily="34" charset="0"/>
            </a:endParaRPr>
          </a:p>
          <a:p>
            <a:pPr algn="ctr"/>
            <a:r>
              <a:rPr lang="en-US" sz="2800" b="1" i="1" dirty="0">
                <a:solidFill>
                  <a:schemeClr val="bg1"/>
                </a:solidFill>
                <a:latin typeface="Segoe UI Light" panose="020B0502040204020203" pitchFamily="34" charset="0"/>
                <a:ea typeface="+mn-lt"/>
                <a:cs typeface="Segoe UI Light" panose="020B0502040204020203" pitchFamily="34" charset="0"/>
              </a:rPr>
              <a:t>We take care of the water, we take care of you</a:t>
            </a:r>
            <a:endParaRPr lang="es-ES" sz="2800" i="1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4" name="Imagen 10" descr="Imagen que contiene dibujo, alimentos&#10;&#10;Descripción generada con confianza muy alta">
            <a:extLst>
              <a:ext uri="{FF2B5EF4-FFF2-40B4-BE49-F238E27FC236}">
                <a16:creationId xmlns:a16="http://schemas.microsoft.com/office/drawing/2014/main" id="{BF7C575B-0C51-4B4D-8C4B-69AD0F17C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98F7"/>
              </a:clrFrom>
              <a:clrTo>
                <a:srgbClr val="0098F7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58" r="315" b="14056"/>
          <a:stretch/>
        </p:blipFill>
        <p:spPr>
          <a:xfrm>
            <a:off x="4218561" y="803425"/>
            <a:ext cx="3754877" cy="2115692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AC96AE7-A3B8-4813-B791-FDCD5F27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B5A4-D0A4-4019-B995-BB7FBE579DED}" type="slidenum">
              <a:rPr lang="en-GB" dirty="0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6814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CF19A8F49D4CA46B8C22D28D49343D8" ma:contentTypeVersion="14" ma:contentTypeDescription="Crear nuevo documento." ma:contentTypeScope="" ma:versionID="b9590be021d2fefc8d13729b9eeab137">
  <xsd:schema xmlns:xsd="http://www.w3.org/2001/XMLSchema" xmlns:xs="http://www.w3.org/2001/XMLSchema" xmlns:p="http://schemas.microsoft.com/office/2006/metadata/properties" xmlns:ns3="bd95021a-7d3c-4b7c-91c7-e739718675d1" xmlns:ns4="433193c0-7066-47fa-9bfd-bf622a246ce4" targetNamespace="http://schemas.microsoft.com/office/2006/metadata/properties" ma:root="true" ma:fieldsID="1016c0adabe14032f81d48334aaad66e" ns3:_="" ns4:_="">
    <xsd:import namespace="bd95021a-7d3c-4b7c-91c7-e739718675d1"/>
    <xsd:import namespace="433193c0-7066-47fa-9bfd-bf622a246ce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95021a-7d3c-4b7c-91c7-e739718675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3193c0-7066-47fa-9bfd-bf622a246ce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39914B-3927-4CDE-A09A-47857EC1CB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95021a-7d3c-4b7c-91c7-e739718675d1"/>
    <ds:schemaRef ds:uri="433193c0-7066-47fa-9bfd-bf622a246c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7E92F5-3FA6-47DB-87FF-E5881C5FB1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D7E7F4-7C01-4575-9DBD-86253955ECA3}">
  <ds:schemaRefs>
    <ds:schemaRef ds:uri="http://schemas.openxmlformats.org/package/2006/metadata/core-properties"/>
    <ds:schemaRef ds:uri="http://schemas.microsoft.com/office/2006/documentManagement/types"/>
    <ds:schemaRef ds:uri="433193c0-7066-47fa-9bfd-bf622a246ce4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bd95021a-7d3c-4b7c-91c7-e739718675d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16316</TotalTime>
  <Words>1228</Words>
  <Application>Microsoft Office PowerPoint</Application>
  <PresentationFormat>Panorámica</PresentationFormat>
  <Paragraphs>147</Paragraphs>
  <Slides>9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Gotham-Light</vt:lpstr>
      <vt:lpstr>LinotypeVeto</vt:lpstr>
      <vt:lpstr>Segoe UI</vt:lpstr>
      <vt:lpstr>Segoe UI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#17 actions for the decade of action</dc:title>
  <dc:creator>Peral Pozo, David</dc:creator>
  <cp:lastModifiedBy>Fernández Martínez, Pascual</cp:lastModifiedBy>
  <cp:revision>146</cp:revision>
  <dcterms:created xsi:type="dcterms:W3CDTF">2020-10-21T08:22:19Z</dcterms:created>
  <dcterms:modified xsi:type="dcterms:W3CDTF">2022-11-03T11:49:08Z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0x0101004CF19A8F49D4CA46B8C22D28D49343D8</vt:lpwstr>
  </property>
</Properties>
</file>