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0"/>
  </p:notesMasterIdLst>
  <p:handoutMasterIdLst>
    <p:handoutMasterId r:id="rId11"/>
  </p:handoutMasterIdLst>
  <p:sldIdLst>
    <p:sldId id="267" r:id="rId5"/>
    <p:sldId id="294" r:id="rId6"/>
    <p:sldId id="295" r:id="rId7"/>
    <p:sldId id="281"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9"/>
  </p:normalViewPr>
  <p:slideViewPr>
    <p:cSldViewPr snapToGrid="0">
      <p:cViewPr varScale="1">
        <p:scale>
          <a:sx n="61" d="100"/>
          <a:sy n="61" d="100"/>
        </p:scale>
        <p:origin x="860"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E0657-0996-B348-B907-A787542ABA79}" type="datetimeFigureOut">
              <a:rPr lang="en-GB" smtClean="0"/>
              <a:t>04/11/2022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957E5-F993-0941-B102-82DBC6A8A802}" type="slidenum">
              <a:rPr lang="en-GB" smtClean="0"/>
              <a:t>‹#›</a:t>
            </a:fld>
            <a:endParaRPr lang="en-GB"/>
          </a:p>
        </p:txBody>
      </p:sp>
    </p:spTree>
    <p:extLst>
      <p:ext uri="{BB962C8B-B14F-4D97-AF65-F5344CB8AC3E}">
        <p14:creationId xmlns:p14="http://schemas.microsoft.com/office/powerpoint/2010/main" val="12846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1813C-687D-1F41-998E-072415C4FA63}"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4E4FC-4DF7-8B4C-A9A2-DDE2D6DD1464}" type="slidenum">
              <a:rPr lang="en-GB" smtClean="0"/>
              <a:t>‹#›</a:t>
            </a:fld>
            <a:endParaRPr lang="en-GB"/>
          </a:p>
        </p:txBody>
      </p:sp>
    </p:spTree>
    <p:extLst>
      <p:ext uri="{BB962C8B-B14F-4D97-AF65-F5344CB8AC3E}">
        <p14:creationId xmlns:p14="http://schemas.microsoft.com/office/powerpoint/2010/main" val="10375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Template note:</a:t>
            </a:r>
            <a:endParaRPr lang="en-GB" b="0"/>
          </a:p>
          <a:p>
            <a:r>
              <a:rPr lang="en-GB" b="1"/>
              <a:t>To create a new Section Divider slide,</a:t>
            </a:r>
            <a:r>
              <a:rPr lang="en-GB" b="1" baseline="0"/>
              <a:t> either a) copy this slide and edit the existing text; or b) copy the white brand shape (in place) to a newly added </a:t>
            </a:r>
            <a:r>
              <a:rPr lang="en-GB" b="1"/>
              <a:t>Section Divider slide</a:t>
            </a:r>
            <a:r>
              <a:rPr lang="en-GB" b="1" baseline="0"/>
              <a:t> from the template library.</a:t>
            </a:r>
            <a:endParaRPr lang="en-GB" b="1"/>
          </a:p>
          <a:p>
            <a:r>
              <a:rPr lang="en-GB"/>
              <a:t>Due to the way PowerPoint handles layers,</a:t>
            </a:r>
            <a:r>
              <a:rPr lang="en-GB" baseline="0"/>
              <a:t> the brand shape on the section divider slide cannot be locked in place. Ensure that this shape is not moved, resized or otherwise altered when using this template slide. The image can be 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Photo credit: Getty images / </a:t>
            </a:r>
            <a:r>
              <a:rPr lang="sv-SE" sz="1200" b="0" i="0" kern="1200" err="1">
                <a:solidFill>
                  <a:schemeClr val="tx1"/>
                </a:solidFill>
                <a:effectLst/>
                <a:latin typeface="+mn-lt"/>
                <a:ea typeface="+mn-ea"/>
                <a:cs typeface="+mn-cs"/>
              </a:rPr>
              <a:t>yimwow</a:t>
            </a:r>
            <a:r>
              <a:rPr lang="en-GB"/>
              <a:t> https://</a:t>
            </a:r>
            <a:r>
              <a:rPr lang="en-GB" err="1"/>
              <a:t>www.gettyimages.com</a:t>
            </a:r>
            <a:r>
              <a:rPr lang="en-GB"/>
              <a:t>/license/490316478</a:t>
            </a:r>
            <a:endParaRPr lang="en-GB" baseline="0"/>
          </a:p>
          <a:p>
            <a:endParaRPr lang="en-US"/>
          </a:p>
        </p:txBody>
      </p:sp>
      <p:sp>
        <p:nvSpPr>
          <p:cNvPr id="4" name="Slide Number Placeholder 3"/>
          <p:cNvSpPr>
            <a:spLocks noGrp="1"/>
          </p:cNvSpPr>
          <p:nvPr>
            <p:ph type="sldNum" sz="quarter" idx="10"/>
          </p:nvPr>
        </p:nvSpPr>
        <p:spPr/>
        <p:txBody>
          <a:bodyPr/>
          <a:lstStyle/>
          <a:p>
            <a:fld id="{1E24E4FC-4DF7-8B4C-A9A2-DDE2D6DD1464}" type="slidenum">
              <a:rPr lang="en-GB" smtClean="0"/>
              <a:t>5</a:t>
            </a:fld>
            <a:endParaRPr lang="en-GB"/>
          </a:p>
        </p:txBody>
      </p:sp>
    </p:spTree>
    <p:extLst>
      <p:ext uri="{BB962C8B-B14F-4D97-AF65-F5344CB8AC3E}">
        <p14:creationId xmlns:p14="http://schemas.microsoft.com/office/powerpoint/2010/main" val="42513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03F19-A340-49B7-8C8B-EA85960F8014}"/>
              </a:ext>
            </a:extLst>
          </p:cNvPr>
          <p:cNvPicPr>
            <a:picLocks noChangeAspect="1"/>
          </p:cNvPicPr>
          <p:nvPr userDrawn="1"/>
        </p:nvPicPr>
        <p:blipFill>
          <a:blip r:embed="rId2"/>
          <a:stretch>
            <a:fillRect/>
          </a:stretch>
        </p:blipFill>
        <p:spPr>
          <a:xfrm>
            <a:off x="-26127" y="0"/>
            <a:ext cx="6968332" cy="6419644"/>
          </a:xfrm>
          <a:prstGeom prst="rect">
            <a:avLst/>
          </a:prstGeom>
        </p:spPr>
      </p:pic>
      <p:sp>
        <p:nvSpPr>
          <p:cNvPr id="9" name="Title 8"/>
          <p:cNvSpPr>
            <a:spLocks noGrp="1"/>
          </p:cNvSpPr>
          <p:nvPr>
            <p:ph type="title"/>
          </p:nvPr>
        </p:nvSpPr>
        <p:spPr>
          <a:xfrm>
            <a:off x="580168" y="1489458"/>
            <a:ext cx="6356050" cy="1393442"/>
          </a:xfrm>
          <a:prstGeom prst="rect">
            <a:avLst/>
          </a:prstGeom>
        </p:spPr>
        <p:txBody>
          <a:bodyPr anchor="t">
            <a:noAutofit/>
          </a:bodyPr>
          <a:lstStyle>
            <a:lvl1pPr>
              <a:defRPr sz="5000" b="1">
                <a:solidFill>
                  <a:schemeClr val="bg1"/>
                </a:solidFill>
              </a:defRPr>
            </a:lvl1pPr>
          </a:lstStyle>
          <a:p>
            <a:r>
              <a:rPr lang="en-US"/>
              <a:t>Click to edit Master title style</a:t>
            </a:r>
            <a:endParaRPr lang="en-GB"/>
          </a:p>
        </p:txBody>
      </p:sp>
      <p:sp>
        <p:nvSpPr>
          <p:cNvPr id="13" name="Text Placeholder 12"/>
          <p:cNvSpPr>
            <a:spLocks noGrp="1"/>
          </p:cNvSpPr>
          <p:nvPr>
            <p:ph type="body" sz="quarter" idx="10"/>
          </p:nvPr>
        </p:nvSpPr>
        <p:spPr>
          <a:xfrm>
            <a:off x="6936217" y="6146800"/>
            <a:ext cx="4809067" cy="342900"/>
          </a:xfrm>
          <a:prstGeom prst="rect">
            <a:avLst/>
          </a:prstGeom>
        </p:spPr>
        <p:txBody>
          <a:bodyPr anchor="b"/>
          <a:lstStyle>
            <a:lvl1pPr marL="0" indent="0" algn="r">
              <a:buNone/>
              <a:defRPr sz="1400" b="1" i="0">
                <a:solidFill>
                  <a:schemeClr val="bg1"/>
                </a:solidFill>
              </a:defRPr>
            </a:lvl1pPr>
          </a:lstStyle>
          <a:p>
            <a:pPr lvl="0"/>
            <a:r>
              <a:rPr lang="en-US"/>
              <a:t>Edit Master text styles</a:t>
            </a:r>
          </a:p>
        </p:txBody>
      </p:sp>
      <p:sp>
        <p:nvSpPr>
          <p:cNvPr id="8" name="Text Placeholder 7"/>
          <p:cNvSpPr>
            <a:spLocks noGrp="1"/>
          </p:cNvSpPr>
          <p:nvPr>
            <p:ph type="body" sz="quarter" idx="11" hasCustomPrompt="1"/>
          </p:nvPr>
        </p:nvSpPr>
        <p:spPr>
          <a:xfrm>
            <a:off x="580164" y="3022600"/>
            <a:ext cx="6904357" cy="787400"/>
          </a:xfrm>
          <a:prstGeom prst="rect">
            <a:avLst/>
          </a:prstGeom>
        </p:spPr>
        <p:txBody>
          <a:bodyPr anchor="t"/>
          <a:lstStyle>
            <a:lvl1pPr marL="0" indent="0">
              <a:buNone/>
              <a:defRPr sz="2400" b="1">
                <a:solidFill>
                  <a:schemeClr val="bg1"/>
                </a:solidFill>
              </a:defRPr>
            </a:lvl1pPr>
            <a:lvl2pPr algn="l">
              <a:defRPr/>
            </a:lvl2pPr>
          </a:lstStyle>
          <a:p>
            <a:pPr lvl="0"/>
            <a:r>
              <a:rPr lang="en-GB"/>
              <a:t>Placeholder</a:t>
            </a:r>
          </a:p>
        </p:txBody>
      </p:sp>
      <p:pic>
        <p:nvPicPr>
          <p:cNvPr id="7" name="Picture 6">
            <a:extLst>
              <a:ext uri="{FF2B5EF4-FFF2-40B4-BE49-F238E27FC236}">
                <a16:creationId xmlns:a16="http://schemas.microsoft.com/office/drawing/2014/main" id="{B8E99A3A-223D-7047-9ADE-EA562D1776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762" y="5432367"/>
            <a:ext cx="2317056" cy="1229956"/>
          </a:xfrm>
          <a:prstGeom prst="rect">
            <a:avLst/>
          </a:prstGeom>
        </p:spPr>
      </p:pic>
    </p:spTree>
    <p:extLst>
      <p:ext uri="{BB962C8B-B14F-4D97-AF65-F5344CB8AC3E}">
        <p14:creationId xmlns:p14="http://schemas.microsoft.com/office/powerpoint/2010/main" val="32266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userDrawn="1">
          <p15:clr>
            <a:srgbClr val="FBAE40"/>
          </p15:clr>
        </p15:guide>
        <p15:guide id="2" pos="423" userDrawn="1">
          <p15:clr>
            <a:srgbClr val="FBAE40"/>
          </p15:clr>
        </p15:guide>
        <p15:guide id="3" orient="horz" pos="4042" userDrawn="1">
          <p15:clr>
            <a:srgbClr val="FBAE40"/>
          </p15:clr>
        </p15:guide>
        <p15:guide id="4" pos="7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76115834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omparison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a:extLst>
              <a:ext uri="{FF2B5EF4-FFF2-40B4-BE49-F238E27FC236}">
                <a16:creationId xmlns:a16="http://schemas.microsoft.com/office/drawing/2014/main" id="{3833A299-03B5-204A-9874-994042EA7A11}"/>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1392275055"/>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5367788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5" name="Picture 4">
            <a:extLst>
              <a:ext uri="{FF2B5EF4-FFF2-40B4-BE49-F238E27FC236}">
                <a16:creationId xmlns:a16="http://schemas.microsoft.com/office/drawing/2014/main" id="{09F83715-0E39-FB4C-B284-848BC5AC2FEF}"/>
              </a:ext>
            </a:extLst>
          </p:cNvPr>
          <p:cNvPicPr>
            <a:picLocks noChangeAspect="1"/>
          </p:cNvPicPr>
          <p:nvPr userDrawn="1"/>
        </p:nvPicPr>
        <p:blipFill>
          <a:blip r:embed="rId2"/>
          <a:stretch>
            <a:fillRect/>
          </a:stretch>
        </p:blipFill>
        <p:spPr>
          <a:xfrm>
            <a:off x="10705898" y="5510309"/>
            <a:ext cx="1221059" cy="1321187"/>
          </a:xfrm>
          <a:prstGeom prst="rect">
            <a:avLst/>
          </a:prstGeom>
        </p:spPr>
      </p:pic>
    </p:spTree>
    <p:extLst>
      <p:ext uri="{BB962C8B-B14F-4D97-AF65-F5344CB8AC3E}">
        <p14:creationId xmlns:p14="http://schemas.microsoft.com/office/powerpoint/2010/main" val="802168580"/>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58496396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ntent 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5"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single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ingle content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1" name="Picture 10">
            <a:extLst>
              <a:ext uri="{FF2B5EF4-FFF2-40B4-BE49-F238E27FC236}">
                <a16:creationId xmlns:a16="http://schemas.microsoft.com/office/drawing/2014/main" id="{FDEB0A64-6C79-664A-A981-6AB5FF074AFA}"/>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1446142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326645213"/>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58F5EE42-F848-FC4E-BE9C-2CD84D5AACDB}"/>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775665903"/>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0725031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ntent green log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a:extLst>
              <a:ext uri="{FF2B5EF4-FFF2-40B4-BE49-F238E27FC236}">
                <a16:creationId xmlns:a16="http://schemas.microsoft.com/office/drawing/2014/main" id="{F68AA304-5271-424D-AD26-69F4B3B97B8D}"/>
              </a:ext>
            </a:extLst>
          </p:cNvPr>
          <p:cNvPicPr>
            <a:picLocks noChangeAspect="1"/>
          </p:cNvPicPr>
          <p:nvPr userDrawn="1"/>
        </p:nvPicPr>
        <p:blipFill>
          <a:blip r:embed="rId2"/>
          <a:stretch>
            <a:fillRect/>
          </a:stretch>
        </p:blipFill>
        <p:spPr>
          <a:xfrm>
            <a:off x="10705898" y="5510310"/>
            <a:ext cx="1221058" cy="1321185"/>
          </a:xfrm>
          <a:prstGeom prst="rect">
            <a:avLst/>
          </a:prstGeom>
        </p:spPr>
      </p:pic>
    </p:spTree>
    <p:extLst>
      <p:ext uri="{BB962C8B-B14F-4D97-AF65-F5344CB8AC3E}">
        <p14:creationId xmlns:p14="http://schemas.microsoft.com/office/powerpoint/2010/main" val="552055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23031" y="-177800"/>
            <a:ext cx="12479867" cy="7035800"/>
          </a:xfrm>
          <a:prstGeom prst="rect">
            <a:avLst/>
          </a:prstGeom>
        </p:spPr>
        <p:txBody>
          <a:bodyPr/>
          <a:lstStyle>
            <a:lvl1pPr marL="0" indent="0">
              <a:buNone/>
              <a:defRPr/>
            </a:lvl1pPr>
          </a:lstStyle>
          <a:p>
            <a:r>
              <a:rPr lang="en-US"/>
              <a:t>Click icon to add picture</a:t>
            </a:r>
            <a:endParaRPr lang="en-GB"/>
          </a:p>
        </p:txBody>
      </p:sp>
      <p:sp>
        <p:nvSpPr>
          <p:cNvPr id="4" name="Title 8"/>
          <p:cNvSpPr>
            <a:spLocks noGrp="1"/>
          </p:cNvSpPr>
          <p:nvPr>
            <p:ph type="title"/>
          </p:nvPr>
        </p:nvSpPr>
        <p:spPr>
          <a:xfrm>
            <a:off x="254003" y="2431048"/>
            <a:ext cx="5503332" cy="2273300"/>
          </a:xfrm>
          <a:prstGeom prst="rect">
            <a:avLst/>
          </a:prstGeom>
        </p:spPr>
        <p:txBody>
          <a:bodyPr anchor="t"/>
          <a:lstStyle>
            <a:lvl1pPr>
              <a:defRPr sz="48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p:nvPr>
        </p:nvSpPr>
        <p:spPr>
          <a:xfrm>
            <a:off x="254003" y="3859798"/>
            <a:ext cx="4521200" cy="889000"/>
          </a:xfrm>
          <a:prstGeom prst="rect">
            <a:avLst/>
          </a:prstGeom>
        </p:spPr>
        <p:txBody>
          <a:bodyPr/>
          <a:lstStyle>
            <a:lvl1pPr marL="0" indent="0">
              <a:buNone/>
              <a:defRPr sz="2400" b="1" i="0">
                <a:solidFill>
                  <a:schemeClr val="bg1"/>
                </a:solidFill>
              </a:defRPr>
            </a:lvl1pPr>
          </a:lstStyle>
          <a:p>
            <a:pPr lvl="0"/>
            <a:r>
              <a:rPr lang="en-US"/>
              <a:t>Edit Master text styles</a:t>
            </a:r>
          </a:p>
        </p:txBody>
      </p:sp>
    </p:spTree>
    <p:extLst>
      <p:ext uri="{BB962C8B-B14F-4D97-AF65-F5344CB8AC3E}">
        <p14:creationId xmlns:p14="http://schemas.microsoft.com/office/powerpoint/2010/main" val="1426377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2BC674-8D4E-CE4A-9996-B4560676B264}"/>
              </a:ext>
            </a:extLst>
          </p:cNvPr>
          <p:cNvSpPr>
            <a:spLocks noGrp="1"/>
          </p:cNvSpPr>
          <p:nvPr>
            <p:ph type="pic" sz="quarter" idx="11"/>
          </p:nvPr>
        </p:nvSpPr>
        <p:spPr>
          <a:xfrm>
            <a:off x="-152400" y="-88900"/>
            <a:ext cx="12479867" cy="7035800"/>
          </a:xfrm>
          <a:prstGeom prst="rect">
            <a:avLst/>
          </a:prstGeom>
        </p:spPr>
        <p:txBody>
          <a:bodyPr/>
          <a:lstStyle>
            <a:lvl1pPr marL="0" inden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5DD44D31-6E81-0841-9AE6-1C2A62D883F0}"/>
              </a:ext>
            </a:extLst>
          </p:cNvPr>
          <p:cNvSpPr>
            <a:spLocks noGrp="1"/>
          </p:cNvSpPr>
          <p:nvPr>
            <p:ph type="title"/>
          </p:nvPr>
        </p:nvSpPr>
        <p:spPr>
          <a:xfrm>
            <a:off x="2022060" y="2445724"/>
            <a:ext cx="8473661" cy="1781727"/>
          </a:xfrm>
        </p:spPr>
        <p:txBody>
          <a:bodyPr>
            <a:normAutofit/>
          </a:bodyPr>
          <a:lstStyle>
            <a:lvl1pPr>
              <a:defRPr sz="4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48380809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890073"/>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720A55-AE86-B249-92AE-169A9E7FA7CC}"/>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4192426784"/>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54248"/>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2" r:id="rId3"/>
    <p:sldLayoutId id="2147483661" r:id="rId4"/>
    <p:sldLayoutId id="2147483666" r:id="rId5"/>
    <p:sldLayoutId id="2147483652" r:id="rId6"/>
    <p:sldLayoutId id="2147483660" r:id="rId7"/>
    <p:sldLayoutId id="2147483655" r:id="rId8"/>
    <p:sldLayoutId id="2147483663" r:id="rId9"/>
    <p:sldLayoutId id="2147483656" r:id="rId10"/>
    <p:sldLayoutId id="2147483667" r:id="rId11"/>
    <p:sldLayoutId id="2147483654" r:id="rId12"/>
    <p:sldLayoutId id="2147483664" r:id="rId13"/>
    <p:sldLayoutId id="2147483657" r:id="rId14"/>
    <p:sldLayoutId id="2147483659" r:id="rId15"/>
    <p:sldLayoutId id="2147483658"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mailto:carol.mungo@sei.org" TargetMode="External"/><Relationship Id="rId5" Type="http://schemas.openxmlformats.org/officeDocument/2006/relationships/hyperlink" Target="mailto:Ivonne.lobos@sei.or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06" y="1754868"/>
            <a:ext cx="6348248" cy="2746211"/>
          </a:xfrm>
        </p:spPr>
        <p:txBody>
          <a:bodyPr/>
          <a:lstStyle/>
          <a:p>
            <a:r>
              <a:rPr lang="en-GB" dirty="0"/>
              <a:t>Energy solutions to support climate goals and the SDGs</a:t>
            </a:r>
            <a:endParaRPr lang="en-US" dirty="0"/>
          </a:p>
        </p:txBody>
      </p:sp>
      <p:sp>
        <p:nvSpPr>
          <p:cNvPr id="3" name="Text Placeholder 2"/>
          <p:cNvSpPr>
            <a:spLocks noGrp="1"/>
          </p:cNvSpPr>
          <p:nvPr>
            <p:ph type="body" sz="quarter" idx="10"/>
          </p:nvPr>
        </p:nvSpPr>
        <p:spPr/>
        <p:txBody>
          <a:bodyPr/>
          <a:lstStyle/>
          <a:p>
            <a:r>
              <a:rPr lang="en-US" dirty="0"/>
              <a:t>9</a:t>
            </a:r>
            <a:r>
              <a:rPr lang="en-US" baseline="30000" dirty="0"/>
              <a:t>th</a:t>
            </a:r>
            <a:r>
              <a:rPr lang="en-US" dirty="0"/>
              <a:t> November, 2022</a:t>
            </a:r>
          </a:p>
        </p:txBody>
      </p:sp>
    </p:spTree>
    <p:extLst>
      <p:ext uri="{BB962C8B-B14F-4D97-AF65-F5344CB8AC3E}">
        <p14:creationId xmlns:p14="http://schemas.microsoft.com/office/powerpoint/2010/main" val="50726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Energy Solutions for Africa (SESA)</a:t>
            </a:r>
          </a:p>
        </p:txBody>
      </p:sp>
      <p:sp>
        <p:nvSpPr>
          <p:cNvPr id="9" name="Content Placeholder 8">
            <a:extLst>
              <a:ext uri="{FF2B5EF4-FFF2-40B4-BE49-F238E27FC236}">
                <a16:creationId xmlns:a16="http://schemas.microsoft.com/office/drawing/2014/main" id="{EE0065B3-F300-4151-B004-5703A16759A4}"/>
              </a:ext>
            </a:extLst>
          </p:cNvPr>
          <p:cNvSpPr>
            <a:spLocks noGrp="1"/>
          </p:cNvSpPr>
          <p:nvPr>
            <p:ph sz="quarter" idx="12"/>
          </p:nvPr>
        </p:nvSpPr>
        <p:spPr>
          <a:xfrm>
            <a:off x="357352" y="1400175"/>
            <a:ext cx="11258917" cy="4057650"/>
          </a:xfrm>
        </p:spPr>
        <p:txBody>
          <a:bodyPr>
            <a:normAutofit fontScale="92500" lnSpcReduction="10000"/>
          </a:bodyPr>
          <a:lstStyle/>
          <a:p>
            <a:pPr marL="342900" indent="-342900">
              <a:buFont typeface="Arial" panose="020B0604020202020204" pitchFamily="34" charset="0"/>
              <a:buChar char="•"/>
            </a:pPr>
            <a:r>
              <a:rPr lang="en-US" dirty="0"/>
              <a:t>Collaborative project between the EU and 9 Africa countries (Ghana, Kenya, Malawi, Morocco, Namibia, Nigeria, Rwanda, SA, Tanzania). (Oct 2021 to Sept 2025)</a:t>
            </a:r>
          </a:p>
          <a:p>
            <a:pPr marL="342900" indent="-342900">
              <a:buFont typeface="Arial" panose="020B0604020202020204" pitchFamily="34" charset="0"/>
              <a:buChar char="•"/>
            </a:pPr>
            <a:r>
              <a:rPr lang="en-US" dirty="0"/>
              <a:t>Aims to provide replicable energy access technologies and business models through local </a:t>
            </a:r>
            <a:r>
              <a:rPr lang="en-US" b="1" dirty="0"/>
              <a:t>living labs</a:t>
            </a:r>
            <a:r>
              <a:rPr lang="en-US" dirty="0"/>
              <a:t>. </a:t>
            </a:r>
          </a:p>
          <a:p>
            <a:pPr marL="342900" indent="-342900">
              <a:buFont typeface="Arial" panose="020B0604020202020204" pitchFamily="34" charset="0"/>
              <a:buChar char="•"/>
            </a:pPr>
            <a:r>
              <a:rPr lang="en-US" dirty="0"/>
              <a:t>The living labs are expected to facilitate co-development of scalable solutions to be </a:t>
            </a:r>
            <a:r>
              <a:rPr lang="en-US" b="1" dirty="0"/>
              <a:t>tested</a:t>
            </a:r>
            <a:r>
              <a:rPr lang="en-US" dirty="0"/>
              <a:t>, </a:t>
            </a:r>
            <a:r>
              <a:rPr lang="en-US" b="1" dirty="0"/>
              <a:t>validated</a:t>
            </a:r>
            <a:r>
              <a:rPr lang="en-US" dirty="0"/>
              <a:t> and later </a:t>
            </a:r>
            <a:r>
              <a:rPr lang="en-US" b="1" dirty="0"/>
              <a:t>replicated</a:t>
            </a:r>
            <a:r>
              <a:rPr lang="en-US" dirty="0"/>
              <a:t> in the Region.</a:t>
            </a:r>
          </a:p>
          <a:p>
            <a:pPr marL="342900" indent="-342900">
              <a:buFont typeface="Arial" panose="020B0604020202020204" pitchFamily="34" charset="0"/>
              <a:buChar char="•"/>
            </a:pPr>
            <a:r>
              <a:rPr lang="en-US" dirty="0"/>
              <a:t>Solutions include solar PV, innovative energy storage systems inc. use of second-life EV batteries, smart micro-grids, waste-to-energy systems (biomass to biogas), climate-proofing.</a:t>
            </a:r>
          </a:p>
          <a:p>
            <a:pPr marL="342900" indent="-342900">
              <a:buFont typeface="Arial" panose="020B0604020202020204" pitchFamily="34" charset="0"/>
              <a:buChar char="•"/>
            </a:pPr>
            <a:r>
              <a:rPr lang="en-US" dirty="0"/>
              <a:t>Incubator </a:t>
            </a:r>
            <a:r>
              <a:rPr lang="en-US" dirty="0" err="1"/>
              <a:t>programme</a:t>
            </a:r>
            <a:r>
              <a:rPr lang="en-US" dirty="0"/>
              <a:t> has been launched to support local innovation.</a:t>
            </a:r>
          </a:p>
          <a:p>
            <a:pPr marL="342900" indent="-342900">
              <a:buFont typeface="Arial" panose="020B0604020202020204" pitchFamily="34" charset="0"/>
              <a:buChar char="•"/>
            </a:pPr>
            <a:endParaRPr lang="en-US" dirty="0"/>
          </a:p>
        </p:txBody>
      </p:sp>
      <p:pic>
        <p:nvPicPr>
          <p:cNvPr id="4" name="Picture 3" descr="Text&#10;&#10;Description automatically generated with low confidence">
            <a:extLst>
              <a:ext uri="{FF2B5EF4-FFF2-40B4-BE49-F238E27FC236}">
                <a16:creationId xmlns:a16="http://schemas.microsoft.com/office/drawing/2014/main" id="{C73AD12B-8E90-426D-98D2-A7DA0E5E1788}"/>
              </a:ext>
            </a:extLst>
          </p:cNvPr>
          <p:cNvPicPr>
            <a:picLocks noChangeAspect="1"/>
          </p:cNvPicPr>
          <p:nvPr/>
        </p:nvPicPr>
        <p:blipFill>
          <a:blip r:embed="rId2"/>
          <a:stretch>
            <a:fillRect/>
          </a:stretch>
        </p:blipFill>
        <p:spPr>
          <a:xfrm>
            <a:off x="2554942" y="5352676"/>
            <a:ext cx="6239435" cy="1350053"/>
          </a:xfrm>
          <a:prstGeom prst="rect">
            <a:avLst/>
          </a:prstGeom>
        </p:spPr>
      </p:pic>
    </p:spTree>
    <p:extLst>
      <p:ext uri="{BB962C8B-B14F-4D97-AF65-F5344CB8AC3E}">
        <p14:creationId xmlns:p14="http://schemas.microsoft.com/office/powerpoint/2010/main" val="201761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FE8D-F629-40BE-A40F-0C5A979483C7}"/>
              </a:ext>
            </a:extLst>
          </p:cNvPr>
          <p:cNvSpPr>
            <a:spLocks noGrp="1"/>
          </p:cNvSpPr>
          <p:nvPr>
            <p:ph type="title"/>
          </p:nvPr>
        </p:nvSpPr>
        <p:spPr/>
        <p:txBody>
          <a:bodyPr/>
          <a:lstStyle/>
          <a:p>
            <a:r>
              <a:rPr lang="en-US" dirty="0"/>
              <a:t>Kenya Living Lab in Lake Victoria Region</a:t>
            </a:r>
          </a:p>
        </p:txBody>
      </p:sp>
      <p:sp>
        <p:nvSpPr>
          <p:cNvPr id="4" name="Content Placeholder 3">
            <a:extLst>
              <a:ext uri="{FF2B5EF4-FFF2-40B4-BE49-F238E27FC236}">
                <a16:creationId xmlns:a16="http://schemas.microsoft.com/office/drawing/2014/main" id="{B0C61935-F6E6-412B-9885-B722F9AA571E}"/>
              </a:ext>
            </a:extLst>
          </p:cNvPr>
          <p:cNvSpPr>
            <a:spLocks noGrp="1"/>
          </p:cNvSpPr>
          <p:nvPr>
            <p:ph sz="quarter" idx="12"/>
          </p:nvPr>
        </p:nvSpPr>
        <p:spPr>
          <a:xfrm>
            <a:off x="6096000" y="1574342"/>
            <a:ext cx="6010136" cy="4922098"/>
          </a:xfrm>
        </p:spPr>
        <p:txBody>
          <a:bodyPr>
            <a:normAutofit fontScale="92500" lnSpcReduction="20000"/>
          </a:bodyPr>
          <a:lstStyle/>
          <a:p>
            <a:pPr marL="342900" indent="-342900">
              <a:lnSpc>
                <a:spcPct val="110000"/>
              </a:lnSpc>
              <a:spcBef>
                <a:spcPts val="0"/>
              </a:spcBef>
              <a:buFont typeface="Wingdings" panose="05000000000000000000" pitchFamily="2" charset="2"/>
              <a:buChar char="v"/>
            </a:pPr>
            <a:r>
              <a:rPr lang="en-US" dirty="0"/>
              <a:t>Real-life test bed to pilot and test solutions to address three focus areas; access, productive use and a circular economy.</a:t>
            </a:r>
          </a:p>
          <a:p>
            <a:pPr marL="342900" indent="-342900">
              <a:buFont typeface="Wingdings" panose="05000000000000000000" pitchFamily="2" charset="2"/>
              <a:buChar char="v"/>
            </a:pPr>
            <a:r>
              <a:rPr lang="en-US" dirty="0"/>
              <a:t>Implemented by WeTu providing:</a:t>
            </a:r>
          </a:p>
          <a:p>
            <a:pPr marL="800100" lvl="1" indent="-342900">
              <a:buFont typeface="Wingdings" panose="05000000000000000000" pitchFamily="2" charset="2"/>
              <a:buChar char="Ø"/>
            </a:pPr>
            <a:r>
              <a:rPr lang="en-US" dirty="0"/>
              <a:t>Innovative solar-powered solutions including &gt;300 solar fishing lanterns per day. #WePower </a:t>
            </a:r>
          </a:p>
          <a:p>
            <a:pPr lvl="1"/>
            <a:endParaRPr lang="en-US" sz="500" dirty="0"/>
          </a:p>
          <a:p>
            <a:pPr marL="800100" lvl="1" indent="-342900">
              <a:buFont typeface="Wingdings" panose="05000000000000000000" pitchFamily="2" charset="2"/>
              <a:buChar char="Ø"/>
            </a:pPr>
            <a:r>
              <a:rPr lang="en-US" dirty="0"/>
              <a:t> &gt;3000 liters of clean water per day. </a:t>
            </a:r>
            <a:r>
              <a:rPr lang="en-US" sz="2200" dirty="0"/>
              <a:t>#WeWaterATMs </a:t>
            </a:r>
          </a:p>
          <a:p>
            <a:pPr lvl="1"/>
            <a:endParaRPr lang="en-US" sz="500" dirty="0"/>
          </a:p>
          <a:p>
            <a:pPr marL="800100" lvl="1" indent="-342900">
              <a:buFont typeface="Wingdings" panose="05000000000000000000" pitchFamily="2" charset="2"/>
              <a:buChar char="Ø"/>
            </a:pPr>
            <a:r>
              <a:rPr lang="en-US" dirty="0"/>
              <a:t>Pilot two-wheelers electric bikes, testing motor, gears, battery, inverters &amp; payment models. #WeMobility</a:t>
            </a:r>
          </a:p>
          <a:p>
            <a:pPr lvl="1"/>
            <a:endParaRPr lang="en-US" sz="500" dirty="0"/>
          </a:p>
          <a:p>
            <a:pPr marL="800100" lvl="1" indent="-342900">
              <a:buFont typeface="Wingdings" panose="05000000000000000000" pitchFamily="2" charset="2"/>
              <a:buChar char="Ø"/>
            </a:pPr>
            <a:r>
              <a:rPr lang="en-US" dirty="0"/>
              <a:t>Collection canters for recycling and reuse of </a:t>
            </a:r>
          </a:p>
          <a:p>
            <a:pPr lvl="1"/>
            <a:r>
              <a:rPr lang="en-US" dirty="0"/>
              <a:t>      e-waste. #WeCollect</a:t>
            </a:r>
          </a:p>
          <a:p>
            <a:pPr marL="342900" indent="-342900">
              <a:buFont typeface="Arial" panose="020B0604020202020204" pitchFamily="34" charset="0"/>
              <a:buChar char="•"/>
            </a:pPr>
            <a:endParaRPr lang="en-US" dirty="0">
              <a:solidFill>
                <a:srgbClr val="263238"/>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8" name="Content Placeholder 7" descr="A picture containing bicycle, green, ground, parked&#10;&#10;Description automatically generated">
            <a:extLst>
              <a:ext uri="{FF2B5EF4-FFF2-40B4-BE49-F238E27FC236}">
                <a16:creationId xmlns:a16="http://schemas.microsoft.com/office/drawing/2014/main" id="{E5964885-32C1-411D-B043-AD73AB3BE58C}"/>
              </a:ext>
            </a:extLst>
          </p:cNvPr>
          <p:cNvPicPr>
            <a:picLocks noGrp="1" noChangeAspect="1"/>
          </p:cNvPicPr>
          <p:nvPr>
            <p:ph sz="quarter" idx="13"/>
          </p:nvPr>
        </p:nvPicPr>
        <p:blipFill>
          <a:blip r:embed="rId2"/>
          <a:stretch>
            <a:fillRect/>
          </a:stretch>
        </p:blipFill>
        <p:spPr>
          <a:xfrm>
            <a:off x="86902" y="1645027"/>
            <a:ext cx="3116482" cy="2337362"/>
          </a:xfrm>
        </p:spPr>
      </p:pic>
      <p:pic>
        <p:nvPicPr>
          <p:cNvPr id="10" name="Picture 9" descr="A picture containing text, outdoor, sign, house&#10;&#10;Description automatically generated">
            <a:extLst>
              <a:ext uri="{FF2B5EF4-FFF2-40B4-BE49-F238E27FC236}">
                <a16:creationId xmlns:a16="http://schemas.microsoft.com/office/drawing/2014/main" id="{2A4A3C68-CAAD-4B59-AF54-721176DDA9E2}"/>
              </a:ext>
            </a:extLst>
          </p:cNvPr>
          <p:cNvPicPr>
            <a:picLocks noChangeAspect="1"/>
          </p:cNvPicPr>
          <p:nvPr/>
        </p:nvPicPr>
        <p:blipFill>
          <a:blip r:embed="rId3"/>
          <a:stretch>
            <a:fillRect/>
          </a:stretch>
        </p:blipFill>
        <p:spPr>
          <a:xfrm>
            <a:off x="86902" y="4134426"/>
            <a:ext cx="3216166" cy="2412124"/>
          </a:xfrm>
          <a:prstGeom prst="rect">
            <a:avLst/>
          </a:prstGeom>
        </p:spPr>
      </p:pic>
      <p:pic>
        <p:nvPicPr>
          <p:cNvPr id="12" name="Picture 11" descr="A picture containing person, outdoor, sky, ground&#10;&#10;Description automatically generated">
            <a:extLst>
              <a:ext uri="{FF2B5EF4-FFF2-40B4-BE49-F238E27FC236}">
                <a16:creationId xmlns:a16="http://schemas.microsoft.com/office/drawing/2014/main" id="{B435CB1B-8121-4DB6-AFDA-B8CF6A50A145}"/>
              </a:ext>
            </a:extLst>
          </p:cNvPr>
          <p:cNvPicPr>
            <a:picLocks noChangeAspect="1"/>
          </p:cNvPicPr>
          <p:nvPr/>
        </p:nvPicPr>
        <p:blipFill>
          <a:blip r:embed="rId4"/>
          <a:stretch>
            <a:fillRect/>
          </a:stretch>
        </p:blipFill>
        <p:spPr>
          <a:xfrm>
            <a:off x="3388932" y="1802087"/>
            <a:ext cx="2707068" cy="4812564"/>
          </a:xfrm>
          <a:prstGeom prst="rect">
            <a:avLst/>
          </a:prstGeom>
        </p:spPr>
      </p:pic>
    </p:spTree>
    <p:extLst>
      <p:ext uri="{BB962C8B-B14F-4D97-AF65-F5344CB8AC3E}">
        <p14:creationId xmlns:p14="http://schemas.microsoft.com/office/powerpoint/2010/main" val="125282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Coherent implementation of SDGs &amp; climate goals</a:t>
            </a:r>
          </a:p>
        </p:txBody>
      </p:sp>
      <p:sp>
        <p:nvSpPr>
          <p:cNvPr id="12" name="Text Placeholder 11">
            <a:extLst>
              <a:ext uri="{FF2B5EF4-FFF2-40B4-BE49-F238E27FC236}">
                <a16:creationId xmlns:a16="http://schemas.microsoft.com/office/drawing/2014/main" id="{BC42BAB6-FE36-481E-9D70-D42B143420C7}"/>
              </a:ext>
            </a:extLst>
          </p:cNvPr>
          <p:cNvSpPr>
            <a:spLocks noGrp="1"/>
          </p:cNvSpPr>
          <p:nvPr>
            <p:ph sz="quarter" idx="12"/>
          </p:nvPr>
        </p:nvSpPr>
        <p:spPr>
          <a:xfrm>
            <a:off x="575736" y="1657350"/>
            <a:ext cx="7149039" cy="4248150"/>
          </a:xfrm>
        </p:spPr>
        <p:txBody>
          <a:bodyPr>
            <a:normAutofit lnSpcReduction="10000"/>
          </a:bodyPr>
          <a:lstStyle/>
          <a:p>
            <a:pPr marL="342900" indent="-342900">
              <a:buFont typeface="Arial" panose="020B0604020202020204" pitchFamily="34" charset="0"/>
              <a:buChar char="•"/>
            </a:pPr>
            <a:r>
              <a:rPr lang="en-US" b="1" dirty="0"/>
              <a:t>SDG Synergies </a:t>
            </a:r>
            <a:r>
              <a:rPr lang="en-US" dirty="0"/>
              <a:t>– a practical tool for understanding how groups of policy areas and targets interact using systems thinking. </a:t>
            </a:r>
          </a:p>
          <a:p>
            <a:pPr marL="342900" indent="-342900">
              <a:buFont typeface="Arial" panose="020B0604020202020204" pitchFamily="34" charset="0"/>
              <a:buChar char="•"/>
            </a:pPr>
            <a:r>
              <a:rPr lang="en-US" dirty="0"/>
              <a:t>SEI has supported governments to better align their national development plans, policies and strategies to the SDGs, climate goals and other agendas in Africa, Asia and Latin America.</a:t>
            </a:r>
          </a:p>
          <a:p>
            <a:pPr marL="342900" indent="-342900">
              <a:buFont typeface="Arial" panose="020B0604020202020204" pitchFamily="34" charset="0"/>
              <a:buChar char="•"/>
            </a:pPr>
            <a:r>
              <a:rPr lang="en-US" dirty="0"/>
              <a:t>E.g. alignment of national energy and mining plans in Colombia to the SDGs, NDC and OECD best practices</a:t>
            </a:r>
          </a:p>
        </p:txBody>
      </p:sp>
      <p:pic>
        <p:nvPicPr>
          <p:cNvPr id="4" name="Picture 3" descr="Diagram&#10;&#10;Description automatically generated with low confidence">
            <a:extLst>
              <a:ext uri="{FF2B5EF4-FFF2-40B4-BE49-F238E27FC236}">
                <a16:creationId xmlns:a16="http://schemas.microsoft.com/office/drawing/2014/main" id="{A0649571-3702-57F2-6C0D-7ABD23B2E2BF}"/>
              </a:ext>
            </a:extLst>
          </p:cNvPr>
          <p:cNvPicPr>
            <a:picLocks noChangeAspect="1"/>
          </p:cNvPicPr>
          <p:nvPr/>
        </p:nvPicPr>
        <p:blipFill>
          <a:blip r:embed="rId2"/>
          <a:stretch>
            <a:fillRect/>
          </a:stretch>
        </p:blipFill>
        <p:spPr>
          <a:xfrm>
            <a:off x="7192031" y="1625599"/>
            <a:ext cx="5181600" cy="4419600"/>
          </a:xfrm>
          <a:prstGeom prst="rect">
            <a:avLst/>
          </a:prstGeom>
        </p:spPr>
      </p:pic>
      <p:sp>
        <p:nvSpPr>
          <p:cNvPr id="6" name="TextBox 5">
            <a:extLst>
              <a:ext uri="{FF2B5EF4-FFF2-40B4-BE49-F238E27FC236}">
                <a16:creationId xmlns:a16="http://schemas.microsoft.com/office/drawing/2014/main" id="{A23FB415-1D09-0977-79F7-266CBBF1E222}"/>
              </a:ext>
            </a:extLst>
          </p:cNvPr>
          <p:cNvSpPr txBox="1"/>
          <p:nvPr/>
        </p:nvSpPr>
        <p:spPr>
          <a:xfrm>
            <a:off x="1628774" y="5783589"/>
            <a:ext cx="5563257" cy="523220"/>
          </a:xfrm>
          <a:prstGeom prst="rect">
            <a:avLst/>
          </a:prstGeom>
          <a:solidFill>
            <a:schemeClr val="bg1"/>
          </a:solidFill>
        </p:spPr>
        <p:txBody>
          <a:bodyPr wrap="square">
            <a:spAutoFit/>
          </a:bodyPr>
          <a:lstStyle/>
          <a:p>
            <a:r>
              <a:rPr lang="en-GB" sz="2800" dirty="0">
                <a:solidFill>
                  <a:schemeClr val="tx2"/>
                </a:solidFill>
              </a:rPr>
              <a:t>https://www.sdgsynergies.org/</a:t>
            </a:r>
          </a:p>
        </p:txBody>
      </p:sp>
    </p:spTree>
    <p:extLst>
      <p:ext uri="{BB962C8B-B14F-4D97-AF65-F5344CB8AC3E}">
        <p14:creationId xmlns:p14="http://schemas.microsoft.com/office/powerpoint/2010/main" val="16102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3FFD0-AF8E-0349-BB57-051E37B79DCF}"/>
              </a:ext>
            </a:extLst>
          </p:cNvPr>
          <p:cNvSpPr/>
          <p:nvPr/>
        </p:nvSpPr>
        <p:spPr>
          <a:xfrm>
            <a:off x="266700" y="0"/>
            <a:ext cx="2247900" cy="1219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37614E-9331-C440-BA95-00CDBC1C4473}"/>
              </a:ext>
            </a:extLst>
          </p:cNvPr>
          <p:cNvPicPr>
            <a:picLocks noChangeAspect="1"/>
          </p:cNvPicPr>
          <p:nvPr/>
        </p:nvPicPr>
        <p:blipFill rotWithShape="1">
          <a:blip r:embed="rId3"/>
          <a:srcRect l="-79" r="-1"/>
          <a:stretch/>
        </p:blipFill>
        <p:spPr>
          <a:xfrm>
            <a:off x="1866900" y="1"/>
            <a:ext cx="10325100" cy="6857999"/>
          </a:xfrm>
          <a:prstGeom prst="rect">
            <a:avLst/>
          </a:prstGeom>
        </p:spPr>
      </p:pic>
      <p:pic>
        <p:nvPicPr>
          <p:cNvPr id="5" name="Picture 4">
            <a:extLst>
              <a:ext uri="{FF2B5EF4-FFF2-40B4-BE49-F238E27FC236}">
                <a16:creationId xmlns:a16="http://schemas.microsoft.com/office/drawing/2014/main" id="{F91B21CC-98F1-474D-BA7F-FF6AFBF719F2}"/>
              </a:ext>
            </a:extLst>
          </p:cNvPr>
          <p:cNvPicPr>
            <a:picLocks noChangeAspect="1"/>
          </p:cNvPicPr>
          <p:nvPr/>
        </p:nvPicPr>
        <p:blipFill rotWithShape="1">
          <a:blip r:embed="rId4">
            <a:extLst>
              <a:ext uri="{28A0092B-C50C-407E-A947-70E740481C1C}">
                <a14:useLocalDpi xmlns:a14="http://schemas.microsoft.com/office/drawing/2010/main" val="0"/>
              </a:ext>
            </a:extLst>
          </a:blip>
          <a:srcRect l="2038" t="-742" r="-751" b="9630"/>
          <a:stretch/>
        </p:blipFill>
        <p:spPr>
          <a:xfrm>
            <a:off x="0" y="-137782"/>
            <a:ext cx="7529513" cy="6949634"/>
          </a:xfrm>
          <a:prstGeom prst="rect">
            <a:avLst/>
          </a:prstGeom>
        </p:spPr>
      </p:pic>
      <p:sp>
        <p:nvSpPr>
          <p:cNvPr id="3" name="Title 2">
            <a:extLst>
              <a:ext uri="{FF2B5EF4-FFF2-40B4-BE49-F238E27FC236}">
                <a16:creationId xmlns:a16="http://schemas.microsoft.com/office/drawing/2014/main" id="{20E21A4E-EE18-3E4C-B8B5-30137CA9AB18}"/>
              </a:ext>
            </a:extLst>
          </p:cNvPr>
          <p:cNvSpPr>
            <a:spLocks noGrp="1"/>
          </p:cNvSpPr>
          <p:nvPr>
            <p:ph type="title"/>
          </p:nvPr>
        </p:nvSpPr>
        <p:spPr>
          <a:xfrm>
            <a:off x="105103" y="708212"/>
            <a:ext cx="7424410" cy="5072479"/>
          </a:xfrm>
        </p:spPr>
        <p:txBody>
          <a:bodyPr>
            <a:normAutofit fontScale="90000"/>
          </a:bodyPr>
          <a:lstStyle/>
          <a:p>
            <a:r>
              <a:rPr lang="en-US" dirty="0"/>
              <a:t>Keep in touch!</a:t>
            </a:r>
            <a:br>
              <a:rPr lang="en-US" dirty="0"/>
            </a:br>
            <a:br>
              <a:rPr lang="en-US" dirty="0"/>
            </a:br>
            <a:r>
              <a:rPr lang="en-US" sz="3600" b="0" dirty="0"/>
              <a:t>Ivonne Lobos Alva</a:t>
            </a:r>
            <a:br>
              <a:rPr lang="en-US" sz="3600" b="0" dirty="0"/>
            </a:br>
            <a:r>
              <a:rPr lang="en-US" sz="3600" b="0" dirty="0"/>
              <a:t>Senior Expert </a:t>
            </a:r>
            <a:br>
              <a:rPr lang="en-US" sz="3600" b="0" dirty="0"/>
            </a:br>
            <a:r>
              <a:rPr lang="en-US" sz="3600" b="0" dirty="0"/>
              <a:t>SEI Latin America</a:t>
            </a:r>
            <a:br>
              <a:rPr lang="en-US" sz="3600" b="0" dirty="0"/>
            </a:br>
            <a:r>
              <a:rPr lang="en-US" sz="3600" b="0" dirty="0">
                <a:hlinkClick r:id="rId5"/>
              </a:rPr>
              <a:t>Ivonne.lobos@sei.org</a:t>
            </a:r>
            <a:r>
              <a:rPr lang="en-US" sz="3600" b="0" dirty="0"/>
              <a:t> </a:t>
            </a:r>
            <a:br>
              <a:rPr lang="en-US" sz="3600" b="0" dirty="0"/>
            </a:br>
            <a:br>
              <a:rPr lang="en-US" sz="3600" b="0" dirty="0"/>
            </a:br>
            <a:r>
              <a:rPr lang="en-US" sz="3600" b="0" dirty="0"/>
              <a:t>Carol Mungo</a:t>
            </a:r>
            <a:br>
              <a:rPr lang="en-US" sz="3600" b="0" dirty="0"/>
            </a:br>
            <a:r>
              <a:rPr lang="en-US" sz="3600" b="0" dirty="0"/>
              <a:t>Research Fellow</a:t>
            </a:r>
            <a:br>
              <a:rPr lang="en-US" sz="3600" b="0" dirty="0"/>
            </a:br>
            <a:r>
              <a:rPr lang="en-US" sz="3600" b="0" dirty="0"/>
              <a:t>SEI Africa </a:t>
            </a:r>
            <a:br>
              <a:rPr lang="en-US" sz="3600" b="0" dirty="0"/>
            </a:br>
            <a:r>
              <a:rPr lang="en-US" sz="3600" b="0" dirty="0">
                <a:hlinkClick r:id="rId6"/>
              </a:rPr>
              <a:t>carol.mungo@sei.org</a:t>
            </a:r>
            <a:r>
              <a:rPr lang="en-US" sz="3600" b="0" dirty="0"/>
              <a:t> </a:t>
            </a:r>
            <a:br>
              <a:rPr lang="en-US" sz="4000" dirty="0"/>
            </a:br>
            <a:endParaRPr lang="en-US" sz="4000" dirty="0"/>
          </a:p>
        </p:txBody>
      </p:sp>
      <p:sp>
        <p:nvSpPr>
          <p:cNvPr id="8" name="TextBox 7">
            <a:extLst>
              <a:ext uri="{FF2B5EF4-FFF2-40B4-BE49-F238E27FC236}">
                <a16:creationId xmlns:a16="http://schemas.microsoft.com/office/drawing/2014/main" id="{E0F9C48E-34CC-C44B-BCD9-977176F9A231}"/>
              </a:ext>
            </a:extLst>
          </p:cNvPr>
          <p:cNvSpPr txBox="1"/>
          <p:nvPr/>
        </p:nvSpPr>
        <p:spPr>
          <a:xfrm>
            <a:off x="10291538" y="6596390"/>
            <a:ext cx="2065562" cy="261610"/>
          </a:xfrm>
          <a:prstGeom prst="rect">
            <a:avLst/>
          </a:prstGeom>
          <a:noFill/>
        </p:spPr>
        <p:txBody>
          <a:bodyPr wrap="square" rtlCol="0">
            <a:spAutoFit/>
          </a:bodyPr>
          <a:lstStyle/>
          <a:p>
            <a:r>
              <a:rPr lang="en-US" sz="1100"/>
              <a:t>Photo credit: Getty / </a:t>
            </a:r>
            <a:r>
              <a:rPr lang="en-US" sz="1100" err="1"/>
              <a:t>yimwow</a:t>
            </a:r>
            <a:endParaRPr lang="en-US" sz="1100"/>
          </a:p>
        </p:txBody>
      </p:sp>
    </p:spTree>
    <p:extLst>
      <p:ext uri="{BB962C8B-B14F-4D97-AF65-F5344CB8AC3E}">
        <p14:creationId xmlns:p14="http://schemas.microsoft.com/office/powerpoint/2010/main" val="4152077462"/>
      </p:ext>
    </p:extLst>
  </p:cSld>
  <p:clrMapOvr>
    <a:masterClrMapping/>
  </p:clrMapOvr>
</p:sld>
</file>

<file path=ppt/theme/theme1.xml><?xml version="1.0" encoding="utf-8"?>
<a:theme xmlns:a="http://schemas.openxmlformats.org/drawingml/2006/main" name="SEI Theme">
  <a:themeElements>
    <a:clrScheme name="Custom 1">
      <a:dk1>
        <a:srgbClr val="263238"/>
      </a:dk1>
      <a:lt1>
        <a:srgbClr val="FFFFFF"/>
      </a:lt1>
      <a:dk2>
        <a:srgbClr val="00D19A"/>
      </a:dk2>
      <a:lt2>
        <a:srgbClr val="EBF0F7"/>
      </a:lt2>
      <a:accent1>
        <a:srgbClr val="FF5A59"/>
      </a:accent1>
      <a:accent2>
        <a:srgbClr val="5EDDDE"/>
      </a:accent2>
      <a:accent3>
        <a:srgbClr val="AFA9FF"/>
      </a:accent3>
      <a:accent4>
        <a:srgbClr val="FFDC0F"/>
      </a:accent4>
      <a:accent5>
        <a:srgbClr val="8CFDC4"/>
      </a:accent5>
      <a:accent6>
        <a:srgbClr val="BACED6"/>
      </a:accent6>
      <a:hlink>
        <a:srgbClr val="0432FF"/>
      </a:hlink>
      <a:folHlink>
        <a:srgbClr val="004D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Slide-Deck-Template_calibri_final_widescreen.potx" id="{B255201B-171E-447F-A6AC-8975CD6DE310}" vid="{FCD8D3B4-1CAB-4CF1-8368-1E8B0FA66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iResponsible xmlns="http://schemas.microsoft.com/sharepoint/v3">
      <UserInfo>
        <DisplayName>Moa Engström</DisplayName>
        <AccountId>11</AccountId>
        <AccountType/>
      </UserInfo>
    </seiResponsible>
    <seiCategoryTaxHTField xmlns="http://schemas.microsoft.com/sharepoint/v3">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a474fef0-cd70-4fcf-a9f7-1da1d1126c19</TermId>
        </TermInfo>
        <TermInfo xmlns="http://schemas.microsoft.com/office/infopath/2007/PartnerControls">
          <TermName xmlns="http://schemas.microsoft.com/office/infopath/2007/PartnerControls"> Communications</TermName>
          <TermId xmlns="http://schemas.microsoft.com/office/infopath/2007/PartnerControls">dc2cdc33-0c00-4cd7-819e-4a74438a0714</TermId>
        </TermInfo>
      </Terms>
    </seiCategoryTaxHTField>
    <TaxCatchAll xmlns="144ae6c7-6b6d-490d-a33d-ca5c0b2b0929">
      <Value>4</Value>
      <Value>3</Value>
      <Value>1</Value>
    </TaxCatchAll>
    <seiDate xmlns="http://schemas.microsoft.com/sharepoint/v3">2019-02-26T08:00:00+00:00</seiDate>
    <seiCentresTaxHTField xmlns="http://schemas.microsoft.com/sharepoint/v3">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a6f2b5f9-8929-415c-8ec9-24f5d5444f27</TermId>
        </TermInfo>
      </Terms>
    </seiCentresTaxHTField>
    <_Flow_SignoffStatus xmlns="effd5115-0b3e-47b7-bb25-9f9e0a2c9bd7" xsi:nil="true"/>
    <SharedWithUsers xmlns="144ae6c7-6b6d-490d-a33d-ca5c0b2b0929">
      <UserInfo>
        <DisplayName>Lisa Segnestam</DisplayName>
        <AccountId>180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SEI Document" ma:contentTypeID="0x0101002D1E1861B00428459FD25D5F0DB58916005FDDCCB1B7789044B141591FB14889A9" ma:contentTypeVersion="18" ma:contentTypeDescription="SEI document content type" ma:contentTypeScope="" ma:versionID="e876bd39154004c644e086ae15ce11ae">
  <xsd:schema xmlns:xsd="http://www.w3.org/2001/XMLSchema" xmlns:xs="http://www.w3.org/2001/XMLSchema" xmlns:p="http://schemas.microsoft.com/office/2006/metadata/properties" xmlns:ns1="http://schemas.microsoft.com/sharepoint/v3" xmlns:ns2="144ae6c7-6b6d-490d-a33d-ca5c0b2b0929" xmlns:ns3="effd5115-0b3e-47b7-bb25-9f9e0a2c9bd7" targetNamespace="http://schemas.microsoft.com/office/2006/metadata/properties" ma:root="true" ma:fieldsID="38373272de44b4aaa3b2f72044e7dbd1" ns1:_="" ns2:_="" ns3:_="">
    <xsd:import namespace="http://schemas.microsoft.com/sharepoint/v3"/>
    <xsd:import namespace="144ae6c7-6b6d-490d-a33d-ca5c0b2b0929"/>
    <xsd:import namespace="effd5115-0b3e-47b7-bb25-9f9e0a2c9bd7"/>
    <xsd:element name="properties">
      <xsd:complexType>
        <xsd:sequence>
          <xsd:element name="documentManagement">
            <xsd:complexType>
              <xsd:all>
                <xsd:element ref="ns1:seiCategoryTaxHTField" minOccurs="0"/>
                <xsd:element ref="ns2:TaxCatchAll" minOccurs="0"/>
                <xsd:element ref="ns2:TaxCatchAllLabel" minOccurs="0"/>
                <xsd:element ref="ns1:seiCentresTaxHTField" minOccurs="0"/>
                <xsd:element ref="ns1:seiDate"/>
                <xsd:element ref="ns1:seiResponsible"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iCategoryTaxHTField" ma:index="8" ma:taxonomy="true" ma:internalName="seiCategoryTaxHTField" ma:taxonomyFieldName="seiCategory" ma:displayName="Category" ma:default="" ma:fieldId="{8c57b431-e6fc-4177-97f4-2aad2fb435d2}" ma:sspId="ec5b9f97-a3a9-4673-b973-1f963bf50aa6" ma:termSetId="a7e58146-e43d-4739-a0ab-008603e598af" ma:anchorId="00000000-0000-0000-0000-000000000000" ma:open="false" ma:isKeyword="false">
      <xsd:complexType>
        <xsd:sequence>
          <xsd:element ref="pc:Terms" minOccurs="0" maxOccurs="1"/>
        </xsd:sequence>
      </xsd:complexType>
    </xsd:element>
    <xsd:element name="seiCentresTaxHTField" ma:index="12" ma:taxonomy="true" ma:internalName="seiCentresTaxHTField" ma:taxonomyFieldName="seiCentres" ma:displayName="Centres" ma:default="" ma:fieldId="{96e7a9d3-b12c-4793-a98c-bb05d8b7f13b}" ma:sspId="ec5b9f97-a3a9-4673-b973-1f963bf50aa6" ma:termSetId="41d4ff0b-bece-4c63-8699-ab9a71a2876d" ma:anchorId="00000000-0000-0000-0000-000000000000" ma:open="false" ma:isKeyword="false">
      <xsd:complexType>
        <xsd:sequence>
          <xsd:element ref="pc:Terms" minOccurs="0" maxOccurs="1"/>
        </xsd:sequence>
      </xsd:complexType>
    </xsd:element>
    <xsd:element name="seiDate" ma:index="14" ma:displayName="Offical date of issue" ma:format="DateOnly" ma:internalName="seiDate">
      <xsd:simpleType>
        <xsd:restriction base="dms:DateTime"/>
      </xsd:simpleType>
    </xsd:element>
    <xsd:element name="seiResponsible" ma:index="15" nillable="true" ma:displayName="Responsible" ma:internalName="sei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4ae6c7-6b6d-490d-a33d-ca5c0b2b092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f391dad-78b7-405a-92ef-161597b6b062}" ma:internalName="TaxCatchAll" ma:showField="CatchAllData" ma:web="144ae6c7-6b6d-490d-a33d-ca5c0b2b09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f391dad-78b7-405a-92ef-161597b6b062}" ma:internalName="TaxCatchAllLabel" ma:readOnly="true" ma:showField="CatchAllDataLabel" ma:web="144ae6c7-6b6d-490d-a33d-ca5c0b2b092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fd5115-0b3e-47b7-bb25-9f9e0a2c9bd7" elementFormDefault="qualified">
    <xsd:import namespace="http://schemas.microsoft.com/office/2006/documentManagement/types"/>
    <xsd:import namespace="http://schemas.microsoft.com/office/infopath/2007/PartnerControls"/>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F1849-C638-4DFE-8658-35B0DA687319}">
  <ds:schemaRefs>
    <ds:schemaRef ds:uri="http://schemas.microsoft.com/sharepoint/v3/contenttype/forms"/>
  </ds:schemaRefs>
</ds:datastoreItem>
</file>

<file path=customXml/itemProps2.xml><?xml version="1.0" encoding="utf-8"?>
<ds:datastoreItem xmlns:ds="http://schemas.openxmlformats.org/officeDocument/2006/customXml" ds:itemID="{6E4E51F7-EB5C-42B8-A641-F74146ECAC99}">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144ae6c7-6b6d-490d-a33d-ca5c0b2b0929"/>
    <ds:schemaRef ds:uri="effd5115-0b3e-47b7-bb25-9f9e0a2c9bd7"/>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AAD499-68EF-4AE7-A4C9-9A1559D86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4ae6c7-6b6d-490d-a33d-ca5c0b2b0929"/>
    <ds:schemaRef ds:uri="effd5115-0b3e-47b7-bb25-9f9e0a2c9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SEI Theme</Template>
  <TotalTime>439</TotalTime>
  <Words>475</Words>
  <Application>Microsoft Office PowerPoint</Application>
  <PresentationFormat>Widescreen</PresentationFormat>
  <Paragraphs>33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SEI Theme</vt:lpstr>
      <vt:lpstr>Energy solutions to support climate goals and the SDGs</vt:lpstr>
      <vt:lpstr>Sustainable Energy Solutions for Africa (SESA)</vt:lpstr>
      <vt:lpstr>Kenya Living Lab in Lake Victoria Region</vt:lpstr>
      <vt:lpstr>Coherent implementation of SDGs &amp; climate goals</vt:lpstr>
      <vt:lpstr>Keep in touch!  Ivonne Lobos Alva Senior Expert  SEI Latin America Ivonne.lobos@sei.org   Carol Mungo Research Fellow SEI Africa  carol.mungo@sei.org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main title over two lines max</dc:title>
  <dc:creator>Moa Engström</dc:creator>
  <cp:lastModifiedBy>Mungo, Carol (SEI)</cp:lastModifiedBy>
  <cp:revision>17</cp:revision>
  <dcterms:created xsi:type="dcterms:W3CDTF">2018-03-22T12:16:28Z</dcterms:created>
  <dcterms:modified xsi:type="dcterms:W3CDTF">2022-11-04T06:04:30Z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0x0101002D1E1861B00428459FD25D5F0DB58916005FDDCCB1B7789044B141591FB14889A9</vt:lpwstr>
  </property>
  <property fmtid="{D5CDD505-2E9C-101B-9397-08002B2CF9AE}" pid="3" name="Order">
    <vt:r8>138900</vt:r8>
  </property>
  <property fmtid="{D5CDD505-2E9C-101B-9397-08002B2CF9AE}" pid="4" name="ComplianceAssetId">
    <vt:lpwstr/>
  </property>
  <property fmtid="{D5CDD505-2E9C-101B-9397-08002B2CF9AE}" pid="5" name="AuthorIds_UIVersion_1024">
    <vt:lpwstr>22</vt:lpwstr>
  </property>
  <property fmtid="{D5CDD505-2E9C-101B-9397-08002B2CF9AE}" pid="6" name="seiCentres">
    <vt:lpwstr>4;#Global|a6f2b5f9-8929-415c-8ec9-24f5d5444f27</vt:lpwstr>
  </property>
  <property fmtid="{D5CDD505-2E9C-101B-9397-08002B2CF9AE}" pid="7" name="seiCategory">
    <vt:lpwstr>1;#Templates|a474fef0-cd70-4fcf-a9f7-1da1d1126c19;#3;# Communications|dc2cdc33-0c00-4cd7-819e-4a74438a0714</vt:lpwstr>
  </property>
</Properties>
</file>