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9" r:id="rId3"/>
    <p:sldId id="444" r:id="rId4"/>
    <p:sldId id="302" r:id="rId5"/>
    <p:sldId id="451" r:id="rId6"/>
    <p:sldId id="453" r:id="rId7"/>
    <p:sldId id="452" r:id="rId8"/>
    <p:sldId id="455" r:id="rId9"/>
    <p:sldId id="445" r:id="rId10"/>
    <p:sldId id="457" r:id="rId11"/>
    <p:sldId id="458" r:id="rId12"/>
    <p:sldId id="449" r:id="rId13"/>
    <p:sldId id="306" r:id="rId14"/>
    <p:sldId id="450" r:id="rId15"/>
    <p:sldId id="447" r:id="rId16"/>
    <p:sldId id="304" r:id="rId17"/>
    <p:sldId id="448" r:id="rId18"/>
    <p:sldId id="436" r:id="rId19"/>
    <p:sldId id="437" r:id="rId20"/>
    <p:sldId id="459" r:id="rId21"/>
    <p:sldId id="460" r:id="rId22"/>
    <p:sldId id="461" r:id="rId23"/>
    <p:sldId id="301" r:id="rId24"/>
  </p:sldIdLst>
  <p:sldSz cx="18288000" cy="10296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3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E5"/>
    <a:srgbClr val="0A97D9"/>
    <a:srgbClr val="60B8E2"/>
    <a:srgbClr val="F1F1F1"/>
    <a:srgbClr val="19486A"/>
    <a:srgbClr val="56C02B"/>
    <a:srgbClr val="EF402D"/>
    <a:srgbClr val="C5192D"/>
    <a:srgbClr val="0081C9"/>
    <a:srgbClr val="C31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151" autoAdjust="0"/>
  </p:normalViewPr>
  <p:slideViewPr>
    <p:cSldViewPr snapToGrid="0" snapToObjects="1">
      <p:cViewPr varScale="1">
        <p:scale>
          <a:sx n="53" d="100"/>
          <a:sy n="53" d="100"/>
        </p:scale>
        <p:origin x="120" y="240"/>
      </p:cViewPr>
      <p:guideLst>
        <p:guide orient="horz" pos="3243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4FD55-36D4-4D8C-9D53-8207F68458D4}" type="datetimeFigureOut">
              <a:rPr lang="es-ES" smtClean="0"/>
              <a:t>07/07/2022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8975" y="1143000"/>
            <a:ext cx="54800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98287-7A65-4292-B7B2-797C2A950399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224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for invite Canal to </a:t>
            </a:r>
            <a:r>
              <a:rPr lang="es-ES" dirty="0" err="1"/>
              <a:t>this</a:t>
            </a:r>
            <a:r>
              <a:rPr lang="es-ES" dirty="0"/>
              <a:t> High </a:t>
            </a:r>
            <a:r>
              <a:rPr lang="es-ES" dirty="0" err="1"/>
              <a:t>Level</a:t>
            </a:r>
            <a:r>
              <a:rPr lang="es-ES" dirty="0"/>
              <a:t> </a:t>
            </a:r>
            <a:r>
              <a:rPr lang="es-ES" dirty="0" err="1"/>
              <a:t>Political</a:t>
            </a:r>
            <a:r>
              <a:rPr lang="es-ES" dirty="0"/>
              <a:t> </a:t>
            </a:r>
            <a:r>
              <a:rPr lang="es-ES" dirty="0" err="1"/>
              <a:t>Forum</a:t>
            </a:r>
            <a:r>
              <a:rPr lang="es-ES" dirty="0"/>
              <a:t>, </a:t>
            </a:r>
            <a:r>
              <a:rPr lang="es-ES" dirty="0" err="1"/>
              <a:t>it´s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a </a:t>
            </a:r>
            <a:r>
              <a:rPr lang="es-ES" dirty="0" err="1"/>
              <a:t>pleasure</a:t>
            </a:r>
            <a:r>
              <a:rPr lang="es-ES" dirty="0"/>
              <a:t> to be </a:t>
            </a:r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/>
              <a:t>sharing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and 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practices</a:t>
            </a:r>
            <a:r>
              <a:rPr lang="es-ES" dirty="0"/>
              <a:t>. I </a:t>
            </a:r>
            <a:r>
              <a:rPr lang="es-ES" dirty="0" err="1"/>
              <a:t>will</a:t>
            </a:r>
            <a:r>
              <a:rPr lang="es-ES" dirty="0"/>
              <a:t> try </a:t>
            </a:r>
            <a:r>
              <a:rPr lang="es-ES" dirty="0" err="1"/>
              <a:t>not</a:t>
            </a:r>
            <a:r>
              <a:rPr lang="es-ES" dirty="0"/>
              <a:t> to </a:t>
            </a:r>
            <a:r>
              <a:rPr lang="es-ES" dirty="0" err="1"/>
              <a:t>extend</a:t>
            </a:r>
            <a:r>
              <a:rPr lang="es-ES" dirty="0"/>
              <a:t> more time.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3164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About</a:t>
            </a:r>
            <a:r>
              <a:rPr lang="es-ES" dirty="0"/>
              <a:t> gender </a:t>
            </a:r>
            <a:r>
              <a:rPr lang="es-ES" dirty="0" err="1"/>
              <a:t>equality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of </a:t>
            </a:r>
            <a:r>
              <a:rPr lang="es-ES" dirty="0" err="1"/>
              <a:t>all</a:t>
            </a:r>
            <a:r>
              <a:rPr lang="es-ES" dirty="0"/>
              <a:t>, is </a:t>
            </a:r>
            <a:r>
              <a:rPr lang="es-ES" dirty="0" err="1"/>
              <a:t>important</a:t>
            </a:r>
            <a:r>
              <a:rPr lang="es-ES" dirty="0"/>
              <a:t> to </a:t>
            </a:r>
            <a:r>
              <a:rPr lang="es-ES" dirty="0" err="1"/>
              <a:t>say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in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company</a:t>
            </a:r>
            <a:r>
              <a:rPr lang="es-ES" dirty="0"/>
              <a:t> </a:t>
            </a:r>
            <a:r>
              <a:rPr lang="es-ES" dirty="0" err="1"/>
              <a:t>agreement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established</a:t>
            </a:r>
            <a:r>
              <a:rPr lang="es-ES" dirty="0"/>
              <a:t> the </a:t>
            </a:r>
            <a:r>
              <a:rPr lang="es-ES" dirty="0" err="1"/>
              <a:t>salarys</a:t>
            </a:r>
            <a:r>
              <a:rPr lang="es-ES" dirty="0"/>
              <a:t> by </a:t>
            </a:r>
            <a:r>
              <a:rPr lang="es-ES" dirty="0" err="1"/>
              <a:t>category</a:t>
            </a:r>
            <a:r>
              <a:rPr lang="es-ES" dirty="0"/>
              <a:t> and </a:t>
            </a:r>
            <a:r>
              <a:rPr lang="es-ES" dirty="0" err="1"/>
              <a:t>not</a:t>
            </a:r>
            <a:r>
              <a:rPr lang="es-ES" dirty="0"/>
              <a:t> by gender. In </a:t>
            </a:r>
            <a:r>
              <a:rPr lang="es-ES" dirty="0" err="1"/>
              <a:t>fact</a:t>
            </a:r>
            <a:r>
              <a:rPr lang="es-ES" dirty="0"/>
              <a:t> </a:t>
            </a:r>
            <a:r>
              <a:rPr lang="es-ES" dirty="0" err="1"/>
              <a:t>our</a:t>
            </a:r>
            <a:r>
              <a:rPr lang="es-ES" dirty="0"/>
              <a:t> REAL and EFFECTIVE </a:t>
            </a:r>
            <a:r>
              <a:rPr lang="es-ES" dirty="0" err="1"/>
              <a:t>average</a:t>
            </a:r>
            <a:r>
              <a:rPr lang="es-ES" dirty="0"/>
              <a:t> SALARY is the </a:t>
            </a:r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considering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the </a:t>
            </a:r>
            <a:r>
              <a:rPr lang="es-ES" dirty="0" err="1"/>
              <a:t>categories</a:t>
            </a:r>
            <a:r>
              <a:rPr lang="es-ES" dirty="0"/>
              <a:t>.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doesn´t</a:t>
            </a:r>
            <a:r>
              <a:rPr lang="es-ES" dirty="0"/>
              <a:t> mean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nothing</a:t>
            </a:r>
            <a:r>
              <a:rPr lang="es-ES" dirty="0"/>
              <a:t> to do. HOWEVER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areas</a:t>
            </a:r>
            <a:r>
              <a:rPr lang="es-ES" dirty="0"/>
              <a:t> of </a:t>
            </a:r>
            <a:r>
              <a:rPr lang="es-ES" dirty="0" err="1"/>
              <a:t>improvement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are </a:t>
            </a:r>
            <a:r>
              <a:rPr lang="es-ES" dirty="0" err="1"/>
              <a:t>working</a:t>
            </a:r>
            <a:r>
              <a:rPr lang="es-ES" dirty="0"/>
              <a:t> in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EQUALITY PLAN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4658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Issues </a:t>
            </a:r>
            <a:r>
              <a:rPr lang="es-ES" dirty="0" err="1"/>
              <a:t>like</a:t>
            </a:r>
            <a:r>
              <a:rPr lang="es-ES" dirty="0"/>
              <a:t>: sexual </a:t>
            </a:r>
            <a:r>
              <a:rPr lang="es-ES" dirty="0" err="1"/>
              <a:t>harrasment</a:t>
            </a:r>
            <a:r>
              <a:rPr lang="es-ES" dirty="0"/>
              <a:t>, </a:t>
            </a:r>
            <a:r>
              <a:rPr lang="es-ES" dirty="0" err="1"/>
              <a:t>proffessional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, </a:t>
            </a:r>
            <a:r>
              <a:rPr lang="es-ES" dirty="0" err="1"/>
              <a:t>specific</a:t>
            </a:r>
            <a:r>
              <a:rPr lang="es-ES" dirty="0"/>
              <a:t> training and </a:t>
            </a:r>
            <a:r>
              <a:rPr lang="es-ES" dirty="0" err="1"/>
              <a:t>using</a:t>
            </a:r>
            <a:r>
              <a:rPr lang="es-ES" dirty="0"/>
              <a:t> </a:t>
            </a:r>
            <a:r>
              <a:rPr lang="es-ES" dirty="0" err="1"/>
              <a:t>co-responsable</a:t>
            </a:r>
            <a:r>
              <a:rPr lang="es-ES" dirty="0"/>
              <a:t> </a:t>
            </a:r>
            <a:r>
              <a:rPr lang="es-ES" dirty="0" err="1"/>
              <a:t>language</a:t>
            </a:r>
            <a:r>
              <a:rPr lang="es-ES" dirty="0"/>
              <a:t> are </a:t>
            </a:r>
            <a:r>
              <a:rPr lang="es-ES" dirty="0" err="1"/>
              <a:t>some</a:t>
            </a:r>
            <a:r>
              <a:rPr lang="es-ES" dirty="0"/>
              <a:t> of the general </a:t>
            </a:r>
            <a:r>
              <a:rPr lang="es-ES" dirty="0" err="1"/>
              <a:t>lines</a:t>
            </a:r>
            <a:r>
              <a:rPr lang="es-ES" dirty="0"/>
              <a:t> of </a:t>
            </a:r>
            <a:r>
              <a:rPr lang="es-ES" dirty="0" err="1"/>
              <a:t>this</a:t>
            </a:r>
            <a:r>
              <a:rPr lang="es-ES" dirty="0"/>
              <a:t> Plan.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water sector is a </a:t>
            </a:r>
            <a:r>
              <a:rPr lang="es-ES" dirty="0" err="1"/>
              <a:t>very</a:t>
            </a:r>
            <a:r>
              <a:rPr lang="es-ES" dirty="0"/>
              <a:t> </a:t>
            </a:r>
            <a:r>
              <a:rPr lang="es-ES" dirty="0" err="1"/>
              <a:t>masculinazed</a:t>
            </a:r>
            <a:r>
              <a:rPr lang="es-ES" dirty="0"/>
              <a:t> sector and </a:t>
            </a:r>
            <a:r>
              <a:rPr lang="es-ES" dirty="0" err="1"/>
              <a:t>this</a:t>
            </a:r>
            <a:r>
              <a:rPr lang="es-ES" dirty="0"/>
              <a:t> is something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to </a:t>
            </a:r>
            <a:r>
              <a:rPr lang="es-ES" dirty="0" err="1"/>
              <a:t>contribute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actions</a:t>
            </a:r>
            <a:r>
              <a:rPr lang="es-ES" dirty="0"/>
              <a:t> </a:t>
            </a:r>
            <a:r>
              <a:rPr lang="es-ES" dirty="0" err="1"/>
              <a:t>like</a:t>
            </a:r>
            <a:r>
              <a:rPr lang="es-ES" dirty="0"/>
              <a:t> </a:t>
            </a:r>
            <a:r>
              <a:rPr lang="es-ES" dirty="0" err="1"/>
              <a:t>these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33414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83075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205315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2150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4113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 new use for </a:t>
            </a:r>
            <a:r>
              <a:rPr lang="en-US" i="1" dirty="0"/>
              <a:t>La </a:t>
            </a:r>
            <a:r>
              <a:rPr lang="en-US" i="1" dirty="0" err="1"/>
              <a:t>Alberca</a:t>
            </a:r>
            <a:r>
              <a:rPr lang="en-US" i="1" dirty="0"/>
              <a:t> </a:t>
            </a:r>
            <a:r>
              <a:rPr lang="en-US" sz="1200" dirty="0"/>
              <a:t>dam:</a:t>
            </a:r>
          </a:p>
          <a:p>
            <a:r>
              <a:rPr lang="en-US" sz="1200" dirty="0"/>
              <a:t>- Bats and amphibians protection</a:t>
            </a:r>
            <a:br>
              <a:rPr lang="en-US" sz="1200" dirty="0"/>
            </a:br>
            <a:r>
              <a:rPr lang="en-US" sz="1200" dirty="0"/>
              <a:t>- Maintain of gallery dam</a:t>
            </a:r>
            <a:br>
              <a:rPr lang="en-US" sz="1200" dirty="0"/>
            </a:br>
            <a:r>
              <a:rPr lang="en-US" sz="1200" dirty="0"/>
              <a:t>- Reuse of construction materials</a:t>
            </a:r>
            <a:br>
              <a:rPr lang="en-US" sz="1200" dirty="0"/>
            </a:br>
            <a:r>
              <a:rPr lang="en-US" sz="1200" dirty="0"/>
              <a:t>- Vegetal recover according to species needs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02212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 Canal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dirty="0"/>
              <a:t> to </a:t>
            </a:r>
            <a:r>
              <a:rPr lang="es-ES" dirty="0" err="1"/>
              <a:t>talk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Leadership </a:t>
            </a:r>
            <a:r>
              <a:rPr lang="es-ES" dirty="0" err="1"/>
              <a:t>before</a:t>
            </a:r>
            <a:r>
              <a:rPr lang="es-ES" dirty="0"/>
              <a:t> Partnership.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145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is a water </a:t>
            </a:r>
            <a:r>
              <a:rPr lang="es-ES" dirty="0" err="1"/>
              <a:t>operator</a:t>
            </a:r>
            <a:r>
              <a:rPr lang="es-ES" dirty="0"/>
              <a:t> Partnership </a:t>
            </a:r>
            <a:r>
              <a:rPr lang="es-ES" dirty="0" err="1"/>
              <a:t>project</a:t>
            </a:r>
            <a:r>
              <a:rPr lang="es-ES" dirty="0"/>
              <a:t> (3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duration</a:t>
            </a:r>
            <a:r>
              <a:rPr lang="es-ES" dirty="0"/>
              <a:t>) </a:t>
            </a:r>
            <a:r>
              <a:rPr lang="es-ES" dirty="0" err="1"/>
              <a:t>financed</a:t>
            </a:r>
            <a:r>
              <a:rPr lang="es-ES" dirty="0"/>
              <a:t> by EUROPEAN UNION and UN-HABITAT to </a:t>
            </a:r>
            <a:r>
              <a:rPr lang="es-ES" dirty="0" err="1"/>
              <a:t>improve</a:t>
            </a:r>
            <a:r>
              <a:rPr lang="es-ES" dirty="0"/>
              <a:t> and </a:t>
            </a:r>
            <a:r>
              <a:rPr lang="es-ES" dirty="0" err="1"/>
              <a:t>strenghten</a:t>
            </a:r>
            <a:r>
              <a:rPr lang="es-ES" dirty="0"/>
              <a:t> the </a:t>
            </a:r>
            <a:r>
              <a:rPr lang="es-ES" dirty="0" err="1"/>
              <a:t>capacities</a:t>
            </a:r>
            <a:r>
              <a:rPr lang="es-ES" dirty="0"/>
              <a:t> of </a:t>
            </a:r>
            <a:r>
              <a:rPr lang="es-ES" dirty="0" err="1"/>
              <a:t>Sedapal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7328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LIFE BELOW WATER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seen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ways</a:t>
            </a:r>
            <a:r>
              <a:rPr lang="es-ES" dirty="0"/>
              <a:t> to </a:t>
            </a:r>
            <a:r>
              <a:rPr lang="es-ES" dirty="0" err="1"/>
              <a:t>take</a:t>
            </a:r>
            <a:r>
              <a:rPr lang="es-ES" dirty="0"/>
              <a:t> care the </a:t>
            </a:r>
            <a:r>
              <a:rPr lang="es-ES" dirty="0" err="1"/>
              <a:t>bodies</a:t>
            </a:r>
            <a:r>
              <a:rPr lang="es-ES" dirty="0"/>
              <a:t> of water </a:t>
            </a:r>
            <a:r>
              <a:rPr lang="es-ES" dirty="0" err="1"/>
              <a:t>but</a:t>
            </a:r>
            <a:r>
              <a:rPr lang="es-ES" dirty="0"/>
              <a:t> the </a:t>
            </a:r>
            <a:r>
              <a:rPr lang="es-ES" dirty="0" err="1"/>
              <a:t>only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a water </a:t>
            </a:r>
            <a:r>
              <a:rPr lang="es-ES" dirty="0" err="1"/>
              <a:t>utility</a:t>
            </a:r>
            <a:r>
              <a:rPr lang="es-ES" dirty="0"/>
              <a:t> can do is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effective</a:t>
            </a:r>
            <a:r>
              <a:rPr lang="es-ES" dirty="0"/>
              <a:t> waste water treatment and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connect</a:t>
            </a:r>
            <a:r>
              <a:rPr lang="es-ES" dirty="0"/>
              <a:t> DIRECTLY to SDG NUMBER 6.</a:t>
            </a:r>
          </a:p>
          <a:p>
            <a:endParaRPr lang="es-ES" dirty="0"/>
          </a:p>
          <a:p>
            <a:r>
              <a:rPr lang="es-ES" dirty="0"/>
              <a:t>In Canal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understnad</a:t>
            </a:r>
            <a:r>
              <a:rPr lang="es-ES" dirty="0"/>
              <a:t> PARTNERSHIP as LEADERSHIP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means</a:t>
            </a:r>
            <a:r>
              <a:rPr lang="es-ES" dirty="0"/>
              <a:t> to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consolidated</a:t>
            </a:r>
            <a:r>
              <a:rPr lang="es-ES" dirty="0"/>
              <a:t> the know-how in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more </a:t>
            </a:r>
            <a:r>
              <a:rPr lang="es-ES" dirty="0" err="1"/>
              <a:t>capacities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tecnhologies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allow</a:t>
            </a:r>
            <a:r>
              <a:rPr lang="es-ES" dirty="0"/>
              <a:t> </a:t>
            </a:r>
            <a:r>
              <a:rPr lang="es-ES" dirty="0" err="1"/>
              <a:t>us</a:t>
            </a:r>
            <a:r>
              <a:rPr lang="es-ES" dirty="0"/>
              <a:t> to aspire to </a:t>
            </a:r>
            <a:r>
              <a:rPr lang="es-ES" dirty="0" err="1"/>
              <a:t>achieve</a:t>
            </a:r>
            <a:r>
              <a:rPr lang="es-ES" dirty="0"/>
              <a:t> other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goals</a:t>
            </a:r>
            <a:r>
              <a:rPr lang="es-ES" dirty="0"/>
              <a:t> and share </a:t>
            </a:r>
            <a:r>
              <a:rPr lang="es-ES" dirty="0" err="1"/>
              <a:t>this</a:t>
            </a:r>
            <a:r>
              <a:rPr lang="es-ES" dirty="0"/>
              <a:t> experience and </a:t>
            </a:r>
            <a:r>
              <a:rPr lang="es-ES" dirty="0" err="1"/>
              <a:t>good</a:t>
            </a:r>
            <a:r>
              <a:rPr lang="es-ES" dirty="0"/>
              <a:t> </a:t>
            </a:r>
            <a:r>
              <a:rPr lang="es-ES" dirty="0" err="1"/>
              <a:t>practices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other </a:t>
            </a:r>
            <a:r>
              <a:rPr lang="es-ES" dirty="0" err="1"/>
              <a:t>utilities</a:t>
            </a:r>
            <a:r>
              <a:rPr lang="es-ES" dirty="0"/>
              <a:t> </a:t>
            </a:r>
            <a:r>
              <a:rPr lang="es-ES" dirty="0" err="1"/>
              <a:t>around</a:t>
            </a:r>
            <a:r>
              <a:rPr lang="es-ES" dirty="0"/>
              <a:t> the </a:t>
            </a:r>
            <a:r>
              <a:rPr lang="es-ES" dirty="0" err="1"/>
              <a:t>world</a:t>
            </a:r>
            <a:r>
              <a:rPr lang="es-ES" dirty="0"/>
              <a:t>. Canal for </a:t>
            </a:r>
            <a:r>
              <a:rPr lang="es-ES" dirty="0" err="1"/>
              <a:t>example</a:t>
            </a:r>
            <a:r>
              <a:rPr lang="es-ES" dirty="0"/>
              <a:t> </a:t>
            </a:r>
            <a:r>
              <a:rPr lang="es-ES" dirty="0" err="1"/>
              <a:t>thanks</a:t>
            </a:r>
            <a:r>
              <a:rPr lang="es-ES" dirty="0"/>
              <a:t> to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integrated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50 </a:t>
            </a:r>
            <a:r>
              <a:rPr lang="es-ES" dirty="0" err="1"/>
              <a:t>years</a:t>
            </a:r>
            <a:r>
              <a:rPr lang="es-ES" dirty="0"/>
              <a:t> </a:t>
            </a:r>
            <a:r>
              <a:rPr lang="es-ES" dirty="0" err="1"/>
              <a:t>ensure</a:t>
            </a:r>
            <a:r>
              <a:rPr lang="es-ES" dirty="0"/>
              <a:t> the complete water cycle to the </a:t>
            </a:r>
            <a:r>
              <a:rPr lang="es-ES" dirty="0" err="1"/>
              <a:t>supplied</a:t>
            </a:r>
            <a:r>
              <a:rPr lang="es-ES" dirty="0"/>
              <a:t> </a:t>
            </a:r>
            <a:r>
              <a:rPr lang="es-ES" dirty="0" err="1"/>
              <a:t>population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advantage</a:t>
            </a:r>
            <a:r>
              <a:rPr lang="es-ES" dirty="0"/>
              <a:t> of the water </a:t>
            </a:r>
            <a:r>
              <a:rPr lang="es-ES" dirty="0" err="1"/>
              <a:t>synergies</a:t>
            </a:r>
            <a:r>
              <a:rPr lang="es-ES" dirty="0"/>
              <a:t> and produce </a:t>
            </a:r>
            <a:r>
              <a:rPr lang="es-ES" dirty="0" err="1"/>
              <a:t>energy</a:t>
            </a:r>
            <a:r>
              <a:rPr lang="es-ES" dirty="0"/>
              <a:t> in the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phases</a:t>
            </a:r>
            <a:r>
              <a:rPr lang="es-ES" dirty="0"/>
              <a:t> of the </a:t>
            </a:r>
            <a:r>
              <a:rPr lang="es-ES" dirty="0" err="1"/>
              <a:t>activity</a:t>
            </a:r>
            <a:r>
              <a:rPr lang="es-ES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310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/>
              <a:t>As many of you know, Canal is one of the largest and most developed companies in Europe.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100% public CANAL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supplies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drinking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water to more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than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6.5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millions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inhabitants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only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in the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region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of Madrid.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Integrated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water cycle 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is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our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key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activity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but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thanks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cycle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synergies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we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produce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energy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fertilizers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provide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telecommunications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1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services</a:t>
            </a:r>
            <a:r>
              <a:rPr lang="es-ES" sz="1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among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other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activities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s-ES" sz="1800" b="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related</a:t>
            </a:r>
            <a:r>
              <a:rPr lang="es-ES" sz="18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 to water.</a:t>
            </a:r>
            <a:endParaRPr lang="es-ES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927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With</a:t>
            </a:r>
            <a:r>
              <a:rPr lang="es-ES" dirty="0"/>
              <a:t> a 2030 </a:t>
            </a:r>
            <a:r>
              <a:rPr lang="es-ES" dirty="0" err="1"/>
              <a:t>strategy</a:t>
            </a:r>
            <a:r>
              <a:rPr lang="es-ES" dirty="0"/>
              <a:t> plan, Agenda 2030 is the </a:t>
            </a:r>
            <a:r>
              <a:rPr lang="es-ES" dirty="0" err="1"/>
              <a:t>biggest</a:t>
            </a:r>
            <a:r>
              <a:rPr lang="es-ES" dirty="0"/>
              <a:t> </a:t>
            </a:r>
            <a:r>
              <a:rPr lang="es-ES" dirty="0" err="1"/>
              <a:t>challenge</a:t>
            </a:r>
            <a:r>
              <a:rPr lang="es-ES" dirty="0"/>
              <a:t> for the </a:t>
            </a:r>
            <a:r>
              <a:rPr lang="es-ES" dirty="0" err="1"/>
              <a:t>company</a:t>
            </a:r>
            <a:r>
              <a:rPr lang="es-ES" dirty="0"/>
              <a:t> in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moment</a:t>
            </a:r>
            <a:r>
              <a:rPr lang="es-ES" dirty="0"/>
              <a:t>. </a:t>
            </a:r>
            <a:r>
              <a:rPr lang="es-ES" dirty="0" err="1"/>
              <a:t>Monitoring</a:t>
            </a:r>
            <a:r>
              <a:rPr lang="es-ES" dirty="0"/>
              <a:t> the contribution to all SDGs is </a:t>
            </a:r>
            <a:r>
              <a:rPr lang="es-ES" dirty="0" err="1"/>
              <a:t>an</a:t>
            </a:r>
            <a:r>
              <a:rPr lang="es-ES" dirty="0"/>
              <a:t> strategy </a:t>
            </a:r>
            <a:r>
              <a:rPr lang="es-ES" dirty="0" err="1"/>
              <a:t>goal</a:t>
            </a:r>
            <a:r>
              <a:rPr lang="es-ES" dirty="0"/>
              <a:t> for Canal. We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tool</a:t>
            </a:r>
            <a:r>
              <a:rPr lang="es-ES" dirty="0"/>
              <a:t> and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strucuture</a:t>
            </a:r>
            <a:r>
              <a:rPr lang="es-ES" dirty="0"/>
              <a:t> to </a:t>
            </a:r>
            <a:r>
              <a:rPr lang="es-ES" dirty="0" err="1"/>
              <a:t>follow</a:t>
            </a:r>
            <a:r>
              <a:rPr lang="es-ES" dirty="0"/>
              <a:t> and </a:t>
            </a:r>
            <a:r>
              <a:rPr lang="es-ES" dirty="0" err="1"/>
              <a:t>track</a:t>
            </a:r>
            <a:r>
              <a:rPr lang="es-ES" dirty="0"/>
              <a:t> the implementation of Agenda 2030 </a:t>
            </a:r>
            <a:r>
              <a:rPr lang="es-ES" dirty="0" err="1"/>
              <a:t>with</a:t>
            </a:r>
            <a:r>
              <a:rPr lang="es-ES" dirty="0"/>
              <a:t> concretes targets for </a:t>
            </a:r>
            <a:r>
              <a:rPr lang="es-ES" dirty="0" err="1"/>
              <a:t>every</a:t>
            </a:r>
            <a:r>
              <a:rPr lang="es-ES" dirty="0"/>
              <a:t> year and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corresponding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29059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Well</a:t>
            </a:r>
            <a:r>
              <a:rPr lang="es-ES" dirty="0"/>
              <a:t>, SDG#4, </a:t>
            </a:r>
            <a:r>
              <a:rPr lang="es-ES" dirty="0" err="1"/>
              <a:t>Quality</a:t>
            </a:r>
            <a:r>
              <a:rPr lang="es-ES" dirty="0"/>
              <a:t> Education…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2198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Why</a:t>
            </a:r>
            <a:r>
              <a:rPr lang="es-ES" dirty="0"/>
              <a:t> does education on water </a:t>
            </a:r>
            <a:r>
              <a:rPr lang="es-ES" dirty="0" err="1"/>
              <a:t>matter</a:t>
            </a:r>
            <a:r>
              <a:rPr lang="es-ES" dirty="0"/>
              <a:t>? In Canal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points</a:t>
            </a:r>
            <a:r>
              <a:rPr lang="es-ES" dirty="0"/>
              <a:t> of </a:t>
            </a:r>
            <a:r>
              <a:rPr lang="es-ES" dirty="0" err="1"/>
              <a:t>view</a:t>
            </a:r>
            <a:r>
              <a:rPr lang="es-ES" dirty="0"/>
              <a:t>.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internal</a:t>
            </a:r>
            <a:r>
              <a:rPr lang="es-ES" dirty="0"/>
              <a:t> and </a:t>
            </a:r>
            <a:r>
              <a:rPr lang="es-ES" dirty="0" err="1"/>
              <a:t>external</a:t>
            </a:r>
            <a:r>
              <a:rPr lang="es-ES" dirty="0"/>
              <a:t> </a:t>
            </a:r>
            <a:r>
              <a:rPr lang="es-ES" dirty="0" err="1"/>
              <a:t>vision</a:t>
            </a:r>
            <a:r>
              <a:rPr lang="es-ES" dirty="0"/>
              <a:t>. </a:t>
            </a:r>
          </a:p>
          <a:p>
            <a:r>
              <a:rPr lang="es-ES" dirty="0"/>
              <a:t>As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know</a:t>
            </a:r>
            <a:r>
              <a:rPr lang="es-ES" dirty="0"/>
              <a:t> a water public </a:t>
            </a:r>
            <a:r>
              <a:rPr lang="es-ES" dirty="0" err="1"/>
              <a:t>utility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supply</a:t>
            </a:r>
            <a:r>
              <a:rPr lang="es-ES" dirty="0"/>
              <a:t> more tan 6,5 </a:t>
            </a:r>
            <a:r>
              <a:rPr lang="es-ES" dirty="0" err="1"/>
              <a:t>millions</a:t>
            </a:r>
            <a:r>
              <a:rPr lang="es-ES" dirty="0"/>
              <a:t> of </a:t>
            </a:r>
            <a:r>
              <a:rPr lang="es-ES" dirty="0" err="1"/>
              <a:t>inhabitants</a:t>
            </a:r>
            <a:r>
              <a:rPr lang="es-ES" dirty="0"/>
              <a:t> </a:t>
            </a:r>
            <a:r>
              <a:rPr lang="es-ES" dirty="0" err="1"/>
              <a:t>only</a:t>
            </a:r>
            <a:r>
              <a:rPr lang="es-ES" dirty="0"/>
              <a:t> in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region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a </a:t>
            </a:r>
            <a:r>
              <a:rPr lang="es-ES" dirty="0" err="1"/>
              <a:t>huge</a:t>
            </a:r>
            <a:r>
              <a:rPr lang="es-ES" dirty="0"/>
              <a:t> </a:t>
            </a:r>
            <a:r>
              <a:rPr lang="es-ES" dirty="0" err="1"/>
              <a:t>impact</a:t>
            </a:r>
            <a:r>
              <a:rPr lang="es-ES" dirty="0"/>
              <a:t> in labor, social and </a:t>
            </a:r>
            <a:r>
              <a:rPr lang="es-ES" dirty="0" err="1"/>
              <a:t>economic</a:t>
            </a:r>
            <a:r>
              <a:rPr lang="es-ES" dirty="0"/>
              <a:t> </a:t>
            </a:r>
            <a:r>
              <a:rPr lang="es-ES" dirty="0" err="1"/>
              <a:t>terms</a:t>
            </a:r>
            <a:r>
              <a:rPr lang="es-ES" dirty="0"/>
              <a:t>. The </a:t>
            </a:r>
            <a:r>
              <a:rPr lang="es-ES" dirty="0" err="1"/>
              <a:t>activity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in the </a:t>
            </a:r>
            <a:r>
              <a:rPr lang="es-ES" dirty="0" err="1"/>
              <a:t>Region</a:t>
            </a:r>
            <a:r>
              <a:rPr lang="es-ES" dirty="0"/>
              <a:t> of Madrid </a:t>
            </a:r>
            <a:r>
              <a:rPr lang="es-ES" dirty="0" err="1"/>
              <a:t>employs</a:t>
            </a:r>
            <a:r>
              <a:rPr lang="es-ES" dirty="0"/>
              <a:t> more </a:t>
            </a:r>
            <a:r>
              <a:rPr lang="es-ES" dirty="0" err="1"/>
              <a:t>than</a:t>
            </a:r>
            <a:r>
              <a:rPr lang="es-ES" dirty="0"/>
              <a:t> 6.000 </a:t>
            </a:r>
            <a:r>
              <a:rPr lang="es-ES" dirty="0" err="1"/>
              <a:t>people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5510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200" b="1" dirty="0" err="1"/>
              <a:t>Academic</a:t>
            </a:r>
            <a:r>
              <a:rPr lang="es-ES" altLang="es-ES" sz="1200" dirty="0"/>
              <a:t> and </a:t>
            </a:r>
            <a:r>
              <a:rPr lang="es-ES" altLang="es-ES" sz="1200" b="1" dirty="0" err="1"/>
              <a:t>Practice</a:t>
            </a:r>
            <a:r>
              <a:rPr lang="es-ES" altLang="es-ES" sz="1200" b="1" dirty="0"/>
              <a:t> training </a:t>
            </a:r>
            <a:r>
              <a:rPr lang="es-ES" altLang="es-ES" sz="1200" dirty="0"/>
              <a:t>is </a:t>
            </a:r>
            <a:r>
              <a:rPr lang="es-ES" altLang="es-ES" sz="1200" dirty="0" err="1"/>
              <a:t>really</a:t>
            </a:r>
            <a:r>
              <a:rPr lang="es-ES" altLang="es-ES" sz="1200" dirty="0"/>
              <a:t> </a:t>
            </a:r>
            <a:r>
              <a:rPr lang="es-ES" altLang="es-ES" sz="1200" dirty="0" err="1"/>
              <a:t>important</a:t>
            </a:r>
            <a:r>
              <a:rPr lang="es-ES" altLang="es-ES" sz="1200" dirty="0"/>
              <a:t> to </a:t>
            </a:r>
            <a:r>
              <a:rPr lang="es-ES" altLang="es-ES" sz="1200" dirty="0" err="1"/>
              <a:t>us</a:t>
            </a:r>
            <a:r>
              <a:rPr lang="es-ES" altLang="es-ES" sz="1200" dirty="0"/>
              <a:t>. </a:t>
            </a:r>
            <a:r>
              <a:rPr lang="es-ES" altLang="es-ES" sz="1200" dirty="0" err="1"/>
              <a:t>We</a:t>
            </a:r>
            <a:r>
              <a:rPr lang="es-ES" altLang="es-ES" sz="1200" dirty="0"/>
              <a:t> </a:t>
            </a:r>
            <a:r>
              <a:rPr lang="es-ES" altLang="es-ES" sz="1200" dirty="0" err="1"/>
              <a:t>have</a:t>
            </a:r>
            <a:r>
              <a:rPr lang="es-ES" altLang="es-ES" sz="1200" dirty="0"/>
              <a:t> to </a:t>
            </a:r>
            <a:r>
              <a:rPr lang="es-ES" altLang="es-ES" sz="1200" dirty="0" err="1"/>
              <a:t>train</a:t>
            </a:r>
            <a:r>
              <a:rPr lang="es-ES" altLang="es-ES" sz="1200" dirty="0"/>
              <a:t> the future water </a:t>
            </a:r>
            <a:r>
              <a:rPr lang="es-ES" altLang="es-ES" sz="1200" dirty="0" err="1"/>
              <a:t>proffesionals</a:t>
            </a:r>
            <a:r>
              <a:rPr lang="es-ES" altLang="es-ES" sz="1200" dirty="0"/>
              <a:t> to </a:t>
            </a:r>
            <a:r>
              <a:rPr lang="es-ES" altLang="es-ES" sz="1200" dirty="0" err="1"/>
              <a:t>ensure</a:t>
            </a:r>
            <a:r>
              <a:rPr lang="es-ES" altLang="es-ES" sz="1200" dirty="0"/>
              <a:t> the </a:t>
            </a:r>
            <a:r>
              <a:rPr lang="es-ES" altLang="es-ES" sz="1200" dirty="0" err="1"/>
              <a:t>activity</a:t>
            </a:r>
            <a:r>
              <a:rPr lang="es-ES" altLang="es-ES" sz="1200" dirty="0"/>
              <a:t> </a:t>
            </a:r>
            <a:r>
              <a:rPr lang="es-ES" altLang="es-ES" sz="1200" dirty="0" err="1"/>
              <a:t>but</a:t>
            </a:r>
            <a:r>
              <a:rPr lang="es-ES" altLang="es-ES" sz="1200" dirty="0"/>
              <a:t> </a:t>
            </a:r>
            <a:r>
              <a:rPr lang="es-ES" altLang="es-ES" sz="1200" dirty="0" err="1"/>
              <a:t>also</a:t>
            </a:r>
            <a:r>
              <a:rPr lang="es-ES" altLang="es-ES" sz="1200" dirty="0"/>
              <a:t> </a:t>
            </a:r>
            <a:r>
              <a:rPr lang="es-ES" altLang="es-ES" sz="1200" dirty="0" err="1"/>
              <a:t>considering</a:t>
            </a:r>
            <a:r>
              <a:rPr lang="es-ES" altLang="es-ES" sz="1200" dirty="0"/>
              <a:t> the water </a:t>
            </a:r>
            <a:r>
              <a:rPr lang="es-ES" altLang="es-ES" sz="1200" dirty="0" err="1"/>
              <a:t>activity</a:t>
            </a:r>
            <a:r>
              <a:rPr lang="es-ES" altLang="es-ES" sz="1200" dirty="0"/>
              <a:t> is </a:t>
            </a:r>
            <a:r>
              <a:rPr lang="es-ES" altLang="es-ES" sz="1200" dirty="0" err="1"/>
              <a:t>extending</a:t>
            </a:r>
            <a:r>
              <a:rPr lang="es-ES" altLang="es-ES" sz="1200" dirty="0"/>
              <a:t> more and more in new </a:t>
            </a:r>
            <a:r>
              <a:rPr lang="es-ES" altLang="es-ES" sz="1200" dirty="0" err="1"/>
              <a:t>subactivities</a:t>
            </a:r>
            <a:r>
              <a:rPr lang="es-ES" altLang="es-ES" sz="1200" dirty="0"/>
              <a:t> DUAL PROGRAMME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200" dirty="0"/>
              <a:t>A </a:t>
            </a:r>
            <a:r>
              <a:rPr lang="es-ES" altLang="es-ES" sz="1200" b="1" dirty="0" err="1"/>
              <a:t>specialization</a:t>
            </a:r>
            <a:r>
              <a:rPr lang="es-ES" altLang="es-ES" sz="1200" b="1" dirty="0"/>
              <a:t> </a:t>
            </a:r>
            <a:r>
              <a:rPr lang="es-ES" altLang="es-ES" sz="1200" b="1" dirty="0" err="1"/>
              <a:t>programme</a:t>
            </a:r>
            <a:r>
              <a:rPr lang="es-ES" altLang="es-ES" sz="1200" b="1" dirty="0"/>
              <a:t> </a:t>
            </a:r>
            <a:r>
              <a:rPr lang="es-ES" altLang="es-ES" sz="1200" dirty="0"/>
              <a:t>for future water </a:t>
            </a:r>
            <a:r>
              <a:rPr lang="es-ES" altLang="es-ES" sz="1200" dirty="0" err="1"/>
              <a:t>professionals</a:t>
            </a:r>
            <a:r>
              <a:rPr lang="es-ES" altLang="es-ES" sz="1200" dirty="0"/>
              <a:t> in </a:t>
            </a:r>
            <a:r>
              <a:rPr lang="es-ES" altLang="es-ES" sz="1200" dirty="0" err="1"/>
              <a:t>Spain</a:t>
            </a:r>
            <a:r>
              <a:rPr lang="es-ES" altLang="es-ES" sz="1200" dirty="0"/>
              <a:t> and in other </a:t>
            </a:r>
            <a:r>
              <a:rPr lang="es-ES" altLang="es-ES" sz="1200" dirty="0" err="1"/>
              <a:t>countries</a:t>
            </a:r>
            <a:r>
              <a:rPr lang="es-ES" altLang="es-ES" sz="1200" dirty="0"/>
              <a:t>. 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1200" b="1" dirty="0"/>
              <a:t>Medium-grade</a:t>
            </a:r>
            <a:r>
              <a:rPr lang="es-ES" altLang="es-ES" sz="1200" dirty="0"/>
              <a:t> and </a:t>
            </a:r>
            <a:r>
              <a:rPr lang="es-ES" altLang="es-ES" sz="1200" b="1" dirty="0"/>
              <a:t>Superior</a:t>
            </a:r>
            <a:r>
              <a:rPr lang="es-ES" altLang="es-ES" sz="1200" dirty="0"/>
              <a:t>, as </a:t>
            </a:r>
            <a:r>
              <a:rPr lang="es-ES" altLang="es-ES" sz="1200" dirty="0" err="1"/>
              <a:t>well</a:t>
            </a:r>
            <a:r>
              <a:rPr lang="es-ES" altLang="es-ES" sz="1200" dirty="0"/>
              <a:t> as </a:t>
            </a:r>
            <a:r>
              <a:rPr lang="es-ES" altLang="es-ES" sz="1200" dirty="0" err="1"/>
              <a:t>university</a:t>
            </a:r>
            <a:r>
              <a:rPr lang="es-ES" altLang="es-ES" sz="1200" dirty="0"/>
              <a:t> </a:t>
            </a:r>
            <a:r>
              <a:rPr lang="es-ES" altLang="es-ES" sz="1200" b="1" dirty="0" err="1"/>
              <a:t>postgraduates</a:t>
            </a:r>
            <a:r>
              <a:rPr lang="es-ES" altLang="es-ES" sz="1200" dirty="0"/>
              <a:t> of all </a:t>
            </a:r>
            <a:r>
              <a:rPr lang="es-ES" altLang="es-ES" sz="1200" dirty="0" err="1"/>
              <a:t>kinds</a:t>
            </a:r>
            <a:r>
              <a:rPr lang="es-ES" altLang="es-ES" sz="1200" dirty="0"/>
              <a:t>: </a:t>
            </a:r>
            <a:r>
              <a:rPr lang="es-ES" altLang="es-ES" sz="1200" dirty="0" err="1"/>
              <a:t>engineers</a:t>
            </a:r>
            <a:r>
              <a:rPr lang="es-ES" altLang="es-ES" sz="1200" dirty="0"/>
              <a:t>, </a:t>
            </a:r>
            <a:r>
              <a:rPr lang="es-ES" altLang="es-ES" sz="1200" dirty="0" err="1"/>
              <a:t>scientists</a:t>
            </a:r>
            <a:r>
              <a:rPr lang="es-ES" altLang="es-ES" sz="1200" dirty="0"/>
              <a:t>, </a:t>
            </a:r>
            <a:r>
              <a:rPr lang="es-ES" altLang="es-ES" sz="1200" dirty="0" err="1"/>
              <a:t>lawyers</a:t>
            </a:r>
            <a:r>
              <a:rPr lang="es-ES" altLang="es-ES" sz="1200" dirty="0"/>
              <a:t> and </a:t>
            </a:r>
            <a:r>
              <a:rPr lang="es-ES" altLang="es-ES" sz="1200" dirty="0" err="1"/>
              <a:t>economists</a:t>
            </a:r>
            <a:r>
              <a:rPr lang="es-ES" altLang="es-ES" sz="1200" dirty="0"/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altLang="es-ES" sz="1200" b="1" dirty="0" err="1"/>
              <a:t>Internships</a:t>
            </a:r>
            <a:r>
              <a:rPr lang="es-ES" altLang="es-ES" sz="1200" dirty="0"/>
              <a:t> on Canal and water sector </a:t>
            </a:r>
            <a:r>
              <a:rPr lang="es-ES" altLang="es-ES" sz="1200" dirty="0" err="1"/>
              <a:t>companies</a:t>
            </a:r>
            <a:r>
              <a:rPr lang="es-ES" altLang="es-ES" sz="1200" dirty="0"/>
              <a:t> in the </a:t>
            </a:r>
            <a:r>
              <a:rPr lang="es-ES" altLang="es-ES" sz="1200" dirty="0" err="1"/>
              <a:t>second</a:t>
            </a:r>
            <a:r>
              <a:rPr lang="es-ES" altLang="es-ES" sz="1200" dirty="0"/>
              <a:t> year.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93259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Canal </a:t>
            </a:r>
            <a:r>
              <a:rPr lang="en-US" sz="1200" b="1" dirty="0" err="1"/>
              <a:t>Educa</a:t>
            </a:r>
            <a:r>
              <a:rPr lang="en-US" sz="1200" b="1" dirty="0"/>
              <a:t> </a:t>
            </a:r>
            <a:r>
              <a:rPr lang="en-US" sz="1200" dirty="0"/>
              <a:t>is an educational program on the sustainable use of water and the search for solutions to climate change. </a:t>
            </a:r>
            <a:r>
              <a:rPr lang="es-ES" sz="2000" b="1" dirty="0">
                <a:solidFill>
                  <a:srgbClr val="128CCC"/>
                </a:solidFill>
              </a:rPr>
              <a:t>30.000</a:t>
            </a:r>
            <a:r>
              <a:rPr lang="es-ES" sz="1050" dirty="0"/>
              <a:t> </a:t>
            </a:r>
          </a:p>
          <a:p>
            <a:r>
              <a:rPr lang="es-ES" sz="1200" dirty="0"/>
              <a:t>participants per year</a:t>
            </a:r>
            <a:r>
              <a:rPr lang="es-ES" sz="1050" dirty="0"/>
              <a:t>. 25 </a:t>
            </a:r>
            <a:r>
              <a:rPr lang="es-ES" sz="1050" dirty="0" err="1"/>
              <a:t>years</a:t>
            </a:r>
            <a:r>
              <a:rPr lang="es-ES" sz="1050" dirty="0"/>
              <a:t> of </a:t>
            </a:r>
            <a:r>
              <a:rPr lang="es-ES" sz="1050" dirty="0" err="1"/>
              <a:t>initiative</a:t>
            </a:r>
            <a:r>
              <a:rPr lang="es-ES" sz="1050" dirty="0"/>
              <a:t>. </a:t>
            </a:r>
            <a:r>
              <a:rPr lang="en-US" sz="1200" dirty="0"/>
              <a:t>Aimed at </a:t>
            </a:r>
            <a:r>
              <a:rPr lang="en-US" sz="1200" b="1" dirty="0"/>
              <a:t>students</a:t>
            </a:r>
            <a:r>
              <a:rPr lang="en-US" sz="1200" dirty="0"/>
              <a:t> of any educational stage: Infant, Primary, Secondary and High School.</a:t>
            </a:r>
          </a:p>
          <a:p>
            <a:r>
              <a:rPr lang="en-US" sz="1200" b="1" dirty="0"/>
              <a:t>How?</a:t>
            </a:r>
            <a:r>
              <a:rPr lang="en-US" sz="1200" dirty="0"/>
              <a:t> </a:t>
            </a:r>
          </a:p>
          <a:p>
            <a:r>
              <a:rPr lang="en-US" sz="1200" dirty="0"/>
              <a:t>Face-to face, webinars, visits to facilities, bilingual.</a:t>
            </a:r>
            <a:endParaRPr lang="es-ES" sz="1200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98947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education for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clients</a:t>
            </a:r>
            <a:r>
              <a:rPr lang="es-ES" dirty="0"/>
              <a:t> is </a:t>
            </a:r>
            <a:r>
              <a:rPr lang="es-ES" dirty="0" err="1"/>
              <a:t>really</a:t>
            </a:r>
            <a:r>
              <a:rPr lang="es-ES" dirty="0"/>
              <a:t> </a:t>
            </a:r>
            <a:r>
              <a:rPr lang="es-ES" dirty="0" err="1"/>
              <a:t>important</a:t>
            </a:r>
            <a:r>
              <a:rPr lang="es-ES" dirty="0"/>
              <a:t>. </a:t>
            </a:r>
            <a:r>
              <a:rPr lang="es-ES" dirty="0" err="1"/>
              <a:t>Every</a:t>
            </a:r>
            <a:r>
              <a:rPr lang="es-ES" dirty="0"/>
              <a:t> year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b="1" dirty="0" err="1"/>
              <a:t>Communication</a:t>
            </a:r>
            <a:r>
              <a:rPr lang="es-ES" b="1" dirty="0"/>
              <a:t> and Marketing </a:t>
            </a:r>
            <a:r>
              <a:rPr lang="es-ES" dirty="0" err="1"/>
              <a:t>department</a:t>
            </a:r>
            <a:r>
              <a:rPr lang="es-ES" dirty="0"/>
              <a:t> </a:t>
            </a:r>
            <a:r>
              <a:rPr lang="es-ES" dirty="0" err="1"/>
              <a:t>launches</a:t>
            </a:r>
            <a:r>
              <a:rPr lang="es-ES" dirty="0"/>
              <a:t> </a:t>
            </a:r>
            <a:r>
              <a:rPr lang="es-ES" dirty="0" err="1"/>
              <a:t>diferents</a:t>
            </a:r>
            <a:r>
              <a:rPr lang="es-ES" dirty="0"/>
              <a:t> </a:t>
            </a:r>
            <a:r>
              <a:rPr lang="es-ES" dirty="0" err="1"/>
              <a:t>campaigns</a:t>
            </a:r>
            <a:r>
              <a:rPr lang="es-ES" dirty="0"/>
              <a:t> to </a:t>
            </a:r>
            <a:r>
              <a:rPr lang="es-ES" dirty="0" err="1"/>
              <a:t>attract</a:t>
            </a:r>
            <a:r>
              <a:rPr lang="es-ES" dirty="0"/>
              <a:t> the </a:t>
            </a:r>
            <a:r>
              <a:rPr lang="es-ES" dirty="0" err="1"/>
              <a:t>attention</a:t>
            </a:r>
            <a:r>
              <a:rPr lang="es-ES" dirty="0"/>
              <a:t> of </a:t>
            </a:r>
            <a:r>
              <a:rPr lang="es-ES" dirty="0" err="1"/>
              <a:t>customers</a:t>
            </a:r>
            <a:r>
              <a:rPr lang="es-ES" dirty="0"/>
              <a:t> in </a:t>
            </a:r>
            <a:r>
              <a:rPr lang="es-ES" dirty="0" err="1"/>
              <a:t>order</a:t>
            </a:r>
            <a:r>
              <a:rPr lang="es-ES" dirty="0"/>
              <a:t> to reduce the </a:t>
            </a:r>
            <a:r>
              <a:rPr lang="es-ES" dirty="0" err="1"/>
              <a:t>domestic</a:t>
            </a:r>
            <a:r>
              <a:rPr lang="es-ES" dirty="0"/>
              <a:t> </a:t>
            </a:r>
            <a:r>
              <a:rPr lang="es-ES" dirty="0" err="1"/>
              <a:t>consumption</a:t>
            </a:r>
            <a:r>
              <a:rPr lang="es-ES" dirty="0"/>
              <a:t>. </a:t>
            </a:r>
            <a:r>
              <a:rPr lang="es-ES" dirty="0" err="1"/>
              <a:t>This</a:t>
            </a:r>
            <a:r>
              <a:rPr lang="es-ES" dirty="0"/>
              <a:t> is </a:t>
            </a:r>
            <a:r>
              <a:rPr lang="es-ES" dirty="0" err="1"/>
              <a:t>one</a:t>
            </a:r>
            <a:r>
              <a:rPr lang="es-ES" dirty="0"/>
              <a:t> of the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dirty="0" err="1"/>
              <a:t>campaigns</a:t>
            </a:r>
            <a:r>
              <a:rPr lang="es-ES" dirty="0"/>
              <a:t> </a:t>
            </a:r>
            <a:r>
              <a:rPr lang="es-ES" dirty="0" err="1"/>
              <a:t>where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want</a:t>
            </a:r>
            <a:r>
              <a:rPr lang="es-ES" dirty="0"/>
              <a:t> to consider </a:t>
            </a:r>
            <a:r>
              <a:rPr lang="es-ES" dirty="0" err="1"/>
              <a:t>each</a:t>
            </a:r>
            <a:r>
              <a:rPr lang="es-ES" dirty="0"/>
              <a:t> of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client</a:t>
            </a:r>
            <a:r>
              <a:rPr lang="es-ES" dirty="0"/>
              <a:t> is a </a:t>
            </a:r>
            <a:r>
              <a:rPr lang="es-ES" dirty="0" err="1"/>
              <a:t>superhero</a:t>
            </a:r>
            <a:r>
              <a:rPr lang="es-ES" dirty="0"/>
              <a:t> and </a:t>
            </a:r>
            <a:r>
              <a:rPr lang="es-ES" dirty="0" err="1"/>
              <a:t>have</a:t>
            </a:r>
            <a:r>
              <a:rPr lang="es-ES" dirty="0"/>
              <a:t> the </a:t>
            </a:r>
            <a:r>
              <a:rPr lang="es-ES" dirty="0" err="1"/>
              <a:t>power</a:t>
            </a:r>
            <a:r>
              <a:rPr lang="es-ES" dirty="0"/>
              <a:t> to reduce </a:t>
            </a:r>
            <a:r>
              <a:rPr lang="es-ES" dirty="0" err="1"/>
              <a:t>consumption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actions</a:t>
            </a:r>
            <a:r>
              <a:rPr lang="es-ES" dirty="0"/>
              <a:t> as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see</a:t>
            </a:r>
            <a:r>
              <a:rPr lang="es-ES" dirty="0"/>
              <a:t>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35943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798287-7A65-4292-B7B2-797C2A950399}" type="slidenum">
              <a:rPr lang="es-ES" smtClean="0"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37971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2FA2E6-9E20-964E-935D-04A83072EF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8060"/>
            <a:ext cx="13716000" cy="24859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9853EBC-F044-7548-8473-F460BB891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388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AF9D65-CD46-F942-9683-39EB94B552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32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2626C-6CD5-FC45-84F3-D33B0AAB2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31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19133-5509-2D44-8865-43F9F19E80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54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7286CF-C537-FC4B-8C42-155D732F92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36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E2E5CC-8B38-6340-B628-09CDF37E55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54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4153169"/>
            <a:ext cx="15773400" cy="199018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B292B-688D-464A-A504-DE681FDBD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6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85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8195"/>
            <a:ext cx="15773400" cy="1990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40973"/>
            <a:ext cx="15773400" cy="65330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43354"/>
            <a:ext cx="41148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0B204-4F07-CB43-9DE7-9158CD10338D}" type="datetimeFigureOut">
              <a:rPr lang="en-US" smtClean="0"/>
              <a:t>7/7/2022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43354"/>
            <a:ext cx="61722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43354"/>
            <a:ext cx="4114800" cy="5481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6147A-17C1-8246-8772-79572985E98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98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4" r:id="rId2"/>
    <p:sldLayoutId id="2147483675" r:id="rId3"/>
    <p:sldLayoutId id="2147483662" r:id="rId4"/>
    <p:sldLayoutId id="2147483673" r:id="rId5"/>
    <p:sldLayoutId id="2147483676" r:id="rId6"/>
    <p:sldLayoutId id="2147483666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3.jpeg"/><Relationship Id="rId5" Type="http://schemas.microsoft.com/office/2007/relationships/hdphoto" Target="../media/hdphoto1.wdp"/><Relationship Id="rId10" Type="http://schemas.openxmlformats.org/officeDocument/2006/relationships/image" Target="../media/image57.svg"/><Relationship Id="rId4" Type="http://schemas.openxmlformats.org/officeDocument/2006/relationships/image" Target="../media/image35.png"/><Relationship Id="rId9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1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microsoft.com/office/2007/relationships/hdphoto" Target="../media/hdphoto1.wdp"/><Relationship Id="rId10" Type="http://schemas.openxmlformats.org/officeDocument/2006/relationships/image" Target="../media/image57.svg"/><Relationship Id="rId4" Type="http://schemas.openxmlformats.org/officeDocument/2006/relationships/image" Target="../media/image35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2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microsoft.com/office/2007/relationships/hdphoto" Target="../media/hdphoto1.wdp"/><Relationship Id="rId5" Type="http://schemas.openxmlformats.org/officeDocument/2006/relationships/image" Target="../media/image61.svg"/><Relationship Id="rId10" Type="http://schemas.openxmlformats.org/officeDocument/2006/relationships/image" Target="../media/image35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svg"/><Relationship Id="rId11" Type="http://schemas.microsoft.com/office/2007/relationships/hdphoto" Target="../media/hdphoto1.wdp"/><Relationship Id="rId5" Type="http://schemas.openxmlformats.org/officeDocument/2006/relationships/image" Target="../media/image69.png"/><Relationship Id="rId10" Type="http://schemas.openxmlformats.org/officeDocument/2006/relationships/image" Target="../media/image35.png"/><Relationship Id="rId4" Type="http://schemas.openxmlformats.org/officeDocument/2006/relationships/image" Target="../media/image68.sv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microsoft.com/office/2007/relationships/hdphoto" Target="../media/hdphoto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13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13" Type="http://schemas.openxmlformats.org/officeDocument/2006/relationships/image" Target="../media/image35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sv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13.png"/><Relationship Id="rId9" Type="http://schemas.openxmlformats.org/officeDocument/2006/relationships/image" Target="../media/image79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image" Target="../media/image10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35.png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image" Target="../media/image83.jpe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4" Type="http://schemas.microsoft.com/office/2007/relationships/hdphoto" Target="../media/hdphoto1.wdp"/><Relationship Id="rId9" Type="http://schemas.openxmlformats.org/officeDocument/2006/relationships/image" Target="../media/image87.svg"/><Relationship Id="rId14" Type="http://schemas.openxmlformats.org/officeDocument/2006/relationships/image" Target="../media/image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jpe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11" Type="http://schemas.openxmlformats.org/officeDocument/2006/relationships/image" Target="../media/image51.sv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34.png"/><Relationship Id="rId9" Type="http://schemas.openxmlformats.org/officeDocument/2006/relationships/image" Target="../media/image4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2826160" y="6371425"/>
            <a:ext cx="13716000" cy="1534573"/>
          </a:xfrm>
        </p:spPr>
        <p:txBody>
          <a:bodyPr/>
          <a:lstStyle/>
          <a:p>
            <a:r>
              <a:rPr lang="en-US" dirty="0"/>
              <a:t>Canal de Isabel II</a:t>
            </a:r>
          </a:p>
          <a:p>
            <a:r>
              <a:rPr lang="en-US" dirty="0"/>
              <a:t>July 2022</a:t>
            </a:r>
            <a:endParaRPr lang="es-ES" dirty="0"/>
          </a:p>
          <a:p>
            <a:endParaRPr lang="es-ES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360539" y="1167627"/>
            <a:ext cx="16647242" cy="19901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High Level Political Forum 2022.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4F71B1-D8C2-41B6-8B42-6C67A0F0D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6432" y="8606976"/>
            <a:ext cx="2463130" cy="1289294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1A7C63E-5905-42EE-A187-273BD910CE9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3" y="8804220"/>
            <a:ext cx="3698233" cy="99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A42295-899C-406E-86DE-28DA6F461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480" y="8606976"/>
            <a:ext cx="2212221" cy="122167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53E7C9B-7F29-4A65-B1EE-CCA6AF34F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600" y="3550346"/>
            <a:ext cx="1757340" cy="1757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DGs | KnowSDGs">
            <a:extLst>
              <a:ext uri="{FF2B5EF4-FFF2-40B4-BE49-F238E27FC236}">
                <a16:creationId xmlns:a16="http://schemas.microsoft.com/office/drawing/2014/main" id="{E91ED902-F9B8-4649-A57D-20AD863E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3943" y="3550345"/>
            <a:ext cx="1745347" cy="17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DGs | KnowSDGs">
            <a:extLst>
              <a:ext uri="{FF2B5EF4-FFF2-40B4-BE49-F238E27FC236}">
                <a16:creationId xmlns:a16="http://schemas.microsoft.com/office/drawing/2014/main" id="{13A1980C-206E-4964-B32F-F2B709AAB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293" y="3550346"/>
            <a:ext cx="1757341" cy="175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DG-4 - Desarrollo Sostenible">
            <a:extLst>
              <a:ext uri="{FF2B5EF4-FFF2-40B4-BE49-F238E27FC236}">
                <a16:creationId xmlns:a16="http://schemas.microsoft.com/office/drawing/2014/main" id="{6CE4B8FF-2679-4C14-9C61-4908D8D3A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50" y="3548519"/>
            <a:ext cx="1745347" cy="17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SDG.17 Partnerships to Achieve Sustainability Goals.">
            <a:extLst>
              <a:ext uri="{FF2B5EF4-FFF2-40B4-BE49-F238E27FC236}">
                <a16:creationId xmlns:a16="http://schemas.microsoft.com/office/drawing/2014/main" id="{559F078B-3C71-45BA-AD6F-B20D856BB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4642" y="3550345"/>
            <a:ext cx="1774807" cy="1774807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813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3673710" y="717303"/>
            <a:ext cx="115281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Achieve gender equality and empower all women and girls</a:t>
            </a:r>
          </a:p>
          <a:p>
            <a:endParaRPr lang="es-ES" sz="28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r>
              <a:rPr lang="es-E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Canal de Isabel II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collective agreement does not recognize any difference on salary, permissions or any retribution between men and women.</a:t>
            </a:r>
            <a:endParaRPr lang="es-E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78D5C7-0133-461A-88EB-42D8BC13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2" y="682391"/>
            <a:ext cx="2489489" cy="248948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425B96E1-7DF1-41BA-AF89-0BD7527B6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60FDAA1-0ED1-4987-964F-79C83543C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2" y="3762411"/>
            <a:ext cx="11051941" cy="581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Mujer con relleno sólido">
            <a:extLst>
              <a:ext uri="{FF2B5EF4-FFF2-40B4-BE49-F238E27FC236}">
                <a16:creationId xmlns:a16="http://schemas.microsoft.com/office/drawing/2014/main" id="{0864D687-8D04-43FD-9B31-70E6535AA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831435" y="5866346"/>
            <a:ext cx="1505189" cy="1605082"/>
          </a:xfrm>
          <a:prstGeom prst="rect">
            <a:avLst/>
          </a:prstGeom>
        </p:spPr>
      </p:pic>
      <p:pic>
        <p:nvPicPr>
          <p:cNvPr id="9" name="Gráfico 8" descr="Hombre con relleno sólido">
            <a:extLst>
              <a:ext uri="{FF2B5EF4-FFF2-40B4-BE49-F238E27FC236}">
                <a16:creationId xmlns:a16="http://schemas.microsoft.com/office/drawing/2014/main" id="{D356E61D-014E-474F-BE65-D695EB1767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22454" y="5866345"/>
            <a:ext cx="1505189" cy="165118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F6C556C-DB09-434D-80CC-415F19B2C7E8}"/>
              </a:ext>
            </a:extLst>
          </p:cNvPr>
          <p:cNvSpPr txBox="1"/>
          <p:nvPr/>
        </p:nvSpPr>
        <p:spPr>
          <a:xfrm>
            <a:off x="12977328" y="5138614"/>
            <a:ext cx="148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37K €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BDB4964-CD2F-49AC-B4B0-E9E4C600C128}"/>
              </a:ext>
            </a:extLst>
          </p:cNvPr>
          <p:cNvSpPr txBox="1"/>
          <p:nvPr/>
        </p:nvSpPr>
        <p:spPr>
          <a:xfrm>
            <a:off x="15440839" y="5148262"/>
            <a:ext cx="1484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Arial Black" panose="020B0A04020102020204" pitchFamily="34" charset="0"/>
              </a:rPr>
              <a:t>37K €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E94D018-E7A5-4B61-BE75-D117DBD3E0F4}"/>
              </a:ext>
            </a:extLst>
          </p:cNvPr>
          <p:cNvSpPr txBox="1"/>
          <p:nvPr/>
        </p:nvSpPr>
        <p:spPr>
          <a:xfrm>
            <a:off x="12730851" y="3583054"/>
            <a:ext cx="47409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Average wage by gender </a:t>
            </a:r>
            <a:r>
              <a:rPr lang="es-ES" sz="28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Canal de Isabel II, 2021 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D2467E4A-6B61-4864-9C23-9C8DFBC7AC28}"/>
              </a:ext>
            </a:extLst>
          </p:cNvPr>
          <p:cNvCxnSpPr/>
          <p:nvPr/>
        </p:nvCxnSpPr>
        <p:spPr>
          <a:xfrm>
            <a:off x="12831435" y="4573737"/>
            <a:ext cx="474092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9911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3673710" y="717303"/>
            <a:ext cx="115281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Equality plan</a:t>
            </a:r>
          </a:p>
          <a:p>
            <a:endParaRPr lang="es-ES" sz="28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r>
              <a:rPr lang="es-E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2019, Canal de Isabel II started to work on a new Equality Plan</a:t>
            </a:r>
            <a:r>
              <a:rPr lang="es-E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E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78D5C7-0133-461A-88EB-42D8BC13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2" y="682391"/>
            <a:ext cx="2489489" cy="2489489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425B96E1-7DF1-41BA-AF89-0BD7527B6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CDB5AE-4040-406A-BD7B-1335204C7777}"/>
              </a:ext>
            </a:extLst>
          </p:cNvPr>
          <p:cNvSpPr txBox="1"/>
          <p:nvPr/>
        </p:nvSpPr>
        <p:spPr>
          <a:xfrm>
            <a:off x="9144000" y="3171880"/>
            <a:ext cx="58128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Proffessional 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Trainning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32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Co-responsible language</a:t>
            </a:r>
          </a:p>
        </p:txBody>
      </p:sp>
      <p:pic>
        <p:nvPicPr>
          <p:cNvPr id="2050" name="Picture 2" descr="International Day of Women and Girls in Science">
            <a:extLst>
              <a:ext uri="{FF2B5EF4-FFF2-40B4-BE49-F238E27FC236}">
                <a16:creationId xmlns:a16="http://schemas.microsoft.com/office/drawing/2014/main" id="{7F71753B-43B8-4605-B9D1-E6E34E4AF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12" y="3590699"/>
            <a:ext cx="7851076" cy="534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Mujer con relleno sólido">
            <a:extLst>
              <a:ext uri="{FF2B5EF4-FFF2-40B4-BE49-F238E27FC236}">
                <a16:creationId xmlns:a16="http://schemas.microsoft.com/office/drawing/2014/main" id="{CAA2C881-FC59-419F-A7A0-EFD1930F5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81069" y="7400641"/>
            <a:ext cx="1505189" cy="1605082"/>
          </a:xfrm>
          <a:prstGeom prst="rect">
            <a:avLst/>
          </a:prstGeom>
        </p:spPr>
      </p:pic>
      <p:pic>
        <p:nvPicPr>
          <p:cNvPr id="8" name="Gráfico 7" descr="Hombre con relleno sólido">
            <a:extLst>
              <a:ext uri="{FF2B5EF4-FFF2-40B4-BE49-F238E27FC236}">
                <a16:creationId xmlns:a16="http://schemas.microsoft.com/office/drawing/2014/main" id="{3603F368-B7AB-4A92-A073-EEDD8FABE2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787936" y="7424393"/>
            <a:ext cx="1505189" cy="165118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9C6BAF6-5D7B-4B51-A282-BF52F7748DAF}"/>
              </a:ext>
            </a:extLst>
          </p:cNvPr>
          <p:cNvSpPr txBox="1"/>
          <p:nvPr/>
        </p:nvSpPr>
        <p:spPr>
          <a:xfrm>
            <a:off x="10079666" y="685669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 Black" panose="020B0A04020102020204" pitchFamily="34" charset="0"/>
              </a:rPr>
              <a:t>1,033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97D17A5-1404-477F-86B8-C08CF12DBEFE}"/>
              </a:ext>
            </a:extLst>
          </p:cNvPr>
          <p:cNvSpPr txBox="1"/>
          <p:nvPr/>
        </p:nvSpPr>
        <p:spPr>
          <a:xfrm>
            <a:off x="11986532" y="6838403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Arial Black" panose="020B0A04020102020204" pitchFamily="34" charset="0"/>
              </a:rPr>
              <a:t>2,188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41256E-F15D-40D0-AF92-195C84EBFE2F}"/>
              </a:ext>
            </a:extLst>
          </p:cNvPr>
          <p:cNvSpPr txBox="1"/>
          <p:nvPr/>
        </p:nvSpPr>
        <p:spPr>
          <a:xfrm>
            <a:off x="13903546" y="6872952"/>
            <a:ext cx="4663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Staff distribution by gender </a:t>
            </a:r>
          </a:p>
          <a:p>
            <a:r>
              <a:rPr lang="es-ES" sz="2000" dirty="0">
                <a:solidFill>
                  <a:schemeClr val="bg1"/>
                </a:solidFill>
                <a:latin typeface="72 Light" panose="020B0303030000000003" pitchFamily="34" charset="0"/>
                <a:cs typeface="72 Light" panose="020B0303030000000003" pitchFamily="34" charset="0"/>
              </a:rPr>
              <a:t>Canal de Isabel II, 2021 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10E0BE7-BA9B-45AF-958E-51A5D9D9D88C}"/>
              </a:ext>
            </a:extLst>
          </p:cNvPr>
          <p:cNvCxnSpPr/>
          <p:nvPr/>
        </p:nvCxnSpPr>
        <p:spPr>
          <a:xfrm>
            <a:off x="13885258" y="6872952"/>
            <a:ext cx="0" cy="220262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203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1311966" y="2218501"/>
            <a:ext cx="6917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Conserve and sustainably use the oceans, seas and marine resources</a:t>
            </a:r>
          </a:p>
        </p:txBody>
      </p:sp>
      <p:pic>
        <p:nvPicPr>
          <p:cNvPr id="5" name="Picture 6" descr="SDGs | KnowSDGs">
            <a:extLst>
              <a:ext uri="{FF2B5EF4-FFF2-40B4-BE49-F238E27FC236}">
                <a16:creationId xmlns:a16="http://schemas.microsoft.com/office/drawing/2014/main" id="{3114E360-87EE-4E6B-AE6B-FED2E1CC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159" y="2218501"/>
            <a:ext cx="5534021" cy="5534021"/>
          </a:xfrm>
          <a:prstGeom prst="rect">
            <a:avLst/>
          </a:prstGeom>
          <a:noFill/>
          <a:ln w="476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4FC1817D-0F0E-417F-B8A1-22A6C5E305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9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1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4E9EC68-16B6-49BC-8FFE-9C91A893CCB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441"/>
            <a:ext cx="18288000" cy="10285322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7F2F360-03E3-40E3-83F3-F851C9913567}"/>
              </a:ext>
            </a:extLst>
          </p:cNvPr>
          <p:cNvSpPr/>
          <p:nvPr/>
        </p:nvSpPr>
        <p:spPr>
          <a:xfrm>
            <a:off x="483245" y="609475"/>
            <a:ext cx="8660756" cy="4270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Madrid is 300 km. far from sea…</a:t>
            </a:r>
            <a:r>
              <a:rPr lang="es-ES" sz="3600" b="1" dirty="0">
                <a:solidFill>
                  <a:schemeClr val="bg1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but the sea starts on </a:t>
            </a:r>
            <a:r>
              <a:rPr lang="es-ES" sz="3600" b="1" i="1" dirty="0">
                <a:solidFill>
                  <a:schemeClr val="bg1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sewage system</a:t>
            </a:r>
          </a:p>
          <a:p>
            <a:endParaRPr lang="es-ES" sz="4000" b="1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r>
              <a:rPr lang="es-ES" sz="2800" dirty="0">
                <a:solidFill>
                  <a:schemeClr val="bg1"/>
                </a:solidFill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Waste ends up in the rivers and then in the oceans, causing negative effects on life below water.</a:t>
            </a:r>
          </a:p>
          <a:p>
            <a:endParaRPr lang="es-ES" sz="255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endParaRPr lang="es-ES" sz="270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s-ES" sz="2700" dirty="0">
              <a:solidFill>
                <a:schemeClr val="bg1"/>
              </a:solidFill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F5C05B-5DC7-47FD-A2DA-455E2DCD3614}"/>
              </a:ext>
            </a:extLst>
          </p:cNvPr>
          <p:cNvSpPr/>
          <p:nvPr/>
        </p:nvSpPr>
        <p:spPr>
          <a:xfrm>
            <a:off x="483244" y="3764583"/>
            <a:ext cx="72692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Healthy</a:t>
            </a:r>
            <a:r>
              <a:rPr lang="es-ES" sz="2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seas and oceans have enormous benefits in other sustainablility ambits so we have the responsability to take care of them.</a:t>
            </a:r>
          </a:p>
        </p:txBody>
      </p:sp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A7DC04E4-172E-41EF-BC23-4AFEEA7F36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4796215" y="5971278"/>
            <a:ext cx="2489489" cy="1402707"/>
          </a:xfrm>
          <a:prstGeom prst="rect">
            <a:avLst/>
          </a:prstGeom>
        </p:spPr>
      </p:pic>
      <p:pic>
        <p:nvPicPr>
          <p:cNvPr id="9" name="Picture 6" descr="SDGs | KnowSDGs">
            <a:extLst>
              <a:ext uri="{FF2B5EF4-FFF2-40B4-BE49-F238E27FC236}">
                <a16:creationId xmlns:a16="http://schemas.microsoft.com/office/drawing/2014/main" id="{1F1101BD-0854-4B46-B0AD-0E24B043A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0A97D9"/>
              </a:clrFrom>
              <a:clrTo>
                <a:srgbClr val="0A97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06" t="-7752" r="3024" b="2908"/>
          <a:stretch/>
        </p:blipFill>
        <p:spPr bwMode="auto">
          <a:xfrm>
            <a:off x="14305938" y="609475"/>
            <a:ext cx="2437742" cy="2451777"/>
          </a:xfrm>
          <a:prstGeom prst="ellipse">
            <a:avLst/>
          </a:prstGeom>
          <a:noFill/>
          <a:ln w="476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27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97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541868" y="515946"/>
            <a:ext cx="6917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How are we contributing?</a:t>
            </a:r>
          </a:p>
        </p:txBody>
      </p:sp>
      <p:pic>
        <p:nvPicPr>
          <p:cNvPr id="5" name="Picture 6" descr="SDGs | KnowSDGs">
            <a:extLst>
              <a:ext uri="{FF2B5EF4-FFF2-40B4-BE49-F238E27FC236}">
                <a16:creationId xmlns:a16="http://schemas.microsoft.com/office/drawing/2014/main" id="{3114E360-87EE-4E6B-AE6B-FED2E1CC2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695" y="416272"/>
            <a:ext cx="1790437" cy="1790437"/>
          </a:xfrm>
          <a:prstGeom prst="rect">
            <a:avLst/>
          </a:prstGeom>
          <a:noFill/>
          <a:ln w="4762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A9DD50C-EDAF-4AA5-BA93-8D85280F43EA}"/>
              </a:ext>
            </a:extLst>
          </p:cNvPr>
          <p:cNvSpPr/>
          <p:nvPr/>
        </p:nvSpPr>
        <p:spPr>
          <a:xfrm>
            <a:off x="1546417" y="3535675"/>
            <a:ext cx="741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b="1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Water bodies care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9D69CBA-0323-47C2-95B1-78AA3566CCBD}"/>
              </a:ext>
            </a:extLst>
          </p:cNvPr>
          <p:cNvSpPr/>
          <p:nvPr/>
        </p:nvSpPr>
        <p:spPr>
          <a:xfrm>
            <a:off x="7768313" y="3555304"/>
            <a:ext cx="7418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b="1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Circular economy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21A34E1-F85E-4DB3-8C50-490421029E1A}"/>
              </a:ext>
            </a:extLst>
          </p:cNvPr>
          <p:cNvSpPr/>
          <p:nvPr/>
        </p:nvSpPr>
        <p:spPr>
          <a:xfrm>
            <a:off x="14293034" y="3295638"/>
            <a:ext cx="381549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3200" b="1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Wastewater </a:t>
            </a:r>
          </a:p>
          <a:p>
            <a:pPr>
              <a:spcAft>
                <a:spcPts val="600"/>
              </a:spcAft>
            </a:pPr>
            <a:r>
              <a:rPr lang="es-ES" sz="3200" b="1" dirty="0">
                <a:solidFill>
                  <a:schemeClr val="bg1"/>
                </a:solidFill>
                <a:latin typeface="72 Black" panose="020B0A04030603020204" pitchFamily="34" charset="0"/>
                <a:ea typeface="Times New Roman" panose="02020603050405020304" pitchFamily="18" charset="0"/>
                <a:cs typeface="72 Black" panose="020B0A04030603020204" pitchFamily="34" charset="0"/>
              </a:rPr>
              <a:t>valorization</a:t>
            </a:r>
          </a:p>
        </p:txBody>
      </p:sp>
      <p:pic>
        <p:nvPicPr>
          <p:cNvPr id="12" name="Gráfico 11" descr="Sostenibilidad con relleno sólido">
            <a:extLst>
              <a:ext uri="{FF2B5EF4-FFF2-40B4-BE49-F238E27FC236}">
                <a16:creationId xmlns:a16="http://schemas.microsoft.com/office/drawing/2014/main" id="{7D68176B-F418-44D8-8D69-5A1AD77DC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8998" y="3297766"/>
            <a:ext cx="914400" cy="914400"/>
          </a:xfrm>
          <a:prstGeom prst="rect">
            <a:avLst/>
          </a:prstGeom>
        </p:spPr>
      </p:pic>
      <p:pic>
        <p:nvPicPr>
          <p:cNvPr id="14" name="Gráfico 13" descr="Flecha circular con relleno sólido">
            <a:extLst>
              <a:ext uri="{FF2B5EF4-FFF2-40B4-BE49-F238E27FC236}">
                <a16:creationId xmlns:a16="http://schemas.microsoft.com/office/drawing/2014/main" id="{EC689E31-8682-438B-A4A4-06C4F14E5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4277" y="3317394"/>
            <a:ext cx="914400" cy="914400"/>
          </a:xfrm>
          <a:prstGeom prst="rect">
            <a:avLst/>
          </a:prstGeom>
        </p:spPr>
      </p:pic>
      <p:pic>
        <p:nvPicPr>
          <p:cNvPr id="16" name="Gráfico 15" descr="Mano abierta con planta con relleno sólido">
            <a:extLst>
              <a:ext uri="{FF2B5EF4-FFF2-40B4-BE49-F238E27FC236}">
                <a16:creationId xmlns:a16="http://schemas.microsoft.com/office/drawing/2014/main" id="{A98C407B-C826-4BAA-B7CF-C9AC27DE5D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72381" y="3352244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AE9293-799D-4881-BE0C-7F7904EB1B58}"/>
              </a:ext>
            </a:extLst>
          </p:cNvPr>
          <p:cNvSpPr txBox="1"/>
          <p:nvPr/>
        </p:nvSpPr>
        <p:spPr>
          <a:xfrm>
            <a:off x="1029581" y="4852487"/>
            <a:ext cx="51718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</a:rPr>
              <a:t>Waste water treatment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</a:rPr>
              <a:t>Recycled water production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b="1" dirty="0">
                <a:solidFill>
                  <a:schemeClr val="bg1"/>
                </a:solidFill>
              </a:rPr>
              <a:t>Stormwater</a:t>
            </a:r>
            <a:r>
              <a:rPr lang="es-ES" sz="3200" dirty="0">
                <a:solidFill>
                  <a:schemeClr val="bg1"/>
                </a:solidFill>
              </a:rPr>
              <a:t> tanks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ED8BA18-EB04-4FBF-A039-5C4A6EC494E1}"/>
              </a:ext>
            </a:extLst>
          </p:cNvPr>
          <p:cNvSpPr txBox="1"/>
          <p:nvPr/>
        </p:nvSpPr>
        <p:spPr>
          <a:xfrm>
            <a:off x="7105703" y="4874298"/>
            <a:ext cx="48645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</a:rPr>
              <a:t>WWTP as </a:t>
            </a:r>
            <a:r>
              <a:rPr lang="es-ES" sz="3200" b="1" i="1" dirty="0">
                <a:solidFill>
                  <a:schemeClr val="bg1"/>
                </a:solidFill>
              </a:rPr>
              <a:t>biofactories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</a:rPr>
              <a:t>Renewable &amp; clean </a:t>
            </a:r>
            <a:r>
              <a:rPr lang="es-ES" sz="3200" b="1" dirty="0">
                <a:solidFill>
                  <a:schemeClr val="bg1"/>
                </a:solidFill>
              </a:rPr>
              <a:t>energy production</a:t>
            </a: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FF5216-931F-4FB4-BBD4-54CDE26614D0}"/>
              </a:ext>
            </a:extLst>
          </p:cNvPr>
          <p:cNvSpPr txBox="1"/>
          <p:nvPr/>
        </p:nvSpPr>
        <p:spPr>
          <a:xfrm>
            <a:off x="13318998" y="4837222"/>
            <a:ext cx="486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b="1" dirty="0">
                <a:solidFill>
                  <a:schemeClr val="bg1"/>
                </a:solidFill>
              </a:rPr>
              <a:t>Phosphorus </a:t>
            </a:r>
            <a:r>
              <a:rPr lang="es-ES" sz="3200" dirty="0">
                <a:solidFill>
                  <a:schemeClr val="bg1"/>
                </a:solidFill>
              </a:rPr>
              <a:t>recovery</a:t>
            </a:r>
            <a:endParaRPr lang="es-ES" sz="3200" b="1" i="1" dirty="0">
              <a:solidFill>
                <a:schemeClr val="bg1"/>
              </a:solidFill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s-ES" sz="3200" dirty="0">
                <a:solidFill>
                  <a:schemeClr val="bg1"/>
                </a:solidFill>
              </a:rPr>
              <a:t>Sludge sanitization</a:t>
            </a:r>
            <a:endParaRPr lang="es-ES" sz="3200" b="1" dirty="0">
              <a:solidFill>
                <a:schemeClr val="bg1"/>
              </a:solidFill>
            </a:endParaRPr>
          </a:p>
          <a:p>
            <a:endParaRPr lang="es-ES" sz="3200" dirty="0">
              <a:solidFill>
                <a:schemeClr val="bg1"/>
              </a:solidFill>
            </a:endParaRPr>
          </a:p>
        </p:txBody>
      </p:sp>
      <p:pic>
        <p:nvPicPr>
          <p:cNvPr id="13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44345BDA-4DE1-4C55-ABD7-5455FA3696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242036" y="879545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276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C0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1093305" y="1711428"/>
            <a:ext cx="890546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Protect, restore and promote  sustainable use of terrestrial ecosystems, sustainably manage forests, combat desertification and halt and reverse land degradation and halt biodiversity loss</a:t>
            </a:r>
          </a:p>
        </p:txBody>
      </p:sp>
      <p:pic>
        <p:nvPicPr>
          <p:cNvPr id="2050" name="Picture 2" descr="SDGs | KnowSDGs">
            <a:extLst>
              <a:ext uri="{FF2B5EF4-FFF2-40B4-BE49-F238E27FC236}">
                <a16:creationId xmlns:a16="http://schemas.microsoft.com/office/drawing/2014/main" id="{1957B20B-D8B6-45FE-A4BA-F452702F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9671" y="1711428"/>
            <a:ext cx="5745024" cy="5745024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67AF9155-B09F-4248-A34E-BF45AE7092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4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 puente sobre un cuerpo de agua junto a un lago&#10;&#10;Descripción generada automáticamente">
            <a:extLst>
              <a:ext uri="{FF2B5EF4-FFF2-40B4-BE49-F238E27FC236}">
                <a16:creationId xmlns:a16="http://schemas.microsoft.com/office/drawing/2014/main" id="{FCCE4953-BB13-49FA-AF63-51D704E11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/>
          <a:stretch/>
        </p:blipFill>
        <p:spPr>
          <a:xfrm>
            <a:off x="-15324" y="0"/>
            <a:ext cx="18287980" cy="10294601"/>
          </a:xfrm>
          <a:prstGeom prst="rect">
            <a:avLst/>
          </a:prstGeom>
        </p:spPr>
      </p:pic>
      <p:pic>
        <p:nvPicPr>
          <p:cNvPr id="16" name="Picture 2" descr="SDGs | KnowSDGs">
            <a:extLst>
              <a:ext uri="{FF2B5EF4-FFF2-40B4-BE49-F238E27FC236}">
                <a16:creationId xmlns:a16="http://schemas.microsoft.com/office/drawing/2014/main" id="{DDAE941A-FB97-4F2D-A9D6-3BE9DC08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513" y="5538723"/>
            <a:ext cx="3824102" cy="3824102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A00F13FA-0361-416C-A2F4-9BE0F7E82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54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Un puente sobre un cuerpo de agua junto a un lago&#10;&#10;Descripción generada automáticamente">
            <a:extLst>
              <a:ext uri="{FF2B5EF4-FFF2-40B4-BE49-F238E27FC236}">
                <a16:creationId xmlns:a16="http://schemas.microsoft.com/office/drawing/2014/main" id="{FCCE4953-BB13-49FA-AF63-51D704E116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/>
          <a:stretch/>
        </p:blipFill>
        <p:spPr>
          <a:xfrm>
            <a:off x="20" y="1924"/>
            <a:ext cx="18287980" cy="10294601"/>
          </a:xfrm>
          <a:prstGeom prst="rect">
            <a:avLst/>
          </a:prstGeom>
        </p:spPr>
      </p:pic>
      <p:pic>
        <p:nvPicPr>
          <p:cNvPr id="6" name="Gráfico 16" descr="Mundo">
            <a:extLst>
              <a:ext uri="{FF2B5EF4-FFF2-40B4-BE49-F238E27FC236}">
                <a16:creationId xmlns:a16="http://schemas.microsoft.com/office/drawing/2014/main" id="{3157A223-3615-4E47-8693-453C5A0CA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744180" y="5970664"/>
            <a:ext cx="874743" cy="87474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6C550E-434D-44C4-A9C5-0FBA81445E6F}"/>
              </a:ext>
            </a:extLst>
          </p:cNvPr>
          <p:cNvSpPr txBox="1"/>
          <p:nvPr/>
        </p:nvSpPr>
        <p:spPr>
          <a:xfrm>
            <a:off x="14440212" y="7224526"/>
            <a:ext cx="3812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Monitor climate change</a:t>
            </a:r>
          </a:p>
          <a:p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Forests to capture CO</a:t>
            </a:r>
            <a:r>
              <a:rPr 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2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pic>
        <p:nvPicPr>
          <p:cNvPr id="11" name="Gráfico 10" descr="Árbol de hoja caduca">
            <a:extLst>
              <a:ext uri="{FF2B5EF4-FFF2-40B4-BE49-F238E27FC236}">
                <a16:creationId xmlns:a16="http://schemas.microsoft.com/office/drawing/2014/main" id="{D6EB17A7-B523-45DB-AF23-99581C729D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0817" y="5943194"/>
            <a:ext cx="874743" cy="874743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57D40E1-0846-4B2E-95CD-CD1F938B45DA}"/>
              </a:ext>
            </a:extLst>
          </p:cNvPr>
          <p:cNvSpPr txBox="1"/>
          <p:nvPr/>
        </p:nvSpPr>
        <p:spPr>
          <a:xfrm>
            <a:off x="10668827" y="7241288"/>
            <a:ext cx="38785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Promoting environmental investigation</a:t>
            </a:r>
          </a:p>
          <a:p>
            <a:endParaRPr lang="en-US" sz="2800" dirty="0">
              <a:solidFill>
                <a:schemeClr val="accent6">
                  <a:lumMod val="60000"/>
                  <a:lumOff val="4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Ecosystem conservation</a:t>
            </a:r>
          </a:p>
        </p:txBody>
      </p:sp>
      <p:pic>
        <p:nvPicPr>
          <p:cNvPr id="13" name="Gráfico 14" descr="Agua">
            <a:extLst>
              <a:ext uri="{FF2B5EF4-FFF2-40B4-BE49-F238E27FC236}">
                <a16:creationId xmlns:a16="http://schemas.microsoft.com/office/drawing/2014/main" id="{1B85F4A4-AA18-460E-926D-2B5129894F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21988" y="5946978"/>
            <a:ext cx="1010259" cy="101025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67091B0-3412-4476-90C6-458371E7BBEA}"/>
              </a:ext>
            </a:extLst>
          </p:cNvPr>
          <p:cNvSpPr txBox="1"/>
          <p:nvPr/>
        </p:nvSpPr>
        <p:spPr>
          <a:xfrm>
            <a:off x="6519392" y="7288053"/>
            <a:ext cx="38120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Impact reduction</a:t>
            </a:r>
          </a:p>
          <a:p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Pest control</a:t>
            </a:r>
          </a:p>
          <a:p>
            <a:endParaRPr lang="en-US" sz="2800" dirty="0">
              <a:solidFill>
                <a:schemeClr val="accent5">
                  <a:lumMod val="40000"/>
                  <a:lumOff val="60000"/>
                </a:schemeClr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pPr marL="357188" indent="-357188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Monitoring &amp; modelling</a:t>
            </a:r>
          </a:p>
        </p:txBody>
      </p:sp>
      <p:pic>
        <p:nvPicPr>
          <p:cNvPr id="17" name="Picture 2" descr="SDGs | KnowSDGs">
            <a:extLst>
              <a:ext uri="{FF2B5EF4-FFF2-40B4-BE49-F238E27FC236}">
                <a16:creationId xmlns:a16="http://schemas.microsoft.com/office/drawing/2014/main" id="{B2AA643D-94A1-4B6E-A32B-C822B8983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0" y="327576"/>
            <a:ext cx="2246769" cy="224676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F852C017-3F7C-4FC7-B514-053453A574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87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7898676-887C-4586-9B51-F0578BDE4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rcRect t="3344"/>
          <a:stretch/>
        </p:blipFill>
        <p:spPr>
          <a:xfrm>
            <a:off x="-4570" y="10"/>
            <a:ext cx="18287998" cy="10296515"/>
          </a:xfrm>
          <a:prstGeom prst="rect">
            <a:avLst/>
          </a:prstGeom>
        </p:spPr>
      </p:pic>
      <p:pic>
        <p:nvPicPr>
          <p:cNvPr id="6" name="Picture 2" descr="SDGs | KnowSDGs">
            <a:extLst>
              <a:ext uri="{FF2B5EF4-FFF2-40B4-BE49-F238E27FC236}">
                <a16:creationId xmlns:a16="http://schemas.microsoft.com/office/drawing/2014/main" id="{3ED03FBA-03EF-4C21-A630-31DE79D44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332" y="7124174"/>
            <a:ext cx="2246769" cy="224676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E80466-4A53-42B5-AA9D-64BF271DEC18}"/>
              </a:ext>
            </a:extLst>
          </p:cNvPr>
          <p:cNvSpPr txBox="1"/>
          <p:nvPr/>
        </p:nvSpPr>
        <p:spPr>
          <a:xfrm>
            <a:off x="6539948" y="7924393"/>
            <a:ext cx="10674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LIFE IN LAND EXAMPLE: </a:t>
            </a:r>
          </a:p>
          <a:p>
            <a:r>
              <a:rPr lang="es-ES" sz="4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THE RESTORATION OF AN OLD DAM</a:t>
            </a:r>
          </a:p>
        </p:txBody>
      </p:sp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3E90A40D-D3F0-4CFF-AA30-6D14AF3D20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BA502-8D16-4076-9A72-867980D52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43" y="346515"/>
            <a:ext cx="9797575" cy="1144354"/>
          </a:xfrm>
          <a:noFill/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br>
              <a:rPr lang="en-US" dirty="0"/>
            </a:br>
            <a:br>
              <a:rPr lang="en-US" dirty="0"/>
            </a:br>
            <a:endParaRPr lang="en-US" sz="35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95CA7F-CD23-4BEC-A9DA-024A514D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4" b="3576"/>
          <a:stretch/>
        </p:blipFill>
        <p:spPr>
          <a:xfrm>
            <a:off x="0" y="-335584"/>
            <a:ext cx="18287975" cy="10632109"/>
          </a:xfrm>
          <a:prstGeom prst="rect">
            <a:avLst/>
          </a:prstGeom>
          <a:effectLst>
            <a:glow rad="1727200">
              <a:schemeClr val="accent1">
                <a:alpha val="0"/>
              </a:schemeClr>
            </a:glow>
          </a:effectLst>
        </p:spPr>
      </p:pic>
      <p:pic>
        <p:nvPicPr>
          <p:cNvPr id="8" name="Picture 2" descr="SDGs | KnowSDGs">
            <a:extLst>
              <a:ext uri="{FF2B5EF4-FFF2-40B4-BE49-F238E27FC236}">
                <a16:creationId xmlns:a16="http://schemas.microsoft.com/office/drawing/2014/main" id="{BA23981A-CC48-4F13-B503-42451B282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961" y="7731724"/>
            <a:ext cx="2246769" cy="2246769"/>
          </a:xfrm>
          <a:prstGeom prst="rect">
            <a:avLst/>
          </a:prstGeom>
          <a:noFill/>
          <a:ln w="508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áfico 5" descr="Murciélagos con relleno sólido">
            <a:extLst>
              <a:ext uri="{FF2B5EF4-FFF2-40B4-BE49-F238E27FC236}">
                <a16:creationId xmlns:a16="http://schemas.microsoft.com/office/drawing/2014/main" id="{C00DF095-47B2-46B5-BEF1-FAC5CBF48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0786" y="2254262"/>
            <a:ext cx="914400" cy="9144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9B6E357-7DD3-499A-9FE2-C05B4F321B6C}"/>
              </a:ext>
            </a:extLst>
          </p:cNvPr>
          <p:cNvSpPr txBox="1"/>
          <p:nvPr/>
        </p:nvSpPr>
        <p:spPr>
          <a:xfrm flipH="1">
            <a:off x="2458722" y="2143782"/>
            <a:ext cx="4055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Bats and amphibians protection </a:t>
            </a:r>
          </a:p>
        </p:txBody>
      </p:sp>
      <p:pic>
        <p:nvPicPr>
          <p:cNvPr id="10" name="Gráfico 9" descr="Muro de ladrillos completo con relleno sólido">
            <a:extLst>
              <a:ext uri="{FF2B5EF4-FFF2-40B4-BE49-F238E27FC236}">
                <a16:creationId xmlns:a16="http://schemas.microsoft.com/office/drawing/2014/main" id="{20D6FCB7-9865-44D2-882F-B0FC0F46B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0786" y="4182463"/>
            <a:ext cx="914400" cy="9144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2C66A64-DC85-4513-AF9D-E8D31FC87332}"/>
              </a:ext>
            </a:extLst>
          </p:cNvPr>
          <p:cNvSpPr txBox="1"/>
          <p:nvPr/>
        </p:nvSpPr>
        <p:spPr>
          <a:xfrm flipH="1">
            <a:off x="2458722" y="4480229"/>
            <a:ext cx="4055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Gallery dam</a:t>
            </a:r>
          </a:p>
        </p:txBody>
      </p:sp>
      <p:pic>
        <p:nvPicPr>
          <p:cNvPr id="12" name="Gráfico 11" descr="Reciclaje con relleno sólido">
            <a:extLst>
              <a:ext uri="{FF2B5EF4-FFF2-40B4-BE49-F238E27FC236}">
                <a16:creationId xmlns:a16="http://schemas.microsoft.com/office/drawing/2014/main" id="{B7C982BB-965B-4A4B-A081-753171297A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3595" y="5712033"/>
            <a:ext cx="920585" cy="920585"/>
          </a:xfrm>
          <a:prstGeom prst="rect">
            <a:avLst/>
          </a:prstGeom>
        </p:spPr>
      </p:pic>
      <p:pic>
        <p:nvPicPr>
          <p:cNvPr id="15" name="Gráfico 14" descr="Planta con relleno sólido">
            <a:extLst>
              <a:ext uri="{FF2B5EF4-FFF2-40B4-BE49-F238E27FC236}">
                <a16:creationId xmlns:a16="http://schemas.microsoft.com/office/drawing/2014/main" id="{809E06D2-E20F-4092-B7DC-9F674E1755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33045" y="7497634"/>
            <a:ext cx="1144354" cy="114435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EC3221A-FD71-4C3B-96C1-ED90146CF161}"/>
              </a:ext>
            </a:extLst>
          </p:cNvPr>
          <p:cNvSpPr txBox="1"/>
          <p:nvPr/>
        </p:nvSpPr>
        <p:spPr>
          <a:xfrm flipH="1">
            <a:off x="2458720" y="5823410"/>
            <a:ext cx="4854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Reuse of contruction materials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CB8FBDE-0857-4783-B6D0-41F4306296B1}"/>
              </a:ext>
            </a:extLst>
          </p:cNvPr>
          <p:cNvSpPr txBox="1"/>
          <p:nvPr/>
        </p:nvSpPr>
        <p:spPr>
          <a:xfrm flipH="1">
            <a:off x="2458719" y="7497634"/>
            <a:ext cx="4854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Vegetal recover according species needs</a:t>
            </a:r>
          </a:p>
        </p:txBody>
      </p:sp>
      <p:pic>
        <p:nvPicPr>
          <p:cNvPr id="13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D74508D8-98FC-45CC-976E-672040420AC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-46431"/>
            <a:ext cx="2489489" cy="140270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E3A6DB7-FE70-41EA-AFE6-46BD311DF25C}"/>
              </a:ext>
            </a:extLst>
          </p:cNvPr>
          <p:cNvSpPr txBox="1"/>
          <p:nvPr/>
        </p:nvSpPr>
        <p:spPr>
          <a:xfrm>
            <a:off x="1263595" y="437496"/>
            <a:ext cx="10674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LA ALBERCA (OLD DAM)</a:t>
            </a:r>
          </a:p>
        </p:txBody>
      </p:sp>
    </p:spTree>
    <p:extLst>
      <p:ext uri="{BB962C8B-B14F-4D97-AF65-F5344CB8AC3E}">
        <p14:creationId xmlns:p14="http://schemas.microsoft.com/office/powerpoint/2010/main" val="147253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8288000" cy="10296525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9A35AF7F-95E7-4B30-A8F9-932CE4ABDE01}"/>
              </a:ext>
            </a:extLst>
          </p:cNvPr>
          <p:cNvSpPr txBox="1">
            <a:spLocks/>
          </p:cNvSpPr>
          <p:nvPr/>
        </p:nvSpPr>
        <p:spPr>
          <a:xfrm>
            <a:off x="554294" y="752261"/>
            <a:ext cx="15773400" cy="19901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0081C9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Canal de Isabel II</a:t>
            </a:r>
            <a:endParaRPr lang="es-ES" sz="4800" i="1" dirty="0">
              <a:solidFill>
                <a:srgbClr val="33BEDD"/>
              </a:solidFill>
            </a:endParaRPr>
          </a:p>
          <a:p>
            <a:pPr>
              <a:tabLst>
                <a:tab pos="6191250" algn="l"/>
              </a:tabLst>
            </a:pPr>
            <a:r>
              <a:rPr lang="es-ES" sz="4000" dirty="0">
                <a:solidFill>
                  <a:srgbClr val="33BEDD"/>
                </a:solidFill>
                <a:latin typeface="Arial Black" panose="020B0A04020102020204" pitchFamily="34" charset="0"/>
              </a:rPr>
              <a:t>Region of Madrid</a:t>
            </a:r>
            <a:endParaRPr lang="es-ES" sz="5400" dirty="0">
              <a:solidFill>
                <a:srgbClr val="33BEDD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2686F7-77D0-46AD-A444-9CDDE1A2D4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712"/>
          <a:stretch/>
        </p:blipFill>
        <p:spPr>
          <a:xfrm>
            <a:off x="178442" y="2356263"/>
            <a:ext cx="9823819" cy="684617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81E13A-D728-49D8-8C59-153D627FD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420" y="8749543"/>
            <a:ext cx="2212221" cy="122167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ACEE2AB-D7D5-43CB-80CC-18A48D383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372" y="8749543"/>
            <a:ext cx="2463130" cy="128929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AD9BA74-3AE6-4287-9C88-4D413716F0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3181" y="2228147"/>
            <a:ext cx="2143125" cy="32385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EAB0D36-4D78-4887-9870-A3BD84E7BE3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1914"/>
          <a:stretch/>
        </p:blipFill>
        <p:spPr>
          <a:xfrm>
            <a:off x="12636309" y="2143541"/>
            <a:ext cx="1962150" cy="140530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CB494F8-2635-4E2B-8B89-416339B09A1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450"/>
          <a:stretch/>
        </p:blipFill>
        <p:spPr>
          <a:xfrm>
            <a:off x="15008166" y="2228147"/>
            <a:ext cx="1905000" cy="27129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2E3EC-4044-4477-8F86-E8C741EF64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62702" y="5947940"/>
            <a:ext cx="3105150" cy="109537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623D768-0ED0-4B9B-A3CD-67C53C456D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47669" y="5933698"/>
            <a:ext cx="3152775" cy="117157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8E96D7C8-0E12-4B6D-AFD6-BB1AB358CC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90237" y="938952"/>
            <a:ext cx="1428750" cy="104775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A2F8F98-19BE-4289-9835-AB76C55E0BB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97094" y="900852"/>
            <a:ext cx="1752600" cy="1085850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A37CFD5-C2C8-4750-A24C-2C8AB7677F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798059" y="4871179"/>
            <a:ext cx="2019300" cy="108585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30100021-ABFD-4AC5-BC47-E18187FD37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075384" y="3746266"/>
            <a:ext cx="1228725" cy="97155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B164B362-AE98-4366-83DF-ACDBFCCB2FF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398691" y="962764"/>
            <a:ext cx="1123950" cy="96202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821F870-6C7E-4119-A41A-79154035B59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98191" y="7605442"/>
            <a:ext cx="3609975" cy="847725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FFE545B4-EE82-4F76-A85C-CD4C004E0C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44293" y="8832523"/>
            <a:ext cx="35909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0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1093305" y="2397228"/>
            <a:ext cx="89054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Strenghten the means of implementation and revitalize the global partnership for sustainable development</a:t>
            </a:r>
          </a:p>
        </p:txBody>
      </p:sp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67AF9155-B09F-4248-A34E-BF45AE709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  <p:pic>
        <p:nvPicPr>
          <p:cNvPr id="4098" name="Picture 2" descr="SDG.17 Partnerships to Achieve Sustainability Goals.">
            <a:extLst>
              <a:ext uri="{FF2B5EF4-FFF2-40B4-BE49-F238E27FC236}">
                <a16:creationId xmlns:a16="http://schemas.microsoft.com/office/drawing/2014/main" id="{899E86E7-F40D-42B0-B3A9-CD97B41A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7820" y="2690812"/>
            <a:ext cx="5476875" cy="5476875"/>
          </a:xfrm>
          <a:prstGeom prst="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72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48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67AF9155-B09F-4248-A34E-BF45AE709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  <p:pic>
        <p:nvPicPr>
          <p:cNvPr id="5128" name="Picture 8" descr="ANDINA/Dante Zegarra">
            <a:extLst>
              <a:ext uri="{FF2B5EF4-FFF2-40B4-BE49-F238E27FC236}">
                <a16:creationId xmlns:a16="http://schemas.microsoft.com/office/drawing/2014/main" id="{1C8AA9E7-941B-424F-AEEC-F8E9002F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24" y="2534766"/>
            <a:ext cx="8510337" cy="573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7DED532-2EC9-4CAF-BF80-1451CD2E9451}"/>
              </a:ext>
            </a:extLst>
          </p:cNvPr>
          <p:cNvSpPr txBox="1"/>
          <p:nvPr/>
        </p:nvSpPr>
        <p:spPr>
          <a:xfrm>
            <a:off x="488286" y="723334"/>
            <a:ext cx="89054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EU-WOP with Sedapal</a:t>
            </a:r>
          </a:p>
          <a:p>
            <a:endParaRPr lang="es-ES" sz="54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  <a:p>
            <a:r>
              <a:rPr lang="es-ES" sz="3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In 2021, Canal de Isabel II signed a technical cooperation agreement </a:t>
            </a:r>
          </a:p>
          <a:p>
            <a:r>
              <a:rPr lang="es-ES" sz="3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with Sedapal the public water operator in </a:t>
            </a:r>
            <a:r>
              <a:rPr lang="es-ES" sz="3600" dirty="0">
                <a:solidFill>
                  <a:srgbClr val="FF0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Lima</a:t>
            </a:r>
            <a:r>
              <a:rPr lang="es-ES" sz="3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,</a:t>
            </a:r>
            <a:r>
              <a:rPr lang="es-ES" sz="3600" dirty="0">
                <a:solidFill>
                  <a:srgbClr val="FF0000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Perú.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5BB0BC7-2DFA-4716-B9CF-A7960BF018DA}"/>
              </a:ext>
            </a:extLst>
          </p:cNvPr>
          <p:cNvSpPr txBox="1"/>
          <p:nvPr/>
        </p:nvSpPr>
        <p:spPr>
          <a:xfrm>
            <a:off x="2228151" y="5805725"/>
            <a:ext cx="4902635" cy="397031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COVID-19</a:t>
            </a:r>
            <a:r>
              <a:rPr lang="en-US" sz="2400" dirty="0">
                <a:solidFill>
                  <a:schemeClr val="bg1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 early detection system implementation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200" dirty="0">
              <a:solidFill>
                <a:schemeClr val="bg1"/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Reclaimed water</a:t>
            </a:r>
            <a:r>
              <a:rPr lang="en-US" sz="2400" dirty="0">
                <a:solidFill>
                  <a:schemeClr val="bg1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 optimization and waste exploitation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  <a:latin typeface="72 Condensed" panose="020B0506030000000003" pitchFamily="34" charset="0"/>
              <a:cs typeface="72 Condensed" panose="020B0506030000000003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72 Condensed" panose="020B0506030000000003" pitchFamily="34" charset="0"/>
                <a:cs typeface="72 Condensed" panose="020B0506030000000003" pitchFamily="34" charset="0"/>
              </a:rPr>
              <a:t>Benchmarking programme participation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1" name="Gráfico 10" descr="Probetas con relleno sólido">
            <a:extLst>
              <a:ext uri="{FF2B5EF4-FFF2-40B4-BE49-F238E27FC236}">
                <a16:creationId xmlns:a16="http://schemas.microsoft.com/office/drawing/2014/main" id="{F168E7D3-5244-49F9-97B2-6A835556F9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41282" y="5624427"/>
            <a:ext cx="859338" cy="914400"/>
          </a:xfrm>
          <a:prstGeom prst="rect">
            <a:avLst/>
          </a:prstGeom>
        </p:spPr>
      </p:pic>
      <p:pic>
        <p:nvPicPr>
          <p:cNvPr id="13" name="Gráfico 12" descr="Gráfico de barras con tendencia alcista con relleno sólido">
            <a:extLst>
              <a:ext uri="{FF2B5EF4-FFF2-40B4-BE49-F238E27FC236}">
                <a16:creationId xmlns:a16="http://schemas.microsoft.com/office/drawing/2014/main" id="{7D9C9D14-B53B-4EEA-9B0B-D23E6873AF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69997" y="8586921"/>
            <a:ext cx="728664" cy="775353"/>
          </a:xfrm>
          <a:prstGeom prst="rect">
            <a:avLst/>
          </a:prstGeom>
        </p:spPr>
      </p:pic>
      <p:pic>
        <p:nvPicPr>
          <p:cNvPr id="5" name="Gráfico 4" descr="Sostenibilidad con relleno sólido">
            <a:extLst>
              <a:ext uri="{FF2B5EF4-FFF2-40B4-BE49-F238E27FC236}">
                <a16:creationId xmlns:a16="http://schemas.microsoft.com/office/drawing/2014/main" id="{E3A7C370-03D7-40AC-BD32-10D782B09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13751" y="7131611"/>
            <a:ext cx="914400" cy="914400"/>
          </a:xfrm>
          <a:prstGeom prst="rect">
            <a:avLst/>
          </a:prstGeom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AAFC448D-FDDC-486E-BDB8-8E32E327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6037" y="8566583"/>
            <a:ext cx="1509713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DG 13 - Climate Action | OIM Oficina Regional para Centroamérica,  Norteamérica y el Caribe">
            <a:extLst>
              <a:ext uri="{FF2B5EF4-FFF2-40B4-BE49-F238E27FC236}">
                <a16:creationId xmlns:a16="http://schemas.microsoft.com/office/drawing/2014/main" id="{2787145A-0129-419B-BC9E-9A15BEF50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5750" y="8566583"/>
            <a:ext cx="1509713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9D7317D-7929-450A-BC20-32E7BA7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7167" y="8566582"/>
            <a:ext cx="1509713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E_SDG goals_icons-individual-rgb-06 - United Nations Sustainable Development">
            <a:extLst>
              <a:ext uri="{FF2B5EF4-FFF2-40B4-BE49-F238E27FC236}">
                <a16:creationId xmlns:a16="http://schemas.microsoft.com/office/drawing/2014/main" id="{4423AE01-2C89-4EF2-9B6A-7D95426B8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324" y="8566581"/>
            <a:ext cx="1509713" cy="15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61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318689" y="117335"/>
            <a:ext cx="4620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Wrap up</a:t>
            </a:r>
          </a:p>
        </p:txBody>
      </p:sp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67AF9155-B09F-4248-A34E-BF45AE709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  <p:pic>
        <p:nvPicPr>
          <p:cNvPr id="5" name="Picture 2" descr="SDG.17 Partnerships to Achieve Sustainability Goals.">
            <a:extLst>
              <a:ext uri="{FF2B5EF4-FFF2-40B4-BE49-F238E27FC236}">
                <a16:creationId xmlns:a16="http://schemas.microsoft.com/office/drawing/2014/main" id="{772591F5-0253-4D18-949B-7C91AB4C0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" y="8277417"/>
            <a:ext cx="1803846" cy="1774807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0D1BA60-E7AE-4095-AF8D-463198BE5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5" y="2942993"/>
            <a:ext cx="1818501" cy="18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DGs | KnowSDGs">
            <a:extLst>
              <a:ext uri="{FF2B5EF4-FFF2-40B4-BE49-F238E27FC236}">
                <a16:creationId xmlns:a16="http://schemas.microsoft.com/office/drawing/2014/main" id="{7738D204-757C-4BDA-B803-DB38A4F5B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9" y="4754489"/>
            <a:ext cx="1806508" cy="1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SDGs | KnowSDGs">
            <a:extLst>
              <a:ext uri="{FF2B5EF4-FFF2-40B4-BE49-F238E27FC236}">
                <a16:creationId xmlns:a16="http://schemas.microsoft.com/office/drawing/2014/main" id="{3247AFA5-4A78-4C2F-9FDB-51A9A3D0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8" y="6519077"/>
            <a:ext cx="1805449" cy="178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SDG-4 - Desarrollo Sostenible">
            <a:extLst>
              <a:ext uri="{FF2B5EF4-FFF2-40B4-BE49-F238E27FC236}">
                <a16:creationId xmlns:a16="http://schemas.microsoft.com/office/drawing/2014/main" id="{B65A8D25-38C1-48C3-B63A-C49B19234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5" y="1191623"/>
            <a:ext cx="1818502" cy="174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D8F0BE8-2450-4F27-AD9C-8376AAFA6B49}"/>
              </a:ext>
            </a:extLst>
          </p:cNvPr>
          <p:cNvSpPr txBox="1"/>
          <p:nvPr/>
        </p:nvSpPr>
        <p:spPr>
          <a:xfrm>
            <a:off x="2762250" y="1590580"/>
            <a:ext cx="107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C5192D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Attract more water sector proffesionals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D8B44A-EF33-4402-A7AB-4EF0EAB3CE89}"/>
              </a:ext>
            </a:extLst>
          </p:cNvPr>
          <p:cNvSpPr txBox="1"/>
          <p:nvPr/>
        </p:nvSpPr>
        <p:spPr>
          <a:xfrm>
            <a:off x="2767410" y="3529077"/>
            <a:ext cx="1186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EF402D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Very masculinized sector is something to consider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6BC953D-3AD7-4838-AE45-E564F9E6849D}"/>
              </a:ext>
            </a:extLst>
          </p:cNvPr>
          <p:cNvSpPr txBox="1"/>
          <p:nvPr/>
        </p:nvSpPr>
        <p:spPr>
          <a:xfrm>
            <a:off x="2805510" y="5243577"/>
            <a:ext cx="1110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Effective waste water treatment protects sea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C7EF6C-D719-443C-A55C-33D984B73FB5}"/>
              </a:ext>
            </a:extLst>
          </p:cNvPr>
          <p:cNvSpPr txBox="1"/>
          <p:nvPr/>
        </p:nvSpPr>
        <p:spPr>
          <a:xfrm>
            <a:off x="2805510" y="6958077"/>
            <a:ext cx="10148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Caring for </a:t>
            </a:r>
            <a:r>
              <a:rPr lang="es-ES" sz="3600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environment</a:t>
            </a:r>
            <a:r>
              <a:rPr lang="es-ES" sz="3600" dirty="0">
                <a:solidFill>
                  <a:schemeClr val="accent6">
                    <a:lumMod val="40000"/>
                    <a:lumOff val="60000"/>
                  </a:schemeClr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is caring for water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F6DAF8A-7F4E-4A86-9C53-DC56EAB85107}"/>
              </a:ext>
            </a:extLst>
          </p:cNvPr>
          <p:cNvSpPr txBox="1"/>
          <p:nvPr/>
        </p:nvSpPr>
        <p:spPr>
          <a:xfrm>
            <a:off x="2805510" y="8728453"/>
            <a:ext cx="11100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19486A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Leadership for contributing to other SDGs</a:t>
            </a:r>
          </a:p>
        </p:txBody>
      </p:sp>
    </p:spTree>
    <p:extLst>
      <p:ext uri="{BB962C8B-B14F-4D97-AF65-F5344CB8AC3E}">
        <p14:creationId xmlns:p14="http://schemas.microsoft.com/office/powerpoint/2010/main" val="2544800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80A36DB-E216-48F2-9E3E-0692F6855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5650" y="5148262"/>
            <a:ext cx="3981450" cy="219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89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n 67">
            <a:extLst>
              <a:ext uri="{FF2B5EF4-FFF2-40B4-BE49-F238E27FC236}">
                <a16:creationId xmlns:a16="http://schemas.microsoft.com/office/drawing/2014/main" id="{37FF13B3-E7BC-48B3-80DE-861E4A014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579" y="71678"/>
            <a:ext cx="13451421" cy="1022484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B09699B-8718-4863-AC93-C82611A41B73}"/>
              </a:ext>
            </a:extLst>
          </p:cNvPr>
          <p:cNvSpPr txBox="1"/>
          <p:nvPr/>
        </p:nvSpPr>
        <p:spPr>
          <a:xfrm>
            <a:off x="742718" y="1027857"/>
            <a:ext cx="51707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b="1" u="none" strike="noStrike" baseline="0" dirty="0">
                <a:solidFill>
                  <a:srgbClr val="FEC46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 </a:t>
            </a:r>
            <a:r>
              <a:rPr lang="es-ES" sz="5400" b="1" u="none" strike="noStrike" baseline="0" dirty="0">
                <a:solidFill>
                  <a:srgbClr val="FEC46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2030</a:t>
            </a:r>
            <a:r>
              <a:rPr lang="es-ES" sz="3600" b="1" u="none" strike="noStrike" baseline="0" dirty="0">
                <a:solidFill>
                  <a:srgbClr val="FEC46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 strategy</a:t>
            </a:r>
            <a:r>
              <a:rPr lang="es-ES" sz="2800" b="1" u="none" strike="noStrike" baseline="0" dirty="0">
                <a:solidFill>
                  <a:srgbClr val="FEC466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…</a:t>
            </a:r>
            <a:endParaRPr lang="es-ES" sz="3600" b="1" dirty="0">
              <a:solidFill>
                <a:srgbClr val="FEC466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1FD709-A44A-41DD-ACA1-B8F0574FB3CC}"/>
              </a:ext>
            </a:extLst>
          </p:cNvPr>
          <p:cNvSpPr txBox="1"/>
          <p:nvPr/>
        </p:nvSpPr>
        <p:spPr>
          <a:xfrm>
            <a:off x="491063" y="2388216"/>
            <a:ext cx="442403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A97D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Monitoring progression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>
              <a:solidFill>
                <a:srgbClr val="0A97D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A97D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Specific indicators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>
              <a:solidFill>
                <a:srgbClr val="0A97D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A97D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&gt; 100 plans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>
              <a:solidFill>
                <a:srgbClr val="0A97D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A97D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Quarterly evaluation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>
              <a:solidFill>
                <a:srgbClr val="0A97D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rgbClr val="0A97D9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Public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b="1" dirty="0">
              <a:solidFill>
                <a:srgbClr val="0A97D9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pic>
        <p:nvPicPr>
          <p:cNvPr id="69" name="Imagen 68">
            <a:extLst>
              <a:ext uri="{FF2B5EF4-FFF2-40B4-BE49-F238E27FC236}">
                <a16:creationId xmlns:a16="http://schemas.microsoft.com/office/drawing/2014/main" id="{24261A5D-B539-477C-B95A-63AA89FD8D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42095" y="4381588"/>
            <a:ext cx="3310857" cy="1804121"/>
          </a:xfrm>
          <a:prstGeom prst="rect">
            <a:avLst/>
          </a:prstGeom>
          <a:solidFill>
            <a:srgbClr val="F1F1F1"/>
          </a:solidFill>
        </p:spPr>
      </p:pic>
      <p:sp>
        <p:nvSpPr>
          <p:cNvPr id="72" name="CuadroTexto 71">
            <a:extLst>
              <a:ext uri="{FF2B5EF4-FFF2-40B4-BE49-F238E27FC236}">
                <a16:creationId xmlns:a16="http://schemas.microsoft.com/office/drawing/2014/main" id="{A8B4912F-55E9-4251-83CE-F4A658801394}"/>
              </a:ext>
            </a:extLst>
          </p:cNvPr>
          <p:cNvSpPr txBox="1"/>
          <p:nvPr/>
        </p:nvSpPr>
        <p:spPr>
          <a:xfrm>
            <a:off x="15109371" y="9855515"/>
            <a:ext cx="2385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dirty="0">
                <a:solidFill>
                  <a:schemeClr val="bg1">
                    <a:lumMod val="50000"/>
                  </a:schemeClr>
                </a:solidFill>
              </a:rPr>
              <a:t>Screenshot of MIDENET</a:t>
            </a:r>
          </a:p>
        </p:txBody>
      </p:sp>
      <p:pic>
        <p:nvPicPr>
          <p:cNvPr id="76" name="Gráfico 75" descr="Insignia registrada contorno">
            <a:extLst>
              <a:ext uri="{FF2B5EF4-FFF2-40B4-BE49-F238E27FC236}">
                <a16:creationId xmlns:a16="http://schemas.microsoft.com/office/drawing/2014/main" id="{F851004A-26AB-4112-927C-110F3DEFC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391444" y="9855515"/>
            <a:ext cx="137962" cy="13796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6398EC-5574-4903-831B-98DE1E43044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040" y="9525763"/>
            <a:ext cx="2681942" cy="40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40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31F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_SDG goals_icons-individual-rgb-04 - Travindy Es">
            <a:extLst>
              <a:ext uri="{FF2B5EF4-FFF2-40B4-BE49-F238E27FC236}">
                <a16:creationId xmlns:a16="http://schemas.microsoft.com/office/drawing/2014/main" id="{DD1295D4-EFFA-4FFD-96B0-F291EC957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9148" y="2012757"/>
            <a:ext cx="5715001" cy="5715001"/>
          </a:xfrm>
          <a:prstGeom prst="rect">
            <a:avLst/>
          </a:prstGeom>
          <a:solidFill>
            <a:schemeClr val="bg1"/>
          </a:solidFill>
          <a:ln w="53975">
            <a:solidFill>
              <a:schemeClr val="bg1"/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1610141" y="1754633"/>
            <a:ext cx="69176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Ensure inclusive and equitable quality education and promote lifelong learning  opportunities to all</a:t>
            </a:r>
          </a:p>
        </p:txBody>
      </p:sp>
      <p:pic>
        <p:nvPicPr>
          <p:cNvPr id="4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E9ECB3FA-A827-4953-A2A0-1BB6AAB5B6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9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Un grupo de personas de pie&#10;&#10;Descripción generada automáticamente">
            <a:extLst>
              <a:ext uri="{FF2B5EF4-FFF2-40B4-BE49-F238E27FC236}">
                <a16:creationId xmlns:a16="http://schemas.microsoft.com/office/drawing/2014/main" id="{23992EB4-1A12-475B-8D1F-2F9D2CC9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9943" b="8178"/>
          <a:stretch/>
        </p:blipFill>
        <p:spPr>
          <a:xfrm>
            <a:off x="20" y="1924"/>
            <a:ext cx="18287980" cy="1029460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6" name="Picture 6" descr="E_SDG goals_icons-individual-rgb-04 - Travindy Es">
            <a:extLst>
              <a:ext uri="{FF2B5EF4-FFF2-40B4-BE49-F238E27FC236}">
                <a16:creationId xmlns:a16="http://schemas.microsoft.com/office/drawing/2014/main" id="{969122D7-5CA1-4A42-A4B3-A514794A1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969" y="4713620"/>
            <a:ext cx="3120886" cy="3120886"/>
          </a:xfrm>
          <a:prstGeom prst="rect">
            <a:avLst/>
          </a:prstGeom>
          <a:solidFill>
            <a:schemeClr val="bg1"/>
          </a:solidFill>
          <a:ln w="53975"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0F8936-032B-41E8-8664-8FAF97CE23F0}"/>
              </a:ext>
            </a:extLst>
          </p:cNvPr>
          <p:cNvSpPr txBox="1"/>
          <p:nvPr/>
        </p:nvSpPr>
        <p:spPr>
          <a:xfrm>
            <a:off x="8806071" y="4695185"/>
            <a:ext cx="78320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6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Why does education on water matter?</a:t>
            </a:r>
          </a:p>
        </p:txBody>
      </p:sp>
      <p:pic>
        <p:nvPicPr>
          <p:cNvPr id="7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75EFE954-7061-4941-91F7-69A4200EFC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361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9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 descr="Un hombre parado en una oficina&#10;&#10;Descripción generada automáticamente con confianza media">
            <a:extLst>
              <a:ext uri="{FF2B5EF4-FFF2-40B4-BE49-F238E27FC236}">
                <a16:creationId xmlns:a16="http://schemas.microsoft.com/office/drawing/2014/main" id="{2DF4ED69-7A67-4D6F-BDCA-F89514398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5351"/>
          <a:stretch/>
        </p:blipFill>
        <p:spPr>
          <a:xfrm>
            <a:off x="-2266" y="0"/>
            <a:ext cx="18287980" cy="1029460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AD71A0D-0890-49D7-9390-B8658C35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317" y="8082056"/>
            <a:ext cx="12816509" cy="1990186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Center for advanced water studies</a:t>
            </a:r>
            <a:endParaRPr lang="es-ES" sz="8800" dirty="0">
              <a:solidFill>
                <a:schemeClr val="bg1"/>
              </a:solidFill>
              <a:latin typeface="72 Black" panose="020B0A04030603020204" pitchFamily="34" charset="0"/>
              <a:cs typeface="72 Black" panose="020B0A04030603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296059-5120-45AC-AA50-C901718496B0}"/>
              </a:ext>
            </a:extLst>
          </p:cNvPr>
          <p:cNvSpPr txBox="1"/>
          <p:nvPr/>
        </p:nvSpPr>
        <p:spPr>
          <a:xfrm>
            <a:off x="14679681" y="4624804"/>
            <a:ext cx="2956259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year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áfico 7" descr="Mujer trabajadora de la construcción con relleno sólido">
            <a:extLst>
              <a:ext uri="{FF2B5EF4-FFF2-40B4-BE49-F238E27FC236}">
                <a16:creationId xmlns:a16="http://schemas.microsoft.com/office/drawing/2014/main" id="{791CEB3C-73A9-4B62-A05B-ECFF19D6B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208563" y="5449154"/>
            <a:ext cx="1385316" cy="1385316"/>
          </a:xfrm>
          <a:prstGeom prst="rect">
            <a:avLst/>
          </a:prstGeom>
        </p:spPr>
      </p:pic>
      <p:pic>
        <p:nvPicPr>
          <p:cNvPr id="10" name="Gráfico 9" descr="Llave inglesa con relleno sólido">
            <a:extLst>
              <a:ext uri="{FF2B5EF4-FFF2-40B4-BE49-F238E27FC236}">
                <a16:creationId xmlns:a16="http://schemas.microsoft.com/office/drawing/2014/main" id="{98053B38-A5F3-477B-920C-980A692EC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77382" y="7006487"/>
            <a:ext cx="914400" cy="914400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E4F25E1-6185-4F20-85BD-B2BD01A113CE}"/>
              </a:ext>
            </a:extLst>
          </p:cNvPr>
          <p:cNvSpPr txBox="1"/>
          <p:nvPr/>
        </p:nvSpPr>
        <p:spPr>
          <a:xfrm>
            <a:off x="14932672" y="7270203"/>
            <a:ext cx="22781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s-E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s-E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Gráfico 11" descr="Libros con relleno sólido">
            <a:extLst>
              <a:ext uri="{FF2B5EF4-FFF2-40B4-BE49-F238E27FC236}">
                <a16:creationId xmlns:a16="http://schemas.microsoft.com/office/drawing/2014/main" id="{A276C00C-9B27-4AA4-ABB3-6A92F311BE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21540" y="7350521"/>
            <a:ext cx="914400" cy="914400"/>
          </a:xfrm>
          <a:prstGeom prst="rect">
            <a:avLst/>
          </a:prstGeom>
        </p:spPr>
      </p:pic>
      <p:pic>
        <p:nvPicPr>
          <p:cNvPr id="13" name="Picture 6" descr="E_SDG goals_icons-individual-rgb-04 - Travindy Es">
            <a:extLst>
              <a:ext uri="{FF2B5EF4-FFF2-40B4-BE49-F238E27FC236}">
                <a16:creationId xmlns:a16="http://schemas.microsoft.com/office/drawing/2014/main" id="{4DE9B9D1-944F-4C6C-B091-4A6C4C556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22" y="240464"/>
            <a:ext cx="2596402" cy="2596402"/>
          </a:xfrm>
          <a:prstGeom prst="rect">
            <a:avLst/>
          </a:prstGeom>
          <a:solidFill>
            <a:schemeClr val="bg1"/>
          </a:solidFill>
          <a:ln w="53975">
            <a:noFill/>
          </a:ln>
        </p:spPr>
      </p:pic>
    </p:spTree>
    <p:extLst>
      <p:ext uri="{BB962C8B-B14F-4D97-AF65-F5344CB8AC3E}">
        <p14:creationId xmlns:p14="http://schemas.microsoft.com/office/powerpoint/2010/main" val="2269749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9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La Fundación Canal centra su programa educativo «Canal Educa» en el agua y  en las soluciones al cambio climático - Canal de Isabel II">
            <a:extLst>
              <a:ext uri="{FF2B5EF4-FFF2-40B4-BE49-F238E27FC236}">
                <a16:creationId xmlns:a16="http://schemas.microsoft.com/office/drawing/2014/main" id="{84AFE69C-0781-4B5A-9B8E-FFE8BA2D41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" b="17376"/>
          <a:stretch/>
        </p:blipFill>
        <p:spPr bwMode="auto">
          <a:xfrm>
            <a:off x="20" y="1924"/>
            <a:ext cx="18287980" cy="1029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_SDG goals_icons-individual-rgb-04 - Travindy Es">
            <a:extLst>
              <a:ext uri="{FF2B5EF4-FFF2-40B4-BE49-F238E27FC236}">
                <a16:creationId xmlns:a16="http://schemas.microsoft.com/office/drawing/2014/main" id="{6481D8C6-663E-452A-8CEF-07D88A472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22" y="240464"/>
            <a:ext cx="2596402" cy="2596402"/>
          </a:xfrm>
          <a:prstGeom prst="rect">
            <a:avLst/>
          </a:prstGeom>
          <a:solidFill>
            <a:schemeClr val="bg1"/>
          </a:solidFill>
          <a:ln w="53975">
            <a:noFill/>
          </a:ln>
        </p:spPr>
      </p:pic>
      <p:pic>
        <p:nvPicPr>
          <p:cNvPr id="7" name="Picture 4" descr="Canal Educa | Domestika">
            <a:extLst>
              <a:ext uri="{FF2B5EF4-FFF2-40B4-BE49-F238E27FC236}">
                <a16:creationId xmlns:a16="http://schemas.microsoft.com/office/drawing/2014/main" id="{C4527875-40ED-4CF2-BE0F-51BF0B32C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t="34076" r="11480" b="33090"/>
          <a:stretch/>
        </p:blipFill>
        <p:spPr bwMode="auto">
          <a:xfrm>
            <a:off x="4349494" y="7181665"/>
            <a:ext cx="5625641" cy="132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B1B2C4A-C8FE-4414-A26C-3BBD87E71A8F}"/>
              </a:ext>
            </a:extLst>
          </p:cNvPr>
          <p:cNvSpPr txBox="1"/>
          <p:nvPr/>
        </p:nvSpPr>
        <p:spPr>
          <a:xfrm>
            <a:off x="9888713" y="8751370"/>
            <a:ext cx="326114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cycle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Tecnologies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 protection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78DD3D4-4263-4325-8C8C-E2F0B2E64B22}"/>
              </a:ext>
            </a:extLst>
          </p:cNvPr>
          <p:cNvSpPr txBox="1"/>
          <p:nvPr/>
        </p:nvSpPr>
        <p:spPr>
          <a:xfrm>
            <a:off x="4352712" y="8782099"/>
            <a:ext cx="297549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30.000 </a:t>
            </a:r>
            <a:endParaRPr lang="es-ES" dirty="0">
              <a:solidFill>
                <a:srgbClr val="0A97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400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participants per year</a:t>
            </a:r>
            <a:endParaRPr lang="es-ES" dirty="0">
              <a:solidFill>
                <a:srgbClr val="0A97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áfico 2" descr="Colegial con relleno sólido">
            <a:extLst>
              <a:ext uri="{FF2B5EF4-FFF2-40B4-BE49-F238E27FC236}">
                <a16:creationId xmlns:a16="http://schemas.microsoft.com/office/drawing/2014/main" id="{DA58E000-0C3A-455A-B1E5-7AD1C6C0A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3088" y="8608764"/>
            <a:ext cx="914400" cy="914400"/>
          </a:xfrm>
          <a:prstGeom prst="rect">
            <a:avLst/>
          </a:prstGeom>
        </p:spPr>
      </p:pic>
      <p:pic>
        <p:nvPicPr>
          <p:cNvPr id="11" name="Gráfico 10" descr="Colegiala con relleno sólido">
            <a:extLst>
              <a:ext uri="{FF2B5EF4-FFF2-40B4-BE49-F238E27FC236}">
                <a16:creationId xmlns:a16="http://schemas.microsoft.com/office/drawing/2014/main" id="{8AD24DAA-EF84-4924-89C7-FD592C1419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01672" y="8618098"/>
            <a:ext cx="914400" cy="914400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CD394506-1DFF-4780-822F-6B296DB45A2A}"/>
              </a:ext>
            </a:extLst>
          </p:cNvPr>
          <p:cNvSpPr txBox="1"/>
          <p:nvPr/>
        </p:nvSpPr>
        <p:spPr>
          <a:xfrm>
            <a:off x="7869419" y="8843654"/>
            <a:ext cx="1822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es-ES" sz="2800" b="1" dirty="0">
                <a:solidFill>
                  <a:srgbClr val="60B8E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</a:p>
          <a:p>
            <a:r>
              <a:rPr lang="es-ES" sz="2800" b="1" dirty="0">
                <a:solidFill>
                  <a:srgbClr val="0A97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in-person</a:t>
            </a:r>
            <a:endParaRPr lang="es-ES" sz="1100" dirty="0">
              <a:solidFill>
                <a:srgbClr val="0A97D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áfico 15" descr="Aula de clases con relleno sólido">
            <a:extLst>
              <a:ext uri="{FF2B5EF4-FFF2-40B4-BE49-F238E27FC236}">
                <a16:creationId xmlns:a16="http://schemas.microsoft.com/office/drawing/2014/main" id="{CC898678-E1C5-4FC6-8A2C-140A3E19F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820992" y="8566433"/>
            <a:ext cx="1231328" cy="12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57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96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7C02E9FC-36CF-4C93-9F6D-5AE941EBD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183"/>
          <a:stretch/>
        </p:blipFill>
        <p:spPr>
          <a:xfrm>
            <a:off x="-530753" y="-397565"/>
            <a:ext cx="18997658" cy="10694090"/>
          </a:xfrm>
          <a:prstGeom prst="rect">
            <a:avLst/>
          </a:prstGeom>
        </p:spPr>
      </p:pic>
      <p:pic>
        <p:nvPicPr>
          <p:cNvPr id="6" name="Picture 6" descr="E_SDG goals_icons-individual-rgb-04 - Travindy Es">
            <a:extLst>
              <a:ext uri="{FF2B5EF4-FFF2-40B4-BE49-F238E27FC236}">
                <a16:creationId xmlns:a16="http://schemas.microsoft.com/office/drawing/2014/main" id="{3D719023-A6EF-489A-BC7A-9EF4C50C3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922" y="240464"/>
            <a:ext cx="2596402" cy="2596402"/>
          </a:xfrm>
          <a:prstGeom prst="rect">
            <a:avLst/>
          </a:prstGeom>
          <a:solidFill>
            <a:schemeClr val="bg1"/>
          </a:solidFill>
          <a:ln w="53975">
            <a:noFill/>
          </a:ln>
        </p:spPr>
      </p:pic>
    </p:spTree>
    <p:extLst>
      <p:ext uri="{BB962C8B-B14F-4D97-AF65-F5344CB8AC3E}">
        <p14:creationId xmlns:p14="http://schemas.microsoft.com/office/powerpoint/2010/main" val="102014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0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7D85EB-326D-47B3-8274-AB65B6E77BC4}"/>
              </a:ext>
            </a:extLst>
          </p:cNvPr>
          <p:cNvSpPr txBox="1"/>
          <p:nvPr/>
        </p:nvSpPr>
        <p:spPr>
          <a:xfrm>
            <a:off x="1490871" y="2010461"/>
            <a:ext cx="69176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chemeClr val="bg1"/>
                </a:solidFill>
                <a:latin typeface="72 Black" panose="020B0A04030603020204" pitchFamily="34" charset="0"/>
                <a:cs typeface="72 Black" panose="020B0A04030603020204" pitchFamily="34" charset="0"/>
              </a:rPr>
              <a:t>Achieve gender equality and empower all women and girls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578D5C7-0133-461A-88EB-42D8BC138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956" y="2010461"/>
            <a:ext cx="5818983" cy="5818983"/>
          </a:xfrm>
          <a:prstGeom prst="rect">
            <a:avLst/>
          </a:prstGeom>
          <a:noFill/>
          <a:ln w="508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10" descr="Imagen que contiene dibujo, alimentos&#10;&#10;Descripción generada con confianza muy alta">
            <a:extLst>
              <a:ext uri="{FF2B5EF4-FFF2-40B4-BE49-F238E27FC236}">
                <a16:creationId xmlns:a16="http://schemas.microsoft.com/office/drawing/2014/main" id="{425B96E1-7DF1-41BA-AF89-0BD7527B6E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98F7"/>
              </a:clrFrom>
              <a:clrTo>
                <a:srgbClr val="0098F7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4458" r="315" b="14056"/>
          <a:stretch/>
        </p:blipFill>
        <p:spPr>
          <a:xfrm>
            <a:off x="15798511" y="21981"/>
            <a:ext cx="2489489" cy="14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3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2635</TotalTime>
  <Words>1235</Words>
  <Application>Microsoft Office PowerPoint</Application>
  <PresentationFormat>Personalizado</PresentationFormat>
  <Paragraphs>152</Paragraphs>
  <Slides>23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4" baseType="lpstr">
      <vt:lpstr>72 Black</vt:lpstr>
      <vt:lpstr>72 Condensed</vt:lpstr>
      <vt:lpstr>72 Light</vt:lpstr>
      <vt:lpstr>Aharoni</vt:lpstr>
      <vt:lpstr>Arial</vt:lpstr>
      <vt:lpstr>Arial Black</vt:lpstr>
      <vt:lpstr>Calibri</vt:lpstr>
      <vt:lpstr>Calibri Light</vt:lpstr>
      <vt:lpstr>Segoe UI Light</vt:lpstr>
      <vt:lpstr>Wingdings</vt:lpstr>
      <vt:lpstr>Office Theme</vt:lpstr>
      <vt:lpstr>High Level Political Forum 2022.</vt:lpstr>
      <vt:lpstr>Presentación de PowerPoint</vt:lpstr>
      <vt:lpstr>Presentación de PowerPoint</vt:lpstr>
      <vt:lpstr>Presentación de PowerPoint</vt:lpstr>
      <vt:lpstr>Presentación de PowerPoint</vt:lpstr>
      <vt:lpstr>Center for advanced water studies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sustainable growth and self-production of energy through the water sector, as key elements for the recovery after the COVID-19 crisis.</dc:title>
  <dc:creator>Peral Pozo, David</dc:creator>
  <cp:lastModifiedBy>Peral Pozo, David</cp:lastModifiedBy>
  <cp:revision>123</cp:revision>
  <dcterms:created xsi:type="dcterms:W3CDTF">2020-10-20T09:20:33Z</dcterms:created>
  <dcterms:modified xsi:type="dcterms:W3CDTF">2022-07-07T11:19:52Z</dcterms:modified>
</cp:coreProperties>
</file>