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88" r:id="rId4"/>
    <p:sldId id="278" r:id="rId5"/>
    <p:sldId id="279" r:id="rId6"/>
    <p:sldId id="280" r:id="rId7"/>
    <p:sldId id="290" r:id="rId8"/>
    <p:sldId id="286" r:id="rId9"/>
    <p:sldId id="291" r:id="rId10"/>
    <p:sldId id="292" r:id="rId11"/>
    <p:sldId id="287" r:id="rId12"/>
    <p:sldId id="284" r:id="rId13"/>
    <p:sldId id="285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2E6904-8EEC-E2EE-0D5A-6A42CBD11BEC}" name="ASAZGUA - Luis Fernando Salazar" initials="ALFS" userId="S::Lsalazar@azucar.com.gt::7a0aa237-6c19-4f83-86d1-5a9875d4cc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19A7B-DFB4-4CD2-8022-17529A725E5A}" v="82" dt="2022-05-06T15:43:23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3426" autoAdjust="0"/>
  </p:normalViewPr>
  <p:slideViewPr>
    <p:cSldViewPr snapToGrid="0">
      <p:cViewPr varScale="1">
        <p:scale>
          <a:sx n="92" d="100"/>
          <a:sy n="92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544A7-2C6D-4242-B403-B42141BD5815}" type="datetimeFigureOut">
              <a:rPr lang="es-GT" smtClean="0"/>
              <a:t>6/05/22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F1B7-ED7F-4FFA-95E3-0D7F0058015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3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6F1B7-ED7F-4FFA-95E3-0D7F00580156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061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5A7E3-A964-46AA-9FA0-87186F08A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37D3F2-3DF7-4105-8494-3966AE84F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84C09-C951-48C5-B0C1-FDA9912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630D8-5DE1-43BB-A4C3-A49F2CF1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D70DB5-095B-4559-828D-0446D85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9E734-4356-4B7B-A4D6-24359002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0DE1B5-1E6C-4B71-BFC7-A7D682A5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DAE0A-BFF1-4C11-A1A3-A351016A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2E6C9-8102-4441-B55F-C73D6225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CCDED-A478-4E96-86DB-425D1AB1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269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470DC-9AFB-4B7B-ACD0-77DD79258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4616D4-1FDD-46FA-BB13-7CB5072A0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81655-2D85-4222-90FA-4E7E3BA4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EE4C-65F6-41D5-907F-7593DB96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68542-22EC-4119-9FAB-DE83DC30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576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2FA2E6-9E20-964E-935D-04A83072E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853EBC-F044-7548-8473-F460BB89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32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2FA2E6-9E20-964E-935D-04A83072E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853EBC-F044-7548-8473-F460BB89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45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F9D65-CD46-F942-9683-39EB94B55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2626C-6CD5-FC45-84F3-D33B0AAB2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19133-5509-2D44-8865-43F9F19E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5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286CF-C537-FC4B-8C42-155D732F9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2E5CC-8B38-6340-B628-09CDF37E5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B292B-688D-464A-A504-DE681FDBD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2"/>
            <a:ext cx="12192000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D2A92-6241-4623-BBD8-335B3B5C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55CB2-B887-423C-9CC0-39D5E44E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8C631-0994-4995-891D-03F7E0F4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0D53F-FC0C-488D-8FCC-4B2EBE18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0EDBB8-C48F-4D02-A27D-DD32222C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570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813CF-77BC-4FCC-9176-3A9319D5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07D85-A7DD-4967-B462-49ECD13C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4A575-FEF6-431F-BB8F-A19AE31C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3C489-9E78-476A-B2F5-747BE3AB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82866-E8A7-47AC-AA56-2A5A5D3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862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E71E4-DC13-4D0A-9C14-D7C7E0EE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29636-FFFC-45F4-856C-A83116A6C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700DBF-1F27-4B10-B2D3-0E2292A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78A75-BE67-4AB2-A2E5-D8CDF7D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EFCD1F-D751-4AB0-A701-E05530F5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823DA4-1FCB-4C67-92FC-D37FAAB9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58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81921-F5B1-49E3-9A51-B1503BAD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20D20-5206-4BB2-A162-F539EAE0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811B12-70FD-44C2-AB06-5458DB9D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0692A2-26BF-45C2-9A8F-C408F9916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E751BC-6671-464D-BB84-1817BB6A6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F1E14D-586F-459E-917F-B533FF9D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1A59E8-7FA5-421B-86C6-E69B1473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C0277E-F2FF-428E-9C0B-81EE768A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364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42119-D192-44D4-9ADE-5B6D4A36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9F62E0-F37E-4AAF-BC81-0068B1EB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09A92B-E9FA-423C-ACB2-8B61E11A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78E0F2-4F16-4D02-AF8C-1D5FF97B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10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DB46B0-3EAE-4016-A90C-5946C9E0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06E26A-1BFE-4303-8D9C-A73B2E26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FFAC22-5D7B-4E1B-9F1C-04803A88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461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E2933-EB37-4C97-B55E-F3B7A6A8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2FD52-DE16-40DA-B33B-703AD9CC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172A8-298C-4B48-9885-E191E89CD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5CB09F-1E10-4D35-B9D6-CD8D5A83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617C02-39EE-447F-AC0E-4794CFA5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5F8EB-B541-4901-86F3-339FFE7D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79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E295E-DCB3-43CB-B9EA-F061A15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791836-46B6-4400-B1F3-D3C59DBFE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E34E3B-5728-44B1-9CF8-D8FE47B0B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B2298-1DCB-4DFC-8E44-8E3A8FFC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989C5-F426-4456-BED8-AD938287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64A09-D346-430F-83E3-D39E5343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42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A26D58-2E00-4524-961B-4B4BEE7F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85DA5-B17B-43A7-8A22-0D03D2794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790CA-A171-4997-B153-38E51E74A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93D5-F047-4A1B-87C9-C77F55A634BC}" type="datetimeFigureOut">
              <a:rPr lang="es-GT" smtClean="0"/>
              <a:t>6/05/22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451E47-D8EF-4771-A4B6-C41C383CF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1EA49-AA9A-44A3-979B-68F1B46C6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61A0-A4B2-4F87-8A97-9CE7726FA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52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B204-4F07-CB43-9DE7-9158CD1033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147A-17C1-8246-8772-79572985E9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DFAA-E794-B24E-8C23-5D7B1529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709" y="1757906"/>
            <a:ext cx="9135541" cy="2387600"/>
          </a:xfrm>
        </p:spPr>
        <p:txBody>
          <a:bodyPr>
            <a:normAutofit/>
          </a:bodyPr>
          <a:lstStyle/>
          <a:p>
            <a:pPr algn="ctr"/>
            <a:r>
              <a:rPr lang="en-US" sz="359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ASAZGUA </a:t>
            </a:r>
            <a:br>
              <a:rPr lang="en-US" sz="359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of the Guatemala Sugar Agroindustry focused on health as a tool for economic development</a:t>
            </a:r>
            <a:endParaRPr lang="en-US" sz="2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F3866-2D9E-4546-A44B-70F9F718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429" y="3647666"/>
            <a:ext cx="9135541" cy="1655762"/>
          </a:xfrm>
        </p:spPr>
        <p:txBody>
          <a:bodyPr>
            <a:normAutofit/>
          </a:bodyPr>
          <a:lstStyle/>
          <a:p>
            <a:r>
              <a:rPr lang="en-US" sz="2131" b="1" dirty="0">
                <a:latin typeface="Arial" panose="020B0604020202020204" pitchFamily="34" charset="0"/>
                <a:cs typeface="Arial" panose="020B0604020202020204" pitchFamily="34" charset="0"/>
              </a:rPr>
              <a:t>Luis Miguel Paiz</a:t>
            </a:r>
          </a:p>
          <a:p>
            <a:r>
              <a:rPr lang="en-US" sz="2131" b="1" dirty="0">
                <a:latin typeface="Arial" panose="020B0604020202020204" pitchFamily="34" charset="0"/>
                <a:cs typeface="Arial" panose="020B0604020202020204" pitchFamily="34" charset="0"/>
              </a:rPr>
              <a:t>Guatemala Sugar Producers Association</a:t>
            </a:r>
          </a:p>
        </p:txBody>
      </p:sp>
      <p:pic>
        <p:nvPicPr>
          <p:cNvPr id="4" name="Picture 2" descr="ASOCIACIÓN DE AZUCAREROS DE GUATEMALA ASAZGUA - Amcham">
            <a:extLst>
              <a:ext uri="{FF2B5EF4-FFF2-40B4-BE49-F238E27FC236}">
                <a16:creationId xmlns:a16="http://schemas.microsoft.com/office/drawing/2014/main" id="{78FF56DC-9006-472F-898F-215F9CEC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557" x2="40000" y2="29557"/>
                        <a14:foregroundMark x1="35472" y1="38424" x2="35472" y2="38424"/>
                        <a14:foregroundMark x1="53208" y1="22167" x2="53208" y2="22167"/>
                        <a14:foregroundMark x1="50943" y1="17241" x2="50943" y2="17241"/>
                        <a14:foregroundMark x1="48302" y1="70936" x2="48302" y2="70936"/>
                        <a14:foregroundMark x1="37736" y1="72906" x2="37736" y2="72906"/>
                        <a14:foregroundMark x1="25283" y1="73892" x2="25283" y2="73892"/>
                        <a14:foregroundMark x1="14340" y1="74877" x2="14340" y2="74877"/>
                        <a14:foregroundMark x1="61509" y1="75862" x2="61509" y2="75862"/>
                        <a14:foregroundMark x1="72453" y1="75862" x2="72453" y2="75862"/>
                        <a14:foregroundMark x1="85660" y1="75862" x2="85660" y2="75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25" y="5488887"/>
            <a:ext cx="1928055" cy="14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>
            <a:extLst>
              <a:ext uri="{FF2B5EF4-FFF2-40B4-BE49-F238E27FC236}">
                <a16:creationId xmlns:a16="http://schemas.microsoft.com/office/drawing/2014/main" id="{869C2CE6-E36E-4C80-8AEB-9E55D9089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18" y="5488887"/>
            <a:ext cx="1818186" cy="1344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094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D525808-8271-4548-AF22-CFA1EE91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-126427"/>
            <a:ext cx="10739120" cy="1325563"/>
          </a:xfrm>
        </p:spPr>
        <p:txBody>
          <a:bodyPr vert="horz" lIns="60904" tIns="30452" rIns="60904" bIns="30452" rtlCol="0" anchor="ctr">
            <a:normAutofit/>
          </a:bodyPr>
          <a:lstStyle/>
          <a:p>
            <a:r>
              <a:rPr lang="es-GT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WORK PROTOCOL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E7F52C4-A032-9BD4-8324-BF8BADFEA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474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398CC2-4567-B153-6594-48884E613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05" y="190122"/>
            <a:ext cx="1443156" cy="1325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03884E-DCD7-0EF7-06DE-EF0F0EB4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41" y="2135709"/>
            <a:ext cx="4477001" cy="319618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264DDE3-A1AF-BFFF-4DA8-F20260C0DDB3}"/>
              </a:ext>
            </a:extLst>
          </p:cNvPr>
          <p:cNvSpPr/>
          <p:nvPr/>
        </p:nvSpPr>
        <p:spPr>
          <a:xfrm>
            <a:off x="3709845" y="2135709"/>
            <a:ext cx="1469571" cy="4375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E5758E9-EAE5-0194-E2AD-091F9881B7B8}"/>
              </a:ext>
            </a:extLst>
          </p:cNvPr>
          <p:cNvSpPr/>
          <p:nvPr/>
        </p:nvSpPr>
        <p:spPr>
          <a:xfrm rot="16200000">
            <a:off x="4586298" y="2733384"/>
            <a:ext cx="1774371" cy="4375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1" name="Imagen 20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8B27DFCA-E5C3-9E45-6870-2D10C0861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44" y="1461256"/>
            <a:ext cx="4927996" cy="3803127"/>
          </a:xfrm>
          <a:prstGeom prst="rect">
            <a:avLst/>
          </a:prstGeom>
        </p:spPr>
      </p:pic>
      <p:sp>
        <p:nvSpPr>
          <p:cNvPr id="4" name="Flecha: a la izquierda y arriba 3">
            <a:extLst>
              <a:ext uri="{FF2B5EF4-FFF2-40B4-BE49-F238E27FC236}">
                <a16:creationId xmlns:a16="http://schemas.microsoft.com/office/drawing/2014/main" id="{AB6C59D2-A253-441C-BBA7-DD37BC9A05F8}"/>
              </a:ext>
            </a:extLst>
          </p:cNvPr>
          <p:cNvSpPr/>
          <p:nvPr/>
        </p:nvSpPr>
        <p:spPr>
          <a:xfrm>
            <a:off x="8186058" y="5331889"/>
            <a:ext cx="500743" cy="968829"/>
          </a:xfrm>
          <a:prstGeom prst="lef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5AC8AEA-7C11-C3CF-40C5-14320311CAFF}"/>
              </a:ext>
            </a:extLst>
          </p:cNvPr>
          <p:cNvSpPr/>
          <p:nvPr/>
        </p:nvSpPr>
        <p:spPr>
          <a:xfrm>
            <a:off x="3034830" y="5619954"/>
            <a:ext cx="7027530" cy="136152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with Government requirements.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52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D525808-8271-4548-AF22-CFA1EE91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-126427"/>
            <a:ext cx="10739120" cy="1325563"/>
          </a:xfrm>
        </p:spPr>
        <p:txBody>
          <a:bodyPr vert="horz" lIns="60904" tIns="30452" rIns="60904" bIns="30452" rtlCol="0" anchor="ctr">
            <a:normAutofit/>
          </a:bodyPr>
          <a:lstStyle/>
          <a:p>
            <a:r>
              <a:rPr lang="es-GT" sz="3596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FORTIFICATION OF SUGAR WITH VITAMIN 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823D59-7F12-B9DE-FCEB-9B4CA593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00" y="1444109"/>
            <a:ext cx="4968965" cy="29653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B2ACA1-34F9-34DD-296B-A9DE9BB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68" y="1089206"/>
            <a:ext cx="4854497" cy="364923"/>
          </a:xfrm>
          <a:prstGeom prst="rect">
            <a:avLst/>
          </a:prstGeom>
        </p:spPr>
      </p:pic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F770E5A6-71AF-388C-ACC1-9FE632E49CD5}"/>
              </a:ext>
            </a:extLst>
          </p:cNvPr>
          <p:cNvSpPr/>
          <p:nvPr/>
        </p:nvSpPr>
        <p:spPr>
          <a:xfrm>
            <a:off x="819235" y="1229956"/>
            <a:ext cx="5416444" cy="2965381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1969-1974 period, the Institute of Nutrition of Central America and Panama (INCAP) determined that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was the best vehicle for providing vitamin A to the most vulnerable population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moved forward developing the corresponding technology for the fortification of sugar with this vitamin.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through a PPP, the Guatemala Sugar Agroindustry started the fortification of sugar with vitamin A in 1975 by its own expenses and responsibility.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3E8B7ACF-02C8-6708-0DB6-27EAF68D181B}"/>
              </a:ext>
            </a:extLst>
          </p:cNvPr>
          <p:cNvSpPr/>
          <p:nvPr/>
        </p:nvSpPr>
        <p:spPr>
          <a:xfrm>
            <a:off x="1214624" y="4550240"/>
            <a:ext cx="8664872" cy="1981341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1996 UNICEF recognized the Guatemala Sugar Agroindustry as a pioneer on the fortification of sugar with vitamin A, given the positive impacts in the health of children. 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Sugar Agroindustry continues to maintain an appropriate level of fortification in the sugar for Guatemala’s market as recommended by INCAP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has invested over $2.3 million in technology updates, process modifications, laboratories, testing, quality control and capacity building since 2008.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5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DFAA-E794-B24E-8C23-5D7B1529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709" y="1757906"/>
            <a:ext cx="9135541" cy="2387600"/>
          </a:xfrm>
        </p:spPr>
        <p:txBody>
          <a:bodyPr>
            <a:normAutofit/>
          </a:bodyPr>
          <a:lstStyle/>
          <a:p>
            <a:pPr algn="ctr"/>
            <a:r>
              <a:rPr lang="en-US" sz="359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ASAZGUA </a:t>
            </a:r>
            <a:br>
              <a:rPr lang="en-US" sz="359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of the Guatemala Sugar Agroindustry focused on health as a tool for economic development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F3866-2D9E-4546-A44B-70F9F718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429" y="3647666"/>
            <a:ext cx="9135541" cy="1655762"/>
          </a:xfrm>
        </p:spPr>
        <p:txBody>
          <a:bodyPr>
            <a:normAutofit/>
          </a:bodyPr>
          <a:lstStyle/>
          <a:p>
            <a:r>
              <a:rPr lang="en-US" sz="2131" b="1" dirty="0">
                <a:latin typeface="Arial" panose="020B0604020202020204" pitchFamily="34" charset="0"/>
                <a:cs typeface="Arial" panose="020B0604020202020204" pitchFamily="34" charset="0"/>
              </a:rPr>
              <a:t>Luis Miguel Paiz</a:t>
            </a:r>
          </a:p>
          <a:p>
            <a:r>
              <a:rPr lang="en-US" sz="2131" b="1" dirty="0">
                <a:latin typeface="Arial" panose="020B0604020202020204" pitchFamily="34" charset="0"/>
                <a:cs typeface="Arial" panose="020B0604020202020204" pitchFamily="34" charset="0"/>
              </a:rPr>
              <a:t>Guatemala Sugar Producers Association</a:t>
            </a:r>
          </a:p>
        </p:txBody>
      </p:sp>
      <p:pic>
        <p:nvPicPr>
          <p:cNvPr id="4" name="Picture 2" descr="ASOCIACIÓN DE AZUCAREROS DE GUATEMALA ASAZGUA - Amcham">
            <a:extLst>
              <a:ext uri="{FF2B5EF4-FFF2-40B4-BE49-F238E27FC236}">
                <a16:creationId xmlns:a16="http://schemas.microsoft.com/office/drawing/2014/main" id="{78FF56DC-9006-472F-898F-215F9CEC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557" x2="40000" y2="29557"/>
                        <a14:foregroundMark x1="35472" y1="38424" x2="35472" y2="38424"/>
                        <a14:foregroundMark x1="53208" y1="22167" x2="53208" y2="22167"/>
                        <a14:foregroundMark x1="50943" y1="17241" x2="50943" y2="17241"/>
                        <a14:foregroundMark x1="48302" y1="70936" x2="48302" y2="70936"/>
                        <a14:foregroundMark x1="37736" y1="72906" x2="37736" y2="72906"/>
                        <a14:foregroundMark x1="25283" y1="73892" x2="25283" y2="73892"/>
                        <a14:foregroundMark x1="14340" y1="74877" x2="14340" y2="74877"/>
                        <a14:foregroundMark x1="61509" y1="75862" x2="61509" y2="75862"/>
                        <a14:foregroundMark x1="72453" y1="75862" x2="72453" y2="75862"/>
                        <a14:foregroundMark x1="85660" y1="75862" x2="85660" y2="75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25" y="5488887"/>
            <a:ext cx="1928055" cy="14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>
            <a:extLst>
              <a:ext uri="{FF2B5EF4-FFF2-40B4-BE49-F238E27FC236}">
                <a16:creationId xmlns:a16="http://schemas.microsoft.com/office/drawing/2014/main" id="{869C2CE6-E36E-4C80-8AEB-9E55D9089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18" y="5488887"/>
            <a:ext cx="1818186" cy="1344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595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10">
            <a:extLst>
              <a:ext uri="{FF2B5EF4-FFF2-40B4-BE49-F238E27FC236}">
                <a16:creationId xmlns:a16="http://schemas.microsoft.com/office/drawing/2014/main" id="{1E37B525-17D1-C08B-530C-F201DAD1B041}"/>
              </a:ext>
            </a:extLst>
          </p:cNvPr>
          <p:cNvSpPr/>
          <p:nvPr/>
        </p:nvSpPr>
        <p:spPr>
          <a:xfrm>
            <a:off x="6588551" y="1522803"/>
            <a:ext cx="1385670" cy="179118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: esquinas redondeadas 6">
            <a:extLst>
              <a:ext uri="{FF2B5EF4-FFF2-40B4-BE49-F238E27FC236}">
                <a16:creationId xmlns:a16="http://schemas.microsoft.com/office/drawing/2014/main" id="{DA9D2FBC-97CD-7803-FA87-73E42C5755DD}"/>
              </a:ext>
            </a:extLst>
          </p:cNvPr>
          <p:cNvSpPr/>
          <p:nvPr/>
        </p:nvSpPr>
        <p:spPr>
          <a:xfrm>
            <a:off x="3960599" y="1539107"/>
            <a:ext cx="1385670" cy="1791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ASOCIACIÓN DE AZUCAREROS DE GUATEMALA ASAZGUA - Amcham">
            <a:extLst>
              <a:ext uri="{FF2B5EF4-FFF2-40B4-BE49-F238E27FC236}">
                <a16:creationId xmlns:a16="http://schemas.microsoft.com/office/drawing/2014/main" id="{8D974BF3-1574-E212-5BBF-225D3141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557" x2="40000" y2="29557"/>
                        <a14:foregroundMark x1="35472" y1="38424" x2="35472" y2="38424"/>
                        <a14:foregroundMark x1="53208" y1="22167" x2="53208" y2="22167"/>
                        <a14:foregroundMark x1="50943" y1="17241" x2="50943" y2="17241"/>
                        <a14:foregroundMark x1="48302" y1="70936" x2="48302" y2="70936"/>
                        <a14:foregroundMark x1="37736" y1="72906" x2="37736" y2="72906"/>
                        <a14:foregroundMark x1="25283" y1="73892" x2="25283" y2="73892"/>
                        <a14:foregroundMark x1="14340" y1="74877" x2="14340" y2="74877"/>
                        <a14:foregroundMark x1="61509" y1="75862" x2="61509" y2="75862"/>
                        <a14:foregroundMark x1="72453" y1="75862" x2="72453" y2="75862"/>
                        <a14:foregroundMark x1="85660" y1="75862" x2="85660" y2="75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74" y="1854640"/>
            <a:ext cx="1530387" cy="11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8ED701-5232-93C7-28A3-511C61BF163D}"/>
              </a:ext>
            </a:extLst>
          </p:cNvPr>
          <p:cNvSpPr txBox="1"/>
          <p:nvPr/>
        </p:nvSpPr>
        <p:spPr>
          <a:xfrm>
            <a:off x="3845723" y="2879869"/>
            <a:ext cx="1633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Sugar Mills</a:t>
            </a:r>
          </a:p>
        </p:txBody>
      </p:sp>
      <p:pic>
        <p:nvPicPr>
          <p:cNvPr id="8" name="Gráfico 7" descr="Flecha: recto">
            <a:extLst>
              <a:ext uri="{FF2B5EF4-FFF2-40B4-BE49-F238E27FC236}">
                <a16:creationId xmlns:a16="http://schemas.microsoft.com/office/drawing/2014/main" id="{7910B978-FC22-437A-D498-69FC305FA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776040" y="2210551"/>
            <a:ext cx="483420" cy="483420"/>
          </a:xfrm>
          <a:prstGeom prst="rect">
            <a:avLst/>
          </a:prstGeom>
        </p:spPr>
      </p:pic>
      <p:pic>
        <p:nvPicPr>
          <p:cNvPr id="14" name="Picture 6" descr="RSE – Cámara del Agro Guatemala">
            <a:extLst>
              <a:ext uri="{FF2B5EF4-FFF2-40B4-BE49-F238E27FC236}">
                <a16:creationId xmlns:a16="http://schemas.microsoft.com/office/drawing/2014/main" id="{EDC074FD-CF39-D53C-61D7-A9C8B193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9" y="3716857"/>
            <a:ext cx="1621148" cy="12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engicaña">
            <a:extLst>
              <a:ext uri="{FF2B5EF4-FFF2-40B4-BE49-F238E27FC236}">
                <a16:creationId xmlns:a16="http://schemas.microsoft.com/office/drawing/2014/main" id="{A83374B5-D7B1-43FD-957E-8E595C39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857" y1="41333" x2="42857" y2="41333"/>
                        <a14:foregroundMark x1="42857" y1="65333" x2="42857" y2="65333"/>
                        <a14:foregroundMark x1="50794" y1="50667" x2="50794" y2="50667"/>
                        <a14:foregroundMark x1="77381" y1="49333" x2="77381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86" y="3629172"/>
            <a:ext cx="2033567" cy="12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cono Vector Mill, Edificio, Edificio Icono, Diseño PNG y Vector ...">
            <a:extLst>
              <a:ext uri="{FF2B5EF4-FFF2-40B4-BE49-F238E27FC236}">
                <a16:creationId xmlns:a16="http://schemas.microsoft.com/office/drawing/2014/main" id="{CD431EE0-57E9-8D23-9954-BF2DC836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9844" y1="77813" x2="29844" y2="77813"/>
                        <a14:foregroundMark x1="51094" y1="68125" x2="51094" y2="68125"/>
                        <a14:foregroundMark x1="46563" y1="55937" x2="46563" y2="55937"/>
                        <a14:foregroundMark x1="34688" y1="55156" x2="34688" y2="55156"/>
                        <a14:foregroundMark x1="57344" y1="55469" x2="57344" y2="55469"/>
                        <a14:foregroundMark x1="67813" y1="55937" x2="67813" y2="55937"/>
                        <a14:foregroundMark x1="76094" y1="55937" x2="76094" y2="5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41" y="1887520"/>
            <a:ext cx="968773" cy="9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xpogranel">
            <a:extLst>
              <a:ext uri="{FF2B5EF4-FFF2-40B4-BE49-F238E27FC236}">
                <a16:creationId xmlns:a16="http://schemas.microsoft.com/office/drawing/2014/main" id="{BDD8E1F8-0E30-0F26-B2FC-698C6C46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45" y="4040511"/>
            <a:ext cx="1813771" cy="5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engicaña">
            <a:extLst>
              <a:ext uri="{FF2B5EF4-FFF2-40B4-BE49-F238E27FC236}">
                <a16:creationId xmlns:a16="http://schemas.microsoft.com/office/drawing/2014/main" id="{79E2A73F-FB03-34E7-6434-EBC46B94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7" y="3824036"/>
            <a:ext cx="1457648" cy="94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6C11BB8-3F50-BF27-35D4-900918B76AF0}"/>
              </a:ext>
            </a:extLst>
          </p:cNvPr>
          <p:cNvSpPr txBox="1"/>
          <p:nvPr/>
        </p:nvSpPr>
        <p:spPr>
          <a:xfrm>
            <a:off x="6986171" y="2990759"/>
            <a:ext cx="711880" cy="40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CB3F7E3-4ECA-1BED-E316-D98619D3333A}"/>
              </a:ext>
            </a:extLst>
          </p:cNvPr>
          <p:cNvSpPr txBox="1"/>
          <p:nvPr/>
        </p:nvSpPr>
        <p:spPr>
          <a:xfrm>
            <a:off x="1583293" y="4957740"/>
            <a:ext cx="639920" cy="33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-US"/>
            </a:defPPr>
            <a:lvl1pPr algn="ctr"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A704A37-3278-00A5-6497-AB2311DC7DB0}"/>
              </a:ext>
            </a:extLst>
          </p:cNvPr>
          <p:cNvSpPr txBox="1"/>
          <p:nvPr/>
        </p:nvSpPr>
        <p:spPr>
          <a:xfrm>
            <a:off x="3571642" y="4943199"/>
            <a:ext cx="639920" cy="33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5AA50FC-B68D-3489-75EC-03182AC3B2E7}"/>
              </a:ext>
            </a:extLst>
          </p:cNvPr>
          <p:cNvSpPr txBox="1"/>
          <p:nvPr/>
        </p:nvSpPr>
        <p:spPr>
          <a:xfrm>
            <a:off x="5776040" y="4972261"/>
            <a:ext cx="639920" cy="33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2EBA0F3-6F6C-C4B2-7483-3F71A3F95D58}"/>
              </a:ext>
            </a:extLst>
          </p:cNvPr>
          <p:cNvSpPr txBox="1"/>
          <p:nvPr/>
        </p:nvSpPr>
        <p:spPr>
          <a:xfrm>
            <a:off x="8046580" y="4926288"/>
            <a:ext cx="628634" cy="37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D4C0A4-72EB-FE1E-B32F-CAD9B063FE44}"/>
              </a:ext>
            </a:extLst>
          </p:cNvPr>
          <p:cNvSpPr txBox="1"/>
          <p:nvPr/>
        </p:nvSpPr>
        <p:spPr>
          <a:xfrm>
            <a:off x="10221639" y="4937110"/>
            <a:ext cx="639919" cy="33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59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id="{489375E2-BCC8-AE24-C60E-9E54806F2D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39" y="4000000"/>
            <a:ext cx="2122380" cy="63542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0E281293-1EAA-1EE6-23CB-4BFCB9740717}"/>
              </a:ext>
            </a:extLst>
          </p:cNvPr>
          <p:cNvSpPr txBox="1"/>
          <p:nvPr/>
        </p:nvSpPr>
        <p:spPr>
          <a:xfrm>
            <a:off x="797723" y="464734"/>
            <a:ext cx="6096000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596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</a:t>
            </a:r>
            <a:r>
              <a:rPr kumimoji="0" lang="es-GT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596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ASAZGUA</a:t>
            </a:r>
            <a:endParaRPr kumimoji="0" lang="es-ES" sz="3596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>
            <a:extLst>
              <a:ext uri="{FF2B5EF4-FFF2-40B4-BE49-F238E27FC236}">
                <a16:creationId xmlns:a16="http://schemas.microsoft.com/office/drawing/2014/main" id="{74DD6615-4C54-489D-A2C9-B926FB3E12E7}"/>
              </a:ext>
            </a:extLst>
          </p:cNvPr>
          <p:cNvSpPr txBox="1"/>
          <p:nvPr/>
        </p:nvSpPr>
        <p:spPr>
          <a:xfrm>
            <a:off x="668563" y="1166842"/>
            <a:ext cx="3756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Guatemala Sugar Agroindustry has multiple initiatives in place with the aim of ensuring sustainable human development, and promoting the well-being of the population of Guatemala, strengthening education, health and local governance.</a:t>
            </a: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supporting healthy lives by the Sugar Agroindustry are coordinated through the Foundation of Sugar of Guatemala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Fundazúcar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ADB1AE-A7E2-4703-A35E-238AC4E2352A}"/>
              </a:ext>
            </a:extLst>
          </p:cNvPr>
          <p:cNvSpPr/>
          <p:nvPr/>
        </p:nvSpPr>
        <p:spPr>
          <a:xfrm>
            <a:off x="4685371" y="1532661"/>
            <a:ext cx="45719" cy="4781092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4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08BEF24-FE05-4487-BE48-0B501A913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2"/>
          <a:stretch/>
        </p:blipFill>
        <p:spPr>
          <a:xfrm>
            <a:off x="4708230" y="1653501"/>
            <a:ext cx="1261322" cy="992639"/>
          </a:xfrm>
          <a:prstGeom prst="rect">
            <a:avLst/>
          </a:prstGeom>
        </p:spPr>
      </p:pic>
      <p:pic>
        <p:nvPicPr>
          <p:cNvPr id="45" name="Imagen 44" descr="Forma&#10;&#10;Descripción generada automáticamente con confianza baja">
            <a:extLst>
              <a:ext uri="{FF2B5EF4-FFF2-40B4-BE49-F238E27FC236}">
                <a16:creationId xmlns:a16="http://schemas.microsoft.com/office/drawing/2014/main" id="{DE75E976-7613-411B-A2A2-DB503400E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/>
        </p:blipFill>
        <p:spPr>
          <a:xfrm>
            <a:off x="4769824" y="3240419"/>
            <a:ext cx="1182025" cy="952149"/>
          </a:xfrm>
          <a:prstGeom prst="rect">
            <a:avLst/>
          </a:prstGeom>
        </p:spPr>
      </p:pic>
      <p:pic>
        <p:nvPicPr>
          <p:cNvPr id="46" name="Imagen 45" descr="Forma&#10;&#10;Descripción generada automáticamente con confianza baja">
            <a:extLst>
              <a:ext uri="{FF2B5EF4-FFF2-40B4-BE49-F238E27FC236}">
                <a16:creationId xmlns:a16="http://schemas.microsoft.com/office/drawing/2014/main" id="{4DF665CA-4FF9-46A3-B752-628E4C4CC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4731090" y="4797954"/>
            <a:ext cx="1182026" cy="997857"/>
          </a:xfrm>
          <a:prstGeom prst="rect">
            <a:avLst/>
          </a:prstGeom>
        </p:spPr>
      </p:pic>
      <p:pic>
        <p:nvPicPr>
          <p:cNvPr id="47" name="Picture 2" descr="FUNDAZUCAR – Ingenio La Unión">
            <a:extLst>
              <a:ext uri="{FF2B5EF4-FFF2-40B4-BE49-F238E27FC236}">
                <a16:creationId xmlns:a16="http://schemas.microsoft.com/office/drawing/2014/main" id="{654E7554-376F-41EF-A459-5F984AEB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95" y="5161581"/>
            <a:ext cx="1870666" cy="13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" name="Rectángulo 19">
            <a:extLst>
              <a:ext uri="{FF2B5EF4-FFF2-40B4-BE49-F238E27FC236}">
                <a16:creationId xmlns:a16="http://schemas.microsoft.com/office/drawing/2014/main" id="{6A17A09E-41D7-61E3-AB00-F3B89405543F}"/>
              </a:ext>
            </a:extLst>
          </p:cNvPr>
          <p:cNvSpPr/>
          <p:nvPr/>
        </p:nvSpPr>
        <p:spPr>
          <a:xfrm>
            <a:off x="5990583" y="1425033"/>
            <a:ext cx="5416444" cy="144973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ASAZGUA created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Fundazúcar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1990 as the organization in charge of relationship-building across the communities and local governments surrounding the sugar mills for the improvement of social and economic indicators. </a:t>
            </a: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Rectángulo 22">
            <a:extLst>
              <a:ext uri="{FF2B5EF4-FFF2-40B4-BE49-F238E27FC236}">
                <a16:creationId xmlns:a16="http://schemas.microsoft.com/office/drawing/2014/main" id="{30B69808-ECF7-12AE-37B3-83D5BE3C7AD6}"/>
              </a:ext>
            </a:extLst>
          </p:cNvPr>
          <p:cNvSpPr/>
          <p:nvPr/>
        </p:nvSpPr>
        <p:spPr>
          <a:xfrm>
            <a:off x="5990583" y="2991626"/>
            <a:ext cx="5416444" cy="144973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Foundation designs and implements programs at the community level with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focus on women, youth, teachers, health workers, community leaders and municipal leaders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all key actors for responsible citizenship.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4E0CCE-62AF-DB10-544C-4FDDEB60B342}"/>
              </a:ext>
            </a:extLst>
          </p:cNvPr>
          <p:cNvSpPr txBox="1"/>
          <p:nvPr/>
        </p:nvSpPr>
        <p:spPr>
          <a:xfrm>
            <a:off x="5969552" y="4558219"/>
            <a:ext cx="5458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Social Strategy of the Guatemala Agroindustry </a:t>
            </a:r>
          </a:p>
          <a:p>
            <a:pPr algn="just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emphasizes building human capital with an integrated </a:t>
            </a:r>
          </a:p>
          <a:p>
            <a:pPr algn="just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empowers people to implement changes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towards the improvement of their quality of life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autonomy.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9215393-A7B0-C18E-CEAE-487935369D54}"/>
              </a:ext>
            </a:extLst>
          </p:cNvPr>
          <p:cNvSpPr txBox="1"/>
          <p:nvPr/>
        </p:nvSpPr>
        <p:spPr>
          <a:xfrm>
            <a:off x="462774" y="223018"/>
            <a:ext cx="7923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6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SDG 3: GOOD HEALTH AND WELL-BEING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2589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D525808-8271-4548-AF22-CFA1EE91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-165909"/>
            <a:ext cx="10515600" cy="1325563"/>
          </a:xfrm>
        </p:spPr>
        <p:txBody>
          <a:bodyPr vert="horz" lIns="60904" tIns="30452" rIns="60904" bIns="30452" rtlCol="0" anchor="ctr">
            <a:normAutofit/>
          </a:bodyPr>
          <a:lstStyle/>
          <a:p>
            <a:r>
              <a:rPr lang="es-GT" sz="3596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 FAMILIAS PROGRAM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FA2726-74CD-C6B7-1CC0-7ECB13C7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20" y="1000930"/>
            <a:ext cx="2461559" cy="369233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5702011-ADCB-B7E2-45AD-DFF7FA554284}"/>
              </a:ext>
            </a:extLst>
          </p:cNvPr>
          <p:cNvSpPr/>
          <p:nvPr/>
        </p:nvSpPr>
        <p:spPr>
          <a:xfrm>
            <a:off x="1328316" y="1033818"/>
            <a:ext cx="2808028" cy="2935478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model for food and nutrition security.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women &gt; 15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 – 45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 and children under 5 years.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developed: self-esteem, autonomy and self management.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A6F1CA-9174-AB55-5317-D5BC9479D68D}"/>
              </a:ext>
            </a:extLst>
          </p:cNvPr>
          <p:cNvSpPr/>
          <p:nvPr/>
        </p:nvSpPr>
        <p:spPr>
          <a:xfrm>
            <a:off x="8055655" y="1037221"/>
            <a:ext cx="2808028" cy="2935478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women to develop healthy food practices.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living conditions of the child-mother, women’s family and her community.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of the citizenship participation as women and leaders.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F9F8654-9C61-4E31-1B8C-A8A6C887E4DF}"/>
              </a:ext>
            </a:extLst>
          </p:cNvPr>
          <p:cNvSpPr/>
          <p:nvPr/>
        </p:nvSpPr>
        <p:spPr>
          <a:xfrm>
            <a:off x="1023257" y="4883368"/>
            <a:ext cx="8687769" cy="1667061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its inception in 1998, the program has trained more than 532,000 women in Guatemala and Honduras.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supports efforts for the reduction of poverty and is making a direct impact in the reduction of chronic child malnutrition by up to 7% (source: external evaluation by CIENSA, 2014).</a:t>
            </a:r>
          </a:p>
        </p:txBody>
      </p:sp>
    </p:spTree>
    <p:extLst>
      <p:ext uri="{BB962C8B-B14F-4D97-AF65-F5344CB8AC3E}">
        <p14:creationId xmlns:p14="http://schemas.microsoft.com/office/powerpoint/2010/main" val="16482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D525808-8271-4548-AF22-CFA1EE91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08" y="-91541"/>
            <a:ext cx="10515600" cy="1325563"/>
          </a:xfrm>
        </p:spPr>
        <p:txBody>
          <a:bodyPr vert="horz" lIns="60904" tIns="30452" rIns="60904" bIns="30452" rtlCol="0" anchor="ctr">
            <a:normAutofit/>
          </a:bodyPr>
          <a:lstStyle/>
          <a:p>
            <a:r>
              <a:rPr lang="es-GT" sz="3596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SALUD PRIMERO PROGRAM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E7DC3A-03E7-4511-BAEA-7167A59D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20" y="1381624"/>
            <a:ext cx="4540998" cy="24775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A95DD1B-C286-B967-9073-69B92758264B}"/>
              </a:ext>
            </a:extLst>
          </p:cNvPr>
          <p:cNvSpPr/>
          <p:nvPr/>
        </p:nvSpPr>
        <p:spPr>
          <a:xfrm>
            <a:off x="925082" y="1234021"/>
            <a:ext cx="2649391" cy="2772713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is directed to the public health professionals of the first level of attention of the Ministry of Health in 27 municipalities of the south coast region.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953A9E3D-3626-8B48-E74C-15C9A5349E35}"/>
              </a:ext>
            </a:extLst>
          </p:cNvPr>
          <p:cNvSpPr/>
          <p:nvPr/>
        </p:nvSpPr>
        <p:spPr>
          <a:xfrm>
            <a:off x="925082" y="4401533"/>
            <a:ext cx="8907589" cy="1871389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u="sng" dirty="0">
              <a:solidFill>
                <a:schemeClr val="tx1"/>
              </a:solidFill>
            </a:endParaRPr>
          </a:p>
          <a:p>
            <a:pPr algn="just"/>
            <a:endParaRPr lang="en-US" b="1" u="sng" dirty="0">
              <a:solidFill>
                <a:schemeClr val="tx1"/>
              </a:solidFill>
            </a:endParaRPr>
          </a:p>
          <a:p>
            <a:pPr algn="just"/>
            <a:r>
              <a:rPr 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500 health workers who have been trained through this program are strengthening risk reduction and sickness prevention particularly in the poor and vulnerable communities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allowing healthier and more productive people available to compete for better job opportunities.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BF3BD60-642A-78F5-0A95-5295DA6F6D40}"/>
              </a:ext>
            </a:extLst>
          </p:cNvPr>
          <p:cNvSpPr/>
          <p:nvPr/>
        </p:nvSpPr>
        <p:spPr>
          <a:xfrm>
            <a:off x="3825501" y="1254386"/>
            <a:ext cx="2649391" cy="2772711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objectives for the community health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Epidemiological registry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service in a daily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and  reference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90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92707E-C342-9F76-E798-14B7735A3BB8}"/>
              </a:ext>
            </a:extLst>
          </p:cNvPr>
          <p:cNvSpPr/>
          <p:nvPr/>
        </p:nvSpPr>
        <p:spPr>
          <a:xfrm>
            <a:off x="5109688" y="686160"/>
            <a:ext cx="3278938" cy="3152912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began in 1997.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program is to foster citizen participation, leadership and decision-making by community groups within the framework of the national institutional structure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through the formulation and execution of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“Comprehensive Community Development Plans” for 10-year terms.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B851F439-7244-9EF6-6561-4F52564D09E8}"/>
              </a:ext>
            </a:extLst>
          </p:cNvPr>
          <p:cNvSpPr/>
          <p:nvPr/>
        </p:nvSpPr>
        <p:spPr>
          <a:xfrm>
            <a:off x="8628141" y="686160"/>
            <a:ext cx="3075356" cy="3152912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promotes responsible citizenship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active participation of people in the building of social support, strengthening of institutions and the harnessing of public services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76157C-D038-0417-A989-7413724078AA}"/>
              </a:ext>
            </a:extLst>
          </p:cNvPr>
          <p:cNvSpPr/>
          <p:nvPr/>
        </p:nvSpPr>
        <p:spPr>
          <a:xfrm>
            <a:off x="5109688" y="4094923"/>
            <a:ext cx="6593809" cy="1470992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Comprehensive Community Development Plans </a:t>
            </a: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$27.5 million of public funds have been mobilized for the benefit of more than 534,200 people prioritizing water and sanitation to ensure better health conditions.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5B0590-4EB0-EBE5-F0ED-1897A4500FB4}"/>
              </a:ext>
            </a:extLst>
          </p:cNvPr>
          <p:cNvSpPr txBox="1"/>
          <p:nvPr/>
        </p:nvSpPr>
        <p:spPr>
          <a:xfrm>
            <a:off x="0" y="-41929"/>
            <a:ext cx="39079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</a:t>
            </a:r>
          </a:p>
          <a:p>
            <a:r>
              <a:rPr lang="es-GT" sz="3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s-ES" sz="3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Vista general de diapositiva 7">
                <a:extLst>
                  <a:ext uri="{FF2B5EF4-FFF2-40B4-BE49-F238E27FC236}">
                    <a16:creationId xmlns:a16="http://schemas.microsoft.com/office/drawing/2014/main" id="{599D7C84-262D-6C23-8BDF-FBDC2D5A41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001156"/>
                  </p:ext>
                </p:extLst>
              </p:nvPr>
            </p:nvGraphicFramePr>
            <p:xfrm>
              <a:off x="281498" y="2136571"/>
              <a:ext cx="4595301" cy="2584857"/>
            </p:xfrm>
            <a:graphic>
              <a:graphicData uri="http://schemas.microsoft.com/office/powerpoint/2016/slidezoom">
                <pslz:sldZm>
                  <pslz:sldZmObj sldId="286" cId="3502579208">
                    <pslz:zmPr id="{E61E91CC-03D4-4428-BD5E-4F6FB5BECC7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95301" cy="25848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Vista general de diapositiva 7">
                <a:extLst>
                  <a:ext uri="{FF2B5EF4-FFF2-40B4-BE49-F238E27FC236}">
                    <a16:creationId xmlns:a16="http://schemas.microsoft.com/office/drawing/2014/main" id="{599D7C84-262D-6C23-8BDF-FBDC2D5A41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98" y="2136571"/>
                <a:ext cx="4595301" cy="25848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5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E96E6E0-06FB-4378-BFAA-BCB50A288322}"/>
              </a:ext>
            </a:extLst>
          </p:cNvPr>
          <p:cNvGrpSpPr/>
          <p:nvPr/>
        </p:nvGrpSpPr>
        <p:grpSpPr>
          <a:xfrm>
            <a:off x="0" y="-225704"/>
            <a:ext cx="12343303" cy="7249874"/>
            <a:chOff x="-74553" y="-498511"/>
            <a:chExt cx="18514954" cy="1087481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C517527-BA80-47E4-A4ED-DB2237E63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4553" y="949870"/>
              <a:ext cx="18514954" cy="933713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E3CEB04-D405-4A32-85B5-DBE262869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17" b="98785" l="4952" r="99913">
                          <a14:foregroundMark x1="8688" y1="26721" x2="8254" y2="51417"/>
                          <a14:foregroundMark x1="8254" y1="51417" x2="9470" y2="74494"/>
                          <a14:foregroundMark x1="9470" y1="74494" x2="32667" y2="99190"/>
                          <a14:foregroundMark x1="87397" y1="92307" x2="90464" y2="91921"/>
                          <a14:foregroundMark x1="70623" y1="94417" x2="71234" y2="94340"/>
                          <a14:foregroundMark x1="32667" y1="99190" x2="55490" y2="96320"/>
                          <a14:foregroundMark x1="94193" y1="88289" x2="95569" y2="76113"/>
                          <a14:foregroundMark x1="95569" y1="76113" x2="95395" y2="37652"/>
                          <a14:foregroundMark x1="62641" y1="32794" x2="85230" y2="39676"/>
                          <a14:foregroundMark x1="85230" y1="39676" x2="95917" y2="34413"/>
                          <a14:foregroundMark x1="95917" y1="34413" x2="98349" y2="34413"/>
                          <a14:foregroundMark x1="3736" y1="96761" x2="5647" y2="45344"/>
                          <a14:foregroundMark x1="5647" y1="45344" x2="5039" y2="35628"/>
                          <a14:foregroundMark x1="99804" y1="98777" x2="99913" y2="98785"/>
                          <a14:backgroundMark x1="71937" y1="95142" x2="80626" y2="94332"/>
                          <a14:backgroundMark x1="80626" y1="94332" x2="86881" y2="95951"/>
                          <a14:backgroundMark x1="89922" y1="95951" x2="97133" y2="95142"/>
                          <a14:backgroundMark x1="97133" y1="95142" x2="99566" y2="95142"/>
                          <a14:backgroundMark x1="70721" y1="95142" x2="55778" y2="94332"/>
                          <a14:backgroundMark x1="55778" y1="94332" x2="62728" y2="97166"/>
                          <a14:backgroundMark x1="71069" y1="95547" x2="74023" y2="95547"/>
                          <a14:backgroundMark x1="97654" y1="97166" x2="99739" y2="991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4536" y="-498511"/>
              <a:ext cx="16267752" cy="3490995"/>
            </a:xfrm>
            <a:prstGeom prst="rect">
              <a:avLst/>
            </a:prstGeom>
          </p:spPr>
        </p:pic>
        <p:sp>
          <p:nvSpPr>
  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GWA4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e1iCCbTNRs7pQYJoHyD7qf8AP4VQ0eN5vDum3nmNK81tEWz1JKjJ/OkvfEOj3Vqr7p3EryW4ijQ7nZQMgfgwP51j+HfE2m2/h1LaVbie7tITtjRcl41BIbPQYAwfevP9+KlGysnpr/wDScIztc6O1Ui8QScbTzntV47pJHZY9ysNuD3pIbVWfzWXHf3NWXeOOIyMyrGoySTwBU04TqpN+6vxCMY001uU4rSSOTep2Z445xTZo4PtkLmGa6uIclHHAjDDB5JA5FSSPBdBRJN5cfVomIUt6Z749qZJc/aMR2pAhVsPJ2OOy+tdUcNGK5pbd3t/kR7S2kfwMS58O6V9pea30biQNkPNsRyzBi3qDleMY6mlXwvpiho0s4ZIypVQ8zYRSCCq+gwSK6KNPMPmSDjsKkaGM/w4+nFZqdSavGKt57mnLFfEzD07TLexup5LWQWn2ghpfLj3MxBPOTnH3j0HetP7P5j+askLyEYLMmePQc8VLckQ27FEJ+lVbXy5NzMzglgBz3pQlVppRdmRJ027bD1ncZVWOVJ+VIf1PNHkNJM8kki7lPG0Clke5iYfMpjJwGbr+NNmt7iRtu6MZ5YDj8abrzatyv8AAn2a7/mRwX03mYYbwewFO1TUbO3hVpo5ZizqiRxpl2cnhQPWpEsgih1d0kx/Ce9VNUsoJbMRzyOJg6yIyP8AOrA8EGoUqqWqDlUVqyOK/wBK8t2/tKKAeWJZIpjsdEPZlPI601tS0OVNn9r2sg83y03yAZbaDhT34YfnVO38O6ZNJ5Vx9ryQCmZicNgZfnqxCjOc1JN4P0W3t4DHFIVtV2xB2D7RtVe4/wBhT9R1FKpSjUjdr/NFU5RWxNa6hootg/8AaOnu0uRERMvzEDJxz6EGo4byymt2nivrNolbDMJVwDz3/A1lweGdHjjg82GS6njjEbzSkbpQEVRn0wFGMYxjrTj4esJIp47qS6ulnlMkivJgP6BsDnGTg8daXPFrZmUo0+5txT295Cj2skbxt0MJ3qx6dRUbAqxVhgjrmo7C2hsbSOC3yiJnAAAOSck8YHep2ckhiCXP8ROaynW6JO4vZp3dxignkKTVa7vGtryCHy4cvGZS00wRQoZVwODlst09qtPu3fOSSPU0kkakRtIiNg7k3AHafUelOCne8ib010ZjReJLOeWPZBOwlTev3QzZ2lepwMq2eSCOmM0258U2KoZLezuiphaWJnCgPgPjvkZMbDpWtuE5YfYYI4mJJygGT/u49fWiOLktKyysRjlBgDngD8T+ZrSUIS+LUtVYx2Rl6frVjf6nFbbJEujHJIqtg7dp2sCQTz79CO9Gu69Dp0kdrFHJdX0uTHbQkbyvdjkgKvuSBUXibUm07yLPTbOKTUrlWS3GwBY0GNzMeMKMjgdSaZo2jJayyGZ2u7q6O+7nkABZQMAcdB6D607LoZSabuZOj+JdYm8RW9i+krZ2V2juvmNmf5cZY7SVCnIAHXqa7HaUbCqcEde9c1ebD8RrGHhVh0+aU47hnjUDHtiuqhk2PuGMg8A0Mlj4ESSVB3zgk06UPJMyqu09CBwAKZFkSgrwS2fan3rztIwtkVpmG0kcj3NNbDWw61f7POCGBX+LFNmuXmdjuOOw9BUBhYxZW4kVlwOgIPvTXSY42zBOOfkySaV3awXdrCyyLEmWcAk4Ge5pkERjZ5FRN24DLjPHc1V16+tdI0yfVrvc620RPufYD1NebN4+199WazjvtFW+CC4Oj8mXys8Zkz97/gOM+3NeZmGOw+GUY1ZWv67db22Xnsd+AwNfEc0qUb29N/mesLJN5/zr5kbHhl4x9Qap674l0TRLM3WoX1tbxA/NJLKFRP8AePauVXx/aXuk2sukp9pvroHyrbcA4Ydd390Dux6dskiuI8ZWMmq6iLO/n+23KW7311hNsUSjOyNF7bnHLHJIQjvXr0aXMtNjhd7+8etzXgmjEi3EUwkHKoMoVPv3quAAhKYXjjA4Htis3wOkbeErHbtZvITk+m0VsQ25fhiQPT3rMlsvLdP9ggXcVZlIZcYwR1pyIsyKnzIP4vSq0vmG5jByY2QBfRSKsIx2lRwwJVT64oHcg1lVinjkjkyxHI9B2qBIuFk2sVbuD0p10hWQGTBb+6etXIYfnURghWwPl7UCZPaW7xruZwyFeM+9WVMW7LyLIwHCqOlRzFWISNeF4we/vSjz4ombZFCgGeByaGUVr65CzrGqfvCOQD+VTwsqgsw6DnNU7WNt7SSDLtySakuVcw4UjBPzfSlZPRijJp3RGl2PtEkixosYGTIF5wOwqlfalJcp5aoI0785JrWhW3kgeOUHy3XAIHSqc2lW4t2aKZzIRlVYfpmvTyv6hRleqvfvoZYmWIqRtF6dTAlulSaVHDHy4hIx9iSMfpVI61b7Q3lvt/jOR8vX8/unpV2ezt5JmkmiJcrsYEnBHPBHQ9T+dRjT7QSxyCFR5YIVQOBn2/E19orHiO40ajH5JkaNwwkMewYJJAycHp0/lRp+oQ3Z8sZWYIGZSOntn1GRU0lrbSQiF4IzGpyF28Cmmyt9sqhWUS/fCsRn/D8KNA1FRrO6WfG2RZP3cg3MAxHtnHHrQbO2+0CUKRH5WzyRnaSQQWJzycE/n1qhLpbRMHtnLKmWSMnlSeoBPrgDnoM1HbajJbTG3und3B24IC47lj6D+QFclTL8PUfM4K5aqyWlzZMVs6pHNawzRrIX2yrvBY9Sc9Tyetb7WOnrII1twuMBPmPGAuB1/wBhefasBGV0DowZSMgg5BFa2iSvPP8AZ5jvTYcFhyv415Oc5ZGrR56do8p24LEcs7SV7k40nTmujK1mNzY5JbHBzyM1aSIRJsWMqpZiQATyTk/qakbauRwAMZ9OtRllMwKsQMdvWvkYRqc0nFr7j2ZKmorQbLH5qBWVljx1z1pLubyrdV8vznZ1jjQkqu5mABJ7dadc+WbiJRuLoDJkflz+dT36zS21pdw+WXt5VkCyHAYg9Ca3hTqX96X3E3hskNeHUlinWSytmkgTcyreAsg5PI28A4OKsbVksorqCEjzI1fDfeUEZ/OmjUbxr26uodEKXM0KROZLldgC7sHgZP3j+lW9PjW20+CHzMrFGF3Nx0/lXS1C/Ktx8iauMeMusO5iu3GOPbvTZYV+2+cn7xscx+3rVm53CFivX3qOwUmPzW5ZuM+wocVewW1CH5ZGhbIU8qDSNlXkWQ8smFbpken1qST/AI+ovoaZNbxucBcn3JxUU1ZOK6M0qa2ZmwyQgqsokCjJ+UdTV03EpWMKgjVzhe5xTfsG8Fn2q+eCvTFVljmVmaN/9VkgnotGqOdXRYEwa4CzcSoflwePoadcxxmVIjxIV3GQcHNZxLKCZGwWG4sR1q+9xaXMaqsyBsckjOKad0xqV0yo8dtudppmkYDIYDqaXzCYgJQSFPyZ7CktoTNI4VhgZw2eKbcCPzAqsXAHUjvWd3Yzu0i8ZUWOHevmN/Ce2KfFMj3xYE7SoGMdD6VHb+YUS2CBgcMW9FoZore7wowCDkt2NaJmibK91J5txOhRQYnG0gYJBH685qFB3JwM9e1WIZI5L6OGbnfGWDd8hh3+hq48EW37Mq7R95T70nHm1E482pnQSKkoaRd4HaqnjTVLqxs7WTT7yK0DGR5vlTzGVUJATf8AITnBIOCRwCK1EibbJIrBpE46cEe1VnhkAG9cq/PAzmlFuIRbic/F43d9Rk00WkTo6rtuJWMaKSyqxkU8qPn/AKZPWq+s+N76Bbu10u1tDPBb+Ys3ms6blCM2eAWXDnB6cda6xJJAjAoj+bgYdeWH9elLcY3xvujWUphgMdO3/wCqr51Yr2itscm/jS8S7mjaxjjh+1/ZVe4uAqK29xuYdRnZkcdDTYPG19PdSFtJZIDbRg+dIqKjOEbe3G4qN+M/7PvXUTWa3bK9xFDIY5FkUsAfnAwD+RNQTTx2MjtdSQrEWAVnYAlSfukntmsfar2nL5F39zmtoZdr45GyaOWzikdGVESCYt567p1YpkZOPJH/AH3TtI8Y3d/NpqDT7O2ku59myW548oKrM4x3G7btPJOO3TXsNS0NEMMUtpEDIwAR14djlgPqTmtqJLZgNgiwp4AUcH2rpWoJpjHtE+1idPlHXaPWldd7H96Q4H3Q3AqeTft+Vf16VUmijbCqHJBxleuaTVthNJbEVtFJ9pdtvy9Dg9fepBEquGmeNDnIUDkgdKqyNcLIkMXmRr/CvQ/Wp7fzZU3SENtOA3fNRFrYiLWw6crKrMpPHDZPArPttMtJrwySW0bOZElZyvJZMbTn2wKsvKJkETNjByeck/WrCsy2zFGAk6k9h7Viv4z9Lmr96CfYyLPwnpItbWC4g+0LEXctzHuZpBIxYKcY3gHHbAqXVdBsJtNe2WyQBkWIMmcoqhghHuN7fnWvM6w2XLdQAOOvFCvtt12rlgoyPSunyF5HOQ+G9JFss0lo8kiEfM0r7j937xz8w+RODx8orV0O1s7GKQWsPkqxy672IXGcAA/dHJ4HrVu3hj3MwViG4O45pJVijDqpYsx+7nvUSlyR5hwjJtEzzRqu7dn2FQjf5izSAAEcD0qazfaGTapCn5sd/anyNEYvO2YCnacetJQlK0pv5FuSV0iJiqfM2ct/d6Zqt9om2hlJKY5AHOfSppwyxHJLAncPYelFrH5cRdtwBOcH19a0d7oyd2ySRRLB5bqj7hgg9D61nX4ezjBZmnQnaG25Kj3xyfrVuaRZMsyHYuQWU8ioWh8xBLFJv3dmGDxUyd1YUndWIormM2sO5ojGQT1xk9MUrRRyzRpb4Ckbn9RjtTLuBZIfJlgSQE7huXJqpHE8e2OKSSIkkAJ6fjUXM7musTeU0qcsTlcjpT2Vth8ttpU5JPJNQrJewxDaguVA5bO1vy6GpEk3QD5wjFdxjON1bJaGyWhLaFpIdzYw3QDjAqTa2cAgL703fHDBldoUDjnFBZmGfuL3JplFaeRN2EGMHB461XS8lic7gGUf5FGpkRxMLcKz9ACCeaEsoJrSL7QrTtzwMqrH3FY6t7mLu3uAug1xv2vKzf6tUGcH69B+NXSl04j2yiBNvzYUM+fY9P51ViikgIhEagH5vlH3RVt/MWFP4cdQPSrgyoEUllHIVYzTLIq4DK2CPfHeq0ss0UvMRmiJ+ZgfmH4f4Vdtpo2bCqpIXLMB0pt2W2ny41DHoTTdmirq10ee3GrB7c3UvhOH5rONmhS3YSeY3LZO3APAwPpT9NvLGNY7Kbw7ZPN5a790ZUgfKPMZQpwnznpk5ByK6nWdcuZrifR/D8ElzqKgLJMVIgtdw4Z2PBOOQoyaLSKDQ7WJEWMvDEImnKgu6jjk9Tk9qzqpQacurNFJWZrJef8AEshvJYzA0iI3lv1UsB8v15psFvIzl5vlXcGWIcqv/wBf+VMhuIZo47u5GyRQcJkkKT3x64pXV5z8zyASc7A2AF960lKKjzMzXvPQbbR7mkYIheR2ZmKg8Z4FWordV64PoAOKkijWNQqin1Lg6j56mr7dEWmoq0QooorUQjYKkN0xzWcDb2ySNFKHc/dBGcVpVUext8HqCTwc1E0+hEk3sVYpZLhj5k21QOy1IsjzFpFjbAwNwbHFSTSR20flQDMh446/jU9swMYABPqduOalLW1yIrpczlluZV2pub0PcfjSqskW9n+Zj1AGSPx7VpsF6btvfA4qCRXeILAybDnOO9HJ5hyeZlM7M25mJb1qfE0i7Ii7J354JpYLZ5VZdqqynBJPIpTG1pcKGY4I6r6Vmk92ZpPdiFRbhlkjDsR1/umqcNxDJMY4biF5QSCiSAsCOvA9KdNqVj5khkuJIbWJyvnSjbG7g4YKx6kHj88ZxWJNp+kq0NqNft1fzro4Lb1LSv55RgG+UBVIOCM+1PluWoX0N9oyACFc8c5XpQuY/vKMkjaG/n/KuXbTrVH094tau7sszS74Azh1AjTf8rcBTgd+HIweTWxo7Wen6Pb6bJqVrcTFjtk8wAuD8wAyxPQg9e9YVKbqRVnYuKVNt7mgqvIwVUycdAKrsqyTAlj+6Ygrjjd/9ar9tdW76bFqFtcRyoSR5iOGUgHB5H0/SmNHCIl8vcQULBie+ckn65qo32luRKmlHmRQ1G+ttN0+51C8YLb28TSSHOOAKzPBmvLrdtdm/txYXNq4SSASb8EorjnA5wwGMdQetUvFMy6lrNj4fhKuVdby7HUKiNlFPuz4wPRTVX4g6fplhpN1r8jz2l5FGF8+0YLLKSQqp6PliAAQeTVqxmrE+g7tc8Q3Gttn7LAXtLMH+JQ37x/xYYHsue9dLaO0kAlcAMxOQB05OBWJ8PLG+03wlYWWpNG91DCqysg4yB/n61Z8UXI0zRrrUEUy3Cri3V2ODIx2oMf7xFJ72EZ/guFbvXdc1CTDTtfNAsjHpHGowo9gSx+pNdJdMbd0LQSsW7qvQetcbp92nh2KLSbKG71O9SLzrlVZQoLEku7N0LNuIA9OmK6bwvrja5oUV9JC8QnUNHGzcoB/j/LFOyKsi/JIuQz4TcRgdM5ploTDIZpipdj0zwB2Aqn4mvINCitb2aye5uLiVYIkjA3MzZwMkjsDXnmq31vqOkWOva54Z1rXTqertp6WFnMyrpyB2Te4Rh/dJLHpkcgVxY7GRwcFOSbu7JaevWy6GlKjKo9D1u3jSSAfOBkk/h/nNQMSxLeteGaneN8MviBLYafqly2kGaASQ3Nw0iokytgZYnDIRnPdTzXpp8b+HzGn2a8e/lZAwisoXnbngA7QQpOO+KvD4qniaKrU9jmpVFVlOnFaxfK/XR/k0yX4hizfwfe294z5uh5MEcQBllkP3VT3yM+gAJPFfP8ADaXV5JeeILrwzp95rXmNp7X0k4WFCmRhU+8yAg5PUnI6c165rtxfq51TUrNn1C8c2mnWQmI8kMv3VPY4Bd3A4Axz3wtN8Jz2lhpumySxtBa2yRzPGu3zJB1bHvkknqamWUUcalKstfJtaPdadNEetRzCphLxpvT9V11ON8KKfCzW+l6Hbw3msXabru7liICRgnoq4wpbOBnk5JJr0fQtH+zwXE15O11e3vNzO4xnjAUD+FFBOB9epJrN0Ozhj8c6r9li/cw2ltBIxPSTLvgf8BcE/UVb8X3E00tl4etHaOXUmYTSKCTDAq5duOmeEB9Wr3kklZHmNts3fhFNFeeDLUKyu0WYWZSDzGxQ/wDoNdhHDtLZ5BrifhpFDp+q6zpdtGsNvHMkkUaDCqHjBOB9QT+JrupG2r2JP3RnGT6V51RWk0DImVjPGi5Eags3ofQU5YzHHnaN3LDNc9468Qf8In4Wl1Jo/tN3JIkMEZOA80jBUXPZckc+gNeQW/xC8VJqt55fim21S908CS80v7MiRqpGdqkfMpx0JJ9+tc1XEQpO0mebjs2wuBko1m032Tdle13bZX0ue9QQZk82XJkzk571oxeWsIJIBLYOOoGKwfCmsQ+INEs9YtifJuYFkUHrhgCM/ga1mmihw80iIuerNgVuekmTIHJ2pgD1Heob7f5bQK2ZGIz7VzmufELTrG9bT9MtZ9WuEXMotQu2LPTcxIGT6dateD9fsfEFvJNb+ZHcKxWaGYbZIm9CP1z0IwRxWMa9KVR01Jcy3V9V8jaVCpGCqOL5X1tobVusghBkILdOKS+Gy2DNwNwBHqM1Yna2toPOuJY4lXqzHA+lUrq4gu9sNsSxOMsRgCtb2VzNIbatdT2ZuPtGmWsWySULM7BhHG21mOBjHHX371YgE/2me1ufIzEEdWhJKlXGR15PTr0qvPEx0xdMuLG2vrZEaFCbp4H2MQcHaDnBA5yOnSkmvJond5YY1kaNIY1VywRFBxyeWPJ5q5RpTipLf5msmoJxH3kNvKG8wYPZh1rFlXy5GTOcHrSf2mkN/LHdJKgjTeGJH73p90HAPXHXjvimPq2n3l3btb/aJopmREKQ4DZK55JHTcM/XjOK9nKsa6TcakvdseficM5pOK1HAE9ATU9tay3CsybQB60sWtaFb/6OHmkmZVYRiLc0m4btq884HJzir+napYXz+XZktlN6s0RVWUYB2+uCQD71eKz+VmqEHe+7Cnlttaj0K40uXI/eJjv7Vm6jp6NK0ciAuvCvtyfr710kkkcYVpGijDHapdsZPoMmnTxF4W+VkYAgNj7ue9c+Gz+tGa9vHR+n6FTy+Dj7j1+ZzFvClvCsMYIVemTk1f0iQpfx4/iyp9s1HJayLOIVw5JwCvTPT+dbFnYR2/luy75FG4kZ4r2sxzChSw7cnfmWhx4bD1JVElpYssq+WejDrz360y3VgxY/MzdT6D0FMnk+UKd29jwvoKWaSZZYoYkUmQ4AJ6Dua+MpRcYa7s9mpJN6bD7Zkmdp1XGTsB9QD1/PNUfF+j3Gp3+l/Z47fyIJJZJ/OhWUANEVBCEjJyR9K0YgsKqiqdo4G0dBWnlJEaRcuQCoGMEe1dMdUOB51qeh+J5WFrZtfSadbtAImN6oaZY5YWAHzAhiiyZyFGe5q5PbeJ4/tlx/Zt/ieaUC0kvYXRFKEQupMh6MAxzjBIwDiutspPs8jRy5Rff1qzc7BF5xw3zBs+1G6v1LjPQ5/wANWmsxatJLqd1LNBMkwdZLgOqt5g8vaO3yZ/rXUJt2jZjaOmKrJDDcZlXIDDAGMYqKVfspG1vk6nB5FZudSG8b+ha5Xrew251PTor3bJfWyNECHDSAFT9KsQahYTyiKG9t5ZCu4KkgJI9a5q1vNSjtpUsbq0ilw4hWV4kWKR3bezBvm4yGGOCKvmSS6vbHzJbWeUTxzeVCUYR5iZZSdvYEjBPc10Rha77ibual9KCgSOUhs8hecii7WGGxeR5AkSrullZsBUHJJPpihiv2oNHHlU+ViOBzUevaXDrGkXWlTu8cFzbyQuyHkBlxkfTNRa9yLXuZsGr6DfXiQR3kSlhtVXBRmIAPRgMcMCPXPFCNp65ke7t4UO7bvYKSASCcHtweaq6l4ZuNUTdrmoWk0qQSQxGOyCpHuVQGXLFt3yk9e+BiqsXgmxklhmuJIbkW8kbhpbVTkK8rEck4B83/AMd96mXLe19R+yT1N+9msoICzXsUSqF8z5sn5mCqSo5wSRz70Wv9nXlrDLa39vLG+/EiSAh9pw2PoQc1yUHgVUv7ac61G8VvFHGCLbDMFEYwTuxj91xxnnrwKe/w+Edwky6lG0QikhCeQRsBaZlK4bGf3pDZ4O0dKHyxV2ChGT0O5hmtNsbrc27tJ+7VhIPnI7Dnk+wrNu7uzLzSNNC6hgvmCUbVPoTmuZvPAwklVLfUILWHz0m8v7JwpVIBlCrDBJhz6fP0yM1l+KvCsen2Ntb6fLZyXZtRAYprcCJv3UkZmbnrlxhux9c0c0Zr3Rzh3O5jZUv7eDIZiCXVSCVyMjPcVqMzZCbcEnGfUVxGi2un6T4i/tB9Tt5EiimJKWzLI/mFCQz/APLRQU+XAwBmuyW5aRUZYvvcoc/eHXg021TjqKMeiI7lNsyi3OGXrz0HYU+d7i3PnIVZGAJXsp9qYzMs+9EKsRg5Oc0rySTAJ5ilXO0/L0rBYiLbtcp0WuupTmmmkkLfKqtnBPb6VPCj3R2khQoGWxyajkt9pMe7BXueATVjTnZPNjI3FRkYPFaRWupzRTvqR+SkNz/r0AGM561Qnkt4/EOm3F5PGlokz72cDaCUIXJPQckfjVu6VJT50RHPLIOoNUJ4hLlH79GHVT61PuqSdth87i7LYdeXEN1p+vWk1zZTeYcaYsTxM7jqEVUyduQOTzyemM1psztIsTQoJWwOe496paad0wgURrKoy+1duTj71accbwt5xj3so4JbpRKu/tJpfebKPtEuVl63j8lcM2445I6fhTVkUkMCcE4GBUMU25G+YkEcrTbtpJFjSNAA3G7P3eP0roUk4px2HJOI66uIVJBZmb0Wqk8m1AsQxEqZA9zxQWtbaANJdoACd3OMmmRyNIzfLuVlwNnIrGdWK3eouSUle24WsCGIStJtHQ46n2qzaD7+8cY71WRVVDuUoO/rmrUVxCM7m4xwuDWEKtN1bt2svvubRpOMLW3HPCswbe2V+8PX8qchRkb5VB75FVvOlMmZF49hg4qQTKMj+If3hkmuhV6fV29dCeR9CaSYRxk98cZqCIqyhUG5mBy3pSmNrk5Zdsff1NFtAyhizMGHC4PQVKvUnz9On+YpNpcqMzWddt9FeC3khlleRXP7soPugZPzMMnngLkn0qKHxRo1uZYJ7uJY0z5zNuwGyBtx1yc5+gNasdujXkN20IaZd0av3UHr+eBVG58P6DbwyeVYQmV23Z3tkEY6HPGMdvpW3mZ6Wux7a5oc7BIbsSlZNihVbk89OOR8p56cU3T9ZstVuFjtLpfMMAlaI9dp6H07joe9RvZaZvXbYRhkbO9XZeSST0PQlmyO+ado2kadZ3ZmsbWOGQJsJBJwvHGCf9kflUuSb0FzRexcmmHlsrMSxHIA6VX+aRVSMt8ufpV+S2LbicHI6VXjbyoWYCNsHDfT0qZJ31Jkncs2K+XbDcQTyc1GQ0jsY+F6n1pYZNyeaMICPmBHQ0omt2ZVHDDsK1SVjRLQjT5Qsa/ezzuzzSTrbz7UmQZzlSowyfQ1MZ1hDDZyOcAU+PG3dKqhscgntT2HsR+ftZVaAmEgBHxnB9/r61LcyKkJbzVi/wBpulQKqGcAH5SeAOlUbq2Tc8Uqq6CXcgdt2B2wKlysiW7Ir3btdXKNbMJEEmWkBwCAD/XH5Vo6bcSZWDapAzzUMSJI21QzNjoOAKtwWixyL+9+decY7VlG97oyje90F0ZwztGu1V6n+8KqB52+faSOhar2y6Dk/K2DwSe1SwuGLrgDacY71bTb3Labe5V04oI3/hbOSB1xSzxbjI+enK45yaddwbmaSJSH9fWmRtJaRmWdidwAx6UWtow2VmZ2l6XNpz3Vy2oTS3VwU8zeiqp2jAwB7fWozIZbqR5GCRA7UDDk47/4VoXlx5iKShAI4zVW2gSa6UtGGZOVOOQa5XUU5uo9V08/+H2Lktqa+ZNDayyMRnahxnjk/wCFakUSpz1b1qJ451KLDOqjGNrx7sn1yCKdJ9rwvl+QTj5t2Rz7V0wpbOWr/BehStFWiT0VXmNztQKkRJ+8C5HPoOKrQ6rHJK0KwSyPHw4jw2Pp0JFdChKSbS2Jckmk2aNFMjkVwCuQSM7SMED3FPqSgpsjIiGSRlVUBYsxwFHck9qdVfU7b7bptzZ79nnwtHuxnG4EZoArSXmmXNo91HqFosUeC84mXao92zgfnU1v5rQJJb3MdxE43K4O4MPUEdRWeNBL2k0M10QZfIBaPcCBE27gkk5P14rPHhGRLZrePVZAu3AYqwZunDENyON3+8T24qbC5UdK+0Q+dcKqlFJY54A781VWWKCItDvAJ5DCsM+EbmSeeS41uaTzI2VQFK4YqwD4DYyN36Vf07QpLNZQ18Zg5H3gRnGfmOScsc8ngcDipkn0JknbQ07V4zlw5d25K56U25tUkmXLuSe2egpbK2SEGTO9uxxU0PzEyE5J469B6U0rqzBK61MJtGsPNf7SbtfnMkQSZgI2JO5lA6E5OfqarvoOll5Mw3EcbsCAszcDay8e2GP+RTta0O8udYkuoLyK2aZNqzmINIn7tlCqSOBkhuCOR3qrH4b1KBYkGsSyMibWRnbaV4ITIxgcYyBnBrGonZK9tSoJ6lqTRLOzW3toVmVLYN5bLKQzKzBmViOoLAEj2qOx0XT438tI7k+Ydrf6QwJUhRt4/hAVcD2qlqej6y1pLbx+IHM+I1RzuwmAd3OeeduM9h710k8kNtamaNVlkYBVUHB3n+Q/wqra6Myd76MzobaztrZdGtIpBbRszsXfJLMxYgn3ya0B5bLIDKqFFzkH5cDnr9axm837XKBcSRBfLVUgthK00r7ieCR0CE9fX2rG8dXoh8F69JY65c3MlvBcQEiyUYkWM5UnPA6jOM8HnjNJUpOfP0KV5RD4cQwzaGuqMB51673LyY5fc5KnPptxj2qr4zjS/wDGPh3Tbgg2yGW7KHo8kYUJkd9pbcPcA9q6LQtkOjW7KgRViXCj+EBRxXz9488Z/wBr+JNO1e91m/0qOe7kttGiso+Uzld0h2nJbHToMgY6msp1FDVm+Ay+rjpuNOytu27Lt+Z9JuIUG2D7mAPrxWV4l0qXVtPW1jma3lWWOaN9gb5lYMOD1HFcz8IvEeoazbahpOqstxqGmyIrTou0Soy7lfHY44I9RxXfOrs6qzE9hntVJ3SkupzYihUoVZU6is07HEX9tN4V8Ka3rE8n269Mck8jlQu59u1RgdFGAPpmsTR9J02x8U23gP8AtXxSfEEOmLd/2ipYWYwcbQv3MZ/hxnHejxjewyaPrGu6p4f1TxRBbaiNOh0iyJ+VON8rKCNxIJPOQBjpkmsv40+OL74b+H7jRtIlnln1GCJtPSWTfJZBiVkG85yAB8pJOCTzgCvlMzx1fE4iOGwrad2t7a6a97R7NWZ10KSjDmmbfhDVtT8eOk14qwW2j3bLLtOfPuYyUyPRB1Hc8dhzF4z8UR/DDWpb4xFtM1KwuLhkZsKbyNcpt9CwwG9cg9jXkXwq8TeM4LKLStE0x2Rv30j4KqS2WY5P6V2/xu1jR/E2hp4NvrG4v5A9sRfWy/Lazsx3iVjwuFI+UcnkHHWvpcbg6dfDyp4jWNtfl1MqUZKouU+ePGni/wAS+KvHdpHoc8007OjmXn57mVRlj6YztA7AV7P4Fn8W+DTLeavr9jrUVsBJqVrE2JYFxndkn5sDnBxkdKz4fDei6ZJPbaRpVno0elTRrHq13c8vPgHgZw33gDnA5IxWH4y1bRdHfUp/7PgtL3U5FW9uonLJehe8ef4ARz6kY5GTXyizmriJ06OBjaOmjUXfVb66LlfTVPeyPdwfD+Hy7CyVd3eut3vrd7atvvp2PXf+En1LV9cm8USeH9WudKFusOnyRhC6IfmkfytwYBvl5GSQOg6Vau/FEGpW9va+Gb23vL24ZSWCmRbaP+JpACNp4I2kg5rzbwt8coE0+18L6PpeLiYra2ss7fKhIwrN7Dr71694Z0u10fRo7G1UttBaSQgbpZDy8jerMSSfrX6BR5tmfMS31MDTLDVY7XxHcaw62X2w7laylLFAsIVpVJHyscZx2xU/w+02G30S11KWH/Trm3Vpp3laR3XqMs5JHGDgHAOan8Wg30+naCrMEvZi9yFON0EYyyn2YlVPsTUmu77gQeG7AYnuwFlKcCC3HDNx0z90fXParbsrkmt8OEN7ealroz5F3KFtif4okG0N+J3EexFdkqrJcGXdu2fKBjhT3/GuX8UaxF4L8M262lqktzK629pATtUtg9T2UAEn2Fef6N8UNXtrma4vr3S9RsIZ9l4tohV7Uk8/xHIGckHBxmvJq4iCnaT1Z5+JzTC4arGjVlaUrW0fV2V3srvRXPRvihpNprHgu+hvJGhWFftCSqMtE8Z3K4HqCB/KvnjU9Qma2ewjtYrLWrkvBfv5Y3RhFGW465DLt543e1eneN/Hra3u0vSdOubrR8lb25ilSMzgdYotx5HYtx3APevIb0aNDqr65qOsarbx6jdiwsoQgMqBDtAk+UnPHfsFzk1jUjhqjTm7tPZb+hEckwnEeLjTpzi5UtZe907S8ua3zN+w8U+LfD2grHo2oSTCzRVjtjCnlOBhQnTIzwBz+dbvi3W9f1GwvNWuvDsmrajaTJbw6QZV2RKQpZ8DKknJOfTAHenWtzLJoy6PNHCbmDU7RFmVAiSKXDBmX1+Ugj1x0roPGqw6Rs8RriNIQsd3jjfESQM+4Ygj2zRnmGnisC5Ybda21XMlq46Wep9ZgLYHH+yxKs1ePR2ffsclqWhm7uV0DStWuNAEqx6k8dsw3owbBX/dJxx/s8ccVr6H4wtdF8X3GpPHcvZSW6QpLHEzid0Zt2NvT72ATwccVzN695JpjX+nEXWqiVXn8pgzjzPkYcdgH49MZruvD/hdorWJLqVgqKFCrwcDpmvOyfhupha6rYid2o/+TP4rvd7K1zpzPOaeIoulSjZN/gtrdFuzTunuPHXmXWrZg04o6WtjkZG4Y82QD+P0H8P16dR4H1OOTwjatdzIt7bsYJ2I5kdDtcj6kZ/GuE121vrO+VZL+4s9BZArNaIu+M/xGRiCwB/vLjHfHWu90SOzttJtrfTjCbRUHl7CCCPY96+jrqKSikfP3N+W4inKxxzBJpF3LkcH8expn2eQqokIYr1J7VTfyfLDSqcxEEsD93PH9a0hOFKgM7YHB7GuDknBe5t5l80J6z3MPxFHa2thPdHTbW7u32xRLJDvEjkjGcDOBjJxzgVRt9asVtnaLQ7IxQzQrHEzBAiv5BLEY+QqX/NPat++jknkiNuHG/KEdhj+nNXoVEMPlBi395j/ABH/AArvc6caEeV3lLddkn/XqTHmU3zLRbPv/X4HGXV7o97dSaX/AGLbNeXVvDuNvsjdnaSNACSDtADJzg5wfSuv0Kz09tOtr6zso7X7RbRMPlAYptG1WPfAxVhGbduLYzxmrBljWJi7qABmsXK5TmmY2v2UWoNDCtysLwyFlcJvIyOcDIH55HtWHpdrYxt/aNxrVxva9eWFZYTGQUKB1Ubu5QgnuXPrWkXZ7p3QjJJIzVj+y9Pmt40ktiVG4lfMYAlm3kHnkbucUrq1mKE7GXL/AGdMsSReI4LcSTzyKPKIfDyMWU/N1BBwfQE4qC4srGSa2tY/EKI8bPGyohDStgAnO7qcjJGASa3f7F0iJY1gsQqh3fLSucFg4bv1/eP+dZ39lWFpPM1tZMNzZYvM7NwVYdT6ov5VFOr7RLsjeo4wfmbOgWZtLeOCSUSmJSA5Xbnknp260h1KJFkfZumJOzj7o9z696LppF02RslGEWRjsccVFFAtxIEhUpCo2gnq3vVHNdli1uHdvMYkDaDitFZZPJlm3hRgY9utRWtskMYBjLADqazbi+jlmywfC8bccU1JjTa1NCW6820Ccl/4yR3ognL7IXfcmRkZ9Kpwt5qnbG0akce9Sqqq2FXa3WhydyeZ3N9Puj5dvt6Uwx7pssPlA49zVKK8YQ7mbezNwBVuVw0LP5u1fUda6FJNHQpJooSwpdXfk+RGY4+AXAOfX8KsGA25zDGq4PVVxkfhVe2kEd6UR1wF6sc8VZ+07g6xpI3ONwP8q5qlKNRb2ZVOryXHpLEsYUqfXAGfypPOmdsr8i5OMjFVxc7Y3RQUkOMZ/WoLu+kaARvjOeo70rSaSlL7tAdaC2RoRLHJKd8nmSDkjsKmVSzNu+70AzWGGldELsyBeBt4zVuyuY7dPLEZ5PLZrWm4x0RHtuZ6l+K3gjLFI1GTzRdlhFwuQeD7ULcQ9nUDGc09WSRCVO5auceeDinuaRkk0VmUEwqxGNpbnpWJq0jQXa3FvcPBviVNySFcgOSy7wrbT90jI7Ed62FjjZ2ExIx0Gao6qkceZhOYrRFLTPk7gB6Z6CuKjNRfM7ffrtb9DWpzW0uQWOpXM0kwv9ajuYzcM3k2u5iImQqYj8nUHaR05Jq9pn2iLT7RbiEhoIVVgoGAQMYqK01DZ5jfZdQw6jB+yScH0PHXmtCCZLy0jktZPkbruBDDBwQR2OQQa69asIuWnkZt8rdh4Z5rdm2quV+U7qrblW0jXfmRW+X61bmaOGI7lULjkdOO9Y8s8cj7IX3RjlaVVK1mZSk4O/U2IFWSVN0iqxGHDCl+ypGzyQ7c4PAbg1mxTHdGOuwcnPNWLZY3ndzMVjRicE4GMcn6VNKf2Xuim1JKSW5FdRxySHygu7GTg9T6VxPxG8QXfhu20m8tbWKeOXUFjvAwO4W4jd5GXB+8Aufwrp01LT42OJTKOdpWNj7A9OmO/TmqM/8AZupXMMMkMVy8DGSMOp4JUoSM9RhmB+tZQk9ZS2uyJxXMrI5TS/HNxdeOL+3gjgk02C6s4NPmjX55llleJyzE42lkOMema3dO+Jg1KPy9L8N3dxdm/OnJC1zGoa5RGeVd3QBFH3v4ieK1bLwv4dhWNbPRbWFIEhijCA/IsRLRgf7pYn8aWHwn4VNvNb/2Fbwx749ohZlYlFIDZBzu+ZhnqQec1rDEQb5dvXr6G/s7K6KFx42hXVI7Z/D99bQLPb2t3cPKgNtcTqGSMoOW6gFgeM9657xF4nuLPxLqRvda1C2Nlqdpa21hbNDsaCRU/ePG+GkDMzLlTkY46Gu2uvC3hyGe01G30u3jntvLWEjIC7FIT5c4JUHAJGRUYtLWbxJDcTWdtNN5Z8qR4lZocf3SRkfhXPXqKhL3Vvp9/wCBpTtUbi3srnB3njWC3ijkkSwNx5N28qyys/lSRXUcEYZQc/NvJ57jqBmotJ8daxATqCx2P2O3sdTkms0BzPNayBQY23HGQQSMnHzdeK9QOm6YWn3aXZmSXInb7Oh83OMhzj5s4HX0q5Z6VZRRqiadZp5TM0YSBQIyww23A4yOuOtXQpUOZOnCzXlsOdSpb3paHlknxH8SPb+VDYaSJBa3t2ZnL7JI4IopcBQ5Kk+YV5PYHvirF7491e2sZo7j+yI7zdbm3wrmJklt2mxyR8y7SCSQMc4zxXoSafp1lH9ni0q0iQBsLFAqjD/eA474GfXHNNnh06eBFutPtXjdl+RoEZfl4U8jsOnpXW7dTnckjym0+ImpeTfakssAa8Wzmtra6LPHEDZec6ryoHPckfieK9J8OahJqmhafqYCRi7to5tjchC6g4B79asXGn6dKjQTabZPFHtYI1uhXKjCnGMcDgVJMIY4EijjRSBhVUYCL2AA4FRO1iJOxNFdyR28rPISVYY54p91dMIhsQpvH3jxiqUbSRSKVyDkcVozR+bcJIEOxhkn09qUW2iIttDrBSkoiYclDlv7x9ao3UPksVWX5fTvWhbebJKJwCELFQMciq9/CzXEs7Nxxsxxn2pyXujktCkApUA5BPU1bsdglDZ+b7u3+tQ3EyIAQDGwPVT61PYKrfMoBO7JJHapgveJgveLReTytzAKc9Pas+aCaST9zuQZy208GrMszRzYbB649amPzMpPTYScVo9TV6lVVw48psZ4GelP2ywx7Sw3diBjFVZbqOG82GJzGOcjqT61ckfzxtCFUxklvSjcL3uSxFygaVucd1xzVO4bfN8zBflHze1SPLEqqkY3Z4z7VQnkbyiI8yO2QOMBfcn/ACaU3fQmbLlrdRRbfOLI7nCjsfYVWlLGS4Ztv3y2N3QcD+lNfy2VGZR5yrt3g/y9KQl5AX3ZOcH/ABqHK6sQ5XVibTGH2n5vlOODng1eFwRvZo+Q21cfxVkN5pUFgsntnFSQTXEYVXyEByBuyaIysgjLlRsQSNIhZk2kHpnNQyXHkuN0YTdycnmq0d15bKquxQHJG39KVnWdwqxnzH7noBV891oXz3WheklxgINxNVdT+0TaddRxWySy+S5RG+6zYOAfxpbeJoHTdyxY8Grbyc+WRjIyfQViuepKV5Wt6dkb3SirrcyI3muI5YLkQpdWszROI2JVhwdwzz3q9ZwxwyssQyvUseprLiMr3dxd3Dp587722ghQQoUAfgBWvZ452ElcDFVO14KO1/yRnSkpOUizRRRXSURzoHQdNwOVye9Zuk6dPbXs1w7Ikbk4jU5/WtYrxnbx9KK0hVlBSS6mcqcZSUn0K90saEXbbg0QOSvde4PqO9THawVt3A5BB4qrcXTJcCPyyV/iyOootZbdUNqpwsYCrk5ypHGP5fhWPMmVzJlujvVezIaNlDFo1OFPQ1Zpp3Q07oKKKqS3sccxjKk46kUNpbg2luW6ryXECuVkbBXtTredZslVYAdyKJLeGR9zICcc+9J6rQTu1oPR1ZPMVsqabHIpmeNUxtwSadDGsUYROg9aQoVQrGcMTyx/nT1DUq34m85Hj4C9Oe9QzSXEUm44+YZ561ZlcySKq8be7DrSzKkkX71Q0jA7QOtcqXtJuXbb16/5FTXLGy3ZmzDMu1Ywp9Ac0Ip39jGPvcdWxnH+fWo5d0aFtjkgHgDkn0qSBW/dw3Eg3D75HTd6f0po5UZOsz6fZsrahf2lpHdsqhboIUkZckYDdxk9Ky/E8NnJ4avruT7DLHBZTbTbWqRkpsOVDDOMjgmotJtV1nxTrN1eRedDBMbK2EgDBVRR5gAPTMmQfXaO2Kt3fgnw6zH/AIl9uFYfMseURvqowD+VL2jUuW5paSgmi/4StXi8KWYvJlYR2sazTMe4QZNeD/ESXRfCGo3lzZXlpqGkyRS3Vusbq5gmBy0Qx0DE5X05HpXoHxnnuIbLSNIVmTTLq4YXIBwJCqZSNv8AZJ5x32gV4J4t0uTU/Bdx/bui2+n6iLxYbKOxI3yqXG0DHcjPHbGa5604SapyW9j6nIMLXo0ZY+jO1lLS2jsr6vZeXdlHwD8VvGdpczx+HNPa4vLyXzJmSMuzNgADpwAAAB6CvrX4Z3HiXUfC9tc+K7UQ6hIfmVW5UHp+NYnwU8KaToPhfTImtLOG5EKefsAGXxySe/Nej6xd2ulafLqN1JHBaWsbSyOc/KoGSeOteh7rjZI+bqVJVm5Td2zzfxhq9j4B8VWWrzXXkw6mJEvrYc71RCVmI7FTtXPcMB2FfNd5Lr/jXxXc+JbqGW4u23NIjH93Gg5VOeMKBgD6+teu+OfAcfix9I8Q+J47rz9Xu2gnV5CHht33PFEB0UrsXPuWrv8AR/h94I0xoLXT/Csd1IqedlYA+zHGTuPPPpzXJTwVCliZV4r35JL7v6/AOd8vJ2PJ9D+J/ijw3oNjp+k2UOvajfSNEsrW7xwW7BWbbv4DlQv3VBz6iug8PaD8RJPDX9k3VvYWkVw7vcmSxkuHlEj7pHOWVQSWb5ACVFdNK2nW/i/XtauNCu3i0SzihU+SreSQryOq84UkMmRweQDXD634l17VPFFvYy+OJtI1ueA3NrplrCpgRAej5GZD6kkdDgCscxzOjg2lWTs9dm9t3p0XVnZhMDWxV/ZWuvO2/wCrOS1LSjJOnw78YA3DXt4Ji7grIAqB+fqAAD6hq4L4h3kXjDxbaQW8H2XQtMX7PAyLy6g4JHoOBj2xXomtabqPxF1C31GxgWPxjZJLDcbZNkAMD7Qy+m7zT1PQYrft/hla6TeWWh+bGdQuIXnurgpuFvCuF/dqeNxY4BOcYJxXPgsoo08UsTTd01eK6Jy3a+Vl95tisyqyoewmter8lsvvuzmPB2iaBdWEsuk6TEkkzHTdOJXLPITmebJ5+RQBntgjvXvttGI4gvUYxz3riPE2kab4e8N2V1pP+hz6QQlgis2ZtzDdCQPvmTHOQeea7WGR2jViNpK52nqPavpopJHiN31Od8S2+qQ+ILLUdN0xLwJbSw/PcCMIzOhyTgnGFPQGsvQfE9r4avNUPiREXX5USdEEm9JgzFY0RsfKFIxgjvnvXdNiReOAK8613OpeJdQsYGCre3cGksx6gRRvcSsPfB2j35qalNTVhI1PiBZ+L/EFhb4XQ1uLSYXEIWWUfNggrkrjkEjPHrXkmsTWzqNF0XSkjutXZp9QjUiNlAO1y5/vblKk+x9q+ivLBU569q81HgPU7XxbqviK3lsJzcTu0dtKXCmNghwWA+U7lJ6EfNXFWy6nUqRn2/Ht+J4+OyajjMVSxE/s7ro0tUn6PU4a2s0S0sm1C4ubW88PRNIYopisU67Thm/vKcfnkVv+E/AieJtCh1yQ6FbxX8oVL3VCd91cdNsQHKgEbQQc5XgHrUfim+0vU4tT1HVNKvoINAQQXFlaNmWaUsG25Q/MgIQjpnOT6V1XhG38J6hZ6PpviG0M+h2dvJrWlreMRLYvHh35zkjD5w2cH9Pic3xkMPXlSouV07XtfpzNLXV6310t5nTgOBFGU8bWnem9YxUmmk31as7c17a9r7HFRtq/h7xS3hXXLdYry2vft0l08wdZoUUCI7jjuyjoOh75rs/FN9a6jodnpuoXFrJBe3Ucd1GJVO6M8gcHoWCj8ax77xjpviK71bXrOCyHiHU7230zT3dPM+y2e0nzFJG0vktkjkEge9cuNN8JJeazZ2F9K19pbD+0ILyMLb3JYZ29PvHnBByCM813V89qUsM8LVpuM+Wza6XSV/LV6a7/AHn12Byx15qvzXSfV3btr1303OiRdWji1ibUtFsdJXT5c6NcWrjfIOijAHc8be4bGO9dV4jvbqWe10/zJoY2tJLq4WB9sku3aPLVuo+9k456Vw/hPVpvEMdrGrSSnTQUAf75csQjMD/EIwOvdjXW6nod7/Zz6lcXXkTWaNPC+fukDJz7EcEdwa0ynKsbTyutFS5Zz2SvZW07trmtdvzubZjj8NPH05ON4x321vr+Bj+EdYlOl2OswadqWkJPdG3n067dmJBJG4BicHgHjGRnPrXRaNa6Db/8IydQXxH9r8WyPNarpkzx2tlxuAYKcDjGcggkniuZlvLq812xabV9OsNUmtjLZaVN87BT1YkH7xBxkA4GcZ5rf8KeO7/wz4b1C2mhV/MRzpUTnPk3XmBHiJ7oC28ewb2rx8PiMViMv5KNRuak243ldRlpG0n8SUt7O3S5ea4eFPEKfJaLVr6atavRbNo67wNrK/8ACQa94R1aZ7y40WcIJSoHnxyLuRjjjdg4PuPeurUyqAVjDggjBbBx2Ar5J/t7xzdeOtQj8Jw3V0/yR3NwEP7yXlnLN/vMf8ivpHwZd6xZ+G4W8TN51/5ZJSFSckY/IZIGfevtI050qcVVd2krvz6nzNS17rY60zrGqM7NDG7hWZhwDgnn8qgXVrFlBV2LHZ8mMN87Ko46fxAnngdarX02kalBPJ9oSWzgZftA3EKQpyD79COOvIpkU2kXEkM00V2GlX7QsLHKRlnIYcfxEqTjn7vUVm2k/dtqQ231NAajYERlbpGWSTy1I6Z45Oeg5HPfIxVi3+y6las1tMJkBwxGRzgHv7EGuS13VtDsrG0kuI9UumZ44bS2MuJJmKq4XHRdoI7j39azNT8Zwi2itNS0nUNKtp7uMzyRSLKsiBQNgYEbSQFGDj2zTvPlc0rpCO3lihgb5FQ++c1PETtG7Ge1cfo7Wcl/cT6Sl5Fp7qGEdwoXbJuP3Rk8YxXSRPuRW706U+eN2hJ3RoqDzjkdx61Xuf3LmRcNk4x6+lT2zZXjn61HcMvmwqeCOcfialrlqJrrubrWm79Bk0c0ylFUl8pkf3RuGf0zVyadLGEt9nbPQEkDJqsxb7OzRhy0kiFj6KDULr586rIzMNmeT0rYzTsOe8uvKeWT5SR0FUYJCrsjKNznqRnmtF4xLIqZ+SPBPvUcNvuSRhjL8AntzSEXim2FJAuEXjk0ya4MTFYxuLL8pJ4p969rb248794fQGs21aWS5yy7Y5ckZ7fSgb0CKS7WZGbYVB6Y4rVF3jzPLbbIB908jNZjNEo2KZGYHnBIApvlo3Ku6kdwe1UpNApNFiGR5p/MkYOSoJ+XGK2gsaWuYxHuxjIx1rEhSSNygwUxxxzmpiVj27AWY8AU4ysVGVhb25WMhgp6YVSeSarKJG2yTKB3PtUsgt45hLJGZZfQdAaZJJdTOG2hVB5UDOKlksuJCXgZlPzKN2PahIC20bgpPI3cZplvJHsO4SB2wDlcYHepmj8y4O+UyDZnI6cdqaSGkh1tbqw2vIoLD7uMkVfdobWDczBVGAPc+lVvNW3tTMIg7rgDHcn+X1qQldqzSGJ7hRxt5Az6f41tpCLex0QikMFuLhzNOQ0YOQg7kdz/AIVS1uRbjTLgRJhijLtJxken4jNalsu2E543Hg1Q1E2cIzmNtwOQxz+NYUo2pJ/eVXbT0ZT1K+N9Lv0vU7+zDPbOYWsriT5YmyyjbgKCMAkHB79aljaVbfYokhDTSOkZxlVLEgH35qCO/SJWdZFSKNcu7EBU9yTxW7aRR3NkXlAzGTluw/GtJVJTkoohe/BmJNIu8xkvLLx95s4qxaWayKx3BCANx7Uq28JkfyRlVf8AeN12nGcHHTgg/jUaygsJjHJ5SH5R03H1qbWephbXUsWsflvtdUKHLbiOSKr6lN5trcLbxcmNlALE5JGOanvY4bohfNmyvykJUKRrBFlWdeOQxyPaufESha3U6aSmttjJGrXUCRQ2+v29p5cyuy3UrKTEv3Ygmz5T0BOTnHvmrS3C3epxTW96bxUjnSSds4wZt0SgkDJCk5x7VoPFJJbo+5mUnCqxzVadXhz5m7PYHtXVUlzx5ZLRmTqyWxamDW1oJ1UEIC5ZTnJA4rRij8yFPOx5pUbmXjmqGmeZH5UaglZCdxI42gf44rWAwucd6qMIyjZrQum2tUUJAQTHNuxjBH8jWXBmx1NvPUM0zBYp+gUH+HHbtz7Vpa39pLW4sxJ5jSqGZNnCd+G6/hzzWckPiCN42ZYXAYB43KZfkZ2kdB1xnnB55rhqYWc5q0vh8tf6/wCHOqE4Ru7bm5cLEkawL85b5mkxyTTbV9hcTM2wsBkHPNZ1s2riC3+2GIXC7zKYypDLhsYyBjkj8qmiaSPT7aO7OZ2XdJkDOT9OK6ZU7Si6elvy/wCHIUtHzFpFxuVXLNkvET3Bqs+6ZFkaNmZeCv8AWhA3DpuG3kZ9KW5nZoyuPLJPJHGKU8RGCtPT8SfZ8y90bIrFXYsm/aMrnn8qYI5pZA0jKh4AJHWq0jMz7mADd8DFSSmTyo258sDAz601JNHI3rqRmB/tGZH5AyAauTX0wwqAIBxj0xVKMb7iNWJ2k/ManZGEgkjA2MxwD049aE30Em7aFuSYSX0TNu2ug24OAPap7pI3QCRtvPBqJolW0bIPEmUI4yfb2zVaWaTDQyKSFOCQTWrdlqa3stSJYQ1yYo+VJ65zmrLP5EThAMpwB3z61FbMpvEXnJHH1xTJZPKkdWRWIJ7daiLsrkJ2VxJriWZk2sVYZyQuaYFnnbykuJlK5OM4GKnsVkVMxSKQTjDdc+oqzLLsKzHIYAqR/eHrVJN6tjSbV2zNtluIRK10+45xjHJpybhGTINqNkhTRftuty7Lh3POD0NKkLm0353leDz/AJ4qNdidditNNM8PlxsF3MA7/wBz/wCvUqBUi2IAEUcD+ue5qukf74mRdvmSZGOgHY/1/GrlyoDAIfkxx7470newnexC5cR/KuQe9Wo41+yb2by8r9zucd6rNgAYOeKI2Ows3TPyg9hSTsJOwnz+YGMmVGRjFTGIsCxUsoGc+tRqnmsFTDbulTRmSFWUjcoBU80IF5kZjZU3t0JwBV1XjMCsoZZEXI96qoofbIM5PQetQJJcGe/me6aC3szFGWit/MO5+uc+gKn0w1aQi72LitTXeQGSFjwWxxUk3lFGU7M+471g2Goia8jkjv3u4N0sBMlsIysiKpGMdcqSfTitVZIvKjjJCl/mz6fjRCLi5N9f+GN5y0SMxyQvHcgZ9K1rP5WVV3AY5BOTT5/LhtiiqCcYVcZJNLZxeXEPXGKmcNYRW97/AC/r9RUocl2TjOOetLRVbUb+x021a61C7gtYEGWkmkCKPxNdJRiX2h3lzfNIJFjzdrN9pWd1k8sEERhegxiuR1i58ZJqSaJo2qJdag0jNcTo/wC6skZXwZBj5mJ27R1GMnit2+1+bxHOun6DPPa2JGbjUDGULD+5DuHU/wB/GAOnPTe0LR7LSrRbfTkiijAP3Rklv7xPUn1J5NLQVzz77B8RtLEsmoXB1eLJZGglAmC7wQHUqA5C5HGMntWpoK6rq4hk0/xD5qR2qiQH5ZBNtwd+5cj5wflIytdxO8iny2IyeSewArlPEGkGHUX1jTp5LDUQAss8QG2SP0dDw+Ox6jnBqbolzR1OhQ3VvpkUN6we5TIkcHIY+ufpV6uEXXPFWkyCXUIrXVbDHztbRGKdB6hSxVx7Ag+ma6XQvEWja1bedp9/DKAdrruw6N6Mp5U+xFVFp7DjJPY1qqXASOYSbXXPLMoyDVlZEb7rqfoaGCspU8g0NXG1cpreqOzsMjqOg9algnaebMfEajBz3NWMDGMDFMdCsbCAIjHvilZ9ybPuSUUyESCMeY25u9KA245bI7DHSqKIZlDXMasBjrSyOi3Kqql5SP8AvlfU064VDGXdtoUE59BUOnSNLF5rIFZgOe+O2f8APeuePuVGmvi/yNH70U+xJFZwq4mbLyD+NjyTWdqEaRzHYwweo9DWuq7UVck+5rL1VVjkXauMgkn15rSqvdOeqvdOP0tVtfHepQQMVgmt47mePPBlJKbh6ZVBn1wK6pIpJI3aNiVXtmuc8C2f9qX2p69I7Mbi4eK3Y9DBGdqbfYnc2e+a7hYk8swFMIAOfWs3S5viQoqXc5PxX4fg8SaFc2FzGHjZMZzgq3UMD2IPOa+RNS/4SHXfiBp2nWrSSzWTS2ieXwGnUYkc9gSAfwBr7jS1hSQ7euO56fhXnfxA8G6JovhDVtX0+JLK7t5DqUc0SfOblTuDe+4/KR3DEUqeHhFp2Ouliq9OlKknpK1/kc34E8DeI9BH9u6/rRW3t4zI8IfKKoGSWPsK6eztdQ8f3Burqe9tvDamNrW0kjEZu9p3ebICNwTONqHGQMkc07R/DuueJ9OiuvF97KVZhI+kW7bLVcYIRjjdLg9cnBPbHFeiWVokMCKq7AMcZ6cVr7KN7mXMzhPiPbqlv4dEW+X/AIncABJ6gK+aueJpo9K0S91S6SVraK2V3K4fHlsXKsCy5VgADg9hT/iXY3l/orHS8Nf6bMt9bRk4WRo/+WZ9mXcvtnNc7421a01jwBa2un75rjxGEs7aNuqiQZkc+gRNxPuAKwpwUpxcFohyk4rV6nMWNkmlfDy/u9Wt7u4N7LJe39q9vtTzJWY+Wj78gfOi7vm4XrXmZvNTtbyC9ute0q3lhc2MN1c2SM0sgyCiHIOM5HX5iCcCvqK98MWmpeF59Iudxjmi25B5XjjHuK+bdQ8N30Oq6npWojSGtdKu/tLX9+MRwufnDKo/i53dRtJI9K87MMvrY6pCLgpLXt19dvy/A83OsxxuBwLngZuMnKN2rX5ddr6N3t52vY8zHi3x/wCEviBcaZo9ut5fNCELW8e7zt7mQsfQknn0r6A+E15q2tWeqa7r0f8Ap9zdLCJAcqYo40G1O20Seb06nNeWWkOraHPc6mLyYa7qSmW1kWNWt7tM7UwpGUwMEjIIBBya9p+Hc/m+D9M8uFo0FsgXeck8dT+Oa9jBy5f3c1aUUk/+B5HHlWZPG0uSo71I25vN915N3/yRpa3plpqdkbO8iDoSGGCQysOjKeoIPQiuV1qfxL4bFvHpt5BqsVzcxxxxX7N54JPzKrKMEbQWyRxg9c8dxu2vhmTc3IBPJA61zWvyx3HirQLaIhyDPdttOcIE2A/QmTFdrZ6dn0Fj1XxNbkyXPh2GW3GN4tLzfKfdVZVBx35HtXMX850NLLXtQgnklh1Oa/1KK3jMjQLNE0a9ODsBQEDnqa7DU7pYbWe8uhdSwxSiJYrfIYnjJOOe/wClVryBLO5ttm97QE3Dq3LDIIyfXBIP/wCquF4+PtPZpf5abm08POEITukm1e/RN2uVNM+IejalcRxQ2upwQSSLEl1PalImcjKrknIyCMZA611gG45OCPWvL/iH/wAU94Lvba1Cz3ep3ifY4reFUIfcGLcegXO6rWjx2PiU6hPrVu0N9KxitA1yW+zqFGGiIOFO7J3ABj39K66c3JXZrjcLGjUUYv7+hFf2Oox/EXWJNLMcCMttNd3Mg3IqMhTbs43MPLDA5GAT1rltdtL661u61nWoluBZxtb2scLsI5QxxgJn+LgYYnJOOgFdnoNxIddls9UjvLWfVbCOO4eeMqHuol2EI/Rty/MMeh962fEXh5v7Et/7PiMlzZXMd2sZODPszlSfUgnHuBXnV8BQjVnjIUk6vK7ebtp/kaUsVUlTjhpTtC6ucOmgXF1ZWz6rcXel3aSI9vLtha2t5Oiq4X51XJALgnHUjFLZyavdNPdkaa+uHTyNPDQ7IxcKzrKG+Y5bIXn0PA60y5ttL0y11XU7DULy6n8TZWOGeYskPykMQp+6FB5HqAKgP2O105E0/wA4SWcatbOxyVZB1J77sHPrk18dg8HiM9oVa1V+8tItq2u8o2vtf3X+HU9+vWpZRXhCm/derV7+j9bao2dOtEutKOueMPEUXhyWx22V5caegaW8uNqsURSDlVDDnBOScYArV3z6ZrNr4duvEC+JdF1q2k+xXvyiTAB3K23g8d/cVxejXGtaho2s6v4d+xtr1/cJdWn2zPli2ZUA2+nAIJHcc9qm8TatZeH/ABPBqbtYrqUenlZVaTaiysV5Vc9cZyeuMVOSYnE0MdDBuVkr3j0Wik9LXSu9Hd9rE5nhI1aMsZe99tPOy176am1fQ2umXn2m/sYLvXNORLeyumXDSxyZCHPb+Ldj0PtUcum2V9DpUdx58stjdPdEp8omkcMGyPT5jx7Csl9Q0HV/GsWiS6pf3WtfZPOi1FJVNvnP3FUHb3+7jPv3rv8AwhcLLo1pcCxXzXJSQxg4LKcEgkeor2uG4YL29Z0IyTdmubpB7W1el7u2nocmdPFeypKq00rp2/m8/O1iaw0WTTy19oM4sJpTvltpE3wSMRgkjgqTxyD+BrsfCN7a+ItKt72aDy54S0csW85SRWG5DjqAyDr6Csq3ZpIdzJsOcY559+ap2l1J4f8AE8dwvNhqsqxTKOsc+35X+jBcH3APc19JiKSkr2PnPU7R7Wwgt/sohhS18wSOknKHHQYPb26Vl6hrXhfSk3NPZBgpCQwtuZvvHCovuzYAHeueu9QtfFXi+4sTaNqOmWGnyXdvaFtsepXCMFKZ6Mq+h4JbviqAtzbaPoHiOTwrb+FNc1K5+y32mQlQrIFc7iFAGV2g564OCeleBPMaVPGxwso6uyvpu9Vpvbu9kdEcO3T5y3ZWbXd++s39oIbiQbbeAkn7NFhRtJzy7bVLH2A7c5njSKG8bStMuAPsV3fBLlezhY3ZUPsWRR/+uumGCQzMT6DOBWH49iQ+Fry68wRSWSG7hf8AuyR/Mv5kY/GvpoxUVZHMnqNtpNV8PNmLzdQ0kdYuXuLdf9nvIvt94e9dpoWpQanbJPZyQTwMOHjfP4Y9axLJjLbRyupjLoGKnqpI6VSudFsZLs3kMb2V4DuFzat5chPvjhvowNY1KCeqHc9DtWSSJvLkDY6g9RTLhd17tC5IOBx0ArhD/b9qr3NnrktzcIpKxXMEZWTHO3KgEZ6Zrr/C2rLq2nW2rKoSK4VJE+bqGGQPrXFUoyjUTfb/ACNFb2b9S4ZFurdTayJNtlG8RuGwMHripfLw2xQFdhkjvj1xWG3hi3SG2tobq4V4ztafGWxyQVGcKVJO084yetSyeF7VsObxxOrArJHHhh8ylj97qwUgnjO48VdkLlj3NdY3yyhNoPQd/rTo4wDsU5HqawLnwy1zb3IbVik85HmTC2GcBmIA+bPG7jnqAa6FmyxK8CpdiWktmV9X4ttrSLuJyFXoBUcKmQpIMnao5zwB3pZFeR0kIGM5/CrsaRrbSH7pYHkDpSFuUJAkYZiPLXBJZugA6k023urOSGK4jubdo5IhKm5tu5fXBwcVNd28V5Zm2uFYxyrtfYxU4PUZH5VnPodiiSW1u10iT/fRZd3OSRywJ7njOOeaasNcvU0Y7y0kmJiurfKtsIWUcNgNj8iDTlu7Pbv+02xDKSreauMDqRz2rNXwro6RRDY7iH7odgf4VXjj/YXn1pJ/DWlTXSTutx8hJCCT5ckYPGPSnaJVodzRa6sABi7t8lPMOZV+7/e69PerSTfIvlsDHjPyJuyD0Oaw4/DFm+rLdLdyQxJveOIKOJWYEvuPbgcYxXQWHlafZRWVscJEFUE8nH170e6upSit0Unh1C81i1so2ktEeOSRnCB2wo44PHJI96a/nDTvOh1S5ZEjjuSs1qiAqz7Wyw5GADwOnqa07zf9tgure6aGWNGCvtHQ4yCD1HFVJo2vITZT3kZh2qJUit1jLRA525GTjP061dOpSleKZr7PkWpM8CxyeY4JLZBCvkbc9frTVcRPyoUkcc1PbSLa3DgOHhOPmJ5B9/SoNXSJriFkYYYEbR0rCWGg1fX72L2skuZW+5A11cXsDQ2if6s/fPHfsKZFpbbPOuG3yZxjbV6xR7WwbZskfJIAPaiVJNT0m8tPO8pponhEijldykZ/DNdKgrImyb97c5vWtNXWbL7Da39m8E06i42YlGxfmKkDjkhevbNVYfCWsTQSQ3epB0MAsyzSuivH5MkfK9MlmjJ9x1p8+l+IFjLQQadC8caRJDFNsDYheMtvCA7QWVgpyRg81nXHhfWrrH2u4injAgk2/apCJjFLEwOCPl+VHGc/xdOazi1zuzNeVRiixqmia/pkNvAPtVyJXVYEt5ZNtsQIQSzAYxhH+9gYPqcVBqeheKrzSTZx6lHHIsSQq63L7mKpIBJnHGWZCRz0qY+GdVlDrqGpzOGeWRs3kgEjFJVRwFAKkMycZP3fYVFd+HtYSS2SxvlEEc6yjdeS7kYCLceQdwJWTj/a9zTndvR2J54nXwtFNAssci4cbvNDFlY98Ede/NaYjit7InAbI6+tcNoOj6rp+r6fLJPEbW1QpIEnbDoVYFdhGD8xBzx+ddo91bvGseD5eORjp7VFOlTg2+oOpfqU4LiTb5ag5BDYxwK0ivnyxyq4K4+ZSvWq6yx+W0gURKCcMMKMDuTVmW4trdc3FzDHgbsySBePXntwfyrogiYLTcg09JlurnqLcMFRT6jqR+f6VdDM2CcjGRiorCZLmJ3WVXIlZflbcOOn6Yp000EQbzJo1ZV3FSwBA9T6Dg81WkUWl0RHIPMvo1DEBBuNWJFZnBVchSTmobZW5lbkvg/hVsAhT1Izzj6VnRWjk+uv9fIuW5nzdD1BwF5Hals7fkTMeckYxnNTzlhE5yfu4waSOPdHEd5G3Jxmoa/f/L9Q+x8yrKzwl1UfJvACMc8H0qtNJG8hXJVAcBsdqm1BUiclWZXblsc4FRW0MU7+X559l9fpRJXdjmbleyJBcK0RXyVk56nsKimaGC3SXUbuG3h3bEDtjnBPH4An6CrUkHlQiPzPl3Dr9eao6ho66jY+Qzsg37gygbgcEcZ6EZ4IwaxUuSfs3rob+zc0pMtQQwxmN/Oi3l8Y3g/h9amaeJp2tvOghwhb5yAdoIBIHpkgfU1wBh8O2mvXyXl9qDTRzFXd/LYRsNhzheR98YJAzg4zWprE+k3ckuozajPK8e2KOHyAPL8xvulWXnO0n5umK3U0ugKnZaHUXd3GrJCzCIeYsasWH3uwx6+1PumK2h3Kodj68Z9a5Ox8N6HfSTPbaldTLbXG1o2OArqBkHoSSCDn/wCvXRXMha28uZtpU9MdRTclqZy90rIWLqWkIz/F7VaFs+FljYSHrz3FRQlY3Dv93tv4zx2pxldY23/IGPLJzuHoPauRYmkuoRoTtdoFkeCIukqbi3CAdP8ACrlr5a2wmMeC3XvmqES/vGVl3IcZKjnPY1p25X7OEZWwPlO4YzXVSkppSWwKLjKzKLCJoi7eWUXk88iq7SRm2kigdDK2QCCc4PU4q26RSzYaEMpXEYHQ4qjbLasDJa7/AN45DBuoI4IprR3ZG2paVfKfKJtUJhUJ4x/jVZ5GaJVwQR046ZpAzPcDqzIvA64FSXCGOQjzFfPPHY+lZybZEm2hgRVXpknqSam2rEFLJu55/CkmEhP2po0PHGKRme4w7qsSgYXjqKic401dlRg5bDlTaQ0eMj5selOiaMPl1LBj0J4z/WktHj8xiWySpUFTn9Kytf02bUo7Y2t59lms7r7RFJtLYby3Qcf8Dz+FEKkJbMfI42uasLZUqiAtuwoXnFV5re7hluPs10kQmCmdHiEiOwAAJB78AcegrAsfCt9pumvBb63IEAkESs8qBdzKcttPXAbn1YmrNp4T1Zgkr6/dfaEX5n86XDcr0Xdj7oYdP4s1SfOv3bNVT5XqXrW2mR98zI+1mZBFAIlDMMMcDqccc9qsH7pORgZHX061gyaNqzSO02uypdHIAjeURqpDArjd3yvPUY4p+kaNc2ThpNSEijzSYVaRh87s23DHBALZ3H5ifaqavuzGST6nXgxkhc7QPvFjyan8+H/notZTzc56k9a4PW/Gs82u3+h6SsEUtkAJ7q4y6o7HCqI1wWJOe4HB5pRnyNuTu31NJVlsloeqlhtLdRiuK8PWVprmqX+vagiXOy7kitGkG5Yo4zs+QdBllY5HJrj7zxP41t7a40+Q2FxFKEUajaGSExK5HSN92XCnPDHn6V3vhq/02wsrbTbNFS2jRY4vlcbgNoO0kfNgsM8+vvWyqwfUamn1OkSCFRxGp+oqrNABOT5ZROzK2OlFhq1jfIGtZJHy5THlMCCPXjipHM8kjllRYR8uxsHd6sf6Cm7SVxtJobFPFcL5iMxaMAsqfMSPSqeotNPIdltKo24HmLgH8q102bR5e3b7dKdTcboTjdWM3TLBVtCt0qyliDtZRtUDoAO1VNY8J6BqrGS7023aU8+aECv/AN9Dmt2iqSsUlZHIv4H0mCAGC3kaQH78U7RSY+qkZP5UW+ja9aj/AIl3ia68ts7YdQgWZlx2DfKx/Et9a66o54Yp1CyoGAOR6g+oPagZy50XxVKxlk8WTxv/AHIbOIR/kwLf+PUW2tanot9DYeJPKkhnYJBqEabEL9kkXnYx7HOD04OAehurWd0RYLySIKMHgMW+pNRappcOp6e1jeO0kMiFJFKjDg+vFAi+rBgCDkUZ5xXBCw1uxla00DxQl99nBjktr98mPsp8xRuJB4IOc9Mg80o8O3cmmR31p4mu59RRyWlmun8iZgfnRowcKvBHAyODz3Bna3LSNLHDFwDlnbGQAO34n+tLZk4YYBFchY+MFtIYItYs4bK2lJjhu7ebzLcsDjaTgFOe7ADPet7RfEOg6iqx6fq1ncvhiRHID93GT+orCSvWj5Jlp+4zYPNcN41je71fTNB82cpcTmSdY5GUmBVbOWHIG8p356V2xliGcyxjbjPzDjPSvOfEfiCG1+IQvxYalqFjYWzWtxNaW5kW2lLKxBVfmfK7c7QduOevGzVzJq53+l2UFhZRW1vGqRxqFVQOFA7CrDOqnBPPpXEv8SNNmIg0nRtd1C8YBlg/s+SD5f7xeUKoH459qjE/xF1cqgj0jQIScvJGzXc5X0AZVRT7ncPamM6q4tpfNeZm75AXrXi3xW8SazNrE3h2H7bqEf8AadvI9iix7DaxrFM+SF3qSwb5i2DgqBmu/fwVrRQzL4014XvDLI0qGPeD1MYUKR228DHvzVzw14WbSdYutYvtTudS1K8ijjmklCqCE3bQFUADG81nLlp+82EIa6GZZeMtUjha4uLW1itxaFolB3GSTz1TduBwFwwyCeD1IqCHxXr1+YNVSDbbNavcvaMpxgQoxUMBnOc4+tehKhRDJIAxA4XsKnywXPfHSlG84+8i20nocPeeKpzfJbWtpkwu7XMcfzOQryKIzkcFgoP4ivKvhLrl3eahLrmoaZHDZ2yy2+jo0nDMbgeaVA7nzAPXEfHBr3DXtRa002+kuGWNEgkaRs4CgKTnPsBVT4WwLb+A9FQKARYwnO3HOwZq4Wt7pCkpHTspB2qeAeTXzt8WtHsZ/iNP4a1SH7TouqrFd3acj9+cpGhIOdreXnjuoHQ19FA5Ge1eG/EewvvE+reMZ9H2/aLazisbN84BuIiZSSf9lnC8e9a0qns5KRyY3DLEUXC9n0fZ9GeIfEnxno7Xeni1do7LT73+z4hD95Il2iaQH3XCj2yetexeFtUvriGGGxtAttGqom0YUKBxj8KwvDP7ONg2rrda/cNchtNaQ2q/LGki4G4Hv1A59M11/gmM/wDCDaTcqrROIYkZQ+RxhT+tXTXNOVSWrf8ASXyOTA5dDAwai7t9fyXy/O76mzd26zqk0kvlGNDlsdAcbv0BH41yXgvT5L6yOvyyASalErRqV+5b8eWnXj5fm47sa2/Hckg0AWcMhje9uIbXIOGKu4Dge+3dVyMW+nad8iJFb28XCjhURR09gAK1bOxuxy6+L9OsfFt7p8S3cyQgC6kihzDG+OFLZ4YDA56+uRWVf67cXlzcXtuxlLq0AVDnaDnA/PFYdtoN7qHh2XSJdSvNHuNYmGqRXlrwzB8O0X1Xge4/Gnaf4p0/TtVa42yagsdxK9+YCGeARgQhmH8Ryu7j1JGcV8vhca6uaVqMqSTSfe9tLPt72u21tT3a+BpzwFNyqXjJr08/uIPGMN/JFos+rLLZ29pMkZlkUhVDBlyT/wACArq/CFl4dS5t3i1q0ubkk7YvMAbPoAeTXP8AiXVr3WrOLR7T7VN9t1CKeGeYCPZEjBydv3gBgckD6c16HqNnpGt6d9hmk2ybldJY8B0ZWDAqcccgV9FQqKovdOLMcM6FRRle7XXcu+JtPtb/AEG5huWEKonmpMW2+S6/MsgPYqRnNM8LajJq3hux1CaOSOWSIeYHTaSw4JA9CRkeoIrnI9C83xVcWGvahf6jHLaJLbNJOY12qxEsbJHtVgSUJyDkfStDXfGFvY30mm2Gny6hPDjz9jqiREjIUk/xYwcDoMVVapCnBym7I8rEYqjhYe0rSUY92cZN4R1bUPiPqkskZttJhH+ikjhzKQ8hX/gQrotc8P2unaPb29ruS5vbmK0M/VkRzh2XsDt3YroPC+u2uuxTFI5ILmAhJoJQNyEjIPHBBHQiofGp2f2OM/KdUgz65O4D9SM+2aVFQUP3ez1089TSNdV0qkZcyaVn5dDifHujQeC9MsNZ0FNRSO1uo0FlDiSBYm4f5SpYAgdiBuxxWZ4B8KarqLvrmoSyq9x5gCzRBPlMhIbH3iSADz0z+XsF8sTWbLOgdQhLqRkEViXd5Z2McDX13cQPNE0yCJfkRVGcdOTj1rkrLD4at7dx96StotbLU7KTrVqfsU/dTvr3ehxfi7Vlubq18M2rb7u2uQ15eKoUqiocKD3fJxntx3roNEl1IW8VvYwCK3RQqgDChRWX8PdBt76SLWtTV/7TgE0FzGDmNmkk80t65+YD2r0RY41ACKABV4OjRgnUpJe9rfy6fIzxNWpJqnP7OnzEi3eWu/lsc1xPiZpY/E720kVxqk95A/2CGCYBrMiPaXZSQFUk/wCs65OPStWS51HW9VvbPT702FjYyCCaeNA0s0u0MVUkEKqggE4JzkcYrS0PQrDS1f7HbgSSHdNM3zSSt6u55Y10yjzKxzLQrT6ddQaHZGyMUOqadCjWzoMIsqKBt/3WwVI9DXO3XiC98Ya5Jr1mJGhZBHZRDkQxgfN+LNnJ9gO1egGJWXbnnvVDR9FsdEsltNOgWG3Qnag9zn+tc8sDSliY4lx95Jq/r/X4s0VSSg49Dx/WdRnSw0e6uNOudSvNZmMYneZlhsD/AAghSOn5kg89BVf+2LqWPULGHxBqeoS6M8b3lvexqY5dhDhQdo7LwQT75rqfiLaxaQtzEikW2pgtAgPEV4HUhl9Mk7iB3Unua429u77WNOfSFxBc+VIt/LHxgDgY9n6+wyK+Yw2Hx9LE1Ittty+K7s09Vo+y0srLQ8ni2eNq1sI8A7QatZWXLJPVy095OKdtdz3LT5ku7GK5UnZKgdcjGARkVZjOR/WvPvCGv37+FrTUbv5bYWqzTSMMBRtya1x4k1Ncyf2PH5IXzDELkfaAnrsxj8M+1fS4vMMLg3H281Hm2ue3h8FXxN/YwcrbnWLw4b3FM+FbrBoLeHb2H/SdM2wOQwKuNoKMp91x7g1DY3kN7axXNu2+KVQ6MO4PNN8Outt8QbhJCEF7ZxyR4/i8slWz7jcv4Y9Kusrq5jG/K0djJI0M9urs5TnMrdM44Bq5naDjnI60+S3PkiXAZG4qqVkWferlkOcqf4fpXIyWOnJEYwepAP0p8aFUAPJxkmopXBQDo3Bx6VKz7FLE8YxSENi+ZAuCTinuzGPbxjpToPMYhjHnPRTnpSGNmb5isa9fr9KB2I3liRT83K/wgZpYfk/fMN0knReyipEURJ+7U7T3PUmiSRhF3z2oARpHMaq+MLnGKfEAr/vFDADkc0ixMAWySSDtGO/rWTNb6kL25kVy0IlWSELINx3hRL14BAD7c8fOa53OUpe7sjZpU0nJXbNb7jfdJXPGanVHkbeWKqfu8fpWFZx6pHdRPdSZVseZ5UibsgLtznjHL5wOTTbGLxBIheWUW7ST+YV8xG7xDBPcAeZ0x0HrS5I/ai36i9vJbaehuuiopbsB2rKSb5pZFbKyEAY44Hb881W1LX9We2u7ix0hZNKtpnjkkyfMIX7zjtgVBbyDYhUkptG3PXFbQqRlpEzck9jdtbnAb5I2Z+DkZOKekVvNJnydrg5yrdB9KqWqN5ZkVQy4HINW4PlkjZ9yKTnOK116hr1NK3tojbqQ55B5HTmuSf8A4SG2tb17aO9e7aSRHcsrxbC7bDCm4chdg7Y5JyRXRPdNvZY8bcYGfTual06M7gww0eOSR3odS8lCC1/I6YW3ZjPZ68q6UsbyustlH9sO/BhljXOPU+YTtOP7vvWcNR8YQXirPpcO8qywRohJO2Ikc7sNzjOe/Fd0arvdKJ0jUgg/ePpWqhGC0KlK+5l2M95daJbT6rEkd8QfOiCgbSCR0ycdjj3pEaFurohz3NWrOMSXco3AjB5FRXNgu7a1uG/2h3FZtN6nM7vUp3FyscojjAdyOnYVCLyVRt8kSMcE9eParMlh5DLI0WwE/KF7AetMWeMZkZ1ByNqgdam1mTazNJLJL6wMV0xaOeMrLH2KsMEflXHN4d8RHQrtbzynvz/oKMso/eWscMqRsSehdnDEe9d7Z7jArNgse4pt8cLHz/GK3qScIcyOyCuzzm/0vxbDFAmlQzh/tDzb4roKFw0WNw3AEbVfru9Mc5q5428M61qmqazrGk7HuZNLSzgSR9qXCky+ZGfQjcrK3qMdzXZWoV4N7TBcu24HuNxxWgNoUbPu9qiPO5e9/wAOHurZnnd7p/jwfaLO1W4jEX2pknNwpSVHliaNEAYHIQSLzjB796u6bpfi6AWoN1ctC8ckkqTTBJInQuYY/vPw29QTk4Cc5ru1b5QMAgdvT3pr5zk963sI5DwPa65Dpl1FrcdxG73CtbxzzeYwXy03c7m437up98CtN2kjlH7wl14+lXLm5VZ14wR0z296qXKMrb5CCX5GOhHrXCmpylNen3f8EivokhkshZ+WUZPUmnwLMrCRF5VuXHeogRgbo19iTzVuBwyiKNXdc5Iz1pylZeZlTipS1LVufObzJB8wHTsKTdLDG2I/pmoLafIkBbY/OM/Xj/CnNeq2wrHlj8pXPWopxUo/FaSb1/r5HXKql6Mg/s7T5kk+228LwysJZQw+/L6n3wB+VM1LTdDw2pzWdqYIYzJM5Bz8uTkgdcc/nTyzLK0ZYHHQkZxUQMcnnQ3iCSGZWjmQjhgRgitadbXkkrMxbSs1sVLCfQ7G1bylXTjM7yyQzL5bNgfeIOeMDj6VJda3pX2bdHfRD5N+5mGAoOD/ACNV73S9NkSSaSKWVVU5EkzEyYBxuOecc49K52DUNOmiDX+h3MaXsXnCOOZgsxJD5w4XkFjzj6USpU5u7RUakrWizopdW0lXdl1KC4KgMCH4+YDn36jpTYNU0tVb7RqEAKkjJbp820jj36d6xJbnQoZfPhW4LNKxBMuw242NwmDwWMI+oNaul6bpF7DBqNrCwin23QVnbiQnO4jP3s9/Sn7OEdkRLu7muJ47hUFvJ5kLIPLkHRh1xmmSvdGaZGuo47WzgE8jPE0h5JGPlOeMZ75rL1PWNN8PJbWjrKzu37i2gQySNjkkD0GeScAVkv8AELS5hdTW8rW91IPs0+nz2bzyMFJHKRkEHk8g4IPeoo0eSd0/d7Fe1Ul7y1OhuLmV7gRQalb3Qiufss4jt2i8tyhYHJJ64xj361LaGOGKSIRlipYc/wB4nk1yuk+K7CfUUgvkOlSXEwnjRrCWFZpRn+NywbGScDHriuytmt5wxhYuSSxfocnv7inWrQjKz/LQXsnPWJz2pab4kudSuJNPvEjtpnt2RTMVK+UqZUegY7i3rt96ilt/GcNtdytOBdvHtgTzINq/MDkjbgnlhn0HPOK7Bgu1UVMHHO09/YVC0Lbgg+Z07OwpOun8C5mXySiveOZiHivzrxYVR/lQw5MQjBbzgdhIzxiMkNk9ccGpY4PFxkSV7i1k/fvuGIwgTGF7Z257fe9eK3mPlKshmG8nCgjpUv79oF+XDMPUc89KmTkkpSQotO8Ujm518WMkdrCYtxj3M8rQ7lI3cHaoBJO05AxgVDJb+JFuYGk1TzwsQLAvGimT92TnaoJGQ4Ht1zXTGSfdiRU8zbhlHJNUZ/MaQq0fyRjgitXbsZe1a2I/Dx1V9LjXWFRrkO5Mm5D8vbOwbc/StA3fkSEW7O44684NVIZQCFZiAx6E8E0fabcXiW6MCQTlcHmhPsQ5N6mpaxxX0bTyRlZGbkjtikvLVUKi2TEjA5wOtcnp/ibU7FF3afNfs8m0hEaNe3T5eSCe+CAD1rUvdU1MwRzSRGwYyvHKyxNOI8JuXC4BIZsDp6juDWtk0a8mmp55pmqeLNWvIrO/1210bUkIcWcdpvWfH3tsjHDr7DDAelXNJ0ez03XtQbVN95eXzW++4z5SmTfnagH3dqvuzkkgnmtPU9NtdQh2TxAkHcrA4ZWHQgjkH3FYf/CQajoN3LDrGnDVtKhmwb7yD5schQAGQ42kDcE3DkDk+tdua5d9XSlB6M8+jiFVVnozro5dDvLkhbKdhMfnlJPyMpQIB83GfMHT3zVo6loXlmae0eS2iaRQyx8EyA79vzZPHJ9iMVVttS0WW22xWabWjaQbMYaPfjduzzllUA9yRimLqOmyWtr5emw/ZkbJDFQEIRvujjPCgZPHIrw+a3Vfcbp2Ot0EWlvpZFtD5MAmkCjcWLYYjcSecnFaLKrD5lBB9a53SL77RZRT24aJGZhs7AhiD+ua6MdK76Uk4qx005JoAAowoAHtS0yTfj92FJ9zS7tq7mwPWtSx1FJS0DCiiigAooooA57VPC8V/ZSWT6jdR2zSNIkahfkLMWbnGTyxxzxVWXwPZSMCb+6UecsuFVRna5cZwOuWPzdSMDsK6rHOcn6UtKwXOdt/COmxTW7s8kyQktskCkNkucE46fvDkdDgZ6Vy+ofCXw+B5lncXNhcEFBPabYmAJB5x97p3r0qoJvmmSM9OtZVnyxut9CoK71PO4/hBo4hUNrGtPcBQpuGu23MAABkDjgDjium8F+D7DwxFcJbz3FyZzlmnbcxO5mJY/xMS55PbA7V0tFbEkQghB/1a1IOOlB6VCztKdsfC9zWdSooevYcY3FkkJOyPlvX0p0UYTk8t3NNEbKQqEKv8R7mnkP5oO75MdPeohTbfNPf8v67jcukRJFLMFK5TqTnvQ7NvA+Xbgls+lEhlB+RVI9zUepSXEWnXElrEs1wsTGKNjgO+OAT2ycCtiDgfibepfyweCdOkZtQ1RcXLxOpaCzyBK7A9MglV45J9q7PQtPTStHS0h+RI02oMk7VAwBz7CuV+D9nb3Hh5Nflcz6jqZ+0XszptYynhkx2VCNgHYL+NdxOStu/8TYx06k02klZEqNtTm/HOsS6N4F1HUI7rF0YDHaYXLGdvljUDuSxFVPB2lWOjeFIIreNknWEs29t7NJglmYn7xLZJPc1k6pFN4i+IFjpK7RYeHpBc3QbnzriSJhGoH+wGLZPcgY7131yqo1rEuEG/JbHAUDp/Kos7ISTaR5N8SdYt5NL1jXNcXXrjT7C8OmW9joxZZSzKoeV9hDMPmzjOAFzgk8cl4T12SwtoIYbXVtU0mGMJHOFBEZQlcKGIZ1wAQQCRkjJxmvSviFD/wAI5eXGsR3j2mm6rE9rqJB4idoysc49GBwpx1BHoK8O8HLHf6ToPiaTXL20i0iw8m6sV4jkyvyswB6kbSMda+NzLH4/LMROqndN6Xu42ado2WzurX87s9zLcFQxrcKjtZeS9Xr2PQdZvoLzxD4T1G2lWezle4VCORvaElW/AK49ea1fGN2LHwfq2oJCkrQWcriN1yrEKeCO49favOrPVILO3062ml2XVzrbahHbqcmCI7i+ew4bn3Yiu/8AEt5av4F1O4aM3EUlnIgjHWUspUIPqSB+NfeUZTnTjKas2lddn2PAqRjGo4xd0czc+CorXRoidU1i7+xnfDAtwUjBzyFVACBgkAZOBxVD4b+FrUDVrVo1gWLUZAbRVwUUgEFj3DZLD2NekaVbSQ6XawXMm+dIUSVv7zBQCfxOax/CCyT6hrOtMqpFeXPlwopyQsI8rcfcsrHHpj3qlBKXNbUnmly8rehwvhDw7eya/rFqodYdPuWsYJJAceSp3rj14cD/AICK2tIvG028ub++sQ+kwXL2/wBsSQloihALun9zORkHjHIxyO41KaS10+5ulGWhheRcjuFJFcis0mnfCm1mtW/eNZRNJKy52mXBkkIPU/Mzc1N40oNpaI0nVnXnzTd27L9C3471ax0qbSdcedNkMzwy7SCTHJGTwO/KLj1ryrxDYXusC9hmmijM17/aLWVvcFLpVJyFLjg9OmMds966D+xrSbWLzQbjwnDb6Na2qy22rF8s0gGeD1BGQevY1yun3cN08Hid5tO0e7vR9iju5498l0VOMAZAAJXgda+Meff2mv3ceXls+j3Wm22l7rdHz3H+XYrLYUGpJxbeyd+dbK29rX1V/uO++HeoWzXNzr29kt7mKOG3UjDOqFiXI7ZLED6e9bmtahD4kv7PRLGYN5U6XN46DLQLGQ6DPRWZgB64zXKeA/s1rGdIvomkuLPbH8p+VwRkOPrzx2Oa6HTbjUode1r+wNLt7my3RjMtx5QFyqYdQMEkY2ZPHOa+twkacKMI03dWOzKqVClgqccO7wsrPudndTW1tZvPeXEUMSqd7yMFUD3J4ryrxZ4tgurUw2msWFtolndKn2ydQwnkHSMZIBRWI57kY6DnrfDunf2/bwa9rnl3ksgDw2xQ+Ra44ICEnLZzljz6Yrm/Hmh2djqTyXtvFPpGoz+a6yrlYbhVzk+zBSfZh71xZtT9ph37t0t+9utjHOsZjMFhHVwjaas5Wtfl62vdX/S5D4e8TyaIr6ZqV1ZwzBhL9pklCC53knf8x4bIOQOmBjiurtdQ1PxIFj02eSy09R+9v0A3zt/dhyDhfVyPp61xHhBdG1TSm1W/0xbm5vGfY8oIkiRZGChT1UjA6Y5rtNOfxVBYuLGSC9jf5YGviVlhzxksB+8A64IBOOpruwkJRoQjPex1YF4iWHhLFO9Rr3n5/wBbnSaLptrptktnagiOMnPz7mLHklieSxJySfWtLITavauG8OafbWfivydJuJHW2hb+1pw2RcztjaH7FxyxI5AKjpxXb/MSN2PYV0o6wbJfb2NMuJFjX52VV9WOKmI4xXjfxNvtSn1HWWTSjrE1hLHDaaazhU2MqkyYPBJJbk9lwO9YYmuqEOZo78uwEsdW9lF20b76Lslq/Q6r4hS+Hbi50yDUYLu+urScXkNvaYJHBUFySBtOT1Izj2rzDWJrfU9c8SajLY6rY2AgiaewCqJpwqlQFKE/KQOgPJPWn6xaW6vc6ZFeXOkC/slmZrdiXgdDnCntlQw2/wCySBS39+lnepqVxNd6f/Z9qqEXMeBdgkbgWGVyAMjnOT9a8SpjcTiW4Uo2Xzv9/nqj4viN5rh8xrZZRSfL1jdO1lK/NsubWOiumbnhyabUdMttIgnvEsdWty1vFeAtJaSIA69edvGCp6dqtva6XZ6zc+LPski+IZ1GnyQGU7BIBnGOwwN27+7+Vc3pniG4vry6OjrcDVZ2MNnK0PFtBkAyYbjJ68jJO0YxW54Xs9X8ReLbue8aEw2iCCeeJgVknAGGAB6mNlz6Yx2rmr5L/aVGlKpN3Ts7PeLd3F/cj6ThPH4zLsDbEaykrq+ri/s6vdpOzOy8Oalaabpdrp6s8vlIELY+8e5/OtyzJuvHmgx267pYYZp5f9mNgqDJ9yTx/s+1M0/RrS0UFYgW/vNyav8AgGPzdc1vUI0wjzLbq3Unylwx+mSf1r6Oo1FaGkXvJneXW3zdsLcDsvSqMqlriEc7UYsx/Aj+tSksF+WmCGQzRyAZAUgAHqTiuG92Zt3Y+cR446O21c9aAqthT1B454p8kMsbBnjYeme1MK85O2kA8O0b5VmB6ZFK8ilGAjHXIOeRSp5SqXdskHhf602Vt5HTA6cYp9A6DFAHOMetY6afqkcs8zzxym5ZJZUilaJlIDDaG54AKc8Z2nitgDc3LBVX5m+maUfOc9255rnl78+XsXy2hzPfoY8tlqk167zXjLD58boouGOdpJBwB/u5HGefam2en6ysKG41BzKrKwUznBO4bs46ggHjnG6tojnkUlUqUUZ9TGsdL1Rhunu2BU70Xzy3O5M7v7wwrYH+1Rpen69d2yNuuoWL4xJcHKsFT95jHKk+Z8nHUVuiTauSQq/SsS68ewxymy0W2l1WVM7mhwsKH0aU/KPoMn2qlSj3KhBN2I9d8OWMmqGSOe6i8xyzQrIQjHqQR705IXRtpjwV/hPHFc7p3ja6v57W61a3h0972EPZvG5eJ93WMkgYkH69u9dLauWPzOCWXcPmzWnsoQ1itypwUNjW0yRwyyNsjXOGAXqKuXNxKY3U7NrEgY5xiqVucIpwD7EVKXZ2GSAM/gKJTtFhGTehJOsKwJsdAxfYy7hknGQPrjBxUlrdmNvKATgAkE849awrmwkurqe8t7xfLmiVoQoOBJjbvyPVPlB68k1HaafI8qzJeRXEaytHJEsr7VwW+TcOSULcD27VhSbglZDqVG5to6SSV5nIyAV6qrZIz0JqIx5G7GAO9YL6Nfut21xf7WndnURlwFbayqfw3A4/2RWfq3iK6n1HUIbLWtMsvscmxLSeVBJMAu4kgnPPAGO5pzrOKvJMzc+51dpL5c4/eBATzmtlhvTANcPYXv2uzS5kypZA5B6Lx0rqrG/ga0RwwwBjgd8dPrXVRkrGtKWgzWZo1QRszKfbvXNJf6XNNfQreRCTT2SOfedixswBX5jweuPrx1rrZYYb1EmZedvy5HSvOtY8H2NhZyTXevyKi7HvZLkKYnK3KT8Djb8wYd/vU5R1uOUU3dndaVqunyWO7+0LI+VEJJCtwhCIejEg8D3qG917SGuPssOoWst0kST7ElB/duSqv1xtyOtcho3h6wv7BpdJ1K0Ut9oYssAKOJblZ8Eqeg2lcjkZyMVoaH4Ok037Nm8hkDeUHUREEeXcyTjGWPy4crznoDTnaa5H1N46e8W5Nc8PzaVJe2uoRXUcFtHcyXAfajo7uvynPLbo2GPpWrp+u6a8wszewCYID5bON+3AOcZ9CD+NcrJ4Te3s47RdQhYxxxW+GgIVkSSdgThsg/vh0P8AD6Gp7LwDFp8KXEdzHNcQyRzBkgwzhLQW+zOc4JG79K6aLpyai18zCWl5RZ09pcxTX8vkO8nljO7sfUe9NPibR1t0ma63xvbC7BRSf3RzhvbO08deD6Vk6ck2nXMT3Fo2ZvlQ7sEU8+C7VrO9t0vJUS5uWlQNGD5KbXAjHP3QZHb8a1xeGjQklT+F/wBMzwtRzi+bRmml5pd8Y5orlSHdowCdrEjBIAPXrVSbVNOOomy+1t54Ij2mI7UYruCbugbbzjOcVkT+E411Swmj1JillcrOUaDqVcPwQwxnbg5z7CrV1o9y7aiLPUjDa38rzzIIA7h2iEZ+YnG35VbGM5GM4NeWlFSkl6nRUs0my4bi3Jj2XFtIZv8AVESqd/8Au88/hUsN5bRqEW8jWSTzNu1gR8gBcE9iAR1rnNG8G28JZWulaV5A6utuAIsSrIdu5iRyuOvemL4BWO0ntG1TzCT1SLaGOxFyRu5z5YyBjqQMUOMbp3/qxNOKs7HTm5juLhB50BaZCUCuMsPUeoz3pTGyxiTnqR9K56w8Ox2Oq2t/DLEhgUqyJCckkueGZjgZcnnJGOuDXSKxaN1Xvyw/qKylaFTmez/MTSnGyeqIlG47eMtxk9q57xx4jm0G6to4LH7ZvV57gK3zRwJtDOox8xyw49jXRxqmD5hZcj5TjjNcNfbbzxxfzhsrZ2cdqvuzsZH/ACAj/M1XJeSkRBrlcWdDJ4l0RNOS+uNRtIYRD5u5pAMqe/vn9ayl8caKAW8q+jhVciZ7J9gX16ZA/CsKx0DTbOSYJNPGn2iOeO0kl/cBlxhgp7jnHYcYxWm7SSSKxkDsHfBBBwpxjkd81uoK1w5UjUuPEelrozaibmIwykbDCEkefIwoUdyc4A5rnZ77xa0AvYL6O2uvvQ6eUQQhR0jdgpbcR1KnAPQEDme20fToLk3kOm2sc+SfMWIBsnqc+tXhs3LkdOc+9CEZ9nDcm4k1LVJVm1G5Ueay/cjQdI09FGT9Tkn2uoiuQScLnj3pyxcFgT7Ams6dX1DW00lpriG2SzlvrprfiaREKjy4z2JLcnrgYGM5rHFYiGHpSrVNkVGLnJJdSr43ljtdAlvJJFT7LNFMrEgBSsi8/lmvRdMkimt4Z4GcXO35GBGPoR3FePi20PXPDOjeMLHT9ZtbJ777LNpOsO7gkkoJQjk/MDzzwQTxnmrfiGO58L6fb6p4dnFo0dzDHLA7O8Mkckipjbn5SCwII9DWWCxkMXDngmrNpp9GvvKqU3Tdj1PWfFWl6TqptLoXr3IjEmyC1dwFOQCSoPUg4+hrnNY+I2jwp9ouoNSj58uJPsUg8xz91QSMAk8DNZOm3Gq32pXup6jaC0d4obdIxKHz5Zcs2R2Jfjvx0Fc/q8eteJDrOn2Vzpx0tCLMpPAzZkChmkV1bOVYgYx1U967tGJu50kvjTUNQkC2GitasCVaS8YhFPbYoUM5+oT60628aa1pt3FDqWjXF+rv/r7NQqspIGdpJIYZOQSOnBOaradLJBaQRz2azTRQJvl2YLtgZOMdySav3HnCVwIlaJWUKuwcg4J/WplCMk0xxdndFS98Sa9qN1PcWko0qxGcJcRiSV+nUKQFB7DJOOvpRHrHiXeI7eawv/m4RmktlGPcB8/TFSSSfuGUaahXIzgYBz36dO31qe0f97I3kCMq2M46+/SnoJmn4S1yS/1a8s9Us7Ozv4AjHym8xXVgSrAkA54IPHatyeMJsck7WkCknrgg9PTnFcKkkNj8QLG9nby4L61+ylicDzEfci59SHf/AL5r0brhoj5itkMMZx/+qlKOomrmfq3/AAkCm3bR8tEiM8w80IZCRtCjg5wMt1HOOarTX3iZXRba23sk0cZZ0XIjCje2Q3OTn6Y962DnyHjaYN5WAkucZz2I9aSZZ7eEJt+ZuCeu4+lGq9Cuayscdf3RsxBIyBoWlxOdpJWPHJGO+StRLqTNHCl1ajzZBMxRDgoqlygIIOSfL5PqRWgrMv3WI+ho8yTO7e2cYznnFfWYjCYipUc4VbLta54EKkUrWOWL6h4ejuX0mziuLdVkEumzygqcMwzBkdMqSU+6c8YPNdFpnijTdQsXuotNhbyYzFOm0BwRuGwIVzgFTkHGM96nLuTksScYz7VkXenXEGpf2xo9x9k1ED5mI3JMv92Rf4h79R2NebiMkqzvKM1f0Oqni1opHXafcb4B5kUNo6OY/KEgxweMcDvx06it1L6EqA24HvxXJ+H/ABHDq0v2K5hNjqiLl7ZzkMAeWjb+Jf1GeQK2tvyZ714jhOjJxluehGTWsTQjubWInaXJ9+abNeCTaEQ7c5Oe9Z4ODUiszcDAoU76FKbehoJeb8Ikfz9Bk8VaQMF+Y5PesaN9jDI4BrZjbcgb1FaQlc0hK46o2cb/AC+Rx16VJSGrLFoopqMHXcvTsfWgB1Nc4Xjr24pl1cQ2tvJcXMqQwxKXkkdsKqjkkk9BXH6h8UvBdraTXEeqm8ESs7LawvI2AMk8Dge5496AOn1aa6g02RoSguCyRxnGclmCjA9eePeqV2Xhv/s8mq34l+0Lahvsse3cy5U/jnr+leT6n8b5r63uJLHwNqs2mA/upnuEhuGZcMrrE3IUHBznPHQ1r2Hi7xIiafrniK80y50m9USLqFjYc2chA27yScqRwJMAAjkAEViqtKadne3zOfC43D4lyjQqKTWjs07HqGi3Et1pNrcT7POeMGTaMAN0YfgcirbMFGWOBWdol7pc+kW82lXMVxaFB5TxSBww9c9+e9W1RpTvk4HZaJ1deWGr/rc61HqxPmnPdY8/nU6qFGFGBQKWqp0+XV6vuEpX06EN1cRWyxtKSBJIsS4GfmY4FVZdb0mO5e2k1CFZkkEbIc5DHOB09jz04qzfWkN7AIbgOVDq4KSMjBlOQQVII5rI/wCEX0eS9muHtpSzsrMWuZSSwJIP3umSePetGSLdeKtJtbm7gnaZGtXZHJQYLLsyBz/tr6ZzVv8AtvR2k+z/ANoQ+aZBDs5zvIyB/wDX6e9FzoekXEd1HNYowvJvPnOWBdxjkkHI+6OOlUrnw7oNos988HlMJPtDSNcyBVZckE5bAAyeOlGoaGN8NIxaah4i0yHIs7XVZBbrnIQMquyj2DM3Hauo1PULXT7G4v7yVILW2VpJZZGwBtFcl8CsTfD6w1B28ye8D3E8p6yyO5LP+PX6YqvfNc+N/Ez6d5MUeg6JqIEocbnvLhFBxjoI0Zx6ksvYDlyWpPQj+HcOrXWo6p4qnslsodTaKWC3eTc6oseAz9lYjHyjpj1rlPE/xNvbzULYQa3pujWl1cGLTY54t8l4y5G45YYUkcAc9OcnFe2rAiwCEYAxj6188eONH0rwjqLxa1ZxXFrp6SX+kyumWQbhujUn+IEqB7Eehr5/iCriqGGU8NffW1m+yte63tfyPVyejhqlZwr7W0ve3nt5XO9EkfxQ8B6p4Z1vdZ3SEQ3Rt26EbXDISOhGDzyM14tHol7JZ+GrHTrSV7a5ikS4dF+QC3kYxbz+X1xS6B8VJ9F0LWLqKxzfXiySNJ1VTswoA9AAB+FereD4mj8L6bG1ubd47WNSjdQQozn3zmvYw1GpUw8FiUnJcrfqtdPmefXnGFWXsXaOtvR6fkcR4K8KRXOqahdarua8t7hrUQ9FjjB3KffcCGz747VY+K+sWui6MkV5JcW+lQv5kzWqbpSYijKq+mSy8+xrodLm+xeKvEct1sWERwXJlBPyoIyCCPUbWOe4IrD1L+0bqa28U3yLDp7SBEsnTlIpCAsz/wC393joAcdaM2lVjgqk6N7pX00dutn0YZdGm8TBVNm+u3zFh8U3un6ezLO+oJd2om01502ymRmVFR8AZBMiYOM9c12nhzThpOjWun+Z5hhQK0mMb26s34kk/jXj+v3V5NbR69Djy7eeK4MBAGbeOQOqKcfKSQrH1wBwK9c0Ka+miLXibP7o708mjiY4KmsU7ztr38k/NKyfmPMZUXiZugrRv/X4kPjdLqbwrqENmjvLJEY9qcsUPD7R3bbnHvWNL4q8OQ6NHHbyG6B/0dbONP32QvKsjYK4HXdgV2B2thifl9683+JmktFrq67ykNzZnT5bhOHgYsTG2fQliM9jtrpxdSVKjKcFdo8HM8TUw2EnWpRvKKvb9fktTmbK+uj9n8MPBeC2SVpEN3t3TQAArHlThsMcEf3VGeppNU0uHSZFj1qwilsC8l5YtIgJikHzOgHY85U+5Hap/CViLPU9I01r+e8/spjNcXVw2XOVYKpPqd3TsB9K7XxtpcPi3TLOwsbmKOW3vobhmcHBRSQ6jHqpIrxMDl9KrhZKEeXmk5XWmvdf5HnSrV+KMtjLFuzWkZK60Wikk9VdXucN4d0eKXUb3VfEVnbX014qLDBtJFsg7An+PplhjpxXoC3g0bQLW30vTIo7ieQQWVtjam48lmxyFAyxPXj1NaE9la6No9zdQWpuZoYXkCAZeQqCdo+uKq+FLL7dHa6/fXv2+6ngDQsnEECuASIl9+7HLH2HFe/GlGnFQholse3h6NPD040qatGKskaXh6ybTNJt7Ey+aYk2s+Mbz1Jx25JrlvjJE2peEp9AsXY6tfAGzRELEFXUljgfKozyTxzXVa/qUGjaW99PHK6oyoEjALO7MFUDPHJIGTgCsCx/tjU/FltqlxoZ061gtpoQ01wrSvuZCMomQBlD1J60JaWNJK7dy54V8N2WjaXbWscYYwxqm4jOSByfzrZvI5DYzR27BZWjYIemGxxVgKR2NP8A99c8cVQjz+y8R2/hDRbHTdT0S4tHjTazCWIJKwGXdWLZdiecY3HNd8r71WUA7SMgEVzpjjuPHkvmQhxbaci88gGSRjj64jrqAAq9OMdKaK3GI+EO481xXxUghs9LXxQiASWJVbgjgvAzAMD64JDD6H1rswhzz071V13T7PVdOn0u/h86zuIyk0RJG5T2yOaipTVWDjLY2wuJqYWrGtB2cXc8b1Oxv18BahqCW/m3Cp9ulcrnMi/MBn0AG3A7ZHc1sfDPSbldDsZdaiMkc0brCtxH1Gf3ZdT3Kev866jUf+J5LL4d0i7Fvp0ULxXs8MSuN5wohUnjIGSSORxXRPYwf2X9k3MQECBieeBwfr3qXSjy2jppY48ZT+tc8pP3p7vr1f6njvia1vdF1Kz0nSoooNUvImjSVizosTNyse44UKo3MecfIK9R8NppOm6fa6daTRBYUWMBQMtgYyfeuD8SRjXrlje7UhtBiSaRtiwkcFw3Ucg8iq+j2F7beGr3UZLueWIun2WV1KzLbFsPI3TnaGI7gcnmsYQ+r0pTfrZGWV4SVOkqct2726K/Rfn82erLqdjJdG1S+tXuFPMSyqXH4ZzVKLQra1klksLnUbBpnZ5BbXbhWZjuY7SSBkkniuCMF4uo6tBeaVp1p4ftrdZNPvYG/el8ZLeoIJ698d816HoFxcTaJZSah8l08CNKp7NtGf1ryskzmOaqb5Lctut1qr/euq6H0ObZZLAcvvXvfpbb9OzIry68RaPZT3lnrKXUUEbStFfxbidozw6YI6dwa7nQbt9VsYNSkKwrJChjTuARn88mvPfHDFtAaz8wRLfSx2byf3FlbaSPfB49yK9Pt4o7XTILeOIJhRgdwBwK9StGMdjyVtcc7sSNzlvYmlSNpA7jACgkjNZWta1p2kpGt1NmaUnyoY1LyyY64QcmsVvGGowndJ4avxbTZWExFXlYg8B0/gz2JOBjnFc3qNRbOrABBzk0jvEp/eSJED03NjPsPU1Q8O61Fqlit7ArwkEq8cgG5GBwyntwQRXnPi2T+2tXhvtwkibVobaxXGQ8cZLSyIf4fmH3upEeOjUnohwhzOzPV2ztKqCw6kAZqzHCFsndwAT90d81ljU7fS/IFxMVkeNmA2M3yrt3McDgDcvJ9atT6taMVRry1Ri7nAlXJK/ewM9v60UoKEddypPmd7Dyu4gKSzHAxjmqt9c29jaTXd1IsUUSl5HPYCmx6lp7yFI9RtGcAsQJlyBjJOM+gP5GuS1fU7TXdW+zxXMMumWDq0rK+VnnP3V46qnU/wC0V9KCIwcnYZcfa/EmZdS8y305sGHT848xezTEdc9dnTHXPSpdTMGm6JcuoSGG3t3bAG1UCqT0HA6VfRozuVGUkdQD61z/AMSiyfD/AF4ryTYyr+akf1rO92daio6ITw/psEvg3TtP1CCO4VrOISRuuQTtBo/f+GjDMJru90dTiZJCZJLX0dW+8V7MDk8g+tbsUYTheMdKl2kHIpxm4u4SSaNbS9QgvYopbd45beVd0UsbblYVY1LT3vLeNFaILv3Dzo96NwRgjPbOR7gVxVi7eHfEkEUZ26bq05G3GFguO4GP4XGT7MvvXocXmD/RyVxvGCex9aK1uTTrt6mEaXva7GHpejiwe5aK6YtJHsicr8yDAxnnBxgYrL12zt9GsEuJLgPZRvuk88AsmfLGUA5ZzswMAn5jXUuNpYDkLxmuKeUa7r8l+3z2Fg5hswR8ryjh5ffaflB9d1T7KPLZmUYczsZbWGu6xBjUb9tNsdwMcEKf6QyjOC7kkI3zE4XkZ68Vi+KPDegrrOhSDRLRkluZIJneIM0geJm+Zj8zEsgOSc5rvXBZh6Dk+/tXOePlYaTaToAZYtTtGj+pnRT+jEfjRFJaHVGEYrREaNfeG1EhkuL3ROPNRzumtgO4PV09c8j3Feg2V1aS20d5DIWjlC4KkFSD0P8A9evMNb8WvDcyx2s+nWlpDN9mNzevgTTZwUQZGQDxnPXIxxU3gy41Rbi7srC4tbDY4eW0kiMsS7uQ8JBBCNydp6HNc9HMsPVrOgp+8unpv5adbbG9bL60Karcvus9ttceT5i5AI+5nOK8uvLo6v4qvYdSGw6dKHtLIrwVI+WdifvnO4DsuPXmrtn4g8QaJeqmqRvqdix3LPZW+XU/3Wj5OPdc++KoRrc6p4g/to2T2FtHE8MKSLiWfcQS7j+EDHAPPfivQnJcu5zxTulYRW/sHxFZ6hbr5FjqUphvEX7glOPLkI6KSQVJ7krmvTJLOEWyvEQp3q7SM3JA65P0JrzPx06W3g7UJW42orAYySQwwAO5J6V0Fh418O3eniG41qzhPklXR5QhBPqDzRRlvJl1JJaHRXqAymOFcHA27uMn15qeFpLUKHLvIw2gEDFc+3ibQ5EiMmuacTtC7jdJ8x/OtLc1wodH37iOQaL2ZyXszUu7QXdsFuM7l+ZGQ/MreoqnBqgtrlrS/wAoVACueQwx1J96fiZhDGu4w7tuVP61T1zTZJLb7RE28wk7wTzt9q9PBTjVapVfh6eTJrOcV7SmtV+I+S+t7i8dLdmd3xtKoetSvGoZW+ZCBjcvQfhWT4fz50+0AkR/lzWmi/LubJz0GetcmaYOnSr8sG1p3FhsTKULySdyXzCAZIhheM+hzxz+IpjqwZuVDZ6CrCxyQxLJIg2g5Cj+tVJGWSYvggHrXmSbdNxluv6TOu3LJNbP+mM27e1PRtqt24xnvmif/WH6DHt7UbcqVUcqSWY9M1VX3moL+rGVP3byKupX1vY2El1dSeXDChdmPYDk1xGgCeWGbUbiNo57+droo3VFOAin32hfxzWt8Trhh4ebToUXzNScWaSP92IuD8zY5I46dzjp1rlZtV8QaWgm1TTbW4tQQsj6fI7PGP73lsuSPZSSPQ10wRETpLjDY6cj5hjnFOYYUbBgdqyNM8QaLfXBht9St5Z2PETPtkyP9k4P6Vrq3OeN3pTk9Uy1roK3mbAW4pFKhcsM+gp75ZRu+UUq4x2P4c1XUQitvXbjmuKt49Q1DWb3xVpd3c+ZYTNHpa+YRFKEXEoK/wASuwK5PoCO1dpcq0lu8aOUaRSodeq5HWsDwSbi0tJdAuUgM2liOHzISdsqFAVfB6HrkeopVKcasHCaunoUm07oyfEvi1/FGuQXVgzPptsiNax44aVkBZyO5AbaPT5vWs1/7X8UajqOgzTG1sYIY1uWVFaSR5PmCjdkLgAHPXJGMYrrvDPhbTvD9g1ta7mXzZJd8hyRuctj6DOPwrP8O3lnY3XiW/vJooYI9RbfKxwAqxRAc1hg8HTwdGNGmtF/Vx1ZucnJnR20JhhihO5tqhSxPJx3PrXG+KPD+kWECxaVb3EerX9w4svLvZVWOVsu8mN21VHLHjnp3rUsvHGh3d4lr5l1AZX2RPcW7Ro5PQAnuewOM1N4whmWKz1q1jaWfS5jNsQZMkZUrIo99pJHuoreNSL+F3MaNWnWjzUpKS20d/yNy1jljtoVkk8yVEVXfGNxA5OO2alBLOPQVz6eMfCzSLH/AG5aFmVSpD/Kd3QZ6Z5HGcjIzW+o3dOmKGpPdG2iFfdu9sVEhG4buRUn3QRIxOagmkSNuEBNWouTsjOTS1Y2+hhvLeS1uoY5rdxtZHXIYVmrr2oeE5LW1drjU9MuZhDDEPnuYnwTgf30wpPPIx3qxqOr2+m2Mt5fSJFBENzOT0HoPUnsO5rM0a2vdSv4de1ZfIKxt9kswvMCvjlz3cgDPYcjnrVTpSj8QlJS2PSPDus6Zq2nG6sJkuQ+V246HoQQehHcHmrcdx9mlgjPmRxv8pdjkDnjr27VwdxYyR3g1XSbk6dqH8UirlJh/dkT+Ie/BHY9q1tC8UxyTjTNehXT7uRtsbMd8M3/AFzfHX/ZYA/Ws7W2L22Eooor74+cCiiigCjqumw3yoxZ4p4m3wzRNtkjb1U9v696m0rxNcWcsen+JvLV2OyDUVG2OY9lkH/LNz/3ye2OlWKiu7eG6geGeNZI3GGVhkEehFceLwVPEx97fudFHESpadDp2kjKhtwAptvdW88hS2micqdrAMDg+h9K8L8d+GdQsL+z1SES6xo1viKfTZ5nPlQluWjIOTt64OeBj0Feh6V4B8N6lYW9/oJNgxQCO70ucwllPclThx/vA18picHUw8+WR6tKaqK8Tt5biysIpLvUL22gghHmSO7gBQO5PQVlSfEvwcqh4tSluUJxvt7SaRR9SqHFVLH4WeGIZ47m7hnv7lWDvLd3MkplYHIZwTtYg9MjA7V2kdnbom1U4qIqx1RVjAPj/wAGC388+JdM2bd3FwpOPp1z7YzUGoeO9N3WUOhRHXbm8iM8UdrIoUQjjzGcnCjPA7k8Y4ONv+wtK37xYwBt+/IjGd3r06+9RaT4a0XS765vLDT7e3numDTvHGFMhHQnHWqLOP1HxN4y1+5jsfDek3GghFY3VzqtkH+YY2pGFkw2ectyAOnNSWdt8UL61LXGs6Po7lztgh043BRRwB5jSANnr90dcV6EqIpyFAP0p1AHn8/gnXNURYfEHi3UdQtHYNc2fkwxQTAc7SFXcFz1G45HBzWv478MJrXgjU9Gt2EU1zbNGj44Bxxx6f0rqaSgTSasz4+1JLXS9WufEOoG5h1K3QafLZmf92JM5ChemTkEN/dOa9I+GPj/AMM+HfCVlod3cm4mVcMVX5dzHJA9snj2qh8bvhzrHif4pWf9lWu3T57cSXNxn5EmQlQSO52Mfyru/BPwf8O6GIri4iN5dLg+ZNzg+w6CvPwmFVFy5Xfp6JdDwcjyKOVyqScm7uyv0itl+L1Ft4bzwneT65pOntfaBfEXE9nbp+9tnP3pI0/jUjBKDnIJGc4ru9B1vS9csUvdLvIbmFv4o2zg+hHUH2PNXo4Y0iESqNoGMVxHjbw/punu/iPT9Sg0DVI1Zjc/KEnAGSsqEgSDj/eHYiu6EIwVkfQOTe53dFY3gzU7jWPDNhqV3b+RPcQJI8YzhSRnvWzVCCiiigAriPjNsm8M2mmyfMl9qVtC6EZV0Dh3Vh3BVW4rt64X4lzLPrvhfSky0rXz3bheqxRRNuY+250X/gQpx3E9jd0q607RvDdq15Na6fEsQwJHWNQoHHX2rmvhF9qll1rUEglh0i+v2udNWX75R1Bdj6K0m5lB5wfwrO8FaWfGs8PizxJHbXUc0JTTbR4FZbeAvuDHOf3jYBJ7DA9a9OgiigURRgKMcCqqO82TD4USYG4N3Fec/HHwNeeNtN023sriK3NvdiSdmXJMWxgyj35H5V6PTJAx2gNgHrx1rNq6K2PJNT+Heg+FvhzqcltaQGZdLuBJJNgsxMZwcn3q5o6BNJs1EhlxbxjeerfKOfxqP4qX8OvatYeE7aOW4W0vY7jVsg+SsYRmRHPRix2kL9CRU8N1bSlljuIHK9kcHH5V0UVpcxmzj/iNouryabquoeH7pVuLi0MVxaSoClwqg9G6o20tzyOnFO0a+0v4kfDSRtLuJra2vrZrcO0RDwOBg8HqVPpwccGur1OCO806e1kUMk0bIwJIBBGOo5/KuL+CUxtPCkfhi93xarov+j3UDggqu5vLZSfvIVHyt7etUlq0Lpc6ODw5p8WivpTRhoZYPIdiBuK7cfyqr4ElnSPUtKmuZbtdNvTaxTykF2jCIw3YAyRuxnvineMpzdTWPh2C78mXUHb7R5bfvFt1UlyPTJwu7tnjmtPQdH07RbT7HploltCXMhVSTlj1JJ5P/wBarJLzrkj09K5LxxaW+uanaeHLhne2e2mubqJT1Awse7/gRJHqV9q7A1x2gtezfEDxG9ygkijW3gglThVUBn8sjqWBkLFunIHGKUtECVzm/hv4c1C60CG81RJLe4nZpJ1dcOz5xyO3AFei6bpltYpmJMNjkk5NW1jOdxOOelKwZt23p/OlCKhFRXQzpwjTgoQVktEjnfGjNLpsGlqfm1O6jtT1+4ctJ0/2Fb8637KBLeFY40SNFAVVUYCgdAB2rC8YhrextNWjbElheRyY/vKx8tx/3y5/EVuI7N07mmtC9kjB+IdxA2hvpQxJfaiRBawA/MzE/ex/dXG4ntituBSQO59qwvBsH29p/EV07y3N1JKkW9siGFZCFRR26ZPqa15ba6S5kmhkUBmG0E8AfL2/A1LXUrcvfP12imlmJ+7x6VUuo7ua1CBm8wMTncAcbSBnHHWm3P8AaUaFkdThGPblucDp9P1o32Y/UxvD5eXWvEmo7MA3gt0PXiKJR/6EW/Ot3zo1CCSW4BL7B869e5Pt9axPhzDJ/wAI1bTyN5i3aG4mYnJeRzlie+c5/TFdF5exSfOcDvwpz+Yq4ksgSbDghmKMpYbiDkg4JyO3Subg+3eKhHdzvNY6PJHuhhilKyXIPRnYYKrjooOeefSrfjdpYPC97JDK8RcJC8qgZjjdwrEY4GFYnP41HZ+EU06BIdH1XVLCKNQqRrcebGoHYLJuA/DFS35CSvsbOnWVtY2sdpZwRwQxjaiIuFUewp+p3VrplhLfX0ojt4l3O2CT7AAckk8ADkmuem/4SizR5ItVsb2SNyPImtTFkA9GdSduQODg8kcVBFNeavqy3+s6fPa29pIqWtnJIp/e/wAUrBcgkdFB9z1pfIaj3Hadon9rz/2prVv5cO/dbae6BUiXOVeRR96Q9eeFz0zzV9tS09rd3TRtTuNOQlZL2Ozd4O+TuHVeTkgEdcmk16a4uvD9/aW6mK4ktmjR92MMy9fUda3NMkJvLPxqvieaw8N6bphtLvQzCuyOZeDk9dw+UBe/GODXgZ5mtbLYwlTinzX3v8krdX0OmhSVVu7tY8suwW1//hHbV/Ns7UreQIpyGR/9WvuqsHI+i+ldMbWaxtTfarfi2t4/mclulHhT+x7bfczJBDfTM3yZG+OIyMyRn2UNirJkTXvFyWStv0/TFSd9gO17kk7VZunyDDbRnkjOMc+jhaNLB0W6cOXmbk15sVatUxM1zu9kl8kU4L691DxNo76jaxWelKst1HFPnzSEAAkkB4QfMcL16ZxjFddP4wN3CLLw5a3c9xIPlnuLeSOGFO0mWA3r6AZz9Oak1DQdI1J7ea/sormS3z5ZfOADg4I6EZAODkcVooo25Y/KOgrGdZz3D2K+Rnadp1vYs11JI9zfTKBLdznMjj0H91f9kcU/V5b6HS7qbTrcT3KQs0KN0dwOB+dXdu7LH8KdxkL2rLc0scj4dsdZutKisGS702xYFryScqs9yx5YKFJKAknJJBxwB3rd1LSLC9tre0aExJakG3MLbGhwMDaR044rTH8X8I7Uzy9zbuQemQKJycmioxUU7HN39hFoGsadr8gutStbdZIblLmYylDIybZQrcfKVwcdAc9q66DQdKFxt8mWU3ZZZHackgna3B/4ABWF4zG3wlqmWZj9nP59v1qzq+r3ltLZaRpixG+nTznklyUgiGAXIHJJJwBxkg8jBreMnymVRNW5SHxfpNh/aFt4b0t5rc+QHupo5T5kcAMgCg9mcyuM+gOOlVHtbLT4Gs7ZhZWFjEHkKDO30x78cmtHS7CKxSaYyyTzzN5lxcSfflb39AOgA4AqC53W84u2AaNwFnQjOV9fwzXFjp1HSfst/wCrnXhVBVF7TYrWDRW5gmt5zc214MxyMMNnGcfSqnjsfbLC10Pp/alwsEn/AFyHzyfmqkfjVXV9bX+1THBEpitSUiAGBnoT/SsV/En/ABUcmpatG0VvpSfZ7eJQWlnnmCt8q+yrgfVjwBWeCdT2KlV33+XS4sbKlCcpJ2ivu8/keiJ29akCHYWrlvD/AI206+1OGxuLS80+eYkQ/aVXbKcZ2gqSM4B4PpXWuHb7vSuiEoyV4u5xYfEUcTT9pRkpLuncpavZxX9k1ncKdpAKspwyMOQwPYggEGp/BmqXg1JvD+tTB7oReZa3O0D7RHnBJA4Djow9wRweJmj3Jkkbsc1i6+TBq/h+6jYI635TcRngxvx+OKuCvNJnQ43izofHGpSWtqujaZIBf3rFYzj/AFSj78p9lH5sQKzLW3hsrKCxtQVSGIImeTgdz71T0ATX3ma9cMJLm+ZiWZs+XErsEjUdgBz7kkmtXy8NtHU8sTVVHdkRhZEartXArnPiAv2nTLPTU4lvdQt0Q902OJGb8FQ/pXStjdxzXNIRqXjy4bkwaRbrCuRx58vzP+SCMf8AAzWSkiuVnKeLfDukte/2fr1nFdaZNcSX9mXz+6lGWdT+bMPbI7Vb8Lawlrdz6pcQN5t2qiOIH/VxLnaD6sdxJ9M47V0XxE8P3ev+HUs7EotytzFIpc4AUNh//HC1XtN0CxsYwSiyTY+8wzgegFeZh8qp0cXPFX32XRN/E166HpVcfOpho0H0690tvuJdO1i3u4RJ5boB3wf5VoxyI8fmL3HAIxUMUFnEoWO3jB+lOQru+UBeeK9RnnuXY5maR/E2t+Wjn+x9OmG4rkC6uF5xnuiHr6sP9k56eWKKSNd6LJ671B/nXMaLp66F4mGmWFxcDT5bN5lgknaRY3Egzs3cqPm6dK6hTyMk02SiiulaUpcnTLHa/wB4fZUOf0o+HczrDqWnRzBbe0vpYYQW+4gOVUE9hnj2rQ25JA7n0rO+H5hU6350Yy+pXGdw6APj+QFaU3a90ZVl7p20ExhtPs6Zxj7xPNS201wxCq5AxgYHes22yY4/s8OI2l2Yye/cenNXE+0I7Rx5Vz1q25GF5Fl1aFXaWFEZhy3GW+uKpG4R22jJP96nyyztJsx5qdlbtRbWXnSvsATbyAc0Sbk97itfYuRRvcK03mZJGNo7HFUijKGDcAfrWlbxraMd7gKwHfv3qvMHYvII/vNgbT/nrXNiYNWlHd9PTU66aTjaXT9SCSJvISQHcpHX0ouJgtrnKhT8zn3qj43uprXwRqs1rIYZ4LWR0lCjKMAcHHTNcVHodnNGst817eEjJW6vZJFBPX5d239K0UeblqLsZ8vLeBzT+ILzUbyHWNQsfEM1obqR7GCK0iaLGWWNvlPmcrzlsLk9uK6HRtXs9YV1gWWOWFsTwTIUlhbsGU/oRkHsa0IoIYIkgt4UiiQbY40UAKB0AA6VzNxMNL8ZPqd9Hstb23htIbhT8sbh3O1/TcWXB6cY4776GJ0GoaXpepwGHUrKC5U9BIgOPcHqD7isWdbrwpcJcPcXl7obDZMJP3r2Z/hcH7zR9jnJHB6ZrpYSGYcfnUz9gQCDxVLYaIbeVJolkjdXRwGVlOQwPQg1O21RjnFc14UVdNu73w2wKfZpGuLME8Nbu2QF9lYlcdsD1rpCWGAaj4PQu1wwQPlIPoDWBYL5PjXWXUEh7W2kbHqPMH8hW8xHDZPHauTs5r9fiDqZ2mSH7DFuAX7v759o+u3J+lXGSewrMwpPFk+sWsEz66LFLiMSrZaZYteXEQGD++ba2zGQCNo57msbxDdWEOkRrYrrl2ov1ursSaZcAynuxygX5eG7fdr1K3W58xnFjDHuKglRgkHufWrFvI8tu/2iMxneQo9Rgc1NRKpFx6MyxFGNejOlLaSa+9WPCfsV7s1FZNXk1MavIBp0G0AQAjjB9BwxPGMetey6TcRRRLHLercSEKM5PUDk815p4W02TUvGviG3skIs9Nu2traRgQmHO9wvrgnbx/dr0jTtDt7Z1lZjLKp79Aa5cJhfYwak7t/8MvwPE4fymWWUpqcryk+lkrLSOi7rVjPFOlvJ4YvbbTbKLz5sOIkVU8w7gTzwMkA8mkS78WzgmHStNsg4O03N0zunplUXB+gb8a6BHU8HORR15xnmu1PQ9+5ya6xqum6ylr4ju9IFvNBJKk0KvCEKFQQd7EHO7tjGO9Ml8RNeuy6Bpl1qI4AuGHk2/wD323Lf8BBro7+xsr4o13ZwTmNt0fmRhtjeoz0NTIoUgDj+lVTqcjuRJcxylpo19eX0V7r1xFcyxNut7WFCsELf3ucl3/2jjHYCulV5oXVW5A7eoqc4DHGCemalT5k5xk9K1eIT6EKm+5Hk7stzWD4nf+1lm8M2Fq1xe3UPLY/d2yscCRj/AHhglQOcjPHWuhnaOOItIQqKCWY9AB3qH4WRvcpeazJG6fb52ljGMN5eNsefqoB/Gubbc12LtFFFffHzoUUUUAFFFFACMoYYYZFZUNvf6BetqPh1lUMS1xYu22Gf3H9x/wDaHXuDWtRWdWlCrHlmrounUlTfNFnR+GPEtp4htN9mxhuYiBc2swxJC3ow/kRwexreGe/NeV6jpbPdJqOn3EljqMS7Y7iLrjrtYdGX2P6V1Hg7xauoS/2Vq0aWerRrkx5+SZf78ZPUeo6jv6181jMBLDvmWsT28Nio1tOp1jMFGWOBTUljdtqupOM4Bpxww9QabtG4YUDA4NcGp1j6RiFUsegpajuI/NgkiPR1K/nQM8y1P4nXkt+V0PT7KWz8xo4prm5MZuSvUxgA8cHBPXGcY5rq/BviiLxRYGSGF7aaJzHcQv8AejcdRx1+o6g14P4l8MaPpOqQL4mhJn8Mq9zYTg4EkBPytjuRgKR64PcVd+G/xO0fQxe3lxFK89/OZmReQgwFC57nCjPvXy+W4zH4rG1qNZWjHfS1nfRJ31Tjq2e1jcNhaOGp1KT95+d76atrpZ6H0akSKPugn1qSsnwtrUOv6RFqUMMkSSjIVxg4rl/iv4k1DTZLHR9LlNtPeLJLLcBdzRxR4yEB43EsAPQZPpX0GIr0sJQlVnpGKueVRpTr1FTjuzvScAn0rzjwzpdv42vbjxJr8EN5G0jw2VpMgeO1iRyp+U8eYzLlj16DoK8+8CfES6uLe21vT9V1S90yS9+x3EOop8+S2wOhIBHJHHTB7EV32kajqHg2XUmvtGvLrSZ7uW8jurMLJ5UbncQ0edwwS33QeOaywGPp42DnTTVnZpqzTRpisJPDSUZNO6umtmj0X/R7O2LMyRQxjJZjgAVi+KrHVtWtLW48P3yxskU7KwlISVnj2oDjqMk89jg9qvP9n13RYpbS5Aim8ueCZV3DIIdTjjI4HHHHpWRceDYrvU/tl7qHnIyKssAtVVJMMGOQDjGRwMHGTya7GcyG3UPjGTUBaW9/awhMPjcrO8e5vmwV6fcB9cGrFlF4oa/sJ2vbaew8yQ3LIy4MYBCYG3JOQrHB4JYVl3Pw+WaKZRrUiySwpEZvsoMh25wzNuyWBOQeMYHWuY+KuirY28drp+tudX1CWGC0tVgUyMvmKHfqflRdzZIwp70K4zutd8beH9Kka2+2C9vwQFsbMedOzEZA2Dpx3OAO5FZfhnS9SvdTuvFfiCFbe8mhEMFsr7hZwA7tm7oWJwzEcZAA4Gad8O/AGm+FFmktZfNWdFBUwhWJHJZmyS7Ek8nmrfxW1KfSfAWozWbGK4kVbeF1HKNIwQN+G7P4VcVzNImTsrmH8Bcy+A7G4kjKNNLPNjdwd0rncB0UHPTtXfC3kEhcTsT7jtWZ4T0e10Tw5a6bp0ZSGGJY4wTztA7n1/xrZi37B5gAb0FRKzkSkPprgkgjtSMxTczsNvbiibd5L7ThsHFMo8b8Xw6j/wALZ1RtDkt1/wBAtmv1ugSrPmQQmPbyMAPuzx0x3qDR/B+jw6Vb219pthPdJGFlmWAKXbuc9etO8IXjanq/iTU7kxC9l1R4Z4lcu0AiUKkbHp0ywxx89dIfriuqC91GEnqc8fCWlI/+itfWZxgfZ72VAPoN2P0rn/hbZvJrfiXVbi5u57lb9tPT7VJvkjhh+6pIAByWZs9cMOa7/q59q840u61zw38T59Days7jTtfup9QilSZhJAqxoGLKRtPzY6HPze1EQN/Wp7Wx+IOkzXEwgN3Zy2yk9JnDqyJ9RlyPxrqY23L3rkdCVdS8b6vfuHuoLVlhtLgyAxxNsXzY0XPUEAlv9ojtXXBenUVRLHVyWpt/ZHjOzmtJXcatIUurQEE7goxOoxkAABW5xgjvXVv0wOprmvDRt7/xFrerQ4liaSO1imHIZY0+baf7u9m6cZBqXq7FI6ZelLQKp63ef2do95qAjMhtoHlCD+LapOP0qyTn9eaC/wDG2j6Y2LmG3innnhX5hFL8nlPIOnTfjPcg+9dNgRKX7KuayvCVgtjpEbSSCe7uc3NzLgAyyPyx+g6D0AFUNdlvtS8Rx+H4L6bT4fsTXVw8KqXYF9iqCwOP4iTjsMd6QWJfh62PCtvc8kXLyXAQDAjEjlwo9hnFdCDuye/bNcs9rAmna4raJea3b+HrOBbPRoJCrXbMDhjg/OBgADkcNwTV4QQ6VqGgtY2NxpsOr2Mk02mTSFjZuoQ8ZJ2j5ypHTIGO9eIs6oyxywdnfa+lr2v67dbWOj2EvZ85svuXqeabJudSpzyKlZl6Hk+lNGR8zcAV7VjlscnZaV4lsNHi0a31CxggRfLW5SJjMseeoB+UNjvyB1xTpmvvDdykwkvtQ0iYhZhI7TzWzf8APQHksh6EdjyOM11qr8xY9e3tTQgXJzRYepy/jG8sb/4c6tPb3kLwXNnJHC453OQQFHfcW4x1zXR6azNYwM8bRsY1JRuqnA4PvXIWdjo958S5bmxtYZUtrVmuJIwTGt2ZFAJ/h80IGGfvAHnrXZzjbaybc/cPT6U0Mez4x83bjmhc7d2evvVaeFI8eXbwOnyYIizn1zT7cbLdlQgqrsFPYjPahrW4X0EJP9415j8VJtQtdRTT7RJksNSeK6vZEHyxtE4TzD7hZAf+2a+lenfhWPqGt+H3lfTrq9tC5zHIjHK88bWPQH2JrjxNCFaHLJ27eT6P1Q6NRwkna5522nIdV1jT5/DUGm6ZZ2wltNYRx5jvjJOeuR7nsetejfDaCK38I6aDb+RI0CySKxyxkcbnJJ5JLE5NeYeJ/tH2mbwak8vk27ecrKcu0LAGFT67W3D3CLnqa6PwBB4k1NZTqF0sbWlwYHdARvKgHOD0618tkuWYrCU6jxD3dkrt/Dpzat/FufRZpjaGIlD2K2V+nXW2nbY9VXJ/dnjvQVyWwOB0pkAfyxub7o609WOVXpXrrTQ8x66iSdFXvikVG3fSnyKMhmYD696iuoZJ7Ge3DNE0sbKHHVcjGR9KqxNtTkr74iaZDdyQ2mmalqFvExSS6t0TZkHB2hmBfHsPpmuq0XULTVNOhvrGZZreVdyOO4/pXgs2mNp95avqN/dWMugwmG5tY3xFMCo2uR/ECOV+uOtekfDm4TSfDhjvZDHLcXEtx5Of9UHbIX69z7k1yYevOpUkpLb+rfqfLZFneMx+KrUa1NJQ7Jqzvbld93bW6Og8ezJH4O1E7WcsgREUZZ3LABR7k8Umjx39xd3WsX1o1pJOkUSQMwZ0jjz97aSMksxwCcVS8T3lndyaNYpKrzT6jDIsIYFiiEuWx12jb16dK3vtdu0vkfaIvMBxs3DOfpXbze7Y+oepKjNz1AHQevvUdzEstvJCT95SufQ1MxwTj6VGSAMngVArmVpWh21ooaQiWXAy7CvOfihCum+LrDWbWVbiynZkvIV+ZoXWMgSgDttGCO2M+telavdI1i3lTDG5RIVPKrnn6cVw/wAU7OSTwxcyTWyRWVjLFPbzW5PmRgcM2B6A1z15q3JJaP8ArQ8TO61OVCWHqRbUk72evy7vyOR0DSWt5rTSI9Uub13vVv3ubl9xgiWQPwfqNq/U+hr3C01i0nZYYZQWPb1ryT4Q+H9Sm0h7rV0e2neXy/mGCY0AVNo9Op9Oa9X0rSbSykEkSEtj7zcmtMPR9jGzd29WVw/lcsuwvJUlecnzSfm+y9EjUZtq9sVla1p6arp0kE11LAry/uZY1GYXTlXBPoR+PStJpFK4br6VEQ6t5cMmMndtKggH8a2T1ue5czPBVrd2Oh21neXkd04Vn8yOPYpzIx4HYcito/MT1wKbBHtcljkgY6AAD6CnKf3hA9amT5rFLQoa5f22k6dc6hcZ2QpkKPvO38KqO5JwAPeqHhWzv4bWa61FY1vLyY3Escf3YiwACA98AAZ7nNQ68Vu/HGjWL4aK1gnvpFI4DjbHEf8Ax6TH0rpEdVHPHpVWViNCnrF9HpemXN/dEiOCJpXI67QM4ryt/H2uy6wlut7pEF1JF58elvGWcx+75zn3Ax7GvT9dtYdQ065sbo5gnjaOTnHykYPNeEXV1p9nczS+ZZTX9vILG21KRAqyxnOHDHGVG1s4OCVOO1cWKlVSXs/6fT5HynFGIzGjGm8E3q7aWvzO3Le/2b3ue0eGdWj13SrfUo4Xh8xTujY5KODhlJ74IIrUdmWM4C7sE8nAH1ry3wxqd9La22l6DJdW+mwJl7wwjzruViSSodcBeSScckgDgV2P/COyX0Sx6lqupX1scGW1mdRHIfRtqgkf7OcHuDXXa259NT5+Rc+/X1K/gRpNWiPiK8uZJ75y9s0YAENuFf5kjA+8Mr9/J3cdOldlCVK4IUN2qtDDFbxLHGioijCoi4A+gqeBcvux0FO92aRJOUXCjJ9azfh4nma74lgmXci3/APYmKJ//Zq1XZURnYgKoJJPYUnwnt3mtb3XZE2nU7g3Cj0TaqJ/44in6muiktQqLSx0U8EkQtmhwmZQpXswINaPls0KuECSjGM84FEsypPFHu2sW6Y6jB/z+FT1vZMysmNCjIYqN2OuKHjwjEAbiMgetJMhkjKqxU9iKrNLcw7FdRIc9u9JuwN2G3k0hiWNfldlySRj6irEUatEm4ZwdwqpcXUcNrPqN8wjggRnYnoqgZP6DNcDBf8AiDVYEvrrWL6x+0ZkW1gWNRCh5VSSpJbbjPPXNYUvfl7Tpsv8y5e6rM76+tIL21vdPulDQzqQyn+JSORXmfhpnj01reSQzLb3E1ukjHJdI5GRSffAA/Cp7vTZJxuuNY1iY+94y/8AoOKLC1t7G0jtbVNkMedoJJPJySSeSSSTRFcq5TKrK7TRayqxtJ1I5qK7tbW+s5Le4t0lhkXa8bLlWB7YqVV3IVxVLUdSg0m0F1d78bljVI0LtI5OAqgckmiLt7rIeupk6FJNperP4du5GkiWLzrCeQ/NJFnBjY92TjnupB9a6cDhW9OwrkNT/tjXNR06a30ltOFpdpN593KobZgh1CLk/MpI5I5we1dUrOdvqKtiKPiDRo9VRJUkktL23DG1u4jh4mPX6qcDKng4rJ0rxVt1i40PxAbKwv7eOJ/MWf8AdTbw33dwBB+XO054I5NdNkjlmrm/DFtBqi6veXVtFNFe30gCyIGUpHiIZB4P3CfxpJ83oXexNrurWNnb3GoR6nZHcjLHtm3F3Cj5Rtzz7e9ReD9HuoNKiu5riR767CXF3JKx3PIV6H0ABwB0GK1bLQNDtb4X9npdlb3Qj8rzIoVVgmc7eKh1zVxpssVnbW8l5fTbmjgjYLhRjLMx4VeQM9yeM1oouTtFXZnUqxpxc5OyRieMWunudO0eaSQxyJPcSGNypl2bdsW7qPvZPsPrXLeE9TvJLLT9Yh0m90KWa/FtNYTyE+ahbG4r6gfNn0BrpdTum1nbpl9Zvpmp4M+nzbxIjOo6qw+vKnGVJrndN1C61nVE1BIz+4/dQxjnZJjErfXdlQfQH1r5vH4HHPNacotqGjer0S3VtnzXWvke1gMwwVTLZ2Sb6bO99nff3bM6Cbw6+hWUur6K0638Uj3DwiVpEuEJ3NEVY8Z+YjGME/UV0ei6zpesRSSadeRXBXaZAjZKZGQCOxqjo0Oqeb5l5JhMfdzyai0wLD461KJVA8yxgkOOOjyCvoTxb3OjXrtzin7hs+7n19qjOeM0ufl7k0gJUw8eDTGXacZJJ5pEfbwR70s1xDFA81w6RRKCWdmACj1JPQVQxjL29KQ54qq+qaSI1catYbGGVY3CYb6c81Ytbq2nQtbzxTA/3HDD9KmwrFLxU+3wtqucg/ZJOfT5TXaeErQxaLarG2AYV2kd+B2rk7+1gv7KaxuN3lTIUfacHB9+1Wvh5fXSXeoaTPO8/wBhlUQvLjcY2UEZx1xkj8KHsFy1RRRX3588FFFFABRRRQAUUUUAFUdW0y31GELKCsiHdHKh2vG3ZlPUGr1FJpNWY02ndE3hbxbcWlxHo/iVgszEJb3wXbHcegbsj+3Q9vSu7BDDI5FebX9nb31rJb3MSyRuMMrDgil8PeJLnw1Kun67LJPphbbBfudxhHZJT6ej/n6189jsudP36e35HsYXGqfuz3PRZpY7eB5ppFSNAWZmOAAPWvA/GPxsuZ9bmt/D94lhpULiNL+ayeRLlvVXOFCZOAe+PpXoPxzhvtV+Fepx6MWmZ1jd1iPMsIkVpEGOu6MMPfNfPV3N5K6jrF9qkMvhySzUQWoiA28c8989AK+WzHFTo2jHr/Vlo9TweKc4xGBUKVHRy69d0uVaNXd769jp/Fsmu/ExbPTPs0A1WzmEd7MnyxyWsgJDgHn76LlfVa9M8BfB/wAO6LawzXUIvbkAEvMMjPsvQV85fC/4waZ4XAkuriO71GWOOKSQk4CoMKB+ZJPck19Z/DTxJeeJtBj1G6sTaBxmMH+Jexrqw0akdZ7vfzZ9NgfrH1SmsS71EtbbHTWtvFbRCKFAiDoAK5T4o+G31vSEvLM7NSsCZbV/U4wUPqrDg/geoFdhTXXchX1Fa1aUK0HTmrp6NHXCcqclKLs0fH/iDxo7a/ZQadaj7Pbok5jK9ZiM4OP7nTHr9BXoWn6h8RvF3hrVLGSza1t5rORI3ZSrMSOFHfnp+Ndz4M+E+h6Bq95qUii8uJ7mWZHkQfug7Ftqj2zjNehRwRRptRABj0rly3AUsvw8aFJaL8X3ZvjMXUxdV1Z7mP4E1Cz1LwvZXVioSF4hiPGPLxwVI7EEEY9q3a4TRoz4b+Id3pERIsNVifUIE7RzBgJgPQNuVsepb1ru67jmK2qXtvpum3OoXT7ILaJppG9FUEk/kK4/wBp1zqU0ni7VyWvtSijKR/w20Ay0cS/99ZY92PsK6Dxxp/8Aavg7WNMLMgurGaHcvUbkIz+tV/hzdrfeCtJu1Xb5tnExXGMEoMimI6AcCvPPiFff8JJq0PgvTYZJzDc29zqc+QIoI1feEPdnYqBtHQcnFa3iLxdPDq76F4d00atqccYknLTCKG2B+7vbBO484UAnHJxS/Djw5c6Hp9xNqc0dxqV7cPdXcqLhTI5+6uedqgBRnsKtLlV3uS9dDqbZPLgRD1AqSkByM0tZliEZ680HkEUtZXirXLLw7os2q37OIYsfKilmdj0RQOpJ4A9TQI8aWw1zw/8AEy/0PTbiyvdLkY6lqEk4YXEbTM21QR8rH5TjgYUVq6tewiAzXt7JaWpm8lPLHzO2ccnsM549qg8M2tzdeIdc8U3ljJYvq8sbR20+1p4kRcYZgSOTyFBIH4mtCdYbS4K3Cq9rKxcBwCEcDPGfUA/j9ajGurGheHTe29vIrDKnKtafX8xFYWVxDGjH532FdxIIKkhhkkg/KQR06HivPPGt5PP8VriG0mmS70/w+JbUQKHkAe4Xz2Uc4fywoGR34q9qGv30muTvboXcHYgAztA9P8ayPEGn3Oh3DfEw28UGoWu0XiGQq17b42+V6b87SvHJAHetcJCpGhH2juzKs4Oo+TY1tD1jVtB0a9lt9Na90q3laf7bdn7K0odsssUQUknJ4JwCT2r0tORXLatMms6loVgsbiJ8ajcRuMEIgBQMPXzGU49U9q6kcLXUZMq6ldR2Vjc30jIqW8TSEu2B8ozyayfh/by2vg3SYZEZJBaIzo64KlhuK47Yzj8Kq6gZ/EOrnS4tg0uxuEN8+7mdwu4RAegO0t+VdOzLEm5mCjuScVMNrhIkGcc9a5XxhqIm1O38KR31vZSajA7SyyMN5j+7sjBPLtk/QA8Ul34i1RtNuta03TrSXSLQuWlluCJJkQ4do1AIxwcZPOKZ4otbGfxBpsmoW8dxY6jC9g4dcqHP7yM+2cOAfXFNSUr2HytbmpqGoW2gaQjOC78Q20Cn95M/RUUfl9BzXBeMG8QLr9i17dRWM9/YPHL9gDArHGQzJ5jc7iz4BGMANjrx3Oh+GtP06c3RWS7uwSFurpvMlC44AY9BjjjFM8c6GutaRtik8i9tyZbSYDOxwO/qp6EehrHFRnKjJQdnbQ4sfSrVcNOGHlabTs/M8m8JeKH8O3en+NbH+2LO2S7Wzv7O/kdjNA0gRmwxJBGd4I9DXbQ6rq2v65d60gaSS6bEIA4hgB/doPw5PqSTXl9/cXniy4nt7WwuriCG32hYASYrnAJZuQMAEp6/erv/AIc6frerwJDLdHTNKhIhktYGInJAxtdiAU7dACfWvn8sp4eNd16jXtbWte7S8+vzfoc/DuHzCOXKWJvaTbV23ZdFd79zqNL1q3s9UTTtQvhLezSCIRRqXETEZAdgMKTg4BIrqiybSWIAHUmoH8NaM2inSVskhtchwIvkZXByHDDnfnnd1rIHhnVrt1sda1VbvSoc4CAxzXQ7CYjAwB12/e746H3Y4uOtz2nQa2Gz+M9CS3km+1lEw3lTTRPHDKRn7shG0jI65rHuPEnimTw1a36aTp4GoiKOCaK6OYmlICkxuozjOcAnpXoSWlstutusSCIKFVQOMDoMelcx4mDTeKdB0vnyB519Kqj+KMKsZJ9MueB3x2BqIYmc5qKHKkoq5oaBpkGk6VBYW5dkiX7znLOxOWYnuSSSfrWh2pF4FAORmu45yJYIS5JiT8ql2jbtxx6U1TtQt15p9TDYb3MvxMl42h3/APZxxefZ38nHXftOPxq3oqaj9q02awn0Vfh2NHb7XFLH++87+IsTxgYO7POc5HeppG2npmvPfF15dWupv4UtWk+yay4v5IlzjMRw6j2cmIkdDtPqa+d4hyqpmEafs3qnZ37Oyb9V0N8NWjTbuXvCem6XHu1loUW6lBhikkJ3m2WRjEpB6EKw9/Wtb4ZRiPwssDIVuYLmeO57gyeaxbDfxDkc9fXmuNmtNel8QQaTp32Yyrbm5ujcFtsaltqYI6kndxjt2zXpHhTSV0PQrPS45DK0EYWSTGPMfqzn3ZiT+NeliOWEI0072FSTbcu5rqBtVfXk0SbFDNIQAByfSnkjt1pkyrJE0ZJ57jrmuWx0IqXaRTCORZ41Cc5btyO31HeoksWZH33ofII4PC5696nlsY3JkmldnI5JxyfXp79OlQyafG4IMsmX3byAoyD+HtU3UStzzz4i+HLq+8X6DLaKJ4Zt0d26D5VEeHi3nPTdnFbtzo9lpelz6pqN4rwwR+ayAdenGM55PA9zXR6hZ2Ftp891cSPBBCjyysAOFAyT07DNc1aeHm8TTHUdaWWPT5UU2mnl/urwQ8oHDMcD5TkAe+aqK6mcKUIOUorWTu/uS/QTStHurC2k1a7uIk1G+dRME/5YI3CxKfRR+ZyasGytSbu3XT3tRbrujuifvnGc56n3zW/NosMibPNk2nAYEA8BSOOPeuR8VX1xbqukxszShzuPUsnG369f0rmxEJzkuU8vMsNWq1Iezem3p1v56aHS2OotFoEV1cnMohDMp6k4qjcSSXN19hl1A/aiglMATCbc9CeuO3WsLTtD1q8w1xI8cR6hjyR9K1tTvn0+1kjkCm9BEayYGSpGQ34enrRiFPTlDNFiLRVF76ad3tfy7jIHaTT2vGsY7OVZdkYQ58xc4wfrz+VU9Zad5U0iAFwjbsDnKkfKPoOfyFYOt+Kba2NvE13BB9ngy0Zcbt3OWA6npx9avaXqsvn/AGiDT9Vu71kASEWUkYY9t0jgKq+pJp0aLteS6jwWDtBOqtndLt0/4JN8OtLuWk1HT3uJFh029aCMA5G0qr7Qf9ncV9sYr0Ur5cajOcVieE9MvdLgupb64hmub24NxKIUKxRsVUFUBJOPl6k8nJ46VubWYjI49a6JbnqdCFh84Y/hU0ckbHO3B9abLncBjHHFMXbu5qdhbE75DZXqaULg/Qdaax3HI4wKkH3efSlH4mavZGBreiy3d9DqlhfSWOoRxmEShBIrxk52sh4PPIPBHPqawfDfiyzgt7m38R6/brdx3cyL9oCwvsViFyAAM4BPHbFd1KuVBHGKgmjWRdrLuA55GavyZkzgPF+uWOr6Swt5LgxWzLey28sTRLfWqHDhSRyvIPHXAB4NZvi/wpbeJPiVonklDp2m2TG+iCfKCSDChHTnLHHYD3rtte8LWeuzxTTz3MLRRPCVjYBZUYglW46ZUdMelZOh+C9Usbd11DxNeztK5kmFoiwLI56sx5cnoPvAAAAACmrJCcU1qjpLa0tbOEJbxBT6gf1pDrGjQ3S6YdVsvtxP/Hv56+YT6bc5rzb4jJp2lWLSeF45pvEFlLlpEEk0kSmNtxZzkDAOcE+lcRHqNm+smzNvZHw+1uGF9Irh3nJ67yMH13ZzmuWvW9ilpe54Od568r5UqfPe73torbaavXRH0X1PByf61MjbF45JP5Vzvw+urmbwjpkt/IxuWgG4ycMw7E+5GDW9PIirvdgqgZYk4ArdHuwlzRUu5marHNruux+F4yEtzCtzfP3eMsQsY9mKtuPpx3r0exEFnYRxwrtQDaMLwMfSvL9Qu103V7XxVDturO3haC8EbZxEWDbxjqFI5HoSa9FivlltRJGiiCYblweK6YTSiRUm7lqWVmmQSlVIdVxjI5PrVxo/3u5XZSDyM8GqbybbA3EX3t65J5ON2P5VfRlkyVHIODnvW0VoEVoLUci4SRy2BtwB71BciJtx89gFOXCnNLeTxqvzyrHEF3MxPAArOrO0WVDWRxfxDvJZRp3htNq/bt89y7MADCjKWVf7zHIGB0GT2qug5LA8HtUGvX8finVbSa02jStNn8yKfHzXMgXHyHtGNxyf4iMdOs8jbU3U4x5IqPYzm7yuNnYgcVm/2rYDW/7GMw+3G3+0eVg/6vdt3enXisu48aaHiTynvJzz5Xl2crLOR2jYLhueMjisHw7Z6hrHxHuNZv1jtJbGCJDDGMsFdGKxM3cANub/AGiuPu8xy3bYmd+JIxmPzFDehPNZmvaa2qWv2e1vEt7yCVZ4JMbtjKf4l7ggkEehrQkt8TSSb/lJUkYPGPx/pUM9o0gKtJtDNv2hehPJBOeR+VOzJ0RgRa5qtm0umXeiXN1qqEFPsyEW8yHo/mNwg4OQSSMcZ4qU+JZNOfy/EGnvYOeYpIC1xFL7BgoIbtgqM9s1sNp8ecmRuhHTvz8315/SltrXyZXk81mLZyMY9P8ACm5Ju4rWMR9Y8UXFq1zZ+GIQjgmKO41ARzKOxZdhUZ9N2fWqHhfW4NB0Ky07W7W+06eGILNLJbkxM/VmEiZXBYnkkV2LukMbO7IiKpLMxwAOpJNcw0t34ofbaSy2Wiq3M8ZKy3v+4eqR/wC11btgclReg5bnTafc2t9CtxZ3MVxC33ZInDKfxFcr41tRHqUt5cGQWF9a/YbmWNtr25LHY49ssQT2OD0zUT+C9M0izvr7TLi+s7vY0gnS5bhlBIyCdrD6g5rQu76G88Afa9UYJ9rsVDBVJJd04CjqSSeBWtOr7KSn2ObE4ZYqk6L6/n0/E4O8t7DSNLl0aGXU76x8LwLMY4ZWa6nlYNhd4weF4wDzn2xWp4Blt7M6ZNptpc2tlq6PKbS55kt5MbicnJwecgnrjpWBpj6joljFrOuWdxY3xJkuZNyvHKGbLI5UnBA+7kdVxnnFb2l3txeapLqcKtIzForbuEiBxkD1YjJP0HavmJ1sTjc49tQqc1He6leNkrctlpe/vX3PfwuFoYDJ1QrU7Vet1q5N35r726WPS4gqpyMt61yWtaja2HxB0wNcpvu7aS1lTP8AqzkPEzY6AkOozjJIxUr6pe6Vpb3d8FkmkIjtLfPzTSnhVH49fQZNQX+gtb+C9UTd5+pTK13NOFAMlwPnBHoAQAo7ACvozxzrd27HfjpWO/inQEkkibUFRo3ZG3RsBuBwQDjB/Cr+lXKX2l299G3yTRpIuPRhn+tHw1soptBjkeIOZJ5m+uZGpPQRUHirw6Uw2s2St/tyBT+tUtX1rwvqWkXlnPrdiYpYmVsXChunUe9ejNpViGBktFcg5wRUD6Jpc6mSazhYAnaWUEip5kFzmvAOi6bd+F7HULzTLVbm5gSSU+QqlmKg5IxWnceCvD+pxuttpUNuwPy3MIMbDH8SspBznvWqqjzBaogaMLmQYxgHgfnzW3ptvLbyfKR5ZGCnTFOF2xw1ZwS+FfFFjbgafqEWowjpHe5Eg9vMUE/mp+tR+EtI8QL41a7utLk06F7YLNIs6SK7qx27eM42seqjoK9QDBTgLgn+Ed/emzXdnbzRxz3EMTyHCKzAFj7VvZG/KjhKKKK+5PlwooooAKKKKACiiigAooooAKqXMoa9SzZbYRtGHczsRvBfZtTHf8+oHfNW6P4lbjKnKkj7p9R6VlWhOcLQdmaUpRjK8lc5Wz8Q3fhBIBBZ3F1plw4WXTdyl7csFIaEk42kuPkPTtjpXzb8Z7y71vxVL4f8G2lyLS7uDeiM4CwmVdrBjnCjeW4OMFyOuK+vH+cqXCsVOVJUHH0/Kub1Xwzbtqg1qwit478OruJIw0VxtOQJF74PQjkfpXh4jJpVPeum1qdc62Hr8kasfhd111PnT4W/s+Q3E8d54llvZinz+RBEEj4QuQWYgnAHYDPavr7Qtc03SNEt7a3sZRFHHtQeZGvCKS3BbK4CnGevapPCfiqx1K5/s/ULFNN1fb80LAESgDG6N8fOMduo7iupNvbMDm3gYMQxzGDkjoT9K8qcZRfLLc9qMlJXRJG6yRpIudrKGGRg4NOooqRhRWV4n12z8P6b9su1mlZ3EUMEK7pJpD91FHcn8AOpOK5l9Q8ceIIvIttOi8M27jDTyTLcXIHfaq/Ip9yW+lADteljv/ijpFrbtvfTrOea42HOzzCiorfXaxH+7XcDoKxPCnhvT9AtTHaxkyO2+WWRi8krnq7seWY+prcoAZMA0TKehFeN+BdW17UtI/4Rbw8s9jHZXU9tdapJHnYiSsAsIYYdyAOeVUep4r0P4j642geFLu8hw126GK0jzzLO3EaD6sR+Gak8B6HDoPh20sU+d44wHkI5kc8s59yxJ/Gq2Vydx3hHwzYeHbEwWqMzyOZZpZG3yTSN953Y8sx/+sOK3qKoa5rGl6JZ/bNVvYbSDIUNI2Mk9APU+1S31ZSXRF+isLRvFOi66xXR9RhuXQ4dQcMvpkHkVrb5l+9Hn6Vh9Yhfr91y/Zsnryn4z+Io7u8sfCOjzW0+qtdRzyL53NsI/wB5udACSCBjBwPmHIr06S6SONnkVlCgk5rwnwRaRa1rF944vJEnv72aWGN0VRGIkdlBTA3DIABySTt+lbUZwqPRmdROK1OqMl273Cxwsi+WTExHO7t/n2rK1211LULN7d4yoJTbtA4IPJ/H+RFdBk5wuKDuPBFdblvoYJHOaLpv9mwPHb2e6QD75X5i3HU59zXK/GUXl1aaNp8Y1D+0GvPtNlb2cSOJXhG796HYKVX5WyT1xXp/avLvidJqWvazFpug297a6tpFwpS7MO+NknjKPyGBUYO7JGCY8VT2Ejb+FI1a/wBJbxD4gEf9p3qpG3l/cWOPKjb7Fi7f8CrrdRmWC38ySQxxglpGHZQCzfoDXN2Wpah4fhsNP1LRYo7MyRWcNxZ3G9VLEKgZGAYDOORn1rpr23jvLSS3lzskUqcHBGRj+tNAcz4JJuodZ1CD7VBDc3b3NssqbCybVUPtIBG4qWwfWnR2dl4i8bTDU0t5YNKgWOG0nAbzWlCsZih4wANq8HnfSeEWu7Wefw5qMu97CGEJIhwLiIqQrEYyD8pB5Ip/xAt7WSzsmWGN9SN5AtptX96cSqzKp6gbQSe2KyqLmg0nYuGkkzotasoJPDl/psECLEbSSMIi4UZUgAAVzV15uqfDmC6t8Pcpaw3UW3nMke1wB+K4rt4trQg7RhuSPXNcVp+h+JrOyXRYrqxsrGIsiXcKtJOY8nbhCNqNggZO4ZGcVx4arGF+Y3qwcrWL0niPSraxt7ua5z9sRZLWGIGSWYFQRsRclutQx6Hd+Ih9q8RQtHaZzBpm/wCUDs0xH32/2c7R7nmtPwp4V0fw7B5Wm2flnaI/MkcySMo7FmJOM84GB7VekjvY0Ih3EFnyS24gZG3GT9aVbEOa5Y6IKdJRd2eOnwhq0ekX3h/wl/a9pHZ6s873un2wlV1Lb/LzxkjIUgZI249q67wTfW0mr32qCZltHSOBS6lTLJGW3Ng4PBO38DWx4d0++v7Dw60Hii70A+GGZtZsFRdt2pBO5if4WG5t3PU9COOI1e/+3+LbvULK/wBMsIdYn+0WFjOSJZ1CKC/B+XeV3cA/e9c1+fYbE0MPmM6tf3bc3R6NvW+l3orrVpI9+NTE4rDrD043St9y23dv1Z67a3MNym6FwwqU9R0x6Vzvga7+3aLvEa28ySNFPERko68EZHX1B7giuhaPcwLMcDoK+2jJSipRd0zx5JxdnuNUszEcqvb1+tcX4thuNT8SWNrok88Gr2n/AB83iDMUNuxBMbg/KzNgEL1GM8Cuq8QX39l6FfaiFDG2t3lCnoSFyBVHwjpk1jZy3N3dm6vL6QXNw+wIN5RVwoHQAKK0i3HVEWvoZ8lt4ztyDDLoupRZ5WVJLZ8f7w3j9KBqmuwr/pvhe6Bwcm1uY5lH5lT+ldQynePm4J6U9wNprVYqokR7KLOSPivSrcAait7pvYteWkkaA/7+Nn61q2Oo2N/bC4sLuC7hP8cMgdfzFawUba5DwekMt5rmpQIipc6lIqlFwCsQEXT6o1dOHruppYxq01HW5vS8qDzVaS2gkuEmaJDIgKq5UbgD1ANXu3Nc141uLu3022+x3hsRPfQwS3QQMYI3bBbDcddoyfWuiWmpha7HfD6JPK1q8kiRb6bV51mBXLJggIhbuNm1h2G6uxXgEmsTwrpb6XBOs1015PdXDXE8xjCBpCAOFHQBVUY5rcwBz29K8mbUpNo74qyQgHU0qfdFKTgUiDC1JRG4ZiVyD+FG1gBjlu+aexCuOuaUbjjtUuKYkRXCrNA8NxGGjdSrg9CCMEVznheaTSdQk8M3c3nJDEJbCZvvPBnGxvVkOBnuCp65rqTzxWF4q0+9ma01PSxGb+wZ2jjk+7MjLhoye2eMHsQKaT2uVdG15i461nSadY/2hLqRQGcoAWYZwBUFt4l0hvD6a1NdLDbEhHLg7kkztMZA53BuMetSWXiDQ9RlWG01SzmlP/LLzAH/AO+Tz+lS+ZIejJ1kVYFaWeVMkKSFX73cfQVl6lo6ahqsdzJI7IqMjIVA3EEen1rb8kL92RfT5o1Y4+tZfiMyQ6VdWtjcRLqU9tKtlFvWNmfbn5R69DVsm1zmNEGgJ8Rb+xtzZXE1zbRzL5TLIYzGSrq2M7T8ykevPpXftGuMDpjpXLeDNV8L2+k2dja3djZzpGkLW0jLFMHAxtZD827NdYSApo3ElYZtCkDqKVH5bPrxSMdsfPU02MEbTjjPWk9xDpBucYGcVh2t5ItgJmmR5SQG3yhsdf4eMHjpmt5xlgR1HWkKjJRQuO/FJuw0jKbUpSkkn7kbE4jIO8jaDu+nNOXUJpJHEHlkeYI0bkrjeBn9a0iDyzY9CcUqSAfLx+VSpJPUu2hkw3t1PMBKyouU+RVx/EwY/TgVa0e8a8E24R/JtwU6EEZq8Cm7jr604ADoAKtNMmwHpXjHxS8ZySG/tZ9Yn0fRoboWBktkPmzS5w2WwSq5yOMZwea9nNeSfE3S4ND1P+1mh87TtSn/AHsQTeUudvysq9920j2OD3Nc+Kc1TvH/AINjwOJZYqGAc8M3o7yto+XrZ2ev6XOBuo7jTILvTLMzGR5IPOht84voHfDKUzjfhWGRyR9cVoS/afNv7651GK60S5t1jtLJIPmDnjA7ksTjHbis3R49WPjGHWdZtbuybcn2OMOjJ5h3AKxUnBAOAD1JP0rotK0zUp/iDcac9syLAg1CNcYCtN8v4cq5/wCBVxQwsq1OL5r9+tttvPT8T4rCcP1szwlGo6ylraWqlyrRuz1tK66d+x13hXT75NMsY7++8uVIUV135bIAzk0eOnu5NQez+zC8S1sPtNpZu+1LqXJHzHvtwox0G7PpW7p3h1Y3WW4lLsOdq8CuW+J3ie1j22Wk6bd6nqdpKGE0C/u7Vh1DN3yOCqgn1rXM6Uq2FnThKzfy+Xz2+Z+qUcdhsBUjWxLSgu//AAevVGfoyak+m2u7TYNH1PVbOeC9skfMKnymw5A44OOR2bGTxXo3w/8AGmlS6RptvdNNZyTQqqJdxlBJxj5GPyv68E15DYa1ea7evb2ebTU9Rk8kEHcYbYAklD/wFuwwx5HFd5Npq6H4XnjvNk8Xki3t7Y8hnbCxr9c457daWS0auHwkI1Xq9bb2v0W+i23NMdicPjqvtsO7x6Pvbr8z2C1aSBZ1hbdGyFo228FscYrStJ1MaKeGMasPxFcD4Q8LazHpVlcR6hBBLHEI8xSyAZAXMnT5icHKnjpyavvovif7THHFq7lFgEEjGRy3mbVxN83YEP05+YDHFe7G6RxxWmh1V1bhA00X3s7ip6Gua8ZaXdax4Zngt2TeJElVH+5JsYMI2/2SRg/Wi80HXpZZLm81pFh4byUZiiYk3YwR83GOeMYx0rlLPWNe1KyvLO1uvJ0ydhtvpS7TyAph/KVgNoJBIY8DcQBwDWVWndXvaw4pRlcqSeK9NisIZHW4+1Sh1WxhiaSYOh2uu1RxtYbcnA6c1FLqPil7QiTw5agvGQFj1PLKSOM5jA474P0zWjpejaVpbStpthDbyTnMsgHzSH1Ynk1ekcZVMEt6CqUroxbXQz/D1g2n6FY2LYZra1jiYr0JVQDWd4EVrmC61uY4l1OXz9oGBEgUIie5CqMn1JroOQOvU8YrlYrO18P+MIpIIfJttXQw4VjtW4UtIOOg3Lv6d196mD0BnWbirE7ixPUmgsSTnvTRzS/ePyinckoQ2l3FGkcc6IM5bBP90D09qkW1u1LeXdbV37j85yf04/rV1CoxkHPtShDuPYZp7jTZx+oWl34g16TTJrpjpViU+1Jkj7RMTuCH/YVSpI7kgdAa6S2guI5PnlVowu0AE+3OPzrzfxFr1rpusz61Jr1zotpe3gsIlgiD/aJlJXe2VbByCOMZCjOa7Xw5rN1N9t0/UmWW6sgr+Yi7fNjYEq2Ox+VgR7V51LNKFbEPDweqv0dnbR2fWz3PQq5dWp0FWmtHbrqr7XXma8yrLE0UigowKsD0IPUVxmseHbrTraxvIdQ1C+g0yQOLRypXygrLwoA3MobIJ5OMV2QuI1QicKrDB+Vt3Bxj+dQyXsKp+83DJYDAz0z/ADwa669BV6UqU9pJp/M46NSVGpGpHdO/3HllxosNvpGqafDrV1qTeI5GlhNxJ5i20bYyy8/dUEY9Tiuh8OaGmlWlvp2k+J7tTHGsa+fDFIGwMegP61Q0LR57nxRqkLwSW1vDctDabl48v/WYX/gTN7cD0rv9M0a0s5FcKfN/vNzXBk2WvAUpKpLmlJ3b9NF+CXzPQzXH/XKqcVaKWn5v8Shp2j3i6qNT1a+ivLiKNooBFb+WkSk8kAknccAZz2rQ1a+i03Sri+nQskMZYoByx7KPcnA/GtCSP5ty8j0rD8aYOhtM43RQTwzTKO8ayAt+gz+Fer1PK6mX4I1Oz0zwbBDeXYSXT7YG6ikUq8PGdu08kDoD3wMV23w4geDwxYQ3ELrN5QJHdCTnn6ZrTbQdD1RbO4ubCGaWAZieRAQvcY4/GtcPHaxGK3iIXA3ADrSk9BsiRJnk24Qr3LH+XrTWhCnbuYqDx70Xt9BaeT9oYxmdtsYVGYk4yeAPSpJdR0uBHVb23mmb5Io/NBZpB2x9SKhRbEoNlqyE1xZSOAFZn+U45IHH9KtIkg+aYA4UDOec1Va90+xuBbXF2kU8cUbP5h2ghywB9OSjflU39q6YHWP7bBueYxABwfn9Pb/64rdI2USWMSeaq8xqgyR13fjWXqOjzS3iXcd9JC+Nkm1Qdyb1fGT0OV9+O1bYORuHII4qtfXtnbSxQ3VwkbSn5VPfkDPsMkDJ7mnYdjiKKKK+6PlwooooAKKKKACiiigAooooAKKKKACiiigClqmm22oRBJlO5GDo6sVZGHRlYcg+4qXR/F2oeHnFp4kLXOng4TUgPmiHbzlH/oY49QOtWKbLGkilXUEGuXE4SniF72/c6KGJnRemx31pdQXcCT28qSxuNysjAgj1BHWpq8ks4dS8NXj3nh9ka3kwZtPkYrE5H8SH/lmx9QCDjkd67zwx4p07XLeZoy8E9sQtzBMArxHGeR6Ecgjg+tfN4nCVMO7S27nt0cRCsvdMXxM39q/ErRtLVQY9Lt5NQmYn+OTMMSj/AMik/wC6K7eNQiBQAMCuC8AuuveJdY8WxhWtbt0tbKQZxLbw7vn57M7SY9QAe9d/XKbhSMwVSx4A60tY3jTV49D8N3eoPC1wyqFigU4MsjEKiD6sQPxoA5Xwfa/8JfqY8ZalmWFmb+yIW+5BB0EgH9+QfNu6hSAO+fQlUKoVRgDpXOfDXSrrRPBWl6VeTLNPa2scLuo4JVcYHsOg+ldJQAV4v8aBqR8XgQvGk501hpDTqTCtxk78j+9jZ74Bx3r2iuW+KGjJrHhC9VVH2qCMz2z91kQblI/EfrXBmmDeMwk6MXZv9NdfJ7PyOrA4hYavGq1e39f8MeL+Dp9UsNe8Nf2zd2ba8quL6aAbUMOCDn2LbcZ75wK+hLDU7G8wtvdwytjkK2a+RvCXh3xR8Q9ZuNb0/fDZXTgrM5KqqDgKO7Yr6D+F/wAO/wDhE3a6nv5ru5cYYuSFH0FYZJgpYPBRpzfvPVrom9bLyRrmeJjicTKcdtvW3V+prfF64ubX4daxNayPG4hwzr1VCQHPt8uea5fRtO0/TdPhstNtYba1jQCOOJcADHX3Pv1NdZ8Wbe6uvhzrlvZiIyvaOP3rFVC4+YkgHHGexrktBumu9FsryS3a2aa3SQxOwJTKg4JHWvcpJO55dToXGaOJWdmCqBksxwAKpWWtaTfTvBZ6la3EqDLLHKGwPw+tch4u8SaLqWpabo8eoQzQSXLLOoyY5HVSUQt90jd2zyQK5hZ9ct9Ne617S7WHVodQxpUenoWeaIMDggdiuQQeOMntXhY3iCGFxsMJGHNe3XXV20XW3XsephsolXw0sQ5Wtfp2V9X0v0PSNX8WaRpl7JaXP2x2iCmV4LV5UiyMjcVBxwM/Ssr4a295JDe+INQui82ryCcQtEsflIuQnGSeU2ZB5GPXNTeEdNZxqd1eQy2z310ZFjlZGcR+WijOMgHKnoa2bqC3icRKkkssuSsSAEnrzz0HNfSJNnjSkoq7IvF2nyaloci2r7buBlubRh0EsZ3Jn1BIwfYmreh38ep6Ta30Q2rPEH2nqpI5H4HI/Cm290tuq29zFJbEKSplIwQOvI44rF8H3Udtqeo6MJopYjPJeWUkbhkaF2yygjurlhj0IoaaeoozjNXi7on8ZWN0scWt6TC8up2RG2ND/wAfERI3xHnB9R6EVh6vq0M0i+KtF17TYbqGzaH7FfoASQ24pyymJ2xtJIPQeld8wyp+lUbvT7e4hlZbeAXDIVWVogSDjg8+lZyim7MtO2pe8O6lb6vo1pqdm4e2uYlkj9gR0/DpWjiuY+G5VPCWnQLGYmhi8mVc5xIhKuc98sCc+9dPXkPR2O1MBQfSobiZo3VVCfdLEu2AAMf40xbh8j/UOu4KxRycZ6dqBnE/FSO88+wtbGGR11knTL0oD/qSfMOfThGX/gZrlr7S7HS7m3n17TobnVdFiX+zpx950c7FA9Gz8p/PvXsUg38da5Lxx4du9a1/QbuF4o7e1eX7ZuPzFSo2YHfDAGvJzDLKWOja/K7rVb9mvnHQ7sFjZYSbkle62/L7nqZvhPWP7Is3hmhaa6nlaadk+6XbHAHXAGAPpXXwaxG8PnNEwXaDjvk5z/Kn6ZpFnZoPLjUt/eIyTT9Y1PTdGsxcahPFbxFgqAjJdvRQAST7AV6kIRhFQgrJaI5JScm5SerMLW8+JdZk0KCWUaZbgjU5IjjzHIG2AN9DlsdBgZ5rp4YEihSGPciIoVQD0ArC+H8bw+G4xLbSQfvpmXzIyjyKZGKuynkMwIJB5rowcjirfYgaVOABIwx34pHV9nD/AFyvWn55xSP901L2BFHWbxtN0W7v/k/0eB5ee+ASKxPBti2m+GbC225kWFTJk9Xb5mP4sSfxp3xGlz4bSwB+fUbuCzUeoaQFv/HFc/hWtGAEGOld2Cj7rZz4h6pBl9v3Bn0zXO+Pt0mjW1lJiO3vb6C2unzwkTOM89s4C5/2q6Sud+Ikm3wrc24h803bx2qknAiaRwqyHvhWIPHPFdk/hZjHdHSzi6X7OIQWAP7zAH3e+Pf/AOvUIu78cNbqCdxA2nOB7Z98fhV20R44VWSQuwUAseMn1qYgHrzXjHcQ2Zke2jaZSJMcg1MOtGOgHFIzBevegBe9FAooAKQ9KWigDhtQ0DRIPiRb311pdsz6jFvin2AMtzDzyR1JQ55/uGuh1jR7DVopkv7GzuoYsHbNarLk46jPeq3jbyo4dLu5flW31O3Yv/cBJQk+2GI/Gtl4meORVYBZBh1Zcg8YpsZ8yTCxm/sx9Ym1Qf2jcvHpltalhFZLuJVQB90+/wDQV2fhtrkwXOra5fTXd74e1K2ihvZm4Fq+zcPY7XO498A1P8QbL/hEb53t1ElrfBntoscR3BYZQf7LFg3tg1F4Zt9ZW0NrYiSXzHMk8mOJHPVj+gx2AArhwyq+2k5PT+tu2mh8hk1PNFmddYmbcF3d023eLivs2jo/M7XxLrPhvV7KTTdNWw1rU7xWjghVVkCnH+sc/wAKL1Le2BzVzwD9stra80a6v5r1tNuRbpNOczOnlowZ/XJJwe4rT8N2M0NjC18qPdKpXftGQD/Dn0qj4hVdJ8RWGvJ8kU7LY3x/hKsT5Tn3Vztz6Oa7rJ6H150hjY8ls/hQUYDG8/lVTWtVs9H0qbUr6QpBCAWwMkkkAKB3JJAA9TXAat8T9Ss7d7hPCbNCGHMl+qlF/vOApwPpmsJypwspO1/M4cXmeEwUoxxFRRctr9S5448c3OlX9xY6c1hALTaLq8vWPlozAEIACMnBGSSOo61o+BvFcmsTyabqMEUN9HGJleBiYp4ycblzyMHGR7jk15n4ik07xDe3bahpi/Zr+SMX1lOwfypcYjcMOHjfZjPGGXpzxY8FeIBaavPqVppN1f8Alwi3hWFkRIoic5JYjczYU4HRdvrXNTnUlXtvH8LdNe9z5rBZnmGJzh04u9GzeiXLyte6092273TPcpOcL3pCBtY456Vy2neKr65iEq+F9WZc8keUMfgX5rS0vXLXUrqS18q7tLqNBIbe6hMb7c43DswzxkE12OLs2z7Psad03lwrhgmSAWIzgdzUQmZcKbn59m7Ybc5xnGetWZI/MjAJwRyOM1WktVxsKwEHr+75/PNVotQJ7aRmR/MYMVbGcYyOo47da4P4wzKsOk+WXuLuC6Nx9jhXe7xbGVnwOgUHOT9ByRXdqjRsfm3bjkn1PT+QFYWr+GLO+1g6tHdahYXjoI3mtbkp5irnaGU5U4JPUd6U4xmnGWzOXF4eGKoToVNpJp/M8asNLVd2n2uqXV6+qXQu1knk3i2i3KxZT2UYG33Ir1HV/Gmg6UojaZbi/kZY4raPmSR2YKoP90EsOTxzXE+Gvh/qUmtatFdX2p21rDdG3gZSI2ngHzgggAgbnb7uBx7V06+GtIsPEOk6LY2qKkDfb7wn5iQuRFuJ5JMnzDJz8maxw9BUo2k7s8jIMplluHlGcuacndv8Fp6JGR4r+IGrWn2yKaXT/D8FhKIrq6kb7QDIQCFTO0D7wySOvHvXFQWt8t5p9o+ttbx2Ia7keJQEvomPJfJ+UgkknJzkGu6+Jeg2tnfvqc0MVxpmpyqt3FKgZY5gAEkIPZtoB9Dg9zXA6xZzalLpd0Z5bZNVZ7QoOPLtdpkH0dig+gbHauHERqznJPZa+Vv89z47P6WY4nF1oVH+7ppyu0nFRasraXcvivf5W0LPw8le98et4maNrbSLaSX7M7DDXJdQrEL/AHcrnJr2Ea34Y1qb+w7yeznmlAYWk+CX7ggHvwSO/FeH6cbDTrK91DTrDU7BNKuPKlhupXKXaKRnaGJzkHhhjmu4Wx1E6DB4i0fS2uZp9U+2LCoGRGqNHAcEjIUbGIHPJr0MI4ThywVuXQ+r4cxmGng1RoRa9no07X2vfRta3uesfD7XI9L8MXVve3IRNOvZ7dmnf7kaufLyT/sFOau3XxD8POYjYzX99Mhyy2tjK42988AYPY9+1cL4X0WWdUn1KG4WK3lMkMNwBummPLXEgHVs5Cg9APpjrGbHevQvy7nuX10Kc+reJdcUyT3n9j2smSlvborTgZ48xmBUHHZR1PXijTLKOysoLKIsY4UCKXOSQPX3qSY+Xt4JLHkDr9ab8xIJJwOQPSs23L4hSlZkhZt+0YVB3PX8KdJtCZXBJ4zUNxPEmwOTvIyTjoMgc/mKjlnhjjZ2mQAKW65yAM8fhVNkEwI2j2H51zlwy/8ACwIPt6lkNiRp5P3RICfNx/tbSn4bvet77RbsflmTHABz1zWFrYN74r0WxhxutHe/mb+6vlvEq/8AAi5/74NTC9ge50Jx2GBTkU9duab7UBtvNNCJUVQ59RUhb689Kg8zBPQGsDxpqVrFoN5p4vCuo3cEkdtDCS0zuVIG1Rz179B61SZSZi+Kbe10S/ee6tkn0y5Z5wrRhvJuACxwP9sZx6Nn1rN8Ha7OLm/Elqy6q0gN1GcNsBHyKpHBXb+uc1o33gfV9Y8P2el6l4kuTb27RMqCIByqkHa8mdzNj5dwI9Tmup0LQ9L0W1+y2FlHbg8sVHLH1J6k/WvOoZXhsPi6mLivel+He3rpf0PQrZhWrYeGHk9I/wBL7iTTIxNaxyT2sMbD5lAQcZ71ZkgtXASeKElgQuQAx9cfn+tNFjuCK0jDYoUELjgD/Oac1qIxB+8JMSsucdQSD/Su7le9zhurEggtY23CGOMoMBgoGB7H8aV0bd94VTWyQYTzWYDHVRxg54pFsVG797K2SxJHHUY/+vVNk3RfUNgscDIxWL4yaOPw3fI0RlEqeSqBsEs5Crz25Iq55MdqTcNLhUQ7uMDHUn2Arkzd+KNW0Np30rTb211CItHbmVoXgVvubjyH42kkFSD0zQ79A0O6t/Ett4f0WxsNTuJby8MQMq20RdgqgBpCo5VB/wDqrotPubW8gS4tLhJYpV3K6tuVh2xXB+GdJXSNPWNppLq7ZV+03cpzJMwHUn09B2pViv8ARbx9Q0TMkbtvuLAthX9WjJ+4/t0Psea5vZJrd3KlPXbQ63X59N32lhqbSKlyzcq+FUAdWz2JwAfUiqCf8IxpspuhHqBuJSZNjrIXbBDgc9c7AR6gVb0rWtG1+0a5UW8zouyaOWMeZGVOdjKeQQexrQstI0dkSWXTrYqiYDGEE4bOR+p/OrjHu2ONVLRIpX9/4TuLu5nubjUZZ2fyJCgkbYAWUqMDhMyOPqcVTD+EYbhrxIbkrBJ5i+ZG+0N8pZQCMZGVJA5966Y2OmfPILG1XL7yGiHLZBz9cgH8KjGj+Hd05m0uCVrlt8m+MMM8cD06A8Vr7RX5Xp+ppo1e5uQyJLDHLCQ0bqGU+oIyKz9Y0ePUZlm+0zW8mwRuUCkSRhw+xgR0yOoINW7SNbeILlVXACAcYHYY7U+a5hiVmkcKqDLnso9Se1bX0Fc4OiiivuT5YKKKKACiiigAooooAKKKKACiiigAooooAKKKKACsHxN4dg1W2m8mWW0uZIzGZoWKsVPVWx95TzlT6npW9RUzhGpHlkroqE5Qd4sm8C+JEiMWh6haR2d4kYWNIlxFIijH7r1AHVeCPQjmu7BBAI5BrzDVtPivoFBZ45Y3EkUsZw8bjoynsR/9Y8VteAfE9xdzSaLrbxLqluobKjatwnQSIP5j+E+xFfMY3Ayw75o6x/I9vC4pVVZ7nbVz/wAQ9Jk1rwjf2NvIsdyY99u56JKp3If++gK1NW1Ow0mwkvtSvIbW2jGXklcKoH1NcJK+vePJWj2z6R4YkXGxlKXd8p7nvDGR2++R/drhS6nYdX4D1dde8JaZq6IUF5axz7T/AA7lBx+Ga3KqabZwadZQ2drEkcUShERRgKoGAAPQCrRIHUikAtRXSq1u6MMhhgj607zI+PnXkZHNR3LK0YVWBJPY1jWqJQlZ6lwjdor6NptjptmkNlbRW8QHypGgVVHoAOlX6QDAApa0hHlioibu7mX4tz/wi+qYXefskuFHf5TxzXiGrtcWnwXtJIC06w6ZbPP5OQ0kKqhkC9+UzXq3xX1T7D4MvYLe4WO/vAttaKCNxkchRge2c+2M1xGpmx8M+C5VFuZbOwtBGsOfvqBtC5Pr3PvW0Yc8JR7mblyyT7HmN21hdanY+GNSvNVS/wBTszPEtqmLS3QDhQMbeMHk5PHbIp3huK8vdQNxeXT3F9aSSWcb+YQoC4Vjjpklc5680+41a98PpdeG5Ht31OKOFrNowSiRSZ4GeWEe0gE9fl96h0HTL+RkS0hlkAbJPPJzkkn1zzXx3DOUVsPiqkq0LKGi63e7ktNFaysfQ51mFOrQhGk9Zav07Pu73PS9E0e4hkWe4uSx/ug8Vfu18u/Z3Zo47iH7P5qnBibPB/X88VY0xZlsoluMeYFG7FPv4FuLSSFhkOpGK+8jLldz5KtSVWDg+pwni5QNStfD0jHUks9PkuUinf8A4+J84Cv9Fxx/tZ7VzWjfaLa68K6xdaNb6Frdzem1uLO3YbWiZW35A4ONqtntxzXSXfh7UdVs5tTnZ7a/jzPAx+8sqjj8DjBHcGuEgvLzxD4wsNWiBxLHLHYgHiPAAOD6n94fp9K+TxuWYqrncMRGXub3105dOXe1pXvt3PdwGKoUMpeHlH3/AJat63+Wx73G6sowwP40gzglfwrx/VdSudAtNV1LV7/UVtNNKI8VjzI7MAc564G4dMd66vw7rV/HJ9ljabUVubFryxFwQkuRj9259DuXBPI5znivRjnWGnjfqiT5rtXtpdK7V+6XkYvLK0cL9YdraO3Wzdk/vOg+GRX/AIRW3VsieN5UnU9VkEjbx+ddRuHqK5P4bh5NEuNQnmD3d/dyTXKrF5axSALG0YGT08sDOTk5PeurCrjpU1H77USYr3Vcr3KtuZkbh02MM4OM9j2puXaLyhGqgsrMd2ScYx246CrEqDbkcYpsAPXPHpUq/UT3sh0SlRyOtI6MwHQVKeoop2Cw0fIgycADmuNt9RXxR4n0q902C8fSrJZnNxJCYo3lICqULYZ+N/Qbec5rd8aWtzfeE9UsrQZmmtmQKGwWBHzKD2JXIz71N4dubK+0Wzu9PVVtZYVaJQANq44XA6Y6Y7Yqlohl8KAvtUZyBvVsZ5xU1BA9KkGRCQ9uacWzHkjFOCqp4GKSX7tTL4WEVqct4iUXni7RLUjK2kc16w9GI8tD/wCPvW2OlYOrQ6xZ+K59Ut9JbUbeW2ihTypkR49rMWyGIzksOh7Ukviq2tRnVNL1jTx3aSyeRP8AvqMMB+OK9TDShGCV9Tlqxk5XsaPiC/fS9EvNRjtmuWtoWlESnBbAzWZp+l6lr1za32vpaLaQbZbe2tZ2kSWTIZZWJC5xgELjqc1jS65P4q1u+0HQNd0lLf7LHvDRF5WSTcHZfmGGUDGCO4Jr0LTrWOysYLOEERwxrGmTk7VGB/Ks8TW+zFl0afVnnHj7xsNNN5cXOsTaPpVjdLaNLBCHkmmOM8kHaoJx0ycHnpXReDtavbi8l0jULhbqWOFJ4bnYEaWNiR8wHAYEdsA5HFZfjfT7XSb9tUmiSTTb6X/S0dAyxzBflkwfULtPvtPrVDwpf3ELSak1vm7u1XCf88ohkpGPpnJ9yfavksP9e/tOcZt+zV30tZ/Clpe6ad9f0PfrfVPqMXFe/t53W99dtrHqA6UmM9eaoaNcXlxBvu4vLJ6CtAdK+gPHDHOaKKKACjvmmtycHpTqAOT+I8lwvg7VYfJLGYGKMsVI+f5U754Yj3Fak801jGWe4WIcKsk0yhWGAMDJ+9nJ5qp8R/8AkVpmAO7zoAuD0PnJivJ/H9xql1rWpXSaTFrF7b3wtktriQKsFvx8yhgQCR82e+fbFZV6qpQTt1PJzjNY5ZQVVx5rtJapK77t6JaHpHi3wu/il9Jlu5gVsLtbtETbtcgYAJHbkn8BW3Z2d1awCKGJYwAQuFT9f6Y/GuN+Es8sGq6npMTE6fBHFIiZysEjFtyL6AgK23tn3r0gHPQ5p0qntIKXc6stxsMfhYYmCspq9meU/EXXb6OXWmuotRubPSFTbY2LbJLlnGQxKkEjBGB/vcHis2TWJl0aDSI47uW18TWhitbW9Ys9rKwUZLEkhcNkgk4KjHJxXcfEGxW0RPEludktuVS654lgLYOfdc7gfqO9eaXcuoatbTarYoJLh3SeAMCQIY33ogx93OAxPqfavEhh8b/a3NzP2e+7ta1uW21763PpJVsN/Z/Lb39tte97+mlj1HxloV5qvg2Kyt5hLe2zw3EZfgTPGQcH03YPPYkHtXil+uk6aL6+jnljvNcJidLmb5ImUEP8p+7t5yB1OB3r2DwjqGsy6cl1crvWeKOSIcsArAE5I9jXj3xR028X4nzSixZ7C8kT7LDG4LNI+zzWA/hGA/zHgFjznFericN7Vpp/8Ff8OfD5vw3HOMRSftOTpJ94/EtP8SRSh1rTdci1LT9JkmkuZrNNNspMYVdrh2mf+IAbRjj19a9l+F+h6Zb6TtDG6nDbppHQAFiAPlHQAYAA9BVPwz4bXRtNvW1O1sFLwg+fEMFRj/Vr6KvAGOp5710HhXWdLjtobMNFHII1zgjluM8VWHso8q2R9BTyWhlFGFCi20la730e79W2zqI40UYVQMelcz4jYW/jXw5MAMzLd259cGNX/nH+tdQhyAR0rE8S6NNezwalp90LbUrRHWFpF3RMrYLI69cHaORgj9K6Bm2nKD1xQygrisPw9q11fXF9Y3lmlrd2TIriObzEYOu4EEhT+BFbibsHd1qVqtRdSNdxfntUw6c00r3XrQsi5560k7aMdirqKzKUeBSx54DbeeME+3X/AAr561e4k1DVItZu9Em1W71O9aG4dHwtlGjFU47Be+Oc5NfSLqrYJHSvn7xBbHw3pkF9ZFt+oXFxaSRnkfbBKQj47ZBOfXaDWGLpzlT9z7v6+8+Y4pwuKxGEX1beLu1dq99N1Z6N3+Rt6fb6z4n8Ja/4TS6aWKB1igupjuZQVVwhPUlTwD1wRmupn8JC+0FrKSB1ymY512LJFID8jrnoR6dK57wtYaxDYxWmmCQQrktIeA7nlnJ7knk16ToMNxb6ekV5KZpM8nFbwi4wUZO57GDwsqWFhRrvnlypNvroeExyXeqamdOvYgf7OJju4wPlkuQSAPoAN+PVl9Kkl1DXtDnudPPiPULDTtOskuJ/NjSR4ozkKEJXPRGyTntXr2meFNK0bUdX1a3jlee+uGvJvMOdrbQCF9BhRXn2r6bdXGkP49xvnuVEt3b7i6/Yz9xBwBujU56c/P1yKy9k6VCUaJ4mJyx5blU6OXq0tXpu9buz11tovkXPAHi+8mvNOtbjVJNV0/Vo2ayupYwsqsF37WwACpUEg4yMd816MzeYuFboeTXjGg6gG1dtWihR47ZngsABwB915AB3JBA9h716N4Y1LUrws13B5cI6EjBzW2FVR0k6m/8AVrmuRyxTwEJYl+89dd7Pa+2ttzo1HA5P41Wu7tICFZSVKkls8A5GAfrmpt+VJGAP7xaoZ7yzgiBuLiCPPA3sBn866T1COa5tTOjeW8km35flzgHH/wBao4IdPmZYwsjBlKBy3GCOn5DiraNEF3rEg53Bto6nvTlUbg2xQQMAhRwKdx3M95LYBj5MrOx2n5+Wbup/MVkeFNQhvL3VtYZHKXd0qW5x1hjUID16Fg5/HPeuoKqVIKoee4rmdFjbQtUj0GdY5bO4DNp0pUbl28mFvUqOVPUqDnpkpS6Fbo6luew/CsvxJqE2n6fE1nAk11cXCW8QdiFBbu2OcAAnin6xrOm6QkbajdCEyHEaBWd3PfaqgsfwFct4j8RW2p2cH9iWuqahc211FcII7GVVO1huXc6gZKlu9NIlGqNH1m8O7UvEd2qEcw2MaW8f/fXzOf8AvqtvRNF0zS4s2NnDE7j55AMu/wDvOfmb8TWdpfiTQ76dbSLUEiu2O0Wtyphmz6bHAP5CugiYY2HAYDkZ6U1cqI7blRuHSmKoySvUetDyDgZAycDJ60BWHzce2e1S3zPyKeg4EbWOSD1Oa4nSoZdd1fWryHWtVW1+1Kls9vcbYigiTcFBBB+bdyO9anjbU/sttFo9unmahqiSQ25ZwiKdvLMx9OuBknHFaGnRQ2Wn29sjRrHDCsa4OBgACqeiIZlx+Gykh2a7rgjP/LP7ZnB9ckZ/XFQo2oaN4lsrb7dd6haahvUpcuGeBkBbeCAMqRwQe+Md66RnjUBndUG4LnPc9qxdTljl8WaPtlTKpdDGemFXP9KSEjYuYormCaCRA0cqFGUnqCMEVzkXh/V9OZG0jXbqRIxtW1v8SQ7MYA3ABwRxg5PuDXTpsxlWG6pRn5mAzn1oQ0jn9N1a6/tFNL1iy+yXkiloHjffDcBfvbG6ggclWAOOmea2kDNkYrBm3al41t441/caTG0kr56zSqAqj6JuJ+orpY147ihwTGjI1XS7C5cTSf6PdEYS5hfy5R+I6j2ORTbLX9f0VRHPKmr2SgKXhUCbHqyZ+b6qR/u1oT7ku/lIUMADkDJHPTPHXFRSPdOxE3kLEQ2SpUkKRwPrTUdNQaN/SfE9jq0Z+xzQ3DKB5kRco8f/AAEjI/Gt43dv5cQVdko+YKeo/oTXndzo9rfxxSXEZjuo1/dzwsUliOOzDnHtyDUS3XiDTX8u7/4ndiMcqoS5j/D7r/htPsazlFSQRk4O56nbyyzRjYqMRnLM1UtUB+wS28kTFC8ZkIXO1N43H3wMmsPw14p029WBovMk+0StAihSG3KCSCDgowAOQa2I/Emmma0QyS4njEqHYThCwQEnt8xApxg9G5O5vGd1sc5RRRX6AfKhRRRQAUUUUAFFFFABRRRQAUUUUAFFFFABRRRQAUUUUAFZ2s6XFqCI6yS291Cd8FxC22SJv7yn+h4PQg1o0UpRUlZrQak4u6OSF9qUniK3k8fK97p1gQ1g9rblofMxgyzx5J3j+HAKjJPBr1vQdU0nUrNZ9KvILqIkgvE4YAjqDjofY81x7orj5lBrJudBt/tZvrGWawvDyZ7ZtjEjpu7N/wACBrx8RlKetJ28j0qWYNaTR6zSFVPUA153pvjHWdH2xeIrUX1sODe2cR3KPV4uT9SufoK7nR9UsdVs1urG5hnibo0bhgfyrxa1CdGXLNWPTp1YVFeLJY1WSVywBA4A/wA/Sn+TGGBVO/rTLVl2M2epzTjKokY7vlRefqa4KMIOClJavU3qTadkyasvxXqg0Xw3qOq5QG1t3lXecAkKSAfxrTrzr4zXi6lpEvhC3hE13qKERnzNghKYcylvRTs4AySRXWldmZiabYyX14niLWJze6nNEhV3hCLbrg4SNeq/eOcnJzzVXxRrDfbrfw/pywzX12SJvMhMqW0W0/PIBxycAAkZzVnXtSn0fRYGRYri+lkit4UdiFkkYgZ7nA5Y98A1J4a0j+zLVzPObq9uHMt1cEYMrn0GThQOAOwArrStojnbMJvh/psl5ol1JNK7aVbNb8gZnVsY3n0BBwOgzXW21rDbxiOKNUUDgAYFTiihKwrgBQaKKYDWQFSuOD1rkvEmg6Zo/gi5i0y1S2WxX7TbBOqSK24EE89cj6Eiuvrn/iC27wzLbjl7maGCNf7zNKox/OkxozfFNuti0XiAEJE+yO/RvulDwr+xUn8R9BXIxanqMrpNYBotQ1ZxDbuFy1tBy3yjoDtBP+8R6Cu98fDTpvCN9Y6lcPBDdxGAGJd0jM3QIv8AE3oKi8F+G7iC6TV9SiMDpF5VnabgxgQ4yzkdZDgZ7AcDuT4lTAYWjjZY5L32rfPv62sj0oYuvUw0cM37qd/+Aa/guxl0/TY7Uw+VFGPkBOWJPJLE9STkk+proR0pqLtXFOpK/UlhTVQKSRTqKoQUjMqqWZgoHUk4ApaiuU8yPaCAQwYZHHBzzQBleKNbsNKsx9ov0gmdd8KLlpJApGdqjluw/HFZvga01uz8L2qXVqsN9MDcXK5BCSyMWcDn1PA6VT+H9gNRtZfEczP5uozSSIxBUm33nylUZ+VNoDY45Y5rqfsEuwKbpuCMkEgt9eab7AEp1RYztVCRjBwB25zk1fBB6EH6Vnx2M+z5rjkjpliB79ev6U1dPdt266c89cnJODgnntn9KlsDSpknUUYZenIpQCxy35VDd9LFIXt0pCAMk9KdSH73I4rQk5nxVCi694cuBGu77cylgPn5hfHPpxyK6ZTx3rkPiNcyMunWOmRXFzrIuo7iGK3dVeONWAkdixwF2Fl56k03VdN8X61YPZ3lxplta3LJ5iW5lWWBQ6scSA/OSAR0Xr3qraAa/jfQ/wDhJPDd1o/2g2xn2EShd23a4bp+GKtaZpNrYxBIoxkdWPU1ji41TwyG+2tNqmkAjE4XdcWy/wC2B/rFH94fMB1B610VldW95bR3NrPHPDIMpJGwZWHsRUjJguKUkDrxRWdrmr6fpNust/Kw3ttiijQvJK3oqLksfoKBFy5uIre3luJ3EcMSl3duiqBkn8q5LQYfEmp2P9rjXLmzN3K8sdpPaxukcRY+WMYDDKbSec5JqPxJrllrcFho9p9uH268jjuY3tJom8jkuDuUDBwAeehNdlGoSMBVGAOAKewHPO3jS2XKx6JqWB03SWzE/k4pIfEmpwjGqeE9VtznG+2aO5T6/Kwb/wAdrpRyORiq920iugUsqkHlU3ZPGB/P/Gi4HnvxC8Z6THBpkzvdbILo3E9jLbvDJOqRuy43AZCuFJx+NefatqFxqXjNVu9fe28QzWnmLaQ24NuIgeA3GXwe5bPXGOley+JtMt/EOmNp+raUk9s+dysrHaenBAyDyeQa8q8W2d74amhs4JxPNcy/Z7d7lB58K7Sd5P8AGoAb8cZzmuPGwqTiow/rt8j5LizB47FUYww2sXo1pq3blbummlrdaHQ/DS31C88OQNaAxHe4uHJ+9MGKuc9+QfwxXpmj2s1rb7Jpmlc9Sa8v8L6xqtjY2+l6PZloYRtGFyWOclmPqSST9a9Gsr7UWgjkmtSGx86qCcHB9q6krJI+pw9N06UYPoktNi14h0uDWtDvdJumdYLyB4ZChwwVhgke9cR4ht4dBtbLw1pTS2sC2TyzzxqGlMUYCbVJH3jnr2x716DaSPLbJJJH5bnOV9Oa4LxlBqeq+LJ47K4ihfR7FLqCLyxuuWkLhkdieExGOg6kHPGK5sbCvPDzjQdp20OzCypxrRdVXjfU5nwV4iuptB0q58MalexaZeXC2Sx6lCZHt8ZUMgJB6jGCSOc9q9I07w5YW1lNGFeee4X/AEi6mO6WZvVm/kBwOwrgNL1H+09VTUIIs21tgWqEdZCvzuR6jO0fRq9A0CfVZ33XUeyLHGRya4snWIlhVKvfVtpN3aT2TfU6cydH6w1RWi000V+rSOC1i9vNRs4NFslkdo5GDgdTjgD6A5/StLw54Hulmjub2fZtIOxeT+dd9Dp1nFcPcR28aSP95guCatgYr1YxUVZHHVqyqS5pMbCuxAvXApt3IsULO2dqqWbAycAZNS0x+ZFolsZrc5vwJINQhvtejDCHU7jzrfdjJhCKiEgdM7ScHkZ5rp65S8jbwvq39oW5A0e9mC3kOOLeVjgTL6KxIDD1Ib1z1SnirYgbkYDYNIFJPOMUMoPbNO747VIDVPG1uorynxNN4T/4TGWx1aWa6sIrtNSXyI3dLS8T5WVyoPDAhsdiGz1r0zVrq2s7CW4urqK0RRjzZXCqpPTk18/2UWoO2myW+sR21vYGQanDtVvPYjO7d2BPzZ7g1zV68sPBOx87xJnNTK6MKkIp3b1d7KyvbRbvZHvumNZzWkNxYyxyWsiBo5IyCrA9Me1XI1HPHQ9a8v8Ahb4i0Wy8PyveaxaW0E9/M1rFLKFKJuweD0ywY4/2q9JiukuFSW3dZI2HyspyGHrW8W2k2rHs4Ws61GFSSs2k2u11scr4x8XnSLv+zbO2iurxovNmM0myKCM5AZyBnJwcAehPFc34P1GS80OTwjf+VDJJaSLbTwtujljORx3BUMOO45BqH4saMLnxK1qln/aCatYbL22LhNqRthX3H+9v249QDnrWR4DNjb6jbT29s9vYaUj21vCwIYyYCtkHoFwV9zn0rGM6/t1FL3f0739eh8zWxmZ/2wqHL+69FbltvzXvfm0ta1ju/A3gyz8P6JZ2TsLuW3hSI3DrguQMZA7V0bQrGMDGPSqelawuohhHGUCjkmrs8kaR5dlQerEDP416NrI+hdrFa9uLWytpLq6kihhjXc7yEKqj1JrmdC0u11ie81vVbFLhruU/ZluogfLt14jAU/dzgt6/NzU8QHiTXnk3rLpOnSKsKrylxcYyXJ6FU4A/2snsK6MqFJLUbCOViiPh7X7TTYZpDpmoiXyoWbd9nlQBsJnnYw3fL0BHHBxXVR7jycgdq5vXVN34x0CDIT7OLi8JPJICCMLjt/rM5/2a0IPEmjT3aWMF+skzuY0Ko2xmHJUPjaTweAaGBr9DVLWdLtdWtRb3avhXEkbxuUeNx0ZWHII9RV0YVQvNLg4wPxqQvYyNK0OCxvZL17q8vbp4xF513KHdYxzsXAGBnk9z3NaF7cWlpbPcXVxFbQJy8krBVX6k8Umo3UNhp9xfXDEQ28TSyEDJ2qMn9BWBo+ny6xLDretRh3IElraNzHaKRkHHRpOeW7dB7nL5j5u5W1rW/B+saeLfVJZTZSMpE00MsUYIOVcS4G0EjhgRmq0Q8AzSRx2OoxWlweI7q3uXhdj6CUnD/Qk/Su22IV2sMr3HamXFpb3NsbW4gguIX4McqBlP/ATxST1syrq10cB4tj8NW2jMLC6/tPWpXC20xu2u54GHJlwCSqpjJAAHbvW7p+q6x4msYm0yYWOmugzqG0ebc+piQ52LnOGbPsO9at74X0ebSrzT47O3tUu4WhdreJY22kdsD9OlZEeqa9oVta/21b2H2GNkgnureQgrn5RKU2gKucZGeM+grW+gmyPWvCV9q1g1jfeJLua3H+rL20RlU5yCXxkkdiMGti3isoYYot0zsOrEZIyC3PFau5WxyKTyoNx2xx5xyce2P5VNxXKm2xFu8bSyN5zhunOe3auNjgWx8YC41TddR35aOznVjut1KZ8soRgZwSWU8nGe1d0IYN25YUzu3Zx3rK8U6TJeR2s2mC2iurS4WeLzgdjYUqVbHOCD29BTTC5rwWkCXIuFduQdoPTDHNXDhh1wK5dNQ8UQp++0KynCrj/R73BP0DqB+tWLDxLp8rvY38Vxp12FJa3vAIy47lGyVcf7pNNDTIPhwDN4dj1KUE3F+8lzNIf4yznafptCgewFdQOlc18M2D+BNFZHBX7FGFI6YxwPw6V0o6UyhGUMRuUEe4pFjjU5WNQfZRTqKAEZQeehqMp82Wz9RUtJwffFS49g9TCv9Pex1qHXrFZpFWQPdW0JAZzt2eYmQQXCnBHcAdCBXWeG28O6gUu9LeO8e0t/s6xO37yFSd20g8q2R1IBrk/E8t5Hdadb290bC2uZjHPeLGHMTcbF5yF3EkbiD0A712XhDwpZ6TfyajNdXFzfzRiN5riTczIDnHpjPPAo5kmlI0jFtaGbRRRX3p8sFFFFABRRRQAUUUUAFFFFABRRRQAUUUUAFFFFABRRRQAUUUUAFFFFACEA9a5278O3lrPd6h4b1JdJ1G6mZ5ZIwVR0KqAHUDDEEE9jycMK6Oisa+HhWVpmtKtKk7xOc0fVNXS+j0zXNRGmlTCtk63En2eV0I5HGFYgN8rfeP0zXpXhW2ubfSES+unuZVdmZzIzkn0yQD+B6Zrkru1t7uB4biJJI3GGVhkEfSqdjcax4b3Cw3ajpx/5c5ZMPH/1yc/+gtx7ivDxWUyh71HVdj06OPUtKmh6Tq2o2elaXcalqEyW9rbxmSWRjwqgZNeH3fi+1m8VX+vaxZ31g8lrHBYW0ts7SzopZ2dAoIG4kAqOflBbHFb/AMSvFmm6l4NF1azBxptxFc31hcHypZFXJCEHq27aQOjFcZq/BIJolkCkbgGw3BGfUdjXBTg09dzslNNaHP8Ah6wuNQvB4j1iHZdSL/oduXLCziKj5ccDeerHHtnArpgK858f+OJNJubyOHULbSrHT2SO5vJovMJkYAhVB4GARknPWtTwR4mutQvH0zU3hlnEAuILiFNqzRE4JK5OCCR7HIqY4qk6ns09TtnleJjhlinH3dOqvZ6J23szsqKRW3LmlroPOCkJwR71R8Qakmk6TPfvG0pjACRKcGRycKo+pIFYy6PrmoqJ77xNe2kp58mwSNIo/YFlZm+pP4CkB07MFUn0rlIJh4i8SRXUY36bpbMIX/hnuTlSw9QgJUH1Y46U+Twp57RQalr+tX8DvhopbkIjDB4PlquQfTNWtRudK0K1e3a1WNlGyygt0JklIHCqvqPXoB1ND2GtyHwlDFrOqXPiK7BkCTSW+nhh8scSttLgf3nZSc+mBXW78N24rF8Eabdab4ZsbS8VUuVVmlVW3BWZi2M98Zx+FbJBVvmFeHUblN9jtXuxJ0cN9fSnVDGFYHAwe9TDpTQ0FFFNkdUQu7BVHJLHAFMYk8scMTzTSLHGilndjgKB1JNclrHi7RtQ0i8stGvH1C+uLeRII7SF3O5lIBJxhRyOSRTbdZPGGoy3Vwsn/COwMFtIckLeuOTK4/ijzwoPBwTyMV10YUoFHQDp6U9EBU8PWq2OiWVmsQiEFvHHsH8O1QMVfpOAKWkAU2LpSt901HI5it2kC7iBnGcZqX8SH0JaKorqUW5Y/LdpD0CYIJzjHJH606LUIZHjXZIpkfamcenXrVCLlYvijVLixS1sdOWN9Sv5DFbCT7qADLyMO6qOcdyQO9Qat4ssNPu2szb3l3dYLJBaReY7IM5Y9AoyCMk84qroH2nW/EL69eWctkltCbaztpWUuqsQzu+0kAsVUAZOAvvTQGroGiwaWkkhkkury4Ia5upcGSZvf0A7KOBWtQKXtSAaRmucvdBuLG5l1Hw1NHaXEh3zWkn/AB7XDepA+4x/vr+INdJRRcDlJPFk0mdPtNHujrePmtJgVjhz0d5QNpT0K5J6Yz0vaJof2W5fVNRuDfapKu17grgIv9yNf4E/U9STW08atjPY04jii4HPTavd3F0402zjlhiYoZZZNoZh1C8frWjpeqR3e6NwIrhDiSIsCQf6isBtPt0vLfSNQZ1g+2LMkittzGX+bP0z/I11DyaXdHWLOS10y2tLKLfZ3MEqmQkA5PHIwR+Oe9ebVxkqNS0ldf195yYR16lSftGkk7JW/G9+xYozxmsnw5qi6jp0czYV8YYE9+9ZPijxRPZ6s2h6bpl1fXklsWWSEApBIxxGJD/CDy2TxhT6ivSSOxm3r+sWuj2YuLjc8jsI4IEwZJnPRFHc/wAupribrwZqniPxnZ+JtfuobeK1t5IItMgG9UDlTuaXjLcc4GPQ9z0nhrw+llHBd3zNeawYQtxdyyGQ7sfMELfdXPYAcYrolUKMUr66A0upUsNPtbOFYoIURR0CjFWlTa2RUOpXlvp9hPfXUgjggjaSRj2UDJrzs/EbVWud8ej2nkY8wWzXB+1GP1xjaD7dO2azqVYU7c7sefjs0wmA5frM1G+39dvPY9MNcUl9FP4l1LxFcEppmnWps4pNnMshfMoA6tysaj/ayBW1L4gtW8IT+I7PdcW62bXSADlgFLYx2PGPasKe1TR/hzaPd3tvFc2zQ3jSyE+XLcCQS445IZ+OOcGtZNqDa3O7mVr30G+GNB1PwnpTSS+H3eziLzSObpJLqFGYsS0QGABk8Ak4Fa3inxVY6HpUNzDE9/c3S5s7WEjdNxnOTwqjIyx9R34rCsvEfgqDVtW8WaO2p/8ACTeILeO3fTrwusakLjIDDAVRksRnPYZNcv4wjht49NaOeV7WKx/s+aVeGhJxtk9hng+ny9s48PLsbi6tKpOrHa1tLeqtd3t36nBmuNdHAzxGDtNpaW1X4b2WtvKxr+H/AInakdZgsPE+hw6Yly4SKWG4MihicAHI56jkc89Mc16hG25c1832GlWiz6X4XF/d3EOmTJd3d1O++TaGJSPP95unsoPtXt+keJrW+uVtYo3LGvUw1SVSHNL+l3OfIcwq5jgo16sbNt2aTSkr6Ss22r9rnR0w/wCsH0py0h/1o+lbSPZRV1q1W90m7tHhjmE0Dp5cn3WypGD7VyfhOy1y88L6ZdW/iq8G+2QnzbaJznHIJxk85HWul8R6hY6fpkrX2oQ2AlVo45ZH2/OVOMep78elea6H4+ubbw9ptnpmn2scdvBHbyS3spQPKFAKooGTz3Pc9KJ1I0480nZHHjcfh8DT9riJcq2/q2p3Ed54n02Ro77To9XgxlLiyIiceoaN2x+Kt+Ap48UbRuuNA16LHQfZPM/9AJo8G+JY/EFvMslubW9tmC3EBbcBkZVlPdSOh+oPIroAqklcU4yjJJrY3o1qdenGpTleL1TOF8VX6+Jjp+iWMeo2b3FyJJZpdPlR4FjBYOC4C53BR1PXoa5v4m+F7G38RaRDpthHBHrczwXywR4EoQeYNwHrtZfoxr2DYtNeJHxuUHHTI6UTSkrE18PTrw5Kiurp/c01+KPm+Kx1KxCQ6Rp+nLc/2i6aqk67TGm48IB/s7cDoRz3rtPAXiGawOo6Jo8cVzJ9pH2eNyfJtgV/eMxHRQ3RRjLEgd8L8f1/sKyt/EFqrLLcN/Z8hQfMS4Plt7lSCB/vVL4O8JSWGmxW1mhtYMDLMfnkP95vU/WubDYaUasqktvzv39Oh8nluTV8HmtbESleLvbvLmd/e/w7I6fTvD8NvpV0zyC71G7Qm4u2HzzPyR1JwoJ4XoBWBbeCr+K5fULW+iguLhg9zBNCZYWbGN3DKQ2MZwcHHSu2sLT7HaJEZGcjuepqy4JXngDsK9JKx9LLV3OWtYPGECmKGHw6B0WZWmUr7+XtOfpuH1qWHwzDc3n2vX3h1i7KkI0sIEUIBHCRkkDOeSck+tdCvTHakkyo/dru9f8A61NMVyG3gFsgjijjiRRhVjQKF+gHAp5VFPy8nuT3p4kBjHXNIVO3d2qWIxtd8P2GryrNcG6imEZh8y3uXhZoyclDtIyPY1LeaHpt1pMelyWwS1i2+WkTGMxlfulSpBUj2NaYGSKQg570XEcb4g06HwrpcmvaRNcQyW21rlXd5VukLDd5m4k5wSd/Ud+Kn1HxRc39lOfC9u9yiKS2oPEfJAAyfLBwZW4wMcZPWuocBuG5Hp2qE+XHhNyoewJwadx3M7S5I/EHheP7W0UyX1oBN5TfKSyYYA/iaoRTat4fnsLK/uor/TpmW1il8ry5Ynx8m/BwwOMZABBx1zVPWLa50zxJax+GTHFd3m+a7t5Afs5jXrIwHKvuKgEdcnIOKWS61fWtei0TULC3shYmG+ldJ/MMw3NsCfKMDcnzE+w70AdhCcjcRwKmjXPzNmmxLt471Mo3fePXp7VEV7zKtoiNmJbcOKivbeG6tJLe4iSSGZCjowyGUjBBqx5XHeoyOcZqiTnvCs720lzoN60jTWGDBI//AC3tz/q29yMFT7rnvW9yc8YzWDqe2Hxpp0m3/j4tJ4dxPUqUcD8s1vKcLnuRxQxMdEOCv86d3wR09KbjIHY96fglCVzjvQMkAOfm5HYiob+xtLyDy7m1guEHISVAy5/GpYW7YNSt24zVotHLfDNNnhhGbYk7zzPcQKu1beUuS0QHYKeB69e9dQp3LkVzPh4LL4w8QXdspFqTBAWHCvMgfzD7kBkBPtjtXTKNoxTYC0UCigYUiludwxS0UAYumacNW8bXGn61fT/Z08u5s7YNsikRQuc45cq4yQTjleK9YMKGAKACQvymvK/E8Uq20OqWqk3WmyfaEA6umMSJ+K5/ECvStBvoNT0W3vLNw0U0QaNjyCCOD9KGlJcrWhcHZ6HG0UUV92fLhRRRQAUUUUAFFFFABRRRQAUUUUAFFFFABRRRQAUUUUAFFFFABRRRQAUUUUAROs/2mNkMhjAPCTeXhsjDH1GM8c/SqM66/BYsqzpc7LVeRsaRpAoJABGDzx6ke9adFclTBqcnLmaZ0wxLjHlsmcv4n8M3Gt3MN09tZwXdmd9tchY/NR/n+7npwUGD3zVFNV17RW8jxAIhEW+W+iAZDlRw6j7nORu6E+ldtVHU1vm+2SRRNcxm3jWGBtpTfuYOccH7u3vXHiMFGC5rts6aOKcny2SPNfHOjrHcnVLyCC70jU3RbpZArKr8BJD2IOFB/wCAn1qn4UvZo5jrMUJWS5jEdspH+rgByvHq33j7YHatTxv4S8UN4V1Oy0nY1vfbt1iSCIMknMRz8vIHHTntya0/CKQTQf6LCrXFu2yaKRNskRxwGB6D36Hsa8OOCjGu6zVv8z6Kpm9aeBjg76J/h0XondnSaHeXNzah7mExnHHGMn6Vpr90etUrY3PmRho8R4GSVx657/Sr38q6DyzmtSLax4qttPjObTS2F1df7cxH7pPwyXP/AAGujVQo4rnvACmTRDqMjB59Rnku5G/3mO0f8BQIv4Vb8YO6aBPtkljQsgneLO9YS480rjnITd059Kic1CDl2Gld2JZNZ0ea4Nj/AGjZvNu2mISqWz6Y9aofD/TbW4tZfEdxCst5fTStHLIMukG8iOME9F2gHA7nNatzZ3LXWt22r6d4ei+HiaYr6fPBgShtuS2QeOvysOcgY60zwUvkeGNMtplETx2yKUPBGAOD718xgs7/ALRjK0LWt1vv92q6o71h/Zvc3UGBuNNEitwwpZSdny1GiFuRXalbQUm7k6qFHyigHI5GKRdy/ebIpJpI4YnlkdURFLMzHAAHUmqGZ/iPVo9H043LRmaZ3WK3gU4aaVuFQfU9+wBPasi08J29/Ak/if8A4m14/wA8iSuzW8bH+GOMnaFHQEjJxzS6DC2vamPEt3G4t1BXS4n42xnrMR2Z+2eQuOmTXUinsAyKNY0CIoVQMAAYAHpSSKwbetSUUgeoyOQNx3p9RsmG3qPwoL7sAcZqW7AhWO47R0704qpXaygrjBBGQaFGBiloS6sbZQvfOhuI/strGwMbDIjGVbI28+g54rM1TWBpWnpeX1uIsFFDi1Z2LswUKqqCST7eldCfWuY1B5Ne8SppsQ22OkzxzXUneSfaGjjX2AYMx+g9apIRW8Di5nS81W40+VJb+8eUm4hZJBDv2RLgjKgR4OD6n1NdekcaZ2Iq5OTtUDJpVGBS0MA4AyeBRnIyKD0xRQADpRRSMSOgzQAtFFA5GRyPagDB8V28cjWE0i/uo7j943opUjn2JxmsjVYriTS79dQhtwqnFn5Q+Y+n457V186Q3CSQNsfjDpnPX1FcLfrez6iNNg3yG0JUc8nPQn8MD865qtFzmpI8nG4GdbEU6kX6+VtdPXYp2Wn3djbHUNU1GKwtoF3vvkAwB2NbPw6sJxDearN5ttPrV290YngKhVHyISDyCURWOe57VBdeB7fWIoF1t5pVhkEsaxTvGVcdDuUg5FaXgBbw6Kn2i8kuJbe5uoEmn/eSbEndVBYnngAZPpXVdbHrHRWm7yyH++rMpOMdDU1Z0mqaZaapBpM19Ct/cq0sULth5AOpH+e3tWiDStYDO8S6ZHrOg3ulSuUS6haMsOq5HB/A14XeWFvYeIpb650+IeJk26cWycPn5lI/2CPmz1wCO1fQprgvEXhK61L4kW2sKqLYrp5jds/N5u/jA/3Swz71z18Oq1ru3+XVHhZ3kdPNPZ8zaadnZ7xfxRfk7IzLi/h0T4ZXWi2jSSSpYPCJSPvSOCC2OwLMai+Iwax0jQ7jyppLKxfyzCg3FWKeXEQOpOQV/wCBZrp/FmhRw+DtRWyhDzLDvIxlpFUhmUe5AIH1pni7TD4j8JwXWjSJI6tHe2qMRsl4ztz23A9fXFa1oc1JxR2ZphPb4GrQit4tJLTpojxizi8Qw6dEmvyrMV1COb7ajrutIvMU/Mqjsm4HBPB9K9sttL0a70m5s/3czTRyREnkkEEfyrx620uxFzeNpiyi915iJxPISsO3KuxHbbnGB1OBXq3hhdJsGhhieWaRVCBm/KuTANuMtNL9reuh83wV7R0K3NC0XLty62SkuW7tZq3mcT8IvBOtT2V3qPiW3eznu7pn8thiQooCruz93gdK9a0rRrHTlxbwqp7nua0UxinHpXcrJWR9lSpRowjTgrJKy+Q0napNNByytUhGRTJByvpUy2NFuc14l0/WpPEdlrGn29jdw2lpNGLeeVo38x2Q7lYKRnCY59TXkXiWw0W+1WWw1i0IiS5fUIYbnKS28gO51Yd8ZJDDKsD7V9C4rh/i54Tm8TaJbxWFvEb1LqLMpIVlgJ2ygN1HyE8VFel7WHLez6M8fO8s/tHCunGTjJaxa3T/AOGujF+Hl4lgtzq90redfhNkQH+riUHaD/tHcSfTIHavRtLvFvoPOVGQH1riotDvvCyfbHzrWmxjMqy/8fECjqynpIB6HDe56V3Vk0M1tHLbsrRSIGRl6FSMg1cIRhFRjsjvweFp4OhChSVoxVkWB0paTpS1R0GB450i01rw9c2V4kDgjdE0oyIpB91/Yg857Vk+DdUTUPD1hcyS3KTNDyW2YYr8pbPcNgsD3HNS+NYp9T1rT9BluXg065hkmnVFGZzGyfuy3ZcNyB1HFa6WaxwiNWQRgfdES49u1b042RhVeth9q7Mr7i5AIK7gN2CAefzqc46moYYwFbazcnknvTizL97FPn8jOwoBGWPfp7UIGBxxj0oDnH3Rj601pdo5Q88D3o5kKwxl3TB1+7kA5qVuygDFNZXYAMO+celO3bQRtIPrS5u4WFAyc9KhlPzYxTw4ChevrSkg8Dk07prQTRyXja+jjutO0i4vhptteMzXFyZPLyiY/dq3YsWHvgHFZXiTw94bOhPeaNpNnqM6TQkyW4E8yoJFLFTknIUHoc138kSSjy5Y0cHqGGR+VczBZ2th4+kitrOK2S507cvkoFV2WT5sgd/mX86YiDQLyLVvF+oX1sl0IY7OCD9/bSRENukYjDgHuKt66iWfinRNQJ2mUy2ch9VZfMX8mj/WujRCp4z1rE+IVv53hDUriNilxZ273VvIOsckallYflj3BIoSBI1kuUOG2S89zE3I9uKelwgHzJMnpuiYZ/SqEXmXESSx3EsMbIrKMPx8vHTircDHynU3MhO4EbQ55HU59/TpT5VcpE6zLJuVd4Yc4ZSpx9DSlMr0AHvVexSYSFpXZ8LguwILHPvTb+NpJFk89YlClFBB5JBz+n8qGIxtcjR/GPh+PvGLmUqPTywuT+LVvCPk8fSsLV/DdzfX0F/Bqt1ZXUCmNZYH+8hOSCGBBHA49q52703Xo9ettP8AEWqXF/p93OFtzbTm3UNsY7JVUb+drYIbHYii1wsegRPD5jqJFLjqobkGnqcDHQn1rk5vBNquZtNWDTrtJPMhubePDIff+8PVTwauQaxrNvbFdS8OXck8f+sks3jeN/8AaXc4bB64IyPeiwHRJ35Gaep3KDVDSb6z1Gwt9QtZjJDMm9DjHHvV1nUc547UAmc9eabqWl6hNqGgRwTR3BL3VjLIY1eT/npG2DtY9CCMHg8HkpL4rW32C60PXomccILEyE46jKFhx74z2zXRj7vODWfq+radpaRfa5sSTErDEil5JCBk7VXJP9KYyTTNRt9Ss4ryxk8yCXOGIIIIOCCDyCCCCDyCKts5U4C5rnfBFrdxWl7dXVv9lN9fSXkcBOWiVwvyt/tHBY46bq6McE8e9IQq8jNFFFMoBVTwtfTeHPEdtosOJNN1KSR4IgfmtmALOAO8Z7ehOOh4t1B4ItRqvjG+1Zk3RWK/YoD7ghpCPq20f8BpocdyzRRRX3R8yFFFFABRRRQAUUUUAFFFFABRRRQAUUUUAFFFFABRRRQAUUUUAFFFFABRRRQAUUUUAFFFFABWLrXh+1v5BdQtJaXqDEdzA22RfbPcexyPatqilKKkrSQ4ycXdHLR63e6S62/iOH930GoQIfLPvIo5Q+/K/StjUL6G30mbUA6vBHC0u9TkFQpOQe9Xpoo5UKyKGB9a5DxF4RuG0+5t9DvpLOGc7prU8wyjILLj+DdjBK4615OIy570/uPQpYxPSZf8BwSWvhXTbebiRLZNw9DjJ/nVX4gqr22mpI7PC9/FHLbKxU3KsSpXjk4zux0+XmrOl67A9wlhe27abfn7kMpBWTHXy36N9OD7VU1dpbHxppuqXUAu7WULZW6iTDW8zsdzhSMNlQBnOQFPqa8aupQi4tano0mpO9zJ1W4uI9UTwDaqxs7GQahDGOR5TAeWn0WTzCB2wvpXQWejzwJ9r1G8EESfM2XwB9SeK6NLCzOotf8A2eL7UY1jabaN5QEkLn0BJP415t8YJbybXFtBbpdJBYG5s7WRtsc0+4gk9iQNuPTdmvAhCnQjKUFZXb+b3PaweFli68aKdm/8rnZaj4s0+0WGGwVtUuZF3LHbOpCqP4mcnao7ep7CpvD/AIkt9TuJLOa1lsL1BvMEpU71/vKwOGHY9x3FeHQWr3dvY2N/GdCvNcha21GKykxtG04YMOhDYAP+3jmu28LxwWOpafardzT2+iwtA9zO+6SaQqBtJ74HJPrgdq8n+0sQ8wjh0k4tX2d0u972+LS1u2p6uNyilhKEpSleSt5b62tunbU9Z6iuX8So+sa/aeHZG2WHkG7vFHW4UNtWL2XPLeoAHQmsm88bXjyr/ZUenR2plMMct9MV+0OM5WML24PJ9OlWPDOsLrPjOd5Lc213baesVxAW3bWMhIIPdSOQa9Shj8PVqyowmnJbr8Pw/A8aphK1Omqk42iztI0VFCqAABwBTqKK6znCmTsUhd16hSRT6ZLhlKEZ3DBFJuwFdtyMI3mud2VU42fxD9adGjeU25iWRipJ74NPMLNt3TMdvTKqSPTnFSIiqm3k85JPc+tFkwY2OTPDcGpDTJEDD0NZ+s6pFpGl3F5dMAsSHaMEl3/hUAckk4AA9aBXtuYmqeJtRn1ibS/D9mkn2Ust3dXMbCKJgBhVwQXPzDpwBV3w1HHpVgLQ+ZNcMxluJ5CF82R/mZj/AIdhgUng7T7+GKfU9Wkja/1Hy5p444vLSIhANgGTnHQknmtqa9s4ZlgmureOVvuo0gDH6CqfkMgfU4UC/u2OcZAPI56fWpI75WkRPL+9jkMD1/zz6VaGD6UtICOckYwcUQMWByc091DdaFUL0pdRW1FyM0N0NRbcSjHQ1LQCGxtuUNVU2kv7keeFWJ93APIznn+VWYgVBB9aVzkhRSbshrUpPasS+2T5SSQNvXJzzUC6OoleVJmSRx8zjqT6/lWsBgUUJPqx3M5tNfyiq3LBsjnJOMenNYtr/b+htcww6PDqVo91NPG0F0ElCySM+CrgKSN2Pvc11dGKpCOLtNDm8QJqepataz6ddXciC0VipmtEiz5bZUkBtxZsAng4NbPhbVLi8juLHUESPUrBxFdBPuMSMrIv+yw5x25Hata5mitreS4mcJFEhd2PRVAyT+VYPgSOSXTJNYnjMc2qym8KHqiMAI1PuEC/jmn0GdHRiig0hDJSu3bkAnpmue+G6hPBGlwZBaCAQPj+8hKH9QazrjRNN8R+N9RuNR0+C6t7OCK0UTDd+85dmX+6NrqPf8K6nSrG2062FnZ28dvbxgCOOMYVR6AVVtAvqefad4Qvm+IXiC6nhMGnySRtZycfMGXdLj0+eu70/SLOzAMcQ3f3jyavgfvDTz0rOOxMKcaatFd397u/xOX8T+MbTRb4adb2VxqN7tDyRQlVWJT0LsxABPYcmrPhTxRZeIFlSOOW1u4MedbTY3oD0YYJDKcHBB7GvNfin4ekm1jULS7uLy2tdZkSSC7tpNjq6KuY89jhcjsRn0q78OpIotcl1aSUrawW5s4mZstOwYFmPsCuM9yTXLGvUdd07af1Z/M+WoZzjZ51LBSguRX6O6VtJXvZ8z0tbQ9cpknY+9c7qni21t1jis7eS9u5clIlYKAo6szHgDke/NRaP4rN3eRWOo2Qs5rgE27xzebFLgZIDYGGxzgjkA46U6mMw8avsHNc76dT7OOFqun7VRfL3OpB/OlpBzg0pIFdZzlbUYZLixuLeKXyXliZFk252kjGcd8Vh/D6526MmjSwNb3elKlrcRk7hkKMMrd1YYIPXnnBrpGrm/D/APoni3XbEkfvXjvUz1Iddp/AGP8ACn0A6Zl3DFB6UnJX5cA+9NmljhjaWaRI0UZZmOAB7k0gMbxVpM9/aw3FjKItSspDNaOx+Utggo3+ywJB9OD2pmgalHq+kx3kStGXyrxuMNE6kq6N7qwI/CtAa1o7/Kuq2DH0Fyh/rWD4WaOTVNfmt3Rrd9ROzY2VLCKPefTk5z71tTb2MaqW5vRrtXFB6g0pOATTMyMisu0ZGea1MR3OexFJHuIJbIyeB6CkZXZQu4D+9gfyp2cELQAE+nWmxKRkt97NO24OeaXoSaQCdQdwrE8S6w2l+Rb28KXF5cbvKRm2qqr952PZRkfiQK3K5Tx3ZOvk62kfnfZYpIriELkvbtgtgdyNoOO4yK48wdaGGnPDq80tDpwkaUq8Y1n7repFo3iqaS6t0vksZLe5cxQ3VpKXQSc/I2emcEAg9RipJbj7d41eS0X5NLtmgmY/xSy7GVQO+FAJPT5gPWuM0bT9B0f7HoOiwiHS7KZbyXaxbc5+dFBPvhj7YHeul8N6hDqnjLV5LeN1RIbe3ZgON67nJz6gOoriyLE4nFYX2tbq3ZtWbj0bS0TOnNaFGhiPZ0uiV1vZ9bM64yBSoa7IzJsQmDh259+elYPiy0vtUigjihS9topt9zaSSmD7QhUgKTyCA3Y8HHNdAbUlmbMJLZyTEM0kVssKnC/w446ADsK9lu2x5uxW0HVINW0tLmGN4TuZJInxujdSVZTjjgg9OK1B046Vyfg4/Z9Z1TS7FkudJt23JKBgxTuSzwhujgZznqN2Dnt1W1l+6ePQ1NmncocehqtPD53llZCPLbcCRnPFT7x0YEUo2sDindMTRyGo6tDbajNZ2NpcahPG26bYURIiQDgsx+/jBwM8HtWXfXlnrU2m2dqtxHqceoRSSWrwgPCi5DOccBNpPOcMTxWb4t8NrqM8+hX17e2Ky3p1G2uLWXY0oDbihPqpIyPQAj21vCep2J1i81FphHHJEkMIY/NIqFsyeuCTxnqBnvXz2EzPFVcznhZw92N+j0X2Xe9nza6W0PZr4DD08BDERl7zt13fVW6WOysrNLWRW8wsdpXG3HfNP1W1gv8ATLixuFLw3ETRyAEglWGDyORxSWd1FfReZbtlemazNY1i9t9Xj0jTNNjvLo2/2hjLceSipu29cEk59q+iPEMuD7T4W1HS9Pl1NrrS71zawieNVe3cKSi7lADA4K8jOccmt7XNSGk6Fd6k0PnC2iaQIDjdjtmua1HSvGN3q1hqcsugyC0LstoyShUZhgMJOdzAZGdg6mrc+neJtYiWz1d9Kt9NZgbhLRpWkmUf8s8sAAD39uO9FgRJY/8ACaNGDLNobM/zZCSqI89sZ+bHrxn0FXdE0RLK5kvru4a+1KYbZbhxg7euxB0RB6D8STWsQuBxjFITjGD0pXFcsgAVkXep6j/bT6bpukfbzFAkspE4jI3FgAARgn5c8kVNqmrRadFH5iPNPMdlvbx8yTP6KP5noBya2fBOk3+nGfV9TVHv7za0qoP3cSgYVF9cDv3OT7VV1a7LVrXMB9fit5PL1PTdU05u7TWpaMf8DTcv61bttV0y64t9RtJT6LMpP5Zr0KRrWWISSRrnB+U9TWNqvh/w7ewFrjSbeVm5HmQA4/EihuI3y9zlNdvf7O0ee8VQ7qu2FeoeQnCL75JFdT4E0v8AsHwzbWe8mfZudyMl3PLMfcsSaoWHw68K293b3lrpscFxERJG6Ehd2Ou3OMjJ6iui2lTtlGTGoACnlvalKXKhbbHJ0UUV94fNBRRRQAUUUUAFFFFABRRRQAUUUUAFFFFABRRRQAUUUUAFFFFABRRRQAUUUUAFFFFABRRRQAUUUUAFFFFAFLVdLstTtmt7y3SVD2Yd/X61yh8K6tp+tRalZal9ujtlK2ttf7pFgz1KsCDk5xlskDgV3FFY1sPTrK00a0606bvFmDa+KWtGMfiDTJ9PYH/XxZmgYeuQNy/iPxNV/HMel+IPCsl3Y3dvPNbq1xaXMLhwjoMkZHqMgj0NdHJHHIMOoI96wtS8J6bcvJPbq9ncyKVaa3cxuwIwQcfe/HNeHiMgjb9y/kz1cPnE4SUpLVdUeYaLFcat4YvdZt4Xlnv4zNbhRlgiZMSj/vnP1JrrPAnh+UWFtJrDSx3U675YQpyJG+Zgfxar+kadqvhezisYdPtNT0+BQsQT9zNGoGAP7rf+O1t6Tr2g3ky27iSxvdxH2a7zHJknJ284YE91Jrwq2XVMM7yh5X8j1pZgsXOU3K7bu/U891/w7oK3cOn63brcWumu2o6bNkgqAxLAj1U/gQR71Z+HOrf8TrW9euYNpupI7eJQOVWIEFff5mP4g11XxF8NT6zZ6bHpkcQeK9i88u+P9HGd6+/Haq/gHR7Sz1LXNNkUTyW18ZhIeRtlUPj2Ibdx9K8TC5VTw+JniE732XSN3eVvV6noYjHzrUIUX03fe2i+5HYaddC8txMI2QHsat01FCjCjApWbaK9NuxwAzY+tIi45PWhF/ibrTqlK+rAKKKKsQVyviGdtV1+y0exhd3sLuG7vJ2wI4VAJVOeWZuwA4HJIre1vUItK0i71KdWaK1heZwoySFGcD3rivCOveHzeyazqfiS0Oq30SLJC5EKQoCSsaqwBONxG5uT7Diml1A7m+aaHT55LeMSTJEzRp/eYDgfia8YgXULrUtH26LZ6lp2oQNLqeoTtmZJcZxg89cjHbpxivYrTVNMvFH2TUbO4B/55zK38jXnHxCtn03Xo9NsmMMOuZZlXjYyHMpX03rj8eeprwc+wFfF0oqjuns79dL6W1juj1sqxdLDzk6i3X5a2+ex1nw4u5p/D+2eVpI4p5YreV2yZIlchTnvxxnvjPeunBriNI0nVJIYlVvs0CqFRemFHQAV2NpEYYFjLFiB1PevapQcIRi3ey37nmTkpScrWJ6YxbcB2xzT6KsgrKxUj2rE1nxStjeNY2mnz6jdIA0iRMqJED03MxwCfQZNbbqdx4ryzx34c/tK61DRb28vbGLVLgXVtd2smx9yhcx59RtyB3GfSvLzXF1MJh3Vp9Gru17Lq7Kzdjry7Dwr11Tm/Tpd9Fc9E8PeILbWFlQQzWt1DjzrabG9M9DwSCDg4IOOK1Yxn5jXm/hO6txrsupNNi2itxZxMTlpyrZZz7AjA/4Ea9A0++gvULQMSBWuX1quIw8KtaNpNbf15CxlKnSrShTd0mW6KKK7zlCowXAzweakoPSgDmvHEn2qOz8PxsfM1ObbIB2t0+aUn2xhfq4roolCKFAwMcAdBXN6Dt1TxPqmsA7oYD/Z9s3YhDmVh9X+X/gFdOOlNgBOOtIxwCT0pTjvXK+NrrUL/d4Z0No1vbiLfczOTst4Scc453Pyo9OT2pJAP8GzG8k1XW4w32W/ut9qCMb40QIH+jFSR7YNdB9ohjKiaaNHcZCs4B/AVgwHxNZ2UcFtpWjbIlCJGt5IoCgYAH7us6Lw1JrXiC41bxVpOmSj7KlrbW5xcCMB2ZmyyjBJKjj+7TbSTYW1OyjYMSykEHoR0pZZFjiaRs4A5xXH6lodt4dvrDWdF011gti6XdvaZy0TjG5UzhipAOAM4zjniuk0vUtO1mxM1jcxXUBJRip6MOqkdQR6HkVKjZDZy3xa8298F6lFY20ralbItxbLtyRKrcYx7Z/OoPCnh2xt9MtoZpjtiiVRGoPHGOT68H9a6fVLzw/p8ipqV5aW8jjhZpsFh6kE81ctYbGa3V7fY8TgFXR8gjnGCPqfzoVrmapRU3Utq1b5K/8AmcV470WC3Qagse7TZbU2d55Zw0cbHiQewJ59AQe1c54Y03TdEuNN0LT3lGn6NL57ySvvdnIbbHn2D5J9MDvXrWpWkd1pk9myAxyQtHt7YIxXB/D7wleR6RC2uoY7x90lxGGBO4sepHtgceleRWyqNTGxxLk7btdHJaRfyV/wPVp5hKGFdC3z8nuvvsdlpesW99J5UIbIFaYqtZWNvaJtgiVB7CrQr2DzgHSuW8WpPp+sadrtnJGZmdNPkgdM+akking54ZcE9+M11GMDHauCn1G4l8c389xoWqajFpjrBZm3EZSItGGd9rOCWO7GccAYHU04i6Hexn5awPiNZi/8F6nD5fmskQnVP7zRsJAPcZUcd65jxH4g8RXLTSW2matpemWoAkbESyyuexO5tqgEdBk56jHNLStS8R6pfHw5f6gY7ZjI0kyD/SWRdv7vcAAAQ6tu2g4OPeuWONp/WPY6379L2vb7jeWGkqXtOn422OvtdH0G7to7iPStPaOVQ6n7MnIIyO1aVnaW1nEIbWCKCMHISNAqj8BTdPt4rS0itYFKxQoEQZzhQMAVYr007nm2GynbExxnjpTqbM22MnAPTg/WlY4xzimApopBnJ44paACg0UUAFMmjWRGVuhGD70+igDgPBXhGWysn/tnaHWeRgitkbNx2ZP+4FGPatj4b2cMPhi3uFjUPdM9y7AcuXckE/hj9K0vFUot/DWrTZKhLOU5HUfIas6JEsGk2kKDCpBGoHoAoqKatGyHJtu7Llc/8QZpV8MXNlatIt5qA+x23lnB3vxnPbAy2fQVqa3PNbaNe3FtE808dvI8UaDLMwU4AHc5xXGeB7XRbqaxiurfWF1izgS4J1LzULtt2NIqscHkkHjjcPWtBHbaZZ21hZR2trDHDFGMKka7QPwqzS9BimsTxtGaQhaRl7r1paKTVxnI/FC0vLvw35umWzz30M6eWiD5trHY+P8AgLH8qyE+HNr9jjeya3sb6B1khdIsqCBja+MFlI4IyK7+ZSG3Dp3p6BWG7161nFJTbtq+vp/w43JuKj0X9focjHb+NIreOSKbR7ORMKLRUaSJh3cvgNnuFAx2JPWmaZ/an/Ceq2tG0L/2WywNbKwEg80b9wYnBHydP7xrsGUklmYgDpiuZgL3HxDuldg6WunReSo/h81237vc+WmPYVpdkM6XKgDI5PpSO3G3G3mlRcNzn2xSTY3ZOcAdaTvYTvYhwM55/GqGt6pHpkC4ie4upm2W1un3pX9PYDuegFaPGDx9KytV0Uz6nFqtneSWmoRR+WrlRIhXOdrIexPcEH3qSTd8A+HZobltV1UrdanOuNx+5EvXYg7KPzJ5Nd1HOxj2YRZBxsbvXn9h4sutNmhGv6Y0UAYA3lqTLF9WGNyD6ggetdYmpafqQF1pd3DdKx+/HIGAP4U7tLUtNpE164ebggkDBwMDNYniO+8RwkRaTam5he1dVPlhvLn3fI5P90AHI+lbMfl4fzd2exHao3kkWFtgLYHQd6zvrchSs7mVB4g1yJIY20mIySyLCqNlSJCGx/vD5dxxwAfao7nWNbLvcR6Q4j8g7A8D7jNmPOT2A3OOnatXTpJLa1LNG7sz4KqMsB/T8avrHcLDFsmSJmboV3n8M4pRarXTWiOq7ikzkqKKK/Qz5UKKKKACiiigAooooAKKKKACiiigAooooAKKKKACiiigAooooAKKKKACiiigAooooAKKKKACiiigAooooAKKKKACiiigAqlqWl2OoQNDd20UqHqGUEVdooauNOxyGpeHdcs7CaDw3r1zbK4wI7hjMEH+wWJZOOOCQOwqTw/rGnaJaxabqVgdE2nBlZi8EjH+IzepPUvg5rq6iuLeG4jKTRq6kYII615eJymhW1S5X5HbRx9Wno9UW4zuAkSRXRhkEHII9jUjDcPeuRk8NyWL+f4evpdMkzkxp80D+zRn5fywfemjxddaXNPD4i011htyqyX1ohaIEjIyh+bpzld3vivncXldXD76o9jD4ynW20Z16tztbrTqzbHWdK1KATWGoW1ygbBMbg4PofT8auG7twQDMoJxx9RkV5qutGdbJqDTY5EkTfGwZfUVkeNtSh0rwtqV5LMkTLbSeXulCFn2HABPeqEY1/5finxQNPPny6NYK/n7d6RT3Abb5bEEBwvXHIznPSurktYJV2ywxyD/AG1B/nVDwjawWvhvT4bfy/LFuhDIMBiVBLfiST+NawptgYt74S8NXhzdaDpkp7E2qZH0OKxrv4b+FzLHdW1ve2U8JLRPb38ybCeuBuwM/SuzpsgLIQKLsGcvD4e1SPcLXxbrCeglEUoH5pn9akax8ZQ5Nv4g065wOFutOIyfdkcfyro4kK5z1p9JNiRyyXnjm3YC40XRL1P4mtr6SJj9FdCP1qVfEWqx4+2eEdVjPcwSwzAfk4P6V0fFGBTuM5w+MtMiBN5Z6xZgHGZtOlx+aqRXN/EjxNoWp+ErtdG1qwl1W3ZJbaIzCOQOCBwrYPQmvR9oqreWVpdjy7i2hmTuJEDA/nUVFGUXGSunoVFtNNPY5Pwt4Zs0sIEMyPGiKqJG4I2gcZPeuvtLWG1iEcMYRfYVkzeD/DMjM39iWUbMMFoohGfzXFR/8IhpsePslzqtmVGF8jUJlA/DcR+lUkhHRUVzSaBrVvj7J4w1QgHO27hgnB9s7Fb/AMeqQw+L4l+TUNIuTn/lpaPHx+DmnYR0NY/jDUpdL0Kea1UPeSFYLRM/emc7UH5nP0Bqm+oeLrcMX0HTbsDoLe/KMfwdMfrWdY3114i8XxwXmk3Gnpoq+c8c0kbhp5FIQgoxHCbz2PzChIDpPDumxaTo1rp8PKQRhc/3j3Y+5OT+NaNUNdvhpeh32okA/ZbeSbBOAdqkgfpWBp+keKpbKCa58YXazvGrSqljb7FcjkL8mcZ6ZJNG4zq5WKxsyruIBIHrXM/DaISeG4dTm+e+1Am4u5S25mkJIwT6KAFA6ADilPhe4vZANd1y91OBR8sG1YE3f3m8vBY+mTgeldBp1nbafaR2lnCkEEY2pGgwFHtR0AsVGP8AWnIxzUlRtkPxzUS2BbjnGVPrXHeGrfxDotk1u2g29xNLI01zcf2l808rfec5TjOBx2AA7V2QYH60uKpSVgPGtZsfHsVvNq1np+jGdbqSfVWnuTI5gXJCIAoxhAAB0rq/hrcJ5mqfZ3A03zla35+UOUBkC+2cfjura8Vf6JbS3EfBuImt3HY7gQD+B/ma8w8Caxo//CPaXaz61BZLHbRoxfKoGCjILY2g5z1NePhcsVHGTrrS9/nzO+vpay8menWxkq2HjRSva3ytp+PU9tV1YZUgj2NJHjLH3rmdF8SeGohBZwazFcPLIIkZdzBnPQbgMDJ4HNdNCfl/GvWa1R5nQfRRRVCA9K5nTSbbxzq9tLkG7ihuoMjhlUbH/EHbke4rpj0rmPDUUU/inxBqGBK4uUt0mI5VVjTdGPYMTn3+lNAatyn2W7WfgwzMFmUjjPQN/IV5nDqbx/EfW7qC33NPFA0H+ymCjAD3MYJ/CvVNVtTeWEtssnls64DgZ2nsa5IaZb6X4z01kUZubGaJmbqzIyMP0LVz0sLTjiXWtq1/TNKteboezvobGh3F9cRF7yLy/wC6O9aVAAA4oFekeeNlO2MtgH604802Y7YmbAOB0NOoGFFFFABRRRQAEgYps0gjjLkE4xwO5p2BnPemTqWT5cEhg2D0ODnFAjlviVqENt4R1Wzllggu7q0kjt4pZlDSuQQAFGWPJ7A1v6FNJcaRaTS2720jwozQuQTGSo+Ukelcl4VvNMtbRvE2rGKK8vpZFlmnkQch2Cx7icgKBjaBxzXVaNqWm3tsgsNQtboBf+WMob+VCSSshkuo6jp2nx+bqF9a2if3ppVQfqa4pPE+k6h8SrOCLUbWWGO3aOya0cS+bI/MgkI5UAIuOMHOc9q0vD9lZt4w1/z0tbydZo5knaMNJEHT/V55wBt46da6pYIVO5Y1BHcCgRJRRRQMKKKKAA9KpXt7b6daS3VwzCCMZOFyfYADqSTirtYunWF1rvjOazvpgllpskVxFaomPPBUbXdu+GDYUY+6Cc1M9r9hxV3Yls4fFurxiW3srTSonUbI7pTPKxPqFZQv5mqMfgrX/wC3p5pvEDQy3sSxzfZIFRcR5wV3biD855z2FeuRRwpB/o4UN6nsaovb+S8EkyEu8nl7h/Dn/HpRe+qFOLvY5Sz+GGlMgF9e6vd8f8tdTnYZ+m/FUb74f3ul2hu/Dt5fvPC4YWt1fSSRSJ3TDE49j2/SvQdfvv7J0aW+WMStEUUKc87nVe3PftWG/i62sJ2t72yuYp1gMzxLtPAcDjcQRkMrfMBwatl8pyOj6gNQSZZLeWzu7dgs1tLjcmehyOoPY/WtFFO/nkj1p3ij/hGfEWqExx3sWpWpRFubeRYyUbceWDjK5Rvl656A1V0fw3p+oxztHrfiCMxMMJJqDAsCMqQQx6jseR3AqeVEOnYtkMD6g+nauc8Q2emacH1bzJtOuVIVZrIlZJWP3UKj5ZCTwAwP4U1tRt9E1bUbGG/utUQSJDaQNL5ssk4B8xUZuSoyuSThTmui0PwjNO6694gkWe+U/uYVOYrYH+FB6+rHk+w4oa0E0WvCV5rFxoduNaWIXTE/IgwdueN2DjdjGccZ6V2U0MQKIrKsjoVVT346n6VlwW4GNo25P3gOlXbLczPdRkzFl8uN+gAHUj6n+VRB+QqbQ6G0W0XbuLyOcux/izV3ZGbhXGMquMVDafviJHY5+9irSoqsWAwTUUFzOVTo/wBDqnayief0UUV+hHyQUUUUAFFFFABRRRQAUUUUAFFFFABRRRQAUUUUAFFFFABRRRQAUUUUAFFFFABRRRQAUUUUAFFFFABRRRQAUUUUAFFFFABRRRQAUUUUAFQXFlZ3Cus1ur75FkYknO5V2g/lxU9FROnGatJXKjOUHeLMDUfCmk3Nx9qgSazueQJbado2AP8ADweVzztORVKKLXtHLLPCmu22AA5byrgADvj5H/8AHfxrrKK5KuW4aqtYnRTxtaG0jL0PxJo9y4sd0ljd/wDPtdrsc/7vZvqpNVNKjHiLWJdXuSJLG1kkg0+EqCjY+V5jnqSdyjsAPetLU9KsNSt2gvLaKVD1DKCKxbXwxc6Sgj0HV7uxgAAW3yJYlA9FcHb+BFePXyKa1pSv6no0s0i/4iOwjVUUKoAAGAB2p1ci2oeLLAgz6dY6qg7xSG3kx9CGUn8qtw+MtJU7b9L3TXHUXVuQo/4EuV/WvKq4HEUviizup4mlU+GR0dFVdP1Gw1GETafe215EejwSq4/Q1arkNxHO1Sa5zxlrF1Yw2dnYssV3fyMiSldwjRV3OwHc4wAPU+1dE43KQKxvFOinVdNRYZBFe2zeday/3ZMEYP8AskEg+xrnxUasqM1RdpWdvXoa0HBVYuorxvr6Hn3hbxx9qjm1Ww1i/wBQsbW9+x30V5DtIO4KWT5QcgkHHQjjg161G2VBrx+1vk1G+hRbRYILYpNcxAD5rkH7h9QhXJ9Ttrv9E1DVLqZd0G2HuxGPyrzsj+svDuWIvq3ZN3aXm7Lrf5HdmnsFWSo221tor+R0THAzSRjAz3NN+8+OwqSvWWruea9AoooqxBRTJJNrAYzTXl/u0riuiQjiuW/snXNI1W/vtHktb6G/nNxNbXZMbI+1V+SRQeMKPlYfQiumik3cHrUlNMaZwXjLVtVu9Mt9HufD91am/vYLZ5RLHJEEMgLcg55UH+HvXdxDC1zfj8LBaabqj48rT9RinkBOMqQ0ZP4eZu/Cukj+7TewDqKKKQBSKDkk/hS0UAIVBpEOCVNOqC7njh2+YG5BPyjoBjP86lrqhpmN8Q7O6vfB2pwWMbSXJgJjVfvE9wvuRkD3NeI3f9p/aHuLe8sT4dnt4rWC2aHmN3cIWbPYZPB9MV9Cm6hGA0yYbhTnrmvHPFGnwXHxMk0eGNZLG4txqZTB2FzmNh9M4f6kmsK9J1V7ujPaynMo4ONSMlutLd1ey9NSmLeC51XUvDaWOtWZ0+3jli1aW5cpK64ZcZOG2kKcY7dBXo3wz1y5v/Dk0+sXatLbzlWmkCp8pRHGcYH8VcTd/bkuf+ETvJGdrdt87hjmW3IBQE9eSSp9dh9a2bPwve6hes0k1xFYzTRzy2pCiKR0ACkjGcfKvGcHFeVkWHxdJT+svrZXbe2jlrtzb2M81rYeo4exXTXRLfZadj0TT9SsNQDtYXtvdCM7XMMgcKfQ4q0zKoJYgAdSa5nVfBmk38rXKve2Nw0QjL2V3Jbg4ztJVCASM8ZrL8D+HNDvtAgnvtOjurxN0FzJcO0pkkjYozZcnqVz+Ne/ZHkG3rvirS7G2kS1u7a81A/Jb2kUoZ5ZD0XC5I56nsMmrPhPS20nR4rWWTzrhmea4lxjfLI5d2+m5jj2xVyysLK1jxa2tvAi8YjQKB7cVaUbWxQA+uW8X4g1DQL0lVCah5DMfSWNlA/Fto/Gumk+8BnFc18R42/4RG9uF4azaK8jIGfmhkWT/wBlx+NTB/vEEvhZsr90UdT3GKqpKZFV1PynkfSpWmEeN2SD3A4rsj7zsji5kPlO2JmwDgdDTqbK2ImbAPGeadQUFFFFABQRznvRRQAUUUUAYcPhnTYdffVo0k81yz+WXzErsAGdV6BmAGT/AIms/wARWMP/AAlmh/2fDDb35kmmmnRArNAI9rKxH3ss0fXptz2rqJHSMtJIyoijJZjgAVzFhqtprXjOKbTHe4tLexkR7hY28pmaRcBXIw33T0JqYu9wZF8O1j0u3Xw9caYbLUbeBZZ3AUrc5JBkDLyxyDndzzXY9q5zVP8AR/HejzYO26tLm2P+8DHIv6K9dFVCCiiigY2aRYoXlbO1FLHHoKZNcwQuyyPgr1+Un/J9qfKEaNkkAKsCCD3BqNrW3bO6IHIxyx/xoAHuEVhhWYbQ5YDhVPc1madr2m6N47ju7i4YQ39n5a4jdsyRFmxwOPkLH6KTWo1vAwUNEpCDCj29PesnxL4dtdWsUWPzILq23vayRylCrlGTk85UhiCPQ0IaZ3v/AAkWls7zJO8KjcGMlu427SeScYGdrYz1wcZqzFqEd0sKqDOk6748oV3AHrg4IORWB4Hn0jWIHtr7STbanbqouYpcjJYH5hhsEH5sEdOcYrrbPT7OzKfZoRGsabEUEkKM5PX3rNYdczfM16GzqO2iQW1x9pC+ZGm1hkA85Oae1nbvLJLLBFKzjaxeNWyvpyOlMhCzNPCyBDDJhdvoQCD+tOjmKMUkbIBxupc/snao9Hs/8x8vNrEJIbZd7C0t9xYMzNGoyw6HOOSOxoSKJlVPs8agkvlUAAb1+vvSzsX2GPkAk5zxxTQ807EJhUHBPQk+3tWzepk2Yen+D9CsdZn1K2sYzdTuXeRzu2sSWOM9MsSxAxySa2ntFjbzYWMbn74XhX+o/rUkKfP5rOMqMYAwBTkEjKXzk5O33HpQBnJHJPbGK7RYo0+UKTnc3ck+ntTrVZ43aHA2AYTH9PSrUrK0bJKo3E5A9BUsCbQp7kZNc1ROcvZxdu/oVCKXvMdDGEUcDOOTTgwJIB5FNlZuETlj+g9aII/LU5OWP3jXTFKKUVsJttnA0UUV90fLBRRRQAUUUUAFFFFABRRRQAUUUUAFFFFABRRRQAUUUUAFFFFABRRRQAUUUUAFFFFABRRRQAUUUUAFFFFABRRRQAUUUUAFFFFABRRRQAUUUUAFFFFABRRRQAVFLbwyD541P4VLRQBh3nhTRLmYztYxJMesqDa5/wCBDBqv/wAI7f2w/wCJZ4h1S29FM3mr+UgYV0lFY1MPSqfFFM1hWqQ+GRz0beNLRcNdaZqAHeW2MTfmjY/Snf294hhH+leG45B6295z+TKP51v0VxTyjCy+zY6Y5jXj1POvDk+n6PqGoXF/omuhry9kudxtllSLf/D8jEnGOuK66Lxh4b2HN+1vgdLi2lhI/wC+1FapRD1VT+FRta25/wCWS/lXNPIaL+GTN45rU6pFe38TeHZB8muaeSTjmdRn860re9s7ggQXltKT2jlVv5GsybR9NmGJLOFh7oKydY8FaDfWU8Y0u0MrphSY1HfPXt3rlnkPLFuM/wADaOaqTtKJ0EM1xsdyMvskONnQjoKja6uojGJoTI7gkYGMccZx7/0rkF8C/ZbU2+lyT2OSGWSG+kjKDeSVwr4JxjGcilXwj4g0+1kOmeKNT813ZirXe4EkL82HzyTuzz/9fgeV1lsvwOpY2l3Oslurgs48gqQxUMcnP4Y79qfHPM7L+4+Unk8/KMgY6dRn9K5q50LxeJo/sni648tYiXEwjO6QcAfd6ck59velaw8dquU8RI7KHUAww/N8y4OMdcbu/YdM1MsrxEXblGsXRa3OvKgDIfJqRDx97P1FcjDb+OBBH52u2pl2L5m2yTAbHIHPrT/s/jPI/wCJ7AB3xZJn9TWqybFb2M/r9BPcl8UW63/jPw3ZyKssUIubySJhlSVVUQkdOC5I9xXUr8orhzovig6z/an/AAkTCcwCA4tY9uwMWxjHqetXmsfFDHP/AAkciewt48f+g1X9jYrsvvD+0aHc6vNNZckHOMVyr2nixT+78QDp/FaRnn8qaU8aKMjVdPk9pLEkf+OuKl5Niuy+8P7QoPqdaGySBRuGcZ5rkRd+NolwLfRJjnrtlTj6ZP8AOjzPG07nM+k2cZ6eVbM7/mzY/wDHalZTi725fxK+v0LfEdcKz5Lu2YpJcxbWU4XjcVzjkjt0HNYX9m+JZcGbxLcr6+VFGn/stRr4VkZSLjWdSlz3M23/ANBAraOR4l9jN5lRXc3Ybe2lHnLC52HcN5IPTPHtzUITTnCXBt5N5iVAyqclccqD6DPNY8ng63kQpJqmrupxkHUJgP0akPgXQ5AwuYZbnd1+0TyS5/77Y1f9gVnvJE/2pSXRia7L4X0fV5/FWqNNFI0cdnvELyKwUsygKoPOS3PtVrwz448P6roUWpyXUFgS7oYJ5VEilT7HnIwfxqtL4C8MOuP7Is090hVf5VU8M/D/AEzQ9UvLyKSSUXLBmSTBCkenHX371rDIZL4pfMiWaR6I2pfG3hzH7nUVl/65RPIf/HQa5vwt4rh09tTtF03WZLRb+SS0dLFwZI3Acn5gOA7OOfSu2SytU+7Co/CpFghXpGo/CuqORUlvJmDzSfRHJy+J45SzJoHiBwdxAa1Qck5/56U1fEF80nmLoGsEHON3lKQcjkfPjtXX+XH/AHF/KnbV/uj8qtZHh+7J/tSr2RzNp4i1CCHy28MahLyTkzxD8PvVFrHiKW60q7tJ/CerBZoHjPlvE/VSP79dXtX+6Pyo2r/dH5U/7Dw3mL+0qvkcV4f8VWdvpFpDqun61ZXEUKLL5lk7gMFGfmQMD9a2LfxZ4ZlOBrFvG3pNmMj/AL6AraaCFusan8Kgn06znUrLbxuD1BXNTLJaf2ZCWPfVDDqNnNamW0uILsZAxFIG6nHOM09rrCZ8vney4LYHAyTWTe+DfD1226XTLbf2cRhWH0I5H4VWbwi0KbbHWNTgTOfLa4MqZ+km6uaeTVV8MkzaOPg90bj6lbKxX52I9B7Zzn8KVdRg2bmSVecfdzzkgD6nFc+dO8VWbM9ve6bfZ6rdWYUt/wADQjH5GnJq2s2/zah4UhducvZ3Ct+jhT+tck8uxEPs3No4qlLqdPFIskYdcgHsRyKdXOxeMNFjwt99p0sk/wDL3bsi5/3xlf1retbi2u4RNa3EU8RGQ8ThlP4iuSUJQ0krG6knsxHuIY1dpG2Kj7CSO+Ae31pHuoUufIdtrbd2e3XpRLaW8hbzI9247j8xxnGM9fSlnht2VjJErbuuRyeMfyqHoM5DxTNbX3ibS7C9RLrS3jmkaHqJJkAK7weGULkgeuM9K6mG4so8RRyKqp8gUIQF/TAHSsbxFp1xcLBdaesAuraXzFjlyI5QVKshI+7kHqB1A4NQ2Gu6eqXkeqWD6bLbRia5SY7hsJIDKwJDDK4GOfas41Ii5ky14wl0WbRVm1C1N+BLi2hjBEsk2CAqYwQx559M54q34Stb2y8PWdtqEplukj/ekuWwxJO3ceSBnGfaszRoTqetx6s9rLaWlrEy2MU2VdmfG+VlJyOAFAPOC3rXUDgVrcYUUUh4yc0ADANwaWgUUDCiiigChfab514t/aX13p16qeX59sy5ZeSFZWBVgCc8jI5weavWmveMraGNZjo98yqAxxJEXPc/xAZpaRjjHrQ5WQ02amneM7O7mS1u4p9H1F3CiO4jysx9FcfK3tg59q6ezZJImRlw38Sn0PT9K8b8bfalubGa6aYaNFLHJOLfZ5nnLKpj+9yRnH3ec17BbSQKkEysSXCxZB/LP+e9Qo80+Z7WNVL3bEsRChoZDgD7pPcU51kJEaNx6+1JeqDFnbubPHHSmxzQxxgJuJ6YxyTWcZqk+ST06f5FOLmrolkVdqr2zjGetRPuhV/3iIoBZnbooqWN0lYHoy/wntUOqwyzWM6QKplMLqgboWKnH61umpq8WQ423M7+1bFow63RZW6Hy26e/HGe3r2rWtLiC6gWa3kEkZ4BHHI6gg9DWW+tWMN7pEdrqL2ttaIUuIJd4YgLgKV2/MQccg9verukj91PIEZY5bmSSIMMMVY5BIPPPPWmqaUnJPcd9LFzvnvSZbfjtTqaxbHyjJqhHn9FFFfcHyoUUUUAFFFFABRRRQAUUUUAFFFFABRRRQAUUUUAFFFFABRRRQAUUUUAFFFFABRRRQAUUUUAFFFFABRRRQAUUUUAFFFFABRRRQAUUUUAFFFFABRRRQAUUUUAFFFFABRRRQAUUUUAFFFFABRRRQAUUUUAFFFFABRRRQAUUUUAFFFFABRRRQAUUUUAFFFFABRRRQAUUUUAFFFFABRRRQAUUUUAFFFFABQQD1FFFAEMttBICHjUg+1c3rHgiyupY7rS7j+ybpGLGSB3iLk4Azs64GevfFdVRWVajGrHlkaU6kqcuZHHW2keNNNhjhj8Q2moQpGin7TGwc4xnDIo9DzjJzz61FJreoWpePWLW7ssA/v4szwliPvZUbgM9ioxXbUySNJBhlBrz55RQktLo6lj6nVGBFd21xayX1nq1vc2sSM8jRz5KqOecdMCuW0q1uNS1C0kviWkvpBqdwh/ghjyLeL2GSrY9Vb1rqNd8F6Dq29p7NElcYaWIlHI9Cy4JHsayZNJ17QNUW8sLoaub+aO3aG+yWVVjdhsdBkABW4KkEnt1rysVlFSlFyi7o6qeLjUfLszqVFTRyleDyK5keMdOh2rq9je6TIySMrSrvibYwU4kXIHJ/ixWuuo2TJ5iTq8e7aJF5U++RXjOnUps6En0NZWUruB4pu472AG7+lZ6X9sH2Evuyoxj1OK0goBz1PrWsW2i9QUELzyaWiirKCiiigApvWT6U2QytcJFEUGVLEsM9Mf41CjTBRL5isnm+WwMRQj8zUyTdguP1C1t7y0e3uoI54mwSjjIJByP1ANZfhHUdF8P+K9Qs7y8j0+3drYW9vJKVDv1Lru4PLY4/u1t1m+Jp7O08P3cuoQS3NoI9ssSAFnB4wMkevrVpgnZnqilXAcYPoaUgZzgZ9a4r4R6lqF5oLW19BeL9lcxwzXMe15o8ZVj2JwcEjjINdrzn2qjUZLEsnPRuxFR+ZJH8ki59GHerFNk+4fk3/7PrWU6W8ouzKUu5kWmpXbuY4Y7FA8zww+feeWzMvBO3aePoSfpSpq8gvLWCVbBxOwUG3vBI3Klg4GB8uB168jiq8+kzkOq27MhWRA0VwI2ZHYuVIKnkMTggiq1tobC4gjjjkgtoShSJpxLsCtuCqdoIycZJJ4AFF40aaX9MNZyOprH1jVb231aDSdP0+O5uZoGn3TT+XGiqQDngknJHQVT11ptT1PTtEhnlhUh7i8MchRvLUbVXI5GWYf98mrmn6Lp+lXJk0+xijlZMPcvlnx6Fic49quM04qSJlo7HK0UUV90fKhRRRQAUUUUAFFFFABRRRQAUUUUAFFFFABRRRQAUUUUAFFFFABRRRQAUUUUAFFFFABRRRQAUUUUAFFFFABRRRQAUUUUAFFFFABRRRQAUUUUAFFFFABRRRQAUUUUAFFFFABRRRQAUUUUAFFFFABRRRQAUUUUAFFFFABRRRQAUUUUAFFFFABRRRQAUUUUAFFFFABRRRQAUUUUAFFFFABRRRQAUUUUAFFFFABRRRQAUUUUAFIyo4AkiikAbcA6BsHBGRnocE/nS0Umk1ZjTad0MmhhmQrJBCylWUgxLjaeoxjocDI74rnL7wjaid7vSZpNLuXyWa3ACOf9qMjY31Iz7101FZyoU5Kzii1Vmtmcg15rGmTFdV0eO9hPP2uxjAfP+3Gf5qT9K1dH1ex1LeNPvElkj4kiztkjPoyH5h+IrZZQwwwBFY+r+G9K1KRZprdVuFGEmQlJF+jDkfnXk4nJadT3qbszqp41r4zQW4xxIMVOCGGRyK8t8ceC/G02240PxhftsUIYJ2GGQHI+YL94EDBIz2zXY6N4ksGihs9SklsL8KFdbxBEJH7lWHyHJ9DXj1sFXofGtO56FKvCezOhoo7470D5icc4647Vzm41lYSCWNgrgFeRkEVGiyPGEdkCBt21Vxkg5659amb5fvcfWmxcpxzSu7gOrFurfUPFF7daJpksdvZxAxXlw8Yk3sy/wCrUHjgEEn1wB3qQ69a/aJ4ks9TlWCRonlis3kTcOoBUHOM+lY891otlJdXdq3iGynldpXjgS6hE0h7YI25Y9+KpIaPWPCVi2kabDo8knnSW8CZmPBk6gkjscg/nW1XLfD6PU7XSLO31iV7i8eBneV3LMPmB2ZPLAbsZPJxXU1RoFIc4OOtLRQBVDXDKkcwRHbOdpyKlZfKgcptDBSQW6Zx39qbcna0b+hrnNOtdQ8S6VDeahq7pZXQ3mztYggZM/cZ+WPvjHpWMEpVZye/6WLekEh/gi2hXTrXVvmlvdSi826nflnPJ/BR2A4xV3xfqsuj6Yt1GYFzJtYzDIxtJwBkZJIAxnPPAJ4rTNtEI40jHlCNQqBOAoHQUsEkiyGJm+Ycg+opKThNqWzegNXWhwdFFFffnyQUUUUAFFFFABRRRQAUUUUAFFFFABRRRQAUUUUAFFFFABRRRQAUUUUAFFFFABRRRQAUUUUAFFFFABRRRQAUUUUAFFFFABRRRQAUUUUAFFFFABRRRQAUUUUAFFFFABRRRQAUUUUAFFFFABRRRQAUUUUAFFFFABRRRQAUUUUAFFFFABRRRQAUUUUAFFFFABRRRQAUUUUAFFFFABRRRQAUUUUAFFFFABRRRQAUUUUAFFFFABRRRQAUUUUAFFFFABVW/wBOsr6Bobq3imjcYZXUEEfQ1aooA5RtA1TRwD4cvgsA/wCXK63PDj0U53R/hwPSq1zrU0CNHrVlcackkgZpkHnQocAcsCCBxnJUAdzXaUyaKOZCkiBgeoIrz6+W0autrM6qeLqQ8yjawpJbM0NwHEknmo+3IP68/nTW07zN7C55cEHKZ6nPr0rLufCMUE5utDvLjS7jOcQt+6b/AHoz8rfln3FRnVNW0pwus6e00P8Az92Klgv+/GeR9VJ+leLiMrrUveSuj0KeMhPQ2fhhp8ekeNtbs5ZfNW9RLuEGPHB+V+c84Zf/AB6vTWt7YAs0SAdzivE/hV4jg1DxxrSJbXRnBWQTXCMrpHnCx4OQEOCy4xnJyM9fYnvg7ovKJwWOOfpXBJuGkjrVRWJ9yfb4o1jGfJZg3oMqMfjn9KtVThuom3XLBQrHbE2OWX1+matghgCDkGnc0uLRRRQMhu/9Tnpg1g+GZLWLxFq1jp9wklnsjudkbBkhlcuJFGOmcBse/vVnxxdNaeGLySPyTIybI0lQssjNwEwOTknH407wVpcmjeGLHT5v9bHGC4IHyk87eOuOmevFZRX7yT9P1Kb91GzUNypKiRPvpyPpU1V44it08iyAhvvLiqqR5o8pKk07nC0UUV92fKhRRRQAUUUUAFFFFABRRRQAUUUUAFFFFABRRRQAUUUUAFFFFABRRRQAUUUUAFFFFABRRRQAUUUUAFFFFABRRRQAUUUUAFFFFABRRRQAUUUUAFFFFABRRRQAUUUUAFFFFABRRRQAUUUUAFFFFABRRRQAUUUUAFFFFABRRRQAUUUUAFFFFABRRRQAUUUUAFFFFABRRRQAUUUUAFFFFABRRRQAUUUUAFFFFABRRRQAUUUUAFFFFABRRRQAUUUUAFFFFABRRRQAUjKrDDAEe9FFAEdvbw28xmgjEch6sowT9a0V1OdUCOqPkgbiMED+tFFYV6FOrG043NaVSUZaM04p/M8qPBAcZHPAI/lWhpbSNLgNhFHK0UV8njKMKVVKCsevQk3a5p0UUVkdxl+J9PfUtHlghm8i4RlmglxkJIhDKSO4yKztAutaTXBa6teQ3H2q0NyI4o9qQFXC7VPUggjr3oorP/l5byK+ydLXP+IPOTXLCQbnjZfLVBO0e2TeDuOB83ygjB9aKKtkH//Z">
              <a:extLst>
                <a:ext uri="{FF2B5EF4-FFF2-40B4-BE49-F238E27FC236}">
                  <a16:creationId xmlns:a16="http://schemas.microsoft.com/office/drawing/2014/main" id="{307CE98E-619E-40B6-A28B-2E0873AD29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2725" y="-144463"/>
              <a:ext cx="466210" cy="46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es-419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C08117C-7419-4947-8058-CA53CD28340C}"/>
                </a:ext>
              </a:extLst>
            </p:cNvPr>
            <p:cNvSpPr txBox="1"/>
            <p:nvPr/>
          </p:nvSpPr>
          <p:spPr>
            <a:xfrm>
              <a:off x="6172200" y="3571405"/>
              <a:ext cx="8458200" cy="6324521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1219261">
                <a:defRPr/>
              </a:pPr>
              <a:r>
                <a:rPr lang="es-ES" sz="3200" dirty="0">
                  <a:solidFill>
                    <a:prstClr val="black"/>
                  </a:solidFill>
                  <a:latin typeface="Calibri" panose="020F0502020204030204"/>
                </a:rPr>
                <a:t>UNISAN STUDIES 2001 - 22</a:t>
              </a:r>
            </a:p>
            <a:p>
              <a:pPr defTabSz="1219261">
                <a:defRPr/>
              </a:pPr>
              <a:r>
                <a:rPr lang="es-ES" sz="3200" dirty="0">
                  <a:solidFill>
                    <a:prstClr val="black"/>
                  </a:solidFill>
                  <a:latin typeface="Calibri" panose="020F0502020204030204"/>
                </a:rPr>
                <a:t>280 </a:t>
              </a:r>
              <a:r>
                <a:rPr lang="es-ES" sz="3200" dirty="0" err="1">
                  <a:solidFill>
                    <a:prstClr val="black"/>
                  </a:solidFill>
                  <a:latin typeface="Calibri" panose="020F0502020204030204"/>
                </a:rPr>
                <a:t>projects</a:t>
              </a:r>
              <a:r>
                <a:rPr lang="es-E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3200" dirty="0" err="1">
                  <a:solidFill>
                    <a:prstClr val="black"/>
                  </a:solidFill>
                  <a:latin typeface="Calibri" panose="020F0502020204030204"/>
                </a:rPr>
                <a:t>designed</a:t>
              </a:r>
              <a:endParaRPr lang="es-ES" sz="32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1219261">
                <a:defRPr/>
              </a:pPr>
              <a:r>
                <a:rPr lang="es-ES" sz="3200" dirty="0">
                  <a:solidFill>
                    <a:prstClr val="black"/>
                  </a:solidFill>
                  <a:latin typeface="Calibri" panose="020F0502020204030204"/>
                </a:rPr>
                <a:t>129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executed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    </a:t>
              </a:r>
            </a:p>
            <a:p>
              <a:pPr defTabSz="1219261">
                <a:defRPr/>
              </a:pPr>
              <a:r>
                <a:rPr lang="es-ES" sz="3200" dirty="0">
                  <a:solidFill>
                    <a:prstClr val="black"/>
                  </a:solidFill>
                  <a:latin typeface="Calibri" panose="020F0502020204030204"/>
                </a:rPr>
                <a:t>  14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on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execution</a:t>
              </a:r>
              <a:endParaRPr lang="es-ES" sz="2933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1219261">
                <a:defRPr/>
              </a:pP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  34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with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funds</a:t>
              </a:r>
              <a:r>
                <a:rPr lang="es-ES" sz="2933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dirty="0" err="1">
                  <a:solidFill>
                    <a:prstClr val="black"/>
                  </a:solidFill>
                  <a:latin typeface="Calibri" panose="020F0502020204030204"/>
                </a:rPr>
                <a:t>approved</a:t>
              </a:r>
              <a:endParaRPr lang="es-ES" sz="1867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1219261">
                <a:defRPr/>
              </a:pPr>
              <a:endParaRPr lang="es-ES" sz="1333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1219261">
                <a:defRPr/>
              </a:pPr>
              <a:r>
                <a:rPr lang="es-ES" sz="2933" b="1" dirty="0">
                  <a:solidFill>
                    <a:prstClr val="black"/>
                  </a:solidFill>
                  <a:latin typeface="Calibri" panose="020F0502020204030204"/>
                </a:rPr>
                <a:t>+US$ 37 </a:t>
              </a:r>
              <a:r>
                <a:rPr lang="es-ES" sz="2933" b="1" dirty="0" err="1">
                  <a:solidFill>
                    <a:prstClr val="black"/>
                  </a:solidFill>
                  <a:latin typeface="Calibri" panose="020F0502020204030204"/>
                </a:rPr>
                <a:t>million</a:t>
              </a:r>
              <a:r>
                <a:rPr lang="es-ES" sz="2933" b="1" dirty="0">
                  <a:solidFill>
                    <a:prstClr val="black"/>
                  </a:solidFill>
                  <a:latin typeface="Calibri" panose="020F0502020204030204"/>
                </a:rPr>
                <a:t> in </a:t>
              </a:r>
              <a:r>
                <a:rPr lang="es-ES" sz="2933" b="1" dirty="0" err="1">
                  <a:solidFill>
                    <a:prstClr val="black"/>
                  </a:solidFill>
                  <a:latin typeface="Calibri" panose="020F0502020204030204"/>
                </a:rPr>
                <a:t>funds</a:t>
              </a:r>
              <a:r>
                <a:rPr lang="es-ES" sz="2933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933" b="1" dirty="0" err="1">
                  <a:solidFill>
                    <a:prstClr val="black"/>
                  </a:solidFill>
                  <a:latin typeface="Calibri" panose="020F0502020204030204"/>
                </a:rPr>
                <a:t>movilized</a:t>
              </a:r>
              <a:endParaRPr lang="es-ES" sz="2933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1219261">
                <a:defRPr/>
              </a:pPr>
              <a:r>
                <a:rPr lang="es-ES" sz="2667" b="1" dirty="0" err="1">
                  <a:solidFill>
                    <a:prstClr val="black"/>
                  </a:solidFill>
                  <a:latin typeface="Calibri" panose="020F0502020204030204"/>
                </a:rPr>
                <a:t>Population</a:t>
              </a:r>
              <a:r>
                <a:rPr lang="es-ES" sz="2667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2667" b="1" dirty="0" err="1">
                  <a:solidFill>
                    <a:prstClr val="black"/>
                  </a:solidFill>
                  <a:latin typeface="Calibri" panose="020F0502020204030204"/>
                </a:rPr>
                <a:t>coverage</a:t>
              </a:r>
              <a:r>
                <a:rPr lang="es-ES" sz="2667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s-ES" sz="3600" kern="0" dirty="0">
                  <a:solidFill>
                    <a:prstClr val="black"/>
                  </a:solidFill>
                  <a:latin typeface="Calibri" panose="020F0502020204030204"/>
                </a:rPr>
                <a:t>536,546</a:t>
              </a:r>
            </a:p>
            <a:p>
              <a:pPr defTabSz="1219261">
                <a:defRPr/>
              </a:pPr>
              <a:endParaRPr lang="es-E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95B5E57-57EE-43D0-9286-E6CEF0A85442}"/>
                </a:ext>
              </a:extLst>
            </p:cNvPr>
            <p:cNvGrpSpPr/>
            <p:nvPr/>
          </p:nvGrpSpPr>
          <p:grpSpPr>
            <a:xfrm>
              <a:off x="5768734" y="9685736"/>
              <a:ext cx="8899766" cy="690564"/>
              <a:chOff x="899571" y="6120910"/>
              <a:chExt cx="11800049" cy="809987"/>
            </a:xfrm>
          </p:grpSpPr>
          <p:pic>
            <p:nvPicPr>
              <p:cNvPr id="10" name="Imagen 9" descr="Interfaz de usuario gráfica&#10;&#10;Descripción generada automáticamente con confianza media">
                <a:extLst>
                  <a:ext uri="{FF2B5EF4-FFF2-40B4-BE49-F238E27FC236}">
                    <a16:creationId xmlns:a16="http://schemas.microsoft.com/office/drawing/2014/main" id="{16E65E59-256F-4574-9681-9A5FA8411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0602"/>
              <a:stretch/>
            </p:blipFill>
            <p:spPr>
              <a:xfrm>
                <a:off x="899571" y="6120910"/>
                <a:ext cx="6106246" cy="647958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&#10;&#10;Descripción generada automáticamente con confianza media">
                <a:extLst>
                  <a:ext uri="{FF2B5EF4-FFF2-40B4-BE49-F238E27FC236}">
                    <a16:creationId xmlns:a16="http://schemas.microsoft.com/office/drawing/2014/main" id="{81AF86F7-B3B0-4732-954E-0F08B7587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0602"/>
              <a:stretch/>
            </p:blipFill>
            <p:spPr>
              <a:xfrm>
                <a:off x="6593373" y="6282939"/>
                <a:ext cx="6106247" cy="647958"/>
              </a:xfrm>
              <a:prstGeom prst="rect">
                <a:avLst/>
              </a:prstGeom>
            </p:spPr>
          </p:pic>
        </p:grpSp>
        <p:pic>
          <p:nvPicPr>
            <p:cNvPr id="12" name="Imagen 11" descr="Logotipo&#10;&#10;Descripción generada automáticamente">
              <a:extLst>
                <a:ext uri="{FF2B5EF4-FFF2-40B4-BE49-F238E27FC236}">
                  <a16:creationId xmlns:a16="http://schemas.microsoft.com/office/drawing/2014/main" id="{22426A91-B86E-4F98-9991-C712CEE3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64537"/>
              <a:ext cx="1312761" cy="1014407"/>
            </a:xfrm>
            <a:prstGeom prst="rect">
              <a:avLst/>
            </a:prstGeom>
          </p:spPr>
        </p:pic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342B2343-FF0D-4F8C-8EA5-1DC49A6E0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496" y="5676446"/>
            <a:ext cx="3441053" cy="6173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s-MX" spc="-323" dirty="0" err="1">
                <a:solidFill>
                  <a:srgbClr val="14374C"/>
                </a:solidFill>
              </a:rPr>
              <a:t>Funds</a:t>
            </a:r>
            <a:r>
              <a:rPr lang="es-MX" spc="-323" dirty="0">
                <a:solidFill>
                  <a:srgbClr val="14374C"/>
                </a:solidFill>
              </a:rPr>
              <a:t> </a:t>
            </a:r>
            <a:r>
              <a:rPr lang="es-MX" spc="-323" dirty="0" err="1">
                <a:solidFill>
                  <a:srgbClr val="14374C"/>
                </a:solidFill>
              </a:rPr>
              <a:t>movilized</a:t>
            </a:r>
            <a:endParaRPr spc="-323" dirty="0">
              <a:solidFill>
                <a:srgbClr val="1437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81225-6F57-7E51-0948-530D5F30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08" y="0"/>
            <a:ext cx="10515600" cy="1325563"/>
          </a:xfrm>
        </p:spPr>
        <p:txBody>
          <a:bodyPr>
            <a:normAutofit/>
          </a:bodyPr>
          <a:lstStyle/>
          <a:p>
            <a:r>
              <a:rPr lang="es-GT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FUNDAZUCAR MEDICAL CLINIC PROGRAM</a:t>
            </a:r>
            <a:endParaRPr lang="es-E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id="{14B8A908-CCB0-7A2A-363C-5D372E3AE581}"/>
              </a:ext>
            </a:extLst>
          </p:cNvPr>
          <p:cNvSpPr/>
          <p:nvPr/>
        </p:nvSpPr>
        <p:spPr>
          <a:xfrm>
            <a:off x="1404892" y="4474737"/>
            <a:ext cx="5416444" cy="1848200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Fundazúcar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Clinic is providing quality services in communities in Guatemala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access to over 45,000 patients to essential health services every year.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program represents a social protection mechanism covering poor and vulnerable people in Guatemala.</a:t>
            </a:r>
          </a:p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D398A33-A104-8200-29B1-E1B5E59A7964}"/>
              </a:ext>
            </a:extLst>
          </p:cNvPr>
          <p:cNvSpPr/>
          <p:nvPr/>
        </p:nvSpPr>
        <p:spPr>
          <a:xfrm>
            <a:off x="1404892" y="2818471"/>
            <a:ext cx="5416444" cy="1449736"/>
          </a:xfrm>
          <a:prstGeom prst="rect">
            <a:avLst/>
          </a:prstGeom>
          <a:solidFill>
            <a:srgbClr val="B2DAF4">
              <a:alpha val="54902"/>
            </a:srgb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equity vision, the clinic services are open to the general public in five medical specialties: general medicine, pediatrics, dermatology, ophthalmology and odontology.</a:t>
            </a:r>
          </a:p>
        </p:txBody>
      </p:sp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5504FF70-7128-3928-0D92-1D272C11C407}"/>
              </a:ext>
            </a:extLst>
          </p:cNvPr>
          <p:cNvSpPr/>
          <p:nvPr/>
        </p:nvSpPr>
        <p:spPr>
          <a:xfrm>
            <a:off x="1404892" y="1162205"/>
            <a:ext cx="5416444" cy="144973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PPP established in 1992,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Fundazúcar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Clinic is located in Escuintla and operates through an agreement with Ministry of Health of Guatemala. Patients pay just a symbolic amount of 30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Quetzales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(about US$ 3.8)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A760A6-CA08-51FE-FCAD-2FC94438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508" y="1066017"/>
            <a:ext cx="4607492" cy="2306373"/>
          </a:xfrm>
          <a:prstGeom prst="rect">
            <a:avLst/>
          </a:prstGeom>
        </p:spPr>
      </p:pic>
      <p:pic>
        <p:nvPicPr>
          <p:cNvPr id="8" name="Picture 2" descr="Clínica de Fundazúcar ofrece servicio de especialista en oídos y garganta -  Fundazucar">
            <a:extLst>
              <a:ext uri="{FF2B5EF4-FFF2-40B4-BE49-F238E27FC236}">
                <a16:creationId xmlns:a16="http://schemas.microsoft.com/office/drawing/2014/main" id="{24A05502-2844-0F46-A252-56AF1BFC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8" y="3321551"/>
            <a:ext cx="4607492" cy="23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8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id="{614B7D46-F96B-1C3F-31F2-2BD46347320C}"/>
              </a:ext>
            </a:extLst>
          </p:cNvPr>
          <p:cNvSpPr/>
          <p:nvPr/>
        </p:nvSpPr>
        <p:spPr>
          <a:xfrm>
            <a:off x="679556" y="5316402"/>
            <a:ext cx="6238079" cy="1361527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Sugar Agroindustry also developed the first mechanical ventilator created in Guatemala for patients receiving the necessary medical attention related to the COVID-19 pandemic. This effort included the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parts, software and electronic systems that allowed the functioning of this innovative ventilator.</a:t>
            </a:r>
          </a:p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7A7C64-8E2E-4A1C-8C34-55473F24CE78}"/>
              </a:ext>
            </a:extLst>
          </p:cNvPr>
          <p:cNvSpPr/>
          <p:nvPr/>
        </p:nvSpPr>
        <p:spPr>
          <a:xfrm>
            <a:off x="679556" y="2737924"/>
            <a:ext cx="6238079" cy="2385182"/>
          </a:xfrm>
          <a:prstGeom prst="rect">
            <a:avLst/>
          </a:prstGeom>
          <a:solidFill>
            <a:schemeClr val="accent4">
              <a:lumMod val="20000"/>
              <a:lumOff val="80000"/>
              <a:alpha val="54902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7,300 kits of personal protection equipment (PPE) were donated to health workers in 65 health centers.</a:t>
            </a:r>
          </a:p>
          <a:p>
            <a:pPr algn="just"/>
            <a:r>
              <a:rPr lang="en-US" sz="1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-Around 21,500 surgical masks were distributed in 26 municipalities and over 2,000 gallons of glycerinated alcohol were donated.  </a:t>
            </a:r>
          </a:p>
          <a:p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-The industry also donated </a:t>
            </a:r>
            <a:r>
              <a:rPr lang="en-US" sz="1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110,000 pounds of sugar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kit that the government distributed to vulnerable families. </a:t>
            </a:r>
          </a:p>
          <a:p>
            <a:pPr algn="ctr"/>
            <a:endParaRPr lang="es-ES" dirty="0"/>
          </a:p>
        </p:txBody>
      </p:sp>
      <p:sp useBgFill="1">
        <p:nvSpPr>
          <p:cNvPr id="6" name="Rectángulo 5">
            <a:extLst>
              <a:ext uri="{FF2B5EF4-FFF2-40B4-BE49-F238E27FC236}">
                <a16:creationId xmlns:a16="http://schemas.microsoft.com/office/drawing/2014/main" id="{99C38256-B6F4-ADC2-8B80-0BEC2080C00A}"/>
              </a:ext>
            </a:extLst>
          </p:cNvPr>
          <p:cNvSpPr/>
          <p:nvPr/>
        </p:nvSpPr>
        <p:spPr>
          <a:xfrm>
            <a:off x="679555" y="1094892"/>
            <a:ext cx="6238080" cy="144973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Sugar Agroindustry donated the land for the Santa Lucía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Cotzumalguapa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 built to attend COVID-19 patients.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about $1 million were donated for medical equipment for this hospital located in the south coast region.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E45174-F1F6-BCE5-D606-27C16563E4D0}"/>
              </a:ext>
            </a:extLst>
          </p:cNvPr>
          <p:cNvSpPr txBox="1"/>
          <p:nvPr/>
        </p:nvSpPr>
        <p:spPr>
          <a:xfrm>
            <a:off x="443149" y="180071"/>
            <a:ext cx="7837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6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COMBATING THE COVID-19 PANDEMIC</a:t>
            </a:r>
            <a:endParaRPr lang="es-ES" sz="3600" b="1" dirty="0">
              <a:solidFill>
                <a:srgbClr val="FFC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AD4F47-30D8-5482-99B8-9D32BE6E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611" y="1094892"/>
            <a:ext cx="4822346" cy="27599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952660-B71E-DF9A-07F2-9B830F859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"/>
          <a:stretch/>
        </p:blipFill>
        <p:spPr>
          <a:xfrm>
            <a:off x="7647890" y="3282174"/>
            <a:ext cx="3735788" cy="24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3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1027</Words>
  <Application>Microsoft Macintosh PowerPoint</Application>
  <PresentationFormat>Panorámica</PresentationFormat>
  <Paragraphs>123</Paragraphs>
  <Slides>12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Office Theme</vt:lpstr>
      <vt:lpstr>ASAZGUA  The support of the Guatemala Sugar Agroindustry focused on health as a tool for economic development</vt:lpstr>
      <vt:lpstr>Presentación de PowerPoint</vt:lpstr>
      <vt:lpstr>Presentación de PowerPoint</vt:lpstr>
      <vt:lpstr>MEJORES FAMILIAS PROGRAM</vt:lpstr>
      <vt:lpstr>MI SALUD PRIMERO PROGRAM</vt:lpstr>
      <vt:lpstr>Presentación de PowerPoint</vt:lpstr>
      <vt:lpstr>Funds movilized</vt:lpstr>
      <vt:lpstr>FUNDAZUCAR MEDICAL CLINIC PROGRAM</vt:lpstr>
      <vt:lpstr>Presentación de PowerPoint</vt:lpstr>
      <vt:lpstr>BACK TO WORK PROTOCOL</vt:lpstr>
      <vt:lpstr>FORTIFICATION OF SUGAR WITH VITAMIN A</vt:lpstr>
      <vt:lpstr>ASAZGUA  The support of the Guatemala Sugar Agroindustry focused on health as a tool for economic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ASAZGUA  Renewable Energy from Sugarcane Biomass </dc:title>
  <dc:creator>ASAZGUA - Luis Fernando Salazar</dc:creator>
  <cp:lastModifiedBy>Gustavo Paredes P</cp:lastModifiedBy>
  <cp:revision>2</cp:revision>
  <dcterms:created xsi:type="dcterms:W3CDTF">2022-04-27T21:28:49Z</dcterms:created>
  <dcterms:modified xsi:type="dcterms:W3CDTF">2022-05-06T15:51:59Z</dcterms:modified>
</cp:coreProperties>
</file>