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68" r:id="rId5"/>
    <p:sldId id="4070" r:id="rId6"/>
    <p:sldId id="1281" r:id="rId7"/>
    <p:sldId id="4235" r:id="rId8"/>
    <p:sldId id="4239" r:id="rId9"/>
    <p:sldId id="378" r:id="rId10"/>
    <p:sldId id="4079" r:id="rId11"/>
    <p:sldId id="266" r:id="rId12"/>
  </p:sldIdLst>
  <p:sldSz cx="17297400" cy="9752013"/>
  <p:notesSz cx="6858000" cy="9144000"/>
  <p:defaultTextStyle>
    <a:defPPr>
      <a:defRPr lang="en-US"/>
    </a:defPPr>
    <a:lvl1pPr marL="0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1pPr>
    <a:lvl2pPr marL="652572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2pPr>
    <a:lvl3pPr marL="1305144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3pPr>
    <a:lvl4pPr marL="1957714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4pPr>
    <a:lvl5pPr marL="2610286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5pPr>
    <a:lvl6pPr marL="3262858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6pPr>
    <a:lvl7pPr marL="3915430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7pPr>
    <a:lvl8pPr marL="4568002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8pPr>
    <a:lvl9pPr marL="5220572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ECD"/>
    <a:srgbClr val="D0F3F2"/>
    <a:srgbClr val="FFFFFF"/>
    <a:srgbClr val="959595"/>
    <a:srgbClr val="25C5D9"/>
    <a:srgbClr val="48DFC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/>
    <p:restoredTop sz="94637"/>
  </p:normalViewPr>
  <p:slideViewPr>
    <p:cSldViewPr snapToGrid="0" snapToObjects="1">
      <p:cViewPr varScale="1">
        <p:scale>
          <a:sx n="66" d="100"/>
          <a:sy n="66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76C9-41E1-D74D-8B2F-6FD1E83DAFDA}" type="datetimeFigureOut">
              <a:rPr lang="es-ES_tradnl" smtClean="0"/>
              <a:t>9/5/22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6D06F-FAFB-7D42-A988-82EADEF0300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44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816F9-1D6F-4247-8BC7-5017898C695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93BFA-2C08-4FD0-AD4A-65EEB07BF3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7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93BFA-2C08-4FD0-AD4A-65EEB07BF3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 lvl="1" indent="0">
              <a:buNone/>
            </a:pPr>
            <a:r>
              <a:rPr lang="de-DE" sz="1600" spc="20" dirty="0"/>
              <a:t>A manera de ejemplo, queremos resaltar el Programa de Eficiencia Energética y Negocios Verdes de CAF que busca canalizar a través de intermediarios financieros USD 1,200 MM de dólares en la región para promover proyectos de esta temática en Latinoamérica y el Caribe.  </a:t>
            </a:r>
          </a:p>
          <a:p>
            <a:pPr marL="7938" lvl="1" indent="0">
              <a:buNone/>
            </a:pPr>
            <a:r>
              <a:rPr lang="de-DE" sz="1600" spc="20" dirty="0"/>
              <a:t>En este marco se está trabajando con socios estratégicos como KFW y Fondos como el GEF y el GCF para apoyar esta transición energética en la región.</a:t>
            </a:r>
          </a:p>
          <a:p>
            <a:pPr marL="7938" lvl="1" indent="0">
              <a:buNone/>
            </a:pPr>
            <a:r>
              <a:rPr lang="de-DE" sz="1600" spc="20" dirty="0"/>
              <a:t>En la actualidad estamos promocionando en todos los países la Línea de Financiamiento de Eficiencia Energética desde la Demanda con recursos de KFW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€ 70 MM que junto a recursos de AT del gobierno Alemán están preparando a numerosos bancos de la región como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BdP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BNB (de Bolivia), Sudameris, AFD (de Paraguay), entre otros para tener líneas de financiamiento verde, herramientas de monitoreo, Reporte y verificación de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co-beneficios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ambientales, sociales y climáticos del uso de los recursos, SARAS robustos, para el uso adecuado de los recursos y estudios de demanda en al menos 7 países latinoamericanos.</a:t>
            </a:r>
          </a:p>
          <a:p>
            <a:pPr marL="7938" lvl="1" indent="0">
              <a:buNone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este año iniciará también la implementación del Programa de Instituciones Financieras Locales que se financia con USD 100 MM del GCF y que permitirá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acelerar el desarrollo y el volumen de los proyectos de cambio climático en Panamá, Ecuador, Perú y Chile con el objetivo de reducir las emisiones de gases de efecto invernadero, dentro de los sectores de energía y uso de la tierra, al ayudar a los actores del mercado a superar las barreras clave para la creación de proyectos viables.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34AF9-9BA5-454E-B763-D2348ED20CA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204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816F9-1D6F-4247-8BC7-5017898C695B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16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B20620-CAFF-9649-9BA6-49DD8EBCE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7845" y="-2999414"/>
            <a:ext cx="5427821" cy="41401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B59025-9F55-8349-94EF-A1108696D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5707" y="1610473"/>
            <a:ext cx="10623550" cy="814154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1CC7757-92D5-3D41-867B-2110ED8A8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5895" y="917462"/>
            <a:ext cx="5678920" cy="18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6AECE47F-B360-9142-A30E-FE1EBB763994}"/>
              </a:ext>
            </a:extLst>
          </p:cNvPr>
          <p:cNvSpPr/>
          <p:nvPr userDrawn="1"/>
        </p:nvSpPr>
        <p:spPr>
          <a:xfrm>
            <a:off x="14468497" y="8143550"/>
            <a:ext cx="4241494" cy="3216926"/>
          </a:xfrm>
          <a:prstGeom prst="parallelogram">
            <a:avLst>
              <a:gd name="adj" fmla="val 36949"/>
            </a:avLst>
          </a:prstGeom>
          <a:solidFill>
            <a:srgbClr val="41BEC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E1F41695-BDD1-3C4C-8527-7D1A31FA619C}"/>
              </a:ext>
            </a:extLst>
          </p:cNvPr>
          <p:cNvSpPr/>
          <p:nvPr userDrawn="1"/>
        </p:nvSpPr>
        <p:spPr>
          <a:xfrm>
            <a:off x="13523402" y="8845901"/>
            <a:ext cx="2863114" cy="2171505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80A7C6CA-780F-1142-9F5B-5DF6CBBFF2EB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D3F221-F7A0-EB49-94FD-51FCBBDE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6678" y="384583"/>
            <a:ext cx="4292311" cy="1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elogramo 7">
            <a:extLst>
              <a:ext uri="{FF2B5EF4-FFF2-40B4-BE49-F238E27FC236}">
                <a16:creationId xmlns:a16="http://schemas.microsoft.com/office/drawing/2014/main" id="{12F2969F-B2DA-DF4C-8DAA-3F59C5494EB3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9C856EF6-0402-1B43-A13A-585EBA850086}"/>
              </a:ext>
            </a:extLst>
          </p:cNvPr>
          <p:cNvSpPr/>
          <p:nvPr userDrawn="1"/>
        </p:nvSpPr>
        <p:spPr>
          <a:xfrm>
            <a:off x="11832674" y="9428814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B7A0322-C115-9A45-9474-062E4C53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6678" y="384583"/>
            <a:ext cx="4292311" cy="1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DDA69958-5569-3743-8841-FDB4E0784204}"/>
              </a:ext>
            </a:extLst>
          </p:cNvPr>
          <p:cNvSpPr/>
          <p:nvPr userDrawn="1"/>
        </p:nvSpPr>
        <p:spPr>
          <a:xfrm>
            <a:off x="0" y="1794042"/>
            <a:ext cx="17297400" cy="625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631D7FA7-6DEB-474D-AED4-C0AD8F391DF2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E9C1C8FD-BD84-B148-A030-C9437EB92AC8}"/>
              </a:ext>
            </a:extLst>
          </p:cNvPr>
          <p:cNvSpPr/>
          <p:nvPr userDrawn="1"/>
        </p:nvSpPr>
        <p:spPr>
          <a:xfrm>
            <a:off x="11832674" y="9428814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00B7CEA-4233-7F41-94CD-E4C3B5E94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6678" y="384583"/>
            <a:ext cx="4292311" cy="1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88C527D-F74F-8E4B-8519-545179F8B186}"/>
              </a:ext>
            </a:extLst>
          </p:cNvPr>
          <p:cNvSpPr/>
          <p:nvPr userDrawn="1"/>
        </p:nvSpPr>
        <p:spPr>
          <a:xfrm>
            <a:off x="14468497" y="8143550"/>
            <a:ext cx="4241494" cy="3216926"/>
          </a:xfrm>
          <a:prstGeom prst="parallelogram">
            <a:avLst>
              <a:gd name="adj" fmla="val 36949"/>
            </a:avLst>
          </a:prstGeom>
          <a:solidFill>
            <a:srgbClr val="41BEC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E947E758-30E1-C643-88E3-2CD297112F00}"/>
              </a:ext>
            </a:extLst>
          </p:cNvPr>
          <p:cNvSpPr/>
          <p:nvPr userDrawn="1"/>
        </p:nvSpPr>
        <p:spPr>
          <a:xfrm>
            <a:off x="13523402" y="8845901"/>
            <a:ext cx="2863114" cy="2171505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D38149AD-F7AA-8D4B-BA31-47785935B377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642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802E2756-064F-4D1F-9231-E3D358A28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A4EAC7B-2AA1-4F86-B5FB-61F2A41BFACF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3028C7E-D78B-48EC-ACBE-AE1424F4486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C611BCF-C35F-42B7-A72E-8930CD8AAEEC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267DE37-29B4-4030-B27D-A8205C3018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9196" y="519205"/>
            <a:ext cx="14919008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196" y="2596022"/>
            <a:ext cx="14919008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196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377F-5195-7841-B96A-EE1A435330BF}" type="datetimeFigureOut"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9764" y="9038672"/>
            <a:ext cx="583787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6289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E120-4EE8-F048-9C0F-6A6749DFA661}" type="slidenum"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0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1297351" rtl="0" eaLnBrk="1" latinLnBrk="0" hangingPunct="1">
        <a:lnSpc>
          <a:spcPct val="90000"/>
        </a:lnSpc>
        <a:spcBef>
          <a:spcPct val="0"/>
        </a:spcBef>
        <a:buNone/>
        <a:defRPr sz="6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338" indent="-324338" algn="l" defTabSz="1297351" rtl="0" eaLnBrk="1" latinLnBrk="0" hangingPunct="1">
        <a:lnSpc>
          <a:spcPct val="90000"/>
        </a:lnSpc>
        <a:spcBef>
          <a:spcPts val="1419"/>
        </a:spcBef>
        <a:buFont typeface="Arial" panose="020B0604020202020204" pitchFamily="34" charset="0"/>
        <a:buChar char="•"/>
        <a:defRPr sz="3973" kern="1200">
          <a:solidFill>
            <a:schemeClr val="tx1"/>
          </a:solidFill>
          <a:latin typeface="+mn-lt"/>
          <a:ea typeface="+mn-ea"/>
          <a:cs typeface="+mn-cs"/>
        </a:defRPr>
      </a:lvl1pPr>
      <a:lvl2pPr marL="973013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5" kern="1200">
          <a:solidFill>
            <a:schemeClr val="tx1"/>
          </a:solidFill>
          <a:latin typeface="+mn-lt"/>
          <a:ea typeface="+mn-ea"/>
          <a:cs typeface="+mn-cs"/>
        </a:defRPr>
      </a:lvl2pPr>
      <a:lvl3pPr marL="1621688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8" kern="1200">
          <a:solidFill>
            <a:schemeClr val="tx1"/>
          </a:solidFill>
          <a:latin typeface="+mn-lt"/>
          <a:ea typeface="+mn-ea"/>
          <a:cs typeface="+mn-cs"/>
        </a:defRPr>
      </a:lvl3pPr>
      <a:lvl4pPr marL="227036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919039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56771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4216390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865065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513741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1pPr>
      <a:lvl2pPr marL="648675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2pPr>
      <a:lvl3pPr marL="129735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946026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59470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243377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3892052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540728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189403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9.emf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microsoft.com/office/2007/relationships/hdphoto" Target="../media/hdphoto6.wdp"/><Relationship Id="rId15" Type="http://schemas.microsoft.com/office/2007/relationships/hdphoto" Target="../media/hdphoto7.wdp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rgomezgarcia@caf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7B69B2-8DBF-4F41-AE04-8391601EC5B9}"/>
              </a:ext>
            </a:extLst>
          </p:cNvPr>
          <p:cNvSpPr txBox="1">
            <a:spLocks/>
          </p:cNvSpPr>
          <p:nvPr/>
        </p:nvSpPr>
        <p:spPr>
          <a:xfrm>
            <a:off x="1006843" y="3040144"/>
            <a:ext cx="10761824" cy="43722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Transformation of the panela production subsector through the initial implementation of the NAMA in Colombia.</a:t>
            </a:r>
          </a:p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Biodiversity &amp; Industry scope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
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 project, funded by the GEF</a:t>
            </a: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10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2022</a:t>
            </a:r>
            <a:endParaRPr lang="es-ES_tradnl" sz="2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9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ADE6BA-3229-6A42-B586-113B4C9AE7F8}"/>
              </a:ext>
            </a:extLst>
          </p:cNvPr>
          <p:cNvSpPr/>
          <p:nvPr/>
        </p:nvSpPr>
        <p:spPr>
          <a:xfrm>
            <a:off x="13285684" y="11114"/>
            <a:ext cx="3843693" cy="216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796"/>
          </a:p>
        </p:txBody>
      </p:sp>
      <p:pic>
        <p:nvPicPr>
          <p:cNvPr id="10" name="Picture 2" descr="CAF">
            <a:extLst>
              <a:ext uri="{FF2B5EF4-FFF2-40B4-BE49-F238E27FC236}">
                <a16:creationId xmlns:a16="http://schemas.microsoft.com/office/drawing/2014/main" id="{9EA11F7C-D9A7-4645-B3D5-7B8A2B79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990" y="84024"/>
            <a:ext cx="4038121" cy="7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16AEB6E-AF78-254F-97F3-4978E32F1FF8}"/>
              </a:ext>
            </a:extLst>
          </p:cNvPr>
          <p:cNvSpPr txBox="1">
            <a:spLocks/>
          </p:cNvSpPr>
          <p:nvPr/>
        </p:nvSpPr>
        <p:spPr>
          <a:xfrm>
            <a:off x="483878" y="512577"/>
            <a:ext cx="12801805" cy="11656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791" b="1" dirty="0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Green Bank of Latin America and the Caribbean</a:t>
            </a:r>
          </a:p>
          <a:p>
            <a:r>
              <a:rPr lang="en-CA" sz="2594" b="1" dirty="0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CAF’s vision and action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A16CE4-CA04-C04A-BF9F-DC0FE6B3950B}"/>
              </a:ext>
            </a:extLst>
          </p:cNvPr>
          <p:cNvSpPr/>
          <p:nvPr/>
        </p:nvSpPr>
        <p:spPr>
          <a:xfrm>
            <a:off x="6595144" y="2434759"/>
            <a:ext cx="9416820" cy="488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148" indent="-456148">
              <a:buFont typeface="Arial" panose="020B0604020202020204" pitchFamily="34" charset="0"/>
              <a:buChar char="•"/>
            </a:pPr>
            <a:r>
              <a:rPr lang="es-PA" sz="2395" dirty="0" err="1"/>
              <a:t>Understanding</a:t>
            </a:r>
            <a:r>
              <a:rPr lang="es-PA" sz="2395" dirty="0"/>
              <a:t> </a:t>
            </a:r>
            <a:r>
              <a:rPr lang="es-PA" sz="2395" dirty="0" err="1"/>
              <a:t>the</a:t>
            </a:r>
            <a:r>
              <a:rPr lang="es-PA" sz="2395" dirty="0"/>
              <a:t> </a:t>
            </a:r>
            <a:r>
              <a:rPr lang="es-PA" sz="2395" dirty="0" err="1"/>
              <a:t>challenges</a:t>
            </a:r>
            <a:r>
              <a:rPr lang="es-PA" sz="2395" dirty="0"/>
              <a:t> and </a:t>
            </a:r>
            <a:r>
              <a:rPr lang="es-PA" sz="2395" dirty="0" err="1"/>
              <a:t>opportunities</a:t>
            </a:r>
            <a:r>
              <a:rPr lang="es-PA" sz="2395" dirty="0"/>
              <a:t> of LAC in </a:t>
            </a:r>
            <a:r>
              <a:rPr lang="es-PA" sz="2395" dirty="0" err="1"/>
              <a:t>regards</a:t>
            </a:r>
            <a:r>
              <a:rPr lang="es-PA" sz="2395" dirty="0"/>
              <a:t> </a:t>
            </a:r>
            <a:r>
              <a:rPr lang="es-PA" sz="2395" dirty="0" err="1"/>
              <a:t>to</a:t>
            </a:r>
            <a:r>
              <a:rPr lang="es-PA" sz="2395" dirty="0"/>
              <a:t> </a:t>
            </a:r>
            <a:r>
              <a:rPr lang="es-PA" sz="2395" dirty="0" err="1"/>
              <a:t>increasing</a:t>
            </a:r>
            <a:r>
              <a:rPr lang="es-PA" sz="2395" dirty="0"/>
              <a:t> </a:t>
            </a:r>
            <a:r>
              <a:rPr lang="es-PA" sz="2395" b="1" dirty="0">
                <a:solidFill>
                  <a:schemeClr val="accent1"/>
                </a:solidFill>
              </a:rPr>
              <a:t>#ClimateAction </a:t>
            </a:r>
            <a:r>
              <a:rPr lang="es-PA" sz="2395" dirty="0"/>
              <a:t>and </a:t>
            </a:r>
            <a:r>
              <a:rPr lang="es-PA" sz="2395" dirty="0" err="1"/>
              <a:t>boosting</a:t>
            </a:r>
            <a:r>
              <a:rPr lang="es-PA" sz="2395" dirty="0"/>
              <a:t> </a:t>
            </a:r>
            <a:r>
              <a:rPr lang="es-PA" sz="2395" b="1" dirty="0">
                <a:solidFill>
                  <a:schemeClr val="accent1"/>
                </a:solidFill>
              </a:rPr>
              <a:t>#BiodiversityPositive</a:t>
            </a:r>
            <a:r>
              <a:rPr lang="es-PA" sz="2395" dirty="0"/>
              <a:t>, CAF has </a:t>
            </a:r>
            <a:r>
              <a:rPr lang="es-PA" sz="2395" dirty="0" err="1"/>
              <a:t>been</a:t>
            </a:r>
            <a:r>
              <a:rPr lang="es-PA" sz="2395" dirty="0"/>
              <a:t> a </a:t>
            </a:r>
            <a:r>
              <a:rPr lang="es-PA" sz="2395" b="1" dirty="0" err="1"/>
              <a:t>catalyst</a:t>
            </a:r>
            <a:r>
              <a:rPr lang="es-PA" sz="2395" b="1" dirty="0"/>
              <a:t> </a:t>
            </a:r>
            <a:r>
              <a:rPr lang="es-PA" sz="2395" b="1" dirty="0" err="1"/>
              <a:t>for</a:t>
            </a:r>
            <a:r>
              <a:rPr lang="es-PA" sz="2395" b="1" dirty="0"/>
              <a:t> </a:t>
            </a:r>
            <a:r>
              <a:rPr lang="es-PA" sz="2395" b="1" dirty="0" err="1"/>
              <a:t>green</a:t>
            </a:r>
            <a:r>
              <a:rPr lang="es-PA" sz="2395" b="1" dirty="0"/>
              <a:t> </a:t>
            </a:r>
            <a:r>
              <a:rPr lang="es-PA" sz="2395" b="1" dirty="0" err="1"/>
              <a:t>financing</a:t>
            </a:r>
            <a:r>
              <a:rPr lang="es-PA" sz="2395" b="1" dirty="0"/>
              <a:t> </a:t>
            </a:r>
            <a:r>
              <a:rPr lang="es-PA" sz="2395" dirty="0" err="1"/>
              <a:t>sources</a:t>
            </a:r>
            <a:r>
              <a:rPr lang="es-PA" sz="2395" dirty="0"/>
              <a:t> </a:t>
            </a:r>
            <a:r>
              <a:rPr lang="es-PA" sz="2395" dirty="0" err="1"/>
              <a:t>for</a:t>
            </a:r>
            <a:r>
              <a:rPr lang="es-PA" sz="2395" dirty="0"/>
              <a:t> </a:t>
            </a:r>
            <a:r>
              <a:rPr lang="es-PA" sz="2395" dirty="0" err="1"/>
              <a:t>the</a:t>
            </a:r>
            <a:r>
              <a:rPr lang="es-PA" sz="2395" dirty="0"/>
              <a:t> </a:t>
            </a:r>
            <a:r>
              <a:rPr lang="es-PA" sz="2395" dirty="0" err="1"/>
              <a:t>region</a:t>
            </a:r>
            <a:r>
              <a:rPr lang="es-PA" sz="2395" dirty="0"/>
              <a:t>, </a:t>
            </a:r>
            <a:r>
              <a:rPr lang="es-PA" sz="2395" dirty="0" err="1"/>
              <a:t>including</a:t>
            </a:r>
            <a:r>
              <a:rPr lang="es-PA" sz="2395" dirty="0"/>
              <a:t> low-cost </a:t>
            </a:r>
            <a:r>
              <a:rPr lang="es-PA" sz="2395" dirty="0" err="1"/>
              <a:t>co-financing</a:t>
            </a:r>
            <a:r>
              <a:rPr lang="es-PA" sz="2395" dirty="0"/>
              <a:t>. </a:t>
            </a:r>
          </a:p>
          <a:p>
            <a:pPr marL="456148" indent="-456148">
              <a:buFont typeface="Arial" panose="020B0604020202020204" pitchFamily="34" charset="0"/>
              <a:buChar char="•"/>
            </a:pPr>
            <a:endParaRPr lang="es-PA" sz="2395" dirty="0"/>
          </a:p>
          <a:p>
            <a:pPr marL="456148" indent="-456148">
              <a:buFont typeface="Arial" panose="020B0604020202020204" pitchFamily="34" charset="0"/>
              <a:buChar char="•"/>
            </a:pPr>
            <a:r>
              <a:rPr lang="es-PA" sz="2395" dirty="0"/>
              <a:t>As </a:t>
            </a:r>
            <a:r>
              <a:rPr lang="es-PA" sz="2395" dirty="0" err="1"/>
              <a:t>part</a:t>
            </a:r>
            <a:r>
              <a:rPr lang="es-PA" sz="2395" dirty="0"/>
              <a:t> of </a:t>
            </a:r>
            <a:r>
              <a:rPr lang="es-PA" sz="2395" dirty="0" err="1"/>
              <a:t>our</a:t>
            </a:r>
            <a:r>
              <a:rPr lang="es-PA" sz="2395" dirty="0"/>
              <a:t> mandate, </a:t>
            </a:r>
            <a:r>
              <a:rPr lang="es-PA" sz="2395" dirty="0" err="1"/>
              <a:t>we</a:t>
            </a:r>
            <a:r>
              <a:rPr lang="es-PA" sz="2395" dirty="0"/>
              <a:t> </a:t>
            </a:r>
            <a:r>
              <a:rPr lang="es-PA" sz="2395" dirty="0" err="1"/>
              <a:t>help</a:t>
            </a:r>
            <a:r>
              <a:rPr lang="es-PA" sz="2395" dirty="0"/>
              <a:t> drive </a:t>
            </a:r>
            <a:r>
              <a:rPr lang="es-PA" sz="2395" dirty="0" err="1"/>
              <a:t>sustainable</a:t>
            </a:r>
            <a:r>
              <a:rPr lang="es-PA" sz="2395" dirty="0"/>
              <a:t> </a:t>
            </a:r>
            <a:r>
              <a:rPr lang="es-PA" sz="2395" dirty="0" err="1"/>
              <a:t>development</a:t>
            </a:r>
            <a:r>
              <a:rPr lang="es-PA" sz="2395" dirty="0"/>
              <a:t> </a:t>
            </a:r>
            <a:r>
              <a:rPr lang="es-PA" sz="2395" dirty="0" err="1"/>
              <a:t>based</a:t>
            </a:r>
            <a:r>
              <a:rPr lang="es-PA" sz="2395" dirty="0"/>
              <a:t> </a:t>
            </a:r>
            <a:r>
              <a:rPr lang="es-PA" sz="2395" dirty="0" err="1"/>
              <a:t>on</a:t>
            </a:r>
            <a:r>
              <a:rPr lang="es-PA" sz="2395" dirty="0"/>
              <a:t> </a:t>
            </a:r>
            <a:r>
              <a:rPr lang="es-PA" sz="2395" dirty="0" err="1"/>
              <a:t>the</a:t>
            </a:r>
            <a:r>
              <a:rPr lang="es-PA" sz="2395" dirty="0"/>
              <a:t> </a:t>
            </a:r>
            <a:r>
              <a:rPr lang="es-PA" sz="2395" dirty="0" err="1"/>
              <a:t>strategic</a:t>
            </a:r>
            <a:r>
              <a:rPr lang="es-PA" sz="2395" dirty="0"/>
              <a:t> </a:t>
            </a:r>
            <a:r>
              <a:rPr lang="es-PA" sz="2395" dirty="0" err="1"/>
              <a:t>vision</a:t>
            </a:r>
            <a:r>
              <a:rPr lang="es-PA" sz="2395" dirty="0"/>
              <a:t> of </a:t>
            </a:r>
            <a:r>
              <a:rPr lang="es-PA" sz="2395" dirty="0" err="1"/>
              <a:t>our</a:t>
            </a:r>
            <a:r>
              <a:rPr lang="es-PA" sz="2395" dirty="0"/>
              <a:t> Green Agenda, </a:t>
            </a:r>
            <a:r>
              <a:rPr lang="es-PA" sz="2395" dirty="0" err="1"/>
              <a:t>through</a:t>
            </a:r>
            <a:r>
              <a:rPr lang="es-PA" sz="2395" dirty="0"/>
              <a:t> </a:t>
            </a:r>
            <a:r>
              <a:rPr lang="es-PA" sz="2395" dirty="0" err="1"/>
              <a:t>which</a:t>
            </a:r>
            <a:r>
              <a:rPr lang="es-PA" sz="2395" dirty="0"/>
              <a:t> </a:t>
            </a:r>
            <a:r>
              <a:rPr lang="es-PA" sz="2395" dirty="0" err="1"/>
              <a:t>we</a:t>
            </a:r>
            <a:r>
              <a:rPr lang="es-PA" sz="2395" dirty="0"/>
              <a:t> </a:t>
            </a:r>
            <a:r>
              <a:rPr lang="es-PA" sz="2395" dirty="0" err="1"/>
              <a:t>fund</a:t>
            </a:r>
            <a:r>
              <a:rPr lang="es-PA" sz="2395" dirty="0"/>
              <a:t> </a:t>
            </a:r>
            <a:r>
              <a:rPr lang="es-PA" sz="2395" dirty="0" err="1"/>
              <a:t>initiatives</a:t>
            </a:r>
            <a:r>
              <a:rPr lang="es-PA" sz="2395" dirty="0"/>
              <a:t> </a:t>
            </a:r>
            <a:r>
              <a:rPr lang="es-PA" sz="2395" dirty="0" err="1"/>
              <a:t>that</a:t>
            </a:r>
            <a:r>
              <a:rPr lang="es-PA" sz="2395" dirty="0"/>
              <a:t> </a:t>
            </a:r>
            <a:r>
              <a:rPr lang="es-PA" sz="2395" dirty="0" err="1"/>
              <a:t>promote</a:t>
            </a:r>
            <a:r>
              <a:rPr lang="es-PA" sz="2395" dirty="0"/>
              <a:t> a more </a:t>
            </a:r>
            <a:r>
              <a:rPr lang="es-PA" sz="2395" b="1" dirty="0" err="1"/>
              <a:t>equitable</a:t>
            </a:r>
            <a:r>
              <a:rPr lang="es-PA" sz="2395" b="1" dirty="0"/>
              <a:t> </a:t>
            </a:r>
            <a:r>
              <a:rPr lang="es-PA" sz="2395" b="1" dirty="0" err="1"/>
              <a:t>economic</a:t>
            </a:r>
            <a:r>
              <a:rPr lang="es-PA" sz="2395" b="1" dirty="0"/>
              <a:t> </a:t>
            </a:r>
            <a:r>
              <a:rPr lang="es-PA" sz="2395" b="1" dirty="0" err="1"/>
              <a:t>development</a:t>
            </a:r>
            <a:r>
              <a:rPr lang="es-PA" sz="2395" dirty="0"/>
              <a:t>, </a:t>
            </a:r>
            <a:r>
              <a:rPr lang="es-PA" sz="2395" dirty="0" err="1"/>
              <a:t>guided</a:t>
            </a:r>
            <a:r>
              <a:rPr lang="es-PA" sz="2395" dirty="0"/>
              <a:t> </a:t>
            </a:r>
            <a:r>
              <a:rPr lang="es-PA" sz="2395" dirty="0" err="1"/>
              <a:t>by</a:t>
            </a:r>
            <a:r>
              <a:rPr lang="es-PA" sz="2395" dirty="0"/>
              <a:t> </a:t>
            </a:r>
            <a:r>
              <a:rPr lang="es-PA" sz="2395" dirty="0" err="1"/>
              <a:t>conservation</a:t>
            </a:r>
            <a:r>
              <a:rPr lang="es-PA" sz="2395" dirty="0"/>
              <a:t>, </a:t>
            </a:r>
            <a:r>
              <a:rPr lang="es-PA" sz="2395" dirty="0" err="1"/>
              <a:t>the</a:t>
            </a:r>
            <a:r>
              <a:rPr lang="es-PA" sz="2395" dirty="0"/>
              <a:t> </a:t>
            </a:r>
            <a:r>
              <a:rPr lang="es-PA" sz="2395" dirty="0" err="1"/>
              <a:t>enhancement</a:t>
            </a:r>
            <a:r>
              <a:rPr lang="es-PA" sz="2395" dirty="0"/>
              <a:t> and </a:t>
            </a:r>
            <a:r>
              <a:rPr lang="es-PA" sz="2395" dirty="0" err="1"/>
              <a:t>sustainable</a:t>
            </a:r>
            <a:r>
              <a:rPr lang="es-PA" sz="2395" dirty="0"/>
              <a:t> use of </a:t>
            </a:r>
            <a:r>
              <a:rPr lang="es-PA" sz="2395" b="1" dirty="0" err="1"/>
              <a:t>biodiversity</a:t>
            </a:r>
            <a:r>
              <a:rPr lang="es-PA" sz="2395" dirty="0"/>
              <a:t> and </a:t>
            </a:r>
            <a:r>
              <a:rPr lang="es-PA" sz="2395" dirty="0" err="1"/>
              <a:t>responsible</a:t>
            </a:r>
            <a:r>
              <a:rPr lang="es-PA" sz="2395" dirty="0"/>
              <a:t> </a:t>
            </a:r>
            <a:r>
              <a:rPr lang="es-PA" sz="2395" b="1" dirty="0" err="1"/>
              <a:t>climate</a:t>
            </a:r>
            <a:r>
              <a:rPr lang="es-PA" sz="2395" b="1" dirty="0"/>
              <a:t> </a:t>
            </a:r>
            <a:r>
              <a:rPr lang="es-PA" sz="2395" b="1" dirty="0" err="1"/>
              <a:t>action</a:t>
            </a:r>
            <a:r>
              <a:rPr lang="es-PA" sz="2395" dirty="0"/>
              <a:t>. </a:t>
            </a:r>
          </a:p>
          <a:p>
            <a:pPr marL="456148" indent="-456148">
              <a:buFont typeface="Arial" panose="020B0604020202020204" pitchFamily="34" charset="0"/>
              <a:buChar char="•"/>
            </a:pPr>
            <a:endParaRPr lang="es-PA" sz="2395" dirty="0"/>
          </a:p>
          <a:p>
            <a:pPr marL="456148" indent="-456148">
              <a:buFont typeface="Arial" panose="020B0604020202020204" pitchFamily="34" charset="0"/>
              <a:buChar char="•"/>
            </a:pPr>
            <a:r>
              <a:rPr lang="es-PA" sz="2395" dirty="0" err="1"/>
              <a:t>During</a:t>
            </a:r>
            <a:r>
              <a:rPr lang="es-PA" sz="2395" dirty="0"/>
              <a:t> </a:t>
            </a:r>
            <a:r>
              <a:rPr lang="es-PA" sz="2395" b="1" dirty="0"/>
              <a:t>COP26</a:t>
            </a:r>
            <a:r>
              <a:rPr lang="es-PA" sz="2395" dirty="0"/>
              <a:t>, CAF </a:t>
            </a:r>
            <a:r>
              <a:rPr lang="es-PA" sz="2395" dirty="0" err="1"/>
              <a:t>made</a:t>
            </a:r>
            <a:r>
              <a:rPr lang="es-PA" sz="2395" dirty="0"/>
              <a:t> a </a:t>
            </a:r>
            <a:r>
              <a:rPr lang="es-PA" sz="2395" dirty="0" err="1"/>
              <a:t>Pledge</a:t>
            </a:r>
            <a:r>
              <a:rPr lang="es-PA" sz="2395" dirty="0"/>
              <a:t> </a:t>
            </a:r>
            <a:r>
              <a:rPr lang="es-PA" sz="2395" dirty="0" err="1"/>
              <a:t>commitment</a:t>
            </a:r>
            <a:r>
              <a:rPr lang="es-PA" sz="2395" dirty="0"/>
              <a:t> to </a:t>
            </a:r>
            <a:r>
              <a:rPr lang="es-PA" sz="2395" dirty="0" err="1"/>
              <a:t>allocate</a:t>
            </a:r>
            <a:r>
              <a:rPr lang="es-PA" sz="2395" dirty="0"/>
              <a:t> USD 25 </a:t>
            </a:r>
            <a:r>
              <a:rPr lang="es-PA" sz="2395" dirty="0" err="1"/>
              <a:t>billion</a:t>
            </a:r>
            <a:r>
              <a:rPr lang="es-PA" sz="2395" dirty="0"/>
              <a:t> </a:t>
            </a:r>
            <a:r>
              <a:rPr lang="es-PA" sz="2395" dirty="0" err="1"/>
              <a:t>over</a:t>
            </a:r>
            <a:r>
              <a:rPr lang="es-PA" sz="2395" dirty="0"/>
              <a:t> the </a:t>
            </a:r>
            <a:r>
              <a:rPr lang="es-PA" sz="2395" dirty="0" err="1"/>
              <a:t>next</a:t>
            </a:r>
            <a:r>
              <a:rPr lang="es-PA" sz="2395" dirty="0"/>
              <a:t> </a:t>
            </a:r>
            <a:r>
              <a:rPr lang="es-PA" sz="2395" dirty="0" err="1"/>
              <a:t>five</a:t>
            </a:r>
            <a:r>
              <a:rPr lang="es-PA" sz="2395" dirty="0"/>
              <a:t> </a:t>
            </a:r>
            <a:r>
              <a:rPr lang="es-PA" sz="2395" dirty="0" err="1"/>
              <a:t>years</a:t>
            </a:r>
            <a:r>
              <a:rPr lang="es-PA" sz="2395" dirty="0"/>
              <a:t> for </a:t>
            </a:r>
            <a:r>
              <a:rPr lang="es-PA" sz="2395" dirty="0" err="1"/>
              <a:t>green</a:t>
            </a:r>
            <a:r>
              <a:rPr lang="es-PA" sz="2395" dirty="0"/>
              <a:t> </a:t>
            </a:r>
            <a:r>
              <a:rPr lang="es-PA" sz="2395" dirty="0" err="1"/>
              <a:t>operations</a:t>
            </a:r>
            <a:r>
              <a:rPr lang="es-PA" sz="2395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A6FF81-6497-E34F-9ABD-923955929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8" y="2004411"/>
            <a:ext cx="5509970" cy="773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696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etry, Social Activism, and the Environment: How Words Can Change ...">
            <a:extLst>
              <a:ext uri="{FF2B5EF4-FFF2-40B4-BE49-F238E27FC236}">
                <a16:creationId xmlns:a16="http://schemas.microsoft.com/office/drawing/2014/main" id="{EEC7DC79-7757-4C00-BB37-A4EE74E1C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93"/>
          <a:stretch/>
        </p:blipFill>
        <p:spPr bwMode="auto">
          <a:xfrm>
            <a:off x="937970" y="3605174"/>
            <a:ext cx="1848704" cy="33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15">
            <a:extLst>
              <a:ext uri="{FF2B5EF4-FFF2-40B4-BE49-F238E27FC236}">
                <a16:creationId xmlns:a16="http://schemas.microsoft.com/office/drawing/2014/main" id="{61555EC6-F018-4B5C-901C-CBF3900F17F9}"/>
              </a:ext>
            </a:extLst>
          </p:cNvPr>
          <p:cNvSpPr txBox="1"/>
          <p:nvPr/>
        </p:nvSpPr>
        <p:spPr>
          <a:xfrm>
            <a:off x="1243679" y="770468"/>
            <a:ext cx="11598037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873">
              <a:spcBef>
                <a:spcPct val="20000"/>
              </a:spcBef>
              <a:spcAft>
                <a:spcPts val="599"/>
              </a:spcAft>
              <a:defRPr/>
            </a:pPr>
            <a:r>
              <a:rPr lang="es-419" sz="5387" b="1" dirty="0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CAF and </a:t>
            </a:r>
            <a:r>
              <a:rPr lang="es-419" sz="5387" b="1" dirty="0" err="1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es-419" sz="5387" b="1" dirty="0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Paris </a:t>
            </a:r>
            <a:r>
              <a:rPr lang="es-419" sz="5387" b="1" dirty="0" err="1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Agreement</a:t>
            </a:r>
            <a:r>
              <a:rPr lang="es-419" sz="5387" b="1" dirty="0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Agrupar 13">
            <a:extLst>
              <a:ext uri="{FF2B5EF4-FFF2-40B4-BE49-F238E27FC236}">
                <a16:creationId xmlns:a16="http://schemas.microsoft.com/office/drawing/2014/main" id="{FBCC4200-1965-4555-9230-A04A240F677D}"/>
              </a:ext>
            </a:extLst>
          </p:cNvPr>
          <p:cNvGrpSpPr/>
          <p:nvPr/>
        </p:nvGrpSpPr>
        <p:grpSpPr>
          <a:xfrm>
            <a:off x="4519150" y="1916306"/>
            <a:ext cx="10903531" cy="629869"/>
            <a:chOff x="4509716" y="1909543"/>
            <a:chExt cx="10928437" cy="631307"/>
          </a:xfrm>
        </p:grpSpPr>
        <p:sp>
          <p:nvSpPr>
            <p:cNvPr id="8" name="CaixaDeTexto 37">
              <a:extLst>
                <a:ext uri="{FF2B5EF4-FFF2-40B4-BE49-F238E27FC236}">
                  <a16:creationId xmlns:a16="http://schemas.microsoft.com/office/drawing/2014/main" id="{565C81B7-6DC3-4C5F-9B07-26675660ABC2}"/>
                </a:ext>
              </a:extLst>
            </p:cNvPr>
            <p:cNvSpPr txBox="1"/>
            <p:nvPr/>
          </p:nvSpPr>
          <p:spPr>
            <a:xfrm>
              <a:off x="4509716" y="1909543"/>
              <a:ext cx="4199614" cy="63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2142">
                <a:spcAft>
                  <a:spcPts val="599"/>
                </a:spcAft>
                <a:defRPr/>
              </a:pPr>
              <a:r>
                <a:rPr lang="en-CA" sz="3492" dirty="0">
                  <a:solidFill>
                    <a:prstClr val="black"/>
                  </a:solidFill>
                  <a:latin typeface="Georgia Pro Cond Semibold" panose="020B0604020202020204" pitchFamily="18" charset="0"/>
                  <a:cs typeface="Arial" panose="020B0604020202020204" pitchFamily="34" charset="0"/>
                </a:rPr>
                <a:t>Article 2 - Objective</a:t>
              </a:r>
            </a:p>
          </p:txBody>
        </p:sp>
        <p:sp>
          <p:nvSpPr>
            <p:cNvPr id="9" name="CaixaDeTexto 38">
              <a:extLst>
                <a:ext uri="{FF2B5EF4-FFF2-40B4-BE49-F238E27FC236}">
                  <a16:creationId xmlns:a16="http://schemas.microsoft.com/office/drawing/2014/main" id="{0DE6AD0B-46C3-4100-BAA6-0EE902B04593}"/>
                </a:ext>
              </a:extLst>
            </p:cNvPr>
            <p:cNvSpPr txBox="1"/>
            <p:nvPr/>
          </p:nvSpPr>
          <p:spPr>
            <a:xfrm>
              <a:off x="11491637" y="1986487"/>
              <a:ext cx="3946516" cy="554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2142">
                <a:spcAft>
                  <a:spcPts val="599"/>
                </a:spcAft>
                <a:defRPr/>
              </a:pPr>
              <a:r>
                <a:rPr lang="en-CA" sz="2994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CAF Regional Facility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2BE908E-6AB5-4E48-8480-A924928AEAF0}"/>
              </a:ext>
            </a:extLst>
          </p:cNvPr>
          <p:cNvGrpSpPr/>
          <p:nvPr/>
        </p:nvGrpSpPr>
        <p:grpSpPr>
          <a:xfrm>
            <a:off x="3029034" y="5389421"/>
            <a:ext cx="13676802" cy="1545722"/>
            <a:chOff x="3016196" y="5390592"/>
            <a:chExt cx="13708043" cy="1549252"/>
          </a:xfrm>
        </p:grpSpPr>
        <p:grpSp>
          <p:nvGrpSpPr>
            <p:cNvPr id="14" name="Agrupar 5">
              <a:extLst>
                <a:ext uri="{FF2B5EF4-FFF2-40B4-BE49-F238E27FC236}">
                  <a16:creationId xmlns:a16="http://schemas.microsoft.com/office/drawing/2014/main" id="{BB00062A-935F-4E17-A400-898F6713F68C}"/>
                </a:ext>
              </a:extLst>
            </p:cNvPr>
            <p:cNvGrpSpPr/>
            <p:nvPr/>
          </p:nvGrpSpPr>
          <p:grpSpPr>
            <a:xfrm>
              <a:off x="11722474" y="5390592"/>
              <a:ext cx="5001765" cy="1549252"/>
              <a:chOff x="11404426" y="5390592"/>
              <a:chExt cx="5001765" cy="1549252"/>
            </a:xfrm>
          </p:grpSpPr>
          <p:pic>
            <p:nvPicPr>
              <p:cNvPr id="16" name="Imagem 6">
                <a:extLst>
                  <a:ext uri="{FF2B5EF4-FFF2-40B4-BE49-F238E27FC236}">
                    <a16:creationId xmlns:a16="http://schemas.microsoft.com/office/drawing/2014/main" id="{350B4E78-D4A5-463C-960D-B0A098F45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404426" y="5390592"/>
                <a:ext cx="1869601" cy="1482897"/>
              </a:xfrm>
              <a:prstGeom prst="rect">
                <a:avLst/>
              </a:prstGeom>
            </p:spPr>
          </p:pic>
          <p:sp>
            <p:nvSpPr>
              <p:cNvPr id="17" name="CaixaDeTexto 7">
                <a:extLst>
                  <a:ext uri="{FF2B5EF4-FFF2-40B4-BE49-F238E27FC236}">
                    <a16:creationId xmlns:a16="http://schemas.microsoft.com/office/drawing/2014/main" id="{B86F6368-F6A1-47AA-8B8D-EA7B6E956ACB}"/>
                  </a:ext>
                </a:extLst>
              </p:cNvPr>
              <p:cNvSpPr txBox="1"/>
              <p:nvPr/>
            </p:nvSpPr>
            <p:spPr>
              <a:xfrm>
                <a:off x="13418808" y="5693201"/>
                <a:ext cx="2987383" cy="124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2142">
                  <a:defRPr/>
                </a:pPr>
                <a:r>
                  <a:rPr lang="en-CA" sz="2494" b="1" dirty="0">
                    <a:solidFill>
                      <a:srgbClr val="3560A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Low-Carbon and </a:t>
                </a:r>
              </a:p>
              <a:p>
                <a:pPr defTabSz="1302142">
                  <a:defRPr/>
                </a:pPr>
                <a:r>
                  <a:rPr lang="en-CA" sz="2494" b="1" dirty="0">
                    <a:solidFill>
                      <a:srgbClr val="3560A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Climate Resilient Development</a:t>
                </a:r>
              </a:p>
            </p:txBody>
          </p:sp>
        </p:grpSp>
        <p:sp>
          <p:nvSpPr>
            <p:cNvPr id="15" name="CaixaDeTexto 35">
              <a:extLst>
                <a:ext uri="{FF2B5EF4-FFF2-40B4-BE49-F238E27FC236}">
                  <a16:creationId xmlns:a16="http://schemas.microsoft.com/office/drawing/2014/main" id="{77EF28FA-EA55-4BD1-AB92-1BC7491F2EA4}"/>
                </a:ext>
              </a:extLst>
            </p:cNvPr>
            <p:cNvSpPr txBox="1"/>
            <p:nvPr/>
          </p:nvSpPr>
          <p:spPr>
            <a:xfrm>
              <a:off x="3016196" y="5420605"/>
              <a:ext cx="7779796" cy="124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38353" indent="-1153042" defTabSz="1302142">
                <a:spcAft>
                  <a:spcPts val="599"/>
                </a:spcAft>
                <a:defRPr/>
              </a:pPr>
              <a:r>
                <a:rPr lang="en-CA" sz="2494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2.1.(b)    </a:t>
              </a:r>
              <a:r>
                <a:rPr lang="pt-BR" sz="2494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Ability </a:t>
              </a:r>
              <a:r>
                <a:rPr lang="en-US" sz="2494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to adapt to the adverse impacts of climate change and low greenhouse gas emissions development.</a:t>
              </a:r>
              <a:endParaRPr lang="en-CA" sz="249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Agrupar 8">
            <a:extLst>
              <a:ext uri="{FF2B5EF4-FFF2-40B4-BE49-F238E27FC236}">
                <a16:creationId xmlns:a16="http://schemas.microsoft.com/office/drawing/2014/main" id="{3B1C3AA8-7CAC-47E4-A07A-613BD8583473}"/>
              </a:ext>
            </a:extLst>
          </p:cNvPr>
          <p:cNvGrpSpPr/>
          <p:nvPr/>
        </p:nvGrpSpPr>
        <p:grpSpPr>
          <a:xfrm>
            <a:off x="3029033" y="7307070"/>
            <a:ext cx="13179844" cy="1525037"/>
            <a:chOff x="2924296" y="7733930"/>
            <a:chExt cx="13209950" cy="1528520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103FA886-5846-4CEA-B9B3-4166F3AE9E1D}"/>
                </a:ext>
              </a:extLst>
            </p:cNvPr>
            <p:cNvGrpSpPr/>
            <p:nvPr/>
          </p:nvGrpSpPr>
          <p:grpSpPr>
            <a:xfrm>
              <a:off x="11865754" y="7760685"/>
              <a:ext cx="4268492" cy="1501765"/>
              <a:chOff x="11319106" y="7760685"/>
              <a:chExt cx="4268492" cy="1501765"/>
            </a:xfrm>
          </p:grpSpPr>
          <p:pic>
            <p:nvPicPr>
              <p:cNvPr id="23" name="Imagem 9">
                <a:extLst>
                  <a:ext uri="{FF2B5EF4-FFF2-40B4-BE49-F238E27FC236}">
                    <a16:creationId xmlns:a16="http://schemas.microsoft.com/office/drawing/2014/main" id="{77B10AEB-F8E3-4125-9765-A3F1F43A15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19106" y="7839935"/>
                <a:ext cx="1787281" cy="1246495"/>
              </a:xfrm>
              <a:prstGeom prst="rect">
                <a:avLst/>
              </a:prstGeom>
            </p:spPr>
          </p:pic>
          <p:pic>
            <p:nvPicPr>
              <p:cNvPr id="24" name="Imagem 10">
                <a:extLst>
                  <a:ext uri="{FF2B5EF4-FFF2-40B4-BE49-F238E27FC236}">
                    <a16:creationId xmlns:a16="http://schemas.microsoft.com/office/drawing/2014/main" id="{70B99CB4-515B-4116-824C-37E383967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296888" y="7760685"/>
                <a:ext cx="2290710" cy="1501765"/>
              </a:xfrm>
              <a:prstGeom prst="rect">
                <a:avLst/>
              </a:prstGeom>
            </p:spPr>
          </p:pic>
        </p:grpSp>
        <p:sp>
          <p:nvSpPr>
            <p:cNvPr id="22" name="CaixaDeTexto 36">
              <a:extLst>
                <a:ext uri="{FF2B5EF4-FFF2-40B4-BE49-F238E27FC236}">
                  <a16:creationId xmlns:a16="http://schemas.microsoft.com/office/drawing/2014/main" id="{92B8194C-8A02-4BD3-9EB2-EC54824E2A44}"/>
                </a:ext>
              </a:extLst>
            </p:cNvPr>
            <p:cNvSpPr txBox="1"/>
            <p:nvPr/>
          </p:nvSpPr>
          <p:spPr>
            <a:xfrm>
              <a:off x="2924296" y="7733930"/>
              <a:ext cx="7985537" cy="124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38353" indent="-1153042" defTabSz="1302142">
                <a:spcAft>
                  <a:spcPts val="599"/>
                </a:spcAft>
                <a:defRPr/>
              </a:pPr>
              <a:r>
                <a:rPr lang="en-CA" sz="2494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2.1.(c)    </a:t>
              </a:r>
              <a:r>
                <a:rPr lang="en-US" sz="2494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Making finance flows consistent with a pathway towards low GHG emissions and climate-resilient development. </a:t>
              </a:r>
              <a:endParaRPr lang="en-CA" sz="249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Agrupar 12">
            <a:extLst>
              <a:ext uri="{FF2B5EF4-FFF2-40B4-BE49-F238E27FC236}">
                <a16:creationId xmlns:a16="http://schemas.microsoft.com/office/drawing/2014/main" id="{860B6191-15DA-4FB7-B053-7E6F904559D0}"/>
              </a:ext>
            </a:extLst>
          </p:cNvPr>
          <p:cNvGrpSpPr/>
          <p:nvPr/>
        </p:nvGrpSpPr>
        <p:grpSpPr>
          <a:xfrm>
            <a:off x="3029033" y="2889388"/>
            <a:ext cx="13895944" cy="1675221"/>
            <a:chOff x="3016196" y="2884852"/>
            <a:chExt cx="13927686" cy="1679048"/>
          </a:xfrm>
        </p:grpSpPr>
        <p:sp>
          <p:nvSpPr>
            <p:cNvPr id="28" name="CaixaDeTexto 34">
              <a:extLst>
                <a:ext uri="{FF2B5EF4-FFF2-40B4-BE49-F238E27FC236}">
                  <a16:creationId xmlns:a16="http://schemas.microsoft.com/office/drawing/2014/main" id="{6BF78F55-1E45-4BD3-8C95-9424D83499AD}"/>
                </a:ext>
              </a:extLst>
            </p:cNvPr>
            <p:cNvSpPr txBox="1"/>
            <p:nvPr/>
          </p:nvSpPr>
          <p:spPr>
            <a:xfrm>
              <a:off x="3016196" y="3545439"/>
              <a:ext cx="7506694" cy="86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38353" indent="-1153042" defTabSz="1302142">
                <a:spcAft>
                  <a:spcPts val="599"/>
                </a:spcAft>
                <a:defRPr/>
              </a:pPr>
              <a:r>
                <a:rPr lang="en-CA" sz="2494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2.1.(a)    Global temperature goal and emissions reductions.</a:t>
              </a:r>
            </a:p>
          </p:txBody>
        </p:sp>
        <p:grpSp>
          <p:nvGrpSpPr>
            <p:cNvPr id="29" name="Agrupar 27">
              <a:extLst>
                <a:ext uri="{FF2B5EF4-FFF2-40B4-BE49-F238E27FC236}">
                  <a16:creationId xmlns:a16="http://schemas.microsoft.com/office/drawing/2014/main" id="{F2FB6CB9-5329-41F3-AE78-996EA2A29D34}"/>
                </a:ext>
              </a:extLst>
            </p:cNvPr>
            <p:cNvGrpSpPr/>
            <p:nvPr/>
          </p:nvGrpSpPr>
          <p:grpSpPr>
            <a:xfrm>
              <a:off x="11647312" y="2884852"/>
              <a:ext cx="5296570" cy="1679048"/>
              <a:chOff x="11329264" y="2739080"/>
              <a:chExt cx="5296570" cy="1679048"/>
            </a:xfrm>
          </p:grpSpPr>
          <p:pic>
            <p:nvPicPr>
              <p:cNvPr id="30" name="Picture 12" descr="Renewable Energy Icon PNG Images | Renew #1830833 - PNG Images - PNGio">
                <a:extLst>
                  <a:ext uri="{FF2B5EF4-FFF2-40B4-BE49-F238E27FC236}">
                    <a16:creationId xmlns:a16="http://schemas.microsoft.com/office/drawing/2014/main" id="{A57E4F4E-9401-4972-B435-E6188B385C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99" b="7984"/>
              <a:stretch/>
            </p:blipFill>
            <p:spPr bwMode="auto">
              <a:xfrm>
                <a:off x="11329264" y="2739080"/>
                <a:ext cx="1869601" cy="158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CaixaDeTexto 23">
                <a:extLst>
                  <a:ext uri="{FF2B5EF4-FFF2-40B4-BE49-F238E27FC236}">
                    <a16:creationId xmlns:a16="http://schemas.microsoft.com/office/drawing/2014/main" id="{6A34D54A-2D87-4660-882F-5B007F50146B}"/>
                  </a:ext>
                </a:extLst>
              </p:cNvPr>
              <p:cNvSpPr txBox="1"/>
              <p:nvPr/>
            </p:nvSpPr>
            <p:spPr>
              <a:xfrm>
                <a:off x="13418808" y="3556185"/>
                <a:ext cx="3207026" cy="861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2142">
                  <a:defRPr/>
                </a:pPr>
                <a:r>
                  <a:rPr lang="en-CA" sz="2494" b="1" dirty="0">
                    <a:solidFill>
                      <a:srgbClr val="3560A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Decarbonization of the Energy Matrix</a:t>
                </a:r>
              </a:p>
            </p:txBody>
          </p:sp>
          <p:pic>
            <p:nvPicPr>
              <p:cNvPr id="32" name="Picture 18" descr="Co2 Icon In Flat Style. Emission Vector Illustration On White.. Royalty  Free Cliparts, Vectors, And Stock Illustration. Image 140954085.">
                <a:extLst>
                  <a:ext uri="{FF2B5EF4-FFF2-40B4-BE49-F238E27FC236}">
                    <a16:creationId xmlns:a16="http://schemas.microsoft.com/office/drawing/2014/main" id="{CB9CA304-18B4-4CC5-B7A2-71EC254A50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38538" y1="46538" x2="38538" y2="46538"/>
                            <a14:foregroundMark x1="51308" y1="45615" x2="51308" y2="45615"/>
                            <a14:foregroundMark x1="66308" y1="52692" x2="66308" y2="52692"/>
                            <a14:foregroundMark x1="66154" y1="64692" x2="66154" y2="64692"/>
                            <a14:foregroundMark x1="49769" y1="63154" x2="49769" y2="63154"/>
                            <a14:foregroundMark x1="35385" y1="62692" x2="35385" y2="62692"/>
                          </a14:backgroundRemoval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54" t="23754" r="16058" b="24675"/>
              <a:stretch/>
            </p:blipFill>
            <p:spPr bwMode="auto">
              <a:xfrm>
                <a:off x="12646368" y="2806240"/>
                <a:ext cx="757353" cy="567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7" name="Picture 2" descr="CAF">
            <a:extLst>
              <a:ext uri="{FF2B5EF4-FFF2-40B4-BE49-F238E27FC236}">
                <a16:creationId xmlns:a16="http://schemas.microsoft.com/office/drawing/2014/main" id="{6653E510-F62E-481E-8C8A-CCEDA438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09" y="550572"/>
            <a:ext cx="4681627" cy="8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0439DDA-583F-4AE2-ACC7-5D5217AA6CCC}"/>
              </a:ext>
            </a:extLst>
          </p:cNvPr>
          <p:cNvSpPr/>
          <p:nvPr/>
        </p:nvSpPr>
        <p:spPr>
          <a:xfrm>
            <a:off x="390006" y="8301460"/>
            <a:ext cx="4129144" cy="1117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45"/>
          </a:p>
        </p:txBody>
      </p:sp>
      <p:pic>
        <p:nvPicPr>
          <p:cNvPr id="33" name="Picture 2" descr="CAF">
            <a:extLst>
              <a:ext uri="{FF2B5EF4-FFF2-40B4-BE49-F238E27FC236}">
                <a16:creationId xmlns:a16="http://schemas.microsoft.com/office/drawing/2014/main" id="{AD17E9BC-788C-49BB-8DAF-27BD1CA0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7" y="8488863"/>
            <a:ext cx="3576530" cy="6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AC6F428-B898-41B9-AE9F-835005983670}"/>
              </a:ext>
            </a:extLst>
          </p:cNvPr>
          <p:cNvSpPr/>
          <p:nvPr/>
        </p:nvSpPr>
        <p:spPr>
          <a:xfrm>
            <a:off x="37780" y="1882182"/>
            <a:ext cx="17297400" cy="7309383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dirty="0">
              <a:latin typeface="Corbel" panose="020B0503020204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4D0B079-61E4-634A-8419-CF277D952955}"/>
              </a:ext>
            </a:extLst>
          </p:cNvPr>
          <p:cNvCxnSpPr>
            <a:cxnSpLocks/>
          </p:cNvCxnSpPr>
          <p:nvPr/>
        </p:nvCxnSpPr>
        <p:spPr>
          <a:xfrm>
            <a:off x="729878" y="1578663"/>
            <a:ext cx="7298303" cy="0"/>
          </a:xfrm>
          <a:prstGeom prst="line">
            <a:avLst/>
          </a:prstGeom>
          <a:ln w="254000">
            <a:solidFill>
              <a:srgbClr val="00D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C81341A-9906-6E49-AEDF-82099CAC4EB2}"/>
              </a:ext>
            </a:extLst>
          </p:cNvPr>
          <p:cNvSpPr txBox="1">
            <a:spLocks/>
          </p:cNvSpPr>
          <p:nvPr/>
        </p:nvSpPr>
        <p:spPr>
          <a:xfrm>
            <a:off x="1166504" y="437099"/>
            <a:ext cx="2831472" cy="11415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3"/>
              </a:lnSpc>
            </a:pPr>
            <a:r>
              <a:rPr lang="es-CO" sz="4800" b="1" dirty="0">
                <a:solidFill>
                  <a:srgbClr val="0C1E49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750C7B6-2E04-4171-8079-A65B88705AE6}"/>
              </a:ext>
            </a:extLst>
          </p:cNvPr>
          <p:cNvSpPr/>
          <p:nvPr/>
        </p:nvSpPr>
        <p:spPr>
          <a:xfrm>
            <a:off x="5338217" y="1986102"/>
            <a:ext cx="1523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GEF: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415715F-103E-470C-8ADA-DBBBCBC3FA64}"/>
              </a:ext>
            </a:extLst>
          </p:cNvPr>
          <p:cNvSpPr/>
          <p:nvPr/>
        </p:nvSpPr>
        <p:spPr>
          <a:xfrm>
            <a:off x="6382139" y="5959832"/>
            <a:ext cx="10927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fontAlgn="t">
              <a:buSzPts val="1400"/>
              <a:tabLst>
                <a:tab pos="286385" algn="l"/>
                <a:tab pos="331470" algn="l"/>
              </a:tabLst>
            </a:pPr>
            <a:r>
              <a:rPr lang="es-MX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1</a:t>
            </a:r>
            <a:r>
              <a:rPr lang="en-US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.  Improving panela production practices and restoring affected natural systems at local and national level;
2. Integral Technological Transformation of Panela's production processes in Colombia; 
3. Capacity building of the Panela subsector for the implementation of NAMA; and
 4. Monitoring, Reporting and Verification (MRV), and Knowledge Management.</a:t>
            </a:r>
            <a:endParaRPr lang="es-MX" sz="2100" dirty="0">
              <a:solidFill>
                <a:srgbClr val="5D6169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B968E235-DFFC-4EA5-8512-4C797EDE6B3C}"/>
              </a:ext>
            </a:extLst>
          </p:cNvPr>
          <p:cNvSpPr/>
          <p:nvPr/>
        </p:nvSpPr>
        <p:spPr>
          <a:xfrm>
            <a:off x="5338217" y="2314911"/>
            <a:ext cx="4156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rgbClr val="8C196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</a:t>
            </a:r>
            <a:r>
              <a:rPr lang="es-CO" sz="4800" b="1" dirty="0">
                <a:solidFill>
                  <a:srgbClr val="8C196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millones</a:t>
            </a:r>
            <a:endParaRPr lang="es-CO" sz="4800" dirty="0">
              <a:latin typeface="Corbel" panose="020B050302020402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F47D3AF2-E0AC-4F4C-8A3D-15F19BCF5578}"/>
              </a:ext>
            </a:extLst>
          </p:cNvPr>
          <p:cNvCxnSpPr>
            <a:cxnSpLocks/>
          </p:cNvCxnSpPr>
          <p:nvPr/>
        </p:nvCxnSpPr>
        <p:spPr>
          <a:xfrm>
            <a:off x="4877124" y="1882183"/>
            <a:ext cx="0" cy="1324872"/>
          </a:xfrm>
          <a:prstGeom prst="line">
            <a:avLst/>
          </a:prstGeom>
          <a:ln>
            <a:solidFill>
              <a:srgbClr val="81C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DF2ED55-B9EA-41E7-9BBB-6DD59B759AD0}"/>
              </a:ext>
            </a:extLst>
          </p:cNvPr>
          <p:cNvSpPr/>
          <p:nvPr/>
        </p:nvSpPr>
        <p:spPr>
          <a:xfrm>
            <a:off x="6382139" y="4810121"/>
            <a:ext cx="1048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SzPts val="1400"/>
              <a:tabLst>
                <a:tab pos="286385" algn="l"/>
                <a:tab pos="331470" algn="l"/>
              </a:tabLst>
            </a:pPr>
            <a:r>
              <a:rPr lang="en-US" sz="2200" i="1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Contribute to the implementation of NAMA through the productive and technological transformation of the Panela subsector. </a:t>
            </a:r>
            <a:endParaRPr lang="es-MX" sz="2200" i="1" dirty="0">
              <a:solidFill>
                <a:srgbClr val="5D6169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5685DA-CD6D-4C82-A960-EFD1E97D05AC}"/>
              </a:ext>
            </a:extLst>
          </p:cNvPr>
          <p:cNvSpPr/>
          <p:nvPr/>
        </p:nvSpPr>
        <p:spPr>
          <a:xfrm>
            <a:off x="11374958" y="1882183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Cofinancing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C4B94A2-6506-4AB1-BD93-C5F14C3EB562}"/>
              </a:ext>
            </a:extLst>
          </p:cNvPr>
          <p:cNvSpPr/>
          <p:nvPr/>
        </p:nvSpPr>
        <p:spPr>
          <a:xfrm>
            <a:off x="11374958" y="2210992"/>
            <a:ext cx="4241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</a:t>
            </a:r>
            <a:r>
              <a:rPr lang="es-CO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94,8 millones</a:t>
            </a:r>
            <a:endParaRPr lang="es-CO" sz="4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4" descr="Resultado de imagen para GEF fondo medio ambiente mundial logo">
            <a:extLst>
              <a:ext uri="{FF2B5EF4-FFF2-40B4-BE49-F238E27FC236}">
                <a16:creationId xmlns:a16="http://schemas.microsoft.com/office/drawing/2014/main" id="{4E59316C-682F-46A2-94A4-7A98546A6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4681" l="4795" r="94521">
                        <a14:foregroundMark x1="42466" y1="8511" x2="43151" y2="8511"/>
                        <a14:foregroundMark x1="6164" y1="68085" x2="6164" y2="68085"/>
                        <a14:foregroundMark x1="45890" y1="90426" x2="45890" y2="90426"/>
                        <a14:foregroundMark x1="95205" y1="28723" x2="95205" y2="28723"/>
                        <a14:foregroundMark x1="47260" y1="94681" x2="47260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54115" y="2173965"/>
            <a:ext cx="835385" cy="5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610207-9DDD-A9C5-19FE-BEEDEE07A6AB}"/>
              </a:ext>
            </a:extLst>
          </p:cNvPr>
          <p:cNvSpPr txBox="1"/>
          <p:nvPr/>
        </p:nvSpPr>
        <p:spPr>
          <a:xfrm>
            <a:off x="5744176" y="4480766"/>
            <a:ext cx="143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Objetive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s-ES_trad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40 Imagen">
            <a:extLst>
              <a:ext uri="{FF2B5EF4-FFF2-40B4-BE49-F238E27FC236}">
                <a16:creationId xmlns:a16="http://schemas.microsoft.com/office/drawing/2014/main" id="{76536A5A-35F0-DF20-0274-388C5D9961B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r="31764"/>
          <a:stretch/>
        </p:blipFill>
        <p:spPr bwMode="auto">
          <a:xfrm>
            <a:off x="120677" y="3760284"/>
            <a:ext cx="5036244" cy="3708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42 Rectángulo">
            <a:extLst>
              <a:ext uri="{FF2B5EF4-FFF2-40B4-BE49-F238E27FC236}">
                <a16:creationId xmlns:a16="http://schemas.microsoft.com/office/drawing/2014/main" id="{B8B31470-19E0-AF78-F1D3-1209FA316426}"/>
              </a:ext>
            </a:extLst>
          </p:cNvPr>
          <p:cNvSpPr/>
          <p:nvPr/>
        </p:nvSpPr>
        <p:spPr>
          <a:xfrm>
            <a:off x="729878" y="7923798"/>
            <a:ext cx="32680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262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523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6783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9044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1302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3555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5829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057" algn="l" defTabSz="1304523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553" lvl="1" algn="just" fontAlgn="ctr"/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SDG´s: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0" name="43 Imagen">
            <a:extLst>
              <a:ext uri="{FF2B5EF4-FFF2-40B4-BE49-F238E27FC236}">
                <a16:creationId xmlns:a16="http://schemas.microsoft.com/office/drawing/2014/main" id="{33FD5CFC-87FA-F838-A1B6-F3FD24641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63" y="8420759"/>
            <a:ext cx="864639" cy="724920"/>
          </a:xfrm>
          <a:prstGeom prst="rect">
            <a:avLst/>
          </a:prstGeom>
        </p:spPr>
      </p:pic>
      <p:pic>
        <p:nvPicPr>
          <p:cNvPr id="22" name="44 Imagen">
            <a:extLst>
              <a:ext uri="{FF2B5EF4-FFF2-40B4-BE49-F238E27FC236}">
                <a16:creationId xmlns:a16="http://schemas.microsoft.com/office/drawing/2014/main" id="{D60C5426-CFE9-A601-6FA1-90B12C643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694" y="8415082"/>
            <a:ext cx="864638" cy="724919"/>
          </a:xfrm>
          <a:prstGeom prst="rect">
            <a:avLst/>
          </a:prstGeom>
        </p:spPr>
      </p:pic>
      <p:pic>
        <p:nvPicPr>
          <p:cNvPr id="23" name="48 Imagen">
            <a:extLst>
              <a:ext uri="{FF2B5EF4-FFF2-40B4-BE49-F238E27FC236}">
                <a16:creationId xmlns:a16="http://schemas.microsoft.com/office/drawing/2014/main" id="{8224F3EB-55B8-F135-1F87-B1DFC3828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18" y="8415033"/>
            <a:ext cx="864638" cy="72492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8EA4D10A-7D24-1413-7283-2E029162BDD4}"/>
              </a:ext>
            </a:extLst>
          </p:cNvPr>
          <p:cNvSpPr/>
          <p:nvPr/>
        </p:nvSpPr>
        <p:spPr>
          <a:xfrm>
            <a:off x="7284968" y="8152981"/>
            <a:ext cx="2985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290,000 tCO2eq reduces</a:t>
            </a:r>
          </a:p>
        </p:txBody>
      </p:sp>
      <p:pic>
        <p:nvPicPr>
          <p:cNvPr id="29" name="Picture 2" descr="imagen">
            <a:extLst>
              <a:ext uri="{FF2B5EF4-FFF2-40B4-BE49-F238E27FC236}">
                <a16:creationId xmlns:a16="http://schemas.microsoft.com/office/drawing/2014/main" id="{B0628ABB-E639-5AE8-280B-B60738D2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4444" y1="31111" x2="14444" y2="31111"/>
                        <a14:foregroundMark x1="50667" y1="20667" x2="50667" y2="20667"/>
                        <a14:foregroundMark x1="38222" y1="72444" x2="38222" y2="72444"/>
                        <a14:foregroundMark x1="53111" y1="75333" x2="53111" y2="75333"/>
                        <a14:foregroundMark x1="64667" y1="70444" x2="64667" y2="70444"/>
                        <a14:foregroundMark x1="76444" y1="68889" x2="76444" y2="68889"/>
                        <a14:foregroundMark x1="51778" y1="46000" x2="51778" y2="46000"/>
                        <a14:foregroundMark x1="42667" y1="43556" x2="42667" y2="43556"/>
                        <a14:foregroundMark x1="50222" y1="44000" x2="50222" y2="44000"/>
                        <a14:foregroundMark x1="62000" y1="51556" x2="62000" y2="51556"/>
                        <a14:foregroundMark x1="80889" y1="28222" x2="80889" y2="28222"/>
                        <a14:foregroundMark x1="87333" y1="48667" x2="87333" y2="48667"/>
                        <a14:foregroundMark x1="76000" y1="66889" x2="78000" y2="67333"/>
                        <a14:foregroundMark x1="86444" y1="47556" x2="88000" y2="46667"/>
                        <a14:foregroundMark x1="51778" y1="17778" x2="51111" y2="18222"/>
                        <a14:foregroundMark x1="16444" y1="29111" x2="16444" y2="29111"/>
                        <a14:foregroundMark x1="18889" y1="28667" x2="18889" y2="28667"/>
                        <a14:foregroundMark x1="18889" y1="32667" x2="18889" y2="32667"/>
                        <a14:foregroundMark x1="14444" y1="32667" x2="14444" y2="32667"/>
                        <a14:foregroundMark x1="18000" y1="62889" x2="18000" y2="62889"/>
                        <a14:foregroundMark x1="78000" y1="68889" x2="78000" y2="68889"/>
                        <a14:foregroundMark x1="52667" y1="20222" x2="52667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59" y="7468487"/>
            <a:ext cx="1841868" cy="18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63B1F529-F105-A2BE-45E0-B47039B43D91}"/>
              </a:ext>
            </a:extLst>
          </p:cNvPr>
          <p:cNvSpPr/>
          <p:nvPr/>
        </p:nvSpPr>
        <p:spPr>
          <a:xfrm>
            <a:off x="12584801" y="8035992"/>
            <a:ext cx="4340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36,040 direct beneficiaries</a:t>
            </a:r>
          </a:p>
          <a:p>
            <a:r>
              <a:rPr lang="es-MX" sz="24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 </a:t>
            </a:r>
            <a:endParaRPr lang="es-CO" sz="2400" dirty="0">
              <a:solidFill>
                <a:srgbClr val="5D6169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D4B37111-DF74-412E-AD66-450A9AB30EDD}"/>
              </a:ext>
            </a:extLst>
          </p:cNvPr>
          <p:cNvCxnSpPr>
            <a:cxnSpLocks/>
          </p:cNvCxnSpPr>
          <p:nvPr/>
        </p:nvCxnSpPr>
        <p:spPr>
          <a:xfrm>
            <a:off x="12783671" y="9224702"/>
            <a:ext cx="2995943" cy="0"/>
          </a:xfrm>
          <a:prstGeom prst="line">
            <a:avLst/>
          </a:prstGeom>
          <a:ln w="38100">
            <a:solidFill>
              <a:srgbClr val="8C1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B50DE99F-F35A-A427-D2FD-01E5A8BC5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958" y="7996092"/>
            <a:ext cx="996979" cy="951662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B883F2C-7CD3-609B-7F61-6A6C325C0E59}"/>
              </a:ext>
            </a:extLst>
          </p:cNvPr>
          <p:cNvCxnSpPr>
            <a:cxnSpLocks/>
          </p:cNvCxnSpPr>
          <p:nvPr/>
        </p:nvCxnSpPr>
        <p:spPr>
          <a:xfrm>
            <a:off x="7308346" y="9224702"/>
            <a:ext cx="2995943" cy="0"/>
          </a:xfrm>
          <a:prstGeom prst="line">
            <a:avLst/>
          </a:prstGeom>
          <a:ln w="38100">
            <a:solidFill>
              <a:srgbClr val="8C1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89BFD0A-8EF2-3095-3332-66A20D97122D}"/>
              </a:ext>
            </a:extLst>
          </p:cNvPr>
          <p:cNvSpPr txBox="1"/>
          <p:nvPr/>
        </p:nvSpPr>
        <p:spPr>
          <a:xfrm>
            <a:off x="5734097" y="5614385"/>
            <a:ext cx="1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Components:</a:t>
            </a:r>
            <a:endParaRPr lang="es-ES_tradnl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A7BE7B-6AD7-42D5-A7B5-A3130098A10B}"/>
              </a:ext>
            </a:extLst>
          </p:cNvPr>
          <p:cNvSpPr txBox="1"/>
          <p:nvPr/>
        </p:nvSpPr>
        <p:spPr>
          <a:xfrm>
            <a:off x="5416043" y="3271562"/>
            <a:ext cx="11509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BECD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Transformation of the panela production subsector through the initial implementation of the NAMA in Colombia.</a:t>
            </a:r>
          </a:p>
        </p:txBody>
      </p:sp>
    </p:spTree>
    <p:extLst>
      <p:ext uri="{BB962C8B-B14F-4D97-AF65-F5344CB8AC3E}">
        <p14:creationId xmlns:p14="http://schemas.microsoft.com/office/powerpoint/2010/main" val="219351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AC6F428-B898-41B9-AE9F-835005983670}"/>
              </a:ext>
            </a:extLst>
          </p:cNvPr>
          <p:cNvSpPr/>
          <p:nvPr/>
        </p:nvSpPr>
        <p:spPr>
          <a:xfrm>
            <a:off x="0" y="2140503"/>
            <a:ext cx="17297400" cy="7299867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dirty="0">
              <a:latin typeface="Corbel" panose="020B0503020204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4D0B079-61E4-634A-8419-CF277D952955}"/>
              </a:ext>
            </a:extLst>
          </p:cNvPr>
          <p:cNvCxnSpPr>
            <a:cxnSpLocks/>
          </p:cNvCxnSpPr>
          <p:nvPr/>
        </p:nvCxnSpPr>
        <p:spPr>
          <a:xfrm>
            <a:off x="1257183" y="2071868"/>
            <a:ext cx="7298303" cy="0"/>
          </a:xfrm>
          <a:prstGeom prst="line">
            <a:avLst/>
          </a:prstGeom>
          <a:ln w="254000">
            <a:solidFill>
              <a:srgbClr val="00D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DA8E2F6-4D2C-440B-B2FB-5DF2ECE09571}"/>
              </a:ext>
            </a:extLst>
          </p:cNvPr>
          <p:cNvSpPr txBox="1"/>
          <p:nvPr/>
        </p:nvSpPr>
        <p:spPr>
          <a:xfrm>
            <a:off x="1633915" y="578759"/>
            <a:ext cx="11509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BECD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Transformation of the panela production subsector through the initial implementation of the NAMA in Colombia.</a:t>
            </a:r>
          </a:p>
        </p:txBody>
      </p:sp>
      <p:pic>
        <p:nvPicPr>
          <p:cNvPr id="17" name="Picture 4" descr="Resultado de imagen para GEF fondo medio ambiente mundial logo">
            <a:extLst>
              <a:ext uri="{FF2B5EF4-FFF2-40B4-BE49-F238E27FC236}">
                <a16:creationId xmlns:a16="http://schemas.microsoft.com/office/drawing/2014/main" id="{4E59316C-682F-46A2-94A4-7A98546A6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4681" l="4795" r="94521">
                        <a14:foregroundMark x1="42466" y1="8511" x2="43151" y2="8511"/>
                        <a14:foregroundMark x1="6164" y1="68085" x2="6164" y2="68085"/>
                        <a14:foregroundMark x1="45890" y1="90426" x2="45890" y2="90426"/>
                        <a14:foregroundMark x1="95205" y1="28723" x2="95205" y2="28723"/>
                        <a14:foregroundMark x1="47260" y1="94681" x2="47260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31271" y="854538"/>
            <a:ext cx="835385" cy="5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610207-9DDD-A9C5-19FE-BEEDEE07A6AB}"/>
              </a:ext>
            </a:extLst>
          </p:cNvPr>
          <p:cNvSpPr txBox="1"/>
          <p:nvPr/>
        </p:nvSpPr>
        <p:spPr>
          <a:xfrm>
            <a:off x="5766547" y="2313915"/>
            <a:ext cx="495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Energy &amp; Biodiversity</a:t>
            </a:r>
            <a:endParaRPr lang="es-ES_tradnl" sz="4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A4CB48C-9070-5E2B-857A-82EF445F9652}"/>
              </a:ext>
            </a:extLst>
          </p:cNvPr>
          <p:cNvSpPr/>
          <p:nvPr/>
        </p:nvSpPr>
        <p:spPr>
          <a:xfrm>
            <a:off x="5766547" y="3067911"/>
            <a:ext cx="11558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SzPts val="1400"/>
              <a:tabLst>
                <a:tab pos="286385" algn="l"/>
                <a:tab pos="331470" algn="l"/>
              </a:tabLst>
            </a:pPr>
            <a:r>
              <a:rPr lang="en-US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Improve panela production practices and restoration of affected natural systems at the local and national levels, Natural and Local Participation Based Solution.
</a:t>
            </a:r>
            <a:endParaRPr lang="es-MX" sz="2000" dirty="0">
              <a:solidFill>
                <a:srgbClr val="5D6169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4" descr="Entregan en la Hoya del río Suárez nueva variedad de caña panelera, más  productiva y resistente &lt;link type=&quot;text/css&quot; rel=&quot;stylesheet&quot; href=&quot;/Style  Library/responsive.css&quot;/&gt;">
            <a:extLst>
              <a:ext uri="{FF2B5EF4-FFF2-40B4-BE49-F238E27FC236}">
                <a16:creationId xmlns:a16="http://schemas.microsoft.com/office/drawing/2014/main" id="{CE6589B8-19B1-1672-0C8B-69717A0C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23760"/>
          <a:stretch/>
        </p:blipFill>
        <p:spPr bwMode="auto">
          <a:xfrm>
            <a:off x="256258" y="4254197"/>
            <a:ext cx="5258517" cy="34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B068F49-D792-C46F-1E21-755CC08DC0D0}"/>
              </a:ext>
            </a:extLst>
          </p:cNvPr>
          <p:cNvSpPr/>
          <p:nvPr/>
        </p:nvSpPr>
        <p:spPr>
          <a:xfrm>
            <a:off x="5994864" y="3825297"/>
            <a:ext cx="115587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387350" fontAlgn="t">
              <a:buSzPts val="1400"/>
              <a:buFont typeface="Arial" panose="020B0604020202020204" pitchFamily="34" charset="0"/>
              <a:buChar char="•"/>
              <a:tabLst>
                <a:tab pos="330200" algn="l"/>
                <a:tab pos="441325" algn="l"/>
              </a:tabLst>
            </a:pPr>
            <a:r>
              <a:rPr lang="en-US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Compensation mechanisms for historical deforestation up to 2030;
Efficient use and management of nitrogen fertilizers based on soil studies; 
Sugarcane repopulation plans (40PU- 6 departments, 400 PU replica);
Forest restoration plans developed (80 Ha- 6 departments, 400 UP replica); and
Demonstration strategies for the efficient use of nitrogen and/or organic fertilizers, in at least 6 departments.
</a:t>
            </a:r>
            <a:endParaRPr lang="es-MX" sz="2000" dirty="0">
              <a:solidFill>
                <a:srgbClr val="5D6169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A978E96-C7E3-F7C5-F1B7-FF39ECE3A5BB}"/>
              </a:ext>
            </a:extLst>
          </p:cNvPr>
          <p:cNvSpPr/>
          <p:nvPr/>
        </p:nvSpPr>
        <p:spPr>
          <a:xfrm>
            <a:off x="5892433" y="5870175"/>
            <a:ext cx="11558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SzPts val="1400"/>
              <a:tabLst>
                <a:tab pos="286385" algn="l"/>
                <a:tab pos="331470" algn="l"/>
              </a:tabLst>
            </a:pPr>
            <a:r>
              <a:rPr lang="en-US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Improve panela production practices and restoration of affected natural systems at the local and national levels. 
</a:t>
            </a:r>
            <a:endParaRPr lang="es-MX" sz="2000" dirty="0">
              <a:solidFill>
                <a:srgbClr val="5D6169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D4DA126-B202-90ED-3A50-9F0D4807D0D0}"/>
              </a:ext>
            </a:extLst>
          </p:cNvPr>
          <p:cNvSpPr/>
          <p:nvPr/>
        </p:nvSpPr>
        <p:spPr>
          <a:xfrm>
            <a:off x="5917134" y="6578061"/>
            <a:ext cx="11124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387350" fontAlgn="t">
              <a:buSzPts val="1400"/>
              <a:buFont typeface="Arial" panose="020B0604020202020204" pitchFamily="34" charset="0"/>
              <a:buChar char="•"/>
              <a:tabLst>
                <a:tab pos="330200" algn="l"/>
                <a:tab pos="441325" algn="l"/>
              </a:tabLst>
            </a:pPr>
            <a:r>
              <a:rPr lang="en-US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Installation of electric motors installed as an alternative power suppl;
Elimination of the use of tires and reduction of consumption of firewood as heat sources; 
Removal of diesel use as an energy source;
Design of credit-based financial mechanisms to support panela producers in reproducing and scaling-up technological transformations and improving sustainable panela production processes.
Implementation of waste management plans for products subject to at least three alternative uses
Installation of installed wastewater systems 
</a:t>
            </a:r>
            <a:r>
              <a:rPr lang="es-MX" sz="2000" dirty="0">
                <a:solidFill>
                  <a:srgbClr val="5D6169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(40PU-  6 departaments, 400 PU replica).</a:t>
            </a:r>
          </a:p>
        </p:txBody>
      </p:sp>
    </p:spTree>
    <p:extLst>
      <p:ext uri="{BB962C8B-B14F-4D97-AF65-F5344CB8AC3E}">
        <p14:creationId xmlns:p14="http://schemas.microsoft.com/office/powerpoint/2010/main" val="212891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3" y="635903"/>
            <a:ext cx="16079890" cy="1074178"/>
          </a:xfrm>
        </p:spPr>
        <p:txBody>
          <a:bodyPr/>
          <a:lstStyle/>
          <a:p>
            <a:r>
              <a:rPr lang="de-DE" sz="3405" dirty="0"/>
              <a:t>Mechanism for Financing and Technical Assitance to support decarbonization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3405485" y="9128284"/>
            <a:ext cx="3891915" cy="518021"/>
          </a:xfrm>
          <a:noFill/>
          <a:ln>
            <a:noFill/>
          </a:ln>
        </p:spPr>
        <p:txBody>
          <a:bodyPr/>
          <a:lstStyle/>
          <a:p>
            <a:fld id="{43C25BC3-2445-4CA3-93CC-97149D773D18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822519" y="2887622"/>
            <a:ext cx="6772173" cy="4426135"/>
            <a:chOff x="4944146" y="1275316"/>
            <a:chExt cx="3827388" cy="2945772"/>
          </a:xfrm>
        </p:grpSpPr>
        <p:sp>
          <p:nvSpPr>
            <p:cNvPr id="4" name="Rectangle 3"/>
            <p:cNvSpPr/>
            <p:nvPr/>
          </p:nvSpPr>
          <p:spPr>
            <a:xfrm>
              <a:off x="4955582" y="1275316"/>
              <a:ext cx="3815952" cy="5231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986" dirty="0">
                  <a:solidFill>
                    <a:schemeClr val="bg1"/>
                  </a:solidFill>
                </a:rPr>
                <a:t>Asistencia técnica de CFA/KFW </a:t>
              </a:r>
            </a:p>
            <a:p>
              <a:pPr algn="ctr"/>
              <a:r>
                <a:rPr lang="es-ES_tradnl" sz="1986" dirty="0">
                  <a:solidFill>
                    <a:schemeClr val="bg1"/>
                  </a:solidFill>
                </a:rPr>
                <a:t>(ejecutada por IPC y Deuman)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4695700" y="2444349"/>
              <a:ext cx="928892" cy="4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986" dirty="0">
                  <a:solidFill>
                    <a:schemeClr val="bg1"/>
                  </a:solidFill>
                </a:rPr>
                <a:t>Fondos de CAF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5867754" y="3009626"/>
              <a:ext cx="1990924" cy="4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986" dirty="0">
                  <a:solidFill>
                    <a:schemeClr val="bg1"/>
                  </a:solidFill>
                </a:rPr>
                <a:t>Instituciones financieras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7560072" y="2975366"/>
              <a:ext cx="1990924" cy="43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986" dirty="0">
                  <a:solidFill>
                    <a:schemeClr val="bg1"/>
                  </a:solidFill>
                </a:rPr>
                <a:t>Cliente Final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6611188" y="1840694"/>
              <a:ext cx="504056" cy="34728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645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5628" y="1828208"/>
              <a:ext cx="1116124" cy="40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986" dirty="0"/>
                <a:t>Formación capacidades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 rot="16200000">
              <a:off x="5592946" y="2542230"/>
              <a:ext cx="900125" cy="1136363"/>
            </a:xfrm>
            <a:prstGeom prst="downArrow">
              <a:avLst>
                <a:gd name="adj1" fmla="val 50000"/>
                <a:gd name="adj2" fmla="val 3701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645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27131" y="3560473"/>
              <a:ext cx="769100" cy="610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_tradnl" sz="1986" dirty="0"/>
                <a:t>Fondos dirigidos a EE-D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5329" y="3783173"/>
              <a:ext cx="769100" cy="40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_tradnl" sz="1986" dirty="0"/>
                <a:t>Créditos EE-D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702" r="69630"/>
          <a:stretch/>
        </p:blipFill>
        <p:spPr>
          <a:xfrm>
            <a:off x="7708724" y="6235861"/>
            <a:ext cx="1480886" cy="1141728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E872F83-3887-495E-9721-0D956147A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68" y="4398185"/>
            <a:ext cx="1482395" cy="14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E11F9EE-39BA-4F66-834E-59AC869A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265" y="8743115"/>
            <a:ext cx="1787800" cy="7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E872F83-3887-495E-9721-0D956147A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416" y="8494376"/>
            <a:ext cx="1482395" cy="14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 rot="16200000">
            <a:off x="9513663" y="6157897"/>
            <a:ext cx="1378297" cy="768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986" dirty="0">
                <a:solidFill>
                  <a:schemeClr val="bg1"/>
                </a:solidFill>
              </a:rPr>
              <a:t>Fondos de KFW</a:t>
            </a:r>
          </a:p>
        </p:txBody>
      </p:sp>
      <p:cxnSp>
        <p:nvCxnSpPr>
          <p:cNvPr id="31" name="Elbow Connector 30"/>
          <p:cNvCxnSpPr>
            <a:stCxn id="8" idx="0"/>
            <a:endCxn id="4" idx="1"/>
          </p:cNvCxnSpPr>
          <p:nvPr/>
        </p:nvCxnSpPr>
        <p:spPr>
          <a:xfrm rot="10800000" flipH="1">
            <a:off x="9822519" y="3280683"/>
            <a:ext cx="20234" cy="1688005"/>
          </a:xfrm>
          <a:prstGeom prst="bentConnector3">
            <a:avLst>
              <a:gd name="adj1" fmla="val -316288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0"/>
            <a:endCxn id="4" idx="1"/>
          </p:cNvCxnSpPr>
          <p:nvPr/>
        </p:nvCxnSpPr>
        <p:spPr>
          <a:xfrm rot="10800000" flipH="1">
            <a:off x="9818720" y="3280683"/>
            <a:ext cx="24032" cy="3261305"/>
          </a:xfrm>
          <a:prstGeom prst="bentConnector3">
            <a:avLst>
              <a:gd name="adj1" fmla="val -261892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106555" y="3659517"/>
            <a:ext cx="1879925" cy="611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986" dirty="0" err="1"/>
              <a:t>Apoyo</a:t>
            </a:r>
            <a:r>
              <a:rPr lang="de-DE" sz="1986" dirty="0"/>
              <a:t> en </a:t>
            </a:r>
            <a:r>
              <a:rPr lang="de-DE" sz="1986" dirty="0" err="1"/>
              <a:t>visitas</a:t>
            </a:r>
            <a:r>
              <a:rPr lang="de-DE" sz="1986" dirty="0"/>
              <a:t> a </a:t>
            </a:r>
            <a:r>
              <a:rPr lang="de-DE" sz="1986" dirty="0" err="1"/>
              <a:t>clientes</a:t>
            </a:r>
            <a:endParaRPr lang="es-ES_tradnl" sz="1986" dirty="0"/>
          </a:p>
        </p:txBody>
      </p:sp>
      <p:sp>
        <p:nvSpPr>
          <p:cNvPr id="42" name="Down Arrow 41"/>
          <p:cNvSpPr/>
          <p:nvPr/>
        </p:nvSpPr>
        <p:spPr>
          <a:xfrm>
            <a:off x="15766564" y="3737123"/>
            <a:ext cx="891876" cy="52181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45" dirty="0">
              <a:solidFill>
                <a:schemeClr val="bg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16200000">
            <a:off x="14076505" y="4676605"/>
            <a:ext cx="1352472" cy="2010678"/>
          </a:xfrm>
          <a:prstGeom prst="downArrow">
            <a:avLst>
              <a:gd name="adj1" fmla="val 50000"/>
              <a:gd name="adj2" fmla="val 3701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45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C484B48-B43C-430A-B1E9-A25591407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45" y="2887621"/>
            <a:ext cx="6622495" cy="542658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E7F3086-D911-471E-80CC-8553A5FB24CC}"/>
              </a:ext>
            </a:extLst>
          </p:cNvPr>
          <p:cNvSpPr/>
          <p:nvPr/>
        </p:nvSpPr>
        <p:spPr>
          <a:xfrm>
            <a:off x="514802" y="8494376"/>
            <a:ext cx="3891915" cy="1151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645"/>
          </a:p>
        </p:txBody>
      </p:sp>
    </p:spTree>
    <p:extLst>
      <p:ext uri="{BB962C8B-B14F-4D97-AF65-F5344CB8AC3E}">
        <p14:creationId xmlns:p14="http://schemas.microsoft.com/office/powerpoint/2010/main" val="272263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ADE6BA-3229-6A42-B586-113B4C9AE7F8}"/>
              </a:ext>
            </a:extLst>
          </p:cNvPr>
          <p:cNvSpPr/>
          <p:nvPr/>
        </p:nvSpPr>
        <p:spPr>
          <a:xfrm>
            <a:off x="13285684" y="11114"/>
            <a:ext cx="3843693" cy="216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796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16AEB6E-AF78-254F-97F3-4978E32F1FF8}"/>
              </a:ext>
            </a:extLst>
          </p:cNvPr>
          <p:cNvSpPr txBox="1">
            <a:spLocks/>
          </p:cNvSpPr>
          <p:nvPr/>
        </p:nvSpPr>
        <p:spPr>
          <a:xfrm>
            <a:off x="483878" y="512577"/>
            <a:ext cx="15818140" cy="11656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592" b="1" dirty="0">
                <a:solidFill>
                  <a:srgbClr val="288B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Green projects, Green Finance Mobilization and pre-investment facility</a:t>
            </a:r>
          </a:p>
          <a:p>
            <a:endParaRPr lang="en-CA" sz="3592" b="1" dirty="0">
              <a:solidFill>
                <a:srgbClr val="288B9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FC33261-3FB0-F647-8CFB-04A951E259DB}"/>
              </a:ext>
            </a:extLst>
          </p:cNvPr>
          <p:cNvGrpSpPr/>
          <p:nvPr/>
        </p:nvGrpSpPr>
        <p:grpSpPr>
          <a:xfrm>
            <a:off x="7424014" y="1495884"/>
            <a:ext cx="9619468" cy="6371376"/>
            <a:chOff x="5230813" y="1263303"/>
            <a:chExt cx="6795730" cy="4501096"/>
          </a:xfrm>
        </p:grpSpPr>
        <p:grpSp>
          <p:nvGrpSpPr>
            <p:cNvPr id="21" name="Agrupar 88">
              <a:extLst>
                <a:ext uri="{FF2B5EF4-FFF2-40B4-BE49-F238E27FC236}">
                  <a16:creationId xmlns:a16="http://schemas.microsoft.com/office/drawing/2014/main" id="{95FB7792-553E-D341-AFE8-C0245D5A4DEE}"/>
                </a:ext>
              </a:extLst>
            </p:cNvPr>
            <p:cNvGrpSpPr/>
            <p:nvPr/>
          </p:nvGrpSpPr>
          <p:grpSpPr>
            <a:xfrm>
              <a:off x="7702680" y="1263303"/>
              <a:ext cx="4323863" cy="4498164"/>
              <a:chOff x="7747070" y="1165646"/>
              <a:chExt cx="4323863" cy="4498164"/>
            </a:xfrm>
          </p:grpSpPr>
          <p:sp>
            <p:nvSpPr>
              <p:cNvPr id="38" name="Retângulo de cantos arredondados 57">
                <a:extLst>
                  <a:ext uri="{FF2B5EF4-FFF2-40B4-BE49-F238E27FC236}">
                    <a16:creationId xmlns:a16="http://schemas.microsoft.com/office/drawing/2014/main" id="{EF831E8F-366E-DE43-92E9-29EEC64D3C5A}"/>
                  </a:ext>
                </a:extLst>
              </p:cNvPr>
              <p:cNvSpPr/>
              <p:nvPr/>
            </p:nvSpPr>
            <p:spPr>
              <a:xfrm flipH="1">
                <a:off x="7747070" y="1301770"/>
                <a:ext cx="3055151" cy="4225917"/>
              </a:xfrm>
              <a:prstGeom prst="roundRect">
                <a:avLst>
                  <a:gd name="adj" fmla="val 7208"/>
                </a:avLst>
              </a:prstGeom>
              <a:noFill/>
              <a:ln w="152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628"/>
              </a:p>
            </p:txBody>
          </p:sp>
          <p:grpSp>
            <p:nvGrpSpPr>
              <p:cNvPr id="39" name="Grupo 58">
                <a:extLst>
                  <a:ext uri="{FF2B5EF4-FFF2-40B4-BE49-F238E27FC236}">
                    <a16:creationId xmlns:a16="http://schemas.microsoft.com/office/drawing/2014/main" id="{D66C74B7-4D29-D44F-AC70-93728B1582A9}"/>
                  </a:ext>
                </a:extLst>
              </p:cNvPr>
              <p:cNvGrpSpPr/>
              <p:nvPr/>
            </p:nvGrpSpPr>
            <p:grpSpPr>
              <a:xfrm flipH="1">
                <a:off x="9554726" y="5373317"/>
                <a:ext cx="689746" cy="290493"/>
                <a:chOff x="1451094" y="5531556"/>
                <a:chExt cx="691322" cy="291156"/>
              </a:xfrm>
            </p:grpSpPr>
            <p:sp>
              <p:nvSpPr>
                <p:cNvPr id="49" name="Triângulo isósceles 63">
                  <a:extLst>
                    <a:ext uri="{FF2B5EF4-FFF2-40B4-BE49-F238E27FC236}">
                      <a16:creationId xmlns:a16="http://schemas.microsoft.com/office/drawing/2014/main" id="{47D12852-0597-3A44-A72B-086589CE3F11}"/>
                    </a:ext>
                  </a:extLst>
                </p:cNvPr>
                <p:cNvSpPr/>
                <p:nvPr/>
              </p:nvSpPr>
              <p:spPr>
                <a:xfrm rot="16200000">
                  <a:off x="1479779" y="5502871"/>
                  <a:ext cx="291156" cy="34852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3628"/>
                </a:p>
              </p:txBody>
            </p:sp>
            <p:cxnSp>
              <p:nvCxnSpPr>
                <p:cNvPr id="50" name="Conector reto 64">
                  <a:extLst>
                    <a:ext uri="{FF2B5EF4-FFF2-40B4-BE49-F238E27FC236}">
                      <a16:creationId xmlns:a16="http://schemas.microsoft.com/office/drawing/2014/main" id="{5BE23138-8694-2945-9951-EE1580AAE2D4}"/>
                    </a:ext>
                  </a:extLst>
                </p:cNvPr>
                <p:cNvCxnSpPr/>
                <p:nvPr/>
              </p:nvCxnSpPr>
              <p:spPr>
                <a:xfrm>
                  <a:off x="1697100" y="5684809"/>
                  <a:ext cx="445316" cy="0"/>
                </a:xfrm>
                <a:prstGeom prst="line">
                  <a:avLst/>
                </a:prstGeom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o 61">
                <a:extLst>
                  <a:ext uri="{FF2B5EF4-FFF2-40B4-BE49-F238E27FC236}">
                    <a16:creationId xmlns:a16="http://schemas.microsoft.com/office/drawing/2014/main" id="{3BBFB174-C4DF-174C-AB5D-F736419AD07F}"/>
                  </a:ext>
                </a:extLst>
              </p:cNvPr>
              <p:cNvGrpSpPr/>
              <p:nvPr/>
            </p:nvGrpSpPr>
            <p:grpSpPr>
              <a:xfrm rot="10800000" flipH="1">
                <a:off x="9554726" y="1165646"/>
                <a:ext cx="689746" cy="290493"/>
                <a:chOff x="2641528" y="5531556"/>
                <a:chExt cx="691322" cy="291156"/>
              </a:xfrm>
            </p:grpSpPr>
            <p:sp>
              <p:nvSpPr>
                <p:cNvPr id="47" name="Triângulo isósceles 66">
                  <a:extLst>
                    <a:ext uri="{FF2B5EF4-FFF2-40B4-BE49-F238E27FC236}">
                      <a16:creationId xmlns:a16="http://schemas.microsoft.com/office/drawing/2014/main" id="{B1B4075F-F397-2E4A-AD02-B4685673D4C3}"/>
                    </a:ext>
                  </a:extLst>
                </p:cNvPr>
                <p:cNvSpPr/>
                <p:nvPr/>
              </p:nvSpPr>
              <p:spPr>
                <a:xfrm rot="16200000">
                  <a:off x="2670213" y="5502871"/>
                  <a:ext cx="291156" cy="34852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3628"/>
                </a:p>
              </p:txBody>
            </p:sp>
            <p:cxnSp>
              <p:nvCxnSpPr>
                <p:cNvPr id="48" name="Conector reto 67">
                  <a:extLst>
                    <a:ext uri="{FF2B5EF4-FFF2-40B4-BE49-F238E27FC236}">
                      <a16:creationId xmlns:a16="http://schemas.microsoft.com/office/drawing/2014/main" id="{E742B7C5-3552-4840-8698-E675E4D3D4AE}"/>
                    </a:ext>
                  </a:extLst>
                </p:cNvPr>
                <p:cNvCxnSpPr/>
                <p:nvPr/>
              </p:nvCxnSpPr>
              <p:spPr>
                <a:xfrm>
                  <a:off x="2887534" y="5684809"/>
                  <a:ext cx="445316" cy="0"/>
                </a:xfrm>
                <a:prstGeom prst="line">
                  <a:avLst/>
                </a:prstGeom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CaixaDeTexto 68">
                <a:extLst>
                  <a:ext uri="{FF2B5EF4-FFF2-40B4-BE49-F238E27FC236}">
                    <a16:creationId xmlns:a16="http://schemas.microsoft.com/office/drawing/2014/main" id="{0B27FB56-5603-6E42-8009-EE8252CD7136}"/>
                  </a:ext>
                </a:extLst>
              </p:cNvPr>
              <p:cNvSpPr txBox="1"/>
              <p:nvPr/>
            </p:nvSpPr>
            <p:spPr>
              <a:xfrm>
                <a:off x="8158800" y="1509912"/>
                <a:ext cx="2403061" cy="4653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_tradnl" sz="184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ACCREDITED ENTITY  </a:t>
                </a:r>
              </a:p>
              <a:p>
                <a:pPr algn="r"/>
                <a:r>
                  <a:rPr lang="es-ES_tradnl" sz="184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FEES</a:t>
                </a:r>
              </a:p>
            </p:txBody>
          </p:sp>
          <p:sp>
            <p:nvSpPr>
              <p:cNvPr id="42" name="Retângulo: Cantos Arredondados 70">
                <a:extLst>
                  <a:ext uri="{FF2B5EF4-FFF2-40B4-BE49-F238E27FC236}">
                    <a16:creationId xmlns:a16="http://schemas.microsoft.com/office/drawing/2014/main" id="{9A55A1E7-FC7D-E646-8115-57D938DAE3A7}"/>
                  </a:ext>
                </a:extLst>
              </p:cNvPr>
              <p:cNvSpPr/>
              <p:nvPr/>
            </p:nvSpPr>
            <p:spPr>
              <a:xfrm>
                <a:off x="9197979" y="2146643"/>
                <a:ext cx="2872954" cy="2395148"/>
              </a:xfrm>
              <a:prstGeom prst="roundRect">
                <a:avLst>
                  <a:gd name="adj" fmla="val 3721"/>
                </a:avLst>
              </a:prstGeom>
              <a:solidFill>
                <a:schemeClr val="bg1"/>
              </a:solidFill>
              <a:ln w="25400">
                <a:solidFill>
                  <a:srgbClr val="4DD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792"/>
              </a:p>
            </p:txBody>
          </p:sp>
          <p:pic>
            <p:nvPicPr>
              <p:cNvPr id="43" name="Imagem 71">
                <a:hlinkClick r:id="" action="ppaction://noaction"/>
                <a:extLst>
                  <a:ext uri="{FF2B5EF4-FFF2-40B4-BE49-F238E27FC236}">
                    <a16:creationId xmlns:a16="http://schemas.microsoft.com/office/drawing/2014/main" id="{374DCCD2-F1A5-484A-8A2C-67344357C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3741" y="2839327"/>
                <a:ext cx="765146" cy="803616"/>
              </a:xfrm>
              <a:prstGeom prst="rect">
                <a:avLst/>
              </a:prstGeom>
            </p:spPr>
          </p:pic>
          <p:pic>
            <p:nvPicPr>
              <p:cNvPr id="44" name="Picture 3">
                <a:hlinkClick r:id="" action="ppaction://noaction"/>
                <a:extLst>
                  <a:ext uri="{FF2B5EF4-FFF2-40B4-BE49-F238E27FC236}">
                    <a16:creationId xmlns:a16="http://schemas.microsoft.com/office/drawing/2014/main" id="{C3E28938-33C4-6547-B815-5A03282C7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4394" y="2873021"/>
                <a:ext cx="963392" cy="607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CaixaDeTexto 73">
                <a:hlinkClick r:id="" action="ppaction://noaction"/>
                <a:extLst>
                  <a:ext uri="{FF2B5EF4-FFF2-40B4-BE49-F238E27FC236}">
                    <a16:creationId xmlns:a16="http://schemas.microsoft.com/office/drawing/2014/main" id="{024BD5C4-D16C-DB43-AEF6-08681633303C}"/>
                  </a:ext>
                </a:extLst>
              </p:cNvPr>
              <p:cNvSpPr txBox="1"/>
              <p:nvPr/>
            </p:nvSpPr>
            <p:spPr>
              <a:xfrm>
                <a:off x="9350963" y="4037602"/>
                <a:ext cx="2623284" cy="29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419" sz="2123" b="1">
                    <a:solidFill>
                      <a:srgbClr val="2CB22C"/>
                    </a:solidFill>
                    <a:latin typeface="Arial Narrow" panose="020B0606020202030204" pitchFamily="34" charset="0"/>
                  </a:rPr>
                  <a:t>MULTILATERAL GREEN FUNDS</a:t>
                </a:r>
              </a:p>
            </p:txBody>
          </p:sp>
          <p:pic>
            <p:nvPicPr>
              <p:cNvPr id="46" name="Picture 10" descr="GEF Logo | Global Environment Facility">
                <a:hlinkClick r:id="" action="ppaction://noaction"/>
                <a:extLst>
                  <a:ext uri="{FF2B5EF4-FFF2-40B4-BE49-F238E27FC236}">
                    <a16:creationId xmlns:a16="http://schemas.microsoft.com/office/drawing/2014/main" id="{0B56C62B-568F-AA4B-A0C8-E5A4BCA7C9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2737" y="2838823"/>
                <a:ext cx="707559" cy="82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Agrupar 87">
              <a:extLst>
                <a:ext uri="{FF2B5EF4-FFF2-40B4-BE49-F238E27FC236}">
                  <a16:creationId xmlns:a16="http://schemas.microsoft.com/office/drawing/2014/main" id="{30999DDE-CEAC-0B43-ADD5-9ADA8E3956EB}"/>
                </a:ext>
              </a:extLst>
            </p:cNvPr>
            <p:cNvGrpSpPr/>
            <p:nvPr/>
          </p:nvGrpSpPr>
          <p:grpSpPr>
            <a:xfrm>
              <a:off x="5230813" y="1263303"/>
              <a:ext cx="3779638" cy="4501096"/>
              <a:chOff x="5275203" y="1165646"/>
              <a:chExt cx="3779638" cy="4501096"/>
            </a:xfrm>
          </p:grpSpPr>
          <p:sp>
            <p:nvSpPr>
              <p:cNvPr id="23" name="Retângulo de cantos arredondados 40">
                <a:extLst>
                  <a:ext uri="{FF2B5EF4-FFF2-40B4-BE49-F238E27FC236}">
                    <a16:creationId xmlns:a16="http://schemas.microsoft.com/office/drawing/2014/main" id="{763193DF-7E5A-874C-B541-75A1797E4CD9}"/>
                  </a:ext>
                </a:extLst>
              </p:cNvPr>
              <p:cNvSpPr/>
              <p:nvPr/>
            </p:nvSpPr>
            <p:spPr>
              <a:xfrm flipH="1">
                <a:off x="5275203" y="1303236"/>
                <a:ext cx="2915535" cy="4225917"/>
              </a:xfrm>
              <a:prstGeom prst="roundRect">
                <a:avLst>
                  <a:gd name="adj" fmla="val 7208"/>
                </a:avLst>
              </a:prstGeom>
              <a:solidFill>
                <a:schemeClr val="bg1"/>
              </a:solidFill>
              <a:ln w="152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628"/>
              </a:p>
            </p:txBody>
          </p:sp>
          <p:grpSp>
            <p:nvGrpSpPr>
              <p:cNvPr id="24" name="Grupo 41">
                <a:extLst>
                  <a:ext uri="{FF2B5EF4-FFF2-40B4-BE49-F238E27FC236}">
                    <a16:creationId xmlns:a16="http://schemas.microsoft.com/office/drawing/2014/main" id="{243DB563-A687-4F49-B3B6-9CBC989F4F54}"/>
                  </a:ext>
                </a:extLst>
              </p:cNvPr>
              <p:cNvGrpSpPr/>
              <p:nvPr/>
            </p:nvGrpSpPr>
            <p:grpSpPr>
              <a:xfrm flipH="1">
                <a:off x="7081225" y="5376249"/>
                <a:ext cx="689746" cy="290493"/>
                <a:chOff x="1451094" y="5531556"/>
                <a:chExt cx="691322" cy="291156"/>
              </a:xfrm>
            </p:grpSpPr>
            <p:sp>
              <p:nvSpPr>
                <p:cNvPr id="36" name="Triângulo isósceles 43">
                  <a:extLst>
                    <a:ext uri="{FF2B5EF4-FFF2-40B4-BE49-F238E27FC236}">
                      <a16:creationId xmlns:a16="http://schemas.microsoft.com/office/drawing/2014/main" id="{FFA29919-B82C-AC4D-8DAC-54582EEE2777}"/>
                    </a:ext>
                  </a:extLst>
                </p:cNvPr>
                <p:cNvSpPr/>
                <p:nvPr/>
              </p:nvSpPr>
              <p:spPr>
                <a:xfrm rot="16200000">
                  <a:off x="1479779" y="5502871"/>
                  <a:ext cx="291156" cy="34852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3628"/>
                </a:p>
              </p:txBody>
            </p:sp>
            <p:cxnSp>
              <p:nvCxnSpPr>
                <p:cNvPr id="37" name="Conector reto 44">
                  <a:extLst>
                    <a:ext uri="{FF2B5EF4-FFF2-40B4-BE49-F238E27FC236}">
                      <a16:creationId xmlns:a16="http://schemas.microsoft.com/office/drawing/2014/main" id="{0765F6E0-1546-4F42-BD3A-1A03CEC320CF}"/>
                    </a:ext>
                  </a:extLst>
                </p:cNvPr>
                <p:cNvCxnSpPr/>
                <p:nvPr/>
              </p:nvCxnSpPr>
              <p:spPr>
                <a:xfrm>
                  <a:off x="1697100" y="5684809"/>
                  <a:ext cx="445316" cy="0"/>
                </a:xfrm>
                <a:prstGeom prst="line">
                  <a:avLst/>
                </a:prstGeom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o 44">
                <a:extLst>
                  <a:ext uri="{FF2B5EF4-FFF2-40B4-BE49-F238E27FC236}">
                    <a16:creationId xmlns:a16="http://schemas.microsoft.com/office/drawing/2014/main" id="{5A29C26F-F459-3345-AAEA-1C86D0EA6B32}"/>
                  </a:ext>
                </a:extLst>
              </p:cNvPr>
              <p:cNvGrpSpPr/>
              <p:nvPr/>
            </p:nvGrpSpPr>
            <p:grpSpPr>
              <a:xfrm rot="10800000" flipH="1">
                <a:off x="6462414" y="1165646"/>
                <a:ext cx="689746" cy="290493"/>
                <a:chOff x="2641528" y="5531556"/>
                <a:chExt cx="691322" cy="291156"/>
              </a:xfrm>
            </p:grpSpPr>
            <p:sp>
              <p:nvSpPr>
                <p:cNvPr id="34" name="Triângulo isósceles 46">
                  <a:extLst>
                    <a:ext uri="{FF2B5EF4-FFF2-40B4-BE49-F238E27FC236}">
                      <a16:creationId xmlns:a16="http://schemas.microsoft.com/office/drawing/2014/main" id="{ED6EDF22-D2F3-C74D-A32A-6ECF6AB2BA9C}"/>
                    </a:ext>
                  </a:extLst>
                </p:cNvPr>
                <p:cNvSpPr/>
                <p:nvPr/>
              </p:nvSpPr>
              <p:spPr>
                <a:xfrm rot="16200000">
                  <a:off x="2670213" y="5502871"/>
                  <a:ext cx="291156" cy="34852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3628"/>
                </a:p>
              </p:txBody>
            </p:sp>
            <p:cxnSp>
              <p:nvCxnSpPr>
                <p:cNvPr id="35" name="Conector reto 47">
                  <a:extLst>
                    <a:ext uri="{FF2B5EF4-FFF2-40B4-BE49-F238E27FC236}">
                      <a16:creationId xmlns:a16="http://schemas.microsoft.com/office/drawing/2014/main" id="{C57412F2-85FE-7746-8C8C-3FCBC124A5C6}"/>
                    </a:ext>
                  </a:extLst>
                </p:cNvPr>
                <p:cNvCxnSpPr/>
                <p:nvPr/>
              </p:nvCxnSpPr>
              <p:spPr>
                <a:xfrm>
                  <a:off x="2887534" y="5684809"/>
                  <a:ext cx="445316" cy="0"/>
                </a:xfrm>
                <a:prstGeom prst="line">
                  <a:avLst/>
                </a:prstGeom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CaixaDeTexto 56">
                <a:extLst>
                  <a:ext uri="{FF2B5EF4-FFF2-40B4-BE49-F238E27FC236}">
                    <a16:creationId xmlns:a16="http://schemas.microsoft.com/office/drawing/2014/main" id="{EAA8928F-0DC8-CE4A-AD54-8033077D024D}"/>
                  </a:ext>
                </a:extLst>
              </p:cNvPr>
              <p:cNvSpPr txBox="1"/>
              <p:nvPr/>
            </p:nvSpPr>
            <p:spPr>
              <a:xfrm>
                <a:off x="6455110" y="1525313"/>
                <a:ext cx="1478152" cy="4653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_tradnl" sz="184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COFINANCING &amp;</a:t>
                </a:r>
              </a:p>
              <a:p>
                <a:pPr algn="r"/>
                <a:r>
                  <a:rPr lang="es-ES_tradnl" sz="184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REFINANCING</a:t>
                </a:r>
              </a:p>
            </p:txBody>
          </p:sp>
          <p:grpSp>
            <p:nvGrpSpPr>
              <p:cNvPr id="27" name="Agrupar 75">
                <a:extLst>
                  <a:ext uri="{FF2B5EF4-FFF2-40B4-BE49-F238E27FC236}">
                    <a16:creationId xmlns:a16="http://schemas.microsoft.com/office/drawing/2014/main" id="{6F890C30-C4AE-AC46-A10E-2E1AAD06C4B4}"/>
                  </a:ext>
                </a:extLst>
              </p:cNvPr>
              <p:cNvGrpSpPr/>
              <p:nvPr/>
            </p:nvGrpSpPr>
            <p:grpSpPr>
              <a:xfrm>
                <a:off x="5958986" y="2149972"/>
                <a:ext cx="3095855" cy="2391562"/>
                <a:chOff x="8453867" y="3146140"/>
                <a:chExt cx="4402277" cy="3400779"/>
              </a:xfrm>
            </p:grpSpPr>
            <p:sp>
              <p:nvSpPr>
                <p:cNvPr id="28" name="Retângulo: Cantos Arredondados 76">
                  <a:extLst>
                    <a:ext uri="{FF2B5EF4-FFF2-40B4-BE49-F238E27FC236}">
                      <a16:creationId xmlns:a16="http://schemas.microsoft.com/office/drawing/2014/main" id="{B3493665-0DEE-8A45-A2A9-1859FC2658B8}"/>
                    </a:ext>
                  </a:extLst>
                </p:cNvPr>
                <p:cNvSpPr/>
                <p:nvPr/>
              </p:nvSpPr>
              <p:spPr>
                <a:xfrm>
                  <a:off x="8453867" y="3146140"/>
                  <a:ext cx="4402277" cy="3400779"/>
                </a:xfrm>
                <a:prstGeom prst="roundRect">
                  <a:avLst>
                    <a:gd name="adj" fmla="val 3721"/>
                  </a:avLst>
                </a:prstGeom>
                <a:solidFill>
                  <a:schemeClr val="bg1"/>
                </a:solidFill>
                <a:ln w="25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419" sz="1792"/>
                </a:p>
              </p:txBody>
            </p:sp>
            <p:pic>
              <p:nvPicPr>
                <p:cNvPr id="29" name="Picture 2" descr="Related image">
                  <a:extLst>
                    <a:ext uri="{FF2B5EF4-FFF2-40B4-BE49-F238E27FC236}">
                      <a16:creationId xmlns:a16="http://schemas.microsoft.com/office/drawing/2014/main" id="{C9787E1A-2146-834D-9D50-AC045153A7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2786" y="3631045"/>
                  <a:ext cx="1688800" cy="764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8" descr="PPMC TRANSPORT">
                  <a:extLst>
                    <a:ext uri="{FF2B5EF4-FFF2-40B4-BE49-F238E27FC236}">
                      <a16:creationId xmlns:a16="http://schemas.microsoft.com/office/drawing/2014/main" id="{BFEF3326-D1A4-BB4A-9223-CA087B5EEB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92095" y="3631045"/>
                  <a:ext cx="1944224" cy="8251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Imagem 79">
                  <a:extLst>
                    <a:ext uri="{FF2B5EF4-FFF2-40B4-BE49-F238E27FC236}">
                      <a16:creationId xmlns:a16="http://schemas.microsoft.com/office/drawing/2014/main" id="{52D1157A-F803-7541-AC7A-54A4D75EB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58035" y="4711079"/>
                  <a:ext cx="2055987" cy="943423"/>
                </a:xfrm>
                <a:prstGeom prst="rect">
                  <a:avLst/>
                </a:prstGeom>
              </p:spPr>
            </p:pic>
            <p:pic>
              <p:nvPicPr>
                <p:cNvPr id="32" name="Picture 2" descr="Image result for kfw bankengruppe">
                  <a:extLst>
                    <a:ext uri="{FF2B5EF4-FFF2-40B4-BE49-F238E27FC236}">
                      <a16:creationId xmlns:a16="http://schemas.microsoft.com/office/drawing/2014/main" id="{145298B1-E94E-6A4E-B2A4-B2CC37DDB8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7388" y="4711079"/>
                  <a:ext cx="1392646" cy="7618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CaixaDeTexto 8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BBC0999-DFF2-E447-8EF5-565FCFF5A18B}"/>
                    </a:ext>
                  </a:extLst>
                </p:cNvPr>
                <p:cNvSpPr txBox="1"/>
                <p:nvPr/>
              </p:nvSpPr>
              <p:spPr>
                <a:xfrm>
                  <a:off x="8647456" y="5861965"/>
                  <a:ext cx="4021649" cy="4209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419" sz="2123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</a:rPr>
                    <a:t>STRATEGIC FINANCIAL PARTNERS</a:t>
                  </a:r>
                </a:p>
              </p:txBody>
            </p:sp>
          </p:grpSp>
        </p:grpSp>
      </p:grpSp>
      <p:grpSp>
        <p:nvGrpSpPr>
          <p:cNvPr id="51" name="Agrupar 86">
            <a:extLst>
              <a:ext uri="{FF2B5EF4-FFF2-40B4-BE49-F238E27FC236}">
                <a16:creationId xmlns:a16="http://schemas.microsoft.com/office/drawing/2014/main" id="{803C3A1C-5808-454A-B9FA-94C8BF27EFE6}"/>
              </a:ext>
            </a:extLst>
          </p:cNvPr>
          <p:cNvGrpSpPr/>
          <p:nvPr/>
        </p:nvGrpSpPr>
        <p:grpSpPr>
          <a:xfrm>
            <a:off x="238931" y="1495884"/>
            <a:ext cx="5316934" cy="6371376"/>
            <a:chOff x="199258" y="1165646"/>
            <a:chExt cx="3756179" cy="4501096"/>
          </a:xfrm>
        </p:grpSpPr>
        <p:sp>
          <p:nvSpPr>
            <p:cNvPr id="52" name="Retângulo de cantos arredondados 23">
              <a:extLst>
                <a:ext uri="{FF2B5EF4-FFF2-40B4-BE49-F238E27FC236}">
                  <a16:creationId xmlns:a16="http://schemas.microsoft.com/office/drawing/2014/main" id="{4940FA60-70E0-F841-82D5-6907452B5988}"/>
                </a:ext>
              </a:extLst>
            </p:cNvPr>
            <p:cNvSpPr/>
            <p:nvPr/>
          </p:nvSpPr>
          <p:spPr>
            <a:xfrm>
              <a:off x="855776" y="1303236"/>
              <a:ext cx="3099661" cy="4225917"/>
            </a:xfrm>
            <a:prstGeom prst="roundRect">
              <a:avLst>
                <a:gd name="adj" fmla="val 7208"/>
              </a:avLst>
            </a:prstGeom>
            <a:noFill/>
            <a:ln w="152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28"/>
            </a:p>
          </p:txBody>
        </p:sp>
        <p:grpSp>
          <p:nvGrpSpPr>
            <p:cNvPr id="53" name="Grupo 27">
              <a:extLst>
                <a:ext uri="{FF2B5EF4-FFF2-40B4-BE49-F238E27FC236}">
                  <a16:creationId xmlns:a16="http://schemas.microsoft.com/office/drawing/2014/main" id="{AC42AD47-20F5-E44C-835C-37931C0462A8}"/>
                </a:ext>
              </a:extLst>
            </p:cNvPr>
            <p:cNvGrpSpPr/>
            <p:nvPr/>
          </p:nvGrpSpPr>
          <p:grpSpPr>
            <a:xfrm>
              <a:off x="1381181" y="5376249"/>
              <a:ext cx="689746" cy="290493"/>
              <a:chOff x="2641528" y="5531556"/>
              <a:chExt cx="691322" cy="291156"/>
            </a:xfrm>
          </p:grpSpPr>
          <p:sp>
            <p:nvSpPr>
              <p:cNvPr id="75" name="Triângulo isósceles 50">
                <a:extLst>
                  <a:ext uri="{FF2B5EF4-FFF2-40B4-BE49-F238E27FC236}">
                    <a16:creationId xmlns:a16="http://schemas.microsoft.com/office/drawing/2014/main" id="{6F2F5FF8-1214-2F48-A076-6464E907EB16}"/>
                  </a:ext>
                </a:extLst>
              </p:cNvPr>
              <p:cNvSpPr/>
              <p:nvPr/>
            </p:nvSpPr>
            <p:spPr>
              <a:xfrm rot="16200000">
                <a:off x="2670213" y="5502871"/>
                <a:ext cx="291156" cy="348526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628"/>
              </a:p>
            </p:txBody>
          </p:sp>
          <p:cxnSp>
            <p:nvCxnSpPr>
              <p:cNvPr id="76" name="Conector reto 51">
                <a:extLst>
                  <a:ext uri="{FF2B5EF4-FFF2-40B4-BE49-F238E27FC236}">
                    <a16:creationId xmlns:a16="http://schemas.microsoft.com/office/drawing/2014/main" id="{3208808F-88E2-F340-A7B6-B68BAA27B5E7}"/>
                  </a:ext>
                </a:extLst>
              </p:cNvPr>
              <p:cNvCxnSpPr/>
              <p:nvPr/>
            </p:nvCxnSpPr>
            <p:spPr>
              <a:xfrm>
                <a:off x="2887534" y="5684809"/>
                <a:ext cx="445316" cy="0"/>
              </a:xfrm>
              <a:prstGeom prst="line">
                <a:avLst/>
              </a:prstGeom>
              <a:ln w="152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o 29">
              <a:extLst>
                <a:ext uri="{FF2B5EF4-FFF2-40B4-BE49-F238E27FC236}">
                  <a16:creationId xmlns:a16="http://schemas.microsoft.com/office/drawing/2014/main" id="{B16F15DA-0774-264A-96B4-84724F0263D1}"/>
                </a:ext>
              </a:extLst>
            </p:cNvPr>
            <p:cNvGrpSpPr/>
            <p:nvPr/>
          </p:nvGrpSpPr>
          <p:grpSpPr>
            <a:xfrm rot="10800000">
              <a:off x="1961976" y="1165646"/>
              <a:ext cx="689746" cy="290493"/>
              <a:chOff x="2641528" y="5531556"/>
              <a:chExt cx="691322" cy="291156"/>
            </a:xfrm>
          </p:grpSpPr>
          <p:sp>
            <p:nvSpPr>
              <p:cNvPr id="63" name="Triângulo isósceles 53">
                <a:extLst>
                  <a:ext uri="{FF2B5EF4-FFF2-40B4-BE49-F238E27FC236}">
                    <a16:creationId xmlns:a16="http://schemas.microsoft.com/office/drawing/2014/main" id="{5501768D-FBCD-6644-BD1E-78D7BE989477}"/>
                  </a:ext>
                </a:extLst>
              </p:cNvPr>
              <p:cNvSpPr/>
              <p:nvPr/>
            </p:nvSpPr>
            <p:spPr>
              <a:xfrm rot="16200000">
                <a:off x="2670213" y="5502871"/>
                <a:ext cx="291156" cy="348526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628"/>
              </a:p>
            </p:txBody>
          </p:sp>
          <p:cxnSp>
            <p:nvCxnSpPr>
              <p:cNvPr id="74" name="Conector reto 54">
                <a:extLst>
                  <a:ext uri="{FF2B5EF4-FFF2-40B4-BE49-F238E27FC236}">
                    <a16:creationId xmlns:a16="http://schemas.microsoft.com/office/drawing/2014/main" id="{686051A6-DC14-4540-A7FD-9C9D84141AB0}"/>
                  </a:ext>
                </a:extLst>
              </p:cNvPr>
              <p:cNvCxnSpPr/>
              <p:nvPr/>
            </p:nvCxnSpPr>
            <p:spPr>
              <a:xfrm>
                <a:off x="2887534" y="5684809"/>
                <a:ext cx="445316" cy="0"/>
              </a:xfrm>
              <a:prstGeom prst="line">
                <a:avLst/>
              </a:prstGeom>
              <a:ln w="152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aixaDeTexto 55">
              <a:extLst>
                <a:ext uri="{FF2B5EF4-FFF2-40B4-BE49-F238E27FC236}">
                  <a16:creationId xmlns:a16="http://schemas.microsoft.com/office/drawing/2014/main" id="{67A2E610-3FB0-E34C-AD9B-AE13A795BD37}"/>
                </a:ext>
              </a:extLst>
            </p:cNvPr>
            <p:cNvSpPr txBox="1"/>
            <p:nvPr/>
          </p:nvSpPr>
          <p:spPr>
            <a:xfrm>
              <a:off x="1613745" y="1481406"/>
              <a:ext cx="1799908" cy="265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84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USE OF PROCEEDS</a:t>
              </a:r>
            </a:p>
          </p:txBody>
        </p:sp>
        <p:sp>
          <p:nvSpPr>
            <p:cNvPr id="57" name="Retângulo: Cantos Arredondados 82">
              <a:extLst>
                <a:ext uri="{FF2B5EF4-FFF2-40B4-BE49-F238E27FC236}">
                  <a16:creationId xmlns:a16="http://schemas.microsoft.com/office/drawing/2014/main" id="{D09DE778-F272-8647-B8A7-191A70B43552}"/>
                </a:ext>
              </a:extLst>
            </p:cNvPr>
            <p:cNvSpPr/>
            <p:nvPr/>
          </p:nvSpPr>
          <p:spPr>
            <a:xfrm>
              <a:off x="199258" y="2146642"/>
              <a:ext cx="2915805" cy="2391562"/>
            </a:xfrm>
            <a:prstGeom prst="roundRect">
              <a:avLst>
                <a:gd name="adj" fmla="val 3721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792"/>
            </a:p>
          </p:txBody>
        </p:sp>
        <p:pic>
          <p:nvPicPr>
            <p:cNvPr id="60" name="Imagem 83">
              <a:extLst>
                <a:ext uri="{FF2B5EF4-FFF2-40B4-BE49-F238E27FC236}">
                  <a16:creationId xmlns:a16="http://schemas.microsoft.com/office/drawing/2014/main" id="{78DE241D-01A9-B444-BBE3-E33B8BCF0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4759" y="2339877"/>
              <a:ext cx="1272475" cy="1671081"/>
            </a:xfrm>
            <a:prstGeom prst="rect">
              <a:avLst/>
            </a:prstGeom>
          </p:spPr>
        </p:pic>
        <p:pic>
          <p:nvPicPr>
            <p:cNvPr id="61" name="Imagem 84">
              <a:extLst>
                <a:ext uri="{FF2B5EF4-FFF2-40B4-BE49-F238E27FC236}">
                  <a16:creationId xmlns:a16="http://schemas.microsoft.com/office/drawing/2014/main" id="{072785B1-9495-644C-9D06-767788712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62004" y="2355804"/>
              <a:ext cx="1295994" cy="1694161"/>
            </a:xfrm>
            <a:prstGeom prst="rect">
              <a:avLst/>
            </a:prstGeom>
          </p:spPr>
        </p:pic>
        <p:sp>
          <p:nvSpPr>
            <p:cNvPr id="62" name="CaixaDeTexto 85">
              <a:extLst>
                <a:ext uri="{FF2B5EF4-FFF2-40B4-BE49-F238E27FC236}">
                  <a16:creationId xmlns:a16="http://schemas.microsoft.com/office/drawing/2014/main" id="{01D1C706-736C-C54A-AE08-416A7C5B903B}"/>
                </a:ext>
              </a:extLst>
            </p:cNvPr>
            <p:cNvSpPr txBox="1"/>
            <p:nvPr/>
          </p:nvSpPr>
          <p:spPr>
            <a:xfrm>
              <a:off x="916427" y="4104277"/>
              <a:ext cx="1307074" cy="296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2123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GREEN BONDS</a:t>
              </a:r>
            </a:p>
          </p:txBody>
        </p:sp>
      </p:grpSp>
      <p:grpSp>
        <p:nvGrpSpPr>
          <p:cNvPr id="77" name="Grupo 11">
            <a:extLst>
              <a:ext uri="{FF2B5EF4-FFF2-40B4-BE49-F238E27FC236}">
                <a16:creationId xmlns:a16="http://schemas.microsoft.com/office/drawing/2014/main" id="{345C8AEC-D858-544A-9B32-AA79C0B97539}"/>
              </a:ext>
            </a:extLst>
          </p:cNvPr>
          <p:cNvGrpSpPr/>
          <p:nvPr/>
        </p:nvGrpSpPr>
        <p:grpSpPr>
          <a:xfrm>
            <a:off x="4706965" y="3991592"/>
            <a:ext cx="3362079" cy="1775902"/>
            <a:chOff x="3165948" y="2520090"/>
            <a:chExt cx="2532959" cy="1376794"/>
          </a:xfrm>
        </p:grpSpPr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05C33BCF-0151-744B-AF5B-C5E04BF940A0}"/>
                </a:ext>
              </a:extLst>
            </p:cNvPr>
            <p:cNvSpPr>
              <a:spLocks/>
            </p:cNvSpPr>
            <p:nvPr/>
          </p:nvSpPr>
          <p:spPr>
            <a:xfrm>
              <a:off x="3165948" y="2520090"/>
              <a:ext cx="2532959" cy="137679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25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9" name="Imagem 61">
              <a:extLst>
                <a:ext uri="{FF2B5EF4-FFF2-40B4-BE49-F238E27FC236}">
                  <a16:creationId xmlns:a16="http://schemas.microsoft.com/office/drawing/2014/main" id="{D2DAA7C8-7C65-5841-8DAD-BF4564EA2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05"/>
            <a:stretch/>
          </p:blipFill>
          <p:spPr>
            <a:xfrm>
              <a:off x="3184544" y="2611132"/>
              <a:ext cx="2495766" cy="1194710"/>
            </a:xfrm>
            <a:prstGeom prst="rect">
              <a:avLst/>
            </a:prstGeom>
          </p:spPr>
        </p:pic>
      </p:grpSp>
      <p:grpSp>
        <p:nvGrpSpPr>
          <p:cNvPr id="82" name="Group 1">
            <a:extLst>
              <a:ext uri="{FF2B5EF4-FFF2-40B4-BE49-F238E27FC236}">
                <a16:creationId xmlns:a16="http://schemas.microsoft.com/office/drawing/2014/main" id="{7F8E7079-9711-F042-9FF1-CFC362593788}"/>
              </a:ext>
            </a:extLst>
          </p:cNvPr>
          <p:cNvGrpSpPr/>
          <p:nvPr/>
        </p:nvGrpSpPr>
        <p:grpSpPr>
          <a:xfrm>
            <a:off x="3450545" y="6711580"/>
            <a:ext cx="9526225" cy="2138281"/>
            <a:chOff x="2423732" y="4947961"/>
            <a:chExt cx="6729857" cy="1510601"/>
          </a:xfrm>
        </p:grpSpPr>
        <p:sp>
          <p:nvSpPr>
            <p:cNvPr id="83" name="CaixaDeTexto 58">
              <a:extLst>
                <a:ext uri="{FF2B5EF4-FFF2-40B4-BE49-F238E27FC236}">
                  <a16:creationId xmlns:a16="http://schemas.microsoft.com/office/drawing/2014/main" id="{1C1B2FE1-34AE-934A-A332-8760FDB8ACE7}"/>
                </a:ext>
              </a:extLst>
            </p:cNvPr>
            <p:cNvSpPr txBox="1"/>
            <p:nvPr/>
          </p:nvSpPr>
          <p:spPr>
            <a:xfrm>
              <a:off x="6765754" y="5827294"/>
              <a:ext cx="2387835" cy="61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42135" indent="-242135">
                <a:buFont typeface="Arial" panose="020B0604020202020204" pitchFamily="34" charset="0"/>
                <a:buChar char="•"/>
              </a:pPr>
              <a:r>
                <a:rPr lang="en-BZ" sz="1695" b="1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Established the baseline</a:t>
              </a:r>
            </a:p>
            <a:p>
              <a:pPr marL="242135" indent="-242135">
                <a:buFont typeface="Arial" panose="020B0604020202020204" pitchFamily="34" charset="0"/>
                <a:buChar char="•"/>
              </a:pPr>
              <a:r>
                <a:rPr lang="en-BZ" sz="1695" b="1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Ex ante expected resultas</a:t>
              </a:r>
            </a:p>
            <a:p>
              <a:pPr marL="242135" indent="-242135">
                <a:buFont typeface="Arial" panose="020B0604020202020204" pitchFamily="34" charset="0"/>
                <a:buChar char="•"/>
              </a:pPr>
              <a:r>
                <a:rPr lang="en-BZ" sz="1695" b="1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Ex post monitored results</a:t>
              </a:r>
              <a:endParaRPr lang="en-BZ" sz="1695" b="1" i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Imagem 69">
              <a:extLst>
                <a:ext uri="{FF2B5EF4-FFF2-40B4-BE49-F238E27FC236}">
                  <a16:creationId xmlns:a16="http://schemas.microsoft.com/office/drawing/2014/main" id="{522003F2-3303-C645-987C-A0F59BA5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732" y="4947961"/>
              <a:ext cx="4313544" cy="1510601"/>
            </a:xfrm>
            <a:prstGeom prst="rect">
              <a:avLst/>
            </a:prstGeom>
          </p:spPr>
        </p:pic>
      </p:grpSp>
      <p:sp>
        <p:nvSpPr>
          <p:cNvPr id="85" name="CaixaDeTexto 94">
            <a:extLst>
              <a:ext uri="{FF2B5EF4-FFF2-40B4-BE49-F238E27FC236}">
                <a16:creationId xmlns:a16="http://schemas.microsoft.com/office/drawing/2014/main" id="{D0C838D7-7F17-AC41-BCFE-75875F08452E}"/>
              </a:ext>
            </a:extLst>
          </p:cNvPr>
          <p:cNvSpPr txBox="1"/>
          <p:nvPr/>
        </p:nvSpPr>
        <p:spPr>
          <a:xfrm>
            <a:off x="4422511" y="3138917"/>
            <a:ext cx="3919837" cy="84221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797"/>
              </a:spcAft>
            </a:pPr>
            <a:r>
              <a:rPr lang="es-ES" sz="1840"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Biodiversity and Climate</a:t>
            </a:r>
          </a:p>
          <a:p>
            <a:pPr algn="ctr">
              <a:spcAft>
                <a:spcPts val="797"/>
              </a:spcAft>
            </a:pPr>
            <a:r>
              <a:rPr lang="es-ES" sz="1840"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PRE-INVESTMENT FACILITY</a:t>
            </a:r>
          </a:p>
        </p:txBody>
      </p:sp>
      <p:sp>
        <p:nvSpPr>
          <p:cNvPr id="86" name="CaixaDeTexto 57">
            <a:extLst>
              <a:ext uri="{FF2B5EF4-FFF2-40B4-BE49-F238E27FC236}">
                <a16:creationId xmlns:a16="http://schemas.microsoft.com/office/drawing/2014/main" id="{1D3919CF-24A9-F148-8CAC-2559E14929AA}"/>
              </a:ext>
            </a:extLst>
          </p:cNvPr>
          <p:cNvSpPr txBox="1"/>
          <p:nvPr/>
        </p:nvSpPr>
        <p:spPr>
          <a:xfrm>
            <a:off x="1259143" y="8197273"/>
            <a:ext cx="1959070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95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documented </a:t>
            </a:r>
          </a:p>
          <a:p>
            <a:pPr algn="r"/>
            <a:r>
              <a:rPr lang="es-ES_tradnl" sz="1695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Green projects</a:t>
            </a:r>
          </a:p>
        </p:txBody>
      </p:sp>
      <p:pic>
        <p:nvPicPr>
          <p:cNvPr id="88" name="Picture 2" descr="Communications materials - United Nations Sustainable Development">
            <a:extLst>
              <a:ext uri="{FF2B5EF4-FFF2-40B4-BE49-F238E27FC236}">
                <a16:creationId xmlns:a16="http://schemas.microsoft.com/office/drawing/2014/main" id="{63E4154A-41D9-7447-9AE3-612B4BD5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97" y="7863112"/>
            <a:ext cx="1576779" cy="13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aixaDeTexto 94">
            <a:extLst>
              <a:ext uri="{FF2B5EF4-FFF2-40B4-BE49-F238E27FC236}">
                <a16:creationId xmlns:a16="http://schemas.microsoft.com/office/drawing/2014/main" id="{4B024E9F-841A-7949-9116-7B7C014E4AD0}"/>
              </a:ext>
            </a:extLst>
          </p:cNvPr>
          <p:cNvSpPr txBox="1"/>
          <p:nvPr/>
        </p:nvSpPr>
        <p:spPr>
          <a:xfrm>
            <a:off x="4816903" y="6861566"/>
            <a:ext cx="3227033" cy="39159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797"/>
              </a:spcAft>
            </a:pPr>
            <a:r>
              <a:rPr lang="es-ES" sz="1700"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BUSINESS UNITS</a:t>
            </a:r>
          </a:p>
        </p:txBody>
      </p:sp>
    </p:spTree>
    <p:extLst>
      <p:ext uri="{BB962C8B-B14F-4D97-AF65-F5344CB8AC3E}">
        <p14:creationId xmlns:p14="http://schemas.microsoft.com/office/powerpoint/2010/main" val="27336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3FD22FDE-1F1F-5E4A-BB05-47D03FAC8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0035" y="6674987"/>
            <a:ext cx="6868665" cy="2289555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5F72D9C-DC30-420B-B53C-1C97DC5D4C46}"/>
              </a:ext>
            </a:extLst>
          </p:cNvPr>
          <p:cNvSpPr txBox="1">
            <a:spLocks/>
          </p:cNvSpPr>
          <p:nvPr/>
        </p:nvSpPr>
        <p:spPr>
          <a:xfrm>
            <a:off x="4891630" y="3873500"/>
            <a:ext cx="7833770" cy="122261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¡Thank you!</a:t>
            </a:r>
          </a:p>
          <a:p>
            <a:pPr algn="ctr"/>
            <a:endParaRPr lang="en-US" sz="4800" b="1" dirty="0">
              <a:solidFill>
                <a:srgbClr val="9595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rgomezgarcia@caf.com</a:t>
            </a:r>
            <a:r>
              <a:rPr lang="en-US" sz="2200" b="1" dirty="0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_tradnl" sz="2200" b="1" dirty="0">
              <a:solidFill>
                <a:srgbClr val="9595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7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E355A75A6CC4CA73EE8A0029D480D" ma:contentTypeVersion="13" ma:contentTypeDescription="Create a new document." ma:contentTypeScope="" ma:versionID="7fb47febe4d9efed9129ebb119622223">
  <xsd:schema xmlns:xsd="http://www.w3.org/2001/XMLSchema" xmlns:xs="http://www.w3.org/2001/XMLSchema" xmlns:p="http://schemas.microsoft.com/office/2006/metadata/properties" xmlns:ns3="a7edf26c-f183-43e5-9b94-cf9bd3876543" xmlns:ns4="94d9629c-e960-45fd-a51c-2473d22d6025" targetNamespace="http://schemas.microsoft.com/office/2006/metadata/properties" ma:root="true" ma:fieldsID="0020fe820cf1b6e95f32fae1d1b48a12" ns3:_="" ns4:_="">
    <xsd:import namespace="a7edf26c-f183-43e5-9b94-cf9bd3876543"/>
    <xsd:import namespace="94d9629c-e960-45fd-a51c-2473d22d60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df26c-f183-43e5-9b94-cf9bd38765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9629c-e960-45fd-a51c-2473d22d60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471D2-39A0-43D1-8C59-04ADD4E8579B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a7edf26c-f183-43e5-9b94-cf9bd3876543"/>
    <ds:schemaRef ds:uri="http://schemas.microsoft.com/office/2006/documentManagement/types"/>
    <ds:schemaRef ds:uri="http://schemas.microsoft.com/office/2006/metadata/properties"/>
    <ds:schemaRef ds:uri="94d9629c-e960-45fd-a51c-2473d22d602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A750C6-780B-4FAE-A996-DF4871E92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BC398-D5F2-4B37-88A0-96EA9C036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df26c-f183-43e5-9b94-cf9bd3876543"/>
    <ds:schemaRef ds:uri="94d9629c-e960-45fd-a51c-2473d22d6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6732</TotalTime>
  <Words>951</Words>
  <Application>Microsoft Macintosh PowerPoint</Application>
  <PresentationFormat>Personalizado</PresentationFormat>
  <Paragraphs>82</Paragraphs>
  <Slides>8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Cambria</vt:lpstr>
      <vt:lpstr>Corbel</vt:lpstr>
      <vt:lpstr>Georgia Pro Cond Semibold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Mechanism for Financing and Technical Assitance to support decarbonization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Gustavo Paredes P</cp:lastModifiedBy>
  <cp:revision>109</cp:revision>
  <dcterms:created xsi:type="dcterms:W3CDTF">2019-02-11T13:53:57Z</dcterms:created>
  <dcterms:modified xsi:type="dcterms:W3CDTF">2022-05-10T00:24:47Z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6f6a9963-b086-4d19-8c17-0922219fe76b</vt:lpwstr>
  </property>
  <property fmtid="{D5CDD505-2E9C-101B-9397-08002B2CF9AE}" pid="3" name="ContentTypeId">
    <vt:lpwstr>0x010100A7DE355A75A6CC4CA73EE8A0029D480D</vt:lpwstr>
  </property>
</Properties>
</file>