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3" r:id="rId4"/>
    <p:sldId id="258" r:id="rId5"/>
    <p:sldId id="652" r:id="rId6"/>
    <p:sldId id="658" r:id="rId7"/>
    <p:sldId id="659" r:id="rId8"/>
    <p:sldId id="657" r:id="rId9"/>
    <p:sldId id="660" r:id="rId10"/>
    <p:sldId id="661" r:id="rId11"/>
    <p:sldId id="663" r:id="rId12"/>
    <p:sldId id="664" r:id="rId13"/>
    <p:sldId id="656" r:id="rId14"/>
    <p:sldId id="262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B4"/>
    <a:srgbClr val="FDB43E"/>
    <a:srgbClr val="FEC466"/>
    <a:srgbClr val="33BEDD"/>
    <a:srgbClr val="00AED5"/>
    <a:srgbClr val="0081C9"/>
    <a:srgbClr val="269A45"/>
    <a:srgbClr val="1F1F21"/>
    <a:srgbClr val="1ABDDF"/>
    <a:srgbClr val="34A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101" autoAdjust="0"/>
  </p:normalViewPr>
  <p:slideViewPr>
    <p:cSldViewPr snapToGrid="0">
      <p:cViewPr varScale="1">
        <p:scale>
          <a:sx n="93" d="100"/>
          <a:sy n="93" d="100"/>
        </p:scale>
        <p:origin x="712" y="2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10DC5-AFB5-4B5F-A6A7-8B3C2A8F8945}" type="datetimeFigureOut">
              <a:rPr lang="es-ES" smtClean="0"/>
              <a:t>9/5/22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D33F1-6A18-420B-A61F-ABD3822B3D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8713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885D87-FD93-4C29-BE84-1EB6143CA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0BDC60-FE1F-43BE-85A1-B445BC6E3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1570C0-3AA3-447C-9509-B3352E16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5402-C67C-450F-92BB-C75D13BE59CE}" type="datetimeFigureOut">
              <a:rPr lang="es-ES" smtClean="0"/>
              <a:t>9/5/22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992CF3-4401-4731-8C55-743ADB845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C45E8C-F47D-4267-9AE5-FCDFB6C0A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0ED5-F6C0-4B84-A6D4-E71D8CEAA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6101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B3EF88-3360-4DE3-A4CC-D96190AF1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0F38F4-2066-4E8D-833D-E4C594F6E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AE7667-22C8-4BDA-A298-D351AD386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5402-C67C-450F-92BB-C75D13BE59CE}" type="datetimeFigureOut">
              <a:rPr lang="es-ES" smtClean="0"/>
              <a:t>9/5/22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9F5F9D-73A9-434F-B557-AC450FA15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9A6D42-B5B3-461A-985B-A5E578896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0ED5-F6C0-4B84-A6D4-E71D8CEAA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755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20F4BC0-DEF5-428F-A579-2562B8DEFA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9C70FD-EC70-4AAE-B85C-16BDB42DA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25470F-3C25-41F3-AC67-6993C07A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5402-C67C-450F-92BB-C75D13BE59CE}" type="datetimeFigureOut">
              <a:rPr lang="es-ES" smtClean="0"/>
              <a:t>9/5/22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F198BC-8A49-4131-8592-D8865C2CF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53D061-7511-45C9-9AD7-CAC4A1F4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0ED5-F6C0-4B84-A6D4-E71D8CEAA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99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54F17-24C7-46D3-8B28-F1C4BD11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3CF131-E937-4B93-BA5D-088264F76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C2C9AA-A556-47C9-B931-E95656F14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5402-C67C-450F-92BB-C75D13BE59CE}" type="datetimeFigureOut">
              <a:rPr lang="es-ES" smtClean="0"/>
              <a:t>9/5/22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67A2B-92A6-4658-9B9D-EE0C10388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7735C3-0690-452B-BE23-104FD6BC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0ED5-F6C0-4B84-A6D4-E71D8CEAA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490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298A91-3FF1-4ED7-8253-B55F145E8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E16541-C5CF-44CC-A12C-8150F2B1E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DF4FEE-5ED9-4A94-8C8C-41C0D3D2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5402-C67C-450F-92BB-C75D13BE59CE}" type="datetimeFigureOut">
              <a:rPr lang="es-ES" smtClean="0"/>
              <a:t>9/5/22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F4E4C9-5051-4938-87D5-09F215A64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3AE7E3-F6C9-476B-98A9-22E901A1B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0ED5-F6C0-4B84-A6D4-E71D8CEAA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17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E70184-FFD3-47EF-8973-D1E4EADC9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C526C3-479F-49D0-A1C4-66C5AACAF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A25613-F2B0-4EAA-B9C7-ED5CB2054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830B6E-DD80-4A3B-8583-EEE1E7AF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5402-C67C-450F-92BB-C75D13BE59CE}" type="datetimeFigureOut">
              <a:rPr lang="es-ES" smtClean="0"/>
              <a:t>9/5/22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AFF69C-B516-49D8-AAF7-266F87DB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AC95AC-F842-41A5-AAA7-8903142B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0ED5-F6C0-4B84-A6D4-E71D8CEAA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90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A83A46-4754-406E-906F-656FEC614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38CE0F-2EB1-4940-9E4D-CB458FD15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649D28-15DA-42D6-8DF0-10F137703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08CA066-B014-4118-8B4C-9278C48443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39FD977-F04C-4753-BEA6-B233BBB77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33261FF-89CA-4658-8958-5023DDAE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5402-C67C-450F-92BB-C75D13BE59CE}" type="datetimeFigureOut">
              <a:rPr lang="es-ES" smtClean="0"/>
              <a:t>9/5/22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D3D10ED-FB14-4435-94A0-238FCD10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EEE271C-0D65-413D-BB0C-D457AC24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0ED5-F6C0-4B84-A6D4-E71D8CEAA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E163D-F802-44D9-A89E-0CCA95B39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55E1517-E0C0-4D3C-91EE-D54646A46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5402-C67C-450F-92BB-C75D13BE59CE}" type="datetimeFigureOut">
              <a:rPr lang="es-ES" smtClean="0"/>
              <a:t>9/5/22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667F42-2D0D-4945-90C0-FC798870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B738887-6466-45DC-81F1-DEF8E2F0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0ED5-F6C0-4B84-A6D4-E71D8CEAA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57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2842BEF-4CA5-4F77-BE6F-6AA1C8CCD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5402-C67C-450F-92BB-C75D13BE59CE}" type="datetimeFigureOut">
              <a:rPr lang="es-ES" smtClean="0"/>
              <a:t>9/5/22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A12754D-075F-452E-BB9E-3302FF26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FD1B29D-9847-4D97-A38B-329C1B806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0ED5-F6C0-4B84-A6D4-E71D8CEAA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061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013316-0B24-44C0-A08E-25F7758F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1B492E-CE28-41CC-91A4-CEF32EF3B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201066-72A3-43EB-95B6-A6C9A7731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5CDBB4-4496-43B3-A1B3-EFFDC33E9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5402-C67C-450F-92BB-C75D13BE59CE}" type="datetimeFigureOut">
              <a:rPr lang="es-ES" smtClean="0"/>
              <a:t>9/5/22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E27FE9-65F4-4A16-AC6C-632A2161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EA2B2F-BBC2-4EFB-A2EC-8D993BCF8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0ED5-F6C0-4B84-A6D4-E71D8CEAA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6100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1ACDB4-7370-4142-9C98-5EC6189E5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1F8BE2-10B8-4458-9BDB-0E872A4AD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C1DC4E-C0D6-4C51-BF25-76E904B27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AE3872-F843-4133-B331-682FDD79E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5402-C67C-450F-92BB-C75D13BE59CE}" type="datetimeFigureOut">
              <a:rPr lang="es-ES" smtClean="0"/>
              <a:t>9/5/22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784EAA-159E-412D-ADFA-41CCF58AD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019BB5-8064-4EC6-A444-E55378030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0ED5-F6C0-4B84-A6D4-E71D8CEAA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398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1E2328D-62AB-4953-A56D-C538A3D53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DC626A-4663-4FD5-93F7-D5E4E3C5A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856D26-A3C0-4D70-A96B-17F4F3B87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95402-C67C-450F-92BB-C75D13BE59CE}" type="datetimeFigureOut">
              <a:rPr lang="es-ES" smtClean="0"/>
              <a:t>9/5/22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05697B-D9E9-4F3A-9FD8-C91E86B96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D8C917-BD43-4DCA-806E-BE4F3DD10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90ED5-F6C0-4B84-A6D4-E71D8CEAAC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70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EXzDfMuTgg?feature=oembed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4.pn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F19CE0-B8BD-194D-896C-720E5C855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" y="3172"/>
            <a:ext cx="12180722" cy="6851656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A6779C7F-66B3-4A0D-B1C4-4FF3E58A1491}"/>
              </a:ext>
            </a:extLst>
          </p:cNvPr>
          <p:cNvGrpSpPr/>
          <p:nvPr/>
        </p:nvGrpSpPr>
        <p:grpSpPr>
          <a:xfrm>
            <a:off x="2490568" y="2322870"/>
            <a:ext cx="8790040" cy="1659195"/>
            <a:chOff x="2546554" y="2322870"/>
            <a:chExt cx="8790040" cy="1659195"/>
          </a:xfrm>
        </p:grpSpPr>
        <p:sp>
          <p:nvSpPr>
            <p:cNvPr id="10" name="Triángulo rectángulo 9">
              <a:extLst>
                <a:ext uri="{FF2B5EF4-FFF2-40B4-BE49-F238E27FC236}">
                  <a16:creationId xmlns:a16="http://schemas.microsoft.com/office/drawing/2014/main" id="{98A1F032-F820-4973-A174-8C88F09E0760}"/>
                </a:ext>
              </a:extLst>
            </p:cNvPr>
            <p:cNvSpPr/>
            <p:nvPr/>
          </p:nvSpPr>
          <p:spPr>
            <a:xfrm rot="10800000">
              <a:off x="2546554" y="2322870"/>
              <a:ext cx="570272" cy="1659194"/>
            </a:xfrm>
            <a:prstGeom prst="rtTriangle">
              <a:avLst/>
            </a:prstGeom>
            <a:solidFill>
              <a:srgbClr val="33BEDD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297BD4F-E992-4144-9F0D-275BAE6B4B79}"/>
                </a:ext>
              </a:extLst>
            </p:cNvPr>
            <p:cNvSpPr/>
            <p:nvPr/>
          </p:nvSpPr>
          <p:spPr>
            <a:xfrm>
              <a:off x="3116826" y="2322870"/>
              <a:ext cx="8219768" cy="1659195"/>
            </a:xfrm>
            <a:prstGeom prst="rect">
              <a:avLst/>
            </a:prstGeom>
            <a:solidFill>
              <a:srgbClr val="33BEDD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BEF5497-84C9-4A4E-A059-170AAEACDB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0839" y="1797059"/>
            <a:ext cx="8006207" cy="1631942"/>
          </a:xfrm>
        </p:spPr>
        <p:txBody>
          <a:bodyPr>
            <a:normAutofit/>
          </a:bodyPr>
          <a:lstStyle/>
          <a:p>
            <a:pPr algn="r"/>
            <a:r>
              <a:rPr lang="en-US" sz="3000" b="1" dirty="0">
                <a:solidFill>
                  <a:srgbClr val="0092B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The role of the private industry in support of the SDGs on water, energy, biodiversity and health</a:t>
            </a:r>
            <a:endParaRPr lang="en-US" sz="3000" dirty="0">
              <a:solidFill>
                <a:srgbClr val="0092B4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D1141-557C-1A46-96F5-EAFAF300E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628" y="4147265"/>
            <a:ext cx="9635613" cy="478349"/>
          </a:xfrm>
        </p:spPr>
        <p:txBody>
          <a:bodyPr>
            <a:normAutofit/>
          </a:bodyPr>
          <a:lstStyle/>
          <a:p>
            <a:pPr algn="r"/>
            <a:r>
              <a:rPr lang="es-ES" sz="2000" dirty="0">
                <a:solidFill>
                  <a:srgbClr val="FDB43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Mr. Pascual Fernández, CEO, Canal de Isabel II, </a:t>
            </a:r>
            <a:r>
              <a:rPr lang="es-ES" sz="2000" dirty="0" err="1">
                <a:solidFill>
                  <a:srgbClr val="FDB43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Spain</a:t>
            </a:r>
            <a:endParaRPr lang="es-ES" sz="2000" dirty="0">
              <a:solidFill>
                <a:srgbClr val="FDB43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Picture 2" descr="Francisco Bonifaz - Gerente de Relaciones Internas - Asociación de  Azucareros de Guatemala | Business Profile | Apollo.io">
            <a:extLst>
              <a:ext uri="{FF2B5EF4-FFF2-40B4-BE49-F238E27FC236}">
                <a16:creationId xmlns:a16="http://schemas.microsoft.com/office/drawing/2014/main" id="{DD7886D6-3844-44AC-87CE-57368CF89D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33" b="16920"/>
          <a:stretch/>
        </p:blipFill>
        <p:spPr bwMode="auto">
          <a:xfrm>
            <a:off x="8121597" y="1114443"/>
            <a:ext cx="1353867" cy="93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L CANAL DE ISABEL II APLICARÁ BONIFICACIONES EN LA FACTURA DE PARTICULARES  Y EMPRESAS AFECTADOS POR EL COVID-19 – Ayuntamiento del Real Sitio y Villa  de Aranjuez">
            <a:extLst>
              <a:ext uri="{FF2B5EF4-FFF2-40B4-BE49-F238E27FC236}">
                <a16:creationId xmlns:a16="http://schemas.microsoft.com/office/drawing/2014/main" id="{4BDD0FD6-943C-477E-99BE-EA1DAD125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464" y="1184557"/>
            <a:ext cx="1914480" cy="93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DFCAB342-94AA-429A-B9B9-D4018667C9AE}"/>
              </a:ext>
            </a:extLst>
          </p:cNvPr>
          <p:cNvSpPr txBox="1">
            <a:spLocks/>
          </p:cNvSpPr>
          <p:nvPr/>
        </p:nvSpPr>
        <p:spPr>
          <a:xfrm>
            <a:off x="1431433" y="3429000"/>
            <a:ext cx="9635613" cy="478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>
                <a:tab pos="714375" algn="l"/>
              </a:tabLst>
            </a:pPr>
            <a:r>
              <a:rPr lang="es-ES" sz="2000" b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Hybrid</a:t>
            </a:r>
            <a:r>
              <a:rPr lang="es-ES" sz="2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2000" b="1" dirty="0" err="1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Event</a:t>
            </a:r>
            <a:r>
              <a:rPr lang="es-ES" sz="20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- 10 May 2022</a:t>
            </a:r>
          </a:p>
        </p:txBody>
      </p:sp>
    </p:spTree>
    <p:extLst>
      <p:ext uri="{BB962C8B-B14F-4D97-AF65-F5344CB8AC3E}">
        <p14:creationId xmlns:p14="http://schemas.microsoft.com/office/powerpoint/2010/main" val="3811474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0319C1D-5226-4256-AB20-F44F3E35F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10" y="918391"/>
            <a:ext cx="8928639" cy="502121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933DF4-45FF-7743-8CAF-E9F177532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39" y="1"/>
            <a:ext cx="12191999" cy="6858000"/>
          </a:xfrm>
        </p:spPr>
      </p:pic>
      <p:pic>
        <p:nvPicPr>
          <p:cNvPr id="10" name="Picture 4" descr="CANAL DE ISABEL II, S.A. - Asociación Española de Empresas Gestoras de los  Servicios de Agua Urbana">
            <a:extLst>
              <a:ext uri="{FF2B5EF4-FFF2-40B4-BE49-F238E27FC236}">
                <a16:creationId xmlns:a16="http://schemas.microsoft.com/office/drawing/2014/main" id="{1735CEFF-BEED-4D2E-9803-D71FD2EF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5" y="225485"/>
            <a:ext cx="767859" cy="36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539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933DF4-45FF-7743-8CAF-E9F177532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9" y="1"/>
            <a:ext cx="12191999" cy="6858000"/>
          </a:xfrm>
        </p:spPr>
      </p:pic>
      <p:pic>
        <p:nvPicPr>
          <p:cNvPr id="10" name="Picture 4" descr="CANAL DE ISABEL II, S.A. - Asociación Española de Empresas Gestoras de los  Servicios de Agua Urbana">
            <a:extLst>
              <a:ext uri="{FF2B5EF4-FFF2-40B4-BE49-F238E27FC236}">
                <a16:creationId xmlns:a16="http://schemas.microsoft.com/office/drawing/2014/main" id="{1735CEFF-BEED-4D2E-9803-D71FD2EF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5" y="225485"/>
            <a:ext cx="767859" cy="36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791406-048D-40AA-813F-8120419F2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08" y="918392"/>
            <a:ext cx="8887193" cy="502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38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AC41B68-02E6-429F-A0DC-4E00BC4FB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731" y="-9982"/>
            <a:ext cx="6100802" cy="3314165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9D6614E-2CAF-488D-BE57-12791CCC0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665" y="-1"/>
            <a:ext cx="6072335" cy="330418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9B2C69F-35D0-41C1-8DBD-2073280C3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905" y="3429000"/>
            <a:ext cx="1486571" cy="227222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68BF3F9-94A8-4A08-9796-C6D3A6622D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3187" y="3429000"/>
            <a:ext cx="1486571" cy="192913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0945C5C-B27B-4CBF-9635-7089E2AFAF3C}"/>
              </a:ext>
            </a:extLst>
          </p:cNvPr>
          <p:cNvSpPr txBox="1"/>
          <p:nvPr/>
        </p:nvSpPr>
        <p:spPr>
          <a:xfrm>
            <a:off x="7311168" y="5763380"/>
            <a:ext cx="4623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INGRESOS </a:t>
            </a:r>
            <a:r>
              <a:rPr lang="es-ES" sz="3200" b="1" dirty="0" err="1">
                <a:solidFill>
                  <a:srgbClr val="FF0000"/>
                </a:solidFill>
              </a:rPr>
              <a:t>UCIs</a:t>
            </a:r>
            <a:r>
              <a:rPr lang="es-ES" sz="3200" b="1" dirty="0">
                <a:solidFill>
                  <a:srgbClr val="FF0000"/>
                </a:solidFill>
              </a:rPr>
              <a:t> </a:t>
            </a:r>
            <a:r>
              <a:rPr lang="es-ES" sz="2400" b="1" dirty="0">
                <a:solidFill>
                  <a:srgbClr val="FF0000"/>
                </a:solidFill>
              </a:rPr>
              <a:t>(UNIDADES DE CUIDADOS INTENSIVOS)</a:t>
            </a:r>
            <a:endParaRPr lang="es-ES" sz="3200" b="1" dirty="0">
              <a:solidFill>
                <a:srgbClr val="FF000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69F6902-BC79-4BED-91B4-7811CB48B650}"/>
              </a:ext>
            </a:extLst>
          </p:cNvPr>
          <p:cNvSpPr txBox="1"/>
          <p:nvPr/>
        </p:nvSpPr>
        <p:spPr>
          <a:xfrm>
            <a:off x="585786" y="5764038"/>
            <a:ext cx="4814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</a:rPr>
              <a:t>INGRESOS HOSPITALARIOS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7F7F65A-61E9-4C21-A8B6-7A228A626C38}"/>
              </a:ext>
            </a:extLst>
          </p:cNvPr>
          <p:cNvSpPr txBox="1"/>
          <p:nvPr/>
        </p:nvSpPr>
        <p:spPr>
          <a:xfrm>
            <a:off x="150731" y="3429000"/>
            <a:ext cx="33713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u="sng" dirty="0">
                <a:solidFill>
                  <a:srgbClr val="0070C0"/>
                </a:solidFill>
              </a:rPr>
              <a:t>CAPACIDAD PREDICTIVA</a:t>
            </a:r>
          </a:p>
          <a:p>
            <a:endParaRPr lang="es-ES" sz="1100" b="1" u="sng" dirty="0">
              <a:solidFill>
                <a:srgbClr val="0070C0"/>
              </a:solidFill>
            </a:endParaRPr>
          </a:p>
          <a:p>
            <a:r>
              <a:rPr lang="es-ES" sz="2400" b="1" dirty="0">
                <a:solidFill>
                  <a:srgbClr val="0070C0"/>
                </a:solidFill>
              </a:rPr>
              <a:t>ANTICIPANDO SUBIDAS Y BAJADAS EN</a:t>
            </a:r>
            <a:r>
              <a:rPr lang="es-ES" sz="3200" b="1" dirty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CDE9737-87AD-45E9-A111-0F28378BA8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3833" y="3450123"/>
            <a:ext cx="1280279" cy="210515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FD7C2B3-6718-40E9-B725-CAF8B2B0DA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0158" y="3710083"/>
            <a:ext cx="1209844" cy="164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08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933DF4-45FF-7743-8CAF-E9F177532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9" y="1"/>
            <a:ext cx="12191999" cy="6858000"/>
          </a:xfrm>
        </p:spPr>
      </p:pic>
      <p:pic>
        <p:nvPicPr>
          <p:cNvPr id="10" name="Picture 4" descr="CANAL DE ISABEL II, S.A. - Asociación Española de Empresas Gestoras de los  Servicios de Agua Urbana">
            <a:extLst>
              <a:ext uri="{FF2B5EF4-FFF2-40B4-BE49-F238E27FC236}">
                <a16:creationId xmlns:a16="http://schemas.microsoft.com/office/drawing/2014/main" id="{1735CEFF-BEED-4D2E-9803-D71FD2EF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5" y="225485"/>
            <a:ext cx="767859" cy="36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BA31286-50F6-489F-A465-4E59B37A3E0D}"/>
              </a:ext>
            </a:extLst>
          </p:cNvPr>
          <p:cNvSpPr txBox="1"/>
          <p:nvPr/>
        </p:nvSpPr>
        <p:spPr>
          <a:xfrm>
            <a:off x="713678" y="1694962"/>
            <a:ext cx="582863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Por último, hemos trabajado de forma conjunta, compartiendo información y conocimiento sobre la gestión del COVID-19, con otras empresas del sector, españolas y extranjeras, con las asociaciones sectoriales y con diversos grupos de trabajo. </a:t>
            </a:r>
          </a:p>
          <a:p>
            <a:pPr algn="just"/>
            <a:endParaRPr lang="es-E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es-E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Desde 2021, Canal de Isabel II forma parte de la </a:t>
            </a:r>
            <a:r>
              <a:rPr lang="es-ES" sz="1600" dirty="0">
                <a:solidFill>
                  <a:srgbClr val="0081C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Red de Agua y Energía Soluciones Sostenibles</a:t>
            </a:r>
            <a:r>
              <a:rPr lang="es-E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de la ONU. El objetivo es que nuestra empresa pública muestre sus buenas prácticas en la implementación de los ODS en relación con el agua, la energía, la economía circular y la biodiversidad.</a:t>
            </a:r>
          </a:p>
          <a:p>
            <a:pPr algn="just"/>
            <a:endParaRPr lang="es-E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just"/>
            <a:r>
              <a:rPr lang="es-E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Gracias a ello, Canal de Isabel II ha sido elegida por el programa </a:t>
            </a:r>
            <a:r>
              <a:rPr lang="es-ES" sz="1600" dirty="0">
                <a:solidFill>
                  <a:srgbClr val="0081C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EU-WOP</a:t>
            </a:r>
            <a:r>
              <a:rPr lang="es-E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para desarrollar, junto a la empresa </a:t>
            </a:r>
            <a:r>
              <a:rPr lang="es-ES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Sedapal</a:t>
            </a:r>
            <a:r>
              <a:rPr lang="es-E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, el Proyecto VIGÍA de rastreo, monitorización y alerta temprana de COVID-19 en las aguas residuales en las áreas metropolitanas de Lima y Callao, que congregan más de nueve millones de habitantes (el 30% de la población de Perú).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129A45C-5EFB-497C-8F7E-958E1DD5BA5E}"/>
              </a:ext>
            </a:extLst>
          </p:cNvPr>
          <p:cNvSpPr/>
          <p:nvPr/>
        </p:nvSpPr>
        <p:spPr>
          <a:xfrm>
            <a:off x="695044" y="947293"/>
            <a:ext cx="6275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FEC4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COOPERACIÓN INTERNACIONAL</a:t>
            </a:r>
          </a:p>
        </p:txBody>
      </p:sp>
      <p:pic>
        <p:nvPicPr>
          <p:cNvPr id="7" name="Picture 2" descr="EU WOPs">
            <a:extLst>
              <a:ext uri="{FF2B5EF4-FFF2-40B4-BE49-F238E27FC236}">
                <a16:creationId xmlns:a16="http://schemas.microsoft.com/office/drawing/2014/main" id="{10E76573-ED5C-4C3B-8819-544BC1AB6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276" y="2833435"/>
            <a:ext cx="4451046" cy="25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E441A1D3-6056-43ED-8A13-4D47861AD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276" y="1717264"/>
            <a:ext cx="4451046" cy="93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613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5DD0EFC-265D-0C4C-B362-683464EF4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9" y="0"/>
            <a:ext cx="12180722" cy="6851657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CD66521-1B24-4C42-9155-2C65887CB405}"/>
              </a:ext>
            </a:extLst>
          </p:cNvPr>
          <p:cNvSpPr txBox="1"/>
          <p:nvPr/>
        </p:nvSpPr>
        <p:spPr>
          <a:xfrm>
            <a:off x="2215724" y="3235036"/>
            <a:ext cx="77605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Muchas gracias por su atención</a:t>
            </a:r>
          </a:p>
          <a:p>
            <a:pPr algn="ctr"/>
            <a:endParaRPr lang="es-ES" sz="3200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algn="ctr"/>
            <a:endParaRPr lang="es-ES" sz="3200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Picture 4" descr="CANAL DE ISABEL II, S.A. - Asociación Española de Empresas Gestoras de los  Servicios de Agua Urbana">
            <a:extLst>
              <a:ext uri="{FF2B5EF4-FFF2-40B4-BE49-F238E27FC236}">
                <a16:creationId xmlns:a16="http://schemas.microsoft.com/office/drawing/2014/main" id="{2A46C1ED-88CA-4AF7-A58E-CA2F7C19C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019" y="2060631"/>
            <a:ext cx="2163959" cy="10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762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FEF1BB-030B-C247-B85D-B38080A2F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767" y="0"/>
            <a:ext cx="12208128" cy="6867072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BC72DC3-CA93-4FC7-8F33-36527D785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645" y="2018801"/>
            <a:ext cx="11123533" cy="1279081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S" b="1" dirty="0">
                <a:solidFill>
                  <a:srgbClr val="0081C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Índice</a:t>
            </a:r>
            <a:br>
              <a:rPr lang="es-ES" b="1" dirty="0">
                <a:solidFill>
                  <a:srgbClr val="0081C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s-ES" dirty="0"/>
            </a:br>
            <a:br>
              <a:rPr lang="es-ES" dirty="0"/>
            </a:b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5DE5518-EB58-46EA-9ABA-A8BA1E8300D8}"/>
              </a:ext>
            </a:extLst>
          </p:cNvPr>
          <p:cNvSpPr txBox="1"/>
          <p:nvPr/>
        </p:nvSpPr>
        <p:spPr>
          <a:xfrm>
            <a:off x="998745" y="1088347"/>
            <a:ext cx="10411800" cy="5344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A77BCA"/>
              </a:buClr>
              <a:buFont typeface="+mj-lt"/>
              <a:buAutoNum type="arabicPeriod"/>
            </a:pPr>
            <a:endParaRPr lang="es-ES" sz="1800" b="1" dirty="0"/>
          </a:p>
          <a:p>
            <a:pPr marL="342900" indent="-342900">
              <a:lnSpc>
                <a:spcPct val="150000"/>
              </a:lnSpc>
              <a:buClr>
                <a:srgbClr val="0081C9"/>
              </a:buClr>
              <a:buAutoNum type="arabicPeriod"/>
            </a:pPr>
            <a:r>
              <a:rPr lang="es-ES" sz="2000" dirty="0">
                <a:solidFill>
                  <a:srgbClr val="3333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Introducción: Canal de Isabel II y los Objetivos del Desarrollo Sostenible</a:t>
            </a:r>
          </a:p>
          <a:p>
            <a:pPr marL="342900" indent="-342900">
              <a:lnSpc>
                <a:spcPct val="150000"/>
              </a:lnSpc>
              <a:buClr>
                <a:srgbClr val="0081C9"/>
              </a:buClr>
              <a:buFontTx/>
              <a:buAutoNum type="arabicPeriod"/>
            </a:pPr>
            <a:r>
              <a:rPr lang="es-ES" sz="2000" dirty="0">
                <a:solidFill>
                  <a:srgbClr val="3333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Respuesta al COVID-19: principales acciones </a:t>
            </a:r>
          </a:p>
          <a:p>
            <a:pPr marL="342900" indent="-342900">
              <a:lnSpc>
                <a:spcPct val="150000"/>
              </a:lnSpc>
              <a:buClr>
                <a:srgbClr val="0081C9"/>
              </a:buClr>
              <a:buAutoNum type="arabicPeriod"/>
            </a:pPr>
            <a:endParaRPr lang="es-ES" sz="2000" dirty="0">
              <a:solidFill>
                <a:srgbClr val="333333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57188">
              <a:lnSpc>
                <a:spcPct val="150000"/>
              </a:lnSpc>
              <a:buClr>
                <a:srgbClr val="A77BCA"/>
              </a:buClr>
            </a:pPr>
            <a:endParaRPr lang="es-ES" sz="2000" dirty="0">
              <a:solidFill>
                <a:schemeClr val="accent4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  <a:buClr>
                <a:srgbClr val="0081C9"/>
              </a:buClr>
            </a:pPr>
            <a:endParaRPr lang="es-ES" sz="2000" dirty="0">
              <a:solidFill>
                <a:schemeClr val="accent4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  <a:buClr>
                <a:srgbClr val="0081C9"/>
              </a:buClr>
            </a:pPr>
            <a:endParaRPr lang="es-ES" sz="2000" dirty="0">
              <a:solidFill>
                <a:srgbClr val="333333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>
              <a:lnSpc>
                <a:spcPct val="150000"/>
              </a:lnSpc>
              <a:buClr>
                <a:srgbClr val="0081C9"/>
              </a:buClr>
            </a:pPr>
            <a:endParaRPr lang="es-ES" sz="1000" dirty="0">
              <a:solidFill>
                <a:srgbClr val="333333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54013" indent="-354013">
              <a:lnSpc>
                <a:spcPct val="150000"/>
              </a:lnSpc>
              <a:buClr>
                <a:srgbClr val="0081C9"/>
              </a:buClr>
              <a:buFont typeface="+mj-lt"/>
              <a:buAutoNum type="arabicPeriod" startAt="3"/>
            </a:pPr>
            <a:r>
              <a:rPr lang="es-ES" sz="2000" dirty="0">
                <a:solidFill>
                  <a:srgbClr val="3333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Cooperación internacional</a:t>
            </a:r>
          </a:p>
          <a:p>
            <a:pPr marL="342900" indent="-342900">
              <a:lnSpc>
                <a:spcPct val="150000"/>
              </a:lnSpc>
              <a:buClr>
                <a:srgbClr val="0081C9"/>
              </a:buClr>
              <a:buFont typeface="+mj-lt"/>
              <a:buAutoNum type="arabicPeriod" startAt="3"/>
            </a:pPr>
            <a:r>
              <a:rPr lang="es-ES" sz="2000" dirty="0">
                <a:solidFill>
                  <a:srgbClr val="3333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Conclusiones</a:t>
            </a:r>
          </a:p>
          <a:p>
            <a:pPr>
              <a:lnSpc>
                <a:spcPct val="150000"/>
              </a:lnSpc>
              <a:buClr>
                <a:srgbClr val="A77BCA"/>
              </a:buClr>
            </a:pPr>
            <a:endParaRPr lang="es-ES" sz="18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s-ES" sz="2400" dirty="0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59F28B84-B48A-4879-B22E-80A8EC50558F}"/>
              </a:ext>
            </a:extLst>
          </p:cNvPr>
          <p:cNvGrpSpPr/>
          <p:nvPr/>
        </p:nvGrpSpPr>
        <p:grpSpPr>
          <a:xfrm>
            <a:off x="4529438" y="3750057"/>
            <a:ext cx="6633565" cy="592724"/>
            <a:chOff x="3558812" y="3403657"/>
            <a:chExt cx="4791086" cy="428095"/>
          </a:xfrm>
        </p:grpSpPr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92E1226-877B-44DB-A476-1F8ADB7FA178}"/>
                </a:ext>
              </a:extLst>
            </p:cNvPr>
            <p:cNvSpPr txBox="1"/>
            <p:nvPr/>
          </p:nvSpPr>
          <p:spPr>
            <a:xfrm>
              <a:off x="5936972" y="3409398"/>
              <a:ext cx="1386528" cy="422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>
                  <a:solidFill>
                    <a:srgbClr val="33333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Agua para los servicios sanitarios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D632282-852A-4029-8DF6-35FD2556304D}"/>
                </a:ext>
              </a:extLst>
            </p:cNvPr>
            <p:cNvSpPr txBox="1"/>
            <p:nvPr/>
          </p:nvSpPr>
          <p:spPr>
            <a:xfrm>
              <a:off x="3558812" y="3409398"/>
              <a:ext cx="1143087" cy="422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>
                  <a:solidFill>
                    <a:srgbClr val="33333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Bonificaciones en la tarifa</a:t>
              </a:r>
              <a:endParaRPr lang="es-ES" sz="1400" dirty="0">
                <a:solidFill>
                  <a:srgbClr val="333333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2EE75D94-48EB-4525-9E98-AF8EC761AD4C}"/>
                </a:ext>
              </a:extLst>
            </p:cNvPr>
            <p:cNvSpPr txBox="1"/>
            <p:nvPr/>
          </p:nvSpPr>
          <p:spPr>
            <a:xfrm>
              <a:off x="4730066" y="3403657"/>
              <a:ext cx="1216086" cy="422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>
                  <a:solidFill>
                    <a:srgbClr val="33333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Acciones de concienciación</a:t>
              </a:r>
              <a:endParaRPr lang="es-ES" sz="1400" dirty="0">
                <a:solidFill>
                  <a:srgbClr val="333333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B4BF24A5-ABF6-4680-B920-67ED723AC2EB}"/>
                </a:ext>
              </a:extLst>
            </p:cNvPr>
            <p:cNvSpPr txBox="1"/>
            <p:nvPr/>
          </p:nvSpPr>
          <p:spPr>
            <a:xfrm>
              <a:off x="7394508" y="3403657"/>
              <a:ext cx="955390" cy="244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600" dirty="0">
                  <a:solidFill>
                    <a:srgbClr val="333333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Sistema Vigía</a:t>
              </a:r>
              <a:endParaRPr lang="es-ES" sz="1400" dirty="0">
                <a:solidFill>
                  <a:srgbClr val="333333"/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pic>
        <p:nvPicPr>
          <p:cNvPr id="27" name="Imagen 26">
            <a:extLst>
              <a:ext uri="{FF2B5EF4-FFF2-40B4-BE49-F238E27FC236}">
                <a16:creationId xmlns:a16="http://schemas.microsoft.com/office/drawing/2014/main" id="{6CEED767-DFBC-4D0C-9F06-3F55E7160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305" y="2666171"/>
            <a:ext cx="1076325" cy="11049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8F2C1A3-BB63-47E1-8F34-CF3F1A72A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787" y="2750724"/>
            <a:ext cx="1038225" cy="100965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FDEB3C7E-8206-45F1-946B-252707071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1640" y="2704018"/>
            <a:ext cx="1051434" cy="1078165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0176039C-AD18-407E-9542-EEE05A9F7B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5233" y="2704939"/>
            <a:ext cx="1047750" cy="1076325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CE8746C6-F197-4D38-BA13-E8828006E5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3953" y="2676830"/>
            <a:ext cx="869950" cy="1122236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087FB603-8FC2-4CB8-B6CC-AA31B7A7CC37}"/>
              </a:ext>
            </a:extLst>
          </p:cNvPr>
          <p:cNvSpPr txBox="1"/>
          <p:nvPr/>
        </p:nvSpPr>
        <p:spPr>
          <a:xfrm>
            <a:off x="2661426" y="3759826"/>
            <a:ext cx="1919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3333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Teletrabajo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90DD73B-B9A1-4E2D-AAF7-AC291EE094E5}"/>
              </a:ext>
            </a:extLst>
          </p:cNvPr>
          <p:cNvSpPr txBox="1"/>
          <p:nvPr/>
        </p:nvSpPr>
        <p:spPr>
          <a:xfrm>
            <a:off x="1028997" y="3750057"/>
            <a:ext cx="1775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333333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Automatización de las operaciones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608ED00E-C4C9-44CA-BD6D-04D0E08903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5927" y="2789974"/>
            <a:ext cx="10668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3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ABC5F7-35BB-4643-841C-51E2B9E7A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9" y="0"/>
            <a:ext cx="12180722" cy="6851656"/>
          </a:xfr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2C02382-B447-4E9D-B842-E8FD84D23A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543" y="405526"/>
            <a:ext cx="6557910" cy="3845640"/>
          </a:xfrm>
          <a:prstGeom prst="rect">
            <a:avLst/>
          </a:prstGeom>
        </p:spPr>
      </p:pic>
      <p:sp>
        <p:nvSpPr>
          <p:cNvPr id="10" name="2 Marcador de contenido">
            <a:extLst>
              <a:ext uri="{FF2B5EF4-FFF2-40B4-BE49-F238E27FC236}">
                <a16:creationId xmlns:a16="http://schemas.microsoft.com/office/drawing/2014/main" id="{FB69FFD9-3B27-43FF-B910-5E3E566E88BF}"/>
              </a:ext>
            </a:extLst>
          </p:cNvPr>
          <p:cNvSpPr>
            <a:spLocks noGrp="1"/>
          </p:cNvSpPr>
          <p:nvPr/>
        </p:nvSpPr>
        <p:spPr>
          <a:xfrm>
            <a:off x="6619178" y="1607498"/>
            <a:ext cx="5112000" cy="4179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lnSpc>
                <a:spcPts val="168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1463" indent="-7938" algn="l" defTabSz="457200" rtl="0" eaLnBrk="1" latinLnBrk="0" hangingPunct="1">
              <a:lnSpc>
                <a:spcPts val="1680"/>
              </a:lnSpc>
              <a:spcBef>
                <a:spcPts val="336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9263" indent="0" algn="l" defTabSz="457200" rtl="0" eaLnBrk="1" latinLnBrk="0" hangingPunct="1">
              <a:lnSpc>
                <a:spcPts val="1680"/>
              </a:lnSpc>
              <a:spcBef>
                <a:spcPts val="336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0" algn="l" defTabSz="457200" rtl="0" eaLnBrk="1" latinLnBrk="0" hangingPunct="1">
              <a:lnSpc>
                <a:spcPts val="1680"/>
              </a:lnSpc>
              <a:spcBef>
                <a:spcPts val="336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2663" indent="0" algn="l" defTabSz="457200" rtl="0" eaLnBrk="1" latinLnBrk="0" hangingPunct="1">
              <a:lnSpc>
                <a:spcPts val="1680"/>
              </a:lnSpc>
              <a:spcBef>
                <a:spcPts val="336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lvl="1" indent="-228600" defTabSz="914400">
              <a:lnSpc>
                <a:spcPct val="100000"/>
              </a:lnSpc>
              <a:spcBef>
                <a:spcPts val="1000"/>
              </a:spcBef>
              <a:buClr>
                <a:srgbClr val="0081C9"/>
              </a:buClr>
              <a:buFont typeface="Arial" panose="020B0604020202020204" pitchFamily="34" charset="0"/>
              <a:buChar char="•"/>
            </a:pPr>
            <a:r>
              <a:rPr lang="es-ES" sz="145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Canal de Isabel II </a:t>
            </a:r>
            <a:r>
              <a:rPr lang="es-ES" sz="1450" dirty="0">
                <a:latin typeface="Segoe UI Light" panose="020B0502040204020203" pitchFamily="34" charset="0"/>
                <a:cs typeface="Segoe UI Light" panose="020B0502040204020203" pitchFamily="34" charset="0"/>
              </a:rPr>
              <a:t>es la empresa </a:t>
            </a:r>
            <a:r>
              <a:rPr lang="es-ES" sz="145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100% pública </a:t>
            </a:r>
            <a:r>
              <a:rPr lang="es-ES" sz="1450" dirty="0">
                <a:latin typeface="Segoe UI Light" panose="020B0502040204020203" pitchFamily="34" charset="0"/>
                <a:cs typeface="Segoe UI Light" panose="020B0502040204020203" pitchFamily="34" charset="0"/>
              </a:rPr>
              <a:t>responsable del </a:t>
            </a:r>
            <a:r>
              <a:rPr lang="es-ES" sz="145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ciclo integral del agua </a:t>
            </a:r>
            <a:r>
              <a:rPr lang="es-ES" sz="1450" dirty="0">
                <a:latin typeface="Segoe UI Light" panose="020B0502040204020203" pitchFamily="34" charset="0"/>
                <a:cs typeface="Segoe UI Light" panose="020B0502040204020203" pitchFamily="34" charset="0"/>
              </a:rPr>
              <a:t>de la </a:t>
            </a:r>
            <a:r>
              <a:rPr lang="es-ES" sz="145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Comunidad de Madrid</a:t>
            </a:r>
          </a:p>
          <a:p>
            <a:pPr marL="630238" lvl="1" indent="-228600" defTabSz="914400">
              <a:lnSpc>
                <a:spcPct val="100000"/>
              </a:lnSpc>
              <a:spcBef>
                <a:spcPts val="1000"/>
              </a:spcBef>
              <a:buClr>
                <a:srgbClr val="0081C9"/>
              </a:buClr>
              <a:buFont typeface="Arial" panose="020B0604020202020204" pitchFamily="34" charset="0"/>
              <a:buChar char="•"/>
            </a:pPr>
            <a:r>
              <a:rPr lang="es-ES" sz="145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6.53 millones de habitantes abastecidos </a:t>
            </a:r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(174 municipios)</a:t>
            </a:r>
          </a:p>
          <a:p>
            <a:pPr marL="630238" lvl="1" indent="-228600" defTabSz="914400">
              <a:lnSpc>
                <a:spcPct val="100000"/>
              </a:lnSpc>
              <a:spcBef>
                <a:spcPts val="1000"/>
              </a:spcBef>
              <a:buClr>
                <a:srgbClr val="0081C9"/>
              </a:buClr>
              <a:buFont typeface="Arial" panose="020B0604020202020204" pitchFamily="34" charset="0"/>
              <a:buChar char="•"/>
            </a:pPr>
            <a:r>
              <a:rPr lang="es-ES" sz="145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6.74 millones de habitantes servidos en saneamiento </a:t>
            </a:r>
            <a:r>
              <a:rPr lang="es-ES" dirty="0">
                <a:latin typeface="Segoe UI Light" panose="020B0502040204020203" pitchFamily="34" charset="0"/>
                <a:cs typeface="Segoe UI Light" panose="020B0502040204020203" pitchFamily="34" charset="0"/>
              </a:rPr>
              <a:t>(179 municipios)</a:t>
            </a:r>
          </a:p>
          <a:p>
            <a:pPr marL="630238" lvl="1" indent="-228600" defTabSz="914400">
              <a:lnSpc>
                <a:spcPct val="100000"/>
              </a:lnSpc>
              <a:spcBef>
                <a:spcPts val="1000"/>
              </a:spcBef>
              <a:buClr>
                <a:srgbClr val="0081C9"/>
              </a:buClr>
              <a:buFont typeface="Arial" panose="020B0604020202020204" pitchFamily="34" charset="0"/>
              <a:buChar char="•"/>
            </a:pPr>
            <a:r>
              <a:rPr lang="es-ES" sz="145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8,073 km2 </a:t>
            </a:r>
            <a:r>
              <a:rPr lang="es-ES" sz="14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de área</a:t>
            </a:r>
            <a:endParaRPr lang="es-ES" sz="145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630238" lvl="1" indent="-228600" defTabSz="914400">
              <a:lnSpc>
                <a:spcPct val="100000"/>
              </a:lnSpc>
              <a:spcBef>
                <a:spcPts val="1000"/>
              </a:spcBef>
              <a:buClr>
                <a:srgbClr val="0081C9"/>
              </a:buClr>
              <a:buFont typeface="Arial" panose="020B0604020202020204" pitchFamily="34" charset="0"/>
              <a:buChar char="•"/>
            </a:pPr>
            <a:r>
              <a:rPr lang="es-ES" sz="1450" b="1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856,89 millone</a:t>
            </a:r>
            <a:r>
              <a:rPr lang="es-ES" sz="1450" b="1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s de euros </a:t>
            </a:r>
            <a:r>
              <a:rPr lang="es-ES" sz="1450" dirty="0">
                <a:latin typeface="Segoe UI Light" panose="020B0502040204020203" pitchFamily="34" charset="0"/>
                <a:ea typeface="Calibri" panose="020F0502020204030204" pitchFamily="34" charset="0"/>
                <a:cs typeface="Segoe UI Light" panose="020B0502040204020203" pitchFamily="34" charset="0"/>
              </a:rPr>
              <a:t>de cifra de negocio</a:t>
            </a:r>
            <a:endParaRPr lang="es-ES" sz="145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630238" lvl="1" indent="-228600" defTabSz="914400">
              <a:lnSpc>
                <a:spcPct val="100000"/>
              </a:lnSpc>
              <a:spcBef>
                <a:spcPts val="1000"/>
              </a:spcBef>
              <a:buClr>
                <a:srgbClr val="0081C9"/>
              </a:buClr>
              <a:buFont typeface="Arial" panose="020B0604020202020204" pitchFamily="34" charset="0"/>
              <a:buChar char="•"/>
            </a:pPr>
            <a:r>
              <a:rPr lang="es-ES" sz="145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3.191 empleados </a:t>
            </a:r>
            <a:r>
              <a:rPr lang="es-ES" sz="1450" dirty="0">
                <a:latin typeface="Segoe UI Light" panose="020B0502040204020203" pitchFamily="34" charset="0"/>
                <a:cs typeface="Segoe UI Light" panose="020B0502040204020203" pitchFamily="34" charset="0"/>
              </a:rPr>
              <a:t>en plantilla</a:t>
            </a:r>
            <a:endParaRPr lang="en-US" sz="145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1" name="Picture 2" descr="Ver las imágenes de origen">
            <a:extLst>
              <a:ext uri="{FF2B5EF4-FFF2-40B4-BE49-F238E27FC236}">
                <a16:creationId xmlns:a16="http://schemas.microsoft.com/office/drawing/2014/main" id="{CE4EC253-87EE-450F-9486-CD73AADE3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098" y="1070565"/>
            <a:ext cx="842905" cy="109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33DC595A-34BE-4132-89EA-E942EE783DC0}"/>
              </a:ext>
            </a:extLst>
          </p:cNvPr>
          <p:cNvSpPr txBox="1">
            <a:spLocks/>
          </p:cNvSpPr>
          <p:nvPr/>
        </p:nvSpPr>
        <p:spPr>
          <a:xfrm>
            <a:off x="6751782" y="553565"/>
            <a:ext cx="3736215" cy="1990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400" dirty="0">
                <a:solidFill>
                  <a:srgbClr val="0081C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Canal de Isabel II</a:t>
            </a:r>
            <a:endParaRPr lang="es-ES" sz="3400" i="1" dirty="0">
              <a:solidFill>
                <a:srgbClr val="0081C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r"/>
            <a:r>
              <a:rPr lang="es-ES" sz="1800" dirty="0">
                <a:solidFill>
                  <a:srgbClr val="1ABDD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Principales magnitudes de la Comunidad de Madrid</a:t>
            </a:r>
          </a:p>
        </p:txBody>
      </p:sp>
      <p:pic>
        <p:nvPicPr>
          <p:cNvPr id="17" name="Picture 4" descr="CANAL DE ISABEL II, S.A. - Asociación Española de Empresas Gestoras de los  Servicios de Agua Urbana">
            <a:extLst>
              <a:ext uri="{FF2B5EF4-FFF2-40B4-BE49-F238E27FC236}">
                <a16:creationId xmlns:a16="http://schemas.microsoft.com/office/drawing/2014/main" id="{5A7E5267-A938-48AA-9A3C-935687F63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5" y="225485"/>
            <a:ext cx="767859" cy="36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26838C6A-BF22-4FA3-8860-7C78E7C77FEB}"/>
              </a:ext>
            </a:extLst>
          </p:cNvPr>
          <p:cNvCxnSpPr>
            <a:cxnSpLocks/>
          </p:cNvCxnSpPr>
          <p:nvPr/>
        </p:nvCxnSpPr>
        <p:spPr>
          <a:xfrm flipH="1">
            <a:off x="3463636" y="2090243"/>
            <a:ext cx="69388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>
            <a:extLst>
              <a:ext uri="{FF2B5EF4-FFF2-40B4-BE49-F238E27FC236}">
                <a16:creationId xmlns:a16="http://schemas.microsoft.com/office/drawing/2014/main" id="{7EDCE9A8-39C1-4EB5-BFE3-B56B41B9F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911" y="4869750"/>
            <a:ext cx="4204481" cy="57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437BB531-C829-41E6-A86F-46B48995248E}"/>
              </a:ext>
            </a:extLst>
          </p:cNvPr>
          <p:cNvSpPr txBox="1"/>
          <p:nvPr/>
        </p:nvSpPr>
        <p:spPr>
          <a:xfrm>
            <a:off x="2111911" y="4464882"/>
            <a:ext cx="51707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0" u="none" strike="noStrike" baseline="0" dirty="0">
                <a:solidFill>
                  <a:srgbClr val="FEC466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Una estrategia a 2030…</a:t>
            </a:r>
            <a:endParaRPr lang="es-ES" sz="2000" dirty="0">
              <a:solidFill>
                <a:srgbClr val="FEC466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0012E4C3-F47C-40BD-8466-F6737298C3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417" y="4572095"/>
            <a:ext cx="1149371" cy="1621128"/>
          </a:xfrm>
          <a:prstGeom prst="rect">
            <a:avLst/>
          </a:prstGeom>
          <a:effectLst/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DA070809-5542-419C-ADBD-D37264E93C8C}"/>
              </a:ext>
            </a:extLst>
          </p:cNvPr>
          <p:cNvSpPr txBox="1"/>
          <p:nvPr/>
        </p:nvSpPr>
        <p:spPr>
          <a:xfrm>
            <a:off x="2141407" y="5519605"/>
            <a:ext cx="790918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Canal refleja en su Plan Estratégico el fiel compromiso con los 17 ODS a través de sus más de </a:t>
            </a:r>
            <a:r>
              <a:rPr lang="es-ES" sz="1500" dirty="0">
                <a:solidFill>
                  <a:srgbClr val="0082CE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 acciones, 45 planes y 10 líneas</a:t>
            </a:r>
            <a:r>
              <a:rPr lang="es-ES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 que nacen para dar respuesta a los grandes retos de modernización y sostenibilidad. </a:t>
            </a:r>
            <a:endParaRPr lang="es-ES" sz="1500" dirty="0"/>
          </a:p>
        </p:txBody>
      </p:sp>
    </p:spTree>
    <p:extLst>
      <p:ext uri="{BB962C8B-B14F-4D97-AF65-F5344CB8AC3E}">
        <p14:creationId xmlns:p14="http://schemas.microsoft.com/office/powerpoint/2010/main" val="3230927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933DF4-45FF-7743-8CAF-E9F177532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378642F-7CB5-41A6-A885-D160CECD8578}"/>
              </a:ext>
            </a:extLst>
          </p:cNvPr>
          <p:cNvSpPr txBox="1"/>
          <p:nvPr/>
        </p:nvSpPr>
        <p:spPr>
          <a:xfrm>
            <a:off x="1819833" y="4338545"/>
            <a:ext cx="3681601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s-ES" sz="1600" b="1" dirty="0">
                <a:solidFill>
                  <a:srgbClr val="0081C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Teletrabajo</a:t>
            </a:r>
          </a:p>
          <a:p>
            <a:r>
              <a:rPr lang="es-E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Al mismo tiempo, comenzamos a implantar el teletrabajo, con un importante refuerzo de la red de comunicaciones. En apenas diez días habilitamos los 1.500 puestos de trabajo remoto que podían desempeñarse desde casa.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77D5285-71F4-44F3-A3BD-139AFB624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57" y="4251599"/>
            <a:ext cx="846699" cy="109224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7DB6C55-B27E-4EA0-B808-4F520C6FCC70}"/>
              </a:ext>
            </a:extLst>
          </p:cNvPr>
          <p:cNvSpPr txBox="1"/>
          <p:nvPr/>
        </p:nvSpPr>
        <p:spPr>
          <a:xfrm>
            <a:off x="1819834" y="1792353"/>
            <a:ext cx="382157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s-ES" sz="1600" b="1" dirty="0">
                <a:solidFill>
                  <a:srgbClr val="0081C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Automatización de las operaciones</a:t>
            </a:r>
          </a:p>
          <a:p>
            <a:pPr>
              <a:spcAft>
                <a:spcPts val="600"/>
              </a:spcAft>
            </a:pPr>
            <a:r>
              <a:rPr lang="es-E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Decidimos trasladar nuestro Centro de Control a los hogares de más de 50 trabajadores, desde donde seguimos gestionando cualquier incidencia las 24 horas del día. </a:t>
            </a:r>
          </a:p>
          <a:p>
            <a:r>
              <a:rPr lang="es-E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El éxito de esta operación inédita es el resultado de nuestros esfuerzos por dotar a una gran parte de las instalaciones de la capacidad de ser controladas de forma remota.</a:t>
            </a:r>
          </a:p>
          <a:p>
            <a:endParaRPr lang="es-E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5" name="Picture 4" descr="CANAL DE ISABEL II, S.A. - Asociación Española de Empresas Gestoras de los  Servicios de Agua Urbana">
            <a:extLst>
              <a:ext uri="{FF2B5EF4-FFF2-40B4-BE49-F238E27FC236}">
                <a16:creationId xmlns:a16="http://schemas.microsoft.com/office/drawing/2014/main" id="{2A96B84F-7CD4-4A22-AC2C-CAF235D79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5" y="225485"/>
            <a:ext cx="767859" cy="36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F93F8DD-C2B9-41A9-861A-9B191F3F4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57" y="1745889"/>
            <a:ext cx="948303" cy="82129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988B981-C6D7-4FAE-A5CF-E68F8A668972}"/>
              </a:ext>
            </a:extLst>
          </p:cNvPr>
          <p:cNvSpPr txBox="1"/>
          <p:nvPr/>
        </p:nvSpPr>
        <p:spPr>
          <a:xfrm>
            <a:off x="7016555" y="3640428"/>
            <a:ext cx="4554730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s-ES" sz="1600" b="1" dirty="0">
                <a:solidFill>
                  <a:srgbClr val="0081C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Agua para los servicios sanitarios</a:t>
            </a:r>
          </a:p>
          <a:p>
            <a:pPr algn="l">
              <a:spcAft>
                <a:spcPts val="600"/>
              </a:spcAft>
            </a:pPr>
            <a:r>
              <a:rPr lang="es-E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Se ha repartido un total de 137.500 litros de agua embotellada a 25 hospitales madrileños.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05BFF96E-BD21-4EC5-8E66-6C659F56B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7541" y="3502684"/>
            <a:ext cx="956770" cy="98217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26A4658-8EE3-463B-902E-40020EA52421}"/>
              </a:ext>
            </a:extLst>
          </p:cNvPr>
          <p:cNvSpPr txBox="1"/>
          <p:nvPr/>
        </p:nvSpPr>
        <p:spPr>
          <a:xfrm>
            <a:off x="7000282" y="1751552"/>
            <a:ext cx="447826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s-ES" sz="1600" b="1" dirty="0">
                <a:solidFill>
                  <a:srgbClr val="0081C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Bonificaciones en las tarifas del agua</a:t>
            </a:r>
          </a:p>
          <a:p>
            <a:pPr algn="l">
              <a:spcAft>
                <a:spcPts val="600"/>
              </a:spcAft>
            </a:pPr>
            <a:r>
              <a:rPr lang="es-E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Destinadas a usuarios afectados por un ERTE, trabajadores autónomos, empresas e industrias que han visto reducida su actividad, así como a instalaciones habilitadas para usos sanitarios o funerarios. En total, desde 2020 han sido más de 44.000 beneficiarios, alcanzando una cifra superior a los 5,7 millones de euros.</a:t>
            </a:r>
          </a:p>
          <a:p>
            <a:pPr algn="l">
              <a:spcAft>
                <a:spcPts val="600"/>
              </a:spcAft>
            </a:pPr>
            <a:endParaRPr lang="es-ES" sz="14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3294206-D1BD-424A-8204-1BF104F9AD2E}"/>
              </a:ext>
            </a:extLst>
          </p:cNvPr>
          <p:cNvSpPr txBox="1"/>
          <p:nvPr/>
        </p:nvSpPr>
        <p:spPr>
          <a:xfrm>
            <a:off x="7016555" y="4769432"/>
            <a:ext cx="455473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s-ES" sz="1600" b="1" dirty="0">
                <a:solidFill>
                  <a:srgbClr val="0081C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Acciones de concienciación</a:t>
            </a:r>
          </a:p>
          <a:p>
            <a:pPr>
              <a:spcAft>
                <a:spcPts val="600"/>
              </a:spcAft>
            </a:pPr>
            <a:r>
              <a:rPr lang="es-E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Durante este periodo de crisis también hemos incrementado el empeño que dedicamos a las campañas de comunicación.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FB18FD49-E99B-4538-B67C-7647A5DBEA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1929" y="1745889"/>
            <a:ext cx="922902" cy="89750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202289C-5B93-4506-BC39-59BBBEBAEB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1828" y="4772227"/>
            <a:ext cx="931369" cy="956770"/>
          </a:xfrm>
          <a:prstGeom prst="rect">
            <a:avLst/>
          </a:prstGeom>
        </p:spPr>
      </p:pic>
      <p:pic>
        <p:nvPicPr>
          <p:cNvPr id="28" name="Picture 4" descr="Objetivo de Desarrollo Sostenible 3 - Wikipedia, la enciclopedia libre">
            <a:extLst>
              <a:ext uri="{FF2B5EF4-FFF2-40B4-BE49-F238E27FC236}">
                <a16:creationId xmlns:a16="http://schemas.microsoft.com/office/drawing/2014/main" id="{B2099CD6-3C41-4E76-B37A-A3CF3470F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81" y="878408"/>
            <a:ext cx="499654" cy="49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5875A490-41F2-4EAD-B30F-9988FA18C6B4}"/>
              </a:ext>
            </a:extLst>
          </p:cNvPr>
          <p:cNvSpPr txBox="1"/>
          <p:nvPr/>
        </p:nvSpPr>
        <p:spPr>
          <a:xfrm>
            <a:off x="1515496" y="762888"/>
            <a:ext cx="10408036" cy="677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s-ES" sz="1700" i="1" dirty="0">
                <a:solidFill>
                  <a:srgbClr val="269A45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Garantizar una vida sana y promover el bienestar en todas las edades es esencial para el desarrollo sostenible</a:t>
            </a:r>
            <a:r>
              <a:rPr lang="es-ES" sz="1700" i="1" dirty="0">
                <a:solidFill>
                  <a:srgbClr val="269A45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es-ES" b="1" i="1" dirty="0">
                <a:solidFill>
                  <a:srgbClr val="0092B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¿Cuáles han sido los puntos clave en la actuación de Canal de Isabel II frente al Covid-19?</a:t>
            </a:r>
            <a:endParaRPr lang="es-ES" b="1" i="1" dirty="0">
              <a:solidFill>
                <a:srgbClr val="0092B4"/>
              </a:solidFill>
              <a:effectLst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421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933DF4-45FF-7743-8CAF-E9F177532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39" y="1"/>
            <a:ext cx="12191999" cy="6858000"/>
          </a:xfrm>
        </p:spPr>
      </p:pic>
      <p:pic>
        <p:nvPicPr>
          <p:cNvPr id="10" name="Picture 4" descr="CANAL DE ISABEL II, S.A. - Asociación Española de Empresas Gestoras de los  Servicios de Agua Urbana">
            <a:extLst>
              <a:ext uri="{FF2B5EF4-FFF2-40B4-BE49-F238E27FC236}">
                <a16:creationId xmlns:a16="http://schemas.microsoft.com/office/drawing/2014/main" id="{1735CEFF-BEED-4D2E-9803-D71FD2EF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5" y="225485"/>
            <a:ext cx="767859" cy="36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CEC209FF-3874-488F-9214-5410CABF0004}"/>
              </a:ext>
            </a:extLst>
          </p:cNvPr>
          <p:cNvGrpSpPr/>
          <p:nvPr/>
        </p:nvGrpSpPr>
        <p:grpSpPr>
          <a:xfrm>
            <a:off x="5357208" y="585568"/>
            <a:ext cx="6521039" cy="4498990"/>
            <a:chOff x="1920997" y="645665"/>
            <a:chExt cx="8350005" cy="5566670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C98E5CCF-ACF2-4FA4-AF39-CB7C8A2CF5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997" y="645665"/>
              <a:ext cx="8350005" cy="5566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Elementos multimedia en línea 3" title="#CuentaConTuAgua | Si vives en Madrid, cuenta con tu agua | Canal de Isabel II">
              <a:hlinkClick r:id="" action="ppaction://media"/>
              <a:extLst>
                <a:ext uri="{FF2B5EF4-FFF2-40B4-BE49-F238E27FC236}">
                  <a16:creationId xmlns:a16="http://schemas.microsoft.com/office/drawing/2014/main" id="{9F438904-6305-4EC4-B9BE-109AA8674644}"/>
                </a:ext>
              </a:extLst>
            </p:cNvPr>
            <p:cNvPicPr>
              <a:picLocks noRot="1" noChangeAspect="1"/>
            </p:cNvPicPr>
            <p:nvPr>
              <a:videoFile r:link="rId1"/>
            </p:nvPr>
          </p:nvPicPr>
          <p:blipFill>
            <a:blip r:embed="rId6"/>
            <a:stretch>
              <a:fillRect/>
            </a:stretch>
          </p:blipFill>
          <p:spPr>
            <a:xfrm>
              <a:off x="2492629" y="1139525"/>
              <a:ext cx="7206740" cy="4071807"/>
            </a:xfrm>
            <a:prstGeom prst="rect">
              <a:avLst/>
            </a:prstGeom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55D70D86-EECC-4956-AD1B-FE5F696F7C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0074" y="3125987"/>
            <a:ext cx="1919026" cy="27392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4" descr="Patricia Cruzado - Responsable en Área de Depuración Cuencas Tajo y Tajuña  Canal de Isabel II - Canal de Isabel II | LinkedIn">
            <a:extLst>
              <a:ext uri="{FF2B5EF4-FFF2-40B4-BE49-F238E27FC236}">
                <a16:creationId xmlns:a16="http://schemas.microsoft.com/office/drawing/2014/main" id="{218F243F-1F67-412D-A3CC-9F55BD468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69" y="3125989"/>
            <a:ext cx="1996075" cy="273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El canal de Isabel II ofrece medidas de apoyo reduciendo la factura de  consumo">
            <a:extLst>
              <a:ext uri="{FF2B5EF4-FFF2-40B4-BE49-F238E27FC236}">
                <a16:creationId xmlns:a16="http://schemas.microsoft.com/office/drawing/2014/main" id="{C06EAA44-F8B3-43C6-8CB4-6666F385B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96" y="907798"/>
            <a:ext cx="4038704" cy="211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A758FA2-E0A6-4670-B486-39314D203D62}"/>
              </a:ext>
            </a:extLst>
          </p:cNvPr>
          <p:cNvSpPr txBox="1"/>
          <p:nvPr/>
        </p:nvSpPr>
        <p:spPr>
          <a:xfrm>
            <a:off x="5617879" y="4897043"/>
            <a:ext cx="4329303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4000"/>
              </a:lnSpc>
            </a:pPr>
            <a:r>
              <a:rPr lang="es-ES" b="1" dirty="0">
                <a:solidFill>
                  <a:srgbClr val="0081C9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“Cuenta con tu agua”</a:t>
            </a:r>
          </a:p>
          <a:p>
            <a:pPr algn="l"/>
            <a:r>
              <a:rPr lang="es-ES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Campaña de comunicación cuyo objetivo principal es difundir las bonificaciones sociales en la factura</a:t>
            </a:r>
            <a:endParaRPr lang="es-ES" sz="1500" dirty="0">
              <a:solidFill>
                <a:srgbClr val="0081C9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601B28AD-52D2-4504-8C22-8E88A203EDEA}"/>
              </a:ext>
            </a:extLst>
          </p:cNvPr>
          <p:cNvCxnSpPr>
            <a:cxnSpLocks/>
          </p:cNvCxnSpPr>
          <p:nvPr/>
        </p:nvCxnSpPr>
        <p:spPr>
          <a:xfrm flipH="1">
            <a:off x="4789100" y="5383063"/>
            <a:ext cx="29179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823575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933DF4-45FF-7743-8CAF-E9F177532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9" y="1"/>
            <a:ext cx="12191999" cy="6858000"/>
          </a:xfrm>
        </p:spPr>
      </p:pic>
      <p:pic>
        <p:nvPicPr>
          <p:cNvPr id="10" name="Picture 4" descr="CANAL DE ISABEL II, S.A. - Asociación Española de Empresas Gestoras de los  Servicios de Agua Urbana">
            <a:extLst>
              <a:ext uri="{FF2B5EF4-FFF2-40B4-BE49-F238E27FC236}">
                <a16:creationId xmlns:a16="http://schemas.microsoft.com/office/drawing/2014/main" id="{1735CEFF-BEED-4D2E-9803-D71FD2EF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5" y="225485"/>
            <a:ext cx="767859" cy="36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86E794D-FE87-4612-B07D-0A8A0534AB00}"/>
              </a:ext>
            </a:extLst>
          </p:cNvPr>
          <p:cNvSpPr txBox="1"/>
          <p:nvPr/>
        </p:nvSpPr>
        <p:spPr>
          <a:xfrm>
            <a:off x="813627" y="2024710"/>
            <a:ext cx="43928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VIGÍA es el mayor sistema de rastreo, monitorización y alerta temprana de COVID-19 en aguas residuales que se ha desarrollado en España, tanto por el amplio número de puntos de muestreo como por la población que abarca. </a:t>
            </a:r>
          </a:p>
          <a:p>
            <a:endParaRPr lang="es-E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s-ES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s-ES" sz="20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1. PUNTOS DE MUESTREO:</a:t>
            </a:r>
          </a:p>
          <a:p>
            <a:endParaRPr lang="es-ES" dirty="0">
              <a:latin typeface="+mj-lt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BBA16E6-C1BA-46B6-8BE4-8C8AF047BBE6}"/>
              </a:ext>
            </a:extLst>
          </p:cNvPr>
          <p:cNvSpPr/>
          <p:nvPr/>
        </p:nvSpPr>
        <p:spPr>
          <a:xfrm>
            <a:off x="1680772" y="1151460"/>
            <a:ext cx="7121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0081C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SISTEMA VIGÍA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D0D876-AF1F-472B-9CF4-81FD171D939E}"/>
              </a:ext>
            </a:extLst>
          </p:cNvPr>
          <p:cNvSpPr txBox="1"/>
          <p:nvPr/>
        </p:nvSpPr>
        <p:spPr>
          <a:xfrm>
            <a:off x="1189960" y="4107066"/>
            <a:ext cx="5133974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 algn="l">
              <a:spcAft>
                <a:spcPts val="400"/>
              </a:spcAft>
              <a:buClr>
                <a:srgbClr val="0081C9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289</a:t>
            </a:r>
            <a:r>
              <a:rPr lang="es-ES" sz="1600" dirty="0">
                <a:solidFill>
                  <a:srgbClr val="525252"/>
                </a:solidFill>
                <a:latin typeface="+mj-lt"/>
              </a:rPr>
              <a:t> </a:t>
            </a:r>
            <a:r>
              <a:rPr lang="es-E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puntos de toma de muestras</a:t>
            </a:r>
          </a:p>
          <a:p>
            <a:pPr marL="269875" indent="-269875" algn="l">
              <a:spcAft>
                <a:spcPts val="400"/>
              </a:spcAft>
              <a:buClr>
                <a:srgbClr val="0081C9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15.000km de alcantarillado</a:t>
            </a:r>
          </a:p>
          <a:p>
            <a:pPr marL="269875" indent="-269875" algn="l">
              <a:spcAft>
                <a:spcPts val="400"/>
              </a:spcAft>
              <a:buClr>
                <a:srgbClr val="0081C9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420.000 pozos</a:t>
            </a:r>
          </a:p>
          <a:p>
            <a:pPr marL="269875" indent="-269875" algn="l">
              <a:spcAft>
                <a:spcPts val="400"/>
              </a:spcAft>
              <a:buClr>
                <a:srgbClr val="0081C9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8.021 km²</a:t>
            </a:r>
          </a:p>
          <a:p>
            <a:pPr marL="269875" indent="-269875" algn="l">
              <a:spcAft>
                <a:spcPts val="400"/>
              </a:spcAft>
              <a:buClr>
                <a:srgbClr val="0081C9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6,7 millones de habitantes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2421BC6-B287-47A2-BF29-7C5BDA19BF1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630" y="1057951"/>
            <a:ext cx="752660" cy="77179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DB3DFFF-04DE-4DCA-A5A0-AD522342F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815" y="1225940"/>
            <a:ext cx="6159583" cy="405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81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933DF4-45FF-7743-8CAF-E9F177532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9" y="1"/>
            <a:ext cx="12191999" cy="6858000"/>
          </a:xfrm>
        </p:spPr>
      </p:pic>
      <p:pic>
        <p:nvPicPr>
          <p:cNvPr id="10" name="Picture 4" descr="CANAL DE ISABEL II, S.A. - Asociación Española de Empresas Gestoras de los  Servicios de Agua Urbana">
            <a:extLst>
              <a:ext uri="{FF2B5EF4-FFF2-40B4-BE49-F238E27FC236}">
                <a16:creationId xmlns:a16="http://schemas.microsoft.com/office/drawing/2014/main" id="{1735CEFF-BEED-4D2E-9803-D71FD2EF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5" y="225485"/>
            <a:ext cx="767859" cy="36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6D0D876-AF1F-472B-9CF4-81FD171D939E}"/>
              </a:ext>
            </a:extLst>
          </p:cNvPr>
          <p:cNvSpPr txBox="1"/>
          <p:nvPr/>
        </p:nvSpPr>
        <p:spPr>
          <a:xfrm>
            <a:off x="6642910" y="1335501"/>
            <a:ext cx="2799670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2. TOMA DE MUESTRAS:</a:t>
            </a:r>
          </a:p>
          <a:p>
            <a:endParaRPr lang="es-ES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69875" indent="-269875">
              <a:spcAft>
                <a:spcPts val="400"/>
              </a:spcAft>
              <a:buClr>
                <a:srgbClr val="0081C9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Frecuencia mínima SEMANAL</a:t>
            </a:r>
          </a:p>
          <a:p>
            <a:pPr marL="269875" indent="-269875">
              <a:spcAft>
                <a:spcPts val="400"/>
              </a:spcAft>
              <a:buClr>
                <a:srgbClr val="0081C9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Media diaria: 65 muestras</a:t>
            </a:r>
          </a:p>
          <a:p>
            <a:pPr marL="269875" indent="-269875">
              <a:spcAft>
                <a:spcPts val="400"/>
              </a:spcAft>
              <a:buClr>
                <a:srgbClr val="0081C9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169 pozos</a:t>
            </a:r>
          </a:p>
          <a:p>
            <a:pPr marL="269875" indent="-269875">
              <a:spcAft>
                <a:spcPts val="400"/>
              </a:spcAft>
              <a:buClr>
                <a:srgbClr val="0081C9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120 EDAR</a:t>
            </a:r>
          </a:p>
        </p:txBody>
      </p:sp>
      <p:pic>
        <p:nvPicPr>
          <p:cNvPr id="2050" name="Picture 2" descr="Madrid apuesta por el análisis de las aguas residuales: &quot;equivale a hacer  decenas de miles de PCR&quot; | iAgua">
            <a:extLst>
              <a:ext uri="{FF2B5EF4-FFF2-40B4-BE49-F238E27FC236}">
                <a16:creationId xmlns:a16="http://schemas.microsoft.com/office/drawing/2014/main" id="{78013925-E487-473C-BDD2-503AD9D59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931"/>
          <a:stretch/>
        </p:blipFill>
        <p:spPr bwMode="auto">
          <a:xfrm>
            <a:off x="1" y="1071899"/>
            <a:ext cx="6032799" cy="461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3516B3C-0A86-457A-9037-CA97AEAA1529}"/>
              </a:ext>
            </a:extLst>
          </p:cNvPr>
          <p:cNvSpPr txBox="1"/>
          <p:nvPr/>
        </p:nvSpPr>
        <p:spPr>
          <a:xfrm>
            <a:off x="9442580" y="1335501"/>
            <a:ext cx="238280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81C9"/>
              </a:buClr>
            </a:pPr>
            <a:r>
              <a:rPr lang="es-ES" sz="20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3. ANÁLISIS</a:t>
            </a:r>
            <a:r>
              <a:rPr lang="es-ES" sz="16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pPr>
              <a:buClr>
                <a:srgbClr val="0081C9"/>
              </a:buClr>
            </a:pPr>
            <a:endParaRPr lang="es-ES_tradnl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69875" indent="-269875">
              <a:spcAft>
                <a:spcPts val="400"/>
              </a:spcAft>
              <a:buClr>
                <a:srgbClr val="0081C9"/>
              </a:buClr>
              <a:buFont typeface="Arial" panose="020B0604020202020204" pitchFamily="34" charset="0"/>
              <a:buChar char="•"/>
            </a:pPr>
            <a:r>
              <a:rPr lang="es-ES_tradnl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3 laboratorios</a:t>
            </a:r>
          </a:p>
          <a:p>
            <a:pPr marL="269875" indent="-269875">
              <a:spcAft>
                <a:spcPts val="400"/>
              </a:spcAft>
              <a:buClr>
                <a:srgbClr val="0081C9"/>
              </a:buClr>
              <a:buFont typeface="Arial" panose="020B0604020202020204" pitchFamily="34" charset="0"/>
              <a:buChar char="•"/>
            </a:pPr>
            <a:r>
              <a:rPr lang="es-ES_tradnl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PCR agua residual   </a:t>
            </a:r>
          </a:p>
          <a:p>
            <a:pPr marL="269875" indent="-269875">
              <a:spcAft>
                <a:spcPts val="400"/>
              </a:spcAft>
              <a:buClr>
                <a:srgbClr val="0081C9"/>
              </a:buClr>
              <a:buFont typeface="Arial" panose="020B0604020202020204" pitchFamily="34" charset="0"/>
              <a:buChar char="•"/>
            </a:pPr>
            <a:r>
              <a:rPr lang="es-ES_tradnl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24-48h recepción</a:t>
            </a:r>
          </a:p>
          <a:p>
            <a:pPr marL="269875" indent="-269875">
              <a:spcAft>
                <a:spcPts val="400"/>
              </a:spcAft>
              <a:buClr>
                <a:srgbClr val="0081C9"/>
              </a:buClr>
              <a:buFont typeface="Arial" panose="020B0604020202020204" pitchFamily="34" charset="0"/>
              <a:buChar char="•"/>
            </a:pPr>
            <a:r>
              <a:rPr lang="es-ES_tradnl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3 M€ presupuesto</a:t>
            </a:r>
            <a:endParaRPr lang="es-ES" sz="15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A562E69-CB69-4745-BE70-C904C2E84BB0}"/>
              </a:ext>
            </a:extLst>
          </p:cNvPr>
          <p:cNvSpPr txBox="1"/>
          <p:nvPr/>
        </p:nvSpPr>
        <p:spPr>
          <a:xfrm>
            <a:off x="6685579" y="3724351"/>
            <a:ext cx="5133974" cy="2410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81C9"/>
              </a:buClr>
            </a:pPr>
            <a:r>
              <a:rPr lang="es-ES" sz="20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4. DATOS</a:t>
            </a:r>
            <a:r>
              <a:rPr lang="es-ES" sz="16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pPr>
              <a:buClr>
                <a:srgbClr val="0081C9"/>
              </a:buClr>
            </a:pPr>
            <a:endParaRPr lang="es-ES_tradnl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69875" indent="-269875">
              <a:spcAft>
                <a:spcPts val="400"/>
              </a:spcAft>
              <a:buClr>
                <a:srgbClr val="0081C9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Normalización, para comparación y agregación.</a:t>
            </a:r>
          </a:p>
          <a:p>
            <a:pPr marL="269875" indent="-269875">
              <a:spcAft>
                <a:spcPts val="400"/>
              </a:spcAft>
              <a:buClr>
                <a:srgbClr val="0081C9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Detección de anómalos estadísticos.</a:t>
            </a:r>
          </a:p>
          <a:p>
            <a:pPr marL="269875" indent="-269875">
              <a:spcAft>
                <a:spcPts val="400"/>
              </a:spcAft>
              <a:buClr>
                <a:srgbClr val="0081C9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Comprobación de condiciones estándar (por vertidos, precipitaciones, etc.)</a:t>
            </a:r>
          </a:p>
          <a:p>
            <a:pPr marL="269875" indent="-269875">
              <a:spcAft>
                <a:spcPts val="400"/>
              </a:spcAft>
              <a:buClr>
                <a:srgbClr val="0081C9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Repetición de toma de muestras</a:t>
            </a:r>
          </a:p>
          <a:p>
            <a:pPr marL="269875" indent="-269875">
              <a:spcAft>
                <a:spcPts val="400"/>
              </a:spcAft>
              <a:buClr>
                <a:srgbClr val="0081C9"/>
              </a:buClr>
              <a:buFont typeface="Arial" panose="020B0604020202020204" pitchFamily="34" charset="0"/>
              <a:buChar char="•"/>
            </a:pPr>
            <a:r>
              <a:rPr lang="es-ES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Volcado a sistema VIGÍA</a:t>
            </a:r>
          </a:p>
          <a:p>
            <a:pPr marL="269875" indent="-269875">
              <a:spcAft>
                <a:spcPts val="400"/>
              </a:spcAft>
              <a:buClr>
                <a:srgbClr val="0081C9"/>
              </a:buClr>
              <a:buFont typeface="Arial" panose="020B0604020202020204" pitchFamily="34" charset="0"/>
              <a:buChar char="•"/>
            </a:pPr>
            <a:endParaRPr lang="es-ES" sz="16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10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933DF4-45FF-7743-8CAF-E9F177532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9" y="1"/>
            <a:ext cx="12191999" cy="6858000"/>
          </a:xfrm>
        </p:spPr>
      </p:pic>
      <p:pic>
        <p:nvPicPr>
          <p:cNvPr id="10" name="Picture 4" descr="CANAL DE ISABEL II, S.A. - Asociación Española de Empresas Gestoras de los  Servicios de Agua Urbana">
            <a:extLst>
              <a:ext uri="{FF2B5EF4-FFF2-40B4-BE49-F238E27FC236}">
                <a16:creationId xmlns:a16="http://schemas.microsoft.com/office/drawing/2014/main" id="{1735CEFF-BEED-4D2E-9803-D71FD2EF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5" y="225485"/>
            <a:ext cx="767859" cy="36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FE1BC00C-B3A0-4629-B7D1-C74BFCDA428C}"/>
              </a:ext>
            </a:extLst>
          </p:cNvPr>
          <p:cNvGrpSpPr/>
          <p:nvPr/>
        </p:nvGrpSpPr>
        <p:grpSpPr>
          <a:xfrm>
            <a:off x="5198110" y="1481382"/>
            <a:ext cx="6993889" cy="4296375"/>
            <a:chOff x="4976592" y="1986279"/>
            <a:chExt cx="7215408" cy="4432455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3199D5F7-5392-469D-866F-102C2C3F6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76592" y="1986279"/>
              <a:ext cx="7215408" cy="4432455"/>
            </a:xfrm>
            <a:prstGeom prst="rect">
              <a:avLst/>
            </a:prstGeom>
          </p:spPr>
        </p:pic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CB6BBE72-877E-4597-AE15-6BE3CB331F99}"/>
                </a:ext>
              </a:extLst>
            </p:cNvPr>
            <p:cNvSpPr/>
            <p:nvPr/>
          </p:nvSpPr>
          <p:spPr>
            <a:xfrm>
              <a:off x="6135758" y="2349572"/>
              <a:ext cx="4860000" cy="519359"/>
            </a:xfrm>
            <a:prstGeom prst="rect">
              <a:avLst/>
            </a:prstGeom>
            <a:solidFill>
              <a:srgbClr val="1F1F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0593BCFB-9171-47C3-81AC-40BAD355A8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-1170" b="83877"/>
            <a:stretch/>
          </p:blipFill>
          <p:spPr>
            <a:xfrm>
              <a:off x="6143622" y="2395293"/>
              <a:ext cx="4847768" cy="473638"/>
            </a:xfrm>
            <a:prstGeom prst="rect">
              <a:avLst/>
            </a:prstGeom>
          </p:spPr>
        </p:pic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9F932D9-68BB-43EC-910D-B77C320FD9B7}"/>
              </a:ext>
            </a:extLst>
          </p:cNvPr>
          <p:cNvSpPr txBox="1"/>
          <p:nvPr/>
        </p:nvSpPr>
        <p:spPr>
          <a:xfrm>
            <a:off x="642179" y="1121072"/>
            <a:ext cx="4847768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0070C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5. VISUALIZACIÓN:</a:t>
            </a:r>
          </a:p>
          <a:p>
            <a:endParaRPr lang="es-ES" sz="1200" dirty="0">
              <a:solidFill>
                <a:srgbClr val="0070C0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s-ES" sz="1600" i="0" dirty="0"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En la herramienta informática a disposición de Sanidad se permite visualizar para cada cuenca de alcantarillado o zona de estudio las curvas que muestran la </a:t>
            </a:r>
            <a:r>
              <a:rPr lang="es-ES" sz="1600" i="0" dirty="0">
                <a:solidFill>
                  <a:srgbClr val="0081C9"/>
                </a:solidFill>
                <a:effectLst/>
                <a:latin typeface="Segoe UI Light" panose="020B0502040204020203" pitchFamily="34" charset="0"/>
                <a:cs typeface="Segoe UI Light" panose="020B0502040204020203" pitchFamily="34" charset="0"/>
              </a:rPr>
              <a:t>evolución de la presencia de SARS-CoV-2, </a:t>
            </a:r>
            <a:r>
              <a:rPr lang="es-E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lo que permite adelantarse entre 3 y 10 días al incremento o descenso en el número de contagios de una zona o municipio de la Comunidad de Madrid.</a:t>
            </a:r>
          </a:p>
          <a:p>
            <a:endParaRPr lang="es-ES" sz="1600" dirty="0">
              <a:solidFill>
                <a:srgbClr val="0081C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Resultados particularizados </a:t>
            </a:r>
            <a:r>
              <a:rPr lang="es-E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en cada punto o cuenca.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Visualización agregada</a:t>
            </a:r>
            <a:r>
              <a:rPr lang="es-E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:</a:t>
            </a:r>
          </a:p>
          <a:p>
            <a:pPr marL="719138" lvl="1" indent="-285750">
              <a:buFont typeface="Segoe UI Light" panose="020B0502040204020203" pitchFamily="34" charset="0"/>
              <a:buChar char="‑"/>
            </a:pPr>
            <a:r>
              <a:rPr lang="es-E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Comunidad de Madrid, </a:t>
            </a:r>
          </a:p>
          <a:p>
            <a:pPr marL="719138" lvl="1" indent="-285750">
              <a:buFont typeface="Segoe UI Light" panose="020B0502040204020203" pitchFamily="34" charset="0"/>
              <a:buChar char="‑"/>
            </a:pPr>
            <a:r>
              <a:rPr lang="es-E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Municipio de Madrid  </a:t>
            </a:r>
          </a:p>
          <a:p>
            <a:pPr marL="719138" lvl="1" indent="-285750">
              <a:buFont typeface="Segoe UI Light" panose="020B0502040204020203" pitchFamily="34" charset="0"/>
              <a:buChar char="‑"/>
            </a:pPr>
            <a:r>
              <a:rPr lang="es-E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Resto de municipios.</a:t>
            </a:r>
          </a:p>
          <a:p>
            <a:pPr marL="1011189" lvl="1" indent="-285750"/>
            <a:endParaRPr lang="es-ES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Escala de </a:t>
            </a:r>
            <a:r>
              <a:rPr lang="es-ES" sz="16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colores indicativos </a:t>
            </a:r>
            <a:r>
              <a:rPr lang="es-ES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de la presencia en cada punto o cuenca.</a:t>
            </a:r>
          </a:p>
          <a:p>
            <a:endParaRPr lang="es-ES" sz="1600" dirty="0">
              <a:solidFill>
                <a:srgbClr val="0081C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endParaRPr lang="es-ES" sz="1600" dirty="0">
              <a:solidFill>
                <a:srgbClr val="0081C9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178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933DF4-45FF-7743-8CAF-E9F177532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9" y="1"/>
            <a:ext cx="12191999" cy="6858000"/>
          </a:xfrm>
        </p:spPr>
      </p:pic>
      <p:pic>
        <p:nvPicPr>
          <p:cNvPr id="10" name="Picture 4" descr="CANAL DE ISABEL II, S.A. - Asociación Española de Empresas Gestoras de los  Servicios de Agua Urbana">
            <a:extLst>
              <a:ext uri="{FF2B5EF4-FFF2-40B4-BE49-F238E27FC236}">
                <a16:creationId xmlns:a16="http://schemas.microsoft.com/office/drawing/2014/main" id="{1735CEFF-BEED-4D2E-9803-D71FD2EF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5" y="225485"/>
            <a:ext cx="767859" cy="36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E40D315-07D5-4CCD-8BAB-BB9413D4B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10" y="918391"/>
            <a:ext cx="8946897" cy="502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714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3224</TotalTime>
  <Words>878</Words>
  <Application>Microsoft Macintosh PowerPoint</Application>
  <PresentationFormat>Panorámica</PresentationFormat>
  <Paragraphs>98</Paragraphs>
  <Slides>14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Segoe UI</vt:lpstr>
      <vt:lpstr>Segoe UI Light</vt:lpstr>
      <vt:lpstr>Segoe UI Semibold</vt:lpstr>
      <vt:lpstr>Tema de Office</vt:lpstr>
      <vt:lpstr>The role of the private industry in support of the SDGs on water, energy, biodiversity and health</vt:lpstr>
      <vt:lpstr>Índice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#17 actions for the decade of action</dc:title>
  <dc:creator>Peral Pozo, David</dc:creator>
  <cp:lastModifiedBy>Gustavo Paredes P</cp:lastModifiedBy>
  <cp:revision>196</cp:revision>
  <dcterms:created xsi:type="dcterms:W3CDTF">2020-10-21T08:22:19Z</dcterms:created>
  <dcterms:modified xsi:type="dcterms:W3CDTF">2022-05-10T00:26:59Z</dcterms:modified>
</cp:coreProperties>
</file>