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7" r:id="rId2"/>
    <p:sldId id="359" r:id="rId3"/>
    <p:sldId id="361" r:id="rId4"/>
    <p:sldId id="360" r:id="rId5"/>
    <p:sldId id="362" r:id="rId6"/>
    <p:sldId id="363" r:id="rId7"/>
    <p:sldId id="352" r:id="rId8"/>
    <p:sldId id="367" r:id="rId9"/>
    <p:sldId id="366" r:id="rId10"/>
    <p:sldId id="364" r:id="rId11"/>
    <p:sldId id="365" r:id="rId12"/>
    <p:sldId id="305" r:id="rId13"/>
  </p:sldIdLst>
  <p:sldSz cx="12192000" cy="6858000"/>
  <p:notesSz cx="7023100" cy="93091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55" autoAdjust="0"/>
    <p:restoredTop sz="95179" autoAdjust="0"/>
  </p:normalViewPr>
  <p:slideViewPr>
    <p:cSldViewPr snapToGrid="0">
      <p:cViewPr varScale="1">
        <p:scale>
          <a:sx n="99" d="100"/>
          <a:sy n="99" d="100"/>
        </p:scale>
        <p:origin x="107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9" d="100"/>
          <a:sy n="109" d="100"/>
        </p:scale>
        <p:origin x="43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FAB73C-B3CD-F54B-B95A-2E37F69D3DB6}"/>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1002D8-3FFC-1848-A9A9-9A4D3DB0F613}"/>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DE87708D-C03F-CC4F-876E-062034503800}" type="datetimeFigureOut">
              <a:rPr lang="en-US" smtClean="0"/>
              <a:t>7/10/23</a:t>
            </a:fld>
            <a:endParaRPr lang="en-US" dirty="0"/>
          </a:p>
        </p:txBody>
      </p:sp>
      <p:sp>
        <p:nvSpPr>
          <p:cNvPr id="4" name="Footer Placeholder 3">
            <a:extLst>
              <a:ext uri="{FF2B5EF4-FFF2-40B4-BE49-F238E27FC236}">
                <a16:creationId xmlns:a16="http://schemas.microsoft.com/office/drawing/2014/main" id="{8C755FC0-D0C9-0646-8B44-89F665F6AC24}"/>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A2B5A1-BAF2-D14E-8F00-C7DBFBC65E37}"/>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01CEF10-0039-1743-83D6-248A0C5F70AA}" type="slidenum">
              <a:rPr lang="en-US" smtClean="0"/>
              <a:t>‹#›</a:t>
            </a:fld>
            <a:endParaRPr lang="en-US" dirty="0"/>
          </a:p>
        </p:txBody>
      </p:sp>
    </p:spTree>
    <p:extLst>
      <p:ext uri="{BB962C8B-B14F-4D97-AF65-F5344CB8AC3E}">
        <p14:creationId xmlns:p14="http://schemas.microsoft.com/office/powerpoint/2010/main" val="1485197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EB062B8-48D8-B04A-8E24-7D430982B331}" type="datetimeFigureOut">
              <a:rPr lang="en-US" smtClean="0"/>
              <a:t>7/10/23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850B6A3-B062-3943-9572-743E14DC4438}" type="slidenum">
              <a:rPr lang="en-US" smtClean="0"/>
              <a:t>‹#›</a:t>
            </a:fld>
            <a:endParaRPr lang="en-US" dirty="0"/>
          </a:p>
        </p:txBody>
      </p:sp>
    </p:spTree>
    <p:extLst>
      <p:ext uri="{BB962C8B-B14F-4D97-AF65-F5344CB8AC3E}">
        <p14:creationId xmlns:p14="http://schemas.microsoft.com/office/powerpoint/2010/main" val="213126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11"/>
          </p:nvPr>
        </p:nvSpPr>
        <p:spPr/>
        <p:txBody>
          <a:bodyPr/>
          <a:lstStyle/>
          <a:p>
            <a:endParaRPr lang="es-CR" dirty="0"/>
          </a:p>
        </p:txBody>
      </p:sp>
      <p:sp>
        <p:nvSpPr>
          <p:cNvPr id="6" name="Marcador de número de diapositiva 5"/>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286621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4AD171-DBCE-05D7-F021-20EA8CE2B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 y="0"/>
            <a:ext cx="12190854" cy="6858645"/>
          </a:xfrm>
          <a:prstGeom prst="rect">
            <a:avLst/>
          </a:prstGeom>
        </p:spPr>
      </p:pic>
      <p:pic>
        <p:nvPicPr>
          <p:cNvPr id="4" name="Imagen 3">
            <a:extLst>
              <a:ext uri="{FF2B5EF4-FFF2-40B4-BE49-F238E27FC236}">
                <a16:creationId xmlns:a16="http://schemas.microsoft.com/office/drawing/2014/main" id="{8845EB98-8EB1-8669-B438-9777171C06B2}"/>
              </a:ext>
            </a:extLst>
          </p:cNvPr>
          <p:cNvPicPr>
            <a:picLocks noChangeAspect="1"/>
          </p:cNvPicPr>
          <p:nvPr userDrawn="1"/>
        </p:nvPicPr>
        <p:blipFill>
          <a:blip r:embed="rId3"/>
          <a:stretch>
            <a:fillRect/>
          </a:stretch>
        </p:blipFill>
        <p:spPr>
          <a:xfrm>
            <a:off x="413657" y="423455"/>
            <a:ext cx="2411563" cy="785585"/>
          </a:xfrm>
          <a:prstGeom prst="rect">
            <a:avLst/>
          </a:prstGeom>
        </p:spPr>
      </p:pic>
    </p:spTree>
    <p:extLst>
      <p:ext uri="{BB962C8B-B14F-4D97-AF65-F5344CB8AC3E}">
        <p14:creationId xmlns:p14="http://schemas.microsoft.com/office/powerpoint/2010/main" val="222716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4AD171-DBCE-05D7-F021-20EA8CE2B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 y="0"/>
            <a:ext cx="12190854" cy="6858645"/>
          </a:xfrm>
          <a:prstGeom prst="rect">
            <a:avLst/>
          </a:prstGeom>
        </p:spPr>
      </p:pic>
      <p:pic>
        <p:nvPicPr>
          <p:cNvPr id="4" name="Imagen 3">
            <a:extLst>
              <a:ext uri="{FF2B5EF4-FFF2-40B4-BE49-F238E27FC236}">
                <a16:creationId xmlns:a16="http://schemas.microsoft.com/office/drawing/2014/main" id="{8845EB98-8EB1-8669-B438-9777171C06B2}"/>
              </a:ext>
            </a:extLst>
          </p:cNvPr>
          <p:cNvPicPr>
            <a:picLocks noChangeAspect="1"/>
          </p:cNvPicPr>
          <p:nvPr userDrawn="1"/>
        </p:nvPicPr>
        <p:blipFill>
          <a:blip r:embed="rId3"/>
          <a:stretch>
            <a:fillRect/>
          </a:stretch>
        </p:blipFill>
        <p:spPr>
          <a:xfrm>
            <a:off x="2970348" y="2410795"/>
            <a:ext cx="6251303" cy="2036410"/>
          </a:xfrm>
          <a:prstGeom prst="rect">
            <a:avLst/>
          </a:prstGeom>
        </p:spPr>
      </p:pic>
    </p:spTree>
    <p:extLst>
      <p:ext uri="{BB962C8B-B14F-4D97-AF65-F5344CB8AC3E}">
        <p14:creationId xmlns:p14="http://schemas.microsoft.com/office/powerpoint/2010/main" val="3438889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78EA983-7904-46A4-BFC6-F698441BF228}" type="datetimeFigureOut">
              <a:rPr lang="es-CR" smtClean="0"/>
              <a:t>10/7/23</a:t>
            </a:fld>
            <a:endParaRPr lang="es-CR" dirty="0"/>
          </a:p>
        </p:txBody>
      </p:sp>
      <p:sp>
        <p:nvSpPr>
          <p:cNvPr id="3" name="Marcador de pie de página 2"/>
          <p:cNvSpPr>
            <a:spLocks noGrp="1"/>
          </p:cNvSpPr>
          <p:nvPr>
            <p:ph type="ftr" sz="quarter" idx="11"/>
          </p:nvPr>
        </p:nvSpPr>
        <p:spPr/>
        <p:txBody>
          <a:bodyPr/>
          <a:lstStyle/>
          <a:p>
            <a:endParaRPr lang="es-CR" dirty="0"/>
          </a:p>
        </p:txBody>
      </p:sp>
      <p:sp>
        <p:nvSpPr>
          <p:cNvPr id="4" name="Marcador de número de diapositiva 3"/>
          <p:cNvSpPr>
            <a:spLocks noGrp="1"/>
          </p:cNvSpPr>
          <p:nvPr>
            <p:ph type="sldNum" sz="quarter" idx="12"/>
          </p:nvPr>
        </p:nvSpPr>
        <p:spPr/>
        <p:txBody>
          <a:bodyPr/>
          <a:lstStyle/>
          <a:p>
            <a:fld id="{9760DCA4-0D4B-4BD3-A891-A7A0C879BC0D}" type="slidenum">
              <a:rPr lang="es-CR" smtClean="0"/>
              <a:t>‹#›</a:t>
            </a:fld>
            <a:endParaRPr lang="es-CR" dirty="0"/>
          </a:p>
        </p:txBody>
      </p:sp>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604" y="303768"/>
            <a:ext cx="11409257" cy="6417707"/>
          </a:xfrm>
          <a:prstGeom prst="rect">
            <a:avLst/>
          </a:prstGeom>
        </p:spPr>
      </p:pic>
    </p:spTree>
    <p:extLst>
      <p:ext uri="{BB962C8B-B14F-4D97-AF65-F5344CB8AC3E}">
        <p14:creationId xmlns:p14="http://schemas.microsoft.com/office/powerpoint/2010/main" val="57390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E9F30D8-7E5D-7DC2-AFB6-E56FB8039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5111" y="1651000"/>
            <a:ext cx="6321778" cy="3556000"/>
          </a:xfrm>
          <a:prstGeom prst="rect">
            <a:avLst/>
          </a:prstGeom>
        </p:spPr>
      </p:pic>
    </p:spTree>
    <p:extLst>
      <p:ext uri="{BB962C8B-B14F-4D97-AF65-F5344CB8AC3E}">
        <p14:creationId xmlns:p14="http://schemas.microsoft.com/office/powerpoint/2010/main" val="377845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78EA983-7904-46A4-BFC6-F698441BF228}" type="datetimeFigureOut">
              <a:rPr lang="es-CR" smtClean="0"/>
              <a:t>10/7/23</a:t>
            </a:fld>
            <a:endParaRPr lang="es-CR" dirty="0"/>
          </a:p>
        </p:txBody>
      </p:sp>
      <p:sp>
        <p:nvSpPr>
          <p:cNvPr id="6" name="Marcador de pie de página 5"/>
          <p:cNvSpPr>
            <a:spLocks noGrp="1"/>
          </p:cNvSpPr>
          <p:nvPr>
            <p:ph type="ftr" sz="quarter" idx="11"/>
          </p:nvPr>
        </p:nvSpPr>
        <p:spPr/>
        <p:txBody>
          <a:bodyPr/>
          <a:lstStyle/>
          <a:p>
            <a:endParaRPr lang="es-CR" dirty="0"/>
          </a:p>
        </p:txBody>
      </p:sp>
      <p:sp>
        <p:nvSpPr>
          <p:cNvPr id="7" name="Marcador de número de diapositiva 6"/>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3046684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78EA983-7904-46A4-BFC6-F698441BF228}" type="datetimeFigureOut">
              <a:rPr lang="es-CR" smtClean="0"/>
              <a:t>10/7/23</a:t>
            </a:fld>
            <a:endParaRPr lang="es-CR" dirty="0"/>
          </a:p>
        </p:txBody>
      </p:sp>
      <p:sp>
        <p:nvSpPr>
          <p:cNvPr id="6" name="Marcador de pie de página 5"/>
          <p:cNvSpPr>
            <a:spLocks noGrp="1"/>
          </p:cNvSpPr>
          <p:nvPr>
            <p:ph type="ftr" sz="quarter" idx="11"/>
          </p:nvPr>
        </p:nvSpPr>
        <p:spPr/>
        <p:txBody>
          <a:bodyPr/>
          <a:lstStyle/>
          <a:p>
            <a:endParaRPr lang="es-CR" dirty="0"/>
          </a:p>
        </p:txBody>
      </p:sp>
      <p:sp>
        <p:nvSpPr>
          <p:cNvPr id="7" name="Marcador de número de diapositiva 6"/>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1325241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11"/>
          </p:nvPr>
        </p:nvSpPr>
        <p:spPr/>
        <p:txBody>
          <a:bodyPr/>
          <a:lstStyle/>
          <a:p>
            <a:endParaRPr lang="es-CR" dirty="0"/>
          </a:p>
        </p:txBody>
      </p:sp>
      <p:sp>
        <p:nvSpPr>
          <p:cNvPr id="6" name="Marcador de número de diapositiva 5"/>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360785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11"/>
          </p:nvPr>
        </p:nvSpPr>
        <p:spPr/>
        <p:txBody>
          <a:bodyPr/>
          <a:lstStyle/>
          <a:p>
            <a:endParaRPr lang="es-CR" dirty="0"/>
          </a:p>
        </p:txBody>
      </p:sp>
      <p:sp>
        <p:nvSpPr>
          <p:cNvPr id="6" name="Marcador de número de diapositiva 5"/>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175231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170300" y="176212"/>
            <a:ext cx="10515600" cy="1325563"/>
          </a:xfrm>
        </p:spPr>
        <p:txBody>
          <a:bodyPr vert="horz" lIns="91440" tIns="45720" rIns="91440" bIns="45720" rtlCol="0" anchor="ctr">
            <a:normAutofit/>
          </a:bodyPr>
          <a:lstStyle>
            <a:lvl1pPr>
              <a:defRPr lang="es-CR" sz="4000">
                <a:solidFill>
                  <a:srgbClr val="0283D5"/>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s-ES" dirty="0"/>
              <a:t>Haga clic para modificar el estilo de título del patrón</a:t>
            </a:r>
            <a:endParaRPr lang="es-CR" dirty="0"/>
          </a:p>
        </p:txBody>
      </p:sp>
      <p:sp>
        <p:nvSpPr>
          <p:cNvPr id="3" name="Marcador de contenido 2"/>
          <p:cNvSpPr>
            <a:spLocks noGrp="1"/>
          </p:cNvSpPr>
          <p:nvPr>
            <p:ph idx="1"/>
          </p:nvPr>
        </p:nvSpPr>
        <p:spPr/>
        <p:txBody>
          <a:bodyPr>
            <a:normAutofit/>
          </a:bodyPr>
          <a:lstStyle>
            <a:lvl1pPr>
              <a:defRPr sz="1800">
                <a:latin typeface="Helvetica Neue" panose="02000503000000020004" pitchFamily="2" charset="0"/>
                <a:ea typeface="Helvetica Neue" panose="02000503000000020004" pitchFamily="2" charset="0"/>
                <a:cs typeface="Helvetica Neue" panose="02000503000000020004" pitchFamily="2" charset="0"/>
              </a:defRPr>
            </a:lvl1pPr>
            <a:lvl2pPr>
              <a:defRPr sz="1800">
                <a:latin typeface="Helvetica Neue" panose="02000503000000020004" pitchFamily="2" charset="0"/>
                <a:ea typeface="Helvetica Neue" panose="02000503000000020004" pitchFamily="2" charset="0"/>
                <a:cs typeface="Helvetica Neue" panose="02000503000000020004" pitchFamily="2" charset="0"/>
              </a:defRPr>
            </a:lvl2pPr>
            <a:lvl3pPr>
              <a:defRPr sz="1800">
                <a:latin typeface="Helvetica Neue" panose="02000503000000020004" pitchFamily="2" charset="0"/>
                <a:ea typeface="Helvetica Neue" panose="02000503000000020004" pitchFamily="2" charset="0"/>
                <a:cs typeface="Helvetica Neue" panose="02000503000000020004" pitchFamily="2" charset="0"/>
              </a:defRPr>
            </a:lvl3pPr>
            <a:lvl4pPr>
              <a:defRPr sz="1800">
                <a:latin typeface="Helvetica Neue" panose="02000503000000020004" pitchFamily="2" charset="0"/>
                <a:ea typeface="Helvetica Neue" panose="02000503000000020004" pitchFamily="2" charset="0"/>
                <a:cs typeface="Helvetica Neue" panose="02000503000000020004" pitchFamily="2" charset="0"/>
              </a:defRPr>
            </a:lvl4pPr>
            <a:lvl5pPr>
              <a:defRPr sz="180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11"/>
          </p:nvPr>
        </p:nvSpPr>
        <p:spPr/>
        <p:txBody>
          <a:bodyPr/>
          <a:lstStyle/>
          <a:p>
            <a:endParaRPr lang="es-CR" dirty="0"/>
          </a:p>
        </p:txBody>
      </p:sp>
      <p:sp>
        <p:nvSpPr>
          <p:cNvPr id="6" name="Marcador de número de diapositiva 5"/>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297806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11"/>
          </p:nvPr>
        </p:nvSpPr>
        <p:spPr/>
        <p:txBody>
          <a:bodyPr/>
          <a:lstStyle/>
          <a:p>
            <a:endParaRPr lang="es-CR" dirty="0"/>
          </a:p>
        </p:txBody>
      </p:sp>
      <p:sp>
        <p:nvSpPr>
          <p:cNvPr id="6" name="Marcador de número de diapositiva 5"/>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404604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E78EA983-7904-46A4-BFC6-F698441BF228}" type="datetimeFigureOut">
              <a:rPr lang="es-CR" smtClean="0"/>
              <a:t>10/7/23</a:t>
            </a:fld>
            <a:endParaRPr lang="es-CR" dirty="0"/>
          </a:p>
        </p:txBody>
      </p:sp>
      <p:sp>
        <p:nvSpPr>
          <p:cNvPr id="6" name="Marcador de pie de página 5"/>
          <p:cNvSpPr>
            <a:spLocks noGrp="1"/>
          </p:cNvSpPr>
          <p:nvPr>
            <p:ph type="ftr" sz="quarter" idx="11"/>
          </p:nvPr>
        </p:nvSpPr>
        <p:spPr/>
        <p:txBody>
          <a:bodyPr/>
          <a:lstStyle/>
          <a:p>
            <a:endParaRPr lang="es-CR" dirty="0"/>
          </a:p>
        </p:txBody>
      </p:sp>
      <p:sp>
        <p:nvSpPr>
          <p:cNvPr id="7" name="Marcador de número de diapositiva 6"/>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325587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E78EA983-7904-46A4-BFC6-F698441BF228}" type="datetimeFigureOut">
              <a:rPr lang="es-CR" smtClean="0"/>
              <a:t>10/7/23</a:t>
            </a:fld>
            <a:endParaRPr lang="es-CR" dirty="0"/>
          </a:p>
        </p:txBody>
      </p:sp>
      <p:sp>
        <p:nvSpPr>
          <p:cNvPr id="8" name="Marcador de pie de página 7"/>
          <p:cNvSpPr>
            <a:spLocks noGrp="1"/>
          </p:cNvSpPr>
          <p:nvPr>
            <p:ph type="ftr" sz="quarter" idx="11"/>
          </p:nvPr>
        </p:nvSpPr>
        <p:spPr/>
        <p:txBody>
          <a:bodyPr/>
          <a:lstStyle/>
          <a:p>
            <a:endParaRPr lang="es-CR" dirty="0"/>
          </a:p>
        </p:txBody>
      </p:sp>
      <p:sp>
        <p:nvSpPr>
          <p:cNvPr id="9" name="Marcador de número de diapositiva 8"/>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287088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E78EA983-7904-46A4-BFC6-F698441BF228}" type="datetimeFigureOut">
              <a:rPr lang="es-CR" smtClean="0"/>
              <a:t>10/7/23</a:t>
            </a:fld>
            <a:endParaRPr lang="es-CR" dirty="0"/>
          </a:p>
        </p:txBody>
      </p:sp>
      <p:sp>
        <p:nvSpPr>
          <p:cNvPr id="4" name="Marcador de pie de página 3"/>
          <p:cNvSpPr>
            <a:spLocks noGrp="1"/>
          </p:cNvSpPr>
          <p:nvPr>
            <p:ph type="ftr" sz="quarter" idx="11"/>
          </p:nvPr>
        </p:nvSpPr>
        <p:spPr/>
        <p:txBody>
          <a:bodyPr/>
          <a:lstStyle/>
          <a:p>
            <a:endParaRPr lang="es-CR" dirty="0"/>
          </a:p>
        </p:txBody>
      </p:sp>
      <p:sp>
        <p:nvSpPr>
          <p:cNvPr id="5" name="Marcador de número de diapositiva 4"/>
          <p:cNvSpPr>
            <a:spLocks noGrp="1"/>
          </p:cNvSpPr>
          <p:nvPr>
            <p:ph type="sldNum" sz="quarter" idx="12"/>
          </p:nvPr>
        </p:nvSpPr>
        <p:spPr/>
        <p:txBody>
          <a:bodyPr/>
          <a:lstStyle/>
          <a:p>
            <a:fld id="{9760DCA4-0D4B-4BD3-A891-A7A0C879BC0D}" type="slidenum">
              <a:rPr lang="es-CR" smtClean="0"/>
              <a:t>‹#›</a:t>
            </a:fld>
            <a:endParaRPr lang="es-CR" dirty="0"/>
          </a:p>
        </p:txBody>
      </p:sp>
    </p:spTree>
    <p:extLst>
      <p:ext uri="{BB962C8B-B14F-4D97-AF65-F5344CB8AC3E}">
        <p14:creationId xmlns:p14="http://schemas.microsoft.com/office/powerpoint/2010/main" val="198207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27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145F50-CD6D-4C80-A1A6-F6F7FA015909}" type="datetimeFigureOut">
              <a:rPr lang="es-ES" smtClean="0"/>
              <a:t>10/7/23</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56BBF3E9-0392-458F-AA3C-E21223E0EC7F}" type="slidenum">
              <a:rPr lang="es-ES" smtClean="0"/>
              <a:t>‹#›</a:t>
            </a:fld>
            <a:endParaRPr lang="es-ES" dirty="0"/>
          </a:p>
        </p:txBody>
      </p:sp>
      <p:pic>
        <p:nvPicPr>
          <p:cNvPr id="7" name="Imagen 6"/>
          <p:cNvPicPr>
            <a:picLocks noChangeAspect="1"/>
          </p:cNvPicPr>
          <p:nvPr userDrawn="1"/>
        </p:nvPicPr>
        <p:blipFill>
          <a:blip r:embed="rId2"/>
          <a:stretch>
            <a:fillRect/>
          </a:stretch>
        </p:blipFill>
        <p:spPr>
          <a:xfrm>
            <a:off x="2895600" y="-476250"/>
            <a:ext cx="9296400" cy="7334250"/>
          </a:xfrm>
          <a:prstGeom prst="rect">
            <a:avLst/>
          </a:prstGeom>
        </p:spPr>
      </p:pic>
      <p:pic>
        <p:nvPicPr>
          <p:cNvPr id="8" name="Imagen 7"/>
          <p:cNvPicPr>
            <a:picLocks noChangeAspect="1"/>
          </p:cNvPicPr>
          <p:nvPr userDrawn="1"/>
        </p:nvPicPr>
        <p:blipFill>
          <a:blip r:embed="rId3"/>
          <a:stretch>
            <a:fillRect/>
          </a:stretch>
        </p:blipFill>
        <p:spPr>
          <a:xfrm>
            <a:off x="-31749" y="-380546"/>
            <a:ext cx="3797300" cy="7362825"/>
          </a:xfrm>
          <a:prstGeom prst="rect">
            <a:avLst/>
          </a:prstGeom>
        </p:spPr>
      </p:pic>
      <p:pic>
        <p:nvPicPr>
          <p:cNvPr id="9" name="Imagen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4438" y="603794"/>
            <a:ext cx="2531975" cy="848227"/>
          </a:xfrm>
          <a:prstGeom prst="rect">
            <a:avLst/>
          </a:prstGeom>
        </p:spPr>
      </p:pic>
    </p:spTree>
    <p:extLst>
      <p:ext uri="{BB962C8B-B14F-4D97-AF65-F5344CB8AC3E}">
        <p14:creationId xmlns:p14="http://schemas.microsoft.com/office/powerpoint/2010/main" val="423612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ido con título">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0" y="3410768"/>
            <a:ext cx="1039685" cy="3447232"/>
          </a:xfrm>
          <a:prstGeom prst="rect">
            <a:avLst/>
          </a:prstGeom>
        </p:spPr>
      </p:pic>
      <p:pic>
        <p:nvPicPr>
          <p:cNvPr id="3" name="Imagen 2"/>
          <p:cNvPicPr>
            <a:picLocks noChangeAspect="1"/>
          </p:cNvPicPr>
          <p:nvPr userDrawn="1"/>
        </p:nvPicPr>
        <p:blipFill>
          <a:blip r:embed="rId2"/>
          <a:stretch>
            <a:fillRect/>
          </a:stretch>
        </p:blipFill>
        <p:spPr>
          <a:xfrm>
            <a:off x="1" y="-36464"/>
            <a:ext cx="1114484" cy="3447232"/>
          </a:xfrm>
          <a:prstGeom prst="rect">
            <a:avLst/>
          </a:prstGeom>
        </p:spPr>
      </p:pic>
    </p:spTree>
    <p:extLst>
      <p:ext uri="{BB962C8B-B14F-4D97-AF65-F5344CB8AC3E}">
        <p14:creationId xmlns:p14="http://schemas.microsoft.com/office/powerpoint/2010/main" val="156135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EA983-7904-46A4-BFC6-F698441BF228}" type="datetimeFigureOut">
              <a:rPr lang="es-CR" smtClean="0"/>
              <a:t>10/7/23</a:t>
            </a:fld>
            <a:endParaRPr lang="es-CR"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0DCA4-0D4B-4BD3-A891-A7A0C879BC0D}" type="slidenum">
              <a:rPr lang="es-CR" smtClean="0"/>
              <a:t>‹#›</a:t>
            </a:fld>
            <a:endParaRPr lang="es-CR" dirty="0"/>
          </a:p>
        </p:txBody>
      </p:sp>
    </p:spTree>
    <p:extLst>
      <p:ext uri="{BB962C8B-B14F-4D97-AF65-F5344CB8AC3E}">
        <p14:creationId xmlns:p14="http://schemas.microsoft.com/office/powerpoint/2010/main" val="44013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6" r:id="rId7"/>
    <p:sldLayoutId id="2147483660" r:id="rId8"/>
    <p:sldLayoutId id="2147483661" r:id="rId9"/>
    <p:sldLayoutId id="2147483662" r:id="rId10"/>
    <p:sldLayoutId id="2147483665" r:id="rId11"/>
    <p:sldLayoutId id="2147483655" r:id="rId12"/>
    <p:sldLayoutId id="2147483664"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94132" y="2551837"/>
            <a:ext cx="7603731" cy="1754326"/>
          </a:xfrm>
          <a:prstGeom prst="rect">
            <a:avLst/>
          </a:prstGeom>
          <a:noFill/>
        </p:spPr>
        <p:txBody>
          <a:bodyPr wrap="square" rtlCol="0">
            <a:spAutoFit/>
          </a:bodyPr>
          <a:lstStyle/>
          <a:p>
            <a:pPr algn="ctr"/>
            <a:r>
              <a:rPr lang="en-US" sz="3600" i="1" u="none" strike="noStrike" dirty="0">
                <a:solidFill>
                  <a:schemeClr val="bg1"/>
                </a:solidFill>
                <a:effectLst/>
                <a:latin typeface="Calibri" panose="020F0502020204030204" pitchFamily="34" charset="0"/>
              </a:rPr>
              <a:t>Integrated Water and Energy Solutions supporting Sustainable Cities and Human Settlement</a:t>
            </a:r>
            <a:r>
              <a:rPr lang="en-US" sz="3600" b="1" i="1" u="none" strike="noStrike" dirty="0">
                <a:solidFill>
                  <a:schemeClr val="bg1"/>
                </a:solidFill>
                <a:effectLst/>
                <a:latin typeface="Calibri" panose="020F0502020204030204" pitchFamily="34" charset="0"/>
              </a:rPr>
              <a:t>s</a:t>
            </a:r>
            <a:endParaRPr lang="es-ES" sz="3600" dirty="0">
              <a:solidFill>
                <a:schemeClr val="bg1"/>
              </a:solidFill>
              <a:ea typeface="Helvetica Neue" panose="02000503000000020004" pitchFamily="2" charset="0"/>
              <a:cs typeface="Helvetica Neue" panose="02000503000000020004" pitchFamily="2" charset="0"/>
            </a:endParaRPr>
          </a:p>
        </p:txBody>
      </p:sp>
      <p:sp>
        <p:nvSpPr>
          <p:cNvPr id="2" name="CuadroTexto 3">
            <a:extLst>
              <a:ext uri="{FF2B5EF4-FFF2-40B4-BE49-F238E27FC236}">
                <a16:creationId xmlns:a16="http://schemas.microsoft.com/office/drawing/2014/main" id="{06C21C03-FB2B-45B4-C408-FA0FBD234F40}"/>
              </a:ext>
            </a:extLst>
          </p:cNvPr>
          <p:cNvSpPr txBox="1"/>
          <p:nvPr/>
        </p:nvSpPr>
        <p:spPr>
          <a:xfrm>
            <a:off x="2580563" y="5187724"/>
            <a:ext cx="7030871" cy="1323439"/>
          </a:xfrm>
          <a:prstGeom prst="rect">
            <a:avLst/>
          </a:prstGeom>
          <a:noFill/>
        </p:spPr>
        <p:txBody>
          <a:bodyPr wrap="square" rtlCol="0">
            <a:spAutoFit/>
          </a:bodyPr>
          <a:lstStyle/>
          <a:p>
            <a:pPr algn="ctr"/>
            <a:r>
              <a:rPr lang="en-US" sz="2000" dirty="0">
                <a:solidFill>
                  <a:schemeClr val="bg1"/>
                </a:solidFill>
                <a:ea typeface="Helvetica Neue" panose="02000503000000020004" pitchFamily="2" charset="0"/>
                <a:cs typeface="Helvetica Neue" panose="02000503000000020004" pitchFamily="2" charset="0"/>
              </a:rPr>
              <a:t>Edgar Herrera</a:t>
            </a:r>
          </a:p>
          <a:p>
            <a:pPr algn="ctr"/>
            <a:r>
              <a:rPr lang="en-US" sz="2000" dirty="0">
                <a:solidFill>
                  <a:schemeClr val="bg1"/>
                </a:solidFill>
                <a:ea typeface="Helvetica Neue" panose="02000503000000020004" pitchFamily="2" charset="0"/>
                <a:cs typeface="Helvetica Neue" panose="02000503000000020004" pitchFamily="2" charset="0"/>
              </a:rPr>
              <a:t>Executive Director –LAICA-</a:t>
            </a:r>
          </a:p>
          <a:p>
            <a:pPr algn="ctr"/>
            <a:r>
              <a:rPr lang="en-US" sz="2000" dirty="0">
                <a:solidFill>
                  <a:schemeClr val="bg1"/>
                </a:solidFill>
                <a:ea typeface="Helvetica Neue" panose="02000503000000020004" pitchFamily="2" charset="0"/>
                <a:cs typeface="Helvetica Neue" panose="02000503000000020004" pitchFamily="2" charset="0"/>
              </a:rPr>
              <a:t>United Nations</a:t>
            </a:r>
          </a:p>
          <a:p>
            <a:pPr algn="ctr"/>
            <a:r>
              <a:rPr lang="en-US" sz="2000" dirty="0">
                <a:solidFill>
                  <a:schemeClr val="bg1"/>
                </a:solidFill>
                <a:ea typeface="Helvetica Neue" panose="02000503000000020004" pitchFamily="2" charset="0"/>
                <a:cs typeface="Helvetica Neue" panose="02000503000000020004" pitchFamily="2" charset="0"/>
              </a:rPr>
              <a:t>July 14</a:t>
            </a:r>
            <a:r>
              <a:rPr lang="en-US" sz="2000" baseline="30000" dirty="0">
                <a:solidFill>
                  <a:schemeClr val="bg1"/>
                </a:solidFill>
                <a:ea typeface="Helvetica Neue" panose="02000503000000020004" pitchFamily="2" charset="0"/>
                <a:cs typeface="Helvetica Neue" panose="02000503000000020004" pitchFamily="2" charset="0"/>
              </a:rPr>
              <a:t>th</a:t>
            </a:r>
            <a:r>
              <a:rPr lang="en-US" sz="2000" dirty="0">
                <a:solidFill>
                  <a:schemeClr val="bg1"/>
                </a:solidFill>
                <a:ea typeface="Helvetica Neue" panose="02000503000000020004" pitchFamily="2" charset="0"/>
                <a:cs typeface="Helvetica Neue" panose="02000503000000020004" pitchFamily="2" charset="0"/>
              </a:rPr>
              <a:t>, 2023</a:t>
            </a:r>
          </a:p>
        </p:txBody>
      </p:sp>
      <p:pic>
        <p:nvPicPr>
          <p:cNvPr id="5" name="Picture 4" descr="A close-up of a logo&#10;&#10;Description automatically generated">
            <a:extLst>
              <a:ext uri="{FF2B5EF4-FFF2-40B4-BE49-F238E27FC236}">
                <a16:creationId xmlns:a16="http://schemas.microsoft.com/office/drawing/2014/main" id="{8C97BEE3-8736-AE82-A445-94BE43A85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21" y="1436184"/>
            <a:ext cx="1625983" cy="838665"/>
          </a:xfrm>
          <a:prstGeom prst="rect">
            <a:avLst/>
          </a:prstGeom>
        </p:spPr>
      </p:pic>
    </p:spTree>
    <p:extLst>
      <p:ext uri="{BB962C8B-B14F-4D97-AF65-F5344CB8AC3E}">
        <p14:creationId xmlns:p14="http://schemas.microsoft.com/office/powerpoint/2010/main" val="165219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4" name="Group 13">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5" name="Freeform: Shape 14">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5" name="TextBox 4">
            <a:extLst>
              <a:ext uri="{FF2B5EF4-FFF2-40B4-BE49-F238E27FC236}">
                <a16:creationId xmlns:a16="http://schemas.microsoft.com/office/drawing/2014/main" id="{6CFC6CA9-5766-F778-7DEA-5087F5BDA3B7}"/>
              </a:ext>
            </a:extLst>
          </p:cNvPr>
          <p:cNvSpPr txBox="1"/>
          <p:nvPr/>
        </p:nvSpPr>
        <p:spPr>
          <a:xfrm>
            <a:off x="202906" y="236074"/>
            <a:ext cx="10522112" cy="409425"/>
          </a:xfrm>
          <a:prstGeom prst="rect">
            <a:avLst/>
          </a:prstGeom>
        </p:spPr>
        <p:txBody>
          <a:bodyPr vert="horz" lIns="91440" tIns="45720" rIns="91440" bIns="45720" rtlCol="0">
            <a:normAutofit/>
          </a:bodyPr>
          <a:lstStyle/>
          <a:p>
            <a:pPr algn="ctr">
              <a:lnSpc>
                <a:spcPct val="90000"/>
              </a:lnSpc>
              <a:spcBef>
                <a:spcPts val="1000"/>
              </a:spcBef>
            </a:pPr>
            <a:r>
              <a:rPr lang="en-US" sz="2000" b="1" kern="1200" dirty="0">
                <a:solidFill>
                  <a:schemeClr val="tx2"/>
                </a:solidFill>
                <a:latin typeface="+mn-lt"/>
                <a:ea typeface="+mn-ea"/>
                <a:cs typeface="+mn-cs"/>
              </a:rPr>
              <a:t>WHAT DO WE NEED URGENTLY: </a:t>
            </a:r>
            <a:r>
              <a:rPr lang="en-CR" sz="2000" b="1" dirty="0">
                <a:solidFill>
                  <a:schemeClr val="tx2"/>
                </a:solidFill>
              </a:rPr>
              <a:t>Generate the Environment for Growth</a:t>
            </a:r>
          </a:p>
          <a:p>
            <a:pPr algn="ctr">
              <a:lnSpc>
                <a:spcPct val="90000"/>
              </a:lnSpc>
              <a:spcBef>
                <a:spcPts val="1000"/>
              </a:spcBef>
            </a:pPr>
            <a:endParaRPr lang="en-US" sz="2000" b="1" kern="1200" dirty="0">
              <a:solidFill>
                <a:schemeClr val="tx2"/>
              </a:solidFill>
              <a:latin typeface="+mn-lt"/>
              <a:ea typeface="+mn-ea"/>
              <a:cs typeface="+mn-cs"/>
            </a:endParaRPr>
          </a:p>
        </p:txBody>
      </p:sp>
      <p:sp>
        <p:nvSpPr>
          <p:cNvPr id="4" name="TextBox 3">
            <a:extLst>
              <a:ext uri="{FF2B5EF4-FFF2-40B4-BE49-F238E27FC236}">
                <a16:creationId xmlns:a16="http://schemas.microsoft.com/office/drawing/2014/main" id="{EFFC1B83-DA71-2981-B15E-058DA9D3A9F9}"/>
              </a:ext>
            </a:extLst>
          </p:cNvPr>
          <p:cNvSpPr txBox="1"/>
          <p:nvPr/>
        </p:nvSpPr>
        <p:spPr>
          <a:xfrm>
            <a:off x="152247" y="590762"/>
            <a:ext cx="11887200" cy="6170920"/>
          </a:xfrm>
          <a:prstGeom prst="rect">
            <a:avLst/>
          </a:prstGeom>
          <a:noFill/>
        </p:spPr>
        <p:txBody>
          <a:bodyPr wrap="square">
            <a:spAutoFit/>
          </a:bodyPr>
          <a:lstStyle/>
          <a:p>
            <a:pPr>
              <a:spcAft>
                <a:spcPts val="600"/>
              </a:spcAft>
            </a:pPr>
            <a:endParaRPr lang="en-CR" sz="2000" dirty="0"/>
          </a:p>
          <a:p>
            <a:pPr marL="457200" indent="-457200" algn="just">
              <a:spcAft>
                <a:spcPts val="600"/>
              </a:spcAft>
              <a:buAutoNum type="arabicPeriod"/>
            </a:pPr>
            <a:r>
              <a:rPr lang="en-CR" sz="2000" b="1" u="sng" dirty="0">
                <a:solidFill>
                  <a:srgbClr val="374151"/>
                </a:solidFill>
                <a:effectLst/>
                <a:ea typeface="Times New Roman" panose="02020603050405020304" pitchFamily="18" charset="0"/>
              </a:rPr>
              <a:t>Water- Food &amp; Energy Nexus</a:t>
            </a:r>
            <a:r>
              <a:rPr lang="en-CR" sz="2000" dirty="0">
                <a:solidFill>
                  <a:srgbClr val="374151"/>
                </a:solidFill>
                <a:effectLst/>
                <a:ea typeface="Times New Roman" panose="02020603050405020304" pitchFamily="18" charset="0"/>
              </a:rPr>
              <a:t>: Integrated solutions acknowledge the interdependencies between water, food and energy systems, emphasizing the importance of considering the three sectors together. This approach enables a more comprehensive understanding of resource management and allows for the identification of synergies.</a:t>
            </a:r>
          </a:p>
          <a:p>
            <a:pPr marL="457200" indent="-457200" algn="just">
              <a:spcAft>
                <a:spcPts val="600"/>
              </a:spcAft>
              <a:buAutoNum type="arabicPeriod"/>
            </a:pPr>
            <a:endParaRPr lang="en-CR" sz="2000" dirty="0">
              <a:solidFill>
                <a:srgbClr val="374151"/>
              </a:solidFill>
              <a:effectLst/>
              <a:ea typeface="Times New Roman" panose="02020603050405020304" pitchFamily="18" charset="0"/>
            </a:endParaRPr>
          </a:p>
          <a:p>
            <a:pPr marL="457200" indent="-457200" algn="just">
              <a:spcAft>
                <a:spcPts val="600"/>
              </a:spcAft>
              <a:buFontTx/>
              <a:buAutoNum type="arabicPeriod"/>
            </a:pPr>
            <a:r>
              <a:rPr lang="en-CR" sz="2000" b="1" u="sng" dirty="0">
                <a:solidFill>
                  <a:srgbClr val="374151"/>
                </a:solidFill>
                <a:effectLst/>
                <a:ea typeface="Times New Roman" panose="02020603050405020304" pitchFamily="18" charset="0"/>
              </a:rPr>
              <a:t>Efficient Water Use</a:t>
            </a:r>
            <a:r>
              <a:rPr lang="en-CR" sz="2000" dirty="0">
                <a:solidFill>
                  <a:srgbClr val="374151"/>
                </a:solidFill>
                <a:effectLst/>
                <a:ea typeface="Times New Roman" panose="02020603050405020304" pitchFamily="18" charset="0"/>
              </a:rPr>
              <a:t>: Integrated solutions promote efficient water use practices within human settlements. This includes implementing water-saving technologies, such as low-flow fixtures and efficient irrigation systems, and promoting awareness among residents about water conservation.</a:t>
            </a:r>
          </a:p>
          <a:p>
            <a:pPr marL="457200" indent="-457200" algn="just">
              <a:spcAft>
                <a:spcPts val="600"/>
              </a:spcAft>
              <a:buFontTx/>
              <a:buAutoNum type="arabicPeriod"/>
            </a:pPr>
            <a:endParaRPr lang="en-CR" sz="2000" dirty="0">
              <a:solidFill>
                <a:srgbClr val="374151"/>
              </a:solidFill>
              <a:effectLst/>
              <a:ea typeface="Times New Roman" panose="02020603050405020304" pitchFamily="18" charset="0"/>
            </a:endParaRPr>
          </a:p>
          <a:p>
            <a:pPr marL="457200" indent="-457200" algn="just">
              <a:spcAft>
                <a:spcPts val="600"/>
              </a:spcAft>
              <a:buFontTx/>
              <a:buAutoNum type="arabicPeriod"/>
            </a:pPr>
            <a:r>
              <a:rPr lang="en-CR" sz="2000" b="1" u="sng" dirty="0">
                <a:solidFill>
                  <a:srgbClr val="374151"/>
                </a:solidFill>
                <a:effectLst/>
                <a:ea typeface="Times New Roman" panose="02020603050405020304" pitchFamily="18" charset="0"/>
              </a:rPr>
              <a:t>Renewable Energy Integration</a:t>
            </a:r>
            <a:r>
              <a:rPr lang="en-CR" sz="2000" dirty="0">
                <a:solidFill>
                  <a:srgbClr val="374151"/>
                </a:solidFill>
                <a:effectLst/>
                <a:ea typeface="Times New Roman" panose="02020603050405020304" pitchFamily="18" charset="0"/>
              </a:rPr>
              <a:t>: Integrated solutions prioritize the integration of </a:t>
            </a:r>
            <a:r>
              <a:rPr lang="en-CR" sz="2000" b="1" u="sng" dirty="0">
                <a:solidFill>
                  <a:srgbClr val="374151"/>
                </a:solidFill>
                <a:effectLst/>
                <a:ea typeface="Times New Roman" panose="02020603050405020304" pitchFamily="18" charset="0"/>
              </a:rPr>
              <a:t>renewable energy sources</a:t>
            </a:r>
            <a:r>
              <a:rPr lang="en-CR" sz="2000" dirty="0">
                <a:solidFill>
                  <a:srgbClr val="374151"/>
                </a:solidFill>
                <a:effectLst/>
                <a:ea typeface="Times New Roman" panose="02020603050405020304" pitchFamily="18" charset="0"/>
              </a:rPr>
              <a:t> within water systems. For example, solar energy can power water treatment plants or be utilized for heating water, reducing dependence on fossil fuels and lowering greenhouse gas emissions.</a:t>
            </a:r>
          </a:p>
          <a:p>
            <a:pPr marL="457200" indent="-457200" algn="just">
              <a:spcAft>
                <a:spcPts val="600"/>
              </a:spcAft>
              <a:buFontTx/>
              <a:buAutoNum type="arabicPeriod"/>
            </a:pPr>
            <a:endParaRPr lang="en-CR" sz="2000" dirty="0">
              <a:solidFill>
                <a:srgbClr val="374151"/>
              </a:solidFill>
              <a:effectLst/>
              <a:ea typeface="Times New Roman" panose="02020603050405020304" pitchFamily="18" charset="0"/>
            </a:endParaRPr>
          </a:p>
          <a:p>
            <a:pPr marL="457200" indent="-457200" algn="just">
              <a:spcAft>
                <a:spcPts val="600"/>
              </a:spcAft>
              <a:buFontTx/>
              <a:buAutoNum type="arabicPeriod"/>
            </a:pPr>
            <a:r>
              <a:rPr lang="en-CR" sz="2000" dirty="0">
                <a:solidFill>
                  <a:srgbClr val="374151"/>
                </a:solidFill>
                <a:effectLst/>
                <a:ea typeface="Calibri" panose="020F0502020204030204" pitchFamily="34" charset="0"/>
              </a:rPr>
              <a:t>By adopting </a:t>
            </a:r>
            <a:r>
              <a:rPr lang="en-CR" sz="2000" b="1" u="sng" dirty="0">
                <a:solidFill>
                  <a:srgbClr val="374151"/>
                </a:solidFill>
                <a:effectLst/>
                <a:ea typeface="Calibri" panose="020F0502020204030204" pitchFamily="34" charset="0"/>
              </a:rPr>
              <a:t>clear public policies </a:t>
            </a:r>
            <a:r>
              <a:rPr lang="en-CR" sz="2000" dirty="0">
                <a:solidFill>
                  <a:srgbClr val="374151"/>
                </a:solidFill>
                <a:effectLst/>
                <a:ea typeface="Calibri" panose="020F0502020204030204" pitchFamily="34" charset="0"/>
              </a:rPr>
              <a:t>related to integrated water, food and energy solutions, human settlements will achieve greater resource efficiency, reduce environmental impacts, and enhance overall sustainability.</a:t>
            </a:r>
            <a:r>
              <a:rPr lang="en-CR" sz="2000" dirty="0">
                <a:effectLst/>
              </a:rPr>
              <a:t> </a:t>
            </a:r>
            <a:r>
              <a:rPr lang="en-CR" sz="2000" dirty="0">
                <a:solidFill>
                  <a:srgbClr val="374151"/>
                </a:solidFill>
                <a:effectLst/>
                <a:ea typeface="Calibri" panose="020F0502020204030204" pitchFamily="34" charset="0"/>
              </a:rPr>
              <a:t>Moreover, human settlements will achieve greater resource efficiency, reduce environmental impacts, and enhance overall sustainability.</a:t>
            </a:r>
            <a:r>
              <a:rPr lang="en-CR" sz="2000" dirty="0">
                <a:effectLst/>
              </a:rPr>
              <a:t> </a:t>
            </a:r>
            <a:endParaRPr lang="en-CR" sz="2000" dirty="0">
              <a:effectLst/>
              <a:ea typeface="Times New Roman" panose="02020603050405020304" pitchFamily="18" charset="0"/>
            </a:endParaRPr>
          </a:p>
        </p:txBody>
      </p:sp>
    </p:spTree>
    <p:extLst>
      <p:ext uri="{BB962C8B-B14F-4D97-AF65-F5344CB8AC3E}">
        <p14:creationId xmlns:p14="http://schemas.microsoft.com/office/powerpoint/2010/main" val="287977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aixaDeTexto 3">
            <a:extLst>
              <a:ext uri="{FF2B5EF4-FFF2-40B4-BE49-F238E27FC236}">
                <a16:creationId xmlns:a16="http://schemas.microsoft.com/office/drawing/2014/main" id="{88E149AF-9CD4-5EE5-C3AF-019C4AF0243D}"/>
              </a:ext>
            </a:extLst>
          </p:cNvPr>
          <p:cNvSpPr txBox="1"/>
          <p:nvPr/>
        </p:nvSpPr>
        <p:spPr>
          <a:xfrm>
            <a:off x="1371597" y="348865"/>
            <a:ext cx="10044023" cy="877729"/>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100" b="1" i="0" kern="1200" dirty="0">
                <a:solidFill>
                  <a:srgbClr val="FFFFFF"/>
                </a:solidFill>
                <a:effectLst/>
                <a:latin typeface="+mj-lt"/>
                <a:ea typeface="+mj-ea"/>
                <a:cs typeface="+mj-cs"/>
              </a:rPr>
              <a:t>Act Different, Think Different and Make a Difference... Because:</a:t>
            </a:r>
            <a:endParaRPr lang="en-US" sz="3100" b="1" kern="1200" dirty="0">
              <a:solidFill>
                <a:srgbClr val="FFFFFF"/>
              </a:solidFill>
              <a:latin typeface="+mj-lt"/>
              <a:ea typeface="+mj-ea"/>
              <a:cs typeface="+mj-cs"/>
            </a:endParaRPr>
          </a:p>
        </p:txBody>
      </p:sp>
      <p:sp>
        <p:nvSpPr>
          <p:cNvPr id="5" name="CuadroTexto 3">
            <a:extLst>
              <a:ext uri="{FF2B5EF4-FFF2-40B4-BE49-F238E27FC236}">
                <a16:creationId xmlns:a16="http://schemas.microsoft.com/office/drawing/2014/main" id="{9627D3F0-68C7-2E10-9695-E8A9946E13F1}"/>
              </a:ext>
            </a:extLst>
          </p:cNvPr>
          <p:cNvSpPr txBox="1"/>
          <p:nvPr/>
        </p:nvSpPr>
        <p:spPr>
          <a:xfrm>
            <a:off x="1141327" y="2388005"/>
            <a:ext cx="7640322" cy="228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600">
                <a:solidFill>
                  <a:srgbClr val="2F5597"/>
                </a:solidFill>
                <a:latin typeface="Calibri Light"/>
                <a:ea typeface="Calibri Light"/>
                <a:cs typeface="Calibri Light"/>
                <a:sym typeface="Calibri Light"/>
              </a:defRPr>
            </a:lvl1pPr>
          </a:lstStyle>
          <a:p>
            <a:pPr defTabSz="832104">
              <a:spcAft>
                <a:spcPts val="600"/>
              </a:spcAft>
            </a:pPr>
            <a:r>
              <a:rPr lang="en-US" sz="2366" b="1" kern="1200" dirty="0">
                <a:solidFill>
                  <a:schemeClr val="tx1"/>
                </a:solidFill>
                <a:latin typeface="Calibri Light"/>
                <a:ea typeface="Calibri Light"/>
                <a:cs typeface="Calibri Light"/>
                <a:sym typeface="Calibri Light"/>
              </a:rPr>
              <a:t>“It is not the strongest of the species that survives,</a:t>
            </a:r>
            <a:br>
              <a:rPr lang="en-US" sz="2366" b="1" kern="1200" dirty="0">
                <a:solidFill>
                  <a:schemeClr val="tx1"/>
                </a:solidFill>
                <a:latin typeface="Calibri Light"/>
                <a:ea typeface="Calibri Light"/>
                <a:cs typeface="Calibri Light"/>
                <a:sym typeface="Calibri Light"/>
              </a:rPr>
            </a:br>
            <a:r>
              <a:rPr lang="en-US" sz="2366" b="1" kern="1200" dirty="0">
                <a:solidFill>
                  <a:schemeClr val="tx1"/>
                </a:solidFill>
                <a:latin typeface="Calibri Light"/>
                <a:ea typeface="Calibri Light"/>
                <a:cs typeface="Calibri Light"/>
                <a:sym typeface="Calibri Light"/>
              </a:rPr>
              <a:t>not the most intelligent that survives.</a:t>
            </a:r>
            <a:br>
              <a:rPr lang="en-US" sz="2366" b="1" kern="1200" dirty="0">
                <a:solidFill>
                  <a:schemeClr val="tx1"/>
                </a:solidFill>
                <a:latin typeface="Calibri Light"/>
                <a:ea typeface="Calibri Light"/>
                <a:cs typeface="Calibri Light"/>
                <a:sym typeface="Calibri Light"/>
              </a:rPr>
            </a:br>
            <a:r>
              <a:rPr lang="en-US" sz="2366" b="1" kern="1200" dirty="0">
                <a:solidFill>
                  <a:schemeClr val="tx1"/>
                </a:solidFill>
                <a:latin typeface="Calibri Light"/>
                <a:ea typeface="Calibri Light"/>
                <a:cs typeface="Calibri Light"/>
                <a:sym typeface="Calibri Light"/>
              </a:rPr>
              <a:t>It is the one that is the most adaptable to change.”</a:t>
            </a:r>
          </a:p>
          <a:p>
            <a:pPr defTabSz="832104">
              <a:spcAft>
                <a:spcPts val="600"/>
              </a:spcAft>
            </a:pPr>
            <a:endParaRPr lang="en-US" sz="2366" b="1" kern="1200" dirty="0">
              <a:solidFill>
                <a:schemeClr val="tx1"/>
              </a:solidFill>
              <a:latin typeface="Calibri Light"/>
              <a:ea typeface="Calibri Light"/>
              <a:cs typeface="Calibri Light"/>
              <a:sym typeface="Calibri Light"/>
            </a:endParaRPr>
          </a:p>
          <a:p>
            <a:pPr defTabSz="832104">
              <a:spcAft>
                <a:spcPts val="600"/>
              </a:spcAft>
            </a:pPr>
            <a:r>
              <a:rPr lang="en-US" sz="2366" b="1" kern="1200" dirty="0">
                <a:solidFill>
                  <a:schemeClr val="tx1"/>
                </a:solidFill>
                <a:latin typeface="Calibri Light"/>
                <a:ea typeface="Calibri Light"/>
                <a:cs typeface="Calibri Light"/>
                <a:sym typeface="Calibri Light"/>
              </a:rPr>
              <a:t>“Those who survive are the ones who most accurately perceive their environment and successfully adapt to it”  </a:t>
            </a:r>
            <a:endParaRPr b="1" dirty="0">
              <a:solidFill>
                <a:schemeClr val="tx1"/>
              </a:solidFill>
            </a:endParaRPr>
          </a:p>
        </p:txBody>
      </p:sp>
      <p:sp>
        <p:nvSpPr>
          <p:cNvPr id="6" name="CuadroTexto 3">
            <a:extLst>
              <a:ext uri="{FF2B5EF4-FFF2-40B4-BE49-F238E27FC236}">
                <a16:creationId xmlns:a16="http://schemas.microsoft.com/office/drawing/2014/main" id="{F27CD0FC-C202-EE3F-BE53-99817C141385}"/>
              </a:ext>
            </a:extLst>
          </p:cNvPr>
          <p:cNvSpPr txBox="1"/>
          <p:nvPr/>
        </p:nvSpPr>
        <p:spPr>
          <a:xfrm>
            <a:off x="1141327" y="5486836"/>
            <a:ext cx="7640322" cy="818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900">
                <a:solidFill>
                  <a:srgbClr val="2F5597"/>
                </a:solidFill>
                <a:latin typeface="Calibri Light"/>
                <a:ea typeface="Calibri Light"/>
                <a:cs typeface="Calibri Light"/>
                <a:sym typeface="Calibri Light"/>
              </a:defRPr>
            </a:lvl1pPr>
          </a:lstStyle>
          <a:p>
            <a:pPr defTabSz="832104">
              <a:spcAft>
                <a:spcPts val="600"/>
              </a:spcAft>
            </a:pPr>
            <a:r>
              <a:rPr lang="en-US" sz="2366" b="1" kern="1200" dirty="0">
                <a:solidFill>
                  <a:srgbClr val="FF0000"/>
                </a:solidFill>
                <a:latin typeface="Calibri Light"/>
                <a:ea typeface="Calibri Light"/>
                <a:cs typeface="Calibri Light"/>
                <a:sym typeface="Calibri Light"/>
              </a:rPr>
              <a:t>If the evidence is here among us… Why not moving ahead before it is too late?</a:t>
            </a:r>
            <a:endParaRPr lang="en-US" sz="2600" b="1" dirty="0">
              <a:solidFill>
                <a:srgbClr val="FF0000"/>
              </a:solidFill>
            </a:endParaRPr>
          </a:p>
        </p:txBody>
      </p:sp>
      <p:pic>
        <p:nvPicPr>
          <p:cNvPr id="7" name="Screen Shot 2019-10-14 at 10.40.29 PM.png" descr="Screen Shot 2019-10-14 at 10.40.29 PM.png">
            <a:extLst>
              <a:ext uri="{FF2B5EF4-FFF2-40B4-BE49-F238E27FC236}">
                <a16:creationId xmlns:a16="http://schemas.microsoft.com/office/drawing/2014/main" id="{8D703127-ECC2-5537-2308-43E69262E725}"/>
              </a:ext>
            </a:extLst>
          </p:cNvPr>
          <p:cNvPicPr>
            <a:picLocks noChangeAspect="1"/>
          </p:cNvPicPr>
          <p:nvPr/>
        </p:nvPicPr>
        <p:blipFill>
          <a:blip r:embed="rId2"/>
          <a:stretch>
            <a:fillRect/>
          </a:stretch>
        </p:blipFill>
        <p:spPr>
          <a:xfrm>
            <a:off x="9094621" y="2112579"/>
            <a:ext cx="1979993" cy="2713754"/>
          </a:xfrm>
          <a:prstGeom prst="rect">
            <a:avLst/>
          </a:prstGeom>
          <a:ln w="12700">
            <a:miter lim="400000"/>
          </a:ln>
        </p:spPr>
      </p:pic>
      <p:sp>
        <p:nvSpPr>
          <p:cNvPr id="8" name="1809-1882">
            <a:extLst>
              <a:ext uri="{FF2B5EF4-FFF2-40B4-BE49-F238E27FC236}">
                <a16:creationId xmlns:a16="http://schemas.microsoft.com/office/drawing/2014/main" id="{E76DA4FA-C82D-F4AF-73C6-2D6F6551F03D}"/>
              </a:ext>
            </a:extLst>
          </p:cNvPr>
          <p:cNvSpPr txBox="1"/>
          <p:nvPr/>
        </p:nvSpPr>
        <p:spPr>
          <a:xfrm>
            <a:off x="9276557" y="4994595"/>
            <a:ext cx="1388296" cy="592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832104">
              <a:spcAft>
                <a:spcPts val="600"/>
              </a:spcAft>
            </a:pPr>
            <a:r>
              <a:rPr lang="es-ES" sz="1638" kern="1200" dirty="0">
                <a:solidFill>
                  <a:schemeClr val="tx1"/>
                </a:solidFill>
                <a:latin typeface="+mn-lt"/>
                <a:ea typeface="+mn-ea"/>
                <a:cs typeface="+mn-cs"/>
              </a:rPr>
              <a:t>Charles Darwin</a:t>
            </a:r>
          </a:p>
          <a:p>
            <a:pPr algn="ctr" defTabSz="832104">
              <a:spcAft>
                <a:spcPts val="600"/>
              </a:spcAft>
            </a:pPr>
            <a:r>
              <a:rPr sz="1638" kern="1200" dirty="0">
                <a:solidFill>
                  <a:schemeClr val="tx1"/>
                </a:solidFill>
                <a:latin typeface="+mn-lt"/>
                <a:ea typeface="+mn-ea"/>
                <a:cs typeface="+mn-cs"/>
              </a:rPr>
              <a:t>1809-1882</a:t>
            </a:r>
            <a:endParaRPr dirty="0"/>
          </a:p>
        </p:txBody>
      </p:sp>
    </p:spTree>
    <p:extLst>
      <p:ext uri="{BB962C8B-B14F-4D97-AF65-F5344CB8AC3E}">
        <p14:creationId xmlns:p14="http://schemas.microsoft.com/office/powerpoint/2010/main" val="72552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283676" y="3013501"/>
            <a:ext cx="3624648" cy="830997"/>
          </a:xfrm>
          <a:prstGeom prst="rect">
            <a:avLst/>
          </a:prstGeom>
          <a:noFill/>
        </p:spPr>
        <p:txBody>
          <a:bodyPr wrap="square" rtlCol="0">
            <a:spAutoFit/>
          </a:bodyPr>
          <a:lstStyle/>
          <a:p>
            <a:pPr algn="ctr"/>
            <a:r>
              <a:rPr 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Thanks</a:t>
            </a:r>
            <a:r>
              <a:rPr lang="es-E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s-ES" sz="4800"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t>
            </a:r>
            <a:endParaRPr lang="es-CR" sz="4800"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8084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4" name="Group 13">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5" name="Freeform: Shape 14">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5" name="CaixaDeTexto 3">
            <a:extLst>
              <a:ext uri="{FF2B5EF4-FFF2-40B4-BE49-F238E27FC236}">
                <a16:creationId xmlns:a16="http://schemas.microsoft.com/office/drawing/2014/main" id="{033095A0-7F24-6E2C-3F4C-20B6261741DE}"/>
              </a:ext>
            </a:extLst>
          </p:cNvPr>
          <p:cNvSpPr txBox="1"/>
          <p:nvPr/>
        </p:nvSpPr>
        <p:spPr>
          <a:xfrm>
            <a:off x="3033906" y="4695112"/>
            <a:ext cx="6105194" cy="682079"/>
          </a:xfrm>
          <a:prstGeom prst="rect">
            <a:avLst/>
          </a:prstGeom>
        </p:spPr>
        <p:txBody>
          <a:bodyPr vert="horz" lIns="91440" tIns="45720" rIns="91440" bIns="45720" rtlCol="0">
            <a:normAutofit/>
          </a:bodyPr>
          <a:lstStyle/>
          <a:p>
            <a:pPr algn="ctr">
              <a:lnSpc>
                <a:spcPct val="90000"/>
              </a:lnSpc>
              <a:spcBef>
                <a:spcPts val="1000"/>
              </a:spcBef>
            </a:pPr>
            <a:r>
              <a:rPr lang="en-US" sz="2400" b="1" i="0" kern="1200" dirty="0">
                <a:solidFill>
                  <a:schemeClr val="tx2"/>
                </a:solidFill>
                <a:effectLst/>
                <a:latin typeface="+mn-lt"/>
                <a:ea typeface="+mn-ea"/>
                <a:cs typeface="+mn-cs"/>
              </a:rPr>
              <a:t>We all required energy to get here</a:t>
            </a:r>
            <a:endParaRPr lang="en-US" sz="2400" b="1" kern="1200" dirty="0">
              <a:solidFill>
                <a:schemeClr val="tx2"/>
              </a:solidFill>
              <a:latin typeface="+mn-lt"/>
              <a:ea typeface="+mn-ea"/>
              <a:cs typeface="+mn-cs"/>
            </a:endParaRPr>
          </a:p>
        </p:txBody>
      </p:sp>
      <p:sp>
        <p:nvSpPr>
          <p:cNvPr id="4" name="CaixaDeTexto 4">
            <a:extLst>
              <a:ext uri="{FF2B5EF4-FFF2-40B4-BE49-F238E27FC236}">
                <a16:creationId xmlns:a16="http://schemas.microsoft.com/office/drawing/2014/main" id="{EB1454A4-AA4F-599B-76B3-35421CA91C17}"/>
              </a:ext>
            </a:extLst>
          </p:cNvPr>
          <p:cNvSpPr txBox="1"/>
          <p:nvPr/>
        </p:nvSpPr>
        <p:spPr>
          <a:xfrm>
            <a:off x="1368064" y="1803503"/>
            <a:ext cx="9448800" cy="2092881"/>
          </a:xfrm>
          <a:prstGeom prst="rect">
            <a:avLst/>
          </a:prstGeom>
          <a:noFill/>
        </p:spPr>
        <p:txBody>
          <a:bodyPr wrap="square" rtlCol="0">
            <a:spAutoFit/>
          </a:bodyPr>
          <a:lstStyle/>
          <a:p>
            <a:pPr>
              <a:spcAft>
                <a:spcPts val="600"/>
              </a:spcAft>
            </a:pPr>
            <a:r>
              <a:rPr lang="en-US" sz="2400" b="0" i="0" dirty="0">
                <a:solidFill>
                  <a:schemeClr val="bg2">
                    <a:lumMod val="25000"/>
                  </a:schemeClr>
                </a:solidFill>
                <a:effectLst/>
                <a:cs typeface="Arial" panose="020B0604020202020204" pitchFamily="34" charset="0"/>
              </a:rPr>
              <a:t>Thanks everyone for making it to New York on this very important event!! My appreciation to the organizers </a:t>
            </a:r>
            <a:r>
              <a:rPr lang="en-US" sz="2400" dirty="0">
                <a:solidFill>
                  <a:schemeClr val="bg2">
                    <a:lumMod val="25000"/>
                  </a:schemeClr>
                </a:solidFill>
                <a:cs typeface="Arial" panose="020B0604020202020204" pitchFamily="34" charset="0"/>
              </a:rPr>
              <a:t>for inviting </a:t>
            </a:r>
            <a:r>
              <a:rPr lang="en-US" sz="2400" b="0" i="0" dirty="0">
                <a:solidFill>
                  <a:schemeClr val="bg2">
                    <a:lumMod val="25000"/>
                  </a:schemeClr>
                </a:solidFill>
                <a:effectLst/>
                <a:cs typeface="Arial" panose="020B0604020202020204" pitchFamily="34" charset="0"/>
              </a:rPr>
              <a:t>me to this prestigious international meeting</a:t>
            </a:r>
          </a:p>
          <a:p>
            <a:pPr>
              <a:spcAft>
                <a:spcPts val="600"/>
              </a:spcAft>
            </a:pPr>
            <a:endParaRPr lang="en-US" sz="2400" dirty="0">
              <a:solidFill>
                <a:schemeClr val="bg2">
                  <a:lumMod val="25000"/>
                </a:schemeClr>
              </a:solidFill>
              <a:cs typeface="Arial" panose="020B0604020202020204" pitchFamily="34" charset="0"/>
            </a:endParaRPr>
          </a:p>
          <a:p>
            <a:pPr>
              <a:spcAft>
                <a:spcPts val="600"/>
              </a:spcAft>
            </a:pPr>
            <a:r>
              <a:rPr lang="en-US" sz="2400" dirty="0">
                <a:solidFill>
                  <a:schemeClr val="bg2">
                    <a:lumMod val="25000"/>
                  </a:schemeClr>
                </a:solidFill>
                <a:cs typeface="Arial" panose="020B0604020202020204" pitchFamily="34" charset="0"/>
              </a:rPr>
              <a:t>So, we all made it here!!</a:t>
            </a:r>
          </a:p>
        </p:txBody>
      </p:sp>
    </p:spTree>
    <p:extLst>
      <p:ext uri="{BB962C8B-B14F-4D97-AF65-F5344CB8AC3E}">
        <p14:creationId xmlns:p14="http://schemas.microsoft.com/office/powerpoint/2010/main" val="200861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7C4BDC04-617A-8E11-06E6-C86459CF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62" y="1645095"/>
            <a:ext cx="8854276" cy="4983645"/>
          </a:xfrm>
          <a:prstGeom prst="rect">
            <a:avLst/>
          </a:prstGeom>
        </p:spPr>
      </p:pic>
      <p:sp>
        <p:nvSpPr>
          <p:cNvPr id="5" name="CaixaDeTexto 3">
            <a:extLst>
              <a:ext uri="{FF2B5EF4-FFF2-40B4-BE49-F238E27FC236}">
                <a16:creationId xmlns:a16="http://schemas.microsoft.com/office/drawing/2014/main" id="{AFF97BD9-ED87-3E1A-9143-E34CD3974AD3}"/>
              </a:ext>
            </a:extLst>
          </p:cNvPr>
          <p:cNvSpPr txBox="1"/>
          <p:nvPr/>
        </p:nvSpPr>
        <p:spPr>
          <a:xfrm>
            <a:off x="1371599" y="529247"/>
            <a:ext cx="9448800" cy="1015663"/>
          </a:xfrm>
          <a:prstGeom prst="rect">
            <a:avLst/>
          </a:prstGeom>
          <a:noFill/>
        </p:spPr>
        <p:txBody>
          <a:bodyPr wrap="square" rtlCol="0">
            <a:spAutoFit/>
          </a:bodyPr>
          <a:lstStyle/>
          <a:p>
            <a:r>
              <a:rPr lang="en-US" sz="2000" b="0" i="0" dirty="0">
                <a:solidFill>
                  <a:schemeClr val="bg2">
                    <a:lumMod val="25000"/>
                  </a:schemeClr>
                </a:solidFill>
                <a:effectLst/>
                <a:latin typeface="Arial" panose="020B0604020202020204" pitchFamily="34" charset="0"/>
                <a:cs typeface="Arial" panose="020B0604020202020204" pitchFamily="34" charset="0"/>
              </a:rPr>
              <a:t>In today’</a:t>
            </a:r>
            <a:r>
              <a:rPr lang="en-US" sz="2000" dirty="0">
                <a:solidFill>
                  <a:schemeClr val="bg2">
                    <a:lumMod val="25000"/>
                  </a:schemeClr>
                </a:solidFill>
                <a:latin typeface="Arial" panose="020B0604020202020204" pitchFamily="34" charset="0"/>
                <a:cs typeface="Arial" panose="020B0604020202020204" pitchFamily="34" charset="0"/>
              </a:rPr>
              <a:t>s</a:t>
            </a:r>
            <a:r>
              <a:rPr lang="en-US" sz="2000" b="0" i="0" dirty="0">
                <a:solidFill>
                  <a:schemeClr val="bg2">
                    <a:lumMod val="25000"/>
                  </a:schemeClr>
                </a:solidFill>
                <a:effectLst/>
                <a:latin typeface="Arial" panose="020B0604020202020204" pitchFamily="34" charset="0"/>
                <a:cs typeface="Arial" panose="020B0604020202020204" pitchFamily="34" charset="0"/>
              </a:rPr>
              <a:t> world and real environment and geopolitical scenario... Does it matter more how we got here? Let’s look at the recent IMF recommendations to countries:</a:t>
            </a:r>
            <a:endParaRPr lang="en-US" sz="20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94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4" name="Group 1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1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CaixaDeTexto 2">
            <a:extLst>
              <a:ext uri="{FF2B5EF4-FFF2-40B4-BE49-F238E27FC236}">
                <a16:creationId xmlns:a16="http://schemas.microsoft.com/office/drawing/2014/main" id="{4777C59B-AE09-8AB9-FB63-C83F891B9023}"/>
              </a:ext>
            </a:extLst>
          </p:cNvPr>
          <p:cNvSpPr txBox="1"/>
          <p:nvPr/>
        </p:nvSpPr>
        <p:spPr>
          <a:xfrm>
            <a:off x="640080" y="1243013"/>
            <a:ext cx="3855720" cy="43719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2"/>
                </a:solidFill>
                <a:latin typeface="+mj-lt"/>
                <a:ea typeface="+mj-ea"/>
                <a:cs typeface="+mj-cs"/>
              </a:rPr>
              <a:t>What is missing in IMF recommendations?</a:t>
            </a:r>
          </a:p>
        </p:txBody>
      </p:sp>
      <p:sp>
        <p:nvSpPr>
          <p:cNvPr id="5" name="TextBox 4">
            <a:extLst>
              <a:ext uri="{FF2B5EF4-FFF2-40B4-BE49-F238E27FC236}">
                <a16:creationId xmlns:a16="http://schemas.microsoft.com/office/drawing/2014/main" id="{9C99A2F3-4BA2-1D41-C74C-488B21BAE6D9}"/>
              </a:ext>
            </a:extLst>
          </p:cNvPr>
          <p:cNvSpPr txBox="1"/>
          <p:nvPr/>
        </p:nvSpPr>
        <p:spPr>
          <a:xfrm>
            <a:off x="4919730" y="320165"/>
            <a:ext cx="7096259" cy="6356975"/>
          </a:xfrm>
          <a:prstGeom prst="rect">
            <a:avLst/>
          </a:prstGeom>
        </p:spPr>
        <p:txBody>
          <a:bodyPr vert="horz" lIns="91440" tIns="45720" rIns="91440" bIns="45720" rtlCol="0" anchor="ctr">
            <a:normAutofit fontScale="92500" lnSpcReduction="20000"/>
          </a:bodyPr>
          <a:lstStyle/>
          <a:p>
            <a:pPr marL="342900" indent="-228600">
              <a:lnSpc>
                <a:spcPct val="90000"/>
              </a:lnSpc>
              <a:spcBef>
                <a:spcPts val="0"/>
              </a:spcBef>
              <a:spcAft>
                <a:spcPts val="600"/>
              </a:spcAft>
              <a:buFont typeface="Arial" panose="020B0604020202020204" pitchFamily="34" charset="0"/>
              <a:buChar char="•"/>
            </a:pPr>
            <a:r>
              <a:rPr lang="en-US" sz="2000" dirty="0">
                <a:solidFill>
                  <a:schemeClr val="tx2"/>
                </a:solidFill>
              </a:rPr>
              <a:t>The world entered a new phase of global instability and climate change deepens its effects.</a:t>
            </a:r>
          </a:p>
          <a:p>
            <a:pPr marL="800100" lvl="1" indent="-228600">
              <a:lnSpc>
                <a:spcPct val="90000"/>
              </a:lnSpc>
              <a:spcBef>
                <a:spcPts val="0"/>
              </a:spcBef>
              <a:spcAft>
                <a:spcPts val="600"/>
              </a:spcAft>
              <a:buFont typeface="Arial" panose="020B0604020202020204" pitchFamily="34" charset="0"/>
              <a:buChar char="•"/>
            </a:pPr>
            <a:endParaRPr lang="en-US" sz="2000" dirty="0">
              <a:solidFill>
                <a:schemeClr val="tx2"/>
              </a:solidFill>
            </a:endParaRPr>
          </a:p>
          <a:p>
            <a:pPr marL="342900" indent="-228600">
              <a:lnSpc>
                <a:spcPct val="90000"/>
              </a:lnSpc>
              <a:spcAft>
                <a:spcPts val="600"/>
              </a:spcAft>
              <a:buFont typeface="Arial" panose="020B0604020202020204" pitchFamily="34" charset="0"/>
              <a:buChar char="•"/>
            </a:pPr>
            <a:r>
              <a:rPr lang="en-US" sz="2000" dirty="0">
                <a:solidFill>
                  <a:schemeClr val="tx2"/>
                </a:solidFill>
              </a:rPr>
              <a:t>We’ve moved from times of relative stability to the restart of war conflicts at major scales. </a:t>
            </a:r>
          </a:p>
          <a:p>
            <a:pPr marL="342900" indent="-228600">
              <a:lnSpc>
                <a:spcPct val="90000"/>
              </a:lnSpc>
              <a:spcAft>
                <a:spcPts val="600"/>
              </a:spcAft>
              <a:buFont typeface="Arial" panose="020B0604020202020204" pitchFamily="34" charset="0"/>
              <a:buChar char="•"/>
            </a:pPr>
            <a:endParaRPr lang="en-US" sz="2000" dirty="0">
              <a:solidFill>
                <a:schemeClr val="tx2"/>
              </a:solidFill>
            </a:endParaRPr>
          </a:p>
          <a:p>
            <a:pPr marL="342900" indent="-228600">
              <a:lnSpc>
                <a:spcPct val="90000"/>
              </a:lnSpc>
              <a:spcAft>
                <a:spcPts val="600"/>
              </a:spcAft>
              <a:buFont typeface="Arial" panose="020B0604020202020204" pitchFamily="34" charset="0"/>
              <a:buChar char="•"/>
            </a:pPr>
            <a:r>
              <a:rPr lang="en-US" sz="2000" dirty="0">
                <a:solidFill>
                  <a:schemeClr val="tx2"/>
                </a:solidFill>
              </a:rPr>
              <a:t>The recent and still ongoing wars has had worldwide repercussions and has brought a renovated spirit to those who are not in agreement of respecting the world order... And the human being continues to try to eliminate the human being...</a:t>
            </a:r>
          </a:p>
          <a:p>
            <a:pPr marL="342900" indent="-228600">
              <a:lnSpc>
                <a:spcPct val="90000"/>
              </a:lnSpc>
              <a:spcAft>
                <a:spcPts val="600"/>
              </a:spcAft>
              <a:buFont typeface="Arial" panose="020B0604020202020204" pitchFamily="34" charset="0"/>
              <a:buChar char="•"/>
            </a:pPr>
            <a:endParaRPr lang="en-US" sz="2000" dirty="0">
              <a:solidFill>
                <a:schemeClr val="tx2"/>
              </a:solidFill>
            </a:endParaRPr>
          </a:p>
          <a:p>
            <a:pPr marL="342900" indent="-228600">
              <a:lnSpc>
                <a:spcPct val="90000"/>
              </a:lnSpc>
              <a:spcAft>
                <a:spcPts val="600"/>
              </a:spcAft>
              <a:buFont typeface="Arial" panose="020B0604020202020204" pitchFamily="34" charset="0"/>
              <a:buChar char="•"/>
            </a:pPr>
            <a:r>
              <a:rPr lang="en-US" sz="2000" dirty="0">
                <a:solidFill>
                  <a:schemeClr val="tx2"/>
                </a:solidFill>
              </a:rPr>
              <a:t>Some of the major repercussions have already been felt :</a:t>
            </a:r>
          </a:p>
          <a:p>
            <a:pPr marL="800100" lvl="1" indent="-228600">
              <a:lnSpc>
                <a:spcPct val="90000"/>
              </a:lnSpc>
              <a:spcAft>
                <a:spcPts val="600"/>
              </a:spcAft>
              <a:buFont typeface="Arial" panose="020B0604020202020204" pitchFamily="34" charset="0"/>
              <a:buChar char="•"/>
            </a:pPr>
            <a:r>
              <a:rPr lang="en-US" sz="2000" dirty="0">
                <a:solidFill>
                  <a:schemeClr val="tx2"/>
                </a:solidFill>
              </a:rPr>
              <a:t>The human drama of forced migrations. </a:t>
            </a:r>
          </a:p>
          <a:p>
            <a:pPr marL="800100" lvl="1" indent="-228600">
              <a:lnSpc>
                <a:spcPct val="90000"/>
              </a:lnSpc>
              <a:spcAft>
                <a:spcPts val="600"/>
              </a:spcAft>
              <a:buFont typeface="Arial" panose="020B0604020202020204" pitchFamily="34" charset="0"/>
              <a:buChar char="•"/>
            </a:pPr>
            <a:r>
              <a:rPr lang="en-US" sz="2000" dirty="0">
                <a:solidFill>
                  <a:schemeClr val="tx2"/>
                </a:solidFill>
              </a:rPr>
              <a:t>Interruption in the flow of vital food ... New famines...</a:t>
            </a:r>
          </a:p>
          <a:p>
            <a:pPr marL="800100" lvl="1" indent="-228600">
              <a:lnSpc>
                <a:spcPct val="90000"/>
              </a:lnSpc>
              <a:spcAft>
                <a:spcPts val="600"/>
              </a:spcAft>
              <a:buFont typeface="Arial" panose="020B0604020202020204" pitchFamily="34" charset="0"/>
              <a:buChar char="•"/>
            </a:pPr>
            <a:r>
              <a:rPr lang="en-US" sz="2000" dirty="0">
                <a:solidFill>
                  <a:schemeClr val="tx2"/>
                </a:solidFill>
              </a:rPr>
              <a:t>Interruption in the flow of vital feedstocks on a worldwide basis. </a:t>
            </a:r>
          </a:p>
          <a:p>
            <a:pPr marL="800100" lvl="1" indent="-228600" algn="just">
              <a:lnSpc>
                <a:spcPct val="90000"/>
              </a:lnSpc>
              <a:spcAft>
                <a:spcPts val="600"/>
              </a:spcAft>
              <a:buFont typeface="Arial" panose="020B0604020202020204" pitchFamily="34" charset="0"/>
              <a:buChar char="•"/>
            </a:pPr>
            <a:r>
              <a:rPr lang="en-US" sz="2000" dirty="0">
                <a:solidFill>
                  <a:schemeClr val="tx2"/>
                </a:solidFill>
              </a:rPr>
              <a:t>Countries have prohibited food and fertilizer exports in order to safeguard their interests and security. </a:t>
            </a:r>
          </a:p>
          <a:p>
            <a:pPr marL="800100" lvl="1" indent="-228600" algn="just">
              <a:lnSpc>
                <a:spcPct val="90000"/>
              </a:lnSpc>
              <a:spcAft>
                <a:spcPts val="600"/>
              </a:spcAft>
              <a:buFont typeface="Arial" panose="020B0604020202020204" pitchFamily="34" charset="0"/>
              <a:buChar char="•"/>
            </a:pPr>
            <a:r>
              <a:rPr lang="en-US" sz="2000" dirty="0">
                <a:solidFill>
                  <a:schemeClr val="tx2"/>
                </a:solidFill>
              </a:rPr>
              <a:t>Vital sources of energy interrupted definitively or on a temporary basis.</a:t>
            </a:r>
          </a:p>
          <a:p>
            <a:pPr marL="800100" lvl="1" indent="-228600" algn="just">
              <a:lnSpc>
                <a:spcPct val="90000"/>
              </a:lnSpc>
              <a:spcAft>
                <a:spcPts val="600"/>
              </a:spcAft>
              <a:buFont typeface="Arial" panose="020B0604020202020204" pitchFamily="34" charset="0"/>
              <a:buChar char="•"/>
            </a:pPr>
            <a:r>
              <a:rPr lang="en-US" sz="2000" dirty="0">
                <a:solidFill>
                  <a:schemeClr val="tx2"/>
                </a:solidFill>
              </a:rPr>
              <a:t>The world remains distracted from sustainability and the serious climate change consequences we are living that are threatening survival of the human being.</a:t>
            </a:r>
          </a:p>
          <a:p>
            <a:pPr marL="800100" lvl="1" indent="-228600">
              <a:lnSpc>
                <a:spcPct val="90000"/>
              </a:lnSpc>
              <a:spcBef>
                <a:spcPts val="0"/>
              </a:spcBef>
              <a:spcAft>
                <a:spcPts val="600"/>
              </a:spcAft>
              <a:buFont typeface="Arial" panose="020B0604020202020204" pitchFamily="34" charset="0"/>
              <a:buChar char="•"/>
            </a:pPr>
            <a:endParaRPr lang="en-US" sz="1400" dirty="0">
              <a:solidFill>
                <a:schemeClr val="tx2"/>
              </a:solidFill>
            </a:endParaRPr>
          </a:p>
        </p:txBody>
      </p:sp>
    </p:spTree>
    <p:extLst>
      <p:ext uri="{BB962C8B-B14F-4D97-AF65-F5344CB8AC3E}">
        <p14:creationId xmlns:p14="http://schemas.microsoft.com/office/powerpoint/2010/main" val="88621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ixaDeTexto 2">
            <a:extLst>
              <a:ext uri="{FF2B5EF4-FFF2-40B4-BE49-F238E27FC236}">
                <a16:creationId xmlns:a16="http://schemas.microsoft.com/office/drawing/2014/main" id="{1CBCCCF3-CC2A-2176-395B-245EB56D94D4}"/>
              </a:ext>
            </a:extLst>
          </p:cNvPr>
          <p:cNvSpPr txBox="1"/>
          <p:nvPr/>
        </p:nvSpPr>
        <p:spPr>
          <a:xfrm>
            <a:off x="231820" y="958379"/>
            <a:ext cx="3387771"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200" kern="1200" dirty="0">
                <a:solidFill>
                  <a:srgbClr val="FFFFFF"/>
                </a:solidFill>
                <a:latin typeface="+mj-lt"/>
                <a:ea typeface="+mj-ea"/>
                <a:cs typeface="+mj-cs"/>
              </a:rPr>
              <a:t>What was missing in IMF recommendations</a:t>
            </a:r>
            <a:endParaRPr lang="en-US" sz="3200" dirty="0">
              <a:solidFill>
                <a:srgbClr val="FFFFFF"/>
              </a:solidFill>
              <a:latin typeface="+mj-lt"/>
              <a:ea typeface="+mj-ea"/>
              <a:cs typeface="+mj-cs"/>
            </a:endParaRPr>
          </a:p>
          <a:p>
            <a:pPr algn="r">
              <a:lnSpc>
                <a:spcPct val="90000"/>
              </a:lnSpc>
              <a:spcBef>
                <a:spcPct val="0"/>
              </a:spcBef>
              <a:spcAft>
                <a:spcPts val="600"/>
              </a:spcAft>
            </a:pPr>
            <a:r>
              <a:rPr lang="en-US" sz="3200" kern="1200" dirty="0">
                <a:solidFill>
                  <a:srgbClr val="FFFFFF"/>
                </a:solidFill>
                <a:latin typeface="+mj-lt"/>
                <a:ea typeface="+mj-ea"/>
                <a:cs typeface="+mj-cs"/>
              </a:rPr>
              <a:t>Energy, water and Food Security</a:t>
            </a:r>
          </a:p>
        </p:txBody>
      </p:sp>
      <p:sp>
        <p:nvSpPr>
          <p:cNvPr id="4" name="TextBox 3">
            <a:extLst>
              <a:ext uri="{FF2B5EF4-FFF2-40B4-BE49-F238E27FC236}">
                <a16:creationId xmlns:a16="http://schemas.microsoft.com/office/drawing/2014/main" id="{E5419EB2-F546-2308-4BF2-509E8C529303}"/>
              </a:ext>
            </a:extLst>
          </p:cNvPr>
          <p:cNvSpPr txBox="1"/>
          <p:nvPr/>
        </p:nvSpPr>
        <p:spPr>
          <a:xfrm>
            <a:off x="4410345" y="200554"/>
            <a:ext cx="7406079" cy="6436611"/>
          </a:xfrm>
          <a:prstGeom prst="rect">
            <a:avLst/>
          </a:prstGeom>
        </p:spPr>
        <p:txBody>
          <a:bodyPr vert="horz" lIns="91440" tIns="45720" rIns="91440" bIns="45720" rtlCol="0" anchor="ctr">
            <a:noAutofit/>
          </a:bodyPr>
          <a:lstStyle/>
          <a:p>
            <a:pPr indent="-228600" algn="just">
              <a:lnSpc>
                <a:spcPct val="90000"/>
              </a:lnSpc>
              <a:spcAft>
                <a:spcPts val="600"/>
              </a:spcAft>
              <a:buFont typeface="Arial" panose="020B0604020202020204" pitchFamily="34" charset="0"/>
              <a:buChar char="•"/>
            </a:pPr>
            <a:r>
              <a:rPr lang="en-US" sz="2000" dirty="0"/>
              <a:t>With absolute reason, one of the concerns of the nations of the world is how to feed their population and how to guarantee water and food supplies. The efforts are clear and forceful. The richest countries on the planet subsidize agricultural producers for reasons of social balance and guarantee of food sovereignty.</a:t>
            </a:r>
          </a:p>
          <a:p>
            <a:pPr>
              <a:lnSpc>
                <a:spcPct val="90000"/>
              </a:lnSpc>
              <a:spcAft>
                <a:spcPts val="600"/>
              </a:spcAft>
            </a:pPr>
            <a:endParaRPr lang="en-US" sz="2000" dirty="0"/>
          </a:p>
          <a:p>
            <a:pPr indent="-228600" algn="just">
              <a:lnSpc>
                <a:spcPct val="90000"/>
              </a:lnSpc>
              <a:spcAft>
                <a:spcPts val="600"/>
              </a:spcAft>
              <a:buFont typeface="Arial" panose="020B0604020202020204" pitchFamily="34" charset="0"/>
              <a:buChar char="•"/>
            </a:pPr>
            <a:r>
              <a:rPr lang="en-US" sz="2000" dirty="0"/>
              <a:t>But... We still have a long way to go in terms of food, water supply and </a:t>
            </a:r>
            <a:r>
              <a:rPr lang="en-US" sz="2000" b="1" u="sng" dirty="0"/>
              <a:t>energy security</a:t>
            </a:r>
            <a:r>
              <a:rPr lang="en-US" sz="2000" dirty="0"/>
              <a:t> and, if we are all here is because we acknowledge the problem.</a:t>
            </a:r>
          </a:p>
          <a:p>
            <a:pPr indent="-228600">
              <a:lnSpc>
                <a:spcPct val="90000"/>
              </a:lnSpc>
              <a:spcAft>
                <a:spcPts val="600"/>
              </a:spcAft>
              <a:buFont typeface="Arial" panose="020B0604020202020204" pitchFamily="34" charset="0"/>
              <a:buChar char="•"/>
            </a:pPr>
            <a:endParaRPr lang="en-US" sz="2000" dirty="0"/>
          </a:p>
          <a:p>
            <a:pPr indent="-228600" algn="just">
              <a:lnSpc>
                <a:spcPct val="90000"/>
              </a:lnSpc>
              <a:spcAft>
                <a:spcPts val="600"/>
              </a:spcAft>
              <a:buFont typeface="Arial" panose="020B0604020202020204" pitchFamily="34" charset="0"/>
              <a:buChar char="•"/>
            </a:pPr>
            <a:r>
              <a:rPr lang="en-CR" sz="2000" dirty="0">
                <a:solidFill>
                  <a:srgbClr val="374151"/>
                </a:solidFill>
                <a:effectLst/>
                <a:ea typeface="Times New Roman" panose="02020603050405020304" pitchFamily="18" charset="0"/>
              </a:rPr>
              <a:t>The integration of water and energy solutions and the holistic management and utilization of water and energy resources in a coordinated manner are fundamental to support human settlements. These solutions aim to address the interdependencies between water and energy systems, maximize resource efficiency, and promote sustainability.</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However, it’s clear that we are not doing enough.</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WE CANNOT CONTINUE POSTPONING DECISIONS</a:t>
            </a:r>
          </a:p>
        </p:txBody>
      </p:sp>
    </p:spTree>
    <p:extLst>
      <p:ext uri="{BB962C8B-B14F-4D97-AF65-F5344CB8AC3E}">
        <p14:creationId xmlns:p14="http://schemas.microsoft.com/office/powerpoint/2010/main" val="135779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C4027A26-FF1A-2815-DFBB-9959C435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951809"/>
            <a:ext cx="3683111" cy="976024"/>
          </a:xfrm>
          <a:prstGeom prst="rect">
            <a:avLst/>
          </a:prstGeom>
        </p:spPr>
      </p:pic>
      <p:sp>
        <p:nvSpPr>
          <p:cNvPr id="34" name="Rectangle 33">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10;&#10;Description automatically generated">
            <a:extLst>
              <a:ext uri="{FF2B5EF4-FFF2-40B4-BE49-F238E27FC236}">
                <a16:creationId xmlns:a16="http://schemas.microsoft.com/office/drawing/2014/main" id="{799D6003-1820-6AAE-B638-4D40742B9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092" y="468537"/>
            <a:ext cx="2416551" cy="1951364"/>
          </a:xfrm>
          <a:prstGeom prst="rect">
            <a:avLst/>
          </a:prstGeom>
        </p:spPr>
      </p:pic>
      <p:pic>
        <p:nvPicPr>
          <p:cNvPr id="8" name="Picture 7" descr="A picture containing website&#10;&#10;Description automatically generated">
            <a:extLst>
              <a:ext uri="{FF2B5EF4-FFF2-40B4-BE49-F238E27FC236}">
                <a16:creationId xmlns:a16="http://schemas.microsoft.com/office/drawing/2014/main" id="{05A94B4A-AFAF-C13E-E601-B46E8FB8D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06" y="3588628"/>
            <a:ext cx="2414016" cy="2220894"/>
          </a:xfrm>
          <a:prstGeom prst="rect">
            <a:avLst/>
          </a:prstGeom>
        </p:spPr>
      </p:pic>
      <p:sp>
        <p:nvSpPr>
          <p:cNvPr id="38" name="Rectangle 37">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9B7CF625-4778-F14F-2A6B-3D663699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389" y="3313177"/>
            <a:ext cx="3671254" cy="2771796"/>
          </a:xfrm>
          <a:prstGeom prst="rect">
            <a:avLst/>
          </a:prstGeom>
        </p:spPr>
      </p:pic>
      <p:sp>
        <p:nvSpPr>
          <p:cNvPr id="40" name="Rectangle 3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aphical user interface, website&#10;&#10;Description automatically generated">
            <a:extLst>
              <a:ext uri="{FF2B5EF4-FFF2-40B4-BE49-F238E27FC236}">
                <a16:creationId xmlns:a16="http://schemas.microsoft.com/office/drawing/2014/main" id="{BD4D85FA-F47A-E133-6F2C-E346A868B6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268" y="586857"/>
            <a:ext cx="3567362" cy="2782542"/>
          </a:xfrm>
          <a:prstGeom prst="rect">
            <a:avLst/>
          </a:prstGeom>
        </p:spPr>
      </p:pic>
      <p:sp>
        <p:nvSpPr>
          <p:cNvPr id="42" name="Rectangle 4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dry cracked ground with a small tree growing in it&#10;&#10;Description automatically generated">
            <a:extLst>
              <a:ext uri="{FF2B5EF4-FFF2-40B4-BE49-F238E27FC236}">
                <a16:creationId xmlns:a16="http://schemas.microsoft.com/office/drawing/2014/main" id="{D36DAD8A-68B9-F38B-2B18-4E35C136C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562" y="4172622"/>
            <a:ext cx="3000252" cy="2227687"/>
          </a:xfrm>
          <a:prstGeom prst="rect">
            <a:avLst/>
          </a:prstGeom>
        </p:spPr>
      </p:pic>
    </p:spTree>
    <p:extLst>
      <p:ext uri="{BB962C8B-B14F-4D97-AF65-F5344CB8AC3E}">
        <p14:creationId xmlns:p14="http://schemas.microsoft.com/office/powerpoint/2010/main" val="2078231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ixaDeTexto 2">
            <a:extLst>
              <a:ext uri="{FF2B5EF4-FFF2-40B4-BE49-F238E27FC236}">
                <a16:creationId xmlns:a16="http://schemas.microsoft.com/office/drawing/2014/main" id="{F9EDB197-BA1E-A05F-DCAE-377F5BF1F953}"/>
              </a:ext>
            </a:extLst>
          </p:cNvPr>
          <p:cNvSpPr txBox="1"/>
          <p:nvPr/>
        </p:nvSpPr>
        <p:spPr>
          <a:xfrm>
            <a:off x="640080" y="2750236"/>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As part of the future and the different new options, we have in front of us a source of renewable and clean energy that brings benefits to our societies</a:t>
            </a:r>
          </a:p>
          <a:p>
            <a:pPr marL="457200" indent="-228600">
              <a:lnSpc>
                <a:spcPct val="90000"/>
              </a:lnSpc>
              <a:spcAft>
                <a:spcPts val="600"/>
              </a:spcAft>
              <a:buFont typeface="Arial" panose="020B0604020202020204" pitchFamily="34" charset="0"/>
              <a:buChar char="•"/>
            </a:pPr>
            <a:r>
              <a:rPr lang="en-US" sz="2200" dirty="0"/>
              <a:t>Renewable</a:t>
            </a:r>
          </a:p>
          <a:p>
            <a:pPr marL="457200" indent="-228600">
              <a:lnSpc>
                <a:spcPct val="90000"/>
              </a:lnSpc>
              <a:spcAft>
                <a:spcPts val="600"/>
              </a:spcAft>
              <a:buFont typeface="Arial" panose="020B0604020202020204" pitchFamily="34" charset="0"/>
              <a:buChar char="•"/>
            </a:pPr>
            <a:r>
              <a:rPr lang="en-US" sz="2200" dirty="0"/>
              <a:t>Clean and proven</a:t>
            </a:r>
          </a:p>
          <a:p>
            <a:pPr marL="457200" indent="-228600">
              <a:lnSpc>
                <a:spcPct val="90000"/>
              </a:lnSpc>
              <a:spcAft>
                <a:spcPts val="600"/>
              </a:spcAft>
              <a:buFont typeface="Arial" panose="020B0604020202020204" pitchFamily="34" charset="0"/>
              <a:buChar char="•"/>
            </a:pPr>
            <a:r>
              <a:rPr lang="en-US" sz="2200" dirty="0"/>
              <a:t>Employment in rural areas</a:t>
            </a:r>
          </a:p>
          <a:p>
            <a:pPr marL="457200" indent="-228600">
              <a:lnSpc>
                <a:spcPct val="90000"/>
              </a:lnSpc>
              <a:spcAft>
                <a:spcPts val="600"/>
              </a:spcAft>
              <a:buFont typeface="Arial" panose="020B0604020202020204" pitchFamily="34" charset="0"/>
              <a:buChar char="•"/>
            </a:pPr>
            <a:r>
              <a:rPr lang="en-US" sz="2200" dirty="0"/>
              <a:t>Energy &amp; Food Security</a:t>
            </a:r>
          </a:p>
        </p:txBody>
      </p:sp>
      <p:pic>
        <p:nvPicPr>
          <p:cNvPr id="5" name="Picture 4" descr="A picture containing grass, sky, outdoor, field&#10;&#10;Description automatically generated">
            <a:extLst>
              <a:ext uri="{FF2B5EF4-FFF2-40B4-BE49-F238E27FC236}">
                <a16:creationId xmlns:a16="http://schemas.microsoft.com/office/drawing/2014/main" id="{380ADBAD-6BCE-911D-7D6D-84D3371E20D1}"/>
              </a:ext>
            </a:extLst>
          </p:cNvPr>
          <p:cNvPicPr>
            <a:picLocks noChangeAspect="1"/>
          </p:cNvPicPr>
          <p:nvPr/>
        </p:nvPicPr>
        <p:blipFill rotWithShape="1">
          <a:blip r:embed="rId2">
            <a:extLst>
              <a:ext uri="{28A0092B-C50C-407E-A947-70E740481C1C}">
                <a14:useLocalDpi xmlns:a14="http://schemas.microsoft.com/office/drawing/2010/main" val="0"/>
              </a:ext>
            </a:extLst>
          </a:blip>
          <a:srcRect l="16347" r="272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aixaDeTexto 2">
            <a:extLst>
              <a:ext uri="{FF2B5EF4-FFF2-40B4-BE49-F238E27FC236}">
                <a16:creationId xmlns:a16="http://schemas.microsoft.com/office/drawing/2014/main" id="{84426809-8528-91CA-558F-BFA1BE60C5D5}"/>
              </a:ext>
            </a:extLst>
          </p:cNvPr>
          <p:cNvSpPr txBox="1"/>
          <p:nvPr/>
        </p:nvSpPr>
        <p:spPr>
          <a:xfrm>
            <a:off x="640079" y="1014913"/>
            <a:ext cx="4243589" cy="11085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An example from the energy standpoint:</a:t>
            </a:r>
          </a:p>
        </p:txBody>
      </p:sp>
    </p:spTree>
    <p:extLst>
      <p:ext uri="{BB962C8B-B14F-4D97-AF65-F5344CB8AC3E}">
        <p14:creationId xmlns:p14="http://schemas.microsoft.com/office/powerpoint/2010/main" val="248614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6BC03F-3149-CF82-BF42-6E743DDE1AB4}"/>
              </a:ext>
            </a:extLst>
          </p:cNvPr>
          <p:cNvSpPr txBox="1"/>
          <p:nvPr/>
        </p:nvSpPr>
        <p:spPr>
          <a:xfrm>
            <a:off x="782443" y="766732"/>
            <a:ext cx="10627112" cy="5324535"/>
          </a:xfrm>
          <a:prstGeom prst="rect">
            <a:avLst/>
          </a:prstGeom>
          <a:noFill/>
        </p:spPr>
        <p:txBody>
          <a:bodyPr wrap="square">
            <a:spAutoFit/>
          </a:bodyPr>
          <a:lstStyle/>
          <a:p>
            <a:r>
              <a:rPr lang="en-CR" sz="2000" dirty="0"/>
              <a:t>Many countries are vigorously developing new alternative energy sources based on their </a:t>
            </a:r>
            <a:r>
              <a:rPr lang="en-CR" sz="2000" b="1" u="sng" dirty="0"/>
              <a:t>natural and competitive advantages.</a:t>
            </a:r>
            <a:r>
              <a:rPr lang="en-CR" sz="2000" dirty="0"/>
              <a:t> Here we find: solar, electric, ethanol and maybe, in the farther future, hydrogen.</a:t>
            </a:r>
            <a:endParaRPr lang="en-CR" sz="2000" b="1" u="sng" dirty="0"/>
          </a:p>
          <a:p>
            <a:endParaRPr lang="en-CR" sz="2000" dirty="0"/>
          </a:p>
          <a:p>
            <a:r>
              <a:rPr lang="en-CR" sz="2000" dirty="0"/>
              <a:t>Countries that are dependent on imported energy sources should have turned their eyes towards those that with great foresight that have already developed new alternatives.</a:t>
            </a:r>
          </a:p>
          <a:p>
            <a:endParaRPr lang="en-CR" sz="2000" dirty="0"/>
          </a:p>
          <a:p>
            <a:r>
              <a:rPr lang="en-CR" sz="2000" dirty="0"/>
              <a:t>ETHANOL represents an energy source that has met and continues to meet the fundamental requirements for </a:t>
            </a:r>
            <a:r>
              <a:rPr lang="en-CR" sz="2000" b="1" u="sng" dirty="0"/>
              <a:t>energy independence</a:t>
            </a:r>
            <a:r>
              <a:rPr lang="en-CR" sz="2000" dirty="0"/>
              <a:t>:</a:t>
            </a:r>
          </a:p>
          <a:p>
            <a:r>
              <a:rPr lang="en-CR" sz="2000" dirty="0"/>
              <a:t>It is sustainable.</a:t>
            </a:r>
          </a:p>
          <a:p>
            <a:r>
              <a:rPr lang="en-CR" sz="2000" dirty="0"/>
              <a:t>It does not run out as it comes from renewable sources.</a:t>
            </a:r>
          </a:p>
          <a:p>
            <a:r>
              <a:rPr lang="en-CR" sz="2000" dirty="0"/>
              <a:t>Proven technology (Since 1973 Brazil created the “Pro-álcool” program, after the oil crisis).</a:t>
            </a:r>
          </a:p>
          <a:p>
            <a:r>
              <a:rPr lang="en-CR" sz="2000" dirty="0"/>
              <a:t>Reduces the pressure for “hard” currency (Dollars) for the purchase of hydrocarbons.</a:t>
            </a:r>
          </a:p>
          <a:p>
            <a:r>
              <a:rPr lang="en-CR" sz="2000" dirty="0"/>
              <a:t>It translates into a generator of employment and booster of the rural economy (Where we need it most)</a:t>
            </a:r>
          </a:p>
          <a:p>
            <a:r>
              <a:rPr lang="en-CR" sz="2000" dirty="0"/>
              <a:t>The technology has been supported by the world's largest car manufacturers such as: Chevrolet, Fiat, Ford, Peugeot, Renault, Volkswagen, Honda, Mitsubishi, Citroen and Toyota.</a:t>
            </a:r>
          </a:p>
        </p:txBody>
      </p:sp>
      <p:sp>
        <p:nvSpPr>
          <p:cNvPr id="5" name="TextBox 4">
            <a:extLst>
              <a:ext uri="{FF2B5EF4-FFF2-40B4-BE49-F238E27FC236}">
                <a16:creationId xmlns:a16="http://schemas.microsoft.com/office/drawing/2014/main" id="{2F527179-8471-36C7-BB72-6D8B2C0439EC}"/>
              </a:ext>
            </a:extLst>
          </p:cNvPr>
          <p:cNvSpPr txBox="1"/>
          <p:nvPr/>
        </p:nvSpPr>
        <p:spPr>
          <a:xfrm>
            <a:off x="782443" y="289845"/>
            <a:ext cx="8907967" cy="400110"/>
          </a:xfrm>
          <a:prstGeom prst="rect">
            <a:avLst/>
          </a:prstGeom>
          <a:noFill/>
        </p:spPr>
        <p:txBody>
          <a:bodyPr wrap="square">
            <a:spAutoFit/>
          </a:bodyPr>
          <a:lstStyle/>
          <a:p>
            <a:pPr indent="-228600"/>
            <a:r>
              <a:rPr lang="en-US" sz="2000" b="1" dirty="0">
                <a:solidFill>
                  <a:srgbClr val="FF0000"/>
                </a:solidFill>
                <a:ea typeface="Helvetica Neue" panose="02000503000000020004" pitchFamily="2" charset="0"/>
                <a:cs typeface="Helvetica Neue" panose="02000503000000020004" pitchFamily="2" charset="0"/>
              </a:rPr>
              <a:t>Energy, water supply  and food security becomes dramatically crucial</a:t>
            </a:r>
          </a:p>
        </p:txBody>
      </p:sp>
    </p:spTree>
    <p:extLst>
      <p:ext uri="{BB962C8B-B14F-4D97-AF65-F5344CB8AC3E}">
        <p14:creationId xmlns:p14="http://schemas.microsoft.com/office/powerpoint/2010/main" val="278529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 name="TextBox 4">
            <a:extLst>
              <a:ext uri="{FF2B5EF4-FFF2-40B4-BE49-F238E27FC236}">
                <a16:creationId xmlns:a16="http://schemas.microsoft.com/office/drawing/2014/main" id="{0850AC5B-1C4F-795A-2DDE-A7E9A2BD113C}"/>
              </a:ext>
            </a:extLst>
          </p:cNvPr>
          <p:cNvSpPr txBox="1"/>
          <p:nvPr/>
        </p:nvSpPr>
        <p:spPr>
          <a:xfrm>
            <a:off x="2298674" y="422488"/>
            <a:ext cx="6740685" cy="356714"/>
          </a:xfrm>
          <a:prstGeom prst="rect">
            <a:avLst/>
          </a:prstGeom>
        </p:spPr>
        <p:txBody>
          <a:bodyPr vert="horz" lIns="91440" tIns="45720" rIns="91440" bIns="45720" rtlCol="0">
            <a:noAutofit/>
          </a:bodyPr>
          <a:lstStyle/>
          <a:p>
            <a:pPr algn="ctr">
              <a:lnSpc>
                <a:spcPct val="90000"/>
              </a:lnSpc>
              <a:spcBef>
                <a:spcPts val="1000"/>
              </a:spcBef>
            </a:pPr>
            <a:r>
              <a:rPr lang="en-US" b="1" kern="1200" dirty="0">
                <a:solidFill>
                  <a:schemeClr val="tx2"/>
                </a:solidFill>
                <a:latin typeface="+mn-lt"/>
                <a:ea typeface="+mn-ea"/>
                <a:cs typeface="+mn-cs"/>
              </a:rPr>
              <a:t>ENERGY SECURITY BECOMES DRAMATICALLY CRUCIAL FOR CENTRAL AMERICAN COUNTRIES</a:t>
            </a:r>
          </a:p>
        </p:txBody>
      </p:sp>
      <p:grpSp>
        <p:nvGrpSpPr>
          <p:cNvPr id="14" name="Group 13">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15" name="Freeform: Shape 14">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21" name="Freeform: Shape 20">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4" name="Freeform: Shape 23">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AC7AF1B-DADF-EF4F-FC56-C186515298E8}"/>
              </a:ext>
            </a:extLst>
          </p:cNvPr>
          <p:cNvSpPr txBox="1"/>
          <p:nvPr/>
        </p:nvSpPr>
        <p:spPr>
          <a:xfrm>
            <a:off x="327261" y="1201689"/>
            <a:ext cx="11626846" cy="6432530"/>
          </a:xfrm>
          <a:prstGeom prst="rect">
            <a:avLst/>
          </a:prstGeom>
          <a:noFill/>
        </p:spPr>
        <p:txBody>
          <a:bodyPr wrap="square">
            <a:spAutoFit/>
          </a:bodyPr>
          <a:lstStyle/>
          <a:p>
            <a:pPr marL="342900" lvl="0" indent="-342900" algn="just">
              <a:spcAft>
                <a:spcPts val="600"/>
              </a:spcAft>
              <a:tabLst>
                <a:tab pos="457200" algn="l"/>
              </a:tabLst>
            </a:pPr>
            <a:r>
              <a:rPr lang="en-CR" sz="1800" b="1" u="sng" dirty="0">
                <a:solidFill>
                  <a:srgbClr val="374151"/>
                </a:solidFill>
                <a:effectLst/>
                <a:latin typeface="Segoe UI" panose="020B0502040204020203" pitchFamily="34" charset="0"/>
                <a:ea typeface="Times New Roman" panose="02020603050405020304" pitchFamily="18" charset="0"/>
              </a:rPr>
              <a:t>Energy Security</a:t>
            </a:r>
            <a:r>
              <a:rPr lang="en-CR" sz="1800" dirty="0">
                <a:solidFill>
                  <a:srgbClr val="374151"/>
                </a:solidFill>
                <a:effectLst/>
                <a:latin typeface="Segoe UI" panose="020B0502040204020203" pitchFamily="34" charset="0"/>
                <a:ea typeface="Times New Roman" panose="02020603050405020304" pitchFamily="18" charset="0"/>
              </a:rPr>
              <a:t>: The region is heavily dependent on imported oil for its energy needs, which makes it vulnerable to price volatility and supply disruptions. The use of biofuels can help reduce dependence on foreign oil and enhance energy security.</a:t>
            </a:r>
            <a:endParaRPr lang="en-CR" sz="1800" dirty="0">
              <a:effectLst/>
              <a:latin typeface="Times New Roman" panose="02020603050405020304" pitchFamily="18" charset="0"/>
              <a:ea typeface="Times New Roman" panose="02020603050405020304" pitchFamily="18" charset="0"/>
            </a:endParaRPr>
          </a:p>
          <a:p>
            <a:pPr marL="342900" lvl="0" indent="-342900">
              <a:spcAft>
                <a:spcPts val="600"/>
              </a:spcAft>
              <a:tabLst>
                <a:tab pos="457200" algn="l"/>
              </a:tabLst>
            </a:pPr>
            <a:endParaRPr lang="en-CR" sz="1800" dirty="0">
              <a:solidFill>
                <a:srgbClr val="374151"/>
              </a:solidFill>
              <a:effectLst/>
              <a:latin typeface="Segoe UI" panose="020B0502040204020203" pitchFamily="34" charset="0"/>
              <a:ea typeface="Times New Roman" panose="02020603050405020304" pitchFamily="18" charset="0"/>
            </a:endParaRPr>
          </a:p>
          <a:p>
            <a:pPr marL="342900" lvl="0" indent="-342900">
              <a:spcAft>
                <a:spcPts val="600"/>
              </a:spcAft>
              <a:tabLst>
                <a:tab pos="457200" algn="l"/>
              </a:tabLst>
            </a:pPr>
            <a:r>
              <a:rPr lang="en-CR" sz="1800" b="1" u="sng" dirty="0">
                <a:solidFill>
                  <a:srgbClr val="374151"/>
                </a:solidFill>
                <a:effectLst/>
                <a:latin typeface="Segoe UI" panose="020B0502040204020203" pitchFamily="34" charset="0"/>
                <a:ea typeface="Times New Roman" panose="02020603050405020304" pitchFamily="18" charset="0"/>
              </a:rPr>
              <a:t>Economic Development: </a:t>
            </a:r>
            <a:r>
              <a:rPr lang="en-CR" sz="1800" dirty="0">
                <a:solidFill>
                  <a:srgbClr val="374151"/>
                </a:solidFill>
                <a:effectLst/>
                <a:latin typeface="Segoe UI" panose="020B0502040204020203" pitchFamily="34" charset="0"/>
                <a:ea typeface="Times New Roman" panose="02020603050405020304" pitchFamily="18" charset="0"/>
              </a:rPr>
              <a:t>The production of biofuels provide opportunities for rural development and job creation, particularly in areas with limited economic opportunities. The development of a domestic biofuels industry also help to reduce trade imbalances and strengthen the regional economy.</a:t>
            </a:r>
            <a:endParaRPr lang="en-CR" sz="1800" dirty="0">
              <a:effectLst/>
              <a:latin typeface="Times New Roman" panose="02020603050405020304" pitchFamily="18" charset="0"/>
              <a:ea typeface="Times New Roman" panose="02020603050405020304" pitchFamily="18" charset="0"/>
            </a:endParaRPr>
          </a:p>
          <a:p>
            <a:pPr marL="342900" lvl="0" indent="-342900">
              <a:spcAft>
                <a:spcPts val="600"/>
              </a:spcAft>
              <a:tabLst>
                <a:tab pos="457200" algn="l"/>
              </a:tabLst>
            </a:pPr>
            <a:endParaRPr lang="en-CR" sz="1800" dirty="0">
              <a:solidFill>
                <a:srgbClr val="374151"/>
              </a:solidFill>
              <a:effectLst/>
              <a:latin typeface="Segoe UI" panose="020B0502040204020203" pitchFamily="34" charset="0"/>
              <a:ea typeface="Times New Roman" panose="02020603050405020304" pitchFamily="18" charset="0"/>
            </a:endParaRPr>
          </a:p>
          <a:p>
            <a:pPr marL="342900" lvl="0" indent="-342900">
              <a:spcAft>
                <a:spcPts val="600"/>
              </a:spcAft>
              <a:tabLst>
                <a:tab pos="457200" algn="l"/>
              </a:tabLst>
            </a:pPr>
            <a:r>
              <a:rPr lang="en-CR" sz="1800" b="1" u="sng" dirty="0">
                <a:solidFill>
                  <a:srgbClr val="374151"/>
                </a:solidFill>
                <a:effectLst/>
                <a:latin typeface="Segoe UI" panose="020B0502040204020203" pitchFamily="34" charset="0"/>
                <a:ea typeface="Times New Roman" panose="02020603050405020304" pitchFamily="18" charset="0"/>
              </a:rPr>
              <a:t>Environmental Sustainability: </a:t>
            </a:r>
            <a:r>
              <a:rPr lang="en-CR" sz="1800" dirty="0">
                <a:solidFill>
                  <a:srgbClr val="374151"/>
                </a:solidFill>
                <a:effectLst/>
                <a:latin typeface="Segoe UI" panose="020B0502040204020203" pitchFamily="34" charset="0"/>
                <a:ea typeface="Times New Roman" panose="02020603050405020304" pitchFamily="18" charset="0"/>
              </a:rPr>
              <a:t>Biofuels reduce greenhouse gas emissions and improve air quality, which is important for the health and well-being of the population. The use of biofuels can also help to reduce deforestation and promote the use of sustainable agricultural practices.</a:t>
            </a:r>
            <a:endParaRPr lang="en-CR" sz="1800" dirty="0">
              <a:effectLst/>
              <a:latin typeface="Times New Roman" panose="02020603050405020304" pitchFamily="18" charset="0"/>
              <a:ea typeface="Times New Roman" panose="02020603050405020304" pitchFamily="18" charset="0"/>
            </a:endParaRPr>
          </a:p>
          <a:p>
            <a:pPr marL="342900" lvl="0" indent="-342900">
              <a:spcAft>
                <a:spcPts val="600"/>
              </a:spcAft>
              <a:tabLst>
                <a:tab pos="457200" algn="l"/>
              </a:tabLst>
            </a:pPr>
            <a:endParaRPr lang="en-CR" sz="1800" dirty="0">
              <a:solidFill>
                <a:srgbClr val="374151"/>
              </a:solidFill>
              <a:effectLst/>
              <a:latin typeface="Segoe UI" panose="020B0502040204020203" pitchFamily="34" charset="0"/>
              <a:ea typeface="Times New Roman" panose="02020603050405020304" pitchFamily="18" charset="0"/>
            </a:endParaRPr>
          </a:p>
          <a:p>
            <a:pPr marL="342900" lvl="0" indent="-342900">
              <a:spcAft>
                <a:spcPts val="600"/>
              </a:spcAft>
              <a:tabLst>
                <a:tab pos="457200" algn="l"/>
              </a:tabLst>
            </a:pPr>
            <a:r>
              <a:rPr lang="en-CR" sz="1800" b="1" u="sng" dirty="0">
                <a:solidFill>
                  <a:srgbClr val="374151"/>
                </a:solidFill>
                <a:effectLst/>
                <a:latin typeface="Segoe UI" panose="020B0502040204020203" pitchFamily="34" charset="0"/>
                <a:ea typeface="Times New Roman" panose="02020603050405020304" pitchFamily="18" charset="0"/>
              </a:rPr>
              <a:t>Diversification of Energy Sources: </a:t>
            </a:r>
            <a:r>
              <a:rPr lang="en-CR" sz="1800" dirty="0">
                <a:solidFill>
                  <a:srgbClr val="374151"/>
                </a:solidFill>
                <a:effectLst/>
                <a:latin typeface="Segoe UI" panose="020B0502040204020203" pitchFamily="34" charset="0"/>
                <a:ea typeface="Times New Roman" panose="02020603050405020304" pitchFamily="18" charset="0"/>
              </a:rPr>
              <a:t>The use of biofuels can help diversify the region's energy sources, reducing the reliance on fossil fuels and increasing the use of renewable energy.</a:t>
            </a:r>
          </a:p>
          <a:p>
            <a:pPr marL="342900" lvl="0" indent="-342900">
              <a:spcAft>
                <a:spcPts val="600"/>
              </a:spcAft>
              <a:tabLst>
                <a:tab pos="457200" algn="l"/>
              </a:tabLst>
            </a:pPr>
            <a:endParaRPr lang="en-CR" dirty="0">
              <a:solidFill>
                <a:srgbClr val="374151"/>
              </a:solidFill>
              <a:latin typeface="Segoe UI" panose="020B0502040204020203" pitchFamily="34" charset="0"/>
              <a:ea typeface="Times New Roman" panose="02020603050405020304" pitchFamily="18" charset="0"/>
            </a:endParaRPr>
          </a:p>
          <a:p>
            <a:pPr marL="342900" indent="-342900">
              <a:spcAft>
                <a:spcPts val="600"/>
              </a:spcAft>
              <a:tabLst>
                <a:tab pos="457200" algn="l"/>
              </a:tabLst>
            </a:pPr>
            <a:r>
              <a:rPr lang="en-CR" sz="1800" b="1" u="sng" dirty="0">
                <a:solidFill>
                  <a:srgbClr val="374151"/>
                </a:solidFill>
                <a:effectLst/>
                <a:latin typeface="Segoe UI" panose="020B0502040204020203" pitchFamily="34" charset="0"/>
                <a:ea typeface="Times New Roman" panose="02020603050405020304" pitchFamily="18" charset="0"/>
              </a:rPr>
              <a:t>Overall</a:t>
            </a:r>
            <a:r>
              <a:rPr lang="en-CR" sz="1800" dirty="0">
                <a:solidFill>
                  <a:srgbClr val="374151"/>
                </a:solidFill>
                <a:effectLst/>
                <a:latin typeface="Segoe UI" panose="020B0502040204020203" pitchFamily="34" charset="0"/>
                <a:ea typeface="Times New Roman" panose="02020603050405020304" pitchFamily="18" charset="0"/>
              </a:rPr>
              <a:t>, the development of a biofuels industry can bring many benefits to the Central American region, including enhanced energy security, economic development, environmental sustainability, and diversification of energy sources.</a:t>
            </a:r>
            <a:endParaRPr lang="en-CR" sz="1800" dirty="0">
              <a:effectLst/>
              <a:latin typeface="Times New Roman" panose="02020603050405020304" pitchFamily="18" charset="0"/>
              <a:ea typeface="Times New Roman" panose="02020603050405020304" pitchFamily="18" charset="0"/>
            </a:endParaRPr>
          </a:p>
          <a:p>
            <a:pPr marL="342900" lvl="0" indent="-342900">
              <a:spcAft>
                <a:spcPts val="600"/>
              </a:spcAft>
              <a:tabLst>
                <a:tab pos="457200" algn="l"/>
              </a:tabLst>
            </a:pPr>
            <a:endParaRPr lang="en-CR" sz="1800" dirty="0">
              <a:effectLst/>
              <a:latin typeface="Times New Roman" panose="02020603050405020304" pitchFamily="18" charset="0"/>
              <a:ea typeface="Times New Roman" panose="02020603050405020304" pitchFamily="18" charset="0"/>
            </a:endParaRPr>
          </a:p>
          <a:p>
            <a:pPr>
              <a:spcAft>
                <a:spcPts val="600"/>
              </a:spcAft>
            </a:pPr>
            <a:endParaRPr lang="en-CR" sz="2000" dirty="0"/>
          </a:p>
        </p:txBody>
      </p:sp>
    </p:spTree>
    <p:extLst>
      <p:ext uri="{BB962C8B-B14F-4D97-AF65-F5344CB8AC3E}">
        <p14:creationId xmlns:p14="http://schemas.microsoft.com/office/powerpoint/2010/main" val="953867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8155</TotalTime>
  <Words>1166</Words>
  <Application>Microsoft Macintosh PowerPoint</Application>
  <PresentationFormat>Widescreen</PresentationFormat>
  <Paragraphs>80</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Helvetica Neue</vt:lpstr>
      <vt:lpstr>Segoe UI</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Vega Herrera</dc:creator>
  <cp:lastModifiedBy>Edgar Herrera Echandi</cp:lastModifiedBy>
  <cp:revision>359</cp:revision>
  <cp:lastPrinted>2019-09-27T16:11:22Z</cp:lastPrinted>
  <dcterms:created xsi:type="dcterms:W3CDTF">2018-08-26T18:56:26Z</dcterms:created>
  <dcterms:modified xsi:type="dcterms:W3CDTF">2023-07-10T20:19:16Z</dcterms:modified>
</cp:coreProperties>
</file>