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4960"/>
            <a:ext cx="3416300" cy="683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1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8044"/>
            <a:ext cx="10680700" cy="2183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frik21.africa/en/ghanaPbpaPtoPsupportPthePbuiPdamPwithPaP250PmwpPpvPsolarP" TargetMode="External"/><Relationship Id="rId3" Type="http://schemas.openxmlformats.org/officeDocument/2006/relationships/hyperlink" Target="http://www.oxfam.org/en/oxfamsPsolarPenergyPprojectPlightsPruralPvillagePghana" TargetMode="External"/><Relationship Id="rId4" Type="http://schemas.openxmlformats.org/officeDocument/2006/relationships/image" Target="../media/image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18492" y="2376932"/>
            <a:ext cx="8689975" cy="277495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 marL="12065" marR="5080" indent="155575">
              <a:lnSpc>
                <a:spcPct val="91900"/>
              </a:lnSpc>
              <a:spcBef>
                <a:spcPts val="565"/>
              </a:spcBef>
              <a:tabLst>
                <a:tab pos="3379470" algn="l"/>
                <a:tab pos="6543040" algn="l"/>
                <a:tab pos="6574790" algn="l"/>
              </a:tabLst>
            </a:pPr>
            <a:r>
              <a:rPr dirty="0" sz="4800" spc="-10">
                <a:latin typeface="Arial Rounded MT Bold"/>
                <a:cs typeface="Arial Rounded MT Bold"/>
              </a:rPr>
              <a:t>Integrated</a:t>
            </a:r>
            <a:r>
              <a:rPr dirty="0" sz="4800">
                <a:latin typeface="Arial Rounded MT Bold"/>
                <a:cs typeface="Arial Rounded MT Bold"/>
              </a:rPr>
              <a:t>	Water</a:t>
            </a:r>
            <a:r>
              <a:rPr dirty="0" sz="4800" spc="-270">
                <a:latin typeface="Arial Rounded MT Bold"/>
                <a:cs typeface="Arial Rounded MT Bold"/>
              </a:rPr>
              <a:t> </a:t>
            </a:r>
            <a:r>
              <a:rPr dirty="0" sz="4800" spc="-25">
                <a:latin typeface="Arial Rounded MT Bold"/>
                <a:cs typeface="Arial Rounded MT Bold"/>
              </a:rPr>
              <a:t>and</a:t>
            </a:r>
            <a:r>
              <a:rPr dirty="0" sz="4800">
                <a:latin typeface="Arial Rounded MT Bold"/>
                <a:cs typeface="Arial Rounded MT Bold"/>
              </a:rPr>
              <a:t>	</a:t>
            </a:r>
            <a:r>
              <a:rPr dirty="0" sz="4800" spc="-10">
                <a:latin typeface="Arial Rounded MT Bold"/>
                <a:cs typeface="Arial Rounded MT Bold"/>
              </a:rPr>
              <a:t>Energy </a:t>
            </a:r>
            <a:r>
              <a:rPr dirty="0" sz="4800">
                <a:latin typeface="Arial Rounded MT Bold"/>
                <a:cs typeface="Arial Rounded MT Bold"/>
              </a:rPr>
              <a:t>Solutions</a:t>
            </a:r>
            <a:r>
              <a:rPr dirty="0" sz="4800" spc="-30">
                <a:latin typeface="Arial Rounded MT Bold"/>
                <a:cs typeface="Arial Rounded MT Bold"/>
              </a:rPr>
              <a:t> </a:t>
            </a:r>
            <a:r>
              <a:rPr dirty="0" sz="4800" spc="-10">
                <a:latin typeface="Arial Rounded MT Bold"/>
                <a:cs typeface="Arial Rounded MT Bold"/>
              </a:rPr>
              <a:t>supporting </a:t>
            </a:r>
            <a:r>
              <a:rPr dirty="0" sz="4800">
                <a:latin typeface="Arial Rounded MT Bold"/>
                <a:cs typeface="Arial Rounded MT Bold"/>
              </a:rPr>
              <a:t>sustainable</a:t>
            </a:r>
            <a:r>
              <a:rPr dirty="0" sz="4800" spc="-105">
                <a:latin typeface="Arial Rounded MT Bold"/>
                <a:cs typeface="Arial Rounded MT Bold"/>
              </a:rPr>
              <a:t> </a:t>
            </a:r>
            <a:r>
              <a:rPr dirty="0" sz="4800">
                <a:latin typeface="Arial Rounded MT Bold"/>
                <a:cs typeface="Arial Rounded MT Bold"/>
              </a:rPr>
              <a:t>cities</a:t>
            </a:r>
            <a:r>
              <a:rPr dirty="0" sz="4800" spc="-95">
                <a:latin typeface="Arial Rounded MT Bold"/>
                <a:cs typeface="Arial Rounded MT Bold"/>
              </a:rPr>
              <a:t> </a:t>
            </a:r>
            <a:r>
              <a:rPr dirty="0" sz="4800" spc="-25">
                <a:latin typeface="Arial Rounded MT Bold"/>
                <a:cs typeface="Arial Rounded MT Bold"/>
              </a:rPr>
              <a:t>and</a:t>
            </a:r>
            <a:r>
              <a:rPr dirty="0" sz="4800">
                <a:latin typeface="Arial Rounded MT Bold"/>
                <a:cs typeface="Arial Rounded MT Bold"/>
              </a:rPr>
              <a:t>		</a:t>
            </a:r>
            <a:r>
              <a:rPr dirty="0" sz="4800" spc="-10">
                <a:latin typeface="Arial Rounded MT Bold"/>
                <a:cs typeface="Arial Rounded MT Bold"/>
              </a:rPr>
              <a:t>Human Settlements</a:t>
            </a:r>
            <a:endParaRPr sz="4800">
              <a:latin typeface="Arial Rounded MT Bold"/>
              <a:cs typeface="Arial Rounded MT Bold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850201" y="5269483"/>
            <a:ext cx="2552065" cy="123380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dirty="0" sz="2400">
                <a:latin typeface="Calibri"/>
                <a:cs typeface="Calibri"/>
              </a:rPr>
              <a:t>Doris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Edem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Agbevivi</a:t>
            </a:r>
            <a:endParaRPr sz="2400">
              <a:latin typeface="Calibri"/>
              <a:cs typeface="Calibri"/>
            </a:endParaRPr>
          </a:p>
          <a:p>
            <a:pPr algn="ctr" marL="467995" marR="459740" indent="-1270">
              <a:lnSpc>
                <a:spcPct val="1412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Energy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Analyst </a:t>
            </a:r>
            <a:r>
              <a:rPr dirty="0" sz="1600">
                <a:latin typeface="Calibri"/>
                <a:cs typeface="Calibri"/>
              </a:rPr>
              <a:t>Energy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Commission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5631"/>
            <a:ext cx="3886200" cy="19431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97979" y="141644"/>
            <a:ext cx="1362787" cy="1303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900" i="0">
                <a:latin typeface="Calibri Light"/>
                <a:cs typeface="Calibri Light"/>
              </a:rPr>
              <a:t>Way</a:t>
            </a:r>
            <a:r>
              <a:rPr dirty="0" sz="3900" spc="-45" i="0">
                <a:latin typeface="Calibri Light"/>
                <a:cs typeface="Calibri Light"/>
              </a:rPr>
              <a:t> </a:t>
            </a:r>
            <a:r>
              <a:rPr dirty="0" sz="3900" spc="-10" i="0">
                <a:latin typeface="Calibri Light"/>
                <a:cs typeface="Calibri Light"/>
              </a:rPr>
              <a:t>Forward</a:t>
            </a:r>
            <a:endParaRPr sz="39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1920" rIns="0" bIns="0" rtlCol="0" vert="horz">
            <a:spAutoFit/>
          </a:bodyPr>
          <a:lstStyle/>
          <a:p>
            <a:pPr marL="241300" marR="910590" indent="-228600">
              <a:lnSpc>
                <a:spcPct val="7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More</a:t>
            </a:r>
            <a:r>
              <a:rPr dirty="0" spc="-40"/>
              <a:t> </a:t>
            </a:r>
            <a:r>
              <a:rPr dirty="0"/>
              <a:t>Priority</a:t>
            </a:r>
            <a:r>
              <a:rPr dirty="0" spc="-35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 spc="-10"/>
              <a:t>investments</a:t>
            </a:r>
            <a:r>
              <a:rPr dirty="0" spc="-40"/>
              <a:t> </a:t>
            </a:r>
            <a:r>
              <a:rPr dirty="0"/>
              <a:t>that</a:t>
            </a:r>
            <a:r>
              <a:rPr dirty="0" spc="-40"/>
              <a:t> </a:t>
            </a:r>
            <a:r>
              <a:rPr dirty="0"/>
              <a:t>promote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two</a:t>
            </a:r>
            <a:r>
              <a:rPr dirty="0" spc="-40"/>
              <a:t> </a:t>
            </a:r>
            <a:r>
              <a:rPr dirty="0"/>
              <a:t>sectors</a:t>
            </a:r>
            <a:r>
              <a:rPr dirty="0" spc="-40"/>
              <a:t> </a:t>
            </a:r>
            <a:r>
              <a:rPr dirty="0"/>
              <a:t>e.g</a:t>
            </a:r>
            <a:r>
              <a:rPr dirty="0" spc="-40"/>
              <a:t> </a:t>
            </a:r>
            <a:r>
              <a:rPr dirty="0"/>
              <a:t>Solar</a:t>
            </a:r>
            <a:r>
              <a:rPr dirty="0" spc="-30"/>
              <a:t> </a:t>
            </a:r>
            <a:r>
              <a:rPr dirty="0" spc="-10"/>
              <a:t>powered irrigation</a:t>
            </a: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5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/>
              <a:t>An</a:t>
            </a:r>
            <a:r>
              <a:rPr dirty="0" spc="-55"/>
              <a:t> </a:t>
            </a:r>
            <a:r>
              <a:rPr dirty="0" spc="-10"/>
              <a:t>integrated</a:t>
            </a:r>
            <a:r>
              <a:rPr dirty="0" spc="-40"/>
              <a:t> </a:t>
            </a:r>
            <a:r>
              <a:rPr dirty="0"/>
              <a:t>approach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these</a:t>
            </a:r>
            <a:r>
              <a:rPr dirty="0" spc="-35"/>
              <a:t> </a:t>
            </a:r>
            <a:r>
              <a:rPr dirty="0"/>
              <a:t>two</a:t>
            </a:r>
            <a:r>
              <a:rPr dirty="0" spc="-45"/>
              <a:t> </a:t>
            </a:r>
            <a:r>
              <a:rPr dirty="0"/>
              <a:t>sectors</a:t>
            </a:r>
            <a:r>
              <a:rPr dirty="0" spc="-45"/>
              <a:t> </a:t>
            </a:r>
            <a:r>
              <a:rPr dirty="0"/>
              <a:t>both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40"/>
              <a:t> </a:t>
            </a:r>
            <a:r>
              <a:rPr dirty="0"/>
              <a:t>policy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/>
              <a:t>investment</a:t>
            </a:r>
            <a:r>
              <a:rPr dirty="0" spc="-45"/>
              <a:t> </a:t>
            </a:r>
            <a:r>
              <a:rPr dirty="0" spc="-10"/>
              <a:t>decisions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6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pc="-10"/>
              <a:t>Inter;ministerial/sectoral</a:t>
            </a:r>
            <a:r>
              <a:rPr dirty="0" spc="-40"/>
              <a:t> </a:t>
            </a:r>
            <a:r>
              <a:rPr dirty="0" spc="-10"/>
              <a:t>representation</a:t>
            </a:r>
            <a:r>
              <a:rPr dirty="0" spc="-30"/>
              <a:t> </a:t>
            </a:r>
            <a:r>
              <a:rPr dirty="0"/>
              <a:t>on</a:t>
            </a:r>
            <a:r>
              <a:rPr dirty="0" spc="-35"/>
              <a:t> </a:t>
            </a:r>
            <a:r>
              <a:rPr dirty="0"/>
              <a:t>projects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involving</a:t>
            </a:r>
            <a:r>
              <a:rPr dirty="0" spc="-35"/>
              <a:t> </a:t>
            </a:r>
            <a:r>
              <a:rPr dirty="0"/>
              <a:t>local</a:t>
            </a:r>
            <a:r>
              <a:rPr dirty="0" spc="-40"/>
              <a:t> </a:t>
            </a:r>
            <a:r>
              <a:rPr dirty="0" spc="-10"/>
              <a:t>assemblies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88340" y="3922267"/>
            <a:ext cx="98723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Addressing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data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gaps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encouraging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data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use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harmonized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water;energy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16939" y="4175252"/>
            <a:ext cx="1323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ecosystem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88340" y="4937252"/>
            <a:ext cx="104762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Local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initiatives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require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national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frameworks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support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them,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national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policies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can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16939" y="5190235"/>
            <a:ext cx="103727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benefit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from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supportive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global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goals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such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SDGs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forums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like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like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more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654996" y="6005576"/>
            <a:ext cx="49276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i="1">
                <a:solidFill>
                  <a:srgbClr val="2F5597"/>
                </a:solidFill>
                <a:latin typeface="Calibri"/>
                <a:cs typeface="Calibri"/>
              </a:rPr>
              <a:t>Water</a:t>
            </a:r>
            <a:r>
              <a:rPr dirty="0" sz="1500" spc="-40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and</a:t>
            </a:r>
            <a:r>
              <a:rPr dirty="0" sz="1500" spc="-20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energy</a:t>
            </a:r>
            <a:r>
              <a:rPr dirty="0" sz="1500" spc="-25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Nexus</a:t>
            </a:r>
            <a:r>
              <a:rPr dirty="0" sz="1500" spc="-20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is</a:t>
            </a:r>
            <a:r>
              <a:rPr dirty="0" sz="1500" spc="-25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very</a:t>
            </a:r>
            <a:r>
              <a:rPr dirty="0" sz="1500" spc="-20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strong</a:t>
            </a:r>
            <a:r>
              <a:rPr dirty="0" sz="1500" spc="-25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(Fatima</a:t>
            </a:r>
            <a:r>
              <a:rPr dirty="0" sz="1500" spc="-20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i="1">
                <a:solidFill>
                  <a:srgbClr val="2F5597"/>
                </a:solidFill>
                <a:latin typeface="Calibri"/>
                <a:cs typeface="Calibri"/>
              </a:rPr>
              <a:t>Denton,</a:t>
            </a:r>
            <a:r>
              <a:rPr dirty="0" sz="1500" spc="-25" i="1">
                <a:solidFill>
                  <a:srgbClr val="2F5597"/>
                </a:solidFill>
                <a:latin typeface="Calibri"/>
                <a:cs typeface="Calibri"/>
              </a:rPr>
              <a:t> </a:t>
            </a:r>
            <a:r>
              <a:rPr dirty="0" sz="1500" spc="-10" i="1">
                <a:solidFill>
                  <a:srgbClr val="2F5597"/>
                </a:solidFill>
                <a:latin typeface="Calibri"/>
                <a:cs typeface="Calibri"/>
              </a:rPr>
              <a:t>UNECA)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89919" y="247693"/>
            <a:ext cx="1186441" cy="12422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364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References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13311" y="1012443"/>
            <a:ext cx="11006455" cy="522224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latin typeface="Calibri"/>
                <a:cs typeface="Calibri"/>
              </a:rPr>
              <a:t>Energy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Statistics,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Energy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Commission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latin typeface="Calibri"/>
                <a:cs typeface="Calibri"/>
              </a:rPr>
              <a:t>WHO/UNICEF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Joint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Monitoring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Programme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(JMP)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report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July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2017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latin typeface="Calibri"/>
                <a:cs typeface="Calibri"/>
              </a:rPr>
              <a:t>GLSSS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7,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Ghana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statistical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Service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ts val="2520"/>
              </a:lnSpc>
              <a:spcBef>
                <a:spcPts val="76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latin typeface="Calibri"/>
                <a:cs typeface="Calibri"/>
              </a:rPr>
              <a:t>Sklarew</a:t>
            </a:r>
            <a:r>
              <a:rPr dirty="0" sz="2200" spc="-8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D.,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Sklarew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J.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(2018)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Integrated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110">
                <a:latin typeface="Calibri"/>
                <a:cs typeface="Calibri"/>
              </a:rPr>
              <a:t>WaterP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Energy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Policy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for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Sustainable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Development.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520"/>
              </a:lnSpc>
            </a:pPr>
            <a:r>
              <a:rPr dirty="0" sz="2200" i="1">
                <a:latin typeface="Calibri"/>
                <a:cs typeface="Calibri"/>
              </a:rPr>
              <a:t>Foresight</a:t>
            </a:r>
            <a:r>
              <a:rPr dirty="0" sz="2200" spc="-40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and</a:t>
            </a:r>
            <a:r>
              <a:rPr dirty="0" sz="2200" spc="-3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STI</a:t>
            </a:r>
            <a:r>
              <a:rPr dirty="0" sz="2200" spc="-3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Governance</a:t>
            </a:r>
            <a:r>
              <a:rPr dirty="0" sz="2200">
                <a:latin typeface="Calibri"/>
                <a:cs typeface="Calibri"/>
              </a:rPr>
              <a:t>,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vol.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12,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no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4,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pp.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10–19.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DOI: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10.17323/2500P2597.2018.4.10.19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https://allafrica.com/stories/202007240915.html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45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4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https://citinewsroom.com/2020/10/akufoPaddoPcommissionsPlawraPsolarPpowerPplant/</a:t>
            </a:r>
            <a:endParaRPr sz="2200">
              <a:latin typeface="Calibri"/>
              <a:cs typeface="Calibri"/>
            </a:endParaRPr>
          </a:p>
          <a:p>
            <a:pPr marL="240665" marR="236854" indent="-227965">
              <a:lnSpc>
                <a:spcPts val="2400"/>
              </a:lnSpc>
              <a:spcBef>
                <a:spcPts val="950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8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</a:t>
            </a:r>
            <a:r>
              <a:rPr dirty="0" u="sng" sz="2200" spc="-8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www.afrik21.africa/en/ghanaPbpaPtoPsupportPthePbuiPdamPwithPaP250PmwpPpvPsolarP</a:t>
            </a:r>
            <a:r>
              <a:rPr dirty="0" sz="2200" spc="-8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22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farm/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5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https://reapp.com.gh/thePsf1PsolarPwaterPpump/</a:t>
            </a:r>
            <a:r>
              <a:rPr dirty="0" sz="2200" spc="215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(solarPpump)</a:t>
            </a:r>
            <a:endParaRPr sz="2200">
              <a:latin typeface="Calibri"/>
              <a:cs typeface="Calibri"/>
            </a:endParaRPr>
          </a:p>
          <a:p>
            <a:pPr marL="240665" marR="13970" indent="-227965">
              <a:lnSpc>
                <a:spcPts val="2300"/>
              </a:lnSpc>
              <a:spcBef>
                <a:spcPts val="1125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6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https://businesszoneonline.com/2020/10/28/6thPghanaPrenewablePenergyPfairPgovtPtoutsPkeyP</a:t>
            </a:r>
            <a:r>
              <a:rPr dirty="0" sz="2200" spc="-6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u="sng" sz="2200" spc="-4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interventionsPrePprojectsPinPenergyPsector/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https://</a:t>
            </a:r>
            <a:r>
              <a:rPr dirty="0" u="sng" sz="2200" spc="-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www.oxfam.org/en/oxfamsPsolarPenergyPprojectPlightsPruralPvillagePghana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691445" y="72683"/>
            <a:ext cx="1284916" cy="130111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2720" y="168742"/>
            <a:ext cx="5669280" cy="639138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16529" y="1"/>
            <a:ext cx="1275471" cy="11322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796" y="495469"/>
            <a:ext cx="6059805" cy="62357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900" i="0">
                <a:latin typeface="Calibri Light"/>
                <a:cs typeface="Calibri Light"/>
              </a:rPr>
              <a:t>Case</a:t>
            </a:r>
            <a:r>
              <a:rPr dirty="0" sz="3900" spc="50" i="0">
                <a:latin typeface="Calibri Light"/>
                <a:cs typeface="Calibri Light"/>
              </a:rPr>
              <a:t> </a:t>
            </a:r>
            <a:r>
              <a:rPr dirty="0" sz="3900" spc="-40" i="0">
                <a:latin typeface="Calibri Light"/>
                <a:cs typeface="Calibri Light"/>
              </a:rPr>
              <a:t>Studies+</a:t>
            </a:r>
            <a:r>
              <a:rPr dirty="0" sz="3900" spc="55" i="0">
                <a:latin typeface="Calibri Light"/>
                <a:cs typeface="Calibri Light"/>
              </a:rPr>
              <a:t> </a:t>
            </a:r>
            <a:r>
              <a:rPr dirty="0" sz="3900" i="0">
                <a:latin typeface="Calibri Light"/>
                <a:cs typeface="Calibri Light"/>
              </a:rPr>
              <a:t>Bui</a:t>
            </a:r>
            <a:r>
              <a:rPr dirty="0" sz="3900" spc="60" i="0">
                <a:latin typeface="Calibri Light"/>
                <a:cs typeface="Calibri Light"/>
              </a:rPr>
              <a:t> </a:t>
            </a:r>
            <a:r>
              <a:rPr dirty="0" sz="3900" i="0">
                <a:latin typeface="Calibri Light"/>
                <a:cs typeface="Calibri Light"/>
              </a:rPr>
              <a:t>Power</a:t>
            </a:r>
            <a:r>
              <a:rPr dirty="0" sz="3900" spc="55" i="0">
                <a:latin typeface="Calibri Light"/>
                <a:cs typeface="Calibri Light"/>
              </a:rPr>
              <a:t> </a:t>
            </a:r>
            <a:r>
              <a:rPr dirty="0" sz="3900" spc="-10" i="0">
                <a:latin typeface="Calibri Light"/>
                <a:cs typeface="Calibri Light"/>
              </a:rPr>
              <a:t>Plant</a:t>
            </a:r>
            <a:endParaRPr sz="39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51180" y="3453891"/>
            <a:ext cx="15049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60258" y="89691"/>
            <a:ext cx="1285077" cy="123228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3384" y="1096126"/>
            <a:ext cx="8792307" cy="5556332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9574431" y="1742947"/>
            <a:ext cx="2293620" cy="132080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98450" marR="78105" indent="-285750">
              <a:lnSpc>
                <a:spcPts val="2090"/>
              </a:lnSpc>
              <a:spcBef>
                <a:spcPts val="225"/>
              </a:spcBef>
              <a:buFont typeface="Wingdings"/>
              <a:buChar char=""/>
              <a:tabLst>
                <a:tab pos="327025" algn="l"/>
              </a:tabLst>
            </a:pPr>
            <a:r>
              <a:rPr dirty="0" sz="1800" b="1">
                <a:latin typeface="Calibri"/>
                <a:cs typeface="Calibri"/>
              </a:rPr>
              <a:t>400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MW</a:t>
            </a:r>
            <a:r>
              <a:rPr dirty="0" sz="1800" spc="1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Generating </a:t>
            </a:r>
            <a:r>
              <a:rPr dirty="0" sz="1800" spc="-20" b="1">
                <a:latin typeface="Calibri"/>
                <a:cs typeface="Calibri"/>
              </a:rPr>
              <a:t>	</a:t>
            </a:r>
            <a:r>
              <a:rPr dirty="0" sz="1800" spc="-10" b="1">
                <a:latin typeface="Calibri"/>
                <a:cs typeface="Calibri"/>
              </a:rPr>
              <a:t>Station</a:t>
            </a:r>
            <a:endParaRPr sz="1800">
              <a:latin typeface="Calibri"/>
              <a:cs typeface="Calibri"/>
            </a:endParaRPr>
          </a:p>
          <a:p>
            <a:pPr marL="298450" marR="5080" indent="-285750">
              <a:lnSpc>
                <a:spcPts val="2090"/>
              </a:lnSpc>
              <a:spcBef>
                <a:spcPts val="1775"/>
              </a:spcBef>
              <a:buFont typeface="Wingdings"/>
              <a:buChar char=""/>
              <a:tabLst>
                <a:tab pos="327025" algn="l"/>
              </a:tabLst>
            </a:pPr>
            <a:r>
              <a:rPr dirty="0" sz="1800" b="1">
                <a:latin typeface="Calibri"/>
                <a:cs typeface="Calibri"/>
              </a:rPr>
              <a:t>5MWp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Floating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Solar </a:t>
            </a:r>
            <a:r>
              <a:rPr dirty="0" sz="1800" spc="-10" b="1">
                <a:latin typeface="Calibri"/>
                <a:cs typeface="Calibri"/>
              </a:rPr>
              <a:t>	</a:t>
            </a:r>
            <a:r>
              <a:rPr dirty="0" sz="1800" b="1">
                <a:latin typeface="Calibri"/>
                <a:cs typeface="Calibri"/>
              </a:rPr>
              <a:t>on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the</a:t>
            </a:r>
            <a:r>
              <a:rPr dirty="0" sz="1800" spc="-10" b="1">
                <a:latin typeface="Calibri"/>
                <a:cs typeface="Calibri"/>
              </a:rPr>
              <a:t> reservoir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53988" y="588771"/>
            <a:ext cx="91611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Volta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River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Authority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(VRA)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‘s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6.5MW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Lawra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power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plant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1921" y="1110175"/>
            <a:ext cx="9010883" cy="533634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60258" y="127972"/>
            <a:ext cx="1317142" cy="13029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2648" y="495469"/>
            <a:ext cx="2584450" cy="62357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900" i="0">
                <a:latin typeface="Calibri Light"/>
                <a:cs typeface="Calibri Light"/>
              </a:rPr>
              <a:t>Case</a:t>
            </a:r>
            <a:r>
              <a:rPr dirty="0" sz="3900" spc="170" i="0">
                <a:latin typeface="Calibri Light"/>
                <a:cs typeface="Calibri Light"/>
              </a:rPr>
              <a:t> </a:t>
            </a:r>
            <a:r>
              <a:rPr dirty="0" sz="3900" spc="-10" i="0">
                <a:latin typeface="Calibri Light"/>
                <a:cs typeface="Calibri Light"/>
              </a:rPr>
              <a:t>Studies</a:t>
            </a:r>
            <a:endParaRPr sz="39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51180" y="3417315"/>
            <a:ext cx="10916920" cy="287845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241300" marR="777875" indent="-228600">
              <a:lnSpc>
                <a:spcPts val="2690"/>
              </a:lnSpc>
              <a:spcBef>
                <a:spcPts val="74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dirty="0"/>
              <a:t>	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need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produce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water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well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treat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it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depends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renewable </a:t>
            </a:r>
            <a:r>
              <a:rPr dirty="0" sz="2800">
                <a:latin typeface="Calibri"/>
                <a:cs typeface="Calibri"/>
              </a:rPr>
              <a:t>energy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water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production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treatment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bring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down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cost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71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Achieving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safe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treatment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waste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water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energy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preferably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renewable </a:t>
            </a:r>
            <a:r>
              <a:rPr dirty="0" sz="2800">
                <a:latin typeface="Calibri"/>
                <a:cs typeface="Calibri"/>
              </a:rPr>
              <a:t>energy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options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00">
              <a:latin typeface="Calibri"/>
              <a:cs typeface="Calibri"/>
            </a:endParaRPr>
          </a:p>
          <a:p>
            <a:pPr marL="12700" marR="492759">
              <a:lnSpc>
                <a:spcPct val="77900"/>
              </a:lnSpc>
              <a:spcBef>
                <a:spcPts val="5"/>
              </a:spcBef>
            </a:pPr>
            <a:r>
              <a:rPr dirty="0" sz="2800" b="1" i="1">
                <a:latin typeface="Calibri"/>
                <a:cs typeface="Calibri"/>
              </a:rPr>
              <a:t>Safi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Sana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is</a:t>
            </a:r>
            <a:r>
              <a:rPr dirty="0" sz="2800" spc="-3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a</a:t>
            </a:r>
            <a:r>
              <a:rPr dirty="0" sz="2800" spc="-4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Dutch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business</a:t>
            </a:r>
            <a:r>
              <a:rPr dirty="0" sz="2800" spc="-3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that</a:t>
            </a:r>
            <a:r>
              <a:rPr dirty="0" sz="2800" spc="-2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builds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systems</a:t>
            </a:r>
            <a:r>
              <a:rPr dirty="0" sz="2800" spc="-3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for</a:t>
            </a:r>
            <a:r>
              <a:rPr dirty="0" sz="2800" spc="-3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generating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spc="-10" b="1" i="1">
                <a:latin typeface="Calibri"/>
                <a:cs typeface="Calibri"/>
              </a:rPr>
              <a:t>energy</a:t>
            </a:r>
            <a:r>
              <a:rPr dirty="0" sz="2800" spc="-10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from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b="1" i="1">
                <a:latin typeface="Calibri"/>
                <a:cs typeface="Calibri"/>
              </a:rPr>
              <a:t>biological</a:t>
            </a:r>
            <a:r>
              <a:rPr dirty="0" sz="2800" spc="-35" b="1" i="1">
                <a:latin typeface="Calibri"/>
                <a:cs typeface="Calibri"/>
              </a:rPr>
              <a:t> </a:t>
            </a:r>
            <a:r>
              <a:rPr dirty="0" sz="2800" spc="-20" b="1" i="1">
                <a:latin typeface="Calibri"/>
                <a:cs typeface="Calibri"/>
              </a:rPr>
              <a:t>waste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974" y="1183078"/>
            <a:ext cx="2411125" cy="181112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03453" y="1183078"/>
            <a:ext cx="3453066" cy="2223773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3829362" y="1500518"/>
            <a:ext cx="2739390" cy="1092835"/>
            <a:chOff x="3829362" y="1500518"/>
            <a:chExt cx="2739390" cy="1092835"/>
          </a:xfrm>
        </p:grpSpPr>
        <p:sp>
          <p:nvSpPr>
            <p:cNvPr id="7" name="object 7" descr=""/>
            <p:cNvSpPr/>
            <p:nvPr/>
          </p:nvSpPr>
          <p:spPr>
            <a:xfrm>
              <a:off x="3835712" y="1506868"/>
              <a:ext cx="2726690" cy="1080135"/>
            </a:xfrm>
            <a:custGeom>
              <a:avLst/>
              <a:gdLst/>
              <a:ahLst/>
              <a:cxnLst/>
              <a:rect l="l" t="t" r="r" b="b"/>
              <a:pathLst>
                <a:path w="2726690" h="1080135">
                  <a:moveTo>
                    <a:pt x="2186329" y="0"/>
                  </a:moveTo>
                  <a:lnTo>
                    <a:pt x="2186329" y="269900"/>
                  </a:lnTo>
                  <a:lnTo>
                    <a:pt x="0" y="269900"/>
                  </a:lnTo>
                  <a:lnTo>
                    <a:pt x="0" y="809703"/>
                  </a:lnTo>
                  <a:lnTo>
                    <a:pt x="2186329" y="809703"/>
                  </a:lnTo>
                  <a:lnTo>
                    <a:pt x="2186329" y="1079604"/>
                  </a:lnTo>
                  <a:lnTo>
                    <a:pt x="2726128" y="539803"/>
                  </a:lnTo>
                  <a:lnTo>
                    <a:pt x="218632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835712" y="1506868"/>
              <a:ext cx="2726690" cy="1080135"/>
            </a:xfrm>
            <a:custGeom>
              <a:avLst/>
              <a:gdLst/>
              <a:ahLst/>
              <a:cxnLst/>
              <a:rect l="l" t="t" r="r" b="b"/>
              <a:pathLst>
                <a:path w="2726690" h="1080135">
                  <a:moveTo>
                    <a:pt x="0" y="269900"/>
                  </a:moveTo>
                  <a:lnTo>
                    <a:pt x="2186328" y="269900"/>
                  </a:lnTo>
                  <a:lnTo>
                    <a:pt x="2186328" y="0"/>
                  </a:lnTo>
                  <a:lnTo>
                    <a:pt x="2726128" y="539803"/>
                  </a:lnTo>
                  <a:lnTo>
                    <a:pt x="2186328" y="1079604"/>
                  </a:lnTo>
                  <a:lnTo>
                    <a:pt x="2186328" y="809703"/>
                  </a:lnTo>
                  <a:lnTo>
                    <a:pt x="0" y="809703"/>
                  </a:lnTo>
                  <a:lnTo>
                    <a:pt x="0" y="269900"/>
                  </a:lnTo>
                  <a:close/>
                </a:path>
              </a:pathLst>
            </a:custGeom>
            <a:ln w="12700">
              <a:solidFill>
                <a:srgbClr val="2F52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60258" y="89691"/>
            <a:ext cx="1285077" cy="12153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41210"/>
            <a:ext cx="4990465" cy="5035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100" spc="-50" i="0">
                <a:solidFill>
                  <a:srgbClr val="FF0000"/>
                </a:solidFill>
                <a:latin typeface="Calibri Light"/>
                <a:cs typeface="Calibri Light"/>
              </a:rPr>
              <a:t>Solar&amp;powered</a:t>
            </a:r>
            <a:r>
              <a:rPr dirty="0" sz="3100" spc="-5" i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3100" i="0">
                <a:solidFill>
                  <a:srgbClr val="FF0000"/>
                </a:solidFill>
                <a:latin typeface="Calibri Light"/>
                <a:cs typeface="Calibri Light"/>
              </a:rPr>
              <a:t>Water </a:t>
            </a:r>
            <a:r>
              <a:rPr dirty="0" sz="3100" spc="-10" i="0">
                <a:solidFill>
                  <a:srgbClr val="FF0000"/>
                </a:solidFill>
                <a:latin typeface="Calibri Light"/>
                <a:cs typeface="Calibri Light"/>
              </a:rPr>
              <a:t>Facilities</a:t>
            </a:r>
            <a:endParaRPr sz="31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295908"/>
            <a:ext cx="9822815" cy="833119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241300" marR="5080" indent="-228600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VRA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built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powered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water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facility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people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Volo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the </a:t>
            </a:r>
            <a:r>
              <a:rPr dirty="0" sz="2800">
                <a:latin typeface="Calibri"/>
                <a:cs typeface="Calibri"/>
              </a:rPr>
              <a:t>North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Tongu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District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Ghana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6759" y="2182536"/>
            <a:ext cx="6263640" cy="4129363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30596" y="117834"/>
            <a:ext cx="1246803" cy="11714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2016"/>
            <a:ext cx="3411220" cy="68326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300" i="0">
                <a:solidFill>
                  <a:srgbClr val="FF0000"/>
                </a:solidFill>
                <a:latin typeface="Calibri Light"/>
                <a:cs typeface="Calibri Light"/>
              </a:rPr>
              <a:t>Solar</a:t>
            </a:r>
            <a:r>
              <a:rPr dirty="0" sz="4300" spc="210" i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4300" spc="-10" i="0">
                <a:solidFill>
                  <a:srgbClr val="FF0000"/>
                </a:solidFill>
                <a:latin typeface="Calibri Light"/>
                <a:cs typeface="Calibri Light"/>
              </a:rPr>
              <a:t>programs</a:t>
            </a:r>
            <a:endParaRPr sz="43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173987"/>
            <a:ext cx="10166350" cy="173545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241300" marR="5080" indent="-228600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2018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rollout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national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rooftop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program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aiming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install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200 </a:t>
            </a:r>
            <a:r>
              <a:rPr dirty="0" sz="2800">
                <a:latin typeface="Calibri"/>
                <a:cs typeface="Calibri"/>
              </a:rPr>
              <a:t>MW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rooftop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across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country.</a:t>
            </a:r>
            <a:endParaRPr sz="2800">
              <a:latin typeface="Calibri"/>
              <a:cs typeface="Calibri"/>
            </a:endParaRPr>
          </a:p>
          <a:p>
            <a:pPr marL="241300" marR="234315" indent="-228600">
              <a:lnSpc>
                <a:spcPts val="3120"/>
              </a:lnSpc>
              <a:spcBef>
                <a:spcPts val="885"/>
              </a:spcBef>
              <a:buFont typeface="Arial"/>
              <a:buChar char="•"/>
              <a:tabLst>
                <a:tab pos="241300" algn="l"/>
                <a:tab pos="8619490" algn="l"/>
              </a:tabLst>
            </a:pP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total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1083</a:t>
            </a:r>
            <a:r>
              <a:rPr dirty="0" sz="2800" spc="-2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confirmed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installations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urban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areas</a:t>
            </a:r>
            <a:r>
              <a:rPr dirty="0" sz="2800">
                <a:latin typeface="Calibri"/>
                <a:cs typeface="Calibri"/>
              </a:rPr>
              <a:t>	and </a:t>
            </a:r>
            <a:r>
              <a:rPr dirty="0" sz="2800" spc="-25">
                <a:latin typeface="Calibri"/>
                <a:cs typeface="Calibri"/>
              </a:rPr>
              <a:t>rural </a:t>
            </a:r>
            <a:r>
              <a:rPr dirty="0" sz="2800" spc="-80">
                <a:latin typeface="Calibri"/>
                <a:cs typeface="Calibri"/>
              </a:rPr>
              <a:t>off=grid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households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8747" y="3066357"/>
            <a:ext cx="2919412" cy="356304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5347" y="3066357"/>
            <a:ext cx="2928171" cy="379164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36089" y="3066357"/>
            <a:ext cx="3214170" cy="379164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92208" y="73058"/>
            <a:ext cx="1116102" cy="12413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36973"/>
            <a:ext cx="3103245" cy="62357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900" i="0">
                <a:solidFill>
                  <a:srgbClr val="FF0000"/>
                </a:solidFill>
                <a:latin typeface="Calibri Light"/>
                <a:cs typeface="Calibri Light"/>
              </a:rPr>
              <a:t>Success</a:t>
            </a:r>
            <a:r>
              <a:rPr dirty="0" sz="3900" spc="250" i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3900" spc="-10" i="0">
                <a:solidFill>
                  <a:srgbClr val="FF0000"/>
                </a:solidFill>
                <a:latin typeface="Calibri Light"/>
                <a:cs typeface="Calibri Light"/>
              </a:rPr>
              <a:t>Stories</a:t>
            </a:r>
            <a:endParaRPr sz="39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981963"/>
            <a:ext cx="10321290" cy="528066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241300" marR="708025" indent="-228600">
              <a:lnSpc>
                <a:spcPts val="2710"/>
              </a:lnSpc>
              <a:spcBef>
                <a:spcPts val="73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Some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local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Ghanaian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projects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leverage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60">
                <a:latin typeface="Calibri"/>
                <a:cs typeface="Calibri"/>
              </a:rPr>
              <a:t>energy5water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include </a:t>
            </a:r>
            <a:r>
              <a:rPr dirty="0" sz="2800" spc="-55">
                <a:latin typeface="Calibri"/>
                <a:cs typeface="Calibri"/>
              </a:rPr>
              <a:t>solar5powered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water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pumps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alternative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piped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water</a:t>
            </a:r>
            <a:endParaRPr sz="28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  <a:spcBef>
                <a:spcPts val="550"/>
              </a:spcBef>
            </a:pPr>
            <a:r>
              <a:rPr dirty="0" sz="2200" i="1">
                <a:latin typeface="Calibri"/>
                <a:cs typeface="Calibri"/>
              </a:rPr>
              <a:t>Agriculture</a:t>
            </a:r>
            <a:r>
              <a:rPr dirty="0" sz="2200" spc="-40" i="1">
                <a:latin typeface="Calibri"/>
                <a:cs typeface="Calibri"/>
              </a:rPr>
              <a:t> </a:t>
            </a:r>
            <a:r>
              <a:rPr dirty="0" sz="2200" spc="-10" i="1">
                <a:latin typeface="Calibri"/>
                <a:cs typeface="Calibri"/>
              </a:rPr>
              <a:t>accounted</a:t>
            </a:r>
            <a:r>
              <a:rPr dirty="0" sz="2200" spc="-3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for</a:t>
            </a:r>
            <a:r>
              <a:rPr dirty="0" sz="2200" spc="-3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80%</a:t>
            </a:r>
            <a:r>
              <a:rPr dirty="0" sz="2200" spc="-2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of</a:t>
            </a:r>
            <a:r>
              <a:rPr dirty="0" sz="2200" spc="-2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withdrawals</a:t>
            </a:r>
            <a:r>
              <a:rPr dirty="0" sz="2200" spc="-3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in</a:t>
            </a:r>
            <a:r>
              <a:rPr dirty="0" sz="2200" spc="-30" i="1">
                <a:latin typeface="Calibri"/>
                <a:cs typeface="Calibri"/>
              </a:rPr>
              <a:t> </a:t>
            </a:r>
            <a:r>
              <a:rPr dirty="0" sz="2200" spc="-25" i="1">
                <a:latin typeface="Calibri"/>
                <a:cs typeface="Calibri"/>
              </a:rPr>
              <a:t>SSA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>
              <a:latin typeface="Calibri"/>
              <a:cs typeface="Calibri"/>
            </a:endParaRPr>
          </a:p>
          <a:p>
            <a:pPr marL="12700" marR="2684145" indent="228600">
              <a:lnSpc>
                <a:spcPct val="11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Oxfam’s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energy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pilot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project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Kpatua,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Ghana </a:t>
            </a:r>
            <a:r>
              <a:rPr dirty="0" sz="2800" spc="-570">
                <a:latin typeface="Calibri"/>
                <a:cs typeface="Calibri"/>
              </a:rPr>
              <a:t>5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new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well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is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powered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by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10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panels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2800">
                <a:latin typeface="Calibri"/>
                <a:cs typeface="Calibri"/>
              </a:rPr>
              <a:t>that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can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generate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1,800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watts.</a:t>
            </a:r>
            <a:endParaRPr sz="2800">
              <a:latin typeface="Calibri"/>
              <a:cs typeface="Calibri"/>
            </a:endParaRPr>
          </a:p>
          <a:p>
            <a:pPr marL="12700" marR="3448050">
              <a:lnSpc>
                <a:spcPct val="107100"/>
              </a:lnSpc>
              <a:spcBef>
                <a:spcPts val="100"/>
              </a:spcBef>
            </a:pPr>
            <a:r>
              <a:rPr dirty="0" sz="2800" spc="-570">
                <a:latin typeface="Calibri"/>
                <a:cs typeface="Calibri"/>
              </a:rPr>
              <a:t>5</a:t>
            </a:r>
            <a:r>
              <a:rPr dirty="0" sz="2800" spc="3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10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households, primary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school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 clinic </a:t>
            </a:r>
            <a:r>
              <a:rPr dirty="0" sz="2800" spc="-20">
                <a:latin typeface="Calibri"/>
                <a:cs typeface="Calibri"/>
              </a:rPr>
              <a:t>have </a:t>
            </a:r>
            <a:r>
              <a:rPr dirty="0" sz="2800">
                <a:latin typeface="Calibri"/>
                <a:cs typeface="Calibri"/>
              </a:rPr>
              <a:t>access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renewable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energy.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2800" spc="-570">
                <a:latin typeface="Calibri"/>
                <a:cs typeface="Calibri"/>
              </a:rPr>
              <a:t>5</a:t>
            </a:r>
            <a:r>
              <a:rPr dirty="0" sz="2800" spc="3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lamps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distributed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100</a:t>
            </a:r>
            <a:r>
              <a:rPr dirty="0" sz="2800" spc="-10">
                <a:latin typeface="Calibri"/>
                <a:cs typeface="Calibri"/>
              </a:rPr>
              <a:t> households.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710"/>
              </a:lnSpc>
              <a:spcBef>
                <a:spcPts val="970"/>
              </a:spcBef>
            </a:pPr>
            <a:r>
              <a:rPr dirty="0" sz="2800" spc="-570">
                <a:latin typeface="Calibri"/>
                <a:cs typeface="Calibri"/>
              </a:rPr>
              <a:t>5</a:t>
            </a:r>
            <a:r>
              <a:rPr dirty="0" sz="2800" spc="3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Irrigation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for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farming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almost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every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region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country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some </a:t>
            </a:r>
            <a:r>
              <a:rPr dirty="0" sz="2800">
                <a:latin typeface="Calibri"/>
                <a:cs typeface="Calibri"/>
              </a:rPr>
              <a:t>privately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funded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while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others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53156" y="2138066"/>
            <a:ext cx="3441894" cy="339239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5852" y="0"/>
            <a:ext cx="1416147" cy="13854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300" i="0">
                <a:solidFill>
                  <a:srgbClr val="FF0000"/>
                </a:solidFill>
                <a:latin typeface="Calibri Light"/>
                <a:cs typeface="Calibri Light"/>
              </a:rPr>
              <a:t>Success</a:t>
            </a:r>
            <a:r>
              <a:rPr dirty="0" sz="4300" spc="295" i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4300" spc="-10" i="0">
                <a:solidFill>
                  <a:srgbClr val="FF0000"/>
                </a:solidFill>
                <a:latin typeface="Calibri Light"/>
                <a:cs typeface="Calibri Light"/>
              </a:rPr>
              <a:t>Stories</a:t>
            </a:r>
            <a:endParaRPr sz="43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88228" y="1219708"/>
            <a:ext cx="10622280" cy="339661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just" marL="241300" marR="684530" indent="-228600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ENI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signed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MOU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VRA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aimed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developing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energy </a:t>
            </a:r>
            <a:r>
              <a:rPr dirty="0" sz="2800">
                <a:latin typeface="Calibri"/>
                <a:cs typeface="Calibri"/>
              </a:rPr>
              <a:t>projects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Volta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Lake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through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deployment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floating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solar </a:t>
            </a:r>
            <a:r>
              <a:rPr dirty="0" sz="2800">
                <a:latin typeface="Calibri"/>
                <a:cs typeface="Calibri"/>
              </a:rPr>
              <a:t>energy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technologies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Construction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Pwalugu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Multipurpose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power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plant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comprising </a:t>
            </a:r>
            <a:r>
              <a:rPr dirty="0" sz="2800">
                <a:latin typeface="Calibri"/>
                <a:cs typeface="Calibri"/>
              </a:rPr>
              <a:t>60MW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hydro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power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hybridized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50MW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solar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plant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by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VRA</a:t>
            </a:r>
            <a:r>
              <a:rPr dirty="0" sz="2800" spc="-25">
                <a:latin typeface="Calibri"/>
                <a:cs typeface="Calibri"/>
              </a:rPr>
              <a:t> has </a:t>
            </a:r>
            <a:r>
              <a:rPr dirty="0" sz="2800">
                <a:latin typeface="Calibri"/>
                <a:cs typeface="Calibri"/>
              </a:rPr>
              <a:t>also</a:t>
            </a:r>
            <a:r>
              <a:rPr dirty="0" sz="2800" spc="-10">
                <a:latin typeface="Calibri"/>
                <a:cs typeface="Calibri"/>
              </a:rPr>
              <a:t> commenced.</a:t>
            </a:r>
            <a:endParaRPr sz="2800">
              <a:latin typeface="Calibri"/>
              <a:cs typeface="Calibri"/>
            </a:endParaRPr>
          </a:p>
          <a:p>
            <a:pPr marL="241300" marR="435609" indent="-228600">
              <a:lnSpc>
                <a:spcPts val="3100"/>
              </a:lnSpc>
              <a:spcBef>
                <a:spcPts val="9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45Kw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10">
                <a:latin typeface="Calibri"/>
                <a:cs typeface="Calibri"/>
              </a:rPr>
              <a:t>microMhydropower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plant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known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Tsatsadu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Generating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Station (TGS)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49243" y="0"/>
            <a:ext cx="1514621" cy="14408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8779" y="504634"/>
            <a:ext cx="9373235" cy="945515"/>
          </a:xfrm>
          <a:prstGeom prst="rect"/>
        </p:spPr>
        <p:txBody>
          <a:bodyPr wrap="square" lIns="0" tIns="57150" rIns="0" bIns="0" rtlCol="0" vert="horz">
            <a:spAutoFit/>
          </a:bodyPr>
          <a:lstStyle/>
          <a:p>
            <a:pPr marL="309245" marR="5080" indent="-297180">
              <a:lnSpc>
                <a:spcPts val="3479"/>
              </a:lnSpc>
              <a:spcBef>
                <a:spcPts val="450"/>
              </a:spcBef>
            </a:pPr>
            <a:r>
              <a:rPr dirty="0" sz="3100" i="0">
                <a:latin typeface="Calibri Light"/>
                <a:cs typeface="Calibri Light"/>
              </a:rPr>
              <a:t>Key</a:t>
            </a:r>
            <a:r>
              <a:rPr dirty="0" sz="3100" spc="16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Challenges</a:t>
            </a:r>
            <a:r>
              <a:rPr dirty="0" sz="3100" spc="160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facing</a:t>
            </a:r>
            <a:r>
              <a:rPr dirty="0" sz="3100" spc="160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policy</a:t>
            </a:r>
            <a:r>
              <a:rPr dirty="0" sz="3100" spc="170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makers</a:t>
            </a:r>
            <a:r>
              <a:rPr dirty="0" sz="3100" spc="160" i="0">
                <a:latin typeface="Calibri Light"/>
                <a:cs typeface="Calibri Light"/>
              </a:rPr>
              <a:t> </a:t>
            </a:r>
            <a:r>
              <a:rPr dirty="0" sz="3100" spc="50" i="0">
                <a:latin typeface="Calibri Light"/>
                <a:cs typeface="Calibri Light"/>
              </a:rPr>
              <a:t>who</a:t>
            </a:r>
            <a:r>
              <a:rPr dirty="0" sz="3100" spc="16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aim</a:t>
            </a:r>
            <a:r>
              <a:rPr dirty="0" sz="3100" spc="17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to</a:t>
            </a:r>
            <a:r>
              <a:rPr dirty="0" sz="3100" spc="16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create</a:t>
            </a:r>
            <a:r>
              <a:rPr dirty="0" sz="3100" spc="175" i="0">
                <a:latin typeface="Calibri Light"/>
                <a:cs typeface="Calibri Light"/>
              </a:rPr>
              <a:t> </a:t>
            </a:r>
            <a:r>
              <a:rPr dirty="0" sz="3100" spc="-25" i="0">
                <a:latin typeface="Calibri Light"/>
                <a:cs typeface="Calibri Light"/>
              </a:rPr>
              <a:t>an </a:t>
            </a:r>
            <a:r>
              <a:rPr dirty="0" sz="3100" i="0">
                <a:latin typeface="Calibri Light"/>
                <a:cs typeface="Calibri Light"/>
              </a:rPr>
              <a:t>enabling</a:t>
            </a:r>
            <a:r>
              <a:rPr dirty="0" sz="3100" spc="24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environment</a:t>
            </a:r>
            <a:r>
              <a:rPr dirty="0" sz="3100" spc="250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for</a:t>
            </a:r>
            <a:r>
              <a:rPr dirty="0" sz="3100" spc="245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Investments</a:t>
            </a:r>
            <a:r>
              <a:rPr dirty="0" sz="3100" spc="250" i="0">
                <a:latin typeface="Calibri Light"/>
                <a:cs typeface="Calibri Light"/>
              </a:rPr>
              <a:t> </a:t>
            </a:r>
            <a:r>
              <a:rPr dirty="0" sz="3100" i="0">
                <a:latin typeface="Calibri Light"/>
                <a:cs typeface="Calibri Light"/>
              </a:rPr>
              <a:t>and</a:t>
            </a:r>
            <a:r>
              <a:rPr dirty="0" sz="3100" spc="245" i="0">
                <a:latin typeface="Calibri Light"/>
                <a:cs typeface="Calibri Light"/>
              </a:rPr>
              <a:t> </a:t>
            </a:r>
            <a:r>
              <a:rPr dirty="0" sz="3100" spc="-10" i="0">
                <a:latin typeface="Calibri Light"/>
                <a:cs typeface="Calibri Light"/>
              </a:rPr>
              <a:t>innovation</a:t>
            </a:r>
            <a:endParaRPr sz="31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69582" y="1816100"/>
            <a:ext cx="10700385" cy="307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Poor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coordination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policies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decisions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sectors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working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silos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Uncertainty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water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investment,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investment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priorities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sustainable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development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Challenging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investment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climate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Perceived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by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financial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sector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Financing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terms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high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commercial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interest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rates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High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inflation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Currency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depreciation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Uncertainty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around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pricing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renewables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technologies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elevates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perceived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factor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69582" y="4891532"/>
            <a:ext cx="106641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Limited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availability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experienced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personnel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undertake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technology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feasibility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98182" y="5144516"/>
            <a:ext cx="41217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assessments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well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construct.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69582" y="5525516"/>
            <a:ext cx="10781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Difficulty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transforming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waterBenergy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nexus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concept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into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reality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due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limited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98182" y="5778500"/>
            <a:ext cx="10659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understanding.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Those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working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two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industries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often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spoke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different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"languages",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98182" y="6034532"/>
            <a:ext cx="82099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had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different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perspectives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different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way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looking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at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things.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0596" y="99443"/>
            <a:ext cx="1246803" cy="13752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2023-07-14T13:34:05Z</dcterms:created>
  <dcterms:modified xsi:type="dcterms:W3CDTF">2023-07-14T13:34:05Z</dcterms:modified>
</cp:coreProperties>
</file>