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5" r:id="rId11"/>
    <p:sldId id="265" r:id="rId12"/>
    <p:sldId id="292" r:id="rId13"/>
    <p:sldId id="294" r:id="rId14"/>
    <p:sldId id="297" r:id="rId15"/>
    <p:sldId id="299" r:id="rId16"/>
    <p:sldId id="300" r:id="rId17"/>
    <p:sldId id="301" r:id="rId18"/>
    <p:sldId id="309" r:id="rId19"/>
    <p:sldId id="310" r:id="rId20"/>
    <p:sldId id="303" r:id="rId21"/>
    <p:sldId id="304" r:id="rId22"/>
    <p:sldId id="307" r:id="rId23"/>
    <p:sldId id="308" r:id="rId24"/>
    <p:sldId id="311" r:id="rId25"/>
    <p:sldId id="312" r:id="rId26"/>
    <p:sldId id="313" r:id="rId27"/>
    <p:sldId id="318" r:id="rId28"/>
    <p:sldId id="282" r:id="rId29"/>
    <p:sldId id="322" r:id="rId30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838"/>
    <a:srgbClr val="F36E24"/>
    <a:srgbClr val="FDB714"/>
    <a:srgbClr val="E5243B"/>
    <a:srgbClr val="FFFFFF"/>
    <a:srgbClr val="279B48"/>
    <a:srgbClr val="C31F33"/>
    <a:srgbClr val="00ACD3"/>
    <a:srgbClr val="44546A"/>
    <a:srgbClr val="FDB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6" autoAdjust="0"/>
    <p:restoredTop sz="93437" autoAdjust="0"/>
  </p:normalViewPr>
  <p:slideViewPr>
    <p:cSldViewPr snapToGrid="0">
      <p:cViewPr varScale="1">
        <p:scale>
          <a:sx n="59" d="100"/>
          <a:sy n="59" d="100"/>
        </p:scale>
        <p:origin x="7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B424D-F97A-4372-AD96-305CE7358F28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1F52D-CA2F-4D1D-BD9C-9322C18C9487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6602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F52D-CA2F-4D1D-BD9C-9322C18C9487}" type="slidenum">
              <a:rPr lang="es-GT" smtClean="0"/>
              <a:t>14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0910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F52D-CA2F-4D1D-BD9C-9322C18C9487}" type="slidenum">
              <a:rPr lang="es-GT" smtClean="0"/>
              <a:t>19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2276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F52D-CA2F-4D1D-BD9C-9322C18C9487}" type="slidenum">
              <a:rPr lang="es-GT" smtClean="0"/>
              <a:t>21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9887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2"/>
                </a:solidFill>
              </a:rPr>
              <a:t>Al final </a:t>
            </a:r>
            <a:r>
              <a:rPr lang="en-US" sz="1200" b="1" dirty="0" err="1">
                <a:solidFill>
                  <a:schemeClr val="tx2"/>
                </a:solidFill>
              </a:rPr>
              <a:t>puede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en-US" sz="1200" b="1" dirty="0" err="1">
                <a:solidFill>
                  <a:schemeClr val="tx2"/>
                </a:solidFill>
              </a:rPr>
              <a:t>cerrar</a:t>
            </a:r>
            <a:r>
              <a:rPr lang="en-US" sz="1200" b="1" dirty="0">
                <a:solidFill>
                  <a:schemeClr val="tx2"/>
                </a:solidFill>
              </a:rPr>
              <a:t> con:</a:t>
            </a:r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F52D-CA2F-4D1D-BD9C-9322C18C9487}" type="slidenum">
              <a:rPr lang="es-GT" smtClean="0"/>
              <a:t>23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360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F52D-CA2F-4D1D-BD9C-9322C18C9487}" type="slidenum">
              <a:rPr lang="es-GT" smtClean="0"/>
              <a:t>26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6227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F52D-CA2F-4D1D-BD9C-9322C18C9487}" type="slidenum">
              <a:rPr lang="es-GT" smtClean="0"/>
              <a:t>27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0380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1F52D-CA2F-4D1D-BD9C-9322C18C9487}" type="slidenum">
              <a:rPr lang="es-GT" smtClean="0"/>
              <a:t>29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4968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A3D9F-0C90-608D-F413-E55B1EFCA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ED8F6B-4111-AACC-4190-0F2A58719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0242EF-8B56-4D47-51CC-80157593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987FA-582F-455E-3F51-57CB8874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DFD26-1640-99E2-3F08-91FB2E26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0717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2C0FA-0EED-964E-F686-31AB5CEE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CB0F64-9DD2-180B-EE91-C52E973C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3964D8-4CA9-0071-2A22-E47E0047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2F019F-3712-40EE-D3B0-2DA55B82A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86000-7E5A-648B-0D43-A6D23B3B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4431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FBE1CF-21AA-F001-21EA-61FD0FDEB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B9E701-0B8C-3052-8516-DC14401F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43AFD0-7850-EF6B-2F1B-4373D79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8A2A13-498B-8C75-0383-D8CA4F39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666147-067A-7F06-60B7-D332CCEA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7926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CFCBB-D463-F9CC-57E6-61FB1843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E863BC-5D2F-4BE6-0500-A9B661CD5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AF3C45-40D8-633A-03B9-4E79841C1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446E54-5585-5571-9D11-567F6D45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9E9F23-F054-EAA1-4E97-4471EE82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8193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A2AEE-11A2-7AC3-C33F-CC151057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AD5942-C29E-30DA-5632-A9780E71E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21C569-9403-9D80-3F8E-7AA67932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EBDC3-2E58-413E-9177-A38869D4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2ABF28-2A1B-6366-5477-3CD87E3C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0047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223E9-05D8-9C33-CC66-6982DD6F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7B227A-4BB3-AC8A-42CB-449B40DF2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102D5E-F2EC-8A65-8C14-270D4B62E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933241-EF80-40E5-AD71-CBD16497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8C1BFB-B3C6-00F5-9667-6429F01D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D1B279-A6F3-C99F-4827-5451E13C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8670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BEC10-3203-2A47-5D9E-08B90364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6E981-CB6F-EF2B-AB59-28422D96E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FDB28A-B732-624E-CFAD-D03A288E3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E16D45C-6D7C-0BF4-55B8-78E5CA9D6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B32B2A-09DC-71E4-C9F0-4C6D70BC1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B24D72-34E3-7835-E3AF-2C4B248A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186AC1-7B93-02CE-E7FC-F5A57FF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01DFED-CAE5-1A0D-D158-48AA9064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9832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03F1A-16B8-BA36-5928-E75B0317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E419C8-1318-0DD7-2E1B-4CB5FB3B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A4F090-328A-DB89-B1D5-019EB8CD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62A4D8-909D-FBCB-62BA-A394E4B0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427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273F84-BADD-8050-20DC-925AA097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488677-5024-2D60-1877-EA27CA31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E915D1-84CA-5897-65C7-BFD926E7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0129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83DBB-1AE6-4F6A-8EE2-CE1287A9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11279C-367C-8437-A574-4D34EE59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772441-6802-B765-FC17-652C4F35A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6739E0-1E72-8DA1-4D28-B386BB51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8FC7D8-2862-22A8-8F71-D0EEFAF6F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8E210B-D76B-08E9-0B71-B1D49B27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4741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77944-F057-1029-79DB-D27FAE3C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23ABCB-F4E2-F5D0-AA11-6FB707376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CEA2E2-904E-D045-04CB-7F70B9BE6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564568-DA37-7825-E0EF-5B02A3B2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5BFBE-1DF3-7C35-1651-02A22134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56A09E-22E9-3366-281C-92A5EB05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4888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E673A4-8276-3CD0-E960-CBAFDEF6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593169-7DAD-EDD1-4B17-B7F1044EA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CD420C-0E0B-9CC6-2540-9E4543D3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BC353-78A1-4258-A8FC-5C8CC3613175}" type="datetimeFigureOut">
              <a:rPr lang="es-GT" smtClean="0"/>
              <a:t>10/07/2023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3FF352-3988-C11D-71ED-5E0999667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07282A-FB22-A72B-1A11-375CCA470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6A0E2-46FF-4826-B89F-0CD1D095BBB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7452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EF5FCCC-4F67-B17E-5665-9181FAAA3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71"/>
            <a:ext cx="12213993" cy="68703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B20434F-AACA-6887-DB1B-A705DFF1CB2B}"/>
              </a:ext>
            </a:extLst>
          </p:cNvPr>
          <p:cNvSpPr txBox="1">
            <a:spLocks/>
          </p:cNvSpPr>
          <p:nvPr/>
        </p:nvSpPr>
        <p:spPr>
          <a:xfrm>
            <a:off x="3444071" y="1189743"/>
            <a:ext cx="8742947" cy="22909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 of the Guatemala Sugar cane Agroindustry supporting Sustainable Cities and Human Settlements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064A8-DC25-A82A-8AC9-0A6DA8A005BB}"/>
              </a:ext>
            </a:extLst>
          </p:cNvPr>
          <p:cNvSpPr txBox="1">
            <a:spLocks/>
          </p:cNvSpPr>
          <p:nvPr/>
        </p:nvSpPr>
        <p:spPr>
          <a:xfrm>
            <a:off x="3564746" y="3576429"/>
            <a:ext cx="3874440" cy="1460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44546A"/>
                </a:solidFill>
              </a:rPr>
              <a:t>Andrea Bolaños Coloma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44546A"/>
                </a:solidFill>
              </a:rPr>
              <a:t>Sustainability Director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44546A"/>
                </a:solidFill>
              </a:rPr>
              <a:t>New York, July 2023</a:t>
            </a:r>
            <a:endParaRPr lang="en-US" sz="2000" dirty="0">
              <a:solidFill>
                <a:srgbClr val="44546A"/>
              </a:solidFill>
              <a:ea typeface="Calibri"/>
              <a:cs typeface="Calibri"/>
            </a:endParaRP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FDE9DA65-331B-DF3C-FA90-682A81F1F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86" y="5668257"/>
            <a:ext cx="1449294" cy="11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354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9A80B4D-F639-1ADA-E285-51B08691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 b="112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7D6D64F-101F-7D54-07B1-AB4093CFDA6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737942" y="442326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Cities and Communities</a:t>
            </a:r>
            <a:endParaRPr lang="es-GT" sz="4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ECAD36-3AFC-8938-B6FC-F92D238A893C}"/>
              </a:ext>
            </a:extLst>
          </p:cNvPr>
          <p:cNvSpPr txBox="1"/>
          <p:nvPr/>
        </p:nvSpPr>
        <p:spPr>
          <a:xfrm>
            <a:off x="737942" y="5597744"/>
            <a:ext cx="314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AED9"/>
              </a:buClr>
            </a:pPr>
            <a:r>
              <a:rPr lang="es-GT" sz="4000" b="1" i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</a:t>
            </a:r>
            <a:endParaRPr lang="es-GT" sz="4000" b="1" i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2D0E01F3-9778-770F-C062-863A28F9E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67659"/>
            <a:ext cx="1298397" cy="1323439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A47BB22D-0BEE-5F49-AD78-64190EC3B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255" y="4867658"/>
            <a:ext cx="1298397" cy="1323439"/>
          </a:xfrm>
          <a:prstGeom prst="rect">
            <a:avLst/>
          </a:prstGeom>
        </p:spPr>
      </p:pic>
      <p:pic>
        <p:nvPicPr>
          <p:cNvPr id="10" name="Imagen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E69314A2-A6E9-0A04-B759-85EE7A28F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10" y="4867658"/>
            <a:ext cx="1298397" cy="13234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EF064A6-F1A1-390A-04DE-204FAE59124D}"/>
              </a:ext>
            </a:extLst>
          </p:cNvPr>
          <p:cNvSpPr/>
          <p:nvPr/>
        </p:nvSpPr>
        <p:spPr>
          <a:xfrm>
            <a:off x="895739" y="6329888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164920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-11429" y="788585"/>
            <a:ext cx="5333738" cy="487448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1" name="Picture 2" descr="Sustainable Development Goal 7 - Wikipedia">
            <a:extLst>
              <a:ext uri="{FF2B5EF4-FFF2-40B4-BE49-F238E27FC236}">
                <a16:creationId xmlns:a16="http://schemas.microsoft.com/office/drawing/2014/main" id="{1FA019BD-7DD4-D3CB-01D8-888D5DA0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09" y="787027"/>
            <a:ext cx="1407625" cy="14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6727BAE2-6A7B-B75E-2796-020748A849F3}"/>
              </a:ext>
            </a:extLst>
          </p:cNvPr>
          <p:cNvGrpSpPr/>
          <p:nvPr/>
        </p:nvGrpSpPr>
        <p:grpSpPr>
          <a:xfrm>
            <a:off x="7142889" y="912231"/>
            <a:ext cx="4959854" cy="4629086"/>
            <a:chOff x="6689104" y="2938909"/>
            <a:chExt cx="4959854" cy="4629086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2E57802-77DE-250B-A9E5-ED342DE16174}"/>
                </a:ext>
              </a:extLst>
            </p:cNvPr>
            <p:cNvSpPr txBox="1"/>
            <p:nvPr/>
          </p:nvSpPr>
          <p:spPr>
            <a:xfrm>
              <a:off x="7848292" y="2938909"/>
              <a:ext cx="380066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800" b="1" dirty="0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91%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 the electricity used by the sugar agroindustry for the 2021-2022 harvest season is generated using sugarcane bagasse. </a:t>
              </a:r>
            </a:p>
          </p:txBody>
        </p:sp>
        <p:pic>
          <p:nvPicPr>
            <p:cNvPr id="13" name="Imagen 12" descr="Icono&#10;&#10;Descripción generada automáticamente">
              <a:extLst>
                <a:ext uri="{FF2B5EF4-FFF2-40B4-BE49-F238E27FC236}">
                  <a16:creationId xmlns:a16="http://schemas.microsoft.com/office/drawing/2014/main" id="{546730F9-4C1E-8AC3-AD42-A5D9C762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104" y="6397865"/>
              <a:ext cx="1170130" cy="1170130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3D321EE-75E9-43B1-06CE-F7DA8D4F49F6}"/>
              </a:ext>
            </a:extLst>
          </p:cNvPr>
          <p:cNvGrpSpPr/>
          <p:nvPr/>
        </p:nvGrpSpPr>
        <p:grpSpPr>
          <a:xfrm>
            <a:off x="7053468" y="2686340"/>
            <a:ext cx="4626365" cy="1908215"/>
            <a:chOff x="3793514" y="3968273"/>
            <a:chExt cx="4626365" cy="1908215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0C8FC53-76F8-362C-2948-3F1D39578C1F}"/>
                </a:ext>
              </a:extLst>
            </p:cNvPr>
            <p:cNvSpPr txBox="1"/>
            <p:nvPr/>
          </p:nvSpPr>
          <p:spPr>
            <a:xfrm>
              <a:off x="5051980" y="3968273"/>
              <a:ext cx="3367899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27%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 the electricity generated by the sugar agroindustry was contributed to the National Matrix during the 2021 – 2022 harvest. </a:t>
              </a:r>
            </a:p>
            <a:p>
              <a:endParaRPr lang="es-G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BF6A10A-9DD7-9130-329C-9E133A92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514" y="3968273"/>
              <a:ext cx="1170130" cy="117013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BC01EF9-8EC6-75E0-68F1-81B3E23B4936}"/>
              </a:ext>
            </a:extLst>
          </p:cNvPr>
          <p:cNvGrpSpPr/>
          <p:nvPr/>
        </p:nvGrpSpPr>
        <p:grpSpPr>
          <a:xfrm>
            <a:off x="7088873" y="912231"/>
            <a:ext cx="5179325" cy="4617956"/>
            <a:chOff x="7088873" y="912231"/>
            <a:chExt cx="5179325" cy="4617956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3A3F287-8929-A5DF-01C3-A4975F1B829B}"/>
                </a:ext>
              </a:extLst>
            </p:cNvPr>
            <p:cNvSpPr txBox="1"/>
            <p:nvPr/>
          </p:nvSpPr>
          <p:spPr>
            <a:xfrm>
              <a:off x="8317035" y="4452969"/>
              <a:ext cx="39511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800" b="1" dirty="0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</a:t>
              </a:r>
              <a:r>
                <a:rPr lang="es-GT" sz="2800" b="1" dirty="0" err="1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million</a:t>
              </a:r>
              <a:r>
                <a:rPr lang="es-GT" sz="2800" b="1" dirty="0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GT" sz="2800" b="1" dirty="0" err="1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tons</a:t>
              </a:r>
              <a:r>
                <a:rPr lang="es-GT" sz="2800" b="1" dirty="0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GT" sz="2800" b="1" dirty="0" err="1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</a:t>
              </a:r>
              <a:r>
                <a:rPr lang="es-GT" sz="2800" b="1" dirty="0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</a:t>
              </a:r>
              <a:r>
                <a:rPr lang="es-GT" b="1" dirty="0">
                  <a:solidFill>
                    <a:srgbClr val="FDB71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s-GT" sz="2800" b="1" dirty="0">
                <a:solidFill>
                  <a:srgbClr val="FDB7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were prevented from reaching the environment.</a:t>
              </a:r>
              <a:endParaRPr lang="es-G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51ADF43-C10E-D4C5-B36C-744CC66AB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8873" y="912231"/>
              <a:ext cx="1223061" cy="117013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311175" y="2543686"/>
            <a:ext cx="5144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to electricity: </a:t>
            </a:r>
            <a:r>
              <a:rPr lang="en-US" sz="28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role of The Sugar Agroindustry as a provider of renewable, reliable, and sustainable electricity to Guatemala 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A62E8529-C9AB-7788-AF01-AE5C78FDA5F1}"/>
              </a:ext>
            </a:extLst>
          </p:cNvPr>
          <p:cNvGrpSpPr/>
          <p:nvPr/>
        </p:nvGrpSpPr>
        <p:grpSpPr>
          <a:xfrm>
            <a:off x="311175" y="993424"/>
            <a:ext cx="1942888" cy="1269907"/>
            <a:chOff x="311175" y="993424"/>
            <a:chExt cx="1942888" cy="1269907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3B8E4A5-704D-A119-1C0B-459BDB7DA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93" y="993424"/>
              <a:ext cx="903226" cy="804752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77932C3-C6B6-C86B-984A-32661A77340B}"/>
                </a:ext>
              </a:extLst>
            </p:cNvPr>
            <p:cNvSpPr txBox="1"/>
            <p:nvPr/>
          </p:nvSpPr>
          <p:spPr>
            <a:xfrm>
              <a:off x="311175" y="1740111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FDB4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Economic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81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1" y="0"/>
            <a:ext cx="12218326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-754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2A10180-22FD-4C37-65CD-BD07431F41D9}"/>
              </a:ext>
            </a:extLst>
          </p:cNvPr>
          <p:cNvGrpSpPr/>
          <p:nvPr/>
        </p:nvGrpSpPr>
        <p:grpSpPr>
          <a:xfrm>
            <a:off x="1830638" y="4794700"/>
            <a:ext cx="3217254" cy="1905791"/>
            <a:chOff x="1830638" y="4794700"/>
            <a:chExt cx="3217254" cy="1905791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D55E1691-6976-F539-06A3-826088537C79}"/>
                </a:ext>
              </a:extLst>
            </p:cNvPr>
            <p:cNvGrpSpPr/>
            <p:nvPr/>
          </p:nvGrpSpPr>
          <p:grpSpPr>
            <a:xfrm>
              <a:off x="1830638" y="4794700"/>
              <a:ext cx="1026368" cy="933062"/>
              <a:chOff x="2052342" y="4936920"/>
              <a:chExt cx="1026368" cy="933062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7941FAF-FBDF-F785-55A8-BE564C5DB0BF}"/>
                  </a:ext>
                </a:extLst>
              </p:cNvPr>
              <p:cNvSpPr/>
              <p:nvPr/>
            </p:nvSpPr>
            <p:spPr>
              <a:xfrm>
                <a:off x="2052342" y="4936920"/>
                <a:ext cx="1026368" cy="93306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dirty="0"/>
              </a:p>
            </p:txBody>
          </p:sp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0A119AB1-766B-E73F-DF98-0B18724A3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13913" y="5001075"/>
                <a:ext cx="903225" cy="804752"/>
              </a:xfrm>
              <a:prstGeom prst="rect">
                <a:avLst/>
              </a:prstGeom>
            </p:spPr>
          </p:pic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5A943F-2612-60E4-2E6A-0109C44ED6F0}"/>
                </a:ext>
              </a:extLst>
            </p:cNvPr>
            <p:cNvSpPr txBox="1"/>
            <p:nvPr/>
          </p:nvSpPr>
          <p:spPr>
            <a:xfrm>
              <a:off x="3105004" y="6177271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Economic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46C952A-6A20-65AC-B910-8E85AA56DE4D}"/>
              </a:ext>
            </a:extLst>
          </p:cNvPr>
          <p:cNvSpPr txBox="1"/>
          <p:nvPr/>
        </p:nvSpPr>
        <p:spPr>
          <a:xfrm>
            <a:off x="3068268" y="4607611"/>
            <a:ext cx="9537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Today, power plants and related </a:t>
            </a:r>
            <a:r>
              <a:rPr lang="en-US" sz="24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infrastructure for electricity generation from sugarcane bagasse</a:t>
            </a:r>
            <a:r>
              <a:rPr lang="en-US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built by the Sugar Agroindustry contributes to the social, economic, and environmental sustainability of Guatemala</a:t>
            </a:r>
            <a:endParaRPr lang="en-US" sz="24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51123B-2438-5271-5BBF-8110A51A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3164" r="3164" b="4505"/>
          <a:stretch/>
        </p:blipFill>
        <p:spPr bwMode="auto">
          <a:xfrm>
            <a:off x="480818" y="4769646"/>
            <a:ext cx="1380988" cy="14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203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1" y="0"/>
            <a:ext cx="12218326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2AC8EE3-20AF-B841-B022-FFDDEB87726A}"/>
              </a:ext>
            </a:extLst>
          </p:cNvPr>
          <p:cNvGrpSpPr/>
          <p:nvPr/>
        </p:nvGrpSpPr>
        <p:grpSpPr>
          <a:xfrm>
            <a:off x="5794668" y="495000"/>
            <a:ext cx="3260329" cy="2201284"/>
            <a:chOff x="5840964" y="1698172"/>
            <a:chExt cx="3260329" cy="220128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7941FAF-FBDF-F785-55A8-BE564C5DB0BF}"/>
                </a:ext>
              </a:extLst>
            </p:cNvPr>
            <p:cNvSpPr/>
            <p:nvPr/>
          </p:nvSpPr>
          <p:spPr>
            <a:xfrm>
              <a:off x="5840964" y="1698172"/>
              <a:ext cx="1026368" cy="9330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A119AB1-766B-E73F-DF98-0B18724A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2535" y="1762327"/>
              <a:ext cx="903225" cy="804752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5A943F-2612-60E4-2E6A-0109C44ED6F0}"/>
                </a:ext>
              </a:extLst>
            </p:cNvPr>
            <p:cNvSpPr txBox="1"/>
            <p:nvPr/>
          </p:nvSpPr>
          <p:spPr>
            <a:xfrm>
              <a:off x="7158405" y="3376236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Economic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46C952A-6A20-65AC-B910-8E85AA56DE4D}"/>
              </a:ext>
            </a:extLst>
          </p:cNvPr>
          <p:cNvSpPr txBox="1"/>
          <p:nvPr/>
        </p:nvSpPr>
        <p:spPr>
          <a:xfrm>
            <a:off x="7123260" y="405140"/>
            <a:ext cx="4777665" cy="1874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Expogranel</a:t>
            </a:r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playing a key role in the successful exportation of sugar from Guatemala.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51123B-2438-5271-5BBF-8110A51A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3164" r="3164" b="4505"/>
          <a:stretch/>
        </p:blipFill>
        <p:spPr bwMode="auto">
          <a:xfrm>
            <a:off x="4453859" y="454821"/>
            <a:ext cx="1380988" cy="14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26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-11429" y="788585"/>
            <a:ext cx="4351200" cy="3791811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727BAE2-6A7B-B75E-2796-020748A849F3}"/>
              </a:ext>
            </a:extLst>
          </p:cNvPr>
          <p:cNvGrpSpPr/>
          <p:nvPr/>
        </p:nvGrpSpPr>
        <p:grpSpPr>
          <a:xfrm>
            <a:off x="6707342" y="614710"/>
            <a:ext cx="4759140" cy="1125401"/>
            <a:chOff x="6599682" y="2938909"/>
            <a:chExt cx="4759140" cy="1125401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2E57802-77DE-250B-A9E5-ED342DE16174}"/>
                </a:ext>
              </a:extLst>
            </p:cNvPr>
            <p:cNvSpPr txBox="1"/>
            <p:nvPr/>
          </p:nvSpPr>
          <p:spPr>
            <a:xfrm>
              <a:off x="7848292" y="2938909"/>
              <a:ext cx="351053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8F1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55,000</a:t>
              </a:r>
              <a:r>
                <a:rPr lang="en-US" sz="2800" b="1" i="0" u="none" strike="noStrike" baseline="0" dirty="0">
                  <a:solidFill>
                    <a:srgbClr val="8F1838"/>
                  </a:solidFill>
                  <a:latin typeface="Formata"/>
                </a:rPr>
                <a:t> </a:t>
              </a:r>
            </a:p>
            <a:p>
              <a:r>
                <a:rPr lang="es-GT" sz="1800" b="0" i="0" u="none" strike="noStrike" baseline="0" dirty="0" err="1">
                  <a:solidFill>
                    <a:srgbClr val="6C6D6F"/>
                  </a:solidFill>
                  <a:latin typeface="Formata"/>
                </a:rPr>
                <a:t>direct</a:t>
              </a:r>
              <a:r>
                <a:rPr lang="es-GT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 </a:t>
              </a:r>
              <a:r>
                <a:rPr lang="es-GT" sz="1800" b="0" i="0" u="none" strike="noStrike" baseline="0" dirty="0" err="1">
                  <a:solidFill>
                    <a:srgbClr val="6C6D6F"/>
                  </a:solidFill>
                  <a:latin typeface="Formata"/>
                </a:rPr>
                <a:t>jobs</a:t>
              </a:r>
              <a:r>
                <a:rPr lang="es-GT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 </a:t>
              </a:r>
              <a:endParaRPr lang="es-GT" dirty="0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46730F9-4C1E-8AC3-AD42-A5D9C762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9682" y="2938909"/>
              <a:ext cx="1125401" cy="1125401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3D321EE-75E9-43B1-06CE-F7DA8D4F49F6}"/>
              </a:ext>
            </a:extLst>
          </p:cNvPr>
          <p:cNvGrpSpPr/>
          <p:nvPr/>
        </p:nvGrpSpPr>
        <p:grpSpPr>
          <a:xfrm>
            <a:off x="6707343" y="2080959"/>
            <a:ext cx="4626365" cy="1170130"/>
            <a:chOff x="3793514" y="3968273"/>
            <a:chExt cx="4626365" cy="117013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0C8FC53-76F8-362C-2948-3F1D39578C1F}"/>
                </a:ext>
              </a:extLst>
            </p:cNvPr>
            <p:cNvSpPr txBox="1"/>
            <p:nvPr/>
          </p:nvSpPr>
          <p:spPr>
            <a:xfrm>
              <a:off x="5051980" y="3968273"/>
              <a:ext cx="336789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8F1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278,000</a:t>
              </a:r>
            </a:p>
            <a:p>
              <a:r>
                <a:rPr lang="es-GT" sz="1800" b="0" i="0" u="none" strike="noStrike" baseline="0" dirty="0" err="1">
                  <a:solidFill>
                    <a:srgbClr val="6C6D6F"/>
                  </a:solidFill>
                  <a:latin typeface="Formata"/>
                </a:rPr>
                <a:t>indirect</a:t>
              </a:r>
              <a:r>
                <a:rPr lang="es-GT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 </a:t>
              </a:r>
              <a:r>
                <a:rPr lang="es-GT" sz="1800" b="0" i="0" u="none" strike="noStrike" baseline="0" dirty="0" err="1">
                  <a:solidFill>
                    <a:srgbClr val="6C6D6F"/>
                  </a:solidFill>
                  <a:latin typeface="Formata"/>
                </a:rPr>
                <a:t>jobs</a:t>
              </a:r>
              <a:endParaRPr lang="es-G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BF6A10A-9DD7-9130-329C-9E133A92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514" y="3968273"/>
              <a:ext cx="1170130" cy="1170130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8F35459-FB43-1D90-AA40-23D8BFFBDF4D}"/>
              </a:ext>
            </a:extLst>
          </p:cNvPr>
          <p:cNvGrpSpPr/>
          <p:nvPr/>
        </p:nvGrpSpPr>
        <p:grpSpPr>
          <a:xfrm>
            <a:off x="6672472" y="3368860"/>
            <a:ext cx="4661236" cy="1785104"/>
            <a:chOff x="7140019" y="3968273"/>
            <a:chExt cx="4661236" cy="1785104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3A3F287-8929-A5DF-01C3-A4975F1B829B}"/>
                </a:ext>
              </a:extLst>
            </p:cNvPr>
            <p:cNvSpPr txBox="1"/>
            <p:nvPr/>
          </p:nvSpPr>
          <p:spPr>
            <a:xfrm>
              <a:off x="8433356" y="3968273"/>
              <a:ext cx="336789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More than </a:t>
              </a:r>
              <a:r>
                <a:rPr lang="en-US" sz="2800" b="1" dirty="0">
                  <a:solidFill>
                    <a:srgbClr val="8F1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6,000 companies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-small, medium and large-, are suppliers of goods and services</a:t>
              </a:r>
              <a:endParaRPr lang="es-G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es-G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51ADF43-C10E-D4C5-B36C-744CC66AB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0019" y="3968273"/>
              <a:ext cx="1170130" cy="117013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311176" y="2543685"/>
            <a:ext cx="4688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Jobs and Economic</a:t>
            </a:r>
          </a:p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</a:p>
        </p:txBody>
      </p:sp>
      <p:pic>
        <p:nvPicPr>
          <p:cNvPr id="4" name="Picture 2" descr="SDG 8: Decent Work and Economic Growth - KIT Royal Tropical Institute">
            <a:extLst>
              <a:ext uri="{FF2B5EF4-FFF2-40B4-BE49-F238E27FC236}">
                <a16:creationId xmlns:a16="http://schemas.microsoft.com/office/drawing/2014/main" id="{BEEC308F-6710-1200-3B01-79FD8F5E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1" y="788585"/>
            <a:ext cx="1489020" cy="14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17C71EB-AE1E-B1CB-A335-7F25B21F5BE5}"/>
              </a:ext>
            </a:extLst>
          </p:cNvPr>
          <p:cNvGrpSpPr/>
          <p:nvPr/>
        </p:nvGrpSpPr>
        <p:grpSpPr>
          <a:xfrm>
            <a:off x="6672472" y="5153964"/>
            <a:ext cx="4103108" cy="1170130"/>
            <a:chOff x="7140019" y="3968273"/>
            <a:chExt cx="4103108" cy="1170130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40B8C53-9D38-60BE-8DCD-93B909A1F027}"/>
                </a:ext>
              </a:extLst>
            </p:cNvPr>
            <p:cNvSpPr txBox="1"/>
            <p:nvPr/>
          </p:nvSpPr>
          <p:spPr>
            <a:xfrm>
              <a:off x="8433357" y="3968273"/>
              <a:ext cx="28097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8F1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324,000</a:t>
              </a:r>
              <a:r>
                <a:rPr lang="en-US" sz="2800" b="1" dirty="0">
                  <a:solidFill>
                    <a:srgbClr val="FDB4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dirty="0">
                <a:solidFill>
                  <a:srgbClr val="6C6D6F"/>
                </a:solidFill>
                <a:latin typeface="Formata"/>
              </a:endParaRPr>
            </a:p>
            <a:p>
              <a:r>
                <a:rPr lang="en-US" dirty="0">
                  <a:solidFill>
                    <a:srgbClr val="6C6D6F"/>
                  </a:solidFill>
                  <a:latin typeface="Formata"/>
                </a:rPr>
                <a:t>families depend on the Guatemalan Sugar Industry</a:t>
              </a:r>
              <a:r>
                <a:rPr lang="es-GT" dirty="0">
                  <a:solidFill>
                    <a:srgbClr val="6C6D6F"/>
                  </a:solidFill>
                  <a:latin typeface="Formata"/>
                </a:rPr>
                <a:t> </a:t>
              </a:r>
              <a:endParaRPr lang="es-G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619A353-A236-D406-0E7E-C0CCB40F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0019" y="3968273"/>
              <a:ext cx="1170130" cy="1170130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B3028AB-73A8-5F15-6ADA-ECE97B65347A}"/>
              </a:ext>
            </a:extLst>
          </p:cNvPr>
          <p:cNvGrpSpPr/>
          <p:nvPr/>
        </p:nvGrpSpPr>
        <p:grpSpPr>
          <a:xfrm>
            <a:off x="311176" y="1273778"/>
            <a:ext cx="1942888" cy="1269907"/>
            <a:chOff x="311175" y="993424"/>
            <a:chExt cx="1942888" cy="126990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8449FD9-7C4F-43A6-50A7-2CEC07D46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93" y="993424"/>
              <a:ext cx="903226" cy="804752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E5EC1C3-D6E6-4121-7734-67E03A5CA007}"/>
                </a:ext>
              </a:extLst>
            </p:cNvPr>
            <p:cNvSpPr txBox="1"/>
            <p:nvPr/>
          </p:nvSpPr>
          <p:spPr>
            <a:xfrm>
              <a:off x="311175" y="1740111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FDB4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Economic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524181D-F669-865B-22A9-2653F4279BCE}"/>
              </a:ext>
            </a:extLst>
          </p:cNvPr>
          <p:cNvGrpSpPr/>
          <p:nvPr/>
        </p:nvGrpSpPr>
        <p:grpSpPr>
          <a:xfrm>
            <a:off x="164677" y="4744621"/>
            <a:ext cx="4098893" cy="1125401"/>
            <a:chOff x="6599682" y="2938909"/>
            <a:chExt cx="4098893" cy="1125401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F502EBD-73E3-5A10-22D8-C371B4C46192}"/>
                </a:ext>
              </a:extLst>
            </p:cNvPr>
            <p:cNvSpPr txBox="1"/>
            <p:nvPr/>
          </p:nvSpPr>
          <p:spPr>
            <a:xfrm>
              <a:off x="7848292" y="2938909"/>
              <a:ext cx="28502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8F183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90%</a:t>
              </a:r>
              <a:endParaRPr lang="en-US" sz="2800" b="1" i="0" u="none" strike="noStrike" baseline="0" dirty="0">
                <a:solidFill>
                  <a:srgbClr val="8F1838"/>
                </a:solidFill>
                <a:latin typeface="Formata"/>
              </a:endParaRP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 the country’s municipalities.</a:t>
              </a:r>
              <a:endParaRPr lang="es-GT" dirty="0"/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FC871D1-573A-E5D3-728A-8275467F1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9682" y="2938909"/>
              <a:ext cx="1125401" cy="1125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014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9A80B4D-F639-1ADA-E285-51B08691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7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7D6D64F-101F-7D54-07B1-AB4093CFDA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737942" y="442326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Cities and Communities</a:t>
            </a:r>
            <a:endParaRPr lang="es-GT" sz="4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ECAD36-3AFC-8938-B6FC-F92D238A893C}"/>
              </a:ext>
            </a:extLst>
          </p:cNvPr>
          <p:cNvSpPr txBox="1"/>
          <p:nvPr/>
        </p:nvSpPr>
        <p:spPr>
          <a:xfrm>
            <a:off x="737942" y="5597744"/>
            <a:ext cx="314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AED9"/>
              </a:buClr>
            </a:pPr>
            <a:r>
              <a:rPr lang="es-GT" sz="4000" b="1" i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0E01F3-9778-770F-C062-863A28F9E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401" y="4867659"/>
            <a:ext cx="1298395" cy="13234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7BB22D-0BEE-5F49-AD78-64190EC3B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5256" y="4867658"/>
            <a:ext cx="1298395" cy="13234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69314A2-A6E9-0A04-B759-85EE7A28F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0111" y="4867658"/>
            <a:ext cx="1298395" cy="13234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EF064A6-F1A1-390A-04DE-204FAE59124D}"/>
              </a:ext>
            </a:extLst>
          </p:cNvPr>
          <p:cNvSpPr/>
          <p:nvPr/>
        </p:nvSpPr>
        <p:spPr>
          <a:xfrm>
            <a:off x="895739" y="6329888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35512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0" y="-50396"/>
            <a:ext cx="12308113" cy="690839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0" y="-50396"/>
            <a:ext cx="12192000" cy="6925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2AC8EE3-20AF-B841-B022-FFDDEB87726A}"/>
              </a:ext>
            </a:extLst>
          </p:cNvPr>
          <p:cNvGrpSpPr/>
          <p:nvPr/>
        </p:nvGrpSpPr>
        <p:grpSpPr>
          <a:xfrm>
            <a:off x="1718906" y="5061249"/>
            <a:ext cx="3178834" cy="953183"/>
            <a:chOff x="5840964" y="1698172"/>
            <a:chExt cx="3178834" cy="953183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7941FAF-FBDF-F785-55A8-BE564C5DB0BF}"/>
                </a:ext>
              </a:extLst>
            </p:cNvPr>
            <p:cNvSpPr/>
            <p:nvPr/>
          </p:nvSpPr>
          <p:spPr>
            <a:xfrm>
              <a:off x="5840964" y="1698172"/>
              <a:ext cx="1026368" cy="93306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A119AB1-766B-E73F-DF98-0B18724A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2535" y="1762327"/>
              <a:ext cx="903225" cy="804751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5A943F-2612-60E4-2E6A-0109C44ED6F0}"/>
                </a:ext>
              </a:extLst>
            </p:cNvPr>
            <p:cNvSpPr txBox="1"/>
            <p:nvPr/>
          </p:nvSpPr>
          <p:spPr>
            <a:xfrm>
              <a:off x="7076910" y="2128135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46C952A-6A20-65AC-B910-8E85AA56DE4D}"/>
              </a:ext>
            </a:extLst>
          </p:cNvPr>
          <p:cNvSpPr txBox="1"/>
          <p:nvPr/>
        </p:nvSpPr>
        <p:spPr>
          <a:xfrm>
            <a:off x="2954852" y="5029256"/>
            <a:ext cx="6900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Families Program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51123B-2438-5271-5BBF-8110A51A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033" y="4955826"/>
            <a:ext cx="1496425" cy="15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313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4742E86-598B-9F45-EA50-BFFE9F7D0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18"/>
          <a:stretch/>
        </p:blipFill>
        <p:spPr>
          <a:xfrm>
            <a:off x="8357549" y="0"/>
            <a:ext cx="3862655" cy="685800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0" y="1533094"/>
            <a:ext cx="3907793" cy="3791811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3D321EE-75E9-43B1-06CE-F7DA8D4F49F6}"/>
              </a:ext>
            </a:extLst>
          </p:cNvPr>
          <p:cNvGrpSpPr/>
          <p:nvPr/>
        </p:nvGrpSpPr>
        <p:grpSpPr>
          <a:xfrm>
            <a:off x="6305995" y="2088002"/>
            <a:ext cx="3613570" cy="1354217"/>
            <a:chOff x="3793514" y="3968273"/>
            <a:chExt cx="3613570" cy="1354217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0C8FC53-76F8-362C-2948-3F1D39578C1F}"/>
                </a:ext>
              </a:extLst>
            </p:cNvPr>
            <p:cNvSpPr txBox="1"/>
            <p:nvPr/>
          </p:nvSpPr>
          <p:spPr>
            <a:xfrm>
              <a:off x="5051981" y="3968273"/>
              <a:ext cx="235510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C6D6F"/>
                  </a:solidFill>
                  <a:latin typeface="Formata"/>
                </a:rPr>
                <a:t>T</a:t>
              </a:r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rained more than</a:t>
              </a:r>
            </a:p>
            <a:p>
              <a:r>
                <a:rPr lang="en-US" sz="2800" b="1" dirty="0">
                  <a:solidFill>
                    <a:srgbClr val="E524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532,000</a:t>
              </a:r>
              <a:r>
                <a:rPr lang="en-US" sz="2800" b="1" i="0" u="none" strike="noStrike" baseline="0" dirty="0">
                  <a:solidFill>
                    <a:srgbClr val="6C6D6F"/>
                  </a:solidFill>
                  <a:latin typeface="Formata"/>
                </a:rPr>
                <a:t> </a:t>
              </a:r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women in Guatemala</a:t>
              </a:r>
            </a:p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and Honduras.</a:t>
              </a:r>
              <a:endParaRPr lang="es-GT" dirty="0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BF6A10A-9DD7-9130-329C-9E133A92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93514" y="3968273"/>
              <a:ext cx="1170130" cy="117013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369271" y="3400911"/>
            <a:ext cx="4688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Families</a:t>
            </a:r>
          </a:p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EC308F-6710-1200-3B01-79FD8F5E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7538" y="1422532"/>
            <a:ext cx="1654054" cy="16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617C71EB-AE1E-B1CB-A335-7F25B21F5BE5}"/>
              </a:ext>
            </a:extLst>
          </p:cNvPr>
          <p:cNvGrpSpPr/>
          <p:nvPr/>
        </p:nvGrpSpPr>
        <p:grpSpPr>
          <a:xfrm>
            <a:off x="6305995" y="4027775"/>
            <a:ext cx="4103108" cy="1170130"/>
            <a:chOff x="7140019" y="3968273"/>
            <a:chExt cx="4103108" cy="1170130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40B8C53-9D38-60BE-8DCD-93B909A1F027}"/>
                </a:ext>
              </a:extLst>
            </p:cNvPr>
            <p:cNvSpPr txBox="1"/>
            <p:nvPr/>
          </p:nvSpPr>
          <p:spPr>
            <a:xfrm>
              <a:off x="8433357" y="3968273"/>
              <a:ext cx="28097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ormata"/>
                </a:rPr>
                <a:t>R</a:t>
              </a:r>
              <a:r>
                <a:rPr lang="en-US" b="0" i="0" u="none" strike="noStrike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ormata"/>
                </a:rPr>
                <a:t>eduction of poverty and chronic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child malnutrition</a:t>
              </a:r>
              <a:r>
                <a:rPr lang="en-US" b="0" i="0" u="none" strike="noStrike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ormata"/>
                </a:rPr>
                <a:t> by </a:t>
              </a:r>
              <a:r>
                <a:rPr lang="en-US" i="0" u="none" strike="noStrike" baseline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ormata"/>
                </a:rPr>
                <a:t>up to 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7%.</a:t>
              </a:r>
              <a:endParaRPr lang="es-GT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619A353-A236-D406-0E7E-C0CCB40F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0019" y="3968273"/>
              <a:ext cx="1170130" cy="1170130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71D155B-B61D-FCB5-AE37-BE5BB667CBB6}"/>
              </a:ext>
            </a:extLst>
          </p:cNvPr>
          <p:cNvGrpSpPr/>
          <p:nvPr/>
        </p:nvGrpSpPr>
        <p:grpSpPr>
          <a:xfrm>
            <a:off x="420037" y="2088002"/>
            <a:ext cx="1942888" cy="1297130"/>
            <a:chOff x="420037" y="2088002"/>
            <a:chExt cx="1942888" cy="1297130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77932C3-C6B6-C86B-984A-32661A77340B}"/>
                </a:ext>
              </a:extLst>
            </p:cNvPr>
            <p:cNvSpPr txBox="1"/>
            <p:nvPr/>
          </p:nvSpPr>
          <p:spPr>
            <a:xfrm>
              <a:off x="420037" y="2861912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FDB4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4000D65-7599-B923-4B06-E832684CF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8" y="2088002"/>
              <a:ext cx="903225" cy="804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39862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1" b="12581"/>
          <a:stretch/>
        </p:blipFill>
        <p:spPr>
          <a:xfrm>
            <a:off x="0" y="-50396"/>
            <a:ext cx="12308113" cy="690839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0" y="-67487"/>
            <a:ext cx="12308113" cy="6925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2AC8EE3-20AF-B841-B022-FFDDEB87726A}"/>
              </a:ext>
            </a:extLst>
          </p:cNvPr>
          <p:cNvGrpSpPr/>
          <p:nvPr/>
        </p:nvGrpSpPr>
        <p:grpSpPr>
          <a:xfrm>
            <a:off x="1706206" y="5038947"/>
            <a:ext cx="3172303" cy="1375618"/>
            <a:chOff x="5828264" y="1698172"/>
            <a:chExt cx="3172303" cy="137561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7941FAF-FBDF-F785-55A8-BE564C5DB0BF}"/>
                </a:ext>
              </a:extLst>
            </p:cNvPr>
            <p:cNvSpPr/>
            <p:nvPr/>
          </p:nvSpPr>
          <p:spPr>
            <a:xfrm>
              <a:off x="5828264" y="1698172"/>
              <a:ext cx="1026368" cy="9330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A119AB1-766B-E73F-DF98-0B18724A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2535" y="1762327"/>
              <a:ext cx="903225" cy="804751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5A943F-2612-60E4-2E6A-0109C44ED6F0}"/>
                </a:ext>
              </a:extLst>
            </p:cNvPr>
            <p:cNvSpPr txBox="1"/>
            <p:nvPr/>
          </p:nvSpPr>
          <p:spPr>
            <a:xfrm>
              <a:off x="7057679" y="2550570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C31F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46C952A-6A20-65AC-B910-8E85AA56DE4D}"/>
              </a:ext>
            </a:extLst>
          </p:cNvPr>
          <p:cNvSpPr txBox="1"/>
          <p:nvPr/>
        </p:nvSpPr>
        <p:spPr>
          <a:xfrm>
            <a:off x="2926280" y="4946136"/>
            <a:ext cx="8233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of Opportunities to Study (Scholarships)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682DECD-E916-14E7-C362-8BA4D7908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4" y="5038947"/>
            <a:ext cx="1352556" cy="13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35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7867925" y="854799"/>
            <a:ext cx="4329429" cy="455147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727BAE2-6A7B-B75E-2796-020748A849F3}"/>
              </a:ext>
            </a:extLst>
          </p:cNvPr>
          <p:cNvGrpSpPr/>
          <p:nvPr/>
        </p:nvGrpSpPr>
        <p:grpSpPr>
          <a:xfrm>
            <a:off x="1120786" y="683765"/>
            <a:ext cx="3259027" cy="1354217"/>
            <a:chOff x="2394084" y="4760317"/>
            <a:chExt cx="3259027" cy="1354217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2E57802-77DE-250B-A9E5-ED342DE16174}"/>
                </a:ext>
              </a:extLst>
            </p:cNvPr>
            <p:cNvSpPr txBox="1"/>
            <p:nvPr/>
          </p:nvSpPr>
          <p:spPr>
            <a:xfrm>
              <a:off x="3668945" y="4760317"/>
              <a:ext cx="19841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C6D6F"/>
                  </a:solidFill>
                  <a:latin typeface="Formata"/>
                </a:rPr>
                <a:t>P</a:t>
              </a:r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rovided</a:t>
              </a:r>
            </a:p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scholarships to over </a:t>
              </a:r>
              <a:r>
                <a:rPr lang="en-US" sz="2800" b="1" dirty="0">
                  <a:solidFill>
                    <a:srgbClr val="C31F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2,700</a:t>
              </a:r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 students</a:t>
              </a:r>
              <a:endParaRPr lang="es-GT" b="1" dirty="0"/>
            </a:p>
          </p:txBody>
        </p:sp>
        <p:pic>
          <p:nvPicPr>
            <p:cNvPr id="13" name="Imagen 12" descr="Aula de clases con relleno sólido">
              <a:extLst>
                <a:ext uri="{FF2B5EF4-FFF2-40B4-BE49-F238E27FC236}">
                  <a16:creationId xmlns:a16="http://schemas.microsoft.com/office/drawing/2014/main" id="{546730F9-4C1E-8AC3-AD42-A5D9C762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394084" y="4930397"/>
              <a:ext cx="1170130" cy="1170130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3D321EE-75E9-43B1-06CE-F7DA8D4F49F6}"/>
              </a:ext>
            </a:extLst>
          </p:cNvPr>
          <p:cNvGrpSpPr/>
          <p:nvPr/>
        </p:nvGrpSpPr>
        <p:grpSpPr>
          <a:xfrm>
            <a:off x="1190318" y="2579452"/>
            <a:ext cx="4548395" cy="1477328"/>
            <a:chOff x="3323622" y="3131054"/>
            <a:chExt cx="4548395" cy="1477328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0C8FC53-76F8-362C-2948-3F1D39578C1F}"/>
                </a:ext>
              </a:extLst>
            </p:cNvPr>
            <p:cNvSpPr txBox="1"/>
            <p:nvPr/>
          </p:nvSpPr>
          <p:spPr>
            <a:xfrm>
              <a:off x="4525011" y="3131054"/>
              <a:ext cx="334700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Industrial </a:t>
              </a:r>
              <a:r>
                <a:rPr lang="en-US" dirty="0">
                  <a:solidFill>
                    <a:srgbClr val="6C6D6F"/>
                  </a:solidFill>
                  <a:latin typeface="Formata"/>
                </a:rPr>
                <a:t>M</a:t>
              </a:r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echanics, </a:t>
              </a:r>
            </a:p>
            <a:p>
              <a:pPr algn="just"/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Automobile </a:t>
              </a:r>
              <a:r>
                <a:rPr lang="en-US" dirty="0">
                  <a:solidFill>
                    <a:srgbClr val="6C6D6F"/>
                  </a:solidFill>
                  <a:latin typeface="Formata"/>
                </a:rPr>
                <a:t>E</a:t>
              </a:r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lectromechanics,</a:t>
              </a:r>
            </a:p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Industrial Electronics, Maintenance of hydraulic circuits, Computers, etc. </a:t>
              </a:r>
              <a:endParaRPr lang="es-GT" dirty="0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BF6A10A-9DD7-9130-329C-9E133A92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3622" y="3222808"/>
              <a:ext cx="1170130" cy="117013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C3274099-142B-B913-E1D9-CAC05F9C3775}"/>
              </a:ext>
            </a:extLst>
          </p:cNvPr>
          <p:cNvGrpSpPr/>
          <p:nvPr/>
        </p:nvGrpSpPr>
        <p:grpSpPr>
          <a:xfrm>
            <a:off x="1244895" y="4408081"/>
            <a:ext cx="3321920" cy="1508105"/>
            <a:chOff x="2444619" y="4947694"/>
            <a:chExt cx="3075899" cy="1528434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F6F121B8-6C54-422B-782B-0F16D93822AF}"/>
                </a:ext>
              </a:extLst>
            </p:cNvPr>
            <p:cNvSpPr txBox="1"/>
            <p:nvPr/>
          </p:nvSpPr>
          <p:spPr>
            <a:xfrm>
              <a:off x="3536352" y="4947694"/>
              <a:ext cx="1984166" cy="152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 program is open to students between</a:t>
              </a:r>
            </a:p>
            <a:p>
              <a:r>
                <a:rPr lang="en-US" sz="2800" b="1" dirty="0">
                  <a:solidFill>
                    <a:srgbClr val="C31F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 and 25 years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old </a:t>
              </a:r>
              <a:endParaRPr lang="es-GT" dirty="0"/>
            </a:p>
          </p:txBody>
        </p:sp>
        <p:pic>
          <p:nvPicPr>
            <p:cNvPr id="6" name="Imagen 12" descr="Persona comiendo con relleno sólido">
              <a:extLst>
                <a:ext uri="{FF2B5EF4-FFF2-40B4-BE49-F238E27FC236}">
                  <a16:creationId xmlns:a16="http://schemas.microsoft.com/office/drawing/2014/main" id="{06AED497-BB21-B772-BCD7-DAF6655E4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444619" y="5209875"/>
              <a:ext cx="1069060" cy="1170130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C1889868-910B-CAF3-9806-5F2848480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5900" y="848339"/>
            <a:ext cx="1572025" cy="156741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E743ADB-FD1F-016C-DA73-734529B3E11B}"/>
              </a:ext>
            </a:extLst>
          </p:cNvPr>
          <p:cNvSpPr txBox="1"/>
          <p:nvPr/>
        </p:nvSpPr>
        <p:spPr>
          <a:xfrm>
            <a:off x="8269887" y="1730425"/>
            <a:ext cx="34545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Graduates of different careers that allow to find work in many areas of interest in the country.</a:t>
            </a:r>
            <a:endParaRPr lang="es-GT" sz="28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A5F6E4D-29FC-7AC3-D9B4-C4F5D5BA9C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976" t="82114" b="1301"/>
          <a:stretch/>
        </p:blipFill>
        <p:spPr>
          <a:xfrm>
            <a:off x="9628752" y="5642517"/>
            <a:ext cx="2563248" cy="11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009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2D4E4AC-CE9B-E1DC-F176-13DFD5C1D1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68318"/>
          <a:stretch/>
        </p:blipFill>
        <p:spPr>
          <a:xfrm>
            <a:off x="8347500" y="0"/>
            <a:ext cx="38626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FFD2C-1E21-797C-E259-D5580985A142}"/>
              </a:ext>
            </a:extLst>
          </p:cNvPr>
          <p:cNvSpPr txBox="1">
            <a:spLocks/>
          </p:cNvSpPr>
          <p:nvPr/>
        </p:nvSpPr>
        <p:spPr>
          <a:xfrm>
            <a:off x="645240" y="474493"/>
            <a:ext cx="7269677" cy="8398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Agenda</a:t>
            </a:r>
            <a:endParaRPr lang="en-US" sz="4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B251EA3-1E4E-86EB-E707-217C4D388F0C}"/>
              </a:ext>
            </a:extLst>
          </p:cNvPr>
          <p:cNvSpPr/>
          <p:nvPr/>
        </p:nvSpPr>
        <p:spPr>
          <a:xfrm>
            <a:off x="833774" y="1232192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C7E622-ACCA-7D42-666A-57FD3ED152F1}"/>
              </a:ext>
            </a:extLst>
          </p:cNvPr>
          <p:cNvSpPr txBox="1"/>
          <p:nvPr/>
        </p:nvSpPr>
        <p:spPr>
          <a:xfrm>
            <a:off x="833775" y="2072077"/>
            <a:ext cx="1071596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Introduction: </a:t>
            </a:r>
            <a:r>
              <a:rPr lang="en-US" sz="2400" dirty="0">
                <a:solidFill>
                  <a:schemeClr val="tx2"/>
                </a:solidFill>
                <a:sym typeface="Helvetica Neue Medium"/>
              </a:rPr>
              <a:t>Guatemalan Sugarcane Agroindustry</a:t>
            </a:r>
          </a:p>
          <a:p>
            <a:pPr>
              <a:lnSpc>
                <a:spcPct val="150000"/>
              </a:lnSpc>
              <a:buClr>
                <a:srgbClr val="FDB43E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The Guatemala Sugar Agroindustry supports the cities and territories within its area of influence: </a:t>
            </a:r>
          </a:p>
          <a:p>
            <a:pPr marL="800100" lvl="1" indent="-342900">
              <a:lnSpc>
                <a:spcPct val="150000"/>
              </a:lnSpc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Economic: </a:t>
            </a:r>
            <a:r>
              <a:rPr lang="es-GT" sz="2400" dirty="0">
                <a:solidFill>
                  <a:schemeClr val="tx2"/>
                </a:solidFill>
              </a:rPr>
              <a:t>access to electricity, </a:t>
            </a:r>
            <a:r>
              <a:rPr lang="en-US" sz="2400" dirty="0">
                <a:solidFill>
                  <a:schemeClr val="tx2"/>
                </a:solidFill>
              </a:rPr>
              <a:t>Infrastructure and economic development</a:t>
            </a:r>
            <a:endParaRPr lang="es-GT" sz="2400" dirty="0">
              <a:solidFill>
                <a:schemeClr val="tx2"/>
              </a:solidFill>
            </a:endParaRPr>
          </a:p>
          <a:p>
            <a:pPr marL="800100" lvl="1" indent="-342900">
              <a:lnSpc>
                <a:spcPct val="150000"/>
              </a:lnSpc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Social: Reduction of poverty and chronic child malnutrition </a:t>
            </a:r>
          </a:p>
          <a:p>
            <a:pPr marL="800100" lvl="1" indent="-342900">
              <a:lnSpc>
                <a:spcPct val="150000"/>
              </a:lnSpc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Environmental: access to safe water </a:t>
            </a:r>
          </a:p>
          <a:p>
            <a:pPr marL="342900" indent="-342900">
              <a:buClr>
                <a:srgbClr val="FDB43E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81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0" y="-50396"/>
            <a:ext cx="12308113" cy="690839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0" y="-67487"/>
            <a:ext cx="12192000" cy="6925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2AC8EE3-20AF-B841-B022-FFDDEB87726A}"/>
              </a:ext>
            </a:extLst>
          </p:cNvPr>
          <p:cNvGrpSpPr/>
          <p:nvPr/>
        </p:nvGrpSpPr>
        <p:grpSpPr>
          <a:xfrm>
            <a:off x="1718906" y="5038947"/>
            <a:ext cx="3178834" cy="953183"/>
            <a:chOff x="5840964" y="1698172"/>
            <a:chExt cx="3178834" cy="953183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7941FAF-FBDF-F785-55A8-BE564C5DB0BF}"/>
                </a:ext>
              </a:extLst>
            </p:cNvPr>
            <p:cNvSpPr/>
            <p:nvPr/>
          </p:nvSpPr>
          <p:spPr>
            <a:xfrm>
              <a:off x="5840964" y="1698172"/>
              <a:ext cx="1026368" cy="9330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A119AB1-766B-E73F-DF98-0B18724A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2535" y="1762327"/>
              <a:ext cx="903225" cy="804751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5A943F-2612-60E4-2E6A-0109C44ED6F0}"/>
                </a:ext>
              </a:extLst>
            </p:cNvPr>
            <p:cNvSpPr txBox="1"/>
            <p:nvPr/>
          </p:nvSpPr>
          <p:spPr>
            <a:xfrm>
              <a:off x="7076910" y="2128135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46C952A-6A20-65AC-B910-8E85AA56DE4D}"/>
              </a:ext>
            </a:extLst>
          </p:cNvPr>
          <p:cNvSpPr txBox="1"/>
          <p:nvPr/>
        </p:nvSpPr>
        <p:spPr>
          <a:xfrm>
            <a:off x="2954852" y="5029256"/>
            <a:ext cx="6900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Fundazúcar</a:t>
            </a:r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Medical Clinic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51123B-2438-5271-5BBF-8110A51A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33" y="4943127"/>
            <a:ext cx="1496425" cy="152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60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-11429" y="788585"/>
            <a:ext cx="4329429" cy="3791811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727BAE2-6A7B-B75E-2796-020748A849F3}"/>
              </a:ext>
            </a:extLst>
          </p:cNvPr>
          <p:cNvGrpSpPr/>
          <p:nvPr/>
        </p:nvGrpSpPr>
        <p:grpSpPr>
          <a:xfrm>
            <a:off x="6896415" y="747760"/>
            <a:ext cx="4012885" cy="1125401"/>
            <a:chOff x="6599682" y="2938909"/>
            <a:chExt cx="4012885" cy="1125401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2E57802-77DE-250B-A9E5-ED342DE16174}"/>
                </a:ext>
              </a:extLst>
            </p:cNvPr>
            <p:cNvSpPr txBox="1"/>
            <p:nvPr/>
          </p:nvSpPr>
          <p:spPr>
            <a:xfrm>
              <a:off x="7848292" y="2938909"/>
              <a:ext cx="2764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</a:t>
              </a:r>
              <a:r>
                <a:rPr lang="en-US" sz="2800" b="1" dirty="0">
                  <a:solidFill>
                    <a:srgbClr val="FDB4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over </a:t>
              </a:r>
              <a:r>
                <a:rPr lang="en-US" sz="2800" b="1" dirty="0">
                  <a:solidFill>
                    <a:srgbClr val="279B4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45,000</a:t>
              </a:r>
              <a:endParaRPr lang="en-US" sz="2800" b="1" i="0" u="none" strike="noStrike" baseline="0" dirty="0">
                <a:solidFill>
                  <a:srgbClr val="279B48"/>
                </a:solidFill>
                <a:latin typeface="Formata"/>
              </a:endParaRPr>
            </a:p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patients to essential health services every year.</a:t>
              </a:r>
              <a:endParaRPr lang="es-GT" dirty="0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46730F9-4C1E-8AC3-AD42-A5D9C762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9682" y="2938909"/>
              <a:ext cx="1125401" cy="1125401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3D321EE-75E9-43B1-06CE-F7DA8D4F49F6}"/>
              </a:ext>
            </a:extLst>
          </p:cNvPr>
          <p:cNvGrpSpPr/>
          <p:nvPr/>
        </p:nvGrpSpPr>
        <p:grpSpPr>
          <a:xfrm>
            <a:off x="6896415" y="2096172"/>
            <a:ext cx="4470085" cy="2339102"/>
            <a:chOff x="3757695" y="3968273"/>
            <a:chExt cx="4470085" cy="233910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0C8FC53-76F8-362C-2948-3F1D39578C1F}"/>
                </a:ext>
              </a:extLst>
            </p:cNvPr>
            <p:cNvSpPr txBox="1"/>
            <p:nvPr/>
          </p:nvSpPr>
          <p:spPr>
            <a:xfrm>
              <a:off x="5051981" y="3968273"/>
              <a:ext cx="3175799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MX" sz="2800" b="1" dirty="0">
                  <a:solidFill>
                    <a:srgbClr val="279B4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</a:t>
              </a:r>
              <a:r>
                <a:rPr lang="en-US" sz="2800" b="1" dirty="0">
                  <a:solidFill>
                    <a:srgbClr val="279B4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medical specialties: </a:t>
              </a:r>
            </a:p>
            <a:p>
              <a:pPr algn="l"/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general medicine, </a:t>
              </a:r>
              <a:r>
                <a:rPr lang="en-US" dirty="0">
                  <a:solidFill>
                    <a:srgbClr val="6C6D6F"/>
                  </a:solidFill>
                  <a:latin typeface="Formata"/>
                </a:rPr>
                <a:t>pediatrics</a:t>
              </a:r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, dermatology, ophthalmology and odontology. It also provides pharmacy, laboratories and optic services. </a:t>
              </a:r>
              <a:endParaRPr lang="es-GT" dirty="0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BF6A10A-9DD7-9130-329C-9E133A92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7695" y="4520773"/>
              <a:ext cx="1170130" cy="117013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395981" y="2516528"/>
            <a:ext cx="4688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Fundazúcar</a:t>
            </a:r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Clinic</a:t>
            </a:r>
          </a:p>
        </p:txBody>
      </p:sp>
      <p:pic>
        <p:nvPicPr>
          <p:cNvPr id="2" name="Picture 2" descr="Goal 3 | Department of Economic and Social Affairs">
            <a:extLst>
              <a:ext uri="{FF2B5EF4-FFF2-40B4-BE49-F238E27FC236}">
                <a16:creationId xmlns:a16="http://schemas.microsoft.com/office/drawing/2014/main" id="{3CFCE634-F973-108D-B693-7D545A3D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5" y="782308"/>
            <a:ext cx="1567416" cy="15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2B8E7D5D-6A7D-07FD-6459-76C8EA8AFBC4}"/>
              </a:ext>
            </a:extLst>
          </p:cNvPr>
          <p:cNvGrpSpPr/>
          <p:nvPr/>
        </p:nvGrpSpPr>
        <p:grpSpPr>
          <a:xfrm>
            <a:off x="395981" y="1286369"/>
            <a:ext cx="1942888" cy="1297130"/>
            <a:chOff x="420037" y="2088002"/>
            <a:chExt cx="1942888" cy="1297130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95F9F8E-4DBC-91E9-D931-48E3C38D38DE}"/>
                </a:ext>
              </a:extLst>
            </p:cNvPr>
            <p:cNvSpPr txBox="1"/>
            <p:nvPr/>
          </p:nvSpPr>
          <p:spPr>
            <a:xfrm>
              <a:off x="420037" y="2861912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FDB4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681CC65-9F6A-B791-5ADB-A7CCE102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8" y="2088002"/>
              <a:ext cx="903225" cy="804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866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7830"/>
          <a:stretch/>
        </p:blipFill>
        <p:spPr>
          <a:xfrm>
            <a:off x="0" y="-50396"/>
            <a:ext cx="12308113" cy="690839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0" y="0"/>
            <a:ext cx="12308113" cy="6925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2AC8EE3-20AF-B841-B022-FFDDEB87726A}"/>
              </a:ext>
            </a:extLst>
          </p:cNvPr>
          <p:cNvGrpSpPr/>
          <p:nvPr/>
        </p:nvGrpSpPr>
        <p:grpSpPr>
          <a:xfrm>
            <a:off x="1718906" y="5038947"/>
            <a:ext cx="3159603" cy="1375618"/>
            <a:chOff x="5840964" y="1698172"/>
            <a:chExt cx="3159603" cy="1375618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7941FAF-FBDF-F785-55A8-BE564C5DB0BF}"/>
                </a:ext>
              </a:extLst>
            </p:cNvPr>
            <p:cNvSpPr/>
            <p:nvPr/>
          </p:nvSpPr>
          <p:spPr>
            <a:xfrm>
              <a:off x="5840964" y="1698172"/>
              <a:ext cx="1026368" cy="93306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A119AB1-766B-E73F-DF98-0B18724A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2535" y="1762327"/>
              <a:ext cx="903225" cy="804751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5A943F-2612-60E4-2E6A-0109C44ED6F0}"/>
                </a:ext>
              </a:extLst>
            </p:cNvPr>
            <p:cNvSpPr txBox="1"/>
            <p:nvPr/>
          </p:nvSpPr>
          <p:spPr>
            <a:xfrm>
              <a:off x="7057679" y="2550570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46C952A-6A20-65AC-B910-8E85AA56DE4D}"/>
              </a:ext>
            </a:extLst>
          </p:cNvPr>
          <p:cNvSpPr txBox="1"/>
          <p:nvPr/>
        </p:nvSpPr>
        <p:spPr>
          <a:xfrm>
            <a:off x="2926280" y="4946136"/>
            <a:ext cx="8233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Fortification of Sugar with Micronutrients:</a:t>
            </a:r>
          </a:p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Vitamin A and Iron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51123B-2438-5271-5BBF-8110A51A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33" y="4943127"/>
            <a:ext cx="1496425" cy="152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79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-14020" y="985158"/>
            <a:ext cx="4329429" cy="455147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727BAE2-6A7B-B75E-2796-020748A849F3}"/>
              </a:ext>
            </a:extLst>
          </p:cNvPr>
          <p:cNvGrpSpPr/>
          <p:nvPr/>
        </p:nvGrpSpPr>
        <p:grpSpPr>
          <a:xfrm>
            <a:off x="6304073" y="1176209"/>
            <a:ext cx="3865755" cy="1631216"/>
            <a:chOff x="2279784" y="4760317"/>
            <a:chExt cx="3865755" cy="1631216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2E57802-77DE-250B-A9E5-ED342DE16174}"/>
                </a:ext>
              </a:extLst>
            </p:cNvPr>
            <p:cNvSpPr txBox="1"/>
            <p:nvPr/>
          </p:nvSpPr>
          <p:spPr>
            <a:xfrm>
              <a:off x="3668945" y="4760317"/>
              <a:ext cx="247659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The Guatemala Sugar Agroindustry</a:t>
              </a:r>
            </a:p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started the fortification of sugar with vitamin A in </a:t>
              </a:r>
              <a:r>
                <a:rPr lang="en-US" sz="2800" b="1" dirty="0">
                  <a:solidFill>
                    <a:srgbClr val="279B4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1975.</a:t>
              </a:r>
              <a:endParaRPr lang="es-GT" sz="2800" b="1" dirty="0">
                <a:solidFill>
                  <a:srgbClr val="279B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46730F9-4C1E-8AC3-AD42-A5D9C762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9784" y="5013225"/>
              <a:ext cx="1125401" cy="1125401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3D321EE-75E9-43B1-06CE-F7DA8D4F49F6}"/>
              </a:ext>
            </a:extLst>
          </p:cNvPr>
          <p:cNvGrpSpPr/>
          <p:nvPr/>
        </p:nvGrpSpPr>
        <p:grpSpPr>
          <a:xfrm>
            <a:off x="6487905" y="3071896"/>
            <a:ext cx="3549529" cy="1477328"/>
            <a:chOff x="3323622" y="3131054"/>
            <a:chExt cx="3549529" cy="1477328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0C8FC53-76F8-362C-2948-3F1D39578C1F}"/>
                </a:ext>
              </a:extLst>
            </p:cNvPr>
            <p:cNvSpPr txBox="1"/>
            <p:nvPr/>
          </p:nvSpPr>
          <p:spPr>
            <a:xfrm>
              <a:off x="4525011" y="3131054"/>
              <a:ext cx="23481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After the fortification of sugar with vitamin A, the percentage of children with blindness was reduced from</a:t>
              </a:r>
              <a:endParaRPr lang="es-GT" dirty="0"/>
            </a:p>
          </p:txBody>
        </p:sp>
        <p:pic>
          <p:nvPicPr>
            <p:cNvPr id="14" name="Imagen 13" descr="Ojo con relleno sólido">
              <a:extLst>
                <a:ext uri="{FF2B5EF4-FFF2-40B4-BE49-F238E27FC236}">
                  <a16:creationId xmlns:a16="http://schemas.microsoft.com/office/drawing/2014/main" id="{0BF6A10A-9DD7-9130-329C-9E133A92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323622" y="3222808"/>
              <a:ext cx="1170130" cy="117013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448892" y="1429117"/>
            <a:ext cx="37630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Since 2016 </a:t>
            </a:r>
            <a:r>
              <a:rPr lang="en-US" sz="28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Fundazúcar</a:t>
            </a:r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partnership with the Ministry of Health implements the innovative program “My Health First”.</a:t>
            </a:r>
          </a:p>
        </p:txBody>
      </p:sp>
      <p:pic>
        <p:nvPicPr>
          <p:cNvPr id="2" name="Picture 2" descr="Goal 3 | Department of Economic and Social Affairs">
            <a:extLst>
              <a:ext uri="{FF2B5EF4-FFF2-40B4-BE49-F238E27FC236}">
                <a16:creationId xmlns:a16="http://schemas.microsoft.com/office/drawing/2014/main" id="{3CFCE634-F973-108D-B693-7D545A3D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9" y="985158"/>
            <a:ext cx="1567416" cy="15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2851728-B97B-89C7-A746-2FDEAFA03BB1}"/>
              </a:ext>
            </a:extLst>
          </p:cNvPr>
          <p:cNvSpPr txBox="1"/>
          <p:nvPr/>
        </p:nvSpPr>
        <p:spPr>
          <a:xfrm>
            <a:off x="5475512" y="4826397"/>
            <a:ext cx="156712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79B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26.2%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6C6D6F"/>
                </a:solidFill>
                <a:latin typeface="Formata"/>
              </a:rPr>
              <a:t>in 1965/1967 </a:t>
            </a:r>
            <a:endParaRPr lang="es-GT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A36A1D-0A8C-98E7-3CAA-0AABB8C3DF42}"/>
              </a:ext>
            </a:extLst>
          </p:cNvPr>
          <p:cNvSpPr txBox="1"/>
          <p:nvPr/>
        </p:nvSpPr>
        <p:spPr>
          <a:xfrm>
            <a:off x="10004728" y="4789514"/>
            <a:ext cx="18542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C6D6F"/>
                </a:solidFill>
                <a:latin typeface="Formata"/>
              </a:rPr>
              <a:t>And to </a:t>
            </a:r>
            <a:r>
              <a:rPr lang="en-US" sz="2800" b="1" dirty="0">
                <a:solidFill>
                  <a:srgbClr val="279B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0.3%</a:t>
            </a:r>
            <a:r>
              <a:rPr lang="en-US" sz="2800" b="1" dirty="0">
                <a:solidFill>
                  <a:srgbClr val="FDB4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6C6D6F"/>
                </a:solidFill>
                <a:latin typeface="Formata"/>
              </a:rPr>
              <a:t>in 2009/2010.</a:t>
            </a:r>
            <a:endParaRPr lang="es-GT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8C9F77E-1275-6279-CB86-B12DE5B74217}"/>
              </a:ext>
            </a:extLst>
          </p:cNvPr>
          <p:cNvSpPr txBox="1"/>
          <p:nvPr/>
        </p:nvSpPr>
        <p:spPr>
          <a:xfrm>
            <a:off x="7631992" y="4813696"/>
            <a:ext cx="156712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6C6D6F"/>
                </a:solidFill>
                <a:latin typeface="Formata"/>
              </a:rPr>
              <a:t>to </a:t>
            </a:r>
            <a:r>
              <a:rPr lang="en-US" sz="2800" b="1" dirty="0">
                <a:solidFill>
                  <a:srgbClr val="279B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16%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6C6D6F"/>
                </a:solidFill>
                <a:latin typeface="Formata"/>
              </a:rPr>
              <a:t> in 1995/1996 </a:t>
            </a:r>
            <a:endParaRPr lang="es-GT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23948CD-7BBF-F881-016E-97FFC0C383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976" t="82114" b="1301"/>
          <a:stretch/>
        </p:blipFill>
        <p:spPr>
          <a:xfrm>
            <a:off x="9628752" y="5642517"/>
            <a:ext cx="2563248" cy="11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507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9A80B4D-F639-1ADA-E285-51B08691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 r="2538" b="10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7D6D64F-101F-7D54-07B1-AB4093CFDA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737942" y="442326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Cities and Communities</a:t>
            </a:r>
            <a:endParaRPr lang="es-GT" sz="4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ECAD36-3AFC-8938-B6FC-F92D238A893C}"/>
              </a:ext>
            </a:extLst>
          </p:cNvPr>
          <p:cNvSpPr txBox="1"/>
          <p:nvPr/>
        </p:nvSpPr>
        <p:spPr>
          <a:xfrm>
            <a:off x="737942" y="5597744"/>
            <a:ext cx="3846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ED9"/>
              </a:buClr>
            </a:pPr>
            <a:r>
              <a:rPr lang="es-GT" sz="4000" b="1" i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</a:t>
            </a:r>
            <a:endParaRPr lang="es-GT" sz="4000" b="1" i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0E01F3-9778-770F-C062-863A28F9E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3773" y="5030035"/>
            <a:ext cx="1298395" cy="13234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EF064A6-F1A1-390A-04DE-204FAE59124D}"/>
              </a:ext>
            </a:extLst>
          </p:cNvPr>
          <p:cNvSpPr/>
          <p:nvPr/>
        </p:nvSpPr>
        <p:spPr>
          <a:xfrm>
            <a:off x="895739" y="6329888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28999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/>
        </p:blipFill>
        <p:spPr>
          <a:xfrm>
            <a:off x="0" y="-50396"/>
            <a:ext cx="12308113" cy="690839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0" y="-67487"/>
            <a:ext cx="12308113" cy="6925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2AC8EE3-20AF-B841-B022-FFDDEB87726A}"/>
              </a:ext>
            </a:extLst>
          </p:cNvPr>
          <p:cNvGrpSpPr/>
          <p:nvPr/>
        </p:nvGrpSpPr>
        <p:grpSpPr>
          <a:xfrm>
            <a:off x="1706206" y="5038947"/>
            <a:ext cx="3578344" cy="1249697"/>
            <a:chOff x="5828264" y="1698172"/>
            <a:chExt cx="3578344" cy="1249697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7941FAF-FBDF-F785-55A8-BE564C5DB0BF}"/>
                </a:ext>
              </a:extLst>
            </p:cNvPr>
            <p:cNvSpPr/>
            <p:nvPr/>
          </p:nvSpPr>
          <p:spPr>
            <a:xfrm>
              <a:off x="5828264" y="1698172"/>
              <a:ext cx="1026368" cy="933062"/>
            </a:xfrm>
            <a:prstGeom prst="rect">
              <a:avLst/>
            </a:prstGeom>
            <a:solidFill>
              <a:srgbClr val="00AC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A119AB1-766B-E73F-DF98-0B18724A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2535" y="1762327"/>
              <a:ext cx="903225" cy="804751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C5A943F-2612-60E4-2E6A-0109C44ED6F0}"/>
                </a:ext>
              </a:extLst>
            </p:cNvPr>
            <p:cNvSpPr txBox="1"/>
            <p:nvPr/>
          </p:nvSpPr>
          <p:spPr>
            <a:xfrm>
              <a:off x="6924865" y="2424649"/>
              <a:ext cx="24817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00ACD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Environment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46C952A-6A20-65AC-B910-8E85AA56DE4D}"/>
              </a:ext>
            </a:extLst>
          </p:cNvPr>
          <p:cNvSpPr txBox="1"/>
          <p:nvPr/>
        </p:nvSpPr>
        <p:spPr>
          <a:xfrm>
            <a:off x="2802807" y="4936122"/>
            <a:ext cx="6039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Supply and Wastewater: Water and sanitation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A1AD75B-93FF-4377-5B01-564CEEDF98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3797" r="3142" b="3948"/>
          <a:stretch/>
        </p:blipFill>
        <p:spPr>
          <a:xfrm>
            <a:off x="422049" y="5038947"/>
            <a:ext cx="1288195" cy="12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43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-14020" y="985158"/>
            <a:ext cx="4329429" cy="4551473"/>
          </a:xfrm>
          <a:prstGeom prst="rect">
            <a:avLst/>
          </a:prstGeom>
          <a:solidFill>
            <a:srgbClr val="00AC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727BAE2-6A7B-B75E-2796-020748A849F3}"/>
              </a:ext>
            </a:extLst>
          </p:cNvPr>
          <p:cNvGrpSpPr/>
          <p:nvPr/>
        </p:nvGrpSpPr>
        <p:grpSpPr>
          <a:xfrm>
            <a:off x="5877353" y="2051233"/>
            <a:ext cx="2879530" cy="1139010"/>
            <a:chOff x="2279784" y="4999616"/>
            <a:chExt cx="2879530" cy="1139010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2E57802-77DE-250B-A9E5-ED342DE16174}"/>
                </a:ext>
              </a:extLst>
            </p:cNvPr>
            <p:cNvSpPr txBox="1"/>
            <p:nvPr/>
          </p:nvSpPr>
          <p:spPr>
            <a:xfrm>
              <a:off x="3665005" y="4999616"/>
              <a:ext cx="14943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ACD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290</a:t>
              </a:r>
            </a:p>
            <a:p>
              <a:r>
                <a:rPr lang="en-US" dirty="0">
                  <a:solidFill>
                    <a:srgbClr val="6C6D6F"/>
                  </a:solidFill>
                  <a:latin typeface="Formata"/>
                </a:rPr>
                <a:t>Infrastructure studies </a:t>
              </a:r>
            </a:p>
          </p:txBody>
        </p:sp>
        <p:pic>
          <p:nvPicPr>
            <p:cNvPr id="13" name="Imagen 12" descr="Plano con relleno sólido">
              <a:extLst>
                <a:ext uri="{FF2B5EF4-FFF2-40B4-BE49-F238E27FC236}">
                  <a16:creationId xmlns:a16="http://schemas.microsoft.com/office/drawing/2014/main" id="{546730F9-4C1E-8AC3-AD42-A5D9C762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279784" y="5013225"/>
              <a:ext cx="1125401" cy="1125401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3D321EE-75E9-43B1-06CE-F7DA8D4F49F6}"/>
              </a:ext>
            </a:extLst>
          </p:cNvPr>
          <p:cNvGrpSpPr/>
          <p:nvPr/>
        </p:nvGrpSpPr>
        <p:grpSpPr>
          <a:xfrm>
            <a:off x="6000225" y="3707621"/>
            <a:ext cx="3082815" cy="1631216"/>
            <a:chOff x="3262662" y="3131054"/>
            <a:chExt cx="3082815" cy="1631216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0C8FC53-76F8-362C-2948-3F1D39578C1F}"/>
                </a:ext>
              </a:extLst>
            </p:cNvPr>
            <p:cNvSpPr txBox="1"/>
            <p:nvPr/>
          </p:nvSpPr>
          <p:spPr>
            <a:xfrm>
              <a:off x="4525011" y="3131054"/>
              <a:ext cx="182046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ACD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129</a:t>
              </a:r>
            </a:p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have been enabled by the</a:t>
              </a:r>
            </a:p>
            <a:p>
              <a:r>
                <a:rPr lang="en-US" sz="1800" b="0" i="0" u="none" strike="noStrike" baseline="0" dirty="0">
                  <a:solidFill>
                    <a:srgbClr val="6C6D6F"/>
                  </a:solidFill>
                  <a:latin typeface="Formata"/>
                </a:rPr>
                <a:t>Community management.</a:t>
              </a: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BF6A10A-9DD7-9130-329C-9E133A92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2662" y="3267536"/>
              <a:ext cx="1125401" cy="112540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475985" y="3128451"/>
            <a:ext cx="33067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Supply and Wastewater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3AE859-995D-0508-0761-ECE6DDE626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3797" r="3142" b="3948"/>
          <a:stretch/>
        </p:blipFill>
        <p:spPr>
          <a:xfrm>
            <a:off x="4315409" y="985158"/>
            <a:ext cx="1288195" cy="12881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C998CA-A488-BC43-A816-04FB4B6E42B8}"/>
              </a:ext>
            </a:extLst>
          </p:cNvPr>
          <p:cNvSpPr txBox="1"/>
          <p:nvPr/>
        </p:nvSpPr>
        <p:spPr>
          <a:xfrm>
            <a:off x="9172705" y="2064842"/>
            <a:ext cx="2857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Currently </a:t>
            </a:r>
            <a:r>
              <a:rPr lang="en-US" sz="2400" b="1" dirty="0">
                <a:solidFill>
                  <a:schemeClr val="tx2"/>
                </a:solidFill>
              </a:rPr>
              <a:t>12</a:t>
            </a:r>
            <a:r>
              <a:rPr lang="en-US" sz="2400" dirty="0">
                <a:solidFill>
                  <a:schemeClr val="tx2"/>
                </a:solidFill>
              </a:rPr>
              <a:t> new projects are being built and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45</a:t>
            </a:r>
            <a:r>
              <a:rPr lang="en-US" sz="2400" dirty="0">
                <a:solidFill>
                  <a:schemeClr val="tx2"/>
                </a:solidFill>
              </a:rPr>
              <a:t> already have approved funds. </a:t>
            </a:r>
            <a:endParaRPr lang="es-GT" sz="2400" dirty="0">
              <a:solidFill>
                <a:schemeClr val="tx2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2536373-FEEC-9AD2-8C1B-3C11F2099EC2}"/>
              </a:ext>
            </a:extLst>
          </p:cNvPr>
          <p:cNvGrpSpPr/>
          <p:nvPr/>
        </p:nvGrpSpPr>
        <p:grpSpPr>
          <a:xfrm>
            <a:off x="433298" y="1786261"/>
            <a:ext cx="2636173" cy="1327971"/>
            <a:chOff x="433298" y="1786261"/>
            <a:chExt cx="2636173" cy="1327971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77932C3-C6B6-C86B-984A-32661A77340B}"/>
                </a:ext>
              </a:extLst>
            </p:cNvPr>
            <p:cNvSpPr txBox="1"/>
            <p:nvPr/>
          </p:nvSpPr>
          <p:spPr>
            <a:xfrm>
              <a:off x="433298" y="2591012"/>
              <a:ext cx="26361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4454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Environment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36E5C10-C103-EC12-F833-1F3EAFF0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5985" y="1786261"/>
              <a:ext cx="903225" cy="804751"/>
            </a:xfrm>
            <a:prstGeom prst="rect">
              <a:avLst/>
            </a:prstGeom>
          </p:spPr>
        </p:pic>
      </p:grp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CA8CCF1-26C2-12CF-E8DB-F53A60333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976" t="82114" b="1301"/>
          <a:stretch/>
        </p:blipFill>
        <p:spPr>
          <a:xfrm>
            <a:off x="9628752" y="5642517"/>
            <a:ext cx="2563248" cy="11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71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frente, hombre, fuego&#10;&#10;Descripción generada automáticamente">
            <a:extLst>
              <a:ext uri="{FF2B5EF4-FFF2-40B4-BE49-F238E27FC236}">
                <a16:creationId xmlns:a16="http://schemas.microsoft.com/office/drawing/2014/main" id="{CDB35C26-DE7B-2C8C-B465-97918DB4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0488166-6409-0890-3812-9CB4ADE9ABB2}"/>
              </a:ext>
            </a:extLst>
          </p:cNvPr>
          <p:cNvSpPr/>
          <p:nvPr/>
        </p:nvSpPr>
        <p:spPr>
          <a:xfrm>
            <a:off x="1905000" y="-67487"/>
            <a:ext cx="10287000" cy="6925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8EC4D60-A31F-B7A7-0608-CEFD07567E4A}"/>
              </a:ext>
            </a:extLst>
          </p:cNvPr>
          <p:cNvSpPr/>
          <p:nvPr/>
        </p:nvSpPr>
        <p:spPr>
          <a:xfrm>
            <a:off x="-14020" y="985157"/>
            <a:ext cx="5160786" cy="5404491"/>
          </a:xfrm>
          <a:prstGeom prst="rect">
            <a:avLst/>
          </a:prstGeom>
          <a:solidFill>
            <a:srgbClr val="00AC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486176" y="2589887"/>
            <a:ext cx="45101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to communities and municipalities in the management of water and health including potable water systems (design and construction) through </a:t>
            </a:r>
            <a:r>
              <a:rPr lang="en-US" sz="28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Fundazúcar</a:t>
            </a:r>
            <a:r>
              <a:rPr lang="en-US" sz="2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3AE859-995D-0508-0761-ECE6DDE626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3797" r="3142" b="3948"/>
          <a:stretch/>
        </p:blipFill>
        <p:spPr>
          <a:xfrm>
            <a:off x="5146766" y="985158"/>
            <a:ext cx="1288195" cy="128819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A6AFA31-29F5-AB4D-E82F-FA8E5E455555}"/>
              </a:ext>
            </a:extLst>
          </p:cNvPr>
          <p:cNvGrpSpPr/>
          <p:nvPr/>
        </p:nvGrpSpPr>
        <p:grpSpPr>
          <a:xfrm>
            <a:off x="475603" y="1142140"/>
            <a:ext cx="2636173" cy="1327971"/>
            <a:chOff x="433298" y="1786261"/>
            <a:chExt cx="2636173" cy="1327971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7090D79-B224-960D-E464-8E2BD99C5470}"/>
                </a:ext>
              </a:extLst>
            </p:cNvPr>
            <p:cNvSpPr txBox="1"/>
            <p:nvPr/>
          </p:nvSpPr>
          <p:spPr>
            <a:xfrm>
              <a:off x="433298" y="2591012"/>
              <a:ext cx="26361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rgbClr val="4454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Environment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AE4E538-309C-130C-1378-A12F6A0A3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5985" y="1786261"/>
              <a:ext cx="903225" cy="804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7495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166FBB9-2115-86FB-B4D6-AA1B7CC0D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78" y="0"/>
            <a:ext cx="6650461" cy="44345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7ACCDE-5109-5E13-41E8-169D35FB49D7}"/>
              </a:ext>
            </a:extLst>
          </p:cNvPr>
          <p:cNvSpPr txBox="1">
            <a:spLocks/>
          </p:cNvSpPr>
          <p:nvPr/>
        </p:nvSpPr>
        <p:spPr>
          <a:xfrm>
            <a:off x="712776" y="664076"/>
            <a:ext cx="4721402" cy="17228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We understand our role as generators of opportunities and prosperity for millions of people in Guatemala.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A0B31B-8DB0-2F5F-7A47-E769CA7F2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2" t="44285" r="29713" b="8280"/>
          <a:stretch/>
        </p:blipFill>
        <p:spPr>
          <a:xfrm>
            <a:off x="7752174" y="4434528"/>
            <a:ext cx="2014467" cy="202026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1B46B6C-9859-D39A-6413-E0C0792C3419}"/>
              </a:ext>
            </a:extLst>
          </p:cNvPr>
          <p:cNvSpPr txBox="1"/>
          <p:nvPr/>
        </p:nvSpPr>
        <p:spPr>
          <a:xfrm>
            <a:off x="712776" y="5209322"/>
            <a:ext cx="665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Knows the contributions of the sector to the achievement of the Sustainable Development Goals</a:t>
            </a:r>
            <a:endParaRPr lang="es-GT" sz="2400" dirty="0">
              <a:solidFill>
                <a:schemeClr val="tx2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A1BE1F0-6CD4-6BC3-1BF0-5D487AC82099}"/>
              </a:ext>
            </a:extLst>
          </p:cNvPr>
          <p:cNvSpPr/>
          <p:nvPr/>
        </p:nvSpPr>
        <p:spPr>
          <a:xfrm>
            <a:off x="838801" y="4767466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82257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80E5D4-727E-7A58-8438-75907B42C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b="7966"/>
          <a:stretch/>
        </p:blipFill>
        <p:spPr>
          <a:xfrm>
            <a:off x="0" y="-50396"/>
            <a:ext cx="12308113" cy="690839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1A2A865-93C1-5758-8966-C110DC9AEAD1}"/>
              </a:ext>
            </a:extLst>
          </p:cNvPr>
          <p:cNvSpPr/>
          <p:nvPr/>
        </p:nvSpPr>
        <p:spPr>
          <a:xfrm>
            <a:off x="-1" y="-67487"/>
            <a:ext cx="12308113" cy="6925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F88E0F-86E4-A7D1-78D0-C6E48E0DD706}"/>
              </a:ext>
            </a:extLst>
          </p:cNvPr>
          <p:cNvSpPr txBox="1">
            <a:spLocks/>
          </p:cNvSpPr>
          <p:nvPr/>
        </p:nvSpPr>
        <p:spPr>
          <a:xfrm>
            <a:off x="598895" y="4570621"/>
            <a:ext cx="6989735" cy="17622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We are more than sugar </a:t>
            </a:r>
            <a:b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</a:br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We are energy for sustainable development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36602E-701B-0AEF-9B77-0DE5CD94D045}"/>
              </a:ext>
            </a:extLst>
          </p:cNvPr>
          <p:cNvSpPr txBox="1"/>
          <p:nvPr/>
        </p:nvSpPr>
        <p:spPr>
          <a:xfrm>
            <a:off x="10113667" y="6028768"/>
            <a:ext cx="147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DB43E"/>
                </a:solidFill>
              </a:rPr>
              <a:t>Thank you</a:t>
            </a:r>
            <a:endParaRPr lang="es-GT" sz="2400" dirty="0">
              <a:solidFill>
                <a:srgbClr val="FDB43E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4A967CF-A2ED-3BA8-5E50-50DE693B6620}"/>
              </a:ext>
            </a:extLst>
          </p:cNvPr>
          <p:cNvSpPr/>
          <p:nvPr/>
        </p:nvSpPr>
        <p:spPr>
          <a:xfrm>
            <a:off x="738440" y="6322482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8" name="Melodía 1">
            <a:hlinkClick r:id="" action="ppaction://media"/>
            <a:extLst>
              <a:ext uri="{FF2B5EF4-FFF2-40B4-BE49-F238E27FC236}">
                <a16:creationId xmlns:a16="http://schemas.microsoft.com/office/drawing/2014/main" id="{00793F37-2E7C-A3EB-1A4D-F9DECBB1E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04637" y="6078800"/>
            <a:ext cx="487363" cy="487363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8E210AC-B8E6-39F5-5198-E765F721C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02" y="0"/>
            <a:ext cx="1905411" cy="14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5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montaña de pasto&#10;&#10;Descripción generada automáticamente">
            <a:extLst>
              <a:ext uri="{FF2B5EF4-FFF2-40B4-BE49-F238E27FC236}">
                <a16:creationId xmlns:a16="http://schemas.microsoft.com/office/drawing/2014/main" id="{3258553D-19D6-83E3-9FCB-768D575DE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b="17701"/>
          <a:stretch/>
        </p:blipFill>
        <p:spPr>
          <a:xfrm>
            <a:off x="0" y="-173188"/>
            <a:ext cx="12799648" cy="703118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7C4A421-A34C-86FF-206A-228D8F39D241}"/>
              </a:ext>
            </a:extLst>
          </p:cNvPr>
          <p:cNvSpPr/>
          <p:nvPr/>
        </p:nvSpPr>
        <p:spPr>
          <a:xfrm>
            <a:off x="-1" y="-173188"/>
            <a:ext cx="12799648" cy="7031188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89BF6-527B-28C3-586E-C2F5905B692D}"/>
              </a:ext>
            </a:extLst>
          </p:cNvPr>
          <p:cNvSpPr txBox="1">
            <a:spLocks/>
          </p:cNvSpPr>
          <p:nvPr/>
        </p:nvSpPr>
        <p:spPr>
          <a:xfrm>
            <a:off x="836582" y="563946"/>
            <a:ext cx="8788680" cy="15776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Guatemalan Sugarcane Agroindustry</a:t>
            </a:r>
            <a:endParaRPr lang="en-US" sz="4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D8BCF1-76C8-E622-E4FD-6B7D214EF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320" y="1249680"/>
            <a:ext cx="5608320" cy="560832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B96C354-E14A-6F33-F89E-EECA27C9CE4B}"/>
              </a:ext>
            </a:extLst>
          </p:cNvPr>
          <p:cNvSpPr/>
          <p:nvPr/>
        </p:nvSpPr>
        <p:spPr>
          <a:xfrm>
            <a:off x="961053" y="1875453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04201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3BB10E-FE1A-C0EC-5EC3-1FA146AD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4"/>
            <a:ext cx="12191999" cy="685457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A79B9A7-C230-D6C8-A53D-A7831E37D1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AB8DD89-7C18-2FE9-8E64-D31315F91A52}"/>
              </a:ext>
            </a:extLst>
          </p:cNvPr>
          <p:cNvSpPr txBox="1">
            <a:spLocks/>
          </p:cNvSpPr>
          <p:nvPr/>
        </p:nvSpPr>
        <p:spPr>
          <a:xfrm>
            <a:off x="369584" y="4819399"/>
            <a:ext cx="4583990" cy="71428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GT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 ker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_tradnl" dirty="0">
                <a:solidFill>
                  <a:schemeClr val="bg1"/>
                </a:solidFill>
                <a:sym typeface="Helvetica Neue"/>
              </a:rPr>
              <a:t>11 SUGAR MILLS</a:t>
            </a:r>
            <a:endParaRPr lang="es-GT" dirty="0">
              <a:solidFill>
                <a:schemeClr val="bg1"/>
              </a:solidFill>
              <a:sym typeface="Helvetica Neue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9660C5-9D52-FDCD-03FD-A9B28F862625}"/>
              </a:ext>
            </a:extLst>
          </p:cNvPr>
          <p:cNvSpPr txBox="1"/>
          <p:nvPr/>
        </p:nvSpPr>
        <p:spPr>
          <a:xfrm>
            <a:off x="369584" y="5865746"/>
            <a:ext cx="2231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Concepción</a:t>
            </a:r>
          </a:p>
          <a:p>
            <a:pPr marL="685800" indent="-6858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Pantaleon</a:t>
            </a:r>
            <a:endParaRPr lang="es-GT" sz="1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Palo Gordo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3EC337-9203-5432-5A99-2DF9B898BC99}"/>
              </a:ext>
            </a:extLst>
          </p:cNvPr>
          <p:cNvSpPr txBox="1"/>
          <p:nvPr/>
        </p:nvSpPr>
        <p:spPr>
          <a:xfrm>
            <a:off x="4589456" y="5865746"/>
            <a:ext cx="200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 Unión</a:t>
            </a:r>
          </a:p>
          <a:p>
            <a:pPr marL="571500" indent="-571500" algn="l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Santa Ana</a:t>
            </a:r>
          </a:p>
          <a:p>
            <a:pPr marL="571500" indent="-571500" algn="l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Magdalena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D60188-6C0B-37A7-03E6-E813ACCA54A4}"/>
              </a:ext>
            </a:extLst>
          </p:cNvPr>
          <p:cNvSpPr txBox="1"/>
          <p:nvPr/>
        </p:nvSpPr>
        <p:spPr>
          <a:xfrm>
            <a:off x="2326640" y="5865746"/>
            <a:ext cx="2306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Madre Tierra</a:t>
            </a:r>
          </a:p>
          <a:p>
            <a:pPr marL="685800" indent="-6858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Santa Teresa</a:t>
            </a:r>
          </a:p>
          <a:p>
            <a:pPr marL="685800" indent="-6858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 Sonrisa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04E21A-D0B1-3ADE-A968-FE22FF00A625}"/>
              </a:ext>
            </a:extLst>
          </p:cNvPr>
          <p:cNvSpPr txBox="1"/>
          <p:nvPr/>
        </p:nvSpPr>
        <p:spPr>
          <a:xfrm>
            <a:off x="6384303" y="5865746"/>
            <a:ext cx="6177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El Pilar</a:t>
            </a:r>
          </a:p>
          <a:p>
            <a:pPr marL="571500" indent="-571500">
              <a:buClr>
                <a:srgbClr val="FDB43E"/>
              </a:buClr>
              <a:buFont typeface="Arial" panose="020B0604020202020204" pitchFamily="34" charset="0"/>
              <a:buChar char="•"/>
            </a:pPr>
            <a:r>
              <a:rPr lang="es-GT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Trinidad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E92C1D6-E4C2-035A-1A28-9B3EAFCF9B8F}"/>
              </a:ext>
            </a:extLst>
          </p:cNvPr>
          <p:cNvSpPr/>
          <p:nvPr/>
        </p:nvSpPr>
        <p:spPr>
          <a:xfrm>
            <a:off x="475861" y="5496363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55753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9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2D4E4AC-CE9B-E1DC-F176-13DFD5C1D1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68318"/>
          <a:stretch/>
        </p:blipFill>
        <p:spPr>
          <a:xfrm>
            <a:off x="8347500" y="0"/>
            <a:ext cx="3862655" cy="6858000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29EA4DFF-32C5-73D0-6DC9-3C1E4E0CF5E0}"/>
              </a:ext>
            </a:extLst>
          </p:cNvPr>
          <p:cNvCxnSpPr>
            <a:cxnSpLocks/>
            <a:stCxn id="43" idx="6"/>
          </p:cNvCxnSpPr>
          <p:nvPr/>
        </p:nvCxnSpPr>
        <p:spPr>
          <a:xfrm>
            <a:off x="1014164" y="3435114"/>
            <a:ext cx="10056353" cy="0"/>
          </a:xfrm>
          <a:prstGeom prst="line">
            <a:avLst/>
          </a:prstGeom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86FFD2C-1E21-797C-E259-D5580985A142}"/>
              </a:ext>
            </a:extLst>
          </p:cNvPr>
          <p:cNvSpPr txBox="1">
            <a:spLocks/>
          </p:cNvSpPr>
          <p:nvPr/>
        </p:nvSpPr>
        <p:spPr>
          <a:xfrm>
            <a:off x="645240" y="474493"/>
            <a:ext cx="7269677" cy="8398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Development and Growth</a:t>
            </a:r>
            <a:endParaRPr lang="en-US" sz="4000" b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302951C-8B8A-8420-4818-D22C972F3077}"/>
              </a:ext>
            </a:extLst>
          </p:cNvPr>
          <p:cNvGrpSpPr/>
          <p:nvPr/>
        </p:nvGrpSpPr>
        <p:grpSpPr>
          <a:xfrm>
            <a:off x="143304" y="2047544"/>
            <a:ext cx="1568081" cy="3082917"/>
            <a:chOff x="255064" y="2419327"/>
            <a:chExt cx="1568081" cy="3082917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FB99F6BE-C8A6-D325-A663-BDEC02B555A7}"/>
                </a:ext>
              </a:extLst>
            </p:cNvPr>
            <p:cNvSpPr txBox="1"/>
            <p:nvPr/>
          </p:nvSpPr>
          <p:spPr>
            <a:xfrm>
              <a:off x="255064" y="2419327"/>
              <a:ext cx="1568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6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Union</a:t>
              </a:r>
              <a:r>
                <a:rPr lang="es-GT" sz="16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GT" sz="16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Organization</a:t>
              </a:r>
              <a:endParaRPr lang="es-GT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6F89B2F6-6E19-4B58-DE3E-97A2767C29FC}"/>
                </a:ext>
              </a:extLst>
            </p:cNvPr>
            <p:cNvSpPr txBox="1"/>
            <p:nvPr/>
          </p:nvSpPr>
          <p:spPr>
            <a:xfrm>
              <a:off x="562610" y="3969241"/>
              <a:ext cx="88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2000" dirty="0">
                  <a:solidFill>
                    <a:schemeClr val="tx2"/>
                  </a:solidFill>
                </a:rPr>
                <a:t>1957</a:t>
              </a:r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6B17EE60-1DD2-F2AD-C1BD-E72AF0F75BBA}"/>
                </a:ext>
              </a:extLst>
            </p:cNvPr>
            <p:cNvSpPr/>
            <p:nvPr/>
          </p:nvSpPr>
          <p:spPr>
            <a:xfrm>
              <a:off x="895092" y="3691481"/>
              <a:ext cx="230832" cy="230832"/>
            </a:xfrm>
            <a:prstGeom prst="ellipse">
              <a:avLst/>
            </a:prstGeom>
            <a:solidFill>
              <a:srgbClr val="FDB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FDB43E"/>
                </a:solidFill>
              </a:endParaRPr>
            </a:p>
          </p:txBody>
        </p:sp>
        <p:pic>
          <p:nvPicPr>
            <p:cNvPr id="53" name="Imagen 52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0437D6D-5721-C728-E23D-9D78043EF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10" y="4794358"/>
              <a:ext cx="964306" cy="707886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D35ACE7-A604-15AC-A27B-0431F88E9C8C}"/>
              </a:ext>
            </a:extLst>
          </p:cNvPr>
          <p:cNvGrpSpPr/>
          <p:nvPr/>
        </p:nvGrpSpPr>
        <p:grpSpPr>
          <a:xfrm>
            <a:off x="1711385" y="2048305"/>
            <a:ext cx="2109685" cy="3044121"/>
            <a:chOff x="1861122" y="2420088"/>
            <a:chExt cx="2109684" cy="3044121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313B971-FF1B-BA16-6E0D-A532979FED9F}"/>
                </a:ext>
              </a:extLst>
            </p:cNvPr>
            <p:cNvSpPr txBox="1"/>
            <p:nvPr/>
          </p:nvSpPr>
          <p:spPr>
            <a:xfrm>
              <a:off x="1861122" y="2420088"/>
              <a:ext cx="2109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6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 </a:t>
              </a:r>
              <a:r>
                <a:rPr lang="es-GT" sz="16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Development</a:t>
              </a:r>
              <a:endParaRPr lang="es-GT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69C9705-A131-1D4B-3778-9D4FAF631010}"/>
                </a:ext>
              </a:extLst>
            </p:cNvPr>
            <p:cNvSpPr txBox="1"/>
            <p:nvPr/>
          </p:nvSpPr>
          <p:spPr>
            <a:xfrm>
              <a:off x="2495071" y="3969241"/>
              <a:ext cx="88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2000" dirty="0">
                  <a:solidFill>
                    <a:schemeClr val="tx2"/>
                  </a:solidFill>
                </a:rPr>
                <a:t>1990</a:t>
              </a:r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67A1C377-0E30-4071-F37D-E1041AED8946}"/>
                </a:ext>
              </a:extLst>
            </p:cNvPr>
            <p:cNvSpPr/>
            <p:nvPr/>
          </p:nvSpPr>
          <p:spPr>
            <a:xfrm>
              <a:off x="2809201" y="3691481"/>
              <a:ext cx="230832" cy="230832"/>
            </a:xfrm>
            <a:prstGeom prst="ellipse">
              <a:avLst/>
            </a:prstGeom>
            <a:solidFill>
              <a:srgbClr val="FDB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FDB43E"/>
                </a:solidFill>
              </a:endParaRPr>
            </a:p>
          </p:txBody>
        </p:sp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1691D0FA-8244-91D4-F51C-3CB10E10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5071" y="4736902"/>
              <a:ext cx="941220" cy="727307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06AB7122-A454-5462-8B0D-7CCB67260D63}"/>
              </a:ext>
            </a:extLst>
          </p:cNvPr>
          <p:cNvGrpSpPr/>
          <p:nvPr/>
        </p:nvGrpSpPr>
        <p:grpSpPr>
          <a:xfrm>
            <a:off x="3754517" y="2001377"/>
            <a:ext cx="2109685" cy="3077987"/>
            <a:chOff x="4115268" y="2373160"/>
            <a:chExt cx="2109684" cy="3077987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512517B3-B372-6F5A-AD10-775D66093EA9}"/>
                </a:ext>
              </a:extLst>
            </p:cNvPr>
            <p:cNvSpPr txBox="1"/>
            <p:nvPr/>
          </p:nvSpPr>
          <p:spPr>
            <a:xfrm>
              <a:off x="4115268" y="2373160"/>
              <a:ext cx="2109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6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Investigation</a:t>
              </a:r>
              <a:endParaRPr lang="es-GT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s-GT" sz="16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</a:t>
              </a:r>
              <a:r>
                <a:rPr lang="es-GT" sz="16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development</a:t>
              </a:r>
              <a:endParaRPr lang="es-GT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D2C6620C-C801-E166-A444-2916FAF16CEE}"/>
                </a:ext>
              </a:extLst>
            </p:cNvPr>
            <p:cNvSpPr txBox="1"/>
            <p:nvPr/>
          </p:nvSpPr>
          <p:spPr>
            <a:xfrm>
              <a:off x="4661803" y="3969241"/>
              <a:ext cx="88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2000" dirty="0">
                  <a:solidFill>
                    <a:schemeClr val="tx2"/>
                  </a:solidFill>
                </a:rPr>
                <a:t>1992</a:t>
              </a: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BACD70A4-2D04-29A4-CAC0-6628F7C75627}"/>
                </a:ext>
              </a:extLst>
            </p:cNvPr>
            <p:cNvSpPr/>
            <p:nvPr/>
          </p:nvSpPr>
          <p:spPr>
            <a:xfrm>
              <a:off x="5030881" y="3690469"/>
              <a:ext cx="230832" cy="230832"/>
            </a:xfrm>
            <a:prstGeom prst="ellipse">
              <a:avLst/>
            </a:prstGeom>
            <a:solidFill>
              <a:srgbClr val="FDB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FDB43E"/>
                </a:solidFill>
              </a:endParaRPr>
            </a:p>
          </p:txBody>
        </p:sp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8EC68807-8231-9EC3-0A66-35B8DB89A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38288" y="4765337"/>
              <a:ext cx="887519" cy="685810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FF5D9F8-B164-F292-B5AD-450F7B3C26D3}"/>
              </a:ext>
            </a:extLst>
          </p:cNvPr>
          <p:cNvGrpSpPr/>
          <p:nvPr/>
        </p:nvGrpSpPr>
        <p:grpSpPr>
          <a:xfrm>
            <a:off x="6052799" y="2047544"/>
            <a:ext cx="1822781" cy="3161578"/>
            <a:chOff x="6433640" y="2419327"/>
            <a:chExt cx="1822781" cy="3161578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E229AC8-08C9-5CA6-43BE-E61A81586B14}"/>
                </a:ext>
              </a:extLst>
            </p:cNvPr>
            <p:cNvSpPr txBox="1"/>
            <p:nvPr/>
          </p:nvSpPr>
          <p:spPr>
            <a:xfrm>
              <a:off x="6634997" y="2419327"/>
              <a:ext cx="11256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6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Export</a:t>
              </a:r>
              <a:endParaRPr lang="es-GT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58271F67-EEE4-2231-5079-E6AE597D14A7}"/>
                </a:ext>
              </a:extLst>
            </p:cNvPr>
            <p:cNvSpPr txBox="1"/>
            <p:nvPr/>
          </p:nvSpPr>
          <p:spPr>
            <a:xfrm>
              <a:off x="6778341" y="3969241"/>
              <a:ext cx="88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2000" dirty="0">
                  <a:solidFill>
                    <a:schemeClr val="tx2"/>
                  </a:solidFill>
                </a:rPr>
                <a:t>1994</a:t>
              </a:r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B34C1AEE-1F48-D6F1-3DE3-740A0087402E}"/>
                </a:ext>
              </a:extLst>
            </p:cNvPr>
            <p:cNvSpPr/>
            <p:nvPr/>
          </p:nvSpPr>
          <p:spPr>
            <a:xfrm>
              <a:off x="7114199" y="3683293"/>
              <a:ext cx="230832" cy="230832"/>
            </a:xfrm>
            <a:prstGeom prst="ellipse">
              <a:avLst/>
            </a:prstGeom>
            <a:solidFill>
              <a:srgbClr val="FDB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FDB43E"/>
                </a:solidFill>
              </a:endParaRPr>
            </a:p>
          </p:txBody>
        </p:sp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C8565D23-5873-BE3E-ECD5-BBDFFE4EA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3640" y="4674519"/>
              <a:ext cx="1822781" cy="906386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6761DAA-AF43-8B48-8BD4-4F501775E25D}"/>
              </a:ext>
            </a:extLst>
          </p:cNvPr>
          <p:cNvGrpSpPr/>
          <p:nvPr/>
        </p:nvGrpSpPr>
        <p:grpSpPr>
          <a:xfrm>
            <a:off x="7548971" y="2001377"/>
            <a:ext cx="2734788" cy="3051659"/>
            <a:chOff x="7889626" y="2373160"/>
            <a:chExt cx="2734788" cy="3051659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F62A6D9-EA30-42FF-1136-62EF0E861752}"/>
                </a:ext>
              </a:extLst>
            </p:cNvPr>
            <p:cNvSpPr txBox="1"/>
            <p:nvPr/>
          </p:nvSpPr>
          <p:spPr>
            <a:xfrm>
              <a:off x="7889626" y="2373160"/>
              <a:ext cx="27347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Mitigation </a:t>
              </a:r>
            </a:p>
            <a:p>
              <a:pPr algn="ctr"/>
              <a:r>
                <a:rPr lang="en-US" sz="16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adaptation</a:t>
              </a:r>
            </a:p>
            <a:p>
              <a:pPr algn="ctr"/>
              <a:r>
                <a:rPr lang="en-US" sz="16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climate change</a:t>
              </a:r>
              <a:endParaRPr lang="es-GT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80FC532A-0B59-6E3E-3B91-4AE8D1DA2E2A}"/>
                </a:ext>
              </a:extLst>
            </p:cNvPr>
            <p:cNvSpPr txBox="1"/>
            <p:nvPr/>
          </p:nvSpPr>
          <p:spPr>
            <a:xfrm>
              <a:off x="8813260" y="3969241"/>
              <a:ext cx="88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2000" dirty="0">
                  <a:solidFill>
                    <a:schemeClr val="tx2"/>
                  </a:solidFill>
                </a:rPr>
                <a:t>2010</a:t>
              </a: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C7B74128-0273-7965-4DC7-094126E8CE7B}"/>
                </a:ext>
              </a:extLst>
            </p:cNvPr>
            <p:cNvSpPr/>
            <p:nvPr/>
          </p:nvSpPr>
          <p:spPr>
            <a:xfrm>
              <a:off x="9162151" y="3691481"/>
              <a:ext cx="230832" cy="230832"/>
            </a:xfrm>
            <a:prstGeom prst="ellipse">
              <a:avLst/>
            </a:prstGeom>
            <a:solidFill>
              <a:srgbClr val="FDB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FDB43E"/>
                </a:solidFill>
              </a:endParaRPr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AE6AF6F2-3B5F-F3E1-75D9-A11A67701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66372" y="4810208"/>
              <a:ext cx="1305159" cy="614611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1079D470-C112-747D-2F7D-F86AA524C312}"/>
              </a:ext>
            </a:extLst>
          </p:cNvPr>
          <p:cNvGrpSpPr/>
          <p:nvPr/>
        </p:nvGrpSpPr>
        <p:grpSpPr>
          <a:xfrm>
            <a:off x="10087233" y="2001377"/>
            <a:ext cx="1870418" cy="2964533"/>
            <a:chOff x="10236970" y="2373160"/>
            <a:chExt cx="1870418" cy="2964533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FDAD9E3-1E1E-AB5D-5275-6BEF88397BD4}"/>
                </a:ext>
              </a:extLst>
            </p:cNvPr>
            <p:cNvSpPr txBox="1"/>
            <p:nvPr/>
          </p:nvSpPr>
          <p:spPr>
            <a:xfrm>
              <a:off x="10236970" y="2373160"/>
              <a:ext cx="186983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GT" sz="1600" b="1" dirty="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Innovation</a:t>
              </a:r>
              <a:endParaRPr lang="es-GT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B8082850-B272-8E7E-90AE-9960C4B138D0}"/>
                </a:ext>
              </a:extLst>
            </p:cNvPr>
            <p:cNvSpPr txBox="1"/>
            <p:nvPr/>
          </p:nvSpPr>
          <p:spPr>
            <a:xfrm>
              <a:off x="10728712" y="3969241"/>
              <a:ext cx="887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solidFill>
                    <a:schemeClr val="tx2"/>
                  </a:solidFill>
                </a:rPr>
                <a:t>2022</a:t>
              </a:r>
              <a:endParaRPr lang="es-GT" sz="2000" dirty="0">
                <a:solidFill>
                  <a:schemeClr val="tx2"/>
                </a:solidFill>
              </a:endParaRP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E785C085-9FE1-B025-7D04-F69EC39D3E07}"/>
                </a:ext>
              </a:extLst>
            </p:cNvPr>
            <p:cNvSpPr/>
            <p:nvPr/>
          </p:nvSpPr>
          <p:spPr>
            <a:xfrm>
              <a:off x="11040505" y="3691481"/>
              <a:ext cx="230832" cy="230832"/>
            </a:xfrm>
            <a:prstGeom prst="ellipse">
              <a:avLst/>
            </a:prstGeom>
            <a:solidFill>
              <a:srgbClr val="FDB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>
                <a:solidFill>
                  <a:srgbClr val="FDB43E"/>
                </a:solidFill>
              </a:endParaRPr>
            </a:p>
          </p:txBody>
        </p: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C01850B1-2BB9-936C-B73D-1361E2BA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21999" y="4803159"/>
              <a:ext cx="1785389" cy="534534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5B251EA3-1E4E-86EB-E707-217C4D388F0C}"/>
              </a:ext>
            </a:extLst>
          </p:cNvPr>
          <p:cNvSpPr/>
          <p:nvPr/>
        </p:nvSpPr>
        <p:spPr>
          <a:xfrm>
            <a:off x="833774" y="1232192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31178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57A2F4C-A9D6-A733-22FB-FB14D5EAFC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68318"/>
          <a:stretch/>
        </p:blipFill>
        <p:spPr>
          <a:xfrm>
            <a:off x="8347500" y="0"/>
            <a:ext cx="3862655" cy="685800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B65679B3-82AF-77B8-75C5-260061861A71}"/>
              </a:ext>
            </a:extLst>
          </p:cNvPr>
          <p:cNvSpPr txBox="1">
            <a:spLocks/>
          </p:cNvSpPr>
          <p:nvPr/>
        </p:nvSpPr>
        <p:spPr>
          <a:xfrm>
            <a:off x="752057" y="1249458"/>
            <a:ext cx="4801362" cy="46232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Asazgua</a:t>
            </a:r>
            <a:r>
              <a:rPr lang="en-US" sz="4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 is committed to promoting the implementation and achievement of the goals and targets of the 2030 Agenda.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0F3B0BF5-6C25-3C49-4FEB-134C55334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30" y="1581422"/>
            <a:ext cx="951920" cy="970280"/>
          </a:xfrm>
          <a:prstGeom prst="rect">
            <a:avLst/>
          </a:prstGeom>
        </p:spPr>
      </p:pic>
      <p:pic>
        <p:nvPicPr>
          <p:cNvPr id="6" name="Imagen 5" descr="Icono&#10;&#10;Descripción generada automáticamente con confianza media">
            <a:extLst>
              <a:ext uri="{FF2B5EF4-FFF2-40B4-BE49-F238E27FC236}">
                <a16:creationId xmlns:a16="http://schemas.microsoft.com/office/drawing/2014/main" id="{245606D1-B36B-B129-F41F-6AE3468E6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75" y="1586367"/>
            <a:ext cx="951920" cy="970280"/>
          </a:xfrm>
          <a:prstGeom prst="rect">
            <a:avLst/>
          </a:prstGeom>
        </p:spPr>
      </p:pic>
      <p:pic>
        <p:nvPicPr>
          <p:cNvPr id="8" name="Imagen 7" descr="Interfaz de usuario gráfica, Icono&#10;&#10;Descripción generada automáticamente">
            <a:extLst>
              <a:ext uri="{FF2B5EF4-FFF2-40B4-BE49-F238E27FC236}">
                <a16:creationId xmlns:a16="http://schemas.microsoft.com/office/drawing/2014/main" id="{34571A94-776A-9B2B-FB8B-ECBB03FF6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64" y="1594907"/>
            <a:ext cx="951920" cy="970280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943D8295-8FF4-35E3-9880-45DBA8FBD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49" y="1593121"/>
            <a:ext cx="951920" cy="970280"/>
          </a:xfrm>
          <a:prstGeom prst="rect">
            <a:avLst/>
          </a:prstGeom>
        </p:spPr>
      </p:pic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6F556F56-E6A5-5124-1833-2BC94EADB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453" y="1598753"/>
            <a:ext cx="951920" cy="970280"/>
          </a:xfrm>
          <a:prstGeom prst="rect">
            <a:avLst/>
          </a:prstGeom>
        </p:spPr>
      </p:pic>
      <p:pic>
        <p:nvPicPr>
          <p:cNvPr id="16" name="Imagen 15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06985D43-51B1-C71B-40B5-838F207C8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30" y="2520801"/>
            <a:ext cx="951920" cy="970280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774100A5-0CA8-3422-768B-CCDA25027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53" y="2535900"/>
            <a:ext cx="951920" cy="970280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984851F8-E0A5-B168-76B8-66E743F5F5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02" y="2512037"/>
            <a:ext cx="951920" cy="970280"/>
          </a:xfrm>
          <a:prstGeom prst="rect">
            <a:avLst/>
          </a:prstGeom>
        </p:spPr>
      </p:pic>
      <p:pic>
        <p:nvPicPr>
          <p:cNvPr id="22" name="Imagen 21" descr="Imagen que contiene Icono&#10;&#10;Descripción generada automáticamente">
            <a:extLst>
              <a:ext uri="{FF2B5EF4-FFF2-40B4-BE49-F238E27FC236}">
                <a16:creationId xmlns:a16="http://schemas.microsoft.com/office/drawing/2014/main" id="{C5F91D29-F641-82F7-E680-E1D64CCDC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13" y="2519232"/>
            <a:ext cx="951920" cy="970280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F55C3C99-82E7-ABBB-A8A7-9C85186B46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51" y="2512037"/>
            <a:ext cx="951920" cy="970280"/>
          </a:xfrm>
          <a:prstGeom prst="rect">
            <a:avLst/>
          </a:prstGeom>
        </p:spPr>
      </p:pic>
      <p:pic>
        <p:nvPicPr>
          <p:cNvPr id="26" name="Imagen 2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371DD34D-648F-3294-659F-328D33B719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65" y="3434915"/>
            <a:ext cx="951920" cy="970280"/>
          </a:xfrm>
          <a:prstGeom prst="rect">
            <a:avLst/>
          </a:prstGeom>
        </p:spPr>
      </p:pic>
      <p:pic>
        <p:nvPicPr>
          <p:cNvPr id="28" name="Imagen 27" descr="Imagen que contiene Icono&#10;&#10;Descripción generada automáticamente">
            <a:extLst>
              <a:ext uri="{FF2B5EF4-FFF2-40B4-BE49-F238E27FC236}">
                <a16:creationId xmlns:a16="http://schemas.microsoft.com/office/drawing/2014/main" id="{B0080E48-FEC0-517B-644B-D920510142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29" y="3445578"/>
            <a:ext cx="951920" cy="970280"/>
          </a:xfrm>
          <a:prstGeom prst="rect">
            <a:avLst/>
          </a:prstGeom>
        </p:spPr>
      </p:pic>
      <p:pic>
        <p:nvPicPr>
          <p:cNvPr id="30" name="Imagen 2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C3C044A-08AB-F8BE-21F4-7FE3B67025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75" y="3428920"/>
            <a:ext cx="951920" cy="970280"/>
          </a:xfrm>
          <a:prstGeom prst="rect">
            <a:avLst/>
          </a:prstGeom>
        </p:spPr>
      </p:pic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FD3DE5F9-DF99-B083-445B-CE1605D1D6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63" y="3421725"/>
            <a:ext cx="951920" cy="970280"/>
          </a:xfrm>
          <a:prstGeom prst="rect">
            <a:avLst/>
          </a:prstGeom>
        </p:spPr>
      </p:pic>
      <p:pic>
        <p:nvPicPr>
          <p:cNvPr id="34" name="Imagen 33" descr="Interfaz de usuario gráfica, Aplicación, Icono&#10;&#10;Descripción generada automáticamente">
            <a:extLst>
              <a:ext uri="{FF2B5EF4-FFF2-40B4-BE49-F238E27FC236}">
                <a16:creationId xmlns:a16="http://schemas.microsoft.com/office/drawing/2014/main" id="{E856598A-F6D6-95E6-D87D-AA126A0A09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917" y="3429000"/>
            <a:ext cx="951920" cy="970280"/>
          </a:xfrm>
          <a:prstGeom prst="rect">
            <a:avLst/>
          </a:prstGeom>
        </p:spPr>
      </p:pic>
      <p:pic>
        <p:nvPicPr>
          <p:cNvPr id="36" name="Imagen 35" descr="Aplicación, Icono&#10;&#10;Descripción generada automáticamente">
            <a:extLst>
              <a:ext uri="{FF2B5EF4-FFF2-40B4-BE49-F238E27FC236}">
                <a16:creationId xmlns:a16="http://schemas.microsoft.com/office/drawing/2014/main" id="{DFB9BB41-9244-3E06-ECC7-BF341121C1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39" y="4352319"/>
            <a:ext cx="951920" cy="970280"/>
          </a:xfrm>
          <a:prstGeom prst="rect">
            <a:avLst/>
          </a:prstGeom>
        </p:spPr>
      </p:pic>
      <p:pic>
        <p:nvPicPr>
          <p:cNvPr id="38" name="Imagen 37" descr="Icono&#10;&#10;Descripción generada automáticamente">
            <a:extLst>
              <a:ext uri="{FF2B5EF4-FFF2-40B4-BE49-F238E27FC236}">
                <a16:creationId xmlns:a16="http://schemas.microsoft.com/office/drawing/2014/main" id="{4F3DDA8D-6701-89F4-EA9B-4E0B15644E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3" y="4362479"/>
            <a:ext cx="951920" cy="970280"/>
          </a:xfrm>
          <a:prstGeom prst="rect">
            <a:avLst/>
          </a:prstGeom>
        </p:spPr>
      </p:pic>
      <p:pic>
        <p:nvPicPr>
          <p:cNvPr id="42" name="Imagen 41" descr="Logotipo&#10;&#10;Descripción generada automáticamente">
            <a:extLst>
              <a:ext uri="{FF2B5EF4-FFF2-40B4-BE49-F238E27FC236}">
                <a16:creationId xmlns:a16="http://schemas.microsoft.com/office/drawing/2014/main" id="{0D4ABA51-BB99-EAC4-7994-F554A02FFA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00" y="4595724"/>
            <a:ext cx="3484880" cy="68855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CAD209D-3CBA-4CFE-0F44-376D40DDD0E4}"/>
              </a:ext>
            </a:extLst>
          </p:cNvPr>
          <p:cNvSpPr/>
          <p:nvPr/>
        </p:nvSpPr>
        <p:spPr>
          <a:xfrm>
            <a:off x="877077" y="5872702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132846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98C72D4-89A0-EEBB-DF43-A6CD69A42520}"/>
              </a:ext>
            </a:extLst>
          </p:cNvPr>
          <p:cNvGrpSpPr/>
          <p:nvPr/>
        </p:nvGrpSpPr>
        <p:grpSpPr>
          <a:xfrm>
            <a:off x="1510297" y="515815"/>
            <a:ext cx="7697177" cy="6857999"/>
            <a:chOff x="1522020" y="0"/>
            <a:chExt cx="7697177" cy="6857999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C83718F5-7FDC-3AFB-17FB-5A43808E435A}"/>
                </a:ext>
              </a:extLst>
            </p:cNvPr>
            <p:cNvGrpSpPr/>
            <p:nvPr/>
          </p:nvGrpSpPr>
          <p:grpSpPr>
            <a:xfrm>
              <a:off x="1522020" y="0"/>
              <a:ext cx="7697177" cy="6857999"/>
              <a:chOff x="2344658" y="81094"/>
              <a:chExt cx="7697177" cy="6857999"/>
            </a:xfrm>
          </p:grpSpPr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CCBBA5BD-F46C-27C9-524C-47B8E9CF3D19}"/>
                  </a:ext>
                </a:extLst>
              </p:cNvPr>
              <p:cNvGrpSpPr/>
              <p:nvPr/>
            </p:nvGrpSpPr>
            <p:grpSpPr>
              <a:xfrm>
                <a:off x="2344658" y="81094"/>
                <a:ext cx="7697177" cy="6857999"/>
                <a:chOff x="468485" y="30852"/>
                <a:chExt cx="7697177" cy="6857999"/>
              </a:xfrm>
            </p:grpSpPr>
            <p:grpSp>
              <p:nvGrpSpPr>
                <p:cNvPr id="32" name="Grupo 31">
                  <a:extLst>
                    <a:ext uri="{FF2B5EF4-FFF2-40B4-BE49-F238E27FC236}">
                      <a16:creationId xmlns:a16="http://schemas.microsoft.com/office/drawing/2014/main" id="{49A509B0-6E9A-4122-6587-48EAC03A9EB2}"/>
                    </a:ext>
                  </a:extLst>
                </p:cNvPr>
                <p:cNvGrpSpPr/>
                <p:nvPr/>
              </p:nvGrpSpPr>
              <p:grpSpPr>
                <a:xfrm>
                  <a:off x="468485" y="30852"/>
                  <a:ext cx="7697177" cy="6857999"/>
                  <a:chOff x="1120921" y="53297"/>
                  <a:chExt cx="7697177" cy="6857999"/>
                </a:xfrm>
              </p:grpSpPr>
              <p:pic>
                <p:nvPicPr>
                  <p:cNvPr id="34" name="Imagen 33">
                    <a:extLst>
                      <a:ext uri="{FF2B5EF4-FFF2-40B4-BE49-F238E27FC236}">
                        <a16:creationId xmlns:a16="http://schemas.microsoft.com/office/drawing/2014/main" id="{4527AD6E-AA54-1B7E-6E49-73D4C2E4D0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120921" y="53297"/>
                    <a:ext cx="7697177" cy="6857999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n 34" descr="Icono&#10;&#10;Descripción generada automáticamente con confianza media">
                    <a:extLst>
                      <a:ext uri="{FF2B5EF4-FFF2-40B4-BE49-F238E27FC236}">
                        <a16:creationId xmlns:a16="http://schemas.microsoft.com/office/drawing/2014/main" id="{9B4526FF-D84A-45C0-F2EA-99B6FB81AA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09942" y="1069392"/>
                    <a:ext cx="1352881" cy="1205384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n 35" descr="Dibujo en blanco y negro&#10;&#10;Descripción generada automáticamente con confianza media">
                    <a:extLst>
                      <a:ext uri="{FF2B5EF4-FFF2-40B4-BE49-F238E27FC236}">
                        <a16:creationId xmlns:a16="http://schemas.microsoft.com/office/drawing/2014/main" id="{B8042A45-A8A4-94D5-934E-3ED2DC0F5C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39065" y="2703393"/>
                    <a:ext cx="1352881" cy="1205384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n 36" descr="Icono&#10;&#10;Descripción generada automáticamente">
                    <a:extLst>
                      <a:ext uri="{FF2B5EF4-FFF2-40B4-BE49-F238E27FC236}">
                        <a16:creationId xmlns:a16="http://schemas.microsoft.com/office/drawing/2014/main" id="{336FECB9-DA5D-4E27-70A4-0326D09384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62508" y="4295962"/>
                    <a:ext cx="1352881" cy="120538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Imagen 32" descr="Logotipo&#10;&#10;Descripción generada automáticamente">
                  <a:extLst>
                    <a:ext uri="{FF2B5EF4-FFF2-40B4-BE49-F238E27FC236}">
                      <a16:creationId xmlns:a16="http://schemas.microsoft.com/office/drawing/2014/main" id="{AAB4AFC1-2318-9DE5-4136-202AF767C3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60331" y="2710642"/>
                  <a:ext cx="1449294" cy="1127324"/>
                </a:xfrm>
                <a:prstGeom prst="rect">
                  <a:avLst/>
                </a:prstGeom>
              </p:spPr>
            </p:pic>
          </p:grp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46D98FB-19AB-9D09-971B-E3DC1770EFD8}"/>
                  </a:ext>
                </a:extLst>
              </p:cNvPr>
              <p:cNvSpPr txBox="1"/>
              <p:nvPr/>
            </p:nvSpPr>
            <p:spPr>
              <a:xfrm rot="19828438">
                <a:off x="6610317" y="2239368"/>
                <a:ext cx="1483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4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Environment</a:t>
                </a:r>
                <a:endParaRPr lang="es-MX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61056D97-1C44-426B-1388-02FC372AC11E}"/>
                  </a:ext>
                </a:extLst>
              </p:cNvPr>
              <p:cNvSpPr txBox="1"/>
              <p:nvPr/>
            </p:nvSpPr>
            <p:spPr>
              <a:xfrm rot="1784137">
                <a:off x="6794179" y="3955563"/>
                <a:ext cx="1483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Social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FFFB741A-3D7F-E43F-9810-7AFF7B135772}"/>
                  </a:ext>
                </a:extLst>
              </p:cNvPr>
              <p:cNvSpPr txBox="1"/>
              <p:nvPr/>
            </p:nvSpPr>
            <p:spPr>
              <a:xfrm rot="5400000">
                <a:off x="5442748" y="5140783"/>
                <a:ext cx="1483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Governance</a:t>
                </a:r>
                <a:endParaRPr lang="es-MX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8" name="Imagen 37" descr="Logotipo&#10;&#10;Descripción generada automáticamente">
              <a:extLst>
                <a:ext uri="{FF2B5EF4-FFF2-40B4-BE49-F238E27FC236}">
                  <a16:creationId xmlns:a16="http://schemas.microsoft.com/office/drawing/2014/main" id="{56D1CC36-747E-9636-301C-FD2E320C6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52777" b="3494"/>
            <a:stretch/>
          </p:blipFill>
          <p:spPr>
            <a:xfrm>
              <a:off x="2719058" y="2766735"/>
              <a:ext cx="1645674" cy="664491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9A812321-4675-24E1-D912-971C4EE78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86" t="2192" r="518" b="1304"/>
            <a:stretch/>
          </p:blipFill>
          <p:spPr>
            <a:xfrm>
              <a:off x="2760508" y="3309823"/>
              <a:ext cx="1577827" cy="583097"/>
            </a:xfrm>
            <a:prstGeom prst="rect">
              <a:avLst/>
            </a:prstGeom>
          </p:spPr>
        </p:pic>
      </p:grp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372AD76-43E8-D87F-B42C-A80A3824B3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318"/>
          <a:stretch/>
        </p:blipFill>
        <p:spPr>
          <a:xfrm>
            <a:off x="8347500" y="0"/>
            <a:ext cx="3862655" cy="6858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5AACCEA-8F59-9FE7-0A60-F81B8A808C8D}"/>
              </a:ext>
            </a:extLst>
          </p:cNvPr>
          <p:cNvSpPr txBox="1">
            <a:spLocks/>
          </p:cNvSpPr>
          <p:nvPr/>
        </p:nvSpPr>
        <p:spPr>
          <a:xfrm>
            <a:off x="533865" y="725115"/>
            <a:ext cx="2483874" cy="12740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Our </a:t>
            </a:r>
          </a:p>
          <a:p>
            <a:r>
              <a:rPr lang="en-US" sz="40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 Medium"/>
              </a:rPr>
              <a:t>strategy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B1E729E-E8E4-CB91-705A-A743DD38FC22}"/>
              </a:ext>
            </a:extLst>
          </p:cNvPr>
          <p:cNvSpPr/>
          <p:nvPr/>
        </p:nvSpPr>
        <p:spPr>
          <a:xfrm>
            <a:off x="634482" y="2001871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461757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carretera en un campo&#10;&#10;Descripción generada automáticamente">
            <a:extLst>
              <a:ext uri="{FF2B5EF4-FFF2-40B4-BE49-F238E27FC236}">
                <a16:creationId xmlns:a16="http://schemas.microsoft.com/office/drawing/2014/main" id="{E46B669F-F40D-24C9-2811-71D2125F5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0149" r="1122" b="8382"/>
          <a:stretch/>
        </p:blipFill>
        <p:spPr>
          <a:xfrm>
            <a:off x="-10810" y="0"/>
            <a:ext cx="12185964" cy="685800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CEE7416A-F305-623F-725D-7DA87F67DA1A}"/>
              </a:ext>
            </a:extLst>
          </p:cNvPr>
          <p:cNvSpPr/>
          <p:nvPr/>
        </p:nvSpPr>
        <p:spPr>
          <a:xfrm>
            <a:off x="13252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475873" y="3171359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Guatemala Sugar Agroindustry supports </a:t>
            </a:r>
            <a:b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cities and territories within its area of influence</a:t>
            </a:r>
            <a:endParaRPr lang="es-GT" sz="4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n 1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063DF60-F14D-019B-0E95-861B871F2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08" y="635854"/>
            <a:ext cx="1372242" cy="1398709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6C73B38C-A260-F356-8C39-BECDD40A2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70" y="2686219"/>
            <a:ext cx="951920" cy="970280"/>
          </a:xfrm>
          <a:prstGeom prst="rect">
            <a:avLst/>
          </a:prstGeom>
        </p:spPr>
      </p:pic>
      <p:pic>
        <p:nvPicPr>
          <p:cNvPr id="15" name="Imagen 14" descr="Interfaz de usuario gráfica, Icono&#10;&#10;Descripción generada automáticamente">
            <a:extLst>
              <a:ext uri="{FF2B5EF4-FFF2-40B4-BE49-F238E27FC236}">
                <a16:creationId xmlns:a16="http://schemas.microsoft.com/office/drawing/2014/main" id="{36C0D980-E80D-AD93-34D2-7DD33C87B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20" y="2670417"/>
            <a:ext cx="951920" cy="970280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127F25E8-42E7-7489-150F-05963E93D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70" y="3640264"/>
            <a:ext cx="951920" cy="970280"/>
          </a:xfrm>
          <a:prstGeom prst="rect">
            <a:avLst/>
          </a:prstGeom>
        </p:spPr>
      </p:pic>
      <p:pic>
        <p:nvPicPr>
          <p:cNvPr id="17" name="Imagen 16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B414DA07-87E0-C04E-03D8-EB85BD9DB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20" y="3635141"/>
            <a:ext cx="951920" cy="970280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4AF393F2-6534-BCC7-981B-EBFB177FB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70" y="4594309"/>
            <a:ext cx="951920" cy="970280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9F6760D6-12F6-8D9C-9A38-FF4790B65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20" y="4599865"/>
            <a:ext cx="951920" cy="970280"/>
          </a:xfrm>
          <a:prstGeom prst="rect">
            <a:avLst/>
          </a:prstGeom>
        </p:spPr>
      </p:pic>
      <p:pic>
        <p:nvPicPr>
          <p:cNvPr id="20" name="Imagen 19" descr="Imagen que contiene Icono&#10;&#10;Descripción generada automáticamente">
            <a:extLst>
              <a:ext uri="{FF2B5EF4-FFF2-40B4-BE49-F238E27FC236}">
                <a16:creationId xmlns:a16="http://schemas.microsoft.com/office/drawing/2014/main" id="{45A2B3AB-D4AF-D484-7097-296319003A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20" y="5564589"/>
            <a:ext cx="951920" cy="97028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8898B44-7F61-56B4-F329-4D7E8B05A131}"/>
              </a:ext>
            </a:extLst>
          </p:cNvPr>
          <p:cNvSpPr/>
          <p:nvPr/>
        </p:nvSpPr>
        <p:spPr>
          <a:xfrm>
            <a:off x="597159" y="6366918"/>
            <a:ext cx="1511560" cy="167951"/>
          </a:xfrm>
          <a:prstGeom prst="rect">
            <a:avLst/>
          </a:prstGeom>
          <a:solidFill>
            <a:srgbClr val="FDB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28947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E1F7D13-3DEC-CEA3-5A26-F2C8D9E78B3E}"/>
              </a:ext>
            </a:extLst>
          </p:cNvPr>
          <p:cNvSpPr/>
          <p:nvPr/>
        </p:nvSpPr>
        <p:spPr>
          <a:xfrm>
            <a:off x="0" y="783771"/>
            <a:ext cx="5840963" cy="5047862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2E5ADFC-6DA4-6802-F7B5-2E19E923E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18"/>
          <a:stretch/>
        </p:blipFill>
        <p:spPr>
          <a:xfrm>
            <a:off x="8357549" y="0"/>
            <a:ext cx="386265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8DC206-5E7B-E57F-9F4A-F27856125B7B}"/>
              </a:ext>
            </a:extLst>
          </p:cNvPr>
          <p:cNvSpPr txBox="1"/>
          <p:nvPr/>
        </p:nvSpPr>
        <p:spPr>
          <a:xfrm>
            <a:off x="1295445" y="2450757"/>
            <a:ext cx="38695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Cities and </a:t>
            </a:r>
          </a:p>
          <a:p>
            <a:pPr algn="r"/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Communities</a:t>
            </a:r>
            <a:endParaRPr lang="es-GT" sz="4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7EB24A0-4AFE-4CA9-3DDC-3CB02A8A1A59}"/>
              </a:ext>
            </a:extLst>
          </p:cNvPr>
          <p:cNvGrpSpPr/>
          <p:nvPr/>
        </p:nvGrpSpPr>
        <p:grpSpPr>
          <a:xfrm>
            <a:off x="5840964" y="1698172"/>
            <a:ext cx="3097762" cy="933062"/>
            <a:chOff x="5840964" y="1698172"/>
            <a:chExt cx="3097762" cy="93306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B7B82CA-A3DF-B543-8BF4-8D0C1A48F320}"/>
                </a:ext>
              </a:extLst>
            </p:cNvPr>
            <p:cNvSpPr/>
            <p:nvPr/>
          </p:nvSpPr>
          <p:spPr>
            <a:xfrm>
              <a:off x="5840964" y="1698172"/>
              <a:ext cx="1026368" cy="933062"/>
            </a:xfrm>
            <a:prstGeom prst="rect">
              <a:avLst/>
            </a:prstGeom>
            <a:solidFill>
              <a:srgbClr val="FDB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99A029DE-0ED3-2354-D8D6-9CE0DD75A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535" y="1762327"/>
              <a:ext cx="903226" cy="804753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C4D35FE-56E4-EE58-E1F5-D9D9F110F397}"/>
                </a:ext>
              </a:extLst>
            </p:cNvPr>
            <p:cNvSpPr txBox="1"/>
            <p:nvPr/>
          </p:nvSpPr>
          <p:spPr>
            <a:xfrm>
              <a:off x="6995838" y="1927537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Economic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E6C002F-6165-7ABD-5D28-6F955540F21B}"/>
              </a:ext>
            </a:extLst>
          </p:cNvPr>
          <p:cNvGrpSpPr/>
          <p:nvPr/>
        </p:nvGrpSpPr>
        <p:grpSpPr>
          <a:xfrm>
            <a:off x="5840964" y="2677890"/>
            <a:ext cx="3097762" cy="933062"/>
            <a:chOff x="5840964" y="2677890"/>
            <a:chExt cx="3097762" cy="93306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078F12F-B456-C390-C4C0-66438C196C06}"/>
                </a:ext>
              </a:extLst>
            </p:cNvPr>
            <p:cNvSpPr/>
            <p:nvPr/>
          </p:nvSpPr>
          <p:spPr>
            <a:xfrm>
              <a:off x="5840964" y="2677890"/>
              <a:ext cx="1026368" cy="933062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pic>
          <p:nvPicPr>
            <p:cNvPr id="10" name="Imagen 9" descr="Dibujo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04A80D50-5607-AF5A-6357-C843CE68F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945" y="2757557"/>
              <a:ext cx="868407" cy="773729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54EC360-2D0D-6B19-4B4B-1323B07D5B2B}"/>
                </a:ext>
              </a:extLst>
            </p:cNvPr>
            <p:cNvSpPr txBox="1"/>
            <p:nvPr/>
          </p:nvSpPr>
          <p:spPr>
            <a:xfrm>
              <a:off x="6995838" y="2864147"/>
              <a:ext cx="1942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0D24157-D279-3383-9057-4D1326489610}"/>
              </a:ext>
            </a:extLst>
          </p:cNvPr>
          <p:cNvGrpSpPr/>
          <p:nvPr/>
        </p:nvGrpSpPr>
        <p:grpSpPr>
          <a:xfrm>
            <a:off x="5837855" y="3679374"/>
            <a:ext cx="3651378" cy="933062"/>
            <a:chOff x="5837855" y="3679374"/>
            <a:chExt cx="3651378" cy="93306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59B56B0-0527-6B64-A1A4-6365A899C2E0}"/>
                </a:ext>
              </a:extLst>
            </p:cNvPr>
            <p:cNvSpPr/>
            <p:nvPr/>
          </p:nvSpPr>
          <p:spPr>
            <a:xfrm>
              <a:off x="5837855" y="3679374"/>
              <a:ext cx="1026368" cy="933062"/>
            </a:xfrm>
            <a:prstGeom prst="rect">
              <a:avLst/>
            </a:prstGeom>
            <a:solidFill>
              <a:srgbClr val="00AC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pic>
          <p:nvPicPr>
            <p:cNvPr id="8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C808D448-D6CD-3D7A-9311-7DF1FE0E9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254" y="3787034"/>
              <a:ext cx="805570" cy="717743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6E87D99-5B33-572A-9445-9DDC12EE3430}"/>
                </a:ext>
              </a:extLst>
            </p:cNvPr>
            <p:cNvSpPr txBox="1"/>
            <p:nvPr/>
          </p:nvSpPr>
          <p:spPr>
            <a:xfrm>
              <a:off x="6995838" y="3831395"/>
              <a:ext cx="24933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25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692</Words>
  <Application>Microsoft Office PowerPoint</Application>
  <PresentationFormat>Panorámica</PresentationFormat>
  <Paragraphs>147</Paragraphs>
  <Slides>29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Formata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ASAZGUA - Kelly Rosales</dc:creator>
  <cp:lastModifiedBy>AB</cp:lastModifiedBy>
  <cp:revision>14</cp:revision>
  <dcterms:created xsi:type="dcterms:W3CDTF">2023-06-26T19:29:18Z</dcterms:created>
  <dcterms:modified xsi:type="dcterms:W3CDTF">2023-07-11T01:14:49Z</dcterms:modified>
</cp:coreProperties>
</file>