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4" r:id="rId5"/>
    <p:sldId id="263" r:id="rId6"/>
    <p:sldId id="262" r:id="rId7"/>
  </p:sldIdLst>
  <p:sldSz cx="18288000" cy="10296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E2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329"/>
  </p:normalViewPr>
  <p:slideViewPr>
    <p:cSldViewPr snapToGrid="0" snapToObjects="1">
      <p:cViewPr varScale="1">
        <p:scale>
          <a:sx n="66" d="100"/>
          <a:sy n="66" d="100"/>
        </p:scale>
        <p:origin x="5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5103"/>
            <a:ext cx="13716000" cy="3584716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8060"/>
            <a:ext cx="13716000" cy="24859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4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8195"/>
            <a:ext cx="3943350" cy="87258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8195"/>
            <a:ext cx="11601450" cy="87258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6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0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6982"/>
            <a:ext cx="15773400" cy="4283068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90570"/>
            <a:ext cx="15773400" cy="225236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9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40973"/>
            <a:ext cx="7772400" cy="6533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40973"/>
            <a:ext cx="7772400" cy="6533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8195"/>
            <a:ext cx="15773400" cy="199018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4080"/>
            <a:ext cx="7736681" cy="123701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61092"/>
            <a:ext cx="7736681" cy="55319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4080"/>
            <a:ext cx="7774782" cy="123701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61092"/>
            <a:ext cx="7774782" cy="55319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6435"/>
            <a:ext cx="5898356" cy="240252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2510"/>
            <a:ext cx="9258300" cy="731720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8957"/>
            <a:ext cx="5898356" cy="57226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6435"/>
            <a:ext cx="5898356" cy="240252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2510"/>
            <a:ext cx="9258300" cy="731720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8957"/>
            <a:ext cx="5898356" cy="57226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8FA9-CB8C-5D45-A534-DEE3068EBB85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5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8195"/>
            <a:ext cx="15773400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40973"/>
            <a:ext cx="15773400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43354"/>
            <a:ext cx="41148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8FA9-CB8C-5D45-A534-DEE3068EBB85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43354"/>
            <a:ext cx="61722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43354"/>
            <a:ext cx="41148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069B-BD31-2F49-8226-339592383A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2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d.in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decadeonrestoration.org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19CE0-B8BD-194D-896C-720E5C855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-221572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EF5497-84C9-4A4E-A059-170AAEACD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5103"/>
            <a:ext cx="14348564" cy="358471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1800" b="0" i="0" u="none" strike="noStrike" baseline="0" dirty="0">
                <a:solidFill>
                  <a:srgbClr val="000000"/>
                </a:solidFill>
                <a:latin typeface="Monty Rg"/>
              </a:rPr>
            </a:br>
            <a:r>
              <a:rPr lang="en-US" sz="6700" b="0" i="0" u="none" strike="noStrike" baseline="0" dirty="0">
                <a:solidFill>
                  <a:srgbClr val="000000"/>
                </a:solidFill>
                <a:latin typeface="Amasis MT Pro Black" panose="02040A04050005020304" pitchFamily="18" charset="0"/>
              </a:rPr>
              <a:t>Why b</a:t>
            </a:r>
            <a:r>
              <a:rPr lang="en-US" sz="6700" dirty="0">
                <a:solidFill>
                  <a:srgbClr val="000000"/>
                </a:solidFill>
                <a:latin typeface="Amasis MT Pro Black" panose="02040A04050005020304" pitchFamily="18" charset="0"/>
              </a:rPr>
              <a:t>usiness cares for </a:t>
            </a:r>
            <a:br>
              <a:rPr lang="en-US" sz="6700" dirty="0">
                <a:solidFill>
                  <a:srgbClr val="000000"/>
                </a:solidFill>
                <a:latin typeface="Amasis MT Pro Black" panose="02040A04050005020304" pitchFamily="18" charset="0"/>
              </a:rPr>
            </a:br>
            <a:r>
              <a:rPr lang="en-US" sz="6700" dirty="0">
                <a:solidFill>
                  <a:srgbClr val="000000"/>
                </a:solidFill>
                <a:latin typeface="Amasis MT Pro Black" panose="02040A04050005020304" pitchFamily="18" charset="0"/>
              </a:rPr>
              <a:t>food, water</a:t>
            </a:r>
            <a:r>
              <a:rPr lang="en-CA" sz="6700" b="1" i="0" u="none" strike="noStrike" baseline="0" dirty="0">
                <a:latin typeface="Amasis MT Pro Black" panose="02040A04050005020304" pitchFamily="18" charset="0"/>
              </a:rPr>
              <a:t>, </a:t>
            </a:r>
            <a:r>
              <a:rPr lang="en-US" sz="6700" b="1" i="0" u="none" strike="noStrike" baseline="0" dirty="0">
                <a:latin typeface="Amasis MT Pro Black" panose="02040A04050005020304" pitchFamily="18" charset="0"/>
              </a:rPr>
              <a:t>energy, biodiversity and health</a:t>
            </a:r>
            <a:br>
              <a:rPr lang="en-US" sz="3600" b="1" i="0" u="none" strike="noStrike" baseline="0" dirty="0">
                <a:latin typeface="Amasis MT Pro Black" panose="02040A04050005020304" pitchFamily="18" charset="0"/>
              </a:rPr>
            </a:br>
            <a:r>
              <a:rPr lang="en-US" sz="3600" b="1" i="0" u="none" strike="noStrike" baseline="0" dirty="0">
                <a:latin typeface="Amasis MT Pro Black" panose="02040A04050005020304" pitchFamily="18" charset="0"/>
              </a:rPr>
              <a:t> </a:t>
            </a:r>
            <a:br>
              <a:rPr lang="en-US" sz="3600" b="0" i="0" u="none" strike="noStrike" baseline="0" dirty="0">
                <a:latin typeface="+mn-lt"/>
              </a:rPr>
            </a:br>
            <a:br>
              <a:rPr lang="en-US" sz="3600" b="1" i="0" u="none" strike="noStrike" baseline="0" dirty="0">
                <a:latin typeface="+mn-lt"/>
              </a:rPr>
            </a:br>
            <a:r>
              <a:rPr lang="en-US" sz="4900" b="1" dirty="0"/>
              <a:t>Oliver Hillel</a:t>
            </a:r>
            <a:br>
              <a:rPr lang="en-US" sz="4900" b="1" dirty="0"/>
            </a:br>
            <a:r>
              <a:rPr lang="en-US" sz="4900" b="1" dirty="0"/>
              <a:t>Secretariat of the </a:t>
            </a:r>
            <a:br>
              <a:rPr lang="en-US" sz="4900" b="1" dirty="0"/>
            </a:br>
            <a:r>
              <a:rPr lang="en-US" sz="4900" b="1" dirty="0"/>
              <a:t>Convention on Biological 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D1141-557C-1A46-96F5-EAFAF300E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5940" y="5971730"/>
            <a:ext cx="13716000" cy="2485943"/>
          </a:xfrm>
        </p:spPr>
        <p:txBody>
          <a:bodyPr>
            <a:normAutofit fontScale="47500" lnSpcReduction="20000"/>
          </a:bodyPr>
          <a:lstStyle/>
          <a:p>
            <a:r>
              <a:rPr lang="en-US" sz="8000" b="1" dirty="0"/>
              <a:t>SWESN – DESA – ASAZGUA</a:t>
            </a:r>
          </a:p>
          <a:p>
            <a:endParaRPr lang="en-US" dirty="0"/>
          </a:p>
          <a:p>
            <a:r>
              <a:rPr lang="en-US" sz="7600" dirty="0">
                <a:latin typeface="Amasis MT Pro Black" panose="02040A04050005020304" pitchFamily="18" charset="0"/>
              </a:rPr>
              <a:t>10 May 2022</a:t>
            </a:r>
            <a:endParaRPr lang="en-US" sz="7600" b="0" i="0" u="none" strike="noStrike" baseline="0" dirty="0">
              <a:latin typeface="Amasis MT Pro Black" panose="02040A04050005020304" pitchFamily="18" charset="0"/>
            </a:endParaRPr>
          </a:p>
          <a:p>
            <a:r>
              <a:rPr lang="en-CA" sz="7600" b="0" i="0" u="none" strike="noStrike" baseline="0" dirty="0">
                <a:latin typeface="Amasis MT Pro Black" panose="02040A04050005020304" pitchFamily="18" charset="0"/>
              </a:rPr>
              <a:t> </a:t>
            </a:r>
            <a:r>
              <a:rPr lang="en-CA" sz="7600" b="1" i="0" u="none" strike="noStrike" baseline="0" dirty="0">
                <a:latin typeface="Amasis MT Pro Black" panose="02040A04050005020304" pitchFamily="18" charset="0"/>
              </a:rPr>
              <a:t>“Role of the private industry in support of the SDGs on water, </a:t>
            </a:r>
            <a:r>
              <a:rPr lang="en-US" sz="7600" b="1" i="0" u="none" strike="noStrike" baseline="0" dirty="0">
                <a:latin typeface="Amasis MT Pro Black" panose="02040A04050005020304" pitchFamily="18" charset="0"/>
              </a:rPr>
              <a:t>energy, biodiversity and health” </a:t>
            </a:r>
            <a:endParaRPr lang="en-US" sz="7600" dirty="0">
              <a:latin typeface="Amasis MT Pro Black" panose="02040A04050005020304" pitchFamily="18" charset="0"/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59E9FDD2-32C1-401D-B4E5-9BE00EEE9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567" y="8906741"/>
            <a:ext cx="3048625" cy="1158687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85769802-448F-481E-AF93-B49D77D5A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818" y="9127152"/>
            <a:ext cx="5998567" cy="9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7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FEF1BB-030B-C247-B85D-B38080A2F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0416"/>
            <a:ext cx="18329148" cy="103101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963605-ABFB-7642-AEAA-64DD00A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52879">
            <a:off x="67330" y="-165787"/>
            <a:ext cx="15773400" cy="1990186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rgbClr val="CC0099"/>
                </a:solidFill>
                <a:latin typeface="AR DARLING" panose="02000000000000000000" pitchFamily="2" charset="0"/>
              </a:rPr>
              <a:t>URGENCY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19A2C-EA54-4844-8BD3-D56DB1714468}"/>
              </a:ext>
            </a:extLst>
          </p:cNvPr>
          <p:cNvSpPr txBox="1"/>
          <p:nvPr/>
        </p:nvSpPr>
        <p:spPr>
          <a:xfrm>
            <a:off x="4346525" y="2354895"/>
            <a:ext cx="147055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Biodiversity as core development and well-being asset</a:t>
            </a:r>
          </a:p>
          <a:p>
            <a:endParaRPr lang="en-US" sz="3200" b="1" dirty="0"/>
          </a:p>
          <a:p>
            <a:r>
              <a:rPr lang="en-US" sz="4400" b="1" dirty="0"/>
              <a:t>Unprecedented rate of loss across all areas</a:t>
            </a:r>
          </a:p>
          <a:p>
            <a:endParaRPr lang="en-US" sz="3200" b="1" dirty="0"/>
          </a:p>
          <a:p>
            <a:r>
              <a:rPr lang="en-US" sz="4400" b="1" dirty="0"/>
              <a:t>The enemy is us: the BIG nexus for nature -</a:t>
            </a:r>
          </a:p>
          <a:p>
            <a:r>
              <a:rPr lang="en-US" sz="4400" b="1" dirty="0"/>
              <a:t>food; water; energy; health and the SDGs</a:t>
            </a:r>
          </a:p>
          <a:p>
            <a:endParaRPr lang="en-US" sz="3200" b="1" dirty="0"/>
          </a:p>
          <a:p>
            <a:r>
              <a:rPr lang="en-US" sz="4400" b="1" dirty="0"/>
              <a:t>Consumption, production; manufacturing, distribution, infrastructure and finance, innovation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3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03" y="29359"/>
            <a:ext cx="18304932" cy="102965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56AC4-5A9A-B444-9EC0-93F720D4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06838">
            <a:off x="580896" y="2051315"/>
            <a:ext cx="15773400" cy="1990186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476E2C"/>
                </a:solidFill>
                <a:latin typeface="AR BLANCA" panose="02000000000000000000" pitchFamily="2" charset="0"/>
              </a:rPr>
              <a:t>OPPORTUNITY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BB39B-8D64-462D-9FE7-C916DC0AD8D2}"/>
              </a:ext>
            </a:extLst>
          </p:cNvPr>
          <p:cNvSpPr txBox="1"/>
          <p:nvPr/>
        </p:nvSpPr>
        <p:spPr>
          <a:xfrm>
            <a:off x="2185045" y="3135650"/>
            <a:ext cx="1398687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Economics of ecosystem services and the Pareto Principle: low-hanging fruit now, use social and tech innovation</a:t>
            </a:r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4000" b="1" dirty="0"/>
              <a:t>Incremental and transformative change are here</a:t>
            </a:r>
            <a:endParaRPr lang="en-US" sz="1200" b="1" dirty="0"/>
          </a:p>
          <a:p>
            <a:endParaRPr lang="en-US" sz="1200" b="1" dirty="0"/>
          </a:p>
          <a:p>
            <a:r>
              <a:rPr lang="en-US" sz="4000" b="1" dirty="0"/>
              <a:t>Commitments: </a:t>
            </a:r>
            <a:r>
              <a:rPr lang="en-US" sz="4000" b="1" dirty="0" err="1"/>
              <a:t>BusinessforNature</a:t>
            </a:r>
            <a:r>
              <a:rPr lang="en-US" sz="4000" b="1" dirty="0"/>
              <a:t>, Finance4Biodiversity, Sharm to Kunming Action Agenda for Nature and People, Global Compact…</a:t>
            </a:r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4000" b="1" dirty="0"/>
              <a:t>Monitoring and disclosure: UNSEEA, NCA, IPBES multiple values of nature, TNFD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242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932" y="103181"/>
            <a:ext cx="18304932" cy="102965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56AC4-5A9A-B444-9EC0-93F720D4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96" y="961553"/>
            <a:ext cx="16867860" cy="199018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Matura MT Script Capitals" panose="03020802060602070202" pitchFamily="66" charset="0"/>
              </a:rPr>
              <a:t>Why the Convention on Biological Diversity?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BB39B-8D64-462D-9FE7-C916DC0AD8D2}"/>
              </a:ext>
            </a:extLst>
          </p:cNvPr>
          <p:cNvSpPr txBox="1"/>
          <p:nvPr/>
        </p:nvSpPr>
        <p:spPr>
          <a:xfrm>
            <a:off x="2185045" y="3135650"/>
            <a:ext cx="1398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E22C0-DD08-48D4-A314-B132D64226B5}"/>
              </a:ext>
            </a:extLst>
          </p:cNvPr>
          <p:cNvSpPr txBox="1"/>
          <p:nvPr/>
        </p:nvSpPr>
        <p:spPr>
          <a:xfrm>
            <a:off x="2116080" y="2743202"/>
            <a:ext cx="1405584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Almost universal body of public international law</a:t>
            </a:r>
          </a:p>
          <a:p>
            <a:endParaRPr lang="en-US" sz="3600" b="1" dirty="0"/>
          </a:p>
          <a:p>
            <a:r>
              <a:rPr lang="en-US" sz="4000" b="1" dirty="0"/>
              <a:t>Wide-ranging themes, umbrella for many other Conventions</a:t>
            </a:r>
          </a:p>
          <a:p>
            <a:endParaRPr lang="en-US" sz="3600" b="1" dirty="0"/>
          </a:p>
          <a:p>
            <a:r>
              <a:rPr lang="en-US" sz="4000" b="1" dirty="0"/>
              <a:t>Unique moment: framework with targets for 10 years, UN-wide</a:t>
            </a:r>
          </a:p>
          <a:p>
            <a:endParaRPr lang="en-US" sz="3600" b="1" dirty="0"/>
          </a:p>
          <a:p>
            <a:r>
              <a:rPr lang="en-US" sz="4000" b="1" dirty="0"/>
              <a:t>Science-based: IPBES, Dasgupta report</a:t>
            </a:r>
          </a:p>
          <a:p>
            <a:endParaRPr lang="en-US" sz="3600" b="1" dirty="0"/>
          </a:p>
          <a:p>
            <a:r>
              <a:rPr lang="en-US" sz="4000" b="1" dirty="0"/>
              <a:t>Unprecedented involvement of business and finance, facilitated participation of subnational and local governments, indigenous peoples and local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0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8304932" cy="102965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56AC4-5A9A-B444-9EC0-93F720D4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10617"/>
            <a:ext cx="15773400" cy="199018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Gill Sans Nova Ultra Bold" panose="020B0604020202020204" pitchFamily="34" charset="0"/>
              </a:rPr>
              <a:t>ACTION 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C20F7-A465-4014-94AA-FAB0820B6363}"/>
              </a:ext>
            </a:extLst>
          </p:cNvPr>
          <p:cNvSpPr txBox="1"/>
          <p:nvPr/>
        </p:nvSpPr>
        <p:spPr>
          <a:xfrm>
            <a:off x="789140" y="1916485"/>
            <a:ext cx="15773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ill Sans Nova Ultra Bold" panose="020B0B02020104020203" pitchFamily="34" charset="0"/>
              </a:rPr>
              <a:t>Breaking silos</a:t>
            </a:r>
            <a:r>
              <a:rPr lang="en-US" sz="32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Territorial governance: climate, biodiversity and land- and seascapes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Mainstreaming and resource mobilization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Blended trust funds, debt-for-nature, Creator economy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Actuarial sciences and parametrized insurance</a:t>
            </a:r>
          </a:p>
          <a:p>
            <a:endParaRPr lang="en-US" sz="3200" dirty="0"/>
          </a:p>
          <a:p>
            <a:r>
              <a:rPr lang="en-US" sz="3200" b="1" dirty="0">
                <a:latin typeface="Gill Sans Nova Ultra Bold" panose="020B0B02020104020203" pitchFamily="34" charset="0"/>
              </a:rPr>
              <a:t>First mover advantage</a:t>
            </a:r>
            <a:r>
              <a:rPr lang="en-US" sz="32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Anticipate costs, leverage opportunities: commitments and strategies, 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MDBs sending a clear message – we need champions</a:t>
            </a:r>
          </a:p>
          <a:p>
            <a:endParaRPr lang="en-US" sz="3200" dirty="0"/>
          </a:p>
          <a:p>
            <a:r>
              <a:rPr lang="en-US" sz="3200" b="1" dirty="0">
                <a:latin typeface="Gill Sans Nova Ultra Bold" panose="020B0B02020104020203" pitchFamily="34" charset="0"/>
              </a:rPr>
              <a:t>Where?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Conference of the Parties: Business Forum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Events of the Rio Conventions Pavilion</a:t>
            </a:r>
          </a:p>
          <a:p>
            <a:r>
              <a:rPr lang="en-US" sz="3200" dirty="0"/>
              <a:t>Inter-sessional: Expert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Resource Mobilization, Mainstreaming, Monitoring and Disclosure</a:t>
            </a:r>
          </a:p>
        </p:txBody>
      </p:sp>
    </p:spTree>
    <p:extLst>
      <p:ext uri="{BB962C8B-B14F-4D97-AF65-F5344CB8AC3E}">
        <p14:creationId xmlns:p14="http://schemas.microsoft.com/office/powerpoint/2010/main" val="42049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DD0EFC-265D-0C4C-B362-683464EF4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B2205-7C3F-1E4E-8AB5-D50BC052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055" y="4153169"/>
            <a:ext cx="7287489" cy="1990186"/>
          </a:xfrm>
        </p:spPr>
        <p:txBody>
          <a:bodyPr/>
          <a:lstStyle/>
          <a:p>
            <a:r>
              <a:rPr lang="en-US" dirty="0"/>
              <a:t>oliver.hillel@un.org</a:t>
            </a:r>
          </a:p>
        </p:txBody>
      </p:sp>
    </p:spTree>
    <p:extLst>
      <p:ext uri="{BB962C8B-B14F-4D97-AF65-F5344CB8AC3E}">
        <p14:creationId xmlns:p14="http://schemas.microsoft.com/office/powerpoint/2010/main" val="1385762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D20ACA5-594A-6F45-AEC5-41C1C90CEFC7}" vid="{6197503E-834C-2C4A-8A22-4826CE89140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134</TotalTime>
  <Words>321</Words>
  <Application>Microsoft Macintosh PowerPoint</Application>
  <PresentationFormat>Personalizado</PresentationFormat>
  <Paragraphs>51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Amasis MT Pro Black</vt:lpstr>
      <vt:lpstr>AR BLANCA</vt:lpstr>
      <vt:lpstr>AR DARLING</vt:lpstr>
      <vt:lpstr>Arial</vt:lpstr>
      <vt:lpstr>Calibri</vt:lpstr>
      <vt:lpstr>Calibri Light</vt:lpstr>
      <vt:lpstr>Gill Sans Nova Ultra Bold</vt:lpstr>
      <vt:lpstr>Matura MT Script Capitals</vt:lpstr>
      <vt:lpstr>Monty Rg</vt:lpstr>
      <vt:lpstr>Tema de Office</vt:lpstr>
      <vt:lpstr>      Why business cares for  food, water, energy, biodiversity and health    Oliver Hillel Secretariat of the  Convention on Biological Diversity</vt:lpstr>
      <vt:lpstr>URGENCY</vt:lpstr>
      <vt:lpstr>OPPORTUNITY</vt:lpstr>
      <vt:lpstr>Why the Convention on Biological Diversity?</vt:lpstr>
      <vt:lpstr>ACTION NOW</vt:lpstr>
      <vt:lpstr>oliver.hillel@un.org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Paredes P</dc:creator>
  <cp:lastModifiedBy>Gustavo Paredes P</cp:lastModifiedBy>
  <cp:revision>14</cp:revision>
  <dcterms:created xsi:type="dcterms:W3CDTF">2022-04-21T23:19:40Z</dcterms:created>
  <dcterms:modified xsi:type="dcterms:W3CDTF">2022-05-10T00:24:10Z</dcterms:modified>
</cp:coreProperties>
</file>