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1" r:id="rId5"/>
    <p:sldId id="262" r:id="rId6"/>
    <p:sldId id="341" r:id="rId7"/>
    <p:sldId id="339" r:id="rId8"/>
    <p:sldId id="352" r:id="rId9"/>
    <p:sldId id="349" r:id="rId10"/>
    <p:sldId id="348" r:id="rId11"/>
    <p:sldId id="340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ke Wouterse" initials="LW" lastIdx="1" clrIdx="0">
    <p:extLst>
      <p:ext uri="{19B8F6BF-5375-455C-9EA6-DF929625EA0E}">
        <p15:presenceInfo xmlns:p15="http://schemas.microsoft.com/office/powerpoint/2012/main" userId="S::l.wouterse@radaradvies.nl::82fecb5e-63f0-4ea8-b9d9-bfcbe9571e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251"/>
    <a:srgbClr val="2D3892"/>
    <a:srgbClr val="FFE101"/>
    <a:srgbClr val="F24151"/>
    <a:srgbClr val="1F3763"/>
    <a:srgbClr val="FFFFFF"/>
    <a:srgbClr val="00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E62B9-0391-4A28-AE29-E550CAE13952}" v="272" dt="2020-01-26T17:54:06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7682" autoAdjust="0"/>
  </p:normalViewPr>
  <p:slideViewPr>
    <p:cSldViewPr snapToGrid="0">
      <p:cViewPr varScale="1">
        <p:scale>
          <a:sx n="101" d="100"/>
          <a:sy n="101" d="100"/>
        </p:scale>
        <p:origin x="18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2EBC69-3D86-4821-8AE3-8032F479A0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99D04-6400-49D8-98DD-18F6727DDC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15EB-7D83-4D43-A110-B505C1238344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18D94-6420-439D-B945-331B7B5BE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C8940-43CC-4FE6-853C-AB05003F6F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2E0FE-271F-443F-8F5E-6B3C76AD9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94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8D346-D2FB-45F9-894D-81E1D09CCB20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1831F-21E9-4051-914F-8CDE8CB43E7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90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1831F-21E9-4051-914F-8CDE8CB43E7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04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1831F-21E9-4051-914F-8CDE8CB43E7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92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1831F-21E9-4051-914F-8CDE8CB43E7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13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1831F-21E9-4051-914F-8CDE8CB43E7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44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1831F-21E9-4051-914F-8CDE8CB43E7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78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1831F-21E9-4051-914F-8CDE8CB43E7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41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1831F-21E9-4051-914F-8CDE8CB43E7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00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1831F-21E9-4051-914F-8CDE8CB43E7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1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hyperlink" Target="https://www.linkedin.com/company/radicalisation-awareness-network---ran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hyperlink" Target="https://www.youtube.com/channel/UCD6U5qdKiA3ObOKGEVwTQKw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s://ec.europa.eu/ran" TargetMode="Externa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NEurope" TargetMode="External"/><Relationship Id="rId11" Type="http://schemas.openxmlformats.org/officeDocument/2006/relationships/image" Target="../media/image6.svg"/><Relationship Id="rId24" Type="http://schemas.openxmlformats.org/officeDocument/2006/relationships/image" Target="../media/image18.sv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hyperlink" Target="https://www.facebook.com/RadicalisationAwarenessNetwork" TargetMode="External"/><Relationship Id="rId14" Type="http://schemas.openxmlformats.org/officeDocument/2006/relationships/image" Target="../media/image8.svg"/><Relationship Id="rId22" Type="http://schemas.openxmlformats.org/officeDocument/2006/relationships/image" Target="../media/image1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5.png"/><Relationship Id="rId3" Type="http://schemas.openxmlformats.org/officeDocument/2006/relationships/hyperlink" Target="https://www.linkedin.com/company/radicalisation-awareness-network---ran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s://www.youtube.com/channel/UCD6U5qdKiA3ObOKGEVwTQKw" TargetMode="External"/><Relationship Id="rId2" Type="http://schemas.openxmlformats.org/officeDocument/2006/relationships/hyperlink" Target="https://ec.europa.eu/ran" TargetMode="External"/><Relationship Id="rId16" Type="http://schemas.openxmlformats.org/officeDocument/2006/relationships/image" Target="../media/image1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NEurope" TargetMode="External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hyperlink" Target="https://www.facebook.com/RadicalisationAwarenessNetwork" TargetMode="External"/><Relationship Id="rId1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E">
    <p:bg>
      <p:bgPr>
        <a:solidFill>
          <a:srgbClr val="2D3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450046-C4F8-4B26-AC5F-B83DB6CDE74D}"/>
              </a:ext>
            </a:extLst>
          </p:cNvPr>
          <p:cNvGrpSpPr/>
          <p:nvPr userDrawn="1"/>
        </p:nvGrpSpPr>
        <p:grpSpPr>
          <a:xfrm>
            <a:off x="4614531" y="5668033"/>
            <a:ext cx="2668772" cy="1080712"/>
            <a:chOff x="0" y="0"/>
            <a:chExt cx="2113103" cy="907085"/>
          </a:xfrm>
        </p:grpSpPr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43FBF4E0-F87E-46E6-A4BB-E75FC42F942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9728" y="0"/>
              <a:ext cx="2002790" cy="27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u="sng" dirty="0">
                  <a:solidFill>
                    <a:srgbClr val="BDD6EE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Webpage: </a:t>
              </a:r>
              <a:r>
                <a:rPr lang="en-US" sz="800" u="sng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2"/>
                </a:rPr>
                <a:t>ec.europa.eu/ran</a:t>
              </a:r>
              <a:endParaRPr lang="nl-NL" sz="900" dirty="0">
                <a:solidFill>
                  <a:srgbClr val="17125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Graphic 19">
              <a:hlinkClick r:id="rId3"/>
              <a:extLst>
                <a:ext uri="{FF2B5EF4-FFF2-40B4-BE49-F238E27FC236}">
                  <a16:creationId xmlns:a16="http://schemas.microsoft.com/office/drawing/2014/main" id="{ECDD4006-4E1D-4A63-A6BD-024215AB7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8488" y="321869"/>
              <a:ext cx="309245" cy="309245"/>
            </a:xfrm>
            <a:prstGeom prst="rect">
              <a:avLst/>
            </a:prstGeom>
          </p:spPr>
        </p:pic>
        <p:pic>
          <p:nvPicPr>
            <p:cNvPr id="10" name="Graphic 20">
              <a:hlinkClick r:id="rId6"/>
              <a:extLst>
                <a:ext uri="{FF2B5EF4-FFF2-40B4-BE49-F238E27FC236}">
                  <a16:creationId xmlns:a16="http://schemas.microsoft.com/office/drawing/2014/main" id="{61EED0A1-0655-49DF-94C7-59D7F492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099" y="321869"/>
              <a:ext cx="309245" cy="309245"/>
            </a:xfrm>
            <a:prstGeom prst="rect">
              <a:avLst/>
            </a:prstGeom>
          </p:spPr>
        </p:pic>
        <p:pic>
          <p:nvPicPr>
            <p:cNvPr id="11" name="Graphic 21">
              <a:hlinkClick r:id="rId9"/>
              <a:extLst>
                <a:ext uri="{FF2B5EF4-FFF2-40B4-BE49-F238E27FC236}">
                  <a16:creationId xmlns:a16="http://schemas.microsoft.com/office/drawing/2014/main" id="{4AABA2A1-48F3-478D-8352-087A0938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4479" y="321869"/>
              <a:ext cx="309245" cy="309245"/>
            </a:xfrm>
            <a:prstGeom prst="rect">
              <a:avLst/>
            </a:prstGeom>
          </p:spPr>
        </p:pic>
        <p:pic>
          <p:nvPicPr>
            <p:cNvPr id="12" name="Graphic 22">
              <a:hlinkClick r:id="rId12"/>
              <a:extLst>
                <a:ext uri="{FF2B5EF4-FFF2-40B4-BE49-F238E27FC236}">
                  <a16:creationId xmlns:a16="http://schemas.microsoft.com/office/drawing/2014/main" id="{FFB9CBF5-F3F3-40A7-8A59-515A2AD6B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67866" y="321869"/>
              <a:ext cx="309245" cy="309245"/>
            </a:xfrm>
            <a:prstGeom prst="rect">
              <a:avLst/>
            </a:prstGeom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23E87095-75A3-4A7D-A741-9B7654E79FA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0" y="658368"/>
              <a:ext cx="2113103" cy="24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u="none" strike="noStrike" dirty="0">
                  <a:solidFill>
                    <a:srgbClr val="17125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6"/>
                </a:rPr>
                <a:t>twitter</a:t>
              </a:r>
              <a:r>
                <a:rPr lang="en-US" sz="80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</a:t>
              </a:r>
              <a:r>
                <a:rPr lang="en-US" sz="800" dirty="0">
                  <a:solidFill>
                    <a:srgbClr val="B4C6E7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| </a:t>
              </a:r>
              <a:r>
                <a:rPr lang="en-US" sz="80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900" u="none" strike="noStrike" dirty="0" err="1">
                  <a:solidFill>
                    <a:srgbClr val="17125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9"/>
                </a:rPr>
                <a:t>facebook</a:t>
              </a:r>
              <a:r>
                <a:rPr lang="en-US" sz="80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 dirty="0">
                  <a:solidFill>
                    <a:srgbClr val="B4C6E7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|  </a:t>
              </a:r>
              <a:r>
                <a:rPr lang="en-US" sz="900" u="none" strike="noStrike" dirty="0" err="1">
                  <a:solidFill>
                    <a:srgbClr val="17125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3"/>
                </a:rPr>
                <a:t>linkedin</a:t>
              </a:r>
              <a:r>
                <a:rPr lang="en-US" sz="80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</a:t>
              </a:r>
              <a:r>
                <a:rPr lang="en-US" sz="800" dirty="0">
                  <a:solidFill>
                    <a:srgbClr val="B4C6E7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| </a:t>
              </a:r>
              <a:r>
                <a:rPr lang="en-US" sz="80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900" u="none" strike="noStrike" dirty="0" err="1">
                  <a:solidFill>
                    <a:srgbClr val="17125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12"/>
                </a:rPr>
                <a:t>youtube</a:t>
              </a:r>
              <a:endParaRPr lang="nl-NL" sz="900" dirty="0">
                <a:solidFill>
                  <a:srgbClr val="17125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5AD68-12D5-4AD2-B9C7-327D2D2F7599}"/>
              </a:ext>
            </a:extLst>
          </p:cNvPr>
          <p:cNvSpPr>
            <a:spLocks noChangeAspect="1"/>
          </p:cNvSpPr>
          <p:nvPr userDrawn="1"/>
        </p:nvSpPr>
        <p:spPr>
          <a:xfrm>
            <a:off x="6350" y="5335598"/>
            <a:ext cx="12185650" cy="1522402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CC9333-FA67-4B22-BDA1-A87D8B8842B6}"/>
              </a:ext>
            </a:extLst>
          </p:cNvPr>
          <p:cNvGrpSpPr/>
          <p:nvPr userDrawn="1"/>
        </p:nvGrpSpPr>
        <p:grpSpPr>
          <a:xfrm>
            <a:off x="4480246" y="5394050"/>
            <a:ext cx="3231507" cy="1405496"/>
            <a:chOff x="-225665" y="-8407"/>
            <a:chExt cx="2578337" cy="976019"/>
          </a:xfrm>
        </p:grpSpPr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B99F4B03-8BC9-4B30-84BA-1C79D47CC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8" y="-8407"/>
              <a:ext cx="2002790" cy="27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u="sng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Webpage: </a:t>
              </a:r>
              <a:r>
                <a:rPr lang="en-US" sz="1200" u="sng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ec.europa.eu/ran</a:t>
              </a:r>
              <a:endParaRPr lang="nl-NL" sz="900" dirty="0">
                <a:solidFill>
                  <a:srgbClr val="FFE10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0" name="Graphic 1882">
              <a:hlinkClick r:id="rId3"/>
              <a:extLst>
                <a:ext uri="{FF2B5EF4-FFF2-40B4-BE49-F238E27FC236}">
                  <a16:creationId xmlns:a16="http://schemas.microsoft.com/office/drawing/2014/main" id="{F5D40776-6E45-493A-B7D0-9B2EF90B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36273" y="292023"/>
              <a:ext cx="309245" cy="309245"/>
            </a:xfrm>
            <a:prstGeom prst="rect">
              <a:avLst/>
            </a:prstGeom>
          </p:spPr>
        </p:pic>
        <p:pic>
          <p:nvPicPr>
            <p:cNvPr id="21" name="Graphic 1880">
              <a:hlinkClick r:id="rId6"/>
              <a:extLst>
                <a:ext uri="{FF2B5EF4-FFF2-40B4-BE49-F238E27FC236}">
                  <a16:creationId xmlns:a16="http://schemas.microsoft.com/office/drawing/2014/main" id="{D3365AA8-F892-415B-85E9-B2AE6B0EA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7315" y="296020"/>
              <a:ext cx="309245" cy="309245"/>
            </a:xfrm>
            <a:prstGeom prst="rect">
              <a:avLst/>
            </a:prstGeom>
          </p:spPr>
        </p:pic>
        <p:pic>
          <p:nvPicPr>
            <p:cNvPr id="22" name="Graphic 1883">
              <a:hlinkClick r:id="rId9"/>
              <a:extLst>
                <a:ext uri="{FF2B5EF4-FFF2-40B4-BE49-F238E27FC236}">
                  <a16:creationId xmlns:a16="http://schemas.microsoft.com/office/drawing/2014/main" id="{E5E2B307-9F2B-4196-8EE1-1051A13A1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14479" y="296823"/>
              <a:ext cx="309245" cy="309245"/>
            </a:xfrm>
            <a:prstGeom prst="rect">
              <a:avLst/>
            </a:prstGeom>
          </p:spPr>
        </p:pic>
        <p:pic>
          <p:nvPicPr>
            <p:cNvPr id="23" name="Graphic 1881">
              <a:hlinkClick r:id="rId12"/>
              <a:extLst>
                <a:ext uri="{FF2B5EF4-FFF2-40B4-BE49-F238E27FC236}">
                  <a16:creationId xmlns:a16="http://schemas.microsoft.com/office/drawing/2014/main" id="{4D6F6E37-2F02-4FCB-8F37-C8990A371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22768" y="295957"/>
              <a:ext cx="309245" cy="309245"/>
            </a:xfrm>
            <a:prstGeom prst="rect">
              <a:avLst/>
            </a:prstGeom>
          </p:spPr>
        </p:pic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5FBCCA2F-B8AD-4F83-8A69-212F2C724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5665" y="658367"/>
              <a:ext cx="2578337" cy="30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u="sng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twitter</a:t>
              </a:r>
              <a:r>
                <a:rPr lang="en-US" sz="1200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|  </a:t>
              </a:r>
              <a:r>
                <a:rPr lang="en-US" sz="1200" u="sng" dirty="0" err="1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facebook</a:t>
              </a:r>
              <a:r>
                <a:rPr lang="en-US" sz="1200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|  </a:t>
              </a:r>
              <a:r>
                <a:rPr lang="en-US" sz="1200" u="sng" dirty="0" err="1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</a:t>
              </a:r>
              <a:r>
                <a:rPr lang="en-US" sz="1200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|  </a:t>
              </a:r>
              <a:r>
                <a:rPr lang="en-US" sz="1200" u="sng" dirty="0" err="1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youtube</a:t>
              </a:r>
              <a:endParaRPr lang="nl-NL" sz="900" dirty="0">
                <a:solidFill>
                  <a:srgbClr val="FFE10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F2918199-45CD-4FE4-851D-CCC4FD65412F}"/>
              </a:ext>
            </a:extLst>
          </p:cNvPr>
          <p:cNvSpPr txBox="1">
            <a:spLocks/>
          </p:cNvSpPr>
          <p:nvPr userDrawn="1"/>
        </p:nvSpPr>
        <p:spPr>
          <a:xfrm>
            <a:off x="2737166" y="3597060"/>
            <a:ext cx="6717665" cy="1522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941526-64D4-437E-A07A-C453DBC4DAD5}"/>
              </a:ext>
            </a:extLst>
          </p:cNvPr>
          <p:cNvCxnSpPr>
            <a:cxnSpLocks/>
          </p:cNvCxnSpPr>
          <p:nvPr userDrawn="1"/>
        </p:nvCxnSpPr>
        <p:spPr>
          <a:xfrm>
            <a:off x="-3175" y="5335598"/>
            <a:ext cx="12195175" cy="0"/>
          </a:xfrm>
          <a:prstGeom prst="line">
            <a:avLst/>
          </a:prstGeom>
          <a:ln w="57150">
            <a:solidFill>
              <a:srgbClr val="FFE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2BE81C5-6983-4FDE-9DDB-6840AD815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3416" y="3103407"/>
            <a:ext cx="6321992" cy="1522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B2E128B-54C5-4E68-8E57-A6D02CD4218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33416" y="543552"/>
            <a:ext cx="6321992" cy="20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F53E-CA03-4867-BB34-B11126B5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CF8A-9DAC-4DA3-9F26-680DF6B6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BA559-CC55-4011-B99E-671F50E5D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6CBFA-2F83-4D5B-9A0B-F1E76E55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8E44-AE26-45CC-B3D3-8135EF65F917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9E8A-5C5A-4B69-BBF3-9FE882FF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71650-0C68-4A45-95CA-DF19041B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2FD4-F27E-4E89-8B52-131B6DAD0D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01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EF5E-7A23-4FA8-B98F-F7647E6C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6BCCE-FD4B-46D7-8DD9-050C67BF3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D070B-93D6-4FCB-86E4-CE0C73C39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1C9C7-EDD2-41C9-8F58-12643267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8E44-AE26-45CC-B3D3-8135EF65F917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91070-C9B2-4994-9CBB-4C4D2486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7F0AB-550F-4391-B4AD-3A7EB924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2FD4-F27E-4E89-8B52-131B6DAD0D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9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6DE0-DF26-47F4-A51E-D70A7142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2EE66-9D5D-47D1-9FC8-389CA355D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EB13D-3202-4D04-B3DF-DDEA391C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8E44-AE26-45CC-B3D3-8135EF65F917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F660A-24B6-4FED-9170-A249A7E6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CB58-C8E9-4608-8A20-789827F3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2FD4-F27E-4E89-8B52-131B6DAD0D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85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49E5C-B0BC-4AED-A702-8A25CE173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CE721-5C8D-4A2B-895E-D805056F3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42C98-9137-49CC-A1E3-87BA1B09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8E44-AE26-45CC-B3D3-8135EF65F917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D390-01E5-4048-8A19-E5F47C89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CED6-D1A8-4FA2-9631-8BC19117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2FD4-F27E-4E89-8B52-131B6DAD0D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8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08D53F-7517-4C9D-B842-44E2236E0116}"/>
              </a:ext>
            </a:extLst>
          </p:cNvPr>
          <p:cNvSpPr/>
          <p:nvPr userDrawn="1"/>
        </p:nvSpPr>
        <p:spPr>
          <a:xfrm>
            <a:off x="-6350" y="0"/>
            <a:ext cx="12192000" cy="1161288"/>
          </a:xfrm>
          <a:prstGeom prst="rect">
            <a:avLst/>
          </a:prstGeom>
          <a:solidFill>
            <a:srgbClr val="2D3892"/>
          </a:solidFill>
          <a:ln>
            <a:solidFill>
              <a:srgbClr val="2D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3E9B4-8FE7-4467-AB22-0CBA5C1461E7}"/>
              </a:ext>
            </a:extLst>
          </p:cNvPr>
          <p:cNvSpPr/>
          <p:nvPr userDrawn="1"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7E5BB-9ECC-473E-960E-3B0669F44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" y="6344515"/>
            <a:ext cx="905165" cy="64654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FC0BA13-868C-49ED-A52D-FD3AFAA7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37"/>
            <a:ext cx="10509250" cy="1029399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1513935-2CE8-46AD-9908-FEC4DC7742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55763"/>
            <a:ext cx="10509250" cy="4556125"/>
          </a:xfrm>
        </p:spPr>
        <p:txBody>
          <a:bodyPr/>
          <a:lstStyle>
            <a:lvl1pPr>
              <a:defRPr b="0">
                <a:solidFill>
                  <a:srgbClr val="171251"/>
                </a:solidFill>
              </a:defRPr>
            </a:lvl1pPr>
            <a:lvl2pPr>
              <a:defRPr>
                <a:solidFill>
                  <a:srgbClr val="171251"/>
                </a:solidFill>
              </a:defRPr>
            </a:lvl2pPr>
            <a:lvl3pPr>
              <a:defRPr>
                <a:solidFill>
                  <a:srgbClr val="171251"/>
                </a:solidFill>
              </a:defRPr>
            </a:lvl3pPr>
            <a:lvl4pPr>
              <a:defRPr>
                <a:solidFill>
                  <a:srgbClr val="171251"/>
                </a:solidFill>
              </a:defRPr>
            </a:lvl4pPr>
            <a:lvl5pPr>
              <a:defRPr>
                <a:solidFill>
                  <a:srgbClr val="1712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9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08D53F-7517-4C9D-B842-44E2236E0116}"/>
              </a:ext>
            </a:extLst>
          </p:cNvPr>
          <p:cNvSpPr/>
          <p:nvPr userDrawn="1"/>
        </p:nvSpPr>
        <p:spPr>
          <a:xfrm>
            <a:off x="-6350" y="0"/>
            <a:ext cx="12192000" cy="1161288"/>
          </a:xfrm>
          <a:prstGeom prst="rect">
            <a:avLst/>
          </a:prstGeom>
          <a:solidFill>
            <a:srgbClr val="2D3892"/>
          </a:solidFill>
          <a:ln>
            <a:solidFill>
              <a:srgbClr val="2D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3E9B4-8FE7-4467-AB22-0CBA5C1461E7}"/>
              </a:ext>
            </a:extLst>
          </p:cNvPr>
          <p:cNvSpPr/>
          <p:nvPr userDrawn="1"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7E5BB-9ECC-473E-960E-3B0669F44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" y="6344515"/>
            <a:ext cx="905165" cy="64654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FC0BA13-868C-49ED-A52D-FD3AFAA7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37"/>
            <a:ext cx="10509250" cy="1029399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1513935-2CE8-46AD-9908-FEC4DC7742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843785"/>
            <a:ext cx="10509250" cy="3368104"/>
          </a:xfrm>
        </p:spPr>
        <p:txBody>
          <a:bodyPr/>
          <a:lstStyle>
            <a:lvl1pPr>
              <a:defRPr>
                <a:solidFill>
                  <a:srgbClr val="171251"/>
                </a:solidFill>
              </a:defRPr>
            </a:lvl1pPr>
            <a:lvl2pPr>
              <a:defRPr>
                <a:solidFill>
                  <a:srgbClr val="171251"/>
                </a:solidFill>
              </a:defRPr>
            </a:lvl2pPr>
            <a:lvl3pPr>
              <a:defRPr>
                <a:solidFill>
                  <a:srgbClr val="171251"/>
                </a:solidFill>
              </a:defRPr>
            </a:lvl3pPr>
            <a:lvl4pPr>
              <a:defRPr>
                <a:solidFill>
                  <a:srgbClr val="171251"/>
                </a:solidFill>
              </a:defRPr>
            </a:lvl4pPr>
            <a:lvl5pPr>
              <a:defRPr>
                <a:solidFill>
                  <a:srgbClr val="1712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3E70-2855-48AA-9998-2BD9A083B3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04963"/>
            <a:ext cx="10509250" cy="110576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71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F3E-EEF3-4727-AE61-981C6483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485"/>
            <a:ext cx="10515600" cy="117720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4A12-DB8C-43DA-8189-636D2BC7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1251"/>
                </a:solidFill>
              </a:defRPr>
            </a:lvl1pPr>
            <a:lvl2pPr>
              <a:defRPr>
                <a:solidFill>
                  <a:srgbClr val="171251"/>
                </a:solidFill>
              </a:defRPr>
            </a:lvl2pPr>
            <a:lvl3pPr>
              <a:defRPr>
                <a:solidFill>
                  <a:srgbClr val="171251"/>
                </a:solidFill>
              </a:defRPr>
            </a:lvl3pPr>
            <a:lvl4pPr>
              <a:defRPr>
                <a:solidFill>
                  <a:srgbClr val="171251"/>
                </a:solidFill>
              </a:defRPr>
            </a:lvl4pPr>
            <a:lvl5pPr>
              <a:defRPr>
                <a:solidFill>
                  <a:srgbClr val="1712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E25E2-5D16-416B-A3C1-042C9EA713A5}"/>
              </a:ext>
            </a:extLst>
          </p:cNvPr>
          <p:cNvSpPr/>
          <p:nvPr userDrawn="1"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0B104B-650C-4B8C-B65E-A779FEB6A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" y="6344515"/>
            <a:ext cx="905165" cy="646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1639DF-9A19-440E-9263-477E70C48305}"/>
              </a:ext>
            </a:extLst>
          </p:cNvPr>
          <p:cNvSpPr/>
          <p:nvPr userDrawn="1"/>
        </p:nvSpPr>
        <p:spPr>
          <a:xfrm>
            <a:off x="0" y="0"/>
            <a:ext cx="12192000" cy="374073"/>
          </a:xfrm>
          <a:prstGeom prst="rect">
            <a:avLst/>
          </a:prstGeom>
          <a:solidFill>
            <a:srgbClr val="2D3892"/>
          </a:solidFill>
          <a:ln>
            <a:solidFill>
              <a:srgbClr val="2D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23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 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A3AF-BE32-40E6-BA7C-6F3409FF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486"/>
            <a:ext cx="10515600" cy="921910"/>
          </a:xfrm>
        </p:spPr>
        <p:txBody>
          <a:bodyPr/>
          <a:lstStyle>
            <a:lvl1pPr algn="l">
              <a:defRPr>
                <a:solidFill>
                  <a:srgbClr val="1F376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14FD-5101-458D-89E1-ADA3C737A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2360"/>
            <a:ext cx="3361660" cy="4434603"/>
          </a:xfrm>
        </p:spPr>
        <p:txBody>
          <a:bodyPr/>
          <a:lstStyle>
            <a:lvl1pPr marL="0" indent="0">
              <a:buNone/>
              <a:defRPr>
                <a:solidFill>
                  <a:srgbClr val="171251"/>
                </a:solidFill>
              </a:defRPr>
            </a:lvl1pPr>
            <a:lvl2pPr>
              <a:defRPr>
                <a:solidFill>
                  <a:srgbClr val="171251"/>
                </a:solidFill>
              </a:defRPr>
            </a:lvl2pPr>
            <a:lvl3pPr>
              <a:defRPr>
                <a:solidFill>
                  <a:srgbClr val="171251"/>
                </a:solidFill>
              </a:defRPr>
            </a:lvl3pPr>
            <a:lvl4pPr>
              <a:defRPr>
                <a:solidFill>
                  <a:srgbClr val="171251"/>
                </a:solidFill>
              </a:defRPr>
            </a:lvl4pPr>
            <a:lvl5pPr>
              <a:defRPr>
                <a:solidFill>
                  <a:srgbClr val="1712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069A9-77C6-40D1-91F3-AB7EADBB9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2633" y="1742360"/>
            <a:ext cx="6771167" cy="4434603"/>
          </a:xfrm>
        </p:spPr>
        <p:txBody>
          <a:bodyPr/>
          <a:lstStyle>
            <a:lvl1pPr marL="0" indent="0">
              <a:buNone/>
              <a:defRPr>
                <a:solidFill>
                  <a:srgbClr val="171251"/>
                </a:solidFill>
              </a:defRPr>
            </a:lvl1pPr>
            <a:lvl2pPr>
              <a:defRPr>
                <a:solidFill>
                  <a:srgbClr val="171251"/>
                </a:solidFill>
              </a:defRPr>
            </a:lvl2pPr>
            <a:lvl3pPr>
              <a:defRPr>
                <a:solidFill>
                  <a:srgbClr val="171251"/>
                </a:solidFill>
              </a:defRPr>
            </a:lvl3pPr>
            <a:lvl4pPr>
              <a:defRPr>
                <a:solidFill>
                  <a:srgbClr val="171251"/>
                </a:solidFill>
              </a:defRPr>
            </a:lvl4pPr>
            <a:lvl5pPr>
              <a:defRPr>
                <a:solidFill>
                  <a:srgbClr val="1712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14F48-149B-4105-A7B7-E06B4698FE8A}"/>
              </a:ext>
            </a:extLst>
          </p:cNvPr>
          <p:cNvSpPr/>
          <p:nvPr userDrawn="1"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5725C-D206-4BA0-A7BF-4828F0F55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" y="6344515"/>
            <a:ext cx="905165" cy="6465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D0845-0E1E-4FE9-832A-C169796B5A6E}"/>
              </a:ext>
            </a:extLst>
          </p:cNvPr>
          <p:cNvSpPr/>
          <p:nvPr userDrawn="1"/>
        </p:nvSpPr>
        <p:spPr>
          <a:xfrm>
            <a:off x="0" y="0"/>
            <a:ext cx="12192000" cy="374073"/>
          </a:xfrm>
          <a:prstGeom prst="rect">
            <a:avLst/>
          </a:prstGeom>
          <a:solidFill>
            <a:srgbClr val="2D3892"/>
          </a:solidFill>
          <a:ln>
            <a:solidFill>
              <a:srgbClr val="2D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39F7E0-CC41-4430-A72E-3FBD1892E9C9}"/>
              </a:ext>
            </a:extLst>
          </p:cNvPr>
          <p:cNvCxnSpPr>
            <a:cxnSpLocks/>
          </p:cNvCxnSpPr>
          <p:nvPr userDrawn="1"/>
        </p:nvCxnSpPr>
        <p:spPr>
          <a:xfrm>
            <a:off x="4391247" y="1742360"/>
            <a:ext cx="0" cy="4434603"/>
          </a:xfrm>
          <a:prstGeom prst="line">
            <a:avLst/>
          </a:prstGeom>
          <a:ln w="76200">
            <a:solidFill>
              <a:srgbClr val="FFE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Flip calendar">
            <a:extLst>
              <a:ext uri="{FF2B5EF4-FFF2-40B4-BE49-F238E27FC236}">
                <a16:creationId xmlns:a16="http://schemas.microsoft.com/office/drawing/2014/main" id="{A3BEFFFD-3F54-4C21-A7D2-923C697BB1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5751" y="193914"/>
            <a:ext cx="2265462" cy="2178392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C49B58-1E40-4B37-A2EF-3599BC59F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24215" y="1190848"/>
            <a:ext cx="1318436" cy="712566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17125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30149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A3AF-BE32-40E6-BA7C-6F3409FF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486"/>
            <a:ext cx="10515600" cy="921910"/>
          </a:xfrm>
        </p:spPr>
        <p:txBody>
          <a:bodyPr/>
          <a:lstStyle>
            <a:lvl1pPr algn="l">
              <a:defRPr>
                <a:solidFill>
                  <a:srgbClr val="1F376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14FD-5101-458D-89E1-ADA3C737A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2360"/>
            <a:ext cx="3361660" cy="4434603"/>
          </a:xfrm>
        </p:spPr>
        <p:txBody>
          <a:bodyPr/>
          <a:lstStyle>
            <a:lvl1pPr marL="0" indent="0">
              <a:buNone/>
              <a:defRPr>
                <a:solidFill>
                  <a:srgbClr val="171251"/>
                </a:solidFill>
              </a:defRPr>
            </a:lvl1pPr>
            <a:lvl2pPr>
              <a:defRPr>
                <a:solidFill>
                  <a:srgbClr val="171251"/>
                </a:solidFill>
              </a:defRPr>
            </a:lvl2pPr>
            <a:lvl3pPr>
              <a:defRPr>
                <a:solidFill>
                  <a:srgbClr val="171251"/>
                </a:solidFill>
              </a:defRPr>
            </a:lvl3pPr>
            <a:lvl4pPr>
              <a:defRPr>
                <a:solidFill>
                  <a:srgbClr val="171251"/>
                </a:solidFill>
              </a:defRPr>
            </a:lvl4pPr>
            <a:lvl5pPr>
              <a:defRPr>
                <a:solidFill>
                  <a:srgbClr val="1712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069A9-77C6-40D1-91F3-AB7EADBB9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2633" y="1742360"/>
            <a:ext cx="6771167" cy="4434603"/>
          </a:xfrm>
        </p:spPr>
        <p:txBody>
          <a:bodyPr/>
          <a:lstStyle>
            <a:lvl1pPr marL="0" indent="0">
              <a:buNone/>
              <a:defRPr>
                <a:solidFill>
                  <a:srgbClr val="171251"/>
                </a:solidFill>
              </a:defRPr>
            </a:lvl1pPr>
            <a:lvl2pPr>
              <a:defRPr>
                <a:solidFill>
                  <a:srgbClr val="171251"/>
                </a:solidFill>
              </a:defRPr>
            </a:lvl2pPr>
            <a:lvl3pPr>
              <a:defRPr>
                <a:solidFill>
                  <a:srgbClr val="171251"/>
                </a:solidFill>
              </a:defRPr>
            </a:lvl3pPr>
            <a:lvl4pPr>
              <a:defRPr>
                <a:solidFill>
                  <a:srgbClr val="171251"/>
                </a:solidFill>
              </a:defRPr>
            </a:lvl4pPr>
            <a:lvl5pPr>
              <a:defRPr>
                <a:solidFill>
                  <a:srgbClr val="1712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14F48-149B-4105-A7B7-E06B4698FE8A}"/>
              </a:ext>
            </a:extLst>
          </p:cNvPr>
          <p:cNvSpPr/>
          <p:nvPr userDrawn="1"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5725C-D206-4BA0-A7BF-4828F0F55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" y="6344515"/>
            <a:ext cx="905165" cy="6465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D0845-0E1E-4FE9-832A-C169796B5A6E}"/>
              </a:ext>
            </a:extLst>
          </p:cNvPr>
          <p:cNvSpPr/>
          <p:nvPr userDrawn="1"/>
        </p:nvSpPr>
        <p:spPr>
          <a:xfrm>
            <a:off x="0" y="0"/>
            <a:ext cx="12192000" cy="374073"/>
          </a:xfrm>
          <a:prstGeom prst="rect">
            <a:avLst/>
          </a:prstGeom>
          <a:solidFill>
            <a:srgbClr val="2D3892"/>
          </a:solidFill>
          <a:ln>
            <a:solidFill>
              <a:srgbClr val="2D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39F7E0-CC41-4430-A72E-3FBD1892E9C9}"/>
              </a:ext>
            </a:extLst>
          </p:cNvPr>
          <p:cNvCxnSpPr>
            <a:cxnSpLocks/>
          </p:cNvCxnSpPr>
          <p:nvPr userDrawn="1"/>
        </p:nvCxnSpPr>
        <p:spPr>
          <a:xfrm>
            <a:off x="4391247" y="1742360"/>
            <a:ext cx="0" cy="4434603"/>
          </a:xfrm>
          <a:prstGeom prst="line">
            <a:avLst/>
          </a:prstGeom>
          <a:ln w="76200">
            <a:solidFill>
              <a:srgbClr val="FFE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3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A46-8D6B-47A0-8B16-ABD849CC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485"/>
            <a:ext cx="10515600" cy="1325563"/>
          </a:xfrm>
        </p:spPr>
        <p:txBody>
          <a:bodyPr>
            <a:normAutofit/>
          </a:bodyPr>
          <a:lstStyle>
            <a:lvl1pPr algn="ctr">
              <a:defRPr sz="5400" b="0">
                <a:solidFill>
                  <a:srgbClr val="1F376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FC5F6-9F07-4E9A-8EAD-AC48E32B75D5}"/>
              </a:ext>
            </a:extLst>
          </p:cNvPr>
          <p:cNvSpPr/>
          <p:nvPr userDrawn="1"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41864-B3C4-4C65-B40D-8DCC72354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" y="6344515"/>
            <a:ext cx="905165" cy="646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70E3F-23DF-4B5D-9F02-2380CB95574F}"/>
              </a:ext>
            </a:extLst>
          </p:cNvPr>
          <p:cNvSpPr/>
          <p:nvPr userDrawn="1"/>
        </p:nvSpPr>
        <p:spPr>
          <a:xfrm>
            <a:off x="0" y="0"/>
            <a:ext cx="12192000" cy="374073"/>
          </a:xfrm>
          <a:prstGeom prst="rect">
            <a:avLst/>
          </a:prstGeom>
          <a:solidFill>
            <a:srgbClr val="2D3892"/>
          </a:solidFill>
          <a:ln>
            <a:solidFill>
              <a:srgbClr val="2D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Graphic 9" descr="Coffee">
            <a:extLst>
              <a:ext uri="{FF2B5EF4-FFF2-40B4-BE49-F238E27FC236}">
                <a16:creationId xmlns:a16="http://schemas.microsoft.com/office/drawing/2014/main" id="{8816FA54-E4C6-42EF-9E11-7FA68BC99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7690" y="3779382"/>
            <a:ext cx="2330472" cy="2330472"/>
          </a:xfrm>
          <a:prstGeom prst="rect">
            <a:avLst/>
          </a:prstGeom>
        </p:spPr>
      </p:pic>
      <p:pic>
        <p:nvPicPr>
          <p:cNvPr id="12" name="Graphic 11" descr="Tea">
            <a:extLst>
              <a:ext uri="{FF2B5EF4-FFF2-40B4-BE49-F238E27FC236}">
                <a16:creationId xmlns:a16="http://schemas.microsoft.com/office/drawing/2014/main" id="{C426FA09-D8E6-4760-86A4-5EDC222EA9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6166" y="4086487"/>
            <a:ext cx="2294474" cy="229447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37850-B619-4398-ABD8-F6226E15CA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5509" y="2455687"/>
            <a:ext cx="6193431" cy="36541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38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2D3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01E48B-7B7A-42FE-8A1E-AEAE20AE456B}"/>
              </a:ext>
            </a:extLst>
          </p:cNvPr>
          <p:cNvSpPr>
            <a:spLocks noChangeAspect="1"/>
          </p:cNvSpPr>
          <p:nvPr userDrawn="1"/>
        </p:nvSpPr>
        <p:spPr>
          <a:xfrm>
            <a:off x="6350" y="5335598"/>
            <a:ext cx="12185650" cy="1522402"/>
          </a:xfrm>
          <a:prstGeom prst="rect">
            <a:avLst/>
          </a:prstGeom>
          <a:solidFill>
            <a:srgbClr val="006FFF"/>
          </a:solidFill>
          <a:ln>
            <a:solidFill>
              <a:srgbClr val="00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7BA60E-7D22-4F3F-9A27-9637D27A8E98}"/>
              </a:ext>
            </a:extLst>
          </p:cNvPr>
          <p:cNvGrpSpPr/>
          <p:nvPr userDrawn="1"/>
        </p:nvGrpSpPr>
        <p:grpSpPr>
          <a:xfrm>
            <a:off x="4480246" y="5394050"/>
            <a:ext cx="3231507" cy="1405496"/>
            <a:chOff x="-225665" y="-8407"/>
            <a:chExt cx="2578337" cy="976019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A9EC6559-69DB-478F-A272-66F97D815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8" y="-8407"/>
              <a:ext cx="2002790" cy="27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u="sng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Webpage: </a:t>
              </a:r>
              <a:r>
                <a:rPr lang="en-US" sz="1200" u="sng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ec.europa.eu/ran</a:t>
              </a:r>
              <a:endParaRPr lang="nl-NL" sz="900" dirty="0">
                <a:solidFill>
                  <a:srgbClr val="FFE10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Graphic 1882">
              <a:hlinkClick r:id="rId3"/>
              <a:extLst>
                <a:ext uri="{FF2B5EF4-FFF2-40B4-BE49-F238E27FC236}">
                  <a16:creationId xmlns:a16="http://schemas.microsoft.com/office/drawing/2014/main" id="{083FD574-D754-47D3-98F5-2C2E75CFE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6273" y="292023"/>
              <a:ext cx="309245" cy="309245"/>
            </a:xfrm>
            <a:prstGeom prst="rect">
              <a:avLst/>
            </a:prstGeom>
          </p:spPr>
        </p:pic>
        <p:pic>
          <p:nvPicPr>
            <p:cNvPr id="9" name="Graphic 1880">
              <a:hlinkClick r:id="rId6"/>
              <a:extLst>
                <a:ext uri="{FF2B5EF4-FFF2-40B4-BE49-F238E27FC236}">
                  <a16:creationId xmlns:a16="http://schemas.microsoft.com/office/drawing/2014/main" id="{9531A72D-3503-407D-867D-8A403C794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7315" y="296020"/>
              <a:ext cx="309245" cy="309245"/>
            </a:xfrm>
            <a:prstGeom prst="rect">
              <a:avLst/>
            </a:prstGeom>
          </p:spPr>
        </p:pic>
        <p:pic>
          <p:nvPicPr>
            <p:cNvPr id="10" name="Graphic 1883">
              <a:hlinkClick r:id="rId9"/>
              <a:extLst>
                <a:ext uri="{FF2B5EF4-FFF2-40B4-BE49-F238E27FC236}">
                  <a16:creationId xmlns:a16="http://schemas.microsoft.com/office/drawing/2014/main" id="{D22FBB2C-CFF6-47C6-9C54-E6FABCEB2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4479" y="296823"/>
              <a:ext cx="309245" cy="309245"/>
            </a:xfrm>
            <a:prstGeom prst="rect">
              <a:avLst/>
            </a:prstGeom>
          </p:spPr>
        </p:pic>
        <p:pic>
          <p:nvPicPr>
            <p:cNvPr id="11" name="Graphic 1881">
              <a:hlinkClick r:id="rId12"/>
              <a:extLst>
                <a:ext uri="{FF2B5EF4-FFF2-40B4-BE49-F238E27FC236}">
                  <a16:creationId xmlns:a16="http://schemas.microsoft.com/office/drawing/2014/main" id="{FCFBC5A6-202B-4516-BBA3-953B5AFB2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22768" y="295957"/>
              <a:ext cx="309245" cy="309245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B875B490-5E71-44DF-A323-B1B11C40B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5665" y="658367"/>
              <a:ext cx="2578337" cy="30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u="sng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twitter</a:t>
              </a:r>
              <a:r>
                <a:rPr lang="en-US" sz="1200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|  </a:t>
              </a:r>
              <a:r>
                <a:rPr lang="en-GB" sz="1200" u="sng" noProof="0" dirty="0" err="1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facebook</a:t>
              </a:r>
              <a:r>
                <a:rPr lang="en-US" sz="1200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|  </a:t>
              </a:r>
              <a:r>
                <a:rPr lang="en-US" sz="1200" u="sng" dirty="0" err="1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</a:t>
              </a:r>
              <a:r>
                <a:rPr lang="en-US" sz="1200" dirty="0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 |  </a:t>
              </a:r>
              <a:r>
                <a:rPr lang="en-US" sz="1200" u="sng" dirty="0" err="1">
                  <a:solidFill>
                    <a:srgbClr val="FFE10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youtube</a:t>
              </a:r>
              <a:endParaRPr lang="nl-NL" sz="900" dirty="0">
                <a:solidFill>
                  <a:srgbClr val="FFE10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7FCCA8-7823-48E3-B946-FFAD8215322D}"/>
              </a:ext>
            </a:extLst>
          </p:cNvPr>
          <p:cNvCxnSpPr>
            <a:cxnSpLocks/>
          </p:cNvCxnSpPr>
          <p:nvPr userDrawn="1"/>
        </p:nvCxnSpPr>
        <p:spPr>
          <a:xfrm>
            <a:off x="-3175" y="5335598"/>
            <a:ext cx="12195175" cy="0"/>
          </a:xfrm>
          <a:prstGeom prst="line">
            <a:avLst/>
          </a:prstGeom>
          <a:ln w="57150">
            <a:solidFill>
              <a:srgbClr val="FFE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63D06D-438D-41F1-BE4E-741825DAE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1025" y="2887411"/>
            <a:ext cx="4882896" cy="493776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Contact</a:t>
            </a:r>
          </a:p>
          <a:p>
            <a:pPr lvl="0"/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0766B3F-9FE8-42CD-BA4F-BDEF9AAFE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1025" y="3505121"/>
            <a:ext cx="4882896" cy="1748254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14727C9-21D2-44A1-8019-E3EEEC8C75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3416" y="543552"/>
            <a:ext cx="6321992" cy="20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6F65-3A53-400E-AFD1-9795D506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3F78E-26CD-4232-908B-46C49E35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5BDC9-D7DF-4A22-BFC8-5894BEF6F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4B8A7-A740-4408-AA99-E8283401F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D43AC-4A5F-4B44-8C5D-ADDF34FD8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3A352-1021-4DCA-A338-43FAEEBE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8E44-AE26-45CC-B3D3-8135EF65F917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79A12-C07E-44DB-8571-6D1949B1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D8098-1001-4BDD-9E12-96DBFD10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2FD4-F27E-4E89-8B52-131B6DAD0D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61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4DC4B-5A77-4204-B3B3-358D3FA7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D06E-73DC-4A9F-AFC3-2E9DFF7C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E8BB-8825-419F-8630-C7C2276CA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8E44-AE26-45CC-B3D3-8135EF65F917}" type="datetimeFigureOut">
              <a:rPr lang="nl-NL" smtClean="0"/>
              <a:t>27-1-2020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A3617-B918-4A3E-A2E6-95FED798D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46440-669E-45E7-915D-1D8D60B37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2FD4-F27E-4E89-8B52-131B6DAD0D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7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5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Rj8tS3Ij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1kTq3-Sr_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esofis.submarinechannel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ChHeKaur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F296C3-FD44-4A87-9040-83B2328E2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906" y="2991174"/>
            <a:ext cx="6072188" cy="203027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Lieke Wouterse</a:t>
            </a:r>
          </a:p>
          <a:p>
            <a:pPr algn="ctr"/>
            <a:r>
              <a:rPr lang="en-GB" dirty="0"/>
              <a:t>Staff member RAN</a:t>
            </a:r>
          </a:p>
          <a:p>
            <a:pPr algn="ctr"/>
            <a:r>
              <a:rPr lang="en-GB" dirty="0"/>
              <a:t>Working group Communications &amp; Narratives (C&amp;N)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7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E952-2AFD-411D-B312-CA52097E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Radicalisation Awareness Network (RAN)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8F12-4C41-44F2-8B01-51EF384F9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8754" y="2445021"/>
            <a:ext cx="6769952" cy="2689550"/>
          </a:xfrm>
        </p:spPr>
        <p:txBody>
          <a:bodyPr>
            <a:normAutofit/>
          </a:bodyPr>
          <a:lstStyle/>
          <a:p>
            <a:r>
              <a:rPr lang="en-GB" dirty="0"/>
              <a:t>European network of 5000 first-line practitioners who are involved in P/CVE </a:t>
            </a:r>
          </a:p>
          <a:p>
            <a:r>
              <a:rPr lang="en-GB" dirty="0"/>
              <a:t>Established in 2011</a:t>
            </a:r>
          </a:p>
          <a:p>
            <a:r>
              <a:rPr lang="en-GB" dirty="0"/>
              <a:t>Funded by European Commission</a:t>
            </a:r>
          </a:p>
          <a:p>
            <a:r>
              <a:rPr lang="en-GB" dirty="0"/>
              <a:t>Key elements 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A457883F-3E3B-4FDD-A6F0-085AFBC17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65" y="4107051"/>
            <a:ext cx="3187285" cy="21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BB5B6B-F691-46E2-85DE-695559D99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86" y="1617172"/>
            <a:ext cx="3621042" cy="21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5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D859-CF06-4F85-9EB8-9E8949FA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06" y="77490"/>
            <a:ext cx="11672788" cy="1029399"/>
          </a:xfrm>
        </p:spPr>
        <p:txBody>
          <a:bodyPr>
            <a:normAutofit/>
          </a:bodyPr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&amp;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AD03B-4078-4D55-BB5B-A33256694B0B}"/>
              </a:ext>
            </a:extLst>
          </p:cNvPr>
          <p:cNvSpPr txBox="1"/>
          <p:nvPr/>
        </p:nvSpPr>
        <p:spPr>
          <a:xfrm>
            <a:off x="347397" y="3864981"/>
            <a:ext cx="1797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171251"/>
                </a:solidFill>
              </a:rPr>
              <a:t>Realistic</a:t>
            </a:r>
            <a:r>
              <a:rPr lang="nl-NL" sz="2400" dirty="0">
                <a:solidFill>
                  <a:srgbClr val="171251"/>
                </a:solidFill>
              </a:rPr>
              <a:t> </a:t>
            </a:r>
            <a:r>
              <a:rPr lang="nl-NL" sz="2400" dirty="0" err="1">
                <a:solidFill>
                  <a:srgbClr val="171251"/>
                </a:solidFill>
              </a:rPr>
              <a:t>and</a:t>
            </a:r>
            <a:r>
              <a:rPr lang="nl-NL" sz="2400" dirty="0">
                <a:solidFill>
                  <a:srgbClr val="171251"/>
                </a:solidFill>
              </a:rPr>
              <a:t> </a:t>
            </a:r>
            <a:r>
              <a:rPr lang="nl-NL" sz="2400" dirty="0" err="1">
                <a:solidFill>
                  <a:srgbClr val="171251"/>
                </a:solidFill>
              </a:rPr>
              <a:t>measurable</a:t>
            </a:r>
            <a:r>
              <a:rPr lang="nl-NL" sz="2400" dirty="0">
                <a:solidFill>
                  <a:srgbClr val="171251"/>
                </a:solidFill>
              </a:rPr>
              <a:t> goal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66B2E6B-AED4-444C-8AA2-2E0B0A0A9DC0}"/>
              </a:ext>
            </a:extLst>
          </p:cNvPr>
          <p:cNvSpPr txBox="1">
            <a:spLocks/>
          </p:cNvSpPr>
          <p:nvPr/>
        </p:nvSpPr>
        <p:spPr>
          <a:xfrm>
            <a:off x="2214285" y="3870883"/>
            <a:ext cx="1797807" cy="185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err="1"/>
              <a:t>Know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target </a:t>
            </a:r>
            <a:r>
              <a:rPr lang="nl-NL" sz="2400" dirty="0" err="1"/>
              <a:t>audience</a:t>
            </a:r>
            <a:r>
              <a:rPr lang="nl-NL" sz="2400" dirty="0"/>
              <a:t> in-</a:t>
            </a:r>
            <a:r>
              <a:rPr lang="nl-NL" sz="2400" dirty="0" err="1"/>
              <a:t>depth</a:t>
            </a:r>
            <a:r>
              <a:rPr lang="nl-NL" sz="2400" dirty="0"/>
              <a:t> 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DA2AD50-85AE-4CBE-82F4-26A8765F1322}"/>
              </a:ext>
            </a:extLst>
          </p:cNvPr>
          <p:cNvSpPr txBox="1">
            <a:spLocks/>
          </p:cNvSpPr>
          <p:nvPr/>
        </p:nvSpPr>
        <p:spPr>
          <a:xfrm>
            <a:off x="4229114" y="3864980"/>
            <a:ext cx="1797807" cy="219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600" dirty="0"/>
              <a:t>Message  </a:t>
            </a:r>
            <a:r>
              <a:rPr lang="nl-NL" sz="2600" dirty="0" err="1"/>
              <a:t>resonates</a:t>
            </a:r>
            <a:r>
              <a:rPr lang="nl-NL" sz="2600" dirty="0"/>
              <a:t> </a:t>
            </a:r>
            <a:r>
              <a:rPr lang="nl-NL" sz="2600" dirty="0" err="1"/>
              <a:t>with</a:t>
            </a:r>
            <a:r>
              <a:rPr lang="nl-NL" sz="2600" dirty="0"/>
              <a:t> target </a:t>
            </a:r>
            <a:r>
              <a:rPr lang="nl-NL" sz="2600" dirty="0" err="1"/>
              <a:t>audience</a:t>
            </a:r>
            <a:endParaRPr lang="nl-NL" dirty="0"/>
          </a:p>
          <a:p>
            <a:endParaRPr lang="nl-NL" dirty="0"/>
          </a:p>
        </p:txBody>
      </p:sp>
      <p:pic>
        <p:nvPicPr>
          <p:cNvPr id="15" name="Afbeelding 11">
            <a:extLst>
              <a:ext uri="{FF2B5EF4-FFF2-40B4-BE49-F238E27FC236}">
                <a16:creationId xmlns:a16="http://schemas.microsoft.com/office/drawing/2014/main" id="{C3AEC51A-2480-4306-83F0-C326B6F51A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4"/>
          <a:stretch/>
        </p:blipFill>
        <p:spPr bwMode="auto">
          <a:xfrm>
            <a:off x="259606" y="1509262"/>
            <a:ext cx="11672788" cy="1919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63B9349-36ED-4A31-AA5B-2D6A06069BBF}"/>
              </a:ext>
            </a:extLst>
          </p:cNvPr>
          <p:cNvSpPr txBox="1">
            <a:spLocks/>
          </p:cNvSpPr>
          <p:nvPr/>
        </p:nvSpPr>
        <p:spPr>
          <a:xfrm>
            <a:off x="6243942" y="3864980"/>
            <a:ext cx="1649865" cy="219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err="1"/>
              <a:t>Use</a:t>
            </a:r>
            <a:r>
              <a:rPr lang="nl-NL" sz="2400" dirty="0"/>
              <a:t> a </a:t>
            </a:r>
            <a:r>
              <a:rPr lang="nl-NL" sz="2400" dirty="0" err="1"/>
              <a:t>credible</a:t>
            </a:r>
            <a:r>
              <a:rPr lang="nl-NL" sz="2400" dirty="0"/>
              <a:t> </a:t>
            </a:r>
            <a:r>
              <a:rPr lang="nl-NL" sz="2400" dirty="0" err="1"/>
              <a:t>messenger</a:t>
            </a:r>
            <a:endParaRPr lang="nl-NL" sz="24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7C4383D-00AD-43EC-B7F7-43AF9CBBEFFB}"/>
              </a:ext>
            </a:extLst>
          </p:cNvPr>
          <p:cNvSpPr txBox="1">
            <a:spLocks/>
          </p:cNvSpPr>
          <p:nvPr/>
        </p:nvSpPr>
        <p:spPr>
          <a:xfrm>
            <a:off x="8071398" y="3864980"/>
            <a:ext cx="1797808" cy="185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12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Go </a:t>
            </a:r>
            <a:r>
              <a:rPr lang="nl-NL" sz="2400" dirty="0" err="1"/>
              <a:t>where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target </a:t>
            </a:r>
            <a:r>
              <a:rPr lang="nl-NL" sz="2400" dirty="0" err="1"/>
              <a:t>audience</a:t>
            </a:r>
            <a:r>
              <a:rPr lang="nl-NL" sz="2400" dirty="0"/>
              <a:t> 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81ECDB-84E2-4675-BE42-2328E879D61E}"/>
              </a:ext>
            </a:extLst>
          </p:cNvPr>
          <p:cNvSpPr/>
          <p:nvPr/>
        </p:nvSpPr>
        <p:spPr>
          <a:xfrm>
            <a:off x="10046796" y="3831373"/>
            <a:ext cx="1797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>
                <a:solidFill>
                  <a:srgbClr val="171251"/>
                </a:solidFill>
              </a:rPr>
              <a:t>Clear</a:t>
            </a:r>
            <a:r>
              <a:rPr lang="nl-NL" sz="2400" dirty="0">
                <a:solidFill>
                  <a:srgbClr val="171251"/>
                </a:solidFill>
              </a:rPr>
              <a:t>, </a:t>
            </a:r>
            <a:r>
              <a:rPr lang="nl-NL" sz="2400" dirty="0" err="1">
                <a:solidFill>
                  <a:srgbClr val="171251"/>
                </a:solidFill>
              </a:rPr>
              <a:t>feasible</a:t>
            </a:r>
            <a:r>
              <a:rPr lang="nl-NL" sz="2400" dirty="0">
                <a:solidFill>
                  <a:srgbClr val="171251"/>
                </a:solidFill>
              </a:rPr>
              <a:t> </a:t>
            </a:r>
            <a:r>
              <a:rPr lang="nl-NL" sz="2400" dirty="0" err="1">
                <a:solidFill>
                  <a:srgbClr val="171251"/>
                </a:solidFill>
              </a:rPr>
              <a:t>and</a:t>
            </a:r>
            <a:r>
              <a:rPr lang="nl-NL" sz="2400" dirty="0">
                <a:solidFill>
                  <a:srgbClr val="171251"/>
                </a:solidFill>
              </a:rPr>
              <a:t> easy </a:t>
            </a:r>
            <a:r>
              <a:rPr lang="nl-NL" sz="2400" dirty="0" err="1">
                <a:solidFill>
                  <a:srgbClr val="171251"/>
                </a:solidFill>
              </a:rPr>
              <a:t>to</a:t>
            </a:r>
            <a:r>
              <a:rPr lang="nl-NL" sz="2400" dirty="0">
                <a:solidFill>
                  <a:srgbClr val="171251"/>
                </a:solidFill>
              </a:rPr>
              <a:t> do</a:t>
            </a:r>
          </a:p>
        </p:txBody>
      </p:sp>
      <p:pic>
        <p:nvPicPr>
          <p:cNvPr id="19" name="Afbeelding 11">
            <a:extLst>
              <a:ext uri="{FF2B5EF4-FFF2-40B4-BE49-F238E27FC236}">
                <a16:creationId xmlns:a16="http://schemas.microsoft.com/office/drawing/2014/main" id="{724D9F36-E6E9-42F1-A925-39672F420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3"/>
          <a:stretch/>
        </p:blipFill>
        <p:spPr bwMode="auto">
          <a:xfrm>
            <a:off x="259606" y="3983438"/>
            <a:ext cx="11672788" cy="1332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06B762-C60F-4CD0-9689-765581954EF0}"/>
              </a:ext>
            </a:extLst>
          </p:cNvPr>
          <p:cNvSpPr txBox="1"/>
          <p:nvPr/>
        </p:nvSpPr>
        <p:spPr>
          <a:xfrm>
            <a:off x="3491300" y="5593358"/>
            <a:ext cx="520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171251"/>
                </a:solidFill>
              </a:rPr>
              <a:t>Start M&amp;E </a:t>
            </a:r>
            <a:r>
              <a:rPr lang="nl-NL" sz="2400" dirty="0" err="1">
                <a:solidFill>
                  <a:srgbClr val="171251"/>
                </a:solidFill>
              </a:rPr>
              <a:t>from</a:t>
            </a:r>
            <a:r>
              <a:rPr lang="nl-NL" sz="2400" dirty="0">
                <a:solidFill>
                  <a:srgbClr val="171251"/>
                </a:solidFill>
              </a:rPr>
              <a:t> </a:t>
            </a:r>
            <a:r>
              <a:rPr lang="nl-NL" sz="2400" dirty="0" err="1">
                <a:solidFill>
                  <a:srgbClr val="171251"/>
                </a:solidFill>
              </a:rPr>
              <a:t>beginning</a:t>
            </a:r>
            <a:endParaRPr lang="nl-NL" dirty="0">
              <a:solidFill>
                <a:srgbClr val="1712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870-4B68-4F56-B6ED-DD52E44A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campaigns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E834E-AE3B-40F0-AC64-0D722184CFB0}"/>
              </a:ext>
            </a:extLst>
          </p:cNvPr>
          <p:cNvSpPr txBox="1"/>
          <p:nvPr/>
        </p:nvSpPr>
        <p:spPr>
          <a:xfrm>
            <a:off x="3713560" y="5368086"/>
            <a:ext cx="444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171251"/>
                </a:solidFill>
                <a:hlinkClick r:id="rId3"/>
              </a:rPr>
              <a:t>Jamal Al-</a:t>
            </a:r>
            <a:r>
              <a:rPr lang="nl-NL" sz="2800" b="1" dirty="0" err="1">
                <a:solidFill>
                  <a:srgbClr val="171251"/>
                </a:solidFill>
                <a:hlinkClick r:id="rId3"/>
              </a:rPr>
              <a:t>Khatib</a:t>
            </a:r>
            <a:r>
              <a:rPr lang="nl-NL" sz="2800" b="1" dirty="0">
                <a:solidFill>
                  <a:srgbClr val="171251"/>
                </a:solidFill>
                <a:hlinkClick r:id="rId3"/>
              </a:rPr>
              <a:t> </a:t>
            </a:r>
            <a:endParaRPr lang="nl-NL" sz="2800" b="1" dirty="0">
              <a:solidFill>
                <a:srgbClr val="17125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6A1E1-85D6-4232-8671-20204F1EE2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1" t="12204" r="4610"/>
          <a:stretch/>
        </p:blipFill>
        <p:spPr>
          <a:xfrm>
            <a:off x="5935850" y="1489913"/>
            <a:ext cx="6075336" cy="3310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4BD1E-39BD-4D2B-B007-9F089A0375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8" t="21726" r="43257" b="24143"/>
          <a:stretch/>
        </p:blipFill>
        <p:spPr>
          <a:xfrm>
            <a:off x="180814" y="1489914"/>
            <a:ext cx="5522563" cy="33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870-4B68-4F56-B6ED-DD52E44A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campaigns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16C4E-5BCE-4DF4-A165-BFC0F716D2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1209" y="5769863"/>
            <a:ext cx="8783227" cy="593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>
                <a:hlinkClick r:id="rId3"/>
              </a:rPr>
              <a:t>Donate </a:t>
            </a:r>
            <a:r>
              <a:rPr lang="nl-NL" b="1" dirty="0" err="1">
                <a:hlinkClick r:id="rId3"/>
              </a:rPr>
              <a:t>the</a:t>
            </a:r>
            <a:r>
              <a:rPr lang="nl-NL" b="1" dirty="0">
                <a:hlinkClick r:id="rId3"/>
              </a:rPr>
              <a:t> </a:t>
            </a:r>
            <a:r>
              <a:rPr lang="nl-NL" b="1" dirty="0" err="1">
                <a:hlinkClick r:id="rId3"/>
              </a:rPr>
              <a:t>Hate</a:t>
            </a:r>
            <a:endParaRPr lang="nl-NL" b="1" dirty="0"/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F523B-2688-4826-B1FF-D778FFC0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968" y="1289795"/>
            <a:ext cx="7606063" cy="42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870-4B68-4F56-B6ED-DD52E44A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campaigns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16C4E-5BCE-4DF4-A165-BFC0F716D2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1211" y="5769864"/>
            <a:ext cx="8783227" cy="733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>
                <a:hlinkClick r:id="rId3"/>
              </a:rPr>
              <a:t>Echoes of IS</a:t>
            </a:r>
            <a:endParaRPr lang="nl-NL" b="1" dirty="0"/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D165C-B91B-4773-8C97-F34C65B7D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22" b="5989"/>
          <a:stretch/>
        </p:blipFill>
        <p:spPr>
          <a:xfrm>
            <a:off x="1633606" y="1306465"/>
            <a:ext cx="8921611" cy="42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870-4B68-4F56-B6ED-DD52E44A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campaigns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16C4E-5BCE-4DF4-A165-BFC0F716D2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5021451"/>
            <a:ext cx="10509250" cy="1190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>
                <a:hlinkClick r:id="rId3"/>
              </a:rPr>
              <a:t>Dare </a:t>
            </a:r>
            <a:r>
              <a:rPr lang="nl-NL" b="1" dirty="0" err="1">
                <a:hlinkClick r:id="rId3"/>
              </a:rPr>
              <a:t>to</a:t>
            </a:r>
            <a:r>
              <a:rPr lang="nl-NL" b="1" dirty="0">
                <a:hlinkClick r:id="rId3"/>
              </a:rPr>
              <a:t> </a:t>
            </a:r>
            <a:r>
              <a:rPr lang="nl-NL" b="1" dirty="0" err="1">
                <a:hlinkClick r:id="rId3"/>
              </a:rPr>
              <a:t>be</a:t>
            </a:r>
            <a:r>
              <a:rPr lang="nl-NL" b="1" dirty="0">
                <a:hlinkClick r:id="rId3"/>
              </a:rPr>
              <a:t> </a:t>
            </a:r>
            <a:r>
              <a:rPr lang="nl-NL" b="1" dirty="0" err="1">
                <a:hlinkClick r:id="rId3"/>
              </a:rPr>
              <a:t>grey</a:t>
            </a:r>
            <a:r>
              <a:rPr lang="nl-NL" b="1" dirty="0">
                <a:hlinkClick r:id="rId3"/>
              </a:rPr>
              <a:t> </a:t>
            </a:r>
            <a:endParaRPr lang="nl-NL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B1088-9DE6-46E9-8683-7B530640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3" y="1655763"/>
            <a:ext cx="5569812" cy="3133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CF69C6-8581-450E-B413-3C4D4463B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6" t="16797" r="16508" b="16594"/>
          <a:stretch/>
        </p:blipFill>
        <p:spPr>
          <a:xfrm>
            <a:off x="6207119" y="1655762"/>
            <a:ext cx="5666680" cy="31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5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2931-88FC-4DDB-B01B-92C79447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Recommendations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2BE8-898A-4AFD-8745-8895DA1089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Local</a:t>
            </a:r>
            <a:r>
              <a:rPr lang="nl-NL" dirty="0"/>
              <a:t> is </a:t>
            </a:r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change </a:t>
            </a:r>
            <a:r>
              <a:rPr lang="nl-NL" dirty="0" err="1"/>
              <a:t>behaviour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Invest</a:t>
            </a:r>
            <a:r>
              <a:rPr lang="nl-NL" dirty="0"/>
              <a:t> in Monitoring &amp; Evaluation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build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evidence</a:t>
            </a:r>
            <a:r>
              <a:rPr lang="nl-NL" dirty="0"/>
              <a:t>-base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Online </a:t>
            </a:r>
            <a:r>
              <a:rPr lang="nl-NL" dirty="0" err="1"/>
              <a:t>and</a:t>
            </a:r>
            <a:r>
              <a:rPr lang="nl-NL" dirty="0"/>
              <a:t> offline are </a:t>
            </a:r>
            <a:r>
              <a:rPr lang="nl-NL" dirty="0" err="1"/>
              <a:t>hybrid</a:t>
            </a:r>
            <a:r>
              <a:rPr lang="nl-NL" dirty="0"/>
              <a:t> </a:t>
            </a:r>
            <a:r>
              <a:rPr lang="nl-NL" dirty="0" err="1"/>
              <a:t>concepts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054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6CBB2-EDF4-469F-9235-DE9A682BB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4552" y="3115161"/>
            <a:ext cx="4882896" cy="17584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NL" sz="2800" dirty="0"/>
              <a:t>Contact</a:t>
            </a:r>
          </a:p>
          <a:p>
            <a:pPr algn="ctr"/>
            <a:endParaRPr lang="nl-NL" sz="2800" dirty="0"/>
          </a:p>
          <a:p>
            <a:pPr lvl="0" algn="ctr"/>
            <a:r>
              <a:rPr lang="en-US" sz="2800" dirty="0"/>
              <a:t>Lieke Wouterse</a:t>
            </a:r>
          </a:p>
          <a:p>
            <a:pPr lvl="0" algn="ctr"/>
            <a:r>
              <a:rPr lang="en-US" sz="2800" dirty="0"/>
              <a:t>L.wouterse@radaradvies.nl</a:t>
            </a:r>
          </a:p>
        </p:txBody>
      </p:sp>
    </p:spTree>
    <p:extLst>
      <p:ext uri="{BB962C8B-B14F-4D97-AF65-F5344CB8AC3E}">
        <p14:creationId xmlns:p14="http://schemas.microsoft.com/office/powerpoint/2010/main" val="277735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N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220347777AF4482CB6189B0EC7A69" ma:contentTypeVersion="8" ma:contentTypeDescription="Een nieuw document maken." ma:contentTypeScope="" ma:versionID="a6aa123684cc919c233df3b0a5e024e5">
  <xsd:schema xmlns:xsd="http://www.w3.org/2001/XMLSchema" xmlns:xs="http://www.w3.org/2001/XMLSchema" xmlns:p="http://schemas.microsoft.com/office/2006/metadata/properties" xmlns:ns3="bb3ac481-2179-4508-8eec-4dbaf925c7e9" xmlns:ns4="dcae7fd6-5262-4358-aa94-08bfc2d81526" targetNamespace="http://schemas.microsoft.com/office/2006/metadata/properties" ma:root="true" ma:fieldsID="4710f92e8b9f3ba65504a4193585a1f7" ns3:_="" ns4:_="">
    <xsd:import namespace="bb3ac481-2179-4508-8eec-4dbaf925c7e9"/>
    <xsd:import namespace="dcae7fd6-5262-4358-aa94-08bfc2d815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ac481-2179-4508-8eec-4dbaf925c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e7fd6-5262-4358-aa94-08bfc2d81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973CEF-3A4D-4145-82CF-3C808E6DD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B0AB0-15C1-44F2-8AC3-066A89A01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3ac481-2179-4508-8eec-4dbaf925c7e9"/>
    <ds:schemaRef ds:uri="dcae7fd6-5262-4358-aa94-08bfc2d81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AE29D0-18E4-4F7A-AC13-3A454DD8A1B7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cae7fd6-5262-4358-aa94-08bfc2d81526"/>
    <ds:schemaRef ds:uri="bb3ac481-2179-4508-8eec-4dbaf925c7e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3734</TotalTime>
  <Words>149</Words>
  <Application>Microsoft Office PowerPoint</Application>
  <PresentationFormat>Widescreen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PowerPoint Presentation</vt:lpstr>
      <vt:lpstr>Radicalisation Awareness Network (RAN)</vt:lpstr>
      <vt:lpstr>Key elements &amp; lessons learned </vt:lpstr>
      <vt:lpstr>Examples of campaigns</vt:lpstr>
      <vt:lpstr>Examples of campaigns</vt:lpstr>
      <vt:lpstr>Examples of campaigns</vt:lpstr>
      <vt:lpstr>Examples of campaigns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Lieke Wouterse</dc:creator>
  <cp:lastModifiedBy>Mattias Sundholm</cp:lastModifiedBy>
  <cp:revision>63</cp:revision>
  <dcterms:created xsi:type="dcterms:W3CDTF">2019-09-24T15:04:03Z</dcterms:created>
  <dcterms:modified xsi:type="dcterms:W3CDTF">2020-01-27T18:31:16Z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0x0101002AC220347777AF4482CB6189B0EC7A69</vt:lpwstr>
  </property>
  <property fmtid="{D5CDD505-2E9C-101B-9397-08002B2CF9AE}" pid="3" name="Order">
    <vt:r8>14017600</vt:r8>
  </property>
</Properties>
</file>