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7" r:id="rId2"/>
    <p:sldId id="308" r:id="rId3"/>
    <p:sldId id="305" r:id="rId4"/>
    <p:sldId id="306" r:id="rId5"/>
    <p:sldId id="298" r:id="rId6"/>
    <p:sldId id="295" r:id="rId7"/>
    <p:sldId id="296" r:id="rId8"/>
    <p:sldId id="297" r:id="rId9"/>
    <p:sldId id="299" r:id="rId10"/>
    <p:sldId id="300" r:id="rId11"/>
    <p:sldId id="311" r:id="rId12"/>
    <p:sldId id="312" r:id="rId13"/>
    <p:sldId id="277" r:id="rId14"/>
    <p:sldId id="278" r:id="rId15"/>
    <p:sldId id="310" r:id="rId16"/>
    <p:sldId id="302" r:id="rId17"/>
    <p:sldId id="303" r:id="rId18"/>
  </p:sldIdLst>
  <p:sldSz cx="9144000" cy="6858000" type="screen4x3"/>
  <p:notesSz cx="6794500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94660"/>
  </p:normalViewPr>
  <p:slideViewPr>
    <p:cSldViewPr>
      <p:cViewPr varScale="1">
        <p:scale>
          <a:sx n="115" d="100"/>
          <a:sy n="115" d="100"/>
        </p:scale>
        <p:origin x="76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489471258840738E-2"/>
          <c:y val="1.5617789884024673E-2"/>
          <c:w val="0.9491542946444671"/>
          <c:h val="0.72029770859225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Better Policing Skills</c:v>
                </c:pt>
                <c:pt idx="1">
                  <c:v>Illegal Content Fast Removal</c:v>
                </c:pt>
                <c:pt idx="2">
                  <c:v>Cybersecurity</c:v>
                </c:pt>
                <c:pt idx="3">
                  <c:v>Whole-of-Society Approach</c:v>
                </c:pt>
                <c:pt idx="4">
                  <c:v>Effective Communications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31</c:v>
                </c:pt>
                <c:pt idx="1">
                  <c:v>26</c:v>
                </c:pt>
                <c:pt idx="2">
                  <c:v>33</c:v>
                </c:pt>
                <c:pt idx="3">
                  <c:v>7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BF-4039-BF36-62FE1CF1AC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328669392"/>
        <c:axId val="328669064"/>
      </c:barChart>
      <c:catAx>
        <c:axId val="328669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8669064"/>
        <c:crosses val="autoZero"/>
        <c:auto val="1"/>
        <c:lblAlgn val="ctr"/>
        <c:lblOffset val="100"/>
        <c:noMultiLvlLbl val="0"/>
      </c:catAx>
      <c:valAx>
        <c:axId val="328669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8669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Better Policing Skills</c:v>
                </c:pt>
                <c:pt idx="1">
                  <c:v>Illegal Content Fast Removal</c:v>
                </c:pt>
                <c:pt idx="2">
                  <c:v>Cybersecurity</c:v>
                </c:pt>
                <c:pt idx="3">
                  <c:v>Whole-of-Society Approach</c:v>
                </c:pt>
                <c:pt idx="4">
                  <c:v>Effective Communications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31</c:v>
                </c:pt>
                <c:pt idx="1">
                  <c:v>22</c:v>
                </c:pt>
                <c:pt idx="2">
                  <c:v>28</c:v>
                </c:pt>
                <c:pt idx="3">
                  <c:v>14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34-4266-BF89-ABF411B463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328669392"/>
        <c:axId val="328669064"/>
      </c:barChart>
      <c:catAx>
        <c:axId val="328669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8669064"/>
        <c:crosses val="autoZero"/>
        <c:auto val="1"/>
        <c:lblAlgn val="ctr"/>
        <c:lblOffset val="100"/>
        <c:noMultiLvlLbl val="0"/>
      </c:catAx>
      <c:valAx>
        <c:axId val="328669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8669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273914175444453E-2"/>
          <c:y val="1.6741664748613421E-2"/>
          <c:w val="0.94698555456993361"/>
          <c:h val="0.700169996719108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Better Policing Skills</c:v>
                </c:pt>
                <c:pt idx="1">
                  <c:v>Illegal Content Fast Removal</c:v>
                </c:pt>
                <c:pt idx="2">
                  <c:v>Cybersecurity</c:v>
                </c:pt>
                <c:pt idx="3">
                  <c:v>Whole-of-Society Approach</c:v>
                </c:pt>
                <c:pt idx="4">
                  <c:v>Effective Communications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21</c:v>
                </c:pt>
                <c:pt idx="1">
                  <c:v>28</c:v>
                </c:pt>
                <c:pt idx="2">
                  <c:v>21</c:v>
                </c:pt>
                <c:pt idx="3">
                  <c:v>14</c:v>
                </c:pt>
                <c:pt idx="4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BB-492D-B6F4-DDD292DECC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328669392"/>
        <c:axId val="328669064"/>
      </c:barChart>
      <c:catAx>
        <c:axId val="328669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8669064"/>
        <c:crosses val="autoZero"/>
        <c:auto val="1"/>
        <c:lblAlgn val="ctr"/>
        <c:lblOffset val="100"/>
        <c:noMultiLvlLbl val="0"/>
      </c:catAx>
      <c:valAx>
        <c:axId val="328669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8669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841147540257444E-2"/>
          <c:y val="2.8392457030454316E-2"/>
          <c:w val="0.94683205060932529"/>
          <c:h val="0.733822553056213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Better Policing Skills</c:v>
                </c:pt>
                <c:pt idx="1">
                  <c:v>Illegal Content Fast Removal</c:v>
                </c:pt>
                <c:pt idx="2">
                  <c:v>Cybersecurity</c:v>
                </c:pt>
                <c:pt idx="3">
                  <c:v>Whole-of-Society Approach</c:v>
                </c:pt>
                <c:pt idx="4">
                  <c:v>Effective Communications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29</c:v>
                </c:pt>
                <c:pt idx="1">
                  <c:v>7</c:v>
                </c:pt>
                <c:pt idx="2">
                  <c:v>36</c:v>
                </c:pt>
                <c:pt idx="3">
                  <c:v>18</c:v>
                </c:pt>
                <c:pt idx="4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1A-4D23-9586-7AB0ABAA9C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328669392"/>
        <c:axId val="328669064"/>
      </c:barChart>
      <c:catAx>
        <c:axId val="328669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8669064"/>
        <c:crosses val="autoZero"/>
        <c:auto val="1"/>
        <c:lblAlgn val="ctr"/>
        <c:lblOffset val="100"/>
        <c:noMultiLvlLbl val="0"/>
      </c:catAx>
      <c:valAx>
        <c:axId val="328669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8669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489471258840738E-2"/>
          <c:y val="1.5617789884024673E-2"/>
          <c:w val="0.9491542946444671"/>
          <c:h val="0.72029770859225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Better Policing Skills</c:v>
                </c:pt>
                <c:pt idx="1">
                  <c:v>Illegal Content Fast Removal</c:v>
                </c:pt>
                <c:pt idx="2">
                  <c:v>Cybersecurity</c:v>
                </c:pt>
                <c:pt idx="3">
                  <c:v>Whole-of-Society Approach</c:v>
                </c:pt>
                <c:pt idx="4">
                  <c:v>Effective Communications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31</c:v>
                </c:pt>
                <c:pt idx="1">
                  <c:v>14</c:v>
                </c:pt>
                <c:pt idx="2">
                  <c:v>26</c:v>
                </c:pt>
                <c:pt idx="3">
                  <c:v>15</c:v>
                </c:pt>
                <c:pt idx="4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BF-4039-BF36-62FE1CF1AC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328669392"/>
        <c:axId val="328669064"/>
      </c:barChart>
      <c:catAx>
        <c:axId val="328669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8669064"/>
        <c:crosses val="autoZero"/>
        <c:auto val="1"/>
        <c:lblAlgn val="ctr"/>
        <c:lblOffset val="100"/>
        <c:noMultiLvlLbl val="0"/>
      </c:catAx>
      <c:valAx>
        <c:axId val="328669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8669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489471258840738E-2"/>
          <c:y val="1.5617789884024673E-2"/>
          <c:w val="0.9491542946444671"/>
          <c:h val="0.72029770859225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Better Policing Skills</c:v>
                </c:pt>
                <c:pt idx="1">
                  <c:v>Illegal Content Fast Removal</c:v>
                </c:pt>
                <c:pt idx="2">
                  <c:v>Cybersecurity</c:v>
                </c:pt>
                <c:pt idx="3">
                  <c:v>Whole-of-Society Approach</c:v>
                </c:pt>
                <c:pt idx="4">
                  <c:v>Effective Communications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11</c:v>
                </c:pt>
                <c:pt idx="1">
                  <c:v>1</c:v>
                </c:pt>
                <c:pt idx="2">
                  <c:v>22</c:v>
                </c:pt>
                <c:pt idx="3">
                  <c:v>44</c:v>
                </c:pt>
                <c:pt idx="4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BF-4039-BF36-62FE1CF1AC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328669392"/>
        <c:axId val="328669064"/>
      </c:barChart>
      <c:catAx>
        <c:axId val="328669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8669064"/>
        <c:crosses val="autoZero"/>
        <c:auto val="1"/>
        <c:lblAlgn val="ctr"/>
        <c:lblOffset val="100"/>
        <c:noMultiLvlLbl val="0"/>
      </c:catAx>
      <c:valAx>
        <c:axId val="328669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8669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FDDD54-3140-489E-B982-9F87FD1FB452}" type="datetimeFigureOut">
              <a:rPr lang="en-US" smtClean="0"/>
              <a:t>27/01/2020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55FD59-023B-4213-A056-9DE4FC456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5871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54D1E4-CDDF-4570-8F6E-13F6AAB3CCE3}" type="datetimeFigureOut">
              <a:rPr lang="en-GB" smtClean="0"/>
              <a:t>27/01/2020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4F33CD-2292-4AC8-8A7A-81AAF4F2277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5086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1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6223" y="4359997"/>
            <a:ext cx="5788140" cy="4080734"/>
          </a:xfrm>
        </p:spPr>
        <p:txBody>
          <a:bodyPr/>
          <a:lstStyle/>
          <a:p>
            <a:pPr defTabSz="922812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GB" altLang="en-US" sz="1100" dirty="0">
              <a:solidFill>
                <a:srgbClr val="02020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7416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3288" y="763588"/>
            <a:ext cx="4989512" cy="3743325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563" y="4735441"/>
            <a:ext cx="4963380" cy="4432129"/>
          </a:xfrm>
          <a:noFill/>
        </p:spPr>
        <p:txBody>
          <a:bodyPr/>
          <a:lstStyle/>
          <a:p>
            <a:pPr eaLnBrk="1" hangingPunct="1"/>
            <a:endParaRPr lang="en-US" altLang="en-US" sz="1100" dirty="0">
              <a:solidFill>
                <a:srgbClr val="02020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3521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3288" y="763588"/>
            <a:ext cx="4989512" cy="3743325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563" y="4735441"/>
            <a:ext cx="4963380" cy="4432129"/>
          </a:xfrm>
          <a:noFill/>
        </p:spPr>
        <p:txBody>
          <a:bodyPr/>
          <a:lstStyle/>
          <a:p>
            <a:pPr eaLnBrk="1" hangingPunct="1"/>
            <a:endParaRPr lang="en-US" altLang="en-US" sz="1100" dirty="0">
              <a:solidFill>
                <a:srgbClr val="02020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6123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3288" y="763588"/>
            <a:ext cx="4989512" cy="3743325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563" y="4735441"/>
            <a:ext cx="4963380" cy="4432129"/>
          </a:xfrm>
          <a:noFill/>
        </p:spPr>
        <p:txBody>
          <a:bodyPr/>
          <a:lstStyle/>
          <a:p>
            <a:pPr eaLnBrk="1" hangingPunct="1"/>
            <a:endParaRPr lang="en-US" altLang="en-US" sz="1100" dirty="0">
              <a:solidFill>
                <a:srgbClr val="02020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1407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1888" y="703263"/>
            <a:ext cx="4595812" cy="3446462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4119" y="4359996"/>
            <a:ext cx="5009767" cy="4080733"/>
          </a:xfrm>
          <a:noFill/>
        </p:spPr>
        <p:txBody>
          <a:bodyPr/>
          <a:lstStyle/>
          <a:p>
            <a:pPr eaLnBrk="1" hangingPunct="1"/>
            <a:endParaRPr lang="en-US" altLang="en-US" sz="1100" dirty="0">
              <a:solidFill>
                <a:srgbClr val="02020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1827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3288" y="763588"/>
            <a:ext cx="4989512" cy="3743325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563" y="4735441"/>
            <a:ext cx="4963380" cy="4432129"/>
          </a:xfrm>
          <a:noFill/>
        </p:spPr>
        <p:txBody>
          <a:bodyPr/>
          <a:lstStyle/>
          <a:p>
            <a:pPr eaLnBrk="1" hangingPunct="1"/>
            <a:endParaRPr lang="en-US" altLang="en-US" sz="1100" dirty="0">
              <a:solidFill>
                <a:srgbClr val="02020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335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1888" y="703263"/>
            <a:ext cx="4595812" cy="3446462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4119" y="4359996"/>
            <a:ext cx="5009767" cy="4080733"/>
          </a:xfrm>
          <a:noFill/>
        </p:spPr>
        <p:txBody>
          <a:bodyPr/>
          <a:lstStyle/>
          <a:p>
            <a:pPr eaLnBrk="1" hangingPunct="1"/>
            <a:endParaRPr lang="en-US" altLang="en-US" sz="1100" dirty="0">
              <a:solidFill>
                <a:srgbClr val="02020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808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3288" y="763588"/>
            <a:ext cx="4989512" cy="3743325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563" y="4735441"/>
            <a:ext cx="4963380" cy="4432129"/>
          </a:xfrm>
          <a:noFill/>
        </p:spPr>
        <p:txBody>
          <a:bodyPr/>
          <a:lstStyle/>
          <a:p>
            <a:pPr eaLnBrk="1" hangingPunct="1"/>
            <a:endParaRPr lang="en-US" altLang="en-US" sz="1100" dirty="0">
              <a:solidFill>
                <a:srgbClr val="02020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6543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3288" y="763588"/>
            <a:ext cx="4989512" cy="3743325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563" y="4735441"/>
            <a:ext cx="4963380" cy="4432129"/>
          </a:xfrm>
          <a:noFill/>
        </p:spPr>
        <p:txBody>
          <a:bodyPr/>
          <a:lstStyle/>
          <a:p>
            <a:pPr eaLnBrk="1" hangingPunct="1"/>
            <a:endParaRPr lang="en-US" altLang="en-US" sz="1100" dirty="0">
              <a:solidFill>
                <a:srgbClr val="02020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7347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3288" y="763588"/>
            <a:ext cx="4989512" cy="3743325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563" y="4735441"/>
            <a:ext cx="4963380" cy="4432129"/>
          </a:xfrm>
          <a:noFill/>
        </p:spPr>
        <p:txBody>
          <a:bodyPr/>
          <a:lstStyle/>
          <a:p>
            <a:pPr eaLnBrk="1" hangingPunct="1"/>
            <a:endParaRPr lang="en-US" altLang="en-US" sz="1100" dirty="0">
              <a:solidFill>
                <a:srgbClr val="02020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7242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3288" y="763588"/>
            <a:ext cx="4989512" cy="3743325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563" y="4735441"/>
            <a:ext cx="4963380" cy="4432129"/>
          </a:xfrm>
          <a:noFill/>
        </p:spPr>
        <p:txBody>
          <a:bodyPr/>
          <a:lstStyle/>
          <a:p>
            <a:pPr eaLnBrk="1" hangingPunct="1"/>
            <a:endParaRPr lang="en-US" altLang="en-US" sz="1100" dirty="0">
              <a:solidFill>
                <a:srgbClr val="02020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8712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3288" y="763588"/>
            <a:ext cx="4989512" cy="3743325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563" y="4735441"/>
            <a:ext cx="4963380" cy="4432129"/>
          </a:xfrm>
          <a:noFill/>
        </p:spPr>
        <p:txBody>
          <a:bodyPr/>
          <a:lstStyle/>
          <a:p>
            <a:pPr eaLnBrk="1" hangingPunct="1"/>
            <a:endParaRPr lang="en-US" altLang="en-US" sz="1100" dirty="0">
              <a:solidFill>
                <a:srgbClr val="02020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5173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3288" y="763588"/>
            <a:ext cx="4989512" cy="3743325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563" y="4735441"/>
            <a:ext cx="4963380" cy="4432129"/>
          </a:xfrm>
          <a:noFill/>
        </p:spPr>
        <p:txBody>
          <a:bodyPr/>
          <a:lstStyle/>
          <a:p>
            <a:pPr eaLnBrk="1" hangingPunct="1"/>
            <a:endParaRPr lang="en-US" altLang="en-US" sz="1100" dirty="0">
              <a:solidFill>
                <a:srgbClr val="02020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7587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3288" y="763588"/>
            <a:ext cx="4989512" cy="3743325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563" y="4735441"/>
            <a:ext cx="4963380" cy="4432129"/>
          </a:xfrm>
          <a:noFill/>
        </p:spPr>
        <p:txBody>
          <a:bodyPr/>
          <a:lstStyle/>
          <a:p>
            <a:pPr eaLnBrk="1" hangingPunct="1"/>
            <a:endParaRPr lang="en-US" altLang="en-US" sz="1100" dirty="0">
              <a:solidFill>
                <a:srgbClr val="02020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089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EBA9E-28E5-43F0-AC2E-EBE27402615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5039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EBA9E-28E5-43F0-AC2E-EBE27402615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1882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EBA9E-28E5-43F0-AC2E-EBE27402615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89471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687388"/>
            <a:ext cx="8001000" cy="896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36588" y="1957388"/>
            <a:ext cx="8001000" cy="4064000"/>
          </a:xfrm>
        </p:spPr>
        <p:txBody>
          <a:bodyPr/>
          <a:lstStyle/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698300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877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EBA9E-28E5-43F0-AC2E-EBE27402615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2944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EBA9E-28E5-43F0-AC2E-EBE27402615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1646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EBA9E-28E5-43F0-AC2E-EBE27402615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9610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EBA9E-28E5-43F0-AC2E-EBE27402615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7174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EBA9E-28E5-43F0-AC2E-EBE27402615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8884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EBA9E-28E5-43F0-AC2E-EBE27402615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1721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EBA9E-28E5-43F0-AC2E-EBE27402615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932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EBA9E-28E5-43F0-AC2E-EBE27402615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003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EBA9E-28E5-43F0-AC2E-EBE27402615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8757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51520" y="692697"/>
            <a:ext cx="8712968" cy="5184576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UN COUNTER-TERRRORISM COMMITTEE </a:t>
            </a:r>
            <a:br>
              <a:rPr lang="en-US" sz="3600" b="1" dirty="0">
                <a:solidFill>
                  <a:schemeClr val="tx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3600" b="1" dirty="0">
                <a:solidFill>
                  <a:schemeClr val="tx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chemeClr val="tx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GB" sz="3000" b="1" dirty="0">
                <a:solidFill>
                  <a:schemeClr val="tx2"/>
                </a:solidFill>
              </a:rPr>
              <a:t>COUNTERING TERRORIST NARRATIVES AND PREVENTING THE USE OF THE INTERNET FOR TERRORIST PURPOSES”</a:t>
            </a:r>
            <a:br>
              <a:rPr lang="en-GB" sz="3000" dirty="0"/>
            </a:br>
            <a:br>
              <a:rPr lang="en-GB" sz="3600" b="1" dirty="0">
                <a:solidFill>
                  <a:schemeClr val="tx2"/>
                </a:solidFill>
              </a:rPr>
            </a:br>
            <a:br>
              <a:rPr lang="en-GB" sz="3600" b="1" dirty="0">
                <a:solidFill>
                  <a:schemeClr val="tx2"/>
                </a:solidFill>
              </a:rPr>
            </a:br>
            <a:r>
              <a:rPr lang="en-GB" sz="2500" b="1" i="1" dirty="0">
                <a:solidFill>
                  <a:schemeClr val="tx2"/>
                </a:solidFill>
              </a:rPr>
              <a:t>OSCE Action Against Terrorism Unit</a:t>
            </a:r>
            <a:br>
              <a:rPr lang="en-GB" sz="2500" b="1" i="1" dirty="0">
                <a:solidFill>
                  <a:schemeClr val="tx2"/>
                </a:solidFill>
              </a:rPr>
            </a:br>
            <a:r>
              <a:rPr lang="en-GB" sz="2200" b="1" dirty="0">
                <a:solidFill>
                  <a:schemeClr val="tx2"/>
                </a:solidFill>
              </a:rPr>
              <a:t>28 January </a:t>
            </a:r>
            <a:r>
              <a:rPr lang="ru-RU" sz="2200" b="1" dirty="0">
                <a:solidFill>
                  <a:schemeClr val="tx2"/>
                </a:solidFill>
              </a:rPr>
              <a:t>20</a:t>
            </a:r>
            <a:r>
              <a:rPr lang="en-GB" sz="2200" b="1" dirty="0">
                <a:solidFill>
                  <a:schemeClr val="tx2"/>
                </a:solidFill>
              </a:rPr>
              <a:t>20</a:t>
            </a:r>
            <a:endParaRPr lang="en-GB" sz="2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38" descr="08_LOGO_OSCE_ppt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2588" y="6034088"/>
            <a:ext cx="3724275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43"/>
          <p:cNvGrpSpPr>
            <a:grpSpLocks/>
          </p:cNvGrpSpPr>
          <p:nvPr/>
        </p:nvGrpSpPr>
        <p:grpSpPr bwMode="auto">
          <a:xfrm>
            <a:off x="382588" y="0"/>
            <a:ext cx="8761412" cy="584200"/>
            <a:chOff x="241" y="0"/>
            <a:chExt cx="5565" cy="408"/>
          </a:xfrm>
        </p:grpSpPr>
        <p:sp>
          <p:nvSpPr>
            <p:cNvPr id="9" name="Rectangle 44"/>
            <p:cNvSpPr>
              <a:spLocks noChangeArrowheads="1"/>
            </p:cNvSpPr>
            <p:nvPr/>
          </p:nvSpPr>
          <p:spPr bwMode="auto">
            <a:xfrm>
              <a:off x="241" y="0"/>
              <a:ext cx="1342" cy="408"/>
            </a:xfrm>
            <a:prstGeom prst="rect">
              <a:avLst/>
            </a:prstGeom>
            <a:solidFill>
              <a:srgbClr val="E3EB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E6E0DD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0" name="Rectangle 45"/>
            <p:cNvSpPr>
              <a:spLocks noChangeArrowheads="1"/>
            </p:cNvSpPr>
            <p:nvPr/>
          </p:nvSpPr>
          <p:spPr bwMode="auto">
            <a:xfrm>
              <a:off x="1648" y="0"/>
              <a:ext cx="1342" cy="408"/>
            </a:xfrm>
            <a:prstGeom prst="rect">
              <a:avLst/>
            </a:prstGeom>
            <a:solidFill>
              <a:srgbClr val="E3EB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E6E0DD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1" name="Rectangle 46"/>
            <p:cNvSpPr>
              <a:spLocks noChangeArrowheads="1"/>
            </p:cNvSpPr>
            <p:nvPr/>
          </p:nvSpPr>
          <p:spPr bwMode="auto">
            <a:xfrm>
              <a:off x="3056" y="0"/>
              <a:ext cx="1342" cy="408"/>
            </a:xfrm>
            <a:prstGeom prst="rect">
              <a:avLst/>
            </a:prstGeom>
            <a:solidFill>
              <a:srgbClr val="E3EB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E6E0DD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2" name="Rectangle 47"/>
            <p:cNvSpPr>
              <a:spLocks noChangeArrowheads="1"/>
            </p:cNvSpPr>
            <p:nvPr/>
          </p:nvSpPr>
          <p:spPr bwMode="auto">
            <a:xfrm>
              <a:off x="4464" y="0"/>
              <a:ext cx="1342" cy="408"/>
            </a:xfrm>
            <a:prstGeom prst="rect">
              <a:avLst/>
            </a:prstGeom>
            <a:solidFill>
              <a:srgbClr val="E3EB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E6E0DD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EBA9E-28E5-43F0-AC2E-EBE274026158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9167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243682" y="1735138"/>
            <a:ext cx="847725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9017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376238" indent="-185738" defTabSz="9017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17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17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17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002060"/>
              </a:buClr>
            </a:pPr>
            <a:endParaRPr lang="en-GB" altLang="en-US" sz="2100" dirty="0"/>
          </a:p>
        </p:txBody>
      </p:sp>
      <p:sp>
        <p:nvSpPr>
          <p:cNvPr id="19460" name="Line 4"/>
          <p:cNvSpPr>
            <a:spLocks noChangeShapeType="1"/>
          </p:cNvSpPr>
          <p:nvPr/>
        </p:nvSpPr>
        <p:spPr bwMode="auto">
          <a:xfrm>
            <a:off x="406400" y="1587500"/>
            <a:ext cx="8737600" cy="0"/>
          </a:xfrm>
          <a:prstGeom prst="line">
            <a:avLst/>
          </a:prstGeom>
          <a:noFill/>
          <a:ln w="9525">
            <a:solidFill>
              <a:srgbClr val="A6A6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19464" name="Picture 12" descr="08_LOGO_OSCE_pp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6184900"/>
            <a:ext cx="3106737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43"/>
          <p:cNvGrpSpPr>
            <a:grpSpLocks/>
          </p:cNvGrpSpPr>
          <p:nvPr/>
        </p:nvGrpSpPr>
        <p:grpSpPr bwMode="auto">
          <a:xfrm>
            <a:off x="382588" y="0"/>
            <a:ext cx="8761412" cy="584200"/>
            <a:chOff x="241" y="0"/>
            <a:chExt cx="5565" cy="408"/>
          </a:xfrm>
        </p:grpSpPr>
        <p:sp>
          <p:nvSpPr>
            <p:cNvPr id="12" name="Rectangle 44"/>
            <p:cNvSpPr>
              <a:spLocks noChangeArrowheads="1"/>
            </p:cNvSpPr>
            <p:nvPr/>
          </p:nvSpPr>
          <p:spPr bwMode="auto">
            <a:xfrm>
              <a:off x="241" y="0"/>
              <a:ext cx="1342" cy="408"/>
            </a:xfrm>
            <a:prstGeom prst="rect">
              <a:avLst/>
            </a:prstGeom>
            <a:solidFill>
              <a:srgbClr val="E3EB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E6E0DD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3" name="Rectangle 45"/>
            <p:cNvSpPr>
              <a:spLocks noChangeArrowheads="1"/>
            </p:cNvSpPr>
            <p:nvPr/>
          </p:nvSpPr>
          <p:spPr bwMode="auto">
            <a:xfrm>
              <a:off x="1648" y="0"/>
              <a:ext cx="1342" cy="408"/>
            </a:xfrm>
            <a:prstGeom prst="rect">
              <a:avLst/>
            </a:prstGeom>
            <a:solidFill>
              <a:srgbClr val="E3EB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E6E0DD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4" name="Rectangle 46"/>
            <p:cNvSpPr>
              <a:spLocks noChangeArrowheads="1"/>
            </p:cNvSpPr>
            <p:nvPr/>
          </p:nvSpPr>
          <p:spPr bwMode="auto">
            <a:xfrm>
              <a:off x="3056" y="0"/>
              <a:ext cx="1342" cy="408"/>
            </a:xfrm>
            <a:prstGeom prst="rect">
              <a:avLst/>
            </a:prstGeom>
            <a:solidFill>
              <a:srgbClr val="E3EB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E6E0DD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5" name="Rectangle 47"/>
            <p:cNvSpPr>
              <a:spLocks noChangeArrowheads="1"/>
            </p:cNvSpPr>
            <p:nvPr/>
          </p:nvSpPr>
          <p:spPr bwMode="auto">
            <a:xfrm>
              <a:off x="4464" y="0"/>
              <a:ext cx="1342" cy="408"/>
            </a:xfrm>
            <a:prstGeom prst="rect">
              <a:avLst/>
            </a:prstGeom>
            <a:solidFill>
              <a:srgbClr val="E3EB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E6E0DD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endParaRPr>
            </a:p>
          </p:txBody>
        </p:sp>
      </p:grp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val="1949161207"/>
              </p:ext>
            </p:extLst>
          </p:nvPr>
        </p:nvGraphicFramePr>
        <p:xfrm>
          <a:off x="106814" y="2020152"/>
          <a:ext cx="8734425" cy="44663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Rectangle 19"/>
          <p:cNvSpPr/>
          <p:nvPr/>
        </p:nvSpPr>
        <p:spPr>
          <a:xfrm rot="1593881">
            <a:off x="6624616" y="2082826"/>
            <a:ext cx="2576266" cy="107721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3200" b="1" cap="all" dirty="0">
                <a:ln w="9000" cmpd="sng">
                  <a:solidFill>
                    <a:srgbClr val="464646">
                      <a:shade val="50000"/>
                      <a:satMod val="120000"/>
                    </a:srgb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OSCE PEOPLE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3200" b="1" cap="all" dirty="0">
                <a:ln w="9000" cmpd="sng">
                  <a:solidFill>
                    <a:srgbClr val="464646">
                      <a:shade val="50000"/>
                      <a:satMod val="120000"/>
                    </a:srgb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ONLY </a:t>
            </a:r>
            <a:r>
              <a:rPr lang="en-GB" altLang="en-US" sz="3200" b="1" cap="all" dirty="0">
                <a:ln w="9000" cmpd="sng">
                  <a:solidFill>
                    <a:srgbClr val="464646">
                      <a:shade val="50000"/>
                      <a:satMod val="120000"/>
                    </a:srgb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sym typeface="Wingdings" panose="05000000000000000000" pitchFamily="2" charset="2"/>
              </a:rPr>
              <a:t></a:t>
            </a:r>
            <a:endParaRPr lang="en-GB" altLang="en-US" sz="3200" b="1" cap="all" dirty="0">
              <a:ln w="9000" cmpd="sng">
                <a:solidFill>
                  <a:srgbClr val="464646">
                    <a:shade val="50000"/>
                    <a:satMod val="120000"/>
                  </a:srgb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43682" y="548680"/>
            <a:ext cx="85767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2800" b="1" cap="all" dirty="0">
                <a:ln w="9000" cmpd="sng">
                  <a:solidFill>
                    <a:srgbClr val="464646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PRIORITIES OF HOW TO</a:t>
            </a:r>
            <a:r>
              <a:rPr lang="ru-RU" altLang="en-US" sz="2800" b="1" cap="all" dirty="0">
                <a:ln w="9000" cmpd="sng">
                  <a:solidFill>
                    <a:srgbClr val="464646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: «</a:t>
            </a:r>
            <a:r>
              <a:rPr lang="en-GB" altLang="en-US" sz="2800" b="1" cap="all" dirty="0">
                <a:ln w="9000" cmpd="sng">
                  <a:solidFill>
                    <a:srgbClr val="464646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PREVENT AND COUNTER THE USE OF THE INTERNET FOR TERRORIST PURPOSES</a:t>
            </a:r>
            <a:r>
              <a:rPr lang="ru-RU" altLang="en-US" sz="2800" b="1" cap="all" dirty="0">
                <a:ln w="9000" cmpd="sng">
                  <a:solidFill>
                    <a:srgbClr val="464646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»</a:t>
            </a:r>
            <a:endParaRPr lang="en-GB" altLang="en-US" sz="2800" b="1" cap="all" dirty="0">
              <a:ln w="9000" cmpd="sng">
                <a:solidFill>
                  <a:srgbClr val="464646">
                    <a:shade val="50000"/>
                    <a:satMod val="120000"/>
                  </a:srgbClr>
                </a:solidFill>
                <a:prstDash val="solid"/>
              </a:ln>
              <a:solidFill>
                <a:schemeClr val="tx2"/>
              </a:solidFill>
              <a:effectLst>
                <a:reflection blurRad="12700" stA="28000" endPos="45000" dist="1000" dir="5400000" sy="-100000" algn="bl" rotWithShape="0"/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99680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243682" y="1525240"/>
            <a:ext cx="847725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9017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376238" indent="-185738" defTabSz="9017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17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17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17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2060"/>
              </a:buClr>
            </a:pPr>
            <a:endParaRPr lang="en-GB" altLang="en-US" sz="24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spcBef>
                <a:spcPct val="20000"/>
              </a:spcBef>
              <a:buClr>
                <a:srgbClr val="002060"/>
              </a:buClr>
            </a:pPr>
            <a:endParaRPr lang="en-GB" altLang="en-US" sz="1600" b="1" dirty="0">
              <a:solidFill>
                <a:srgbClr val="02020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spcBef>
                <a:spcPct val="20000"/>
              </a:spcBef>
              <a:buClr>
                <a:srgbClr val="002060"/>
              </a:buClr>
            </a:pPr>
            <a:endParaRPr lang="en-GB" altLang="en-US" sz="1600" b="1" dirty="0">
              <a:solidFill>
                <a:srgbClr val="02020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en-GB" altLang="en-US" sz="2000" dirty="0"/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en-GB" altLang="en-US" sz="2000" dirty="0"/>
          </a:p>
        </p:txBody>
      </p:sp>
      <p:sp>
        <p:nvSpPr>
          <p:cNvPr id="19460" name="Line 4"/>
          <p:cNvSpPr>
            <a:spLocks noChangeShapeType="1"/>
          </p:cNvSpPr>
          <p:nvPr/>
        </p:nvSpPr>
        <p:spPr bwMode="auto">
          <a:xfrm>
            <a:off x="406400" y="1340768"/>
            <a:ext cx="8737600" cy="0"/>
          </a:xfrm>
          <a:prstGeom prst="line">
            <a:avLst/>
          </a:prstGeom>
          <a:noFill/>
          <a:ln w="9525">
            <a:solidFill>
              <a:srgbClr val="A6A6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19464" name="Picture 12" descr="08_LOGO_OSCE_ppt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2588" y="6184900"/>
            <a:ext cx="3106737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" name="Rectangle 306"/>
          <p:cNvSpPr/>
          <p:nvPr/>
        </p:nvSpPr>
        <p:spPr>
          <a:xfrm>
            <a:off x="640736" y="831760"/>
            <a:ext cx="81396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32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PCUITP – NATIONAL TTXs</a:t>
            </a:r>
            <a:endParaRPr lang="ru-RU" altLang="en-US" sz="3200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2" name="Group 43"/>
          <p:cNvGrpSpPr>
            <a:grpSpLocks/>
          </p:cNvGrpSpPr>
          <p:nvPr/>
        </p:nvGrpSpPr>
        <p:grpSpPr bwMode="auto">
          <a:xfrm>
            <a:off x="382588" y="0"/>
            <a:ext cx="8761412" cy="584200"/>
            <a:chOff x="241" y="0"/>
            <a:chExt cx="5565" cy="408"/>
          </a:xfrm>
        </p:grpSpPr>
        <p:sp>
          <p:nvSpPr>
            <p:cNvPr id="13" name="Rectangle 44"/>
            <p:cNvSpPr>
              <a:spLocks noChangeArrowheads="1"/>
            </p:cNvSpPr>
            <p:nvPr/>
          </p:nvSpPr>
          <p:spPr bwMode="auto">
            <a:xfrm>
              <a:off x="241" y="0"/>
              <a:ext cx="1342" cy="408"/>
            </a:xfrm>
            <a:prstGeom prst="rect">
              <a:avLst/>
            </a:prstGeom>
            <a:solidFill>
              <a:srgbClr val="E3EB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E6E0DD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4" name="Rectangle 45"/>
            <p:cNvSpPr>
              <a:spLocks noChangeArrowheads="1"/>
            </p:cNvSpPr>
            <p:nvPr/>
          </p:nvSpPr>
          <p:spPr bwMode="auto">
            <a:xfrm>
              <a:off x="1648" y="0"/>
              <a:ext cx="1342" cy="408"/>
            </a:xfrm>
            <a:prstGeom prst="rect">
              <a:avLst/>
            </a:prstGeom>
            <a:solidFill>
              <a:srgbClr val="E3EB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E6E0DD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5" name="Rectangle 46"/>
            <p:cNvSpPr>
              <a:spLocks noChangeArrowheads="1"/>
            </p:cNvSpPr>
            <p:nvPr/>
          </p:nvSpPr>
          <p:spPr bwMode="auto">
            <a:xfrm>
              <a:off x="3056" y="0"/>
              <a:ext cx="1342" cy="408"/>
            </a:xfrm>
            <a:prstGeom prst="rect">
              <a:avLst/>
            </a:prstGeom>
            <a:solidFill>
              <a:srgbClr val="E3EB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E6E0DD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6" name="Rectangle 47"/>
            <p:cNvSpPr>
              <a:spLocks noChangeArrowheads="1"/>
            </p:cNvSpPr>
            <p:nvPr/>
          </p:nvSpPr>
          <p:spPr bwMode="auto">
            <a:xfrm>
              <a:off x="4464" y="0"/>
              <a:ext cx="1342" cy="408"/>
            </a:xfrm>
            <a:prstGeom prst="rect">
              <a:avLst/>
            </a:prstGeom>
            <a:solidFill>
              <a:srgbClr val="E3EB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E6E0DD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endParaRPr>
            </a:p>
          </p:txBody>
        </p:sp>
      </p:grp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835695" y="1525239"/>
            <a:ext cx="2378586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382588" y="1537196"/>
            <a:ext cx="8653908" cy="4772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9017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376238" indent="-185738" defTabSz="9017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17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17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17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chemeClr val="tx2"/>
                </a:solidFill>
                <a:latin typeface="+mn-lt"/>
              </a:rPr>
              <a:t>Moderated, scenario-based discussions on PCUITP – 3 Days; </a:t>
            </a:r>
            <a:endParaRPr lang="en-US" sz="2600" dirty="0">
              <a:solidFill>
                <a:schemeClr val="tx2"/>
              </a:solidFill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>
              <a:solidFill>
                <a:schemeClr val="tx2"/>
              </a:solidFill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b="1" u="sng" dirty="0">
                <a:solidFill>
                  <a:schemeClr val="tx2"/>
                </a:solidFill>
                <a:latin typeface="+mn-lt"/>
              </a:rPr>
              <a:t>Participants</a:t>
            </a:r>
            <a:r>
              <a:rPr lang="en-GB" sz="2600" dirty="0">
                <a:solidFill>
                  <a:schemeClr val="tx2"/>
                </a:solidFill>
                <a:latin typeface="+mn-lt"/>
              </a:rPr>
              <a:t>: </a:t>
            </a:r>
            <a:r>
              <a:rPr lang="en-GB" sz="2600" b="1" dirty="0">
                <a:solidFill>
                  <a:schemeClr val="tx2"/>
                </a:solidFill>
                <a:latin typeface="+mn-lt"/>
              </a:rPr>
              <a:t>decision makers</a:t>
            </a:r>
            <a:r>
              <a:rPr lang="en-GB" sz="2600" dirty="0">
                <a:solidFill>
                  <a:schemeClr val="tx2"/>
                </a:solidFill>
                <a:latin typeface="+mn-lt"/>
              </a:rPr>
              <a:t>, law enforcement, civil society, media, academia, youth, and the private sector;</a:t>
            </a:r>
            <a:endParaRPr lang="en-US" sz="2600" dirty="0">
              <a:solidFill>
                <a:schemeClr val="tx2"/>
              </a:solidFill>
              <a:latin typeface="+mn-lt"/>
            </a:endParaRPr>
          </a:p>
          <a:p>
            <a:r>
              <a:rPr lang="en-GB" sz="2600" dirty="0">
                <a:solidFill>
                  <a:schemeClr val="tx2"/>
                </a:solidFill>
                <a:latin typeface="+mn-lt"/>
              </a:rPr>
              <a:t> </a:t>
            </a:r>
            <a:endParaRPr lang="en-US" sz="2600" dirty="0">
              <a:solidFill>
                <a:schemeClr val="tx2"/>
              </a:solidFill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b="1" u="sng" dirty="0">
                <a:solidFill>
                  <a:schemeClr val="tx2"/>
                </a:solidFill>
                <a:latin typeface="+mn-lt"/>
              </a:rPr>
              <a:t>Major Objective</a:t>
            </a:r>
            <a:r>
              <a:rPr lang="en-GB" sz="2600" dirty="0">
                <a:solidFill>
                  <a:schemeClr val="tx2"/>
                </a:solidFill>
                <a:latin typeface="+mn-lt"/>
              </a:rPr>
              <a:t>: to produce </a:t>
            </a:r>
            <a:r>
              <a:rPr lang="en-GB" sz="2600" b="1" dirty="0">
                <a:solidFill>
                  <a:schemeClr val="tx2"/>
                </a:solidFill>
                <a:latin typeface="+mn-lt"/>
              </a:rPr>
              <a:t>Actionable Policy Responses and Recommendations (APRR) </a:t>
            </a:r>
            <a:r>
              <a:rPr lang="en-GB" sz="2600" dirty="0">
                <a:solidFill>
                  <a:schemeClr val="tx2"/>
                </a:solidFill>
                <a:latin typeface="+mn-lt"/>
              </a:rPr>
              <a:t>(key word is “ACTIONABLE”).</a:t>
            </a:r>
            <a:endParaRPr lang="en-US" sz="2600" dirty="0">
              <a:solidFill>
                <a:schemeClr val="tx2"/>
              </a:solidFill>
              <a:latin typeface="+mn-lt"/>
            </a:endParaRPr>
          </a:p>
          <a:p>
            <a:r>
              <a:rPr lang="en-GB" sz="2600" dirty="0">
                <a:solidFill>
                  <a:schemeClr val="tx2"/>
                </a:solidFill>
                <a:latin typeface="+mn-lt"/>
              </a:rPr>
              <a:t> </a:t>
            </a:r>
            <a:endParaRPr lang="en-US" sz="2600" dirty="0">
              <a:solidFill>
                <a:schemeClr val="tx2"/>
              </a:solidFill>
              <a:latin typeface="+mn-lt"/>
            </a:endParaRPr>
          </a:p>
          <a:p>
            <a:pPr marL="457200" indent="-457200" eaLnBrk="1" hangingPunct="1">
              <a:spcBef>
                <a:spcPct val="20000"/>
              </a:spcBef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GB" altLang="en-US" sz="2600" dirty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APRRs are then forwarded to the policymakers for </a:t>
            </a:r>
            <a:r>
              <a:rPr lang="en-GB" altLang="en-US" sz="2600" b="1" dirty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integration into grand Strategies/NAP on CT</a:t>
            </a:r>
            <a:r>
              <a:rPr lang="en-GB" altLang="en-US" sz="2600" dirty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  <a:endParaRPr lang="en-GB" altLang="en-US" sz="2600" b="1" dirty="0">
              <a:solidFill>
                <a:schemeClr val="tx2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eaLnBrk="1" hangingPunct="1">
              <a:spcBef>
                <a:spcPct val="20000"/>
              </a:spcBef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GB" altLang="en-US" sz="1600" b="1" dirty="0">
              <a:solidFill>
                <a:srgbClr val="02020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Font typeface="Arial" panose="020B0604020202020204" pitchFamily="34" charset="0"/>
              <a:buChar char="•"/>
            </a:pPr>
            <a:endParaRPr lang="en-GB" altLang="en-US" sz="2000" dirty="0"/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Font typeface="Arial" panose="020B0604020202020204" pitchFamily="34" charset="0"/>
              <a:buChar char="•"/>
            </a:pPr>
            <a:endParaRPr lang="en-GB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38352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243682" y="1525240"/>
            <a:ext cx="847725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9017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376238" indent="-185738" defTabSz="9017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17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17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17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2060"/>
              </a:buClr>
            </a:pPr>
            <a:endParaRPr lang="en-GB" altLang="en-US" sz="24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spcBef>
                <a:spcPct val="20000"/>
              </a:spcBef>
              <a:buClr>
                <a:srgbClr val="002060"/>
              </a:buClr>
            </a:pPr>
            <a:endParaRPr lang="en-GB" altLang="en-US" sz="1600" b="1" dirty="0">
              <a:solidFill>
                <a:srgbClr val="02020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spcBef>
                <a:spcPct val="20000"/>
              </a:spcBef>
              <a:buClr>
                <a:srgbClr val="002060"/>
              </a:buClr>
            </a:pPr>
            <a:endParaRPr lang="en-GB" altLang="en-US" sz="1600" b="1" dirty="0">
              <a:solidFill>
                <a:srgbClr val="02020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en-GB" altLang="en-US" sz="2000" dirty="0"/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en-GB" altLang="en-US" sz="2000" dirty="0"/>
          </a:p>
        </p:txBody>
      </p:sp>
      <p:sp>
        <p:nvSpPr>
          <p:cNvPr id="19460" name="Line 4"/>
          <p:cNvSpPr>
            <a:spLocks noChangeShapeType="1"/>
          </p:cNvSpPr>
          <p:nvPr/>
        </p:nvSpPr>
        <p:spPr bwMode="auto">
          <a:xfrm>
            <a:off x="406400" y="1340768"/>
            <a:ext cx="8737600" cy="0"/>
          </a:xfrm>
          <a:prstGeom prst="line">
            <a:avLst/>
          </a:prstGeom>
          <a:noFill/>
          <a:ln w="9525">
            <a:solidFill>
              <a:srgbClr val="A6A6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19464" name="Picture 12" descr="08_LOGO_OSCE_ppt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2588" y="6184900"/>
            <a:ext cx="3106737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" name="Rectangle 306"/>
          <p:cNvSpPr/>
          <p:nvPr/>
        </p:nvSpPr>
        <p:spPr>
          <a:xfrm>
            <a:off x="640736" y="831760"/>
            <a:ext cx="81396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32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PCUITP – NATIONAL TTXs</a:t>
            </a:r>
            <a:endParaRPr lang="ru-RU" altLang="en-US" sz="3200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2" name="Group 43"/>
          <p:cNvGrpSpPr>
            <a:grpSpLocks/>
          </p:cNvGrpSpPr>
          <p:nvPr/>
        </p:nvGrpSpPr>
        <p:grpSpPr bwMode="auto">
          <a:xfrm>
            <a:off x="382588" y="0"/>
            <a:ext cx="8761412" cy="584200"/>
            <a:chOff x="241" y="0"/>
            <a:chExt cx="5565" cy="408"/>
          </a:xfrm>
        </p:grpSpPr>
        <p:sp>
          <p:nvSpPr>
            <p:cNvPr id="13" name="Rectangle 44"/>
            <p:cNvSpPr>
              <a:spLocks noChangeArrowheads="1"/>
            </p:cNvSpPr>
            <p:nvPr/>
          </p:nvSpPr>
          <p:spPr bwMode="auto">
            <a:xfrm>
              <a:off x="241" y="0"/>
              <a:ext cx="1342" cy="408"/>
            </a:xfrm>
            <a:prstGeom prst="rect">
              <a:avLst/>
            </a:prstGeom>
            <a:solidFill>
              <a:srgbClr val="E3EB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E6E0DD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4" name="Rectangle 45"/>
            <p:cNvSpPr>
              <a:spLocks noChangeArrowheads="1"/>
            </p:cNvSpPr>
            <p:nvPr/>
          </p:nvSpPr>
          <p:spPr bwMode="auto">
            <a:xfrm>
              <a:off x="1648" y="0"/>
              <a:ext cx="1342" cy="408"/>
            </a:xfrm>
            <a:prstGeom prst="rect">
              <a:avLst/>
            </a:prstGeom>
            <a:solidFill>
              <a:srgbClr val="E3EB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E6E0DD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5" name="Rectangle 46"/>
            <p:cNvSpPr>
              <a:spLocks noChangeArrowheads="1"/>
            </p:cNvSpPr>
            <p:nvPr/>
          </p:nvSpPr>
          <p:spPr bwMode="auto">
            <a:xfrm>
              <a:off x="3056" y="0"/>
              <a:ext cx="1342" cy="408"/>
            </a:xfrm>
            <a:prstGeom prst="rect">
              <a:avLst/>
            </a:prstGeom>
            <a:solidFill>
              <a:srgbClr val="E3EB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E6E0DD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6" name="Rectangle 47"/>
            <p:cNvSpPr>
              <a:spLocks noChangeArrowheads="1"/>
            </p:cNvSpPr>
            <p:nvPr/>
          </p:nvSpPr>
          <p:spPr bwMode="auto">
            <a:xfrm>
              <a:off x="4464" y="0"/>
              <a:ext cx="1342" cy="408"/>
            </a:xfrm>
            <a:prstGeom prst="rect">
              <a:avLst/>
            </a:prstGeom>
            <a:solidFill>
              <a:srgbClr val="E3EB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E6E0DD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endParaRPr>
            </a:p>
          </p:txBody>
        </p:sp>
      </p:grp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835695" y="1525239"/>
            <a:ext cx="2378586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382588" y="1537196"/>
            <a:ext cx="8653908" cy="4772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9017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376238" indent="-185738" defTabSz="9017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17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17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17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sz="2400" b="1" dirty="0">
                <a:solidFill>
                  <a:schemeClr val="tx2"/>
                </a:solidFill>
              </a:rPr>
              <a:t>Actionable Policy Responses and Recommendations: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tx2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tx2"/>
                </a:solidFill>
              </a:rPr>
              <a:t>Legal frameworks;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500" dirty="0">
              <a:solidFill>
                <a:schemeClr val="tx2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tx2"/>
                </a:solidFill>
              </a:rPr>
              <a:t>Public-private partnerships, collaboration with the global ICT industry, and developing capacities of key stakeholders;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500" dirty="0">
              <a:solidFill>
                <a:schemeClr val="tx2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tx2"/>
                </a:solidFill>
              </a:rPr>
              <a:t>Preventing through strategic communication, development of counter and alternative narratives and educational </a:t>
            </a:r>
            <a:r>
              <a:rPr lang="en-US" sz="2500" dirty="0" err="1">
                <a:solidFill>
                  <a:schemeClr val="tx2"/>
                </a:solidFill>
              </a:rPr>
              <a:t>programmes</a:t>
            </a:r>
            <a:r>
              <a:rPr lang="en-US" sz="2500" dirty="0">
                <a:solidFill>
                  <a:schemeClr val="tx2"/>
                </a:solidFill>
              </a:rPr>
              <a:t>.</a:t>
            </a:r>
            <a:endParaRPr lang="en-GB" sz="2500" dirty="0">
              <a:solidFill>
                <a:schemeClr val="tx2"/>
              </a:solidFill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Font typeface="Arial" panose="020B0604020202020204" pitchFamily="34" charset="0"/>
              <a:buChar char="•"/>
            </a:pPr>
            <a:endParaRPr lang="en-GB" altLang="en-US" sz="2500" dirty="0">
              <a:solidFill>
                <a:schemeClr val="tx2"/>
              </a:solidFill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Font typeface="Arial" panose="020B0604020202020204" pitchFamily="34" charset="0"/>
              <a:buChar char="•"/>
            </a:pPr>
            <a:endParaRPr lang="en-GB" altLang="en-US" sz="2000" dirty="0"/>
          </a:p>
        </p:txBody>
      </p:sp>
    </p:spTree>
    <p:extLst>
      <p:ext uri="{BB962C8B-B14F-4D97-AF65-F5344CB8AC3E}">
        <p14:creationId xmlns:p14="http://schemas.microsoft.com/office/powerpoint/2010/main" val="753939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243682" y="1525240"/>
            <a:ext cx="847725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9017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376238" indent="-185738" defTabSz="9017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17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17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17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2060"/>
              </a:buClr>
            </a:pPr>
            <a:endParaRPr lang="en-GB" altLang="en-US" sz="24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spcBef>
                <a:spcPct val="20000"/>
              </a:spcBef>
              <a:buClr>
                <a:srgbClr val="002060"/>
              </a:buClr>
            </a:pPr>
            <a:endParaRPr lang="en-GB" altLang="en-US" sz="1600" b="1" dirty="0">
              <a:solidFill>
                <a:srgbClr val="02020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spcBef>
                <a:spcPct val="20000"/>
              </a:spcBef>
              <a:buClr>
                <a:srgbClr val="002060"/>
              </a:buClr>
            </a:pPr>
            <a:endParaRPr lang="en-GB" altLang="en-US" sz="1600" b="1" dirty="0">
              <a:solidFill>
                <a:srgbClr val="02020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en-GB" altLang="en-US" sz="2000" dirty="0"/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en-GB" altLang="en-US" sz="2000" dirty="0"/>
          </a:p>
        </p:txBody>
      </p:sp>
      <p:sp>
        <p:nvSpPr>
          <p:cNvPr id="19460" name="Line 4"/>
          <p:cNvSpPr>
            <a:spLocks noChangeShapeType="1"/>
          </p:cNvSpPr>
          <p:nvPr/>
        </p:nvSpPr>
        <p:spPr bwMode="auto">
          <a:xfrm>
            <a:off x="406400" y="1124744"/>
            <a:ext cx="8737600" cy="0"/>
          </a:xfrm>
          <a:prstGeom prst="line">
            <a:avLst/>
          </a:prstGeom>
          <a:noFill/>
          <a:ln w="9525">
            <a:solidFill>
              <a:srgbClr val="A6A6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19464" name="Picture 12" descr="08_LOGO_OSCE_ppt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2588" y="6184900"/>
            <a:ext cx="3106737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" name="Rectangle 306"/>
          <p:cNvSpPr/>
          <p:nvPr/>
        </p:nvSpPr>
        <p:spPr>
          <a:xfrm>
            <a:off x="640736" y="692696"/>
            <a:ext cx="81396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28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PCUITP – NATIONAL TTXs</a:t>
            </a:r>
            <a:endParaRPr lang="ru-RU" altLang="en-US" sz="2800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2" name="Group 43"/>
          <p:cNvGrpSpPr>
            <a:grpSpLocks/>
          </p:cNvGrpSpPr>
          <p:nvPr/>
        </p:nvGrpSpPr>
        <p:grpSpPr bwMode="auto">
          <a:xfrm>
            <a:off x="382588" y="0"/>
            <a:ext cx="8761412" cy="584200"/>
            <a:chOff x="241" y="0"/>
            <a:chExt cx="5565" cy="408"/>
          </a:xfrm>
        </p:grpSpPr>
        <p:sp>
          <p:nvSpPr>
            <p:cNvPr id="13" name="Rectangle 44"/>
            <p:cNvSpPr>
              <a:spLocks noChangeArrowheads="1"/>
            </p:cNvSpPr>
            <p:nvPr/>
          </p:nvSpPr>
          <p:spPr bwMode="auto">
            <a:xfrm>
              <a:off x="241" y="0"/>
              <a:ext cx="1342" cy="408"/>
            </a:xfrm>
            <a:prstGeom prst="rect">
              <a:avLst/>
            </a:prstGeom>
            <a:solidFill>
              <a:srgbClr val="E3EB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E6E0DD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4" name="Rectangle 45"/>
            <p:cNvSpPr>
              <a:spLocks noChangeArrowheads="1"/>
            </p:cNvSpPr>
            <p:nvPr/>
          </p:nvSpPr>
          <p:spPr bwMode="auto">
            <a:xfrm>
              <a:off x="1648" y="0"/>
              <a:ext cx="1342" cy="408"/>
            </a:xfrm>
            <a:prstGeom prst="rect">
              <a:avLst/>
            </a:prstGeom>
            <a:solidFill>
              <a:srgbClr val="E3EB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E6E0DD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5" name="Rectangle 46"/>
            <p:cNvSpPr>
              <a:spLocks noChangeArrowheads="1"/>
            </p:cNvSpPr>
            <p:nvPr/>
          </p:nvSpPr>
          <p:spPr bwMode="auto">
            <a:xfrm>
              <a:off x="3056" y="0"/>
              <a:ext cx="1342" cy="408"/>
            </a:xfrm>
            <a:prstGeom prst="rect">
              <a:avLst/>
            </a:prstGeom>
            <a:solidFill>
              <a:srgbClr val="E3EB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E6E0DD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6" name="Rectangle 47"/>
            <p:cNvSpPr>
              <a:spLocks noChangeArrowheads="1"/>
            </p:cNvSpPr>
            <p:nvPr/>
          </p:nvSpPr>
          <p:spPr bwMode="auto">
            <a:xfrm>
              <a:off x="4464" y="0"/>
              <a:ext cx="1342" cy="408"/>
            </a:xfrm>
            <a:prstGeom prst="rect">
              <a:avLst/>
            </a:prstGeom>
            <a:solidFill>
              <a:srgbClr val="E3EB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E6E0DD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416632" y="1196752"/>
            <a:ext cx="7971792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002060"/>
              </a:buClr>
            </a:pPr>
            <a:r>
              <a:rPr lang="en-GB" altLang="en-US" sz="2200" b="1" u="sng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Key Findings:</a:t>
            </a:r>
          </a:p>
          <a:p>
            <a:pPr marL="342900" indent="-342900" algn="just">
              <a:spcBef>
                <a:spcPct val="20000"/>
              </a:spcBef>
              <a:buClr>
                <a:srgbClr val="002060"/>
              </a:buClr>
              <a:buFontTx/>
              <a:buChar char="-"/>
            </a:pPr>
            <a:r>
              <a:rPr lang="en-GB" sz="2100" dirty="0">
                <a:solidFill>
                  <a:schemeClr val="tx2"/>
                </a:solidFill>
              </a:rPr>
              <a:t>Highly sensitive topic (striking balance between ensuring security and HR)</a:t>
            </a:r>
          </a:p>
          <a:p>
            <a:pPr marL="342900" indent="-342900" algn="just">
              <a:spcBef>
                <a:spcPct val="20000"/>
              </a:spcBef>
              <a:buClr>
                <a:srgbClr val="002060"/>
              </a:buClr>
              <a:buFontTx/>
              <a:buChar char="-"/>
            </a:pPr>
            <a:r>
              <a:rPr lang="en-GB" sz="2100" dirty="0">
                <a:solidFill>
                  <a:schemeClr val="tx2"/>
                </a:solidFill>
              </a:rPr>
              <a:t>Need to promote Whole-of-society approach;</a:t>
            </a:r>
          </a:p>
          <a:p>
            <a:pPr marL="342900" indent="-342900">
              <a:spcBef>
                <a:spcPct val="20000"/>
              </a:spcBef>
              <a:buClr>
                <a:srgbClr val="002060"/>
              </a:buClr>
              <a:buFontTx/>
              <a:buChar char="-"/>
            </a:pPr>
            <a:r>
              <a:rPr lang="en-GB" sz="2100" dirty="0">
                <a:solidFill>
                  <a:schemeClr val="tx2"/>
                </a:solidFill>
              </a:rPr>
              <a:t>Lack of clear understanding on:</a:t>
            </a:r>
          </a:p>
          <a:p>
            <a:pPr marL="1089025" indent="-342900">
              <a:spcBef>
                <a:spcPct val="20000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GB" sz="2100" dirty="0">
                <a:solidFill>
                  <a:schemeClr val="tx2"/>
                </a:solidFill>
              </a:rPr>
              <a:t>how to design effective communications campaigns,</a:t>
            </a:r>
          </a:p>
          <a:p>
            <a:pPr marL="1089025" indent="-342900">
              <a:spcBef>
                <a:spcPct val="20000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GB" sz="2100" dirty="0">
                <a:solidFill>
                  <a:schemeClr val="tx2"/>
                </a:solidFill>
              </a:rPr>
              <a:t>the differences between Counter and Alternative Narratives;</a:t>
            </a:r>
          </a:p>
          <a:p>
            <a:pPr marL="1089025" indent="-342900">
              <a:spcBef>
                <a:spcPct val="20000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GB" sz="2100" dirty="0">
                <a:solidFill>
                  <a:schemeClr val="tx2"/>
                </a:solidFill>
              </a:rPr>
              <a:t>what is message, the medium and credible messenger; </a:t>
            </a:r>
          </a:p>
          <a:p>
            <a:pPr marL="342900" indent="-342900">
              <a:spcBef>
                <a:spcPct val="20000"/>
              </a:spcBef>
              <a:buClr>
                <a:srgbClr val="002060"/>
              </a:buClr>
              <a:buFontTx/>
              <a:buChar char="-"/>
            </a:pPr>
            <a:r>
              <a:rPr lang="en-GB" sz="2100" dirty="0">
                <a:solidFill>
                  <a:schemeClr val="tx2"/>
                </a:solidFill>
              </a:rPr>
              <a:t>Campaigns bluntly promoting “correct interpretation of Islam” may be contrary to international human rights. </a:t>
            </a:r>
          </a:p>
          <a:p>
            <a:pPr marL="342900" indent="-342900">
              <a:spcBef>
                <a:spcPct val="20000"/>
              </a:spcBef>
              <a:buClr>
                <a:srgbClr val="002060"/>
              </a:buClr>
              <a:buFontTx/>
              <a:buChar char="-"/>
            </a:pPr>
            <a:r>
              <a:rPr lang="en-GB" sz="2100" dirty="0">
                <a:solidFill>
                  <a:schemeClr val="tx2"/>
                </a:solidFill>
              </a:rPr>
              <a:t>Alternative Narratives and Digital Citizenship perspective should be looked at more depth by the </a:t>
            </a:r>
            <a:r>
              <a:rPr lang="en-GB" sz="2100" dirty="0" err="1">
                <a:solidFill>
                  <a:schemeClr val="tx2"/>
                </a:solidFill>
              </a:rPr>
              <a:t>pS</a:t>
            </a:r>
            <a:r>
              <a:rPr lang="en-GB" sz="2100" dirty="0">
                <a:solidFill>
                  <a:schemeClr val="tx2"/>
                </a:solidFill>
              </a:rPr>
              <a:t> and integrated into grand strategies on CT</a:t>
            </a:r>
          </a:p>
          <a:p>
            <a:pPr>
              <a:spcBef>
                <a:spcPct val="20000"/>
              </a:spcBef>
              <a:buClr>
                <a:srgbClr val="002060"/>
              </a:buClr>
            </a:pPr>
            <a:endParaRPr lang="en-GB" sz="2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366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243682" y="1525240"/>
            <a:ext cx="847725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9017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376238" indent="-185738" defTabSz="9017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17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17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17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2060"/>
              </a:buClr>
            </a:pPr>
            <a:endParaRPr lang="en-GB" altLang="en-US" sz="24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spcBef>
                <a:spcPct val="20000"/>
              </a:spcBef>
              <a:buClr>
                <a:srgbClr val="002060"/>
              </a:buClr>
            </a:pPr>
            <a:endParaRPr lang="en-GB" altLang="en-US" sz="1600" b="1" dirty="0">
              <a:solidFill>
                <a:srgbClr val="02020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spcBef>
                <a:spcPct val="20000"/>
              </a:spcBef>
              <a:buClr>
                <a:srgbClr val="002060"/>
              </a:buClr>
            </a:pPr>
            <a:endParaRPr lang="en-GB" altLang="en-US" sz="1600" b="1" dirty="0">
              <a:solidFill>
                <a:srgbClr val="02020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en-GB" altLang="en-US" sz="2000" dirty="0"/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en-GB" altLang="en-US" sz="2000" dirty="0"/>
          </a:p>
        </p:txBody>
      </p:sp>
      <p:sp>
        <p:nvSpPr>
          <p:cNvPr id="19460" name="Line 4"/>
          <p:cNvSpPr>
            <a:spLocks noChangeShapeType="1"/>
          </p:cNvSpPr>
          <p:nvPr/>
        </p:nvSpPr>
        <p:spPr bwMode="auto">
          <a:xfrm>
            <a:off x="406400" y="1340768"/>
            <a:ext cx="8737600" cy="0"/>
          </a:xfrm>
          <a:prstGeom prst="line">
            <a:avLst/>
          </a:prstGeom>
          <a:noFill/>
          <a:ln w="9525">
            <a:solidFill>
              <a:srgbClr val="A6A6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19464" name="Picture 12" descr="08_LOGO_OSCE_pp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2588" y="6184900"/>
            <a:ext cx="3106737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" name="Rectangle 306"/>
          <p:cNvSpPr/>
          <p:nvPr/>
        </p:nvSpPr>
        <p:spPr>
          <a:xfrm>
            <a:off x="640736" y="831760"/>
            <a:ext cx="81396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32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PCUITP – NATIONAL TTXs</a:t>
            </a:r>
            <a:endParaRPr lang="ru-RU" altLang="en-US" sz="3200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2" name="Group 43"/>
          <p:cNvGrpSpPr>
            <a:grpSpLocks/>
          </p:cNvGrpSpPr>
          <p:nvPr/>
        </p:nvGrpSpPr>
        <p:grpSpPr bwMode="auto">
          <a:xfrm>
            <a:off x="382588" y="0"/>
            <a:ext cx="8761412" cy="584200"/>
            <a:chOff x="241" y="0"/>
            <a:chExt cx="5565" cy="408"/>
          </a:xfrm>
        </p:grpSpPr>
        <p:sp>
          <p:nvSpPr>
            <p:cNvPr id="13" name="Rectangle 44"/>
            <p:cNvSpPr>
              <a:spLocks noChangeArrowheads="1"/>
            </p:cNvSpPr>
            <p:nvPr/>
          </p:nvSpPr>
          <p:spPr bwMode="auto">
            <a:xfrm>
              <a:off x="241" y="0"/>
              <a:ext cx="1342" cy="408"/>
            </a:xfrm>
            <a:prstGeom prst="rect">
              <a:avLst/>
            </a:prstGeom>
            <a:solidFill>
              <a:srgbClr val="E3EB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E6E0DD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4" name="Rectangle 45"/>
            <p:cNvSpPr>
              <a:spLocks noChangeArrowheads="1"/>
            </p:cNvSpPr>
            <p:nvPr/>
          </p:nvSpPr>
          <p:spPr bwMode="auto">
            <a:xfrm>
              <a:off x="1648" y="0"/>
              <a:ext cx="1342" cy="408"/>
            </a:xfrm>
            <a:prstGeom prst="rect">
              <a:avLst/>
            </a:prstGeom>
            <a:solidFill>
              <a:srgbClr val="E3EB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E6E0DD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5" name="Rectangle 46"/>
            <p:cNvSpPr>
              <a:spLocks noChangeArrowheads="1"/>
            </p:cNvSpPr>
            <p:nvPr/>
          </p:nvSpPr>
          <p:spPr bwMode="auto">
            <a:xfrm>
              <a:off x="3056" y="0"/>
              <a:ext cx="1342" cy="408"/>
            </a:xfrm>
            <a:prstGeom prst="rect">
              <a:avLst/>
            </a:prstGeom>
            <a:solidFill>
              <a:srgbClr val="E3EB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E6E0DD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6" name="Rectangle 47"/>
            <p:cNvSpPr>
              <a:spLocks noChangeArrowheads="1"/>
            </p:cNvSpPr>
            <p:nvPr/>
          </p:nvSpPr>
          <p:spPr bwMode="auto">
            <a:xfrm>
              <a:off x="4464" y="0"/>
              <a:ext cx="1342" cy="408"/>
            </a:xfrm>
            <a:prstGeom prst="rect">
              <a:avLst/>
            </a:prstGeom>
            <a:solidFill>
              <a:srgbClr val="E3EB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E6E0DD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endParaRPr>
            </a:p>
          </p:txBody>
        </p:sp>
      </p:grp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835695" y="1525239"/>
            <a:ext cx="2378586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7405871"/>
              </p:ext>
            </p:extLst>
          </p:nvPr>
        </p:nvGraphicFramePr>
        <p:xfrm>
          <a:off x="2133189" y="1601005"/>
          <a:ext cx="4897996" cy="4450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Bitmap Image" r:id="rId5" imgW="6578938" imgH="5677192" progId="Paint.Picture">
                  <p:embed/>
                </p:oleObj>
              </mc:Choice>
              <mc:Fallback>
                <p:oleObj name="Bitmap Image" r:id="rId5" imgW="6578938" imgH="5677192" progId="Paint.Picture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189" y="1601005"/>
                        <a:ext cx="4897996" cy="445033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938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Line 4"/>
          <p:cNvSpPr>
            <a:spLocks noChangeShapeType="1"/>
          </p:cNvSpPr>
          <p:nvPr/>
        </p:nvSpPr>
        <p:spPr bwMode="auto">
          <a:xfrm>
            <a:off x="406400" y="1587500"/>
            <a:ext cx="8737600" cy="0"/>
          </a:xfrm>
          <a:prstGeom prst="line">
            <a:avLst/>
          </a:prstGeom>
          <a:noFill/>
          <a:ln w="9525">
            <a:solidFill>
              <a:srgbClr val="A6A6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19461" name="Group 5"/>
          <p:cNvGrpSpPr>
            <a:grpSpLocks/>
          </p:cNvGrpSpPr>
          <p:nvPr/>
        </p:nvGrpSpPr>
        <p:grpSpPr bwMode="auto">
          <a:xfrm>
            <a:off x="382588" y="0"/>
            <a:ext cx="8761412" cy="584200"/>
            <a:chOff x="241" y="0"/>
            <a:chExt cx="5565" cy="408"/>
          </a:xfrm>
        </p:grpSpPr>
        <p:sp>
          <p:nvSpPr>
            <p:cNvPr id="19759" name="Rectangle 6"/>
            <p:cNvSpPr>
              <a:spLocks noChangeArrowheads="1"/>
            </p:cNvSpPr>
            <p:nvPr/>
          </p:nvSpPr>
          <p:spPr bwMode="auto">
            <a:xfrm>
              <a:off x="241" y="0"/>
              <a:ext cx="1342" cy="40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en-US" altLang="en-US" sz="2800" dirty="0">
                <a:solidFill>
                  <a:srgbClr val="E6E0DD"/>
                </a:solidFill>
              </a:endParaRPr>
            </a:p>
          </p:txBody>
        </p:sp>
        <p:sp>
          <p:nvSpPr>
            <p:cNvPr id="19760" name="Rectangle 7"/>
            <p:cNvSpPr>
              <a:spLocks noChangeArrowheads="1"/>
            </p:cNvSpPr>
            <p:nvPr/>
          </p:nvSpPr>
          <p:spPr bwMode="auto">
            <a:xfrm>
              <a:off x="1648" y="0"/>
              <a:ext cx="1342" cy="40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en-US" altLang="en-US" sz="2800" dirty="0">
                <a:solidFill>
                  <a:srgbClr val="E6E0DD"/>
                </a:solidFill>
              </a:endParaRPr>
            </a:p>
          </p:txBody>
        </p:sp>
        <p:sp>
          <p:nvSpPr>
            <p:cNvPr id="19761" name="Rectangle 8"/>
            <p:cNvSpPr>
              <a:spLocks noChangeArrowheads="1"/>
            </p:cNvSpPr>
            <p:nvPr/>
          </p:nvSpPr>
          <p:spPr bwMode="auto">
            <a:xfrm>
              <a:off x="3056" y="0"/>
              <a:ext cx="1342" cy="40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en-US" altLang="en-US" sz="2800" dirty="0">
                <a:solidFill>
                  <a:srgbClr val="E6E0DD"/>
                </a:solidFill>
              </a:endParaRPr>
            </a:p>
          </p:txBody>
        </p:sp>
        <p:sp>
          <p:nvSpPr>
            <p:cNvPr id="19762" name="Rectangle 9"/>
            <p:cNvSpPr>
              <a:spLocks noChangeArrowheads="1"/>
            </p:cNvSpPr>
            <p:nvPr/>
          </p:nvSpPr>
          <p:spPr bwMode="auto">
            <a:xfrm>
              <a:off x="4464" y="0"/>
              <a:ext cx="1342" cy="40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en-US" altLang="en-US" sz="2800" dirty="0">
                <a:solidFill>
                  <a:srgbClr val="E6E0DD"/>
                </a:solidFill>
              </a:endParaRPr>
            </a:p>
          </p:txBody>
        </p:sp>
      </p:grpSp>
      <p:pic>
        <p:nvPicPr>
          <p:cNvPr id="19464" name="Picture 12" descr="08_LOGO_OSCE_pp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6184900"/>
            <a:ext cx="3106737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" name="Rectangle 306"/>
          <p:cNvSpPr/>
          <p:nvPr/>
        </p:nvSpPr>
        <p:spPr>
          <a:xfrm>
            <a:off x="640736" y="831760"/>
            <a:ext cx="81396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200" b="1" cap="all" dirty="0">
                <a:ln w="9000" cmpd="sng">
                  <a:solidFill>
                    <a:srgbClr val="464646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OSCE  E-Learning COURSE ON PCUITP</a:t>
            </a:r>
            <a:endParaRPr lang="en-GB" altLang="en-US" sz="3200" b="1" cap="all" dirty="0">
              <a:ln w="9000" cmpd="sng">
                <a:solidFill>
                  <a:srgbClr val="464646">
                    <a:shade val="50000"/>
                    <a:satMod val="120000"/>
                  </a:srgbClr>
                </a:solidFill>
                <a:prstDash val="solid"/>
              </a:ln>
              <a:solidFill>
                <a:schemeClr val="tx2"/>
              </a:solidFill>
              <a:effectLst>
                <a:reflection blurRad="12700" stA="28000" endPos="45000" dist="1000" dir="5400000" sy="-100000" algn="bl" rotWithShape="0"/>
              </a:effectLst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923" y="1758466"/>
            <a:ext cx="3744416" cy="4481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79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243682" y="1525240"/>
            <a:ext cx="847725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9017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376238" indent="-185738" defTabSz="9017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17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17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17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002060"/>
              </a:buClr>
            </a:pPr>
            <a:r>
              <a:rPr lang="en-GB" altLang="en-US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PRACTICAL GUIDE ON COLLECTING ELECTRONIC EVIDENCE</a:t>
            </a:r>
            <a:endParaRPr lang="en-GB" altLang="en-US" sz="2000" dirty="0"/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en-GB" altLang="en-US" sz="2000" dirty="0"/>
          </a:p>
        </p:txBody>
      </p:sp>
      <p:sp>
        <p:nvSpPr>
          <p:cNvPr id="19460" name="Line 4"/>
          <p:cNvSpPr>
            <a:spLocks noChangeShapeType="1"/>
          </p:cNvSpPr>
          <p:nvPr/>
        </p:nvSpPr>
        <p:spPr bwMode="auto">
          <a:xfrm>
            <a:off x="406400" y="1340768"/>
            <a:ext cx="8737600" cy="0"/>
          </a:xfrm>
          <a:prstGeom prst="line">
            <a:avLst/>
          </a:prstGeom>
          <a:noFill/>
          <a:ln w="9525">
            <a:solidFill>
              <a:srgbClr val="A6A6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19464" name="Picture 12" descr="08_LOGO_OSCE_pp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6184900"/>
            <a:ext cx="3106737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" name="Rectangle 306"/>
          <p:cNvSpPr/>
          <p:nvPr/>
        </p:nvSpPr>
        <p:spPr>
          <a:xfrm>
            <a:off x="640736" y="831760"/>
            <a:ext cx="81396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3200" b="1" cap="all" dirty="0">
                <a:ln w="9000" cmpd="sng">
                  <a:solidFill>
                    <a:srgbClr val="464646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PCUITP HOW: Electronic evidence</a:t>
            </a:r>
          </a:p>
        </p:txBody>
      </p:sp>
      <p:grpSp>
        <p:nvGrpSpPr>
          <p:cNvPr id="12" name="Group 43"/>
          <p:cNvGrpSpPr>
            <a:grpSpLocks/>
          </p:cNvGrpSpPr>
          <p:nvPr/>
        </p:nvGrpSpPr>
        <p:grpSpPr bwMode="auto">
          <a:xfrm>
            <a:off x="382588" y="0"/>
            <a:ext cx="8761412" cy="584200"/>
            <a:chOff x="241" y="0"/>
            <a:chExt cx="5565" cy="408"/>
          </a:xfrm>
        </p:grpSpPr>
        <p:sp>
          <p:nvSpPr>
            <p:cNvPr id="13" name="Rectangle 44"/>
            <p:cNvSpPr>
              <a:spLocks noChangeArrowheads="1"/>
            </p:cNvSpPr>
            <p:nvPr/>
          </p:nvSpPr>
          <p:spPr bwMode="auto">
            <a:xfrm>
              <a:off x="241" y="0"/>
              <a:ext cx="1342" cy="408"/>
            </a:xfrm>
            <a:prstGeom prst="rect">
              <a:avLst/>
            </a:prstGeom>
            <a:solidFill>
              <a:srgbClr val="E3EB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E6E0DD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4" name="Rectangle 45"/>
            <p:cNvSpPr>
              <a:spLocks noChangeArrowheads="1"/>
            </p:cNvSpPr>
            <p:nvPr/>
          </p:nvSpPr>
          <p:spPr bwMode="auto">
            <a:xfrm>
              <a:off x="1648" y="0"/>
              <a:ext cx="1342" cy="408"/>
            </a:xfrm>
            <a:prstGeom prst="rect">
              <a:avLst/>
            </a:prstGeom>
            <a:solidFill>
              <a:srgbClr val="E3EB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E6E0DD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5" name="Rectangle 46"/>
            <p:cNvSpPr>
              <a:spLocks noChangeArrowheads="1"/>
            </p:cNvSpPr>
            <p:nvPr/>
          </p:nvSpPr>
          <p:spPr bwMode="auto">
            <a:xfrm>
              <a:off x="3056" y="0"/>
              <a:ext cx="1342" cy="408"/>
            </a:xfrm>
            <a:prstGeom prst="rect">
              <a:avLst/>
            </a:prstGeom>
            <a:solidFill>
              <a:srgbClr val="E3EB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E6E0DD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6" name="Rectangle 47"/>
            <p:cNvSpPr>
              <a:spLocks noChangeArrowheads="1"/>
            </p:cNvSpPr>
            <p:nvPr/>
          </p:nvSpPr>
          <p:spPr bwMode="auto">
            <a:xfrm>
              <a:off x="4464" y="0"/>
              <a:ext cx="1342" cy="408"/>
            </a:xfrm>
            <a:prstGeom prst="rect">
              <a:avLst/>
            </a:prstGeom>
            <a:solidFill>
              <a:srgbClr val="E3EB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E6E0DD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5685" y="1849777"/>
            <a:ext cx="6290023" cy="4195177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contourW="12700"/>
        </p:spPr>
      </p:pic>
    </p:spTree>
    <p:extLst>
      <p:ext uri="{BB962C8B-B14F-4D97-AF65-F5344CB8AC3E}">
        <p14:creationId xmlns:p14="http://schemas.microsoft.com/office/powerpoint/2010/main" val="133920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8" descr="08_LOGO_OSCE_p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6034088"/>
            <a:ext cx="3724275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382588" y="0"/>
            <a:ext cx="8761412" cy="584200"/>
            <a:chOff x="241" y="0"/>
            <a:chExt cx="5565" cy="408"/>
          </a:xfrm>
        </p:grpSpPr>
        <p:sp>
          <p:nvSpPr>
            <p:cNvPr id="6" name="Rectangle 44"/>
            <p:cNvSpPr>
              <a:spLocks noChangeArrowheads="1"/>
            </p:cNvSpPr>
            <p:nvPr/>
          </p:nvSpPr>
          <p:spPr bwMode="auto">
            <a:xfrm>
              <a:off x="241" y="0"/>
              <a:ext cx="1342" cy="408"/>
            </a:xfrm>
            <a:prstGeom prst="rect">
              <a:avLst/>
            </a:prstGeom>
            <a:solidFill>
              <a:srgbClr val="E3EB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E6E0DD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7" name="Rectangle 45"/>
            <p:cNvSpPr>
              <a:spLocks noChangeArrowheads="1"/>
            </p:cNvSpPr>
            <p:nvPr/>
          </p:nvSpPr>
          <p:spPr bwMode="auto">
            <a:xfrm>
              <a:off x="1648" y="0"/>
              <a:ext cx="1342" cy="408"/>
            </a:xfrm>
            <a:prstGeom prst="rect">
              <a:avLst/>
            </a:prstGeom>
            <a:solidFill>
              <a:srgbClr val="E3EB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E6E0DD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8" name="Rectangle 46"/>
            <p:cNvSpPr>
              <a:spLocks noChangeArrowheads="1"/>
            </p:cNvSpPr>
            <p:nvPr/>
          </p:nvSpPr>
          <p:spPr bwMode="auto">
            <a:xfrm>
              <a:off x="3056" y="0"/>
              <a:ext cx="1342" cy="408"/>
            </a:xfrm>
            <a:prstGeom prst="rect">
              <a:avLst/>
            </a:prstGeom>
            <a:solidFill>
              <a:srgbClr val="E3EB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E6E0DD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9" name="Rectangle 47"/>
            <p:cNvSpPr>
              <a:spLocks noChangeArrowheads="1"/>
            </p:cNvSpPr>
            <p:nvPr/>
          </p:nvSpPr>
          <p:spPr bwMode="auto">
            <a:xfrm>
              <a:off x="4464" y="0"/>
              <a:ext cx="1342" cy="408"/>
            </a:xfrm>
            <a:prstGeom prst="rect">
              <a:avLst/>
            </a:prstGeom>
            <a:solidFill>
              <a:srgbClr val="E3EB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E6E0DD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endParaRPr>
            </a:p>
          </p:txBody>
        </p:sp>
      </p:grpSp>
      <p:grpSp>
        <p:nvGrpSpPr>
          <p:cNvPr id="10" name="Group 15"/>
          <p:cNvGrpSpPr>
            <a:grpSpLocks/>
          </p:cNvGrpSpPr>
          <p:nvPr/>
        </p:nvGrpSpPr>
        <p:grpSpPr bwMode="auto">
          <a:xfrm>
            <a:off x="1200566" y="1210155"/>
            <a:ext cx="7104062" cy="4438650"/>
            <a:chOff x="635" y="1065"/>
            <a:chExt cx="4475" cy="2796"/>
          </a:xfrm>
        </p:grpSpPr>
        <p:sp>
          <p:nvSpPr>
            <p:cNvPr id="11" name="Freeform 16"/>
            <p:cNvSpPr>
              <a:spLocks noChangeAspect="1"/>
            </p:cNvSpPr>
            <p:nvPr/>
          </p:nvSpPr>
          <p:spPr bwMode="auto">
            <a:xfrm>
              <a:off x="4740" y="2599"/>
              <a:ext cx="11" cy="7"/>
            </a:xfrm>
            <a:custGeom>
              <a:avLst/>
              <a:gdLst>
                <a:gd name="T0" fmla="*/ 13 w 27"/>
                <a:gd name="T1" fmla="*/ 0 h 17"/>
                <a:gd name="T2" fmla="*/ 0 w 27"/>
                <a:gd name="T3" fmla="*/ 17 h 17"/>
                <a:gd name="T4" fmla="*/ 7 w 27"/>
                <a:gd name="T5" fmla="*/ 17 h 17"/>
                <a:gd name="T6" fmla="*/ 27 w 27"/>
                <a:gd name="T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17">
                  <a:moveTo>
                    <a:pt x="13" y="0"/>
                  </a:moveTo>
                  <a:lnTo>
                    <a:pt x="0" y="17"/>
                  </a:lnTo>
                  <a:lnTo>
                    <a:pt x="7" y="17"/>
                  </a:lnTo>
                  <a:lnTo>
                    <a:pt x="27" y="17"/>
                  </a:lnTo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C0C0C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12" name="Freeform 17"/>
            <p:cNvSpPr>
              <a:spLocks noChangeAspect="1"/>
            </p:cNvSpPr>
            <p:nvPr/>
          </p:nvSpPr>
          <p:spPr bwMode="auto">
            <a:xfrm>
              <a:off x="3893" y="2796"/>
              <a:ext cx="162" cy="155"/>
            </a:xfrm>
            <a:custGeom>
              <a:avLst/>
              <a:gdLst>
                <a:gd name="T0" fmla="*/ 169 w 393"/>
                <a:gd name="T1" fmla="*/ 75 h 368"/>
                <a:gd name="T2" fmla="*/ 158 w 393"/>
                <a:gd name="T3" fmla="*/ 60 h 368"/>
                <a:gd name="T4" fmla="*/ 125 w 393"/>
                <a:gd name="T5" fmla="*/ 38 h 368"/>
                <a:gd name="T6" fmla="*/ 100 w 393"/>
                <a:gd name="T7" fmla="*/ 12 h 368"/>
                <a:gd name="T8" fmla="*/ 72 w 393"/>
                <a:gd name="T9" fmla="*/ 0 h 368"/>
                <a:gd name="T10" fmla="*/ 42 w 393"/>
                <a:gd name="T11" fmla="*/ 25 h 368"/>
                <a:gd name="T12" fmla="*/ 20 w 393"/>
                <a:gd name="T13" fmla="*/ 8 h 368"/>
                <a:gd name="T14" fmla="*/ 0 w 393"/>
                <a:gd name="T15" fmla="*/ 0 h 368"/>
                <a:gd name="T16" fmla="*/ 20 w 393"/>
                <a:gd name="T17" fmla="*/ 32 h 368"/>
                <a:gd name="T18" fmla="*/ 60 w 393"/>
                <a:gd name="T19" fmla="*/ 72 h 368"/>
                <a:gd name="T20" fmla="*/ 89 w 393"/>
                <a:gd name="T21" fmla="*/ 94 h 368"/>
                <a:gd name="T22" fmla="*/ 130 w 393"/>
                <a:gd name="T23" fmla="*/ 151 h 368"/>
                <a:gd name="T24" fmla="*/ 151 w 393"/>
                <a:gd name="T25" fmla="*/ 172 h 368"/>
                <a:gd name="T26" fmla="*/ 154 w 393"/>
                <a:gd name="T27" fmla="*/ 198 h 368"/>
                <a:gd name="T28" fmla="*/ 151 w 393"/>
                <a:gd name="T29" fmla="*/ 249 h 368"/>
                <a:gd name="T30" fmla="*/ 187 w 393"/>
                <a:gd name="T31" fmla="*/ 270 h 368"/>
                <a:gd name="T32" fmla="*/ 221 w 393"/>
                <a:gd name="T33" fmla="*/ 297 h 368"/>
                <a:gd name="T34" fmla="*/ 262 w 393"/>
                <a:gd name="T35" fmla="*/ 334 h 368"/>
                <a:gd name="T36" fmla="*/ 291 w 393"/>
                <a:gd name="T37" fmla="*/ 353 h 368"/>
                <a:gd name="T38" fmla="*/ 320 w 393"/>
                <a:gd name="T39" fmla="*/ 368 h 368"/>
                <a:gd name="T40" fmla="*/ 366 w 393"/>
                <a:gd name="T41" fmla="*/ 368 h 368"/>
                <a:gd name="T42" fmla="*/ 393 w 393"/>
                <a:gd name="T43" fmla="*/ 341 h 368"/>
                <a:gd name="T44" fmla="*/ 393 w 393"/>
                <a:gd name="T45" fmla="*/ 313 h 368"/>
                <a:gd name="T46" fmla="*/ 372 w 393"/>
                <a:gd name="T47" fmla="*/ 289 h 368"/>
                <a:gd name="T48" fmla="*/ 346 w 393"/>
                <a:gd name="T49" fmla="*/ 261 h 368"/>
                <a:gd name="T50" fmla="*/ 330 w 393"/>
                <a:gd name="T51" fmla="*/ 235 h 368"/>
                <a:gd name="T52" fmla="*/ 308 w 393"/>
                <a:gd name="T53" fmla="*/ 210 h 368"/>
                <a:gd name="T54" fmla="*/ 264 w 393"/>
                <a:gd name="T55" fmla="*/ 179 h 368"/>
                <a:gd name="T56" fmla="*/ 246 w 393"/>
                <a:gd name="T57" fmla="*/ 164 h 368"/>
                <a:gd name="T58" fmla="*/ 225 w 393"/>
                <a:gd name="T59" fmla="*/ 143 h 368"/>
                <a:gd name="T60" fmla="*/ 191 w 393"/>
                <a:gd name="T61" fmla="*/ 124 h 368"/>
                <a:gd name="T62" fmla="*/ 181 w 393"/>
                <a:gd name="T63" fmla="*/ 106 h 368"/>
                <a:gd name="T64" fmla="*/ 170 w 393"/>
                <a:gd name="T65" fmla="*/ 77 h 368"/>
                <a:gd name="T66" fmla="*/ 169 w 393"/>
                <a:gd name="T67" fmla="*/ 75 h 368"/>
                <a:gd name="T68" fmla="*/ 169 w 393"/>
                <a:gd name="T69" fmla="*/ 75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93" h="368">
                  <a:moveTo>
                    <a:pt x="169" y="75"/>
                  </a:moveTo>
                  <a:lnTo>
                    <a:pt x="158" y="60"/>
                  </a:lnTo>
                  <a:lnTo>
                    <a:pt x="125" y="38"/>
                  </a:lnTo>
                  <a:lnTo>
                    <a:pt x="100" y="12"/>
                  </a:lnTo>
                  <a:lnTo>
                    <a:pt x="72" y="0"/>
                  </a:lnTo>
                  <a:lnTo>
                    <a:pt x="42" y="25"/>
                  </a:lnTo>
                  <a:lnTo>
                    <a:pt x="20" y="8"/>
                  </a:lnTo>
                  <a:lnTo>
                    <a:pt x="0" y="0"/>
                  </a:lnTo>
                  <a:lnTo>
                    <a:pt x="20" y="32"/>
                  </a:lnTo>
                  <a:lnTo>
                    <a:pt x="60" y="72"/>
                  </a:lnTo>
                  <a:lnTo>
                    <a:pt x="89" y="94"/>
                  </a:lnTo>
                  <a:lnTo>
                    <a:pt x="130" y="151"/>
                  </a:lnTo>
                  <a:lnTo>
                    <a:pt x="151" y="172"/>
                  </a:lnTo>
                  <a:lnTo>
                    <a:pt x="154" y="198"/>
                  </a:lnTo>
                  <a:lnTo>
                    <a:pt x="151" y="249"/>
                  </a:lnTo>
                  <a:lnTo>
                    <a:pt x="187" y="270"/>
                  </a:lnTo>
                  <a:lnTo>
                    <a:pt x="221" y="297"/>
                  </a:lnTo>
                  <a:lnTo>
                    <a:pt x="262" y="334"/>
                  </a:lnTo>
                  <a:lnTo>
                    <a:pt x="291" y="353"/>
                  </a:lnTo>
                  <a:lnTo>
                    <a:pt x="320" y="368"/>
                  </a:lnTo>
                  <a:lnTo>
                    <a:pt x="366" y="368"/>
                  </a:lnTo>
                  <a:lnTo>
                    <a:pt x="393" y="341"/>
                  </a:lnTo>
                  <a:lnTo>
                    <a:pt x="393" y="313"/>
                  </a:lnTo>
                  <a:lnTo>
                    <a:pt x="372" y="289"/>
                  </a:lnTo>
                  <a:lnTo>
                    <a:pt x="346" y="261"/>
                  </a:lnTo>
                  <a:lnTo>
                    <a:pt x="330" y="235"/>
                  </a:lnTo>
                  <a:lnTo>
                    <a:pt x="308" y="210"/>
                  </a:lnTo>
                  <a:lnTo>
                    <a:pt x="264" y="179"/>
                  </a:lnTo>
                  <a:lnTo>
                    <a:pt x="246" y="164"/>
                  </a:lnTo>
                  <a:lnTo>
                    <a:pt x="225" y="143"/>
                  </a:lnTo>
                  <a:lnTo>
                    <a:pt x="191" y="124"/>
                  </a:lnTo>
                  <a:lnTo>
                    <a:pt x="181" y="106"/>
                  </a:lnTo>
                  <a:lnTo>
                    <a:pt x="170" y="77"/>
                  </a:lnTo>
                  <a:lnTo>
                    <a:pt x="169" y="75"/>
                  </a:lnTo>
                  <a:lnTo>
                    <a:pt x="169" y="75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13" name="Freeform 18"/>
            <p:cNvSpPr>
              <a:spLocks noChangeAspect="1"/>
            </p:cNvSpPr>
            <p:nvPr/>
          </p:nvSpPr>
          <p:spPr bwMode="auto">
            <a:xfrm>
              <a:off x="4046" y="2956"/>
              <a:ext cx="129" cy="27"/>
            </a:xfrm>
            <a:custGeom>
              <a:avLst/>
              <a:gdLst>
                <a:gd name="T0" fmla="*/ 75 w 312"/>
                <a:gd name="T1" fmla="*/ 30 h 64"/>
                <a:gd name="T2" fmla="*/ 35 w 312"/>
                <a:gd name="T3" fmla="*/ 53 h 64"/>
                <a:gd name="T4" fmla="*/ 8 w 312"/>
                <a:gd name="T5" fmla="*/ 45 h 64"/>
                <a:gd name="T6" fmla="*/ 0 w 312"/>
                <a:gd name="T7" fmla="*/ 29 h 64"/>
                <a:gd name="T8" fmla="*/ 8 w 312"/>
                <a:gd name="T9" fmla="*/ 9 h 64"/>
                <a:gd name="T10" fmla="*/ 44 w 312"/>
                <a:gd name="T11" fmla="*/ 9 h 64"/>
                <a:gd name="T12" fmla="*/ 82 w 312"/>
                <a:gd name="T13" fmla="*/ 12 h 64"/>
                <a:gd name="T14" fmla="*/ 112 w 312"/>
                <a:gd name="T15" fmla="*/ 20 h 64"/>
                <a:gd name="T16" fmla="*/ 118 w 312"/>
                <a:gd name="T17" fmla="*/ 4 h 64"/>
                <a:gd name="T18" fmla="*/ 177 w 312"/>
                <a:gd name="T19" fmla="*/ 0 h 64"/>
                <a:gd name="T20" fmla="*/ 215 w 312"/>
                <a:gd name="T21" fmla="*/ 0 h 64"/>
                <a:gd name="T22" fmla="*/ 245 w 312"/>
                <a:gd name="T23" fmla="*/ 12 h 64"/>
                <a:gd name="T24" fmla="*/ 268 w 312"/>
                <a:gd name="T25" fmla="*/ 20 h 64"/>
                <a:gd name="T26" fmla="*/ 296 w 312"/>
                <a:gd name="T27" fmla="*/ 40 h 64"/>
                <a:gd name="T28" fmla="*/ 312 w 312"/>
                <a:gd name="T29" fmla="*/ 45 h 64"/>
                <a:gd name="T30" fmla="*/ 312 w 312"/>
                <a:gd name="T31" fmla="*/ 53 h 64"/>
                <a:gd name="T32" fmla="*/ 237 w 312"/>
                <a:gd name="T33" fmla="*/ 60 h 64"/>
                <a:gd name="T34" fmla="*/ 196 w 312"/>
                <a:gd name="T35" fmla="*/ 64 h 64"/>
                <a:gd name="T36" fmla="*/ 166 w 312"/>
                <a:gd name="T37" fmla="*/ 53 h 64"/>
                <a:gd name="T38" fmla="*/ 127 w 312"/>
                <a:gd name="T39" fmla="*/ 45 h 64"/>
                <a:gd name="T40" fmla="*/ 100 w 312"/>
                <a:gd name="T41" fmla="*/ 29 h 64"/>
                <a:gd name="T42" fmla="*/ 78 w 312"/>
                <a:gd name="T43" fmla="*/ 24 h 64"/>
                <a:gd name="T44" fmla="*/ 71 w 312"/>
                <a:gd name="T45" fmla="*/ 24 h 64"/>
                <a:gd name="T46" fmla="*/ 75 w 312"/>
                <a:gd name="T47" fmla="*/ 30 h 64"/>
                <a:gd name="T48" fmla="*/ 75 w 312"/>
                <a:gd name="T49" fmla="*/ 3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12" h="64">
                  <a:moveTo>
                    <a:pt x="75" y="30"/>
                  </a:moveTo>
                  <a:lnTo>
                    <a:pt x="35" y="53"/>
                  </a:lnTo>
                  <a:lnTo>
                    <a:pt x="8" y="45"/>
                  </a:lnTo>
                  <a:lnTo>
                    <a:pt x="0" y="29"/>
                  </a:lnTo>
                  <a:lnTo>
                    <a:pt x="8" y="9"/>
                  </a:lnTo>
                  <a:lnTo>
                    <a:pt x="44" y="9"/>
                  </a:lnTo>
                  <a:lnTo>
                    <a:pt x="82" y="12"/>
                  </a:lnTo>
                  <a:lnTo>
                    <a:pt x="112" y="20"/>
                  </a:lnTo>
                  <a:lnTo>
                    <a:pt x="118" y="4"/>
                  </a:lnTo>
                  <a:lnTo>
                    <a:pt x="177" y="0"/>
                  </a:lnTo>
                  <a:lnTo>
                    <a:pt x="215" y="0"/>
                  </a:lnTo>
                  <a:lnTo>
                    <a:pt x="245" y="12"/>
                  </a:lnTo>
                  <a:lnTo>
                    <a:pt x="268" y="20"/>
                  </a:lnTo>
                  <a:lnTo>
                    <a:pt x="296" y="40"/>
                  </a:lnTo>
                  <a:lnTo>
                    <a:pt x="312" y="45"/>
                  </a:lnTo>
                  <a:lnTo>
                    <a:pt x="312" y="53"/>
                  </a:lnTo>
                  <a:lnTo>
                    <a:pt x="237" y="60"/>
                  </a:lnTo>
                  <a:lnTo>
                    <a:pt x="196" y="64"/>
                  </a:lnTo>
                  <a:lnTo>
                    <a:pt x="166" y="53"/>
                  </a:lnTo>
                  <a:lnTo>
                    <a:pt x="127" y="45"/>
                  </a:lnTo>
                  <a:lnTo>
                    <a:pt x="100" y="29"/>
                  </a:lnTo>
                  <a:lnTo>
                    <a:pt x="78" y="24"/>
                  </a:lnTo>
                  <a:lnTo>
                    <a:pt x="71" y="24"/>
                  </a:lnTo>
                  <a:lnTo>
                    <a:pt x="75" y="30"/>
                  </a:lnTo>
                  <a:lnTo>
                    <a:pt x="75" y="30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14" name="Freeform 19"/>
            <p:cNvSpPr>
              <a:spLocks noChangeAspect="1"/>
            </p:cNvSpPr>
            <p:nvPr/>
          </p:nvSpPr>
          <p:spPr bwMode="auto">
            <a:xfrm>
              <a:off x="4238" y="2961"/>
              <a:ext cx="41" cy="8"/>
            </a:xfrm>
            <a:custGeom>
              <a:avLst/>
              <a:gdLst>
                <a:gd name="T0" fmla="*/ 23 w 99"/>
                <a:gd name="T1" fmla="*/ 15 h 20"/>
                <a:gd name="T2" fmla="*/ 0 w 99"/>
                <a:gd name="T3" fmla="*/ 0 h 20"/>
                <a:gd name="T4" fmla="*/ 32 w 99"/>
                <a:gd name="T5" fmla="*/ 0 h 20"/>
                <a:gd name="T6" fmla="*/ 64 w 99"/>
                <a:gd name="T7" fmla="*/ 0 h 20"/>
                <a:gd name="T8" fmla="*/ 88 w 99"/>
                <a:gd name="T9" fmla="*/ 0 h 20"/>
                <a:gd name="T10" fmla="*/ 99 w 99"/>
                <a:gd name="T11" fmla="*/ 20 h 20"/>
                <a:gd name="T12" fmla="*/ 61 w 99"/>
                <a:gd name="T13" fmla="*/ 17 h 20"/>
                <a:gd name="T14" fmla="*/ 23 w 99"/>
                <a:gd name="T15" fmla="*/ 12 h 20"/>
                <a:gd name="T16" fmla="*/ 23 w 99"/>
                <a:gd name="T17" fmla="*/ 15 h 20"/>
                <a:gd name="T18" fmla="*/ 23 w 99"/>
                <a:gd name="T19" fmla="*/ 1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9" h="20">
                  <a:moveTo>
                    <a:pt x="23" y="15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64" y="0"/>
                  </a:lnTo>
                  <a:lnTo>
                    <a:pt x="88" y="0"/>
                  </a:lnTo>
                  <a:lnTo>
                    <a:pt x="99" y="20"/>
                  </a:lnTo>
                  <a:lnTo>
                    <a:pt x="61" y="17"/>
                  </a:lnTo>
                  <a:lnTo>
                    <a:pt x="23" y="12"/>
                  </a:lnTo>
                  <a:lnTo>
                    <a:pt x="23" y="15"/>
                  </a:lnTo>
                  <a:lnTo>
                    <a:pt x="23" y="15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15" name="Freeform 20"/>
            <p:cNvSpPr>
              <a:spLocks noChangeAspect="1"/>
            </p:cNvSpPr>
            <p:nvPr/>
          </p:nvSpPr>
          <p:spPr bwMode="auto">
            <a:xfrm>
              <a:off x="4232" y="2981"/>
              <a:ext cx="24" cy="11"/>
            </a:xfrm>
            <a:custGeom>
              <a:avLst/>
              <a:gdLst>
                <a:gd name="T0" fmla="*/ 0 w 61"/>
                <a:gd name="T1" fmla="*/ 4 h 23"/>
                <a:gd name="T2" fmla="*/ 21 w 61"/>
                <a:gd name="T3" fmla="*/ 0 h 23"/>
                <a:gd name="T4" fmla="*/ 52 w 61"/>
                <a:gd name="T5" fmla="*/ 0 h 23"/>
                <a:gd name="T6" fmla="*/ 61 w 61"/>
                <a:gd name="T7" fmla="*/ 23 h 23"/>
                <a:gd name="T8" fmla="*/ 43 w 61"/>
                <a:gd name="T9" fmla="*/ 16 h 23"/>
                <a:gd name="T10" fmla="*/ 21 w 61"/>
                <a:gd name="T11" fmla="*/ 7 h 23"/>
                <a:gd name="T12" fmla="*/ 3 w 61"/>
                <a:gd name="T13" fmla="*/ 7 h 23"/>
                <a:gd name="T14" fmla="*/ 0 w 61"/>
                <a:gd name="T15" fmla="*/ 4 h 23"/>
                <a:gd name="T16" fmla="*/ 0 w 61"/>
                <a:gd name="T1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23">
                  <a:moveTo>
                    <a:pt x="0" y="4"/>
                  </a:moveTo>
                  <a:lnTo>
                    <a:pt x="21" y="0"/>
                  </a:lnTo>
                  <a:lnTo>
                    <a:pt x="52" y="0"/>
                  </a:lnTo>
                  <a:lnTo>
                    <a:pt x="61" y="23"/>
                  </a:lnTo>
                  <a:lnTo>
                    <a:pt x="43" y="16"/>
                  </a:lnTo>
                  <a:lnTo>
                    <a:pt x="21" y="7"/>
                  </a:lnTo>
                  <a:lnTo>
                    <a:pt x="3" y="7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16" name="Freeform 21"/>
            <p:cNvSpPr>
              <a:spLocks noChangeAspect="1"/>
            </p:cNvSpPr>
            <p:nvPr/>
          </p:nvSpPr>
          <p:spPr bwMode="auto">
            <a:xfrm>
              <a:off x="4300" y="2940"/>
              <a:ext cx="44" cy="36"/>
            </a:xfrm>
            <a:custGeom>
              <a:avLst/>
              <a:gdLst>
                <a:gd name="T0" fmla="*/ 0 w 108"/>
                <a:gd name="T1" fmla="*/ 87 h 87"/>
                <a:gd name="T2" fmla="*/ 22 w 108"/>
                <a:gd name="T3" fmla="*/ 63 h 87"/>
                <a:gd name="T4" fmla="*/ 56 w 108"/>
                <a:gd name="T5" fmla="*/ 39 h 87"/>
                <a:gd name="T6" fmla="*/ 74 w 108"/>
                <a:gd name="T7" fmla="*/ 24 h 87"/>
                <a:gd name="T8" fmla="*/ 108 w 108"/>
                <a:gd name="T9" fmla="*/ 0 h 87"/>
                <a:gd name="T10" fmla="*/ 96 w 108"/>
                <a:gd name="T11" fmla="*/ 33 h 87"/>
                <a:gd name="T12" fmla="*/ 65 w 108"/>
                <a:gd name="T13" fmla="*/ 48 h 87"/>
                <a:gd name="T14" fmla="*/ 32 w 108"/>
                <a:gd name="T15" fmla="*/ 75 h 87"/>
                <a:gd name="T16" fmla="*/ 10 w 108"/>
                <a:gd name="T17" fmla="*/ 84 h 87"/>
                <a:gd name="T18" fmla="*/ 0 w 108"/>
                <a:gd name="T19" fmla="*/ 87 h 87"/>
                <a:gd name="T20" fmla="*/ 0 w 108"/>
                <a:gd name="T21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87">
                  <a:moveTo>
                    <a:pt x="0" y="87"/>
                  </a:moveTo>
                  <a:lnTo>
                    <a:pt x="22" y="63"/>
                  </a:lnTo>
                  <a:lnTo>
                    <a:pt x="56" y="39"/>
                  </a:lnTo>
                  <a:lnTo>
                    <a:pt x="74" y="24"/>
                  </a:lnTo>
                  <a:lnTo>
                    <a:pt x="108" y="0"/>
                  </a:lnTo>
                  <a:lnTo>
                    <a:pt x="96" y="33"/>
                  </a:lnTo>
                  <a:lnTo>
                    <a:pt x="65" y="48"/>
                  </a:lnTo>
                  <a:lnTo>
                    <a:pt x="32" y="75"/>
                  </a:lnTo>
                  <a:lnTo>
                    <a:pt x="10" y="84"/>
                  </a:lnTo>
                  <a:lnTo>
                    <a:pt x="0" y="87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17" name="Freeform 22"/>
            <p:cNvSpPr>
              <a:spLocks noChangeAspect="1"/>
            </p:cNvSpPr>
            <p:nvPr/>
          </p:nvSpPr>
          <p:spPr bwMode="auto">
            <a:xfrm>
              <a:off x="4103" y="2788"/>
              <a:ext cx="135" cy="132"/>
            </a:xfrm>
            <a:custGeom>
              <a:avLst/>
              <a:gdLst>
                <a:gd name="T0" fmla="*/ 174 w 327"/>
                <a:gd name="T1" fmla="*/ 299 h 311"/>
                <a:gd name="T2" fmla="*/ 119 w 327"/>
                <a:gd name="T3" fmla="*/ 294 h 311"/>
                <a:gd name="T4" fmla="*/ 84 w 327"/>
                <a:gd name="T5" fmla="*/ 311 h 311"/>
                <a:gd name="T6" fmla="*/ 59 w 327"/>
                <a:gd name="T7" fmla="*/ 311 h 311"/>
                <a:gd name="T8" fmla="*/ 35 w 327"/>
                <a:gd name="T9" fmla="*/ 297 h 311"/>
                <a:gd name="T10" fmla="*/ 27 w 327"/>
                <a:gd name="T11" fmla="*/ 282 h 311"/>
                <a:gd name="T12" fmla="*/ 35 w 327"/>
                <a:gd name="T13" fmla="*/ 259 h 311"/>
                <a:gd name="T14" fmla="*/ 27 w 327"/>
                <a:gd name="T15" fmla="*/ 252 h 311"/>
                <a:gd name="T16" fmla="*/ 0 w 327"/>
                <a:gd name="T17" fmla="*/ 241 h 311"/>
                <a:gd name="T18" fmla="*/ 0 w 327"/>
                <a:gd name="T19" fmla="*/ 215 h 311"/>
                <a:gd name="T20" fmla="*/ 12 w 327"/>
                <a:gd name="T21" fmla="*/ 189 h 311"/>
                <a:gd name="T22" fmla="*/ 12 w 327"/>
                <a:gd name="T23" fmla="*/ 157 h 311"/>
                <a:gd name="T24" fmla="*/ 29 w 327"/>
                <a:gd name="T25" fmla="*/ 123 h 311"/>
                <a:gd name="T26" fmla="*/ 58 w 327"/>
                <a:gd name="T27" fmla="*/ 137 h 311"/>
                <a:gd name="T28" fmla="*/ 74 w 327"/>
                <a:gd name="T29" fmla="*/ 148 h 311"/>
                <a:gd name="T30" fmla="*/ 104 w 327"/>
                <a:gd name="T31" fmla="*/ 143 h 311"/>
                <a:gd name="T32" fmla="*/ 152 w 327"/>
                <a:gd name="T33" fmla="*/ 111 h 311"/>
                <a:gd name="T34" fmla="*/ 173 w 327"/>
                <a:gd name="T35" fmla="*/ 101 h 311"/>
                <a:gd name="T36" fmla="*/ 191 w 327"/>
                <a:gd name="T37" fmla="*/ 77 h 311"/>
                <a:gd name="T38" fmla="*/ 212 w 327"/>
                <a:gd name="T39" fmla="*/ 44 h 311"/>
                <a:gd name="T40" fmla="*/ 233 w 327"/>
                <a:gd name="T41" fmla="*/ 14 h 311"/>
                <a:gd name="T42" fmla="*/ 255 w 327"/>
                <a:gd name="T43" fmla="*/ 4 h 311"/>
                <a:gd name="T44" fmla="*/ 278 w 327"/>
                <a:gd name="T45" fmla="*/ 0 h 311"/>
                <a:gd name="T46" fmla="*/ 290 w 327"/>
                <a:gd name="T47" fmla="*/ 1 h 311"/>
                <a:gd name="T48" fmla="*/ 293 w 327"/>
                <a:gd name="T49" fmla="*/ 37 h 311"/>
                <a:gd name="T50" fmla="*/ 310 w 327"/>
                <a:gd name="T51" fmla="*/ 55 h 311"/>
                <a:gd name="T52" fmla="*/ 327 w 327"/>
                <a:gd name="T53" fmla="*/ 77 h 311"/>
                <a:gd name="T54" fmla="*/ 327 w 327"/>
                <a:gd name="T55" fmla="*/ 104 h 311"/>
                <a:gd name="T56" fmla="*/ 290 w 327"/>
                <a:gd name="T57" fmla="*/ 131 h 311"/>
                <a:gd name="T58" fmla="*/ 285 w 327"/>
                <a:gd name="T59" fmla="*/ 172 h 311"/>
                <a:gd name="T60" fmla="*/ 259 w 327"/>
                <a:gd name="T61" fmla="*/ 196 h 311"/>
                <a:gd name="T62" fmla="*/ 245 w 327"/>
                <a:gd name="T63" fmla="*/ 208 h 311"/>
                <a:gd name="T64" fmla="*/ 237 w 327"/>
                <a:gd name="T65" fmla="*/ 247 h 311"/>
                <a:gd name="T66" fmla="*/ 237 w 327"/>
                <a:gd name="T67" fmla="*/ 266 h 311"/>
                <a:gd name="T68" fmla="*/ 220 w 327"/>
                <a:gd name="T69" fmla="*/ 297 h 311"/>
                <a:gd name="T70" fmla="*/ 173 w 327"/>
                <a:gd name="T71" fmla="*/ 297 h 311"/>
                <a:gd name="T72" fmla="*/ 174 w 327"/>
                <a:gd name="T73" fmla="*/ 299 h 311"/>
                <a:gd name="T74" fmla="*/ 174 w 327"/>
                <a:gd name="T75" fmla="*/ 299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7" h="311">
                  <a:moveTo>
                    <a:pt x="174" y="299"/>
                  </a:moveTo>
                  <a:lnTo>
                    <a:pt x="119" y="294"/>
                  </a:lnTo>
                  <a:lnTo>
                    <a:pt x="84" y="311"/>
                  </a:lnTo>
                  <a:lnTo>
                    <a:pt x="59" y="311"/>
                  </a:lnTo>
                  <a:lnTo>
                    <a:pt x="35" y="297"/>
                  </a:lnTo>
                  <a:lnTo>
                    <a:pt x="27" y="282"/>
                  </a:lnTo>
                  <a:lnTo>
                    <a:pt x="35" y="259"/>
                  </a:lnTo>
                  <a:lnTo>
                    <a:pt x="27" y="252"/>
                  </a:lnTo>
                  <a:lnTo>
                    <a:pt x="0" y="241"/>
                  </a:lnTo>
                  <a:lnTo>
                    <a:pt x="0" y="215"/>
                  </a:lnTo>
                  <a:lnTo>
                    <a:pt x="12" y="189"/>
                  </a:lnTo>
                  <a:lnTo>
                    <a:pt x="12" y="157"/>
                  </a:lnTo>
                  <a:lnTo>
                    <a:pt x="29" y="123"/>
                  </a:lnTo>
                  <a:lnTo>
                    <a:pt x="58" y="137"/>
                  </a:lnTo>
                  <a:lnTo>
                    <a:pt x="74" y="148"/>
                  </a:lnTo>
                  <a:lnTo>
                    <a:pt x="104" y="143"/>
                  </a:lnTo>
                  <a:lnTo>
                    <a:pt x="152" y="111"/>
                  </a:lnTo>
                  <a:lnTo>
                    <a:pt x="173" y="101"/>
                  </a:lnTo>
                  <a:lnTo>
                    <a:pt x="191" y="77"/>
                  </a:lnTo>
                  <a:lnTo>
                    <a:pt x="212" y="44"/>
                  </a:lnTo>
                  <a:lnTo>
                    <a:pt x="233" y="14"/>
                  </a:lnTo>
                  <a:lnTo>
                    <a:pt x="255" y="4"/>
                  </a:lnTo>
                  <a:lnTo>
                    <a:pt x="278" y="0"/>
                  </a:lnTo>
                  <a:lnTo>
                    <a:pt x="290" y="1"/>
                  </a:lnTo>
                  <a:lnTo>
                    <a:pt x="293" y="37"/>
                  </a:lnTo>
                  <a:lnTo>
                    <a:pt x="310" y="55"/>
                  </a:lnTo>
                  <a:lnTo>
                    <a:pt x="327" y="77"/>
                  </a:lnTo>
                  <a:lnTo>
                    <a:pt x="327" y="104"/>
                  </a:lnTo>
                  <a:lnTo>
                    <a:pt x="290" y="131"/>
                  </a:lnTo>
                  <a:lnTo>
                    <a:pt x="285" y="172"/>
                  </a:lnTo>
                  <a:lnTo>
                    <a:pt x="259" y="196"/>
                  </a:lnTo>
                  <a:lnTo>
                    <a:pt x="245" y="208"/>
                  </a:lnTo>
                  <a:lnTo>
                    <a:pt x="237" y="247"/>
                  </a:lnTo>
                  <a:lnTo>
                    <a:pt x="237" y="266"/>
                  </a:lnTo>
                  <a:lnTo>
                    <a:pt x="220" y="297"/>
                  </a:lnTo>
                  <a:lnTo>
                    <a:pt x="173" y="297"/>
                  </a:lnTo>
                  <a:lnTo>
                    <a:pt x="174" y="299"/>
                  </a:lnTo>
                  <a:lnTo>
                    <a:pt x="174" y="299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18" name="Freeform 23"/>
            <p:cNvSpPr>
              <a:spLocks noChangeAspect="1"/>
            </p:cNvSpPr>
            <p:nvPr/>
          </p:nvSpPr>
          <p:spPr bwMode="auto">
            <a:xfrm>
              <a:off x="4241" y="2675"/>
              <a:ext cx="19" cy="28"/>
            </a:xfrm>
            <a:custGeom>
              <a:avLst/>
              <a:gdLst>
                <a:gd name="T0" fmla="*/ 0 w 47"/>
                <a:gd name="T1" fmla="*/ 62 h 62"/>
                <a:gd name="T2" fmla="*/ 18 w 47"/>
                <a:gd name="T3" fmla="*/ 33 h 62"/>
                <a:gd name="T4" fmla="*/ 47 w 47"/>
                <a:gd name="T5" fmla="*/ 0 h 62"/>
                <a:gd name="T6" fmla="*/ 36 w 47"/>
                <a:gd name="T7" fmla="*/ 33 h 62"/>
                <a:gd name="T8" fmla="*/ 15 w 47"/>
                <a:gd name="T9" fmla="*/ 54 h 62"/>
                <a:gd name="T10" fmla="*/ 11 w 47"/>
                <a:gd name="T11" fmla="*/ 58 h 62"/>
                <a:gd name="T12" fmla="*/ 0 w 47"/>
                <a:gd name="T13" fmla="*/ 62 h 62"/>
                <a:gd name="T14" fmla="*/ 0 w 47"/>
                <a:gd name="T15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62">
                  <a:moveTo>
                    <a:pt x="0" y="62"/>
                  </a:moveTo>
                  <a:lnTo>
                    <a:pt x="18" y="33"/>
                  </a:lnTo>
                  <a:lnTo>
                    <a:pt x="47" y="0"/>
                  </a:lnTo>
                  <a:lnTo>
                    <a:pt x="36" y="33"/>
                  </a:lnTo>
                  <a:lnTo>
                    <a:pt x="15" y="54"/>
                  </a:lnTo>
                  <a:lnTo>
                    <a:pt x="11" y="58"/>
                  </a:lnTo>
                  <a:lnTo>
                    <a:pt x="0" y="62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19" name="Freeform 24"/>
            <p:cNvSpPr>
              <a:spLocks noChangeAspect="1"/>
            </p:cNvSpPr>
            <p:nvPr/>
          </p:nvSpPr>
          <p:spPr bwMode="auto">
            <a:xfrm>
              <a:off x="4247" y="2812"/>
              <a:ext cx="85" cy="123"/>
            </a:xfrm>
            <a:custGeom>
              <a:avLst/>
              <a:gdLst>
                <a:gd name="T0" fmla="*/ 94 w 210"/>
                <a:gd name="T1" fmla="*/ 192 h 291"/>
                <a:gd name="T2" fmla="*/ 77 w 210"/>
                <a:gd name="T3" fmla="*/ 189 h 291"/>
                <a:gd name="T4" fmla="*/ 50 w 210"/>
                <a:gd name="T5" fmla="*/ 216 h 291"/>
                <a:gd name="T6" fmla="*/ 45 w 210"/>
                <a:gd name="T7" fmla="*/ 256 h 291"/>
                <a:gd name="T8" fmla="*/ 45 w 210"/>
                <a:gd name="T9" fmla="*/ 288 h 291"/>
                <a:gd name="T10" fmla="*/ 16 w 210"/>
                <a:gd name="T11" fmla="*/ 291 h 291"/>
                <a:gd name="T12" fmla="*/ 0 w 210"/>
                <a:gd name="T13" fmla="*/ 251 h 291"/>
                <a:gd name="T14" fmla="*/ 7 w 210"/>
                <a:gd name="T15" fmla="*/ 204 h 291"/>
                <a:gd name="T16" fmla="*/ 7 w 210"/>
                <a:gd name="T17" fmla="*/ 168 h 291"/>
                <a:gd name="T18" fmla="*/ 13 w 210"/>
                <a:gd name="T19" fmla="*/ 126 h 291"/>
                <a:gd name="T20" fmla="*/ 33 w 210"/>
                <a:gd name="T21" fmla="*/ 81 h 291"/>
                <a:gd name="T22" fmla="*/ 63 w 210"/>
                <a:gd name="T23" fmla="*/ 44 h 291"/>
                <a:gd name="T24" fmla="*/ 88 w 210"/>
                <a:gd name="T25" fmla="*/ 29 h 291"/>
                <a:gd name="T26" fmla="*/ 128 w 210"/>
                <a:gd name="T27" fmla="*/ 29 h 291"/>
                <a:gd name="T28" fmla="*/ 188 w 210"/>
                <a:gd name="T29" fmla="*/ 14 h 291"/>
                <a:gd name="T30" fmla="*/ 210 w 210"/>
                <a:gd name="T31" fmla="*/ 0 h 291"/>
                <a:gd name="T32" fmla="*/ 164 w 210"/>
                <a:gd name="T33" fmla="*/ 62 h 291"/>
                <a:gd name="T34" fmla="*/ 120 w 210"/>
                <a:gd name="T35" fmla="*/ 76 h 291"/>
                <a:gd name="T36" fmla="*/ 100 w 210"/>
                <a:gd name="T37" fmla="*/ 93 h 291"/>
                <a:gd name="T38" fmla="*/ 151 w 210"/>
                <a:gd name="T39" fmla="*/ 102 h 291"/>
                <a:gd name="T40" fmla="*/ 174 w 210"/>
                <a:gd name="T41" fmla="*/ 86 h 291"/>
                <a:gd name="T42" fmla="*/ 146 w 210"/>
                <a:gd name="T43" fmla="*/ 134 h 291"/>
                <a:gd name="T44" fmla="*/ 138 w 210"/>
                <a:gd name="T45" fmla="*/ 153 h 291"/>
                <a:gd name="T46" fmla="*/ 142 w 210"/>
                <a:gd name="T47" fmla="*/ 180 h 291"/>
                <a:gd name="T48" fmla="*/ 110 w 210"/>
                <a:gd name="T49" fmla="*/ 197 h 291"/>
                <a:gd name="T50" fmla="*/ 98 w 210"/>
                <a:gd name="T51" fmla="*/ 197 h 291"/>
                <a:gd name="T52" fmla="*/ 94 w 210"/>
                <a:gd name="T53" fmla="*/ 192 h 291"/>
                <a:gd name="T54" fmla="*/ 94 w 210"/>
                <a:gd name="T55" fmla="*/ 192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10" h="291">
                  <a:moveTo>
                    <a:pt x="94" y="192"/>
                  </a:moveTo>
                  <a:lnTo>
                    <a:pt x="77" y="189"/>
                  </a:lnTo>
                  <a:lnTo>
                    <a:pt x="50" y="216"/>
                  </a:lnTo>
                  <a:lnTo>
                    <a:pt x="45" y="256"/>
                  </a:lnTo>
                  <a:lnTo>
                    <a:pt x="45" y="288"/>
                  </a:lnTo>
                  <a:lnTo>
                    <a:pt x="16" y="291"/>
                  </a:lnTo>
                  <a:lnTo>
                    <a:pt x="0" y="251"/>
                  </a:lnTo>
                  <a:lnTo>
                    <a:pt x="7" y="204"/>
                  </a:lnTo>
                  <a:lnTo>
                    <a:pt x="7" y="168"/>
                  </a:lnTo>
                  <a:lnTo>
                    <a:pt x="13" y="126"/>
                  </a:lnTo>
                  <a:lnTo>
                    <a:pt x="33" y="81"/>
                  </a:lnTo>
                  <a:lnTo>
                    <a:pt x="63" y="44"/>
                  </a:lnTo>
                  <a:lnTo>
                    <a:pt x="88" y="29"/>
                  </a:lnTo>
                  <a:lnTo>
                    <a:pt x="128" y="29"/>
                  </a:lnTo>
                  <a:lnTo>
                    <a:pt x="188" y="14"/>
                  </a:lnTo>
                  <a:lnTo>
                    <a:pt x="210" y="0"/>
                  </a:lnTo>
                  <a:lnTo>
                    <a:pt x="164" y="62"/>
                  </a:lnTo>
                  <a:lnTo>
                    <a:pt x="120" y="76"/>
                  </a:lnTo>
                  <a:lnTo>
                    <a:pt x="100" y="93"/>
                  </a:lnTo>
                  <a:lnTo>
                    <a:pt x="151" y="102"/>
                  </a:lnTo>
                  <a:lnTo>
                    <a:pt x="174" y="86"/>
                  </a:lnTo>
                  <a:lnTo>
                    <a:pt x="146" y="134"/>
                  </a:lnTo>
                  <a:lnTo>
                    <a:pt x="138" y="153"/>
                  </a:lnTo>
                  <a:lnTo>
                    <a:pt x="142" y="180"/>
                  </a:lnTo>
                  <a:lnTo>
                    <a:pt x="110" y="197"/>
                  </a:lnTo>
                  <a:lnTo>
                    <a:pt x="98" y="197"/>
                  </a:lnTo>
                  <a:lnTo>
                    <a:pt x="94" y="192"/>
                  </a:lnTo>
                  <a:lnTo>
                    <a:pt x="94" y="192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20" name="Freeform 25"/>
            <p:cNvSpPr>
              <a:spLocks noChangeAspect="1"/>
            </p:cNvSpPr>
            <p:nvPr/>
          </p:nvSpPr>
          <p:spPr bwMode="auto">
            <a:xfrm>
              <a:off x="4347" y="2865"/>
              <a:ext cx="5" cy="11"/>
            </a:xfrm>
            <a:custGeom>
              <a:avLst/>
              <a:gdLst>
                <a:gd name="T0" fmla="*/ 12 w 12"/>
                <a:gd name="T1" fmla="*/ 0 h 24"/>
                <a:gd name="T2" fmla="*/ 0 w 12"/>
                <a:gd name="T3" fmla="*/ 18 h 24"/>
                <a:gd name="T4" fmla="*/ 0 w 12"/>
                <a:gd name="T5" fmla="*/ 24 h 24"/>
                <a:gd name="T6" fmla="*/ 12 w 12"/>
                <a:gd name="T7" fmla="*/ 18 h 24"/>
                <a:gd name="T8" fmla="*/ 12 w 12"/>
                <a:gd name="T9" fmla="*/ 6 h 24"/>
                <a:gd name="T10" fmla="*/ 12 w 12"/>
                <a:gd name="T11" fmla="*/ 0 h 24"/>
                <a:gd name="T12" fmla="*/ 12 w 12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24">
                  <a:moveTo>
                    <a:pt x="12" y="0"/>
                  </a:moveTo>
                  <a:lnTo>
                    <a:pt x="0" y="18"/>
                  </a:lnTo>
                  <a:lnTo>
                    <a:pt x="0" y="24"/>
                  </a:lnTo>
                  <a:lnTo>
                    <a:pt x="12" y="18"/>
                  </a:lnTo>
                  <a:lnTo>
                    <a:pt x="12" y="6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21" name="Freeform 26"/>
            <p:cNvSpPr>
              <a:spLocks noChangeAspect="1"/>
            </p:cNvSpPr>
            <p:nvPr/>
          </p:nvSpPr>
          <p:spPr bwMode="auto">
            <a:xfrm>
              <a:off x="4347" y="2865"/>
              <a:ext cx="5" cy="11"/>
            </a:xfrm>
            <a:custGeom>
              <a:avLst/>
              <a:gdLst>
                <a:gd name="T0" fmla="*/ 12 w 12"/>
                <a:gd name="T1" fmla="*/ 0 h 24"/>
                <a:gd name="T2" fmla="*/ 0 w 12"/>
                <a:gd name="T3" fmla="*/ 18 h 24"/>
                <a:gd name="T4" fmla="*/ 0 w 12"/>
                <a:gd name="T5" fmla="*/ 24 h 24"/>
                <a:gd name="T6" fmla="*/ 12 w 12"/>
                <a:gd name="T7" fmla="*/ 18 h 24"/>
                <a:gd name="T8" fmla="*/ 12 w 12"/>
                <a:gd name="T9" fmla="*/ 6 h 24"/>
                <a:gd name="T10" fmla="*/ 12 w 12"/>
                <a:gd name="T11" fmla="*/ 0 h 24"/>
                <a:gd name="T12" fmla="*/ 12 w 12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24">
                  <a:moveTo>
                    <a:pt x="12" y="0"/>
                  </a:moveTo>
                  <a:lnTo>
                    <a:pt x="0" y="18"/>
                  </a:lnTo>
                  <a:lnTo>
                    <a:pt x="0" y="24"/>
                  </a:lnTo>
                  <a:lnTo>
                    <a:pt x="12" y="18"/>
                  </a:lnTo>
                  <a:lnTo>
                    <a:pt x="12" y="6"/>
                  </a:lnTo>
                  <a:lnTo>
                    <a:pt x="12" y="0"/>
                  </a:lnTo>
                  <a:lnTo>
                    <a:pt x="12" y="0"/>
                  </a:lnTo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C0C0C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22" name="Freeform 27"/>
            <p:cNvSpPr>
              <a:spLocks noChangeAspect="1"/>
            </p:cNvSpPr>
            <p:nvPr/>
          </p:nvSpPr>
          <p:spPr bwMode="auto">
            <a:xfrm>
              <a:off x="4388" y="2858"/>
              <a:ext cx="17" cy="10"/>
            </a:xfrm>
            <a:custGeom>
              <a:avLst/>
              <a:gdLst>
                <a:gd name="T0" fmla="*/ 22 w 42"/>
                <a:gd name="T1" fmla="*/ 13 h 25"/>
                <a:gd name="T2" fmla="*/ 17 w 42"/>
                <a:gd name="T3" fmla="*/ 4 h 25"/>
                <a:gd name="T4" fmla="*/ 10 w 42"/>
                <a:gd name="T5" fmla="*/ 8 h 25"/>
                <a:gd name="T6" fmla="*/ 0 w 42"/>
                <a:gd name="T7" fmla="*/ 20 h 25"/>
                <a:gd name="T8" fmla="*/ 22 w 42"/>
                <a:gd name="T9" fmla="*/ 25 h 25"/>
                <a:gd name="T10" fmla="*/ 42 w 42"/>
                <a:gd name="T11" fmla="*/ 17 h 25"/>
                <a:gd name="T12" fmla="*/ 42 w 42"/>
                <a:gd name="T13" fmla="*/ 4 h 25"/>
                <a:gd name="T14" fmla="*/ 34 w 42"/>
                <a:gd name="T15" fmla="*/ 0 h 25"/>
                <a:gd name="T16" fmla="*/ 25 w 42"/>
                <a:gd name="T17" fmla="*/ 0 h 25"/>
                <a:gd name="T18" fmla="*/ 17 w 42"/>
                <a:gd name="T19" fmla="*/ 0 h 25"/>
                <a:gd name="T20" fmla="*/ 22 w 42"/>
                <a:gd name="T21" fmla="*/ 13 h 25"/>
                <a:gd name="T22" fmla="*/ 22 w 42"/>
                <a:gd name="T23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" h="25">
                  <a:moveTo>
                    <a:pt x="22" y="13"/>
                  </a:moveTo>
                  <a:lnTo>
                    <a:pt x="17" y="4"/>
                  </a:lnTo>
                  <a:lnTo>
                    <a:pt x="10" y="8"/>
                  </a:lnTo>
                  <a:lnTo>
                    <a:pt x="0" y="20"/>
                  </a:lnTo>
                  <a:lnTo>
                    <a:pt x="22" y="25"/>
                  </a:lnTo>
                  <a:lnTo>
                    <a:pt x="42" y="17"/>
                  </a:lnTo>
                  <a:lnTo>
                    <a:pt x="42" y="4"/>
                  </a:lnTo>
                  <a:lnTo>
                    <a:pt x="34" y="0"/>
                  </a:lnTo>
                  <a:lnTo>
                    <a:pt x="25" y="0"/>
                  </a:lnTo>
                  <a:lnTo>
                    <a:pt x="17" y="0"/>
                  </a:lnTo>
                  <a:lnTo>
                    <a:pt x="22" y="13"/>
                  </a:lnTo>
                  <a:lnTo>
                    <a:pt x="22" y="13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23" name="Freeform 28"/>
            <p:cNvSpPr>
              <a:spLocks noChangeAspect="1"/>
            </p:cNvSpPr>
            <p:nvPr/>
          </p:nvSpPr>
          <p:spPr bwMode="auto">
            <a:xfrm>
              <a:off x="4375" y="2776"/>
              <a:ext cx="14" cy="40"/>
            </a:xfrm>
            <a:custGeom>
              <a:avLst/>
              <a:gdLst>
                <a:gd name="T0" fmla="*/ 6 w 35"/>
                <a:gd name="T1" fmla="*/ 84 h 94"/>
                <a:gd name="T2" fmla="*/ 30 w 35"/>
                <a:gd name="T3" fmla="*/ 71 h 94"/>
                <a:gd name="T4" fmla="*/ 35 w 35"/>
                <a:gd name="T5" fmla="*/ 46 h 94"/>
                <a:gd name="T6" fmla="*/ 35 w 35"/>
                <a:gd name="T7" fmla="*/ 21 h 94"/>
                <a:gd name="T8" fmla="*/ 30 w 35"/>
                <a:gd name="T9" fmla="*/ 0 h 94"/>
                <a:gd name="T10" fmla="*/ 25 w 35"/>
                <a:gd name="T11" fmla="*/ 34 h 94"/>
                <a:gd name="T12" fmla="*/ 12 w 35"/>
                <a:gd name="T13" fmla="*/ 62 h 94"/>
                <a:gd name="T14" fmla="*/ 0 w 35"/>
                <a:gd name="T15" fmla="*/ 78 h 94"/>
                <a:gd name="T16" fmla="*/ 4 w 35"/>
                <a:gd name="T17" fmla="*/ 94 h 94"/>
                <a:gd name="T18" fmla="*/ 6 w 35"/>
                <a:gd name="T19" fmla="*/ 84 h 94"/>
                <a:gd name="T20" fmla="*/ 6 w 35"/>
                <a:gd name="T21" fmla="*/ 8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94">
                  <a:moveTo>
                    <a:pt x="6" y="84"/>
                  </a:moveTo>
                  <a:lnTo>
                    <a:pt x="30" y="71"/>
                  </a:lnTo>
                  <a:lnTo>
                    <a:pt x="35" y="46"/>
                  </a:lnTo>
                  <a:lnTo>
                    <a:pt x="35" y="21"/>
                  </a:lnTo>
                  <a:lnTo>
                    <a:pt x="30" y="0"/>
                  </a:lnTo>
                  <a:lnTo>
                    <a:pt x="25" y="34"/>
                  </a:lnTo>
                  <a:lnTo>
                    <a:pt x="12" y="62"/>
                  </a:lnTo>
                  <a:lnTo>
                    <a:pt x="0" y="78"/>
                  </a:lnTo>
                  <a:lnTo>
                    <a:pt x="4" y="94"/>
                  </a:lnTo>
                  <a:lnTo>
                    <a:pt x="6" y="84"/>
                  </a:lnTo>
                  <a:lnTo>
                    <a:pt x="6" y="84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24" name="Freeform 29"/>
            <p:cNvSpPr>
              <a:spLocks noChangeAspect="1"/>
            </p:cNvSpPr>
            <p:nvPr/>
          </p:nvSpPr>
          <p:spPr bwMode="auto">
            <a:xfrm>
              <a:off x="4286" y="2688"/>
              <a:ext cx="77" cy="50"/>
            </a:xfrm>
            <a:custGeom>
              <a:avLst/>
              <a:gdLst>
                <a:gd name="T0" fmla="*/ 80 w 184"/>
                <a:gd name="T1" fmla="*/ 87 h 119"/>
                <a:gd name="T2" fmla="*/ 60 w 184"/>
                <a:gd name="T3" fmla="*/ 80 h 119"/>
                <a:gd name="T4" fmla="*/ 46 w 184"/>
                <a:gd name="T5" fmla="*/ 87 h 119"/>
                <a:gd name="T6" fmla="*/ 23 w 184"/>
                <a:gd name="T7" fmla="*/ 102 h 119"/>
                <a:gd name="T8" fmla="*/ 0 w 184"/>
                <a:gd name="T9" fmla="*/ 102 h 119"/>
                <a:gd name="T10" fmla="*/ 23 w 184"/>
                <a:gd name="T11" fmla="*/ 68 h 119"/>
                <a:gd name="T12" fmla="*/ 46 w 184"/>
                <a:gd name="T13" fmla="*/ 47 h 119"/>
                <a:gd name="T14" fmla="*/ 71 w 184"/>
                <a:gd name="T15" fmla="*/ 35 h 119"/>
                <a:gd name="T16" fmla="*/ 116 w 184"/>
                <a:gd name="T17" fmla="*/ 20 h 119"/>
                <a:gd name="T18" fmla="*/ 145 w 184"/>
                <a:gd name="T19" fmla="*/ 0 h 119"/>
                <a:gd name="T20" fmla="*/ 179 w 184"/>
                <a:gd name="T21" fmla="*/ 0 h 119"/>
                <a:gd name="T22" fmla="*/ 184 w 184"/>
                <a:gd name="T23" fmla="*/ 28 h 119"/>
                <a:gd name="T24" fmla="*/ 175 w 184"/>
                <a:gd name="T25" fmla="*/ 55 h 119"/>
                <a:gd name="T26" fmla="*/ 157 w 184"/>
                <a:gd name="T27" fmla="*/ 95 h 119"/>
                <a:gd name="T28" fmla="*/ 110 w 184"/>
                <a:gd name="T29" fmla="*/ 119 h 119"/>
                <a:gd name="T30" fmla="*/ 93 w 184"/>
                <a:gd name="T31" fmla="*/ 102 h 119"/>
                <a:gd name="T32" fmla="*/ 83 w 184"/>
                <a:gd name="T33" fmla="*/ 80 h 119"/>
                <a:gd name="T34" fmla="*/ 80 w 184"/>
                <a:gd name="T35" fmla="*/ 87 h 119"/>
                <a:gd name="T36" fmla="*/ 80 w 184"/>
                <a:gd name="T37" fmla="*/ 87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119">
                  <a:moveTo>
                    <a:pt x="80" y="87"/>
                  </a:moveTo>
                  <a:lnTo>
                    <a:pt x="60" y="80"/>
                  </a:lnTo>
                  <a:lnTo>
                    <a:pt x="46" y="87"/>
                  </a:lnTo>
                  <a:lnTo>
                    <a:pt x="23" y="102"/>
                  </a:lnTo>
                  <a:lnTo>
                    <a:pt x="0" y="102"/>
                  </a:lnTo>
                  <a:lnTo>
                    <a:pt x="23" y="68"/>
                  </a:lnTo>
                  <a:lnTo>
                    <a:pt x="46" y="47"/>
                  </a:lnTo>
                  <a:lnTo>
                    <a:pt x="71" y="35"/>
                  </a:lnTo>
                  <a:lnTo>
                    <a:pt x="116" y="20"/>
                  </a:lnTo>
                  <a:lnTo>
                    <a:pt x="145" y="0"/>
                  </a:lnTo>
                  <a:lnTo>
                    <a:pt x="179" y="0"/>
                  </a:lnTo>
                  <a:lnTo>
                    <a:pt x="184" y="28"/>
                  </a:lnTo>
                  <a:lnTo>
                    <a:pt x="175" y="55"/>
                  </a:lnTo>
                  <a:lnTo>
                    <a:pt x="157" y="95"/>
                  </a:lnTo>
                  <a:lnTo>
                    <a:pt x="110" y="119"/>
                  </a:lnTo>
                  <a:lnTo>
                    <a:pt x="93" y="102"/>
                  </a:lnTo>
                  <a:lnTo>
                    <a:pt x="83" y="80"/>
                  </a:lnTo>
                  <a:lnTo>
                    <a:pt x="80" y="87"/>
                  </a:lnTo>
                  <a:lnTo>
                    <a:pt x="80" y="87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25" name="Freeform 30"/>
            <p:cNvSpPr>
              <a:spLocks noChangeAspect="1"/>
            </p:cNvSpPr>
            <p:nvPr/>
          </p:nvSpPr>
          <p:spPr bwMode="auto">
            <a:xfrm>
              <a:off x="4253" y="2561"/>
              <a:ext cx="40" cy="76"/>
            </a:xfrm>
            <a:custGeom>
              <a:avLst/>
              <a:gdLst>
                <a:gd name="T0" fmla="*/ 55 w 99"/>
                <a:gd name="T1" fmla="*/ 149 h 181"/>
                <a:gd name="T2" fmla="*/ 55 w 99"/>
                <a:gd name="T3" fmla="*/ 129 h 181"/>
                <a:gd name="T4" fmla="*/ 69 w 99"/>
                <a:gd name="T5" fmla="*/ 104 h 181"/>
                <a:gd name="T6" fmla="*/ 82 w 99"/>
                <a:gd name="T7" fmla="*/ 86 h 181"/>
                <a:gd name="T8" fmla="*/ 84 w 99"/>
                <a:gd name="T9" fmla="*/ 51 h 181"/>
                <a:gd name="T10" fmla="*/ 99 w 99"/>
                <a:gd name="T11" fmla="*/ 26 h 181"/>
                <a:gd name="T12" fmla="*/ 72 w 99"/>
                <a:gd name="T13" fmla="*/ 3 h 181"/>
                <a:gd name="T14" fmla="*/ 38 w 99"/>
                <a:gd name="T15" fmla="*/ 0 h 181"/>
                <a:gd name="T16" fmla="*/ 29 w 99"/>
                <a:gd name="T17" fmla="*/ 22 h 181"/>
                <a:gd name="T18" fmla="*/ 29 w 99"/>
                <a:gd name="T19" fmla="*/ 53 h 181"/>
                <a:gd name="T20" fmla="*/ 20 w 99"/>
                <a:gd name="T21" fmla="*/ 89 h 181"/>
                <a:gd name="T22" fmla="*/ 0 w 99"/>
                <a:gd name="T23" fmla="*/ 149 h 181"/>
                <a:gd name="T24" fmla="*/ 9 w 99"/>
                <a:gd name="T25" fmla="*/ 174 h 181"/>
                <a:gd name="T26" fmla="*/ 29 w 99"/>
                <a:gd name="T27" fmla="*/ 181 h 181"/>
                <a:gd name="T28" fmla="*/ 53 w 99"/>
                <a:gd name="T29" fmla="*/ 168 h 181"/>
                <a:gd name="T30" fmla="*/ 55 w 99"/>
                <a:gd name="T31" fmla="*/ 149 h 181"/>
                <a:gd name="T32" fmla="*/ 55 w 99"/>
                <a:gd name="T33" fmla="*/ 149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9" h="181">
                  <a:moveTo>
                    <a:pt x="55" y="149"/>
                  </a:moveTo>
                  <a:lnTo>
                    <a:pt x="55" y="129"/>
                  </a:lnTo>
                  <a:lnTo>
                    <a:pt x="69" y="104"/>
                  </a:lnTo>
                  <a:lnTo>
                    <a:pt x="82" y="86"/>
                  </a:lnTo>
                  <a:lnTo>
                    <a:pt x="84" y="51"/>
                  </a:lnTo>
                  <a:lnTo>
                    <a:pt x="99" y="26"/>
                  </a:lnTo>
                  <a:lnTo>
                    <a:pt x="72" y="3"/>
                  </a:lnTo>
                  <a:lnTo>
                    <a:pt x="38" y="0"/>
                  </a:lnTo>
                  <a:lnTo>
                    <a:pt x="29" y="22"/>
                  </a:lnTo>
                  <a:lnTo>
                    <a:pt x="29" y="53"/>
                  </a:lnTo>
                  <a:lnTo>
                    <a:pt x="20" y="89"/>
                  </a:lnTo>
                  <a:lnTo>
                    <a:pt x="0" y="149"/>
                  </a:lnTo>
                  <a:lnTo>
                    <a:pt x="9" y="174"/>
                  </a:lnTo>
                  <a:lnTo>
                    <a:pt x="29" y="181"/>
                  </a:lnTo>
                  <a:lnTo>
                    <a:pt x="53" y="168"/>
                  </a:lnTo>
                  <a:lnTo>
                    <a:pt x="55" y="149"/>
                  </a:lnTo>
                  <a:lnTo>
                    <a:pt x="55" y="149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26" name="Freeform 31"/>
            <p:cNvSpPr>
              <a:spLocks noChangeAspect="1"/>
            </p:cNvSpPr>
            <p:nvPr/>
          </p:nvSpPr>
          <p:spPr bwMode="auto">
            <a:xfrm>
              <a:off x="4295" y="2638"/>
              <a:ext cx="13" cy="11"/>
            </a:xfrm>
            <a:custGeom>
              <a:avLst/>
              <a:gdLst>
                <a:gd name="T0" fmla="*/ 31 w 31"/>
                <a:gd name="T1" fmla="*/ 12 h 28"/>
                <a:gd name="T2" fmla="*/ 22 w 31"/>
                <a:gd name="T3" fmla="*/ 0 h 28"/>
                <a:gd name="T4" fmla="*/ 0 w 31"/>
                <a:gd name="T5" fmla="*/ 0 h 28"/>
                <a:gd name="T6" fmla="*/ 0 w 31"/>
                <a:gd name="T7" fmla="*/ 17 h 28"/>
                <a:gd name="T8" fmla="*/ 18 w 31"/>
                <a:gd name="T9" fmla="*/ 28 h 28"/>
                <a:gd name="T10" fmla="*/ 26 w 31"/>
                <a:gd name="T11" fmla="*/ 23 h 28"/>
                <a:gd name="T12" fmla="*/ 31 w 31"/>
                <a:gd name="T13" fmla="*/ 12 h 28"/>
                <a:gd name="T14" fmla="*/ 31 w 31"/>
                <a:gd name="T15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28">
                  <a:moveTo>
                    <a:pt x="31" y="12"/>
                  </a:moveTo>
                  <a:lnTo>
                    <a:pt x="2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18" y="28"/>
                  </a:lnTo>
                  <a:lnTo>
                    <a:pt x="26" y="23"/>
                  </a:lnTo>
                  <a:lnTo>
                    <a:pt x="31" y="12"/>
                  </a:lnTo>
                  <a:lnTo>
                    <a:pt x="31" y="12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27" name="Freeform 32"/>
            <p:cNvSpPr>
              <a:spLocks noChangeAspect="1"/>
            </p:cNvSpPr>
            <p:nvPr/>
          </p:nvSpPr>
          <p:spPr bwMode="auto">
            <a:xfrm>
              <a:off x="4321" y="2638"/>
              <a:ext cx="13" cy="9"/>
            </a:xfrm>
            <a:custGeom>
              <a:avLst/>
              <a:gdLst>
                <a:gd name="T0" fmla="*/ 33 w 33"/>
                <a:gd name="T1" fmla="*/ 0 h 23"/>
                <a:gd name="T2" fmla="*/ 14 w 33"/>
                <a:gd name="T3" fmla="*/ 0 h 23"/>
                <a:gd name="T4" fmla="*/ 0 w 33"/>
                <a:gd name="T5" fmla="*/ 21 h 23"/>
                <a:gd name="T6" fmla="*/ 10 w 33"/>
                <a:gd name="T7" fmla="*/ 23 h 23"/>
                <a:gd name="T8" fmla="*/ 14 w 33"/>
                <a:gd name="T9" fmla="*/ 12 h 23"/>
                <a:gd name="T10" fmla="*/ 33 w 33"/>
                <a:gd name="T11" fmla="*/ 0 h 23"/>
                <a:gd name="T12" fmla="*/ 33 w 33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23">
                  <a:moveTo>
                    <a:pt x="33" y="0"/>
                  </a:moveTo>
                  <a:lnTo>
                    <a:pt x="14" y="0"/>
                  </a:lnTo>
                  <a:lnTo>
                    <a:pt x="0" y="21"/>
                  </a:lnTo>
                  <a:lnTo>
                    <a:pt x="10" y="23"/>
                  </a:lnTo>
                  <a:lnTo>
                    <a:pt x="14" y="12"/>
                  </a:lnTo>
                  <a:lnTo>
                    <a:pt x="33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28" name="Freeform 33"/>
            <p:cNvSpPr>
              <a:spLocks noChangeAspect="1"/>
            </p:cNvSpPr>
            <p:nvPr/>
          </p:nvSpPr>
          <p:spPr bwMode="auto">
            <a:xfrm>
              <a:off x="4321" y="2638"/>
              <a:ext cx="13" cy="9"/>
            </a:xfrm>
            <a:custGeom>
              <a:avLst/>
              <a:gdLst>
                <a:gd name="T0" fmla="*/ 33 w 33"/>
                <a:gd name="T1" fmla="*/ 0 h 23"/>
                <a:gd name="T2" fmla="*/ 14 w 33"/>
                <a:gd name="T3" fmla="*/ 0 h 23"/>
                <a:gd name="T4" fmla="*/ 0 w 33"/>
                <a:gd name="T5" fmla="*/ 21 h 23"/>
                <a:gd name="T6" fmla="*/ 10 w 33"/>
                <a:gd name="T7" fmla="*/ 23 h 23"/>
                <a:gd name="T8" fmla="*/ 14 w 33"/>
                <a:gd name="T9" fmla="*/ 12 h 23"/>
                <a:gd name="T10" fmla="*/ 33 w 33"/>
                <a:gd name="T11" fmla="*/ 0 h 23"/>
                <a:gd name="T12" fmla="*/ 33 w 33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23">
                  <a:moveTo>
                    <a:pt x="33" y="0"/>
                  </a:moveTo>
                  <a:lnTo>
                    <a:pt x="14" y="0"/>
                  </a:lnTo>
                  <a:lnTo>
                    <a:pt x="0" y="21"/>
                  </a:lnTo>
                  <a:lnTo>
                    <a:pt x="10" y="23"/>
                  </a:lnTo>
                  <a:lnTo>
                    <a:pt x="14" y="12"/>
                  </a:lnTo>
                  <a:lnTo>
                    <a:pt x="33" y="0"/>
                  </a:lnTo>
                  <a:lnTo>
                    <a:pt x="33" y="0"/>
                  </a:lnTo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C0C0C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29" name="Freeform 34"/>
            <p:cNvSpPr>
              <a:spLocks noChangeAspect="1"/>
            </p:cNvSpPr>
            <p:nvPr/>
          </p:nvSpPr>
          <p:spPr bwMode="auto">
            <a:xfrm>
              <a:off x="4696" y="3016"/>
              <a:ext cx="73" cy="25"/>
            </a:xfrm>
            <a:custGeom>
              <a:avLst/>
              <a:gdLst>
                <a:gd name="T0" fmla="*/ 78 w 177"/>
                <a:gd name="T1" fmla="*/ 12 h 56"/>
                <a:gd name="T2" fmla="*/ 56 w 177"/>
                <a:gd name="T3" fmla="*/ 10 h 56"/>
                <a:gd name="T4" fmla="*/ 38 w 177"/>
                <a:gd name="T5" fmla="*/ 0 h 56"/>
                <a:gd name="T6" fmla="*/ 0 w 177"/>
                <a:gd name="T7" fmla="*/ 12 h 56"/>
                <a:gd name="T8" fmla="*/ 17 w 177"/>
                <a:gd name="T9" fmla="*/ 37 h 56"/>
                <a:gd name="T10" fmla="*/ 52 w 177"/>
                <a:gd name="T11" fmla="*/ 41 h 56"/>
                <a:gd name="T12" fmla="*/ 73 w 177"/>
                <a:gd name="T13" fmla="*/ 44 h 56"/>
                <a:gd name="T14" fmla="*/ 106 w 177"/>
                <a:gd name="T15" fmla="*/ 56 h 56"/>
                <a:gd name="T16" fmla="*/ 133 w 177"/>
                <a:gd name="T17" fmla="*/ 56 h 56"/>
                <a:gd name="T18" fmla="*/ 169 w 177"/>
                <a:gd name="T19" fmla="*/ 41 h 56"/>
                <a:gd name="T20" fmla="*/ 177 w 177"/>
                <a:gd name="T21" fmla="*/ 21 h 56"/>
                <a:gd name="T22" fmla="*/ 152 w 177"/>
                <a:gd name="T23" fmla="*/ 10 h 56"/>
                <a:gd name="T24" fmla="*/ 123 w 177"/>
                <a:gd name="T25" fmla="*/ 10 h 56"/>
                <a:gd name="T26" fmla="*/ 94 w 177"/>
                <a:gd name="T27" fmla="*/ 21 h 56"/>
                <a:gd name="T28" fmla="*/ 78 w 177"/>
                <a:gd name="T29" fmla="*/ 25 h 56"/>
                <a:gd name="T30" fmla="*/ 73 w 177"/>
                <a:gd name="T31" fmla="*/ 17 h 56"/>
                <a:gd name="T32" fmla="*/ 78 w 177"/>
                <a:gd name="T33" fmla="*/ 12 h 56"/>
                <a:gd name="T34" fmla="*/ 78 w 177"/>
                <a:gd name="T35" fmla="*/ 1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7" h="56">
                  <a:moveTo>
                    <a:pt x="78" y="12"/>
                  </a:moveTo>
                  <a:lnTo>
                    <a:pt x="56" y="10"/>
                  </a:lnTo>
                  <a:lnTo>
                    <a:pt x="38" y="0"/>
                  </a:lnTo>
                  <a:lnTo>
                    <a:pt x="0" y="12"/>
                  </a:lnTo>
                  <a:lnTo>
                    <a:pt x="17" y="37"/>
                  </a:lnTo>
                  <a:lnTo>
                    <a:pt x="52" y="41"/>
                  </a:lnTo>
                  <a:lnTo>
                    <a:pt x="73" y="44"/>
                  </a:lnTo>
                  <a:lnTo>
                    <a:pt x="106" y="56"/>
                  </a:lnTo>
                  <a:lnTo>
                    <a:pt x="133" y="56"/>
                  </a:lnTo>
                  <a:lnTo>
                    <a:pt x="169" y="41"/>
                  </a:lnTo>
                  <a:lnTo>
                    <a:pt x="177" y="21"/>
                  </a:lnTo>
                  <a:lnTo>
                    <a:pt x="152" y="10"/>
                  </a:lnTo>
                  <a:lnTo>
                    <a:pt x="123" y="10"/>
                  </a:lnTo>
                  <a:lnTo>
                    <a:pt x="94" y="21"/>
                  </a:lnTo>
                  <a:lnTo>
                    <a:pt x="78" y="25"/>
                  </a:lnTo>
                  <a:lnTo>
                    <a:pt x="73" y="17"/>
                  </a:lnTo>
                  <a:lnTo>
                    <a:pt x="78" y="12"/>
                  </a:lnTo>
                  <a:lnTo>
                    <a:pt x="78" y="12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30" name="Line 35"/>
            <p:cNvSpPr>
              <a:spLocks noChangeAspect="1" noChangeShapeType="1"/>
            </p:cNvSpPr>
            <p:nvPr/>
          </p:nvSpPr>
          <p:spPr bwMode="auto">
            <a:xfrm>
              <a:off x="4664" y="2972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31" name="Freeform 36"/>
            <p:cNvSpPr>
              <a:spLocks noChangeAspect="1"/>
            </p:cNvSpPr>
            <p:nvPr/>
          </p:nvSpPr>
          <p:spPr bwMode="auto">
            <a:xfrm>
              <a:off x="4741" y="2992"/>
              <a:ext cx="26" cy="33"/>
            </a:xfrm>
            <a:custGeom>
              <a:avLst/>
              <a:gdLst>
                <a:gd name="T0" fmla="*/ 36 w 63"/>
                <a:gd name="T1" fmla="*/ 70 h 81"/>
                <a:gd name="T2" fmla="*/ 36 w 63"/>
                <a:gd name="T3" fmla="*/ 57 h 81"/>
                <a:gd name="T4" fmla="*/ 22 w 63"/>
                <a:gd name="T5" fmla="*/ 44 h 81"/>
                <a:gd name="T6" fmla="*/ 17 w 63"/>
                <a:gd name="T7" fmla="*/ 19 h 81"/>
                <a:gd name="T8" fmla="*/ 0 w 63"/>
                <a:gd name="T9" fmla="*/ 0 h 81"/>
                <a:gd name="T10" fmla="*/ 36 w 63"/>
                <a:gd name="T11" fmla="*/ 8 h 81"/>
                <a:gd name="T12" fmla="*/ 58 w 63"/>
                <a:gd name="T13" fmla="*/ 29 h 81"/>
                <a:gd name="T14" fmla="*/ 63 w 63"/>
                <a:gd name="T15" fmla="*/ 52 h 81"/>
                <a:gd name="T16" fmla="*/ 63 w 63"/>
                <a:gd name="T17" fmla="*/ 70 h 81"/>
                <a:gd name="T18" fmla="*/ 58 w 63"/>
                <a:gd name="T19" fmla="*/ 81 h 81"/>
                <a:gd name="T20" fmla="*/ 55 w 63"/>
                <a:gd name="T21" fmla="*/ 81 h 81"/>
                <a:gd name="T22" fmla="*/ 36 w 63"/>
                <a:gd name="T23" fmla="*/ 70 h 81"/>
                <a:gd name="T24" fmla="*/ 36 w 63"/>
                <a:gd name="T25" fmla="*/ 7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" h="81">
                  <a:moveTo>
                    <a:pt x="36" y="70"/>
                  </a:moveTo>
                  <a:lnTo>
                    <a:pt x="36" y="57"/>
                  </a:lnTo>
                  <a:lnTo>
                    <a:pt x="22" y="44"/>
                  </a:lnTo>
                  <a:lnTo>
                    <a:pt x="17" y="19"/>
                  </a:lnTo>
                  <a:lnTo>
                    <a:pt x="0" y="0"/>
                  </a:lnTo>
                  <a:lnTo>
                    <a:pt x="36" y="8"/>
                  </a:lnTo>
                  <a:lnTo>
                    <a:pt x="58" y="29"/>
                  </a:lnTo>
                  <a:lnTo>
                    <a:pt x="63" y="52"/>
                  </a:lnTo>
                  <a:lnTo>
                    <a:pt x="63" y="70"/>
                  </a:lnTo>
                  <a:lnTo>
                    <a:pt x="58" y="81"/>
                  </a:lnTo>
                  <a:lnTo>
                    <a:pt x="55" y="81"/>
                  </a:lnTo>
                  <a:lnTo>
                    <a:pt x="36" y="70"/>
                  </a:lnTo>
                  <a:lnTo>
                    <a:pt x="36" y="70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32" name="Line 37"/>
            <p:cNvSpPr>
              <a:spLocks noChangeAspect="1" noChangeShapeType="1"/>
            </p:cNvSpPr>
            <p:nvPr/>
          </p:nvSpPr>
          <p:spPr bwMode="auto">
            <a:xfrm flipH="1">
              <a:off x="4802" y="3057"/>
              <a:ext cx="2" cy="1"/>
            </a:xfrm>
            <a:prstGeom prst="line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33" name="Freeform 38"/>
            <p:cNvSpPr>
              <a:spLocks noChangeAspect="1"/>
            </p:cNvSpPr>
            <p:nvPr/>
          </p:nvSpPr>
          <p:spPr bwMode="auto">
            <a:xfrm>
              <a:off x="4864" y="3106"/>
              <a:ext cx="7" cy="5"/>
            </a:xfrm>
            <a:custGeom>
              <a:avLst/>
              <a:gdLst>
                <a:gd name="T0" fmla="*/ 0 w 17"/>
                <a:gd name="T1" fmla="*/ 0 h 13"/>
                <a:gd name="T2" fmla="*/ 3 w 17"/>
                <a:gd name="T3" fmla="*/ 13 h 13"/>
                <a:gd name="T4" fmla="*/ 17 w 17"/>
                <a:gd name="T5" fmla="*/ 13 h 13"/>
                <a:gd name="T6" fmla="*/ 8 w 17"/>
                <a:gd name="T7" fmla="*/ 0 h 13"/>
                <a:gd name="T8" fmla="*/ 3 w 17"/>
                <a:gd name="T9" fmla="*/ 0 h 13"/>
                <a:gd name="T10" fmla="*/ 0 w 17"/>
                <a:gd name="T11" fmla="*/ 0 h 13"/>
                <a:gd name="T12" fmla="*/ 0 w 17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3">
                  <a:moveTo>
                    <a:pt x="0" y="0"/>
                  </a:moveTo>
                  <a:lnTo>
                    <a:pt x="3" y="13"/>
                  </a:lnTo>
                  <a:lnTo>
                    <a:pt x="17" y="13"/>
                  </a:lnTo>
                  <a:lnTo>
                    <a:pt x="8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34" name="Freeform 39"/>
            <p:cNvSpPr>
              <a:spLocks noChangeAspect="1"/>
            </p:cNvSpPr>
            <p:nvPr/>
          </p:nvSpPr>
          <p:spPr bwMode="auto">
            <a:xfrm>
              <a:off x="4864" y="3106"/>
              <a:ext cx="7" cy="5"/>
            </a:xfrm>
            <a:custGeom>
              <a:avLst/>
              <a:gdLst>
                <a:gd name="T0" fmla="*/ 0 w 17"/>
                <a:gd name="T1" fmla="*/ 0 h 13"/>
                <a:gd name="T2" fmla="*/ 3 w 17"/>
                <a:gd name="T3" fmla="*/ 13 h 13"/>
                <a:gd name="T4" fmla="*/ 17 w 17"/>
                <a:gd name="T5" fmla="*/ 13 h 13"/>
                <a:gd name="T6" fmla="*/ 8 w 17"/>
                <a:gd name="T7" fmla="*/ 0 h 13"/>
                <a:gd name="T8" fmla="*/ 3 w 17"/>
                <a:gd name="T9" fmla="*/ 0 h 13"/>
                <a:gd name="T10" fmla="*/ 0 w 17"/>
                <a:gd name="T11" fmla="*/ 0 h 13"/>
                <a:gd name="T12" fmla="*/ 0 w 17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3">
                  <a:moveTo>
                    <a:pt x="0" y="0"/>
                  </a:moveTo>
                  <a:lnTo>
                    <a:pt x="3" y="13"/>
                  </a:lnTo>
                  <a:lnTo>
                    <a:pt x="17" y="13"/>
                  </a:lnTo>
                  <a:lnTo>
                    <a:pt x="8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C0C0C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35" name="Freeform 40"/>
            <p:cNvSpPr>
              <a:spLocks noChangeAspect="1"/>
            </p:cNvSpPr>
            <p:nvPr/>
          </p:nvSpPr>
          <p:spPr bwMode="auto">
            <a:xfrm>
              <a:off x="4898" y="3308"/>
              <a:ext cx="21" cy="17"/>
            </a:xfrm>
            <a:custGeom>
              <a:avLst/>
              <a:gdLst>
                <a:gd name="T0" fmla="*/ 48 w 51"/>
                <a:gd name="T1" fmla="*/ 32 h 39"/>
                <a:gd name="T2" fmla="*/ 48 w 51"/>
                <a:gd name="T3" fmla="*/ 29 h 39"/>
                <a:gd name="T4" fmla="*/ 29 w 51"/>
                <a:gd name="T5" fmla="*/ 11 h 39"/>
                <a:gd name="T6" fmla="*/ 0 w 51"/>
                <a:gd name="T7" fmla="*/ 0 h 39"/>
                <a:gd name="T8" fmla="*/ 22 w 51"/>
                <a:gd name="T9" fmla="*/ 20 h 39"/>
                <a:gd name="T10" fmla="*/ 38 w 51"/>
                <a:gd name="T11" fmla="*/ 32 h 39"/>
                <a:gd name="T12" fmla="*/ 51 w 51"/>
                <a:gd name="T13" fmla="*/ 39 h 39"/>
                <a:gd name="T14" fmla="*/ 48 w 51"/>
                <a:gd name="T15" fmla="*/ 32 h 39"/>
                <a:gd name="T16" fmla="*/ 48 w 51"/>
                <a:gd name="T1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39">
                  <a:moveTo>
                    <a:pt x="48" y="32"/>
                  </a:moveTo>
                  <a:lnTo>
                    <a:pt x="48" y="29"/>
                  </a:lnTo>
                  <a:lnTo>
                    <a:pt x="29" y="11"/>
                  </a:lnTo>
                  <a:lnTo>
                    <a:pt x="0" y="0"/>
                  </a:lnTo>
                  <a:lnTo>
                    <a:pt x="22" y="20"/>
                  </a:lnTo>
                  <a:lnTo>
                    <a:pt x="38" y="32"/>
                  </a:lnTo>
                  <a:lnTo>
                    <a:pt x="51" y="39"/>
                  </a:lnTo>
                  <a:lnTo>
                    <a:pt x="48" y="32"/>
                  </a:lnTo>
                  <a:lnTo>
                    <a:pt x="48" y="32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36" name="Freeform 41"/>
            <p:cNvSpPr>
              <a:spLocks noChangeAspect="1"/>
            </p:cNvSpPr>
            <p:nvPr/>
          </p:nvSpPr>
          <p:spPr bwMode="auto">
            <a:xfrm>
              <a:off x="4898" y="3308"/>
              <a:ext cx="21" cy="17"/>
            </a:xfrm>
            <a:custGeom>
              <a:avLst/>
              <a:gdLst>
                <a:gd name="T0" fmla="*/ 48 w 51"/>
                <a:gd name="T1" fmla="*/ 32 h 39"/>
                <a:gd name="T2" fmla="*/ 48 w 51"/>
                <a:gd name="T3" fmla="*/ 29 h 39"/>
                <a:gd name="T4" fmla="*/ 29 w 51"/>
                <a:gd name="T5" fmla="*/ 11 h 39"/>
                <a:gd name="T6" fmla="*/ 0 w 51"/>
                <a:gd name="T7" fmla="*/ 0 h 39"/>
                <a:gd name="T8" fmla="*/ 22 w 51"/>
                <a:gd name="T9" fmla="*/ 20 h 39"/>
                <a:gd name="T10" fmla="*/ 38 w 51"/>
                <a:gd name="T11" fmla="*/ 32 h 39"/>
                <a:gd name="T12" fmla="*/ 51 w 51"/>
                <a:gd name="T13" fmla="*/ 39 h 39"/>
                <a:gd name="T14" fmla="*/ 48 w 51"/>
                <a:gd name="T15" fmla="*/ 32 h 39"/>
                <a:gd name="T16" fmla="*/ 48 w 51"/>
                <a:gd name="T1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39">
                  <a:moveTo>
                    <a:pt x="48" y="32"/>
                  </a:moveTo>
                  <a:lnTo>
                    <a:pt x="48" y="29"/>
                  </a:lnTo>
                  <a:lnTo>
                    <a:pt x="29" y="11"/>
                  </a:lnTo>
                  <a:lnTo>
                    <a:pt x="0" y="0"/>
                  </a:lnTo>
                  <a:lnTo>
                    <a:pt x="22" y="20"/>
                  </a:lnTo>
                  <a:lnTo>
                    <a:pt x="38" y="32"/>
                  </a:lnTo>
                  <a:lnTo>
                    <a:pt x="51" y="39"/>
                  </a:lnTo>
                  <a:lnTo>
                    <a:pt x="48" y="32"/>
                  </a:lnTo>
                  <a:lnTo>
                    <a:pt x="48" y="32"/>
                  </a:lnTo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C0C0C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37" name="Freeform 42"/>
            <p:cNvSpPr>
              <a:spLocks noChangeAspect="1"/>
            </p:cNvSpPr>
            <p:nvPr/>
          </p:nvSpPr>
          <p:spPr bwMode="auto">
            <a:xfrm>
              <a:off x="4972" y="3253"/>
              <a:ext cx="1" cy="2"/>
            </a:xfrm>
            <a:custGeom>
              <a:avLst/>
              <a:gdLst>
                <a:gd name="T0" fmla="*/ 5 h 5"/>
                <a:gd name="T1" fmla="*/ 0 h 5"/>
                <a:gd name="T2" fmla="*/ 5 h 5"/>
                <a:gd name="T3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5">
                  <a:moveTo>
                    <a:pt x="0" y="5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C0C0C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38" name="Freeform 43"/>
            <p:cNvSpPr>
              <a:spLocks noChangeAspect="1"/>
            </p:cNvSpPr>
            <p:nvPr/>
          </p:nvSpPr>
          <p:spPr bwMode="auto">
            <a:xfrm>
              <a:off x="4948" y="3237"/>
              <a:ext cx="1" cy="1"/>
            </a:xfrm>
            <a:custGeom>
              <a:avLst/>
              <a:gdLst>
                <a:gd name="T0" fmla="*/ 5 w 5"/>
                <a:gd name="T1" fmla="*/ 0 h 3"/>
                <a:gd name="T2" fmla="*/ 0 w 5"/>
                <a:gd name="T3" fmla="*/ 3 h 3"/>
                <a:gd name="T4" fmla="*/ 5 w 5"/>
                <a:gd name="T5" fmla="*/ 0 h 3"/>
                <a:gd name="T6" fmla="*/ 5 w 5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lnTo>
                    <a:pt x="0" y="3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39" name="Freeform 44"/>
            <p:cNvSpPr>
              <a:spLocks noChangeAspect="1"/>
            </p:cNvSpPr>
            <p:nvPr/>
          </p:nvSpPr>
          <p:spPr bwMode="auto">
            <a:xfrm>
              <a:off x="4948" y="3237"/>
              <a:ext cx="1" cy="1"/>
            </a:xfrm>
            <a:custGeom>
              <a:avLst/>
              <a:gdLst>
                <a:gd name="T0" fmla="*/ 5 w 5"/>
                <a:gd name="T1" fmla="*/ 0 h 3"/>
                <a:gd name="T2" fmla="*/ 0 w 5"/>
                <a:gd name="T3" fmla="*/ 3 h 3"/>
                <a:gd name="T4" fmla="*/ 5 w 5"/>
                <a:gd name="T5" fmla="*/ 0 h 3"/>
                <a:gd name="T6" fmla="*/ 5 w 5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lnTo>
                    <a:pt x="0" y="3"/>
                  </a:lnTo>
                  <a:lnTo>
                    <a:pt x="5" y="0"/>
                  </a:lnTo>
                  <a:lnTo>
                    <a:pt x="5" y="0"/>
                  </a:lnTo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C0C0C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40" name="Freeform 45"/>
            <p:cNvSpPr>
              <a:spLocks noChangeAspect="1"/>
            </p:cNvSpPr>
            <p:nvPr/>
          </p:nvSpPr>
          <p:spPr bwMode="auto">
            <a:xfrm>
              <a:off x="5084" y="3301"/>
              <a:ext cx="26" cy="16"/>
            </a:xfrm>
            <a:custGeom>
              <a:avLst/>
              <a:gdLst>
                <a:gd name="T0" fmla="*/ 53 w 65"/>
                <a:gd name="T1" fmla="*/ 35 h 38"/>
                <a:gd name="T2" fmla="*/ 61 w 65"/>
                <a:gd name="T3" fmla="*/ 26 h 38"/>
                <a:gd name="T4" fmla="*/ 39 w 65"/>
                <a:gd name="T5" fmla="*/ 0 h 38"/>
                <a:gd name="T6" fmla="*/ 0 w 65"/>
                <a:gd name="T7" fmla="*/ 0 h 38"/>
                <a:gd name="T8" fmla="*/ 6 w 65"/>
                <a:gd name="T9" fmla="*/ 26 h 38"/>
                <a:gd name="T10" fmla="*/ 44 w 65"/>
                <a:gd name="T11" fmla="*/ 35 h 38"/>
                <a:gd name="T12" fmla="*/ 65 w 65"/>
                <a:gd name="T13" fmla="*/ 38 h 38"/>
                <a:gd name="T14" fmla="*/ 65 w 65"/>
                <a:gd name="T15" fmla="*/ 29 h 38"/>
                <a:gd name="T16" fmla="*/ 53 w 65"/>
                <a:gd name="T17" fmla="*/ 35 h 38"/>
                <a:gd name="T18" fmla="*/ 53 w 65"/>
                <a:gd name="T19" fmla="*/ 3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38">
                  <a:moveTo>
                    <a:pt x="53" y="35"/>
                  </a:moveTo>
                  <a:lnTo>
                    <a:pt x="61" y="26"/>
                  </a:lnTo>
                  <a:lnTo>
                    <a:pt x="39" y="0"/>
                  </a:lnTo>
                  <a:lnTo>
                    <a:pt x="0" y="0"/>
                  </a:lnTo>
                  <a:lnTo>
                    <a:pt x="6" y="26"/>
                  </a:lnTo>
                  <a:lnTo>
                    <a:pt x="44" y="35"/>
                  </a:lnTo>
                  <a:lnTo>
                    <a:pt x="65" y="38"/>
                  </a:lnTo>
                  <a:lnTo>
                    <a:pt x="65" y="29"/>
                  </a:lnTo>
                  <a:lnTo>
                    <a:pt x="53" y="35"/>
                  </a:lnTo>
                  <a:lnTo>
                    <a:pt x="53" y="35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41" name="Freeform 46"/>
            <p:cNvSpPr>
              <a:spLocks noChangeAspect="1"/>
            </p:cNvSpPr>
            <p:nvPr/>
          </p:nvSpPr>
          <p:spPr bwMode="auto">
            <a:xfrm>
              <a:off x="4518" y="3587"/>
              <a:ext cx="58" cy="62"/>
            </a:xfrm>
            <a:custGeom>
              <a:avLst/>
              <a:gdLst>
                <a:gd name="T0" fmla="*/ 121 w 140"/>
                <a:gd name="T1" fmla="*/ 17 h 142"/>
                <a:gd name="T2" fmla="*/ 100 w 140"/>
                <a:gd name="T3" fmla="*/ 3 h 142"/>
                <a:gd name="T4" fmla="*/ 45 w 140"/>
                <a:gd name="T5" fmla="*/ 0 h 142"/>
                <a:gd name="T6" fmla="*/ 0 w 140"/>
                <a:gd name="T7" fmla="*/ 0 h 142"/>
                <a:gd name="T8" fmla="*/ 15 w 140"/>
                <a:gd name="T9" fmla="*/ 36 h 142"/>
                <a:gd name="T10" fmla="*/ 15 w 140"/>
                <a:gd name="T11" fmla="*/ 60 h 142"/>
                <a:gd name="T12" fmla="*/ 27 w 140"/>
                <a:gd name="T13" fmla="*/ 96 h 142"/>
                <a:gd name="T14" fmla="*/ 27 w 140"/>
                <a:gd name="T15" fmla="*/ 131 h 142"/>
                <a:gd name="T16" fmla="*/ 66 w 140"/>
                <a:gd name="T17" fmla="*/ 142 h 142"/>
                <a:gd name="T18" fmla="*/ 88 w 140"/>
                <a:gd name="T19" fmla="*/ 127 h 142"/>
                <a:gd name="T20" fmla="*/ 118 w 140"/>
                <a:gd name="T21" fmla="*/ 96 h 142"/>
                <a:gd name="T22" fmla="*/ 140 w 140"/>
                <a:gd name="T23" fmla="*/ 70 h 142"/>
                <a:gd name="T24" fmla="*/ 140 w 140"/>
                <a:gd name="T25" fmla="*/ 39 h 142"/>
                <a:gd name="T26" fmla="*/ 131 w 140"/>
                <a:gd name="T27" fmla="*/ 24 h 142"/>
                <a:gd name="T28" fmla="*/ 122 w 140"/>
                <a:gd name="T29" fmla="*/ 24 h 142"/>
                <a:gd name="T30" fmla="*/ 121 w 140"/>
                <a:gd name="T31" fmla="*/ 17 h 142"/>
                <a:gd name="T32" fmla="*/ 121 w 140"/>
                <a:gd name="T33" fmla="*/ 17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0" h="142">
                  <a:moveTo>
                    <a:pt x="121" y="17"/>
                  </a:moveTo>
                  <a:lnTo>
                    <a:pt x="100" y="3"/>
                  </a:lnTo>
                  <a:lnTo>
                    <a:pt x="45" y="0"/>
                  </a:lnTo>
                  <a:lnTo>
                    <a:pt x="0" y="0"/>
                  </a:lnTo>
                  <a:lnTo>
                    <a:pt x="15" y="36"/>
                  </a:lnTo>
                  <a:lnTo>
                    <a:pt x="15" y="60"/>
                  </a:lnTo>
                  <a:lnTo>
                    <a:pt x="27" y="96"/>
                  </a:lnTo>
                  <a:lnTo>
                    <a:pt x="27" y="131"/>
                  </a:lnTo>
                  <a:lnTo>
                    <a:pt x="66" y="142"/>
                  </a:lnTo>
                  <a:lnTo>
                    <a:pt x="88" y="127"/>
                  </a:lnTo>
                  <a:lnTo>
                    <a:pt x="118" y="96"/>
                  </a:lnTo>
                  <a:lnTo>
                    <a:pt x="140" y="70"/>
                  </a:lnTo>
                  <a:lnTo>
                    <a:pt x="140" y="39"/>
                  </a:lnTo>
                  <a:lnTo>
                    <a:pt x="131" y="24"/>
                  </a:lnTo>
                  <a:lnTo>
                    <a:pt x="122" y="24"/>
                  </a:lnTo>
                  <a:lnTo>
                    <a:pt x="121" y="17"/>
                  </a:lnTo>
                  <a:lnTo>
                    <a:pt x="121" y="17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42" name="Freeform 47"/>
            <p:cNvSpPr>
              <a:spLocks noChangeAspect="1"/>
            </p:cNvSpPr>
            <p:nvPr/>
          </p:nvSpPr>
          <p:spPr bwMode="auto">
            <a:xfrm>
              <a:off x="4835" y="3633"/>
              <a:ext cx="150" cy="106"/>
            </a:xfrm>
            <a:custGeom>
              <a:avLst/>
              <a:gdLst>
                <a:gd name="T0" fmla="*/ 106 w 364"/>
                <a:gd name="T1" fmla="*/ 251 h 253"/>
                <a:gd name="T2" fmla="*/ 73 w 364"/>
                <a:gd name="T3" fmla="*/ 251 h 253"/>
                <a:gd name="T4" fmla="*/ 57 w 364"/>
                <a:gd name="T5" fmla="*/ 231 h 253"/>
                <a:gd name="T6" fmla="*/ 23 w 364"/>
                <a:gd name="T7" fmla="*/ 214 h 253"/>
                <a:gd name="T8" fmla="*/ 4 w 364"/>
                <a:gd name="T9" fmla="*/ 210 h 253"/>
                <a:gd name="T10" fmla="*/ 0 w 364"/>
                <a:gd name="T11" fmla="*/ 178 h 253"/>
                <a:gd name="T12" fmla="*/ 54 w 364"/>
                <a:gd name="T13" fmla="*/ 163 h 253"/>
                <a:gd name="T14" fmla="*/ 73 w 364"/>
                <a:gd name="T15" fmla="*/ 139 h 253"/>
                <a:gd name="T16" fmla="*/ 114 w 364"/>
                <a:gd name="T17" fmla="*/ 127 h 253"/>
                <a:gd name="T18" fmla="*/ 171 w 364"/>
                <a:gd name="T19" fmla="*/ 107 h 253"/>
                <a:gd name="T20" fmla="*/ 191 w 364"/>
                <a:gd name="T21" fmla="*/ 84 h 253"/>
                <a:gd name="T22" fmla="*/ 230 w 364"/>
                <a:gd name="T23" fmla="*/ 59 h 253"/>
                <a:gd name="T24" fmla="*/ 295 w 364"/>
                <a:gd name="T25" fmla="*/ 20 h 253"/>
                <a:gd name="T26" fmla="*/ 311 w 364"/>
                <a:gd name="T27" fmla="*/ 0 h 253"/>
                <a:gd name="T28" fmla="*/ 337 w 364"/>
                <a:gd name="T29" fmla="*/ 0 h 253"/>
                <a:gd name="T30" fmla="*/ 325 w 364"/>
                <a:gd name="T31" fmla="*/ 35 h 253"/>
                <a:gd name="T32" fmla="*/ 341 w 364"/>
                <a:gd name="T33" fmla="*/ 51 h 253"/>
                <a:gd name="T34" fmla="*/ 364 w 364"/>
                <a:gd name="T35" fmla="*/ 56 h 253"/>
                <a:gd name="T36" fmla="*/ 337 w 364"/>
                <a:gd name="T37" fmla="*/ 102 h 253"/>
                <a:gd name="T38" fmla="*/ 301 w 364"/>
                <a:gd name="T39" fmla="*/ 113 h 253"/>
                <a:gd name="T40" fmla="*/ 278 w 364"/>
                <a:gd name="T41" fmla="*/ 139 h 253"/>
                <a:gd name="T42" fmla="*/ 252 w 364"/>
                <a:gd name="T43" fmla="*/ 146 h 253"/>
                <a:gd name="T44" fmla="*/ 230 w 364"/>
                <a:gd name="T45" fmla="*/ 143 h 253"/>
                <a:gd name="T46" fmla="*/ 212 w 364"/>
                <a:gd name="T47" fmla="*/ 163 h 253"/>
                <a:gd name="T48" fmla="*/ 191 w 364"/>
                <a:gd name="T49" fmla="*/ 191 h 253"/>
                <a:gd name="T50" fmla="*/ 175 w 364"/>
                <a:gd name="T51" fmla="*/ 217 h 253"/>
                <a:gd name="T52" fmla="*/ 153 w 364"/>
                <a:gd name="T53" fmla="*/ 242 h 253"/>
                <a:gd name="T54" fmla="*/ 132 w 364"/>
                <a:gd name="T55" fmla="*/ 251 h 253"/>
                <a:gd name="T56" fmla="*/ 117 w 364"/>
                <a:gd name="T57" fmla="*/ 253 h 253"/>
                <a:gd name="T58" fmla="*/ 106 w 364"/>
                <a:gd name="T59" fmla="*/ 251 h 253"/>
                <a:gd name="T60" fmla="*/ 106 w 364"/>
                <a:gd name="T61" fmla="*/ 251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64" h="253">
                  <a:moveTo>
                    <a:pt x="106" y="251"/>
                  </a:moveTo>
                  <a:lnTo>
                    <a:pt x="73" y="251"/>
                  </a:lnTo>
                  <a:lnTo>
                    <a:pt x="57" y="231"/>
                  </a:lnTo>
                  <a:lnTo>
                    <a:pt x="23" y="214"/>
                  </a:lnTo>
                  <a:lnTo>
                    <a:pt x="4" y="210"/>
                  </a:lnTo>
                  <a:lnTo>
                    <a:pt x="0" y="178"/>
                  </a:lnTo>
                  <a:lnTo>
                    <a:pt x="54" y="163"/>
                  </a:lnTo>
                  <a:lnTo>
                    <a:pt x="73" y="139"/>
                  </a:lnTo>
                  <a:lnTo>
                    <a:pt x="114" y="127"/>
                  </a:lnTo>
                  <a:lnTo>
                    <a:pt x="171" y="107"/>
                  </a:lnTo>
                  <a:lnTo>
                    <a:pt x="191" y="84"/>
                  </a:lnTo>
                  <a:lnTo>
                    <a:pt x="230" y="59"/>
                  </a:lnTo>
                  <a:lnTo>
                    <a:pt x="295" y="20"/>
                  </a:lnTo>
                  <a:lnTo>
                    <a:pt x="311" y="0"/>
                  </a:lnTo>
                  <a:lnTo>
                    <a:pt x="337" y="0"/>
                  </a:lnTo>
                  <a:lnTo>
                    <a:pt x="325" y="35"/>
                  </a:lnTo>
                  <a:lnTo>
                    <a:pt x="341" y="51"/>
                  </a:lnTo>
                  <a:lnTo>
                    <a:pt x="364" y="56"/>
                  </a:lnTo>
                  <a:lnTo>
                    <a:pt x="337" y="102"/>
                  </a:lnTo>
                  <a:lnTo>
                    <a:pt x="301" y="113"/>
                  </a:lnTo>
                  <a:lnTo>
                    <a:pt x="278" y="139"/>
                  </a:lnTo>
                  <a:lnTo>
                    <a:pt x="252" y="146"/>
                  </a:lnTo>
                  <a:lnTo>
                    <a:pt x="230" y="143"/>
                  </a:lnTo>
                  <a:lnTo>
                    <a:pt x="212" y="163"/>
                  </a:lnTo>
                  <a:lnTo>
                    <a:pt x="191" y="191"/>
                  </a:lnTo>
                  <a:lnTo>
                    <a:pt x="175" y="217"/>
                  </a:lnTo>
                  <a:lnTo>
                    <a:pt x="153" y="242"/>
                  </a:lnTo>
                  <a:lnTo>
                    <a:pt x="132" y="251"/>
                  </a:lnTo>
                  <a:lnTo>
                    <a:pt x="117" y="253"/>
                  </a:lnTo>
                  <a:lnTo>
                    <a:pt x="106" y="251"/>
                  </a:lnTo>
                  <a:lnTo>
                    <a:pt x="106" y="251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43" name="Freeform 48"/>
            <p:cNvSpPr>
              <a:spLocks noChangeAspect="1"/>
            </p:cNvSpPr>
            <p:nvPr/>
          </p:nvSpPr>
          <p:spPr bwMode="auto">
            <a:xfrm>
              <a:off x="4990" y="3539"/>
              <a:ext cx="63" cy="114"/>
            </a:xfrm>
            <a:custGeom>
              <a:avLst/>
              <a:gdLst>
                <a:gd name="T0" fmla="*/ 0 w 153"/>
                <a:gd name="T1" fmla="*/ 267 h 270"/>
                <a:gd name="T2" fmla="*/ 0 w 153"/>
                <a:gd name="T3" fmla="*/ 235 h 270"/>
                <a:gd name="T4" fmla="*/ 0 w 153"/>
                <a:gd name="T5" fmla="*/ 207 h 270"/>
                <a:gd name="T6" fmla="*/ 5 w 153"/>
                <a:gd name="T7" fmla="*/ 186 h 270"/>
                <a:gd name="T8" fmla="*/ 38 w 153"/>
                <a:gd name="T9" fmla="*/ 155 h 270"/>
                <a:gd name="T10" fmla="*/ 43 w 153"/>
                <a:gd name="T11" fmla="*/ 126 h 270"/>
                <a:gd name="T12" fmla="*/ 43 w 153"/>
                <a:gd name="T13" fmla="*/ 92 h 270"/>
                <a:gd name="T14" fmla="*/ 43 w 153"/>
                <a:gd name="T15" fmla="*/ 45 h 270"/>
                <a:gd name="T16" fmla="*/ 25 w 153"/>
                <a:gd name="T17" fmla="*/ 0 h 270"/>
                <a:gd name="T18" fmla="*/ 47 w 153"/>
                <a:gd name="T19" fmla="*/ 50 h 270"/>
                <a:gd name="T20" fmla="*/ 72 w 153"/>
                <a:gd name="T21" fmla="*/ 112 h 270"/>
                <a:gd name="T22" fmla="*/ 95 w 153"/>
                <a:gd name="T23" fmla="*/ 143 h 270"/>
                <a:gd name="T24" fmla="*/ 127 w 153"/>
                <a:gd name="T25" fmla="*/ 152 h 270"/>
                <a:gd name="T26" fmla="*/ 145 w 153"/>
                <a:gd name="T27" fmla="*/ 126 h 270"/>
                <a:gd name="T28" fmla="*/ 153 w 153"/>
                <a:gd name="T29" fmla="*/ 171 h 270"/>
                <a:gd name="T30" fmla="*/ 141 w 153"/>
                <a:gd name="T31" fmla="*/ 186 h 270"/>
                <a:gd name="T32" fmla="*/ 107 w 153"/>
                <a:gd name="T33" fmla="*/ 215 h 270"/>
                <a:gd name="T34" fmla="*/ 78 w 153"/>
                <a:gd name="T35" fmla="*/ 243 h 270"/>
                <a:gd name="T36" fmla="*/ 59 w 153"/>
                <a:gd name="T37" fmla="*/ 264 h 270"/>
                <a:gd name="T38" fmla="*/ 25 w 153"/>
                <a:gd name="T39" fmla="*/ 270 h 270"/>
                <a:gd name="T40" fmla="*/ 8 w 153"/>
                <a:gd name="T41" fmla="*/ 270 h 270"/>
                <a:gd name="T42" fmla="*/ 0 w 153"/>
                <a:gd name="T43" fmla="*/ 267 h 270"/>
                <a:gd name="T44" fmla="*/ 0 w 153"/>
                <a:gd name="T45" fmla="*/ 267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3" h="270">
                  <a:moveTo>
                    <a:pt x="0" y="267"/>
                  </a:moveTo>
                  <a:lnTo>
                    <a:pt x="0" y="235"/>
                  </a:lnTo>
                  <a:lnTo>
                    <a:pt x="0" y="207"/>
                  </a:lnTo>
                  <a:lnTo>
                    <a:pt x="5" y="186"/>
                  </a:lnTo>
                  <a:lnTo>
                    <a:pt x="38" y="155"/>
                  </a:lnTo>
                  <a:lnTo>
                    <a:pt x="43" y="126"/>
                  </a:lnTo>
                  <a:lnTo>
                    <a:pt x="43" y="92"/>
                  </a:lnTo>
                  <a:lnTo>
                    <a:pt x="43" y="45"/>
                  </a:lnTo>
                  <a:lnTo>
                    <a:pt x="25" y="0"/>
                  </a:lnTo>
                  <a:lnTo>
                    <a:pt x="47" y="50"/>
                  </a:lnTo>
                  <a:lnTo>
                    <a:pt x="72" y="112"/>
                  </a:lnTo>
                  <a:lnTo>
                    <a:pt x="95" y="143"/>
                  </a:lnTo>
                  <a:lnTo>
                    <a:pt x="127" y="152"/>
                  </a:lnTo>
                  <a:lnTo>
                    <a:pt x="145" y="126"/>
                  </a:lnTo>
                  <a:lnTo>
                    <a:pt x="153" y="171"/>
                  </a:lnTo>
                  <a:lnTo>
                    <a:pt x="141" y="186"/>
                  </a:lnTo>
                  <a:lnTo>
                    <a:pt x="107" y="215"/>
                  </a:lnTo>
                  <a:lnTo>
                    <a:pt x="78" y="243"/>
                  </a:lnTo>
                  <a:lnTo>
                    <a:pt x="59" y="264"/>
                  </a:lnTo>
                  <a:lnTo>
                    <a:pt x="25" y="270"/>
                  </a:lnTo>
                  <a:lnTo>
                    <a:pt x="8" y="270"/>
                  </a:lnTo>
                  <a:lnTo>
                    <a:pt x="0" y="267"/>
                  </a:lnTo>
                  <a:lnTo>
                    <a:pt x="0" y="267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44" name="Freeform 49"/>
            <p:cNvSpPr>
              <a:spLocks noChangeAspect="1"/>
            </p:cNvSpPr>
            <p:nvPr/>
          </p:nvSpPr>
          <p:spPr bwMode="auto">
            <a:xfrm>
              <a:off x="1559" y="3767"/>
              <a:ext cx="16" cy="24"/>
            </a:xfrm>
            <a:custGeom>
              <a:avLst/>
              <a:gdLst>
                <a:gd name="T0" fmla="*/ 37 w 40"/>
                <a:gd name="T1" fmla="*/ 15 h 56"/>
                <a:gd name="T2" fmla="*/ 40 w 40"/>
                <a:gd name="T3" fmla="*/ 0 h 56"/>
                <a:gd name="T4" fmla="*/ 25 w 40"/>
                <a:gd name="T5" fmla="*/ 5 h 56"/>
                <a:gd name="T6" fmla="*/ 0 w 40"/>
                <a:gd name="T7" fmla="*/ 40 h 56"/>
                <a:gd name="T8" fmla="*/ 17 w 40"/>
                <a:gd name="T9" fmla="*/ 56 h 56"/>
                <a:gd name="T10" fmla="*/ 24 w 40"/>
                <a:gd name="T11" fmla="*/ 48 h 56"/>
                <a:gd name="T12" fmla="*/ 25 w 40"/>
                <a:gd name="T13" fmla="*/ 36 h 56"/>
                <a:gd name="T14" fmla="*/ 37 w 40"/>
                <a:gd name="T15" fmla="*/ 15 h 56"/>
                <a:gd name="T16" fmla="*/ 37 w 40"/>
                <a:gd name="T17" fmla="*/ 1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56">
                  <a:moveTo>
                    <a:pt x="37" y="15"/>
                  </a:moveTo>
                  <a:lnTo>
                    <a:pt x="40" y="0"/>
                  </a:lnTo>
                  <a:lnTo>
                    <a:pt x="25" y="5"/>
                  </a:lnTo>
                  <a:lnTo>
                    <a:pt x="0" y="40"/>
                  </a:lnTo>
                  <a:lnTo>
                    <a:pt x="17" y="56"/>
                  </a:lnTo>
                  <a:lnTo>
                    <a:pt x="24" y="48"/>
                  </a:lnTo>
                  <a:lnTo>
                    <a:pt x="25" y="36"/>
                  </a:lnTo>
                  <a:lnTo>
                    <a:pt x="37" y="15"/>
                  </a:lnTo>
                  <a:lnTo>
                    <a:pt x="37" y="15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45" name="Freeform 50"/>
            <p:cNvSpPr>
              <a:spLocks noChangeAspect="1"/>
            </p:cNvSpPr>
            <p:nvPr/>
          </p:nvSpPr>
          <p:spPr bwMode="auto">
            <a:xfrm>
              <a:off x="1559" y="3767"/>
              <a:ext cx="16" cy="24"/>
            </a:xfrm>
            <a:custGeom>
              <a:avLst/>
              <a:gdLst>
                <a:gd name="T0" fmla="*/ 37 w 40"/>
                <a:gd name="T1" fmla="*/ 15 h 56"/>
                <a:gd name="T2" fmla="*/ 40 w 40"/>
                <a:gd name="T3" fmla="*/ 0 h 56"/>
                <a:gd name="T4" fmla="*/ 25 w 40"/>
                <a:gd name="T5" fmla="*/ 5 h 56"/>
                <a:gd name="T6" fmla="*/ 0 w 40"/>
                <a:gd name="T7" fmla="*/ 40 h 56"/>
                <a:gd name="T8" fmla="*/ 17 w 40"/>
                <a:gd name="T9" fmla="*/ 56 h 56"/>
                <a:gd name="T10" fmla="*/ 24 w 40"/>
                <a:gd name="T11" fmla="*/ 48 h 56"/>
                <a:gd name="T12" fmla="*/ 25 w 40"/>
                <a:gd name="T13" fmla="*/ 36 h 56"/>
                <a:gd name="T14" fmla="*/ 37 w 40"/>
                <a:gd name="T15" fmla="*/ 15 h 56"/>
                <a:gd name="T16" fmla="*/ 37 w 40"/>
                <a:gd name="T17" fmla="*/ 1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56">
                  <a:moveTo>
                    <a:pt x="37" y="15"/>
                  </a:moveTo>
                  <a:lnTo>
                    <a:pt x="40" y="0"/>
                  </a:lnTo>
                  <a:lnTo>
                    <a:pt x="25" y="5"/>
                  </a:lnTo>
                  <a:lnTo>
                    <a:pt x="0" y="40"/>
                  </a:lnTo>
                  <a:lnTo>
                    <a:pt x="17" y="56"/>
                  </a:lnTo>
                  <a:lnTo>
                    <a:pt x="24" y="48"/>
                  </a:lnTo>
                  <a:lnTo>
                    <a:pt x="25" y="36"/>
                  </a:lnTo>
                  <a:lnTo>
                    <a:pt x="37" y="15"/>
                  </a:lnTo>
                  <a:lnTo>
                    <a:pt x="37" y="15"/>
                  </a:lnTo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C0C0C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46" name="Freeform 51"/>
            <p:cNvSpPr>
              <a:spLocks noChangeAspect="1"/>
            </p:cNvSpPr>
            <p:nvPr/>
          </p:nvSpPr>
          <p:spPr bwMode="auto">
            <a:xfrm>
              <a:off x="1571" y="3771"/>
              <a:ext cx="16" cy="16"/>
            </a:xfrm>
            <a:custGeom>
              <a:avLst/>
              <a:gdLst>
                <a:gd name="T0" fmla="*/ 25 w 40"/>
                <a:gd name="T1" fmla="*/ 0 h 39"/>
                <a:gd name="T2" fmla="*/ 17 w 40"/>
                <a:gd name="T3" fmla="*/ 6 h 39"/>
                <a:gd name="T4" fmla="*/ 4 w 40"/>
                <a:gd name="T5" fmla="*/ 27 h 39"/>
                <a:gd name="T6" fmla="*/ 0 w 40"/>
                <a:gd name="T7" fmla="*/ 39 h 39"/>
                <a:gd name="T8" fmla="*/ 19 w 40"/>
                <a:gd name="T9" fmla="*/ 36 h 39"/>
                <a:gd name="T10" fmla="*/ 22 w 40"/>
                <a:gd name="T11" fmla="*/ 21 h 39"/>
                <a:gd name="T12" fmla="*/ 39 w 40"/>
                <a:gd name="T13" fmla="*/ 16 h 39"/>
                <a:gd name="T14" fmla="*/ 40 w 40"/>
                <a:gd name="T15" fmla="*/ 10 h 39"/>
                <a:gd name="T16" fmla="*/ 25 w 40"/>
                <a:gd name="T17" fmla="*/ 0 h 39"/>
                <a:gd name="T18" fmla="*/ 25 w 40"/>
                <a:gd name="T1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39">
                  <a:moveTo>
                    <a:pt x="25" y="0"/>
                  </a:moveTo>
                  <a:lnTo>
                    <a:pt x="17" y="6"/>
                  </a:lnTo>
                  <a:lnTo>
                    <a:pt x="4" y="27"/>
                  </a:lnTo>
                  <a:lnTo>
                    <a:pt x="0" y="39"/>
                  </a:lnTo>
                  <a:lnTo>
                    <a:pt x="19" y="36"/>
                  </a:lnTo>
                  <a:lnTo>
                    <a:pt x="22" y="21"/>
                  </a:lnTo>
                  <a:lnTo>
                    <a:pt x="39" y="16"/>
                  </a:lnTo>
                  <a:lnTo>
                    <a:pt x="40" y="10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47" name="Freeform 52"/>
            <p:cNvSpPr>
              <a:spLocks noChangeAspect="1"/>
            </p:cNvSpPr>
            <p:nvPr/>
          </p:nvSpPr>
          <p:spPr bwMode="auto">
            <a:xfrm>
              <a:off x="1571" y="3771"/>
              <a:ext cx="16" cy="16"/>
            </a:xfrm>
            <a:custGeom>
              <a:avLst/>
              <a:gdLst>
                <a:gd name="T0" fmla="*/ 25 w 40"/>
                <a:gd name="T1" fmla="*/ 0 h 39"/>
                <a:gd name="T2" fmla="*/ 17 w 40"/>
                <a:gd name="T3" fmla="*/ 6 h 39"/>
                <a:gd name="T4" fmla="*/ 4 w 40"/>
                <a:gd name="T5" fmla="*/ 27 h 39"/>
                <a:gd name="T6" fmla="*/ 0 w 40"/>
                <a:gd name="T7" fmla="*/ 39 h 39"/>
                <a:gd name="T8" fmla="*/ 19 w 40"/>
                <a:gd name="T9" fmla="*/ 36 h 39"/>
                <a:gd name="T10" fmla="*/ 22 w 40"/>
                <a:gd name="T11" fmla="*/ 21 h 39"/>
                <a:gd name="T12" fmla="*/ 39 w 40"/>
                <a:gd name="T13" fmla="*/ 16 h 39"/>
                <a:gd name="T14" fmla="*/ 40 w 40"/>
                <a:gd name="T15" fmla="*/ 10 h 39"/>
                <a:gd name="T16" fmla="*/ 25 w 40"/>
                <a:gd name="T17" fmla="*/ 0 h 39"/>
                <a:gd name="T18" fmla="*/ 25 w 40"/>
                <a:gd name="T1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39">
                  <a:moveTo>
                    <a:pt x="25" y="0"/>
                  </a:moveTo>
                  <a:lnTo>
                    <a:pt x="17" y="6"/>
                  </a:lnTo>
                  <a:lnTo>
                    <a:pt x="4" y="27"/>
                  </a:lnTo>
                  <a:lnTo>
                    <a:pt x="0" y="39"/>
                  </a:lnTo>
                  <a:lnTo>
                    <a:pt x="19" y="36"/>
                  </a:lnTo>
                  <a:lnTo>
                    <a:pt x="22" y="21"/>
                  </a:lnTo>
                  <a:lnTo>
                    <a:pt x="39" y="16"/>
                  </a:lnTo>
                  <a:lnTo>
                    <a:pt x="40" y="10"/>
                  </a:lnTo>
                  <a:lnTo>
                    <a:pt x="25" y="0"/>
                  </a:lnTo>
                  <a:lnTo>
                    <a:pt x="25" y="0"/>
                  </a:lnTo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C0C0C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48" name="Freeform 53"/>
            <p:cNvSpPr>
              <a:spLocks noChangeAspect="1"/>
            </p:cNvSpPr>
            <p:nvPr/>
          </p:nvSpPr>
          <p:spPr bwMode="auto">
            <a:xfrm>
              <a:off x="1392" y="3729"/>
              <a:ext cx="9" cy="16"/>
            </a:xfrm>
            <a:custGeom>
              <a:avLst/>
              <a:gdLst>
                <a:gd name="T0" fmla="*/ 11 w 19"/>
                <a:gd name="T1" fmla="*/ 0 h 36"/>
                <a:gd name="T2" fmla="*/ 2 w 19"/>
                <a:gd name="T3" fmla="*/ 0 h 36"/>
                <a:gd name="T4" fmla="*/ 0 w 19"/>
                <a:gd name="T5" fmla="*/ 36 h 36"/>
                <a:gd name="T6" fmla="*/ 15 w 19"/>
                <a:gd name="T7" fmla="*/ 25 h 36"/>
                <a:gd name="T8" fmla="*/ 14 w 19"/>
                <a:gd name="T9" fmla="*/ 10 h 36"/>
                <a:gd name="T10" fmla="*/ 19 w 19"/>
                <a:gd name="T11" fmla="*/ 1 h 36"/>
                <a:gd name="T12" fmla="*/ 11 w 19"/>
                <a:gd name="T13" fmla="*/ 0 h 36"/>
                <a:gd name="T14" fmla="*/ 11 w 19"/>
                <a:gd name="T1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36">
                  <a:moveTo>
                    <a:pt x="11" y="0"/>
                  </a:moveTo>
                  <a:lnTo>
                    <a:pt x="2" y="0"/>
                  </a:lnTo>
                  <a:lnTo>
                    <a:pt x="0" y="36"/>
                  </a:lnTo>
                  <a:lnTo>
                    <a:pt x="15" y="25"/>
                  </a:lnTo>
                  <a:lnTo>
                    <a:pt x="14" y="10"/>
                  </a:lnTo>
                  <a:lnTo>
                    <a:pt x="19" y="1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49" name="Freeform 54"/>
            <p:cNvSpPr>
              <a:spLocks noChangeAspect="1"/>
            </p:cNvSpPr>
            <p:nvPr/>
          </p:nvSpPr>
          <p:spPr bwMode="auto">
            <a:xfrm>
              <a:off x="1392" y="3729"/>
              <a:ext cx="9" cy="16"/>
            </a:xfrm>
            <a:custGeom>
              <a:avLst/>
              <a:gdLst>
                <a:gd name="T0" fmla="*/ 11 w 19"/>
                <a:gd name="T1" fmla="*/ 0 h 36"/>
                <a:gd name="T2" fmla="*/ 2 w 19"/>
                <a:gd name="T3" fmla="*/ 0 h 36"/>
                <a:gd name="T4" fmla="*/ 0 w 19"/>
                <a:gd name="T5" fmla="*/ 36 h 36"/>
                <a:gd name="T6" fmla="*/ 15 w 19"/>
                <a:gd name="T7" fmla="*/ 25 h 36"/>
                <a:gd name="T8" fmla="*/ 14 w 19"/>
                <a:gd name="T9" fmla="*/ 10 h 36"/>
                <a:gd name="T10" fmla="*/ 19 w 19"/>
                <a:gd name="T11" fmla="*/ 1 h 36"/>
                <a:gd name="T12" fmla="*/ 11 w 19"/>
                <a:gd name="T13" fmla="*/ 0 h 36"/>
                <a:gd name="T14" fmla="*/ 11 w 19"/>
                <a:gd name="T1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36">
                  <a:moveTo>
                    <a:pt x="11" y="0"/>
                  </a:moveTo>
                  <a:lnTo>
                    <a:pt x="2" y="0"/>
                  </a:lnTo>
                  <a:lnTo>
                    <a:pt x="0" y="36"/>
                  </a:lnTo>
                  <a:lnTo>
                    <a:pt x="15" y="25"/>
                  </a:lnTo>
                  <a:lnTo>
                    <a:pt x="14" y="10"/>
                  </a:lnTo>
                  <a:lnTo>
                    <a:pt x="19" y="1"/>
                  </a:lnTo>
                  <a:lnTo>
                    <a:pt x="11" y="0"/>
                  </a:lnTo>
                  <a:lnTo>
                    <a:pt x="11" y="0"/>
                  </a:lnTo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C0C0C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50" name="Freeform 55"/>
            <p:cNvSpPr>
              <a:spLocks noChangeAspect="1"/>
            </p:cNvSpPr>
            <p:nvPr/>
          </p:nvSpPr>
          <p:spPr bwMode="auto">
            <a:xfrm>
              <a:off x="1408" y="3786"/>
              <a:ext cx="9" cy="10"/>
            </a:xfrm>
            <a:custGeom>
              <a:avLst/>
              <a:gdLst>
                <a:gd name="T0" fmla="*/ 16 w 22"/>
                <a:gd name="T1" fmla="*/ 10 h 24"/>
                <a:gd name="T2" fmla="*/ 3 w 22"/>
                <a:gd name="T3" fmla="*/ 0 h 24"/>
                <a:gd name="T4" fmla="*/ 0 w 22"/>
                <a:gd name="T5" fmla="*/ 16 h 24"/>
                <a:gd name="T6" fmla="*/ 12 w 22"/>
                <a:gd name="T7" fmla="*/ 24 h 24"/>
                <a:gd name="T8" fmla="*/ 22 w 22"/>
                <a:gd name="T9" fmla="*/ 14 h 24"/>
                <a:gd name="T10" fmla="*/ 16 w 22"/>
                <a:gd name="T11" fmla="*/ 10 h 24"/>
                <a:gd name="T12" fmla="*/ 16 w 22"/>
                <a:gd name="T13" fmla="*/ 1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4">
                  <a:moveTo>
                    <a:pt x="16" y="10"/>
                  </a:moveTo>
                  <a:lnTo>
                    <a:pt x="3" y="0"/>
                  </a:lnTo>
                  <a:lnTo>
                    <a:pt x="0" y="16"/>
                  </a:lnTo>
                  <a:lnTo>
                    <a:pt x="12" y="24"/>
                  </a:lnTo>
                  <a:lnTo>
                    <a:pt x="22" y="14"/>
                  </a:lnTo>
                  <a:lnTo>
                    <a:pt x="16" y="10"/>
                  </a:lnTo>
                  <a:lnTo>
                    <a:pt x="16" y="10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51" name="Freeform 56"/>
            <p:cNvSpPr>
              <a:spLocks noChangeAspect="1"/>
            </p:cNvSpPr>
            <p:nvPr/>
          </p:nvSpPr>
          <p:spPr bwMode="auto">
            <a:xfrm>
              <a:off x="1408" y="3786"/>
              <a:ext cx="9" cy="10"/>
            </a:xfrm>
            <a:custGeom>
              <a:avLst/>
              <a:gdLst>
                <a:gd name="T0" fmla="*/ 16 w 22"/>
                <a:gd name="T1" fmla="*/ 10 h 24"/>
                <a:gd name="T2" fmla="*/ 3 w 22"/>
                <a:gd name="T3" fmla="*/ 0 h 24"/>
                <a:gd name="T4" fmla="*/ 0 w 22"/>
                <a:gd name="T5" fmla="*/ 16 h 24"/>
                <a:gd name="T6" fmla="*/ 12 w 22"/>
                <a:gd name="T7" fmla="*/ 24 h 24"/>
                <a:gd name="T8" fmla="*/ 22 w 22"/>
                <a:gd name="T9" fmla="*/ 14 h 24"/>
                <a:gd name="T10" fmla="*/ 16 w 22"/>
                <a:gd name="T11" fmla="*/ 10 h 24"/>
                <a:gd name="T12" fmla="*/ 16 w 22"/>
                <a:gd name="T13" fmla="*/ 1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4">
                  <a:moveTo>
                    <a:pt x="16" y="10"/>
                  </a:moveTo>
                  <a:lnTo>
                    <a:pt x="3" y="0"/>
                  </a:lnTo>
                  <a:lnTo>
                    <a:pt x="0" y="16"/>
                  </a:lnTo>
                  <a:lnTo>
                    <a:pt x="12" y="24"/>
                  </a:lnTo>
                  <a:lnTo>
                    <a:pt x="22" y="14"/>
                  </a:lnTo>
                  <a:lnTo>
                    <a:pt x="16" y="10"/>
                  </a:lnTo>
                  <a:lnTo>
                    <a:pt x="16" y="10"/>
                  </a:lnTo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C0C0C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52" name="Freeform 57"/>
            <p:cNvSpPr>
              <a:spLocks noChangeAspect="1"/>
            </p:cNvSpPr>
            <p:nvPr/>
          </p:nvSpPr>
          <p:spPr bwMode="auto">
            <a:xfrm>
              <a:off x="1429" y="3817"/>
              <a:ext cx="19" cy="8"/>
            </a:xfrm>
            <a:custGeom>
              <a:avLst/>
              <a:gdLst>
                <a:gd name="T0" fmla="*/ 28 w 45"/>
                <a:gd name="T1" fmla="*/ 6 h 20"/>
                <a:gd name="T2" fmla="*/ 5 w 45"/>
                <a:gd name="T3" fmla="*/ 0 h 20"/>
                <a:gd name="T4" fmla="*/ 0 w 45"/>
                <a:gd name="T5" fmla="*/ 7 h 20"/>
                <a:gd name="T6" fmla="*/ 11 w 45"/>
                <a:gd name="T7" fmla="*/ 20 h 20"/>
                <a:gd name="T8" fmla="*/ 34 w 45"/>
                <a:gd name="T9" fmla="*/ 18 h 20"/>
                <a:gd name="T10" fmla="*/ 44 w 45"/>
                <a:gd name="T11" fmla="*/ 18 h 20"/>
                <a:gd name="T12" fmla="*/ 45 w 45"/>
                <a:gd name="T13" fmla="*/ 10 h 20"/>
                <a:gd name="T14" fmla="*/ 28 w 45"/>
                <a:gd name="T15" fmla="*/ 6 h 20"/>
                <a:gd name="T16" fmla="*/ 28 w 45"/>
                <a:gd name="T17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0">
                  <a:moveTo>
                    <a:pt x="28" y="6"/>
                  </a:moveTo>
                  <a:lnTo>
                    <a:pt x="5" y="0"/>
                  </a:lnTo>
                  <a:lnTo>
                    <a:pt x="0" y="7"/>
                  </a:lnTo>
                  <a:lnTo>
                    <a:pt x="11" y="20"/>
                  </a:lnTo>
                  <a:lnTo>
                    <a:pt x="34" y="18"/>
                  </a:lnTo>
                  <a:lnTo>
                    <a:pt x="44" y="18"/>
                  </a:lnTo>
                  <a:lnTo>
                    <a:pt x="45" y="10"/>
                  </a:lnTo>
                  <a:lnTo>
                    <a:pt x="28" y="6"/>
                  </a:lnTo>
                  <a:lnTo>
                    <a:pt x="28" y="6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53" name="Freeform 58"/>
            <p:cNvSpPr>
              <a:spLocks noChangeAspect="1"/>
            </p:cNvSpPr>
            <p:nvPr/>
          </p:nvSpPr>
          <p:spPr bwMode="auto">
            <a:xfrm>
              <a:off x="1429" y="3817"/>
              <a:ext cx="19" cy="8"/>
            </a:xfrm>
            <a:custGeom>
              <a:avLst/>
              <a:gdLst>
                <a:gd name="T0" fmla="*/ 28 w 45"/>
                <a:gd name="T1" fmla="*/ 6 h 20"/>
                <a:gd name="T2" fmla="*/ 5 w 45"/>
                <a:gd name="T3" fmla="*/ 0 h 20"/>
                <a:gd name="T4" fmla="*/ 0 w 45"/>
                <a:gd name="T5" fmla="*/ 7 h 20"/>
                <a:gd name="T6" fmla="*/ 11 w 45"/>
                <a:gd name="T7" fmla="*/ 20 h 20"/>
                <a:gd name="T8" fmla="*/ 34 w 45"/>
                <a:gd name="T9" fmla="*/ 18 h 20"/>
                <a:gd name="T10" fmla="*/ 44 w 45"/>
                <a:gd name="T11" fmla="*/ 18 h 20"/>
                <a:gd name="T12" fmla="*/ 45 w 45"/>
                <a:gd name="T13" fmla="*/ 10 h 20"/>
                <a:gd name="T14" fmla="*/ 28 w 45"/>
                <a:gd name="T15" fmla="*/ 6 h 20"/>
                <a:gd name="T16" fmla="*/ 28 w 45"/>
                <a:gd name="T17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0">
                  <a:moveTo>
                    <a:pt x="28" y="6"/>
                  </a:moveTo>
                  <a:lnTo>
                    <a:pt x="5" y="0"/>
                  </a:lnTo>
                  <a:lnTo>
                    <a:pt x="0" y="7"/>
                  </a:lnTo>
                  <a:lnTo>
                    <a:pt x="11" y="20"/>
                  </a:lnTo>
                  <a:lnTo>
                    <a:pt x="34" y="18"/>
                  </a:lnTo>
                  <a:lnTo>
                    <a:pt x="44" y="18"/>
                  </a:lnTo>
                  <a:lnTo>
                    <a:pt x="45" y="10"/>
                  </a:lnTo>
                  <a:lnTo>
                    <a:pt x="28" y="6"/>
                  </a:lnTo>
                  <a:lnTo>
                    <a:pt x="28" y="6"/>
                  </a:lnTo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C0C0C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54" name="Freeform 59"/>
            <p:cNvSpPr>
              <a:spLocks noChangeAspect="1"/>
            </p:cNvSpPr>
            <p:nvPr/>
          </p:nvSpPr>
          <p:spPr bwMode="auto">
            <a:xfrm>
              <a:off x="1859" y="3019"/>
              <a:ext cx="7" cy="3"/>
            </a:xfrm>
            <a:custGeom>
              <a:avLst/>
              <a:gdLst>
                <a:gd name="T0" fmla="*/ 6 w 17"/>
                <a:gd name="T1" fmla="*/ 0 h 8"/>
                <a:gd name="T2" fmla="*/ 3 w 17"/>
                <a:gd name="T3" fmla="*/ 0 h 8"/>
                <a:gd name="T4" fmla="*/ 0 w 17"/>
                <a:gd name="T5" fmla="*/ 6 h 8"/>
                <a:gd name="T6" fmla="*/ 7 w 17"/>
                <a:gd name="T7" fmla="*/ 8 h 8"/>
                <a:gd name="T8" fmla="*/ 17 w 17"/>
                <a:gd name="T9" fmla="*/ 4 h 8"/>
                <a:gd name="T10" fmla="*/ 6 w 17"/>
                <a:gd name="T11" fmla="*/ 0 h 8"/>
                <a:gd name="T12" fmla="*/ 6 w 17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8">
                  <a:moveTo>
                    <a:pt x="6" y="0"/>
                  </a:moveTo>
                  <a:lnTo>
                    <a:pt x="3" y="0"/>
                  </a:lnTo>
                  <a:lnTo>
                    <a:pt x="0" y="6"/>
                  </a:lnTo>
                  <a:lnTo>
                    <a:pt x="7" y="8"/>
                  </a:lnTo>
                  <a:lnTo>
                    <a:pt x="17" y="4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55" name="Freeform 60"/>
            <p:cNvSpPr>
              <a:spLocks noChangeAspect="1"/>
            </p:cNvSpPr>
            <p:nvPr/>
          </p:nvSpPr>
          <p:spPr bwMode="auto">
            <a:xfrm>
              <a:off x="1859" y="3019"/>
              <a:ext cx="7" cy="3"/>
            </a:xfrm>
            <a:custGeom>
              <a:avLst/>
              <a:gdLst>
                <a:gd name="T0" fmla="*/ 6 w 17"/>
                <a:gd name="T1" fmla="*/ 0 h 8"/>
                <a:gd name="T2" fmla="*/ 3 w 17"/>
                <a:gd name="T3" fmla="*/ 0 h 8"/>
                <a:gd name="T4" fmla="*/ 0 w 17"/>
                <a:gd name="T5" fmla="*/ 6 h 8"/>
                <a:gd name="T6" fmla="*/ 7 w 17"/>
                <a:gd name="T7" fmla="*/ 8 h 8"/>
                <a:gd name="T8" fmla="*/ 17 w 17"/>
                <a:gd name="T9" fmla="*/ 4 h 8"/>
                <a:gd name="T10" fmla="*/ 6 w 17"/>
                <a:gd name="T11" fmla="*/ 0 h 8"/>
                <a:gd name="T12" fmla="*/ 6 w 17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8">
                  <a:moveTo>
                    <a:pt x="6" y="0"/>
                  </a:moveTo>
                  <a:lnTo>
                    <a:pt x="3" y="0"/>
                  </a:lnTo>
                  <a:lnTo>
                    <a:pt x="0" y="6"/>
                  </a:lnTo>
                  <a:lnTo>
                    <a:pt x="7" y="8"/>
                  </a:lnTo>
                  <a:lnTo>
                    <a:pt x="17" y="4"/>
                  </a:lnTo>
                  <a:lnTo>
                    <a:pt x="6" y="0"/>
                  </a:lnTo>
                  <a:lnTo>
                    <a:pt x="6" y="0"/>
                  </a:lnTo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C0C0C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56" name="Freeform 61"/>
            <p:cNvSpPr>
              <a:spLocks noChangeAspect="1"/>
            </p:cNvSpPr>
            <p:nvPr/>
          </p:nvSpPr>
          <p:spPr bwMode="auto">
            <a:xfrm>
              <a:off x="1878" y="3008"/>
              <a:ext cx="14" cy="11"/>
            </a:xfrm>
            <a:custGeom>
              <a:avLst/>
              <a:gdLst>
                <a:gd name="T0" fmla="*/ 11 w 32"/>
                <a:gd name="T1" fmla="*/ 0 h 26"/>
                <a:gd name="T2" fmla="*/ 0 w 32"/>
                <a:gd name="T3" fmla="*/ 10 h 26"/>
                <a:gd name="T4" fmla="*/ 0 w 32"/>
                <a:gd name="T5" fmla="*/ 23 h 26"/>
                <a:gd name="T6" fmla="*/ 20 w 32"/>
                <a:gd name="T7" fmla="*/ 26 h 26"/>
                <a:gd name="T8" fmla="*/ 23 w 32"/>
                <a:gd name="T9" fmla="*/ 17 h 26"/>
                <a:gd name="T10" fmla="*/ 32 w 32"/>
                <a:gd name="T11" fmla="*/ 12 h 26"/>
                <a:gd name="T12" fmla="*/ 24 w 32"/>
                <a:gd name="T13" fmla="*/ 3 h 26"/>
                <a:gd name="T14" fmla="*/ 11 w 32"/>
                <a:gd name="T15" fmla="*/ 0 h 26"/>
                <a:gd name="T16" fmla="*/ 11 w 32"/>
                <a:gd name="T1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26">
                  <a:moveTo>
                    <a:pt x="11" y="0"/>
                  </a:moveTo>
                  <a:lnTo>
                    <a:pt x="0" y="10"/>
                  </a:lnTo>
                  <a:lnTo>
                    <a:pt x="0" y="23"/>
                  </a:lnTo>
                  <a:lnTo>
                    <a:pt x="20" y="26"/>
                  </a:lnTo>
                  <a:lnTo>
                    <a:pt x="23" y="17"/>
                  </a:lnTo>
                  <a:lnTo>
                    <a:pt x="32" y="12"/>
                  </a:lnTo>
                  <a:lnTo>
                    <a:pt x="24" y="3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57" name="Freeform 62"/>
            <p:cNvSpPr>
              <a:spLocks noChangeAspect="1"/>
            </p:cNvSpPr>
            <p:nvPr/>
          </p:nvSpPr>
          <p:spPr bwMode="auto">
            <a:xfrm>
              <a:off x="1878" y="3008"/>
              <a:ext cx="14" cy="11"/>
            </a:xfrm>
            <a:custGeom>
              <a:avLst/>
              <a:gdLst>
                <a:gd name="T0" fmla="*/ 11 w 32"/>
                <a:gd name="T1" fmla="*/ 0 h 26"/>
                <a:gd name="T2" fmla="*/ 0 w 32"/>
                <a:gd name="T3" fmla="*/ 10 h 26"/>
                <a:gd name="T4" fmla="*/ 0 w 32"/>
                <a:gd name="T5" fmla="*/ 23 h 26"/>
                <a:gd name="T6" fmla="*/ 20 w 32"/>
                <a:gd name="T7" fmla="*/ 26 h 26"/>
                <a:gd name="T8" fmla="*/ 23 w 32"/>
                <a:gd name="T9" fmla="*/ 17 h 26"/>
                <a:gd name="T10" fmla="*/ 32 w 32"/>
                <a:gd name="T11" fmla="*/ 12 h 26"/>
                <a:gd name="T12" fmla="*/ 24 w 32"/>
                <a:gd name="T13" fmla="*/ 3 h 26"/>
                <a:gd name="T14" fmla="*/ 11 w 32"/>
                <a:gd name="T15" fmla="*/ 0 h 26"/>
                <a:gd name="T16" fmla="*/ 11 w 32"/>
                <a:gd name="T1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26">
                  <a:moveTo>
                    <a:pt x="11" y="0"/>
                  </a:moveTo>
                  <a:lnTo>
                    <a:pt x="0" y="10"/>
                  </a:lnTo>
                  <a:lnTo>
                    <a:pt x="0" y="23"/>
                  </a:lnTo>
                  <a:lnTo>
                    <a:pt x="20" y="26"/>
                  </a:lnTo>
                  <a:lnTo>
                    <a:pt x="23" y="17"/>
                  </a:lnTo>
                  <a:lnTo>
                    <a:pt x="32" y="12"/>
                  </a:lnTo>
                  <a:lnTo>
                    <a:pt x="24" y="3"/>
                  </a:lnTo>
                  <a:lnTo>
                    <a:pt x="11" y="0"/>
                  </a:lnTo>
                  <a:lnTo>
                    <a:pt x="11" y="0"/>
                  </a:lnTo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C0C0C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58" name="Freeform 63"/>
            <p:cNvSpPr>
              <a:spLocks noChangeAspect="1"/>
            </p:cNvSpPr>
            <p:nvPr/>
          </p:nvSpPr>
          <p:spPr bwMode="auto">
            <a:xfrm>
              <a:off x="1679" y="2813"/>
              <a:ext cx="19" cy="14"/>
            </a:xfrm>
            <a:custGeom>
              <a:avLst/>
              <a:gdLst>
                <a:gd name="T0" fmla="*/ 28 w 46"/>
                <a:gd name="T1" fmla="*/ 0 h 31"/>
                <a:gd name="T2" fmla="*/ 0 w 46"/>
                <a:gd name="T3" fmla="*/ 11 h 31"/>
                <a:gd name="T4" fmla="*/ 1 w 46"/>
                <a:gd name="T5" fmla="*/ 26 h 31"/>
                <a:gd name="T6" fmla="*/ 24 w 46"/>
                <a:gd name="T7" fmla="*/ 20 h 31"/>
                <a:gd name="T8" fmla="*/ 29 w 46"/>
                <a:gd name="T9" fmla="*/ 30 h 31"/>
                <a:gd name="T10" fmla="*/ 46 w 46"/>
                <a:gd name="T11" fmla="*/ 31 h 31"/>
                <a:gd name="T12" fmla="*/ 43 w 46"/>
                <a:gd name="T13" fmla="*/ 10 h 31"/>
                <a:gd name="T14" fmla="*/ 28 w 46"/>
                <a:gd name="T15" fmla="*/ 0 h 31"/>
                <a:gd name="T16" fmla="*/ 28 w 46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31">
                  <a:moveTo>
                    <a:pt x="28" y="0"/>
                  </a:moveTo>
                  <a:lnTo>
                    <a:pt x="0" y="11"/>
                  </a:lnTo>
                  <a:lnTo>
                    <a:pt x="1" y="26"/>
                  </a:lnTo>
                  <a:lnTo>
                    <a:pt x="24" y="20"/>
                  </a:lnTo>
                  <a:lnTo>
                    <a:pt x="29" y="30"/>
                  </a:lnTo>
                  <a:lnTo>
                    <a:pt x="46" y="31"/>
                  </a:lnTo>
                  <a:lnTo>
                    <a:pt x="43" y="10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59" name="Freeform 64"/>
            <p:cNvSpPr>
              <a:spLocks noChangeAspect="1"/>
            </p:cNvSpPr>
            <p:nvPr/>
          </p:nvSpPr>
          <p:spPr bwMode="auto">
            <a:xfrm>
              <a:off x="1346" y="2774"/>
              <a:ext cx="222" cy="264"/>
            </a:xfrm>
            <a:custGeom>
              <a:avLst/>
              <a:gdLst>
                <a:gd name="T0" fmla="*/ 98 w 539"/>
                <a:gd name="T1" fmla="*/ 317 h 622"/>
                <a:gd name="T2" fmla="*/ 0 w 539"/>
                <a:gd name="T3" fmla="*/ 383 h 622"/>
                <a:gd name="T4" fmla="*/ 66 w 539"/>
                <a:gd name="T5" fmla="*/ 415 h 622"/>
                <a:gd name="T6" fmla="*/ 63 w 539"/>
                <a:gd name="T7" fmla="*/ 438 h 622"/>
                <a:gd name="T8" fmla="*/ 152 w 539"/>
                <a:gd name="T9" fmla="*/ 443 h 622"/>
                <a:gd name="T10" fmla="*/ 179 w 539"/>
                <a:gd name="T11" fmla="*/ 448 h 622"/>
                <a:gd name="T12" fmla="*/ 222 w 539"/>
                <a:gd name="T13" fmla="*/ 521 h 622"/>
                <a:gd name="T14" fmla="*/ 303 w 539"/>
                <a:gd name="T15" fmla="*/ 531 h 622"/>
                <a:gd name="T16" fmla="*/ 358 w 539"/>
                <a:gd name="T17" fmla="*/ 555 h 622"/>
                <a:gd name="T18" fmla="*/ 348 w 539"/>
                <a:gd name="T19" fmla="*/ 619 h 622"/>
                <a:gd name="T20" fmla="*/ 364 w 539"/>
                <a:gd name="T21" fmla="*/ 622 h 622"/>
                <a:gd name="T22" fmla="*/ 423 w 539"/>
                <a:gd name="T23" fmla="*/ 512 h 622"/>
                <a:gd name="T24" fmla="*/ 398 w 539"/>
                <a:gd name="T25" fmla="*/ 486 h 622"/>
                <a:gd name="T26" fmla="*/ 400 w 539"/>
                <a:gd name="T27" fmla="*/ 463 h 622"/>
                <a:gd name="T28" fmla="*/ 437 w 539"/>
                <a:gd name="T29" fmla="*/ 438 h 622"/>
                <a:gd name="T30" fmla="*/ 413 w 539"/>
                <a:gd name="T31" fmla="*/ 428 h 622"/>
                <a:gd name="T32" fmla="*/ 416 w 539"/>
                <a:gd name="T33" fmla="*/ 413 h 622"/>
                <a:gd name="T34" fmla="*/ 435 w 539"/>
                <a:gd name="T35" fmla="*/ 415 h 622"/>
                <a:gd name="T36" fmla="*/ 464 w 539"/>
                <a:gd name="T37" fmla="*/ 435 h 622"/>
                <a:gd name="T38" fmla="*/ 497 w 539"/>
                <a:gd name="T39" fmla="*/ 433 h 622"/>
                <a:gd name="T40" fmla="*/ 517 w 539"/>
                <a:gd name="T41" fmla="*/ 464 h 622"/>
                <a:gd name="T42" fmla="*/ 539 w 539"/>
                <a:gd name="T43" fmla="*/ 468 h 622"/>
                <a:gd name="T44" fmla="*/ 530 w 539"/>
                <a:gd name="T45" fmla="*/ 443 h 622"/>
                <a:gd name="T46" fmla="*/ 534 w 539"/>
                <a:gd name="T47" fmla="*/ 423 h 622"/>
                <a:gd name="T48" fmla="*/ 507 w 539"/>
                <a:gd name="T49" fmla="*/ 374 h 622"/>
                <a:gd name="T50" fmla="*/ 521 w 539"/>
                <a:gd name="T51" fmla="*/ 338 h 622"/>
                <a:gd name="T52" fmla="*/ 509 w 539"/>
                <a:gd name="T53" fmla="*/ 321 h 622"/>
                <a:gd name="T54" fmla="*/ 526 w 539"/>
                <a:gd name="T55" fmla="*/ 264 h 622"/>
                <a:gd name="T56" fmla="*/ 451 w 539"/>
                <a:gd name="T57" fmla="*/ 262 h 622"/>
                <a:gd name="T58" fmla="*/ 338 w 539"/>
                <a:gd name="T59" fmla="*/ 202 h 622"/>
                <a:gd name="T60" fmla="*/ 312 w 539"/>
                <a:gd name="T61" fmla="*/ 153 h 622"/>
                <a:gd name="T62" fmla="*/ 285 w 539"/>
                <a:gd name="T63" fmla="*/ 156 h 622"/>
                <a:gd name="T64" fmla="*/ 320 w 539"/>
                <a:gd name="T65" fmla="*/ 108 h 622"/>
                <a:gd name="T66" fmla="*/ 311 w 539"/>
                <a:gd name="T67" fmla="*/ 69 h 622"/>
                <a:gd name="T68" fmla="*/ 339 w 539"/>
                <a:gd name="T69" fmla="*/ 60 h 622"/>
                <a:gd name="T70" fmla="*/ 371 w 539"/>
                <a:gd name="T71" fmla="*/ 11 h 622"/>
                <a:gd name="T72" fmla="*/ 347 w 539"/>
                <a:gd name="T73" fmla="*/ 0 h 622"/>
                <a:gd name="T74" fmla="*/ 328 w 539"/>
                <a:gd name="T75" fmla="*/ 14 h 622"/>
                <a:gd name="T76" fmla="*/ 189 w 539"/>
                <a:gd name="T77" fmla="*/ 51 h 622"/>
                <a:gd name="T78" fmla="*/ 182 w 539"/>
                <a:gd name="T79" fmla="*/ 76 h 622"/>
                <a:gd name="T80" fmla="*/ 146 w 539"/>
                <a:gd name="T81" fmla="*/ 136 h 622"/>
                <a:gd name="T82" fmla="*/ 114 w 539"/>
                <a:gd name="T83" fmla="*/ 148 h 622"/>
                <a:gd name="T84" fmla="*/ 99 w 539"/>
                <a:gd name="T85" fmla="*/ 181 h 622"/>
                <a:gd name="T86" fmla="*/ 108 w 539"/>
                <a:gd name="T87" fmla="*/ 265 h 622"/>
                <a:gd name="T88" fmla="*/ 88 w 539"/>
                <a:gd name="T89" fmla="*/ 278 h 622"/>
                <a:gd name="T90" fmla="*/ 98 w 539"/>
                <a:gd name="T91" fmla="*/ 317 h 622"/>
                <a:gd name="T92" fmla="*/ 98 w 539"/>
                <a:gd name="T93" fmla="*/ 317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39" h="622">
                  <a:moveTo>
                    <a:pt x="98" y="317"/>
                  </a:moveTo>
                  <a:lnTo>
                    <a:pt x="0" y="383"/>
                  </a:lnTo>
                  <a:lnTo>
                    <a:pt x="66" y="415"/>
                  </a:lnTo>
                  <a:lnTo>
                    <a:pt x="63" y="438"/>
                  </a:lnTo>
                  <a:lnTo>
                    <a:pt x="152" y="443"/>
                  </a:lnTo>
                  <a:lnTo>
                    <a:pt x="179" y="448"/>
                  </a:lnTo>
                  <a:lnTo>
                    <a:pt x="222" y="521"/>
                  </a:lnTo>
                  <a:lnTo>
                    <a:pt x="303" y="531"/>
                  </a:lnTo>
                  <a:lnTo>
                    <a:pt x="358" y="555"/>
                  </a:lnTo>
                  <a:lnTo>
                    <a:pt x="348" y="619"/>
                  </a:lnTo>
                  <a:lnTo>
                    <a:pt x="364" y="622"/>
                  </a:lnTo>
                  <a:lnTo>
                    <a:pt x="423" y="512"/>
                  </a:lnTo>
                  <a:lnTo>
                    <a:pt x="398" y="486"/>
                  </a:lnTo>
                  <a:lnTo>
                    <a:pt x="400" y="463"/>
                  </a:lnTo>
                  <a:lnTo>
                    <a:pt x="437" y="438"/>
                  </a:lnTo>
                  <a:lnTo>
                    <a:pt x="413" y="428"/>
                  </a:lnTo>
                  <a:lnTo>
                    <a:pt x="416" y="413"/>
                  </a:lnTo>
                  <a:lnTo>
                    <a:pt x="435" y="415"/>
                  </a:lnTo>
                  <a:lnTo>
                    <a:pt x="464" y="435"/>
                  </a:lnTo>
                  <a:lnTo>
                    <a:pt x="497" y="433"/>
                  </a:lnTo>
                  <a:lnTo>
                    <a:pt x="517" y="464"/>
                  </a:lnTo>
                  <a:lnTo>
                    <a:pt x="539" y="468"/>
                  </a:lnTo>
                  <a:lnTo>
                    <a:pt x="530" y="443"/>
                  </a:lnTo>
                  <a:lnTo>
                    <a:pt x="534" y="423"/>
                  </a:lnTo>
                  <a:lnTo>
                    <a:pt x="507" y="374"/>
                  </a:lnTo>
                  <a:lnTo>
                    <a:pt x="521" y="338"/>
                  </a:lnTo>
                  <a:lnTo>
                    <a:pt x="509" y="321"/>
                  </a:lnTo>
                  <a:lnTo>
                    <a:pt x="526" y="264"/>
                  </a:lnTo>
                  <a:lnTo>
                    <a:pt x="451" y="262"/>
                  </a:lnTo>
                  <a:lnTo>
                    <a:pt x="338" y="202"/>
                  </a:lnTo>
                  <a:lnTo>
                    <a:pt x="312" y="153"/>
                  </a:lnTo>
                  <a:lnTo>
                    <a:pt x="285" y="156"/>
                  </a:lnTo>
                  <a:lnTo>
                    <a:pt x="320" y="108"/>
                  </a:lnTo>
                  <a:lnTo>
                    <a:pt x="311" y="69"/>
                  </a:lnTo>
                  <a:lnTo>
                    <a:pt x="339" y="60"/>
                  </a:lnTo>
                  <a:lnTo>
                    <a:pt x="371" y="11"/>
                  </a:lnTo>
                  <a:lnTo>
                    <a:pt x="347" y="0"/>
                  </a:lnTo>
                  <a:lnTo>
                    <a:pt x="328" y="14"/>
                  </a:lnTo>
                  <a:lnTo>
                    <a:pt x="189" y="51"/>
                  </a:lnTo>
                  <a:lnTo>
                    <a:pt x="182" y="76"/>
                  </a:lnTo>
                  <a:lnTo>
                    <a:pt x="146" y="136"/>
                  </a:lnTo>
                  <a:lnTo>
                    <a:pt x="114" y="148"/>
                  </a:lnTo>
                  <a:lnTo>
                    <a:pt x="99" y="181"/>
                  </a:lnTo>
                  <a:lnTo>
                    <a:pt x="108" y="265"/>
                  </a:lnTo>
                  <a:lnTo>
                    <a:pt x="88" y="278"/>
                  </a:lnTo>
                  <a:lnTo>
                    <a:pt x="98" y="317"/>
                  </a:lnTo>
                  <a:lnTo>
                    <a:pt x="98" y="317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60" name="Freeform 65"/>
            <p:cNvSpPr>
              <a:spLocks noChangeAspect="1"/>
            </p:cNvSpPr>
            <p:nvPr/>
          </p:nvSpPr>
          <p:spPr bwMode="auto">
            <a:xfrm>
              <a:off x="1315" y="2936"/>
              <a:ext cx="94" cy="98"/>
            </a:xfrm>
            <a:custGeom>
              <a:avLst/>
              <a:gdLst>
                <a:gd name="T0" fmla="*/ 77 w 226"/>
                <a:gd name="T1" fmla="*/ 0 h 231"/>
                <a:gd name="T2" fmla="*/ 39 w 226"/>
                <a:gd name="T3" fmla="*/ 26 h 231"/>
                <a:gd name="T4" fmla="*/ 0 w 226"/>
                <a:gd name="T5" fmla="*/ 111 h 231"/>
                <a:gd name="T6" fmla="*/ 2 w 226"/>
                <a:gd name="T7" fmla="*/ 148 h 231"/>
                <a:gd name="T8" fmla="*/ 17 w 226"/>
                <a:gd name="T9" fmla="*/ 151 h 231"/>
                <a:gd name="T10" fmla="*/ 40 w 226"/>
                <a:gd name="T11" fmla="*/ 122 h 231"/>
                <a:gd name="T12" fmla="*/ 46 w 226"/>
                <a:gd name="T13" fmla="*/ 134 h 231"/>
                <a:gd name="T14" fmla="*/ 27 w 226"/>
                <a:gd name="T15" fmla="*/ 188 h 231"/>
                <a:gd name="T16" fmla="*/ 62 w 226"/>
                <a:gd name="T17" fmla="*/ 231 h 231"/>
                <a:gd name="T18" fmla="*/ 137 w 226"/>
                <a:gd name="T19" fmla="*/ 182 h 231"/>
                <a:gd name="T20" fmla="*/ 143 w 226"/>
                <a:gd name="T21" fmla="*/ 153 h 231"/>
                <a:gd name="T22" fmla="*/ 194 w 226"/>
                <a:gd name="T23" fmla="*/ 138 h 231"/>
                <a:gd name="T24" fmla="*/ 226 w 226"/>
                <a:gd name="T25" fmla="*/ 60 h 231"/>
                <a:gd name="T26" fmla="*/ 136 w 226"/>
                <a:gd name="T27" fmla="*/ 55 h 231"/>
                <a:gd name="T28" fmla="*/ 139 w 226"/>
                <a:gd name="T29" fmla="*/ 32 h 231"/>
                <a:gd name="T30" fmla="*/ 77 w 226"/>
                <a:gd name="T31" fmla="*/ 0 h 231"/>
                <a:gd name="T32" fmla="*/ 77 w 226"/>
                <a:gd name="T33" fmla="*/ 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6" h="231">
                  <a:moveTo>
                    <a:pt x="77" y="0"/>
                  </a:moveTo>
                  <a:lnTo>
                    <a:pt x="39" y="26"/>
                  </a:lnTo>
                  <a:lnTo>
                    <a:pt x="0" y="111"/>
                  </a:lnTo>
                  <a:lnTo>
                    <a:pt x="2" y="148"/>
                  </a:lnTo>
                  <a:lnTo>
                    <a:pt x="17" y="151"/>
                  </a:lnTo>
                  <a:lnTo>
                    <a:pt x="40" y="122"/>
                  </a:lnTo>
                  <a:lnTo>
                    <a:pt x="46" y="134"/>
                  </a:lnTo>
                  <a:lnTo>
                    <a:pt x="27" y="188"/>
                  </a:lnTo>
                  <a:lnTo>
                    <a:pt x="62" y="231"/>
                  </a:lnTo>
                  <a:lnTo>
                    <a:pt x="137" y="182"/>
                  </a:lnTo>
                  <a:lnTo>
                    <a:pt x="143" y="153"/>
                  </a:lnTo>
                  <a:lnTo>
                    <a:pt x="194" y="138"/>
                  </a:lnTo>
                  <a:lnTo>
                    <a:pt x="226" y="60"/>
                  </a:lnTo>
                  <a:lnTo>
                    <a:pt x="136" y="55"/>
                  </a:lnTo>
                  <a:lnTo>
                    <a:pt x="139" y="32"/>
                  </a:lnTo>
                  <a:lnTo>
                    <a:pt x="77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61" name="Freeform 66"/>
            <p:cNvSpPr>
              <a:spLocks noChangeAspect="1"/>
            </p:cNvSpPr>
            <p:nvPr/>
          </p:nvSpPr>
          <p:spPr bwMode="auto">
            <a:xfrm>
              <a:off x="1464" y="2788"/>
              <a:ext cx="251" cy="189"/>
            </a:xfrm>
            <a:custGeom>
              <a:avLst/>
              <a:gdLst>
                <a:gd name="T0" fmla="*/ 48 w 612"/>
                <a:gd name="T1" fmla="*/ 29 h 447"/>
                <a:gd name="T2" fmla="*/ 59 w 612"/>
                <a:gd name="T3" fmla="*/ 73 h 447"/>
                <a:gd name="T4" fmla="*/ 86 w 612"/>
                <a:gd name="T5" fmla="*/ 99 h 447"/>
                <a:gd name="T6" fmla="*/ 92 w 612"/>
                <a:gd name="T7" fmla="*/ 78 h 447"/>
                <a:gd name="T8" fmla="*/ 82 w 612"/>
                <a:gd name="T9" fmla="*/ 46 h 447"/>
                <a:gd name="T10" fmla="*/ 110 w 612"/>
                <a:gd name="T11" fmla="*/ 35 h 447"/>
                <a:gd name="T12" fmla="*/ 123 w 612"/>
                <a:gd name="T13" fmla="*/ 0 h 447"/>
                <a:gd name="T14" fmla="*/ 200 w 612"/>
                <a:gd name="T15" fmla="*/ 27 h 447"/>
                <a:gd name="T16" fmla="*/ 222 w 612"/>
                <a:gd name="T17" fmla="*/ 60 h 447"/>
                <a:gd name="T18" fmla="*/ 468 w 612"/>
                <a:gd name="T19" fmla="*/ 78 h 447"/>
                <a:gd name="T20" fmla="*/ 469 w 612"/>
                <a:gd name="T21" fmla="*/ 95 h 447"/>
                <a:gd name="T22" fmla="*/ 535 w 612"/>
                <a:gd name="T23" fmla="*/ 131 h 447"/>
                <a:gd name="T24" fmla="*/ 529 w 612"/>
                <a:gd name="T25" fmla="*/ 161 h 447"/>
                <a:gd name="T26" fmla="*/ 612 w 612"/>
                <a:gd name="T27" fmla="*/ 205 h 447"/>
                <a:gd name="T28" fmla="*/ 545 w 612"/>
                <a:gd name="T29" fmla="*/ 218 h 447"/>
                <a:gd name="T30" fmla="*/ 564 w 612"/>
                <a:gd name="T31" fmla="*/ 244 h 447"/>
                <a:gd name="T32" fmla="*/ 545 w 612"/>
                <a:gd name="T33" fmla="*/ 262 h 447"/>
                <a:gd name="T34" fmla="*/ 529 w 612"/>
                <a:gd name="T35" fmla="*/ 261 h 447"/>
                <a:gd name="T36" fmla="*/ 535 w 612"/>
                <a:gd name="T37" fmla="*/ 313 h 447"/>
                <a:gd name="T38" fmla="*/ 512 w 612"/>
                <a:gd name="T39" fmla="*/ 355 h 447"/>
                <a:gd name="T40" fmla="*/ 456 w 612"/>
                <a:gd name="T41" fmla="*/ 347 h 447"/>
                <a:gd name="T42" fmla="*/ 436 w 612"/>
                <a:gd name="T43" fmla="*/ 358 h 447"/>
                <a:gd name="T44" fmla="*/ 357 w 612"/>
                <a:gd name="T45" fmla="*/ 316 h 447"/>
                <a:gd name="T46" fmla="*/ 340 w 612"/>
                <a:gd name="T47" fmla="*/ 329 h 447"/>
                <a:gd name="T48" fmla="*/ 396 w 612"/>
                <a:gd name="T49" fmla="*/ 397 h 447"/>
                <a:gd name="T50" fmla="*/ 320 w 612"/>
                <a:gd name="T51" fmla="*/ 447 h 447"/>
                <a:gd name="T52" fmla="*/ 252 w 612"/>
                <a:gd name="T53" fmla="*/ 437 h 447"/>
                <a:gd name="T54" fmla="*/ 244 w 612"/>
                <a:gd name="T55" fmla="*/ 413 h 447"/>
                <a:gd name="T56" fmla="*/ 249 w 612"/>
                <a:gd name="T57" fmla="*/ 392 h 447"/>
                <a:gd name="T58" fmla="*/ 222 w 612"/>
                <a:gd name="T59" fmla="*/ 344 h 447"/>
                <a:gd name="T60" fmla="*/ 232 w 612"/>
                <a:gd name="T61" fmla="*/ 307 h 447"/>
                <a:gd name="T62" fmla="*/ 222 w 612"/>
                <a:gd name="T63" fmla="*/ 290 h 447"/>
                <a:gd name="T64" fmla="*/ 239 w 612"/>
                <a:gd name="T65" fmla="*/ 233 h 447"/>
                <a:gd name="T66" fmla="*/ 156 w 612"/>
                <a:gd name="T67" fmla="*/ 229 h 447"/>
                <a:gd name="T68" fmla="*/ 42 w 612"/>
                <a:gd name="T69" fmla="*/ 169 h 447"/>
                <a:gd name="T70" fmla="*/ 25 w 612"/>
                <a:gd name="T71" fmla="*/ 122 h 447"/>
                <a:gd name="T72" fmla="*/ 0 w 612"/>
                <a:gd name="T73" fmla="*/ 126 h 447"/>
                <a:gd name="T74" fmla="*/ 33 w 612"/>
                <a:gd name="T75" fmla="*/ 77 h 447"/>
                <a:gd name="T76" fmla="*/ 24 w 612"/>
                <a:gd name="T77" fmla="*/ 38 h 447"/>
                <a:gd name="T78" fmla="*/ 48 w 612"/>
                <a:gd name="T79" fmla="*/ 29 h 447"/>
                <a:gd name="T80" fmla="*/ 48 w 612"/>
                <a:gd name="T81" fmla="*/ 29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12" h="447">
                  <a:moveTo>
                    <a:pt x="48" y="29"/>
                  </a:moveTo>
                  <a:lnTo>
                    <a:pt x="59" y="73"/>
                  </a:lnTo>
                  <a:lnTo>
                    <a:pt x="86" y="99"/>
                  </a:lnTo>
                  <a:lnTo>
                    <a:pt x="92" y="78"/>
                  </a:lnTo>
                  <a:lnTo>
                    <a:pt x="82" y="46"/>
                  </a:lnTo>
                  <a:lnTo>
                    <a:pt x="110" y="35"/>
                  </a:lnTo>
                  <a:lnTo>
                    <a:pt x="123" y="0"/>
                  </a:lnTo>
                  <a:lnTo>
                    <a:pt x="200" y="27"/>
                  </a:lnTo>
                  <a:lnTo>
                    <a:pt x="222" y="60"/>
                  </a:lnTo>
                  <a:lnTo>
                    <a:pt x="468" y="78"/>
                  </a:lnTo>
                  <a:lnTo>
                    <a:pt x="469" y="95"/>
                  </a:lnTo>
                  <a:lnTo>
                    <a:pt x="535" y="131"/>
                  </a:lnTo>
                  <a:lnTo>
                    <a:pt x="529" y="161"/>
                  </a:lnTo>
                  <a:lnTo>
                    <a:pt x="612" y="205"/>
                  </a:lnTo>
                  <a:lnTo>
                    <a:pt x="545" y="218"/>
                  </a:lnTo>
                  <a:lnTo>
                    <a:pt x="564" y="244"/>
                  </a:lnTo>
                  <a:lnTo>
                    <a:pt x="545" y="262"/>
                  </a:lnTo>
                  <a:lnTo>
                    <a:pt x="529" y="261"/>
                  </a:lnTo>
                  <a:lnTo>
                    <a:pt x="535" y="313"/>
                  </a:lnTo>
                  <a:lnTo>
                    <a:pt x="512" y="355"/>
                  </a:lnTo>
                  <a:lnTo>
                    <a:pt x="456" y="347"/>
                  </a:lnTo>
                  <a:lnTo>
                    <a:pt x="436" y="358"/>
                  </a:lnTo>
                  <a:lnTo>
                    <a:pt x="357" y="316"/>
                  </a:lnTo>
                  <a:lnTo>
                    <a:pt x="340" y="329"/>
                  </a:lnTo>
                  <a:lnTo>
                    <a:pt x="396" y="397"/>
                  </a:lnTo>
                  <a:lnTo>
                    <a:pt x="320" y="447"/>
                  </a:lnTo>
                  <a:lnTo>
                    <a:pt x="252" y="437"/>
                  </a:lnTo>
                  <a:lnTo>
                    <a:pt x="244" y="413"/>
                  </a:lnTo>
                  <a:lnTo>
                    <a:pt x="249" y="392"/>
                  </a:lnTo>
                  <a:lnTo>
                    <a:pt x="222" y="344"/>
                  </a:lnTo>
                  <a:lnTo>
                    <a:pt x="232" y="307"/>
                  </a:lnTo>
                  <a:lnTo>
                    <a:pt x="222" y="290"/>
                  </a:lnTo>
                  <a:lnTo>
                    <a:pt x="239" y="233"/>
                  </a:lnTo>
                  <a:lnTo>
                    <a:pt x="156" y="229"/>
                  </a:lnTo>
                  <a:lnTo>
                    <a:pt x="42" y="169"/>
                  </a:lnTo>
                  <a:lnTo>
                    <a:pt x="25" y="122"/>
                  </a:lnTo>
                  <a:lnTo>
                    <a:pt x="0" y="126"/>
                  </a:lnTo>
                  <a:lnTo>
                    <a:pt x="33" y="77"/>
                  </a:lnTo>
                  <a:lnTo>
                    <a:pt x="24" y="38"/>
                  </a:lnTo>
                  <a:lnTo>
                    <a:pt x="48" y="29"/>
                  </a:lnTo>
                  <a:lnTo>
                    <a:pt x="48" y="29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62" name="Freeform 67"/>
            <p:cNvSpPr>
              <a:spLocks noChangeAspect="1"/>
            </p:cNvSpPr>
            <p:nvPr/>
          </p:nvSpPr>
          <p:spPr bwMode="auto">
            <a:xfrm>
              <a:off x="1304" y="2962"/>
              <a:ext cx="213" cy="302"/>
            </a:xfrm>
            <a:custGeom>
              <a:avLst/>
              <a:gdLst>
                <a:gd name="T0" fmla="*/ 54 w 516"/>
                <a:gd name="T1" fmla="*/ 128 h 716"/>
                <a:gd name="T2" fmla="*/ 0 w 516"/>
                <a:gd name="T3" fmla="*/ 162 h 716"/>
                <a:gd name="T4" fmla="*/ 4 w 516"/>
                <a:gd name="T5" fmla="*/ 227 h 716"/>
                <a:gd name="T6" fmla="*/ 56 w 516"/>
                <a:gd name="T7" fmla="*/ 264 h 716"/>
                <a:gd name="T8" fmla="*/ 66 w 516"/>
                <a:gd name="T9" fmla="*/ 307 h 716"/>
                <a:gd name="T10" fmla="*/ 97 w 516"/>
                <a:gd name="T11" fmla="*/ 321 h 716"/>
                <a:gd name="T12" fmla="*/ 105 w 516"/>
                <a:gd name="T13" fmla="*/ 406 h 716"/>
                <a:gd name="T14" fmla="*/ 176 w 516"/>
                <a:gd name="T15" fmla="*/ 478 h 716"/>
                <a:gd name="T16" fmla="*/ 177 w 516"/>
                <a:gd name="T17" fmla="*/ 532 h 716"/>
                <a:gd name="T18" fmla="*/ 261 w 516"/>
                <a:gd name="T19" fmla="*/ 625 h 716"/>
                <a:gd name="T20" fmla="*/ 378 w 516"/>
                <a:gd name="T21" fmla="*/ 660 h 716"/>
                <a:gd name="T22" fmla="*/ 406 w 516"/>
                <a:gd name="T23" fmla="*/ 716 h 716"/>
                <a:gd name="T24" fmla="*/ 479 w 516"/>
                <a:gd name="T25" fmla="*/ 653 h 716"/>
                <a:gd name="T26" fmla="*/ 482 w 516"/>
                <a:gd name="T27" fmla="*/ 606 h 716"/>
                <a:gd name="T28" fmla="*/ 516 w 516"/>
                <a:gd name="T29" fmla="*/ 544 h 716"/>
                <a:gd name="T30" fmla="*/ 472 w 516"/>
                <a:gd name="T31" fmla="*/ 457 h 716"/>
                <a:gd name="T32" fmla="*/ 434 w 516"/>
                <a:gd name="T33" fmla="*/ 437 h 716"/>
                <a:gd name="T34" fmla="*/ 441 w 516"/>
                <a:gd name="T35" fmla="*/ 400 h 716"/>
                <a:gd name="T36" fmla="*/ 419 w 516"/>
                <a:gd name="T37" fmla="*/ 382 h 716"/>
                <a:gd name="T38" fmla="*/ 374 w 516"/>
                <a:gd name="T39" fmla="*/ 398 h 716"/>
                <a:gd name="T40" fmla="*/ 345 w 516"/>
                <a:gd name="T41" fmla="*/ 364 h 716"/>
                <a:gd name="T42" fmla="*/ 308 w 516"/>
                <a:gd name="T43" fmla="*/ 389 h 716"/>
                <a:gd name="T44" fmla="*/ 294 w 516"/>
                <a:gd name="T45" fmla="*/ 327 h 716"/>
                <a:gd name="T46" fmla="*/ 330 w 516"/>
                <a:gd name="T47" fmla="*/ 272 h 716"/>
                <a:gd name="T48" fmla="*/ 334 w 516"/>
                <a:gd name="T49" fmla="*/ 243 h 716"/>
                <a:gd name="T50" fmla="*/ 464 w 516"/>
                <a:gd name="T51" fmla="*/ 179 h 716"/>
                <a:gd name="T52" fmla="*/ 448 w 516"/>
                <a:gd name="T53" fmla="*/ 176 h 716"/>
                <a:gd name="T54" fmla="*/ 458 w 516"/>
                <a:gd name="T55" fmla="*/ 112 h 716"/>
                <a:gd name="T56" fmla="*/ 405 w 516"/>
                <a:gd name="T57" fmla="*/ 88 h 716"/>
                <a:gd name="T58" fmla="*/ 322 w 516"/>
                <a:gd name="T59" fmla="*/ 78 h 716"/>
                <a:gd name="T60" fmla="*/ 278 w 516"/>
                <a:gd name="T61" fmla="*/ 4 h 716"/>
                <a:gd name="T62" fmla="*/ 252 w 516"/>
                <a:gd name="T63" fmla="*/ 0 h 716"/>
                <a:gd name="T64" fmla="*/ 221 w 516"/>
                <a:gd name="T65" fmla="*/ 78 h 716"/>
                <a:gd name="T66" fmla="*/ 169 w 516"/>
                <a:gd name="T67" fmla="*/ 93 h 716"/>
                <a:gd name="T68" fmla="*/ 164 w 516"/>
                <a:gd name="T69" fmla="*/ 127 h 716"/>
                <a:gd name="T70" fmla="*/ 88 w 516"/>
                <a:gd name="T71" fmla="*/ 172 h 716"/>
                <a:gd name="T72" fmla="*/ 54 w 516"/>
                <a:gd name="T73" fmla="*/ 128 h 716"/>
                <a:gd name="T74" fmla="*/ 54 w 516"/>
                <a:gd name="T75" fmla="*/ 128 h 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16" h="716">
                  <a:moveTo>
                    <a:pt x="54" y="128"/>
                  </a:moveTo>
                  <a:lnTo>
                    <a:pt x="0" y="162"/>
                  </a:lnTo>
                  <a:lnTo>
                    <a:pt x="4" y="227"/>
                  </a:lnTo>
                  <a:lnTo>
                    <a:pt x="56" y="264"/>
                  </a:lnTo>
                  <a:lnTo>
                    <a:pt x="66" y="307"/>
                  </a:lnTo>
                  <a:lnTo>
                    <a:pt x="97" y="321"/>
                  </a:lnTo>
                  <a:lnTo>
                    <a:pt x="105" y="406"/>
                  </a:lnTo>
                  <a:lnTo>
                    <a:pt x="176" y="478"/>
                  </a:lnTo>
                  <a:lnTo>
                    <a:pt x="177" y="532"/>
                  </a:lnTo>
                  <a:lnTo>
                    <a:pt x="261" y="625"/>
                  </a:lnTo>
                  <a:lnTo>
                    <a:pt x="378" y="660"/>
                  </a:lnTo>
                  <a:lnTo>
                    <a:pt x="406" y="716"/>
                  </a:lnTo>
                  <a:lnTo>
                    <a:pt x="479" y="653"/>
                  </a:lnTo>
                  <a:lnTo>
                    <a:pt x="482" y="606"/>
                  </a:lnTo>
                  <a:lnTo>
                    <a:pt x="516" y="544"/>
                  </a:lnTo>
                  <a:lnTo>
                    <a:pt x="472" y="457"/>
                  </a:lnTo>
                  <a:lnTo>
                    <a:pt x="434" y="437"/>
                  </a:lnTo>
                  <a:lnTo>
                    <a:pt x="441" y="400"/>
                  </a:lnTo>
                  <a:lnTo>
                    <a:pt x="419" y="382"/>
                  </a:lnTo>
                  <a:lnTo>
                    <a:pt x="374" y="398"/>
                  </a:lnTo>
                  <a:lnTo>
                    <a:pt x="345" y="364"/>
                  </a:lnTo>
                  <a:lnTo>
                    <a:pt x="308" y="389"/>
                  </a:lnTo>
                  <a:lnTo>
                    <a:pt x="294" y="327"/>
                  </a:lnTo>
                  <a:lnTo>
                    <a:pt x="330" y="272"/>
                  </a:lnTo>
                  <a:lnTo>
                    <a:pt x="334" y="243"/>
                  </a:lnTo>
                  <a:lnTo>
                    <a:pt x="464" y="179"/>
                  </a:lnTo>
                  <a:lnTo>
                    <a:pt x="448" y="176"/>
                  </a:lnTo>
                  <a:lnTo>
                    <a:pt x="458" y="112"/>
                  </a:lnTo>
                  <a:lnTo>
                    <a:pt x="405" y="88"/>
                  </a:lnTo>
                  <a:lnTo>
                    <a:pt x="322" y="78"/>
                  </a:lnTo>
                  <a:lnTo>
                    <a:pt x="278" y="4"/>
                  </a:lnTo>
                  <a:lnTo>
                    <a:pt x="252" y="0"/>
                  </a:lnTo>
                  <a:lnTo>
                    <a:pt x="221" y="78"/>
                  </a:lnTo>
                  <a:lnTo>
                    <a:pt x="169" y="93"/>
                  </a:lnTo>
                  <a:lnTo>
                    <a:pt x="164" y="127"/>
                  </a:lnTo>
                  <a:lnTo>
                    <a:pt x="88" y="172"/>
                  </a:lnTo>
                  <a:lnTo>
                    <a:pt x="54" y="128"/>
                  </a:lnTo>
                  <a:lnTo>
                    <a:pt x="54" y="128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63" name="Freeform 68"/>
            <p:cNvSpPr>
              <a:spLocks noChangeAspect="1"/>
            </p:cNvSpPr>
            <p:nvPr/>
          </p:nvSpPr>
          <p:spPr bwMode="auto">
            <a:xfrm>
              <a:off x="1408" y="3250"/>
              <a:ext cx="121" cy="566"/>
            </a:xfrm>
            <a:custGeom>
              <a:avLst/>
              <a:gdLst>
                <a:gd name="T0" fmla="*/ 177 w 294"/>
                <a:gd name="T1" fmla="*/ 74 h 1337"/>
                <a:gd name="T2" fmla="*/ 164 w 294"/>
                <a:gd name="T3" fmla="*/ 327 h 1337"/>
                <a:gd name="T4" fmla="*/ 100 w 294"/>
                <a:gd name="T5" fmla="*/ 461 h 1337"/>
                <a:gd name="T6" fmla="*/ 80 w 294"/>
                <a:gd name="T7" fmla="*/ 674 h 1337"/>
                <a:gd name="T8" fmla="*/ 57 w 294"/>
                <a:gd name="T9" fmla="*/ 790 h 1337"/>
                <a:gd name="T10" fmla="*/ 80 w 294"/>
                <a:gd name="T11" fmla="*/ 908 h 1337"/>
                <a:gd name="T12" fmla="*/ 57 w 294"/>
                <a:gd name="T13" fmla="*/ 959 h 1337"/>
                <a:gd name="T14" fmla="*/ 63 w 294"/>
                <a:gd name="T15" fmla="*/ 1038 h 1337"/>
                <a:gd name="T16" fmla="*/ 0 w 294"/>
                <a:gd name="T17" fmla="*/ 1075 h 1337"/>
                <a:gd name="T18" fmla="*/ 25 w 294"/>
                <a:gd name="T19" fmla="*/ 1114 h 1337"/>
                <a:gd name="T20" fmla="*/ 36 w 294"/>
                <a:gd name="T21" fmla="*/ 1153 h 1337"/>
                <a:gd name="T22" fmla="*/ 42 w 294"/>
                <a:gd name="T23" fmla="*/ 1258 h 1337"/>
                <a:gd name="T24" fmla="*/ 65 w 294"/>
                <a:gd name="T25" fmla="*/ 1313 h 1337"/>
                <a:gd name="T26" fmla="*/ 94 w 294"/>
                <a:gd name="T27" fmla="*/ 1311 h 1337"/>
                <a:gd name="T28" fmla="*/ 109 w 294"/>
                <a:gd name="T29" fmla="*/ 1304 h 1337"/>
                <a:gd name="T30" fmla="*/ 119 w 294"/>
                <a:gd name="T31" fmla="*/ 1337 h 1337"/>
                <a:gd name="T32" fmla="*/ 173 w 294"/>
                <a:gd name="T33" fmla="*/ 1297 h 1337"/>
                <a:gd name="T34" fmla="*/ 136 w 294"/>
                <a:gd name="T35" fmla="*/ 1301 h 1337"/>
                <a:gd name="T36" fmla="*/ 98 w 294"/>
                <a:gd name="T37" fmla="*/ 1266 h 1337"/>
                <a:gd name="T38" fmla="*/ 57 w 294"/>
                <a:gd name="T39" fmla="*/ 1208 h 1337"/>
                <a:gd name="T40" fmla="*/ 96 w 294"/>
                <a:gd name="T41" fmla="*/ 1140 h 1337"/>
                <a:gd name="T42" fmla="*/ 74 w 294"/>
                <a:gd name="T43" fmla="*/ 1112 h 1337"/>
                <a:gd name="T44" fmla="*/ 101 w 294"/>
                <a:gd name="T45" fmla="*/ 1065 h 1337"/>
                <a:gd name="T46" fmla="*/ 126 w 294"/>
                <a:gd name="T47" fmla="*/ 1023 h 1337"/>
                <a:gd name="T48" fmla="*/ 138 w 294"/>
                <a:gd name="T49" fmla="*/ 727 h 1337"/>
                <a:gd name="T50" fmla="*/ 193 w 294"/>
                <a:gd name="T51" fmla="*/ 691 h 1337"/>
                <a:gd name="T52" fmla="*/ 182 w 294"/>
                <a:gd name="T53" fmla="*/ 606 h 1337"/>
                <a:gd name="T54" fmla="*/ 237 w 294"/>
                <a:gd name="T55" fmla="*/ 346 h 1337"/>
                <a:gd name="T56" fmla="*/ 261 w 294"/>
                <a:gd name="T57" fmla="*/ 260 h 1337"/>
                <a:gd name="T58" fmla="*/ 294 w 294"/>
                <a:gd name="T59" fmla="*/ 258 h 1337"/>
                <a:gd name="T60" fmla="*/ 265 w 294"/>
                <a:gd name="T61" fmla="*/ 195 h 1337"/>
                <a:gd name="T62" fmla="*/ 195 w 294"/>
                <a:gd name="T63" fmla="*/ 0 h 1337"/>
                <a:gd name="T64" fmla="*/ 155 w 294"/>
                <a:gd name="T65" fmla="*/ 33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94" h="1337">
                  <a:moveTo>
                    <a:pt x="155" y="33"/>
                  </a:moveTo>
                  <a:lnTo>
                    <a:pt x="177" y="74"/>
                  </a:lnTo>
                  <a:lnTo>
                    <a:pt x="144" y="309"/>
                  </a:lnTo>
                  <a:lnTo>
                    <a:pt x="164" y="327"/>
                  </a:lnTo>
                  <a:lnTo>
                    <a:pt x="127" y="360"/>
                  </a:lnTo>
                  <a:lnTo>
                    <a:pt x="100" y="461"/>
                  </a:lnTo>
                  <a:lnTo>
                    <a:pt x="124" y="517"/>
                  </a:lnTo>
                  <a:lnTo>
                    <a:pt x="80" y="674"/>
                  </a:lnTo>
                  <a:lnTo>
                    <a:pt x="41" y="737"/>
                  </a:lnTo>
                  <a:lnTo>
                    <a:pt x="57" y="790"/>
                  </a:lnTo>
                  <a:lnTo>
                    <a:pt x="54" y="865"/>
                  </a:lnTo>
                  <a:lnTo>
                    <a:pt x="80" y="908"/>
                  </a:lnTo>
                  <a:lnTo>
                    <a:pt x="85" y="935"/>
                  </a:lnTo>
                  <a:lnTo>
                    <a:pt x="57" y="959"/>
                  </a:lnTo>
                  <a:lnTo>
                    <a:pt x="80" y="1009"/>
                  </a:lnTo>
                  <a:lnTo>
                    <a:pt x="63" y="1038"/>
                  </a:lnTo>
                  <a:lnTo>
                    <a:pt x="3" y="1057"/>
                  </a:lnTo>
                  <a:lnTo>
                    <a:pt x="0" y="1075"/>
                  </a:lnTo>
                  <a:lnTo>
                    <a:pt x="30" y="1085"/>
                  </a:lnTo>
                  <a:lnTo>
                    <a:pt x="25" y="1114"/>
                  </a:lnTo>
                  <a:lnTo>
                    <a:pt x="51" y="1127"/>
                  </a:lnTo>
                  <a:lnTo>
                    <a:pt x="36" y="1153"/>
                  </a:lnTo>
                  <a:lnTo>
                    <a:pt x="25" y="1209"/>
                  </a:lnTo>
                  <a:lnTo>
                    <a:pt x="42" y="1258"/>
                  </a:lnTo>
                  <a:lnTo>
                    <a:pt x="56" y="1271"/>
                  </a:lnTo>
                  <a:lnTo>
                    <a:pt x="65" y="1313"/>
                  </a:lnTo>
                  <a:lnTo>
                    <a:pt x="82" y="1316"/>
                  </a:lnTo>
                  <a:lnTo>
                    <a:pt x="94" y="1311"/>
                  </a:lnTo>
                  <a:lnTo>
                    <a:pt x="100" y="1297"/>
                  </a:lnTo>
                  <a:lnTo>
                    <a:pt x="109" y="1304"/>
                  </a:lnTo>
                  <a:lnTo>
                    <a:pt x="97" y="1328"/>
                  </a:lnTo>
                  <a:lnTo>
                    <a:pt x="119" y="1337"/>
                  </a:lnTo>
                  <a:lnTo>
                    <a:pt x="158" y="1319"/>
                  </a:lnTo>
                  <a:lnTo>
                    <a:pt x="173" y="1297"/>
                  </a:lnTo>
                  <a:lnTo>
                    <a:pt x="147" y="1293"/>
                  </a:lnTo>
                  <a:lnTo>
                    <a:pt x="136" y="1301"/>
                  </a:lnTo>
                  <a:lnTo>
                    <a:pt x="103" y="1287"/>
                  </a:lnTo>
                  <a:lnTo>
                    <a:pt x="98" y="1266"/>
                  </a:lnTo>
                  <a:lnTo>
                    <a:pt x="57" y="1253"/>
                  </a:lnTo>
                  <a:lnTo>
                    <a:pt x="57" y="1208"/>
                  </a:lnTo>
                  <a:lnTo>
                    <a:pt x="89" y="1177"/>
                  </a:lnTo>
                  <a:lnTo>
                    <a:pt x="96" y="1140"/>
                  </a:lnTo>
                  <a:lnTo>
                    <a:pt x="74" y="1120"/>
                  </a:lnTo>
                  <a:lnTo>
                    <a:pt x="74" y="1112"/>
                  </a:lnTo>
                  <a:lnTo>
                    <a:pt x="95" y="1093"/>
                  </a:lnTo>
                  <a:lnTo>
                    <a:pt x="101" y="1065"/>
                  </a:lnTo>
                  <a:lnTo>
                    <a:pt x="111" y="1052"/>
                  </a:lnTo>
                  <a:lnTo>
                    <a:pt x="126" y="1023"/>
                  </a:lnTo>
                  <a:lnTo>
                    <a:pt x="120" y="1001"/>
                  </a:lnTo>
                  <a:lnTo>
                    <a:pt x="138" y="727"/>
                  </a:lnTo>
                  <a:lnTo>
                    <a:pt x="190" y="712"/>
                  </a:lnTo>
                  <a:lnTo>
                    <a:pt x="193" y="691"/>
                  </a:lnTo>
                  <a:lnTo>
                    <a:pt x="161" y="677"/>
                  </a:lnTo>
                  <a:lnTo>
                    <a:pt x="182" y="606"/>
                  </a:lnTo>
                  <a:lnTo>
                    <a:pt x="161" y="500"/>
                  </a:lnTo>
                  <a:lnTo>
                    <a:pt x="237" y="346"/>
                  </a:lnTo>
                  <a:lnTo>
                    <a:pt x="240" y="285"/>
                  </a:lnTo>
                  <a:lnTo>
                    <a:pt x="261" y="260"/>
                  </a:lnTo>
                  <a:lnTo>
                    <a:pt x="284" y="269"/>
                  </a:lnTo>
                  <a:lnTo>
                    <a:pt x="294" y="258"/>
                  </a:lnTo>
                  <a:lnTo>
                    <a:pt x="292" y="219"/>
                  </a:lnTo>
                  <a:lnTo>
                    <a:pt x="265" y="195"/>
                  </a:lnTo>
                  <a:lnTo>
                    <a:pt x="231" y="6"/>
                  </a:lnTo>
                  <a:lnTo>
                    <a:pt x="195" y="0"/>
                  </a:lnTo>
                  <a:lnTo>
                    <a:pt x="155" y="33"/>
                  </a:lnTo>
                  <a:lnTo>
                    <a:pt x="155" y="33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64" name="Freeform 69"/>
            <p:cNvSpPr>
              <a:spLocks noChangeAspect="1"/>
            </p:cNvSpPr>
            <p:nvPr/>
          </p:nvSpPr>
          <p:spPr bwMode="auto">
            <a:xfrm>
              <a:off x="1407" y="3678"/>
              <a:ext cx="8" cy="9"/>
            </a:xfrm>
            <a:custGeom>
              <a:avLst/>
              <a:gdLst>
                <a:gd name="T0" fmla="*/ 5 w 21"/>
                <a:gd name="T1" fmla="*/ 0 h 18"/>
                <a:gd name="T2" fmla="*/ 0 w 21"/>
                <a:gd name="T3" fmla="*/ 7 h 18"/>
                <a:gd name="T4" fmla="*/ 5 w 21"/>
                <a:gd name="T5" fmla="*/ 18 h 18"/>
                <a:gd name="T6" fmla="*/ 21 w 21"/>
                <a:gd name="T7" fmla="*/ 11 h 18"/>
                <a:gd name="T8" fmla="*/ 12 w 21"/>
                <a:gd name="T9" fmla="*/ 3 h 18"/>
                <a:gd name="T10" fmla="*/ 5 w 21"/>
                <a:gd name="T11" fmla="*/ 0 h 18"/>
                <a:gd name="T12" fmla="*/ 5 w 21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18">
                  <a:moveTo>
                    <a:pt x="5" y="0"/>
                  </a:moveTo>
                  <a:lnTo>
                    <a:pt x="0" y="7"/>
                  </a:lnTo>
                  <a:lnTo>
                    <a:pt x="5" y="18"/>
                  </a:lnTo>
                  <a:lnTo>
                    <a:pt x="21" y="11"/>
                  </a:lnTo>
                  <a:lnTo>
                    <a:pt x="12" y="3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65" name="Freeform 70"/>
            <p:cNvSpPr>
              <a:spLocks noChangeAspect="1"/>
            </p:cNvSpPr>
            <p:nvPr/>
          </p:nvSpPr>
          <p:spPr bwMode="auto">
            <a:xfrm>
              <a:off x="1407" y="3678"/>
              <a:ext cx="8" cy="9"/>
            </a:xfrm>
            <a:custGeom>
              <a:avLst/>
              <a:gdLst>
                <a:gd name="T0" fmla="*/ 5 w 21"/>
                <a:gd name="T1" fmla="*/ 0 h 18"/>
                <a:gd name="T2" fmla="*/ 0 w 21"/>
                <a:gd name="T3" fmla="*/ 7 h 18"/>
                <a:gd name="T4" fmla="*/ 5 w 21"/>
                <a:gd name="T5" fmla="*/ 18 h 18"/>
                <a:gd name="T6" fmla="*/ 21 w 21"/>
                <a:gd name="T7" fmla="*/ 11 h 18"/>
                <a:gd name="T8" fmla="*/ 12 w 21"/>
                <a:gd name="T9" fmla="*/ 3 h 18"/>
                <a:gd name="T10" fmla="*/ 5 w 21"/>
                <a:gd name="T11" fmla="*/ 0 h 18"/>
                <a:gd name="T12" fmla="*/ 5 w 21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18">
                  <a:moveTo>
                    <a:pt x="5" y="0"/>
                  </a:moveTo>
                  <a:lnTo>
                    <a:pt x="0" y="7"/>
                  </a:lnTo>
                  <a:lnTo>
                    <a:pt x="5" y="18"/>
                  </a:lnTo>
                  <a:lnTo>
                    <a:pt x="21" y="11"/>
                  </a:lnTo>
                  <a:lnTo>
                    <a:pt x="12" y="3"/>
                  </a:lnTo>
                  <a:lnTo>
                    <a:pt x="5" y="0"/>
                  </a:lnTo>
                  <a:lnTo>
                    <a:pt x="5" y="0"/>
                  </a:lnTo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C0C0C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66" name="Freeform 71"/>
            <p:cNvSpPr>
              <a:spLocks noChangeAspect="1"/>
            </p:cNvSpPr>
            <p:nvPr/>
          </p:nvSpPr>
          <p:spPr bwMode="auto">
            <a:xfrm>
              <a:off x="1414" y="3628"/>
              <a:ext cx="11" cy="27"/>
            </a:xfrm>
            <a:custGeom>
              <a:avLst/>
              <a:gdLst>
                <a:gd name="T0" fmla="*/ 16 w 27"/>
                <a:gd name="T1" fmla="*/ 0 h 62"/>
                <a:gd name="T2" fmla="*/ 3 w 27"/>
                <a:gd name="T3" fmla="*/ 10 h 62"/>
                <a:gd name="T4" fmla="*/ 5 w 27"/>
                <a:gd name="T5" fmla="*/ 28 h 62"/>
                <a:gd name="T6" fmla="*/ 0 w 27"/>
                <a:gd name="T7" fmla="*/ 52 h 62"/>
                <a:gd name="T8" fmla="*/ 15 w 27"/>
                <a:gd name="T9" fmla="*/ 62 h 62"/>
                <a:gd name="T10" fmla="*/ 25 w 27"/>
                <a:gd name="T11" fmla="*/ 55 h 62"/>
                <a:gd name="T12" fmla="*/ 19 w 27"/>
                <a:gd name="T13" fmla="*/ 38 h 62"/>
                <a:gd name="T14" fmla="*/ 27 w 27"/>
                <a:gd name="T15" fmla="*/ 14 h 62"/>
                <a:gd name="T16" fmla="*/ 16 w 27"/>
                <a:gd name="T17" fmla="*/ 0 h 62"/>
                <a:gd name="T18" fmla="*/ 16 w 27"/>
                <a:gd name="T1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62">
                  <a:moveTo>
                    <a:pt x="16" y="0"/>
                  </a:moveTo>
                  <a:lnTo>
                    <a:pt x="3" y="10"/>
                  </a:lnTo>
                  <a:lnTo>
                    <a:pt x="5" y="28"/>
                  </a:lnTo>
                  <a:lnTo>
                    <a:pt x="0" y="52"/>
                  </a:lnTo>
                  <a:lnTo>
                    <a:pt x="15" y="62"/>
                  </a:lnTo>
                  <a:lnTo>
                    <a:pt x="25" y="55"/>
                  </a:lnTo>
                  <a:lnTo>
                    <a:pt x="19" y="38"/>
                  </a:lnTo>
                  <a:lnTo>
                    <a:pt x="27" y="14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67" name="Freeform 72"/>
            <p:cNvSpPr>
              <a:spLocks noChangeAspect="1"/>
            </p:cNvSpPr>
            <p:nvPr/>
          </p:nvSpPr>
          <p:spPr bwMode="auto">
            <a:xfrm>
              <a:off x="1450" y="3815"/>
              <a:ext cx="47" cy="46"/>
            </a:xfrm>
            <a:custGeom>
              <a:avLst/>
              <a:gdLst>
                <a:gd name="T0" fmla="*/ 86 w 114"/>
                <a:gd name="T1" fmla="*/ 0 h 111"/>
                <a:gd name="T2" fmla="*/ 56 w 114"/>
                <a:gd name="T3" fmla="*/ 16 h 111"/>
                <a:gd name="T4" fmla="*/ 58 w 114"/>
                <a:gd name="T5" fmla="*/ 47 h 111"/>
                <a:gd name="T6" fmla="*/ 14 w 114"/>
                <a:gd name="T7" fmla="*/ 56 h 111"/>
                <a:gd name="T8" fmla="*/ 0 w 114"/>
                <a:gd name="T9" fmla="*/ 76 h 111"/>
                <a:gd name="T10" fmla="*/ 51 w 114"/>
                <a:gd name="T11" fmla="*/ 76 h 111"/>
                <a:gd name="T12" fmla="*/ 65 w 114"/>
                <a:gd name="T13" fmla="*/ 102 h 111"/>
                <a:gd name="T14" fmla="*/ 88 w 114"/>
                <a:gd name="T15" fmla="*/ 111 h 111"/>
                <a:gd name="T16" fmla="*/ 114 w 114"/>
                <a:gd name="T17" fmla="*/ 93 h 111"/>
                <a:gd name="T18" fmla="*/ 99 w 114"/>
                <a:gd name="T19" fmla="*/ 60 h 111"/>
                <a:gd name="T20" fmla="*/ 86 w 114"/>
                <a:gd name="T21" fmla="*/ 0 h 111"/>
                <a:gd name="T22" fmla="*/ 86 w 114"/>
                <a:gd name="T23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4" h="111">
                  <a:moveTo>
                    <a:pt x="86" y="0"/>
                  </a:moveTo>
                  <a:lnTo>
                    <a:pt x="56" y="16"/>
                  </a:lnTo>
                  <a:lnTo>
                    <a:pt x="58" y="47"/>
                  </a:lnTo>
                  <a:lnTo>
                    <a:pt x="14" y="56"/>
                  </a:lnTo>
                  <a:lnTo>
                    <a:pt x="0" y="76"/>
                  </a:lnTo>
                  <a:lnTo>
                    <a:pt x="51" y="76"/>
                  </a:lnTo>
                  <a:lnTo>
                    <a:pt x="65" y="102"/>
                  </a:lnTo>
                  <a:lnTo>
                    <a:pt x="88" y="111"/>
                  </a:lnTo>
                  <a:lnTo>
                    <a:pt x="114" y="93"/>
                  </a:lnTo>
                  <a:lnTo>
                    <a:pt x="99" y="60"/>
                  </a:lnTo>
                  <a:lnTo>
                    <a:pt x="86" y="0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68" name="Freeform 73"/>
            <p:cNvSpPr>
              <a:spLocks noChangeAspect="1"/>
            </p:cNvSpPr>
            <p:nvPr/>
          </p:nvSpPr>
          <p:spPr bwMode="auto">
            <a:xfrm>
              <a:off x="1485" y="3815"/>
              <a:ext cx="44" cy="44"/>
            </a:xfrm>
            <a:custGeom>
              <a:avLst/>
              <a:gdLst>
                <a:gd name="T0" fmla="*/ 0 w 105"/>
                <a:gd name="T1" fmla="*/ 0 h 105"/>
                <a:gd name="T2" fmla="*/ 12 w 105"/>
                <a:gd name="T3" fmla="*/ 59 h 105"/>
                <a:gd name="T4" fmla="*/ 28 w 105"/>
                <a:gd name="T5" fmla="*/ 93 h 105"/>
                <a:gd name="T6" fmla="*/ 63 w 105"/>
                <a:gd name="T7" fmla="*/ 105 h 105"/>
                <a:gd name="T8" fmla="*/ 105 w 105"/>
                <a:gd name="T9" fmla="*/ 96 h 105"/>
                <a:gd name="T10" fmla="*/ 86 w 105"/>
                <a:gd name="T11" fmla="*/ 70 h 105"/>
                <a:gd name="T12" fmla="*/ 69 w 105"/>
                <a:gd name="T13" fmla="*/ 68 h 105"/>
                <a:gd name="T14" fmla="*/ 46 w 105"/>
                <a:gd name="T15" fmla="*/ 57 h 105"/>
                <a:gd name="T16" fmla="*/ 20 w 105"/>
                <a:gd name="T17" fmla="*/ 7 h 105"/>
                <a:gd name="T18" fmla="*/ 0 w 105"/>
                <a:gd name="T19" fmla="*/ 0 h 105"/>
                <a:gd name="T20" fmla="*/ 0 w 105"/>
                <a:gd name="T21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5" h="105">
                  <a:moveTo>
                    <a:pt x="0" y="0"/>
                  </a:moveTo>
                  <a:lnTo>
                    <a:pt x="12" y="59"/>
                  </a:lnTo>
                  <a:lnTo>
                    <a:pt x="28" y="93"/>
                  </a:lnTo>
                  <a:lnTo>
                    <a:pt x="63" y="105"/>
                  </a:lnTo>
                  <a:lnTo>
                    <a:pt x="105" y="96"/>
                  </a:lnTo>
                  <a:lnTo>
                    <a:pt x="86" y="70"/>
                  </a:lnTo>
                  <a:lnTo>
                    <a:pt x="69" y="68"/>
                  </a:lnTo>
                  <a:lnTo>
                    <a:pt x="46" y="57"/>
                  </a:lnTo>
                  <a:lnTo>
                    <a:pt x="20" y="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69" name="Freeform 74"/>
            <p:cNvSpPr>
              <a:spLocks noChangeAspect="1"/>
            </p:cNvSpPr>
            <p:nvPr/>
          </p:nvSpPr>
          <p:spPr bwMode="auto">
            <a:xfrm>
              <a:off x="1430" y="3327"/>
              <a:ext cx="311" cy="474"/>
            </a:xfrm>
            <a:custGeom>
              <a:avLst/>
              <a:gdLst>
                <a:gd name="T0" fmla="*/ 238 w 755"/>
                <a:gd name="T1" fmla="*/ 78 h 1123"/>
                <a:gd name="T2" fmla="*/ 204 w 755"/>
                <a:gd name="T3" fmla="*/ 82 h 1123"/>
                <a:gd name="T4" fmla="*/ 182 w 755"/>
                <a:gd name="T5" fmla="*/ 161 h 1123"/>
                <a:gd name="T6" fmla="*/ 126 w 755"/>
                <a:gd name="T7" fmla="*/ 428 h 1123"/>
                <a:gd name="T8" fmla="*/ 136 w 755"/>
                <a:gd name="T9" fmla="*/ 513 h 1123"/>
                <a:gd name="T10" fmla="*/ 81 w 755"/>
                <a:gd name="T11" fmla="*/ 549 h 1123"/>
                <a:gd name="T12" fmla="*/ 69 w 755"/>
                <a:gd name="T13" fmla="*/ 845 h 1123"/>
                <a:gd name="T14" fmla="*/ 41 w 755"/>
                <a:gd name="T15" fmla="*/ 892 h 1123"/>
                <a:gd name="T16" fmla="*/ 17 w 755"/>
                <a:gd name="T17" fmla="*/ 932 h 1123"/>
                <a:gd name="T18" fmla="*/ 39 w 755"/>
                <a:gd name="T19" fmla="*/ 962 h 1123"/>
                <a:gd name="T20" fmla="*/ 0 w 755"/>
                <a:gd name="T21" fmla="*/ 1030 h 1123"/>
                <a:gd name="T22" fmla="*/ 44 w 755"/>
                <a:gd name="T23" fmla="*/ 1094 h 1123"/>
                <a:gd name="T24" fmla="*/ 79 w 755"/>
                <a:gd name="T25" fmla="*/ 1123 h 1123"/>
                <a:gd name="T26" fmla="*/ 116 w 755"/>
                <a:gd name="T27" fmla="*/ 1120 h 1123"/>
                <a:gd name="T28" fmla="*/ 117 w 755"/>
                <a:gd name="T29" fmla="*/ 1085 h 1123"/>
                <a:gd name="T30" fmla="*/ 218 w 755"/>
                <a:gd name="T31" fmla="*/ 995 h 1123"/>
                <a:gd name="T32" fmla="*/ 179 w 755"/>
                <a:gd name="T33" fmla="*/ 935 h 1123"/>
                <a:gd name="T34" fmla="*/ 237 w 755"/>
                <a:gd name="T35" fmla="*/ 876 h 1123"/>
                <a:gd name="T36" fmla="*/ 311 w 755"/>
                <a:gd name="T37" fmla="*/ 792 h 1123"/>
                <a:gd name="T38" fmla="*/ 286 w 755"/>
                <a:gd name="T39" fmla="*/ 770 h 1123"/>
                <a:gd name="T40" fmla="*/ 366 w 755"/>
                <a:gd name="T41" fmla="*/ 728 h 1123"/>
                <a:gd name="T42" fmla="*/ 376 w 755"/>
                <a:gd name="T43" fmla="*/ 675 h 1123"/>
                <a:gd name="T44" fmla="*/ 552 w 755"/>
                <a:gd name="T45" fmla="*/ 630 h 1123"/>
                <a:gd name="T46" fmla="*/ 527 w 755"/>
                <a:gd name="T47" fmla="*/ 486 h 1123"/>
                <a:gd name="T48" fmla="*/ 597 w 755"/>
                <a:gd name="T49" fmla="*/ 323 h 1123"/>
                <a:gd name="T50" fmla="*/ 755 w 755"/>
                <a:gd name="T51" fmla="*/ 196 h 1123"/>
                <a:gd name="T52" fmla="*/ 698 w 755"/>
                <a:gd name="T53" fmla="*/ 226 h 1123"/>
                <a:gd name="T54" fmla="*/ 552 w 755"/>
                <a:gd name="T55" fmla="*/ 249 h 1123"/>
                <a:gd name="T56" fmla="*/ 599 w 755"/>
                <a:gd name="T57" fmla="*/ 174 h 1123"/>
                <a:gd name="T58" fmla="*/ 515 w 755"/>
                <a:gd name="T59" fmla="*/ 126 h 1123"/>
                <a:gd name="T60" fmla="*/ 454 w 755"/>
                <a:gd name="T61" fmla="*/ 87 h 1123"/>
                <a:gd name="T62" fmla="*/ 382 w 755"/>
                <a:gd name="T63" fmla="*/ 18 h 1123"/>
                <a:gd name="T64" fmla="*/ 353 w 755"/>
                <a:gd name="T65" fmla="*/ 42 h 1123"/>
                <a:gd name="T66" fmla="*/ 286 w 755"/>
                <a:gd name="T67" fmla="*/ 0 h 1123"/>
                <a:gd name="T68" fmla="*/ 234 w 755"/>
                <a:gd name="T69" fmla="*/ 42 h 1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55" h="1123">
                  <a:moveTo>
                    <a:pt x="234" y="42"/>
                  </a:moveTo>
                  <a:lnTo>
                    <a:pt x="238" y="78"/>
                  </a:lnTo>
                  <a:lnTo>
                    <a:pt x="227" y="91"/>
                  </a:lnTo>
                  <a:lnTo>
                    <a:pt x="204" y="82"/>
                  </a:lnTo>
                  <a:lnTo>
                    <a:pt x="183" y="105"/>
                  </a:lnTo>
                  <a:lnTo>
                    <a:pt x="182" y="161"/>
                  </a:lnTo>
                  <a:lnTo>
                    <a:pt x="104" y="322"/>
                  </a:lnTo>
                  <a:lnTo>
                    <a:pt x="126" y="428"/>
                  </a:lnTo>
                  <a:lnTo>
                    <a:pt x="105" y="499"/>
                  </a:lnTo>
                  <a:lnTo>
                    <a:pt x="136" y="513"/>
                  </a:lnTo>
                  <a:lnTo>
                    <a:pt x="133" y="534"/>
                  </a:lnTo>
                  <a:lnTo>
                    <a:pt x="81" y="549"/>
                  </a:lnTo>
                  <a:lnTo>
                    <a:pt x="63" y="823"/>
                  </a:lnTo>
                  <a:lnTo>
                    <a:pt x="69" y="845"/>
                  </a:lnTo>
                  <a:lnTo>
                    <a:pt x="57" y="874"/>
                  </a:lnTo>
                  <a:lnTo>
                    <a:pt x="41" y="892"/>
                  </a:lnTo>
                  <a:lnTo>
                    <a:pt x="38" y="919"/>
                  </a:lnTo>
                  <a:lnTo>
                    <a:pt x="17" y="932"/>
                  </a:lnTo>
                  <a:lnTo>
                    <a:pt x="17" y="942"/>
                  </a:lnTo>
                  <a:lnTo>
                    <a:pt x="39" y="962"/>
                  </a:lnTo>
                  <a:lnTo>
                    <a:pt x="35" y="996"/>
                  </a:lnTo>
                  <a:lnTo>
                    <a:pt x="0" y="1030"/>
                  </a:lnTo>
                  <a:lnTo>
                    <a:pt x="2" y="1074"/>
                  </a:lnTo>
                  <a:lnTo>
                    <a:pt x="44" y="1094"/>
                  </a:lnTo>
                  <a:lnTo>
                    <a:pt x="47" y="1109"/>
                  </a:lnTo>
                  <a:lnTo>
                    <a:pt x="79" y="1123"/>
                  </a:lnTo>
                  <a:lnTo>
                    <a:pt x="87" y="1116"/>
                  </a:lnTo>
                  <a:lnTo>
                    <a:pt x="116" y="1120"/>
                  </a:lnTo>
                  <a:lnTo>
                    <a:pt x="124" y="1108"/>
                  </a:lnTo>
                  <a:lnTo>
                    <a:pt x="117" y="1085"/>
                  </a:lnTo>
                  <a:lnTo>
                    <a:pt x="121" y="1065"/>
                  </a:lnTo>
                  <a:lnTo>
                    <a:pt x="218" y="995"/>
                  </a:lnTo>
                  <a:lnTo>
                    <a:pt x="209" y="946"/>
                  </a:lnTo>
                  <a:lnTo>
                    <a:pt x="179" y="935"/>
                  </a:lnTo>
                  <a:lnTo>
                    <a:pt x="187" y="892"/>
                  </a:lnTo>
                  <a:lnTo>
                    <a:pt x="237" y="876"/>
                  </a:lnTo>
                  <a:lnTo>
                    <a:pt x="260" y="804"/>
                  </a:lnTo>
                  <a:lnTo>
                    <a:pt x="311" y="792"/>
                  </a:lnTo>
                  <a:lnTo>
                    <a:pt x="307" y="775"/>
                  </a:lnTo>
                  <a:lnTo>
                    <a:pt x="286" y="770"/>
                  </a:lnTo>
                  <a:lnTo>
                    <a:pt x="301" y="749"/>
                  </a:lnTo>
                  <a:lnTo>
                    <a:pt x="366" y="728"/>
                  </a:lnTo>
                  <a:lnTo>
                    <a:pt x="380" y="690"/>
                  </a:lnTo>
                  <a:lnTo>
                    <a:pt x="376" y="675"/>
                  </a:lnTo>
                  <a:lnTo>
                    <a:pt x="492" y="663"/>
                  </a:lnTo>
                  <a:lnTo>
                    <a:pt x="552" y="630"/>
                  </a:lnTo>
                  <a:lnTo>
                    <a:pt x="565" y="559"/>
                  </a:lnTo>
                  <a:lnTo>
                    <a:pt x="527" y="486"/>
                  </a:lnTo>
                  <a:lnTo>
                    <a:pt x="536" y="399"/>
                  </a:lnTo>
                  <a:lnTo>
                    <a:pt x="597" y="323"/>
                  </a:lnTo>
                  <a:lnTo>
                    <a:pt x="752" y="256"/>
                  </a:lnTo>
                  <a:lnTo>
                    <a:pt x="755" y="196"/>
                  </a:lnTo>
                  <a:lnTo>
                    <a:pt x="731" y="193"/>
                  </a:lnTo>
                  <a:lnTo>
                    <a:pt x="698" y="226"/>
                  </a:lnTo>
                  <a:lnTo>
                    <a:pt x="626" y="261"/>
                  </a:lnTo>
                  <a:lnTo>
                    <a:pt x="552" y="249"/>
                  </a:lnTo>
                  <a:lnTo>
                    <a:pt x="543" y="226"/>
                  </a:lnTo>
                  <a:lnTo>
                    <a:pt x="599" y="174"/>
                  </a:lnTo>
                  <a:lnTo>
                    <a:pt x="547" y="130"/>
                  </a:lnTo>
                  <a:lnTo>
                    <a:pt x="515" y="126"/>
                  </a:lnTo>
                  <a:lnTo>
                    <a:pt x="504" y="94"/>
                  </a:lnTo>
                  <a:lnTo>
                    <a:pt x="454" y="87"/>
                  </a:lnTo>
                  <a:lnTo>
                    <a:pt x="423" y="24"/>
                  </a:lnTo>
                  <a:lnTo>
                    <a:pt x="382" y="18"/>
                  </a:lnTo>
                  <a:lnTo>
                    <a:pt x="361" y="43"/>
                  </a:lnTo>
                  <a:lnTo>
                    <a:pt x="353" y="42"/>
                  </a:lnTo>
                  <a:lnTo>
                    <a:pt x="318" y="5"/>
                  </a:lnTo>
                  <a:lnTo>
                    <a:pt x="286" y="0"/>
                  </a:lnTo>
                  <a:lnTo>
                    <a:pt x="252" y="36"/>
                  </a:lnTo>
                  <a:lnTo>
                    <a:pt x="234" y="42"/>
                  </a:lnTo>
                  <a:lnTo>
                    <a:pt x="234" y="42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70" name="Freeform 75"/>
            <p:cNvSpPr>
              <a:spLocks noChangeAspect="1"/>
            </p:cNvSpPr>
            <p:nvPr/>
          </p:nvSpPr>
          <p:spPr bwMode="auto">
            <a:xfrm>
              <a:off x="1648" y="3463"/>
              <a:ext cx="87" cy="86"/>
            </a:xfrm>
            <a:custGeom>
              <a:avLst/>
              <a:gdLst>
                <a:gd name="T0" fmla="*/ 70 w 213"/>
                <a:gd name="T1" fmla="*/ 0 h 207"/>
                <a:gd name="T2" fmla="*/ 102 w 213"/>
                <a:gd name="T3" fmla="*/ 20 h 207"/>
                <a:gd name="T4" fmla="*/ 105 w 213"/>
                <a:gd name="T5" fmla="*/ 52 h 207"/>
                <a:gd name="T6" fmla="*/ 138 w 213"/>
                <a:gd name="T7" fmla="*/ 56 h 207"/>
                <a:gd name="T8" fmla="*/ 181 w 213"/>
                <a:gd name="T9" fmla="*/ 92 h 207"/>
                <a:gd name="T10" fmla="*/ 176 w 213"/>
                <a:gd name="T11" fmla="*/ 113 h 207"/>
                <a:gd name="T12" fmla="*/ 213 w 213"/>
                <a:gd name="T13" fmla="*/ 155 h 207"/>
                <a:gd name="T14" fmla="*/ 152 w 213"/>
                <a:gd name="T15" fmla="*/ 207 h 207"/>
                <a:gd name="T16" fmla="*/ 53 w 213"/>
                <a:gd name="T17" fmla="*/ 191 h 207"/>
                <a:gd name="T18" fmla="*/ 0 w 213"/>
                <a:gd name="T19" fmla="*/ 163 h 207"/>
                <a:gd name="T20" fmla="*/ 9 w 213"/>
                <a:gd name="T21" fmla="*/ 76 h 207"/>
                <a:gd name="T22" fmla="*/ 70 w 213"/>
                <a:gd name="T23" fmla="*/ 0 h 207"/>
                <a:gd name="T24" fmla="*/ 70 w 213"/>
                <a:gd name="T25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3" h="207">
                  <a:moveTo>
                    <a:pt x="70" y="0"/>
                  </a:moveTo>
                  <a:lnTo>
                    <a:pt x="102" y="20"/>
                  </a:lnTo>
                  <a:lnTo>
                    <a:pt x="105" y="52"/>
                  </a:lnTo>
                  <a:lnTo>
                    <a:pt x="138" y="56"/>
                  </a:lnTo>
                  <a:lnTo>
                    <a:pt x="181" y="92"/>
                  </a:lnTo>
                  <a:lnTo>
                    <a:pt x="176" y="113"/>
                  </a:lnTo>
                  <a:lnTo>
                    <a:pt x="213" y="155"/>
                  </a:lnTo>
                  <a:lnTo>
                    <a:pt x="152" y="207"/>
                  </a:lnTo>
                  <a:lnTo>
                    <a:pt x="53" y="191"/>
                  </a:lnTo>
                  <a:lnTo>
                    <a:pt x="0" y="163"/>
                  </a:lnTo>
                  <a:lnTo>
                    <a:pt x="9" y="76"/>
                  </a:lnTo>
                  <a:lnTo>
                    <a:pt x="70" y="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71" name="Freeform 76"/>
            <p:cNvSpPr>
              <a:spLocks noChangeAspect="1"/>
            </p:cNvSpPr>
            <p:nvPr/>
          </p:nvSpPr>
          <p:spPr bwMode="auto">
            <a:xfrm>
              <a:off x="1486" y="3142"/>
              <a:ext cx="211" cy="202"/>
            </a:xfrm>
            <a:custGeom>
              <a:avLst/>
              <a:gdLst>
                <a:gd name="T0" fmla="*/ 0 w 512"/>
                <a:gd name="T1" fmla="*/ 257 h 477"/>
                <a:gd name="T2" fmla="*/ 36 w 512"/>
                <a:gd name="T3" fmla="*/ 262 h 477"/>
                <a:gd name="T4" fmla="*/ 73 w 512"/>
                <a:gd name="T5" fmla="*/ 450 h 477"/>
                <a:gd name="T6" fmla="*/ 99 w 512"/>
                <a:gd name="T7" fmla="*/ 476 h 477"/>
                <a:gd name="T8" fmla="*/ 123 w 512"/>
                <a:gd name="T9" fmla="*/ 469 h 477"/>
                <a:gd name="T10" fmla="*/ 151 w 512"/>
                <a:gd name="T11" fmla="*/ 434 h 477"/>
                <a:gd name="T12" fmla="*/ 183 w 512"/>
                <a:gd name="T13" fmla="*/ 439 h 477"/>
                <a:gd name="T14" fmla="*/ 216 w 512"/>
                <a:gd name="T15" fmla="*/ 476 h 477"/>
                <a:gd name="T16" fmla="*/ 228 w 512"/>
                <a:gd name="T17" fmla="*/ 477 h 477"/>
                <a:gd name="T18" fmla="*/ 247 w 512"/>
                <a:gd name="T19" fmla="*/ 453 h 477"/>
                <a:gd name="T20" fmla="*/ 290 w 512"/>
                <a:gd name="T21" fmla="*/ 459 h 477"/>
                <a:gd name="T22" fmla="*/ 317 w 512"/>
                <a:gd name="T23" fmla="*/ 404 h 477"/>
                <a:gd name="T24" fmla="*/ 380 w 512"/>
                <a:gd name="T25" fmla="*/ 383 h 477"/>
                <a:gd name="T26" fmla="*/ 468 w 512"/>
                <a:gd name="T27" fmla="*/ 382 h 477"/>
                <a:gd name="T28" fmla="*/ 466 w 512"/>
                <a:gd name="T29" fmla="*/ 404 h 477"/>
                <a:gd name="T30" fmla="*/ 489 w 512"/>
                <a:gd name="T31" fmla="*/ 416 h 477"/>
                <a:gd name="T32" fmla="*/ 493 w 512"/>
                <a:gd name="T33" fmla="*/ 393 h 477"/>
                <a:gd name="T34" fmla="*/ 512 w 512"/>
                <a:gd name="T35" fmla="*/ 372 h 477"/>
                <a:gd name="T36" fmla="*/ 487 w 512"/>
                <a:gd name="T37" fmla="*/ 286 h 477"/>
                <a:gd name="T38" fmla="*/ 427 w 512"/>
                <a:gd name="T39" fmla="*/ 269 h 477"/>
                <a:gd name="T40" fmla="*/ 416 w 512"/>
                <a:gd name="T41" fmla="*/ 231 h 477"/>
                <a:gd name="T42" fmla="*/ 400 w 512"/>
                <a:gd name="T43" fmla="*/ 220 h 477"/>
                <a:gd name="T44" fmla="*/ 403 w 512"/>
                <a:gd name="T45" fmla="*/ 206 h 477"/>
                <a:gd name="T46" fmla="*/ 422 w 512"/>
                <a:gd name="T47" fmla="*/ 192 h 477"/>
                <a:gd name="T48" fmla="*/ 310 w 512"/>
                <a:gd name="T49" fmla="*/ 110 h 477"/>
                <a:gd name="T50" fmla="*/ 253 w 512"/>
                <a:gd name="T51" fmla="*/ 102 h 477"/>
                <a:gd name="T52" fmla="*/ 217 w 512"/>
                <a:gd name="T53" fmla="*/ 60 h 477"/>
                <a:gd name="T54" fmla="*/ 245 w 512"/>
                <a:gd name="T55" fmla="*/ 49 h 477"/>
                <a:gd name="T56" fmla="*/ 253 w 512"/>
                <a:gd name="T57" fmla="*/ 4 h 477"/>
                <a:gd name="T58" fmla="*/ 226 w 512"/>
                <a:gd name="T59" fmla="*/ 0 h 477"/>
                <a:gd name="T60" fmla="*/ 123 w 512"/>
                <a:gd name="T61" fmla="*/ 15 h 477"/>
                <a:gd name="T62" fmla="*/ 117 w 512"/>
                <a:gd name="T63" fmla="*/ 8 h 477"/>
                <a:gd name="T64" fmla="*/ 83 w 512"/>
                <a:gd name="T65" fmla="*/ 8 h 477"/>
                <a:gd name="T66" fmla="*/ 67 w 512"/>
                <a:gd name="T67" fmla="*/ 38 h 477"/>
                <a:gd name="T68" fmla="*/ 28 w 512"/>
                <a:gd name="T69" fmla="*/ 31 h 477"/>
                <a:gd name="T70" fmla="*/ 72 w 512"/>
                <a:gd name="T71" fmla="*/ 121 h 477"/>
                <a:gd name="T72" fmla="*/ 36 w 512"/>
                <a:gd name="T73" fmla="*/ 184 h 477"/>
                <a:gd name="T74" fmla="*/ 34 w 512"/>
                <a:gd name="T75" fmla="*/ 228 h 477"/>
                <a:gd name="T76" fmla="*/ 0 w 512"/>
                <a:gd name="T77" fmla="*/ 257 h 477"/>
                <a:gd name="T78" fmla="*/ 0 w 512"/>
                <a:gd name="T79" fmla="*/ 257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12" h="477">
                  <a:moveTo>
                    <a:pt x="0" y="257"/>
                  </a:moveTo>
                  <a:lnTo>
                    <a:pt x="36" y="262"/>
                  </a:lnTo>
                  <a:lnTo>
                    <a:pt x="73" y="450"/>
                  </a:lnTo>
                  <a:lnTo>
                    <a:pt x="99" y="476"/>
                  </a:lnTo>
                  <a:lnTo>
                    <a:pt x="123" y="469"/>
                  </a:lnTo>
                  <a:lnTo>
                    <a:pt x="151" y="434"/>
                  </a:lnTo>
                  <a:lnTo>
                    <a:pt x="183" y="439"/>
                  </a:lnTo>
                  <a:lnTo>
                    <a:pt x="216" y="476"/>
                  </a:lnTo>
                  <a:lnTo>
                    <a:pt x="228" y="477"/>
                  </a:lnTo>
                  <a:lnTo>
                    <a:pt x="247" y="453"/>
                  </a:lnTo>
                  <a:lnTo>
                    <a:pt x="290" y="459"/>
                  </a:lnTo>
                  <a:lnTo>
                    <a:pt x="317" y="404"/>
                  </a:lnTo>
                  <a:lnTo>
                    <a:pt x="380" y="383"/>
                  </a:lnTo>
                  <a:lnTo>
                    <a:pt x="468" y="382"/>
                  </a:lnTo>
                  <a:lnTo>
                    <a:pt x="466" y="404"/>
                  </a:lnTo>
                  <a:lnTo>
                    <a:pt x="489" y="416"/>
                  </a:lnTo>
                  <a:lnTo>
                    <a:pt x="493" y="393"/>
                  </a:lnTo>
                  <a:lnTo>
                    <a:pt x="512" y="372"/>
                  </a:lnTo>
                  <a:lnTo>
                    <a:pt x="487" y="286"/>
                  </a:lnTo>
                  <a:lnTo>
                    <a:pt x="427" y="269"/>
                  </a:lnTo>
                  <a:lnTo>
                    <a:pt x="416" y="231"/>
                  </a:lnTo>
                  <a:lnTo>
                    <a:pt x="400" y="220"/>
                  </a:lnTo>
                  <a:lnTo>
                    <a:pt x="403" y="206"/>
                  </a:lnTo>
                  <a:lnTo>
                    <a:pt x="422" y="192"/>
                  </a:lnTo>
                  <a:lnTo>
                    <a:pt x="310" y="110"/>
                  </a:lnTo>
                  <a:lnTo>
                    <a:pt x="253" y="102"/>
                  </a:lnTo>
                  <a:lnTo>
                    <a:pt x="217" y="60"/>
                  </a:lnTo>
                  <a:lnTo>
                    <a:pt x="245" y="49"/>
                  </a:lnTo>
                  <a:lnTo>
                    <a:pt x="253" y="4"/>
                  </a:lnTo>
                  <a:lnTo>
                    <a:pt x="226" y="0"/>
                  </a:lnTo>
                  <a:lnTo>
                    <a:pt x="123" y="15"/>
                  </a:lnTo>
                  <a:lnTo>
                    <a:pt x="117" y="8"/>
                  </a:lnTo>
                  <a:lnTo>
                    <a:pt x="83" y="8"/>
                  </a:lnTo>
                  <a:lnTo>
                    <a:pt x="67" y="38"/>
                  </a:lnTo>
                  <a:lnTo>
                    <a:pt x="28" y="31"/>
                  </a:lnTo>
                  <a:lnTo>
                    <a:pt x="72" y="121"/>
                  </a:lnTo>
                  <a:lnTo>
                    <a:pt x="36" y="184"/>
                  </a:lnTo>
                  <a:lnTo>
                    <a:pt x="34" y="228"/>
                  </a:lnTo>
                  <a:lnTo>
                    <a:pt x="0" y="257"/>
                  </a:lnTo>
                  <a:lnTo>
                    <a:pt x="0" y="257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72" name="Freeform 77"/>
            <p:cNvSpPr>
              <a:spLocks noChangeAspect="1"/>
            </p:cNvSpPr>
            <p:nvPr/>
          </p:nvSpPr>
          <p:spPr bwMode="auto">
            <a:xfrm>
              <a:off x="1605" y="3304"/>
              <a:ext cx="136" cy="132"/>
            </a:xfrm>
            <a:custGeom>
              <a:avLst/>
              <a:gdLst>
                <a:gd name="T0" fmla="*/ 201 w 331"/>
                <a:gd name="T1" fmla="*/ 33 h 313"/>
                <a:gd name="T2" fmla="*/ 191 w 331"/>
                <a:gd name="T3" fmla="*/ 90 h 313"/>
                <a:gd name="T4" fmla="*/ 212 w 331"/>
                <a:gd name="T5" fmla="*/ 112 h 313"/>
                <a:gd name="T6" fmla="*/ 237 w 331"/>
                <a:gd name="T7" fmla="*/ 107 h 313"/>
                <a:gd name="T8" fmla="*/ 307 w 331"/>
                <a:gd name="T9" fmla="*/ 148 h 313"/>
                <a:gd name="T10" fmla="*/ 300 w 331"/>
                <a:gd name="T11" fmla="*/ 184 h 313"/>
                <a:gd name="T12" fmla="*/ 331 w 331"/>
                <a:gd name="T13" fmla="*/ 203 h 313"/>
                <a:gd name="T14" fmla="*/ 324 w 331"/>
                <a:gd name="T15" fmla="*/ 248 h 313"/>
                <a:gd name="T16" fmla="*/ 308 w 331"/>
                <a:gd name="T17" fmla="*/ 246 h 313"/>
                <a:gd name="T18" fmla="*/ 275 w 331"/>
                <a:gd name="T19" fmla="*/ 278 h 313"/>
                <a:gd name="T20" fmla="*/ 203 w 331"/>
                <a:gd name="T21" fmla="*/ 313 h 313"/>
                <a:gd name="T22" fmla="*/ 128 w 331"/>
                <a:gd name="T23" fmla="*/ 301 h 313"/>
                <a:gd name="T24" fmla="*/ 120 w 331"/>
                <a:gd name="T25" fmla="*/ 279 h 313"/>
                <a:gd name="T26" fmla="*/ 174 w 331"/>
                <a:gd name="T27" fmla="*/ 228 h 313"/>
                <a:gd name="T28" fmla="*/ 128 w 331"/>
                <a:gd name="T29" fmla="*/ 184 h 313"/>
                <a:gd name="T30" fmla="*/ 92 w 331"/>
                <a:gd name="T31" fmla="*/ 179 h 313"/>
                <a:gd name="T32" fmla="*/ 81 w 331"/>
                <a:gd name="T33" fmla="*/ 147 h 313"/>
                <a:gd name="T34" fmla="*/ 32 w 331"/>
                <a:gd name="T35" fmla="*/ 140 h 313"/>
                <a:gd name="T36" fmla="*/ 0 w 331"/>
                <a:gd name="T37" fmla="*/ 76 h 313"/>
                <a:gd name="T38" fmla="*/ 29 w 331"/>
                <a:gd name="T39" fmla="*/ 21 h 313"/>
                <a:gd name="T40" fmla="*/ 92 w 331"/>
                <a:gd name="T41" fmla="*/ 0 h 313"/>
                <a:gd name="T42" fmla="*/ 179 w 331"/>
                <a:gd name="T43" fmla="*/ 0 h 313"/>
                <a:gd name="T44" fmla="*/ 178 w 331"/>
                <a:gd name="T45" fmla="*/ 21 h 313"/>
                <a:gd name="T46" fmla="*/ 201 w 331"/>
                <a:gd name="T47" fmla="*/ 33 h 313"/>
                <a:gd name="T48" fmla="*/ 201 w 331"/>
                <a:gd name="T49" fmla="*/ 33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31" h="313">
                  <a:moveTo>
                    <a:pt x="201" y="33"/>
                  </a:moveTo>
                  <a:lnTo>
                    <a:pt x="191" y="90"/>
                  </a:lnTo>
                  <a:lnTo>
                    <a:pt x="212" y="112"/>
                  </a:lnTo>
                  <a:lnTo>
                    <a:pt x="237" y="107"/>
                  </a:lnTo>
                  <a:lnTo>
                    <a:pt x="307" y="148"/>
                  </a:lnTo>
                  <a:lnTo>
                    <a:pt x="300" y="184"/>
                  </a:lnTo>
                  <a:lnTo>
                    <a:pt x="331" y="203"/>
                  </a:lnTo>
                  <a:lnTo>
                    <a:pt x="324" y="248"/>
                  </a:lnTo>
                  <a:lnTo>
                    <a:pt x="308" y="246"/>
                  </a:lnTo>
                  <a:lnTo>
                    <a:pt x="275" y="278"/>
                  </a:lnTo>
                  <a:lnTo>
                    <a:pt x="203" y="313"/>
                  </a:lnTo>
                  <a:lnTo>
                    <a:pt x="128" y="301"/>
                  </a:lnTo>
                  <a:lnTo>
                    <a:pt x="120" y="279"/>
                  </a:lnTo>
                  <a:lnTo>
                    <a:pt x="174" y="228"/>
                  </a:lnTo>
                  <a:lnTo>
                    <a:pt x="128" y="184"/>
                  </a:lnTo>
                  <a:lnTo>
                    <a:pt x="92" y="179"/>
                  </a:lnTo>
                  <a:lnTo>
                    <a:pt x="81" y="147"/>
                  </a:lnTo>
                  <a:lnTo>
                    <a:pt x="32" y="140"/>
                  </a:lnTo>
                  <a:lnTo>
                    <a:pt x="0" y="76"/>
                  </a:lnTo>
                  <a:lnTo>
                    <a:pt x="29" y="21"/>
                  </a:lnTo>
                  <a:lnTo>
                    <a:pt x="92" y="0"/>
                  </a:lnTo>
                  <a:lnTo>
                    <a:pt x="179" y="0"/>
                  </a:lnTo>
                  <a:lnTo>
                    <a:pt x="178" y="21"/>
                  </a:lnTo>
                  <a:lnTo>
                    <a:pt x="201" y="33"/>
                  </a:lnTo>
                  <a:lnTo>
                    <a:pt x="201" y="33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73" name="Freeform 78"/>
            <p:cNvSpPr>
              <a:spLocks noChangeAspect="1"/>
            </p:cNvSpPr>
            <p:nvPr/>
          </p:nvSpPr>
          <p:spPr bwMode="auto">
            <a:xfrm>
              <a:off x="1680" y="2875"/>
              <a:ext cx="90" cy="111"/>
            </a:xfrm>
            <a:custGeom>
              <a:avLst/>
              <a:gdLst>
                <a:gd name="T0" fmla="*/ 83 w 221"/>
                <a:gd name="T1" fmla="*/ 0 h 263"/>
                <a:gd name="T2" fmla="*/ 45 w 221"/>
                <a:gd name="T3" fmla="*/ 2 h 263"/>
                <a:gd name="T4" fmla="*/ 20 w 221"/>
                <a:gd name="T5" fmla="*/ 14 h 263"/>
                <a:gd name="T6" fmla="*/ 35 w 221"/>
                <a:gd name="T7" fmla="*/ 39 h 263"/>
                <a:gd name="T8" fmla="*/ 17 w 221"/>
                <a:gd name="T9" fmla="*/ 57 h 263"/>
                <a:gd name="T10" fmla="*/ 0 w 221"/>
                <a:gd name="T11" fmla="*/ 56 h 263"/>
                <a:gd name="T12" fmla="*/ 8 w 221"/>
                <a:gd name="T13" fmla="*/ 93 h 263"/>
                <a:gd name="T14" fmla="*/ 44 w 221"/>
                <a:gd name="T15" fmla="*/ 108 h 263"/>
                <a:gd name="T16" fmla="*/ 39 w 221"/>
                <a:gd name="T17" fmla="*/ 130 h 263"/>
                <a:gd name="T18" fmla="*/ 55 w 221"/>
                <a:gd name="T19" fmla="*/ 140 h 263"/>
                <a:gd name="T20" fmla="*/ 54 w 221"/>
                <a:gd name="T21" fmla="*/ 238 h 263"/>
                <a:gd name="T22" fmla="*/ 68 w 221"/>
                <a:gd name="T23" fmla="*/ 263 h 263"/>
                <a:gd name="T24" fmla="*/ 193 w 221"/>
                <a:gd name="T25" fmla="*/ 243 h 263"/>
                <a:gd name="T26" fmla="*/ 177 w 221"/>
                <a:gd name="T27" fmla="*/ 203 h 263"/>
                <a:gd name="T28" fmla="*/ 139 w 221"/>
                <a:gd name="T29" fmla="*/ 181 h 263"/>
                <a:gd name="T30" fmla="*/ 144 w 221"/>
                <a:gd name="T31" fmla="*/ 138 h 263"/>
                <a:gd name="T32" fmla="*/ 221 w 221"/>
                <a:gd name="T33" fmla="*/ 86 h 263"/>
                <a:gd name="T34" fmla="*/ 149 w 221"/>
                <a:gd name="T35" fmla="*/ 83 h 263"/>
                <a:gd name="T36" fmla="*/ 83 w 221"/>
                <a:gd name="T37" fmla="*/ 0 h 263"/>
                <a:gd name="T38" fmla="*/ 83 w 221"/>
                <a:gd name="T39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1" h="263">
                  <a:moveTo>
                    <a:pt x="83" y="0"/>
                  </a:moveTo>
                  <a:lnTo>
                    <a:pt x="45" y="2"/>
                  </a:lnTo>
                  <a:lnTo>
                    <a:pt x="20" y="14"/>
                  </a:lnTo>
                  <a:lnTo>
                    <a:pt x="35" y="39"/>
                  </a:lnTo>
                  <a:lnTo>
                    <a:pt x="17" y="57"/>
                  </a:lnTo>
                  <a:lnTo>
                    <a:pt x="0" y="56"/>
                  </a:lnTo>
                  <a:lnTo>
                    <a:pt x="8" y="93"/>
                  </a:lnTo>
                  <a:lnTo>
                    <a:pt x="44" y="108"/>
                  </a:lnTo>
                  <a:lnTo>
                    <a:pt x="39" y="130"/>
                  </a:lnTo>
                  <a:lnTo>
                    <a:pt x="55" y="140"/>
                  </a:lnTo>
                  <a:lnTo>
                    <a:pt x="54" y="238"/>
                  </a:lnTo>
                  <a:lnTo>
                    <a:pt x="68" y="263"/>
                  </a:lnTo>
                  <a:lnTo>
                    <a:pt x="193" y="243"/>
                  </a:lnTo>
                  <a:lnTo>
                    <a:pt x="177" y="203"/>
                  </a:lnTo>
                  <a:lnTo>
                    <a:pt x="139" y="181"/>
                  </a:lnTo>
                  <a:lnTo>
                    <a:pt x="144" y="138"/>
                  </a:lnTo>
                  <a:lnTo>
                    <a:pt x="221" y="86"/>
                  </a:lnTo>
                  <a:lnTo>
                    <a:pt x="149" y="83"/>
                  </a:lnTo>
                  <a:lnTo>
                    <a:pt x="83" y="0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74" name="Freeform 79"/>
            <p:cNvSpPr>
              <a:spLocks noChangeAspect="1"/>
            </p:cNvSpPr>
            <p:nvPr/>
          </p:nvSpPr>
          <p:spPr bwMode="auto">
            <a:xfrm>
              <a:off x="1737" y="2912"/>
              <a:ext cx="78" cy="65"/>
            </a:xfrm>
            <a:custGeom>
              <a:avLst/>
              <a:gdLst>
                <a:gd name="T0" fmla="*/ 82 w 190"/>
                <a:gd name="T1" fmla="*/ 0 h 157"/>
                <a:gd name="T2" fmla="*/ 5 w 190"/>
                <a:gd name="T3" fmla="*/ 52 h 157"/>
                <a:gd name="T4" fmla="*/ 0 w 190"/>
                <a:gd name="T5" fmla="*/ 95 h 157"/>
                <a:gd name="T6" fmla="*/ 40 w 190"/>
                <a:gd name="T7" fmla="*/ 117 h 157"/>
                <a:gd name="T8" fmla="*/ 54 w 190"/>
                <a:gd name="T9" fmla="*/ 157 h 157"/>
                <a:gd name="T10" fmla="*/ 83 w 190"/>
                <a:gd name="T11" fmla="*/ 138 h 157"/>
                <a:gd name="T12" fmla="*/ 117 w 190"/>
                <a:gd name="T13" fmla="*/ 157 h 157"/>
                <a:gd name="T14" fmla="*/ 157 w 190"/>
                <a:gd name="T15" fmla="*/ 157 h 157"/>
                <a:gd name="T16" fmla="*/ 185 w 190"/>
                <a:gd name="T17" fmla="*/ 99 h 157"/>
                <a:gd name="T18" fmla="*/ 171 w 190"/>
                <a:gd name="T19" fmla="*/ 75 h 157"/>
                <a:gd name="T20" fmla="*/ 190 w 190"/>
                <a:gd name="T21" fmla="*/ 49 h 157"/>
                <a:gd name="T22" fmla="*/ 152 w 190"/>
                <a:gd name="T23" fmla="*/ 41 h 157"/>
                <a:gd name="T24" fmla="*/ 102 w 190"/>
                <a:gd name="T25" fmla="*/ 2 h 157"/>
                <a:gd name="T26" fmla="*/ 82 w 190"/>
                <a:gd name="T27" fmla="*/ 0 h 157"/>
                <a:gd name="T28" fmla="*/ 82 w 190"/>
                <a:gd name="T29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157">
                  <a:moveTo>
                    <a:pt x="82" y="0"/>
                  </a:moveTo>
                  <a:lnTo>
                    <a:pt x="5" y="52"/>
                  </a:lnTo>
                  <a:lnTo>
                    <a:pt x="0" y="95"/>
                  </a:lnTo>
                  <a:lnTo>
                    <a:pt x="40" y="117"/>
                  </a:lnTo>
                  <a:lnTo>
                    <a:pt x="54" y="157"/>
                  </a:lnTo>
                  <a:lnTo>
                    <a:pt x="83" y="138"/>
                  </a:lnTo>
                  <a:lnTo>
                    <a:pt x="117" y="157"/>
                  </a:lnTo>
                  <a:lnTo>
                    <a:pt x="157" y="157"/>
                  </a:lnTo>
                  <a:lnTo>
                    <a:pt x="185" y="99"/>
                  </a:lnTo>
                  <a:lnTo>
                    <a:pt x="171" y="75"/>
                  </a:lnTo>
                  <a:lnTo>
                    <a:pt x="190" y="49"/>
                  </a:lnTo>
                  <a:lnTo>
                    <a:pt x="152" y="41"/>
                  </a:lnTo>
                  <a:lnTo>
                    <a:pt x="102" y="2"/>
                  </a:lnTo>
                  <a:lnTo>
                    <a:pt x="82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75" name="Freeform 80"/>
            <p:cNvSpPr>
              <a:spLocks noChangeAspect="1"/>
            </p:cNvSpPr>
            <p:nvPr/>
          </p:nvSpPr>
          <p:spPr bwMode="auto">
            <a:xfrm>
              <a:off x="1801" y="2931"/>
              <a:ext cx="44" cy="53"/>
            </a:xfrm>
            <a:custGeom>
              <a:avLst/>
              <a:gdLst>
                <a:gd name="T0" fmla="*/ 33 w 104"/>
                <a:gd name="T1" fmla="*/ 0 h 125"/>
                <a:gd name="T2" fmla="*/ 14 w 104"/>
                <a:gd name="T3" fmla="*/ 26 h 125"/>
                <a:gd name="T4" fmla="*/ 28 w 104"/>
                <a:gd name="T5" fmla="*/ 50 h 125"/>
                <a:gd name="T6" fmla="*/ 0 w 104"/>
                <a:gd name="T7" fmla="*/ 108 h 125"/>
                <a:gd name="T8" fmla="*/ 22 w 104"/>
                <a:gd name="T9" fmla="*/ 125 h 125"/>
                <a:gd name="T10" fmla="*/ 50 w 104"/>
                <a:gd name="T11" fmla="*/ 122 h 125"/>
                <a:gd name="T12" fmla="*/ 104 w 104"/>
                <a:gd name="T13" fmla="*/ 52 h 125"/>
                <a:gd name="T14" fmla="*/ 52 w 104"/>
                <a:gd name="T15" fmla="*/ 5 h 125"/>
                <a:gd name="T16" fmla="*/ 33 w 104"/>
                <a:gd name="T17" fmla="*/ 0 h 125"/>
                <a:gd name="T18" fmla="*/ 33 w 104"/>
                <a:gd name="T1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125">
                  <a:moveTo>
                    <a:pt x="33" y="0"/>
                  </a:moveTo>
                  <a:lnTo>
                    <a:pt x="14" y="26"/>
                  </a:lnTo>
                  <a:lnTo>
                    <a:pt x="28" y="50"/>
                  </a:lnTo>
                  <a:lnTo>
                    <a:pt x="0" y="108"/>
                  </a:lnTo>
                  <a:lnTo>
                    <a:pt x="22" y="125"/>
                  </a:lnTo>
                  <a:lnTo>
                    <a:pt x="50" y="122"/>
                  </a:lnTo>
                  <a:lnTo>
                    <a:pt x="104" y="52"/>
                  </a:lnTo>
                  <a:lnTo>
                    <a:pt x="52" y="5"/>
                  </a:lnTo>
                  <a:lnTo>
                    <a:pt x="33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76" name="Freeform 81"/>
            <p:cNvSpPr>
              <a:spLocks noChangeAspect="1"/>
            </p:cNvSpPr>
            <p:nvPr/>
          </p:nvSpPr>
          <p:spPr bwMode="auto">
            <a:xfrm>
              <a:off x="1427" y="2914"/>
              <a:ext cx="690" cy="614"/>
            </a:xfrm>
            <a:custGeom>
              <a:avLst/>
              <a:gdLst>
                <a:gd name="T0" fmla="*/ 1040 w 1679"/>
                <a:gd name="T1" fmla="*/ 109 h 1453"/>
                <a:gd name="T2" fmla="*/ 1101 w 1679"/>
                <a:gd name="T3" fmla="*/ 194 h 1453"/>
                <a:gd name="T4" fmla="*/ 1046 w 1679"/>
                <a:gd name="T5" fmla="*/ 288 h 1453"/>
                <a:gd name="T6" fmla="*/ 1119 w 1679"/>
                <a:gd name="T7" fmla="*/ 272 h 1453"/>
                <a:gd name="T8" fmla="*/ 1065 w 1679"/>
                <a:gd name="T9" fmla="*/ 302 h 1453"/>
                <a:gd name="T10" fmla="*/ 1160 w 1679"/>
                <a:gd name="T11" fmla="*/ 293 h 1453"/>
                <a:gd name="T12" fmla="*/ 1269 w 1679"/>
                <a:gd name="T13" fmla="*/ 319 h 1453"/>
                <a:gd name="T14" fmla="*/ 1280 w 1679"/>
                <a:gd name="T15" fmla="*/ 348 h 1453"/>
                <a:gd name="T16" fmla="*/ 1294 w 1679"/>
                <a:gd name="T17" fmla="*/ 371 h 1453"/>
                <a:gd name="T18" fmla="*/ 1428 w 1679"/>
                <a:gd name="T19" fmla="*/ 405 h 1453"/>
                <a:gd name="T20" fmla="*/ 1497 w 1679"/>
                <a:gd name="T21" fmla="*/ 393 h 1453"/>
                <a:gd name="T22" fmla="*/ 1617 w 1679"/>
                <a:gd name="T23" fmla="*/ 493 h 1453"/>
                <a:gd name="T24" fmla="*/ 1675 w 1679"/>
                <a:gd name="T25" fmla="*/ 500 h 1453"/>
                <a:gd name="T26" fmla="*/ 1653 w 1679"/>
                <a:gd name="T27" fmla="*/ 648 h 1453"/>
                <a:gd name="T28" fmla="*/ 1500 w 1679"/>
                <a:gd name="T29" fmla="*/ 751 h 1453"/>
                <a:gd name="T30" fmla="*/ 1460 w 1679"/>
                <a:gd name="T31" fmla="*/ 836 h 1453"/>
                <a:gd name="T32" fmla="*/ 1418 w 1679"/>
                <a:gd name="T33" fmla="*/ 950 h 1453"/>
                <a:gd name="T34" fmla="*/ 1255 w 1679"/>
                <a:gd name="T35" fmla="*/ 1114 h 1453"/>
                <a:gd name="T36" fmla="*/ 1123 w 1679"/>
                <a:gd name="T37" fmla="*/ 1141 h 1453"/>
                <a:gd name="T38" fmla="*/ 974 w 1679"/>
                <a:gd name="T39" fmla="*/ 1187 h 1453"/>
                <a:gd name="T40" fmla="*/ 825 w 1679"/>
                <a:gd name="T41" fmla="*/ 1407 h 1453"/>
                <a:gd name="T42" fmla="*/ 840 w 1679"/>
                <a:gd name="T43" fmla="*/ 1331 h 1453"/>
                <a:gd name="T44" fmla="*/ 752 w 1679"/>
                <a:gd name="T45" fmla="*/ 1453 h 1453"/>
                <a:gd name="T46" fmla="*/ 720 w 1679"/>
                <a:gd name="T47" fmla="*/ 1390 h 1453"/>
                <a:gd name="T48" fmla="*/ 647 w 1679"/>
                <a:gd name="T49" fmla="*/ 1350 h 1453"/>
                <a:gd name="T50" fmla="*/ 612 w 1679"/>
                <a:gd name="T51" fmla="*/ 1298 h 1453"/>
                <a:gd name="T52" fmla="*/ 767 w 1679"/>
                <a:gd name="T53" fmla="*/ 1174 h 1453"/>
                <a:gd name="T54" fmla="*/ 766 w 1679"/>
                <a:gd name="T55" fmla="*/ 1126 h 1453"/>
                <a:gd name="T56" fmla="*/ 742 w 1679"/>
                <a:gd name="T57" fmla="*/ 1071 h 1453"/>
                <a:gd name="T58" fmla="*/ 647 w 1679"/>
                <a:gd name="T59" fmla="*/ 1035 h 1453"/>
                <a:gd name="T60" fmla="*/ 640 w 1679"/>
                <a:gd name="T61" fmla="*/ 933 h 1453"/>
                <a:gd name="T62" fmla="*/ 634 w 1679"/>
                <a:gd name="T63" fmla="*/ 826 h 1453"/>
                <a:gd name="T64" fmla="*/ 563 w 1679"/>
                <a:gd name="T65" fmla="*/ 772 h 1453"/>
                <a:gd name="T66" fmla="*/ 549 w 1679"/>
                <a:gd name="T67" fmla="*/ 749 h 1453"/>
                <a:gd name="T68" fmla="*/ 453 w 1679"/>
                <a:gd name="T69" fmla="*/ 648 h 1453"/>
                <a:gd name="T70" fmla="*/ 364 w 1679"/>
                <a:gd name="T71" fmla="*/ 599 h 1453"/>
                <a:gd name="T72" fmla="*/ 400 w 1679"/>
                <a:gd name="T73" fmla="*/ 544 h 1453"/>
                <a:gd name="T74" fmla="*/ 270 w 1679"/>
                <a:gd name="T75" fmla="*/ 555 h 1453"/>
                <a:gd name="T76" fmla="*/ 230 w 1679"/>
                <a:gd name="T77" fmla="*/ 548 h 1453"/>
                <a:gd name="T78" fmla="*/ 179 w 1679"/>
                <a:gd name="T79" fmla="*/ 573 h 1453"/>
                <a:gd name="T80" fmla="*/ 145 w 1679"/>
                <a:gd name="T81" fmla="*/ 512 h 1453"/>
                <a:gd name="T82" fmla="*/ 78 w 1679"/>
                <a:gd name="T83" fmla="*/ 512 h 1453"/>
                <a:gd name="T84" fmla="*/ 14 w 1679"/>
                <a:gd name="T85" fmla="*/ 503 h 1453"/>
                <a:gd name="T86" fmla="*/ 34 w 1679"/>
                <a:gd name="T87" fmla="*/ 386 h 1453"/>
                <a:gd name="T88" fmla="*/ 166 w 1679"/>
                <a:gd name="T89" fmla="*/ 295 h 1453"/>
                <a:gd name="T90" fmla="*/ 197 w 1679"/>
                <a:gd name="T91" fmla="*/ 160 h 1453"/>
                <a:gd name="T92" fmla="*/ 240 w 1679"/>
                <a:gd name="T93" fmla="*/ 109 h 1453"/>
                <a:gd name="T94" fmla="*/ 216 w 1679"/>
                <a:gd name="T95" fmla="*/ 100 h 1453"/>
                <a:gd name="T96" fmla="*/ 238 w 1679"/>
                <a:gd name="T97" fmla="*/ 85 h 1453"/>
                <a:gd name="T98" fmla="*/ 300 w 1679"/>
                <a:gd name="T99" fmla="*/ 104 h 1453"/>
                <a:gd name="T100" fmla="*/ 411 w 1679"/>
                <a:gd name="T101" fmla="*/ 149 h 1453"/>
                <a:gd name="T102" fmla="*/ 431 w 1679"/>
                <a:gd name="T103" fmla="*/ 31 h 1453"/>
                <a:gd name="T104" fmla="*/ 528 w 1679"/>
                <a:gd name="T105" fmla="*/ 61 h 1453"/>
                <a:gd name="T106" fmla="*/ 603 w 1679"/>
                <a:gd name="T107" fmla="*/ 57 h 1453"/>
                <a:gd name="T108" fmla="*/ 625 w 1679"/>
                <a:gd name="T109" fmla="*/ 0 h 1453"/>
                <a:gd name="T110" fmla="*/ 659 w 1679"/>
                <a:gd name="T111" fmla="*/ 36 h 1453"/>
                <a:gd name="T112" fmla="*/ 672 w 1679"/>
                <a:gd name="T113" fmla="*/ 144 h 1453"/>
                <a:gd name="T114" fmla="*/ 809 w 1679"/>
                <a:gd name="T115" fmla="*/ 150 h 1453"/>
                <a:gd name="T116" fmla="*/ 876 w 1679"/>
                <a:gd name="T117" fmla="*/ 150 h 1453"/>
                <a:gd name="T118" fmla="*/ 938 w 1679"/>
                <a:gd name="T119" fmla="*/ 166 h 1453"/>
                <a:gd name="T120" fmla="*/ 1021 w 1679"/>
                <a:gd name="T121" fmla="*/ 94 h 1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79" h="1453">
                  <a:moveTo>
                    <a:pt x="1021" y="94"/>
                  </a:moveTo>
                  <a:lnTo>
                    <a:pt x="1040" y="109"/>
                  </a:lnTo>
                  <a:lnTo>
                    <a:pt x="1071" y="174"/>
                  </a:lnTo>
                  <a:lnTo>
                    <a:pt x="1101" y="194"/>
                  </a:lnTo>
                  <a:lnTo>
                    <a:pt x="989" y="292"/>
                  </a:lnTo>
                  <a:lnTo>
                    <a:pt x="1046" y="288"/>
                  </a:lnTo>
                  <a:lnTo>
                    <a:pt x="1087" y="267"/>
                  </a:lnTo>
                  <a:lnTo>
                    <a:pt x="1119" y="272"/>
                  </a:lnTo>
                  <a:lnTo>
                    <a:pt x="1109" y="301"/>
                  </a:lnTo>
                  <a:lnTo>
                    <a:pt x="1065" y="302"/>
                  </a:lnTo>
                  <a:lnTo>
                    <a:pt x="1111" y="324"/>
                  </a:lnTo>
                  <a:lnTo>
                    <a:pt x="1160" y="293"/>
                  </a:lnTo>
                  <a:lnTo>
                    <a:pt x="1265" y="299"/>
                  </a:lnTo>
                  <a:lnTo>
                    <a:pt x="1269" y="319"/>
                  </a:lnTo>
                  <a:lnTo>
                    <a:pt x="1286" y="318"/>
                  </a:lnTo>
                  <a:lnTo>
                    <a:pt x="1280" y="348"/>
                  </a:lnTo>
                  <a:lnTo>
                    <a:pt x="1304" y="359"/>
                  </a:lnTo>
                  <a:lnTo>
                    <a:pt x="1294" y="371"/>
                  </a:lnTo>
                  <a:lnTo>
                    <a:pt x="1369" y="373"/>
                  </a:lnTo>
                  <a:lnTo>
                    <a:pt x="1428" y="405"/>
                  </a:lnTo>
                  <a:lnTo>
                    <a:pt x="1469" y="382"/>
                  </a:lnTo>
                  <a:lnTo>
                    <a:pt x="1497" y="393"/>
                  </a:lnTo>
                  <a:lnTo>
                    <a:pt x="1591" y="486"/>
                  </a:lnTo>
                  <a:lnTo>
                    <a:pt x="1617" y="493"/>
                  </a:lnTo>
                  <a:lnTo>
                    <a:pt x="1651" y="481"/>
                  </a:lnTo>
                  <a:lnTo>
                    <a:pt x="1675" y="500"/>
                  </a:lnTo>
                  <a:lnTo>
                    <a:pt x="1679" y="603"/>
                  </a:lnTo>
                  <a:lnTo>
                    <a:pt x="1653" y="648"/>
                  </a:lnTo>
                  <a:lnTo>
                    <a:pt x="1613" y="658"/>
                  </a:lnTo>
                  <a:lnTo>
                    <a:pt x="1500" y="751"/>
                  </a:lnTo>
                  <a:lnTo>
                    <a:pt x="1467" y="767"/>
                  </a:lnTo>
                  <a:lnTo>
                    <a:pt x="1460" y="836"/>
                  </a:lnTo>
                  <a:lnTo>
                    <a:pt x="1431" y="890"/>
                  </a:lnTo>
                  <a:lnTo>
                    <a:pt x="1418" y="950"/>
                  </a:lnTo>
                  <a:lnTo>
                    <a:pt x="1281" y="1105"/>
                  </a:lnTo>
                  <a:lnTo>
                    <a:pt x="1255" y="1114"/>
                  </a:lnTo>
                  <a:lnTo>
                    <a:pt x="1199" y="1108"/>
                  </a:lnTo>
                  <a:lnTo>
                    <a:pt x="1123" y="1141"/>
                  </a:lnTo>
                  <a:lnTo>
                    <a:pt x="1090" y="1136"/>
                  </a:lnTo>
                  <a:lnTo>
                    <a:pt x="974" y="1187"/>
                  </a:lnTo>
                  <a:lnTo>
                    <a:pt x="948" y="1287"/>
                  </a:lnTo>
                  <a:lnTo>
                    <a:pt x="825" y="1407"/>
                  </a:lnTo>
                  <a:lnTo>
                    <a:pt x="799" y="1407"/>
                  </a:lnTo>
                  <a:lnTo>
                    <a:pt x="840" y="1331"/>
                  </a:lnTo>
                  <a:lnTo>
                    <a:pt x="821" y="1335"/>
                  </a:lnTo>
                  <a:lnTo>
                    <a:pt x="752" y="1453"/>
                  </a:lnTo>
                  <a:lnTo>
                    <a:pt x="715" y="1411"/>
                  </a:lnTo>
                  <a:lnTo>
                    <a:pt x="720" y="1390"/>
                  </a:lnTo>
                  <a:lnTo>
                    <a:pt x="677" y="1354"/>
                  </a:lnTo>
                  <a:lnTo>
                    <a:pt x="647" y="1350"/>
                  </a:lnTo>
                  <a:lnTo>
                    <a:pt x="643" y="1318"/>
                  </a:lnTo>
                  <a:lnTo>
                    <a:pt x="612" y="1298"/>
                  </a:lnTo>
                  <a:lnTo>
                    <a:pt x="766" y="1228"/>
                  </a:lnTo>
                  <a:lnTo>
                    <a:pt x="767" y="1174"/>
                  </a:lnTo>
                  <a:lnTo>
                    <a:pt x="759" y="1171"/>
                  </a:lnTo>
                  <a:lnTo>
                    <a:pt x="766" y="1126"/>
                  </a:lnTo>
                  <a:lnTo>
                    <a:pt x="735" y="1107"/>
                  </a:lnTo>
                  <a:lnTo>
                    <a:pt x="742" y="1071"/>
                  </a:lnTo>
                  <a:lnTo>
                    <a:pt x="672" y="1030"/>
                  </a:lnTo>
                  <a:lnTo>
                    <a:pt x="647" y="1035"/>
                  </a:lnTo>
                  <a:lnTo>
                    <a:pt x="625" y="1018"/>
                  </a:lnTo>
                  <a:lnTo>
                    <a:pt x="640" y="933"/>
                  </a:lnTo>
                  <a:lnTo>
                    <a:pt x="659" y="912"/>
                  </a:lnTo>
                  <a:lnTo>
                    <a:pt x="634" y="826"/>
                  </a:lnTo>
                  <a:lnTo>
                    <a:pt x="574" y="810"/>
                  </a:lnTo>
                  <a:lnTo>
                    <a:pt x="563" y="772"/>
                  </a:lnTo>
                  <a:lnTo>
                    <a:pt x="548" y="761"/>
                  </a:lnTo>
                  <a:lnTo>
                    <a:pt x="549" y="749"/>
                  </a:lnTo>
                  <a:lnTo>
                    <a:pt x="574" y="732"/>
                  </a:lnTo>
                  <a:lnTo>
                    <a:pt x="453" y="648"/>
                  </a:lnTo>
                  <a:lnTo>
                    <a:pt x="400" y="642"/>
                  </a:lnTo>
                  <a:lnTo>
                    <a:pt x="364" y="599"/>
                  </a:lnTo>
                  <a:lnTo>
                    <a:pt x="392" y="589"/>
                  </a:lnTo>
                  <a:lnTo>
                    <a:pt x="400" y="544"/>
                  </a:lnTo>
                  <a:lnTo>
                    <a:pt x="373" y="540"/>
                  </a:lnTo>
                  <a:lnTo>
                    <a:pt x="270" y="555"/>
                  </a:lnTo>
                  <a:lnTo>
                    <a:pt x="264" y="547"/>
                  </a:lnTo>
                  <a:lnTo>
                    <a:pt x="230" y="548"/>
                  </a:lnTo>
                  <a:lnTo>
                    <a:pt x="214" y="577"/>
                  </a:lnTo>
                  <a:lnTo>
                    <a:pt x="179" y="573"/>
                  </a:lnTo>
                  <a:lnTo>
                    <a:pt x="137" y="552"/>
                  </a:lnTo>
                  <a:lnTo>
                    <a:pt x="145" y="512"/>
                  </a:lnTo>
                  <a:lnTo>
                    <a:pt x="126" y="498"/>
                  </a:lnTo>
                  <a:lnTo>
                    <a:pt x="78" y="512"/>
                  </a:lnTo>
                  <a:lnTo>
                    <a:pt x="55" y="480"/>
                  </a:lnTo>
                  <a:lnTo>
                    <a:pt x="14" y="503"/>
                  </a:lnTo>
                  <a:lnTo>
                    <a:pt x="0" y="440"/>
                  </a:lnTo>
                  <a:lnTo>
                    <a:pt x="34" y="386"/>
                  </a:lnTo>
                  <a:lnTo>
                    <a:pt x="38" y="359"/>
                  </a:lnTo>
                  <a:lnTo>
                    <a:pt x="166" y="295"/>
                  </a:lnTo>
                  <a:lnTo>
                    <a:pt x="226" y="183"/>
                  </a:lnTo>
                  <a:lnTo>
                    <a:pt x="197" y="160"/>
                  </a:lnTo>
                  <a:lnTo>
                    <a:pt x="202" y="134"/>
                  </a:lnTo>
                  <a:lnTo>
                    <a:pt x="240" y="109"/>
                  </a:lnTo>
                  <a:lnTo>
                    <a:pt x="226" y="104"/>
                  </a:lnTo>
                  <a:lnTo>
                    <a:pt x="216" y="100"/>
                  </a:lnTo>
                  <a:lnTo>
                    <a:pt x="220" y="83"/>
                  </a:lnTo>
                  <a:lnTo>
                    <a:pt x="238" y="85"/>
                  </a:lnTo>
                  <a:lnTo>
                    <a:pt x="270" y="106"/>
                  </a:lnTo>
                  <a:lnTo>
                    <a:pt x="300" y="104"/>
                  </a:lnTo>
                  <a:lnTo>
                    <a:pt x="321" y="135"/>
                  </a:lnTo>
                  <a:lnTo>
                    <a:pt x="411" y="149"/>
                  </a:lnTo>
                  <a:lnTo>
                    <a:pt x="487" y="99"/>
                  </a:lnTo>
                  <a:lnTo>
                    <a:pt x="431" y="31"/>
                  </a:lnTo>
                  <a:lnTo>
                    <a:pt x="451" y="19"/>
                  </a:lnTo>
                  <a:lnTo>
                    <a:pt x="528" y="61"/>
                  </a:lnTo>
                  <a:lnTo>
                    <a:pt x="547" y="49"/>
                  </a:lnTo>
                  <a:lnTo>
                    <a:pt x="603" y="57"/>
                  </a:lnTo>
                  <a:lnTo>
                    <a:pt x="626" y="15"/>
                  </a:lnTo>
                  <a:lnTo>
                    <a:pt x="625" y="0"/>
                  </a:lnTo>
                  <a:lnTo>
                    <a:pt x="662" y="16"/>
                  </a:lnTo>
                  <a:lnTo>
                    <a:pt x="659" y="36"/>
                  </a:lnTo>
                  <a:lnTo>
                    <a:pt x="673" y="47"/>
                  </a:lnTo>
                  <a:lnTo>
                    <a:pt x="672" y="144"/>
                  </a:lnTo>
                  <a:lnTo>
                    <a:pt x="686" y="170"/>
                  </a:lnTo>
                  <a:lnTo>
                    <a:pt x="809" y="150"/>
                  </a:lnTo>
                  <a:lnTo>
                    <a:pt x="840" y="131"/>
                  </a:lnTo>
                  <a:lnTo>
                    <a:pt x="876" y="150"/>
                  </a:lnTo>
                  <a:lnTo>
                    <a:pt x="918" y="149"/>
                  </a:lnTo>
                  <a:lnTo>
                    <a:pt x="938" y="166"/>
                  </a:lnTo>
                  <a:lnTo>
                    <a:pt x="964" y="164"/>
                  </a:lnTo>
                  <a:lnTo>
                    <a:pt x="1021" y="94"/>
                  </a:lnTo>
                  <a:lnTo>
                    <a:pt x="1021" y="94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77" name="Freeform 82"/>
            <p:cNvSpPr>
              <a:spLocks noChangeAspect="1"/>
            </p:cNvSpPr>
            <p:nvPr/>
          </p:nvSpPr>
          <p:spPr bwMode="auto">
            <a:xfrm>
              <a:off x="1298" y="2478"/>
              <a:ext cx="228" cy="89"/>
            </a:xfrm>
            <a:custGeom>
              <a:avLst/>
              <a:gdLst>
                <a:gd name="T0" fmla="*/ 0 w 552"/>
                <a:gd name="T1" fmla="*/ 51 h 211"/>
                <a:gd name="T2" fmla="*/ 21 w 552"/>
                <a:gd name="T3" fmla="*/ 23 h 211"/>
                <a:gd name="T4" fmla="*/ 149 w 552"/>
                <a:gd name="T5" fmla="*/ 0 h 211"/>
                <a:gd name="T6" fmla="*/ 321 w 552"/>
                <a:gd name="T7" fmla="*/ 58 h 211"/>
                <a:gd name="T8" fmla="*/ 380 w 552"/>
                <a:gd name="T9" fmla="*/ 107 h 211"/>
                <a:gd name="T10" fmla="*/ 501 w 552"/>
                <a:gd name="T11" fmla="*/ 134 h 211"/>
                <a:gd name="T12" fmla="*/ 502 w 552"/>
                <a:gd name="T13" fmla="*/ 157 h 211"/>
                <a:gd name="T14" fmla="*/ 552 w 552"/>
                <a:gd name="T15" fmla="*/ 188 h 211"/>
                <a:gd name="T16" fmla="*/ 520 w 552"/>
                <a:gd name="T17" fmla="*/ 211 h 211"/>
                <a:gd name="T18" fmla="*/ 355 w 552"/>
                <a:gd name="T19" fmla="*/ 200 h 211"/>
                <a:gd name="T20" fmla="*/ 357 w 552"/>
                <a:gd name="T21" fmla="*/ 157 h 211"/>
                <a:gd name="T22" fmla="*/ 301 w 552"/>
                <a:gd name="T23" fmla="*/ 105 h 211"/>
                <a:gd name="T24" fmla="*/ 265 w 552"/>
                <a:gd name="T25" fmla="*/ 103 h 211"/>
                <a:gd name="T26" fmla="*/ 141 w 552"/>
                <a:gd name="T27" fmla="*/ 52 h 211"/>
                <a:gd name="T28" fmla="*/ 121 w 552"/>
                <a:gd name="T29" fmla="*/ 33 h 211"/>
                <a:gd name="T30" fmla="*/ 50 w 552"/>
                <a:gd name="T31" fmla="*/ 59 h 211"/>
                <a:gd name="T32" fmla="*/ 0 w 552"/>
                <a:gd name="T33" fmla="*/ 51 h 211"/>
                <a:gd name="T34" fmla="*/ 0 w 552"/>
                <a:gd name="T35" fmla="*/ 5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2" h="211">
                  <a:moveTo>
                    <a:pt x="0" y="51"/>
                  </a:moveTo>
                  <a:lnTo>
                    <a:pt x="21" y="23"/>
                  </a:lnTo>
                  <a:lnTo>
                    <a:pt x="149" y="0"/>
                  </a:lnTo>
                  <a:lnTo>
                    <a:pt x="321" y="58"/>
                  </a:lnTo>
                  <a:lnTo>
                    <a:pt x="380" y="107"/>
                  </a:lnTo>
                  <a:lnTo>
                    <a:pt x="501" y="134"/>
                  </a:lnTo>
                  <a:lnTo>
                    <a:pt x="502" y="157"/>
                  </a:lnTo>
                  <a:lnTo>
                    <a:pt x="552" y="188"/>
                  </a:lnTo>
                  <a:lnTo>
                    <a:pt x="520" y="211"/>
                  </a:lnTo>
                  <a:lnTo>
                    <a:pt x="355" y="200"/>
                  </a:lnTo>
                  <a:lnTo>
                    <a:pt x="357" y="157"/>
                  </a:lnTo>
                  <a:lnTo>
                    <a:pt x="301" y="105"/>
                  </a:lnTo>
                  <a:lnTo>
                    <a:pt x="265" y="103"/>
                  </a:lnTo>
                  <a:lnTo>
                    <a:pt x="141" y="52"/>
                  </a:lnTo>
                  <a:lnTo>
                    <a:pt x="121" y="33"/>
                  </a:lnTo>
                  <a:lnTo>
                    <a:pt x="50" y="59"/>
                  </a:lnTo>
                  <a:lnTo>
                    <a:pt x="0" y="51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78" name="Freeform 83"/>
            <p:cNvSpPr>
              <a:spLocks noChangeAspect="1"/>
            </p:cNvSpPr>
            <p:nvPr/>
          </p:nvSpPr>
          <p:spPr bwMode="auto">
            <a:xfrm>
              <a:off x="1660" y="2611"/>
              <a:ext cx="45" cy="14"/>
            </a:xfrm>
            <a:custGeom>
              <a:avLst/>
              <a:gdLst>
                <a:gd name="T0" fmla="*/ 0 w 110"/>
                <a:gd name="T1" fmla="*/ 24 h 34"/>
                <a:gd name="T2" fmla="*/ 9 w 110"/>
                <a:gd name="T3" fmla="*/ 5 h 34"/>
                <a:gd name="T4" fmla="*/ 76 w 110"/>
                <a:gd name="T5" fmla="*/ 4 h 34"/>
                <a:gd name="T6" fmla="*/ 103 w 110"/>
                <a:gd name="T7" fmla="*/ 0 h 34"/>
                <a:gd name="T8" fmla="*/ 110 w 110"/>
                <a:gd name="T9" fmla="*/ 13 h 34"/>
                <a:gd name="T10" fmla="*/ 64 w 110"/>
                <a:gd name="T11" fmla="*/ 34 h 34"/>
                <a:gd name="T12" fmla="*/ 42 w 110"/>
                <a:gd name="T13" fmla="*/ 25 h 34"/>
                <a:gd name="T14" fmla="*/ 0 w 110"/>
                <a:gd name="T15" fmla="*/ 24 h 34"/>
                <a:gd name="T16" fmla="*/ 0 w 110"/>
                <a:gd name="T17" fmla="*/ 2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" h="34">
                  <a:moveTo>
                    <a:pt x="0" y="24"/>
                  </a:moveTo>
                  <a:lnTo>
                    <a:pt x="9" y="5"/>
                  </a:lnTo>
                  <a:lnTo>
                    <a:pt x="76" y="4"/>
                  </a:lnTo>
                  <a:lnTo>
                    <a:pt x="103" y="0"/>
                  </a:lnTo>
                  <a:lnTo>
                    <a:pt x="110" y="13"/>
                  </a:lnTo>
                  <a:lnTo>
                    <a:pt x="64" y="34"/>
                  </a:lnTo>
                  <a:lnTo>
                    <a:pt x="42" y="25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79" name="Freeform 84"/>
            <p:cNvSpPr>
              <a:spLocks noChangeAspect="1"/>
            </p:cNvSpPr>
            <p:nvPr/>
          </p:nvSpPr>
          <p:spPr bwMode="auto">
            <a:xfrm>
              <a:off x="1418" y="2588"/>
              <a:ext cx="55" cy="22"/>
            </a:xfrm>
            <a:custGeom>
              <a:avLst/>
              <a:gdLst>
                <a:gd name="T0" fmla="*/ 0 w 131"/>
                <a:gd name="T1" fmla="*/ 0 h 54"/>
                <a:gd name="T2" fmla="*/ 55 w 131"/>
                <a:gd name="T3" fmla="*/ 48 h 54"/>
                <a:gd name="T4" fmla="*/ 78 w 131"/>
                <a:gd name="T5" fmla="*/ 54 h 54"/>
                <a:gd name="T6" fmla="*/ 126 w 131"/>
                <a:gd name="T7" fmla="*/ 48 h 54"/>
                <a:gd name="T8" fmla="*/ 131 w 131"/>
                <a:gd name="T9" fmla="*/ 30 h 54"/>
                <a:gd name="T10" fmla="*/ 82 w 131"/>
                <a:gd name="T11" fmla="*/ 26 h 54"/>
                <a:gd name="T12" fmla="*/ 59 w 131"/>
                <a:gd name="T13" fmla="*/ 20 h 54"/>
                <a:gd name="T14" fmla="*/ 39 w 131"/>
                <a:gd name="T15" fmla="*/ 2 h 54"/>
                <a:gd name="T16" fmla="*/ 0 w 131"/>
                <a:gd name="T17" fmla="*/ 0 h 54"/>
                <a:gd name="T18" fmla="*/ 0 w 131"/>
                <a:gd name="T1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1" h="54">
                  <a:moveTo>
                    <a:pt x="0" y="0"/>
                  </a:moveTo>
                  <a:lnTo>
                    <a:pt x="55" y="48"/>
                  </a:lnTo>
                  <a:lnTo>
                    <a:pt x="78" y="54"/>
                  </a:lnTo>
                  <a:lnTo>
                    <a:pt x="126" y="48"/>
                  </a:lnTo>
                  <a:lnTo>
                    <a:pt x="131" y="30"/>
                  </a:lnTo>
                  <a:lnTo>
                    <a:pt x="82" y="26"/>
                  </a:lnTo>
                  <a:lnTo>
                    <a:pt x="59" y="20"/>
                  </a:lnTo>
                  <a:lnTo>
                    <a:pt x="39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80" name="Freeform 85"/>
            <p:cNvSpPr>
              <a:spLocks noChangeAspect="1"/>
            </p:cNvSpPr>
            <p:nvPr/>
          </p:nvSpPr>
          <p:spPr bwMode="auto">
            <a:xfrm>
              <a:off x="1322" y="2509"/>
              <a:ext cx="18" cy="9"/>
            </a:xfrm>
            <a:custGeom>
              <a:avLst/>
              <a:gdLst>
                <a:gd name="T0" fmla="*/ 33 w 44"/>
                <a:gd name="T1" fmla="*/ 2 h 24"/>
                <a:gd name="T2" fmla="*/ 20 w 44"/>
                <a:gd name="T3" fmla="*/ 0 h 24"/>
                <a:gd name="T4" fmla="*/ 2 w 44"/>
                <a:gd name="T5" fmla="*/ 7 h 24"/>
                <a:gd name="T6" fmla="*/ 0 w 44"/>
                <a:gd name="T7" fmla="*/ 24 h 24"/>
                <a:gd name="T8" fmla="*/ 44 w 44"/>
                <a:gd name="T9" fmla="*/ 16 h 24"/>
                <a:gd name="T10" fmla="*/ 33 w 44"/>
                <a:gd name="T11" fmla="*/ 2 h 24"/>
                <a:gd name="T12" fmla="*/ 33 w 44"/>
                <a:gd name="T13" fmla="*/ 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24">
                  <a:moveTo>
                    <a:pt x="33" y="2"/>
                  </a:moveTo>
                  <a:lnTo>
                    <a:pt x="20" y="0"/>
                  </a:lnTo>
                  <a:lnTo>
                    <a:pt x="2" y="7"/>
                  </a:lnTo>
                  <a:lnTo>
                    <a:pt x="0" y="24"/>
                  </a:lnTo>
                  <a:lnTo>
                    <a:pt x="44" y="16"/>
                  </a:lnTo>
                  <a:lnTo>
                    <a:pt x="33" y="2"/>
                  </a:lnTo>
                  <a:lnTo>
                    <a:pt x="33" y="2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81" name="Freeform 86"/>
            <p:cNvSpPr>
              <a:spLocks noChangeAspect="1"/>
            </p:cNvSpPr>
            <p:nvPr/>
          </p:nvSpPr>
          <p:spPr bwMode="auto">
            <a:xfrm>
              <a:off x="1322" y="2509"/>
              <a:ext cx="18" cy="9"/>
            </a:xfrm>
            <a:custGeom>
              <a:avLst/>
              <a:gdLst>
                <a:gd name="T0" fmla="*/ 33 w 44"/>
                <a:gd name="T1" fmla="*/ 2 h 24"/>
                <a:gd name="T2" fmla="*/ 20 w 44"/>
                <a:gd name="T3" fmla="*/ 0 h 24"/>
                <a:gd name="T4" fmla="*/ 2 w 44"/>
                <a:gd name="T5" fmla="*/ 7 h 24"/>
                <a:gd name="T6" fmla="*/ 0 w 44"/>
                <a:gd name="T7" fmla="*/ 24 h 24"/>
                <a:gd name="T8" fmla="*/ 44 w 44"/>
                <a:gd name="T9" fmla="*/ 16 h 24"/>
                <a:gd name="T10" fmla="*/ 33 w 44"/>
                <a:gd name="T11" fmla="*/ 2 h 24"/>
                <a:gd name="T12" fmla="*/ 33 w 44"/>
                <a:gd name="T13" fmla="*/ 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24">
                  <a:moveTo>
                    <a:pt x="33" y="2"/>
                  </a:moveTo>
                  <a:lnTo>
                    <a:pt x="20" y="0"/>
                  </a:lnTo>
                  <a:lnTo>
                    <a:pt x="2" y="7"/>
                  </a:lnTo>
                  <a:lnTo>
                    <a:pt x="0" y="24"/>
                  </a:lnTo>
                  <a:lnTo>
                    <a:pt x="44" y="16"/>
                  </a:lnTo>
                  <a:lnTo>
                    <a:pt x="33" y="2"/>
                  </a:lnTo>
                  <a:lnTo>
                    <a:pt x="33" y="2"/>
                  </a:lnTo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C0C0C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82" name="Freeform 87"/>
            <p:cNvSpPr>
              <a:spLocks noChangeAspect="1"/>
            </p:cNvSpPr>
            <p:nvPr/>
          </p:nvSpPr>
          <p:spPr bwMode="auto">
            <a:xfrm>
              <a:off x="1446" y="2437"/>
              <a:ext cx="11" cy="12"/>
            </a:xfrm>
            <a:custGeom>
              <a:avLst/>
              <a:gdLst>
                <a:gd name="T0" fmla="*/ 22 w 25"/>
                <a:gd name="T1" fmla="*/ 0 h 30"/>
                <a:gd name="T2" fmla="*/ 0 w 25"/>
                <a:gd name="T3" fmla="*/ 0 h 30"/>
                <a:gd name="T4" fmla="*/ 4 w 25"/>
                <a:gd name="T5" fmla="*/ 30 h 30"/>
                <a:gd name="T6" fmla="*/ 25 w 25"/>
                <a:gd name="T7" fmla="*/ 16 h 30"/>
                <a:gd name="T8" fmla="*/ 21 w 25"/>
                <a:gd name="T9" fmla="*/ 11 h 30"/>
                <a:gd name="T10" fmla="*/ 22 w 25"/>
                <a:gd name="T11" fmla="*/ 0 h 30"/>
                <a:gd name="T12" fmla="*/ 22 w 25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30">
                  <a:moveTo>
                    <a:pt x="22" y="0"/>
                  </a:moveTo>
                  <a:lnTo>
                    <a:pt x="0" y="0"/>
                  </a:lnTo>
                  <a:lnTo>
                    <a:pt x="4" y="30"/>
                  </a:lnTo>
                  <a:lnTo>
                    <a:pt x="25" y="16"/>
                  </a:lnTo>
                  <a:lnTo>
                    <a:pt x="21" y="11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83" name="Freeform 88"/>
            <p:cNvSpPr>
              <a:spLocks noChangeAspect="1"/>
            </p:cNvSpPr>
            <p:nvPr/>
          </p:nvSpPr>
          <p:spPr bwMode="auto">
            <a:xfrm>
              <a:off x="1446" y="2437"/>
              <a:ext cx="11" cy="12"/>
            </a:xfrm>
            <a:custGeom>
              <a:avLst/>
              <a:gdLst>
                <a:gd name="T0" fmla="*/ 22 w 25"/>
                <a:gd name="T1" fmla="*/ 0 h 30"/>
                <a:gd name="T2" fmla="*/ 0 w 25"/>
                <a:gd name="T3" fmla="*/ 0 h 30"/>
                <a:gd name="T4" fmla="*/ 4 w 25"/>
                <a:gd name="T5" fmla="*/ 30 h 30"/>
                <a:gd name="T6" fmla="*/ 25 w 25"/>
                <a:gd name="T7" fmla="*/ 16 h 30"/>
                <a:gd name="T8" fmla="*/ 21 w 25"/>
                <a:gd name="T9" fmla="*/ 11 h 30"/>
                <a:gd name="T10" fmla="*/ 22 w 25"/>
                <a:gd name="T11" fmla="*/ 0 h 30"/>
                <a:gd name="T12" fmla="*/ 22 w 25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30">
                  <a:moveTo>
                    <a:pt x="22" y="0"/>
                  </a:moveTo>
                  <a:lnTo>
                    <a:pt x="0" y="0"/>
                  </a:lnTo>
                  <a:lnTo>
                    <a:pt x="4" y="30"/>
                  </a:lnTo>
                  <a:lnTo>
                    <a:pt x="25" y="16"/>
                  </a:lnTo>
                  <a:lnTo>
                    <a:pt x="21" y="11"/>
                  </a:lnTo>
                  <a:lnTo>
                    <a:pt x="22" y="0"/>
                  </a:lnTo>
                  <a:lnTo>
                    <a:pt x="22" y="0"/>
                  </a:lnTo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C0C0C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84" name="Freeform 89"/>
            <p:cNvSpPr>
              <a:spLocks noChangeAspect="1"/>
            </p:cNvSpPr>
            <p:nvPr/>
          </p:nvSpPr>
          <p:spPr bwMode="auto">
            <a:xfrm>
              <a:off x="1452" y="2453"/>
              <a:ext cx="5" cy="7"/>
            </a:xfrm>
            <a:custGeom>
              <a:avLst/>
              <a:gdLst>
                <a:gd name="T0" fmla="*/ 10 w 11"/>
                <a:gd name="T1" fmla="*/ 0 h 17"/>
                <a:gd name="T2" fmla="*/ 7 w 11"/>
                <a:gd name="T3" fmla="*/ 6 h 17"/>
                <a:gd name="T4" fmla="*/ 0 w 11"/>
                <a:gd name="T5" fmla="*/ 17 h 17"/>
                <a:gd name="T6" fmla="*/ 11 w 11"/>
                <a:gd name="T7" fmla="*/ 11 h 17"/>
                <a:gd name="T8" fmla="*/ 10 w 11"/>
                <a:gd name="T9" fmla="*/ 0 h 17"/>
                <a:gd name="T10" fmla="*/ 10 w 11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7">
                  <a:moveTo>
                    <a:pt x="10" y="0"/>
                  </a:moveTo>
                  <a:lnTo>
                    <a:pt x="7" y="6"/>
                  </a:lnTo>
                  <a:lnTo>
                    <a:pt x="0" y="17"/>
                  </a:lnTo>
                  <a:lnTo>
                    <a:pt x="11" y="11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85" name="Freeform 90"/>
            <p:cNvSpPr>
              <a:spLocks noChangeAspect="1"/>
            </p:cNvSpPr>
            <p:nvPr/>
          </p:nvSpPr>
          <p:spPr bwMode="auto">
            <a:xfrm>
              <a:off x="1452" y="2453"/>
              <a:ext cx="5" cy="7"/>
            </a:xfrm>
            <a:custGeom>
              <a:avLst/>
              <a:gdLst>
                <a:gd name="T0" fmla="*/ 10 w 11"/>
                <a:gd name="T1" fmla="*/ 0 h 17"/>
                <a:gd name="T2" fmla="*/ 7 w 11"/>
                <a:gd name="T3" fmla="*/ 6 h 17"/>
                <a:gd name="T4" fmla="*/ 0 w 11"/>
                <a:gd name="T5" fmla="*/ 17 h 17"/>
                <a:gd name="T6" fmla="*/ 11 w 11"/>
                <a:gd name="T7" fmla="*/ 11 h 17"/>
                <a:gd name="T8" fmla="*/ 10 w 11"/>
                <a:gd name="T9" fmla="*/ 0 h 17"/>
                <a:gd name="T10" fmla="*/ 10 w 11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7">
                  <a:moveTo>
                    <a:pt x="10" y="0"/>
                  </a:moveTo>
                  <a:lnTo>
                    <a:pt x="7" y="6"/>
                  </a:lnTo>
                  <a:lnTo>
                    <a:pt x="0" y="17"/>
                  </a:lnTo>
                  <a:lnTo>
                    <a:pt x="11" y="11"/>
                  </a:lnTo>
                  <a:lnTo>
                    <a:pt x="10" y="0"/>
                  </a:lnTo>
                  <a:lnTo>
                    <a:pt x="10" y="0"/>
                  </a:lnTo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C0C0C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86" name="Freeform 91"/>
            <p:cNvSpPr>
              <a:spLocks noChangeAspect="1"/>
            </p:cNvSpPr>
            <p:nvPr/>
          </p:nvSpPr>
          <p:spPr bwMode="auto">
            <a:xfrm>
              <a:off x="702" y="1239"/>
              <a:ext cx="25" cy="11"/>
            </a:xfrm>
            <a:custGeom>
              <a:avLst/>
              <a:gdLst>
                <a:gd name="T0" fmla="*/ 37 w 61"/>
                <a:gd name="T1" fmla="*/ 8 h 24"/>
                <a:gd name="T2" fmla="*/ 6 w 61"/>
                <a:gd name="T3" fmla="*/ 0 h 24"/>
                <a:gd name="T4" fmla="*/ 0 w 61"/>
                <a:gd name="T5" fmla="*/ 6 h 24"/>
                <a:gd name="T6" fmla="*/ 7 w 61"/>
                <a:gd name="T7" fmla="*/ 22 h 24"/>
                <a:gd name="T8" fmla="*/ 37 w 61"/>
                <a:gd name="T9" fmla="*/ 24 h 24"/>
                <a:gd name="T10" fmla="*/ 61 w 61"/>
                <a:gd name="T11" fmla="*/ 10 h 24"/>
                <a:gd name="T12" fmla="*/ 37 w 61"/>
                <a:gd name="T13" fmla="*/ 8 h 24"/>
                <a:gd name="T14" fmla="*/ 37 w 61"/>
                <a:gd name="T15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4">
                  <a:moveTo>
                    <a:pt x="37" y="8"/>
                  </a:moveTo>
                  <a:lnTo>
                    <a:pt x="6" y="0"/>
                  </a:lnTo>
                  <a:lnTo>
                    <a:pt x="0" y="6"/>
                  </a:lnTo>
                  <a:lnTo>
                    <a:pt x="7" y="22"/>
                  </a:lnTo>
                  <a:lnTo>
                    <a:pt x="37" y="24"/>
                  </a:lnTo>
                  <a:lnTo>
                    <a:pt x="61" y="10"/>
                  </a:lnTo>
                  <a:lnTo>
                    <a:pt x="37" y="8"/>
                  </a:lnTo>
                  <a:lnTo>
                    <a:pt x="37" y="8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87" name="Freeform 92"/>
            <p:cNvSpPr>
              <a:spLocks noChangeAspect="1"/>
            </p:cNvSpPr>
            <p:nvPr/>
          </p:nvSpPr>
          <p:spPr bwMode="auto">
            <a:xfrm>
              <a:off x="702" y="1239"/>
              <a:ext cx="25" cy="11"/>
            </a:xfrm>
            <a:custGeom>
              <a:avLst/>
              <a:gdLst>
                <a:gd name="T0" fmla="*/ 37 w 61"/>
                <a:gd name="T1" fmla="*/ 8 h 24"/>
                <a:gd name="T2" fmla="*/ 6 w 61"/>
                <a:gd name="T3" fmla="*/ 0 h 24"/>
                <a:gd name="T4" fmla="*/ 0 w 61"/>
                <a:gd name="T5" fmla="*/ 6 h 24"/>
                <a:gd name="T6" fmla="*/ 7 w 61"/>
                <a:gd name="T7" fmla="*/ 22 h 24"/>
                <a:gd name="T8" fmla="*/ 37 w 61"/>
                <a:gd name="T9" fmla="*/ 24 h 24"/>
                <a:gd name="T10" fmla="*/ 61 w 61"/>
                <a:gd name="T11" fmla="*/ 10 h 24"/>
                <a:gd name="T12" fmla="*/ 37 w 61"/>
                <a:gd name="T13" fmla="*/ 8 h 24"/>
                <a:gd name="T14" fmla="*/ 37 w 61"/>
                <a:gd name="T15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4">
                  <a:moveTo>
                    <a:pt x="37" y="8"/>
                  </a:moveTo>
                  <a:lnTo>
                    <a:pt x="6" y="0"/>
                  </a:lnTo>
                  <a:lnTo>
                    <a:pt x="0" y="6"/>
                  </a:lnTo>
                  <a:lnTo>
                    <a:pt x="7" y="22"/>
                  </a:lnTo>
                  <a:lnTo>
                    <a:pt x="37" y="24"/>
                  </a:lnTo>
                  <a:lnTo>
                    <a:pt x="61" y="10"/>
                  </a:lnTo>
                  <a:lnTo>
                    <a:pt x="37" y="8"/>
                  </a:lnTo>
                  <a:lnTo>
                    <a:pt x="37" y="8"/>
                  </a:lnTo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C0C0C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88" name="Freeform 93"/>
            <p:cNvSpPr>
              <a:spLocks noChangeAspect="1"/>
            </p:cNvSpPr>
            <p:nvPr/>
          </p:nvSpPr>
          <p:spPr bwMode="auto">
            <a:xfrm>
              <a:off x="635" y="1327"/>
              <a:ext cx="28" cy="13"/>
            </a:xfrm>
            <a:custGeom>
              <a:avLst/>
              <a:gdLst>
                <a:gd name="T0" fmla="*/ 35 w 67"/>
                <a:gd name="T1" fmla="*/ 1 h 30"/>
                <a:gd name="T2" fmla="*/ 0 w 67"/>
                <a:gd name="T3" fmla="*/ 16 h 30"/>
                <a:gd name="T4" fmla="*/ 14 w 67"/>
                <a:gd name="T5" fmla="*/ 24 h 30"/>
                <a:gd name="T6" fmla="*/ 64 w 67"/>
                <a:gd name="T7" fmla="*/ 30 h 30"/>
                <a:gd name="T8" fmla="*/ 67 w 67"/>
                <a:gd name="T9" fmla="*/ 10 h 30"/>
                <a:gd name="T10" fmla="*/ 47 w 67"/>
                <a:gd name="T11" fmla="*/ 0 h 30"/>
                <a:gd name="T12" fmla="*/ 35 w 67"/>
                <a:gd name="T13" fmla="*/ 1 h 30"/>
                <a:gd name="T14" fmla="*/ 35 w 67"/>
                <a:gd name="T1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30">
                  <a:moveTo>
                    <a:pt x="35" y="1"/>
                  </a:moveTo>
                  <a:lnTo>
                    <a:pt x="0" y="16"/>
                  </a:lnTo>
                  <a:lnTo>
                    <a:pt x="14" y="24"/>
                  </a:lnTo>
                  <a:lnTo>
                    <a:pt x="64" y="30"/>
                  </a:lnTo>
                  <a:lnTo>
                    <a:pt x="67" y="10"/>
                  </a:lnTo>
                  <a:lnTo>
                    <a:pt x="47" y="0"/>
                  </a:lnTo>
                  <a:lnTo>
                    <a:pt x="35" y="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89" name="Freeform 94"/>
            <p:cNvSpPr>
              <a:spLocks noChangeAspect="1"/>
            </p:cNvSpPr>
            <p:nvPr/>
          </p:nvSpPr>
          <p:spPr bwMode="auto">
            <a:xfrm>
              <a:off x="635" y="1327"/>
              <a:ext cx="28" cy="13"/>
            </a:xfrm>
            <a:custGeom>
              <a:avLst/>
              <a:gdLst>
                <a:gd name="T0" fmla="*/ 35 w 67"/>
                <a:gd name="T1" fmla="*/ 1 h 30"/>
                <a:gd name="T2" fmla="*/ 0 w 67"/>
                <a:gd name="T3" fmla="*/ 16 h 30"/>
                <a:gd name="T4" fmla="*/ 14 w 67"/>
                <a:gd name="T5" fmla="*/ 24 h 30"/>
                <a:gd name="T6" fmla="*/ 64 w 67"/>
                <a:gd name="T7" fmla="*/ 30 h 30"/>
                <a:gd name="T8" fmla="*/ 67 w 67"/>
                <a:gd name="T9" fmla="*/ 10 h 30"/>
                <a:gd name="T10" fmla="*/ 47 w 67"/>
                <a:gd name="T11" fmla="*/ 0 h 30"/>
                <a:gd name="T12" fmla="*/ 35 w 67"/>
                <a:gd name="T13" fmla="*/ 1 h 30"/>
                <a:gd name="T14" fmla="*/ 35 w 67"/>
                <a:gd name="T1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30">
                  <a:moveTo>
                    <a:pt x="35" y="1"/>
                  </a:moveTo>
                  <a:lnTo>
                    <a:pt x="0" y="16"/>
                  </a:lnTo>
                  <a:lnTo>
                    <a:pt x="14" y="24"/>
                  </a:lnTo>
                  <a:lnTo>
                    <a:pt x="64" y="30"/>
                  </a:lnTo>
                  <a:lnTo>
                    <a:pt x="67" y="10"/>
                  </a:lnTo>
                  <a:lnTo>
                    <a:pt x="47" y="0"/>
                  </a:lnTo>
                  <a:lnTo>
                    <a:pt x="35" y="1"/>
                  </a:lnTo>
                  <a:lnTo>
                    <a:pt x="35" y="1"/>
                  </a:lnTo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C0C0C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90" name="Freeform 95"/>
            <p:cNvSpPr>
              <a:spLocks noChangeAspect="1"/>
            </p:cNvSpPr>
            <p:nvPr/>
          </p:nvSpPr>
          <p:spPr bwMode="auto">
            <a:xfrm>
              <a:off x="1769" y="1903"/>
              <a:ext cx="110" cy="101"/>
            </a:xfrm>
            <a:custGeom>
              <a:avLst/>
              <a:gdLst>
                <a:gd name="T0" fmla="*/ 110 w 270"/>
                <a:gd name="T1" fmla="*/ 0 h 238"/>
                <a:gd name="T2" fmla="*/ 65 w 270"/>
                <a:gd name="T3" fmla="*/ 110 h 238"/>
                <a:gd name="T4" fmla="*/ 0 w 270"/>
                <a:gd name="T5" fmla="*/ 141 h 238"/>
                <a:gd name="T6" fmla="*/ 50 w 270"/>
                <a:gd name="T7" fmla="*/ 144 h 238"/>
                <a:gd name="T8" fmla="*/ 50 w 270"/>
                <a:gd name="T9" fmla="*/ 202 h 238"/>
                <a:gd name="T10" fmla="*/ 100 w 270"/>
                <a:gd name="T11" fmla="*/ 218 h 238"/>
                <a:gd name="T12" fmla="*/ 159 w 270"/>
                <a:gd name="T13" fmla="*/ 192 h 238"/>
                <a:gd name="T14" fmla="*/ 174 w 270"/>
                <a:gd name="T15" fmla="*/ 198 h 238"/>
                <a:gd name="T16" fmla="*/ 210 w 270"/>
                <a:gd name="T17" fmla="*/ 222 h 238"/>
                <a:gd name="T18" fmla="*/ 244 w 270"/>
                <a:gd name="T19" fmla="*/ 209 h 238"/>
                <a:gd name="T20" fmla="*/ 258 w 270"/>
                <a:gd name="T21" fmla="*/ 238 h 238"/>
                <a:gd name="T22" fmla="*/ 270 w 270"/>
                <a:gd name="T23" fmla="*/ 142 h 238"/>
                <a:gd name="T24" fmla="*/ 240 w 270"/>
                <a:gd name="T25" fmla="*/ 153 h 238"/>
                <a:gd name="T26" fmla="*/ 256 w 270"/>
                <a:gd name="T27" fmla="*/ 113 h 238"/>
                <a:gd name="T28" fmla="*/ 225 w 270"/>
                <a:gd name="T29" fmla="*/ 91 h 238"/>
                <a:gd name="T30" fmla="*/ 228 w 270"/>
                <a:gd name="T31" fmla="*/ 82 h 238"/>
                <a:gd name="T32" fmla="*/ 159 w 270"/>
                <a:gd name="T33" fmla="*/ 69 h 238"/>
                <a:gd name="T34" fmla="*/ 124 w 270"/>
                <a:gd name="T35" fmla="*/ 84 h 238"/>
                <a:gd name="T36" fmla="*/ 140 w 270"/>
                <a:gd name="T37" fmla="*/ 20 h 238"/>
                <a:gd name="T38" fmla="*/ 110 w 270"/>
                <a:gd name="T39" fmla="*/ 0 h 238"/>
                <a:gd name="T40" fmla="*/ 110 w 270"/>
                <a:gd name="T41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0" h="238">
                  <a:moveTo>
                    <a:pt x="110" y="0"/>
                  </a:moveTo>
                  <a:lnTo>
                    <a:pt x="65" y="110"/>
                  </a:lnTo>
                  <a:lnTo>
                    <a:pt x="0" y="141"/>
                  </a:lnTo>
                  <a:lnTo>
                    <a:pt x="50" y="144"/>
                  </a:lnTo>
                  <a:lnTo>
                    <a:pt x="50" y="202"/>
                  </a:lnTo>
                  <a:lnTo>
                    <a:pt x="100" y="218"/>
                  </a:lnTo>
                  <a:lnTo>
                    <a:pt x="159" y="192"/>
                  </a:lnTo>
                  <a:lnTo>
                    <a:pt x="174" y="198"/>
                  </a:lnTo>
                  <a:lnTo>
                    <a:pt x="210" y="222"/>
                  </a:lnTo>
                  <a:lnTo>
                    <a:pt x="244" y="209"/>
                  </a:lnTo>
                  <a:lnTo>
                    <a:pt x="258" y="238"/>
                  </a:lnTo>
                  <a:lnTo>
                    <a:pt x="270" y="142"/>
                  </a:lnTo>
                  <a:lnTo>
                    <a:pt x="240" y="153"/>
                  </a:lnTo>
                  <a:lnTo>
                    <a:pt x="256" y="113"/>
                  </a:lnTo>
                  <a:lnTo>
                    <a:pt x="225" y="91"/>
                  </a:lnTo>
                  <a:lnTo>
                    <a:pt x="228" y="82"/>
                  </a:lnTo>
                  <a:lnTo>
                    <a:pt x="159" y="69"/>
                  </a:lnTo>
                  <a:lnTo>
                    <a:pt x="124" y="84"/>
                  </a:lnTo>
                  <a:lnTo>
                    <a:pt x="140" y="20"/>
                  </a:lnTo>
                  <a:lnTo>
                    <a:pt x="110" y="0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91" name="Freeform 96"/>
            <p:cNvSpPr>
              <a:spLocks noChangeAspect="1"/>
            </p:cNvSpPr>
            <p:nvPr/>
          </p:nvSpPr>
          <p:spPr bwMode="auto">
            <a:xfrm>
              <a:off x="1709" y="1956"/>
              <a:ext cx="33" cy="12"/>
            </a:xfrm>
            <a:custGeom>
              <a:avLst/>
              <a:gdLst>
                <a:gd name="T0" fmla="*/ 58 w 79"/>
                <a:gd name="T1" fmla="*/ 0 h 31"/>
                <a:gd name="T2" fmla="*/ 21 w 79"/>
                <a:gd name="T3" fmla="*/ 3 h 31"/>
                <a:gd name="T4" fmla="*/ 3 w 79"/>
                <a:gd name="T5" fmla="*/ 4 h 31"/>
                <a:gd name="T6" fmla="*/ 0 w 79"/>
                <a:gd name="T7" fmla="*/ 14 h 31"/>
                <a:gd name="T8" fmla="*/ 53 w 79"/>
                <a:gd name="T9" fmla="*/ 20 h 31"/>
                <a:gd name="T10" fmla="*/ 63 w 79"/>
                <a:gd name="T11" fmla="*/ 31 h 31"/>
                <a:gd name="T12" fmla="*/ 79 w 79"/>
                <a:gd name="T13" fmla="*/ 16 h 31"/>
                <a:gd name="T14" fmla="*/ 58 w 79"/>
                <a:gd name="T15" fmla="*/ 0 h 31"/>
                <a:gd name="T16" fmla="*/ 58 w 79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31">
                  <a:moveTo>
                    <a:pt x="58" y="0"/>
                  </a:moveTo>
                  <a:lnTo>
                    <a:pt x="21" y="3"/>
                  </a:lnTo>
                  <a:lnTo>
                    <a:pt x="3" y="4"/>
                  </a:lnTo>
                  <a:lnTo>
                    <a:pt x="0" y="14"/>
                  </a:lnTo>
                  <a:lnTo>
                    <a:pt x="53" y="20"/>
                  </a:lnTo>
                  <a:lnTo>
                    <a:pt x="63" y="31"/>
                  </a:lnTo>
                  <a:lnTo>
                    <a:pt x="79" y="16"/>
                  </a:lnTo>
                  <a:lnTo>
                    <a:pt x="58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92" name="Freeform 97"/>
            <p:cNvSpPr>
              <a:spLocks noChangeAspect="1"/>
            </p:cNvSpPr>
            <p:nvPr/>
          </p:nvSpPr>
          <p:spPr bwMode="auto">
            <a:xfrm>
              <a:off x="1709" y="1956"/>
              <a:ext cx="33" cy="12"/>
            </a:xfrm>
            <a:custGeom>
              <a:avLst/>
              <a:gdLst>
                <a:gd name="T0" fmla="*/ 58 w 79"/>
                <a:gd name="T1" fmla="*/ 0 h 31"/>
                <a:gd name="T2" fmla="*/ 21 w 79"/>
                <a:gd name="T3" fmla="*/ 3 h 31"/>
                <a:gd name="T4" fmla="*/ 3 w 79"/>
                <a:gd name="T5" fmla="*/ 4 h 31"/>
                <a:gd name="T6" fmla="*/ 0 w 79"/>
                <a:gd name="T7" fmla="*/ 14 h 31"/>
                <a:gd name="T8" fmla="*/ 53 w 79"/>
                <a:gd name="T9" fmla="*/ 20 h 31"/>
                <a:gd name="T10" fmla="*/ 63 w 79"/>
                <a:gd name="T11" fmla="*/ 31 h 31"/>
                <a:gd name="T12" fmla="*/ 79 w 79"/>
                <a:gd name="T13" fmla="*/ 16 h 31"/>
                <a:gd name="T14" fmla="*/ 58 w 79"/>
                <a:gd name="T15" fmla="*/ 0 h 31"/>
                <a:gd name="T16" fmla="*/ 58 w 79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31">
                  <a:moveTo>
                    <a:pt x="58" y="0"/>
                  </a:moveTo>
                  <a:lnTo>
                    <a:pt x="21" y="3"/>
                  </a:lnTo>
                  <a:lnTo>
                    <a:pt x="3" y="4"/>
                  </a:lnTo>
                  <a:lnTo>
                    <a:pt x="0" y="14"/>
                  </a:lnTo>
                  <a:lnTo>
                    <a:pt x="53" y="20"/>
                  </a:lnTo>
                  <a:lnTo>
                    <a:pt x="63" y="31"/>
                  </a:lnTo>
                  <a:lnTo>
                    <a:pt x="79" y="16"/>
                  </a:lnTo>
                  <a:lnTo>
                    <a:pt x="58" y="0"/>
                  </a:lnTo>
                  <a:lnTo>
                    <a:pt x="58" y="0"/>
                  </a:lnTo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C0C0C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93" name="Freeform 98"/>
            <p:cNvSpPr>
              <a:spLocks noChangeAspect="1"/>
            </p:cNvSpPr>
            <p:nvPr/>
          </p:nvSpPr>
          <p:spPr bwMode="auto">
            <a:xfrm>
              <a:off x="1717" y="2013"/>
              <a:ext cx="20" cy="10"/>
            </a:xfrm>
            <a:custGeom>
              <a:avLst/>
              <a:gdLst>
                <a:gd name="T0" fmla="*/ 26 w 49"/>
                <a:gd name="T1" fmla="*/ 0 h 24"/>
                <a:gd name="T2" fmla="*/ 0 w 49"/>
                <a:gd name="T3" fmla="*/ 11 h 24"/>
                <a:gd name="T4" fmla="*/ 11 w 49"/>
                <a:gd name="T5" fmla="*/ 22 h 24"/>
                <a:gd name="T6" fmla="*/ 49 w 49"/>
                <a:gd name="T7" fmla="*/ 24 h 24"/>
                <a:gd name="T8" fmla="*/ 44 w 49"/>
                <a:gd name="T9" fmla="*/ 7 h 24"/>
                <a:gd name="T10" fmla="*/ 26 w 49"/>
                <a:gd name="T11" fmla="*/ 0 h 24"/>
                <a:gd name="T12" fmla="*/ 26 w 49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24">
                  <a:moveTo>
                    <a:pt x="26" y="0"/>
                  </a:moveTo>
                  <a:lnTo>
                    <a:pt x="0" y="11"/>
                  </a:lnTo>
                  <a:lnTo>
                    <a:pt x="11" y="22"/>
                  </a:lnTo>
                  <a:lnTo>
                    <a:pt x="49" y="24"/>
                  </a:lnTo>
                  <a:lnTo>
                    <a:pt x="44" y="7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94" name="Freeform 99"/>
            <p:cNvSpPr>
              <a:spLocks noChangeAspect="1"/>
            </p:cNvSpPr>
            <p:nvPr/>
          </p:nvSpPr>
          <p:spPr bwMode="auto">
            <a:xfrm>
              <a:off x="1717" y="2013"/>
              <a:ext cx="20" cy="10"/>
            </a:xfrm>
            <a:custGeom>
              <a:avLst/>
              <a:gdLst>
                <a:gd name="T0" fmla="*/ 26 w 49"/>
                <a:gd name="T1" fmla="*/ 0 h 24"/>
                <a:gd name="T2" fmla="*/ 0 w 49"/>
                <a:gd name="T3" fmla="*/ 11 h 24"/>
                <a:gd name="T4" fmla="*/ 11 w 49"/>
                <a:gd name="T5" fmla="*/ 22 h 24"/>
                <a:gd name="T6" fmla="*/ 49 w 49"/>
                <a:gd name="T7" fmla="*/ 24 h 24"/>
                <a:gd name="T8" fmla="*/ 44 w 49"/>
                <a:gd name="T9" fmla="*/ 7 h 24"/>
                <a:gd name="T10" fmla="*/ 26 w 49"/>
                <a:gd name="T11" fmla="*/ 0 h 24"/>
                <a:gd name="T12" fmla="*/ 26 w 49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24">
                  <a:moveTo>
                    <a:pt x="26" y="0"/>
                  </a:moveTo>
                  <a:lnTo>
                    <a:pt x="0" y="11"/>
                  </a:lnTo>
                  <a:lnTo>
                    <a:pt x="11" y="22"/>
                  </a:lnTo>
                  <a:lnTo>
                    <a:pt x="49" y="24"/>
                  </a:lnTo>
                  <a:lnTo>
                    <a:pt x="44" y="7"/>
                  </a:lnTo>
                  <a:lnTo>
                    <a:pt x="26" y="0"/>
                  </a:lnTo>
                  <a:lnTo>
                    <a:pt x="26" y="0"/>
                  </a:lnTo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C0C0C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95" name="Freeform 100"/>
            <p:cNvSpPr>
              <a:spLocks noChangeAspect="1"/>
            </p:cNvSpPr>
            <p:nvPr/>
          </p:nvSpPr>
          <p:spPr bwMode="auto">
            <a:xfrm>
              <a:off x="1760" y="2013"/>
              <a:ext cx="21" cy="25"/>
            </a:xfrm>
            <a:custGeom>
              <a:avLst/>
              <a:gdLst>
                <a:gd name="T0" fmla="*/ 8 w 51"/>
                <a:gd name="T1" fmla="*/ 53 h 57"/>
                <a:gd name="T2" fmla="*/ 0 w 51"/>
                <a:gd name="T3" fmla="*/ 31 h 57"/>
                <a:gd name="T4" fmla="*/ 15 w 51"/>
                <a:gd name="T5" fmla="*/ 0 h 57"/>
                <a:gd name="T6" fmla="*/ 30 w 51"/>
                <a:gd name="T7" fmla="*/ 7 h 57"/>
                <a:gd name="T8" fmla="*/ 25 w 51"/>
                <a:gd name="T9" fmla="*/ 26 h 57"/>
                <a:gd name="T10" fmla="*/ 51 w 51"/>
                <a:gd name="T11" fmla="*/ 40 h 57"/>
                <a:gd name="T12" fmla="*/ 47 w 51"/>
                <a:gd name="T13" fmla="*/ 57 h 57"/>
                <a:gd name="T14" fmla="*/ 16 w 51"/>
                <a:gd name="T15" fmla="*/ 55 h 57"/>
                <a:gd name="T16" fmla="*/ 8 w 51"/>
                <a:gd name="T17" fmla="*/ 53 h 57"/>
                <a:gd name="T18" fmla="*/ 8 w 51"/>
                <a:gd name="T19" fmla="*/ 53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57">
                  <a:moveTo>
                    <a:pt x="8" y="53"/>
                  </a:moveTo>
                  <a:lnTo>
                    <a:pt x="0" y="31"/>
                  </a:lnTo>
                  <a:lnTo>
                    <a:pt x="15" y="0"/>
                  </a:lnTo>
                  <a:lnTo>
                    <a:pt x="30" y="7"/>
                  </a:lnTo>
                  <a:lnTo>
                    <a:pt x="25" y="26"/>
                  </a:lnTo>
                  <a:lnTo>
                    <a:pt x="51" y="40"/>
                  </a:lnTo>
                  <a:lnTo>
                    <a:pt x="47" y="57"/>
                  </a:lnTo>
                  <a:lnTo>
                    <a:pt x="16" y="55"/>
                  </a:lnTo>
                  <a:lnTo>
                    <a:pt x="8" y="53"/>
                  </a:lnTo>
                  <a:lnTo>
                    <a:pt x="8" y="53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96" name="Freeform 101"/>
            <p:cNvSpPr>
              <a:spLocks noChangeAspect="1"/>
            </p:cNvSpPr>
            <p:nvPr/>
          </p:nvSpPr>
          <p:spPr bwMode="auto">
            <a:xfrm>
              <a:off x="1760" y="2013"/>
              <a:ext cx="21" cy="25"/>
            </a:xfrm>
            <a:custGeom>
              <a:avLst/>
              <a:gdLst>
                <a:gd name="T0" fmla="*/ 8 w 51"/>
                <a:gd name="T1" fmla="*/ 53 h 57"/>
                <a:gd name="T2" fmla="*/ 0 w 51"/>
                <a:gd name="T3" fmla="*/ 31 h 57"/>
                <a:gd name="T4" fmla="*/ 15 w 51"/>
                <a:gd name="T5" fmla="*/ 0 h 57"/>
                <a:gd name="T6" fmla="*/ 30 w 51"/>
                <a:gd name="T7" fmla="*/ 7 h 57"/>
                <a:gd name="T8" fmla="*/ 25 w 51"/>
                <a:gd name="T9" fmla="*/ 26 h 57"/>
                <a:gd name="T10" fmla="*/ 51 w 51"/>
                <a:gd name="T11" fmla="*/ 40 h 57"/>
                <a:gd name="T12" fmla="*/ 47 w 51"/>
                <a:gd name="T13" fmla="*/ 57 h 57"/>
                <a:gd name="T14" fmla="*/ 16 w 51"/>
                <a:gd name="T15" fmla="*/ 55 h 57"/>
                <a:gd name="T16" fmla="*/ 8 w 51"/>
                <a:gd name="T17" fmla="*/ 53 h 57"/>
                <a:gd name="T18" fmla="*/ 8 w 51"/>
                <a:gd name="T19" fmla="*/ 53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57">
                  <a:moveTo>
                    <a:pt x="8" y="53"/>
                  </a:moveTo>
                  <a:lnTo>
                    <a:pt x="0" y="31"/>
                  </a:lnTo>
                  <a:lnTo>
                    <a:pt x="15" y="0"/>
                  </a:lnTo>
                  <a:lnTo>
                    <a:pt x="30" y="7"/>
                  </a:lnTo>
                  <a:lnTo>
                    <a:pt x="25" y="26"/>
                  </a:lnTo>
                  <a:lnTo>
                    <a:pt x="51" y="40"/>
                  </a:lnTo>
                  <a:lnTo>
                    <a:pt x="47" y="57"/>
                  </a:lnTo>
                  <a:lnTo>
                    <a:pt x="16" y="55"/>
                  </a:lnTo>
                  <a:lnTo>
                    <a:pt x="8" y="53"/>
                  </a:lnTo>
                  <a:lnTo>
                    <a:pt x="8" y="53"/>
                  </a:lnTo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C0C0C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97" name="Freeform 102"/>
            <p:cNvSpPr>
              <a:spLocks noChangeAspect="1"/>
            </p:cNvSpPr>
            <p:nvPr/>
          </p:nvSpPr>
          <p:spPr bwMode="auto">
            <a:xfrm>
              <a:off x="805" y="1692"/>
              <a:ext cx="20" cy="54"/>
            </a:xfrm>
            <a:custGeom>
              <a:avLst/>
              <a:gdLst>
                <a:gd name="T0" fmla="*/ 40 w 47"/>
                <a:gd name="T1" fmla="*/ 119 h 128"/>
                <a:gd name="T2" fmla="*/ 33 w 47"/>
                <a:gd name="T3" fmla="*/ 87 h 128"/>
                <a:gd name="T4" fmla="*/ 47 w 47"/>
                <a:gd name="T5" fmla="*/ 33 h 128"/>
                <a:gd name="T6" fmla="*/ 33 w 47"/>
                <a:gd name="T7" fmla="*/ 0 h 128"/>
                <a:gd name="T8" fmla="*/ 0 w 47"/>
                <a:gd name="T9" fmla="*/ 1 h 128"/>
                <a:gd name="T10" fmla="*/ 26 w 47"/>
                <a:gd name="T11" fmla="*/ 27 h 128"/>
                <a:gd name="T12" fmla="*/ 0 w 47"/>
                <a:gd name="T13" fmla="*/ 71 h 128"/>
                <a:gd name="T14" fmla="*/ 17 w 47"/>
                <a:gd name="T15" fmla="*/ 97 h 128"/>
                <a:gd name="T16" fmla="*/ 23 w 47"/>
                <a:gd name="T17" fmla="*/ 123 h 128"/>
                <a:gd name="T18" fmla="*/ 38 w 47"/>
                <a:gd name="T19" fmla="*/ 128 h 128"/>
                <a:gd name="T20" fmla="*/ 40 w 47"/>
                <a:gd name="T21" fmla="*/ 119 h 128"/>
                <a:gd name="T22" fmla="*/ 40 w 47"/>
                <a:gd name="T23" fmla="*/ 119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" h="128">
                  <a:moveTo>
                    <a:pt x="40" y="119"/>
                  </a:moveTo>
                  <a:lnTo>
                    <a:pt x="33" y="87"/>
                  </a:lnTo>
                  <a:lnTo>
                    <a:pt x="47" y="33"/>
                  </a:lnTo>
                  <a:lnTo>
                    <a:pt x="33" y="0"/>
                  </a:lnTo>
                  <a:lnTo>
                    <a:pt x="0" y="1"/>
                  </a:lnTo>
                  <a:lnTo>
                    <a:pt x="26" y="27"/>
                  </a:lnTo>
                  <a:lnTo>
                    <a:pt x="0" y="71"/>
                  </a:lnTo>
                  <a:lnTo>
                    <a:pt x="17" y="97"/>
                  </a:lnTo>
                  <a:lnTo>
                    <a:pt x="23" y="123"/>
                  </a:lnTo>
                  <a:lnTo>
                    <a:pt x="38" y="128"/>
                  </a:lnTo>
                  <a:lnTo>
                    <a:pt x="40" y="119"/>
                  </a:lnTo>
                  <a:lnTo>
                    <a:pt x="40" y="119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98" name="Freeform 103"/>
            <p:cNvSpPr>
              <a:spLocks noChangeAspect="1"/>
            </p:cNvSpPr>
            <p:nvPr/>
          </p:nvSpPr>
          <p:spPr bwMode="auto">
            <a:xfrm>
              <a:off x="1417" y="1634"/>
              <a:ext cx="65" cy="44"/>
            </a:xfrm>
            <a:custGeom>
              <a:avLst/>
              <a:gdLst>
                <a:gd name="T0" fmla="*/ 16 w 160"/>
                <a:gd name="T1" fmla="*/ 0 h 105"/>
                <a:gd name="T2" fmla="*/ 26 w 160"/>
                <a:gd name="T3" fmla="*/ 16 h 105"/>
                <a:gd name="T4" fmla="*/ 0 w 160"/>
                <a:gd name="T5" fmla="*/ 70 h 105"/>
                <a:gd name="T6" fmla="*/ 41 w 160"/>
                <a:gd name="T7" fmla="*/ 105 h 105"/>
                <a:gd name="T8" fmla="*/ 68 w 160"/>
                <a:gd name="T9" fmla="*/ 94 h 105"/>
                <a:gd name="T10" fmla="*/ 64 w 160"/>
                <a:gd name="T11" fmla="*/ 70 h 105"/>
                <a:gd name="T12" fmla="*/ 97 w 160"/>
                <a:gd name="T13" fmla="*/ 94 h 105"/>
                <a:gd name="T14" fmla="*/ 132 w 160"/>
                <a:gd name="T15" fmla="*/ 105 h 105"/>
                <a:gd name="T16" fmla="*/ 160 w 160"/>
                <a:gd name="T17" fmla="*/ 92 h 105"/>
                <a:gd name="T18" fmla="*/ 147 w 160"/>
                <a:gd name="T19" fmla="*/ 63 h 105"/>
                <a:gd name="T20" fmla="*/ 117 w 160"/>
                <a:gd name="T21" fmla="*/ 64 h 105"/>
                <a:gd name="T22" fmla="*/ 97 w 160"/>
                <a:gd name="T23" fmla="*/ 26 h 105"/>
                <a:gd name="T24" fmla="*/ 52 w 160"/>
                <a:gd name="T25" fmla="*/ 2 h 105"/>
                <a:gd name="T26" fmla="*/ 16 w 160"/>
                <a:gd name="T27" fmla="*/ 0 h 105"/>
                <a:gd name="T28" fmla="*/ 16 w 160"/>
                <a:gd name="T29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105">
                  <a:moveTo>
                    <a:pt x="16" y="0"/>
                  </a:moveTo>
                  <a:lnTo>
                    <a:pt x="26" y="16"/>
                  </a:lnTo>
                  <a:lnTo>
                    <a:pt x="0" y="70"/>
                  </a:lnTo>
                  <a:lnTo>
                    <a:pt x="41" y="105"/>
                  </a:lnTo>
                  <a:lnTo>
                    <a:pt x="68" y="94"/>
                  </a:lnTo>
                  <a:lnTo>
                    <a:pt x="64" y="70"/>
                  </a:lnTo>
                  <a:lnTo>
                    <a:pt x="97" y="94"/>
                  </a:lnTo>
                  <a:lnTo>
                    <a:pt x="132" y="105"/>
                  </a:lnTo>
                  <a:lnTo>
                    <a:pt x="160" y="92"/>
                  </a:lnTo>
                  <a:lnTo>
                    <a:pt x="147" y="63"/>
                  </a:lnTo>
                  <a:lnTo>
                    <a:pt x="117" y="64"/>
                  </a:lnTo>
                  <a:lnTo>
                    <a:pt x="97" y="26"/>
                  </a:lnTo>
                  <a:lnTo>
                    <a:pt x="52" y="2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99" name="Freeform 104"/>
            <p:cNvSpPr>
              <a:spLocks noChangeAspect="1"/>
            </p:cNvSpPr>
            <p:nvPr/>
          </p:nvSpPr>
          <p:spPr bwMode="auto">
            <a:xfrm>
              <a:off x="1429" y="1689"/>
              <a:ext cx="13" cy="17"/>
            </a:xfrm>
            <a:custGeom>
              <a:avLst/>
              <a:gdLst>
                <a:gd name="T0" fmla="*/ 27 w 33"/>
                <a:gd name="T1" fmla="*/ 0 h 40"/>
                <a:gd name="T2" fmla="*/ 2 w 33"/>
                <a:gd name="T3" fmla="*/ 7 h 40"/>
                <a:gd name="T4" fmla="*/ 0 w 33"/>
                <a:gd name="T5" fmla="*/ 40 h 40"/>
                <a:gd name="T6" fmla="*/ 15 w 33"/>
                <a:gd name="T7" fmla="*/ 30 h 40"/>
                <a:gd name="T8" fmla="*/ 29 w 33"/>
                <a:gd name="T9" fmla="*/ 29 h 40"/>
                <a:gd name="T10" fmla="*/ 33 w 33"/>
                <a:gd name="T11" fmla="*/ 18 h 40"/>
                <a:gd name="T12" fmla="*/ 27 w 33"/>
                <a:gd name="T13" fmla="*/ 0 h 40"/>
                <a:gd name="T14" fmla="*/ 27 w 33"/>
                <a:gd name="T1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40">
                  <a:moveTo>
                    <a:pt x="27" y="0"/>
                  </a:moveTo>
                  <a:lnTo>
                    <a:pt x="2" y="7"/>
                  </a:lnTo>
                  <a:lnTo>
                    <a:pt x="0" y="40"/>
                  </a:lnTo>
                  <a:lnTo>
                    <a:pt x="15" y="30"/>
                  </a:lnTo>
                  <a:lnTo>
                    <a:pt x="29" y="29"/>
                  </a:lnTo>
                  <a:lnTo>
                    <a:pt x="33" y="18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100" name="Freeform 105"/>
            <p:cNvSpPr>
              <a:spLocks noChangeAspect="1"/>
            </p:cNvSpPr>
            <p:nvPr/>
          </p:nvSpPr>
          <p:spPr bwMode="auto">
            <a:xfrm>
              <a:off x="1429" y="1689"/>
              <a:ext cx="13" cy="17"/>
            </a:xfrm>
            <a:custGeom>
              <a:avLst/>
              <a:gdLst>
                <a:gd name="T0" fmla="*/ 27 w 33"/>
                <a:gd name="T1" fmla="*/ 0 h 40"/>
                <a:gd name="T2" fmla="*/ 2 w 33"/>
                <a:gd name="T3" fmla="*/ 7 h 40"/>
                <a:gd name="T4" fmla="*/ 0 w 33"/>
                <a:gd name="T5" fmla="*/ 40 h 40"/>
                <a:gd name="T6" fmla="*/ 15 w 33"/>
                <a:gd name="T7" fmla="*/ 30 h 40"/>
                <a:gd name="T8" fmla="*/ 29 w 33"/>
                <a:gd name="T9" fmla="*/ 29 h 40"/>
                <a:gd name="T10" fmla="*/ 33 w 33"/>
                <a:gd name="T11" fmla="*/ 18 h 40"/>
                <a:gd name="T12" fmla="*/ 27 w 33"/>
                <a:gd name="T13" fmla="*/ 0 h 40"/>
                <a:gd name="T14" fmla="*/ 27 w 33"/>
                <a:gd name="T1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40">
                  <a:moveTo>
                    <a:pt x="27" y="0"/>
                  </a:moveTo>
                  <a:lnTo>
                    <a:pt x="2" y="7"/>
                  </a:lnTo>
                  <a:lnTo>
                    <a:pt x="0" y="40"/>
                  </a:lnTo>
                  <a:lnTo>
                    <a:pt x="15" y="30"/>
                  </a:lnTo>
                  <a:lnTo>
                    <a:pt x="29" y="29"/>
                  </a:lnTo>
                  <a:lnTo>
                    <a:pt x="33" y="18"/>
                  </a:lnTo>
                  <a:lnTo>
                    <a:pt x="27" y="0"/>
                  </a:lnTo>
                  <a:lnTo>
                    <a:pt x="27" y="0"/>
                  </a:lnTo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C0C0C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101" name="Freeform 106"/>
            <p:cNvSpPr>
              <a:spLocks noChangeAspect="1"/>
            </p:cNvSpPr>
            <p:nvPr/>
          </p:nvSpPr>
          <p:spPr bwMode="auto">
            <a:xfrm>
              <a:off x="1167" y="1363"/>
              <a:ext cx="78" cy="59"/>
            </a:xfrm>
            <a:custGeom>
              <a:avLst/>
              <a:gdLst>
                <a:gd name="T0" fmla="*/ 116 w 192"/>
                <a:gd name="T1" fmla="*/ 0 h 137"/>
                <a:gd name="T2" fmla="*/ 55 w 192"/>
                <a:gd name="T3" fmla="*/ 57 h 137"/>
                <a:gd name="T4" fmla="*/ 0 w 192"/>
                <a:gd name="T5" fmla="*/ 71 h 137"/>
                <a:gd name="T6" fmla="*/ 13 w 192"/>
                <a:gd name="T7" fmla="*/ 131 h 137"/>
                <a:gd name="T8" fmla="*/ 62 w 192"/>
                <a:gd name="T9" fmla="*/ 137 h 137"/>
                <a:gd name="T10" fmla="*/ 90 w 192"/>
                <a:gd name="T11" fmla="*/ 97 h 137"/>
                <a:gd name="T12" fmla="*/ 192 w 192"/>
                <a:gd name="T13" fmla="*/ 102 h 137"/>
                <a:gd name="T14" fmla="*/ 153 w 192"/>
                <a:gd name="T15" fmla="*/ 11 h 137"/>
                <a:gd name="T16" fmla="*/ 116 w 192"/>
                <a:gd name="T17" fmla="*/ 0 h 137"/>
                <a:gd name="T18" fmla="*/ 116 w 192"/>
                <a:gd name="T19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2" h="137">
                  <a:moveTo>
                    <a:pt x="116" y="0"/>
                  </a:moveTo>
                  <a:lnTo>
                    <a:pt x="55" y="57"/>
                  </a:lnTo>
                  <a:lnTo>
                    <a:pt x="0" y="71"/>
                  </a:lnTo>
                  <a:lnTo>
                    <a:pt x="13" y="131"/>
                  </a:lnTo>
                  <a:lnTo>
                    <a:pt x="62" y="137"/>
                  </a:lnTo>
                  <a:lnTo>
                    <a:pt x="90" y="97"/>
                  </a:lnTo>
                  <a:lnTo>
                    <a:pt x="192" y="102"/>
                  </a:lnTo>
                  <a:lnTo>
                    <a:pt x="153" y="11"/>
                  </a:lnTo>
                  <a:lnTo>
                    <a:pt x="116" y="0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102" name="Freeform 107"/>
            <p:cNvSpPr>
              <a:spLocks noChangeAspect="1"/>
            </p:cNvSpPr>
            <p:nvPr/>
          </p:nvSpPr>
          <p:spPr bwMode="auto">
            <a:xfrm>
              <a:off x="1196" y="1414"/>
              <a:ext cx="111" cy="113"/>
            </a:xfrm>
            <a:custGeom>
              <a:avLst/>
              <a:gdLst>
                <a:gd name="T0" fmla="*/ 125 w 267"/>
                <a:gd name="T1" fmla="*/ 3 h 266"/>
                <a:gd name="T2" fmla="*/ 48 w 267"/>
                <a:gd name="T3" fmla="*/ 0 h 266"/>
                <a:gd name="T4" fmla="*/ 43 w 267"/>
                <a:gd name="T5" fmla="*/ 19 h 266"/>
                <a:gd name="T6" fmla="*/ 41 w 267"/>
                <a:gd name="T7" fmla="*/ 52 h 266"/>
                <a:gd name="T8" fmla="*/ 30 w 267"/>
                <a:gd name="T9" fmla="*/ 81 h 266"/>
                <a:gd name="T10" fmla="*/ 67 w 267"/>
                <a:gd name="T11" fmla="*/ 116 h 266"/>
                <a:gd name="T12" fmla="*/ 0 w 267"/>
                <a:gd name="T13" fmla="*/ 116 h 266"/>
                <a:gd name="T14" fmla="*/ 50 w 267"/>
                <a:gd name="T15" fmla="*/ 155 h 266"/>
                <a:gd name="T16" fmla="*/ 67 w 267"/>
                <a:gd name="T17" fmla="*/ 214 h 266"/>
                <a:gd name="T18" fmla="*/ 154 w 267"/>
                <a:gd name="T19" fmla="*/ 220 h 266"/>
                <a:gd name="T20" fmla="*/ 222 w 267"/>
                <a:gd name="T21" fmla="*/ 266 h 266"/>
                <a:gd name="T22" fmla="*/ 255 w 267"/>
                <a:gd name="T23" fmla="*/ 243 h 266"/>
                <a:gd name="T24" fmla="*/ 242 w 267"/>
                <a:gd name="T25" fmla="*/ 218 h 266"/>
                <a:gd name="T26" fmla="*/ 264 w 267"/>
                <a:gd name="T27" fmla="*/ 225 h 266"/>
                <a:gd name="T28" fmla="*/ 234 w 267"/>
                <a:gd name="T29" fmla="*/ 149 h 266"/>
                <a:gd name="T30" fmla="*/ 267 w 267"/>
                <a:gd name="T31" fmla="*/ 61 h 266"/>
                <a:gd name="T32" fmla="*/ 239 w 267"/>
                <a:gd name="T33" fmla="*/ 42 h 266"/>
                <a:gd name="T34" fmla="*/ 215 w 267"/>
                <a:gd name="T35" fmla="*/ 98 h 266"/>
                <a:gd name="T36" fmla="*/ 217 w 267"/>
                <a:gd name="T37" fmla="*/ 90 h 266"/>
                <a:gd name="T38" fmla="*/ 198 w 267"/>
                <a:gd name="T39" fmla="*/ 49 h 266"/>
                <a:gd name="T40" fmla="*/ 150 w 267"/>
                <a:gd name="T41" fmla="*/ 31 h 266"/>
                <a:gd name="T42" fmla="*/ 125 w 267"/>
                <a:gd name="T43" fmla="*/ 3 h 266"/>
                <a:gd name="T44" fmla="*/ 125 w 267"/>
                <a:gd name="T45" fmla="*/ 3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7" h="266">
                  <a:moveTo>
                    <a:pt x="125" y="3"/>
                  </a:moveTo>
                  <a:lnTo>
                    <a:pt x="48" y="0"/>
                  </a:lnTo>
                  <a:lnTo>
                    <a:pt x="43" y="19"/>
                  </a:lnTo>
                  <a:lnTo>
                    <a:pt x="41" y="52"/>
                  </a:lnTo>
                  <a:lnTo>
                    <a:pt x="30" y="81"/>
                  </a:lnTo>
                  <a:lnTo>
                    <a:pt x="67" y="116"/>
                  </a:lnTo>
                  <a:lnTo>
                    <a:pt x="0" y="116"/>
                  </a:lnTo>
                  <a:lnTo>
                    <a:pt x="50" y="155"/>
                  </a:lnTo>
                  <a:lnTo>
                    <a:pt x="67" y="214"/>
                  </a:lnTo>
                  <a:lnTo>
                    <a:pt x="154" y="220"/>
                  </a:lnTo>
                  <a:lnTo>
                    <a:pt x="222" y="266"/>
                  </a:lnTo>
                  <a:lnTo>
                    <a:pt x="255" y="243"/>
                  </a:lnTo>
                  <a:lnTo>
                    <a:pt x="242" y="218"/>
                  </a:lnTo>
                  <a:lnTo>
                    <a:pt x="264" y="225"/>
                  </a:lnTo>
                  <a:lnTo>
                    <a:pt x="234" y="149"/>
                  </a:lnTo>
                  <a:lnTo>
                    <a:pt x="267" y="61"/>
                  </a:lnTo>
                  <a:lnTo>
                    <a:pt x="239" y="42"/>
                  </a:lnTo>
                  <a:lnTo>
                    <a:pt x="215" y="98"/>
                  </a:lnTo>
                  <a:lnTo>
                    <a:pt x="217" y="90"/>
                  </a:lnTo>
                  <a:lnTo>
                    <a:pt x="198" y="49"/>
                  </a:lnTo>
                  <a:lnTo>
                    <a:pt x="150" y="31"/>
                  </a:lnTo>
                  <a:lnTo>
                    <a:pt x="125" y="3"/>
                  </a:lnTo>
                  <a:lnTo>
                    <a:pt x="125" y="3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103" name="Freeform 108"/>
            <p:cNvSpPr>
              <a:spLocks noChangeAspect="1"/>
            </p:cNvSpPr>
            <p:nvPr/>
          </p:nvSpPr>
          <p:spPr bwMode="auto">
            <a:xfrm>
              <a:off x="1320" y="1439"/>
              <a:ext cx="41" cy="54"/>
            </a:xfrm>
            <a:custGeom>
              <a:avLst/>
              <a:gdLst>
                <a:gd name="T0" fmla="*/ 0 w 102"/>
                <a:gd name="T1" fmla="*/ 47 h 129"/>
                <a:gd name="T2" fmla="*/ 32 w 102"/>
                <a:gd name="T3" fmla="*/ 91 h 129"/>
                <a:gd name="T4" fmla="*/ 18 w 102"/>
                <a:gd name="T5" fmla="*/ 129 h 129"/>
                <a:gd name="T6" fmla="*/ 45 w 102"/>
                <a:gd name="T7" fmla="*/ 129 h 129"/>
                <a:gd name="T8" fmla="*/ 94 w 102"/>
                <a:gd name="T9" fmla="*/ 100 h 129"/>
                <a:gd name="T10" fmla="*/ 102 w 102"/>
                <a:gd name="T11" fmla="*/ 81 h 129"/>
                <a:gd name="T12" fmla="*/ 90 w 102"/>
                <a:gd name="T13" fmla="*/ 10 h 129"/>
                <a:gd name="T14" fmla="*/ 58 w 102"/>
                <a:gd name="T15" fmla="*/ 0 h 129"/>
                <a:gd name="T16" fmla="*/ 42 w 102"/>
                <a:gd name="T17" fmla="*/ 39 h 129"/>
                <a:gd name="T18" fmla="*/ 18 w 102"/>
                <a:gd name="T19" fmla="*/ 32 h 129"/>
                <a:gd name="T20" fmla="*/ 0 w 102"/>
                <a:gd name="T21" fmla="*/ 47 h 129"/>
                <a:gd name="T22" fmla="*/ 0 w 102"/>
                <a:gd name="T23" fmla="*/ 47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2" h="129">
                  <a:moveTo>
                    <a:pt x="0" y="47"/>
                  </a:moveTo>
                  <a:lnTo>
                    <a:pt x="32" y="91"/>
                  </a:lnTo>
                  <a:lnTo>
                    <a:pt x="18" y="129"/>
                  </a:lnTo>
                  <a:lnTo>
                    <a:pt x="45" y="129"/>
                  </a:lnTo>
                  <a:lnTo>
                    <a:pt x="94" y="100"/>
                  </a:lnTo>
                  <a:lnTo>
                    <a:pt x="102" y="81"/>
                  </a:lnTo>
                  <a:lnTo>
                    <a:pt x="90" y="10"/>
                  </a:lnTo>
                  <a:lnTo>
                    <a:pt x="58" y="0"/>
                  </a:lnTo>
                  <a:lnTo>
                    <a:pt x="42" y="39"/>
                  </a:lnTo>
                  <a:lnTo>
                    <a:pt x="18" y="32"/>
                  </a:lnTo>
                  <a:lnTo>
                    <a:pt x="0" y="47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104" name="Freeform 109"/>
            <p:cNvSpPr>
              <a:spLocks noChangeAspect="1"/>
            </p:cNvSpPr>
            <p:nvPr/>
          </p:nvSpPr>
          <p:spPr bwMode="auto">
            <a:xfrm>
              <a:off x="1371" y="1446"/>
              <a:ext cx="30" cy="36"/>
            </a:xfrm>
            <a:custGeom>
              <a:avLst/>
              <a:gdLst>
                <a:gd name="T0" fmla="*/ 7 w 73"/>
                <a:gd name="T1" fmla="*/ 26 h 82"/>
                <a:gd name="T2" fmla="*/ 0 w 73"/>
                <a:gd name="T3" fmla="*/ 81 h 82"/>
                <a:gd name="T4" fmla="*/ 38 w 73"/>
                <a:gd name="T5" fmla="*/ 82 h 82"/>
                <a:gd name="T6" fmla="*/ 73 w 73"/>
                <a:gd name="T7" fmla="*/ 26 h 82"/>
                <a:gd name="T8" fmla="*/ 46 w 73"/>
                <a:gd name="T9" fmla="*/ 0 h 82"/>
                <a:gd name="T10" fmla="*/ 17 w 73"/>
                <a:gd name="T11" fmla="*/ 0 h 82"/>
                <a:gd name="T12" fmla="*/ 7 w 73"/>
                <a:gd name="T13" fmla="*/ 26 h 82"/>
                <a:gd name="T14" fmla="*/ 7 w 73"/>
                <a:gd name="T15" fmla="*/ 26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3" h="82">
                  <a:moveTo>
                    <a:pt x="7" y="26"/>
                  </a:moveTo>
                  <a:lnTo>
                    <a:pt x="0" y="81"/>
                  </a:lnTo>
                  <a:lnTo>
                    <a:pt x="38" y="82"/>
                  </a:lnTo>
                  <a:lnTo>
                    <a:pt x="73" y="26"/>
                  </a:lnTo>
                  <a:lnTo>
                    <a:pt x="46" y="0"/>
                  </a:lnTo>
                  <a:lnTo>
                    <a:pt x="17" y="0"/>
                  </a:lnTo>
                  <a:lnTo>
                    <a:pt x="7" y="26"/>
                  </a:lnTo>
                  <a:lnTo>
                    <a:pt x="7" y="26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105" name="Freeform 110"/>
            <p:cNvSpPr>
              <a:spLocks noChangeAspect="1"/>
            </p:cNvSpPr>
            <p:nvPr/>
          </p:nvSpPr>
          <p:spPr bwMode="auto">
            <a:xfrm>
              <a:off x="1397" y="1462"/>
              <a:ext cx="255" cy="255"/>
            </a:xfrm>
            <a:custGeom>
              <a:avLst/>
              <a:gdLst>
                <a:gd name="T0" fmla="*/ 58 w 618"/>
                <a:gd name="T1" fmla="*/ 27 h 600"/>
                <a:gd name="T2" fmla="*/ 0 w 618"/>
                <a:gd name="T3" fmla="*/ 74 h 600"/>
                <a:gd name="T4" fmla="*/ 18 w 618"/>
                <a:gd name="T5" fmla="*/ 124 h 600"/>
                <a:gd name="T6" fmla="*/ 119 w 618"/>
                <a:gd name="T7" fmla="*/ 165 h 600"/>
                <a:gd name="T8" fmla="*/ 216 w 618"/>
                <a:gd name="T9" fmla="*/ 186 h 600"/>
                <a:gd name="T10" fmla="*/ 236 w 618"/>
                <a:gd name="T11" fmla="*/ 164 h 600"/>
                <a:gd name="T12" fmla="*/ 309 w 618"/>
                <a:gd name="T13" fmla="*/ 209 h 600"/>
                <a:gd name="T14" fmla="*/ 301 w 618"/>
                <a:gd name="T15" fmla="*/ 260 h 600"/>
                <a:gd name="T16" fmla="*/ 352 w 618"/>
                <a:gd name="T17" fmla="*/ 331 h 600"/>
                <a:gd name="T18" fmla="*/ 351 w 618"/>
                <a:gd name="T19" fmla="*/ 398 h 600"/>
                <a:gd name="T20" fmla="*/ 272 w 618"/>
                <a:gd name="T21" fmla="*/ 404 h 600"/>
                <a:gd name="T22" fmla="*/ 330 w 618"/>
                <a:gd name="T23" fmla="*/ 480 h 600"/>
                <a:gd name="T24" fmla="*/ 420 w 618"/>
                <a:gd name="T25" fmla="*/ 543 h 600"/>
                <a:gd name="T26" fmla="*/ 463 w 618"/>
                <a:gd name="T27" fmla="*/ 564 h 600"/>
                <a:gd name="T28" fmla="*/ 588 w 618"/>
                <a:gd name="T29" fmla="*/ 574 h 600"/>
                <a:gd name="T30" fmla="*/ 515 w 618"/>
                <a:gd name="T31" fmla="*/ 507 h 600"/>
                <a:gd name="T32" fmla="*/ 608 w 618"/>
                <a:gd name="T33" fmla="*/ 527 h 600"/>
                <a:gd name="T34" fmla="*/ 577 w 618"/>
                <a:gd name="T35" fmla="*/ 472 h 600"/>
                <a:gd name="T36" fmla="*/ 527 w 618"/>
                <a:gd name="T37" fmla="*/ 402 h 600"/>
                <a:gd name="T38" fmla="*/ 583 w 618"/>
                <a:gd name="T39" fmla="*/ 398 h 600"/>
                <a:gd name="T40" fmla="*/ 593 w 618"/>
                <a:gd name="T41" fmla="*/ 434 h 600"/>
                <a:gd name="T42" fmla="*/ 618 w 618"/>
                <a:gd name="T43" fmla="*/ 375 h 600"/>
                <a:gd name="T44" fmla="*/ 559 w 618"/>
                <a:gd name="T45" fmla="*/ 325 h 600"/>
                <a:gd name="T46" fmla="*/ 468 w 618"/>
                <a:gd name="T47" fmla="*/ 270 h 600"/>
                <a:gd name="T48" fmla="*/ 462 w 618"/>
                <a:gd name="T49" fmla="*/ 216 h 600"/>
                <a:gd name="T50" fmla="*/ 398 w 618"/>
                <a:gd name="T51" fmla="*/ 159 h 600"/>
                <a:gd name="T52" fmla="*/ 331 w 618"/>
                <a:gd name="T53" fmla="*/ 95 h 600"/>
                <a:gd name="T54" fmla="*/ 260 w 618"/>
                <a:gd name="T55" fmla="*/ 78 h 600"/>
                <a:gd name="T56" fmla="*/ 191 w 618"/>
                <a:gd name="T57" fmla="*/ 57 h 600"/>
                <a:gd name="T58" fmla="*/ 175 w 618"/>
                <a:gd name="T59" fmla="*/ 31 h 600"/>
                <a:gd name="T60" fmla="*/ 107 w 618"/>
                <a:gd name="T61" fmla="*/ 98 h 600"/>
                <a:gd name="T62" fmla="*/ 96 w 618"/>
                <a:gd name="T63" fmla="*/ 28 h 600"/>
                <a:gd name="T64" fmla="*/ 70 w 618"/>
                <a:gd name="T65" fmla="*/ 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18" h="600">
                  <a:moveTo>
                    <a:pt x="70" y="0"/>
                  </a:moveTo>
                  <a:lnTo>
                    <a:pt x="58" y="27"/>
                  </a:lnTo>
                  <a:lnTo>
                    <a:pt x="11" y="45"/>
                  </a:lnTo>
                  <a:lnTo>
                    <a:pt x="0" y="74"/>
                  </a:lnTo>
                  <a:lnTo>
                    <a:pt x="38" y="111"/>
                  </a:lnTo>
                  <a:lnTo>
                    <a:pt x="18" y="124"/>
                  </a:lnTo>
                  <a:lnTo>
                    <a:pt x="56" y="159"/>
                  </a:lnTo>
                  <a:lnTo>
                    <a:pt x="119" y="165"/>
                  </a:lnTo>
                  <a:lnTo>
                    <a:pt x="208" y="209"/>
                  </a:lnTo>
                  <a:lnTo>
                    <a:pt x="216" y="186"/>
                  </a:lnTo>
                  <a:lnTo>
                    <a:pt x="192" y="149"/>
                  </a:lnTo>
                  <a:lnTo>
                    <a:pt x="236" y="164"/>
                  </a:lnTo>
                  <a:lnTo>
                    <a:pt x="248" y="198"/>
                  </a:lnTo>
                  <a:lnTo>
                    <a:pt x="309" y="209"/>
                  </a:lnTo>
                  <a:lnTo>
                    <a:pt x="327" y="234"/>
                  </a:lnTo>
                  <a:lnTo>
                    <a:pt x="301" y="260"/>
                  </a:lnTo>
                  <a:lnTo>
                    <a:pt x="368" y="291"/>
                  </a:lnTo>
                  <a:lnTo>
                    <a:pt x="352" y="331"/>
                  </a:lnTo>
                  <a:lnTo>
                    <a:pt x="337" y="339"/>
                  </a:lnTo>
                  <a:lnTo>
                    <a:pt x="351" y="398"/>
                  </a:lnTo>
                  <a:lnTo>
                    <a:pt x="314" y="419"/>
                  </a:lnTo>
                  <a:lnTo>
                    <a:pt x="272" y="404"/>
                  </a:lnTo>
                  <a:lnTo>
                    <a:pt x="266" y="481"/>
                  </a:lnTo>
                  <a:lnTo>
                    <a:pt x="330" y="480"/>
                  </a:lnTo>
                  <a:lnTo>
                    <a:pt x="348" y="465"/>
                  </a:lnTo>
                  <a:lnTo>
                    <a:pt x="420" y="543"/>
                  </a:lnTo>
                  <a:lnTo>
                    <a:pt x="449" y="543"/>
                  </a:lnTo>
                  <a:lnTo>
                    <a:pt x="463" y="564"/>
                  </a:lnTo>
                  <a:lnTo>
                    <a:pt x="594" y="600"/>
                  </a:lnTo>
                  <a:lnTo>
                    <a:pt x="588" y="574"/>
                  </a:lnTo>
                  <a:lnTo>
                    <a:pt x="528" y="531"/>
                  </a:lnTo>
                  <a:lnTo>
                    <a:pt x="515" y="507"/>
                  </a:lnTo>
                  <a:lnTo>
                    <a:pt x="597" y="554"/>
                  </a:lnTo>
                  <a:lnTo>
                    <a:pt x="608" y="527"/>
                  </a:lnTo>
                  <a:lnTo>
                    <a:pt x="573" y="483"/>
                  </a:lnTo>
                  <a:lnTo>
                    <a:pt x="577" y="472"/>
                  </a:lnTo>
                  <a:lnTo>
                    <a:pt x="516" y="431"/>
                  </a:lnTo>
                  <a:lnTo>
                    <a:pt x="527" y="402"/>
                  </a:lnTo>
                  <a:lnTo>
                    <a:pt x="491" y="376"/>
                  </a:lnTo>
                  <a:lnTo>
                    <a:pt x="583" y="398"/>
                  </a:lnTo>
                  <a:lnTo>
                    <a:pt x="582" y="430"/>
                  </a:lnTo>
                  <a:lnTo>
                    <a:pt x="593" y="434"/>
                  </a:lnTo>
                  <a:lnTo>
                    <a:pt x="602" y="391"/>
                  </a:lnTo>
                  <a:lnTo>
                    <a:pt x="618" y="375"/>
                  </a:lnTo>
                  <a:lnTo>
                    <a:pt x="612" y="326"/>
                  </a:lnTo>
                  <a:lnTo>
                    <a:pt x="559" y="325"/>
                  </a:lnTo>
                  <a:lnTo>
                    <a:pt x="537" y="290"/>
                  </a:lnTo>
                  <a:lnTo>
                    <a:pt x="468" y="270"/>
                  </a:lnTo>
                  <a:lnTo>
                    <a:pt x="448" y="243"/>
                  </a:lnTo>
                  <a:lnTo>
                    <a:pt x="462" y="216"/>
                  </a:lnTo>
                  <a:lnTo>
                    <a:pt x="440" y="173"/>
                  </a:lnTo>
                  <a:lnTo>
                    <a:pt x="398" y="159"/>
                  </a:lnTo>
                  <a:lnTo>
                    <a:pt x="338" y="139"/>
                  </a:lnTo>
                  <a:lnTo>
                    <a:pt x="331" y="95"/>
                  </a:lnTo>
                  <a:lnTo>
                    <a:pt x="272" y="108"/>
                  </a:lnTo>
                  <a:lnTo>
                    <a:pt x="260" y="78"/>
                  </a:lnTo>
                  <a:lnTo>
                    <a:pt x="200" y="96"/>
                  </a:lnTo>
                  <a:lnTo>
                    <a:pt x="191" y="57"/>
                  </a:lnTo>
                  <a:lnTo>
                    <a:pt x="242" y="52"/>
                  </a:lnTo>
                  <a:lnTo>
                    <a:pt x="175" y="31"/>
                  </a:lnTo>
                  <a:lnTo>
                    <a:pt x="119" y="34"/>
                  </a:lnTo>
                  <a:lnTo>
                    <a:pt x="107" y="98"/>
                  </a:lnTo>
                  <a:lnTo>
                    <a:pt x="83" y="67"/>
                  </a:lnTo>
                  <a:lnTo>
                    <a:pt x="96" y="28"/>
                  </a:lnTo>
                  <a:lnTo>
                    <a:pt x="70" y="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106" name="Freeform 111"/>
            <p:cNvSpPr>
              <a:spLocks noChangeAspect="1"/>
            </p:cNvSpPr>
            <p:nvPr/>
          </p:nvSpPr>
          <p:spPr bwMode="auto">
            <a:xfrm>
              <a:off x="1236" y="1324"/>
              <a:ext cx="53" cy="26"/>
            </a:xfrm>
            <a:custGeom>
              <a:avLst/>
              <a:gdLst>
                <a:gd name="T0" fmla="*/ 79 w 132"/>
                <a:gd name="T1" fmla="*/ 0 h 60"/>
                <a:gd name="T2" fmla="*/ 73 w 132"/>
                <a:gd name="T3" fmla="*/ 11 h 60"/>
                <a:gd name="T4" fmla="*/ 0 w 132"/>
                <a:gd name="T5" fmla="*/ 30 h 60"/>
                <a:gd name="T6" fmla="*/ 53 w 132"/>
                <a:gd name="T7" fmla="*/ 60 h 60"/>
                <a:gd name="T8" fmla="*/ 121 w 132"/>
                <a:gd name="T9" fmla="*/ 59 h 60"/>
                <a:gd name="T10" fmla="*/ 132 w 132"/>
                <a:gd name="T11" fmla="*/ 29 h 60"/>
                <a:gd name="T12" fmla="*/ 123 w 132"/>
                <a:gd name="T13" fmla="*/ 15 h 60"/>
                <a:gd name="T14" fmla="*/ 79 w 132"/>
                <a:gd name="T15" fmla="*/ 0 h 60"/>
                <a:gd name="T16" fmla="*/ 79 w 132"/>
                <a:gd name="T1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60">
                  <a:moveTo>
                    <a:pt x="79" y="0"/>
                  </a:moveTo>
                  <a:lnTo>
                    <a:pt x="73" y="11"/>
                  </a:lnTo>
                  <a:lnTo>
                    <a:pt x="0" y="30"/>
                  </a:lnTo>
                  <a:lnTo>
                    <a:pt x="53" y="60"/>
                  </a:lnTo>
                  <a:lnTo>
                    <a:pt x="121" y="59"/>
                  </a:lnTo>
                  <a:lnTo>
                    <a:pt x="132" y="29"/>
                  </a:lnTo>
                  <a:lnTo>
                    <a:pt x="123" y="15"/>
                  </a:lnTo>
                  <a:lnTo>
                    <a:pt x="79" y="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107" name="Freeform 112"/>
            <p:cNvSpPr>
              <a:spLocks noChangeAspect="1"/>
            </p:cNvSpPr>
            <p:nvPr/>
          </p:nvSpPr>
          <p:spPr bwMode="auto">
            <a:xfrm>
              <a:off x="1384" y="1392"/>
              <a:ext cx="92" cy="54"/>
            </a:xfrm>
            <a:custGeom>
              <a:avLst/>
              <a:gdLst>
                <a:gd name="T0" fmla="*/ 0 w 223"/>
                <a:gd name="T1" fmla="*/ 22 h 126"/>
                <a:gd name="T2" fmla="*/ 33 w 223"/>
                <a:gd name="T3" fmla="*/ 45 h 126"/>
                <a:gd name="T4" fmla="*/ 32 w 223"/>
                <a:gd name="T5" fmla="*/ 109 h 126"/>
                <a:gd name="T6" fmla="*/ 223 w 223"/>
                <a:gd name="T7" fmla="*/ 126 h 126"/>
                <a:gd name="T8" fmla="*/ 223 w 223"/>
                <a:gd name="T9" fmla="*/ 94 h 126"/>
                <a:gd name="T10" fmla="*/ 102 w 223"/>
                <a:gd name="T11" fmla="*/ 68 h 126"/>
                <a:gd name="T12" fmla="*/ 37 w 223"/>
                <a:gd name="T13" fmla="*/ 11 h 126"/>
                <a:gd name="T14" fmla="*/ 0 w 223"/>
                <a:gd name="T15" fmla="*/ 0 h 126"/>
                <a:gd name="T16" fmla="*/ 0 w 223"/>
                <a:gd name="T17" fmla="*/ 22 h 126"/>
                <a:gd name="T18" fmla="*/ 0 w 223"/>
                <a:gd name="T19" fmla="*/ 22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3" h="126">
                  <a:moveTo>
                    <a:pt x="0" y="22"/>
                  </a:moveTo>
                  <a:lnTo>
                    <a:pt x="33" y="45"/>
                  </a:lnTo>
                  <a:lnTo>
                    <a:pt x="32" y="109"/>
                  </a:lnTo>
                  <a:lnTo>
                    <a:pt x="223" y="126"/>
                  </a:lnTo>
                  <a:lnTo>
                    <a:pt x="223" y="94"/>
                  </a:lnTo>
                  <a:lnTo>
                    <a:pt x="102" y="68"/>
                  </a:lnTo>
                  <a:lnTo>
                    <a:pt x="37" y="11"/>
                  </a:lnTo>
                  <a:lnTo>
                    <a:pt x="0" y="0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108" name="Freeform 113"/>
            <p:cNvSpPr>
              <a:spLocks noChangeAspect="1"/>
            </p:cNvSpPr>
            <p:nvPr/>
          </p:nvSpPr>
          <p:spPr bwMode="auto">
            <a:xfrm>
              <a:off x="1264" y="1362"/>
              <a:ext cx="72" cy="44"/>
            </a:xfrm>
            <a:custGeom>
              <a:avLst/>
              <a:gdLst>
                <a:gd name="T0" fmla="*/ 41 w 176"/>
                <a:gd name="T1" fmla="*/ 0 h 103"/>
                <a:gd name="T2" fmla="*/ 129 w 176"/>
                <a:gd name="T3" fmla="*/ 31 h 103"/>
                <a:gd name="T4" fmla="*/ 176 w 176"/>
                <a:gd name="T5" fmla="*/ 67 h 103"/>
                <a:gd name="T6" fmla="*/ 123 w 176"/>
                <a:gd name="T7" fmla="*/ 103 h 103"/>
                <a:gd name="T8" fmla="*/ 71 w 176"/>
                <a:gd name="T9" fmla="*/ 90 h 103"/>
                <a:gd name="T10" fmla="*/ 34 w 176"/>
                <a:gd name="T11" fmla="*/ 76 h 103"/>
                <a:gd name="T12" fmla="*/ 30 w 176"/>
                <a:gd name="T13" fmla="*/ 52 h 103"/>
                <a:gd name="T14" fmla="*/ 0 w 176"/>
                <a:gd name="T15" fmla="*/ 31 h 103"/>
                <a:gd name="T16" fmla="*/ 41 w 176"/>
                <a:gd name="T17" fmla="*/ 0 h 103"/>
                <a:gd name="T18" fmla="*/ 41 w 176"/>
                <a:gd name="T19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6" h="103">
                  <a:moveTo>
                    <a:pt x="41" y="0"/>
                  </a:moveTo>
                  <a:lnTo>
                    <a:pt x="129" y="31"/>
                  </a:lnTo>
                  <a:lnTo>
                    <a:pt x="176" y="67"/>
                  </a:lnTo>
                  <a:lnTo>
                    <a:pt x="123" y="103"/>
                  </a:lnTo>
                  <a:lnTo>
                    <a:pt x="71" y="90"/>
                  </a:lnTo>
                  <a:lnTo>
                    <a:pt x="34" y="76"/>
                  </a:lnTo>
                  <a:lnTo>
                    <a:pt x="30" y="52"/>
                  </a:lnTo>
                  <a:lnTo>
                    <a:pt x="0" y="31"/>
                  </a:lnTo>
                  <a:lnTo>
                    <a:pt x="41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109" name="Freeform 114"/>
            <p:cNvSpPr>
              <a:spLocks noChangeAspect="1"/>
            </p:cNvSpPr>
            <p:nvPr/>
          </p:nvSpPr>
          <p:spPr bwMode="auto">
            <a:xfrm>
              <a:off x="1336" y="1389"/>
              <a:ext cx="33" cy="33"/>
            </a:xfrm>
            <a:custGeom>
              <a:avLst/>
              <a:gdLst>
                <a:gd name="T0" fmla="*/ 56 w 80"/>
                <a:gd name="T1" fmla="*/ 0 h 77"/>
                <a:gd name="T2" fmla="*/ 9 w 80"/>
                <a:gd name="T3" fmla="*/ 16 h 77"/>
                <a:gd name="T4" fmla="*/ 0 w 80"/>
                <a:gd name="T5" fmla="*/ 35 h 77"/>
                <a:gd name="T6" fmla="*/ 23 w 80"/>
                <a:gd name="T7" fmla="*/ 43 h 77"/>
                <a:gd name="T8" fmla="*/ 26 w 80"/>
                <a:gd name="T9" fmla="*/ 65 h 77"/>
                <a:gd name="T10" fmla="*/ 63 w 80"/>
                <a:gd name="T11" fmla="*/ 77 h 77"/>
                <a:gd name="T12" fmla="*/ 78 w 80"/>
                <a:gd name="T13" fmla="*/ 72 h 77"/>
                <a:gd name="T14" fmla="*/ 61 w 80"/>
                <a:gd name="T15" fmla="*/ 45 h 77"/>
                <a:gd name="T16" fmla="*/ 80 w 80"/>
                <a:gd name="T17" fmla="*/ 38 h 77"/>
                <a:gd name="T18" fmla="*/ 56 w 80"/>
                <a:gd name="T19" fmla="*/ 0 h 77"/>
                <a:gd name="T20" fmla="*/ 56 w 80"/>
                <a:gd name="T21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" h="77">
                  <a:moveTo>
                    <a:pt x="56" y="0"/>
                  </a:moveTo>
                  <a:lnTo>
                    <a:pt x="9" y="16"/>
                  </a:lnTo>
                  <a:lnTo>
                    <a:pt x="0" y="35"/>
                  </a:lnTo>
                  <a:lnTo>
                    <a:pt x="23" y="43"/>
                  </a:lnTo>
                  <a:lnTo>
                    <a:pt x="26" y="65"/>
                  </a:lnTo>
                  <a:lnTo>
                    <a:pt x="63" y="77"/>
                  </a:lnTo>
                  <a:lnTo>
                    <a:pt x="78" y="72"/>
                  </a:lnTo>
                  <a:lnTo>
                    <a:pt x="61" y="45"/>
                  </a:lnTo>
                  <a:lnTo>
                    <a:pt x="80" y="38"/>
                  </a:lnTo>
                  <a:lnTo>
                    <a:pt x="56" y="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110" name="Freeform 115"/>
            <p:cNvSpPr>
              <a:spLocks noChangeAspect="1"/>
            </p:cNvSpPr>
            <p:nvPr/>
          </p:nvSpPr>
          <p:spPr bwMode="auto">
            <a:xfrm>
              <a:off x="1240" y="1355"/>
              <a:ext cx="12" cy="8"/>
            </a:xfrm>
            <a:custGeom>
              <a:avLst/>
              <a:gdLst>
                <a:gd name="T0" fmla="*/ 20 w 31"/>
                <a:gd name="T1" fmla="*/ 0 h 18"/>
                <a:gd name="T2" fmla="*/ 0 w 31"/>
                <a:gd name="T3" fmla="*/ 1 h 18"/>
                <a:gd name="T4" fmla="*/ 12 w 31"/>
                <a:gd name="T5" fmla="*/ 18 h 18"/>
                <a:gd name="T6" fmla="*/ 31 w 31"/>
                <a:gd name="T7" fmla="*/ 13 h 18"/>
                <a:gd name="T8" fmla="*/ 20 w 31"/>
                <a:gd name="T9" fmla="*/ 0 h 18"/>
                <a:gd name="T10" fmla="*/ 20 w 31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8">
                  <a:moveTo>
                    <a:pt x="20" y="0"/>
                  </a:moveTo>
                  <a:lnTo>
                    <a:pt x="0" y="1"/>
                  </a:lnTo>
                  <a:lnTo>
                    <a:pt x="12" y="18"/>
                  </a:lnTo>
                  <a:lnTo>
                    <a:pt x="31" y="13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111" name="Freeform 116"/>
            <p:cNvSpPr>
              <a:spLocks noChangeAspect="1"/>
            </p:cNvSpPr>
            <p:nvPr/>
          </p:nvSpPr>
          <p:spPr bwMode="auto">
            <a:xfrm>
              <a:off x="1240" y="1355"/>
              <a:ext cx="12" cy="8"/>
            </a:xfrm>
            <a:custGeom>
              <a:avLst/>
              <a:gdLst>
                <a:gd name="T0" fmla="*/ 20 w 31"/>
                <a:gd name="T1" fmla="*/ 0 h 18"/>
                <a:gd name="T2" fmla="*/ 0 w 31"/>
                <a:gd name="T3" fmla="*/ 1 h 18"/>
                <a:gd name="T4" fmla="*/ 12 w 31"/>
                <a:gd name="T5" fmla="*/ 18 h 18"/>
                <a:gd name="T6" fmla="*/ 31 w 31"/>
                <a:gd name="T7" fmla="*/ 13 h 18"/>
                <a:gd name="T8" fmla="*/ 20 w 31"/>
                <a:gd name="T9" fmla="*/ 0 h 18"/>
                <a:gd name="T10" fmla="*/ 20 w 31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8">
                  <a:moveTo>
                    <a:pt x="20" y="0"/>
                  </a:moveTo>
                  <a:lnTo>
                    <a:pt x="0" y="1"/>
                  </a:lnTo>
                  <a:lnTo>
                    <a:pt x="12" y="18"/>
                  </a:lnTo>
                  <a:lnTo>
                    <a:pt x="31" y="13"/>
                  </a:lnTo>
                  <a:lnTo>
                    <a:pt x="20" y="0"/>
                  </a:lnTo>
                  <a:lnTo>
                    <a:pt x="20" y="0"/>
                  </a:lnTo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C0C0C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112" name="Freeform 117"/>
            <p:cNvSpPr>
              <a:spLocks noChangeAspect="1"/>
            </p:cNvSpPr>
            <p:nvPr/>
          </p:nvSpPr>
          <p:spPr bwMode="auto">
            <a:xfrm>
              <a:off x="1383" y="1415"/>
              <a:ext cx="7" cy="10"/>
            </a:xfrm>
            <a:custGeom>
              <a:avLst/>
              <a:gdLst>
                <a:gd name="T0" fmla="*/ 16 w 16"/>
                <a:gd name="T1" fmla="*/ 10 h 22"/>
                <a:gd name="T2" fmla="*/ 7 w 16"/>
                <a:gd name="T3" fmla="*/ 0 h 22"/>
                <a:gd name="T4" fmla="*/ 0 w 16"/>
                <a:gd name="T5" fmla="*/ 22 h 22"/>
                <a:gd name="T6" fmla="*/ 13 w 16"/>
                <a:gd name="T7" fmla="*/ 22 h 22"/>
                <a:gd name="T8" fmla="*/ 16 w 16"/>
                <a:gd name="T9" fmla="*/ 10 h 22"/>
                <a:gd name="T10" fmla="*/ 16 w 16"/>
                <a:gd name="T11" fmla="*/ 1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22">
                  <a:moveTo>
                    <a:pt x="16" y="10"/>
                  </a:moveTo>
                  <a:lnTo>
                    <a:pt x="7" y="0"/>
                  </a:lnTo>
                  <a:lnTo>
                    <a:pt x="0" y="22"/>
                  </a:lnTo>
                  <a:lnTo>
                    <a:pt x="13" y="22"/>
                  </a:lnTo>
                  <a:lnTo>
                    <a:pt x="16" y="10"/>
                  </a:lnTo>
                  <a:lnTo>
                    <a:pt x="16" y="10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113" name="Freeform 118"/>
            <p:cNvSpPr>
              <a:spLocks noChangeAspect="1"/>
            </p:cNvSpPr>
            <p:nvPr/>
          </p:nvSpPr>
          <p:spPr bwMode="auto">
            <a:xfrm>
              <a:off x="1383" y="1415"/>
              <a:ext cx="7" cy="10"/>
            </a:xfrm>
            <a:custGeom>
              <a:avLst/>
              <a:gdLst>
                <a:gd name="T0" fmla="*/ 16 w 16"/>
                <a:gd name="T1" fmla="*/ 10 h 22"/>
                <a:gd name="T2" fmla="*/ 7 w 16"/>
                <a:gd name="T3" fmla="*/ 0 h 22"/>
                <a:gd name="T4" fmla="*/ 0 w 16"/>
                <a:gd name="T5" fmla="*/ 22 h 22"/>
                <a:gd name="T6" fmla="*/ 13 w 16"/>
                <a:gd name="T7" fmla="*/ 22 h 22"/>
                <a:gd name="T8" fmla="*/ 16 w 16"/>
                <a:gd name="T9" fmla="*/ 10 h 22"/>
                <a:gd name="T10" fmla="*/ 16 w 16"/>
                <a:gd name="T11" fmla="*/ 1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22">
                  <a:moveTo>
                    <a:pt x="16" y="10"/>
                  </a:moveTo>
                  <a:lnTo>
                    <a:pt x="7" y="0"/>
                  </a:lnTo>
                  <a:lnTo>
                    <a:pt x="0" y="22"/>
                  </a:lnTo>
                  <a:lnTo>
                    <a:pt x="13" y="22"/>
                  </a:lnTo>
                  <a:lnTo>
                    <a:pt x="16" y="10"/>
                  </a:lnTo>
                  <a:lnTo>
                    <a:pt x="16" y="10"/>
                  </a:lnTo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C0C0C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114" name="Freeform 119"/>
            <p:cNvSpPr>
              <a:spLocks noChangeAspect="1"/>
            </p:cNvSpPr>
            <p:nvPr/>
          </p:nvSpPr>
          <p:spPr bwMode="auto">
            <a:xfrm>
              <a:off x="1504" y="1574"/>
              <a:ext cx="17" cy="24"/>
            </a:xfrm>
            <a:custGeom>
              <a:avLst/>
              <a:gdLst>
                <a:gd name="T0" fmla="*/ 36 w 42"/>
                <a:gd name="T1" fmla="*/ 51 h 58"/>
                <a:gd name="T2" fmla="*/ 42 w 42"/>
                <a:gd name="T3" fmla="*/ 25 h 58"/>
                <a:gd name="T4" fmla="*/ 15 w 42"/>
                <a:gd name="T5" fmla="*/ 0 h 58"/>
                <a:gd name="T6" fmla="*/ 6 w 42"/>
                <a:gd name="T7" fmla="*/ 6 h 58"/>
                <a:gd name="T8" fmla="*/ 9 w 42"/>
                <a:gd name="T9" fmla="*/ 34 h 58"/>
                <a:gd name="T10" fmla="*/ 0 w 42"/>
                <a:gd name="T11" fmla="*/ 58 h 58"/>
                <a:gd name="T12" fmla="*/ 30 w 42"/>
                <a:gd name="T13" fmla="*/ 57 h 58"/>
                <a:gd name="T14" fmla="*/ 36 w 42"/>
                <a:gd name="T15" fmla="*/ 51 h 58"/>
                <a:gd name="T16" fmla="*/ 36 w 42"/>
                <a:gd name="T17" fmla="*/ 5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58">
                  <a:moveTo>
                    <a:pt x="36" y="51"/>
                  </a:moveTo>
                  <a:lnTo>
                    <a:pt x="42" y="25"/>
                  </a:lnTo>
                  <a:lnTo>
                    <a:pt x="15" y="0"/>
                  </a:lnTo>
                  <a:lnTo>
                    <a:pt x="6" y="6"/>
                  </a:lnTo>
                  <a:lnTo>
                    <a:pt x="9" y="34"/>
                  </a:lnTo>
                  <a:lnTo>
                    <a:pt x="0" y="58"/>
                  </a:lnTo>
                  <a:lnTo>
                    <a:pt x="30" y="57"/>
                  </a:lnTo>
                  <a:lnTo>
                    <a:pt x="36" y="51"/>
                  </a:lnTo>
                  <a:lnTo>
                    <a:pt x="36" y="51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115" name="Freeform 120"/>
            <p:cNvSpPr>
              <a:spLocks noChangeAspect="1"/>
            </p:cNvSpPr>
            <p:nvPr/>
          </p:nvSpPr>
          <p:spPr bwMode="auto">
            <a:xfrm>
              <a:off x="1504" y="1574"/>
              <a:ext cx="17" cy="24"/>
            </a:xfrm>
            <a:custGeom>
              <a:avLst/>
              <a:gdLst>
                <a:gd name="T0" fmla="*/ 36 w 42"/>
                <a:gd name="T1" fmla="*/ 51 h 58"/>
                <a:gd name="T2" fmla="*/ 42 w 42"/>
                <a:gd name="T3" fmla="*/ 25 h 58"/>
                <a:gd name="T4" fmla="*/ 15 w 42"/>
                <a:gd name="T5" fmla="*/ 0 h 58"/>
                <a:gd name="T6" fmla="*/ 6 w 42"/>
                <a:gd name="T7" fmla="*/ 6 h 58"/>
                <a:gd name="T8" fmla="*/ 9 w 42"/>
                <a:gd name="T9" fmla="*/ 34 h 58"/>
                <a:gd name="T10" fmla="*/ 0 w 42"/>
                <a:gd name="T11" fmla="*/ 58 h 58"/>
                <a:gd name="T12" fmla="*/ 30 w 42"/>
                <a:gd name="T13" fmla="*/ 57 h 58"/>
                <a:gd name="T14" fmla="*/ 36 w 42"/>
                <a:gd name="T15" fmla="*/ 51 h 58"/>
                <a:gd name="T16" fmla="*/ 36 w 42"/>
                <a:gd name="T17" fmla="*/ 5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58">
                  <a:moveTo>
                    <a:pt x="36" y="51"/>
                  </a:moveTo>
                  <a:lnTo>
                    <a:pt x="42" y="25"/>
                  </a:lnTo>
                  <a:lnTo>
                    <a:pt x="15" y="0"/>
                  </a:lnTo>
                  <a:lnTo>
                    <a:pt x="6" y="6"/>
                  </a:lnTo>
                  <a:lnTo>
                    <a:pt x="9" y="34"/>
                  </a:lnTo>
                  <a:lnTo>
                    <a:pt x="0" y="58"/>
                  </a:lnTo>
                  <a:lnTo>
                    <a:pt x="30" y="57"/>
                  </a:lnTo>
                  <a:lnTo>
                    <a:pt x="36" y="51"/>
                  </a:lnTo>
                  <a:lnTo>
                    <a:pt x="36" y="51"/>
                  </a:lnTo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C0C0C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116" name="Freeform 121"/>
            <p:cNvSpPr>
              <a:spLocks noChangeAspect="1"/>
            </p:cNvSpPr>
            <p:nvPr/>
          </p:nvSpPr>
          <p:spPr bwMode="auto">
            <a:xfrm>
              <a:off x="660" y="1207"/>
              <a:ext cx="389" cy="424"/>
            </a:xfrm>
            <a:custGeom>
              <a:avLst/>
              <a:gdLst>
                <a:gd name="T0" fmla="*/ 476 w 948"/>
                <a:gd name="T1" fmla="*/ 1004 h 1004"/>
                <a:gd name="T2" fmla="*/ 568 w 948"/>
                <a:gd name="T3" fmla="*/ 984 h 1004"/>
                <a:gd name="T4" fmla="*/ 586 w 948"/>
                <a:gd name="T5" fmla="*/ 724 h 1004"/>
                <a:gd name="T6" fmla="*/ 546 w 948"/>
                <a:gd name="T7" fmla="*/ 698 h 1004"/>
                <a:gd name="T8" fmla="*/ 534 w 948"/>
                <a:gd name="T9" fmla="*/ 640 h 1004"/>
                <a:gd name="T10" fmla="*/ 575 w 948"/>
                <a:gd name="T11" fmla="*/ 562 h 1004"/>
                <a:gd name="T12" fmla="*/ 948 w 948"/>
                <a:gd name="T13" fmla="*/ 335 h 1004"/>
                <a:gd name="T14" fmla="*/ 940 w 948"/>
                <a:gd name="T15" fmla="*/ 304 h 1004"/>
                <a:gd name="T16" fmla="*/ 898 w 948"/>
                <a:gd name="T17" fmla="*/ 258 h 1004"/>
                <a:gd name="T18" fmla="*/ 899 w 948"/>
                <a:gd name="T19" fmla="*/ 225 h 1004"/>
                <a:gd name="T20" fmla="*/ 862 w 948"/>
                <a:gd name="T21" fmla="*/ 180 h 1004"/>
                <a:gd name="T22" fmla="*/ 871 w 948"/>
                <a:gd name="T23" fmla="*/ 115 h 1004"/>
                <a:gd name="T24" fmla="*/ 829 w 948"/>
                <a:gd name="T25" fmla="*/ 68 h 1004"/>
                <a:gd name="T26" fmla="*/ 721 w 948"/>
                <a:gd name="T27" fmla="*/ 56 h 1004"/>
                <a:gd name="T28" fmla="*/ 655 w 948"/>
                <a:gd name="T29" fmla="*/ 0 h 1004"/>
                <a:gd name="T30" fmla="*/ 569 w 948"/>
                <a:gd name="T31" fmla="*/ 84 h 1004"/>
                <a:gd name="T32" fmla="*/ 575 w 948"/>
                <a:gd name="T33" fmla="*/ 99 h 1004"/>
                <a:gd name="T34" fmla="*/ 543 w 948"/>
                <a:gd name="T35" fmla="*/ 120 h 1004"/>
                <a:gd name="T36" fmla="*/ 528 w 948"/>
                <a:gd name="T37" fmla="*/ 95 h 1004"/>
                <a:gd name="T38" fmla="*/ 531 w 948"/>
                <a:gd name="T39" fmla="*/ 61 h 1004"/>
                <a:gd name="T40" fmla="*/ 503 w 948"/>
                <a:gd name="T41" fmla="*/ 17 h 1004"/>
                <a:gd name="T42" fmla="*/ 441 w 948"/>
                <a:gd name="T43" fmla="*/ 32 h 1004"/>
                <a:gd name="T44" fmla="*/ 416 w 948"/>
                <a:gd name="T45" fmla="*/ 99 h 1004"/>
                <a:gd name="T46" fmla="*/ 437 w 948"/>
                <a:gd name="T47" fmla="*/ 142 h 1004"/>
                <a:gd name="T48" fmla="*/ 407 w 948"/>
                <a:gd name="T49" fmla="*/ 148 h 1004"/>
                <a:gd name="T50" fmla="*/ 295 w 948"/>
                <a:gd name="T51" fmla="*/ 91 h 1004"/>
                <a:gd name="T52" fmla="*/ 169 w 948"/>
                <a:gd name="T53" fmla="*/ 156 h 1004"/>
                <a:gd name="T54" fmla="*/ 161 w 948"/>
                <a:gd name="T55" fmla="*/ 208 h 1004"/>
                <a:gd name="T56" fmla="*/ 182 w 948"/>
                <a:gd name="T57" fmla="*/ 213 h 1004"/>
                <a:gd name="T58" fmla="*/ 123 w 948"/>
                <a:gd name="T59" fmla="*/ 249 h 1004"/>
                <a:gd name="T60" fmla="*/ 163 w 948"/>
                <a:gd name="T61" fmla="*/ 265 h 1004"/>
                <a:gd name="T62" fmla="*/ 146 w 948"/>
                <a:gd name="T63" fmla="*/ 301 h 1004"/>
                <a:gd name="T64" fmla="*/ 188 w 948"/>
                <a:gd name="T65" fmla="*/ 348 h 1004"/>
                <a:gd name="T66" fmla="*/ 5 w 948"/>
                <a:gd name="T67" fmla="*/ 338 h 1004"/>
                <a:gd name="T68" fmla="*/ 0 w 948"/>
                <a:gd name="T69" fmla="*/ 356 h 1004"/>
                <a:gd name="T70" fmla="*/ 216 w 948"/>
                <a:gd name="T71" fmla="*/ 400 h 1004"/>
                <a:gd name="T72" fmla="*/ 341 w 948"/>
                <a:gd name="T73" fmla="*/ 412 h 1004"/>
                <a:gd name="T74" fmla="*/ 285 w 948"/>
                <a:gd name="T75" fmla="*/ 447 h 1004"/>
                <a:gd name="T76" fmla="*/ 320 w 948"/>
                <a:gd name="T77" fmla="*/ 486 h 1004"/>
                <a:gd name="T78" fmla="*/ 388 w 948"/>
                <a:gd name="T79" fmla="*/ 485 h 1004"/>
                <a:gd name="T80" fmla="*/ 401 w 948"/>
                <a:gd name="T81" fmla="*/ 449 h 1004"/>
                <a:gd name="T82" fmla="*/ 431 w 948"/>
                <a:gd name="T83" fmla="*/ 467 h 1004"/>
                <a:gd name="T84" fmla="*/ 417 w 948"/>
                <a:gd name="T85" fmla="*/ 508 h 1004"/>
                <a:gd name="T86" fmla="*/ 436 w 948"/>
                <a:gd name="T87" fmla="*/ 513 h 1004"/>
                <a:gd name="T88" fmla="*/ 436 w 948"/>
                <a:gd name="T89" fmla="*/ 554 h 1004"/>
                <a:gd name="T90" fmla="*/ 476 w 948"/>
                <a:gd name="T91" fmla="*/ 599 h 1004"/>
                <a:gd name="T92" fmla="*/ 489 w 948"/>
                <a:gd name="T93" fmla="*/ 649 h 1004"/>
                <a:gd name="T94" fmla="*/ 476 w 948"/>
                <a:gd name="T95" fmla="*/ 689 h 1004"/>
                <a:gd name="T96" fmla="*/ 499 w 948"/>
                <a:gd name="T97" fmla="*/ 745 h 1004"/>
                <a:gd name="T98" fmla="*/ 528 w 948"/>
                <a:gd name="T99" fmla="*/ 759 h 1004"/>
                <a:gd name="T100" fmla="*/ 545 w 948"/>
                <a:gd name="T101" fmla="*/ 788 h 1004"/>
                <a:gd name="T102" fmla="*/ 489 w 948"/>
                <a:gd name="T103" fmla="*/ 893 h 1004"/>
                <a:gd name="T104" fmla="*/ 476 w 948"/>
                <a:gd name="T105" fmla="*/ 1004 h 1004"/>
                <a:gd name="T106" fmla="*/ 476 w 948"/>
                <a:gd name="T107" fmla="*/ 1004 h 1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48" h="1004">
                  <a:moveTo>
                    <a:pt x="476" y="1004"/>
                  </a:moveTo>
                  <a:lnTo>
                    <a:pt x="568" y="984"/>
                  </a:lnTo>
                  <a:lnTo>
                    <a:pt x="586" y="724"/>
                  </a:lnTo>
                  <a:lnTo>
                    <a:pt x="546" y="698"/>
                  </a:lnTo>
                  <a:lnTo>
                    <a:pt x="534" y="640"/>
                  </a:lnTo>
                  <a:lnTo>
                    <a:pt x="575" y="562"/>
                  </a:lnTo>
                  <a:lnTo>
                    <a:pt x="948" y="335"/>
                  </a:lnTo>
                  <a:lnTo>
                    <a:pt x="940" y="304"/>
                  </a:lnTo>
                  <a:lnTo>
                    <a:pt x="898" y="258"/>
                  </a:lnTo>
                  <a:lnTo>
                    <a:pt x="899" y="225"/>
                  </a:lnTo>
                  <a:lnTo>
                    <a:pt x="862" y="180"/>
                  </a:lnTo>
                  <a:lnTo>
                    <a:pt x="871" y="115"/>
                  </a:lnTo>
                  <a:lnTo>
                    <a:pt x="829" y="68"/>
                  </a:lnTo>
                  <a:lnTo>
                    <a:pt x="721" y="56"/>
                  </a:lnTo>
                  <a:lnTo>
                    <a:pt x="655" y="0"/>
                  </a:lnTo>
                  <a:lnTo>
                    <a:pt x="569" y="84"/>
                  </a:lnTo>
                  <a:lnTo>
                    <a:pt x="575" y="99"/>
                  </a:lnTo>
                  <a:lnTo>
                    <a:pt x="543" y="120"/>
                  </a:lnTo>
                  <a:lnTo>
                    <a:pt x="528" y="95"/>
                  </a:lnTo>
                  <a:lnTo>
                    <a:pt x="531" y="61"/>
                  </a:lnTo>
                  <a:lnTo>
                    <a:pt x="503" y="17"/>
                  </a:lnTo>
                  <a:lnTo>
                    <a:pt x="441" y="32"/>
                  </a:lnTo>
                  <a:lnTo>
                    <a:pt x="416" y="99"/>
                  </a:lnTo>
                  <a:lnTo>
                    <a:pt x="437" y="142"/>
                  </a:lnTo>
                  <a:lnTo>
                    <a:pt x="407" y="148"/>
                  </a:lnTo>
                  <a:lnTo>
                    <a:pt x="295" y="91"/>
                  </a:lnTo>
                  <a:lnTo>
                    <a:pt x="169" y="156"/>
                  </a:lnTo>
                  <a:lnTo>
                    <a:pt x="161" y="208"/>
                  </a:lnTo>
                  <a:lnTo>
                    <a:pt x="182" y="213"/>
                  </a:lnTo>
                  <a:lnTo>
                    <a:pt x="123" y="249"/>
                  </a:lnTo>
                  <a:lnTo>
                    <a:pt x="163" y="265"/>
                  </a:lnTo>
                  <a:lnTo>
                    <a:pt x="146" y="301"/>
                  </a:lnTo>
                  <a:lnTo>
                    <a:pt x="188" y="348"/>
                  </a:lnTo>
                  <a:lnTo>
                    <a:pt x="5" y="338"/>
                  </a:lnTo>
                  <a:lnTo>
                    <a:pt x="0" y="356"/>
                  </a:lnTo>
                  <a:lnTo>
                    <a:pt x="216" y="400"/>
                  </a:lnTo>
                  <a:lnTo>
                    <a:pt x="341" y="412"/>
                  </a:lnTo>
                  <a:lnTo>
                    <a:pt x="285" y="447"/>
                  </a:lnTo>
                  <a:lnTo>
                    <a:pt x="320" y="486"/>
                  </a:lnTo>
                  <a:lnTo>
                    <a:pt x="388" y="485"/>
                  </a:lnTo>
                  <a:lnTo>
                    <a:pt x="401" y="449"/>
                  </a:lnTo>
                  <a:lnTo>
                    <a:pt x="431" y="467"/>
                  </a:lnTo>
                  <a:lnTo>
                    <a:pt x="417" y="508"/>
                  </a:lnTo>
                  <a:lnTo>
                    <a:pt x="436" y="513"/>
                  </a:lnTo>
                  <a:lnTo>
                    <a:pt x="436" y="554"/>
                  </a:lnTo>
                  <a:lnTo>
                    <a:pt x="476" y="599"/>
                  </a:lnTo>
                  <a:lnTo>
                    <a:pt x="489" y="649"/>
                  </a:lnTo>
                  <a:lnTo>
                    <a:pt x="476" y="689"/>
                  </a:lnTo>
                  <a:lnTo>
                    <a:pt x="499" y="745"/>
                  </a:lnTo>
                  <a:lnTo>
                    <a:pt x="528" y="759"/>
                  </a:lnTo>
                  <a:lnTo>
                    <a:pt x="545" y="788"/>
                  </a:lnTo>
                  <a:lnTo>
                    <a:pt x="489" y="893"/>
                  </a:lnTo>
                  <a:lnTo>
                    <a:pt x="476" y="1004"/>
                  </a:lnTo>
                  <a:lnTo>
                    <a:pt x="476" y="1004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117" name="Freeform 122"/>
            <p:cNvSpPr>
              <a:spLocks noChangeAspect="1"/>
            </p:cNvSpPr>
            <p:nvPr/>
          </p:nvSpPr>
          <p:spPr bwMode="auto">
            <a:xfrm>
              <a:off x="841" y="1347"/>
              <a:ext cx="956" cy="770"/>
            </a:xfrm>
            <a:custGeom>
              <a:avLst/>
              <a:gdLst>
                <a:gd name="T0" fmla="*/ 1968 w 2327"/>
                <a:gd name="T1" fmla="*/ 1654 h 1820"/>
                <a:gd name="T2" fmla="*/ 1948 w 2327"/>
                <a:gd name="T3" fmla="*/ 1605 h 1820"/>
                <a:gd name="T4" fmla="*/ 1665 w 2327"/>
                <a:gd name="T5" fmla="*/ 1745 h 1820"/>
                <a:gd name="T6" fmla="*/ 1423 w 2327"/>
                <a:gd name="T7" fmla="*/ 1819 h 1820"/>
                <a:gd name="T8" fmla="*/ 1474 w 2327"/>
                <a:gd name="T9" fmla="*/ 1756 h 1820"/>
                <a:gd name="T10" fmla="*/ 1522 w 2327"/>
                <a:gd name="T11" fmla="*/ 1764 h 1820"/>
                <a:gd name="T12" fmla="*/ 1354 w 2327"/>
                <a:gd name="T13" fmla="*/ 1559 h 1820"/>
                <a:gd name="T14" fmla="*/ 1183 w 2327"/>
                <a:gd name="T15" fmla="*/ 1492 h 1820"/>
                <a:gd name="T16" fmla="*/ 29 w 2327"/>
                <a:gd name="T17" fmla="*/ 1017 h 1820"/>
                <a:gd name="T18" fmla="*/ 22 w 2327"/>
                <a:gd name="T19" fmla="*/ 883 h 1820"/>
                <a:gd name="T20" fmla="*/ 29 w 2327"/>
                <a:gd name="T21" fmla="*/ 701 h 1820"/>
                <a:gd name="T22" fmla="*/ 141 w 2327"/>
                <a:gd name="T23" fmla="*/ 393 h 1820"/>
                <a:gd name="T24" fmla="*/ 133 w 2327"/>
                <a:gd name="T25" fmla="*/ 231 h 1820"/>
                <a:gd name="T26" fmla="*/ 642 w 2327"/>
                <a:gd name="T27" fmla="*/ 109 h 1820"/>
                <a:gd name="T28" fmla="*/ 724 w 2327"/>
                <a:gd name="T29" fmla="*/ 152 h 1820"/>
                <a:gd name="T30" fmla="*/ 803 w 2327"/>
                <a:gd name="T31" fmla="*/ 248 h 1820"/>
                <a:gd name="T32" fmla="*/ 849 w 2327"/>
                <a:gd name="T33" fmla="*/ 345 h 1820"/>
                <a:gd name="T34" fmla="*/ 966 w 2327"/>
                <a:gd name="T35" fmla="*/ 449 h 1820"/>
                <a:gd name="T36" fmla="*/ 1059 w 2327"/>
                <a:gd name="T37" fmla="*/ 425 h 1820"/>
                <a:gd name="T38" fmla="*/ 1157 w 2327"/>
                <a:gd name="T39" fmla="*/ 446 h 1820"/>
                <a:gd name="T40" fmla="*/ 1220 w 2327"/>
                <a:gd name="T41" fmla="*/ 447 h 1820"/>
                <a:gd name="T42" fmla="*/ 1233 w 2327"/>
                <a:gd name="T43" fmla="*/ 508 h 1820"/>
                <a:gd name="T44" fmla="*/ 1281 w 2327"/>
                <a:gd name="T45" fmla="*/ 464 h 1820"/>
                <a:gd name="T46" fmla="*/ 1296 w 2327"/>
                <a:gd name="T47" fmla="*/ 359 h 1820"/>
                <a:gd name="T48" fmla="*/ 1328 w 2327"/>
                <a:gd name="T49" fmla="*/ 499 h 1820"/>
                <a:gd name="T50" fmla="*/ 1383 w 2327"/>
                <a:gd name="T51" fmla="*/ 529 h 1820"/>
                <a:gd name="T52" fmla="*/ 1458 w 2327"/>
                <a:gd name="T53" fmla="*/ 477 h 1820"/>
                <a:gd name="T54" fmla="*/ 1498 w 2327"/>
                <a:gd name="T55" fmla="*/ 633 h 1820"/>
                <a:gd name="T56" fmla="*/ 1340 w 2327"/>
                <a:gd name="T57" fmla="*/ 658 h 1820"/>
                <a:gd name="T58" fmla="*/ 1311 w 2327"/>
                <a:gd name="T59" fmla="*/ 719 h 1820"/>
                <a:gd name="T60" fmla="*/ 1275 w 2327"/>
                <a:gd name="T61" fmla="*/ 762 h 1820"/>
                <a:gd name="T62" fmla="*/ 1168 w 2327"/>
                <a:gd name="T63" fmla="*/ 973 h 1820"/>
                <a:gd name="T64" fmla="*/ 1388 w 2327"/>
                <a:gd name="T65" fmla="*/ 1163 h 1820"/>
                <a:gd name="T66" fmla="*/ 1498 w 2327"/>
                <a:gd name="T67" fmla="*/ 1235 h 1820"/>
                <a:gd name="T68" fmla="*/ 1590 w 2327"/>
                <a:gd name="T69" fmla="*/ 1356 h 1820"/>
                <a:gd name="T70" fmla="*/ 1552 w 2327"/>
                <a:gd name="T71" fmla="*/ 1199 h 1820"/>
                <a:gd name="T72" fmla="*/ 1570 w 2327"/>
                <a:gd name="T73" fmla="*/ 1027 h 1820"/>
                <a:gd name="T74" fmla="*/ 1602 w 2327"/>
                <a:gd name="T75" fmla="*/ 926 h 1820"/>
                <a:gd name="T76" fmla="*/ 1730 w 2327"/>
                <a:gd name="T77" fmla="*/ 838 h 1820"/>
                <a:gd name="T78" fmla="*/ 1852 w 2327"/>
                <a:gd name="T79" fmla="*/ 938 h 1820"/>
                <a:gd name="T80" fmla="*/ 1931 w 2327"/>
                <a:gd name="T81" fmla="*/ 1032 h 1820"/>
                <a:gd name="T82" fmla="*/ 2089 w 2327"/>
                <a:gd name="T83" fmla="*/ 1059 h 1820"/>
                <a:gd name="T84" fmla="*/ 2257 w 2327"/>
                <a:gd name="T85" fmla="*/ 1166 h 1820"/>
                <a:gd name="T86" fmla="*/ 2327 w 2327"/>
                <a:gd name="T87" fmla="*/ 1283 h 1820"/>
                <a:gd name="T88" fmla="*/ 2240 w 2327"/>
                <a:gd name="T89" fmla="*/ 1394 h 1820"/>
                <a:gd name="T90" fmla="*/ 1962 w 2327"/>
                <a:gd name="T91" fmla="*/ 1502 h 1820"/>
                <a:gd name="T92" fmla="*/ 1921 w 2327"/>
                <a:gd name="T93" fmla="*/ 1576 h 1820"/>
                <a:gd name="T94" fmla="*/ 2086 w 2327"/>
                <a:gd name="T95" fmla="*/ 1508 h 1820"/>
                <a:gd name="T96" fmla="*/ 2093 w 2327"/>
                <a:gd name="T97" fmla="*/ 1565 h 1820"/>
                <a:gd name="T98" fmla="*/ 2167 w 2327"/>
                <a:gd name="T99" fmla="*/ 1680 h 1820"/>
                <a:gd name="T100" fmla="*/ 2108 w 2327"/>
                <a:gd name="T101" fmla="*/ 1678 h 1820"/>
                <a:gd name="T102" fmla="*/ 2029 w 2327"/>
                <a:gd name="T103" fmla="*/ 1704 h 18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327" h="1820">
                  <a:moveTo>
                    <a:pt x="2029" y="1704"/>
                  </a:moveTo>
                  <a:lnTo>
                    <a:pt x="1997" y="1699"/>
                  </a:lnTo>
                  <a:lnTo>
                    <a:pt x="1968" y="1654"/>
                  </a:lnTo>
                  <a:lnTo>
                    <a:pt x="1991" y="1619"/>
                  </a:lnTo>
                  <a:lnTo>
                    <a:pt x="1995" y="1609"/>
                  </a:lnTo>
                  <a:lnTo>
                    <a:pt x="1948" y="1605"/>
                  </a:lnTo>
                  <a:lnTo>
                    <a:pt x="1863" y="1687"/>
                  </a:lnTo>
                  <a:lnTo>
                    <a:pt x="1745" y="1705"/>
                  </a:lnTo>
                  <a:lnTo>
                    <a:pt x="1665" y="1745"/>
                  </a:lnTo>
                  <a:lnTo>
                    <a:pt x="1610" y="1727"/>
                  </a:lnTo>
                  <a:lnTo>
                    <a:pt x="1545" y="1792"/>
                  </a:lnTo>
                  <a:lnTo>
                    <a:pt x="1423" y="1819"/>
                  </a:lnTo>
                  <a:lnTo>
                    <a:pt x="1399" y="1820"/>
                  </a:lnTo>
                  <a:lnTo>
                    <a:pt x="1416" y="1790"/>
                  </a:lnTo>
                  <a:lnTo>
                    <a:pt x="1474" y="1756"/>
                  </a:lnTo>
                  <a:lnTo>
                    <a:pt x="1478" y="1716"/>
                  </a:lnTo>
                  <a:lnTo>
                    <a:pt x="1498" y="1757"/>
                  </a:lnTo>
                  <a:lnTo>
                    <a:pt x="1522" y="1764"/>
                  </a:lnTo>
                  <a:lnTo>
                    <a:pt x="1518" y="1686"/>
                  </a:lnTo>
                  <a:lnTo>
                    <a:pt x="1392" y="1624"/>
                  </a:lnTo>
                  <a:lnTo>
                    <a:pt x="1354" y="1559"/>
                  </a:lnTo>
                  <a:lnTo>
                    <a:pt x="1317" y="1502"/>
                  </a:lnTo>
                  <a:lnTo>
                    <a:pt x="1254" y="1470"/>
                  </a:lnTo>
                  <a:lnTo>
                    <a:pt x="1183" y="1492"/>
                  </a:lnTo>
                  <a:lnTo>
                    <a:pt x="670" y="1311"/>
                  </a:lnTo>
                  <a:lnTo>
                    <a:pt x="317" y="1157"/>
                  </a:lnTo>
                  <a:lnTo>
                    <a:pt x="29" y="1017"/>
                  </a:lnTo>
                  <a:lnTo>
                    <a:pt x="11" y="960"/>
                  </a:lnTo>
                  <a:lnTo>
                    <a:pt x="4" y="921"/>
                  </a:lnTo>
                  <a:lnTo>
                    <a:pt x="22" y="883"/>
                  </a:lnTo>
                  <a:lnTo>
                    <a:pt x="0" y="864"/>
                  </a:lnTo>
                  <a:lnTo>
                    <a:pt x="45" y="724"/>
                  </a:lnTo>
                  <a:lnTo>
                    <a:pt x="29" y="701"/>
                  </a:lnTo>
                  <a:lnTo>
                    <a:pt x="35" y="659"/>
                  </a:lnTo>
                  <a:lnTo>
                    <a:pt x="120" y="654"/>
                  </a:lnTo>
                  <a:lnTo>
                    <a:pt x="141" y="393"/>
                  </a:lnTo>
                  <a:lnTo>
                    <a:pt x="102" y="363"/>
                  </a:lnTo>
                  <a:lnTo>
                    <a:pt x="91" y="303"/>
                  </a:lnTo>
                  <a:lnTo>
                    <a:pt x="133" y="231"/>
                  </a:lnTo>
                  <a:lnTo>
                    <a:pt x="506" y="0"/>
                  </a:lnTo>
                  <a:lnTo>
                    <a:pt x="531" y="82"/>
                  </a:lnTo>
                  <a:lnTo>
                    <a:pt x="642" y="109"/>
                  </a:lnTo>
                  <a:lnTo>
                    <a:pt x="653" y="148"/>
                  </a:lnTo>
                  <a:lnTo>
                    <a:pt x="711" y="134"/>
                  </a:lnTo>
                  <a:lnTo>
                    <a:pt x="724" y="152"/>
                  </a:lnTo>
                  <a:lnTo>
                    <a:pt x="698" y="184"/>
                  </a:lnTo>
                  <a:lnTo>
                    <a:pt x="735" y="201"/>
                  </a:lnTo>
                  <a:lnTo>
                    <a:pt x="803" y="248"/>
                  </a:lnTo>
                  <a:lnTo>
                    <a:pt x="813" y="301"/>
                  </a:lnTo>
                  <a:lnTo>
                    <a:pt x="873" y="318"/>
                  </a:lnTo>
                  <a:lnTo>
                    <a:pt x="849" y="345"/>
                  </a:lnTo>
                  <a:lnTo>
                    <a:pt x="854" y="368"/>
                  </a:lnTo>
                  <a:lnTo>
                    <a:pt x="961" y="414"/>
                  </a:lnTo>
                  <a:lnTo>
                    <a:pt x="966" y="449"/>
                  </a:lnTo>
                  <a:lnTo>
                    <a:pt x="1018" y="447"/>
                  </a:lnTo>
                  <a:lnTo>
                    <a:pt x="1004" y="406"/>
                  </a:lnTo>
                  <a:lnTo>
                    <a:pt x="1059" y="425"/>
                  </a:lnTo>
                  <a:lnTo>
                    <a:pt x="1129" y="496"/>
                  </a:lnTo>
                  <a:lnTo>
                    <a:pt x="1161" y="474"/>
                  </a:lnTo>
                  <a:lnTo>
                    <a:pt x="1157" y="446"/>
                  </a:lnTo>
                  <a:lnTo>
                    <a:pt x="1163" y="427"/>
                  </a:lnTo>
                  <a:lnTo>
                    <a:pt x="1209" y="430"/>
                  </a:lnTo>
                  <a:lnTo>
                    <a:pt x="1220" y="447"/>
                  </a:lnTo>
                  <a:lnTo>
                    <a:pt x="1208" y="525"/>
                  </a:lnTo>
                  <a:lnTo>
                    <a:pt x="1216" y="528"/>
                  </a:lnTo>
                  <a:lnTo>
                    <a:pt x="1233" y="508"/>
                  </a:lnTo>
                  <a:lnTo>
                    <a:pt x="1262" y="512"/>
                  </a:lnTo>
                  <a:lnTo>
                    <a:pt x="1256" y="492"/>
                  </a:lnTo>
                  <a:lnTo>
                    <a:pt x="1281" y="464"/>
                  </a:lnTo>
                  <a:lnTo>
                    <a:pt x="1244" y="398"/>
                  </a:lnTo>
                  <a:lnTo>
                    <a:pt x="1274" y="353"/>
                  </a:lnTo>
                  <a:lnTo>
                    <a:pt x="1296" y="359"/>
                  </a:lnTo>
                  <a:lnTo>
                    <a:pt x="1328" y="410"/>
                  </a:lnTo>
                  <a:lnTo>
                    <a:pt x="1319" y="432"/>
                  </a:lnTo>
                  <a:lnTo>
                    <a:pt x="1328" y="499"/>
                  </a:lnTo>
                  <a:lnTo>
                    <a:pt x="1372" y="497"/>
                  </a:lnTo>
                  <a:lnTo>
                    <a:pt x="1390" y="509"/>
                  </a:lnTo>
                  <a:lnTo>
                    <a:pt x="1383" y="529"/>
                  </a:lnTo>
                  <a:lnTo>
                    <a:pt x="1403" y="572"/>
                  </a:lnTo>
                  <a:lnTo>
                    <a:pt x="1463" y="525"/>
                  </a:lnTo>
                  <a:lnTo>
                    <a:pt x="1458" y="477"/>
                  </a:lnTo>
                  <a:lnTo>
                    <a:pt x="1516" y="490"/>
                  </a:lnTo>
                  <a:lnTo>
                    <a:pt x="1530" y="581"/>
                  </a:lnTo>
                  <a:lnTo>
                    <a:pt x="1498" y="633"/>
                  </a:lnTo>
                  <a:lnTo>
                    <a:pt x="1426" y="623"/>
                  </a:lnTo>
                  <a:lnTo>
                    <a:pt x="1390" y="655"/>
                  </a:lnTo>
                  <a:lnTo>
                    <a:pt x="1340" y="658"/>
                  </a:lnTo>
                  <a:lnTo>
                    <a:pt x="1364" y="683"/>
                  </a:lnTo>
                  <a:lnTo>
                    <a:pt x="1336" y="725"/>
                  </a:lnTo>
                  <a:lnTo>
                    <a:pt x="1311" y="719"/>
                  </a:lnTo>
                  <a:lnTo>
                    <a:pt x="1302" y="734"/>
                  </a:lnTo>
                  <a:lnTo>
                    <a:pt x="1269" y="737"/>
                  </a:lnTo>
                  <a:lnTo>
                    <a:pt x="1275" y="762"/>
                  </a:lnTo>
                  <a:lnTo>
                    <a:pt x="1163" y="836"/>
                  </a:lnTo>
                  <a:lnTo>
                    <a:pt x="1107" y="916"/>
                  </a:lnTo>
                  <a:lnTo>
                    <a:pt x="1168" y="973"/>
                  </a:lnTo>
                  <a:lnTo>
                    <a:pt x="1171" y="1035"/>
                  </a:lnTo>
                  <a:lnTo>
                    <a:pt x="1292" y="1076"/>
                  </a:lnTo>
                  <a:lnTo>
                    <a:pt x="1388" y="1163"/>
                  </a:lnTo>
                  <a:lnTo>
                    <a:pt x="1471" y="1179"/>
                  </a:lnTo>
                  <a:lnTo>
                    <a:pt x="1452" y="1223"/>
                  </a:lnTo>
                  <a:lnTo>
                    <a:pt x="1498" y="1235"/>
                  </a:lnTo>
                  <a:lnTo>
                    <a:pt x="1479" y="1285"/>
                  </a:lnTo>
                  <a:lnTo>
                    <a:pt x="1539" y="1362"/>
                  </a:lnTo>
                  <a:lnTo>
                    <a:pt x="1590" y="1356"/>
                  </a:lnTo>
                  <a:lnTo>
                    <a:pt x="1596" y="1289"/>
                  </a:lnTo>
                  <a:lnTo>
                    <a:pt x="1538" y="1243"/>
                  </a:lnTo>
                  <a:lnTo>
                    <a:pt x="1552" y="1199"/>
                  </a:lnTo>
                  <a:lnTo>
                    <a:pt x="1625" y="1145"/>
                  </a:lnTo>
                  <a:lnTo>
                    <a:pt x="1603" y="1037"/>
                  </a:lnTo>
                  <a:lnTo>
                    <a:pt x="1570" y="1027"/>
                  </a:lnTo>
                  <a:lnTo>
                    <a:pt x="1574" y="994"/>
                  </a:lnTo>
                  <a:lnTo>
                    <a:pt x="1615" y="953"/>
                  </a:lnTo>
                  <a:lnTo>
                    <a:pt x="1602" y="926"/>
                  </a:lnTo>
                  <a:lnTo>
                    <a:pt x="1597" y="841"/>
                  </a:lnTo>
                  <a:lnTo>
                    <a:pt x="1685" y="850"/>
                  </a:lnTo>
                  <a:lnTo>
                    <a:pt x="1730" y="838"/>
                  </a:lnTo>
                  <a:lnTo>
                    <a:pt x="1780" y="871"/>
                  </a:lnTo>
                  <a:lnTo>
                    <a:pt x="1790" y="892"/>
                  </a:lnTo>
                  <a:lnTo>
                    <a:pt x="1852" y="938"/>
                  </a:lnTo>
                  <a:lnTo>
                    <a:pt x="1863" y="1009"/>
                  </a:lnTo>
                  <a:lnTo>
                    <a:pt x="1893" y="1027"/>
                  </a:lnTo>
                  <a:lnTo>
                    <a:pt x="1931" y="1032"/>
                  </a:lnTo>
                  <a:lnTo>
                    <a:pt x="1968" y="951"/>
                  </a:lnTo>
                  <a:lnTo>
                    <a:pt x="2034" y="1040"/>
                  </a:lnTo>
                  <a:lnTo>
                    <a:pt x="2089" y="1059"/>
                  </a:lnTo>
                  <a:lnTo>
                    <a:pt x="2085" y="1100"/>
                  </a:lnTo>
                  <a:lnTo>
                    <a:pt x="2144" y="1164"/>
                  </a:lnTo>
                  <a:lnTo>
                    <a:pt x="2257" y="1166"/>
                  </a:lnTo>
                  <a:lnTo>
                    <a:pt x="2286" y="1187"/>
                  </a:lnTo>
                  <a:lnTo>
                    <a:pt x="2292" y="1239"/>
                  </a:lnTo>
                  <a:lnTo>
                    <a:pt x="2327" y="1283"/>
                  </a:lnTo>
                  <a:lnTo>
                    <a:pt x="2327" y="1312"/>
                  </a:lnTo>
                  <a:lnTo>
                    <a:pt x="2298" y="1325"/>
                  </a:lnTo>
                  <a:lnTo>
                    <a:pt x="2240" y="1394"/>
                  </a:lnTo>
                  <a:lnTo>
                    <a:pt x="2154" y="1420"/>
                  </a:lnTo>
                  <a:lnTo>
                    <a:pt x="2046" y="1422"/>
                  </a:lnTo>
                  <a:lnTo>
                    <a:pt x="1962" y="1502"/>
                  </a:lnTo>
                  <a:lnTo>
                    <a:pt x="1896" y="1534"/>
                  </a:lnTo>
                  <a:lnTo>
                    <a:pt x="1858" y="1581"/>
                  </a:lnTo>
                  <a:lnTo>
                    <a:pt x="1921" y="1576"/>
                  </a:lnTo>
                  <a:lnTo>
                    <a:pt x="2034" y="1492"/>
                  </a:lnTo>
                  <a:lnTo>
                    <a:pt x="2045" y="1487"/>
                  </a:lnTo>
                  <a:lnTo>
                    <a:pt x="2086" y="1508"/>
                  </a:lnTo>
                  <a:lnTo>
                    <a:pt x="2107" y="1538"/>
                  </a:lnTo>
                  <a:lnTo>
                    <a:pt x="2072" y="1559"/>
                  </a:lnTo>
                  <a:lnTo>
                    <a:pt x="2093" y="1565"/>
                  </a:lnTo>
                  <a:lnTo>
                    <a:pt x="2089" y="1606"/>
                  </a:lnTo>
                  <a:lnTo>
                    <a:pt x="2226" y="1648"/>
                  </a:lnTo>
                  <a:lnTo>
                    <a:pt x="2167" y="1680"/>
                  </a:lnTo>
                  <a:lnTo>
                    <a:pt x="2093" y="1762"/>
                  </a:lnTo>
                  <a:lnTo>
                    <a:pt x="2072" y="1734"/>
                  </a:lnTo>
                  <a:lnTo>
                    <a:pt x="2108" y="1678"/>
                  </a:lnTo>
                  <a:lnTo>
                    <a:pt x="2045" y="1696"/>
                  </a:lnTo>
                  <a:lnTo>
                    <a:pt x="2029" y="1704"/>
                  </a:lnTo>
                  <a:lnTo>
                    <a:pt x="2029" y="1704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118" name="Freeform 123"/>
            <p:cNvSpPr>
              <a:spLocks noChangeAspect="1"/>
            </p:cNvSpPr>
            <p:nvPr/>
          </p:nvSpPr>
          <p:spPr bwMode="auto">
            <a:xfrm>
              <a:off x="710" y="1766"/>
              <a:ext cx="966" cy="707"/>
            </a:xfrm>
            <a:custGeom>
              <a:avLst/>
              <a:gdLst>
                <a:gd name="T0" fmla="*/ 316 w 2351"/>
                <a:gd name="T1" fmla="*/ 28 h 1672"/>
                <a:gd name="T2" fmla="*/ 259 w 2351"/>
                <a:gd name="T3" fmla="*/ 76 h 1672"/>
                <a:gd name="T4" fmla="*/ 110 w 2351"/>
                <a:gd name="T5" fmla="*/ 200 h 1672"/>
                <a:gd name="T6" fmla="*/ 45 w 2351"/>
                <a:gd name="T7" fmla="*/ 296 h 1672"/>
                <a:gd name="T8" fmla="*/ 0 w 2351"/>
                <a:gd name="T9" fmla="*/ 621 h 1672"/>
                <a:gd name="T10" fmla="*/ 80 w 2351"/>
                <a:gd name="T11" fmla="*/ 758 h 1672"/>
                <a:gd name="T12" fmla="*/ 277 w 2351"/>
                <a:gd name="T13" fmla="*/ 962 h 1672"/>
                <a:gd name="T14" fmla="*/ 444 w 2351"/>
                <a:gd name="T15" fmla="*/ 999 h 1672"/>
                <a:gd name="T16" fmla="*/ 561 w 2351"/>
                <a:gd name="T17" fmla="*/ 1084 h 1672"/>
                <a:gd name="T18" fmla="*/ 598 w 2351"/>
                <a:gd name="T19" fmla="*/ 1206 h 1672"/>
                <a:gd name="T20" fmla="*/ 739 w 2351"/>
                <a:gd name="T21" fmla="*/ 1350 h 1672"/>
                <a:gd name="T22" fmla="*/ 826 w 2351"/>
                <a:gd name="T23" fmla="*/ 1445 h 1672"/>
                <a:gd name="T24" fmla="*/ 891 w 2351"/>
                <a:gd name="T25" fmla="*/ 1310 h 1672"/>
                <a:gd name="T26" fmla="*/ 1105 w 2351"/>
                <a:gd name="T27" fmla="*/ 1326 h 1672"/>
                <a:gd name="T28" fmla="*/ 1155 w 2351"/>
                <a:gd name="T29" fmla="*/ 1329 h 1672"/>
                <a:gd name="T30" fmla="*/ 1198 w 2351"/>
                <a:gd name="T31" fmla="*/ 1362 h 1672"/>
                <a:gd name="T32" fmla="*/ 1249 w 2351"/>
                <a:gd name="T33" fmla="*/ 1368 h 1672"/>
                <a:gd name="T34" fmla="*/ 1290 w 2351"/>
                <a:gd name="T35" fmla="*/ 1382 h 1672"/>
                <a:gd name="T36" fmla="*/ 1366 w 2351"/>
                <a:gd name="T37" fmla="*/ 1355 h 1672"/>
                <a:gd name="T38" fmla="*/ 1440 w 2351"/>
                <a:gd name="T39" fmla="*/ 1357 h 1672"/>
                <a:gd name="T40" fmla="*/ 1563 w 2351"/>
                <a:gd name="T41" fmla="*/ 1409 h 1672"/>
                <a:gd name="T42" fmla="*/ 1588 w 2351"/>
                <a:gd name="T43" fmla="*/ 1543 h 1672"/>
                <a:gd name="T44" fmla="*/ 1626 w 2351"/>
                <a:gd name="T45" fmla="*/ 1605 h 1672"/>
                <a:gd name="T46" fmla="*/ 1643 w 2351"/>
                <a:gd name="T47" fmla="*/ 1672 h 1672"/>
                <a:gd name="T48" fmla="*/ 1716 w 2351"/>
                <a:gd name="T49" fmla="*/ 1577 h 1672"/>
                <a:gd name="T50" fmla="*/ 1705 w 2351"/>
                <a:gd name="T51" fmla="*/ 1328 h 1672"/>
                <a:gd name="T52" fmla="*/ 1950 w 2351"/>
                <a:gd name="T53" fmla="*/ 1163 h 1672"/>
                <a:gd name="T54" fmla="*/ 1950 w 2351"/>
                <a:gd name="T55" fmla="*/ 1067 h 1672"/>
                <a:gd name="T56" fmla="*/ 1967 w 2351"/>
                <a:gd name="T57" fmla="*/ 1062 h 1672"/>
                <a:gd name="T58" fmla="*/ 1997 w 2351"/>
                <a:gd name="T59" fmla="*/ 1014 h 1672"/>
                <a:gd name="T60" fmla="*/ 2082 w 2351"/>
                <a:gd name="T61" fmla="*/ 917 h 1672"/>
                <a:gd name="T62" fmla="*/ 2241 w 2351"/>
                <a:gd name="T63" fmla="*/ 840 h 1672"/>
                <a:gd name="T64" fmla="*/ 2209 w 2351"/>
                <a:gd name="T65" fmla="*/ 822 h 1672"/>
                <a:gd name="T66" fmla="*/ 2331 w 2351"/>
                <a:gd name="T67" fmla="*/ 744 h 1672"/>
                <a:gd name="T68" fmla="*/ 2319 w 2351"/>
                <a:gd name="T69" fmla="*/ 709 h 1672"/>
                <a:gd name="T70" fmla="*/ 2316 w 2351"/>
                <a:gd name="T71" fmla="*/ 620 h 1672"/>
                <a:gd name="T72" fmla="*/ 2179 w 2351"/>
                <a:gd name="T73" fmla="*/ 698 h 1672"/>
                <a:gd name="T74" fmla="*/ 1983 w 2351"/>
                <a:gd name="T75" fmla="*/ 757 h 1672"/>
                <a:gd name="T76" fmla="*/ 1926 w 2351"/>
                <a:gd name="T77" fmla="*/ 811 h 1672"/>
                <a:gd name="T78" fmla="*/ 1817 w 2351"/>
                <a:gd name="T79" fmla="*/ 865 h 1672"/>
                <a:gd name="T80" fmla="*/ 1709 w 2351"/>
                <a:gd name="T81" fmla="*/ 852 h 1672"/>
                <a:gd name="T82" fmla="*/ 1719 w 2351"/>
                <a:gd name="T83" fmla="*/ 833 h 1672"/>
                <a:gd name="T84" fmla="*/ 1707 w 2351"/>
                <a:gd name="T85" fmla="*/ 797 h 1672"/>
                <a:gd name="T86" fmla="*/ 1697 w 2351"/>
                <a:gd name="T87" fmla="*/ 758 h 1672"/>
                <a:gd name="T88" fmla="*/ 1637 w 2351"/>
                <a:gd name="T89" fmla="*/ 751 h 1672"/>
                <a:gd name="T90" fmla="*/ 1669 w 2351"/>
                <a:gd name="T91" fmla="*/ 667 h 1672"/>
                <a:gd name="T92" fmla="*/ 1629 w 2351"/>
                <a:gd name="T93" fmla="*/ 654 h 1672"/>
                <a:gd name="T94" fmla="*/ 1552 w 2351"/>
                <a:gd name="T95" fmla="*/ 746 h 1672"/>
                <a:gd name="T96" fmla="*/ 1534 w 2351"/>
                <a:gd name="T97" fmla="*/ 819 h 1672"/>
                <a:gd name="T98" fmla="*/ 1447 w 2351"/>
                <a:gd name="T99" fmla="*/ 791 h 1672"/>
                <a:gd name="T100" fmla="*/ 1516 w 2351"/>
                <a:gd name="T101" fmla="*/ 680 h 1672"/>
                <a:gd name="T102" fmla="*/ 1505 w 2351"/>
                <a:gd name="T103" fmla="*/ 648 h 1672"/>
                <a:gd name="T104" fmla="*/ 1659 w 2351"/>
                <a:gd name="T105" fmla="*/ 639 h 1672"/>
                <a:gd name="T106" fmla="*/ 1563 w 2351"/>
                <a:gd name="T107" fmla="*/ 600 h 1672"/>
                <a:gd name="T108" fmla="*/ 1548 w 2351"/>
                <a:gd name="T109" fmla="*/ 575 h 1672"/>
                <a:gd name="T110" fmla="*/ 1434 w 2351"/>
                <a:gd name="T111" fmla="*/ 582 h 1672"/>
                <a:gd name="T112" fmla="*/ 1372 w 2351"/>
                <a:gd name="T113" fmla="*/ 575 h 1672"/>
                <a:gd name="T114" fmla="*/ 1420 w 2351"/>
                <a:gd name="T115" fmla="*/ 521 h 1672"/>
                <a:gd name="T116" fmla="*/ 1008 w 2351"/>
                <a:gd name="T117" fmla="*/ 327 h 1672"/>
                <a:gd name="T118" fmla="*/ 356 w 2351"/>
                <a:gd name="T119" fmla="*/ 3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51" h="1672">
                  <a:moveTo>
                    <a:pt x="356" y="32"/>
                  </a:moveTo>
                  <a:lnTo>
                    <a:pt x="316" y="28"/>
                  </a:lnTo>
                  <a:lnTo>
                    <a:pt x="265" y="0"/>
                  </a:lnTo>
                  <a:lnTo>
                    <a:pt x="259" y="76"/>
                  </a:lnTo>
                  <a:lnTo>
                    <a:pt x="187" y="173"/>
                  </a:lnTo>
                  <a:lnTo>
                    <a:pt x="110" y="200"/>
                  </a:lnTo>
                  <a:lnTo>
                    <a:pt x="98" y="257"/>
                  </a:lnTo>
                  <a:lnTo>
                    <a:pt x="45" y="296"/>
                  </a:lnTo>
                  <a:lnTo>
                    <a:pt x="9" y="447"/>
                  </a:lnTo>
                  <a:lnTo>
                    <a:pt x="0" y="621"/>
                  </a:lnTo>
                  <a:lnTo>
                    <a:pt x="78" y="724"/>
                  </a:lnTo>
                  <a:lnTo>
                    <a:pt x="80" y="758"/>
                  </a:lnTo>
                  <a:lnTo>
                    <a:pt x="202" y="830"/>
                  </a:lnTo>
                  <a:lnTo>
                    <a:pt x="277" y="962"/>
                  </a:lnTo>
                  <a:lnTo>
                    <a:pt x="436" y="1021"/>
                  </a:lnTo>
                  <a:lnTo>
                    <a:pt x="444" y="999"/>
                  </a:lnTo>
                  <a:lnTo>
                    <a:pt x="521" y="1023"/>
                  </a:lnTo>
                  <a:lnTo>
                    <a:pt x="561" y="1084"/>
                  </a:lnTo>
                  <a:lnTo>
                    <a:pt x="565" y="1160"/>
                  </a:lnTo>
                  <a:lnTo>
                    <a:pt x="598" y="1206"/>
                  </a:lnTo>
                  <a:lnTo>
                    <a:pt x="696" y="1205"/>
                  </a:lnTo>
                  <a:lnTo>
                    <a:pt x="739" y="1350"/>
                  </a:lnTo>
                  <a:lnTo>
                    <a:pt x="783" y="1420"/>
                  </a:lnTo>
                  <a:lnTo>
                    <a:pt x="826" y="1445"/>
                  </a:lnTo>
                  <a:lnTo>
                    <a:pt x="856" y="1338"/>
                  </a:lnTo>
                  <a:lnTo>
                    <a:pt x="891" y="1310"/>
                  </a:lnTo>
                  <a:lnTo>
                    <a:pt x="1066" y="1302"/>
                  </a:lnTo>
                  <a:lnTo>
                    <a:pt x="1105" y="1326"/>
                  </a:lnTo>
                  <a:lnTo>
                    <a:pt x="1117" y="1331"/>
                  </a:lnTo>
                  <a:lnTo>
                    <a:pt x="1155" y="1329"/>
                  </a:lnTo>
                  <a:lnTo>
                    <a:pt x="1175" y="1355"/>
                  </a:lnTo>
                  <a:lnTo>
                    <a:pt x="1198" y="1362"/>
                  </a:lnTo>
                  <a:lnTo>
                    <a:pt x="1212" y="1386"/>
                  </a:lnTo>
                  <a:lnTo>
                    <a:pt x="1249" y="1368"/>
                  </a:lnTo>
                  <a:lnTo>
                    <a:pt x="1266" y="1387"/>
                  </a:lnTo>
                  <a:lnTo>
                    <a:pt x="1290" y="1382"/>
                  </a:lnTo>
                  <a:lnTo>
                    <a:pt x="1279" y="1336"/>
                  </a:lnTo>
                  <a:lnTo>
                    <a:pt x="1366" y="1355"/>
                  </a:lnTo>
                  <a:lnTo>
                    <a:pt x="1395" y="1341"/>
                  </a:lnTo>
                  <a:lnTo>
                    <a:pt x="1440" y="1357"/>
                  </a:lnTo>
                  <a:lnTo>
                    <a:pt x="1454" y="1383"/>
                  </a:lnTo>
                  <a:lnTo>
                    <a:pt x="1563" y="1409"/>
                  </a:lnTo>
                  <a:lnTo>
                    <a:pt x="1603" y="1444"/>
                  </a:lnTo>
                  <a:lnTo>
                    <a:pt x="1588" y="1543"/>
                  </a:lnTo>
                  <a:lnTo>
                    <a:pt x="1615" y="1554"/>
                  </a:lnTo>
                  <a:lnTo>
                    <a:pt x="1626" y="1605"/>
                  </a:lnTo>
                  <a:lnTo>
                    <a:pt x="1646" y="1655"/>
                  </a:lnTo>
                  <a:lnTo>
                    <a:pt x="1643" y="1672"/>
                  </a:lnTo>
                  <a:lnTo>
                    <a:pt x="1691" y="1641"/>
                  </a:lnTo>
                  <a:lnTo>
                    <a:pt x="1716" y="1577"/>
                  </a:lnTo>
                  <a:lnTo>
                    <a:pt x="1684" y="1403"/>
                  </a:lnTo>
                  <a:lnTo>
                    <a:pt x="1705" y="1328"/>
                  </a:lnTo>
                  <a:lnTo>
                    <a:pt x="1916" y="1210"/>
                  </a:lnTo>
                  <a:lnTo>
                    <a:pt x="1950" y="1163"/>
                  </a:lnTo>
                  <a:lnTo>
                    <a:pt x="1997" y="1151"/>
                  </a:lnTo>
                  <a:lnTo>
                    <a:pt x="1950" y="1067"/>
                  </a:lnTo>
                  <a:lnTo>
                    <a:pt x="1954" y="1035"/>
                  </a:lnTo>
                  <a:lnTo>
                    <a:pt x="1967" y="1062"/>
                  </a:lnTo>
                  <a:lnTo>
                    <a:pt x="1988" y="1051"/>
                  </a:lnTo>
                  <a:lnTo>
                    <a:pt x="1997" y="1014"/>
                  </a:lnTo>
                  <a:lnTo>
                    <a:pt x="2064" y="958"/>
                  </a:lnTo>
                  <a:lnTo>
                    <a:pt x="2082" y="917"/>
                  </a:lnTo>
                  <a:lnTo>
                    <a:pt x="2190" y="893"/>
                  </a:lnTo>
                  <a:lnTo>
                    <a:pt x="2241" y="840"/>
                  </a:lnTo>
                  <a:lnTo>
                    <a:pt x="2211" y="841"/>
                  </a:lnTo>
                  <a:lnTo>
                    <a:pt x="2209" y="822"/>
                  </a:lnTo>
                  <a:lnTo>
                    <a:pt x="2304" y="742"/>
                  </a:lnTo>
                  <a:lnTo>
                    <a:pt x="2331" y="744"/>
                  </a:lnTo>
                  <a:lnTo>
                    <a:pt x="2351" y="716"/>
                  </a:lnTo>
                  <a:lnTo>
                    <a:pt x="2319" y="709"/>
                  </a:lnTo>
                  <a:lnTo>
                    <a:pt x="2287" y="667"/>
                  </a:lnTo>
                  <a:lnTo>
                    <a:pt x="2316" y="620"/>
                  </a:lnTo>
                  <a:lnTo>
                    <a:pt x="2266" y="615"/>
                  </a:lnTo>
                  <a:lnTo>
                    <a:pt x="2179" y="698"/>
                  </a:lnTo>
                  <a:lnTo>
                    <a:pt x="2064" y="717"/>
                  </a:lnTo>
                  <a:lnTo>
                    <a:pt x="1983" y="757"/>
                  </a:lnTo>
                  <a:lnTo>
                    <a:pt x="1972" y="797"/>
                  </a:lnTo>
                  <a:lnTo>
                    <a:pt x="1926" y="811"/>
                  </a:lnTo>
                  <a:lnTo>
                    <a:pt x="1885" y="819"/>
                  </a:lnTo>
                  <a:lnTo>
                    <a:pt x="1817" y="865"/>
                  </a:lnTo>
                  <a:lnTo>
                    <a:pt x="1761" y="881"/>
                  </a:lnTo>
                  <a:lnTo>
                    <a:pt x="1709" y="852"/>
                  </a:lnTo>
                  <a:lnTo>
                    <a:pt x="1707" y="840"/>
                  </a:lnTo>
                  <a:lnTo>
                    <a:pt x="1719" y="833"/>
                  </a:lnTo>
                  <a:lnTo>
                    <a:pt x="1735" y="799"/>
                  </a:lnTo>
                  <a:lnTo>
                    <a:pt x="1707" y="797"/>
                  </a:lnTo>
                  <a:lnTo>
                    <a:pt x="1696" y="793"/>
                  </a:lnTo>
                  <a:lnTo>
                    <a:pt x="1697" y="758"/>
                  </a:lnTo>
                  <a:lnTo>
                    <a:pt x="1652" y="777"/>
                  </a:lnTo>
                  <a:lnTo>
                    <a:pt x="1637" y="751"/>
                  </a:lnTo>
                  <a:lnTo>
                    <a:pt x="1690" y="716"/>
                  </a:lnTo>
                  <a:lnTo>
                    <a:pt x="1669" y="667"/>
                  </a:lnTo>
                  <a:lnTo>
                    <a:pt x="1650" y="661"/>
                  </a:lnTo>
                  <a:lnTo>
                    <a:pt x="1629" y="654"/>
                  </a:lnTo>
                  <a:lnTo>
                    <a:pt x="1575" y="690"/>
                  </a:lnTo>
                  <a:lnTo>
                    <a:pt x="1552" y="746"/>
                  </a:lnTo>
                  <a:lnTo>
                    <a:pt x="1556" y="793"/>
                  </a:lnTo>
                  <a:lnTo>
                    <a:pt x="1534" y="819"/>
                  </a:lnTo>
                  <a:lnTo>
                    <a:pt x="1491" y="839"/>
                  </a:lnTo>
                  <a:lnTo>
                    <a:pt x="1447" y="791"/>
                  </a:lnTo>
                  <a:lnTo>
                    <a:pt x="1478" y="711"/>
                  </a:lnTo>
                  <a:lnTo>
                    <a:pt x="1516" y="680"/>
                  </a:lnTo>
                  <a:lnTo>
                    <a:pt x="1495" y="672"/>
                  </a:lnTo>
                  <a:lnTo>
                    <a:pt x="1505" y="648"/>
                  </a:lnTo>
                  <a:lnTo>
                    <a:pt x="1580" y="618"/>
                  </a:lnTo>
                  <a:lnTo>
                    <a:pt x="1659" y="639"/>
                  </a:lnTo>
                  <a:lnTo>
                    <a:pt x="1603" y="592"/>
                  </a:lnTo>
                  <a:lnTo>
                    <a:pt x="1563" y="600"/>
                  </a:lnTo>
                  <a:lnTo>
                    <a:pt x="1523" y="576"/>
                  </a:lnTo>
                  <a:lnTo>
                    <a:pt x="1548" y="575"/>
                  </a:lnTo>
                  <a:lnTo>
                    <a:pt x="1522" y="543"/>
                  </a:lnTo>
                  <a:lnTo>
                    <a:pt x="1434" y="582"/>
                  </a:lnTo>
                  <a:lnTo>
                    <a:pt x="1389" y="566"/>
                  </a:lnTo>
                  <a:lnTo>
                    <a:pt x="1372" y="575"/>
                  </a:lnTo>
                  <a:lnTo>
                    <a:pt x="1340" y="565"/>
                  </a:lnTo>
                  <a:lnTo>
                    <a:pt x="1420" y="521"/>
                  </a:lnTo>
                  <a:lnTo>
                    <a:pt x="1502" y="504"/>
                  </a:lnTo>
                  <a:lnTo>
                    <a:pt x="1008" y="327"/>
                  </a:lnTo>
                  <a:lnTo>
                    <a:pt x="641" y="169"/>
                  </a:lnTo>
                  <a:lnTo>
                    <a:pt x="356" y="32"/>
                  </a:lnTo>
                  <a:lnTo>
                    <a:pt x="356" y="32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119" name="Freeform 124"/>
            <p:cNvSpPr>
              <a:spLocks noChangeAspect="1"/>
            </p:cNvSpPr>
            <p:nvPr/>
          </p:nvSpPr>
          <p:spPr bwMode="auto">
            <a:xfrm>
              <a:off x="1503" y="2575"/>
              <a:ext cx="83" cy="43"/>
            </a:xfrm>
            <a:custGeom>
              <a:avLst/>
              <a:gdLst>
                <a:gd name="T0" fmla="*/ 164 w 202"/>
                <a:gd name="T1" fmla="*/ 1 h 103"/>
                <a:gd name="T2" fmla="*/ 202 w 202"/>
                <a:gd name="T3" fmla="*/ 31 h 103"/>
                <a:gd name="T4" fmla="*/ 185 w 202"/>
                <a:gd name="T5" fmla="*/ 43 h 103"/>
                <a:gd name="T6" fmla="*/ 198 w 202"/>
                <a:gd name="T7" fmla="*/ 99 h 103"/>
                <a:gd name="T8" fmla="*/ 157 w 202"/>
                <a:gd name="T9" fmla="*/ 103 h 103"/>
                <a:gd name="T10" fmla="*/ 100 w 202"/>
                <a:gd name="T11" fmla="*/ 84 h 103"/>
                <a:gd name="T12" fmla="*/ 53 w 202"/>
                <a:gd name="T13" fmla="*/ 90 h 103"/>
                <a:gd name="T14" fmla="*/ 0 w 202"/>
                <a:gd name="T15" fmla="*/ 65 h 103"/>
                <a:gd name="T16" fmla="*/ 54 w 202"/>
                <a:gd name="T17" fmla="*/ 35 h 103"/>
                <a:gd name="T18" fmla="*/ 109 w 202"/>
                <a:gd name="T19" fmla="*/ 43 h 103"/>
                <a:gd name="T20" fmla="*/ 114 w 202"/>
                <a:gd name="T21" fmla="*/ 32 h 103"/>
                <a:gd name="T22" fmla="*/ 78 w 202"/>
                <a:gd name="T23" fmla="*/ 0 h 103"/>
                <a:gd name="T24" fmla="*/ 140 w 202"/>
                <a:gd name="T25" fmla="*/ 7 h 103"/>
                <a:gd name="T26" fmla="*/ 164 w 202"/>
                <a:gd name="T27" fmla="*/ 1 h 103"/>
                <a:gd name="T28" fmla="*/ 164 w 202"/>
                <a:gd name="T29" fmla="*/ 1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2" h="103">
                  <a:moveTo>
                    <a:pt x="164" y="1"/>
                  </a:moveTo>
                  <a:lnTo>
                    <a:pt x="202" y="31"/>
                  </a:lnTo>
                  <a:lnTo>
                    <a:pt x="185" y="43"/>
                  </a:lnTo>
                  <a:lnTo>
                    <a:pt x="198" y="99"/>
                  </a:lnTo>
                  <a:lnTo>
                    <a:pt x="157" y="103"/>
                  </a:lnTo>
                  <a:lnTo>
                    <a:pt x="100" y="84"/>
                  </a:lnTo>
                  <a:lnTo>
                    <a:pt x="53" y="90"/>
                  </a:lnTo>
                  <a:lnTo>
                    <a:pt x="0" y="65"/>
                  </a:lnTo>
                  <a:lnTo>
                    <a:pt x="54" y="35"/>
                  </a:lnTo>
                  <a:lnTo>
                    <a:pt x="109" y="43"/>
                  </a:lnTo>
                  <a:lnTo>
                    <a:pt x="114" y="32"/>
                  </a:lnTo>
                  <a:lnTo>
                    <a:pt x="78" y="0"/>
                  </a:lnTo>
                  <a:lnTo>
                    <a:pt x="140" y="7"/>
                  </a:lnTo>
                  <a:lnTo>
                    <a:pt x="164" y="1"/>
                  </a:lnTo>
                  <a:lnTo>
                    <a:pt x="164" y="1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120" name="Freeform 125"/>
            <p:cNvSpPr>
              <a:spLocks noChangeAspect="1"/>
            </p:cNvSpPr>
            <p:nvPr/>
          </p:nvSpPr>
          <p:spPr bwMode="auto">
            <a:xfrm>
              <a:off x="1570" y="2573"/>
              <a:ext cx="79" cy="47"/>
            </a:xfrm>
            <a:custGeom>
              <a:avLst/>
              <a:gdLst>
                <a:gd name="T0" fmla="*/ 0 w 192"/>
                <a:gd name="T1" fmla="*/ 5 h 110"/>
                <a:gd name="T2" fmla="*/ 34 w 192"/>
                <a:gd name="T3" fmla="*/ 0 h 110"/>
                <a:gd name="T4" fmla="*/ 108 w 192"/>
                <a:gd name="T5" fmla="*/ 10 h 110"/>
                <a:gd name="T6" fmla="*/ 118 w 192"/>
                <a:gd name="T7" fmla="*/ 47 h 110"/>
                <a:gd name="T8" fmla="*/ 170 w 192"/>
                <a:gd name="T9" fmla="*/ 52 h 110"/>
                <a:gd name="T10" fmla="*/ 192 w 192"/>
                <a:gd name="T11" fmla="*/ 94 h 110"/>
                <a:gd name="T12" fmla="*/ 174 w 192"/>
                <a:gd name="T13" fmla="*/ 98 h 110"/>
                <a:gd name="T14" fmla="*/ 117 w 192"/>
                <a:gd name="T15" fmla="*/ 82 h 110"/>
                <a:gd name="T16" fmla="*/ 79 w 192"/>
                <a:gd name="T17" fmla="*/ 110 h 110"/>
                <a:gd name="T18" fmla="*/ 57 w 192"/>
                <a:gd name="T19" fmla="*/ 101 h 110"/>
                <a:gd name="T20" fmla="*/ 36 w 192"/>
                <a:gd name="T21" fmla="*/ 101 h 110"/>
                <a:gd name="T22" fmla="*/ 21 w 192"/>
                <a:gd name="T23" fmla="*/ 47 h 110"/>
                <a:gd name="T24" fmla="*/ 38 w 192"/>
                <a:gd name="T25" fmla="*/ 36 h 110"/>
                <a:gd name="T26" fmla="*/ 0 w 192"/>
                <a:gd name="T27" fmla="*/ 5 h 110"/>
                <a:gd name="T28" fmla="*/ 0 w 192"/>
                <a:gd name="T29" fmla="*/ 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2" h="110">
                  <a:moveTo>
                    <a:pt x="0" y="5"/>
                  </a:moveTo>
                  <a:lnTo>
                    <a:pt x="34" y="0"/>
                  </a:lnTo>
                  <a:lnTo>
                    <a:pt x="108" y="10"/>
                  </a:lnTo>
                  <a:lnTo>
                    <a:pt x="118" y="47"/>
                  </a:lnTo>
                  <a:lnTo>
                    <a:pt x="170" y="52"/>
                  </a:lnTo>
                  <a:lnTo>
                    <a:pt x="192" y="94"/>
                  </a:lnTo>
                  <a:lnTo>
                    <a:pt x="174" y="98"/>
                  </a:lnTo>
                  <a:lnTo>
                    <a:pt x="117" y="82"/>
                  </a:lnTo>
                  <a:lnTo>
                    <a:pt x="79" y="110"/>
                  </a:lnTo>
                  <a:lnTo>
                    <a:pt x="57" y="101"/>
                  </a:lnTo>
                  <a:lnTo>
                    <a:pt x="36" y="101"/>
                  </a:lnTo>
                  <a:lnTo>
                    <a:pt x="21" y="47"/>
                  </a:lnTo>
                  <a:lnTo>
                    <a:pt x="38" y="36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121" name="Freeform 126"/>
            <p:cNvSpPr>
              <a:spLocks noChangeAspect="1"/>
            </p:cNvSpPr>
            <p:nvPr/>
          </p:nvSpPr>
          <p:spPr bwMode="auto">
            <a:xfrm>
              <a:off x="731" y="2086"/>
              <a:ext cx="508" cy="534"/>
            </a:xfrm>
            <a:custGeom>
              <a:avLst/>
              <a:gdLst>
                <a:gd name="T0" fmla="*/ 29 w 1236"/>
                <a:gd name="T1" fmla="*/ 22 h 1263"/>
                <a:gd name="T2" fmla="*/ 66 w 1236"/>
                <a:gd name="T3" fmla="*/ 253 h 1263"/>
                <a:gd name="T4" fmla="*/ 0 w 1236"/>
                <a:gd name="T5" fmla="*/ 251 h 1263"/>
                <a:gd name="T6" fmla="*/ 52 w 1236"/>
                <a:gd name="T7" fmla="*/ 359 h 1263"/>
                <a:gd name="T8" fmla="*/ 47 w 1236"/>
                <a:gd name="T9" fmla="*/ 474 h 1263"/>
                <a:gd name="T10" fmla="*/ 137 w 1236"/>
                <a:gd name="T11" fmla="*/ 535 h 1263"/>
                <a:gd name="T12" fmla="*/ 117 w 1236"/>
                <a:gd name="T13" fmla="*/ 448 h 1263"/>
                <a:gd name="T14" fmla="*/ 114 w 1236"/>
                <a:gd name="T15" fmla="*/ 271 h 1263"/>
                <a:gd name="T16" fmla="*/ 95 w 1236"/>
                <a:gd name="T17" fmla="*/ 118 h 1263"/>
                <a:gd name="T18" fmla="*/ 156 w 1236"/>
                <a:gd name="T19" fmla="*/ 171 h 1263"/>
                <a:gd name="T20" fmla="*/ 203 w 1236"/>
                <a:gd name="T21" fmla="*/ 349 h 1263"/>
                <a:gd name="T22" fmla="*/ 207 w 1236"/>
                <a:gd name="T23" fmla="*/ 444 h 1263"/>
                <a:gd name="T24" fmla="*/ 207 w 1236"/>
                <a:gd name="T25" fmla="*/ 478 h 1263"/>
                <a:gd name="T26" fmla="*/ 316 w 1236"/>
                <a:gd name="T27" fmla="*/ 719 h 1263"/>
                <a:gd name="T28" fmla="*/ 325 w 1236"/>
                <a:gd name="T29" fmla="*/ 932 h 1263"/>
                <a:gd name="T30" fmla="*/ 477 w 1236"/>
                <a:gd name="T31" fmla="*/ 1037 h 1263"/>
                <a:gd name="T32" fmla="*/ 778 w 1236"/>
                <a:gd name="T33" fmla="*/ 1160 h 1263"/>
                <a:gd name="T34" fmla="*/ 861 w 1236"/>
                <a:gd name="T35" fmla="*/ 1263 h 1263"/>
                <a:gd name="T36" fmla="*/ 1001 w 1236"/>
                <a:gd name="T37" fmla="*/ 1210 h 1263"/>
                <a:gd name="T38" fmla="*/ 1008 w 1236"/>
                <a:gd name="T39" fmla="*/ 1135 h 1263"/>
                <a:gd name="T40" fmla="*/ 1112 w 1236"/>
                <a:gd name="T41" fmla="*/ 1152 h 1263"/>
                <a:gd name="T42" fmla="*/ 1166 w 1236"/>
                <a:gd name="T43" fmla="*/ 1138 h 1263"/>
                <a:gd name="T44" fmla="*/ 1195 w 1236"/>
                <a:gd name="T45" fmla="*/ 1074 h 1263"/>
                <a:gd name="T46" fmla="*/ 1231 w 1236"/>
                <a:gd name="T47" fmla="*/ 997 h 1263"/>
                <a:gd name="T48" fmla="*/ 1075 w 1236"/>
                <a:gd name="T49" fmla="*/ 997 h 1263"/>
                <a:gd name="T50" fmla="*/ 997 w 1236"/>
                <a:gd name="T51" fmla="*/ 1095 h 1263"/>
                <a:gd name="T52" fmla="*/ 856 w 1236"/>
                <a:gd name="T53" fmla="*/ 1070 h 1263"/>
                <a:gd name="T54" fmla="*/ 705 w 1236"/>
                <a:gd name="T55" fmla="*/ 977 h 1263"/>
                <a:gd name="T56" fmla="*/ 687 w 1236"/>
                <a:gd name="T57" fmla="*/ 837 h 1263"/>
                <a:gd name="T58" fmla="*/ 759 w 1236"/>
                <a:gd name="T59" fmla="*/ 729 h 1263"/>
                <a:gd name="T60" fmla="*/ 704 w 1236"/>
                <a:gd name="T61" fmla="*/ 615 h 1263"/>
                <a:gd name="T62" fmla="*/ 554 w 1236"/>
                <a:gd name="T63" fmla="*/ 448 h 1263"/>
                <a:gd name="T64" fmla="*/ 510 w 1236"/>
                <a:gd name="T65" fmla="*/ 327 h 1263"/>
                <a:gd name="T66" fmla="*/ 393 w 1236"/>
                <a:gd name="T67" fmla="*/ 242 h 1263"/>
                <a:gd name="T68" fmla="*/ 228 w 1236"/>
                <a:gd name="T69" fmla="*/ 202 h 1263"/>
                <a:gd name="T70" fmla="*/ 29 w 1236"/>
                <a:gd name="T71" fmla="*/ 0 h 1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36" h="1263">
                  <a:moveTo>
                    <a:pt x="29" y="0"/>
                  </a:moveTo>
                  <a:lnTo>
                    <a:pt x="29" y="22"/>
                  </a:lnTo>
                  <a:lnTo>
                    <a:pt x="12" y="66"/>
                  </a:lnTo>
                  <a:lnTo>
                    <a:pt x="66" y="253"/>
                  </a:lnTo>
                  <a:lnTo>
                    <a:pt x="42" y="279"/>
                  </a:lnTo>
                  <a:lnTo>
                    <a:pt x="0" y="251"/>
                  </a:lnTo>
                  <a:lnTo>
                    <a:pt x="28" y="352"/>
                  </a:lnTo>
                  <a:lnTo>
                    <a:pt x="52" y="359"/>
                  </a:lnTo>
                  <a:lnTo>
                    <a:pt x="79" y="401"/>
                  </a:lnTo>
                  <a:lnTo>
                    <a:pt x="47" y="474"/>
                  </a:lnTo>
                  <a:lnTo>
                    <a:pt x="124" y="592"/>
                  </a:lnTo>
                  <a:lnTo>
                    <a:pt x="137" y="535"/>
                  </a:lnTo>
                  <a:lnTo>
                    <a:pt x="111" y="503"/>
                  </a:lnTo>
                  <a:lnTo>
                    <a:pt x="117" y="448"/>
                  </a:lnTo>
                  <a:lnTo>
                    <a:pt x="87" y="325"/>
                  </a:lnTo>
                  <a:lnTo>
                    <a:pt x="114" y="271"/>
                  </a:lnTo>
                  <a:lnTo>
                    <a:pt x="74" y="200"/>
                  </a:lnTo>
                  <a:lnTo>
                    <a:pt x="95" y="118"/>
                  </a:lnTo>
                  <a:lnTo>
                    <a:pt x="118" y="127"/>
                  </a:lnTo>
                  <a:lnTo>
                    <a:pt x="156" y="171"/>
                  </a:lnTo>
                  <a:lnTo>
                    <a:pt x="177" y="336"/>
                  </a:lnTo>
                  <a:lnTo>
                    <a:pt x="203" y="349"/>
                  </a:lnTo>
                  <a:lnTo>
                    <a:pt x="190" y="391"/>
                  </a:lnTo>
                  <a:lnTo>
                    <a:pt x="207" y="444"/>
                  </a:lnTo>
                  <a:lnTo>
                    <a:pt x="232" y="450"/>
                  </a:lnTo>
                  <a:lnTo>
                    <a:pt x="207" y="478"/>
                  </a:lnTo>
                  <a:lnTo>
                    <a:pt x="254" y="520"/>
                  </a:lnTo>
                  <a:lnTo>
                    <a:pt x="316" y="719"/>
                  </a:lnTo>
                  <a:lnTo>
                    <a:pt x="247" y="792"/>
                  </a:lnTo>
                  <a:lnTo>
                    <a:pt x="325" y="932"/>
                  </a:lnTo>
                  <a:lnTo>
                    <a:pt x="396" y="967"/>
                  </a:lnTo>
                  <a:lnTo>
                    <a:pt x="477" y="1037"/>
                  </a:lnTo>
                  <a:lnTo>
                    <a:pt x="668" y="1145"/>
                  </a:lnTo>
                  <a:lnTo>
                    <a:pt x="778" y="1160"/>
                  </a:lnTo>
                  <a:lnTo>
                    <a:pt x="839" y="1198"/>
                  </a:lnTo>
                  <a:lnTo>
                    <a:pt x="861" y="1263"/>
                  </a:lnTo>
                  <a:lnTo>
                    <a:pt x="880" y="1238"/>
                  </a:lnTo>
                  <a:lnTo>
                    <a:pt x="1001" y="1210"/>
                  </a:lnTo>
                  <a:lnTo>
                    <a:pt x="973" y="1168"/>
                  </a:lnTo>
                  <a:lnTo>
                    <a:pt x="1008" y="1135"/>
                  </a:lnTo>
                  <a:lnTo>
                    <a:pt x="1067" y="1155"/>
                  </a:lnTo>
                  <a:lnTo>
                    <a:pt x="1112" y="1152"/>
                  </a:lnTo>
                  <a:lnTo>
                    <a:pt x="1146" y="1167"/>
                  </a:lnTo>
                  <a:lnTo>
                    <a:pt x="1166" y="1138"/>
                  </a:lnTo>
                  <a:lnTo>
                    <a:pt x="1194" y="1118"/>
                  </a:lnTo>
                  <a:lnTo>
                    <a:pt x="1195" y="1074"/>
                  </a:lnTo>
                  <a:lnTo>
                    <a:pt x="1236" y="1042"/>
                  </a:lnTo>
                  <a:lnTo>
                    <a:pt x="1231" y="997"/>
                  </a:lnTo>
                  <a:lnTo>
                    <a:pt x="1184" y="982"/>
                  </a:lnTo>
                  <a:lnTo>
                    <a:pt x="1075" y="997"/>
                  </a:lnTo>
                  <a:lnTo>
                    <a:pt x="1037" y="1065"/>
                  </a:lnTo>
                  <a:lnTo>
                    <a:pt x="997" y="1095"/>
                  </a:lnTo>
                  <a:lnTo>
                    <a:pt x="916" y="1068"/>
                  </a:lnTo>
                  <a:lnTo>
                    <a:pt x="856" y="1070"/>
                  </a:lnTo>
                  <a:lnTo>
                    <a:pt x="738" y="1012"/>
                  </a:lnTo>
                  <a:lnTo>
                    <a:pt x="705" y="977"/>
                  </a:lnTo>
                  <a:lnTo>
                    <a:pt x="730" y="898"/>
                  </a:lnTo>
                  <a:lnTo>
                    <a:pt x="687" y="837"/>
                  </a:lnTo>
                  <a:lnTo>
                    <a:pt x="710" y="760"/>
                  </a:lnTo>
                  <a:lnTo>
                    <a:pt x="759" y="729"/>
                  </a:lnTo>
                  <a:lnTo>
                    <a:pt x="778" y="682"/>
                  </a:lnTo>
                  <a:lnTo>
                    <a:pt x="704" y="615"/>
                  </a:lnTo>
                  <a:lnTo>
                    <a:pt x="642" y="445"/>
                  </a:lnTo>
                  <a:lnTo>
                    <a:pt x="554" y="448"/>
                  </a:lnTo>
                  <a:lnTo>
                    <a:pt x="515" y="406"/>
                  </a:lnTo>
                  <a:lnTo>
                    <a:pt x="510" y="327"/>
                  </a:lnTo>
                  <a:lnTo>
                    <a:pt x="469" y="265"/>
                  </a:lnTo>
                  <a:lnTo>
                    <a:pt x="393" y="242"/>
                  </a:lnTo>
                  <a:lnTo>
                    <a:pt x="385" y="263"/>
                  </a:lnTo>
                  <a:lnTo>
                    <a:pt x="228" y="202"/>
                  </a:lnTo>
                  <a:lnTo>
                    <a:pt x="151" y="71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122" name="Freeform 127"/>
            <p:cNvSpPr>
              <a:spLocks noChangeAspect="1"/>
            </p:cNvSpPr>
            <p:nvPr/>
          </p:nvSpPr>
          <p:spPr bwMode="auto">
            <a:xfrm>
              <a:off x="1169" y="2573"/>
              <a:ext cx="34" cy="42"/>
            </a:xfrm>
            <a:custGeom>
              <a:avLst/>
              <a:gdLst>
                <a:gd name="T0" fmla="*/ 82 w 82"/>
                <a:gd name="T1" fmla="*/ 15 h 97"/>
                <a:gd name="T2" fmla="*/ 63 w 82"/>
                <a:gd name="T3" fmla="*/ 65 h 97"/>
                <a:gd name="T4" fmla="*/ 37 w 82"/>
                <a:gd name="T5" fmla="*/ 97 h 97"/>
                <a:gd name="T6" fmla="*/ 0 w 82"/>
                <a:gd name="T7" fmla="*/ 86 h 97"/>
                <a:gd name="T8" fmla="*/ 23 w 82"/>
                <a:gd name="T9" fmla="*/ 50 h 97"/>
                <a:gd name="T10" fmla="*/ 29 w 82"/>
                <a:gd name="T11" fmla="*/ 0 h 97"/>
                <a:gd name="T12" fmla="*/ 48 w 82"/>
                <a:gd name="T13" fmla="*/ 0 h 97"/>
                <a:gd name="T14" fmla="*/ 82 w 82"/>
                <a:gd name="T15" fmla="*/ 15 h 97"/>
                <a:gd name="T16" fmla="*/ 82 w 82"/>
                <a:gd name="T17" fmla="*/ 15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97">
                  <a:moveTo>
                    <a:pt x="82" y="15"/>
                  </a:moveTo>
                  <a:lnTo>
                    <a:pt x="63" y="65"/>
                  </a:lnTo>
                  <a:lnTo>
                    <a:pt x="37" y="97"/>
                  </a:lnTo>
                  <a:lnTo>
                    <a:pt x="0" y="86"/>
                  </a:lnTo>
                  <a:lnTo>
                    <a:pt x="23" y="50"/>
                  </a:lnTo>
                  <a:lnTo>
                    <a:pt x="29" y="0"/>
                  </a:lnTo>
                  <a:lnTo>
                    <a:pt x="48" y="0"/>
                  </a:lnTo>
                  <a:lnTo>
                    <a:pt x="82" y="15"/>
                  </a:lnTo>
                  <a:lnTo>
                    <a:pt x="82" y="15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123" name="Freeform 128"/>
            <p:cNvSpPr>
              <a:spLocks noChangeAspect="1"/>
            </p:cNvSpPr>
            <p:nvPr/>
          </p:nvSpPr>
          <p:spPr bwMode="auto">
            <a:xfrm>
              <a:off x="1085" y="2566"/>
              <a:ext cx="103" cy="82"/>
            </a:xfrm>
            <a:custGeom>
              <a:avLst/>
              <a:gdLst>
                <a:gd name="T0" fmla="*/ 241 w 249"/>
                <a:gd name="T1" fmla="*/ 114 h 196"/>
                <a:gd name="T2" fmla="*/ 249 w 249"/>
                <a:gd name="T3" fmla="*/ 125 h 196"/>
                <a:gd name="T4" fmla="*/ 200 w 249"/>
                <a:gd name="T5" fmla="*/ 140 h 196"/>
                <a:gd name="T6" fmla="*/ 183 w 249"/>
                <a:gd name="T7" fmla="*/ 170 h 196"/>
                <a:gd name="T8" fmla="*/ 141 w 249"/>
                <a:gd name="T9" fmla="*/ 196 h 196"/>
                <a:gd name="T10" fmla="*/ 59 w 249"/>
                <a:gd name="T11" fmla="*/ 178 h 196"/>
                <a:gd name="T12" fmla="*/ 0 w 249"/>
                <a:gd name="T13" fmla="*/ 127 h 196"/>
                <a:gd name="T14" fmla="*/ 17 w 249"/>
                <a:gd name="T15" fmla="*/ 103 h 196"/>
                <a:gd name="T16" fmla="*/ 138 w 249"/>
                <a:gd name="T17" fmla="*/ 74 h 196"/>
                <a:gd name="T18" fmla="*/ 110 w 249"/>
                <a:gd name="T19" fmla="*/ 33 h 196"/>
                <a:gd name="T20" fmla="*/ 144 w 249"/>
                <a:gd name="T21" fmla="*/ 0 h 196"/>
                <a:gd name="T22" fmla="*/ 204 w 249"/>
                <a:gd name="T23" fmla="*/ 20 h 196"/>
                <a:gd name="T24" fmla="*/ 232 w 249"/>
                <a:gd name="T25" fmla="*/ 17 h 196"/>
                <a:gd name="T26" fmla="*/ 226 w 249"/>
                <a:gd name="T27" fmla="*/ 69 h 196"/>
                <a:gd name="T28" fmla="*/ 203 w 249"/>
                <a:gd name="T29" fmla="*/ 100 h 196"/>
                <a:gd name="T30" fmla="*/ 241 w 249"/>
                <a:gd name="T31" fmla="*/ 114 h 196"/>
                <a:gd name="T32" fmla="*/ 241 w 249"/>
                <a:gd name="T33" fmla="*/ 114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9" h="196">
                  <a:moveTo>
                    <a:pt x="241" y="114"/>
                  </a:moveTo>
                  <a:lnTo>
                    <a:pt x="249" y="125"/>
                  </a:lnTo>
                  <a:lnTo>
                    <a:pt x="200" y="140"/>
                  </a:lnTo>
                  <a:lnTo>
                    <a:pt x="183" y="170"/>
                  </a:lnTo>
                  <a:lnTo>
                    <a:pt x="141" y="196"/>
                  </a:lnTo>
                  <a:lnTo>
                    <a:pt x="59" y="178"/>
                  </a:lnTo>
                  <a:lnTo>
                    <a:pt x="0" y="127"/>
                  </a:lnTo>
                  <a:lnTo>
                    <a:pt x="17" y="103"/>
                  </a:lnTo>
                  <a:lnTo>
                    <a:pt x="138" y="74"/>
                  </a:lnTo>
                  <a:lnTo>
                    <a:pt x="110" y="33"/>
                  </a:lnTo>
                  <a:lnTo>
                    <a:pt x="144" y="0"/>
                  </a:lnTo>
                  <a:lnTo>
                    <a:pt x="204" y="20"/>
                  </a:lnTo>
                  <a:lnTo>
                    <a:pt x="232" y="17"/>
                  </a:lnTo>
                  <a:lnTo>
                    <a:pt x="226" y="69"/>
                  </a:lnTo>
                  <a:lnTo>
                    <a:pt x="203" y="100"/>
                  </a:lnTo>
                  <a:lnTo>
                    <a:pt x="241" y="114"/>
                  </a:lnTo>
                  <a:lnTo>
                    <a:pt x="241" y="114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124" name="Freeform 129"/>
            <p:cNvSpPr>
              <a:spLocks noChangeAspect="1"/>
            </p:cNvSpPr>
            <p:nvPr/>
          </p:nvSpPr>
          <p:spPr bwMode="auto">
            <a:xfrm>
              <a:off x="1162" y="2619"/>
              <a:ext cx="115" cy="59"/>
            </a:xfrm>
            <a:custGeom>
              <a:avLst/>
              <a:gdLst>
                <a:gd name="T0" fmla="*/ 65 w 284"/>
                <a:gd name="T1" fmla="*/ 0 h 139"/>
                <a:gd name="T2" fmla="*/ 18 w 284"/>
                <a:gd name="T3" fmla="*/ 13 h 139"/>
                <a:gd name="T4" fmla="*/ 0 w 284"/>
                <a:gd name="T5" fmla="*/ 47 h 139"/>
                <a:gd name="T6" fmla="*/ 74 w 284"/>
                <a:gd name="T7" fmla="*/ 70 h 139"/>
                <a:gd name="T8" fmla="*/ 77 w 284"/>
                <a:gd name="T9" fmla="*/ 129 h 139"/>
                <a:gd name="T10" fmla="*/ 84 w 284"/>
                <a:gd name="T11" fmla="*/ 139 h 139"/>
                <a:gd name="T12" fmla="*/ 153 w 284"/>
                <a:gd name="T13" fmla="*/ 122 h 139"/>
                <a:gd name="T14" fmla="*/ 181 w 284"/>
                <a:gd name="T15" fmla="*/ 126 h 139"/>
                <a:gd name="T16" fmla="*/ 284 w 284"/>
                <a:gd name="T17" fmla="*/ 65 h 139"/>
                <a:gd name="T18" fmla="*/ 275 w 284"/>
                <a:gd name="T19" fmla="*/ 51 h 139"/>
                <a:gd name="T20" fmla="*/ 79 w 284"/>
                <a:gd name="T21" fmla="*/ 23 h 139"/>
                <a:gd name="T22" fmla="*/ 65 w 284"/>
                <a:gd name="T23" fmla="*/ 0 h 139"/>
                <a:gd name="T24" fmla="*/ 65 w 284"/>
                <a:gd name="T25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4" h="139">
                  <a:moveTo>
                    <a:pt x="65" y="0"/>
                  </a:moveTo>
                  <a:lnTo>
                    <a:pt x="18" y="13"/>
                  </a:lnTo>
                  <a:lnTo>
                    <a:pt x="0" y="47"/>
                  </a:lnTo>
                  <a:lnTo>
                    <a:pt x="74" y="70"/>
                  </a:lnTo>
                  <a:lnTo>
                    <a:pt x="77" y="129"/>
                  </a:lnTo>
                  <a:lnTo>
                    <a:pt x="84" y="139"/>
                  </a:lnTo>
                  <a:lnTo>
                    <a:pt x="153" y="122"/>
                  </a:lnTo>
                  <a:lnTo>
                    <a:pt x="181" y="126"/>
                  </a:lnTo>
                  <a:lnTo>
                    <a:pt x="284" y="65"/>
                  </a:lnTo>
                  <a:lnTo>
                    <a:pt x="275" y="51"/>
                  </a:lnTo>
                  <a:lnTo>
                    <a:pt x="79" y="23"/>
                  </a:lnTo>
                  <a:lnTo>
                    <a:pt x="65" y="0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125" name="Freeform 130"/>
            <p:cNvSpPr>
              <a:spLocks noChangeAspect="1"/>
            </p:cNvSpPr>
            <p:nvPr/>
          </p:nvSpPr>
          <p:spPr bwMode="auto">
            <a:xfrm>
              <a:off x="1145" y="2638"/>
              <a:ext cx="48" cy="35"/>
            </a:xfrm>
            <a:custGeom>
              <a:avLst/>
              <a:gdLst>
                <a:gd name="T0" fmla="*/ 41 w 120"/>
                <a:gd name="T1" fmla="*/ 0 h 85"/>
                <a:gd name="T2" fmla="*/ 118 w 120"/>
                <a:gd name="T3" fmla="*/ 27 h 85"/>
                <a:gd name="T4" fmla="*/ 120 w 120"/>
                <a:gd name="T5" fmla="*/ 85 h 85"/>
                <a:gd name="T6" fmla="*/ 50 w 120"/>
                <a:gd name="T7" fmla="*/ 62 h 85"/>
                <a:gd name="T8" fmla="*/ 0 w 120"/>
                <a:gd name="T9" fmla="*/ 25 h 85"/>
                <a:gd name="T10" fmla="*/ 41 w 120"/>
                <a:gd name="T11" fmla="*/ 0 h 85"/>
                <a:gd name="T12" fmla="*/ 41 w 120"/>
                <a:gd name="T1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0" h="85">
                  <a:moveTo>
                    <a:pt x="41" y="0"/>
                  </a:moveTo>
                  <a:lnTo>
                    <a:pt x="118" y="27"/>
                  </a:lnTo>
                  <a:lnTo>
                    <a:pt x="120" y="85"/>
                  </a:lnTo>
                  <a:lnTo>
                    <a:pt x="50" y="62"/>
                  </a:lnTo>
                  <a:lnTo>
                    <a:pt x="0" y="25"/>
                  </a:lnTo>
                  <a:lnTo>
                    <a:pt x="41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126" name="Freeform 131"/>
            <p:cNvSpPr>
              <a:spLocks noChangeAspect="1"/>
            </p:cNvSpPr>
            <p:nvPr/>
          </p:nvSpPr>
          <p:spPr bwMode="auto">
            <a:xfrm>
              <a:off x="1195" y="2646"/>
              <a:ext cx="109" cy="90"/>
            </a:xfrm>
            <a:custGeom>
              <a:avLst/>
              <a:gdLst>
                <a:gd name="T0" fmla="*/ 70 w 262"/>
                <a:gd name="T1" fmla="*/ 196 h 212"/>
                <a:gd name="T2" fmla="*/ 126 w 262"/>
                <a:gd name="T3" fmla="*/ 212 h 212"/>
                <a:gd name="T4" fmla="*/ 141 w 262"/>
                <a:gd name="T5" fmla="*/ 192 h 212"/>
                <a:gd name="T6" fmla="*/ 166 w 262"/>
                <a:gd name="T7" fmla="*/ 197 h 212"/>
                <a:gd name="T8" fmla="*/ 173 w 262"/>
                <a:gd name="T9" fmla="*/ 156 h 212"/>
                <a:gd name="T10" fmla="*/ 262 w 262"/>
                <a:gd name="T11" fmla="*/ 63 h 212"/>
                <a:gd name="T12" fmla="*/ 262 w 262"/>
                <a:gd name="T13" fmla="*/ 33 h 212"/>
                <a:gd name="T14" fmla="*/ 200 w 262"/>
                <a:gd name="T15" fmla="*/ 0 h 212"/>
                <a:gd name="T16" fmla="*/ 98 w 262"/>
                <a:gd name="T17" fmla="*/ 59 h 212"/>
                <a:gd name="T18" fmla="*/ 68 w 262"/>
                <a:gd name="T19" fmla="*/ 56 h 212"/>
                <a:gd name="T20" fmla="*/ 0 w 262"/>
                <a:gd name="T21" fmla="*/ 73 h 212"/>
                <a:gd name="T22" fmla="*/ 54 w 262"/>
                <a:gd name="T23" fmla="*/ 161 h 212"/>
                <a:gd name="T24" fmla="*/ 73 w 262"/>
                <a:gd name="T25" fmla="*/ 179 h 212"/>
                <a:gd name="T26" fmla="*/ 70 w 262"/>
                <a:gd name="T27" fmla="*/ 196 h 212"/>
                <a:gd name="T28" fmla="*/ 70 w 262"/>
                <a:gd name="T29" fmla="*/ 196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2" h="212">
                  <a:moveTo>
                    <a:pt x="70" y="196"/>
                  </a:moveTo>
                  <a:lnTo>
                    <a:pt x="126" y="212"/>
                  </a:lnTo>
                  <a:lnTo>
                    <a:pt x="141" y="192"/>
                  </a:lnTo>
                  <a:lnTo>
                    <a:pt x="166" y="197"/>
                  </a:lnTo>
                  <a:lnTo>
                    <a:pt x="173" y="156"/>
                  </a:lnTo>
                  <a:lnTo>
                    <a:pt x="262" y="63"/>
                  </a:lnTo>
                  <a:lnTo>
                    <a:pt x="262" y="33"/>
                  </a:lnTo>
                  <a:lnTo>
                    <a:pt x="200" y="0"/>
                  </a:lnTo>
                  <a:lnTo>
                    <a:pt x="98" y="59"/>
                  </a:lnTo>
                  <a:lnTo>
                    <a:pt x="68" y="56"/>
                  </a:lnTo>
                  <a:lnTo>
                    <a:pt x="0" y="73"/>
                  </a:lnTo>
                  <a:lnTo>
                    <a:pt x="54" y="161"/>
                  </a:lnTo>
                  <a:lnTo>
                    <a:pt x="73" y="179"/>
                  </a:lnTo>
                  <a:lnTo>
                    <a:pt x="70" y="196"/>
                  </a:lnTo>
                  <a:lnTo>
                    <a:pt x="70" y="196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127" name="Freeform 132"/>
            <p:cNvSpPr>
              <a:spLocks noChangeAspect="1"/>
            </p:cNvSpPr>
            <p:nvPr/>
          </p:nvSpPr>
          <p:spPr bwMode="auto">
            <a:xfrm>
              <a:off x="1224" y="2729"/>
              <a:ext cx="59" cy="63"/>
            </a:xfrm>
            <a:custGeom>
              <a:avLst/>
              <a:gdLst>
                <a:gd name="T0" fmla="*/ 3 w 143"/>
                <a:gd name="T1" fmla="*/ 4 h 150"/>
                <a:gd name="T2" fmla="*/ 56 w 143"/>
                <a:gd name="T3" fmla="*/ 18 h 150"/>
                <a:gd name="T4" fmla="*/ 74 w 143"/>
                <a:gd name="T5" fmla="*/ 0 h 150"/>
                <a:gd name="T6" fmla="*/ 99 w 143"/>
                <a:gd name="T7" fmla="*/ 5 h 150"/>
                <a:gd name="T8" fmla="*/ 89 w 143"/>
                <a:gd name="T9" fmla="*/ 66 h 150"/>
                <a:gd name="T10" fmla="*/ 140 w 143"/>
                <a:gd name="T11" fmla="*/ 100 h 150"/>
                <a:gd name="T12" fmla="*/ 143 w 143"/>
                <a:gd name="T13" fmla="*/ 116 h 150"/>
                <a:gd name="T14" fmla="*/ 133 w 143"/>
                <a:gd name="T15" fmla="*/ 150 h 150"/>
                <a:gd name="T16" fmla="*/ 124 w 143"/>
                <a:gd name="T17" fmla="*/ 144 h 150"/>
                <a:gd name="T18" fmla="*/ 0 w 143"/>
                <a:gd name="T19" fmla="*/ 27 h 150"/>
                <a:gd name="T20" fmla="*/ 3 w 143"/>
                <a:gd name="T21" fmla="*/ 4 h 150"/>
                <a:gd name="T22" fmla="*/ 3 w 143"/>
                <a:gd name="T23" fmla="*/ 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3" h="150">
                  <a:moveTo>
                    <a:pt x="3" y="4"/>
                  </a:moveTo>
                  <a:lnTo>
                    <a:pt x="56" y="18"/>
                  </a:lnTo>
                  <a:lnTo>
                    <a:pt x="74" y="0"/>
                  </a:lnTo>
                  <a:lnTo>
                    <a:pt x="99" y="5"/>
                  </a:lnTo>
                  <a:lnTo>
                    <a:pt x="89" y="66"/>
                  </a:lnTo>
                  <a:lnTo>
                    <a:pt x="140" y="100"/>
                  </a:lnTo>
                  <a:lnTo>
                    <a:pt x="143" y="116"/>
                  </a:lnTo>
                  <a:lnTo>
                    <a:pt x="133" y="150"/>
                  </a:lnTo>
                  <a:lnTo>
                    <a:pt x="124" y="144"/>
                  </a:lnTo>
                  <a:lnTo>
                    <a:pt x="0" y="27"/>
                  </a:lnTo>
                  <a:lnTo>
                    <a:pt x="3" y="4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128" name="Freeform 133"/>
            <p:cNvSpPr>
              <a:spLocks noChangeAspect="1"/>
            </p:cNvSpPr>
            <p:nvPr/>
          </p:nvSpPr>
          <p:spPr bwMode="auto">
            <a:xfrm>
              <a:off x="1277" y="2771"/>
              <a:ext cx="132" cy="66"/>
            </a:xfrm>
            <a:custGeom>
              <a:avLst/>
              <a:gdLst>
                <a:gd name="T0" fmla="*/ 9 w 316"/>
                <a:gd name="T1" fmla="*/ 0 h 159"/>
                <a:gd name="T2" fmla="*/ 69 w 316"/>
                <a:gd name="T3" fmla="*/ 36 h 159"/>
                <a:gd name="T4" fmla="*/ 204 w 316"/>
                <a:gd name="T5" fmla="*/ 4 h 159"/>
                <a:gd name="T6" fmla="*/ 298 w 316"/>
                <a:gd name="T7" fmla="*/ 57 h 159"/>
                <a:gd name="T8" fmla="*/ 316 w 316"/>
                <a:gd name="T9" fmla="*/ 140 h 159"/>
                <a:gd name="T10" fmla="*/ 283 w 316"/>
                <a:gd name="T11" fmla="*/ 159 h 159"/>
                <a:gd name="T12" fmla="*/ 225 w 316"/>
                <a:gd name="T13" fmla="*/ 112 h 159"/>
                <a:gd name="T14" fmla="*/ 244 w 316"/>
                <a:gd name="T15" fmla="*/ 95 h 159"/>
                <a:gd name="T16" fmla="*/ 249 w 316"/>
                <a:gd name="T17" fmla="*/ 86 h 159"/>
                <a:gd name="T18" fmla="*/ 197 w 316"/>
                <a:gd name="T19" fmla="*/ 49 h 159"/>
                <a:gd name="T20" fmla="*/ 167 w 316"/>
                <a:gd name="T21" fmla="*/ 58 h 159"/>
                <a:gd name="T22" fmla="*/ 115 w 316"/>
                <a:gd name="T23" fmla="*/ 62 h 159"/>
                <a:gd name="T24" fmla="*/ 163 w 316"/>
                <a:gd name="T25" fmla="*/ 100 h 159"/>
                <a:gd name="T26" fmla="*/ 130 w 316"/>
                <a:gd name="T27" fmla="*/ 112 h 159"/>
                <a:gd name="T28" fmla="*/ 0 w 316"/>
                <a:gd name="T29" fmla="*/ 51 h 159"/>
                <a:gd name="T30" fmla="*/ 13 w 316"/>
                <a:gd name="T31" fmla="*/ 17 h 159"/>
                <a:gd name="T32" fmla="*/ 9 w 316"/>
                <a:gd name="T33" fmla="*/ 0 h 159"/>
                <a:gd name="T34" fmla="*/ 9 w 316"/>
                <a:gd name="T35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6" h="159">
                  <a:moveTo>
                    <a:pt x="9" y="0"/>
                  </a:moveTo>
                  <a:lnTo>
                    <a:pt x="69" y="36"/>
                  </a:lnTo>
                  <a:lnTo>
                    <a:pt x="204" y="4"/>
                  </a:lnTo>
                  <a:lnTo>
                    <a:pt x="298" y="57"/>
                  </a:lnTo>
                  <a:lnTo>
                    <a:pt x="316" y="140"/>
                  </a:lnTo>
                  <a:lnTo>
                    <a:pt x="283" y="159"/>
                  </a:lnTo>
                  <a:lnTo>
                    <a:pt x="225" y="112"/>
                  </a:lnTo>
                  <a:lnTo>
                    <a:pt x="244" y="95"/>
                  </a:lnTo>
                  <a:lnTo>
                    <a:pt x="249" y="86"/>
                  </a:lnTo>
                  <a:lnTo>
                    <a:pt x="197" y="49"/>
                  </a:lnTo>
                  <a:lnTo>
                    <a:pt x="167" y="58"/>
                  </a:lnTo>
                  <a:lnTo>
                    <a:pt x="115" y="62"/>
                  </a:lnTo>
                  <a:lnTo>
                    <a:pt x="163" y="100"/>
                  </a:lnTo>
                  <a:lnTo>
                    <a:pt x="130" y="112"/>
                  </a:lnTo>
                  <a:lnTo>
                    <a:pt x="0" y="51"/>
                  </a:lnTo>
                  <a:lnTo>
                    <a:pt x="13" y="17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129" name="Freeform 134"/>
            <p:cNvSpPr>
              <a:spLocks noChangeAspect="1"/>
            </p:cNvSpPr>
            <p:nvPr/>
          </p:nvSpPr>
          <p:spPr bwMode="auto">
            <a:xfrm>
              <a:off x="2157" y="2449"/>
              <a:ext cx="155" cy="102"/>
            </a:xfrm>
            <a:custGeom>
              <a:avLst/>
              <a:gdLst>
                <a:gd name="T0" fmla="*/ 209 w 378"/>
                <a:gd name="T1" fmla="*/ 11 h 242"/>
                <a:gd name="T2" fmla="*/ 378 w 378"/>
                <a:gd name="T3" fmla="*/ 0 h 242"/>
                <a:gd name="T4" fmla="*/ 364 w 378"/>
                <a:gd name="T5" fmla="*/ 41 h 242"/>
                <a:gd name="T6" fmla="*/ 242 w 378"/>
                <a:gd name="T7" fmla="*/ 49 h 242"/>
                <a:gd name="T8" fmla="*/ 215 w 378"/>
                <a:gd name="T9" fmla="*/ 145 h 242"/>
                <a:gd name="T10" fmla="*/ 162 w 378"/>
                <a:gd name="T11" fmla="*/ 155 h 242"/>
                <a:gd name="T12" fmla="*/ 149 w 378"/>
                <a:gd name="T13" fmla="*/ 227 h 242"/>
                <a:gd name="T14" fmla="*/ 8 w 378"/>
                <a:gd name="T15" fmla="*/ 242 h 242"/>
                <a:gd name="T16" fmla="*/ 0 w 378"/>
                <a:gd name="T17" fmla="*/ 222 h 242"/>
                <a:gd name="T18" fmla="*/ 144 w 378"/>
                <a:gd name="T19" fmla="*/ 56 h 242"/>
                <a:gd name="T20" fmla="*/ 209 w 378"/>
                <a:gd name="T21" fmla="*/ 11 h 242"/>
                <a:gd name="T22" fmla="*/ 209 w 378"/>
                <a:gd name="T23" fmla="*/ 11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8" h="242">
                  <a:moveTo>
                    <a:pt x="209" y="11"/>
                  </a:moveTo>
                  <a:lnTo>
                    <a:pt x="378" y="0"/>
                  </a:lnTo>
                  <a:lnTo>
                    <a:pt x="364" y="41"/>
                  </a:lnTo>
                  <a:lnTo>
                    <a:pt x="242" y="49"/>
                  </a:lnTo>
                  <a:lnTo>
                    <a:pt x="215" y="145"/>
                  </a:lnTo>
                  <a:lnTo>
                    <a:pt x="162" y="155"/>
                  </a:lnTo>
                  <a:lnTo>
                    <a:pt x="149" y="227"/>
                  </a:lnTo>
                  <a:lnTo>
                    <a:pt x="8" y="242"/>
                  </a:lnTo>
                  <a:lnTo>
                    <a:pt x="0" y="222"/>
                  </a:lnTo>
                  <a:lnTo>
                    <a:pt x="144" y="56"/>
                  </a:lnTo>
                  <a:lnTo>
                    <a:pt x="209" y="11"/>
                  </a:lnTo>
                  <a:lnTo>
                    <a:pt x="209" y="11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130" name="Freeform 135"/>
            <p:cNvSpPr>
              <a:spLocks noChangeAspect="1"/>
            </p:cNvSpPr>
            <p:nvPr/>
          </p:nvSpPr>
          <p:spPr bwMode="auto">
            <a:xfrm>
              <a:off x="2241" y="2308"/>
              <a:ext cx="208" cy="145"/>
            </a:xfrm>
            <a:custGeom>
              <a:avLst/>
              <a:gdLst>
                <a:gd name="T0" fmla="*/ 0 w 506"/>
                <a:gd name="T1" fmla="*/ 344 h 344"/>
                <a:gd name="T2" fmla="*/ 165 w 506"/>
                <a:gd name="T3" fmla="*/ 232 h 344"/>
                <a:gd name="T4" fmla="*/ 169 w 506"/>
                <a:gd name="T5" fmla="*/ 188 h 344"/>
                <a:gd name="T6" fmla="*/ 235 w 506"/>
                <a:gd name="T7" fmla="*/ 111 h 344"/>
                <a:gd name="T8" fmla="*/ 334 w 506"/>
                <a:gd name="T9" fmla="*/ 58 h 344"/>
                <a:gd name="T10" fmla="*/ 366 w 506"/>
                <a:gd name="T11" fmla="*/ 0 h 344"/>
                <a:gd name="T12" fmla="*/ 450 w 506"/>
                <a:gd name="T13" fmla="*/ 37 h 344"/>
                <a:gd name="T14" fmla="*/ 506 w 506"/>
                <a:gd name="T15" fmla="*/ 31 h 344"/>
                <a:gd name="T16" fmla="*/ 500 w 506"/>
                <a:gd name="T17" fmla="*/ 133 h 344"/>
                <a:gd name="T18" fmla="*/ 445 w 506"/>
                <a:gd name="T19" fmla="*/ 145 h 344"/>
                <a:gd name="T20" fmla="*/ 332 w 506"/>
                <a:gd name="T21" fmla="*/ 238 h 344"/>
                <a:gd name="T22" fmla="*/ 222 w 506"/>
                <a:gd name="T23" fmla="*/ 260 h 344"/>
                <a:gd name="T24" fmla="*/ 173 w 506"/>
                <a:gd name="T25" fmla="*/ 333 h 344"/>
                <a:gd name="T26" fmla="*/ 7 w 506"/>
                <a:gd name="T27" fmla="*/ 344 h 344"/>
                <a:gd name="T28" fmla="*/ 0 w 506"/>
                <a:gd name="T29" fmla="*/ 344 h 344"/>
                <a:gd name="T30" fmla="*/ 0 w 506"/>
                <a:gd name="T31" fmla="*/ 34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6" h="344">
                  <a:moveTo>
                    <a:pt x="0" y="344"/>
                  </a:moveTo>
                  <a:lnTo>
                    <a:pt x="165" y="232"/>
                  </a:lnTo>
                  <a:lnTo>
                    <a:pt x="169" y="188"/>
                  </a:lnTo>
                  <a:lnTo>
                    <a:pt x="235" y="111"/>
                  </a:lnTo>
                  <a:lnTo>
                    <a:pt x="334" y="58"/>
                  </a:lnTo>
                  <a:lnTo>
                    <a:pt x="366" y="0"/>
                  </a:lnTo>
                  <a:lnTo>
                    <a:pt x="450" y="37"/>
                  </a:lnTo>
                  <a:lnTo>
                    <a:pt x="506" y="31"/>
                  </a:lnTo>
                  <a:lnTo>
                    <a:pt x="500" y="133"/>
                  </a:lnTo>
                  <a:lnTo>
                    <a:pt x="445" y="145"/>
                  </a:lnTo>
                  <a:lnTo>
                    <a:pt x="332" y="238"/>
                  </a:lnTo>
                  <a:lnTo>
                    <a:pt x="222" y="260"/>
                  </a:lnTo>
                  <a:lnTo>
                    <a:pt x="173" y="333"/>
                  </a:lnTo>
                  <a:lnTo>
                    <a:pt x="7" y="344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131" name="Freeform 136"/>
            <p:cNvSpPr>
              <a:spLocks noChangeAspect="1"/>
            </p:cNvSpPr>
            <p:nvPr/>
          </p:nvSpPr>
          <p:spPr bwMode="auto">
            <a:xfrm>
              <a:off x="2151" y="2449"/>
              <a:ext cx="213" cy="204"/>
            </a:xfrm>
            <a:custGeom>
              <a:avLst/>
              <a:gdLst>
                <a:gd name="T0" fmla="*/ 392 w 518"/>
                <a:gd name="T1" fmla="*/ 0 h 483"/>
                <a:gd name="T2" fmla="*/ 518 w 518"/>
                <a:gd name="T3" fmla="*/ 87 h 483"/>
                <a:gd name="T4" fmla="*/ 452 w 518"/>
                <a:gd name="T5" fmla="*/ 83 h 483"/>
                <a:gd name="T6" fmla="*/ 423 w 518"/>
                <a:gd name="T7" fmla="*/ 398 h 483"/>
                <a:gd name="T8" fmla="*/ 466 w 518"/>
                <a:gd name="T9" fmla="*/ 397 h 483"/>
                <a:gd name="T10" fmla="*/ 461 w 518"/>
                <a:gd name="T11" fmla="*/ 443 h 483"/>
                <a:gd name="T12" fmla="*/ 315 w 518"/>
                <a:gd name="T13" fmla="*/ 445 h 483"/>
                <a:gd name="T14" fmla="*/ 300 w 518"/>
                <a:gd name="T15" fmla="*/ 421 h 483"/>
                <a:gd name="T16" fmla="*/ 278 w 518"/>
                <a:gd name="T17" fmla="*/ 463 h 483"/>
                <a:gd name="T18" fmla="*/ 227 w 518"/>
                <a:gd name="T19" fmla="*/ 465 h 483"/>
                <a:gd name="T20" fmla="*/ 216 w 518"/>
                <a:gd name="T21" fmla="*/ 443 h 483"/>
                <a:gd name="T22" fmla="*/ 202 w 518"/>
                <a:gd name="T23" fmla="*/ 482 h 483"/>
                <a:gd name="T24" fmla="*/ 173 w 518"/>
                <a:gd name="T25" fmla="*/ 483 h 483"/>
                <a:gd name="T26" fmla="*/ 83 w 518"/>
                <a:gd name="T27" fmla="*/ 413 h 483"/>
                <a:gd name="T28" fmla="*/ 49 w 518"/>
                <a:gd name="T29" fmla="*/ 437 h 483"/>
                <a:gd name="T30" fmla="*/ 0 w 518"/>
                <a:gd name="T31" fmla="*/ 434 h 483"/>
                <a:gd name="T32" fmla="*/ 26 w 518"/>
                <a:gd name="T33" fmla="*/ 399 h 483"/>
                <a:gd name="T34" fmla="*/ 20 w 518"/>
                <a:gd name="T35" fmla="*/ 299 h 483"/>
                <a:gd name="T36" fmla="*/ 36 w 518"/>
                <a:gd name="T37" fmla="*/ 273 h 483"/>
                <a:gd name="T38" fmla="*/ 25 w 518"/>
                <a:gd name="T39" fmla="*/ 242 h 483"/>
                <a:gd name="T40" fmla="*/ 163 w 518"/>
                <a:gd name="T41" fmla="*/ 227 h 483"/>
                <a:gd name="T42" fmla="*/ 176 w 518"/>
                <a:gd name="T43" fmla="*/ 155 h 483"/>
                <a:gd name="T44" fmla="*/ 229 w 518"/>
                <a:gd name="T45" fmla="*/ 145 h 483"/>
                <a:gd name="T46" fmla="*/ 256 w 518"/>
                <a:gd name="T47" fmla="*/ 49 h 483"/>
                <a:gd name="T48" fmla="*/ 378 w 518"/>
                <a:gd name="T49" fmla="*/ 41 h 483"/>
                <a:gd name="T50" fmla="*/ 392 w 518"/>
                <a:gd name="T51" fmla="*/ 0 h 483"/>
                <a:gd name="T52" fmla="*/ 392 w 518"/>
                <a:gd name="T53" fmla="*/ 0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18" h="483">
                  <a:moveTo>
                    <a:pt x="392" y="0"/>
                  </a:moveTo>
                  <a:lnTo>
                    <a:pt x="518" y="87"/>
                  </a:lnTo>
                  <a:lnTo>
                    <a:pt x="452" y="83"/>
                  </a:lnTo>
                  <a:lnTo>
                    <a:pt x="423" y="398"/>
                  </a:lnTo>
                  <a:lnTo>
                    <a:pt x="466" y="397"/>
                  </a:lnTo>
                  <a:lnTo>
                    <a:pt x="461" y="443"/>
                  </a:lnTo>
                  <a:lnTo>
                    <a:pt x="315" y="445"/>
                  </a:lnTo>
                  <a:lnTo>
                    <a:pt x="300" y="421"/>
                  </a:lnTo>
                  <a:lnTo>
                    <a:pt x="278" y="463"/>
                  </a:lnTo>
                  <a:lnTo>
                    <a:pt x="227" y="465"/>
                  </a:lnTo>
                  <a:lnTo>
                    <a:pt x="216" y="443"/>
                  </a:lnTo>
                  <a:lnTo>
                    <a:pt x="202" y="482"/>
                  </a:lnTo>
                  <a:lnTo>
                    <a:pt x="173" y="483"/>
                  </a:lnTo>
                  <a:lnTo>
                    <a:pt x="83" y="413"/>
                  </a:lnTo>
                  <a:lnTo>
                    <a:pt x="49" y="437"/>
                  </a:lnTo>
                  <a:lnTo>
                    <a:pt x="0" y="434"/>
                  </a:lnTo>
                  <a:lnTo>
                    <a:pt x="26" y="399"/>
                  </a:lnTo>
                  <a:lnTo>
                    <a:pt x="20" y="299"/>
                  </a:lnTo>
                  <a:lnTo>
                    <a:pt x="36" y="273"/>
                  </a:lnTo>
                  <a:lnTo>
                    <a:pt x="25" y="242"/>
                  </a:lnTo>
                  <a:lnTo>
                    <a:pt x="163" y="227"/>
                  </a:lnTo>
                  <a:lnTo>
                    <a:pt x="176" y="155"/>
                  </a:lnTo>
                  <a:lnTo>
                    <a:pt x="229" y="145"/>
                  </a:lnTo>
                  <a:lnTo>
                    <a:pt x="256" y="49"/>
                  </a:lnTo>
                  <a:lnTo>
                    <a:pt x="378" y="41"/>
                  </a:lnTo>
                  <a:lnTo>
                    <a:pt x="392" y="0"/>
                  </a:lnTo>
                  <a:lnTo>
                    <a:pt x="392" y="0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132" name="Freeform 137"/>
            <p:cNvSpPr>
              <a:spLocks noChangeAspect="1"/>
            </p:cNvSpPr>
            <p:nvPr/>
          </p:nvSpPr>
          <p:spPr bwMode="auto">
            <a:xfrm>
              <a:off x="2312" y="2289"/>
              <a:ext cx="307" cy="292"/>
            </a:xfrm>
            <a:custGeom>
              <a:avLst/>
              <a:gdLst>
                <a:gd name="T0" fmla="*/ 0 w 747"/>
                <a:gd name="T1" fmla="*/ 377 h 689"/>
                <a:gd name="T2" fmla="*/ 381 w 747"/>
                <a:gd name="T3" fmla="*/ 638 h 689"/>
                <a:gd name="T4" fmla="*/ 405 w 747"/>
                <a:gd name="T5" fmla="*/ 644 h 689"/>
                <a:gd name="T6" fmla="*/ 409 w 747"/>
                <a:gd name="T7" fmla="*/ 675 h 689"/>
                <a:gd name="T8" fmla="*/ 438 w 747"/>
                <a:gd name="T9" fmla="*/ 689 h 689"/>
                <a:gd name="T10" fmla="*/ 747 w 747"/>
                <a:gd name="T11" fmla="*/ 528 h 689"/>
                <a:gd name="T12" fmla="*/ 703 w 747"/>
                <a:gd name="T13" fmla="*/ 499 h 689"/>
                <a:gd name="T14" fmla="*/ 659 w 747"/>
                <a:gd name="T15" fmla="*/ 416 h 689"/>
                <a:gd name="T16" fmla="*/ 689 w 747"/>
                <a:gd name="T17" fmla="*/ 359 h 689"/>
                <a:gd name="T18" fmla="*/ 682 w 747"/>
                <a:gd name="T19" fmla="*/ 265 h 689"/>
                <a:gd name="T20" fmla="*/ 701 w 747"/>
                <a:gd name="T21" fmla="*/ 247 h 689"/>
                <a:gd name="T22" fmla="*/ 630 w 747"/>
                <a:gd name="T23" fmla="*/ 113 h 689"/>
                <a:gd name="T24" fmla="*/ 660 w 747"/>
                <a:gd name="T25" fmla="*/ 87 h 689"/>
                <a:gd name="T26" fmla="*/ 673 w 747"/>
                <a:gd name="T27" fmla="*/ 0 h 689"/>
                <a:gd name="T28" fmla="*/ 571 w 747"/>
                <a:gd name="T29" fmla="*/ 11 h 689"/>
                <a:gd name="T30" fmla="*/ 497 w 747"/>
                <a:gd name="T31" fmla="*/ 3 h 689"/>
                <a:gd name="T32" fmla="*/ 332 w 747"/>
                <a:gd name="T33" fmla="*/ 72 h 689"/>
                <a:gd name="T34" fmla="*/ 327 w 747"/>
                <a:gd name="T35" fmla="*/ 176 h 689"/>
                <a:gd name="T36" fmla="*/ 272 w 747"/>
                <a:gd name="T37" fmla="*/ 189 h 689"/>
                <a:gd name="T38" fmla="*/ 159 w 747"/>
                <a:gd name="T39" fmla="*/ 282 h 689"/>
                <a:gd name="T40" fmla="*/ 49 w 747"/>
                <a:gd name="T41" fmla="*/ 304 h 689"/>
                <a:gd name="T42" fmla="*/ 0 w 747"/>
                <a:gd name="T43" fmla="*/ 377 h 689"/>
                <a:gd name="T44" fmla="*/ 0 w 747"/>
                <a:gd name="T45" fmla="*/ 377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47" h="689">
                  <a:moveTo>
                    <a:pt x="0" y="377"/>
                  </a:moveTo>
                  <a:lnTo>
                    <a:pt x="381" y="638"/>
                  </a:lnTo>
                  <a:lnTo>
                    <a:pt x="405" y="644"/>
                  </a:lnTo>
                  <a:lnTo>
                    <a:pt x="409" y="675"/>
                  </a:lnTo>
                  <a:lnTo>
                    <a:pt x="438" y="689"/>
                  </a:lnTo>
                  <a:lnTo>
                    <a:pt x="747" y="528"/>
                  </a:lnTo>
                  <a:lnTo>
                    <a:pt x="703" y="499"/>
                  </a:lnTo>
                  <a:lnTo>
                    <a:pt x="659" y="416"/>
                  </a:lnTo>
                  <a:lnTo>
                    <a:pt x="689" y="359"/>
                  </a:lnTo>
                  <a:lnTo>
                    <a:pt x="682" y="265"/>
                  </a:lnTo>
                  <a:lnTo>
                    <a:pt x="701" y="247"/>
                  </a:lnTo>
                  <a:lnTo>
                    <a:pt x="630" y="113"/>
                  </a:lnTo>
                  <a:lnTo>
                    <a:pt x="660" y="87"/>
                  </a:lnTo>
                  <a:lnTo>
                    <a:pt x="673" y="0"/>
                  </a:lnTo>
                  <a:lnTo>
                    <a:pt x="571" y="11"/>
                  </a:lnTo>
                  <a:lnTo>
                    <a:pt x="497" y="3"/>
                  </a:lnTo>
                  <a:lnTo>
                    <a:pt x="332" y="72"/>
                  </a:lnTo>
                  <a:lnTo>
                    <a:pt x="327" y="176"/>
                  </a:lnTo>
                  <a:lnTo>
                    <a:pt x="272" y="189"/>
                  </a:lnTo>
                  <a:lnTo>
                    <a:pt x="159" y="282"/>
                  </a:lnTo>
                  <a:lnTo>
                    <a:pt x="49" y="304"/>
                  </a:lnTo>
                  <a:lnTo>
                    <a:pt x="0" y="377"/>
                  </a:lnTo>
                  <a:lnTo>
                    <a:pt x="0" y="377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133" name="Freeform 138"/>
            <p:cNvSpPr>
              <a:spLocks noChangeAspect="1"/>
            </p:cNvSpPr>
            <p:nvPr/>
          </p:nvSpPr>
          <p:spPr bwMode="auto">
            <a:xfrm>
              <a:off x="2136" y="2689"/>
              <a:ext cx="55" cy="28"/>
            </a:xfrm>
            <a:custGeom>
              <a:avLst/>
              <a:gdLst>
                <a:gd name="T0" fmla="*/ 133 w 136"/>
                <a:gd name="T1" fmla="*/ 0 h 65"/>
                <a:gd name="T2" fmla="*/ 136 w 136"/>
                <a:gd name="T3" fmla="*/ 25 h 65"/>
                <a:gd name="T4" fmla="*/ 81 w 136"/>
                <a:gd name="T5" fmla="*/ 28 h 65"/>
                <a:gd name="T6" fmla="*/ 70 w 136"/>
                <a:gd name="T7" fmla="*/ 65 h 65"/>
                <a:gd name="T8" fmla="*/ 0 w 136"/>
                <a:gd name="T9" fmla="*/ 8 h 65"/>
                <a:gd name="T10" fmla="*/ 133 w 136"/>
                <a:gd name="T11" fmla="*/ 0 h 65"/>
                <a:gd name="T12" fmla="*/ 133 w 136"/>
                <a:gd name="T13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6" h="65">
                  <a:moveTo>
                    <a:pt x="133" y="0"/>
                  </a:moveTo>
                  <a:lnTo>
                    <a:pt x="136" y="25"/>
                  </a:lnTo>
                  <a:lnTo>
                    <a:pt x="81" y="28"/>
                  </a:lnTo>
                  <a:lnTo>
                    <a:pt x="70" y="65"/>
                  </a:lnTo>
                  <a:lnTo>
                    <a:pt x="0" y="8"/>
                  </a:lnTo>
                  <a:lnTo>
                    <a:pt x="133" y="0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134" name="Freeform 139"/>
            <p:cNvSpPr>
              <a:spLocks noChangeAspect="1"/>
            </p:cNvSpPr>
            <p:nvPr/>
          </p:nvSpPr>
          <p:spPr bwMode="auto">
            <a:xfrm>
              <a:off x="2133" y="2623"/>
              <a:ext cx="89" cy="69"/>
            </a:xfrm>
            <a:custGeom>
              <a:avLst/>
              <a:gdLst>
                <a:gd name="T0" fmla="*/ 2 w 216"/>
                <a:gd name="T1" fmla="*/ 95 h 164"/>
                <a:gd name="T2" fmla="*/ 0 w 216"/>
                <a:gd name="T3" fmla="*/ 70 h 164"/>
                <a:gd name="T4" fmla="*/ 49 w 216"/>
                <a:gd name="T5" fmla="*/ 13 h 164"/>
                <a:gd name="T6" fmla="*/ 83 w 216"/>
                <a:gd name="T7" fmla="*/ 25 h 164"/>
                <a:gd name="T8" fmla="*/ 126 w 216"/>
                <a:gd name="T9" fmla="*/ 0 h 164"/>
                <a:gd name="T10" fmla="*/ 216 w 216"/>
                <a:gd name="T11" fmla="*/ 70 h 164"/>
                <a:gd name="T12" fmla="*/ 200 w 216"/>
                <a:gd name="T13" fmla="*/ 152 h 164"/>
                <a:gd name="T14" fmla="*/ 6 w 216"/>
                <a:gd name="T15" fmla="*/ 164 h 164"/>
                <a:gd name="T16" fmla="*/ 5 w 216"/>
                <a:gd name="T17" fmla="*/ 143 h 164"/>
                <a:gd name="T18" fmla="*/ 156 w 216"/>
                <a:gd name="T19" fmla="*/ 99 h 164"/>
                <a:gd name="T20" fmla="*/ 2 w 216"/>
                <a:gd name="T21" fmla="*/ 95 h 164"/>
                <a:gd name="T22" fmla="*/ 2 w 216"/>
                <a:gd name="T23" fmla="*/ 95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6" h="164">
                  <a:moveTo>
                    <a:pt x="2" y="95"/>
                  </a:moveTo>
                  <a:lnTo>
                    <a:pt x="0" y="70"/>
                  </a:lnTo>
                  <a:lnTo>
                    <a:pt x="49" y="13"/>
                  </a:lnTo>
                  <a:lnTo>
                    <a:pt x="83" y="25"/>
                  </a:lnTo>
                  <a:lnTo>
                    <a:pt x="126" y="0"/>
                  </a:lnTo>
                  <a:lnTo>
                    <a:pt x="216" y="70"/>
                  </a:lnTo>
                  <a:lnTo>
                    <a:pt x="200" y="152"/>
                  </a:lnTo>
                  <a:lnTo>
                    <a:pt x="6" y="164"/>
                  </a:lnTo>
                  <a:lnTo>
                    <a:pt x="5" y="143"/>
                  </a:lnTo>
                  <a:lnTo>
                    <a:pt x="156" y="99"/>
                  </a:lnTo>
                  <a:lnTo>
                    <a:pt x="2" y="95"/>
                  </a:lnTo>
                  <a:lnTo>
                    <a:pt x="2" y="95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135" name="Freeform 140"/>
            <p:cNvSpPr>
              <a:spLocks noChangeAspect="1"/>
            </p:cNvSpPr>
            <p:nvPr/>
          </p:nvSpPr>
          <p:spPr bwMode="auto">
            <a:xfrm>
              <a:off x="2133" y="2663"/>
              <a:ext cx="64" cy="19"/>
            </a:xfrm>
            <a:custGeom>
              <a:avLst/>
              <a:gdLst>
                <a:gd name="T0" fmla="*/ 0 w 156"/>
                <a:gd name="T1" fmla="*/ 0 h 47"/>
                <a:gd name="T2" fmla="*/ 156 w 156"/>
                <a:gd name="T3" fmla="*/ 5 h 47"/>
                <a:gd name="T4" fmla="*/ 4 w 156"/>
                <a:gd name="T5" fmla="*/ 47 h 47"/>
                <a:gd name="T6" fmla="*/ 0 w 156"/>
                <a:gd name="T7" fmla="*/ 0 h 47"/>
                <a:gd name="T8" fmla="*/ 0 w 156"/>
                <a:gd name="T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6" h="47">
                  <a:moveTo>
                    <a:pt x="0" y="0"/>
                  </a:moveTo>
                  <a:lnTo>
                    <a:pt x="156" y="5"/>
                  </a:lnTo>
                  <a:lnTo>
                    <a:pt x="4" y="4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136" name="Freeform 141"/>
            <p:cNvSpPr>
              <a:spLocks noChangeAspect="1"/>
            </p:cNvSpPr>
            <p:nvPr/>
          </p:nvSpPr>
          <p:spPr bwMode="auto">
            <a:xfrm>
              <a:off x="2213" y="2484"/>
              <a:ext cx="282" cy="234"/>
            </a:xfrm>
            <a:custGeom>
              <a:avLst/>
              <a:gdLst>
                <a:gd name="T0" fmla="*/ 0 w 684"/>
                <a:gd name="T1" fmla="*/ 482 h 555"/>
                <a:gd name="T2" fmla="*/ 3 w 684"/>
                <a:gd name="T3" fmla="*/ 497 h 555"/>
                <a:gd name="T4" fmla="*/ 127 w 684"/>
                <a:gd name="T5" fmla="*/ 506 h 555"/>
                <a:gd name="T6" fmla="*/ 157 w 684"/>
                <a:gd name="T7" fmla="*/ 542 h 555"/>
                <a:gd name="T8" fmla="*/ 174 w 684"/>
                <a:gd name="T9" fmla="*/ 542 h 555"/>
                <a:gd name="T10" fmla="*/ 183 w 684"/>
                <a:gd name="T11" fmla="*/ 555 h 555"/>
                <a:gd name="T12" fmla="*/ 254 w 684"/>
                <a:gd name="T13" fmla="*/ 552 h 555"/>
                <a:gd name="T14" fmla="*/ 327 w 684"/>
                <a:gd name="T15" fmla="*/ 470 h 555"/>
                <a:gd name="T16" fmla="*/ 386 w 684"/>
                <a:gd name="T17" fmla="*/ 457 h 555"/>
                <a:gd name="T18" fmla="*/ 394 w 684"/>
                <a:gd name="T19" fmla="*/ 433 h 555"/>
                <a:gd name="T20" fmla="*/ 531 w 684"/>
                <a:gd name="T21" fmla="*/ 387 h 555"/>
                <a:gd name="T22" fmla="*/ 641 w 684"/>
                <a:gd name="T23" fmla="*/ 345 h 555"/>
                <a:gd name="T24" fmla="*/ 684 w 684"/>
                <a:gd name="T25" fmla="*/ 228 h 555"/>
                <a:gd name="T26" fmla="*/ 645 w 684"/>
                <a:gd name="T27" fmla="*/ 208 h 555"/>
                <a:gd name="T28" fmla="*/ 644 w 684"/>
                <a:gd name="T29" fmla="*/ 184 h 555"/>
                <a:gd name="T30" fmla="*/ 362 w 684"/>
                <a:gd name="T31" fmla="*/ 2 h 555"/>
                <a:gd name="T32" fmla="*/ 299 w 684"/>
                <a:gd name="T33" fmla="*/ 0 h 555"/>
                <a:gd name="T34" fmla="*/ 261 w 684"/>
                <a:gd name="T35" fmla="*/ 316 h 555"/>
                <a:gd name="T36" fmla="*/ 313 w 684"/>
                <a:gd name="T37" fmla="*/ 314 h 555"/>
                <a:gd name="T38" fmla="*/ 308 w 684"/>
                <a:gd name="T39" fmla="*/ 360 h 555"/>
                <a:gd name="T40" fmla="*/ 162 w 684"/>
                <a:gd name="T41" fmla="*/ 362 h 555"/>
                <a:gd name="T42" fmla="*/ 147 w 684"/>
                <a:gd name="T43" fmla="*/ 338 h 555"/>
                <a:gd name="T44" fmla="*/ 132 w 684"/>
                <a:gd name="T45" fmla="*/ 371 h 555"/>
                <a:gd name="T46" fmla="*/ 74 w 684"/>
                <a:gd name="T47" fmla="*/ 382 h 555"/>
                <a:gd name="T48" fmla="*/ 63 w 684"/>
                <a:gd name="T49" fmla="*/ 360 h 555"/>
                <a:gd name="T50" fmla="*/ 49 w 684"/>
                <a:gd name="T51" fmla="*/ 399 h 555"/>
                <a:gd name="T52" fmla="*/ 20 w 684"/>
                <a:gd name="T53" fmla="*/ 400 h 555"/>
                <a:gd name="T54" fmla="*/ 0 w 684"/>
                <a:gd name="T55" fmla="*/ 482 h 555"/>
                <a:gd name="T56" fmla="*/ 0 w 684"/>
                <a:gd name="T57" fmla="*/ 482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84" h="555">
                  <a:moveTo>
                    <a:pt x="0" y="482"/>
                  </a:moveTo>
                  <a:lnTo>
                    <a:pt x="3" y="497"/>
                  </a:lnTo>
                  <a:lnTo>
                    <a:pt x="127" y="506"/>
                  </a:lnTo>
                  <a:lnTo>
                    <a:pt x="157" y="542"/>
                  </a:lnTo>
                  <a:lnTo>
                    <a:pt x="174" y="542"/>
                  </a:lnTo>
                  <a:lnTo>
                    <a:pt x="183" y="555"/>
                  </a:lnTo>
                  <a:lnTo>
                    <a:pt x="254" y="552"/>
                  </a:lnTo>
                  <a:lnTo>
                    <a:pt x="327" y="470"/>
                  </a:lnTo>
                  <a:lnTo>
                    <a:pt x="386" y="457"/>
                  </a:lnTo>
                  <a:lnTo>
                    <a:pt x="394" y="433"/>
                  </a:lnTo>
                  <a:lnTo>
                    <a:pt x="531" y="387"/>
                  </a:lnTo>
                  <a:lnTo>
                    <a:pt x="641" y="345"/>
                  </a:lnTo>
                  <a:lnTo>
                    <a:pt x="684" y="228"/>
                  </a:lnTo>
                  <a:lnTo>
                    <a:pt x="645" y="208"/>
                  </a:lnTo>
                  <a:lnTo>
                    <a:pt x="644" y="184"/>
                  </a:lnTo>
                  <a:lnTo>
                    <a:pt x="362" y="2"/>
                  </a:lnTo>
                  <a:lnTo>
                    <a:pt x="299" y="0"/>
                  </a:lnTo>
                  <a:lnTo>
                    <a:pt x="261" y="316"/>
                  </a:lnTo>
                  <a:lnTo>
                    <a:pt x="313" y="314"/>
                  </a:lnTo>
                  <a:lnTo>
                    <a:pt x="308" y="360"/>
                  </a:lnTo>
                  <a:lnTo>
                    <a:pt x="162" y="362"/>
                  </a:lnTo>
                  <a:lnTo>
                    <a:pt x="147" y="338"/>
                  </a:lnTo>
                  <a:lnTo>
                    <a:pt x="132" y="371"/>
                  </a:lnTo>
                  <a:lnTo>
                    <a:pt x="74" y="382"/>
                  </a:lnTo>
                  <a:lnTo>
                    <a:pt x="63" y="360"/>
                  </a:lnTo>
                  <a:lnTo>
                    <a:pt x="49" y="399"/>
                  </a:lnTo>
                  <a:lnTo>
                    <a:pt x="20" y="400"/>
                  </a:lnTo>
                  <a:lnTo>
                    <a:pt x="0" y="482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137" name="Freeform 142"/>
            <p:cNvSpPr>
              <a:spLocks noChangeAspect="1"/>
            </p:cNvSpPr>
            <p:nvPr/>
          </p:nvSpPr>
          <p:spPr bwMode="auto">
            <a:xfrm>
              <a:off x="2572" y="2283"/>
              <a:ext cx="65" cy="110"/>
            </a:xfrm>
            <a:custGeom>
              <a:avLst/>
              <a:gdLst>
                <a:gd name="T0" fmla="*/ 43 w 161"/>
                <a:gd name="T1" fmla="*/ 14 h 261"/>
                <a:gd name="T2" fmla="*/ 30 w 161"/>
                <a:gd name="T3" fmla="*/ 101 h 261"/>
                <a:gd name="T4" fmla="*/ 0 w 161"/>
                <a:gd name="T5" fmla="*/ 127 h 261"/>
                <a:gd name="T6" fmla="*/ 71 w 161"/>
                <a:gd name="T7" fmla="*/ 261 h 261"/>
                <a:gd name="T8" fmla="*/ 156 w 161"/>
                <a:gd name="T9" fmla="*/ 156 h 261"/>
                <a:gd name="T10" fmla="*/ 111 w 161"/>
                <a:gd name="T11" fmla="*/ 127 h 261"/>
                <a:gd name="T12" fmla="*/ 161 w 161"/>
                <a:gd name="T13" fmla="*/ 61 h 261"/>
                <a:gd name="T14" fmla="*/ 120 w 161"/>
                <a:gd name="T15" fmla="*/ 0 h 261"/>
                <a:gd name="T16" fmla="*/ 43 w 161"/>
                <a:gd name="T17" fmla="*/ 14 h 261"/>
                <a:gd name="T18" fmla="*/ 43 w 161"/>
                <a:gd name="T19" fmla="*/ 14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1" h="261">
                  <a:moveTo>
                    <a:pt x="43" y="14"/>
                  </a:moveTo>
                  <a:lnTo>
                    <a:pt x="30" y="101"/>
                  </a:lnTo>
                  <a:lnTo>
                    <a:pt x="0" y="127"/>
                  </a:lnTo>
                  <a:lnTo>
                    <a:pt x="71" y="261"/>
                  </a:lnTo>
                  <a:lnTo>
                    <a:pt x="156" y="156"/>
                  </a:lnTo>
                  <a:lnTo>
                    <a:pt x="111" y="127"/>
                  </a:lnTo>
                  <a:lnTo>
                    <a:pt x="161" y="61"/>
                  </a:lnTo>
                  <a:lnTo>
                    <a:pt x="120" y="0"/>
                  </a:lnTo>
                  <a:lnTo>
                    <a:pt x="43" y="14"/>
                  </a:lnTo>
                  <a:lnTo>
                    <a:pt x="43" y="14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138" name="Freeform 143"/>
            <p:cNvSpPr>
              <a:spLocks noChangeAspect="1"/>
            </p:cNvSpPr>
            <p:nvPr/>
          </p:nvSpPr>
          <p:spPr bwMode="auto">
            <a:xfrm>
              <a:off x="2164" y="2687"/>
              <a:ext cx="129" cy="78"/>
            </a:xfrm>
            <a:custGeom>
              <a:avLst/>
              <a:gdLst>
                <a:gd name="T0" fmla="*/ 0 w 314"/>
                <a:gd name="T1" fmla="*/ 69 h 182"/>
                <a:gd name="T2" fmla="*/ 11 w 314"/>
                <a:gd name="T3" fmla="*/ 31 h 182"/>
                <a:gd name="T4" fmla="*/ 66 w 314"/>
                <a:gd name="T5" fmla="*/ 28 h 182"/>
                <a:gd name="T6" fmla="*/ 63 w 314"/>
                <a:gd name="T7" fmla="*/ 3 h 182"/>
                <a:gd name="T8" fmla="*/ 121 w 314"/>
                <a:gd name="T9" fmla="*/ 0 h 182"/>
                <a:gd name="T10" fmla="*/ 124 w 314"/>
                <a:gd name="T11" fmla="*/ 15 h 182"/>
                <a:gd name="T12" fmla="*/ 248 w 314"/>
                <a:gd name="T13" fmla="*/ 24 h 182"/>
                <a:gd name="T14" fmla="*/ 278 w 314"/>
                <a:gd name="T15" fmla="*/ 60 h 182"/>
                <a:gd name="T16" fmla="*/ 295 w 314"/>
                <a:gd name="T17" fmla="*/ 60 h 182"/>
                <a:gd name="T18" fmla="*/ 314 w 314"/>
                <a:gd name="T19" fmla="*/ 91 h 182"/>
                <a:gd name="T20" fmla="*/ 272 w 314"/>
                <a:gd name="T21" fmla="*/ 92 h 182"/>
                <a:gd name="T22" fmla="*/ 295 w 314"/>
                <a:gd name="T23" fmla="*/ 161 h 182"/>
                <a:gd name="T24" fmla="*/ 242 w 314"/>
                <a:gd name="T25" fmla="*/ 153 h 182"/>
                <a:gd name="T26" fmla="*/ 250 w 314"/>
                <a:gd name="T27" fmla="*/ 168 h 182"/>
                <a:gd name="T28" fmla="*/ 226 w 314"/>
                <a:gd name="T29" fmla="*/ 182 h 182"/>
                <a:gd name="T30" fmla="*/ 205 w 314"/>
                <a:gd name="T31" fmla="*/ 152 h 182"/>
                <a:gd name="T32" fmla="*/ 188 w 314"/>
                <a:gd name="T33" fmla="*/ 153 h 182"/>
                <a:gd name="T34" fmla="*/ 139 w 314"/>
                <a:gd name="T35" fmla="*/ 76 h 182"/>
                <a:gd name="T36" fmla="*/ 63 w 314"/>
                <a:gd name="T37" fmla="*/ 136 h 182"/>
                <a:gd name="T38" fmla="*/ 51 w 314"/>
                <a:gd name="T39" fmla="*/ 112 h 182"/>
                <a:gd name="T40" fmla="*/ 0 w 314"/>
                <a:gd name="T41" fmla="*/ 69 h 182"/>
                <a:gd name="T42" fmla="*/ 0 w 314"/>
                <a:gd name="T43" fmla="*/ 69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4" h="182">
                  <a:moveTo>
                    <a:pt x="0" y="69"/>
                  </a:moveTo>
                  <a:lnTo>
                    <a:pt x="11" y="31"/>
                  </a:lnTo>
                  <a:lnTo>
                    <a:pt x="66" y="28"/>
                  </a:lnTo>
                  <a:lnTo>
                    <a:pt x="63" y="3"/>
                  </a:lnTo>
                  <a:lnTo>
                    <a:pt x="121" y="0"/>
                  </a:lnTo>
                  <a:lnTo>
                    <a:pt x="124" y="15"/>
                  </a:lnTo>
                  <a:lnTo>
                    <a:pt x="248" y="24"/>
                  </a:lnTo>
                  <a:lnTo>
                    <a:pt x="278" y="60"/>
                  </a:lnTo>
                  <a:lnTo>
                    <a:pt x="295" y="60"/>
                  </a:lnTo>
                  <a:lnTo>
                    <a:pt x="314" y="91"/>
                  </a:lnTo>
                  <a:lnTo>
                    <a:pt x="272" y="92"/>
                  </a:lnTo>
                  <a:lnTo>
                    <a:pt x="295" y="161"/>
                  </a:lnTo>
                  <a:lnTo>
                    <a:pt x="242" y="153"/>
                  </a:lnTo>
                  <a:lnTo>
                    <a:pt x="250" y="168"/>
                  </a:lnTo>
                  <a:lnTo>
                    <a:pt x="226" y="182"/>
                  </a:lnTo>
                  <a:lnTo>
                    <a:pt x="205" y="152"/>
                  </a:lnTo>
                  <a:lnTo>
                    <a:pt x="188" y="153"/>
                  </a:lnTo>
                  <a:lnTo>
                    <a:pt x="139" y="76"/>
                  </a:lnTo>
                  <a:lnTo>
                    <a:pt x="63" y="136"/>
                  </a:lnTo>
                  <a:lnTo>
                    <a:pt x="51" y="112"/>
                  </a:lnTo>
                  <a:lnTo>
                    <a:pt x="0" y="69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139" name="Freeform 144"/>
            <p:cNvSpPr>
              <a:spLocks noChangeAspect="1"/>
            </p:cNvSpPr>
            <p:nvPr/>
          </p:nvSpPr>
          <p:spPr bwMode="auto">
            <a:xfrm>
              <a:off x="2190" y="2721"/>
              <a:ext cx="52" cy="59"/>
            </a:xfrm>
            <a:custGeom>
              <a:avLst/>
              <a:gdLst>
                <a:gd name="T0" fmla="*/ 0 w 125"/>
                <a:gd name="T1" fmla="*/ 60 h 142"/>
                <a:gd name="T2" fmla="*/ 33 w 125"/>
                <a:gd name="T3" fmla="*/ 120 h 142"/>
                <a:gd name="T4" fmla="*/ 68 w 125"/>
                <a:gd name="T5" fmla="*/ 142 h 142"/>
                <a:gd name="T6" fmla="*/ 125 w 125"/>
                <a:gd name="T7" fmla="*/ 77 h 142"/>
                <a:gd name="T8" fmla="*/ 76 w 125"/>
                <a:gd name="T9" fmla="*/ 0 h 142"/>
                <a:gd name="T10" fmla="*/ 0 w 125"/>
                <a:gd name="T11" fmla="*/ 60 h 142"/>
                <a:gd name="T12" fmla="*/ 0 w 125"/>
                <a:gd name="T13" fmla="*/ 6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5" h="142">
                  <a:moveTo>
                    <a:pt x="0" y="60"/>
                  </a:moveTo>
                  <a:lnTo>
                    <a:pt x="33" y="120"/>
                  </a:lnTo>
                  <a:lnTo>
                    <a:pt x="68" y="142"/>
                  </a:lnTo>
                  <a:lnTo>
                    <a:pt x="125" y="77"/>
                  </a:lnTo>
                  <a:lnTo>
                    <a:pt x="76" y="0"/>
                  </a:lnTo>
                  <a:lnTo>
                    <a:pt x="0" y="6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140" name="Freeform 145"/>
            <p:cNvSpPr>
              <a:spLocks noChangeAspect="1"/>
            </p:cNvSpPr>
            <p:nvPr/>
          </p:nvSpPr>
          <p:spPr bwMode="auto">
            <a:xfrm>
              <a:off x="2218" y="2752"/>
              <a:ext cx="67" cy="63"/>
            </a:xfrm>
            <a:custGeom>
              <a:avLst/>
              <a:gdLst>
                <a:gd name="T0" fmla="*/ 0 w 163"/>
                <a:gd name="T1" fmla="*/ 66 h 150"/>
                <a:gd name="T2" fmla="*/ 159 w 163"/>
                <a:gd name="T3" fmla="*/ 150 h 150"/>
                <a:gd name="T4" fmla="*/ 163 w 163"/>
                <a:gd name="T5" fmla="*/ 102 h 150"/>
                <a:gd name="T6" fmla="*/ 133 w 163"/>
                <a:gd name="T7" fmla="*/ 73 h 150"/>
                <a:gd name="T8" fmla="*/ 150 w 163"/>
                <a:gd name="T9" fmla="*/ 50 h 150"/>
                <a:gd name="T10" fmla="*/ 119 w 163"/>
                <a:gd name="T11" fmla="*/ 17 h 150"/>
                <a:gd name="T12" fmla="*/ 95 w 163"/>
                <a:gd name="T13" fmla="*/ 30 h 150"/>
                <a:gd name="T14" fmla="*/ 74 w 163"/>
                <a:gd name="T15" fmla="*/ 0 h 150"/>
                <a:gd name="T16" fmla="*/ 57 w 163"/>
                <a:gd name="T17" fmla="*/ 1 h 150"/>
                <a:gd name="T18" fmla="*/ 0 w 163"/>
                <a:gd name="T19" fmla="*/ 66 h 150"/>
                <a:gd name="T20" fmla="*/ 0 w 163"/>
                <a:gd name="T21" fmla="*/ 66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3" h="150">
                  <a:moveTo>
                    <a:pt x="0" y="66"/>
                  </a:moveTo>
                  <a:lnTo>
                    <a:pt x="159" y="150"/>
                  </a:lnTo>
                  <a:lnTo>
                    <a:pt x="163" y="102"/>
                  </a:lnTo>
                  <a:lnTo>
                    <a:pt x="133" y="73"/>
                  </a:lnTo>
                  <a:lnTo>
                    <a:pt x="150" y="50"/>
                  </a:lnTo>
                  <a:lnTo>
                    <a:pt x="119" y="17"/>
                  </a:lnTo>
                  <a:lnTo>
                    <a:pt x="95" y="30"/>
                  </a:lnTo>
                  <a:lnTo>
                    <a:pt x="74" y="0"/>
                  </a:lnTo>
                  <a:lnTo>
                    <a:pt x="57" y="1"/>
                  </a:lnTo>
                  <a:lnTo>
                    <a:pt x="0" y="66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141" name="Freeform 146"/>
            <p:cNvSpPr>
              <a:spLocks noChangeAspect="1"/>
            </p:cNvSpPr>
            <p:nvPr/>
          </p:nvSpPr>
          <p:spPr bwMode="auto">
            <a:xfrm>
              <a:off x="2264" y="2717"/>
              <a:ext cx="116" cy="98"/>
            </a:xfrm>
            <a:custGeom>
              <a:avLst/>
              <a:gdLst>
                <a:gd name="T0" fmla="*/ 45 w 283"/>
                <a:gd name="T1" fmla="*/ 232 h 232"/>
                <a:gd name="T2" fmla="*/ 167 w 283"/>
                <a:gd name="T3" fmla="*/ 211 h 232"/>
                <a:gd name="T4" fmla="*/ 283 w 283"/>
                <a:gd name="T5" fmla="*/ 227 h 232"/>
                <a:gd name="T6" fmla="*/ 236 w 283"/>
                <a:gd name="T7" fmla="*/ 125 h 232"/>
                <a:gd name="T8" fmla="*/ 272 w 283"/>
                <a:gd name="T9" fmla="*/ 83 h 232"/>
                <a:gd name="T10" fmla="*/ 269 w 283"/>
                <a:gd name="T11" fmla="*/ 62 h 232"/>
                <a:gd name="T12" fmla="*/ 240 w 283"/>
                <a:gd name="T13" fmla="*/ 32 h 232"/>
                <a:gd name="T14" fmla="*/ 169 w 283"/>
                <a:gd name="T15" fmla="*/ 36 h 232"/>
                <a:gd name="T16" fmla="*/ 132 w 283"/>
                <a:gd name="T17" fmla="*/ 0 h 232"/>
                <a:gd name="T18" fmla="*/ 61 w 283"/>
                <a:gd name="T19" fmla="*/ 3 h 232"/>
                <a:gd name="T20" fmla="*/ 72 w 283"/>
                <a:gd name="T21" fmla="*/ 21 h 232"/>
                <a:gd name="T22" fmla="*/ 29 w 283"/>
                <a:gd name="T23" fmla="*/ 22 h 232"/>
                <a:gd name="T24" fmla="*/ 51 w 283"/>
                <a:gd name="T25" fmla="*/ 86 h 232"/>
                <a:gd name="T26" fmla="*/ 0 w 283"/>
                <a:gd name="T27" fmla="*/ 82 h 232"/>
                <a:gd name="T28" fmla="*/ 1 w 283"/>
                <a:gd name="T29" fmla="*/ 101 h 232"/>
                <a:gd name="T30" fmla="*/ 38 w 283"/>
                <a:gd name="T31" fmla="*/ 132 h 232"/>
                <a:gd name="T32" fmla="*/ 21 w 283"/>
                <a:gd name="T33" fmla="*/ 155 h 232"/>
                <a:gd name="T34" fmla="*/ 51 w 283"/>
                <a:gd name="T35" fmla="*/ 184 h 232"/>
                <a:gd name="T36" fmla="*/ 44 w 283"/>
                <a:gd name="T37" fmla="*/ 217 h 232"/>
                <a:gd name="T38" fmla="*/ 45 w 283"/>
                <a:gd name="T39" fmla="*/ 232 h 232"/>
                <a:gd name="T40" fmla="*/ 45 w 283"/>
                <a:gd name="T41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3" h="232">
                  <a:moveTo>
                    <a:pt x="45" y="232"/>
                  </a:moveTo>
                  <a:lnTo>
                    <a:pt x="167" y="211"/>
                  </a:lnTo>
                  <a:lnTo>
                    <a:pt x="283" y="227"/>
                  </a:lnTo>
                  <a:lnTo>
                    <a:pt x="236" y="125"/>
                  </a:lnTo>
                  <a:lnTo>
                    <a:pt x="272" y="83"/>
                  </a:lnTo>
                  <a:lnTo>
                    <a:pt x="269" y="62"/>
                  </a:lnTo>
                  <a:lnTo>
                    <a:pt x="240" y="32"/>
                  </a:lnTo>
                  <a:lnTo>
                    <a:pt x="169" y="36"/>
                  </a:lnTo>
                  <a:lnTo>
                    <a:pt x="132" y="0"/>
                  </a:lnTo>
                  <a:lnTo>
                    <a:pt x="61" y="3"/>
                  </a:lnTo>
                  <a:lnTo>
                    <a:pt x="72" y="21"/>
                  </a:lnTo>
                  <a:lnTo>
                    <a:pt x="29" y="22"/>
                  </a:lnTo>
                  <a:lnTo>
                    <a:pt x="51" y="86"/>
                  </a:lnTo>
                  <a:lnTo>
                    <a:pt x="0" y="82"/>
                  </a:lnTo>
                  <a:lnTo>
                    <a:pt x="1" y="101"/>
                  </a:lnTo>
                  <a:lnTo>
                    <a:pt x="38" y="132"/>
                  </a:lnTo>
                  <a:lnTo>
                    <a:pt x="21" y="155"/>
                  </a:lnTo>
                  <a:lnTo>
                    <a:pt x="51" y="184"/>
                  </a:lnTo>
                  <a:lnTo>
                    <a:pt x="44" y="217"/>
                  </a:lnTo>
                  <a:lnTo>
                    <a:pt x="45" y="232"/>
                  </a:lnTo>
                  <a:lnTo>
                    <a:pt x="45" y="232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142" name="Freeform 147"/>
            <p:cNvSpPr>
              <a:spLocks noChangeAspect="1"/>
            </p:cNvSpPr>
            <p:nvPr/>
          </p:nvSpPr>
          <p:spPr bwMode="auto">
            <a:xfrm>
              <a:off x="2318" y="2647"/>
              <a:ext cx="146" cy="103"/>
            </a:xfrm>
            <a:custGeom>
              <a:avLst/>
              <a:gdLst>
                <a:gd name="T0" fmla="*/ 277 w 354"/>
                <a:gd name="T1" fmla="*/ 0 h 243"/>
                <a:gd name="T2" fmla="*/ 354 w 354"/>
                <a:gd name="T3" fmla="*/ 103 h 243"/>
                <a:gd name="T4" fmla="*/ 330 w 354"/>
                <a:gd name="T5" fmla="*/ 136 h 243"/>
                <a:gd name="T6" fmla="*/ 183 w 354"/>
                <a:gd name="T7" fmla="*/ 153 h 243"/>
                <a:gd name="T8" fmla="*/ 138 w 354"/>
                <a:gd name="T9" fmla="*/ 141 h 243"/>
                <a:gd name="T10" fmla="*/ 140 w 354"/>
                <a:gd name="T11" fmla="*/ 243 h 243"/>
                <a:gd name="T12" fmla="*/ 125 w 354"/>
                <a:gd name="T13" fmla="*/ 216 h 243"/>
                <a:gd name="T14" fmla="*/ 108 w 354"/>
                <a:gd name="T15" fmla="*/ 197 h 243"/>
                <a:gd name="T16" fmla="*/ 37 w 354"/>
                <a:gd name="T17" fmla="*/ 201 h 243"/>
                <a:gd name="T18" fmla="*/ 0 w 354"/>
                <a:gd name="T19" fmla="*/ 165 h 243"/>
                <a:gd name="T20" fmla="*/ 73 w 354"/>
                <a:gd name="T21" fmla="*/ 83 h 243"/>
                <a:gd name="T22" fmla="*/ 134 w 354"/>
                <a:gd name="T23" fmla="*/ 70 h 243"/>
                <a:gd name="T24" fmla="*/ 140 w 354"/>
                <a:gd name="T25" fmla="*/ 46 h 243"/>
                <a:gd name="T26" fmla="*/ 277 w 354"/>
                <a:gd name="T27" fmla="*/ 0 h 243"/>
                <a:gd name="T28" fmla="*/ 277 w 354"/>
                <a:gd name="T29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4" h="243">
                  <a:moveTo>
                    <a:pt x="277" y="0"/>
                  </a:moveTo>
                  <a:lnTo>
                    <a:pt x="354" y="103"/>
                  </a:lnTo>
                  <a:lnTo>
                    <a:pt x="330" y="136"/>
                  </a:lnTo>
                  <a:lnTo>
                    <a:pt x="183" y="153"/>
                  </a:lnTo>
                  <a:lnTo>
                    <a:pt x="138" y="141"/>
                  </a:lnTo>
                  <a:lnTo>
                    <a:pt x="140" y="243"/>
                  </a:lnTo>
                  <a:lnTo>
                    <a:pt x="125" y="216"/>
                  </a:lnTo>
                  <a:lnTo>
                    <a:pt x="108" y="197"/>
                  </a:lnTo>
                  <a:lnTo>
                    <a:pt x="37" y="201"/>
                  </a:lnTo>
                  <a:lnTo>
                    <a:pt x="0" y="165"/>
                  </a:lnTo>
                  <a:lnTo>
                    <a:pt x="73" y="83"/>
                  </a:lnTo>
                  <a:lnTo>
                    <a:pt x="134" y="70"/>
                  </a:lnTo>
                  <a:lnTo>
                    <a:pt x="140" y="46"/>
                  </a:lnTo>
                  <a:lnTo>
                    <a:pt x="277" y="0"/>
                  </a:lnTo>
                  <a:lnTo>
                    <a:pt x="277" y="0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143" name="Freeform 148"/>
            <p:cNvSpPr>
              <a:spLocks noChangeAspect="1"/>
            </p:cNvSpPr>
            <p:nvPr/>
          </p:nvSpPr>
          <p:spPr bwMode="auto">
            <a:xfrm>
              <a:off x="2361" y="2708"/>
              <a:ext cx="56" cy="105"/>
            </a:xfrm>
            <a:custGeom>
              <a:avLst/>
              <a:gdLst>
                <a:gd name="T0" fmla="*/ 121 w 138"/>
                <a:gd name="T1" fmla="*/ 8 h 251"/>
                <a:gd name="T2" fmla="*/ 138 w 138"/>
                <a:gd name="T3" fmla="*/ 211 h 251"/>
                <a:gd name="T4" fmla="*/ 47 w 138"/>
                <a:gd name="T5" fmla="*/ 251 h 251"/>
                <a:gd name="T6" fmla="*/ 0 w 138"/>
                <a:gd name="T7" fmla="*/ 149 h 251"/>
                <a:gd name="T8" fmla="*/ 36 w 138"/>
                <a:gd name="T9" fmla="*/ 107 h 251"/>
                <a:gd name="T10" fmla="*/ 34 w 138"/>
                <a:gd name="T11" fmla="*/ 0 h 251"/>
                <a:gd name="T12" fmla="*/ 79 w 138"/>
                <a:gd name="T13" fmla="*/ 12 h 251"/>
                <a:gd name="T14" fmla="*/ 121 w 138"/>
                <a:gd name="T15" fmla="*/ 8 h 251"/>
                <a:gd name="T16" fmla="*/ 121 w 138"/>
                <a:gd name="T17" fmla="*/ 8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8" h="251">
                  <a:moveTo>
                    <a:pt x="121" y="8"/>
                  </a:moveTo>
                  <a:lnTo>
                    <a:pt x="138" y="211"/>
                  </a:lnTo>
                  <a:lnTo>
                    <a:pt x="47" y="251"/>
                  </a:lnTo>
                  <a:lnTo>
                    <a:pt x="0" y="149"/>
                  </a:lnTo>
                  <a:lnTo>
                    <a:pt x="36" y="107"/>
                  </a:lnTo>
                  <a:lnTo>
                    <a:pt x="34" y="0"/>
                  </a:lnTo>
                  <a:lnTo>
                    <a:pt x="79" y="12"/>
                  </a:lnTo>
                  <a:lnTo>
                    <a:pt x="121" y="8"/>
                  </a:lnTo>
                  <a:lnTo>
                    <a:pt x="121" y="8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144" name="Freeform 149"/>
            <p:cNvSpPr>
              <a:spLocks noChangeAspect="1"/>
            </p:cNvSpPr>
            <p:nvPr/>
          </p:nvSpPr>
          <p:spPr bwMode="auto">
            <a:xfrm>
              <a:off x="2410" y="2707"/>
              <a:ext cx="34" cy="90"/>
            </a:xfrm>
            <a:custGeom>
              <a:avLst/>
              <a:gdLst>
                <a:gd name="T0" fmla="*/ 0 w 81"/>
                <a:gd name="T1" fmla="*/ 10 h 213"/>
                <a:gd name="T2" fmla="*/ 17 w 81"/>
                <a:gd name="T3" fmla="*/ 213 h 213"/>
                <a:gd name="T4" fmla="*/ 67 w 81"/>
                <a:gd name="T5" fmla="*/ 196 h 213"/>
                <a:gd name="T6" fmla="*/ 59 w 81"/>
                <a:gd name="T7" fmla="*/ 85 h 213"/>
                <a:gd name="T8" fmla="*/ 81 w 81"/>
                <a:gd name="T9" fmla="*/ 54 h 213"/>
                <a:gd name="T10" fmla="*/ 70 w 81"/>
                <a:gd name="T11" fmla="*/ 0 h 213"/>
                <a:gd name="T12" fmla="*/ 0 w 81"/>
                <a:gd name="T13" fmla="*/ 10 h 213"/>
                <a:gd name="T14" fmla="*/ 0 w 81"/>
                <a:gd name="T15" fmla="*/ 1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" h="213">
                  <a:moveTo>
                    <a:pt x="0" y="10"/>
                  </a:moveTo>
                  <a:lnTo>
                    <a:pt x="17" y="213"/>
                  </a:lnTo>
                  <a:lnTo>
                    <a:pt x="67" y="196"/>
                  </a:lnTo>
                  <a:lnTo>
                    <a:pt x="59" y="85"/>
                  </a:lnTo>
                  <a:lnTo>
                    <a:pt x="81" y="54"/>
                  </a:lnTo>
                  <a:lnTo>
                    <a:pt x="70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145" name="Freeform 150"/>
            <p:cNvSpPr>
              <a:spLocks noChangeAspect="1"/>
            </p:cNvSpPr>
            <p:nvPr/>
          </p:nvSpPr>
          <p:spPr bwMode="auto">
            <a:xfrm>
              <a:off x="2435" y="2689"/>
              <a:ext cx="54" cy="100"/>
            </a:xfrm>
            <a:custGeom>
              <a:avLst/>
              <a:gdLst>
                <a:gd name="T0" fmla="*/ 12 w 132"/>
                <a:gd name="T1" fmla="*/ 40 h 236"/>
                <a:gd name="T2" fmla="*/ 19 w 132"/>
                <a:gd name="T3" fmla="*/ 94 h 236"/>
                <a:gd name="T4" fmla="*/ 0 w 132"/>
                <a:gd name="T5" fmla="*/ 125 h 236"/>
                <a:gd name="T6" fmla="*/ 8 w 132"/>
                <a:gd name="T7" fmla="*/ 236 h 236"/>
                <a:gd name="T8" fmla="*/ 77 w 132"/>
                <a:gd name="T9" fmla="*/ 216 h 236"/>
                <a:gd name="T10" fmla="*/ 70 w 132"/>
                <a:gd name="T11" fmla="*/ 115 h 236"/>
                <a:gd name="T12" fmla="*/ 114 w 132"/>
                <a:gd name="T13" fmla="*/ 80 h 236"/>
                <a:gd name="T14" fmla="*/ 132 w 132"/>
                <a:gd name="T15" fmla="*/ 50 h 236"/>
                <a:gd name="T16" fmla="*/ 123 w 132"/>
                <a:gd name="T17" fmla="*/ 0 h 236"/>
                <a:gd name="T18" fmla="*/ 70 w 132"/>
                <a:gd name="T19" fmla="*/ 4 h 236"/>
                <a:gd name="T20" fmla="*/ 54 w 132"/>
                <a:gd name="T21" fmla="*/ 22 h 236"/>
                <a:gd name="T22" fmla="*/ 12 w 132"/>
                <a:gd name="T23" fmla="*/ 40 h 236"/>
                <a:gd name="T24" fmla="*/ 12 w 132"/>
                <a:gd name="T25" fmla="*/ 4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2" h="236">
                  <a:moveTo>
                    <a:pt x="12" y="40"/>
                  </a:moveTo>
                  <a:lnTo>
                    <a:pt x="19" y="94"/>
                  </a:lnTo>
                  <a:lnTo>
                    <a:pt x="0" y="125"/>
                  </a:lnTo>
                  <a:lnTo>
                    <a:pt x="8" y="236"/>
                  </a:lnTo>
                  <a:lnTo>
                    <a:pt x="77" y="216"/>
                  </a:lnTo>
                  <a:lnTo>
                    <a:pt x="70" y="115"/>
                  </a:lnTo>
                  <a:lnTo>
                    <a:pt x="114" y="80"/>
                  </a:lnTo>
                  <a:lnTo>
                    <a:pt x="132" y="50"/>
                  </a:lnTo>
                  <a:lnTo>
                    <a:pt x="123" y="0"/>
                  </a:lnTo>
                  <a:lnTo>
                    <a:pt x="70" y="4"/>
                  </a:lnTo>
                  <a:lnTo>
                    <a:pt x="54" y="22"/>
                  </a:lnTo>
                  <a:lnTo>
                    <a:pt x="12" y="40"/>
                  </a:lnTo>
                  <a:lnTo>
                    <a:pt x="12" y="40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146" name="Freeform 151"/>
            <p:cNvSpPr>
              <a:spLocks noChangeAspect="1"/>
            </p:cNvSpPr>
            <p:nvPr/>
          </p:nvSpPr>
          <p:spPr bwMode="auto">
            <a:xfrm>
              <a:off x="2432" y="2505"/>
              <a:ext cx="264" cy="186"/>
            </a:xfrm>
            <a:custGeom>
              <a:avLst/>
              <a:gdLst>
                <a:gd name="T0" fmla="*/ 0 w 640"/>
                <a:gd name="T1" fmla="*/ 336 h 439"/>
                <a:gd name="T2" fmla="*/ 77 w 640"/>
                <a:gd name="T3" fmla="*/ 439 h 439"/>
                <a:gd name="T4" fmla="*/ 130 w 640"/>
                <a:gd name="T5" fmla="*/ 436 h 439"/>
                <a:gd name="T6" fmla="*/ 158 w 640"/>
                <a:gd name="T7" fmla="*/ 372 h 439"/>
                <a:gd name="T8" fmla="*/ 236 w 640"/>
                <a:gd name="T9" fmla="*/ 351 h 439"/>
                <a:gd name="T10" fmla="*/ 265 w 640"/>
                <a:gd name="T11" fmla="*/ 389 h 439"/>
                <a:gd name="T12" fmla="*/ 303 w 640"/>
                <a:gd name="T13" fmla="*/ 386 h 439"/>
                <a:gd name="T14" fmla="*/ 346 w 640"/>
                <a:gd name="T15" fmla="*/ 400 h 439"/>
                <a:gd name="T16" fmla="*/ 414 w 640"/>
                <a:gd name="T17" fmla="*/ 371 h 439"/>
                <a:gd name="T18" fmla="*/ 460 w 640"/>
                <a:gd name="T19" fmla="*/ 394 h 439"/>
                <a:gd name="T20" fmla="*/ 535 w 640"/>
                <a:gd name="T21" fmla="*/ 356 h 439"/>
                <a:gd name="T22" fmla="*/ 534 w 640"/>
                <a:gd name="T23" fmla="*/ 325 h 439"/>
                <a:gd name="T24" fmla="*/ 639 w 640"/>
                <a:gd name="T25" fmla="*/ 217 h 439"/>
                <a:gd name="T26" fmla="*/ 640 w 640"/>
                <a:gd name="T27" fmla="*/ 132 h 439"/>
                <a:gd name="T28" fmla="*/ 611 w 640"/>
                <a:gd name="T29" fmla="*/ 101 h 439"/>
                <a:gd name="T30" fmla="*/ 621 w 640"/>
                <a:gd name="T31" fmla="*/ 0 h 439"/>
                <a:gd name="T32" fmla="*/ 571 w 640"/>
                <a:gd name="T33" fmla="*/ 35 h 439"/>
                <a:gd name="T34" fmla="*/ 455 w 640"/>
                <a:gd name="T35" fmla="*/ 17 h 439"/>
                <a:gd name="T36" fmla="*/ 150 w 640"/>
                <a:gd name="T37" fmla="*/ 175 h 439"/>
                <a:gd name="T38" fmla="*/ 110 w 640"/>
                <a:gd name="T39" fmla="*/ 294 h 439"/>
                <a:gd name="T40" fmla="*/ 0 w 640"/>
                <a:gd name="T41" fmla="*/ 336 h 439"/>
                <a:gd name="T42" fmla="*/ 0 w 640"/>
                <a:gd name="T43" fmla="*/ 336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40" h="439">
                  <a:moveTo>
                    <a:pt x="0" y="336"/>
                  </a:moveTo>
                  <a:lnTo>
                    <a:pt x="77" y="439"/>
                  </a:lnTo>
                  <a:lnTo>
                    <a:pt x="130" y="436"/>
                  </a:lnTo>
                  <a:lnTo>
                    <a:pt x="158" y="372"/>
                  </a:lnTo>
                  <a:lnTo>
                    <a:pt x="236" y="351"/>
                  </a:lnTo>
                  <a:lnTo>
                    <a:pt x="265" y="389"/>
                  </a:lnTo>
                  <a:lnTo>
                    <a:pt x="303" y="386"/>
                  </a:lnTo>
                  <a:lnTo>
                    <a:pt x="346" y="400"/>
                  </a:lnTo>
                  <a:lnTo>
                    <a:pt x="414" y="371"/>
                  </a:lnTo>
                  <a:lnTo>
                    <a:pt x="460" y="394"/>
                  </a:lnTo>
                  <a:lnTo>
                    <a:pt x="535" y="356"/>
                  </a:lnTo>
                  <a:lnTo>
                    <a:pt x="534" y="325"/>
                  </a:lnTo>
                  <a:lnTo>
                    <a:pt x="639" y="217"/>
                  </a:lnTo>
                  <a:lnTo>
                    <a:pt x="640" y="132"/>
                  </a:lnTo>
                  <a:lnTo>
                    <a:pt x="611" y="101"/>
                  </a:lnTo>
                  <a:lnTo>
                    <a:pt x="621" y="0"/>
                  </a:lnTo>
                  <a:lnTo>
                    <a:pt x="571" y="35"/>
                  </a:lnTo>
                  <a:lnTo>
                    <a:pt x="455" y="17"/>
                  </a:lnTo>
                  <a:lnTo>
                    <a:pt x="150" y="175"/>
                  </a:lnTo>
                  <a:lnTo>
                    <a:pt x="110" y="294"/>
                  </a:lnTo>
                  <a:lnTo>
                    <a:pt x="0" y="336"/>
                  </a:lnTo>
                  <a:lnTo>
                    <a:pt x="0" y="336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147" name="Freeform 152"/>
            <p:cNvSpPr>
              <a:spLocks noChangeAspect="1"/>
            </p:cNvSpPr>
            <p:nvPr/>
          </p:nvSpPr>
          <p:spPr bwMode="auto">
            <a:xfrm>
              <a:off x="2583" y="2349"/>
              <a:ext cx="251" cy="222"/>
            </a:xfrm>
            <a:custGeom>
              <a:avLst/>
              <a:gdLst>
                <a:gd name="T0" fmla="*/ 127 w 612"/>
                <a:gd name="T1" fmla="*/ 0 h 523"/>
                <a:gd name="T2" fmla="*/ 23 w 612"/>
                <a:gd name="T3" fmla="*/ 123 h 523"/>
                <a:gd name="T4" fmla="*/ 30 w 612"/>
                <a:gd name="T5" fmla="*/ 217 h 523"/>
                <a:gd name="T6" fmla="*/ 0 w 612"/>
                <a:gd name="T7" fmla="*/ 274 h 523"/>
                <a:gd name="T8" fmla="*/ 44 w 612"/>
                <a:gd name="T9" fmla="*/ 353 h 523"/>
                <a:gd name="T10" fmla="*/ 93 w 612"/>
                <a:gd name="T11" fmla="*/ 386 h 523"/>
                <a:gd name="T12" fmla="*/ 205 w 612"/>
                <a:gd name="T13" fmla="*/ 404 h 523"/>
                <a:gd name="T14" fmla="*/ 255 w 612"/>
                <a:gd name="T15" fmla="*/ 368 h 523"/>
                <a:gd name="T16" fmla="*/ 561 w 612"/>
                <a:gd name="T17" fmla="*/ 523 h 523"/>
                <a:gd name="T18" fmla="*/ 559 w 612"/>
                <a:gd name="T19" fmla="*/ 493 h 523"/>
                <a:gd name="T20" fmla="*/ 612 w 612"/>
                <a:gd name="T21" fmla="*/ 495 h 523"/>
                <a:gd name="T22" fmla="*/ 581 w 612"/>
                <a:gd name="T23" fmla="*/ 127 h 523"/>
                <a:gd name="T24" fmla="*/ 607 w 612"/>
                <a:gd name="T25" fmla="*/ 110 h 523"/>
                <a:gd name="T26" fmla="*/ 593 w 612"/>
                <a:gd name="T27" fmla="*/ 55 h 523"/>
                <a:gd name="T28" fmla="*/ 504 w 612"/>
                <a:gd name="T29" fmla="*/ 7 h 523"/>
                <a:gd name="T30" fmla="*/ 433 w 612"/>
                <a:gd name="T31" fmla="*/ 19 h 523"/>
                <a:gd name="T32" fmla="*/ 411 w 612"/>
                <a:gd name="T33" fmla="*/ 100 h 523"/>
                <a:gd name="T34" fmla="*/ 386 w 612"/>
                <a:gd name="T35" fmla="*/ 108 h 523"/>
                <a:gd name="T36" fmla="*/ 278 w 612"/>
                <a:gd name="T37" fmla="*/ 60 h 523"/>
                <a:gd name="T38" fmla="*/ 240 w 612"/>
                <a:gd name="T39" fmla="*/ 16 h 523"/>
                <a:gd name="T40" fmla="*/ 127 w 612"/>
                <a:gd name="T41" fmla="*/ 0 h 523"/>
                <a:gd name="T42" fmla="*/ 127 w 612"/>
                <a:gd name="T43" fmla="*/ 0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2" h="523">
                  <a:moveTo>
                    <a:pt x="127" y="0"/>
                  </a:moveTo>
                  <a:lnTo>
                    <a:pt x="23" y="123"/>
                  </a:lnTo>
                  <a:lnTo>
                    <a:pt x="30" y="217"/>
                  </a:lnTo>
                  <a:lnTo>
                    <a:pt x="0" y="274"/>
                  </a:lnTo>
                  <a:lnTo>
                    <a:pt x="44" y="353"/>
                  </a:lnTo>
                  <a:lnTo>
                    <a:pt x="93" y="386"/>
                  </a:lnTo>
                  <a:lnTo>
                    <a:pt x="205" y="404"/>
                  </a:lnTo>
                  <a:lnTo>
                    <a:pt x="255" y="368"/>
                  </a:lnTo>
                  <a:lnTo>
                    <a:pt x="561" y="523"/>
                  </a:lnTo>
                  <a:lnTo>
                    <a:pt x="559" y="493"/>
                  </a:lnTo>
                  <a:lnTo>
                    <a:pt x="612" y="495"/>
                  </a:lnTo>
                  <a:lnTo>
                    <a:pt x="581" y="127"/>
                  </a:lnTo>
                  <a:lnTo>
                    <a:pt x="607" y="110"/>
                  </a:lnTo>
                  <a:lnTo>
                    <a:pt x="593" y="55"/>
                  </a:lnTo>
                  <a:lnTo>
                    <a:pt x="504" y="7"/>
                  </a:lnTo>
                  <a:lnTo>
                    <a:pt x="433" y="19"/>
                  </a:lnTo>
                  <a:lnTo>
                    <a:pt x="411" y="100"/>
                  </a:lnTo>
                  <a:lnTo>
                    <a:pt x="386" y="108"/>
                  </a:lnTo>
                  <a:lnTo>
                    <a:pt x="278" y="60"/>
                  </a:lnTo>
                  <a:lnTo>
                    <a:pt x="240" y="16"/>
                  </a:lnTo>
                  <a:lnTo>
                    <a:pt x="127" y="0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148" name="Freeform 153"/>
            <p:cNvSpPr>
              <a:spLocks noChangeAspect="1"/>
            </p:cNvSpPr>
            <p:nvPr/>
          </p:nvSpPr>
          <p:spPr bwMode="auto">
            <a:xfrm>
              <a:off x="2464" y="2654"/>
              <a:ext cx="205" cy="164"/>
            </a:xfrm>
            <a:custGeom>
              <a:avLst/>
              <a:gdLst>
                <a:gd name="T0" fmla="*/ 458 w 500"/>
                <a:gd name="T1" fmla="*/ 5 h 389"/>
                <a:gd name="T2" fmla="*/ 500 w 500"/>
                <a:gd name="T3" fmla="*/ 82 h 389"/>
                <a:gd name="T4" fmla="*/ 442 w 500"/>
                <a:gd name="T5" fmla="*/ 140 h 389"/>
                <a:gd name="T6" fmla="*/ 453 w 500"/>
                <a:gd name="T7" fmla="*/ 163 h 389"/>
                <a:gd name="T8" fmla="*/ 394 w 500"/>
                <a:gd name="T9" fmla="*/ 197 h 389"/>
                <a:gd name="T10" fmla="*/ 392 w 500"/>
                <a:gd name="T11" fmla="*/ 262 h 389"/>
                <a:gd name="T12" fmla="*/ 358 w 500"/>
                <a:gd name="T13" fmla="*/ 285 h 389"/>
                <a:gd name="T14" fmla="*/ 340 w 500"/>
                <a:gd name="T15" fmla="*/ 264 h 389"/>
                <a:gd name="T16" fmla="*/ 296 w 500"/>
                <a:gd name="T17" fmla="*/ 267 h 389"/>
                <a:gd name="T18" fmla="*/ 240 w 500"/>
                <a:gd name="T19" fmla="*/ 355 h 389"/>
                <a:gd name="T20" fmla="*/ 189 w 500"/>
                <a:gd name="T21" fmla="*/ 389 h 389"/>
                <a:gd name="T22" fmla="*/ 131 w 500"/>
                <a:gd name="T23" fmla="*/ 379 h 389"/>
                <a:gd name="T24" fmla="*/ 78 w 500"/>
                <a:gd name="T25" fmla="*/ 310 h 389"/>
                <a:gd name="T26" fmla="*/ 7 w 500"/>
                <a:gd name="T27" fmla="*/ 300 h 389"/>
                <a:gd name="T28" fmla="*/ 0 w 500"/>
                <a:gd name="T29" fmla="*/ 199 h 389"/>
                <a:gd name="T30" fmla="*/ 46 w 500"/>
                <a:gd name="T31" fmla="*/ 166 h 389"/>
                <a:gd name="T32" fmla="*/ 62 w 500"/>
                <a:gd name="T33" fmla="*/ 135 h 389"/>
                <a:gd name="T34" fmla="*/ 58 w 500"/>
                <a:gd name="T35" fmla="*/ 108 h 389"/>
                <a:gd name="T36" fmla="*/ 53 w 500"/>
                <a:gd name="T37" fmla="*/ 87 h 389"/>
                <a:gd name="T38" fmla="*/ 81 w 500"/>
                <a:gd name="T39" fmla="*/ 21 h 389"/>
                <a:gd name="T40" fmla="*/ 159 w 500"/>
                <a:gd name="T41" fmla="*/ 0 h 389"/>
                <a:gd name="T42" fmla="*/ 188 w 500"/>
                <a:gd name="T43" fmla="*/ 38 h 389"/>
                <a:gd name="T44" fmla="*/ 232 w 500"/>
                <a:gd name="T45" fmla="*/ 35 h 389"/>
                <a:gd name="T46" fmla="*/ 269 w 500"/>
                <a:gd name="T47" fmla="*/ 49 h 389"/>
                <a:gd name="T48" fmla="*/ 337 w 500"/>
                <a:gd name="T49" fmla="*/ 20 h 389"/>
                <a:gd name="T50" fmla="*/ 383 w 500"/>
                <a:gd name="T51" fmla="*/ 43 h 389"/>
                <a:gd name="T52" fmla="*/ 458 w 500"/>
                <a:gd name="T53" fmla="*/ 5 h 389"/>
                <a:gd name="T54" fmla="*/ 458 w 500"/>
                <a:gd name="T55" fmla="*/ 5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00" h="389">
                  <a:moveTo>
                    <a:pt x="458" y="5"/>
                  </a:moveTo>
                  <a:lnTo>
                    <a:pt x="500" y="82"/>
                  </a:lnTo>
                  <a:lnTo>
                    <a:pt x="442" y="140"/>
                  </a:lnTo>
                  <a:lnTo>
                    <a:pt x="453" y="163"/>
                  </a:lnTo>
                  <a:lnTo>
                    <a:pt x="394" y="197"/>
                  </a:lnTo>
                  <a:lnTo>
                    <a:pt x="392" y="262"/>
                  </a:lnTo>
                  <a:lnTo>
                    <a:pt x="358" y="285"/>
                  </a:lnTo>
                  <a:lnTo>
                    <a:pt x="340" y="264"/>
                  </a:lnTo>
                  <a:lnTo>
                    <a:pt x="296" y="267"/>
                  </a:lnTo>
                  <a:lnTo>
                    <a:pt x="240" y="355"/>
                  </a:lnTo>
                  <a:lnTo>
                    <a:pt x="189" y="389"/>
                  </a:lnTo>
                  <a:lnTo>
                    <a:pt x="131" y="379"/>
                  </a:lnTo>
                  <a:lnTo>
                    <a:pt x="78" y="310"/>
                  </a:lnTo>
                  <a:lnTo>
                    <a:pt x="7" y="300"/>
                  </a:lnTo>
                  <a:lnTo>
                    <a:pt x="0" y="199"/>
                  </a:lnTo>
                  <a:lnTo>
                    <a:pt x="46" y="166"/>
                  </a:lnTo>
                  <a:lnTo>
                    <a:pt x="62" y="135"/>
                  </a:lnTo>
                  <a:lnTo>
                    <a:pt x="58" y="108"/>
                  </a:lnTo>
                  <a:lnTo>
                    <a:pt x="53" y="87"/>
                  </a:lnTo>
                  <a:lnTo>
                    <a:pt x="81" y="21"/>
                  </a:lnTo>
                  <a:lnTo>
                    <a:pt x="159" y="0"/>
                  </a:lnTo>
                  <a:lnTo>
                    <a:pt x="188" y="38"/>
                  </a:lnTo>
                  <a:lnTo>
                    <a:pt x="232" y="35"/>
                  </a:lnTo>
                  <a:lnTo>
                    <a:pt x="269" y="49"/>
                  </a:lnTo>
                  <a:lnTo>
                    <a:pt x="337" y="20"/>
                  </a:lnTo>
                  <a:lnTo>
                    <a:pt x="383" y="43"/>
                  </a:lnTo>
                  <a:lnTo>
                    <a:pt x="458" y="5"/>
                  </a:lnTo>
                  <a:lnTo>
                    <a:pt x="458" y="5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149" name="Freeform 154"/>
            <p:cNvSpPr>
              <a:spLocks noChangeAspect="1"/>
            </p:cNvSpPr>
            <p:nvPr/>
          </p:nvSpPr>
          <p:spPr bwMode="auto">
            <a:xfrm>
              <a:off x="2651" y="2505"/>
              <a:ext cx="168" cy="269"/>
            </a:xfrm>
            <a:custGeom>
              <a:avLst/>
              <a:gdLst>
                <a:gd name="T0" fmla="*/ 1 w 410"/>
                <a:gd name="T1" fmla="*/ 356 h 636"/>
                <a:gd name="T2" fmla="*/ 65 w 410"/>
                <a:gd name="T3" fmla="*/ 407 h 636"/>
                <a:gd name="T4" fmla="*/ 74 w 410"/>
                <a:gd name="T5" fmla="*/ 509 h 636"/>
                <a:gd name="T6" fmla="*/ 24 w 410"/>
                <a:gd name="T7" fmla="*/ 512 h 636"/>
                <a:gd name="T8" fmla="*/ 81 w 410"/>
                <a:gd name="T9" fmla="*/ 587 h 636"/>
                <a:gd name="T10" fmla="*/ 48 w 410"/>
                <a:gd name="T11" fmla="*/ 636 h 636"/>
                <a:gd name="T12" fmla="*/ 198 w 410"/>
                <a:gd name="T13" fmla="*/ 587 h 636"/>
                <a:gd name="T14" fmla="*/ 256 w 410"/>
                <a:gd name="T15" fmla="*/ 552 h 636"/>
                <a:gd name="T16" fmla="*/ 308 w 410"/>
                <a:gd name="T17" fmla="*/ 548 h 636"/>
                <a:gd name="T18" fmla="*/ 365 w 410"/>
                <a:gd name="T19" fmla="*/ 483 h 636"/>
                <a:gd name="T20" fmla="*/ 390 w 410"/>
                <a:gd name="T21" fmla="*/ 481 h 636"/>
                <a:gd name="T22" fmla="*/ 339 w 410"/>
                <a:gd name="T23" fmla="*/ 390 h 636"/>
                <a:gd name="T24" fmla="*/ 369 w 410"/>
                <a:gd name="T25" fmla="*/ 294 h 636"/>
                <a:gd name="T26" fmla="*/ 410 w 410"/>
                <a:gd name="T27" fmla="*/ 284 h 636"/>
                <a:gd name="T28" fmla="*/ 394 w 410"/>
                <a:gd name="T29" fmla="*/ 154 h 636"/>
                <a:gd name="T30" fmla="*/ 87 w 410"/>
                <a:gd name="T31" fmla="*/ 0 h 636"/>
                <a:gd name="T32" fmla="*/ 77 w 410"/>
                <a:gd name="T33" fmla="*/ 101 h 636"/>
                <a:gd name="T34" fmla="*/ 106 w 410"/>
                <a:gd name="T35" fmla="*/ 132 h 636"/>
                <a:gd name="T36" fmla="*/ 105 w 410"/>
                <a:gd name="T37" fmla="*/ 217 h 636"/>
                <a:gd name="T38" fmla="*/ 0 w 410"/>
                <a:gd name="T39" fmla="*/ 325 h 636"/>
                <a:gd name="T40" fmla="*/ 1 w 410"/>
                <a:gd name="T41" fmla="*/ 349 h 636"/>
                <a:gd name="T42" fmla="*/ 1 w 410"/>
                <a:gd name="T43" fmla="*/ 356 h 636"/>
                <a:gd name="T44" fmla="*/ 1 w 410"/>
                <a:gd name="T45" fmla="*/ 356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10" h="636">
                  <a:moveTo>
                    <a:pt x="1" y="356"/>
                  </a:moveTo>
                  <a:lnTo>
                    <a:pt x="65" y="407"/>
                  </a:lnTo>
                  <a:lnTo>
                    <a:pt x="74" y="509"/>
                  </a:lnTo>
                  <a:lnTo>
                    <a:pt x="24" y="512"/>
                  </a:lnTo>
                  <a:lnTo>
                    <a:pt x="81" y="587"/>
                  </a:lnTo>
                  <a:lnTo>
                    <a:pt x="48" y="636"/>
                  </a:lnTo>
                  <a:lnTo>
                    <a:pt x="198" y="587"/>
                  </a:lnTo>
                  <a:lnTo>
                    <a:pt x="256" y="552"/>
                  </a:lnTo>
                  <a:lnTo>
                    <a:pt x="308" y="548"/>
                  </a:lnTo>
                  <a:lnTo>
                    <a:pt x="365" y="483"/>
                  </a:lnTo>
                  <a:lnTo>
                    <a:pt x="390" y="481"/>
                  </a:lnTo>
                  <a:lnTo>
                    <a:pt x="339" y="390"/>
                  </a:lnTo>
                  <a:lnTo>
                    <a:pt x="369" y="294"/>
                  </a:lnTo>
                  <a:lnTo>
                    <a:pt x="410" y="284"/>
                  </a:lnTo>
                  <a:lnTo>
                    <a:pt x="394" y="154"/>
                  </a:lnTo>
                  <a:lnTo>
                    <a:pt x="87" y="0"/>
                  </a:lnTo>
                  <a:lnTo>
                    <a:pt x="77" y="101"/>
                  </a:lnTo>
                  <a:lnTo>
                    <a:pt x="106" y="132"/>
                  </a:lnTo>
                  <a:lnTo>
                    <a:pt x="105" y="217"/>
                  </a:lnTo>
                  <a:lnTo>
                    <a:pt x="0" y="325"/>
                  </a:lnTo>
                  <a:lnTo>
                    <a:pt x="1" y="349"/>
                  </a:lnTo>
                  <a:lnTo>
                    <a:pt x="1" y="356"/>
                  </a:lnTo>
                  <a:lnTo>
                    <a:pt x="1" y="356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150" name="Freeform 155"/>
            <p:cNvSpPr>
              <a:spLocks noChangeAspect="1"/>
            </p:cNvSpPr>
            <p:nvPr/>
          </p:nvSpPr>
          <p:spPr bwMode="auto">
            <a:xfrm>
              <a:off x="2822" y="2370"/>
              <a:ext cx="188" cy="155"/>
            </a:xfrm>
            <a:custGeom>
              <a:avLst/>
              <a:gdLst>
                <a:gd name="T0" fmla="*/ 12 w 458"/>
                <a:gd name="T1" fmla="*/ 5 h 369"/>
                <a:gd name="T2" fmla="*/ 163 w 458"/>
                <a:gd name="T3" fmla="*/ 45 h 369"/>
                <a:gd name="T4" fmla="*/ 232 w 458"/>
                <a:gd name="T5" fmla="*/ 0 h 369"/>
                <a:gd name="T6" fmla="*/ 346 w 458"/>
                <a:gd name="T7" fmla="*/ 26 h 369"/>
                <a:gd name="T8" fmla="*/ 376 w 458"/>
                <a:gd name="T9" fmla="*/ 64 h 369"/>
                <a:gd name="T10" fmla="*/ 379 w 458"/>
                <a:gd name="T11" fmla="*/ 83 h 369"/>
                <a:gd name="T12" fmla="*/ 365 w 458"/>
                <a:gd name="T13" fmla="*/ 144 h 369"/>
                <a:gd name="T14" fmla="*/ 307 w 458"/>
                <a:gd name="T15" fmla="*/ 91 h 369"/>
                <a:gd name="T16" fmla="*/ 272 w 458"/>
                <a:gd name="T17" fmla="*/ 70 h 369"/>
                <a:gd name="T18" fmla="*/ 292 w 458"/>
                <a:gd name="T19" fmla="*/ 129 h 369"/>
                <a:gd name="T20" fmla="*/ 458 w 458"/>
                <a:gd name="T21" fmla="*/ 342 h 369"/>
                <a:gd name="T22" fmla="*/ 24 w 458"/>
                <a:gd name="T23" fmla="*/ 369 h 369"/>
                <a:gd name="T24" fmla="*/ 0 w 458"/>
                <a:gd name="T25" fmla="*/ 79 h 369"/>
                <a:gd name="T26" fmla="*/ 26 w 458"/>
                <a:gd name="T27" fmla="*/ 62 h 369"/>
                <a:gd name="T28" fmla="*/ 12 w 458"/>
                <a:gd name="T29" fmla="*/ 5 h 369"/>
                <a:gd name="T30" fmla="*/ 12 w 458"/>
                <a:gd name="T31" fmla="*/ 5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58" h="369">
                  <a:moveTo>
                    <a:pt x="12" y="5"/>
                  </a:moveTo>
                  <a:lnTo>
                    <a:pt x="163" y="45"/>
                  </a:lnTo>
                  <a:lnTo>
                    <a:pt x="232" y="0"/>
                  </a:lnTo>
                  <a:lnTo>
                    <a:pt x="346" y="26"/>
                  </a:lnTo>
                  <a:lnTo>
                    <a:pt x="376" y="64"/>
                  </a:lnTo>
                  <a:lnTo>
                    <a:pt x="379" y="83"/>
                  </a:lnTo>
                  <a:lnTo>
                    <a:pt x="365" y="144"/>
                  </a:lnTo>
                  <a:lnTo>
                    <a:pt x="307" y="91"/>
                  </a:lnTo>
                  <a:lnTo>
                    <a:pt x="272" y="70"/>
                  </a:lnTo>
                  <a:lnTo>
                    <a:pt x="292" y="129"/>
                  </a:lnTo>
                  <a:lnTo>
                    <a:pt x="458" y="342"/>
                  </a:lnTo>
                  <a:lnTo>
                    <a:pt x="24" y="369"/>
                  </a:lnTo>
                  <a:lnTo>
                    <a:pt x="0" y="79"/>
                  </a:lnTo>
                  <a:lnTo>
                    <a:pt x="26" y="62"/>
                  </a:lnTo>
                  <a:lnTo>
                    <a:pt x="12" y="5"/>
                  </a:lnTo>
                  <a:lnTo>
                    <a:pt x="12" y="5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151" name="Freeform 156"/>
            <p:cNvSpPr>
              <a:spLocks noChangeAspect="1"/>
            </p:cNvSpPr>
            <p:nvPr/>
          </p:nvSpPr>
          <p:spPr bwMode="auto">
            <a:xfrm>
              <a:off x="2562" y="2657"/>
              <a:ext cx="127" cy="189"/>
            </a:xfrm>
            <a:custGeom>
              <a:avLst/>
              <a:gdLst>
                <a:gd name="T0" fmla="*/ 0 w 307"/>
                <a:gd name="T1" fmla="*/ 350 h 450"/>
                <a:gd name="T2" fmla="*/ 53 w 307"/>
                <a:gd name="T3" fmla="*/ 379 h 450"/>
                <a:gd name="T4" fmla="*/ 51 w 307"/>
                <a:gd name="T5" fmla="*/ 450 h 450"/>
                <a:gd name="T6" fmla="*/ 307 w 307"/>
                <a:gd name="T7" fmla="*/ 450 h 450"/>
                <a:gd name="T8" fmla="*/ 303 w 307"/>
                <a:gd name="T9" fmla="*/ 403 h 450"/>
                <a:gd name="T10" fmla="*/ 253 w 307"/>
                <a:gd name="T11" fmla="*/ 319 h 450"/>
                <a:gd name="T12" fmla="*/ 300 w 307"/>
                <a:gd name="T13" fmla="*/ 228 h 450"/>
                <a:gd name="T14" fmla="*/ 241 w 307"/>
                <a:gd name="T15" fmla="*/ 156 h 450"/>
                <a:gd name="T16" fmla="*/ 291 w 307"/>
                <a:gd name="T17" fmla="*/ 153 h 450"/>
                <a:gd name="T18" fmla="*/ 282 w 307"/>
                <a:gd name="T19" fmla="*/ 51 h 450"/>
                <a:gd name="T20" fmla="*/ 218 w 307"/>
                <a:gd name="T21" fmla="*/ 0 h 450"/>
                <a:gd name="T22" fmla="*/ 260 w 307"/>
                <a:gd name="T23" fmla="*/ 77 h 450"/>
                <a:gd name="T24" fmla="*/ 194 w 307"/>
                <a:gd name="T25" fmla="*/ 135 h 450"/>
                <a:gd name="T26" fmla="*/ 213 w 307"/>
                <a:gd name="T27" fmla="*/ 158 h 450"/>
                <a:gd name="T28" fmla="*/ 154 w 307"/>
                <a:gd name="T29" fmla="*/ 187 h 450"/>
                <a:gd name="T30" fmla="*/ 151 w 307"/>
                <a:gd name="T31" fmla="*/ 248 h 450"/>
                <a:gd name="T32" fmla="*/ 118 w 307"/>
                <a:gd name="T33" fmla="*/ 280 h 450"/>
                <a:gd name="T34" fmla="*/ 100 w 307"/>
                <a:gd name="T35" fmla="*/ 259 h 450"/>
                <a:gd name="T36" fmla="*/ 56 w 307"/>
                <a:gd name="T37" fmla="*/ 262 h 450"/>
                <a:gd name="T38" fmla="*/ 0 w 307"/>
                <a:gd name="T39" fmla="*/ 350 h 450"/>
                <a:gd name="T40" fmla="*/ 0 w 307"/>
                <a:gd name="T41" fmla="*/ 350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7" h="450">
                  <a:moveTo>
                    <a:pt x="0" y="350"/>
                  </a:moveTo>
                  <a:lnTo>
                    <a:pt x="53" y="379"/>
                  </a:lnTo>
                  <a:lnTo>
                    <a:pt x="51" y="450"/>
                  </a:lnTo>
                  <a:lnTo>
                    <a:pt x="307" y="450"/>
                  </a:lnTo>
                  <a:lnTo>
                    <a:pt x="303" y="403"/>
                  </a:lnTo>
                  <a:lnTo>
                    <a:pt x="253" y="319"/>
                  </a:lnTo>
                  <a:lnTo>
                    <a:pt x="300" y="228"/>
                  </a:lnTo>
                  <a:lnTo>
                    <a:pt x="241" y="156"/>
                  </a:lnTo>
                  <a:lnTo>
                    <a:pt x="291" y="153"/>
                  </a:lnTo>
                  <a:lnTo>
                    <a:pt x="282" y="51"/>
                  </a:lnTo>
                  <a:lnTo>
                    <a:pt x="218" y="0"/>
                  </a:lnTo>
                  <a:lnTo>
                    <a:pt x="260" y="77"/>
                  </a:lnTo>
                  <a:lnTo>
                    <a:pt x="194" y="135"/>
                  </a:lnTo>
                  <a:lnTo>
                    <a:pt x="213" y="158"/>
                  </a:lnTo>
                  <a:lnTo>
                    <a:pt x="154" y="187"/>
                  </a:lnTo>
                  <a:lnTo>
                    <a:pt x="151" y="248"/>
                  </a:lnTo>
                  <a:lnTo>
                    <a:pt x="118" y="280"/>
                  </a:lnTo>
                  <a:lnTo>
                    <a:pt x="100" y="259"/>
                  </a:lnTo>
                  <a:lnTo>
                    <a:pt x="56" y="262"/>
                  </a:lnTo>
                  <a:lnTo>
                    <a:pt x="0" y="350"/>
                  </a:lnTo>
                  <a:lnTo>
                    <a:pt x="0" y="350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152" name="Freeform 157"/>
            <p:cNvSpPr>
              <a:spLocks noChangeAspect="1"/>
            </p:cNvSpPr>
            <p:nvPr/>
          </p:nvSpPr>
          <p:spPr bwMode="auto">
            <a:xfrm>
              <a:off x="2791" y="2515"/>
              <a:ext cx="265" cy="301"/>
            </a:xfrm>
            <a:custGeom>
              <a:avLst/>
              <a:gdLst>
                <a:gd name="T0" fmla="*/ 535 w 647"/>
                <a:gd name="T1" fmla="*/ 0 h 716"/>
                <a:gd name="T2" fmla="*/ 99 w 647"/>
                <a:gd name="T3" fmla="*/ 27 h 716"/>
                <a:gd name="T4" fmla="*/ 106 w 647"/>
                <a:gd name="T5" fmla="*/ 105 h 716"/>
                <a:gd name="T6" fmla="*/ 50 w 647"/>
                <a:gd name="T7" fmla="*/ 101 h 716"/>
                <a:gd name="T8" fmla="*/ 71 w 647"/>
                <a:gd name="T9" fmla="*/ 263 h 716"/>
                <a:gd name="T10" fmla="*/ 30 w 647"/>
                <a:gd name="T11" fmla="*/ 273 h 716"/>
                <a:gd name="T12" fmla="*/ 0 w 647"/>
                <a:gd name="T13" fmla="*/ 369 h 716"/>
                <a:gd name="T14" fmla="*/ 75 w 647"/>
                <a:gd name="T15" fmla="*/ 512 h 716"/>
                <a:gd name="T16" fmla="*/ 139 w 647"/>
                <a:gd name="T17" fmla="*/ 558 h 716"/>
                <a:gd name="T18" fmla="*/ 148 w 647"/>
                <a:gd name="T19" fmla="*/ 578 h 716"/>
                <a:gd name="T20" fmla="*/ 195 w 647"/>
                <a:gd name="T21" fmla="*/ 600 h 716"/>
                <a:gd name="T22" fmla="*/ 226 w 647"/>
                <a:gd name="T23" fmla="*/ 661 h 716"/>
                <a:gd name="T24" fmla="*/ 264 w 647"/>
                <a:gd name="T25" fmla="*/ 682 h 716"/>
                <a:gd name="T26" fmla="*/ 299 w 647"/>
                <a:gd name="T27" fmla="*/ 681 h 716"/>
                <a:gd name="T28" fmla="*/ 318 w 647"/>
                <a:gd name="T29" fmla="*/ 693 h 716"/>
                <a:gd name="T30" fmla="*/ 333 w 647"/>
                <a:gd name="T31" fmla="*/ 679 h 716"/>
                <a:gd name="T32" fmla="*/ 372 w 647"/>
                <a:gd name="T33" fmla="*/ 716 h 716"/>
                <a:gd name="T34" fmla="*/ 458 w 647"/>
                <a:gd name="T35" fmla="*/ 710 h 716"/>
                <a:gd name="T36" fmla="*/ 537 w 647"/>
                <a:gd name="T37" fmla="*/ 671 h 716"/>
                <a:gd name="T38" fmla="*/ 587 w 647"/>
                <a:gd name="T39" fmla="*/ 667 h 716"/>
                <a:gd name="T40" fmla="*/ 576 w 647"/>
                <a:gd name="T41" fmla="*/ 630 h 716"/>
                <a:gd name="T42" fmla="*/ 519 w 647"/>
                <a:gd name="T43" fmla="*/ 610 h 716"/>
                <a:gd name="T44" fmla="*/ 516 w 647"/>
                <a:gd name="T45" fmla="*/ 548 h 716"/>
                <a:gd name="T46" fmla="*/ 472 w 647"/>
                <a:gd name="T47" fmla="*/ 552 h 716"/>
                <a:gd name="T48" fmla="*/ 470 w 647"/>
                <a:gd name="T49" fmla="*/ 528 h 716"/>
                <a:gd name="T50" fmla="*/ 520 w 647"/>
                <a:gd name="T51" fmla="*/ 493 h 716"/>
                <a:gd name="T52" fmla="*/ 525 w 647"/>
                <a:gd name="T53" fmla="*/ 431 h 716"/>
                <a:gd name="T54" fmla="*/ 594 w 647"/>
                <a:gd name="T55" fmla="*/ 340 h 716"/>
                <a:gd name="T56" fmla="*/ 582 w 647"/>
                <a:gd name="T57" fmla="*/ 271 h 716"/>
                <a:gd name="T58" fmla="*/ 594 w 647"/>
                <a:gd name="T59" fmla="*/ 217 h 716"/>
                <a:gd name="T60" fmla="*/ 647 w 647"/>
                <a:gd name="T61" fmla="*/ 165 h 716"/>
                <a:gd name="T62" fmla="*/ 589 w 647"/>
                <a:gd name="T63" fmla="*/ 136 h 716"/>
                <a:gd name="T64" fmla="*/ 583 w 647"/>
                <a:gd name="T65" fmla="*/ 68 h 716"/>
                <a:gd name="T66" fmla="*/ 535 w 647"/>
                <a:gd name="T67" fmla="*/ 0 h 716"/>
                <a:gd name="T68" fmla="*/ 535 w 647"/>
                <a:gd name="T69" fmla="*/ 0 h 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47" h="716">
                  <a:moveTo>
                    <a:pt x="535" y="0"/>
                  </a:moveTo>
                  <a:lnTo>
                    <a:pt x="99" y="27"/>
                  </a:lnTo>
                  <a:lnTo>
                    <a:pt x="106" y="105"/>
                  </a:lnTo>
                  <a:lnTo>
                    <a:pt x="50" y="101"/>
                  </a:lnTo>
                  <a:lnTo>
                    <a:pt x="71" y="263"/>
                  </a:lnTo>
                  <a:lnTo>
                    <a:pt x="30" y="273"/>
                  </a:lnTo>
                  <a:lnTo>
                    <a:pt x="0" y="369"/>
                  </a:lnTo>
                  <a:lnTo>
                    <a:pt x="75" y="512"/>
                  </a:lnTo>
                  <a:lnTo>
                    <a:pt x="139" y="558"/>
                  </a:lnTo>
                  <a:lnTo>
                    <a:pt x="148" y="578"/>
                  </a:lnTo>
                  <a:lnTo>
                    <a:pt x="195" y="600"/>
                  </a:lnTo>
                  <a:lnTo>
                    <a:pt x="226" y="661"/>
                  </a:lnTo>
                  <a:lnTo>
                    <a:pt x="264" y="682"/>
                  </a:lnTo>
                  <a:lnTo>
                    <a:pt x="299" y="681"/>
                  </a:lnTo>
                  <a:lnTo>
                    <a:pt x="318" y="693"/>
                  </a:lnTo>
                  <a:lnTo>
                    <a:pt x="333" y="679"/>
                  </a:lnTo>
                  <a:lnTo>
                    <a:pt x="372" y="716"/>
                  </a:lnTo>
                  <a:lnTo>
                    <a:pt x="458" y="710"/>
                  </a:lnTo>
                  <a:lnTo>
                    <a:pt x="537" y="671"/>
                  </a:lnTo>
                  <a:lnTo>
                    <a:pt x="587" y="667"/>
                  </a:lnTo>
                  <a:lnTo>
                    <a:pt x="576" y="630"/>
                  </a:lnTo>
                  <a:lnTo>
                    <a:pt x="519" y="610"/>
                  </a:lnTo>
                  <a:lnTo>
                    <a:pt x="516" y="548"/>
                  </a:lnTo>
                  <a:lnTo>
                    <a:pt x="472" y="552"/>
                  </a:lnTo>
                  <a:lnTo>
                    <a:pt x="470" y="528"/>
                  </a:lnTo>
                  <a:lnTo>
                    <a:pt x="520" y="493"/>
                  </a:lnTo>
                  <a:lnTo>
                    <a:pt x="525" y="431"/>
                  </a:lnTo>
                  <a:lnTo>
                    <a:pt x="594" y="340"/>
                  </a:lnTo>
                  <a:lnTo>
                    <a:pt x="582" y="271"/>
                  </a:lnTo>
                  <a:lnTo>
                    <a:pt x="594" y="217"/>
                  </a:lnTo>
                  <a:lnTo>
                    <a:pt x="647" y="165"/>
                  </a:lnTo>
                  <a:lnTo>
                    <a:pt x="589" y="136"/>
                  </a:lnTo>
                  <a:lnTo>
                    <a:pt x="583" y="68"/>
                  </a:lnTo>
                  <a:lnTo>
                    <a:pt x="535" y="0"/>
                  </a:lnTo>
                  <a:lnTo>
                    <a:pt x="535" y="0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153" name="Freeform 158"/>
            <p:cNvSpPr>
              <a:spLocks noChangeAspect="1"/>
            </p:cNvSpPr>
            <p:nvPr/>
          </p:nvSpPr>
          <p:spPr bwMode="auto">
            <a:xfrm>
              <a:off x="2667" y="2708"/>
              <a:ext cx="217" cy="121"/>
            </a:xfrm>
            <a:custGeom>
              <a:avLst/>
              <a:gdLst>
                <a:gd name="T0" fmla="*/ 21 w 528"/>
                <a:gd name="T1" fmla="*/ 155 h 289"/>
                <a:gd name="T2" fmla="*/ 0 w 528"/>
                <a:gd name="T3" fmla="*/ 198 h 289"/>
                <a:gd name="T4" fmla="*/ 46 w 528"/>
                <a:gd name="T5" fmla="*/ 279 h 289"/>
                <a:gd name="T6" fmla="*/ 90 w 528"/>
                <a:gd name="T7" fmla="*/ 256 h 289"/>
                <a:gd name="T8" fmla="*/ 165 w 528"/>
                <a:gd name="T9" fmla="*/ 289 h 289"/>
                <a:gd name="T10" fmla="*/ 181 w 528"/>
                <a:gd name="T11" fmla="*/ 233 h 289"/>
                <a:gd name="T12" fmla="*/ 223 w 528"/>
                <a:gd name="T13" fmla="*/ 214 h 289"/>
                <a:gd name="T14" fmla="*/ 321 w 528"/>
                <a:gd name="T15" fmla="*/ 241 h 289"/>
                <a:gd name="T16" fmla="*/ 387 w 528"/>
                <a:gd name="T17" fmla="*/ 204 h 289"/>
                <a:gd name="T18" fmla="*/ 432 w 528"/>
                <a:gd name="T19" fmla="*/ 208 h 289"/>
                <a:gd name="T20" fmla="*/ 467 w 528"/>
                <a:gd name="T21" fmla="*/ 193 h 289"/>
                <a:gd name="T22" fmla="*/ 528 w 528"/>
                <a:gd name="T23" fmla="*/ 201 h 289"/>
                <a:gd name="T24" fmla="*/ 497 w 528"/>
                <a:gd name="T25" fmla="*/ 144 h 289"/>
                <a:gd name="T26" fmla="*/ 450 w 528"/>
                <a:gd name="T27" fmla="*/ 121 h 289"/>
                <a:gd name="T28" fmla="*/ 445 w 528"/>
                <a:gd name="T29" fmla="*/ 101 h 289"/>
                <a:gd name="T30" fmla="*/ 388 w 528"/>
                <a:gd name="T31" fmla="*/ 63 h 289"/>
                <a:gd name="T32" fmla="*/ 352 w 528"/>
                <a:gd name="T33" fmla="*/ 0 h 289"/>
                <a:gd name="T34" fmla="*/ 328 w 528"/>
                <a:gd name="T35" fmla="*/ 5 h 289"/>
                <a:gd name="T36" fmla="*/ 271 w 528"/>
                <a:gd name="T37" fmla="*/ 70 h 289"/>
                <a:gd name="T38" fmla="*/ 219 w 528"/>
                <a:gd name="T39" fmla="*/ 74 h 289"/>
                <a:gd name="T40" fmla="*/ 165 w 528"/>
                <a:gd name="T41" fmla="*/ 106 h 289"/>
                <a:gd name="T42" fmla="*/ 21 w 528"/>
                <a:gd name="T43" fmla="*/ 155 h 289"/>
                <a:gd name="T44" fmla="*/ 21 w 528"/>
                <a:gd name="T45" fmla="*/ 155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28" h="289">
                  <a:moveTo>
                    <a:pt x="21" y="155"/>
                  </a:moveTo>
                  <a:lnTo>
                    <a:pt x="0" y="198"/>
                  </a:lnTo>
                  <a:lnTo>
                    <a:pt x="46" y="279"/>
                  </a:lnTo>
                  <a:lnTo>
                    <a:pt x="90" y="256"/>
                  </a:lnTo>
                  <a:lnTo>
                    <a:pt x="165" y="289"/>
                  </a:lnTo>
                  <a:lnTo>
                    <a:pt x="181" y="233"/>
                  </a:lnTo>
                  <a:lnTo>
                    <a:pt x="223" y="214"/>
                  </a:lnTo>
                  <a:lnTo>
                    <a:pt x="321" y="241"/>
                  </a:lnTo>
                  <a:lnTo>
                    <a:pt x="387" y="204"/>
                  </a:lnTo>
                  <a:lnTo>
                    <a:pt x="432" y="208"/>
                  </a:lnTo>
                  <a:lnTo>
                    <a:pt x="467" y="193"/>
                  </a:lnTo>
                  <a:lnTo>
                    <a:pt x="528" y="201"/>
                  </a:lnTo>
                  <a:lnTo>
                    <a:pt x="497" y="144"/>
                  </a:lnTo>
                  <a:lnTo>
                    <a:pt x="450" y="121"/>
                  </a:lnTo>
                  <a:lnTo>
                    <a:pt x="445" y="101"/>
                  </a:lnTo>
                  <a:lnTo>
                    <a:pt x="388" y="63"/>
                  </a:lnTo>
                  <a:lnTo>
                    <a:pt x="352" y="0"/>
                  </a:lnTo>
                  <a:lnTo>
                    <a:pt x="328" y="5"/>
                  </a:lnTo>
                  <a:lnTo>
                    <a:pt x="271" y="70"/>
                  </a:lnTo>
                  <a:lnTo>
                    <a:pt x="219" y="74"/>
                  </a:lnTo>
                  <a:lnTo>
                    <a:pt x="165" y="106"/>
                  </a:lnTo>
                  <a:lnTo>
                    <a:pt x="21" y="155"/>
                  </a:lnTo>
                  <a:lnTo>
                    <a:pt x="21" y="155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154" name="Freeform 159"/>
            <p:cNvSpPr>
              <a:spLocks noChangeAspect="1"/>
            </p:cNvSpPr>
            <p:nvPr/>
          </p:nvSpPr>
          <p:spPr bwMode="auto">
            <a:xfrm>
              <a:off x="2984" y="2584"/>
              <a:ext cx="241" cy="232"/>
            </a:xfrm>
            <a:custGeom>
              <a:avLst/>
              <a:gdLst>
                <a:gd name="T0" fmla="*/ 173 w 588"/>
                <a:gd name="T1" fmla="*/ 0 h 551"/>
                <a:gd name="T2" fmla="*/ 224 w 588"/>
                <a:gd name="T3" fmla="*/ 105 h 551"/>
                <a:gd name="T4" fmla="*/ 362 w 588"/>
                <a:gd name="T5" fmla="*/ 191 h 551"/>
                <a:gd name="T6" fmla="*/ 321 w 588"/>
                <a:gd name="T7" fmla="*/ 226 h 551"/>
                <a:gd name="T8" fmla="*/ 317 w 588"/>
                <a:gd name="T9" fmla="*/ 266 h 551"/>
                <a:gd name="T10" fmla="*/ 394 w 588"/>
                <a:gd name="T11" fmla="*/ 252 h 551"/>
                <a:gd name="T12" fmla="*/ 370 w 588"/>
                <a:gd name="T13" fmla="*/ 279 h 551"/>
                <a:gd name="T14" fmla="*/ 411 w 588"/>
                <a:gd name="T15" fmla="*/ 331 h 551"/>
                <a:gd name="T16" fmla="*/ 473 w 588"/>
                <a:gd name="T17" fmla="*/ 357 h 551"/>
                <a:gd name="T18" fmla="*/ 588 w 588"/>
                <a:gd name="T19" fmla="*/ 357 h 551"/>
                <a:gd name="T20" fmla="*/ 499 w 588"/>
                <a:gd name="T21" fmla="*/ 465 h 551"/>
                <a:gd name="T22" fmla="*/ 329 w 588"/>
                <a:gd name="T23" fmla="*/ 531 h 551"/>
                <a:gd name="T24" fmla="*/ 283 w 588"/>
                <a:gd name="T25" fmla="*/ 517 h 551"/>
                <a:gd name="T26" fmla="*/ 251 w 588"/>
                <a:gd name="T27" fmla="*/ 551 h 551"/>
                <a:gd name="T28" fmla="*/ 206 w 588"/>
                <a:gd name="T29" fmla="*/ 547 h 551"/>
                <a:gd name="T30" fmla="*/ 150 w 588"/>
                <a:gd name="T31" fmla="*/ 501 h 551"/>
                <a:gd name="T32" fmla="*/ 117 w 588"/>
                <a:gd name="T33" fmla="*/ 501 h 551"/>
                <a:gd name="T34" fmla="*/ 106 w 588"/>
                <a:gd name="T35" fmla="*/ 465 h 551"/>
                <a:gd name="T36" fmla="*/ 49 w 588"/>
                <a:gd name="T37" fmla="*/ 445 h 551"/>
                <a:gd name="T38" fmla="*/ 46 w 588"/>
                <a:gd name="T39" fmla="*/ 383 h 551"/>
                <a:gd name="T40" fmla="*/ 2 w 588"/>
                <a:gd name="T41" fmla="*/ 387 h 551"/>
                <a:gd name="T42" fmla="*/ 0 w 588"/>
                <a:gd name="T43" fmla="*/ 363 h 551"/>
                <a:gd name="T44" fmla="*/ 50 w 588"/>
                <a:gd name="T45" fmla="*/ 328 h 551"/>
                <a:gd name="T46" fmla="*/ 55 w 588"/>
                <a:gd name="T47" fmla="*/ 266 h 551"/>
                <a:gd name="T48" fmla="*/ 124 w 588"/>
                <a:gd name="T49" fmla="*/ 175 h 551"/>
                <a:gd name="T50" fmla="*/ 112 w 588"/>
                <a:gd name="T51" fmla="*/ 105 h 551"/>
                <a:gd name="T52" fmla="*/ 124 w 588"/>
                <a:gd name="T53" fmla="*/ 52 h 551"/>
                <a:gd name="T54" fmla="*/ 173 w 588"/>
                <a:gd name="T55" fmla="*/ 0 h 551"/>
                <a:gd name="T56" fmla="*/ 173 w 588"/>
                <a:gd name="T57" fmla="*/ 0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88" h="551">
                  <a:moveTo>
                    <a:pt x="173" y="0"/>
                  </a:moveTo>
                  <a:lnTo>
                    <a:pt x="224" y="105"/>
                  </a:lnTo>
                  <a:lnTo>
                    <a:pt x="362" y="191"/>
                  </a:lnTo>
                  <a:lnTo>
                    <a:pt x="321" y="226"/>
                  </a:lnTo>
                  <a:lnTo>
                    <a:pt x="317" y="266"/>
                  </a:lnTo>
                  <a:lnTo>
                    <a:pt x="394" y="252"/>
                  </a:lnTo>
                  <a:lnTo>
                    <a:pt x="370" y="279"/>
                  </a:lnTo>
                  <a:lnTo>
                    <a:pt x="411" y="331"/>
                  </a:lnTo>
                  <a:lnTo>
                    <a:pt x="473" y="357"/>
                  </a:lnTo>
                  <a:lnTo>
                    <a:pt x="588" y="357"/>
                  </a:lnTo>
                  <a:lnTo>
                    <a:pt x="499" y="465"/>
                  </a:lnTo>
                  <a:lnTo>
                    <a:pt x="329" y="531"/>
                  </a:lnTo>
                  <a:lnTo>
                    <a:pt x="283" y="517"/>
                  </a:lnTo>
                  <a:lnTo>
                    <a:pt x="251" y="551"/>
                  </a:lnTo>
                  <a:lnTo>
                    <a:pt x="206" y="547"/>
                  </a:lnTo>
                  <a:lnTo>
                    <a:pt x="150" y="501"/>
                  </a:lnTo>
                  <a:lnTo>
                    <a:pt x="117" y="501"/>
                  </a:lnTo>
                  <a:lnTo>
                    <a:pt x="106" y="465"/>
                  </a:lnTo>
                  <a:lnTo>
                    <a:pt x="49" y="445"/>
                  </a:lnTo>
                  <a:lnTo>
                    <a:pt x="46" y="383"/>
                  </a:lnTo>
                  <a:lnTo>
                    <a:pt x="2" y="387"/>
                  </a:lnTo>
                  <a:lnTo>
                    <a:pt x="0" y="363"/>
                  </a:lnTo>
                  <a:lnTo>
                    <a:pt x="50" y="328"/>
                  </a:lnTo>
                  <a:lnTo>
                    <a:pt x="55" y="266"/>
                  </a:lnTo>
                  <a:lnTo>
                    <a:pt x="124" y="175"/>
                  </a:lnTo>
                  <a:lnTo>
                    <a:pt x="112" y="105"/>
                  </a:lnTo>
                  <a:lnTo>
                    <a:pt x="124" y="52"/>
                  </a:lnTo>
                  <a:lnTo>
                    <a:pt x="173" y="0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155" name="Freeform 160"/>
            <p:cNvSpPr>
              <a:spLocks noChangeAspect="1"/>
            </p:cNvSpPr>
            <p:nvPr/>
          </p:nvSpPr>
          <p:spPr bwMode="auto">
            <a:xfrm>
              <a:off x="3115" y="2665"/>
              <a:ext cx="31" cy="31"/>
            </a:xfrm>
            <a:custGeom>
              <a:avLst/>
              <a:gdLst>
                <a:gd name="T0" fmla="*/ 43 w 76"/>
                <a:gd name="T1" fmla="*/ 0 h 75"/>
                <a:gd name="T2" fmla="*/ 4 w 76"/>
                <a:gd name="T3" fmla="*/ 35 h 75"/>
                <a:gd name="T4" fmla="*/ 0 w 76"/>
                <a:gd name="T5" fmla="*/ 75 h 75"/>
                <a:gd name="T6" fmla="*/ 76 w 76"/>
                <a:gd name="T7" fmla="*/ 62 h 75"/>
                <a:gd name="T8" fmla="*/ 43 w 76"/>
                <a:gd name="T9" fmla="*/ 0 h 75"/>
                <a:gd name="T10" fmla="*/ 43 w 76"/>
                <a:gd name="T11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75">
                  <a:moveTo>
                    <a:pt x="43" y="0"/>
                  </a:moveTo>
                  <a:lnTo>
                    <a:pt x="4" y="35"/>
                  </a:lnTo>
                  <a:lnTo>
                    <a:pt x="0" y="75"/>
                  </a:lnTo>
                  <a:lnTo>
                    <a:pt x="76" y="62"/>
                  </a:lnTo>
                  <a:lnTo>
                    <a:pt x="43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156" name="Freeform 161"/>
            <p:cNvSpPr>
              <a:spLocks noChangeAspect="1"/>
            </p:cNvSpPr>
            <p:nvPr/>
          </p:nvSpPr>
          <p:spPr bwMode="auto">
            <a:xfrm>
              <a:off x="3110" y="2673"/>
              <a:ext cx="167" cy="219"/>
            </a:xfrm>
            <a:custGeom>
              <a:avLst/>
              <a:gdLst>
                <a:gd name="T0" fmla="*/ 87 w 407"/>
                <a:gd name="T1" fmla="*/ 41 h 518"/>
                <a:gd name="T2" fmla="*/ 100 w 407"/>
                <a:gd name="T3" fmla="*/ 64 h 518"/>
                <a:gd name="T4" fmla="*/ 186 w 407"/>
                <a:gd name="T5" fmla="*/ 59 h 518"/>
                <a:gd name="T6" fmla="*/ 275 w 407"/>
                <a:gd name="T7" fmla="*/ 50 h 518"/>
                <a:gd name="T8" fmla="*/ 335 w 407"/>
                <a:gd name="T9" fmla="*/ 32 h 518"/>
                <a:gd name="T10" fmla="*/ 383 w 407"/>
                <a:gd name="T11" fmla="*/ 0 h 518"/>
                <a:gd name="T12" fmla="*/ 407 w 407"/>
                <a:gd name="T13" fmla="*/ 46 h 518"/>
                <a:gd name="T14" fmla="*/ 282 w 407"/>
                <a:gd name="T15" fmla="*/ 303 h 518"/>
                <a:gd name="T16" fmla="*/ 25 w 407"/>
                <a:gd name="T17" fmla="*/ 518 h 518"/>
                <a:gd name="T18" fmla="*/ 0 w 407"/>
                <a:gd name="T19" fmla="*/ 472 h 518"/>
                <a:gd name="T20" fmla="*/ 20 w 407"/>
                <a:gd name="T21" fmla="*/ 320 h 518"/>
                <a:gd name="T22" fmla="*/ 192 w 407"/>
                <a:gd name="T23" fmla="*/ 254 h 518"/>
                <a:gd name="T24" fmla="*/ 281 w 407"/>
                <a:gd name="T25" fmla="*/ 146 h 518"/>
                <a:gd name="T26" fmla="*/ 166 w 407"/>
                <a:gd name="T27" fmla="*/ 146 h 518"/>
                <a:gd name="T28" fmla="*/ 104 w 407"/>
                <a:gd name="T29" fmla="*/ 120 h 518"/>
                <a:gd name="T30" fmla="*/ 63 w 407"/>
                <a:gd name="T31" fmla="*/ 67 h 518"/>
                <a:gd name="T32" fmla="*/ 87 w 407"/>
                <a:gd name="T33" fmla="*/ 41 h 518"/>
                <a:gd name="T34" fmla="*/ 87 w 407"/>
                <a:gd name="T35" fmla="*/ 41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7" h="518">
                  <a:moveTo>
                    <a:pt x="87" y="41"/>
                  </a:moveTo>
                  <a:lnTo>
                    <a:pt x="100" y="64"/>
                  </a:lnTo>
                  <a:lnTo>
                    <a:pt x="186" y="59"/>
                  </a:lnTo>
                  <a:lnTo>
                    <a:pt x="275" y="50"/>
                  </a:lnTo>
                  <a:lnTo>
                    <a:pt x="335" y="32"/>
                  </a:lnTo>
                  <a:lnTo>
                    <a:pt x="383" y="0"/>
                  </a:lnTo>
                  <a:lnTo>
                    <a:pt x="407" y="46"/>
                  </a:lnTo>
                  <a:lnTo>
                    <a:pt x="282" y="303"/>
                  </a:lnTo>
                  <a:lnTo>
                    <a:pt x="25" y="518"/>
                  </a:lnTo>
                  <a:lnTo>
                    <a:pt x="0" y="472"/>
                  </a:lnTo>
                  <a:lnTo>
                    <a:pt x="20" y="320"/>
                  </a:lnTo>
                  <a:lnTo>
                    <a:pt x="192" y="254"/>
                  </a:lnTo>
                  <a:lnTo>
                    <a:pt x="281" y="146"/>
                  </a:lnTo>
                  <a:lnTo>
                    <a:pt x="166" y="146"/>
                  </a:lnTo>
                  <a:lnTo>
                    <a:pt x="104" y="120"/>
                  </a:lnTo>
                  <a:lnTo>
                    <a:pt x="63" y="67"/>
                  </a:lnTo>
                  <a:lnTo>
                    <a:pt x="87" y="41"/>
                  </a:lnTo>
                  <a:lnTo>
                    <a:pt x="87" y="41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157" name="Freeform 162"/>
            <p:cNvSpPr>
              <a:spLocks noChangeAspect="1"/>
            </p:cNvSpPr>
            <p:nvPr/>
          </p:nvSpPr>
          <p:spPr bwMode="auto">
            <a:xfrm>
              <a:off x="2578" y="2844"/>
              <a:ext cx="31" cy="20"/>
            </a:xfrm>
            <a:custGeom>
              <a:avLst/>
              <a:gdLst>
                <a:gd name="T0" fmla="*/ 12 w 76"/>
                <a:gd name="T1" fmla="*/ 0 h 48"/>
                <a:gd name="T2" fmla="*/ 76 w 76"/>
                <a:gd name="T3" fmla="*/ 4 h 48"/>
                <a:gd name="T4" fmla="*/ 70 w 76"/>
                <a:gd name="T5" fmla="*/ 48 h 48"/>
                <a:gd name="T6" fmla="*/ 0 w 76"/>
                <a:gd name="T7" fmla="*/ 45 h 48"/>
                <a:gd name="T8" fmla="*/ 12 w 76"/>
                <a:gd name="T9" fmla="*/ 0 h 48"/>
                <a:gd name="T10" fmla="*/ 12 w 76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48">
                  <a:moveTo>
                    <a:pt x="12" y="0"/>
                  </a:moveTo>
                  <a:lnTo>
                    <a:pt x="76" y="4"/>
                  </a:lnTo>
                  <a:lnTo>
                    <a:pt x="70" y="48"/>
                  </a:lnTo>
                  <a:lnTo>
                    <a:pt x="0" y="45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158" name="Freeform 163"/>
            <p:cNvSpPr>
              <a:spLocks noChangeAspect="1"/>
            </p:cNvSpPr>
            <p:nvPr/>
          </p:nvSpPr>
          <p:spPr bwMode="auto">
            <a:xfrm>
              <a:off x="2569" y="2846"/>
              <a:ext cx="96" cy="112"/>
            </a:xfrm>
            <a:custGeom>
              <a:avLst/>
              <a:gdLst>
                <a:gd name="T0" fmla="*/ 98 w 234"/>
                <a:gd name="T1" fmla="*/ 0 h 265"/>
                <a:gd name="T2" fmla="*/ 194 w 234"/>
                <a:gd name="T3" fmla="*/ 1 h 265"/>
                <a:gd name="T4" fmla="*/ 196 w 234"/>
                <a:gd name="T5" fmla="*/ 29 h 265"/>
                <a:gd name="T6" fmla="*/ 223 w 234"/>
                <a:gd name="T7" fmla="*/ 27 h 265"/>
                <a:gd name="T8" fmla="*/ 234 w 234"/>
                <a:gd name="T9" fmla="*/ 172 h 265"/>
                <a:gd name="T10" fmla="*/ 120 w 234"/>
                <a:gd name="T11" fmla="*/ 179 h 265"/>
                <a:gd name="T12" fmla="*/ 127 w 234"/>
                <a:gd name="T13" fmla="*/ 265 h 265"/>
                <a:gd name="T14" fmla="*/ 97 w 234"/>
                <a:gd name="T15" fmla="*/ 218 h 265"/>
                <a:gd name="T16" fmla="*/ 31 w 234"/>
                <a:gd name="T17" fmla="*/ 161 h 265"/>
                <a:gd name="T18" fmla="*/ 0 w 234"/>
                <a:gd name="T19" fmla="*/ 115 h 265"/>
                <a:gd name="T20" fmla="*/ 24 w 234"/>
                <a:gd name="T21" fmla="*/ 41 h 265"/>
                <a:gd name="T22" fmla="*/ 92 w 234"/>
                <a:gd name="T23" fmla="*/ 44 h 265"/>
                <a:gd name="T24" fmla="*/ 98 w 234"/>
                <a:gd name="T25" fmla="*/ 0 h 265"/>
                <a:gd name="T26" fmla="*/ 98 w 234"/>
                <a:gd name="T27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4" h="265">
                  <a:moveTo>
                    <a:pt x="98" y="0"/>
                  </a:moveTo>
                  <a:lnTo>
                    <a:pt x="194" y="1"/>
                  </a:lnTo>
                  <a:lnTo>
                    <a:pt x="196" y="29"/>
                  </a:lnTo>
                  <a:lnTo>
                    <a:pt x="223" y="27"/>
                  </a:lnTo>
                  <a:lnTo>
                    <a:pt x="234" y="172"/>
                  </a:lnTo>
                  <a:lnTo>
                    <a:pt x="120" y="179"/>
                  </a:lnTo>
                  <a:lnTo>
                    <a:pt x="127" y="265"/>
                  </a:lnTo>
                  <a:lnTo>
                    <a:pt x="97" y="218"/>
                  </a:lnTo>
                  <a:lnTo>
                    <a:pt x="31" y="161"/>
                  </a:lnTo>
                  <a:lnTo>
                    <a:pt x="0" y="115"/>
                  </a:lnTo>
                  <a:lnTo>
                    <a:pt x="24" y="41"/>
                  </a:lnTo>
                  <a:lnTo>
                    <a:pt x="92" y="44"/>
                  </a:lnTo>
                  <a:lnTo>
                    <a:pt x="98" y="0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159" name="Freeform 164"/>
            <p:cNvSpPr>
              <a:spLocks noChangeAspect="1"/>
            </p:cNvSpPr>
            <p:nvPr/>
          </p:nvSpPr>
          <p:spPr bwMode="auto">
            <a:xfrm>
              <a:off x="2618" y="2816"/>
              <a:ext cx="117" cy="140"/>
            </a:xfrm>
            <a:custGeom>
              <a:avLst/>
              <a:gdLst>
                <a:gd name="T0" fmla="*/ 0 w 283"/>
                <a:gd name="T1" fmla="*/ 250 h 333"/>
                <a:gd name="T2" fmla="*/ 7 w 283"/>
                <a:gd name="T3" fmla="*/ 333 h 333"/>
                <a:gd name="T4" fmla="*/ 50 w 283"/>
                <a:gd name="T5" fmla="*/ 330 h 333"/>
                <a:gd name="T6" fmla="*/ 76 w 283"/>
                <a:gd name="T7" fmla="*/ 308 h 333"/>
                <a:gd name="T8" fmla="*/ 128 w 283"/>
                <a:gd name="T9" fmla="*/ 312 h 333"/>
                <a:gd name="T10" fmla="*/ 178 w 283"/>
                <a:gd name="T11" fmla="*/ 285 h 333"/>
                <a:gd name="T12" fmla="*/ 183 w 283"/>
                <a:gd name="T13" fmla="*/ 222 h 333"/>
                <a:gd name="T14" fmla="*/ 257 w 283"/>
                <a:gd name="T15" fmla="*/ 155 h 333"/>
                <a:gd name="T16" fmla="*/ 283 w 283"/>
                <a:gd name="T17" fmla="*/ 33 h 333"/>
                <a:gd name="T18" fmla="*/ 208 w 283"/>
                <a:gd name="T19" fmla="*/ 0 h 333"/>
                <a:gd name="T20" fmla="*/ 167 w 283"/>
                <a:gd name="T21" fmla="*/ 23 h 333"/>
                <a:gd name="T22" fmla="*/ 171 w 283"/>
                <a:gd name="T23" fmla="*/ 72 h 333"/>
                <a:gd name="T24" fmla="*/ 74 w 283"/>
                <a:gd name="T25" fmla="*/ 72 h 333"/>
                <a:gd name="T26" fmla="*/ 76 w 283"/>
                <a:gd name="T27" fmla="*/ 100 h 333"/>
                <a:gd name="T28" fmla="*/ 104 w 283"/>
                <a:gd name="T29" fmla="*/ 103 h 333"/>
                <a:gd name="T30" fmla="*/ 114 w 283"/>
                <a:gd name="T31" fmla="*/ 243 h 333"/>
                <a:gd name="T32" fmla="*/ 0 w 283"/>
                <a:gd name="T33" fmla="*/ 250 h 333"/>
                <a:gd name="T34" fmla="*/ 0 w 283"/>
                <a:gd name="T35" fmla="*/ 250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3" h="333">
                  <a:moveTo>
                    <a:pt x="0" y="250"/>
                  </a:moveTo>
                  <a:lnTo>
                    <a:pt x="7" y="333"/>
                  </a:lnTo>
                  <a:lnTo>
                    <a:pt x="50" y="330"/>
                  </a:lnTo>
                  <a:lnTo>
                    <a:pt x="76" y="308"/>
                  </a:lnTo>
                  <a:lnTo>
                    <a:pt x="128" y="312"/>
                  </a:lnTo>
                  <a:lnTo>
                    <a:pt x="178" y="285"/>
                  </a:lnTo>
                  <a:lnTo>
                    <a:pt x="183" y="222"/>
                  </a:lnTo>
                  <a:lnTo>
                    <a:pt x="257" y="155"/>
                  </a:lnTo>
                  <a:lnTo>
                    <a:pt x="283" y="33"/>
                  </a:lnTo>
                  <a:lnTo>
                    <a:pt x="208" y="0"/>
                  </a:lnTo>
                  <a:lnTo>
                    <a:pt x="167" y="23"/>
                  </a:lnTo>
                  <a:lnTo>
                    <a:pt x="171" y="72"/>
                  </a:lnTo>
                  <a:lnTo>
                    <a:pt x="74" y="72"/>
                  </a:lnTo>
                  <a:lnTo>
                    <a:pt x="76" y="100"/>
                  </a:lnTo>
                  <a:lnTo>
                    <a:pt x="104" y="103"/>
                  </a:lnTo>
                  <a:lnTo>
                    <a:pt x="114" y="243"/>
                  </a:lnTo>
                  <a:lnTo>
                    <a:pt x="0" y="250"/>
                  </a:lnTo>
                  <a:lnTo>
                    <a:pt x="0" y="250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160" name="Freeform 165"/>
            <p:cNvSpPr>
              <a:spLocks noChangeAspect="1"/>
            </p:cNvSpPr>
            <p:nvPr/>
          </p:nvSpPr>
          <p:spPr bwMode="auto">
            <a:xfrm>
              <a:off x="2620" y="2955"/>
              <a:ext cx="19" cy="17"/>
            </a:xfrm>
            <a:custGeom>
              <a:avLst/>
              <a:gdLst>
                <a:gd name="T0" fmla="*/ 48 w 48"/>
                <a:gd name="T1" fmla="*/ 0 h 43"/>
                <a:gd name="T2" fmla="*/ 0 w 48"/>
                <a:gd name="T3" fmla="*/ 3 h 43"/>
                <a:gd name="T4" fmla="*/ 28 w 48"/>
                <a:gd name="T5" fmla="*/ 43 h 43"/>
                <a:gd name="T6" fmla="*/ 48 w 48"/>
                <a:gd name="T7" fmla="*/ 0 h 43"/>
                <a:gd name="T8" fmla="*/ 48 w 48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3">
                  <a:moveTo>
                    <a:pt x="48" y="0"/>
                  </a:moveTo>
                  <a:lnTo>
                    <a:pt x="0" y="3"/>
                  </a:lnTo>
                  <a:lnTo>
                    <a:pt x="28" y="43"/>
                  </a:lnTo>
                  <a:lnTo>
                    <a:pt x="48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161" name="Freeform 166"/>
            <p:cNvSpPr>
              <a:spLocks noChangeAspect="1"/>
            </p:cNvSpPr>
            <p:nvPr/>
          </p:nvSpPr>
          <p:spPr bwMode="auto">
            <a:xfrm>
              <a:off x="2620" y="2955"/>
              <a:ext cx="19" cy="17"/>
            </a:xfrm>
            <a:custGeom>
              <a:avLst/>
              <a:gdLst>
                <a:gd name="T0" fmla="*/ 48 w 48"/>
                <a:gd name="T1" fmla="*/ 0 h 43"/>
                <a:gd name="T2" fmla="*/ 0 w 48"/>
                <a:gd name="T3" fmla="*/ 3 h 43"/>
                <a:gd name="T4" fmla="*/ 28 w 48"/>
                <a:gd name="T5" fmla="*/ 43 h 43"/>
                <a:gd name="T6" fmla="*/ 48 w 48"/>
                <a:gd name="T7" fmla="*/ 0 h 43"/>
                <a:gd name="T8" fmla="*/ 48 w 48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3">
                  <a:moveTo>
                    <a:pt x="48" y="0"/>
                  </a:moveTo>
                  <a:lnTo>
                    <a:pt x="0" y="3"/>
                  </a:lnTo>
                  <a:lnTo>
                    <a:pt x="28" y="43"/>
                  </a:lnTo>
                  <a:lnTo>
                    <a:pt x="48" y="0"/>
                  </a:lnTo>
                  <a:lnTo>
                    <a:pt x="48" y="0"/>
                  </a:lnTo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C0C0C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162" name="Freeform 167"/>
            <p:cNvSpPr>
              <a:spLocks noChangeAspect="1"/>
            </p:cNvSpPr>
            <p:nvPr/>
          </p:nvSpPr>
          <p:spPr bwMode="auto">
            <a:xfrm>
              <a:off x="2630" y="2789"/>
              <a:ext cx="322" cy="299"/>
            </a:xfrm>
            <a:custGeom>
              <a:avLst/>
              <a:gdLst>
                <a:gd name="T0" fmla="*/ 0 w 781"/>
                <a:gd name="T1" fmla="*/ 435 h 705"/>
                <a:gd name="T2" fmla="*/ 21 w 781"/>
                <a:gd name="T3" fmla="*/ 392 h 705"/>
                <a:gd name="T4" fmla="*/ 45 w 781"/>
                <a:gd name="T5" fmla="*/ 371 h 705"/>
                <a:gd name="T6" fmla="*/ 69 w 781"/>
                <a:gd name="T7" fmla="*/ 369 h 705"/>
                <a:gd name="T8" fmla="*/ 103 w 781"/>
                <a:gd name="T9" fmla="*/ 373 h 705"/>
                <a:gd name="T10" fmla="*/ 147 w 781"/>
                <a:gd name="T11" fmla="*/ 348 h 705"/>
                <a:gd name="T12" fmla="*/ 152 w 781"/>
                <a:gd name="T13" fmla="*/ 285 h 705"/>
                <a:gd name="T14" fmla="*/ 226 w 781"/>
                <a:gd name="T15" fmla="*/ 218 h 705"/>
                <a:gd name="T16" fmla="*/ 266 w 781"/>
                <a:gd name="T17" fmla="*/ 41 h 705"/>
                <a:gd name="T18" fmla="*/ 310 w 781"/>
                <a:gd name="T19" fmla="*/ 21 h 705"/>
                <a:gd name="T20" fmla="*/ 408 w 781"/>
                <a:gd name="T21" fmla="*/ 48 h 705"/>
                <a:gd name="T22" fmla="*/ 480 w 781"/>
                <a:gd name="T23" fmla="*/ 8 h 705"/>
                <a:gd name="T24" fmla="*/ 519 w 781"/>
                <a:gd name="T25" fmla="*/ 15 h 705"/>
                <a:gd name="T26" fmla="*/ 554 w 781"/>
                <a:gd name="T27" fmla="*/ 0 h 705"/>
                <a:gd name="T28" fmla="*/ 613 w 781"/>
                <a:gd name="T29" fmla="*/ 11 h 705"/>
                <a:gd name="T30" fmla="*/ 653 w 781"/>
                <a:gd name="T31" fmla="*/ 32 h 705"/>
                <a:gd name="T32" fmla="*/ 688 w 781"/>
                <a:gd name="T33" fmla="*/ 31 h 705"/>
                <a:gd name="T34" fmla="*/ 707 w 781"/>
                <a:gd name="T35" fmla="*/ 43 h 705"/>
                <a:gd name="T36" fmla="*/ 722 w 781"/>
                <a:gd name="T37" fmla="*/ 29 h 705"/>
                <a:gd name="T38" fmla="*/ 761 w 781"/>
                <a:gd name="T39" fmla="*/ 69 h 705"/>
                <a:gd name="T40" fmla="*/ 764 w 781"/>
                <a:gd name="T41" fmla="*/ 103 h 705"/>
                <a:gd name="T42" fmla="*/ 781 w 781"/>
                <a:gd name="T43" fmla="*/ 125 h 705"/>
                <a:gd name="T44" fmla="*/ 733 w 781"/>
                <a:gd name="T45" fmla="*/ 164 h 705"/>
                <a:gd name="T46" fmla="*/ 714 w 781"/>
                <a:gd name="T47" fmla="*/ 251 h 705"/>
                <a:gd name="T48" fmla="*/ 698 w 781"/>
                <a:gd name="T49" fmla="*/ 283 h 705"/>
                <a:gd name="T50" fmla="*/ 701 w 781"/>
                <a:gd name="T51" fmla="*/ 423 h 705"/>
                <a:gd name="T52" fmla="*/ 748 w 781"/>
                <a:gd name="T53" fmla="*/ 467 h 705"/>
                <a:gd name="T54" fmla="*/ 751 w 781"/>
                <a:gd name="T55" fmla="*/ 491 h 705"/>
                <a:gd name="T56" fmla="*/ 671 w 781"/>
                <a:gd name="T57" fmla="*/ 502 h 705"/>
                <a:gd name="T58" fmla="*/ 650 w 781"/>
                <a:gd name="T59" fmla="*/ 567 h 705"/>
                <a:gd name="T60" fmla="*/ 685 w 781"/>
                <a:gd name="T61" fmla="*/ 574 h 705"/>
                <a:gd name="T62" fmla="*/ 664 w 781"/>
                <a:gd name="T63" fmla="*/ 637 h 705"/>
                <a:gd name="T64" fmla="*/ 710 w 781"/>
                <a:gd name="T65" fmla="*/ 657 h 705"/>
                <a:gd name="T66" fmla="*/ 727 w 781"/>
                <a:gd name="T67" fmla="*/ 642 h 705"/>
                <a:gd name="T68" fmla="*/ 731 w 781"/>
                <a:gd name="T69" fmla="*/ 704 h 705"/>
                <a:gd name="T70" fmla="*/ 694 w 781"/>
                <a:gd name="T71" fmla="*/ 705 h 705"/>
                <a:gd name="T72" fmla="*/ 603 w 781"/>
                <a:gd name="T73" fmla="*/ 642 h 705"/>
                <a:gd name="T74" fmla="*/ 605 w 781"/>
                <a:gd name="T75" fmla="*/ 657 h 705"/>
                <a:gd name="T76" fmla="*/ 577 w 781"/>
                <a:gd name="T77" fmla="*/ 657 h 705"/>
                <a:gd name="T78" fmla="*/ 522 w 781"/>
                <a:gd name="T79" fmla="*/ 622 h 705"/>
                <a:gd name="T80" fmla="*/ 488 w 781"/>
                <a:gd name="T81" fmla="*/ 625 h 705"/>
                <a:gd name="T82" fmla="*/ 485 w 781"/>
                <a:gd name="T83" fmla="*/ 609 h 705"/>
                <a:gd name="T84" fmla="*/ 407 w 781"/>
                <a:gd name="T85" fmla="*/ 614 h 705"/>
                <a:gd name="T86" fmla="*/ 371 w 781"/>
                <a:gd name="T87" fmla="*/ 475 h 705"/>
                <a:gd name="T88" fmla="*/ 352 w 781"/>
                <a:gd name="T89" fmla="*/ 476 h 705"/>
                <a:gd name="T90" fmla="*/ 343 w 781"/>
                <a:gd name="T91" fmla="*/ 454 h 705"/>
                <a:gd name="T92" fmla="*/ 307 w 781"/>
                <a:gd name="T93" fmla="*/ 456 h 705"/>
                <a:gd name="T94" fmla="*/ 302 w 781"/>
                <a:gd name="T95" fmla="*/ 494 h 705"/>
                <a:gd name="T96" fmla="*/ 212 w 781"/>
                <a:gd name="T97" fmla="*/ 501 h 705"/>
                <a:gd name="T98" fmla="*/ 211 w 781"/>
                <a:gd name="T99" fmla="*/ 486 h 705"/>
                <a:gd name="T100" fmla="*/ 193 w 781"/>
                <a:gd name="T101" fmla="*/ 486 h 705"/>
                <a:gd name="T102" fmla="*/ 170 w 781"/>
                <a:gd name="T103" fmla="*/ 416 h 705"/>
                <a:gd name="T104" fmla="*/ 0 w 781"/>
                <a:gd name="T105" fmla="*/ 435 h 705"/>
                <a:gd name="T106" fmla="*/ 0 w 781"/>
                <a:gd name="T107" fmla="*/ 435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81" h="705">
                  <a:moveTo>
                    <a:pt x="0" y="435"/>
                  </a:moveTo>
                  <a:lnTo>
                    <a:pt x="21" y="392"/>
                  </a:lnTo>
                  <a:lnTo>
                    <a:pt x="45" y="371"/>
                  </a:lnTo>
                  <a:lnTo>
                    <a:pt x="69" y="369"/>
                  </a:lnTo>
                  <a:lnTo>
                    <a:pt x="103" y="373"/>
                  </a:lnTo>
                  <a:lnTo>
                    <a:pt x="147" y="348"/>
                  </a:lnTo>
                  <a:lnTo>
                    <a:pt x="152" y="285"/>
                  </a:lnTo>
                  <a:lnTo>
                    <a:pt x="226" y="218"/>
                  </a:lnTo>
                  <a:lnTo>
                    <a:pt x="266" y="41"/>
                  </a:lnTo>
                  <a:lnTo>
                    <a:pt x="310" y="21"/>
                  </a:lnTo>
                  <a:lnTo>
                    <a:pt x="408" y="48"/>
                  </a:lnTo>
                  <a:lnTo>
                    <a:pt x="480" y="8"/>
                  </a:lnTo>
                  <a:lnTo>
                    <a:pt x="519" y="15"/>
                  </a:lnTo>
                  <a:lnTo>
                    <a:pt x="554" y="0"/>
                  </a:lnTo>
                  <a:lnTo>
                    <a:pt x="613" y="11"/>
                  </a:lnTo>
                  <a:lnTo>
                    <a:pt x="653" y="32"/>
                  </a:lnTo>
                  <a:lnTo>
                    <a:pt x="688" y="31"/>
                  </a:lnTo>
                  <a:lnTo>
                    <a:pt x="707" y="43"/>
                  </a:lnTo>
                  <a:lnTo>
                    <a:pt x="722" y="29"/>
                  </a:lnTo>
                  <a:lnTo>
                    <a:pt x="761" y="69"/>
                  </a:lnTo>
                  <a:lnTo>
                    <a:pt x="764" y="103"/>
                  </a:lnTo>
                  <a:lnTo>
                    <a:pt x="781" y="125"/>
                  </a:lnTo>
                  <a:lnTo>
                    <a:pt x="733" y="164"/>
                  </a:lnTo>
                  <a:lnTo>
                    <a:pt x="714" y="251"/>
                  </a:lnTo>
                  <a:lnTo>
                    <a:pt x="698" y="283"/>
                  </a:lnTo>
                  <a:lnTo>
                    <a:pt x="701" y="423"/>
                  </a:lnTo>
                  <a:lnTo>
                    <a:pt x="748" y="467"/>
                  </a:lnTo>
                  <a:lnTo>
                    <a:pt x="751" y="491"/>
                  </a:lnTo>
                  <a:lnTo>
                    <a:pt x="671" y="502"/>
                  </a:lnTo>
                  <a:lnTo>
                    <a:pt x="650" y="567"/>
                  </a:lnTo>
                  <a:lnTo>
                    <a:pt x="685" y="574"/>
                  </a:lnTo>
                  <a:lnTo>
                    <a:pt x="664" y="637"/>
                  </a:lnTo>
                  <a:lnTo>
                    <a:pt x="710" y="657"/>
                  </a:lnTo>
                  <a:lnTo>
                    <a:pt x="727" y="642"/>
                  </a:lnTo>
                  <a:lnTo>
                    <a:pt x="731" y="704"/>
                  </a:lnTo>
                  <a:lnTo>
                    <a:pt x="694" y="705"/>
                  </a:lnTo>
                  <a:lnTo>
                    <a:pt x="603" y="642"/>
                  </a:lnTo>
                  <a:lnTo>
                    <a:pt x="605" y="657"/>
                  </a:lnTo>
                  <a:lnTo>
                    <a:pt x="577" y="657"/>
                  </a:lnTo>
                  <a:lnTo>
                    <a:pt x="522" y="622"/>
                  </a:lnTo>
                  <a:lnTo>
                    <a:pt x="488" y="625"/>
                  </a:lnTo>
                  <a:lnTo>
                    <a:pt x="485" y="609"/>
                  </a:lnTo>
                  <a:lnTo>
                    <a:pt x="407" y="614"/>
                  </a:lnTo>
                  <a:lnTo>
                    <a:pt x="371" y="475"/>
                  </a:lnTo>
                  <a:lnTo>
                    <a:pt x="352" y="476"/>
                  </a:lnTo>
                  <a:lnTo>
                    <a:pt x="343" y="454"/>
                  </a:lnTo>
                  <a:lnTo>
                    <a:pt x="307" y="456"/>
                  </a:lnTo>
                  <a:lnTo>
                    <a:pt x="302" y="494"/>
                  </a:lnTo>
                  <a:lnTo>
                    <a:pt x="212" y="501"/>
                  </a:lnTo>
                  <a:lnTo>
                    <a:pt x="211" y="486"/>
                  </a:lnTo>
                  <a:lnTo>
                    <a:pt x="193" y="486"/>
                  </a:lnTo>
                  <a:lnTo>
                    <a:pt x="170" y="416"/>
                  </a:lnTo>
                  <a:lnTo>
                    <a:pt x="0" y="435"/>
                  </a:lnTo>
                  <a:lnTo>
                    <a:pt x="0" y="435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163" name="Freeform 168"/>
            <p:cNvSpPr>
              <a:spLocks noChangeAspect="1"/>
            </p:cNvSpPr>
            <p:nvPr/>
          </p:nvSpPr>
          <p:spPr bwMode="auto">
            <a:xfrm>
              <a:off x="2926" y="2802"/>
              <a:ext cx="89" cy="90"/>
            </a:xfrm>
            <a:custGeom>
              <a:avLst/>
              <a:gdLst>
                <a:gd name="T0" fmla="*/ 183 w 215"/>
                <a:gd name="T1" fmla="*/ 0 h 212"/>
                <a:gd name="T2" fmla="*/ 215 w 215"/>
                <a:gd name="T3" fmla="*/ 93 h 212"/>
                <a:gd name="T4" fmla="*/ 181 w 215"/>
                <a:gd name="T5" fmla="*/ 136 h 212"/>
                <a:gd name="T6" fmla="*/ 166 w 215"/>
                <a:gd name="T7" fmla="*/ 146 h 212"/>
                <a:gd name="T8" fmla="*/ 161 w 215"/>
                <a:gd name="T9" fmla="*/ 191 h 212"/>
                <a:gd name="T10" fmla="*/ 0 w 215"/>
                <a:gd name="T11" fmla="*/ 212 h 212"/>
                <a:gd name="T12" fmla="*/ 15 w 215"/>
                <a:gd name="T13" fmla="*/ 132 h 212"/>
                <a:gd name="T14" fmla="*/ 64 w 215"/>
                <a:gd name="T15" fmla="*/ 93 h 212"/>
                <a:gd name="T16" fmla="*/ 47 w 215"/>
                <a:gd name="T17" fmla="*/ 71 h 212"/>
                <a:gd name="T18" fmla="*/ 44 w 215"/>
                <a:gd name="T19" fmla="*/ 34 h 212"/>
                <a:gd name="T20" fmla="*/ 133 w 215"/>
                <a:gd name="T21" fmla="*/ 27 h 212"/>
                <a:gd name="T22" fmla="*/ 183 w 215"/>
                <a:gd name="T23" fmla="*/ 0 h 212"/>
                <a:gd name="T24" fmla="*/ 183 w 215"/>
                <a:gd name="T25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5" h="212">
                  <a:moveTo>
                    <a:pt x="183" y="0"/>
                  </a:moveTo>
                  <a:lnTo>
                    <a:pt x="215" y="93"/>
                  </a:lnTo>
                  <a:lnTo>
                    <a:pt x="181" y="136"/>
                  </a:lnTo>
                  <a:lnTo>
                    <a:pt x="166" y="146"/>
                  </a:lnTo>
                  <a:lnTo>
                    <a:pt x="161" y="191"/>
                  </a:lnTo>
                  <a:lnTo>
                    <a:pt x="0" y="212"/>
                  </a:lnTo>
                  <a:lnTo>
                    <a:pt x="15" y="132"/>
                  </a:lnTo>
                  <a:lnTo>
                    <a:pt x="64" y="93"/>
                  </a:lnTo>
                  <a:lnTo>
                    <a:pt x="47" y="71"/>
                  </a:lnTo>
                  <a:lnTo>
                    <a:pt x="44" y="34"/>
                  </a:lnTo>
                  <a:lnTo>
                    <a:pt x="133" y="27"/>
                  </a:lnTo>
                  <a:lnTo>
                    <a:pt x="183" y="0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164" name="Freeform 169"/>
            <p:cNvSpPr>
              <a:spLocks noChangeAspect="1"/>
            </p:cNvSpPr>
            <p:nvPr/>
          </p:nvSpPr>
          <p:spPr bwMode="auto">
            <a:xfrm>
              <a:off x="2992" y="2797"/>
              <a:ext cx="130" cy="147"/>
            </a:xfrm>
            <a:custGeom>
              <a:avLst/>
              <a:gdLst>
                <a:gd name="T0" fmla="*/ 0 w 316"/>
                <a:gd name="T1" fmla="*/ 207 h 351"/>
                <a:gd name="T2" fmla="*/ 89 w 316"/>
                <a:gd name="T3" fmla="*/ 240 h 351"/>
                <a:gd name="T4" fmla="*/ 146 w 316"/>
                <a:gd name="T5" fmla="*/ 294 h 351"/>
                <a:gd name="T6" fmla="*/ 183 w 316"/>
                <a:gd name="T7" fmla="*/ 305 h 351"/>
                <a:gd name="T8" fmla="*/ 211 w 316"/>
                <a:gd name="T9" fmla="*/ 345 h 351"/>
                <a:gd name="T10" fmla="*/ 239 w 316"/>
                <a:gd name="T11" fmla="*/ 351 h 351"/>
                <a:gd name="T12" fmla="*/ 316 w 316"/>
                <a:gd name="T13" fmla="*/ 228 h 351"/>
                <a:gd name="T14" fmla="*/ 287 w 316"/>
                <a:gd name="T15" fmla="*/ 174 h 351"/>
                <a:gd name="T16" fmla="*/ 310 w 316"/>
                <a:gd name="T17" fmla="*/ 30 h 351"/>
                <a:gd name="T18" fmla="*/ 264 w 316"/>
                <a:gd name="T19" fmla="*/ 16 h 351"/>
                <a:gd name="T20" fmla="*/ 232 w 316"/>
                <a:gd name="T21" fmla="*/ 50 h 351"/>
                <a:gd name="T22" fmla="*/ 187 w 316"/>
                <a:gd name="T23" fmla="*/ 46 h 351"/>
                <a:gd name="T24" fmla="*/ 132 w 316"/>
                <a:gd name="T25" fmla="*/ 0 h 351"/>
                <a:gd name="T26" fmla="*/ 44 w 316"/>
                <a:gd name="T27" fmla="*/ 5 h 351"/>
                <a:gd name="T28" fmla="*/ 24 w 316"/>
                <a:gd name="T29" fmla="*/ 16 h 351"/>
                <a:gd name="T30" fmla="*/ 54 w 316"/>
                <a:gd name="T31" fmla="*/ 109 h 351"/>
                <a:gd name="T32" fmla="*/ 22 w 316"/>
                <a:gd name="T33" fmla="*/ 149 h 351"/>
                <a:gd name="T34" fmla="*/ 5 w 316"/>
                <a:gd name="T35" fmla="*/ 159 h 351"/>
                <a:gd name="T36" fmla="*/ 0 w 316"/>
                <a:gd name="T37" fmla="*/ 207 h 351"/>
                <a:gd name="T38" fmla="*/ 0 w 316"/>
                <a:gd name="T39" fmla="*/ 207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6" h="351">
                  <a:moveTo>
                    <a:pt x="0" y="207"/>
                  </a:moveTo>
                  <a:lnTo>
                    <a:pt x="89" y="240"/>
                  </a:lnTo>
                  <a:lnTo>
                    <a:pt x="146" y="294"/>
                  </a:lnTo>
                  <a:lnTo>
                    <a:pt x="183" y="305"/>
                  </a:lnTo>
                  <a:lnTo>
                    <a:pt x="211" y="345"/>
                  </a:lnTo>
                  <a:lnTo>
                    <a:pt x="239" y="351"/>
                  </a:lnTo>
                  <a:lnTo>
                    <a:pt x="316" y="228"/>
                  </a:lnTo>
                  <a:lnTo>
                    <a:pt x="287" y="174"/>
                  </a:lnTo>
                  <a:lnTo>
                    <a:pt x="310" y="30"/>
                  </a:lnTo>
                  <a:lnTo>
                    <a:pt x="264" y="16"/>
                  </a:lnTo>
                  <a:lnTo>
                    <a:pt x="232" y="50"/>
                  </a:lnTo>
                  <a:lnTo>
                    <a:pt x="187" y="46"/>
                  </a:lnTo>
                  <a:lnTo>
                    <a:pt x="132" y="0"/>
                  </a:lnTo>
                  <a:lnTo>
                    <a:pt x="44" y="5"/>
                  </a:lnTo>
                  <a:lnTo>
                    <a:pt x="24" y="16"/>
                  </a:lnTo>
                  <a:lnTo>
                    <a:pt x="54" y="109"/>
                  </a:lnTo>
                  <a:lnTo>
                    <a:pt x="22" y="149"/>
                  </a:lnTo>
                  <a:lnTo>
                    <a:pt x="5" y="159"/>
                  </a:lnTo>
                  <a:lnTo>
                    <a:pt x="0" y="207"/>
                  </a:lnTo>
                  <a:lnTo>
                    <a:pt x="0" y="207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165" name="Freeform 170"/>
            <p:cNvSpPr>
              <a:spLocks noChangeAspect="1"/>
            </p:cNvSpPr>
            <p:nvPr/>
          </p:nvSpPr>
          <p:spPr bwMode="auto">
            <a:xfrm>
              <a:off x="2919" y="2883"/>
              <a:ext cx="185" cy="175"/>
            </a:xfrm>
            <a:custGeom>
              <a:avLst/>
              <a:gdLst>
                <a:gd name="T0" fmla="*/ 74 w 452"/>
                <a:gd name="T1" fmla="*/ 13 h 415"/>
                <a:gd name="T2" fmla="*/ 58 w 452"/>
                <a:gd name="T3" fmla="*/ 63 h 415"/>
                <a:gd name="T4" fmla="*/ 80 w 452"/>
                <a:gd name="T5" fmla="*/ 93 h 415"/>
                <a:gd name="T6" fmla="*/ 0 w 452"/>
                <a:gd name="T7" fmla="*/ 176 h 415"/>
                <a:gd name="T8" fmla="*/ 0 w 452"/>
                <a:gd name="T9" fmla="*/ 200 h 415"/>
                <a:gd name="T10" fmla="*/ 47 w 452"/>
                <a:gd name="T11" fmla="*/ 244 h 415"/>
                <a:gd name="T12" fmla="*/ 50 w 452"/>
                <a:gd name="T13" fmla="*/ 268 h 415"/>
                <a:gd name="T14" fmla="*/ 157 w 452"/>
                <a:gd name="T15" fmla="*/ 315 h 415"/>
                <a:gd name="T16" fmla="*/ 199 w 452"/>
                <a:gd name="T17" fmla="*/ 415 h 415"/>
                <a:gd name="T18" fmla="*/ 226 w 452"/>
                <a:gd name="T19" fmla="*/ 398 h 415"/>
                <a:gd name="T20" fmla="*/ 322 w 452"/>
                <a:gd name="T21" fmla="*/ 407 h 415"/>
                <a:gd name="T22" fmla="*/ 338 w 452"/>
                <a:gd name="T23" fmla="*/ 383 h 415"/>
                <a:gd name="T24" fmla="*/ 452 w 452"/>
                <a:gd name="T25" fmla="*/ 376 h 415"/>
                <a:gd name="T26" fmla="*/ 431 w 452"/>
                <a:gd name="T27" fmla="*/ 330 h 415"/>
                <a:gd name="T28" fmla="*/ 428 w 452"/>
                <a:gd name="T29" fmla="*/ 220 h 415"/>
                <a:gd name="T30" fmla="*/ 412 w 452"/>
                <a:gd name="T31" fmla="*/ 202 h 415"/>
                <a:gd name="T32" fmla="*/ 417 w 452"/>
                <a:gd name="T33" fmla="*/ 141 h 415"/>
                <a:gd name="T34" fmla="*/ 388 w 452"/>
                <a:gd name="T35" fmla="*/ 138 h 415"/>
                <a:gd name="T36" fmla="*/ 360 w 452"/>
                <a:gd name="T37" fmla="*/ 98 h 415"/>
                <a:gd name="T38" fmla="*/ 323 w 452"/>
                <a:gd name="T39" fmla="*/ 88 h 415"/>
                <a:gd name="T40" fmla="*/ 265 w 452"/>
                <a:gd name="T41" fmla="*/ 34 h 415"/>
                <a:gd name="T42" fmla="*/ 176 w 452"/>
                <a:gd name="T43" fmla="*/ 0 h 415"/>
                <a:gd name="T44" fmla="*/ 74 w 452"/>
                <a:gd name="T45" fmla="*/ 13 h 415"/>
                <a:gd name="T46" fmla="*/ 74 w 452"/>
                <a:gd name="T47" fmla="*/ 13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52" h="415">
                  <a:moveTo>
                    <a:pt x="74" y="13"/>
                  </a:moveTo>
                  <a:lnTo>
                    <a:pt x="58" y="63"/>
                  </a:lnTo>
                  <a:lnTo>
                    <a:pt x="80" y="93"/>
                  </a:lnTo>
                  <a:lnTo>
                    <a:pt x="0" y="176"/>
                  </a:lnTo>
                  <a:lnTo>
                    <a:pt x="0" y="200"/>
                  </a:lnTo>
                  <a:lnTo>
                    <a:pt x="47" y="244"/>
                  </a:lnTo>
                  <a:lnTo>
                    <a:pt x="50" y="268"/>
                  </a:lnTo>
                  <a:lnTo>
                    <a:pt x="157" y="315"/>
                  </a:lnTo>
                  <a:lnTo>
                    <a:pt x="199" y="415"/>
                  </a:lnTo>
                  <a:lnTo>
                    <a:pt x="226" y="398"/>
                  </a:lnTo>
                  <a:lnTo>
                    <a:pt x="322" y="407"/>
                  </a:lnTo>
                  <a:lnTo>
                    <a:pt x="338" y="383"/>
                  </a:lnTo>
                  <a:lnTo>
                    <a:pt x="452" y="376"/>
                  </a:lnTo>
                  <a:lnTo>
                    <a:pt x="431" y="330"/>
                  </a:lnTo>
                  <a:lnTo>
                    <a:pt x="428" y="220"/>
                  </a:lnTo>
                  <a:lnTo>
                    <a:pt x="412" y="202"/>
                  </a:lnTo>
                  <a:lnTo>
                    <a:pt x="417" y="141"/>
                  </a:lnTo>
                  <a:lnTo>
                    <a:pt x="388" y="138"/>
                  </a:lnTo>
                  <a:lnTo>
                    <a:pt x="360" y="98"/>
                  </a:lnTo>
                  <a:lnTo>
                    <a:pt x="323" y="88"/>
                  </a:lnTo>
                  <a:lnTo>
                    <a:pt x="265" y="34"/>
                  </a:lnTo>
                  <a:lnTo>
                    <a:pt x="176" y="0"/>
                  </a:lnTo>
                  <a:lnTo>
                    <a:pt x="74" y="13"/>
                  </a:lnTo>
                  <a:lnTo>
                    <a:pt x="74" y="13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166" name="Freeform 171"/>
            <p:cNvSpPr>
              <a:spLocks noChangeAspect="1"/>
            </p:cNvSpPr>
            <p:nvPr/>
          </p:nvSpPr>
          <p:spPr bwMode="auto">
            <a:xfrm>
              <a:off x="2918" y="2915"/>
              <a:ext cx="34" cy="44"/>
            </a:xfrm>
            <a:custGeom>
              <a:avLst/>
              <a:gdLst>
                <a:gd name="T0" fmla="*/ 1 w 78"/>
                <a:gd name="T1" fmla="*/ 103 h 103"/>
                <a:gd name="T2" fmla="*/ 78 w 78"/>
                <a:gd name="T3" fmla="*/ 18 h 103"/>
                <a:gd name="T4" fmla="*/ 71 w 78"/>
                <a:gd name="T5" fmla="*/ 7 h 103"/>
                <a:gd name="T6" fmla="*/ 40 w 78"/>
                <a:gd name="T7" fmla="*/ 0 h 103"/>
                <a:gd name="T8" fmla="*/ 0 w 78"/>
                <a:gd name="T9" fmla="*/ 17 h 103"/>
                <a:gd name="T10" fmla="*/ 1 w 78"/>
                <a:gd name="T11" fmla="*/ 103 h 103"/>
                <a:gd name="T12" fmla="*/ 1 w 78"/>
                <a:gd name="T13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103">
                  <a:moveTo>
                    <a:pt x="1" y="103"/>
                  </a:moveTo>
                  <a:lnTo>
                    <a:pt x="78" y="18"/>
                  </a:lnTo>
                  <a:lnTo>
                    <a:pt x="71" y="7"/>
                  </a:lnTo>
                  <a:lnTo>
                    <a:pt x="40" y="0"/>
                  </a:lnTo>
                  <a:lnTo>
                    <a:pt x="0" y="17"/>
                  </a:lnTo>
                  <a:lnTo>
                    <a:pt x="1" y="103"/>
                  </a:lnTo>
                  <a:lnTo>
                    <a:pt x="1" y="103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167" name="Freeform 172"/>
            <p:cNvSpPr>
              <a:spLocks noChangeAspect="1"/>
            </p:cNvSpPr>
            <p:nvPr/>
          </p:nvSpPr>
          <p:spPr bwMode="auto">
            <a:xfrm>
              <a:off x="2918" y="2888"/>
              <a:ext cx="31" cy="34"/>
            </a:xfrm>
            <a:custGeom>
              <a:avLst/>
              <a:gdLst>
                <a:gd name="T0" fmla="*/ 0 w 77"/>
                <a:gd name="T1" fmla="*/ 47 h 79"/>
                <a:gd name="T2" fmla="*/ 2 w 77"/>
                <a:gd name="T3" fmla="*/ 79 h 79"/>
                <a:gd name="T4" fmla="*/ 42 w 77"/>
                <a:gd name="T5" fmla="*/ 62 h 79"/>
                <a:gd name="T6" fmla="*/ 73 w 77"/>
                <a:gd name="T7" fmla="*/ 69 h 79"/>
                <a:gd name="T8" fmla="*/ 61 w 77"/>
                <a:gd name="T9" fmla="*/ 49 h 79"/>
                <a:gd name="T10" fmla="*/ 77 w 77"/>
                <a:gd name="T11" fmla="*/ 0 h 79"/>
                <a:gd name="T12" fmla="*/ 17 w 77"/>
                <a:gd name="T13" fmla="*/ 8 h 79"/>
                <a:gd name="T14" fmla="*/ 0 w 77"/>
                <a:gd name="T15" fmla="*/ 47 h 79"/>
                <a:gd name="T16" fmla="*/ 0 w 77"/>
                <a:gd name="T17" fmla="*/ 4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" h="79">
                  <a:moveTo>
                    <a:pt x="0" y="47"/>
                  </a:moveTo>
                  <a:lnTo>
                    <a:pt x="2" y="79"/>
                  </a:lnTo>
                  <a:lnTo>
                    <a:pt x="42" y="62"/>
                  </a:lnTo>
                  <a:lnTo>
                    <a:pt x="73" y="69"/>
                  </a:lnTo>
                  <a:lnTo>
                    <a:pt x="61" y="49"/>
                  </a:lnTo>
                  <a:lnTo>
                    <a:pt x="77" y="0"/>
                  </a:lnTo>
                  <a:lnTo>
                    <a:pt x="17" y="8"/>
                  </a:lnTo>
                  <a:lnTo>
                    <a:pt x="0" y="47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168" name="Freeform 173"/>
            <p:cNvSpPr>
              <a:spLocks noChangeAspect="1"/>
            </p:cNvSpPr>
            <p:nvPr/>
          </p:nvSpPr>
          <p:spPr bwMode="auto">
            <a:xfrm>
              <a:off x="2625" y="2965"/>
              <a:ext cx="207" cy="203"/>
            </a:xfrm>
            <a:custGeom>
              <a:avLst/>
              <a:gdLst>
                <a:gd name="T0" fmla="*/ 12 w 502"/>
                <a:gd name="T1" fmla="*/ 19 h 481"/>
                <a:gd name="T2" fmla="*/ 58 w 502"/>
                <a:gd name="T3" fmla="*/ 87 h 481"/>
                <a:gd name="T4" fmla="*/ 35 w 502"/>
                <a:gd name="T5" fmla="*/ 136 h 481"/>
                <a:gd name="T6" fmla="*/ 48 w 502"/>
                <a:gd name="T7" fmla="*/ 187 h 481"/>
                <a:gd name="T8" fmla="*/ 76 w 502"/>
                <a:gd name="T9" fmla="*/ 197 h 481"/>
                <a:gd name="T10" fmla="*/ 70 w 502"/>
                <a:gd name="T11" fmla="*/ 252 h 481"/>
                <a:gd name="T12" fmla="*/ 12 w 502"/>
                <a:gd name="T13" fmla="*/ 318 h 481"/>
                <a:gd name="T14" fmla="*/ 0 w 502"/>
                <a:gd name="T15" fmla="*/ 389 h 481"/>
                <a:gd name="T16" fmla="*/ 0 w 502"/>
                <a:gd name="T17" fmla="*/ 466 h 481"/>
                <a:gd name="T18" fmla="*/ 58 w 502"/>
                <a:gd name="T19" fmla="*/ 432 h 481"/>
                <a:gd name="T20" fmla="*/ 98 w 502"/>
                <a:gd name="T21" fmla="*/ 462 h 481"/>
                <a:gd name="T22" fmla="*/ 270 w 502"/>
                <a:gd name="T23" fmla="*/ 434 h 481"/>
                <a:gd name="T24" fmla="*/ 374 w 502"/>
                <a:gd name="T25" fmla="*/ 481 h 481"/>
                <a:gd name="T26" fmla="*/ 459 w 502"/>
                <a:gd name="T27" fmla="*/ 461 h 481"/>
                <a:gd name="T28" fmla="*/ 411 w 502"/>
                <a:gd name="T29" fmla="*/ 425 h 481"/>
                <a:gd name="T30" fmla="*/ 410 w 502"/>
                <a:gd name="T31" fmla="*/ 284 h 481"/>
                <a:gd name="T32" fmla="*/ 481 w 502"/>
                <a:gd name="T33" fmla="*/ 275 h 481"/>
                <a:gd name="T34" fmla="*/ 474 w 502"/>
                <a:gd name="T35" fmla="*/ 234 h 481"/>
                <a:gd name="T36" fmla="*/ 502 w 502"/>
                <a:gd name="T37" fmla="*/ 234 h 481"/>
                <a:gd name="T38" fmla="*/ 498 w 502"/>
                <a:gd name="T39" fmla="*/ 193 h 481"/>
                <a:gd name="T40" fmla="*/ 420 w 502"/>
                <a:gd name="T41" fmla="*/ 198 h 481"/>
                <a:gd name="T42" fmla="*/ 384 w 502"/>
                <a:gd name="T43" fmla="*/ 59 h 481"/>
                <a:gd name="T44" fmla="*/ 365 w 502"/>
                <a:gd name="T45" fmla="*/ 60 h 481"/>
                <a:gd name="T46" fmla="*/ 356 w 502"/>
                <a:gd name="T47" fmla="*/ 38 h 481"/>
                <a:gd name="T48" fmla="*/ 320 w 502"/>
                <a:gd name="T49" fmla="*/ 40 h 481"/>
                <a:gd name="T50" fmla="*/ 315 w 502"/>
                <a:gd name="T51" fmla="*/ 78 h 481"/>
                <a:gd name="T52" fmla="*/ 225 w 502"/>
                <a:gd name="T53" fmla="*/ 85 h 481"/>
                <a:gd name="T54" fmla="*/ 224 w 502"/>
                <a:gd name="T55" fmla="*/ 70 h 481"/>
                <a:gd name="T56" fmla="*/ 206 w 502"/>
                <a:gd name="T57" fmla="*/ 70 h 481"/>
                <a:gd name="T58" fmla="*/ 183 w 502"/>
                <a:gd name="T59" fmla="*/ 0 h 481"/>
                <a:gd name="T60" fmla="*/ 12 w 502"/>
                <a:gd name="T61" fmla="*/ 19 h 481"/>
                <a:gd name="T62" fmla="*/ 12 w 502"/>
                <a:gd name="T63" fmla="*/ 19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02" h="481">
                  <a:moveTo>
                    <a:pt x="12" y="19"/>
                  </a:moveTo>
                  <a:lnTo>
                    <a:pt x="58" y="87"/>
                  </a:lnTo>
                  <a:lnTo>
                    <a:pt x="35" y="136"/>
                  </a:lnTo>
                  <a:lnTo>
                    <a:pt x="48" y="187"/>
                  </a:lnTo>
                  <a:lnTo>
                    <a:pt x="76" y="197"/>
                  </a:lnTo>
                  <a:lnTo>
                    <a:pt x="70" y="252"/>
                  </a:lnTo>
                  <a:lnTo>
                    <a:pt x="12" y="318"/>
                  </a:lnTo>
                  <a:lnTo>
                    <a:pt x="0" y="389"/>
                  </a:lnTo>
                  <a:lnTo>
                    <a:pt x="0" y="466"/>
                  </a:lnTo>
                  <a:lnTo>
                    <a:pt x="58" y="432"/>
                  </a:lnTo>
                  <a:lnTo>
                    <a:pt x="98" y="462"/>
                  </a:lnTo>
                  <a:lnTo>
                    <a:pt x="270" y="434"/>
                  </a:lnTo>
                  <a:lnTo>
                    <a:pt x="374" y="481"/>
                  </a:lnTo>
                  <a:lnTo>
                    <a:pt x="459" y="461"/>
                  </a:lnTo>
                  <a:lnTo>
                    <a:pt x="411" y="425"/>
                  </a:lnTo>
                  <a:lnTo>
                    <a:pt x="410" y="284"/>
                  </a:lnTo>
                  <a:lnTo>
                    <a:pt x="481" y="275"/>
                  </a:lnTo>
                  <a:lnTo>
                    <a:pt x="474" y="234"/>
                  </a:lnTo>
                  <a:lnTo>
                    <a:pt x="502" y="234"/>
                  </a:lnTo>
                  <a:lnTo>
                    <a:pt x="498" y="193"/>
                  </a:lnTo>
                  <a:lnTo>
                    <a:pt x="420" y="198"/>
                  </a:lnTo>
                  <a:lnTo>
                    <a:pt x="384" y="59"/>
                  </a:lnTo>
                  <a:lnTo>
                    <a:pt x="365" y="60"/>
                  </a:lnTo>
                  <a:lnTo>
                    <a:pt x="356" y="38"/>
                  </a:lnTo>
                  <a:lnTo>
                    <a:pt x="320" y="40"/>
                  </a:lnTo>
                  <a:lnTo>
                    <a:pt x="315" y="78"/>
                  </a:lnTo>
                  <a:lnTo>
                    <a:pt x="225" y="85"/>
                  </a:lnTo>
                  <a:lnTo>
                    <a:pt x="224" y="70"/>
                  </a:lnTo>
                  <a:lnTo>
                    <a:pt x="206" y="70"/>
                  </a:lnTo>
                  <a:lnTo>
                    <a:pt x="183" y="0"/>
                  </a:lnTo>
                  <a:lnTo>
                    <a:pt x="12" y="19"/>
                  </a:lnTo>
                  <a:lnTo>
                    <a:pt x="12" y="19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169" name="Freeform 174"/>
            <p:cNvSpPr>
              <a:spLocks noChangeAspect="1"/>
            </p:cNvSpPr>
            <p:nvPr/>
          </p:nvSpPr>
          <p:spPr bwMode="auto">
            <a:xfrm>
              <a:off x="2793" y="2997"/>
              <a:ext cx="203" cy="164"/>
            </a:xfrm>
            <a:custGeom>
              <a:avLst/>
              <a:gdLst>
                <a:gd name="T0" fmla="*/ 489 w 489"/>
                <a:gd name="T1" fmla="*/ 114 h 391"/>
                <a:gd name="T2" fmla="*/ 453 w 489"/>
                <a:gd name="T3" fmla="*/ 166 h 391"/>
                <a:gd name="T4" fmla="*/ 429 w 489"/>
                <a:gd name="T5" fmla="*/ 183 h 391"/>
                <a:gd name="T6" fmla="*/ 431 w 489"/>
                <a:gd name="T7" fmla="*/ 229 h 391"/>
                <a:gd name="T8" fmla="*/ 330 w 489"/>
                <a:gd name="T9" fmla="*/ 268 h 391"/>
                <a:gd name="T10" fmla="*/ 350 w 489"/>
                <a:gd name="T11" fmla="*/ 299 h 391"/>
                <a:gd name="T12" fmla="*/ 306 w 489"/>
                <a:gd name="T13" fmla="*/ 301 h 391"/>
                <a:gd name="T14" fmla="*/ 216 w 489"/>
                <a:gd name="T15" fmla="*/ 391 h 391"/>
                <a:gd name="T16" fmla="*/ 138 w 489"/>
                <a:gd name="T17" fmla="*/ 389 h 391"/>
                <a:gd name="T18" fmla="*/ 100 w 489"/>
                <a:gd name="T19" fmla="*/ 368 h 391"/>
                <a:gd name="T20" fmla="*/ 49 w 489"/>
                <a:gd name="T21" fmla="*/ 386 h 391"/>
                <a:gd name="T22" fmla="*/ 1 w 489"/>
                <a:gd name="T23" fmla="*/ 350 h 391"/>
                <a:gd name="T24" fmla="*/ 0 w 489"/>
                <a:gd name="T25" fmla="*/ 209 h 391"/>
                <a:gd name="T26" fmla="*/ 67 w 489"/>
                <a:gd name="T27" fmla="*/ 197 h 391"/>
                <a:gd name="T28" fmla="*/ 64 w 489"/>
                <a:gd name="T29" fmla="*/ 159 h 391"/>
                <a:gd name="T30" fmla="*/ 92 w 489"/>
                <a:gd name="T31" fmla="*/ 158 h 391"/>
                <a:gd name="T32" fmla="*/ 91 w 489"/>
                <a:gd name="T33" fmla="*/ 133 h 391"/>
                <a:gd name="T34" fmla="*/ 129 w 489"/>
                <a:gd name="T35" fmla="*/ 130 h 391"/>
                <a:gd name="T36" fmla="*/ 180 w 489"/>
                <a:gd name="T37" fmla="*/ 167 h 391"/>
                <a:gd name="T38" fmla="*/ 208 w 489"/>
                <a:gd name="T39" fmla="*/ 166 h 391"/>
                <a:gd name="T40" fmla="*/ 206 w 489"/>
                <a:gd name="T41" fmla="*/ 151 h 391"/>
                <a:gd name="T42" fmla="*/ 304 w 489"/>
                <a:gd name="T43" fmla="*/ 214 h 391"/>
                <a:gd name="T44" fmla="*/ 334 w 489"/>
                <a:gd name="T45" fmla="*/ 213 h 391"/>
                <a:gd name="T46" fmla="*/ 330 w 489"/>
                <a:gd name="T47" fmla="*/ 151 h 391"/>
                <a:gd name="T48" fmla="*/ 313 w 489"/>
                <a:gd name="T49" fmla="*/ 166 h 391"/>
                <a:gd name="T50" fmla="*/ 267 w 489"/>
                <a:gd name="T51" fmla="*/ 146 h 391"/>
                <a:gd name="T52" fmla="*/ 288 w 489"/>
                <a:gd name="T53" fmla="*/ 83 h 391"/>
                <a:gd name="T54" fmla="*/ 253 w 489"/>
                <a:gd name="T55" fmla="*/ 76 h 391"/>
                <a:gd name="T56" fmla="*/ 274 w 489"/>
                <a:gd name="T57" fmla="*/ 11 h 391"/>
                <a:gd name="T58" fmla="*/ 354 w 489"/>
                <a:gd name="T59" fmla="*/ 0 h 391"/>
                <a:gd name="T60" fmla="*/ 461 w 489"/>
                <a:gd name="T61" fmla="*/ 47 h 391"/>
                <a:gd name="T62" fmla="*/ 489 w 489"/>
                <a:gd name="T63" fmla="*/ 114 h 391"/>
                <a:gd name="T64" fmla="*/ 489 w 489"/>
                <a:gd name="T65" fmla="*/ 114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89" h="391">
                  <a:moveTo>
                    <a:pt x="489" y="114"/>
                  </a:moveTo>
                  <a:lnTo>
                    <a:pt x="453" y="166"/>
                  </a:lnTo>
                  <a:lnTo>
                    <a:pt x="429" y="183"/>
                  </a:lnTo>
                  <a:lnTo>
                    <a:pt x="431" y="229"/>
                  </a:lnTo>
                  <a:lnTo>
                    <a:pt x="330" y="268"/>
                  </a:lnTo>
                  <a:lnTo>
                    <a:pt x="350" y="299"/>
                  </a:lnTo>
                  <a:lnTo>
                    <a:pt x="306" y="301"/>
                  </a:lnTo>
                  <a:lnTo>
                    <a:pt x="216" y="391"/>
                  </a:lnTo>
                  <a:lnTo>
                    <a:pt x="138" y="389"/>
                  </a:lnTo>
                  <a:lnTo>
                    <a:pt x="100" y="368"/>
                  </a:lnTo>
                  <a:lnTo>
                    <a:pt x="49" y="386"/>
                  </a:lnTo>
                  <a:lnTo>
                    <a:pt x="1" y="350"/>
                  </a:lnTo>
                  <a:lnTo>
                    <a:pt x="0" y="209"/>
                  </a:lnTo>
                  <a:lnTo>
                    <a:pt x="67" y="197"/>
                  </a:lnTo>
                  <a:lnTo>
                    <a:pt x="64" y="159"/>
                  </a:lnTo>
                  <a:lnTo>
                    <a:pt x="92" y="158"/>
                  </a:lnTo>
                  <a:lnTo>
                    <a:pt x="91" y="133"/>
                  </a:lnTo>
                  <a:lnTo>
                    <a:pt x="129" y="130"/>
                  </a:lnTo>
                  <a:lnTo>
                    <a:pt x="180" y="167"/>
                  </a:lnTo>
                  <a:lnTo>
                    <a:pt x="208" y="166"/>
                  </a:lnTo>
                  <a:lnTo>
                    <a:pt x="206" y="151"/>
                  </a:lnTo>
                  <a:lnTo>
                    <a:pt x="304" y="214"/>
                  </a:lnTo>
                  <a:lnTo>
                    <a:pt x="334" y="213"/>
                  </a:lnTo>
                  <a:lnTo>
                    <a:pt x="330" y="151"/>
                  </a:lnTo>
                  <a:lnTo>
                    <a:pt x="313" y="166"/>
                  </a:lnTo>
                  <a:lnTo>
                    <a:pt x="267" y="146"/>
                  </a:lnTo>
                  <a:lnTo>
                    <a:pt x="288" y="83"/>
                  </a:lnTo>
                  <a:lnTo>
                    <a:pt x="253" y="76"/>
                  </a:lnTo>
                  <a:lnTo>
                    <a:pt x="274" y="11"/>
                  </a:lnTo>
                  <a:lnTo>
                    <a:pt x="354" y="0"/>
                  </a:lnTo>
                  <a:lnTo>
                    <a:pt x="461" y="47"/>
                  </a:lnTo>
                  <a:lnTo>
                    <a:pt x="489" y="114"/>
                  </a:lnTo>
                  <a:lnTo>
                    <a:pt x="489" y="114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170" name="Freeform 175"/>
            <p:cNvSpPr>
              <a:spLocks noChangeAspect="1"/>
            </p:cNvSpPr>
            <p:nvPr/>
          </p:nvSpPr>
          <p:spPr bwMode="auto">
            <a:xfrm>
              <a:off x="2970" y="3044"/>
              <a:ext cx="50" cy="107"/>
            </a:xfrm>
            <a:custGeom>
              <a:avLst/>
              <a:gdLst>
                <a:gd name="T0" fmla="*/ 2 w 120"/>
                <a:gd name="T1" fmla="*/ 117 h 253"/>
                <a:gd name="T2" fmla="*/ 66 w 120"/>
                <a:gd name="T3" fmla="*/ 137 h 253"/>
                <a:gd name="T4" fmla="*/ 91 w 120"/>
                <a:gd name="T5" fmla="*/ 253 h 253"/>
                <a:gd name="T6" fmla="*/ 117 w 120"/>
                <a:gd name="T7" fmla="*/ 204 h 253"/>
                <a:gd name="T8" fmla="*/ 120 w 120"/>
                <a:gd name="T9" fmla="*/ 125 h 253"/>
                <a:gd name="T10" fmla="*/ 60 w 120"/>
                <a:gd name="T11" fmla="*/ 0 h 253"/>
                <a:gd name="T12" fmla="*/ 27 w 120"/>
                <a:gd name="T13" fmla="*/ 49 h 253"/>
                <a:gd name="T14" fmla="*/ 0 w 120"/>
                <a:gd name="T15" fmla="*/ 71 h 253"/>
                <a:gd name="T16" fmla="*/ 2 w 120"/>
                <a:gd name="T17" fmla="*/ 117 h 253"/>
                <a:gd name="T18" fmla="*/ 2 w 120"/>
                <a:gd name="T19" fmla="*/ 117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0" h="253">
                  <a:moveTo>
                    <a:pt x="2" y="117"/>
                  </a:moveTo>
                  <a:lnTo>
                    <a:pt x="66" y="137"/>
                  </a:lnTo>
                  <a:lnTo>
                    <a:pt x="91" y="253"/>
                  </a:lnTo>
                  <a:lnTo>
                    <a:pt x="117" y="204"/>
                  </a:lnTo>
                  <a:lnTo>
                    <a:pt x="120" y="125"/>
                  </a:lnTo>
                  <a:lnTo>
                    <a:pt x="60" y="0"/>
                  </a:lnTo>
                  <a:lnTo>
                    <a:pt x="27" y="49"/>
                  </a:lnTo>
                  <a:lnTo>
                    <a:pt x="0" y="71"/>
                  </a:lnTo>
                  <a:lnTo>
                    <a:pt x="2" y="117"/>
                  </a:lnTo>
                  <a:lnTo>
                    <a:pt x="2" y="117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171" name="Freeform 176"/>
            <p:cNvSpPr>
              <a:spLocks noChangeAspect="1"/>
            </p:cNvSpPr>
            <p:nvPr/>
          </p:nvSpPr>
          <p:spPr bwMode="auto">
            <a:xfrm>
              <a:off x="2625" y="3148"/>
              <a:ext cx="157" cy="202"/>
            </a:xfrm>
            <a:custGeom>
              <a:avLst/>
              <a:gdLst>
                <a:gd name="T0" fmla="*/ 382 w 382"/>
                <a:gd name="T1" fmla="*/ 49 h 479"/>
                <a:gd name="T2" fmla="*/ 373 w 382"/>
                <a:gd name="T3" fmla="*/ 175 h 479"/>
                <a:gd name="T4" fmla="*/ 323 w 382"/>
                <a:gd name="T5" fmla="*/ 202 h 479"/>
                <a:gd name="T6" fmla="*/ 325 w 382"/>
                <a:gd name="T7" fmla="*/ 443 h 479"/>
                <a:gd name="T8" fmla="*/ 290 w 382"/>
                <a:gd name="T9" fmla="*/ 479 h 479"/>
                <a:gd name="T10" fmla="*/ 245 w 382"/>
                <a:gd name="T11" fmla="*/ 465 h 479"/>
                <a:gd name="T12" fmla="*/ 241 w 382"/>
                <a:gd name="T13" fmla="*/ 419 h 479"/>
                <a:gd name="T14" fmla="*/ 212 w 382"/>
                <a:gd name="T15" fmla="*/ 461 h 479"/>
                <a:gd name="T16" fmla="*/ 150 w 382"/>
                <a:gd name="T17" fmla="*/ 391 h 479"/>
                <a:gd name="T18" fmla="*/ 110 w 382"/>
                <a:gd name="T19" fmla="*/ 193 h 479"/>
                <a:gd name="T20" fmla="*/ 71 w 382"/>
                <a:gd name="T21" fmla="*/ 161 h 479"/>
                <a:gd name="T22" fmla="*/ 0 w 382"/>
                <a:gd name="T23" fmla="*/ 34 h 479"/>
                <a:gd name="T24" fmla="*/ 58 w 382"/>
                <a:gd name="T25" fmla="*/ 0 h 479"/>
                <a:gd name="T26" fmla="*/ 98 w 382"/>
                <a:gd name="T27" fmla="*/ 30 h 479"/>
                <a:gd name="T28" fmla="*/ 270 w 382"/>
                <a:gd name="T29" fmla="*/ 2 h 479"/>
                <a:gd name="T30" fmla="*/ 382 w 382"/>
                <a:gd name="T31" fmla="*/ 49 h 479"/>
                <a:gd name="T32" fmla="*/ 382 w 382"/>
                <a:gd name="T33" fmla="*/ 49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2" h="479">
                  <a:moveTo>
                    <a:pt x="382" y="49"/>
                  </a:moveTo>
                  <a:lnTo>
                    <a:pt x="373" y="175"/>
                  </a:lnTo>
                  <a:lnTo>
                    <a:pt x="323" y="202"/>
                  </a:lnTo>
                  <a:lnTo>
                    <a:pt x="325" y="443"/>
                  </a:lnTo>
                  <a:lnTo>
                    <a:pt x="290" y="479"/>
                  </a:lnTo>
                  <a:lnTo>
                    <a:pt x="245" y="465"/>
                  </a:lnTo>
                  <a:lnTo>
                    <a:pt x="241" y="419"/>
                  </a:lnTo>
                  <a:lnTo>
                    <a:pt x="212" y="461"/>
                  </a:lnTo>
                  <a:lnTo>
                    <a:pt x="150" y="391"/>
                  </a:lnTo>
                  <a:lnTo>
                    <a:pt x="110" y="193"/>
                  </a:lnTo>
                  <a:lnTo>
                    <a:pt x="71" y="161"/>
                  </a:lnTo>
                  <a:lnTo>
                    <a:pt x="0" y="34"/>
                  </a:lnTo>
                  <a:lnTo>
                    <a:pt x="58" y="0"/>
                  </a:lnTo>
                  <a:lnTo>
                    <a:pt x="98" y="30"/>
                  </a:lnTo>
                  <a:lnTo>
                    <a:pt x="270" y="2"/>
                  </a:lnTo>
                  <a:lnTo>
                    <a:pt x="382" y="49"/>
                  </a:lnTo>
                  <a:lnTo>
                    <a:pt x="382" y="49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172" name="Freeform 177"/>
            <p:cNvSpPr>
              <a:spLocks noChangeAspect="1"/>
            </p:cNvSpPr>
            <p:nvPr/>
          </p:nvSpPr>
          <p:spPr bwMode="auto">
            <a:xfrm>
              <a:off x="2929" y="3039"/>
              <a:ext cx="175" cy="270"/>
            </a:xfrm>
            <a:custGeom>
              <a:avLst/>
              <a:gdLst>
                <a:gd name="T0" fmla="*/ 20 w 424"/>
                <a:gd name="T1" fmla="*/ 200 h 640"/>
                <a:gd name="T2" fmla="*/ 112 w 424"/>
                <a:gd name="T3" fmla="*/ 253 h 640"/>
                <a:gd name="T4" fmla="*/ 116 w 424"/>
                <a:gd name="T5" fmla="*/ 315 h 640"/>
                <a:gd name="T6" fmla="*/ 80 w 424"/>
                <a:gd name="T7" fmla="*/ 320 h 640"/>
                <a:gd name="T8" fmla="*/ 104 w 424"/>
                <a:gd name="T9" fmla="*/ 372 h 640"/>
                <a:gd name="T10" fmla="*/ 32 w 424"/>
                <a:gd name="T11" fmla="*/ 463 h 640"/>
                <a:gd name="T12" fmla="*/ 54 w 424"/>
                <a:gd name="T13" fmla="*/ 634 h 640"/>
                <a:gd name="T14" fmla="*/ 91 w 424"/>
                <a:gd name="T15" fmla="*/ 640 h 640"/>
                <a:gd name="T16" fmla="*/ 110 w 424"/>
                <a:gd name="T17" fmla="*/ 576 h 640"/>
                <a:gd name="T18" fmla="*/ 202 w 424"/>
                <a:gd name="T19" fmla="*/ 516 h 640"/>
                <a:gd name="T20" fmla="*/ 193 w 424"/>
                <a:gd name="T21" fmla="*/ 398 h 640"/>
                <a:gd name="T22" fmla="*/ 167 w 424"/>
                <a:gd name="T23" fmla="*/ 383 h 640"/>
                <a:gd name="T24" fmla="*/ 181 w 424"/>
                <a:gd name="T25" fmla="*/ 352 h 640"/>
                <a:gd name="T26" fmla="*/ 238 w 424"/>
                <a:gd name="T27" fmla="*/ 321 h 640"/>
                <a:gd name="T28" fmla="*/ 255 w 424"/>
                <a:gd name="T29" fmla="*/ 291 h 640"/>
                <a:gd name="T30" fmla="*/ 401 w 424"/>
                <a:gd name="T31" fmla="*/ 191 h 640"/>
                <a:gd name="T32" fmla="*/ 424 w 424"/>
                <a:gd name="T33" fmla="*/ 0 h 640"/>
                <a:gd name="T34" fmla="*/ 313 w 424"/>
                <a:gd name="T35" fmla="*/ 16 h 640"/>
                <a:gd name="T36" fmla="*/ 295 w 424"/>
                <a:gd name="T37" fmla="*/ 40 h 640"/>
                <a:gd name="T38" fmla="*/ 207 w 424"/>
                <a:gd name="T39" fmla="*/ 31 h 640"/>
                <a:gd name="T40" fmla="*/ 173 w 424"/>
                <a:gd name="T41" fmla="*/ 46 h 640"/>
                <a:gd name="T42" fmla="*/ 216 w 424"/>
                <a:gd name="T43" fmla="*/ 130 h 640"/>
                <a:gd name="T44" fmla="*/ 216 w 424"/>
                <a:gd name="T45" fmla="*/ 227 h 640"/>
                <a:gd name="T46" fmla="*/ 190 w 424"/>
                <a:gd name="T47" fmla="*/ 266 h 640"/>
                <a:gd name="T48" fmla="*/ 165 w 424"/>
                <a:gd name="T49" fmla="*/ 150 h 640"/>
                <a:gd name="T50" fmla="*/ 101 w 424"/>
                <a:gd name="T51" fmla="*/ 130 h 640"/>
                <a:gd name="T52" fmla="*/ 0 w 424"/>
                <a:gd name="T53" fmla="*/ 169 h 640"/>
                <a:gd name="T54" fmla="*/ 20 w 424"/>
                <a:gd name="T55" fmla="*/ 200 h 640"/>
                <a:gd name="T56" fmla="*/ 20 w 424"/>
                <a:gd name="T57" fmla="*/ 20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24" h="640">
                  <a:moveTo>
                    <a:pt x="20" y="200"/>
                  </a:moveTo>
                  <a:lnTo>
                    <a:pt x="112" y="253"/>
                  </a:lnTo>
                  <a:lnTo>
                    <a:pt x="116" y="315"/>
                  </a:lnTo>
                  <a:lnTo>
                    <a:pt x="80" y="320"/>
                  </a:lnTo>
                  <a:lnTo>
                    <a:pt x="104" y="372"/>
                  </a:lnTo>
                  <a:lnTo>
                    <a:pt x="32" y="463"/>
                  </a:lnTo>
                  <a:lnTo>
                    <a:pt x="54" y="634"/>
                  </a:lnTo>
                  <a:lnTo>
                    <a:pt x="91" y="640"/>
                  </a:lnTo>
                  <a:lnTo>
                    <a:pt x="110" y="576"/>
                  </a:lnTo>
                  <a:lnTo>
                    <a:pt x="202" y="516"/>
                  </a:lnTo>
                  <a:lnTo>
                    <a:pt x="193" y="398"/>
                  </a:lnTo>
                  <a:lnTo>
                    <a:pt x="167" y="383"/>
                  </a:lnTo>
                  <a:lnTo>
                    <a:pt x="181" y="352"/>
                  </a:lnTo>
                  <a:lnTo>
                    <a:pt x="238" y="321"/>
                  </a:lnTo>
                  <a:lnTo>
                    <a:pt x="255" y="291"/>
                  </a:lnTo>
                  <a:lnTo>
                    <a:pt x="401" y="191"/>
                  </a:lnTo>
                  <a:lnTo>
                    <a:pt x="424" y="0"/>
                  </a:lnTo>
                  <a:lnTo>
                    <a:pt x="313" y="16"/>
                  </a:lnTo>
                  <a:lnTo>
                    <a:pt x="295" y="40"/>
                  </a:lnTo>
                  <a:lnTo>
                    <a:pt x="207" y="31"/>
                  </a:lnTo>
                  <a:lnTo>
                    <a:pt x="173" y="46"/>
                  </a:lnTo>
                  <a:lnTo>
                    <a:pt x="216" y="130"/>
                  </a:lnTo>
                  <a:lnTo>
                    <a:pt x="216" y="227"/>
                  </a:lnTo>
                  <a:lnTo>
                    <a:pt x="190" y="266"/>
                  </a:lnTo>
                  <a:lnTo>
                    <a:pt x="165" y="150"/>
                  </a:lnTo>
                  <a:lnTo>
                    <a:pt x="101" y="130"/>
                  </a:lnTo>
                  <a:lnTo>
                    <a:pt x="0" y="169"/>
                  </a:lnTo>
                  <a:lnTo>
                    <a:pt x="20" y="200"/>
                  </a:lnTo>
                  <a:lnTo>
                    <a:pt x="20" y="200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173" name="Freeform 178"/>
            <p:cNvSpPr>
              <a:spLocks noChangeAspect="1"/>
            </p:cNvSpPr>
            <p:nvPr/>
          </p:nvSpPr>
          <p:spPr bwMode="auto">
            <a:xfrm>
              <a:off x="2850" y="3122"/>
              <a:ext cx="126" cy="113"/>
            </a:xfrm>
            <a:custGeom>
              <a:avLst/>
              <a:gdLst>
                <a:gd name="T0" fmla="*/ 0 w 308"/>
                <a:gd name="T1" fmla="*/ 90 h 263"/>
                <a:gd name="T2" fmla="*/ 41 w 308"/>
                <a:gd name="T3" fmla="*/ 188 h 263"/>
                <a:gd name="T4" fmla="*/ 78 w 308"/>
                <a:gd name="T5" fmla="*/ 186 h 263"/>
                <a:gd name="T6" fmla="*/ 88 w 308"/>
                <a:gd name="T7" fmla="*/ 217 h 263"/>
                <a:gd name="T8" fmla="*/ 224 w 308"/>
                <a:gd name="T9" fmla="*/ 263 h 263"/>
                <a:gd name="T10" fmla="*/ 296 w 308"/>
                <a:gd name="T11" fmla="*/ 172 h 263"/>
                <a:gd name="T12" fmla="*/ 272 w 308"/>
                <a:gd name="T13" fmla="*/ 120 h 263"/>
                <a:gd name="T14" fmla="*/ 308 w 308"/>
                <a:gd name="T15" fmla="*/ 115 h 263"/>
                <a:gd name="T16" fmla="*/ 304 w 308"/>
                <a:gd name="T17" fmla="*/ 53 h 263"/>
                <a:gd name="T18" fmla="*/ 212 w 308"/>
                <a:gd name="T19" fmla="*/ 0 h 263"/>
                <a:gd name="T20" fmla="*/ 168 w 308"/>
                <a:gd name="T21" fmla="*/ 2 h 263"/>
                <a:gd name="T22" fmla="*/ 78 w 308"/>
                <a:gd name="T23" fmla="*/ 92 h 263"/>
                <a:gd name="T24" fmla="*/ 0 w 308"/>
                <a:gd name="T25" fmla="*/ 90 h 263"/>
                <a:gd name="T26" fmla="*/ 0 w 308"/>
                <a:gd name="T27" fmla="*/ 9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8" h="263">
                  <a:moveTo>
                    <a:pt x="0" y="90"/>
                  </a:moveTo>
                  <a:lnTo>
                    <a:pt x="41" y="188"/>
                  </a:lnTo>
                  <a:lnTo>
                    <a:pt x="78" y="186"/>
                  </a:lnTo>
                  <a:lnTo>
                    <a:pt x="88" y="217"/>
                  </a:lnTo>
                  <a:lnTo>
                    <a:pt x="224" y="263"/>
                  </a:lnTo>
                  <a:lnTo>
                    <a:pt x="296" y="172"/>
                  </a:lnTo>
                  <a:lnTo>
                    <a:pt x="272" y="120"/>
                  </a:lnTo>
                  <a:lnTo>
                    <a:pt x="308" y="115"/>
                  </a:lnTo>
                  <a:lnTo>
                    <a:pt x="304" y="53"/>
                  </a:lnTo>
                  <a:lnTo>
                    <a:pt x="212" y="0"/>
                  </a:lnTo>
                  <a:lnTo>
                    <a:pt x="168" y="2"/>
                  </a:lnTo>
                  <a:lnTo>
                    <a:pt x="78" y="92"/>
                  </a:lnTo>
                  <a:lnTo>
                    <a:pt x="0" y="9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174" name="Freeform 179"/>
            <p:cNvSpPr>
              <a:spLocks noChangeAspect="1"/>
            </p:cNvSpPr>
            <p:nvPr/>
          </p:nvSpPr>
          <p:spPr bwMode="auto">
            <a:xfrm>
              <a:off x="2759" y="3152"/>
              <a:ext cx="153" cy="160"/>
            </a:xfrm>
            <a:custGeom>
              <a:avLst/>
              <a:gdLst>
                <a:gd name="T0" fmla="*/ 0 w 373"/>
                <a:gd name="T1" fmla="*/ 348 h 377"/>
                <a:gd name="T2" fmla="*/ 30 w 373"/>
                <a:gd name="T3" fmla="*/ 377 h 377"/>
                <a:gd name="T4" fmla="*/ 82 w 373"/>
                <a:gd name="T5" fmla="*/ 358 h 377"/>
                <a:gd name="T6" fmla="*/ 132 w 373"/>
                <a:gd name="T7" fmla="*/ 308 h 377"/>
                <a:gd name="T8" fmla="*/ 209 w 373"/>
                <a:gd name="T9" fmla="*/ 327 h 377"/>
                <a:gd name="T10" fmla="*/ 236 w 373"/>
                <a:gd name="T11" fmla="*/ 308 h 377"/>
                <a:gd name="T12" fmla="*/ 225 w 373"/>
                <a:gd name="T13" fmla="*/ 273 h 377"/>
                <a:gd name="T14" fmla="*/ 373 w 373"/>
                <a:gd name="T15" fmla="*/ 166 h 377"/>
                <a:gd name="T16" fmla="*/ 315 w 373"/>
                <a:gd name="T17" fmla="*/ 148 h 377"/>
                <a:gd name="T18" fmla="*/ 301 w 373"/>
                <a:gd name="T19" fmla="*/ 117 h 377"/>
                <a:gd name="T20" fmla="*/ 264 w 373"/>
                <a:gd name="T21" fmla="*/ 119 h 377"/>
                <a:gd name="T22" fmla="*/ 223 w 373"/>
                <a:gd name="T23" fmla="*/ 21 h 377"/>
                <a:gd name="T24" fmla="*/ 185 w 373"/>
                <a:gd name="T25" fmla="*/ 0 h 377"/>
                <a:gd name="T26" fmla="*/ 57 w 373"/>
                <a:gd name="T27" fmla="*/ 37 h 377"/>
                <a:gd name="T28" fmla="*/ 48 w 373"/>
                <a:gd name="T29" fmla="*/ 164 h 377"/>
                <a:gd name="T30" fmla="*/ 0 w 373"/>
                <a:gd name="T31" fmla="*/ 190 h 377"/>
                <a:gd name="T32" fmla="*/ 0 w 373"/>
                <a:gd name="T33" fmla="*/ 348 h 377"/>
                <a:gd name="T34" fmla="*/ 0 w 373"/>
                <a:gd name="T35" fmla="*/ 348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3" h="377">
                  <a:moveTo>
                    <a:pt x="0" y="348"/>
                  </a:moveTo>
                  <a:lnTo>
                    <a:pt x="30" y="377"/>
                  </a:lnTo>
                  <a:lnTo>
                    <a:pt x="82" y="358"/>
                  </a:lnTo>
                  <a:lnTo>
                    <a:pt x="132" y="308"/>
                  </a:lnTo>
                  <a:lnTo>
                    <a:pt x="209" y="327"/>
                  </a:lnTo>
                  <a:lnTo>
                    <a:pt x="236" y="308"/>
                  </a:lnTo>
                  <a:lnTo>
                    <a:pt x="225" y="273"/>
                  </a:lnTo>
                  <a:lnTo>
                    <a:pt x="373" y="166"/>
                  </a:lnTo>
                  <a:lnTo>
                    <a:pt x="315" y="148"/>
                  </a:lnTo>
                  <a:lnTo>
                    <a:pt x="301" y="117"/>
                  </a:lnTo>
                  <a:lnTo>
                    <a:pt x="264" y="119"/>
                  </a:lnTo>
                  <a:lnTo>
                    <a:pt x="223" y="21"/>
                  </a:lnTo>
                  <a:lnTo>
                    <a:pt x="185" y="0"/>
                  </a:lnTo>
                  <a:lnTo>
                    <a:pt x="57" y="37"/>
                  </a:lnTo>
                  <a:lnTo>
                    <a:pt x="48" y="164"/>
                  </a:lnTo>
                  <a:lnTo>
                    <a:pt x="0" y="190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175" name="Freeform 180"/>
            <p:cNvSpPr>
              <a:spLocks noChangeAspect="1"/>
            </p:cNvSpPr>
            <p:nvPr/>
          </p:nvSpPr>
          <p:spPr bwMode="auto">
            <a:xfrm>
              <a:off x="2713" y="3224"/>
              <a:ext cx="252" cy="228"/>
            </a:xfrm>
            <a:custGeom>
              <a:avLst/>
              <a:gdLst>
                <a:gd name="T0" fmla="*/ 0 w 617"/>
                <a:gd name="T1" fmla="*/ 280 h 541"/>
                <a:gd name="T2" fmla="*/ 68 w 617"/>
                <a:gd name="T3" fmla="*/ 396 h 541"/>
                <a:gd name="T4" fmla="*/ 54 w 617"/>
                <a:gd name="T5" fmla="*/ 462 h 541"/>
                <a:gd name="T6" fmla="*/ 80 w 617"/>
                <a:gd name="T7" fmla="*/ 526 h 541"/>
                <a:gd name="T8" fmla="*/ 127 w 617"/>
                <a:gd name="T9" fmla="*/ 541 h 541"/>
                <a:gd name="T10" fmla="*/ 187 w 617"/>
                <a:gd name="T11" fmla="*/ 505 h 541"/>
                <a:gd name="T12" fmla="*/ 263 w 617"/>
                <a:gd name="T13" fmla="*/ 499 h 541"/>
                <a:gd name="T14" fmla="*/ 372 w 617"/>
                <a:gd name="T15" fmla="*/ 453 h 541"/>
                <a:gd name="T16" fmla="*/ 475 w 617"/>
                <a:gd name="T17" fmla="*/ 402 h 541"/>
                <a:gd name="T18" fmla="*/ 606 w 617"/>
                <a:gd name="T19" fmla="*/ 240 h 541"/>
                <a:gd name="T20" fmla="*/ 617 w 617"/>
                <a:gd name="T21" fmla="*/ 204 h 541"/>
                <a:gd name="T22" fmla="*/ 583 w 617"/>
                <a:gd name="T23" fmla="*/ 198 h 541"/>
                <a:gd name="T24" fmla="*/ 542 w 617"/>
                <a:gd name="T25" fmla="*/ 231 h 541"/>
                <a:gd name="T26" fmla="*/ 514 w 617"/>
                <a:gd name="T27" fmla="*/ 227 h 541"/>
                <a:gd name="T28" fmla="*/ 529 w 617"/>
                <a:gd name="T29" fmla="*/ 186 h 541"/>
                <a:gd name="T30" fmla="*/ 535 w 617"/>
                <a:gd name="T31" fmla="*/ 169 h 541"/>
                <a:gd name="T32" fmla="*/ 579 w 617"/>
                <a:gd name="T33" fmla="*/ 167 h 541"/>
                <a:gd name="T34" fmla="*/ 561 w 617"/>
                <a:gd name="T35" fmla="*/ 27 h 541"/>
                <a:gd name="T36" fmla="*/ 480 w 617"/>
                <a:gd name="T37" fmla="*/ 0 h 541"/>
                <a:gd name="T38" fmla="*/ 338 w 617"/>
                <a:gd name="T39" fmla="*/ 97 h 541"/>
                <a:gd name="T40" fmla="*/ 350 w 617"/>
                <a:gd name="T41" fmla="*/ 141 h 541"/>
                <a:gd name="T42" fmla="*/ 323 w 617"/>
                <a:gd name="T43" fmla="*/ 160 h 541"/>
                <a:gd name="T44" fmla="*/ 246 w 617"/>
                <a:gd name="T45" fmla="*/ 141 h 541"/>
                <a:gd name="T46" fmla="*/ 204 w 617"/>
                <a:gd name="T47" fmla="*/ 186 h 541"/>
                <a:gd name="T48" fmla="*/ 145 w 617"/>
                <a:gd name="T49" fmla="*/ 209 h 541"/>
                <a:gd name="T50" fmla="*/ 114 w 617"/>
                <a:gd name="T51" fmla="*/ 180 h 541"/>
                <a:gd name="T52" fmla="*/ 114 w 617"/>
                <a:gd name="T53" fmla="*/ 265 h 541"/>
                <a:gd name="T54" fmla="*/ 79 w 617"/>
                <a:gd name="T55" fmla="*/ 301 h 541"/>
                <a:gd name="T56" fmla="*/ 42 w 617"/>
                <a:gd name="T57" fmla="*/ 287 h 541"/>
                <a:gd name="T58" fmla="*/ 30 w 617"/>
                <a:gd name="T59" fmla="*/ 241 h 541"/>
                <a:gd name="T60" fmla="*/ 0 w 617"/>
                <a:gd name="T61" fmla="*/ 280 h 541"/>
                <a:gd name="T62" fmla="*/ 0 w 617"/>
                <a:gd name="T63" fmla="*/ 280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17" h="541">
                  <a:moveTo>
                    <a:pt x="0" y="280"/>
                  </a:moveTo>
                  <a:lnTo>
                    <a:pt x="68" y="396"/>
                  </a:lnTo>
                  <a:lnTo>
                    <a:pt x="54" y="462"/>
                  </a:lnTo>
                  <a:lnTo>
                    <a:pt x="80" y="526"/>
                  </a:lnTo>
                  <a:lnTo>
                    <a:pt x="127" y="541"/>
                  </a:lnTo>
                  <a:lnTo>
                    <a:pt x="187" y="505"/>
                  </a:lnTo>
                  <a:lnTo>
                    <a:pt x="263" y="499"/>
                  </a:lnTo>
                  <a:lnTo>
                    <a:pt x="372" y="453"/>
                  </a:lnTo>
                  <a:lnTo>
                    <a:pt x="475" y="402"/>
                  </a:lnTo>
                  <a:lnTo>
                    <a:pt x="606" y="240"/>
                  </a:lnTo>
                  <a:lnTo>
                    <a:pt x="617" y="204"/>
                  </a:lnTo>
                  <a:lnTo>
                    <a:pt x="583" y="198"/>
                  </a:lnTo>
                  <a:lnTo>
                    <a:pt x="542" y="231"/>
                  </a:lnTo>
                  <a:lnTo>
                    <a:pt x="514" y="227"/>
                  </a:lnTo>
                  <a:lnTo>
                    <a:pt x="529" y="186"/>
                  </a:lnTo>
                  <a:lnTo>
                    <a:pt x="535" y="169"/>
                  </a:lnTo>
                  <a:lnTo>
                    <a:pt x="579" y="167"/>
                  </a:lnTo>
                  <a:lnTo>
                    <a:pt x="561" y="27"/>
                  </a:lnTo>
                  <a:lnTo>
                    <a:pt x="480" y="0"/>
                  </a:lnTo>
                  <a:lnTo>
                    <a:pt x="338" y="97"/>
                  </a:lnTo>
                  <a:lnTo>
                    <a:pt x="350" y="141"/>
                  </a:lnTo>
                  <a:lnTo>
                    <a:pt x="323" y="160"/>
                  </a:lnTo>
                  <a:lnTo>
                    <a:pt x="246" y="141"/>
                  </a:lnTo>
                  <a:lnTo>
                    <a:pt x="204" y="186"/>
                  </a:lnTo>
                  <a:lnTo>
                    <a:pt x="145" y="209"/>
                  </a:lnTo>
                  <a:lnTo>
                    <a:pt x="114" y="180"/>
                  </a:lnTo>
                  <a:lnTo>
                    <a:pt x="114" y="265"/>
                  </a:lnTo>
                  <a:lnTo>
                    <a:pt x="79" y="301"/>
                  </a:lnTo>
                  <a:lnTo>
                    <a:pt x="42" y="287"/>
                  </a:lnTo>
                  <a:lnTo>
                    <a:pt x="30" y="241"/>
                  </a:lnTo>
                  <a:lnTo>
                    <a:pt x="0" y="280"/>
                  </a:lnTo>
                  <a:lnTo>
                    <a:pt x="0" y="280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176" name="Freeform 181"/>
            <p:cNvSpPr>
              <a:spLocks noChangeAspect="1"/>
            </p:cNvSpPr>
            <p:nvPr/>
          </p:nvSpPr>
          <p:spPr bwMode="auto">
            <a:xfrm>
              <a:off x="2923" y="3293"/>
              <a:ext cx="29" cy="28"/>
            </a:xfrm>
            <a:custGeom>
              <a:avLst/>
              <a:gdLst>
                <a:gd name="T0" fmla="*/ 66 w 72"/>
                <a:gd name="T1" fmla="*/ 0 h 64"/>
                <a:gd name="T2" fmla="*/ 24 w 72"/>
                <a:gd name="T3" fmla="*/ 2 h 64"/>
                <a:gd name="T4" fmla="*/ 0 w 72"/>
                <a:gd name="T5" fmla="*/ 58 h 64"/>
                <a:gd name="T6" fmla="*/ 30 w 72"/>
                <a:gd name="T7" fmla="*/ 64 h 64"/>
                <a:gd name="T8" fmla="*/ 72 w 72"/>
                <a:gd name="T9" fmla="*/ 31 h 64"/>
                <a:gd name="T10" fmla="*/ 66 w 72"/>
                <a:gd name="T11" fmla="*/ 0 h 64"/>
                <a:gd name="T12" fmla="*/ 66 w 72"/>
                <a:gd name="T13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64">
                  <a:moveTo>
                    <a:pt x="66" y="0"/>
                  </a:moveTo>
                  <a:lnTo>
                    <a:pt x="24" y="2"/>
                  </a:lnTo>
                  <a:lnTo>
                    <a:pt x="0" y="58"/>
                  </a:lnTo>
                  <a:lnTo>
                    <a:pt x="30" y="64"/>
                  </a:lnTo>
                  <a:lnTo>
                    <a:pt x="72" y="31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177" name="Freeform 182"/>
            <p:cNvSpPr>
              <a:spLocks noChangeAspect="1"/>
            </p:cNvSpPr>
            <p:nvPr/>
          </p:nvSpPr>
          <p:spPr bwMode="auto">
            <a:xfrm>
              <a:off x="3135" y="3054"/>
              <a:ext cx="132" cy="222"/>
            </a:xfrm>
            <a:custGeom>
              <a:avLst/>
              <a:gdLst>
                <a:gd name="T0" fmla="*/ 56 w 321"/>
                <a:gd name="T1" fmla="*/ 212 h 525"/>
                <a:gd name="T2" fmla="*/ 61 w 321"/>
                <a:gd name="T3" fmla="*/ 296 h 525"/>
                <a:gd name="T4" fmla="*/ 0 w 321"/>
                <a:gd name="T5" fmla="*/ 387 h 525"/>
                <a:gd name="T6" fmla="*/ 8 w 321"/>
                <a:gd name="T7" fmla="*/ 403 h 525"/>
                <a:gd name="T8" fmla="*/ 15 w 321"/>
                <a:gd name="T9" fmla="*/ 504 h 525"/>
                <a:gd name="T10" fmla="*/ 62 w 321"/>
                <a:gd name="T11" fmla="*/ 525 h 525"/>
                <a:gd name="T12" fmla="*/ 97 w 321"/>
                <a:gd name="T13" fmla="*/ 506 h 525"/>
                <a:gd name="T14" fmla="*/ 139 w 321"/>
                <a:gd name="T15" fmla="*/ 511 h 525"/>
                <a:gd name="T16" fmla="*/ 179 w 321"/>
                <a:gd name="T17" fmla="*/ 453 h 525"/>
                <a:gd name="T18" fmla="*/ 185 w 321"/>
                <a:gd name="T19" fmla="*/ 414 h 525"/>
                <a:gd name="T20" fmla="*/ 267 w 321"/>
                <a:gd name="T21" fmla="*/ 244 h 525"/>
                <a:gd name="T22" fmla="*/ 266 w 321"/>
                <a:gd name="T23" fmla="*/ 206 h 525"/>
                <a:gd name="T24" fmla="*/ 282 w 321"/>
                <a:gd name="T25" fmla="*/ 197 h 525"/>
                <a:gd name="T26" fmla="*/ 275 w 321"/>
                <a:gd name="T27" fmla="*/ 120 h 525"/>
                <a:gd name="T28" fmla="*/ 295 w 321"/>
                <a:gd name="T29" fmla="*/ 141 h 525"/>
                <a:gd name="T30" fmla="*/ 307 w 321"/>
                <a:gd name="T31" fmla="*/ 180 h 525"/>
                <a:gd name="T32" fmla="*/ 314 w 321"/>
                <a:gd name="T33" fmla="*/ 171 h 525"/>
                <a:gd name="T34" fmla="*/ 321 w 321"/>
                <a:gd name="T35" fmla="*/ 111 h 525"/>
                <a:gd name="T36" fmla="*/ 305 w 321"/>
                <a:gd name="T37" fmla="*/ 64 h 525"/>
                <a:gd name="T38" fmla="*/ 286 w 321"/>
                <a:gd name="T39" fmla="*/ 25 h 525"/>
                <a:gd name="T40" fmla="*/ 266 w 321"/>
                <a:gd name="T41" fmla="*/ 0 h 525"/>
                <a:gd name="T42" fmla="*/ 188 w 321"/>
                <a:gd name="T43" fmla="*/ 141 h 525"/>
                <a:gd name="T44" fmla="*/ 156 w 321"/>
                <a:gd name="T45" fmla="*/ 135 h 525"/>
                <a:gd name="T46" fmla="*/ 147 w 321"/>
                <a:gd name="T47" fmla="*/ 167 h 525"/>
                <a:gd name="T48" fmla="*/ 121 w 321"/>
                <a:gd name="T49" fmla="*/ 162 h 525"/>
                <a:gd name="T50" fmla="*/ 71 w 321"/>
                <a:gd name="T51" fmla="*/ 194 h 525"/>
                <a:gd name="T52" fmla="*/ 56 w 321"/>
                <a:gd name="T53" fmla="*/ 212 h 525"/>
                <a:gd name="T54" fmla="*/ 56 w 321"/>
                <a:gd name="T55" fmla="*/ 212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21" h="525">
                  <a:moveTo>
                    <a:pt x="56" y="212"/>
                  </a:moveTo>
                  <a:lnTo>
                    <a:pt x="61" y="296"/>
                  </a:lnTo>
                  <a:lnTo>
                    <a:pt x="0" y="387"/>
                  </a:lnTo>
                  <a:lnTo>
                    <a:pt x="8" y="403"/>
                  </a:lnTo>
                  <a:lnTo>
                    <a:pt x="15" y="504"/>
                  </a:lnTo>
                  <a:lnTo>
                    <a:pt x="62" y="525"/>
                  </a:lnTo>
                  <a:lnTo>
                    <a:pt x="97" y="506"/>
                  </a:lnTo>
                  <a:lnTo>
                    <a:pt x="139" y="511"/>
                  </a:lnTo>
                  <a:lnTo>
                    <a:pt x="179" y="453"/>
                  </a:lnTo>
                  <a:lnTo>
                    <a:pt x="185" y="414"/>
                  </a:lnTo>
                  <a:lnTo>
                    <a:pt x="267" y="244"/>
                  </a:lnTo>
                  <a:lnTo>
                    <a:pt x="266" y="206"/>
                  </a:lnTo>
                  <a:lnTo>
                    <a:pt x="282" y="197"/>
                  </a:lnTo>
                  <a:lnTo>
                    <a:pt x="275" y="120"/>
                  </a:lnTo>
                  <a:lnTo>
                    <a:pt x="295" y="141"/>
                  </a:lnTo>
                  <a:lnTo>
                    <a:pt x="307" y="180"/>
                  </a:lnTo>
                  <a:lnTo>
                    <a:pt x="314" y="171"/>
                  </a:lnTo>
                  <a:lnTo>
                    <a:pt x="321" y="111"/>
                  </a:lnTo>
                  <a:lnTo>
                    <a:pt x="305" y="64"/>
                  </a:lnTo>
                  <a:lnTo>
                    <a:pt x="286" y="25"/>
                  </a:lnTo>
                  <a:lnTo>
                    <a:pt x="266" y="0"/>
                  </a:lnTo>
                  <a:lnTo>
                    <a:pt x="188" y="141"/>
                  </a:lnTo>
                  <a:lnTo>
                    <a:pt x="156" y="135"/>
                  </a:lnTo>
                  <a:lnTo>
                    <a:pt x="147" y="167"/>
                  </a:lnTo>
                  <a:lnTo>
                    <a:pt x="121" y="162"/>
                  </a:lnTo>
                  <a:lnTo>
                    <a:pt x="71" y="194"/>
                  </a:lnTo>
                  <a:lnTo>
                    <a:pt x="56" y="212"/>
                  </a:lnTo>
                  <a:lnTo>
                    <a:pt x="56" y="212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178" name="Freeform 183"/>
            <p:cNvSpPr>
              <a:spLocks noChangeAspect="1"/>
            </p:cNvSpPr>
            <p:nvPr/>
          </p:nvSpPr>
          <p:spPr bwMode="auto">
            <a:xfrm>
              <a:off x="2449" y="1831"/>
              <a:ext cx="4" cy="12"/>
            </a:xfrm>
            <a:custGeom>
              <a:avLst/>
              <a:gdLst>
                <a:gd name="T0" fmla="*/ 8 w 13"/>
                <a:gd name="T1" fmla="*/ 0 h 31"/>
                <a:gd name="T2" fmla="*/ 13 w 13"/>
                <a:gd name="T3" fmla="*/ 18 h 31"/>
                <a:gd name="T4" fmla="*/ 3 w 13"/>
                <a:gd name="T5" fmla="*/ 31 h 31"/>
                <a:gd name="T6" fmla="*/ 1 w 13"/>
                <a:gd name="T7" fmla="*/ 29 h 31"/>
                <a:gd name="T8" fmla="*/ 3 w 13"/>
                <a:gd name="T9" fmla="*/ 21 h 31"/>
                <a:gd name="T10" fmla="*/ 0 w 13"/>
                <a:gd name="T11" fmla="*/ 8 h 31"/>
                <a:gd name="T12" fmla="*/ 8 w 13"/>
                <a:gd name="T13" fmla="*/ 0 h 31"/>
                <a:gd name="T14" fmla="*/ 8 w 13"/>
                <a:gd name="T1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31">
                  <a:moveTo>
                    <a:pt x="8" y="0"/>
                  </a:moveTo>
                  <a:lnTo>
                    <a:pt x="13" y="18"/>
                  </a:lnTo>
                  <a:lnTo>
                    <a:pt x="3" y="31"/>
                  </a:lnTo>
                  <a:lnTo>
                    <a:pt x="1" y="29"/>
                  </a:lnTo>
                  <a:lnTo>
                    <a:pt x="3" y="21"/>
                  </a:lnTo>
                  <a:lnTo>
                    <a:pt x="0" y="8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179" name="Freeform 184"/>
            <p:cNvSpPr>
              <a:spLocks noChangeAspect="1"/>
            </p:cNvSpPr>
            <p:nvPr/>
          </p:nvSpPr>
          <p:spPr bwMode="auto">
            <a:xfrm>
              <a:off x="2449" y="1831"/>
              <a:ext cx="4" cy="12"/>
            </a:xfrm>
            <a:custGeom>
              <a:avLst/>
              <a:gdLst>
                <a:gd name="T0" fmla="*/ 8 w 13"/>
                <a:gd name="T1" fmla="*/ 0 h 31"/>
                <a:gd name="T2" fmla="*/ 13 w 13"/>
                <a:gd name="T3" fmla="*/ 18 h 31"/>
                <a:gd name="T4" fmla="*/ 3 w 13"/>
                <a:gd name="T5" fmla="*/ 31 h 31"/>
                <a:gd name="T6" fmla="*/ 1 w 13"/>
                <a:gd name="T7" fmla="*/ 29 h 31"/>
                <a:gd name="T8" fmla="*/ 3 w 13"/>
                <a:gd name="T9" fmla="*/ 21 h 31"/>
                <a:gd name="T10" fmla="*/ 0 w 13"/>
                <a:gd name="T11" fmla="*/ 8 h 31"/>
                <a:gd name="T12" fmla="*/ 8 w 13"/>
                <a:gd name="T13" fmla="*/ 0 h 31"/>
                <a:gd name="T14" fmla="*/ 8 w 13"/>
                <a:gd name="T1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31">
                  <a:moveTo>
                    <a:pt x="8" y="0"/>
                  </a:moveTo>
                  <a:lnTo>
                    <a:pt x="13" y="18"/>
                  </a:lnTo>
                  <a:lnTo>
                    <a:pt x="3" y="31"/>
                  </a:lnTo>
                  <a:lnTo>
                    <a:pt x="1" y="29"/>
                  </a:lnTo>
                  <a:lnTo>
                    <a:pt x="3" y="21"/>
                  </a:lnTo>
                  <a:lnTo>
                    <a:pt x="0" y="8"/>
                  </a:lnTo>
                  <a:lnTo>
                    <a:pt x="8" y="0"/>
                  </a:lnTo>
                  <a:lnTo>
                    <a:pt x="8" y="0"/>
                  </a:lnTo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C0C0C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180" name="Freeform 185"/>
            <p:cNvSpPr>
              <a:spLocks noChangeAspect="1"/>
            </p:cNvSpPr>
            <p:nvPr/>
          </p:nvSpPr>
          <p:spPr bwMode="auto">
            <a:xfrm>
              <a:off x="2441" y="1832"/>
              <a:ext cx="4" cy="8"/>
            </a:xfrm>
            <a:custGeom>
              <a:avLst/>
              <a:gdLst>
                <a:gd name="T0" fmla="*/ 3 w 9"/>
                <a:gd name="T1" fmla="*/ 0 h 20"/>
                <a:gd name="T2" fmla="*/ 0 w 9"/>
                <a:gd name="T3" fmla="*/ 12 h 20"/>
                <a:gd name="T4" fmla="*/ 7 w 9"/>
                <a:gd name="T5" fmla="*/ 20 h 20"/>
                <a:gd name="T6" fmla="*/ 9 w 9"/>
                <a:gd name="T7" fmla="*/ 11 h 20"/>
                <a:gd name="T8" fmla="*/ 9 w 9"/>
                <a:gd name="T9" fmla="*/ 5 h 20"/>
                <a:gd name="T10" fmla="*/ 3 w 9"/>
                <a:gd name="T11" fmla="*/ 0 h 20"/>
                <a:gd name="T12" fmla="*/ 3 w 9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20">
                  <a:moveTo>
                    <a:pt x="3" y="0"/>
                  </a:moveTo>
                  <a:lnTo>
                    <a:pt x="0" y="12"/>
                  </a:lnTo>
                  <a:lnTo>
                    <a:pt x="7" y="20"/>
                  </a:lnTo>
                  <a:lnTo>
                    <a:pt x="9" y="11"/>
                  </a:lnTo>
                  <a:lnTo>
                    <a:pt x="9" y="5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181" name="Freeform 186"/>
            <p:cNvSpPr>
              <a:spLocks noChangeAspect="1"/>
            </p:cNvSpPr>
            <p:nvPr/>
          </p:nvSpPr>
          <p:spPr bwMode="auto">
            <a:xfrm>
              <a:off x="2441" y="1832"/>
              <a:ext cx="4" cy="8"/>
            </a:xfrm>
            <a:custGeom>
              <a:avLst/>
              <a:gdLst>
                <a:gd name="T0" fmla="*/ 3 w 9"/>
                <a:gd name="T1" fmla="*/ 0 h 20"/>
                <a:gd name="T2" fmla="*/ 0 w 9"/>
                <a:gd name="T3" fmla="*/ 12 h 20"/>
                <a:gd name="T4" fmla="*/ 7 w 9"/>
                <a:gd name="T5" fmla="*/ 20 h 20"/>
                <a:gd name="T6" fmla="*/ 9 w 9"/>
                <a:gd name="T7" fmla="*/ 11 h 20"/>
                <a:gd name="T8" fmla="*/ 9 w 9"/>
                <a:gd name="T9" fmla="*/ 5 h 20"/>
                <a:gd name="T10" fmla="*/ 3 w 9"/>
                <a:gd name="T11" fmla="*/ 0 h 20"/>
                <a:gd name="T12" fmla="*/ 3 w 9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20">
                  <a:moveTo>
                    <a:pt x="3" y="0"/>
                  </a:moveTo>
                  <a:lnTo>
                    <a:pt x="0" y="12"/>
                  </a:lnTo>
                  <a:lnTo>
                    <a:pt x="7" y="20"/>
                  </a:lnTo>
                  <a:lnTo>
                    <a:pt x="9" y="11"/>
                  </a:lnTo>
                  <a:lnTo>
                    <a:pt x="9" y="5"/>
                  </a:lnTo>
                  <a:lnTo>
                    <a:pt x="3" y="0"/>
                  </a:lnTo>
                  <a:lnTo>
                    <a:pt x="3" y="0"/>
                  </a:lnTo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C0C0C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182" name="Freeform 187"/>
            <p:cNvSpPr>
              <a:spLocks noChangeAspect="1"/>
            </p:cNvSpPr>
            <p:nvPr/>
          </p:nvSpPr>
          <p:spPr bwMode="auto">
            <a:xfrm>
              <a:off x="2444" y="1814"/>
              <a:ext cx="13" cy="12"/>
            </a:xfrm>
            <a:custGeom>
              <a:avLst/>
              <a:gdLst>
                <a:gd name="T0" fmla="*/ 2 w 31"/>
                <a:gd name="T1" fmla="*/ 11 h 28"/>
                <a:gd name="T2" fmla="*/ 0 w 31"/>
                <a:gd name="T3" fmla="*/ 19 h 28"/>
                <a:gd name="T4" fmla="*/ 9 w 31"/>
                <a:gd name="T5" fmla="*/ 28 h 28"/>
                <a:gd name="T6" fmla="*/ 25 w 31"/>
                <a:gd name="T7" fmla="*/ 23 h 28"/>
                <a:gd name="T8" fmla="*/ 31 w 31"/>
                <a:gd name="T9" fmla="*/ 13 h 28"/>
                <a:gd name="T10" fmla="*/ 19 w 31"/>
                <a:gd name="T11" fmla="*/ 1 h 28"/>
                <a:gd name="T12" fmla="*/ 4 w 31"/>
                <a:gd name="T13" fmla="*/ 0 h 28"/>
                <a:gd name="T14" fmla="*/ 2 w 31"/>
                <a:gd name="T15" fmla="*/ 11 h 28"/>
                <a:gd name="T16" fmla="*/ 2 w 31"/>
                <a:gd name="T17" fmla="*/ 1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28">
                  <a:moveTo>
                    <a:pt x="2" y="11"/>
                  </a:moveTo>
                  <a:lnTo>
                    <a:pt x="0" y="19"/>
                  </a:lnTo>
                  <a:lnTo>
                    <a:pt x="9" y="28"/>
                  </a:lnTo>
                  <a:lnTo>
                    <a:pt x="25" y="23"/>
                  </a:lnTo>
                  <a:lnTo>
                    <a:pt x="31" y="13"/>
                  </a:lnTo>
                  <a:lnTo>
                    <a:pt x="19" y="1"/>
                  </a:lnTo>
                  <a:lnTo>
                    <a:pt x="4" y="0"/>
                  </a:lnTo>
                  <a:lnTo>
                    <a:pt x="2" y="11"/>
                  </a:lnTo>
                  <a:lnTo>
                    <a:pt x="2" y="11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183" name="Freeform 188"/>
            <p:cNvSpPr>
              <a:spLocks noChangeAspect="1"/>
            </p:cNvSpPr>
            <p:nvPr/>
          </p:nvSpPr>
          <p:spPr bwMode="auto">
            <a:xfrm>
              <a:off x="2490" y="1810"/>
              <a:ext cx="7" cy="5"/>
            </a:xfrm>
            <a:custGeom>
              <a:avLst/>
              <a:gdLst>
                <a:gd name="T0" fmla="*/ 6 w 19"/>
                <a:gd name="T1" fmla="*/ 1 h 13"/>
                <a:gd name="T2" fmla="*/ 0 w 19"/>
                <a:gd name="T3" fmla="*/ 7 h 13"/>
                <a:gd name="T4" fmla="*/ 6 w 19"/>
                <a:gd name="T5" fmla="*/ 12 h 13"/>
                <a:gd name="T6" fmla="*/ 19 w 19"/>
                <a:gd name="T7" fmla="*/ 13 h 13"/>
                <a:gd name="T8" fmla="*/ 16 w 19"/>
                <a:gd name="T9" fmla="*/ 2 h 13"/>
                <a:gd name="T10" fmla="*/ 11 w 19"/>
                <a:gd name="T11" fmla="*/ 0 h 13"/>
                <a:gd name="T12" fmla="*/ 6 w 19"/>
                <a:gd name="T13" fmla="*/ 1 h 13"/>
                <a:gd name="T14" fmla="*/ 6 w 19"/>
                <a:gd name="T15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13">
                  <a:moveTo>
                    <a:pt x="6" y="1"/>
                  </a:moveTo>
                  <a:lnTo>
                    <a:pt x="0" y="7"/>
                  </a:lnTo>
                  <a:lnTo>
                    <a:pt x="6" y="12"/>
                  </a:lnTo>
                  <a:lnTo>
                    <a:pt x="19" y="13"/>
                  </a:lnTo>
                  <a:lnTo>
                    <a:pt x="16" y="2"/>
                  </a:lnTo>
                  <a:lnTo>
                    <a:pt x="11" y="0"/>
                  </a:lnTo>
                  <a:lnTo>
                    <a:pt x="6" y="1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184" name="Freeform 189"/>
            <p:cNvSpPr>
              <a:spLocks noChangeAspect="1"/>
            </p:cNvSpPr>
            <p:nvPr/>
          </p:nvSpPr>
          <p:spPr bwMode="auto">
            <a:xfrm>
              <a:off x="2490" y="1810"/>
              <a:ext cx="7" cy="5"/>
            </a:xfrm>
            <a:custGeom>
              <a:avLst/>
              <a:gdLst>
                <a:gd name="T0" fmla="*/ 6 w 19"/>
                <a:gd name="T1" fmla="*/ 1 h 13"/>
                <a:gd name="T2" fmla="*/ 0 w 19"/>
                <a:gd name="T3" fmla="*/ 7 h 13"/>
                <a:gd name="T4" fmla="*/ 6 w 19"/>
                <a:gd name="T5" fmla="*/ 12 h 13"/>
                <a:gd name="T6" fmla="*/ 19 w 19"/>
                <a:gd name="T7" fmla="*/ 13 h 13"/>
                <a:gd name="T8" fmla="*/ 16 w 19"/>
                <a:gd name="T9" fmla="*/ 2 h 13"/>
                <a:gd name="T10" fmla="*/ 11 w 19"/>
                <a:gd name="T11" fmla="*/ 0 h 13"/>
                <a:gd name="T12" fmla="*/ 6 w 19"/>
                <a:gd name="T13" fmla="*/ 1 h 13"/>
                <a:gd name="T14" fmla="*/ 6 w 19"/>
                <a:gd name="T15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13">
                  <a:moveTo>
                    <a:pt x="6" y="1"/>
                  </a:moveTo>
                  <a:lnTo>
                    <a:pt x="0" y="7"/>
                  </a:lnTo>
                  <a:lnTo>
                    <a:pt x="6" y="12"/>
                  </a:lnTo>
                  <a:lnTo>
                    <a:pt x="19" y="13"/>
                  </a:lnTo>
                  <a:lnTo>
                    <a:pt x="16" y="2"/>
                  </a:lnTo>
                  <a:lnTo>
                    <a:pt x="11" y="0"/>
                  </a:lnTo>
                  <a:lnTo>
                    <a:pt x="6" y="1"/>
                  </a:lnTo>
                  <a:lnTo>
                    <a:pt x="6" y="1"/>
                  </a:lnTo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C0C0C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185" name="Freeform 190"/>
            <p:cNvSpPr>
              <a:spLocks noChangeAspect="1"/>
            </p:cNvSpPr>
            <p:nvPr/>
          </p:nvSpPr>
          <p:spPr bwMode="auto">
            <a:xfrm>
              <a:off x="2428" y="1878"/>
              <a:ext cx="33" cy="31"/>
            </a:xfrm>
            <a:custGeom>
              <a:avLst/>
              <a:gdLst>
                <a:gd name="T0" fmla="*/ 34 w 77"/>
                <a:gd name="T1" fmla="*/ 0 h 70"/>
                <a:gd name="T2" fmla="*/ 7 w 77"/>
                <a:gd name="T3" fmla="*/ 21 h 70"/>
                <a:gd name="T4" fmla="*/ 0 w 77"/>
                <a:gd name="T5" fmla="*/ 47 h 70"/>
                <a:gd name="T6" fmla="*/ 7 w 77"/>
                <a:gd name="T7" fmla="*/ 58 h 70"/>
                <a:gd name="T8" fmla="*/ 18 w 77"/>
                <a:gd name="T9" fmla="*/ 55 h 70"/>
                <a:gd name="T10" fmla="*/ 49 w 77"/>
                <a:gd name="T11" fmla="*/ 70 h 70"/>
                <a:gd name="T12" fmla="*/ 56 w 77"/>
                <a:gd name="T13" fmla="*/ 69 h 70"/>
                <a:gd name="T14" fmla="*/ 77 w 77"/>
                <a:gd name="T15" fmla="*/ 46 h 70"/>
                <a:gd name="T16" fmla="*/ 69 w 77"/>
                <a:gd name="T17" fmla="*/ 14 h 70"/>
                <a:gd name="T18" fmla="*/ 45 w 77"/>
                <a:gd name="T19" fmla="*/ 6 h 70"/>
                <a:gd name="T20" fmla="*/ 34 w 77"/>
                <a:gd name="T21" fmla="*/ 0 h 70"/>
                <a:gd name="T22" fmla="*/ 34 w 77"/>
                <a:gd name="T23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7" h="70">
                  <a:moveTo>
                    <a:pt x="34" y="0"/>
                  </a:moveTo>
                  <a:lnTo>
                    <a:pt x="7" y="21"/>
                  </a:lnTo>
                  <a:lnTo>
                    <a:pt x="0" y="47"/>
                  </a:lnTo>
                  <a:lnTo>
                    <a:pt x="7" y="58"/>
                  </a:lnTo>
                  <a:lnTo>
                    <a:pt x="18" y="55"/>
                  </a:lnTo>
                  <a:lnTo>
                    <a:pt x="49" y="70"/>
                  </a:lnTo>
                  <a:lnTo>
                    <a:pt x="56" y="69"/>
                  </a:lnTo>
                  <a:lnTo>
                    <a:pt x="77" y="46"/>
                  </a:lnTo>
                  <a:lnTo>
                    <a:pt x="69" y="14"/>
                  </a:lnTo>
                  <a:lnTo>
                    <a:pt x="45" y="6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186" name="Freeform 191"/>
            <p:cNvSpPr>
              <a:spLocks noChangeAspect="1"/>
            </p:cNvSpPr>
            <p:nvPr/>
          </p:nvSpPr>
          <p:spPr bwMode="auto">
            <a:xfrm>
              <a:off x="2393" y="1875"/>
              <a:ext cx="60" cy="71"/>
            </a:xfrm>
            <a:custGeom>
              <a:avLst/>
              <a:gdLst>
                <a:gd name="T0" fmla="*/ 124 w 146"/>
                <a:gd name="T1" fmla="*/ 8 h 168"/>
                <a:gd name="T2" fmla="*/ 121 w 146"/>
                <a:gd name="T3" fmla="*/ 0 h 168"/>
                <a:gd name="T4" fmla="*/ 97 w 146"/>
                <a:gd name="T5" fmla="*/ 13 h 168"/>
                <a:gd name="T6" fmla="*/ 76 w 146"/>
                <a:gd name="T7" fmla="*/ 16 h 168"/>
                <a:gd name="T8" fmla="*/ 54 w 146"/>
                <a:gd name="T9" fmla="*/ 26 h 168"/>
                <a:gd name="T10" fmla="*/ 72 w 146"/>
                <a:gd name="T11" fmla="*/ 43 h 168"/>
                <a:gd name="T12" fmla="*/ 43 w 146"/>
                <a:gd name="T13" fmla="*/ 37 h 168"/>
                <a:gd name="T14" fmla="*/ 31 w 146"/>
                <a:gd name="T15" fmla="*/ 48 h 168"/>
                <a:gd name="T16" fmla="*/ 39 w 146"/>
                <a:gd name="T17" fmla="*/ 71 h 168"/>
                <a:gd name="T18" fmla="*/ 25 w 146"/>
                <a:gd name="T19" fmla="*/ 77 h 168"/>
                <a:gd name="T20" fmla="*/ 25 w 146"/>
                <a:gd name="T21" fmla="*/ 84 h 168"/>
                <a:gd name="T22" fmla="*/ 40 w 146"/>
                <a:gd name="T23" fmla="*/ 100 h 168"/>
                <a:gd name="T24" fmla="*/ 0 w 146"/>
                <a:gd name="T25" fmla="*/ 135 h 168"/>
                <a:gd name="T26" fmla="*/ 28 w 146"/>
                <a:gd name="T27" fmla="*/ 161 h 168"/>
                <a:gd name="T28" fmla="*/ 71 w 146"/>
                <a:gd name="T29" fmla="*/ 168 h 168"/>
                <a:gd name="T30" fmla="*/ 100 w 146"/>
                <a:gd name="T31" fmla="*/ 139 h 168"/>
                <a:gd name="T32" fmla="*/ 124 w 146"/>
                <a:gd name="T33" fmla="*/ 162 h 168"/>
                <a:gd name="T34" fmla="*/ 137 w 146"/>
                <a:gd name="T35" fmla="*/ 150 h 168"/>
                <a:gd name="T36" fmla="*/ 129 w 146"/>
                <a:gd name="T37" fmla="*/ 115 h 168"/>
                <a:gd name="T38" fmla="*/ 143 w 146"/>
                <a:gd name="T39" fmla="*/ 102 h 168"/>
                <a:gd name="T40" fmla="*/ 146 w 146"/>
                <a:gd name="T41" fmla="*/ 77 h 168"/>
                <a:gd name="T42" fmla="*/ 139 w 146"/>
                <a:gd name="T43" fmla="*/ 78 h 168"/>
                <a:gd name="T44" fmla="*/ 108 w 146"/>
                <a:gd name="T45" fmla="*/ 63 h 168"/>
                <a:gd name="T46" fmla="*/ 98 w 146"/>
                <a:gd name="T47" fmla="*/ 66 h 168"/>
                <a:gd name="T48" fmla="*/ 90 w 146"/>
                <a:gd name="T49" fmla="*/ 55 h 168"/>
                <a:gd name="T50" fmla="*/ 98 w 146"/>
                <a:gd name="T51" fmla="*/ 28 h 168"/>
                <a:gd name="T52" fmla="*/ 124 w 146"/>
                <a:gd name="T53" fmla="*/ 8 h 168"/>
                <a:gd name="T54" fmla="*/ 124 w 146"/>
                <a:gd name="T55" fmla="*/ 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6" h="168">
                  <a:moveTo>
                    <a:pt x="124" y="8"/>
                  </a:moveTo>
                  <a:lnTo>
                    <a:pt x="121" y="0"/>
                  </a:lnTo>
                  <a:lnTo>
                    <a:pt x="97" y="13"/>
                  </a:lnTo>
                  <a:lnTo>
                    <a:pt x="76" y="16"/>
                  </a:lnTo>
                  <a:lnTo>
                    <a:pt x="54" y="26"/>
                  </a:lnTo>
                  <a:lnTo>
                    <a:pt x="72" y="43"/>
                  </a:lnTo>
                  <a:lnTo>
                    <a:pt x="43" y="37"/>
                  </a:lnTo>
                  <a:lnTo>
                    <a:pt x="31" y="48"/>
                  </a:lnTo>
                  <a:lnTo>
                    <a:pt x="39" y="71"/>
                  </a:lnTo>
                  <a:lnTo>
                    <a:pt x="25" y="77"/>
                  </a:lnTo>
                  <a:lnTo>
                    <a:pt x="25" y="84"/>
                  </a:lnTo>
                  <a:lnTo>
                    <a:pt x="40" y="100"/>
                  </a:lnTo>
                  <a:lnTo>
                    <a:pt x="0" y="135"/>
                  </a:lnTo>
                  <a:lnTo>
                    <a:pt x="28" y="161"/>
                  </a:lnTo>
                  <a:lnTo>
                    <a:pt x="71" y="168"/>
                  </a:lnTo>
                  <a:lnTo>
                    <a:pt x="100" y="139"/>
                  </a:lnTo>
                  <a:lnTo>
                    <a:pt x="124" y="162"/>
                  </a:lnTo>
                  <a:lnTo>
                    <a:pt x="137" y="150"/>
                  </a:lnTo>
                  <a:lnTo>
                    <a:pt x="129" y="115"/>
                  </a:lnTo>
                  <a:lnTo>
                    <a:pt x="143" y="102"/>
                  </a:lnTo>
                  <a:lnTo>
                    <a:pt x="146" y="77"/>
                  </a:lnTo>
                  <a:lnTo>
                    <a:pt x="139" y="78"/>
                  </a:lnTo>
                  <a:lnTo>
                    <a:pt x="108" y="63"/>
                  </a:lnTo>
                  <a:lnTo>
                    <a:pt x="98" y="66"/>
                  </a:lnTo>
                  <a:lnTo>
                    <a:pt x="90" y="55"/>
                  </a:lnTo>
                  <a:lnTo>
                    <a:pt x="98" y="28"/>
                  </a:lnTo>
                  <a:lnTo>
                    <a:pt x="124" y="8"/>
                  </a:lnTo>
                  <a:lnTo>
                    <a:pt x="124" y="8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187" name="Freeform 192"/>
            <p:cNvSpPr>
              <a:spLocks noChangeAspect="1"/>
            </p:cNvSpPr>
            <p:nvPr/>
          </p:nvSpPr>
          <p:spPr bwMode="auto">
            <a:xfrm>
              <a:off x="2458" y="1918"/>
              <a:ext cx="32" cy="39"/>
            </a:xfrm>
            <a:custGeom>
              <a:avLst/>
              <a:gdLst>
                <a:gd name="T0" fmla="*/ 63 w 78"/>
                <a:gd name="T1" fmla="*/ 3 h 91"/>
                <a:gd name="T2" fmla="*/ 78 w 78"/>
                <a:gd name="T3" fmla="*/ 26 h 91"/>
                <a:gd name="T4" fmla="*/ 65 w 78"/>
                <a:gd name="T5" fmla="*/ 29 h 91"/>
                <a:gd name="T6" fmla="*/ 72 w 78"/>
                <a:gd name="T7" fmla="*/ 43 h 91"/>
                <a:gd name="T8" fmla="*/ 61 w 78"/>
                <a:gd name="T9" fmla="*/ 61 h 91"/>
                <a:gd name="T10" fmla="*/ 65 w 78"/>
                <a:gd name="T11" fmla="*/ 70 h 91"/>
                <a:gd name="T12" fmla="*/ 43 w 78"/>
                <a:gd name="T13" fmla="*/ 91 h 91"/>
                <a:gd name="T14" fmla="*/ 0 w 78"/>
                <a:gd name="T15" fmla="*/ 81 h 91"/>
                <a:gd name="T16" fmla="*/ 4 w 78"/>
                <a:gd name="T17" fmla="*/ 60 h 91"/>
                <a:gd name="T18" fmla="*/ 25 w 78"/>
                <a:gd name="T19" fmla="*/ 57 h 91"/>
                <a:gd name="T20" fmla="*/ 26 w 78"/>
                <a:gd name="T21" fmla="*/ 22 h 91"/>
                <a:gd name="T22" fmla="*/ 24 w 78"/>
                <a:gd name="T23" fmla="*/ 5 h 91"/>
                <a:gd name="T24" fmla="*/ 32 w 78"/>
                <a:gd name="T25" fmla="*/ 0 h 91"/>
                <a:gd name="T26" fmla="*/ 46 w 78"/>
                <a:gd name="T27" fmla="*/ 9 h 91"/>
                <a:gd name="T28" fmla="*/ 63 w 78"/>
                <a:gd name="T29" fmla="*/ 3 h 91"/>
                <a:gd name="T30" fmla="*/ 63 w 78"/>
                <a:gd name="T31" fmla="*/ 3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8" h="91">
                  <a:moveTo>
                    <a:pt x="63" y="3"/>
                  </a:moveTo>
                  <a:lnTo>
                    <a:pt x="78" y="26"/>
                  </a:lnTo>
                  <a:lnTo>
                    <a:pt x="65" y="29"/>
                  </a:lnTo>
                  <a:lnTo>
                    <a:pt x="72" y="43"/>
                  </a:lnTo>
                  <a:lnTo>
                    <a:pt x="61" y="61"/>
                  </a:lnTo>
                  <a:lnTo>
                    <a:pt x="65" y="70"/>
                  </a:lnTo>
                  <a:lnTo>
                    <a:pt x="43" y="91"/>
                  </a:lnTo>
                  <a:lnTo>
                    <a:pt x="0" y="81"/>
                  </a:lnTo>
                  <a:lnTo>
                    <a:pt x="4" y="60"/>
                  </a:lnTo>
                  <a:lnTo>
                    <a:pt x="25" y="57"/>
                  </a:lnTo>
                  <a:lnTo>
                    <a:pt x="26" y="22"/>
                  </a:lnTo>
                  <a:lnTo>
                    <a:pt x="24" y="5"/>
                  </a:lnTo>
                  <a:lnTo>
                    <a:pt x="32" y="0"/>
                  </a:lnTo>
                  <a:lnTo>
                    <a:pt x="46" y="9"/>
                  </a:lnTo>
                  <a:lnTo>
                    <a:pt x="63" y="3"/>
                  </a:lnTo>
                  <a:lnTo>
                    <a:pt x="63" y="3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188" name="Freeform 193"/>
            <p:cNvSpPr>
              <a:spLocks noChangeAspect="1"/>
            </p:cNvSpPr>
            <p:nvPr/>
          </p:nvSpPr>
          <p:spPr bwMode="auto">
            <a:xfrm>
              <a:off x="2451" y="1881"/>
              <a:ext cx="90" cy="97"/>
            </a:xfrm>
            <a:custGeom>
              <a:avLst/>
              <a:gdLst>
                <a:gd name="T0" fmla="*/ 79 w 222"/>
                <a:gd name="T1" fmla="*/ 68 h 231"/>
                <a:gd name="T2" fmla="*/ 96 w 222"/>
                <a:gd name="T3" fmla="*/ 58 h 231"/>
                <a:gd name="T4" fmla="*/ 101 w 222"/>
                <a:gd name="T5" fmla="*/ 40 h 231"/>
                <a:gd name="T6" fmla="*/ 125 w 222"/>
                <a:gd name="T7" fmla="*/ 19 h 231"/>
                <a:gd name="T8" fmla="*/ 130 w 222"/>
                <a:gd name="T9" fmla="*/ 4 h 231"/>
                <a:gd name="T10" fmla="*/ 133 w 222"/>
                <a:gd name="T11" fmla="*/ 0 h 231"/>
                <a:gd name="T12" fmla="*/ 141 w 222"/>
                <a:gd name="T13" fmla="*/ 14 h 231"/>
                <a:gd name="T14" fmla="*/ 131 w 222"/>
                <a:gd name="T15" fmla="*/ 40 h 231"/>
                <a:gd name="T16" fmla="*/ 152 w 222"/>
                <a:gd name="T17" fmla="*/ 40 h 231"/>
                <a:gd name="T18" fmla="*/ 164 w 222"/>
                <a:gd name="T19" fmla="*/ 52 h 231"/>
                <a:gd name="T20" fmla="*/ 160 w 222"/>
                <a:gd name="T21" fmla="*/ 78 h 231"/>
                <a:gd name="T22" fmla="*/ 173 w 222"/>
                <a:gd name="T23" fmla="*/ 110 h 231"/>
                <a:gd name="T24" fmla="*/ 195 w 222"/>
                <a:gd name="T25" fmla="*/ 112 h 231"/>
                <a:gd name="T26" fmla="*/ 222 w 222"/>
                <a:gd name="T27" fmla="*/ 144 h 231"/>
                <a:gd name="T28" fmla="*/ 218 w 222"/>
                <a:gd name="T29" fmla="*/ 168 h 231"/>
                <a:gd name="T30" fmla="*/ 184 w 222"/>
                <a:gd name="T31" fmla="*/ 182 h 231"/>
                <a:gd name="T32" fmla="*/ 207 w 222"/>
                <a:gd name="T33" fmla="*/ 205 h 231"/>
                <a:gd name="T34" fmla="*/ 196 w 222"/>
                <a:gd name="T35" fmla="*/ 215 h 231"/>
                <a:gd name="T36" fmla="*/ 167 w 222"/>
                <a:gd name="T37" fmla="*/ 220 h 231"/>
                <a:gd name="T38" fmla="*/ 153 w 222"/>
                <a:gd name="T39" fmla="*/ 215 h 231"/>
                <a:gd name="T40" fmla="*/ 144 w 222"/>
                <a:gd name="T41" fmla="*/ 223 h 231"/>
                <a:gd name="T42" fmla="*/ 101 w 222"/>
                <a:gd name="T43" fmla="*/ 226 h 231"/>
                <a:gd name="T44" fmla="*/ 83 w 222"/>
                <a:gd name="T45" fmla="*/ 214 h 231"/>
                <a:gd name="T46" fmla="*/ 36 w 222"/>
                <a:gd name="T47" fmla="*/ 231 h 231"/>
                <a:gd name="T48" fmla="*/ 1 w 222"/>
                <a:gd name="T49" fmla="*/ 221 h 231"/>
                <a:gd name="T50" fmla="*/ 0 w 222"/>
                <a:gd name="T51" fmla="*/ 215 h 231"/>
                <a:gd name="T52" fmla="*/ 16 w 222"/>
                <a:gd name="T53" fmla="*/ 212 h 231"/>
                <a:gd name="T54" fmla="*/ 32 w 222"/>
                <a:gd name="T55" fmla="*/ 190 h 231"/>
                <a:gd name="T56" fmla="*/ 61 w 222"/>
                <a:gd name="T57" fmla="*/ 180 h 231"/>
                <a:gd name="T58" fmla="*/ 79 w 222"/>
                <a:gd name="T59" fmla="*/ 156 h 231"/>
                <a:gd name="T60" fmla="*/ 79 w 222"/>
                <a:gd name="T61" fmla="*/ 149 h 231"/>
                <a:gd name="T62" fmla="*/ 90 w 222"/>
                <a:gd name="T63" fmla="*/ 131 h 231"/>
                <a:gd name="T64" fmla="*/ 85 w 222"/>
                <a:gd name="T65" fmla="*/ 114 h 231"/>
                <a:gd name="T66" fmla="*/ 96 w 222"/>
                <a:gd name="T67" fmla="*/ 113 h 231"/>
                <a:gd name="T68" fmla="*/ 81 w 222"/>
                <a:gd name="T69" fmla="*/ 91 h 231"/>
                <a:gd name="T70" fmla="*/ 79 w 222"/>
                <a:gd name="T71" fmla="*/ 68 h 231"/>
                <a:gd name="T72" fmla="*/ 79 w 222"/>
                <a:gd name="T73" fmla="*/ 68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22" h="231">
                  <a:moveTo>
                    <a:pt x="79" y="68"/>
                  </a:moveTo>
                  <a:lnTo>
                    <a:pt x="96" y="58"/>
                  </a:lnTo>
                  <a:lnTo>
                    <a:pt x="101" y="40"/>
                  </a:lnTo>
                  <a:lnTo>
                    <a:pt x="125" y="19"/>
                  </a:lnTo>
                  <a:lnTo>
                    <a:pt x="130" y="4"/>
                  </a:lnTo>
                  <a:lnTo>
                    <a:pt x="133" y="0"/>
                  </a:lnTo>
                  <a:lnTo>
                    <a:pt x="141" y="14"/>
                  </a:lnTo>
                  <a:lnTo>
                    <a:pt x="131" y="40"/>
                  </a:lnTo>
                  <a:lnTo>
                    <a:pt x="152" y="40"/>
                  </a:lnTo>
                  <a:lnTo>
                    <a:pt x="164" y="52"/>
                  </a:lnTo>
                  <a:lnTo>
                    <a:pt x="160" y="78"/>
                  </a:lnTo>
                  <a:lnTo>
                    <a:pt x="173" y="110"/>
                  </a:lnTo>
                  <a:lnTo>
                    <a:pt x="195" y="112"/>
                  </a:lnTo>
                  <a:lnTo>
                    <a:pt x="222" y="144"/>
                  </a:lnTo>
                  <a:lnTo>
                    <a:pt x="218" y="168"/>
                  </a:lnTo>
                  <a:lnTo>
                    <a:pt x="184" y="182"/>
                  </a:lnTo>
                  <a:lnTo>
                    <a:pt x="207" y="205"/>
                  </a:lnTo>
                  <a:lnTo>
                    <a:pt x="196" y="215"/>
                  </a:lnTo>
                  <a:lnTo>
                    <a:pt x="167" y="220"/>
                  </a:lnTo>
                  <a:lnTo>
                    <a:pt x="153" y="215"/>
                  </a:lnTo>
                  <a:lnTo>
                    <a:pt x="144" y="223"/>
                  </a:lnTo>
                  <a:lnTo>
                    <a:pt x="101" y="226"/>
                  </a:lnTo>
                  <a:lnTo>
                    <a:pt x="83" y="214"/>
                  </a:lnTo>
                  <a:lnTo>
                    <a:pt x="36" y="231"/>
                  </a:lnTo>
                  <a:lnTo>
                    <a:pt x="1" y="221"/>
                  </a:lnTo>
                  <a:lnTo>
                    <a:pt x="0" y="215"/>
                  </a:lnTo>
                  <a:lnTo>
                    <a:pt x="16" y="212"/>
                  </a:lnTo>
                  <a:lnTo>
                    <a:pt x="32" y="190"/>
                  </a:lnTo>
                  <a:lnTo>
                    <a:pt x="61" y="180"/>
                  </a:lnTo>
                  <a:lnTo>
                    <a:pt x="79" y="156"/>
                  </a:lnTo>
                  <a:lnTo>
                    <a:pt x="79" y="149"/>
                  </a:lnTo>
                  <a:lnTo>
                    <a:pt x="90" y="131"/>
                  </a:lnTo>
                  <a:lnTo>
                    <a:pt x="85" y="114"/>
                  </a:lnTo>
                  <a:lnTo>
                    <a:pt x="96" y="113"/>
                  </a:lnTo>
                  <a:lnTo>
                    <a:pt x="81" y="91"/>
                  </a:lnTo>
                  <a:lnTo>
                    <a:pt x="79" y="68"/>
                  </a:lnTo>
                  <a:lnTo>
                    <a:pt x="79" y="68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189" name="Freeform 194"/>
            <p:cNvSpPr>
              <a:spLocks noChangeAspect="1"/>
            </p:cNvSpPr>
            <p:nvPr/>
          </p:nvSpPr>
          <p:spPr bwMode="auto">
            <a:xfrm>
              <a:off x="2454" y="1814"/>
              <a:ext cx="51" cy="96"/>
            </a:xfrm>
            <a:custGeom>
              <a:avLst/>
              <a:gdLst>
                <a:gd name="T0" fmla="*/ 72 w 124"/>
                <a:gd name="T1" fmla="*/ 225 h 225"/>
                <a:gd name="T2" fmla="*/ 63 w 124"/>
                <a:gd name="T3" fmla="*/ 197 h 225"/>
                <a:gd name="T4" fmla="*/ 65 w 124"/>
                <a:gd name="T5" fmla="*/ 174 h 225"/>
                <a:gd name="T6" fmla="*/ 44 w 124"/>
                <a:gd name="T7" fmla="*/ 187 h 225"/>
                <a:gd name="T8" fmla="*/ 27 w 124"/>
                <a:gd name="T9" fmla="*/ 173 h 225"/>
                <a:gd name="T10" fmla="*/ 23 w 124"/>
                <a:gd name="T11" fmla="*/ 140 h 225"/>
                <a:gd name="T12" fmla="*/ 9 w 124"/>
                <a:gd name="T13" fmla="*/ 114 h 225"/>
                <a:gd name="T14" fmla="*/ 0 w 124"/>
                <a:gd name="T15" fmla="*/ 117 h 225"/>
                <a:gd name="T16" fmla="*/ 0 w 124"/>
                <a:gd name="T17" fmla="*/ 98 h 225"/>
                <a:gd name="T18" fmla="*/ 15 w 124"/>
                <a:gd name="T19" fmla="*/ 78 h 225"/>
                <a:gd name="T20" fmla="*/ 9 w 124"/>
                <a:gd name="T21" fmla="*/ 67 h 225"/>
                <a:gd name="T22" fmla="*/ 14 w 124"/>
                <a:gd name="T23" fmla="*/ 41 h 225"/>
                <a:gd name="T24" fmla="*/ 27 w 124"/>
                <a:gd name="T25" fmla="*/ 34 h 225"/>
                <a:gd name="T26" fmla="*/ 18 w 124"/>
                <a:gd name="T27" fmla="*/ 27 h 225"/>
                <a:gd name="T28" fmla="*/ 27 w 124"/>
                <a:gd name="T29" fmla="*/ 3 h 225"/>
                <a:gd name="T30" fmla="*/ 30 w 124"/>
                <a:gd name="T31" fmla="*/ 0 h 225"/>
                <a:gd name="T32" fmla="*/ 81 w 124"/>
                <a:gd name="T33" fmla="*/ 9 h 225"/>
                <a:gd name="T34" fmla="*/ 79 w 124"/>
                <a:gd name="T35" fmla="*/ 24 h 225"/>
                <a:gd name="T36" fmla="*/ 63 w 124"/>
                <a:gd name="T37" fmla="*/ 27 h 225"/>
                <a:gd name="T38" fmla="*/ 56 w 124"/>
                <a:gd name="T39" fmla="*/ 50 h 225"/>
                <a:gd name="T40" fmla="*/ 67 w 124"/>
                <a:gd name="T41" fmla="*/ 47 h 225"/>
                <a:gd name="T42" fmla="*/ 74 w 124"/>
                <a:gd name="T43" fmla="*/ 56 h 225"/>
                <a:gd name="T44" fmla="*/ 89 w 124"/>
                <a:gd name="T45" fmla="*/ 56 h 225"/>
                <a:gd name="T46" fmla="*/ 110 w 124"/>
                <a:gd name="T47" fmla="*/ 70 h 225"/>
                <a:gd name="T48" fmla="*/ 80 w 124"/>
                <a:gd name="T49" fmla="*/ 130 h 225"/>
                <a:gd name="T50" fmla="*/ 114 w 124"/>
                <a:gd name="T51" fmla="*/ 136 h 225"/>
                <a:gd name="T52" fmla="*/ 124 w 124"/>
                <a:gd name="T53" fmla="*/ 158 h 225"/>
                <a:gd name="T54" fmla="*/ 118 w 124"/>
                <a:gd name="T55" fmla="*/ 160 h 225"/>
                <a:gd name="T56" fmla="*/ 116 w 124"/>
                <a:gd name="T57" fmla="*/ 176 h 225"/>
                <a:gd name="T58" fmla="*/ 92 w 124"/>
                <a:gd name="T59" fmla="*/ 197 h 225"/>
                <a:gd name="T60" fmla="*/ 87 w 124"/>
                <a:gd name="T61" fmla="*/ 215 h 225"/>
                <a:gd name="T62" fmla="*/ 72 w 124"/>
                <a:gd name="T63" fmla="*/ 225 h 225"/>
                <a:gd name="T64" fmla="*/ 72 w 124"/>
                <a:gd name="T65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4" h="225">
                  <a:moveTo>
                    <a:pt x="72" y="225"/>
                  </a:moveTo>
                  <a:lnTo>
                    <a:pt x="63" y="197"/>
                  </a:lnTo>
                  <a:lnTo>
                    <a:pt x="65" y="174"/>
                  </a:lnTo>
                  <a:lnTo>
                    <a:pt x="44" y="187"/>
                  </a:lnTo>
                  <a:lnTo>
                    <a:pt x="27" y="173"/>
                  </a:lnTo>
                  <a:lnTo>
                    <a:pt x="23" y="140"/>
                  </a:lnTo>
                  <a:lnTo>
                    <a:pt x="9" y="114"/>
                  </a:lnTo>
                  <a:lnTo>
                    <a:pt x="0" y="117"/>
                  </a:lnTo>
                  <a:lnTo>
                    <a:pt x="0" y="98"/>
                  </a:lnTo>
                  <a:lnTo>
                    <a:pt x="15" y="78"/>
                  </a:lnTo>
                  <a:lnTo>
                    <a:pt x="9" y="67"/>
                  </a:lnTo>
                  <a:lnTo>
                    <a:pt x="14" y="41"/>
                  </a:lnTo>
                  <a:lnTo>
                    <a:pt x="27" y="34"/>
                  </a:lnTo>
                  <a:lnTo>
                    <a:pt x="18" y="27"/>
                  </a:lnTo>
                  <a:lnTo>
                    <a:pt x="27" y="3"/>
                  </a:lnTo>
                  <a:lnTo>
                    <a:pt x="30" y="0"/>
                  </a:lnTo>
                  <a:lnTo>
                    <a:pt x="81" y="9"/>
                  </a:lnTo>
                  <a:lnTo>
                    <a:pt x="79" y="24"/>
                  </a:lnTo>
                  <a:lnTo>
                    <a:pt x="63" y="27"/>
                  </a:lnTo>
                  <a:lnTo>
                    <a:pt x="56" y="50"/>
                  </a:lnTo>
                  <a:lnTo>
                    <a:pt x="67" y="47"/>
                  </a:lnTo>
                  <a:lnTo>
                    <a:pt x="74" y="56"/>
                  </a:lnTo>
                  <a:lnTo>
                    <a:pt x="89" y="56"/>
                  </a:lnTo>
                  <a:lnTo>
                    <a:pt x="110" y="70"/>
                  </a:lnTo>
                  <a:lnTo>
                    <a:pt x="80" y="130"/>
                  </a:lnTo>
                  <a:lnTo>
                    <a:pt x="114" y="136"/>
                  </a:lnTo>
                  <a:lnTo>
                    <a:pt x="124" y="158"/>
                  </a:lnTo>
                  <a:lnTo>
                    <a:pt x="118" y="160"/>
                  </a:lnTo>
                  <a:lnTo>
                    <a:pt x="116" y="176"/>
                  </a:lnTo>
                  <a:lnTo>
                    <a:pt x="92" y="197"/>
                  </a:lnTo>
                  <a:lnTo>
                    <a:pt x="87" y="215"/>
                  </a:lnTo>
                  <a:lnTo>
                    <a:pt x="72" y="225"/>
                  </a:lnTo>
                  <a:lnTo>
                    <a:pt x="72" y="225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190" name="Freeform 195"/>
            <p:cNvSpPr>
              <a:spLocks noChangeAspect="1"/>
            </p:cNvSpPr>
            <p:nvPr/>
          </p:nvSpPr>
          <p:spPr bwMode="auto">
            <a:xfrm>
              <a:off x="3544" y="1924"/>
              <a:ext cx="828" cy="623"/>
            </a:xfrm>
            <a:custGeom>
              <a:avLst/>
              <a:gdLst>
                <a:gd name="T0" fmla="*/ 158 w 2016"/>
                <a:gd name="T1" fmla="*/ 889 h 1474"/>
                <a:gd name="T2" fmla="*/ 169 w 2016"/>
                <a:gd name="T3" fmla="*/ 983 h 1474"/>
                <a:gd name="T4" fmla="*/ 214 w 2016"/>
                <a:gd name="T5" fmla="*/ 1083 h 1474"/>
                <a:gd name="T6" fmla="*/ 407 w 2016"/>
                <a:gd name="T7" fmla="*/ 1171 h 1474"/>
                <a:gd name="T8" fmla="*/ 564 w 2016"/>
                <a:gd name="T9" fmla="*/ 1197 h 1474"/>
                <a:gd name="T10" fmla="*/ 763 w 2016"/>
                <a:gd name="T11" fmla="*/ 1146 h 1474"/>
                <a:gd name="T12" fmla="*/ 917 w 2016"/>
                <a:gd name="T13" fmla="*/ 1197 h 1474"/>
                <a:gd name="T14" fmla="*/ 985 w 2016"/>
                <a:gd name="T15" fmla="*/ 1345 h 1474"/>
                <a:gd name="T16" fmla="*/ 1088 w 2016"/>
                <a:gd name="T17" fmla="*/ 1420 h 1474"/>
                <a:gd name="T18" fmla="*/ 1212 w 2016"/>
                <a:gd name="T19" fmla="*/ 1412 h 1474"/>
                <a:gd name="T20" fmla="*/ 1312 w 2016"/>
                <a:gd name="T21" fmla="*/ 1474 h 1474"/>
                <a:gd name="T22" fmla="*/ 1423 w 2016"/>
                <a:gd name="T23" fmla="*/ 1423 h 1474"/>
                <a:gd name="T24" fmla="*/ 1566 w 2016"/>
                <a:gd name="T25" fmla="*/ 1359 h 1474"/>
                <a:gd name="T26" fmla="*/ 1677 w 2016"/>
                <a:gd name="T27" fmla="*/ 1234 h 1474"/>
                <a:gd name="T28" fmla="*/ 1721 w 2016"/>
                <a:gd name="T29" fmla="*/ 1108 h 1474"/>
                <a:gd name="T30" fmla="*/ 1664 w 2016"/>
                <a:gd name="T31" fmla="*/ 1058 h 1474"/>
                <a:gd name="T32" fmla="*/ 1677 w 2016"/>
                <a:gd name="T33" fmla="*/ 983 h 1474"/>
                <a:gd name="T34" fmla="*/ 1593 w 2016"/>
                <a:gd name="T35" fmla="*/ 869 h 1474"/>
                <a:gd name="T36" fmla="*/ 1607 w 2016"/>
                <a:gd name="T37" fmla="*/ 769 h 1474"/>
                <a:gd name="T38" fmla="*/ 1508 w 2016"/>
                <a:gd name="T39" fmla="*/ 757 h 1474"/>
                <a:gd name="T40" fmla="*/ 1621 w 2016"/>
                <a:gd name="T41" fmla="*/ 630 h 1474"/>
                <a:gd name="T42" fmla="*/ 1635 w 2016"/>
                <a:gd name="T43" fmla="*/ 707 h 1474"/>
                <a:gd name="T44" fmla="*/ 1778 w 2016"/>
                <a:gd name="T45" fmla="*/ 618 h 1474"/>
                <a:gd name="T46" fmla="*/ 1861 w 2016"/>
                <a:gd name="T47" fmla="*/ 530 h 1474"/>
                <a:gd name="T48" fmla="*/ 1918 w 2016"/>
                <a:gd name="T49" fmla="*/ 442 h 1474"/>
                <a:gd name="T50" fmla="*/ 2016 w 2016"/>
                <a:gd name="T51" fmla="*/ 304 h 1474"/>
                <a:gd name="T52" fmla="*/ 1847 w 2016"/>
                <a:gd name="T53" fmla="*/ 252 h 1474"/>
                <a:gd name="T54" fmla="*/ 1734 w 2016"/>
                <a:gd name="T55" fmla="*/ 201 h 1474"/>
                <a:gd name="T56" fmla="*/ 1580 w 2016"/>
                <a:gd name="T57" fmla="*/ 0 h 1474"/>
                <a:gd name="T58" fmla="*/ 1452 w 2016"/>
                <a:gd name="T59" fmla="*/ 90 h 1474"/>
                <a:gd name="T60" fmla="*/ 1354 w 2016"/>
                <a:gd name="T61" fmla="*/ 241 h 1474"/>
                <a:gd name="T62" fmla="*/ 1452 w 2016"/>
                <a:gd name="T63" fmla="*/ 290 h 1474"/>
                <a:gd name="T64" fmla="*/ 1480 w 2016"/>
                <a:gd name="T65" fmla="*/ 378 h 1474"/>
                <a:gd name="T66" fmla="*/ 1255 w 2016"/>
                <a:gd name="T67" fmla="*/ 479 h 1474"/>
                <a:gd name="T68" fmla="*/ 1043 w 2016"/>
                <a:gd name="T69" fmla="*/ 618 h 1474"/>
                <a:gd name="T70" fmla="*/ 860 w 2016"/>
                <a:gd name="T71" fmla="*/ 581 h 1474"/>
                <a:gd name="T72" fmla="*/ 593 w 2016"/>
                <a:gd name="T73" fmla="*/ 505 h 1474"/>
                <a:gd name="T74" fmla="*/ 494 w 2016"/>
                <a:gd name="T75" fmla="*/ 366 h 1474"/>
                <a:gd name="T76" fmla="*/ 367 w 2016"/>
                <a:gd name="T77" fmla="*/ 378 h 1474"/>
                <a:gd name="T78" fmla="*/ 267 w 2016"/>
                <a:gd name="T79" fmla="*/ 492 h 1474"/>
                <a:gd name="T80" fmla="*/ 225 w 2016"/>
                <a:gd name="T81" fmla="*/ 593 h 1474"/>
                <a:gd name="T82" fmla="*/ 70 w 2016"/>
                <a:gd name="T83" fmla="*/ 681 h 1474"/>
                <a:gd name="T84" fmla="*/ 49 w 2016"/>
                <a:gd name="T85" fmla="*/ 811 h 1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016" h="1474">
                  <a:moveTo>
                    <a:pt x="49" y="811"/>
                  </a:moveTo>
                  <a:lnTo>
                    <a:pt x="83" y="882"/>
                  </a:lnTo>
                  <a:lnTo>
                    <a:pt x="158" y="889"/>
                  </a:lnTo>
                  <a:lnTo>
                    <a:pt x="209" y="861"/>
                  </a:lnTo>
                  <a:lnTo>
                    <a:pt x="209" y="913"/>
                  </a:lnTo>
                  <a:lnTo>
                    <a:pt x="169" y="983"/>
                  </a:lnTo>
                  <a:lnTo>
                    <a:pt x="164" y="1008"/>
                  </a:lnTo>
                  <a:lnTo>
                    <a:pt x="188" y="1065"/>
                  </a:lnTo>
                  <a:lnTo>
                    <a:pt x="214" y="1083"/>
                  </a:lnTo>
                  <a:lnTo>
                    <a:pt x="251" y="1092"/>
                  </a:lnTo>
                  <a:lnTo>
                    <a:pt x="338" y="1121"/>
                  </a:lnTo>
                  <a:lnTo>
                    <a:pt x="407" y="1171"/>
                  </a:lnTo>
                  <a:lnTo>
                    <a:pt x="479" y="1159"/>
                  </a:lnTo>
                  <a:lnTo>
                    <a:pt x="494" y="1197"/>
                  </a:lnTo>
                  <a:lnTo>
                    <a:pt x="564" y="1197"/>
                  </a:lnTo>
                  <a:lnTo>
                    <a:pt x="635" y="1197"/>
                  </a:lnTo>
                  <a:lnTo>
                    <a:pt x="706" y="1185"/>
                  </a:lnTo>
                  <a:lnTo>
                    <a:pt x="763" y="1146"/>
                  </a:lnTo>
                  <a:lnTo>
                    <a:pt x="817" y="1146"/>
                  </a:lnTo>
                  <a:lnTo>
                    <a:pt x="817" y="1171"/>
                  </a:lnTo>
                  <a:lnTo>
                    <a:pt x="917" y="1197"/>
                  </a:lnTo>
                  <a:lnTo>
                    <a:pt x="948" y="1258"/>
                  </a:lnTo>
                  <a:lnTo>
                    <a:pt x="948" y="1307"/>
                  </a:lnTo>
                  <a:lnTo>
                    <a:pt x="985" y="1345"/>
                  </a:lnTo>
                  <a:lnTo>
                    <a:pt x="1041" y="1352"/>
                  </a:lnTo>
                  <a:lnTo>
                    <a:pt x="1055" y="1412"/>
                  </a:lnTo>
                  <a:lnTo>
                    <a:pt x="1088" y="1420"/>
                  </a:lnTo>
                  <a:lnTo>
                    <a:pt x="1164" y="1383"/>
                  </a:lnTo>
                  <a:lnTo>
                    <a:pt x="1208" y="1385"/>
                  </a:lnTo>
                  <a:lnTo>
                    <a:pt x="1212" y="1412"/>
                  </a:lnTo>
                  <a:lnTo>
                    <a:pt x="1241" y="1436"/>
                  </a:lnTo>
                  <a:lnTo>
                    <a:pt x="1297" y="1423"/>
                  </a:lnTo>
                  <a:lnTo>
                    <a:pt x="1312" y="1474"/>
                  </a:lnTo>
                  <a:lnTo>
                    <a:pt x="1354" y="1474"/>
                  </a:lnTo>
                  <a:lnTo>
                    <a:pt x="1354" y="1436"/>
                  </a:lnTo>
                  <a:lnTo>
                    <a:pt x="1423" y="1423"/>
                  </a:lnTo>
                  <a:lnTo>
                    <a:pt x="1452" y="1386"/>
                  </a:lnTo>
                  <a:lnTo>
                    <a:pt x="1495" y="1399"/>
                  </a:lnTo>
                  <a:lnTo>
                    <a:pt x="1566" y="1359"/>
                  </a:lnTo>
                  <a:lnTo>
                    <a:pt x="1649" y="1272"/>
                  </a:lnTo>
                  <a:lnTo>
                    <a:pt x="1649" y="1247"/>
                  </a:lnTo>
                  <a:lnTo>
                    <a:pt x="1677" y="1234"/>
                  </a:lnTo>
                  <a:lnTo>
                    <a:pt x="1693" y="1185"/>
                  </a:lnTo>
                  <a:lnTo>
                    <a:pt x="1721" y="1121"/>
                  </a:lnTo>
                  <a:lnTo>
                    <a:pt x="1721" y="1108"/>
                  </a:lnTo>
                  <a:lnTo>
                    <a:pt x="1677" y="1121"/>
                  </a:lnTo>
                  <a:lnTo>
                    <a:pt x="1649" y="1083"/>
                  </a:lnTo>
                  <a:lnTo>
                    <a:pt x="1664" y="1058"/>
                  </a:lnTo>
                  <a:lnTo>
                    <a:pt x="1635" y="1020"/>
                  </a:lnTo>
                  <a:lnTo>
                    <a:pt x="1693" y="1020"/>
                  </a:lnTo>
                  <a:lnTo>
                    <a:pt x="1677" y="983"/>
                  </a:lnTo>
                  <a:lnTo>
                    <a:pt x="1635" y="919"/>
                  </a:lnTo>
                  <a:lnTo>
                    <a:pt x="1593" y="893"/>
                  </a:lnTo>
                  <a:lnTo>
                    <a:pt x="1593" y="869"/>
                  </a:lnTo>
                  <a:lnTo>
                    <a:pt x="1664" y="807"/>
                  </a:lnTo>
                  <a:lnTo>
                    <a:pt x="1621" y="781"/>
                  </a:lnTo>
                  <a:lnTo>
                    <a:pt x="1607" y="769"/>
                  </a:lnTo>
                  <a:lnTo>
                    <a:pt x="1580" y="807"/>
                  </a:lnTo>
                  <a:lnTo>
                    <a:pt x="1537" y="781"/>
                  </a:lnTo>
                  <a:lnTo>
                    <a:pt x="1508" y="757"/>
                  </a:lnTo>
                  <a:lnTo>
                    <a:pt x="1508" y="718"/>
                  </a:lnTo>
                  <a:lnTo>
                    <a:pt x="1580" y="681"/>
                  </a:lnTo>
                  <a:lnTo>
                    <a:pt x="1621" y="630"/>
                  </a:lnTo>
                  <a:lnTo>
                    <a:pt x="1635" y="644"/>
                  </a:lnTo>
                  <a:lnTo>
                    <a:pt x="1635" y="681"/>
                  </a:lnTo>
                  <a:lnTo>
                    <a:pt x="1635" y="707"/>
                  </a:lnTo>
                  <a:lnTo>
                    <a:pt x="1693" y="681"/>
                  </a:lnTo>
                  <a:lnTo>
                    <a:pt x="1734" y="669"/>
                  </a:lnTo>
                  <a:lnTo>
                    <a:pt x="1778" y="618"/>
                  </a:lnTo>
                  <a:lnTo>
                    <a:pt x="1803" y="593"/>
                  </a:lnTo>
                  <a:lnTo>
                    <a:pt x="1847" y="567"/>
                  </a:lnTo>
                  <a:lnTo>
                    <a:pt x="1861" y="530"/>
                  </a:lnTo>
                  <a:lnTo>
                    <a:pt x="1903" y="492"/>
                  </a:lnTo>
                  <a:lnTo>
                    <a:pt x="1903" y="467"/>
                  </a:lnTo>
                  <a:lnTo>
                    <a:pt x="1918" y="442"/>
                  </a:lnTo>
                  <a:lnTo>
                    <a:pt x="1931" y="392"/>
                  </a:lnTo>
                  <a:lnTo>
                    <a:pt x="1973" y="403"/>
                  </a:lnTo>
                  <a:lnTo>
                    <a:pt x="2016" y="304"/>
                  </a:lnTo>
                  <a:lnTo>
                    <a:pt x="1987" y="241"/>
                  </a:lnTo>
                  <a:lnTo>
                    <a:pt x="1922" y="276"/>
                  </a:lnTo>
                  <a:lnTo>
                    <a:pt x="1847" y="252"/>
                  </a:lnTo>
                  <a:lnTo>
                    <a:pt x="1847" y="227"/>
                  </a:lnTo>
                  <a:lnTo>
                    <a:pt x="1803" y="201"/>
                  </a:lnTo>
                  <a:lnTo>
                    <a:pt x="1734" y="201"/>
                  </a:lnTo>
                  <a:lnTo>
                    <a:pt x="1649" y="113"/>
                  </a:lnTo>
                  <a:lnTo>
                    <a:pt x="1635" y="38"/>
                  </a:lnTo>
                  <a:lnTo>
                    <a:pt x="1580" y="0"/>
                  </a:lnTo>
                  <a:lnTo>
                    <a:pt x="1423" y="51"/>
                  </a:lnTo>
                  <a:lnTo>
                    <a:pt x="1467" y="64"/>
                  </a:lnTo>
                  <a:lnTo>
                    <a:pt x="1452" y="90"/>
                  </a:lnTo>
                  <a:lnTo>
                    <a:pt x="1452" y="178"/>
                  </a:lnTo>
                  <a:lnTo>
                    <a:pt x="1381" y="216"/>
                  </a:lnTo>
                  <a:lnTo>
                    <a:pt x="1354" y="241"/>
                  </a:lnTo>
                  <a:lnTo>
                    <a:pt x="1354" y="304"/>
                  </a:lnTo>
                  <a:lnTo>
                    <a:pt x="1423" y="304"/>
                  </a:lnTo>
                  <a:lnTo>
                    <a:pt x="1452" y="290"/>
                  </a:lnTo>
                  <a:lnTo>
                    <a:pt x="1480" y="328"/>
                  </a:lnTo>
                  <a:lnTo>
                    <a:pt x="1480" y="354"/>
                  </a:lnTo>
                  <a:lnTo>
                    <a:pt x="1480" y="378"/>
                  </a:lnTo>
                  <a:lnTo>
                    <a:pt x="1438" y="378"/>
                  </a:lnTo>
                  <a:lnTo>
                    <a:pt x="1354" y="454"/>
                  </a:lnTo>
                  <a:lnTo>
                    <a:pt x="1255" y="479"/>
                  </a:lnTo>
                  <a:lnTo>
                    <a:pt x="1255" y="530"/>
                  </a:lnTo>
                  <a:lnTo>
                    <a:pt x="1185" y="581"/>
                  </a:lnTo>
                  <a:lnTo>
                    <a:pt x="1043" y="618"/>
                  </a:lnTo>
                  <a:lnTo>
                    <a:pt x="1015" y="630"/>
                  </a:lnTo>
                  <a:lnTo>
                    <a:pt x="889" y="593"/>
                  </a:lnTo>
                  <a:lnTo>
                    <a:pt x="860" y="581"/>
                  </a:lnTo>
                  <a:lnTo>
                    <a:pt x="763" y="581"/>
                  </a:lnTo>
                  <a:lnTo>
                    <a:pt x="662" y="505"/>
                  </a:lnTo>
                  <a:lnTo>
                    <a:pt x="593" y="505"/>
                  </a:lnTo>
                  <a:lnTo>
                    <a:pt x="523" y="479"/>
                  </a:lnTo>
                  <a:lnTo>
                    <a:pt x="523" y="403"/>
                  </a:lnTo>
                  <a:lnTo>
                    <a:pt x="494" y="366"/>
                  </a:lnTo>
                  <a:lnTo>
                    <a:pt x="422" y="354"/>
                  </a:lnTo>
                  <a:lnTo>
                    <a:pt x="395" y="328"/>
                  </a:lnTo>
                  <a:lnTo>
                    <a:pt x="367" y="378"/>
                  </a:lnTo>
                  <a:lnTo>
                    <a:pt x="280" y="403"/>
                  </a:lnTo>
                  <a:lnTo>
                    <a:pt x="239" y="454"/>
                  </a:lnTo>
                  <a:lnTo>
                    <a:pt x="267" y="492"/>
                  </a:lnTo>
                  <a:lnTo>
                    <a:pt x="181" y="505"/>
                  </a:lnTo>
                  <a:lnTo>
                    <a:pt x="225" y="555"/>
                  </a:lnTo>
                  <a:lnTo>
                    <a:pt x="225" y="593"/>
                  </a:lnTo>
                  <a:lnTo>
                    <a:pt x="169" y="644"/>
                  </a:lnTo>
                  <a:lnTo>
                    <a:pt x="126" y="681"/>
                  </a:lnTo>
                  <a:lnTo>
                    <a:pt x="70" y="681"/>
                  </a:lnTo>
                  <a:lnTo>
                    <a:pt x="0" y="732"/>
                  </a:lnTo>
                  <a:lnTo>
                    <a:pt x="49" y="811"/>
                  </a:lnTo>
                  <a:lnTo>
                    <a:pt x="49" y="811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191" name="Freeform 196"/>
            <p:cNvSpPr>
              <a:spLocks noChangeAspect="1"/>
            </p:cNvSpPr>
            <p:nvPr/>
          </p:nvSpPr>
          <p:spPr bwMode="auto">
            <a:xfrm>
              <a:off x="3704" y="1994"/>
              <a:ext cx="448" cy="197"/>
            </a:xfrm>
            <a:custGeom>
              <a:avLst/>
              <a:gdLst>
                <a:gd name="T0" fmla="*/ 0 w 1089"/>
                <a:gd name="T1" fmla="*/ 149 h 465"/>
                <a:gd name="T2" fmla="*/ 64 w 1089"/>
                <a:gd name="T3" fmla="*/ 115 h 465"/>
                <a:gd name="T4" fmla="*/ 168 w 1089"/>
                <a:gd name="T5" fmla="*/ 55 h 465"/>
                <a:gd name="T6" fmla="*/ 203 w 1089"/>
                <a:gd name="T7" fmla="*/ 52 h 465"/>
                <a:gd name="T8" fmla="*/ 283 w 1089"/>
                <a:gd name="T9" fmla="*/ 98 h 465"/>
                <a:gd name="T10" fmla="*/ 329 w 1089"/>
                <a:gd name="T11" fmla="*/ 88 h 465"/>
                <a:gd name="T12" fmla="*/ 385 w 1089"/>
                <a:gd name="T13" fmla="*/ 0 h 465"/>
                <a:gd name="T14" fmla="*/ 441 w 1089"/>
                <a:gd name="T15" fmla="*/ 0 h 465"/>
                <a:gd name="T16" fmla="*/ 498 w 1089"/>
                <a:gd name="T17" fmla="*/ 77 h 465"/>
                <a:gd name="T18" fmla="*/ 540 w 1089"/>
                <a:gd name="T19" fmla="*/ 77 h 465"/>
                <a:gd name="T20" fmla="*/ 621 w 1089"/>
                <a:gd name="T21" fmla="*/ 42 h 465"/>
                <a:gd name="T22" fmla="*/ 695 w 1089"/>
                <a:gd name="T23" fmla="*/ 88 h 465"/>
                <a:gd name="T24" fmla="*/ 836 w 1089"/>
                <a:gd name="T25" fmla="*/ 77 h 465"/>
                <a:gd name="T26" fmla="*/ 879 w 1089"/>
                <a:gd name="T27" fmla="*/ 26 h 465"/>
                <a:gd name="T28" fmla="*/ 930 w 1089"/>
                <a:gd name="T29" fmla="*/ 48 h 465"/>
                <a:gd name="T30" fmla="*/ 988 w 1089"/>
                <a:gd name="T31" fmla="*/ 52 h 465"/>
                <a:gd name="T32" fmla="*/ 963 w 1089"/>
                <a:gd name="T33" fmla="*/ 71 h 465"/>
                <a:gd name="T34" fmla="*/ 963 w 1089"/>
                <a:gd name="T35" fmla="*/ 140 h 465"/>
                <a:gd name="T36" fmla="*/ 1031 w 1089"/>
                <a:gd name="T37" fmla="*/ 136 h 465"/>
                <a:gd name="T38" fmla="*/ 1062 w 1089"/>
                <a:gd name="T39" fmla="*/ 129 h 465"/>
                <a:gd name="T40" fmla="*/ 1088 w 1089"/>
                <a:gd name="T41" fmla="*/ 169 h 465"/>
                <a:gd name="T42" fmla="*/ 1089 w 1089"/>
                <a:gd name="T43" fmla="*/ 214 h 465"/>
                <a:gd name="T44" fmla="*/ 1047 w 1089"/>
                <a:gd name="T45" fmla="*/ 214 h 465"/>
                <a:gd name="T46" fmla="*/ 960 w 1089"/>
                <a:gd name="T47" fmla="*/ 295 h 465"/>
                <a:gd name="T48" fmla="*/ 865 w 1089"/>
                <a:gd name="T49" fmla="*/ 310 h 465"/>
                <a:gd name="T50" fmla="*/ 865 w 1089"/>
                <a:gd name="T51" fmla="*/ 364 h 465"/>
                <a:gd name="T52" fmla="*/ 792 w 1089"/>
                <a:gd name="T53" fmla="*/ 415 h 465"/>
                <a:gd name="T54" fmla="*/ 623 w 1089"/>
                <a:gd name="T55" fmla="*/ 465 h 465"/>
                <a:gd name="T56" fmla="*/ 490 w 1089"/>
                <a:gd name="T57" fmla="*/ 429 h 465"/>
                <a:gd name="T58" fmla="*/ 470 w 1089"/>
                <a:gd name="T59" fmla="*/ 417 h 465"/>
                <a:gd name="T60" fmla="*/ 372 w 1089"/>
                <a:gd name="T61" fmla="*/ 417 h 465"/>
                <a:gd name="T62" fmla="*/ 271 w 1089"/>
                <a:gd name="T63" fmla="*/ 341 h 465"/>
                <a:gd name="T64" fmla="*/ 188 w 1089"/>
                <a:gd name="T65" fmla="*/ 341 h 465"/>
                <a:gd name="T66" fmla="*/ 132 w 1089"/>
                <a:gd name="T67" fmla="*/ 315 h 465"/>
                <a:gd name="T68" fmla="*/ 132 w 1089"/>
                <a:gd name="T69" fmla="*/ 239 h 465"/>
                <a:gd name="T70" fmla="*/ 88 w 1089"/>
                <a:gd name="T71" fmla="*/ 202 h 465"/>
                <a:gd name="T72" fmla="*/ 36 w 1089"/>
                <a:gd name="T73" fmla="*/ 192 h 465"/>
                <a:gd name="T74" fmla="*/ 0 w 1089"/>
                <a:gd name="T75" fmla="*/ 171 h 465"/>
                <a:gd name="T76" fmla="*/ 0 w 1089"/>
                <a:gd name="T77" fmla="*/ 149 h 465"/>
                <a:gd name="T78" fmla="*/ 0 w 1089"/>
                <a:gd name="T79" fmla="*/ 149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89" h="465">
                  <a:moveTo>
                    <a:pt x="0" y="149"/>
                  </a:moveTo>
                  <a:lnTo>
                    <a:pt x="64" y="115"/>
                  </a:lnTo>
                  <a:lnTo>
                    <a:pt x="168" y="55"/>
                  </a:lnTo>
                  <a:lnTo>
                    <a:pt x="203" y="52"/>
                  </a:lnTo>
                  <a:lnTo>
                    <a:pt x="283" y="98"/>
                  </a:lnTo>
                  <a:lnTo>
                    <a:pt x="329" y="88"/>
                  </a:lnTo>
                  <a:lnTo>
                    <a:pt x="385" y="0"/>
                  </a:lnTo>
                  <a:lnTo>
                    <a:pt x="441" y="0"/>
                  </a:lnTo>
                  <a:lnTo>
                    <a:pt x="498" y="77"/>
                  </a:lnTo>
                  <a:lnTo>
                    <a:pt x="540" y="77"/>
                  </a:lnTo>
                  <a:lnTo>
                    <a:pt x="621" y="42"/>
                  </a:lnTo>
                  <a:lnTo>
                    <a:pt x="695" y="88"/>
                  </a:lnTo>
                  <a:lnTo>
                    <a:pt x="836" y="77"/>
                  </a:lnTo>
                  <a:lnTo>
                    <a:pt x="879" y="26"/>
                  </a:lnTo>
                  <a:lnTo>
                    <a:pt x="930" y="48"/>
                  </a:lnTo>
                  <a:lnTo>
                    <a:pt x="988" y="52"/>
                  </a:lnTo>
                  <a:lnTo>
                    <a:pt x="963" y="71"/>
                  </a:lnTo>
                  <a:lnTo>
                    <a:pt x="963" y="140"/>
                  </a:lnTo>
                  <a:lnTo>
                    <a:pt x="1031" y="136"/>
                  </a:lnTo>
                  <a:lnTo>
                    <a:pt x="1062" y="129"/>
                  </a:lnTo>
                  <a:lnTo>
                    <a:pt x="1088" y="169"/>
                  </a:lnTo>
                  <a:lnTo>
                    <a:pt x="1089" y="214"/>
                  </a:lnTo>
                  <a:lnTo>
                    <a:pt x="1047" y="214"/>
                  </a:lnTo>
                  <a:lnTo>
                    <a:pt x="960" y="295"/>
                  </a:lnTo>
                  <a:lnTo>
                    <a:pt x="865" y="310"/>
                  </a:lnTo>
                  <a:lnTo>
                    <a:pt x="865" y="364"/>
                  </a:lnTo>
                  <a:lnTo>
                    <a:pt x="792" y="415"/>
                  </a:lnTo>
                  <a:lnTo>
                    <a:pt x="623" y="465"/>
                  </a:lnTo>
                  <a:lnTo>
                    <a:pt x="490" y="429"/>
                  </a:lnTo>
                  <a:lnTo>
                    <a:pt x="470" y="417"/>
                  </a:lnTo>
                  <a:lnTo>
                    <a:pt x="372" y="417"/>
                  </a:lnTo>
                  <a:lnTo>
                    <a:pt x="271" y="341"/>
                  </a:lnTo>
                  <a:lnTo>
                    <a:pt x="188" y="341"/>
                  </a:lnTo>
                  <a:lnTo>
                    <a:pt x="132" y="315"/>
                  </a:lnTo>
                  <a:lnTo>
                    <a:pt x="132" y="239"/>
                  </a:lnTo>
                  <a:lnTo>
                    <a:pt x="88" y="202"/>
                  </a:lnTo>
                  <a:lnTo>
                    <a:pt x="36" y="192"/>
                  </a:lnTo>
                  <a:lnTo>
                    <a:pt x="0" y="171"/>
                  </a:lnTo>
                  <a:lnTo>
                    <a:pt x="0" y="149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192" name="Freeform 197"/>
            <p:cNvSpPr>
              <a:spLocks noChangeAspect="1"/>
            </p:cNvSpPr>
            <p:nvPr/>
          </p:nvSpPr>
          <p:spPr bwMode="auto">
            <a:xfrm>
              <a:off x="4262" y="2111"/>
              <a:ext cx="86" cy="133"/>
            </a:xfrm>
            <a:custGeom>
              <a:avLst/>
              <a:gdLst>
                <a:gd name="T0" fmla="*/ 169 w 210"/>
                <a:gd name="T1" fmla="*/ 0 h 315"/>
                <a:gd name="T2" fmla="*/ 210 w 210"/>
                <a:gd name="T3" fmla="*/ 37 h 315"/>
                <a:gd name="T4" fmla="*/ 182 w 210"/>
                <a:gd name="T5" fmla="*/ 75 h 315"/>
                <a:gd name="T6" fmla="*/ 169 w 210"/>
                <a:gd name="T7" fmla="*/ 125 h 315"/>
                <a:gd name="T8" fmla="*/ 169 w 210"/>
                <a:gd name="T9" fmla="*/ 163 h 315"/>
                <a:gd name="T10" fmla="*/ 112 w 210"/>
                <a:gd name="T11" fmla="*/ 213 h 315"/>
                <a:gd name="T12" fmla="*/ 98 w 210"/>
                <a:gd name="T13" fmla="*/ 250 h 315"/>
                <a:gd name="T14" fmla="*/ 140 w 210"/>
                <a:gd name="T15" fmla="*/ 290 h 315"/>
                <a:gd name="T16" fmla="*/ 127 w 210"/>
                <a:gd name="T17" fmla="*/ 301 h 315"/>
                <a:gd name="T18" fmla="*/ 83 w 210"/>
                <a:gd name="T19" fmla="*/ 315 h 315"/>
                <a:gd name="T20" fmla="*/ 43 w 210"/>
                <a:gd name="T21" fmla="*/ 315 h 315"/>
                <a:gd name="T22" fmla="*/ 43 w 210"/>
                <a:gd name="T23" fmla="*/ 265 h 315"/>
                <a:gd name="T24" fmla="*/ 29 w 210"/>
                <a:gd name="T25" fmla="*/ 239 h 315"/>
                <a:gd name="T26" fmla="*/ 0 w 210"/>
                <a:gd name="T27" fmla="*/ 213 h 315"/>
                <a:gd name="T28" fmla="*/ 49 w 210"/>
                <a:gd name="T29" fmla="*/ 153 h 315"/>
                <a:gd name="T30" fmla="*/ 83 w 210"/>
                <a:gd name="T31" fmla="*/ 139 h 315"/>
                <a:gd name="T32" fmla="*/ 112 w 210"/>
                <a:gd name="T33" fmla="*/ 89 h 315"/>
                <a:gd name="T34" fmla="*/ 153 w 210"/>
                <a:gd name="T35" fmla="*/ 50 h 315"/>
                <a:gd name="T36" fmla="*/ 154 w 210"/>
                <a:gd name="T37" fmla="*/ 12 h 315"/>
                <a:gd name="T38" fmla="*/ 169 w 210"/>
                <a:gd name="T39" fmla="*/ 0 h 315"/>
                <a:gd name="T40" fmla="*/ 169 w 210"/>
                <a:gd name="T41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0" h="315">
                  <a:moveTo>
                    <a:pt x="169" y="0"/>
                  </a:moveTo>
                  <a:lnTo>
                    <a:pt x="210" y="37"/>
                  </a:lnTo>
                  <a:lnTo>
                    <a:pt x="182" y="75"/>
                  </a:lnTo>
                  <a:lnTo>
                    <a:pt x="169" y="125"/>
                  </a:lnTo>
                  <a:lnTo>
                    <a:pt x="169" y="163"/>
                  </a:lnTo>
                  <a:lnTo>
                    <a:pt x="112" y="213"/>
                  </a:lnTo>
                  <a:lnTo>
                    <a:pt x="98" y="250"/>
                  </a:lnTo>
                  <a:lnTo>
                    <a:pt x="140" y="290"/>
                  </a:lnTo>
                  <a:lnTo>
                    <a:pt x="127" y="301"/>
                  </a:lnTo>
                  <a:lnTo>
                    <a:pt x="83" y="315"/>
                  </a:lnTo>
                  <a:lnTo>
                    <a:pt x="43" y="315"/>
                  </a:lnTo>
                  <a:lnTo>
                    <a:pt x="43" y="265"/>
                  </a:lnTo>
                  <a:lnTo>
                    <a:pt x="29" y="239"/>
                  </a:lnTo>
                  <a:lnTo>
                    <a:pt x="0" y="213"/>
                  </a:lnTo>
                  <a:lnTo>
                    <a:pt x="49" y="153"/>
                  </a:lnTo>
                  <a:lnTo>
                    <a:pt x="83" y="139"/>
                  </a:lnTo>
                  <a:lnTo>
                    <a:pt x="112" y="89"/>
                  </a:lnTo>
                  <a:lnTo>
                    <a:pt x="153" y="50"/>
                  </a:lnTo>
                  <a:lnTo>
                    <a:pt x="154" y="12"/>
                  </a:lnTo>
                  <a:lnTo>
                    <a:pt x="169" y="0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193" name="Freeform 198"/>
            <p:cNvSpPr>
              <a:spLocks noChangeAspect="1"/>
            </p:cNvSpPr>
            <p:nvPr/>
          </p:nvSpPr>
          <p:spPr bwMode="auto">
            <a:xfrm>
              <a:off x="4292" y="2234"/>
              <a:ext cx="51" cy="63"/>
            </a:xfrm>
            <a:custGeom>
              <a:avLst/>
              <a:gdLst>
                <a:gd name="T0" fmla="*/ 0 w 128"/>
                <a:gd name="T1" fmla="*/ 25 h 150"/>
                <a:gd name="T2" fmla="*/ 28 w 128"/>
                <a:gd name="T3" fmla="*/ 49 h 150"/>
                <a:gd name="T4" fmla="*/ 42 w 128"/>
                <a:gd name="T5" fmla="*/ 99 h 150"/>
                <a:gd name="T6" fmla="*/ 42 w 128"/>
                <a:gd name="T7" fmla="*/ 150 h 150"/>
                <a:gd name="T8" fmla="*/ 70 w 128"/>
                <a:gd name="T9" fmla="*/ 150 h 150"/>
                <a:gd name="T10" fmla="*/ 128 w 128"/>
                <a:gd name="T11" fmla="*/ 137 h 150"/>
                <a:gd name="T12" fmla="*/ 128 w 128"/>
                <a:gd name="T13" fmla="*/ 99 h 150"/>
                <a:gd name="T14" fmla="*/ 99 w 128"/>
                <a:gd name="T15" fmla="*/ 49 h 150"/>
                <a:gd name="T16" fmla="*/ 70 w 128"/>
                <a:gd name="T17" fmla="*/ 0 h 150"/>
                <a:gd name="T18" fmla="*/ 42 w 128"/>
                <a:gd name="T19" fmla="*/ 11 h 150"/>
                <a:gd name="T20" fmla="*/ 0 w 128"/>
                <a:gd name="T21" fmla="*/ 25 h 150"/>
                <a:gd name="T22" fmla="*/ 0 w 128"/>
                <a:gd name="T23" fmla="*/ 2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8" h="150">
                  <a:moveTo>
                    <a:pt x="0" y="25"/>
                  </a:moveTo>
                  <a:lnTo>
                    <a:pt x="28" y="49"/>
                  </a:lnTo>
                  <a:lnTo>
                    <a:pt x="42" y="99"/>
                  </a:lnTo>
                  <a:lnTo>
                    <a:pt x="42" y="150"/>
                  </a:lnTo>
                  <a:lnTo>
                    <a:pt x="70" y="150"/>
                  </a:lnTo>
                  <a:lnTo>
                    <a:pt x="128" y="137"/>
                  </a:lnTo>
                  <a:lnTo>
                    <a:pt x="128" y="99"/>
                  </a:lnTo>
                  <a:lnTo>
                    <a:pt x="99" y="49"/>
                  </a:lnTo>
                  <a:lnTo>
                    <a:pt x="70" y="0"/>
                  </a:lnTo>
                  <a:lnTo>
                    <a:pt x="42" y="11"/>
                  </a:lnTo>
                  <a:lnTo>
                    <a:pt x="0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194" name="Freeform 199"/>
            <p:cNvSpPr>
              <a:spLocks noChangeAspect="1"/>
            </p:cNvSpPr>
            <p:nvPr/>
          </p:nvSpPr>
          <p:spPr bwMode="auto">
            <a:xfrm>
              <a:off x="4424" y="1877"/>
              <a:ext cx="70" cy="186"/>
            </a:xfrm>
            <a:custGeom>
              <a:avLst/>
              <a:gdLst>
                <a:gd name="T0" fmla="*/ 0 w 171"/>
                <a:gd name="T1" fmla="*/ 0 h 440"/>
                <a:gd name="T2" fmla="*/ 29 w 171"/>
                <a:gd name="T3" fmla="*/ 51 h 440"/>
                <a:gd name="T4" fmla="*/ 43 w 171"/>
                <a:gd name="T5" fmla="*/ 139 h 440"/>
                <a:gd name="T6" fmla="*/ 71 w 171"/>
                <a:gd name="T7" fmla="*/ 328 h 440"/>
                <a:gd name="T8" fmla="*/ 86 w 171"/>
                <a:gd name="T9" fmla="*/ 427 h 440"/>
                <a:gd name="T10" fmla="*/ 86 w 171"/>
                <a:gd name="T11" fmla="*/ 440 h 440"/>
                <a:gd name="T12" fmla="*/ 128 w 171"/>
                <a:gd name="T13" fmla="*/ 416 h 440"/>
                <a:gd name="T14" fmla="*/ 156 w 171"/>
                <a:gd name="T15" fmla="*/ 440 h 440"/>
                <a:gd name="T16" fmla="*/ 171 w 171"/>
                <a:gd name="T17" fmla="*/ 416 h 440"/>
                <a:gd name="T18" fmla="*/ 128 w 171"/>
                <a:gd name="T19" fmla="*/ 390 h 440"/>
                <a:gd name="T20" fmla="*/ 100 w 171"/>
                <a:gd name="T21" fmla="*/ 276 h 440"/>
                <a:gd name="T22" fmla="*/ 128 w 171"/>
                <a:gd name="T23" fmla="*/ 276 h 440"/>
                <a:gd name="T24" fmla="*/ 128 w 171"/>
                <a:gd name="T25" fmla="*/ 238 h 440"/>
                <a:gd name="T26" fmla="*/ 71 w 171"/>
                <a:gd name="T27" fmla="*/ 176 h 440"/>
                <a:gd name="T28" fmla="*/ 71 w 171"/>
                <a:gd name="T29" fmla="*/ 88 h 440"/>
                <a:gd name="T30" fmla="*/ 43 w 171"/>
                <a:gd name="T31" fmla="*/ 12 h 440"/>
                <a:gd name="T32" fmla="*/ 14 w 171"/>
                <a:gd name="T33" fmla="*/ 0 h 440"/>
                <a:gd name="T34" fmla="*/ 0 w 171"/>
                <a:gd name="T35" fmla="*/ 0 h 440"/>
                <a:gd name="T36" fmla="*/ 0 w 171"/>
                <a:gd name="T37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1" h="440">
                  <a:moveTo>
                    <a:pt x="0" y="0"/>
                  </a:moveTo>
                  <a:lnTo>
                    <a:pt x="29" y="51"/>
                  </a:lnTo>
                  <a:lnTo>
                    <a:pt x="43" y="139"/>
                  </a:lnTo>
                  <a:lnTo>
                    <a:pt x="71" y="328"/>
                  </a:lnTo>
                  <a:lnTo>
                    <a:pt x="86" y="427"/>
                  </a:lnTo>
                  <a:lnTo>
                    <a:pt x="86" y="440"/>
                  </a:lnTo>
                  <a:lnTo>
                    <a:pt x="128" y="416"/>
                  </a:lnTo>
                  <a:lnTo>
                    <a:pt x="156" y="440"/>
                  </a:lnTo>
                  <a:lnTo>
                    <a:pt x="171" y="416"/>
                  </a:lnTo>
                  <a:lnTo>
                    <a:pt x="128" y="390"/>
                  </a:lnTo>
                  <a:lnTo>
                    <a:pt x="100" y="276"/>
                  </a:lnTo>
                  <a:lnTo>
                    <a:pt x="128" y="276"/>
                  </a:lnTo>
                  <a:lnTo>
                    <a:pt x="128" y="238"/>
                  </a:lnTo>
                  <a:lnTo>
                    <a:pt x="71" y="176"/>
                  </a:lnTo>
                  <a:lnTo>
                    <a:pt x="71" y="88"/>
                  </a:lnTo>
                  <a:lnTo>
                    <a:pt x="43" y="12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195" name="Freeform 200"/>
            <p:cNvSpPr>
              <a:spLocks noChangeAspect="1"/>
            </p:cNvSpPr>
            <p:nvPr/>
          </p:nvSpPr>
          <p:spPr bwMode="auto">
            <a:xfrm>
              <a:off x="4471" y="2074"/>
              <a:ext cx="74" cy="79"/>
            </a:xfrm>
            <a:custGeom>
              <a:avLst/>
              <a:gdLst>
                <a:gd name="T0" fmla="*/ 0 w 182"/>
                <a:gd name="T1" fmla="*/ 0 h 187"/>
                <a:gd name="T2" fmla="*/ 14 w 182"/>
                <a:gd name="T3" fmla="*/ 75 h 187"/>
                <a:gd name="T4" fmla="*/ 0 w 182"/>
                <a:gd name="T5" fmla="*/ 176 h 187"/>
                <a:gd name="T6" fmla="*/ 57 w 182"/>
                <a:gd name="T7" fmla="*/ 163 h 187"/>
                <a:gd name="T8" fmla="*/ 97 w 182"/>
                <a:gd name="T9" fmla="*/ 187 h 187"/>
                <a:gd name="T10" fmla="*/ 112 w 182"/>
                <a:gd name="T11" fmla="*/ 176 h 187"/>
                <a:gd name="T12" fmla="*/ 112 w 182"/>
                <a:gd name="T13" fmla="*/ 151 h 187"/>
                <a:gd name="T14" fmla="*/ 182 w 182"/>
                <a:gd name="T15" fmla="*/ 100 h 187"/>
                <a:gd name="T16" fmla="*/ 155 w 182"/>
                <a:gd name="T17" fmla="*/ 75 h 187"/>
                <a:gd name="T18" fmla="*/ 97 w 182"/>
                <a:gd name="T19" fmla="*/ 62 h 187"/>
                <a:gd name="T20" fmla="*/ 28 w 182"/>
                <a:gd name="T21" fmla="*/ 12 h 187"/>
                <a:gd name="T22" fmla="*/ 0 w 182"/>
                <a:gd name="T23" fmla="*/ 0 h 187"/>
                <a:gd name="T24" fmla="*/ 0 w 182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2" h="187">
                  <a:moveTo>
                    <a:pt x="0" y="0"/>
                  </a:moveTo>
                  <a:lnTo>
                    <a:pt x="14" y="75"/>
                  </a:lnTo>
                  <a:lnTo>
                    <a:pt x="0" y="176"/>
                  </a:lnTo>
                  <a:lnTo>
                    <a:pt x="57" y="163"/>
                  </a:lnTo>
                  <a:lnTo>
                    <a:pt x="97" y="187"/>
                  </a:lnTo>
                  <a:lnTo>
                    <a:pt x="112" y="176"/>
                  </a:lnTo>
                  <a:lnTo>
                    <a:pt x="112" y="151"/>
                  </a:lnTo>
                  <a:lnTo>
                    <a:pt x="182" y="100"/>
                  </a:lnTo>
                  <a:lnTo>
                    <a:pt x="155" y="75"/>
                  </a:lnTo>
                  <a:lnTo>
                    <a:pt x="97" y="62"/>
                  </a:lnTo>
                  <a:lnTo>
                    <a:pt x="28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196" name="Freeform 201"/>
            <p:cNvSpPr>
              <a:spLocks noChangeAspect="1"/>
            </p:cNvSpPr>
            <p:nvPr/>
          </p:nvSpPr>
          <p:spPr bwMode="auto">
            <a:xfrm>
              <a:off x="4372" y="2165"/>
              <a:ext cx="133" cy="147"/>
            </a:xfrm>
            <a:custGeom>
              <a:avLst/>
              <a:gdLst>
                <a:gd name="T0" fmla="*/ 240 w 325"/>
                <a:gd name="T1" fmla="*/ 0 h 352"/>
                <a:gd name="T2" fmla="*/ 226 w 325"/>
                <a:gd name="T3" fmla="*/ 114 h 352"/>
                <a:gd name="T4" fmla="*/ 226 w 325"/>
                <a:gd name="T5" fmla="*/ 165 h 352"/>
                <a:gd name="T6" fmla="*/ 126 w 325"/>
                <a:gd name="T7" fmla="*/ 240 h 352"/>
                <a:gd name="T8" fmla="*/ 126 w 325"/>
                <a:gd name="T9" fmla="*/ 264 h 352"/>
                <a:gd name="T10" fmla="*/ 29 w 325"/>
                <a:gd name="T11" fmla="*/ 290 h 352"/>
                <a:gd name="T12" fmla="*/ 0 w 325"/>
                <a:gd name="T13" fmla="*/ 326 h 352"/>
                <a:gd name="T14" fmla="*/ 42 w 325"/>
                <a:gd name="T15" fmla="*/ 340 h 352"/>
                <a:gd name="T16" fmla="*/ 71 w 325"/>
                <a:gd name="T17" fmla="*/ 326 h 352"/>
                <a:gd name="T18" fmla="*/ 99 w 325"/>
                <a:gd name="T19" fmla="*/ 326 h 352"/>
                <a:gd name="T20" fmla="*/ 140 w 325"/>
                <a:gd name="T21" fmla="*/ 315 h 352"/>
                <a:gd name="T22" fmla="*/ 155 w 325"/>
                <a:gd name="T23" fmla="*/ 352 h 352"/>
                <a:gd name="T24" fmla="*/ 197 w 325"/>
                <a:gd name="T25" fmla="*/ 340 h 352"/>
                <a:gd name="T26" fmla="*/ 197 w 325"/>
                <a:gd name="T27" fmla="*/ 302 h 352"/>
                <a:gd name="T28" fmla="*/ 212 w 325"/>
                <a:gd name="T29" fmla="*/ 302 h 352"/>
                <a:gd name="T30" fmla="*/ 226 w 325"/>
                <a:gd name="T31" fmla="*/ 290 h 352"/>
                <a:gd name="T32" fmla="*/ 282 w 325"/>
                <a:gd name="T33" fmla="*/ 290 h 352"/>
                <a:gd name="T34" fmla="*/ 282 w 325"/>
                <a:gd name="T35" fmla="*/ 264 h 352"/>
                <a:gd name="T36" fmla="*/ 325 w 325"/>
                <a:gd name="T37" fmla="*/ 277 h 352"/>
                <a:gd name="T38" fmla="*/ 311 w 325"/>
                <a:gd name="T39" fmla="*/ 202 h 352"/>
                <a:gd name="T40" fmla="*/ 297 w 325"/>
                <a:gd name="T41" fmla="*/ 165 h 352"/>
                <a:gd name="T42" fmla="*/ 311 w 325"/>
                <a:gd name="T43" fmla="*/ 125 h 352"/>
                <a:gd name="T44" fmla="*/ 311 w 325"/>
                <a:gd name="T45" fmla="*/ 102 h 352"/>
                <a:gd name="T46" fmla="*/ 325 w 325"/>
                <a:gd name="T47" fmla="*/ 63 h 352"/>
                <a:gd name="T48" fmla="*/ 297 w 325"/>
                <a:gd name="T49" fmla="*/ 14 h 352"/>
                <a:gd name="T50" fmla="*/ 282 w 325"/>
                <a:gd name="T51" fmla="*/ 14 h 352"/>
                <a:gd name="T52" fmla="*/ 240 w 325"/>
                <a:gd name="T53" fmla="*/ 0 h 352"/>
                <a:gd name="T54" fmla="*/ 240 w 325"/>
                <a:gd name="T55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25" h="352">
                  <a:moveTo>
                    <a:pt x="240" y="0"/>
                  </a:moveTo>
                  <a:lnTo>
                    <a:pt x="226" y="114"/>
                  </a:lnTo>
                  <a:lnTo>
                    <a:pt x="226" y="165"/>
                  </a:lnTo>
                  <a:lnTo>
                    <a:pt x="126" y="240"/>
                  </a:lnTo>
                  <a:lnTo>
                    <a:pt x="126" y="264"/>
                  </a:lnTo>
                  <a:lnTo>
                    <a:pt x="29" y="290"/>
                  </a:lnTo>
                  <a:lnTo>
                    <a:pt x="0" y="326"/>
                  </a:lnTo>
                  <a:lnTo>
                    <a:pt x="42" y="340"/>
                  </a:lnTo>
                  <a:lnTo>
                    <a:pt x="71" y="326"/>
                  </a:lnTo>
                  <a:lnTo>
                    <a:pt x="99" y="326"/>
                  </a:lnTo>
                  <a:lnTo>
                    <a:pt x="140" y="315"/>
                  </a:lnTo>
                  <a:lnTo>
                    <a:pt x="155" y="352"/>
                  </a:lnTo>
                  <a:lnTo>
                    <a:pt x="197" y="340"/>
                  </a:lnTo>
                  <a:lnTo>
                    <a:pt x="197" y="302"/>
                  </a:lnTo>
                  <a:lnTo>
                    <a:pt x="212" y="302"/>
                  </a:lnTo>
                  <a:lnTo>
                    <a:pt x="226" y="290"/>
                  </a:lnTo>
                  <a:lnTo>
                    <a:pt x="282" y="290"/>
                  </a:lnTo>
                  <a:lnTo>
                    <a:pt x="282" y="264"/>
                  </a:lnTo>
                  <a:lnTo>
                    <a:pt x="325" y="277"/>
                  </a:lnTo>
                  <a:lnTo>
                    <a:pt x="311" y="202"/>
                  </a:lnTo>
                  <a:lnTo>
                    <a:pt x="297" y="165"/>
                  </a:lnTo>
                  <a:lnTo>
                    <a:pt x="311" y="125"/>
                  </a:lnTo>
                  <a:lnTo>
                    <a:pt x="311" y="102"/>
                  </a:lnTo>
                  <a:lnTo>
                    <a:pt x="325" y="63"/>
                  </a:lnTo>
                  <a:lnTo>
                    <a:pt x="297" y="14"/>
                  </a:lnTo>
                  <a:lnTo>
                    <a:pt x="282" y="14"/>
                  </a:lnTo>
                  <a:lnTo>
                    <a:pt x="240" y="0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197" name="Freeform 202"/>
            <p:cNvSpPr>
              <a:spLocks noChangeAspect="1"/>
            </p:cNvSpPr>
            <p:nvPr/>
          </p:nvSpPr>
          <p:spPr bwMode="auto">
            <a:xfrm>
              <a:off x="4400" y="2312"/>
              <a:ext cx="24" cy="17"/>
            </a:xfrm>
            <a:custGeom>
              <a:avLst/>
              <a:gdLst>
                <a:gd name="T0" fmla="*/ 28 w 55"/>
                <a:gd name="T1" fmla="*/ 0 h 38"/>
                <a:gd name="T2" fmla="*/ 0 w 55"/>
                <a:gd name="T3" fmla="*/ 13 h 38"/>
                <a:gd name="T4" fmla="*/ 0 w 55"/>
                <a:gd name="T5" fmla="*/ 38 h 38"/>
                <a:gd name="T6" fmla="*/ 55 w 55"/>
                <a:gd name="T7" fmla="*/ 38 h 38"/>
                <a:gd name="T8" fmla="*/ 55 w 55"/>
                <a:gd name="T9" fmla="*/ 13 h 38"/>
                <a:gd name="T10" fmla="*/ 28 w 55"/>
                <a:gd name="T11" fmla="*/ 0 h 38"/>
                <a:gd name="T12" fmla="*/ 28 w 55"/>
                <a:gd name="T1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38">
                  <a:moveTo>
                    <a:pt x="28" y="0"/>
                  </a:moveTo>
                  <a:lnTo>
                    <a:pt x="0" y="13"/>
                  </a:lnTo>
                  <a:lnTo>
                    <a:pt x="0" y="38"/>
                  </a:lnTo>
                  <a:lnTo>
                    <a:pt x="55" y="38"/>
                  </a:lnTo>
                  <a:lnTo>
                    <a:pt x="55" y="13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198" name="Freeform 203"/>
            <p:cNvSpPr>
              <a:spLocks noChangeAspect="1"/>
            </p:cNvSpPr>
            <p:nvPr/>
          </p:nvSpPr>
          <p:spPr bwMode="auto">
            <a:xfrm>
              <a:off x="4367" y="2318"/>
              <a:ext cx="22" cy="48"/>
            </a:xfrm>
            <a:custGeom>
              <a:avLst/>
              <a:gdLst>
                <a:gd name="T0" fmla="*/ 56 w 56"/>
                <a:gd name="T1" fmla="*/ 25 h 114"/>
                <a:gd name="T2" fmla="*/ 27 w 56"/>
                <a:gd name="T3" fmla="*/ 0 h 114"/>
                <a:gd name="T4" fmla="*/ 0 w 56"/>
                <a:gd name="T5" fmla="*/ 25 h 114"/>
                <a:gd name="T6" fmla="*/ 0 w 56"/>
                <a:gd name="T7" fmla="*/ 88 h 114"/>
                <a:gd name="T8" fmla="*/ 27 w 56"/>
                <a:gd name="T9" fmla="*/ 114 h 114"/>
                <a:gd name="T10" fmla="*/ 43 w 56"/>
                <a:gd name="T11" fmla="*/ 88 h 114"/>
                <a:gd name="T12" fmla="*/ 43 w 56"/>
                <a:gd name="T13" fmla="*/ 51 h 114"/>
                <a:gd name="T14" fmla="*/ 56 w 56"/>
                <a:gd name="T15" fmla="*/ 25 h 114"/>
                <a:gd name="T16" fmla="*/ 56 w 56"/>
                <a:gd name="T17" fmla="*/ 25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114">
                  <a:moveTo>
                    <a:pt x="56" y="25"/>
                  </a:moveTo>
                  <a:lnTo>
                    <a:pt x="27" y="0"/>
                  </a:lnTo>
                  <a:lnTo>
                    <a:pt x="0" y="25"/>
                  </a:lnTo>
                  <a:lnTo>
                    <a:pt x="0" y="88"/>
                  </a:lnTo>
                  <a:lnTo>
                    <a:pt x="27" y="114"/>
                  </a:lnTo>
                  <a:lnTo>
                    <a:pt x="43" y="88"/>
                  </a:lnTo>
                  <a:lnTo>
                    <a:pt x="43" y="51"/>
                  </a:lnTo>
                  <a:lnTo>
                    <a:pt x="56" y="25"/>
                  </a:lnTo>
                  <a:lnTo>
                    <a:pt x="56" y="25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199" name="Freeform 204"/>
            <p:cNvSpPr>
              <a:spLocks noChangeAspect="1"/>
            </p:cNvSpPr>
            <p:nvPr/>
          </p:nvSpPr>
          <p:spPr bwMode="auto">
            <a:xfrm>
              <a:off x="4244" y="2446"/>
              <a:ext cx="18" cy="43"/>
            </a:xfrm>
            <a:custGeom>
              <a:avLst/>
              <a:gdLst>
                <a:gd name="T0" fmla="*/ 15 w 43"/>
                <a:gd name="T1" fmla="*/ 0 h 100"/>
                <a:gd name="T2" fmla="*/ 0 w 43"/>
                <a:gd name="T3" fmla="*/ 26 h 100"/>
                <a:gd name="T4" fmla="*/ 0 w 43"/>
                <a:gd name="T5" fmla="*/ 51 h 100"/>
                <a:gd name="T6" fmla="*/ 15 w 43"/>
                <a:gd name="T7" fmla="*/ 88 h 100"/>
                <a:gd name="T8" fmla="*/ 15 w 43"/>
                <a:gd name="T9" fmla="*/ 100 h 100"/>
                <a:gd name="T10" fmla="*/ 43 w 43"/>
                <a:gd name="T11" fmla="*/ 76 h 100"/>
                <a:gd name="T12" fmla="*/ 43 w 43"/>
                <a:gd name="T13" fmla="*/ 51 h 100"/>
                <a:gd name="T14" fmla="*/ 15 w 43"/>
                <a:gd name="T15" fmla="*/ 0 h 100"/>
                <a:gd name="T16" fmla="*/ 15 w 43"/>
                <a:gd name="T17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100">
                  <a:moveTo>
                    <a:pt x="15" y="0"/>
                  </a:moveTo>
                  <a:lnTo>
                    <a:pt x="0" y="26"/>
                  </a:lnTo>
                  <a:lnTo>
                    <a:pt x="0" y="51"/>
                  </a:lnTo>
                  <a:lnTo>
                    <a:pt x="15" y="88"/>
                  </a:lnTo>
                  <a:lnTo>
                    <a:pt x="15" y="100"/>
                  </a:lnTo>
                  <a:lnTo>
                    <a:pt x="43" y="76"/>
                  </a:lnTo>
                  <a:lnTo>
                    <a:pt x="43" y="51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200" name="Freeform 205"/>
            <p:cNvSpPr>
              <a:spLocks noChangeAspect="1"/>
            </p:cNvSpPr>
            <p:nvPr/>
          </p:nvSpPr>
          <p:spPr bwMode="auto">
            <a:xfrm>
              <a:off x="4070" y="2557"/>
              <a:ext cx="36" cy="23"/>
            </a:xfrm>
            <a:custGeom>
              <a:avLst/>
              <a:gdLst>
                <a:gd name="T0" fmla="*/ 71 w 86"/>
                <a:gd name="T1" fmla="*/ 0 h 51"/>
                <a:gd name="T2" fmla="*/ 29 w 86"/>
                <a:gd name="T3" fmla="*/ 0 h 51"/>
                <a:gd name="T4" fmla="*/ 0 w 86"/>
                <a:gd name="T5" fmla="*/ 25 h 51"/>
                <a:gd name="T6" fmla="*/ 29 w 86"/>
                <a:gd name="T7" fmla="*/ 51 h 51"/>
                <a:gd name="T8" fmla="*/ 86 w 86"/>
                <a:gd name="T9" fmla="*/ 25 h 51"/>
                <a:gd name="T10" fmla="*/ 71 w 86"/>
                <a:gd name="T11" fmla="*/ 0 h 51"/>
                <a:gd name="T12" fmla="*/ 71 w 86"/>
                <a:gd name="T1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51">
                  <a:moveTo>
                    <a:pt x="71" y="0"/>
                  </a:moveTo>
                  <a:lnTo>
                    <a:pt x="29" y="0"/>
                  </a:lnTo>
                  <a:lnTo>
                    <a:pt x="0" y="25"/>
                  </a:lnTo>
                  <a:lnTo>
                    <a:pt x="29" y="51"/>
                  </a:lnTo>
                  <a:lnTo>
                    <a:pt x="86" y="25"/>
                  </a:lnTo>
                  <a:lnTo>
                    <a:pt x="71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201" name="Freeform 206"/>
            <p:cNvSpPr>
              <a:spLocks noChangeAspect="1"/>
            </p:cNvSpPr>
            <p:nvPr/>
          </p:nvSpPr>
          <p:spPr bwMode="auto">
            <a:xfrm>
              <a:off x="3984" y="2510"/>
              <a:ext cx="111" cy="213"/>
            </a:xfrm>
            <a:custGeom>
              <a:avLst/>
              <a:gdLst>
                <a:gd name="T0" fmla="*/ 0 w 268"/>
                <a:gd name="T1" fmla="*/ 25 h 503"/>
                <a:gd name="T2" fmla="*/ 14 w 268"/>
                <a:gd name="T3" fmla="*/ 62 h 503"/>
                <a:gd name="T4" fmla="*/ 56 w 268"/>
                <a:gd name="T5" fmla="*/ 62 h 503"/>
                <a:gd name="T6" fmla="*/ 84 w 268"/>
                <a:gd name="T7" fmla="*/ 100 h 503"/>
                <a:gd name="T8" fmla="*/ 71 w 268"/>
                <a:gd name="T9" fmla="*/ 138 h 503"/>
                <a:gd name="T10" fmla="*/ 140 w 268"/>
                <a:gd name="T11" fmla="*/ 214 h 503"/>
                <a:gd name="T12" fmla="*/ 198 w 268"/>
                <a:gd name="T13" fmla="*/ 290 h 503"/>
                <a:gd name="T14" fmla="*/ 169 w 268"/>
                <a:gd name="T15" fmla="*/ 327 h 503"/>
                <a:gd name="T16" fmla="*/ 198 w 268"/>
                <a:gd name="T17" fmla="*/ 391 h 503"/>
                <a:gd name="T18" fmla="*/ 140 w 268"/>
                <a:gd name="T19" fmla="*/ 415 h 503"/>
                <a:gd name="T20" fmla="*/ 140 w 268"/>
                <a:gd name="T21" fmla="*/ 441 h 503"/>
                <a:gd name="T22" fmla="*/ 99 w 268"/>
                <a:gd name="T23" fmla="*/ 453 h 503"/>
                <a:gd name="T24" fmla="*/ 99 w 268"/>
                <a:gd name="T25" fmla="*/ 479 h 503"/>
                <a:gd name="T26" fmla="*/ 113 w 268"/>
                <a:gd name="T27" fmla="*/ 503 h 503"/>
                <a:gd name="T28" fmla="*/ 140 w 268"/>
                <a:gd name="T29" fmla="*/ 490 h 503"/>
                <a:gd name="T30" fmla="*/ 225 w 268"/>
                <a:gd name="T31" fmla="*/ 428 h 503"/>
                <a:gd name="T32" fmla="*/ 253 w 268"/>
                <a:gd name="T33" fmla="*/ 402 h 503"/>
                <a:gd name="T34" fmla="*/ 268 w 268"/>
                <a:gd name="T35" fmla="*/ 353 h 503"/>
                <a:gd name="T36" fmla="*/ 253 w 268"/>
                <a:gd name="T37" fmla="*/ 290 h 503"/>
                <a:gd name="T38" fmla="*/ 225 w 268"/>
                <a:gd name="T39" fmla="*/ 251 h 503"/>
                <a:gd name="T40" fmla="*/ 225 w 268"/>
                <a:gd name="T41" fmla="*/ 227 h 503"/>
                <a:gd name="T42" fmla="*/ 183 w 268"/>
                <a:gd name="T43" fmla="*/ 227 h 503"/>
                <a:gd name="T44" fmla="*/ 155 w 268"/>
                <a:gd name="T45" fmla="*/ 188 h 503"/>
                <a:gd name="T46" fmla="*/ 126 w 268"/>
                <a:gd name="T47" fmla="*/ 138 h 503"/>
                <a:gd name="T48" fmla="*/ 126 w 268"/>
                <a:gd name="T49" fmla="*/ 100 h 503"/>
                <a:gd name="T50" fmla="*/ 169 w 268"/>
                <a:gd name="T51" fmla="*/ 62 h 503"/>
                <a:gd name="T52" fmla="*/ 183 w 268"/>
                <a:gd name="T53" fmla="*/ 50 h 503"/>
                <a:gd name="T54" fmla="*/ 169 w 268"/>
                <a:gd name="T55" fmla="*/ 50 h 503"/>
                <a:gd name="T56" fmla="*/ 140 w 268"/>
                <a:gd name="T57" fmla="*/ 25 h 503"/>
                <a:gd name="T58" fmla="*/ 140 w 268"/>
                <a:gd name="T59" fmla="*/ 0 h 503"/>
                <a:gd name="T60" fmla="*/ 126 w 268"/>
                <a:gd name="T61" fmla="*/ 0 h 503"/>
                <a:gd name="T62" fmla="*/ 84 w 268"/>
                <a:gd name="T63" fmla="*/ 0 h 503"/>
                <a:gd name="T64" fmla="*/ 14 w 268"/>
                <a:gd name="T65" fmla="*/ 37 h 503"/>
                <a:gd name="T66" fmla="*/ 0 w 268"/>
                <a:gd name="T67" fmla="*/ 25 h 503"/>
                <a:gd name="T68" fmla="*/ 0 w 268"/>
                <a:gd name="T69" fmla="*/ 2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68" h="503">
                  <a:moveTo>
                    <a:pt x="0" y="25"/>
                  </a:moveTo>
                  <a:lnTo>
                    <a:pt x="14" y="62"/>
                  </a:lnTo>
                  <a:lnTo>
                    <a:pt x="56" y="62"/>
                  </a:lnTo>
                  <a:lnTo>
                    <a:pt x="84" y="100"/>
                  </a:lnTo>
                  <a:lnTo>
                    <a:pt x="71" y="138"/>
                  </a:lnTo>
                  <a:lnTo>
                    <a:pt x="140" y="214"/>
                  </a:lnTo>
                  <a:lnTo>
                    <a:pt x="198" y="290"/>
                  </a:lnTo>
                  <a:lnTo>
                    <a:pt x="169" y="327"/>
                  </a:lnTo>
                  <a:lnTo>
                    <a:pt x="198" y="391"/>
                  </a:lnTo>
                  <a:lnTo>
                    <a:pt x="140" y="415"/>
                  </a:lnTo>
                  <a:lnTo>
                    <a:pt x="140" y="441"/>
                  </a:lnTo>
                  <a:lnTo>
                    <a:pt x="99" y="453"/>
                  </a:lnTo>
                  <a:lnTo>
                    <a:pt x="99" y="479"/>
                  </a:lnTo>
                  <a:lnTo>
                    <a:pt x="113" y="503"/>
                  </a:lnTo>
                  <a:lnTo>
                    <a:pt x="140" y="490"/>
                  </a:lnTo>
                  <a:lnTo>
                    <a:pt x="225" y="428"/>
                  </a:lnTo>
                  <a:lnTo>
                    <a:pt x="253" y="402"/>
                  </a:lnTo>
                  <a:lnTo>
                    <a:pt x="268" y="353"/>
                  </a:lnTo>
                  <a:lnTo>
                    <a:pt x="253" y="290"/>
                  </a:lnTo>
                  <a:lnTo>
                    <a:pt x="225" y="251"/>
                  </a:lnTo>
                  <a:lnTo>
                    <a:pt x="225" y="227"/>
                  </a:lnTo>
                  <a:lnTo>
                    <a:pt x="183" y="227"/>
                  </a:lnTo>
                  <a:lnTo>
                    <a:pt x="155" y="188"/>
                  </a:lnTo>
                  <a:lnTo>
                    <a:pt x="126" y="138"/>
                  </a:lnTo>
                  <a:lnTo>
                    <a:pt x="126" y="100"/>
                  </a:lnTo>
                  <a:lnTo>
                    <a:pt x="169" y="62"/>
                  </a:lnTo>
                  <a:lnTo>
                    <a:pt x="183" y="50"/>
                  </a:lnTo>
                  <a:lnTo>
                    <a:pt x="169" y="50"/>
                  </a:lnTo>
                  <a:lnTo>
                    <a:pt x="140" y="25"/>
                  </a:lnTo>
                  <a:lnTo>
                    <a:pt x="140" y="0"/>
                  </a:lnTo>
                  <a:lnTo>
                    <a:pt x="126" y="0"/>
                  </a:lnTo>
                  <a:lnTo>
                    <a:pt x="84" y="0"/>
                  </a:lnTo>
                  <a:lnTo>
                    <a:pt x="14" y="37"/>
                  </a:lnTo>
                  <a:lnTo>
                    <a:pt x="0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202" name="Freeform 207"/>
            <p:cNvSpPr>
              <a:spLocks noChangeAspect="1"/>
            </p:cNvSpPr>
            <p:nvPr/>
          </p:nvSpPr>
          <p:spPr bwMode="auto">
            <a:xfrm>
              <a:off x="3950" y="2521"/>
              <a:ext cx="115" cy="192"/>
            </a:xfrm>
            <a:custGeom>
              <a:avLst/>
              <a:gdLst>
                <a:gd name="T0" fmla="*/ 69 w 282"/>
                <a:gd name="T1" fmla="*/ 0 h 454"/>
                <a:gd name="T2" fmla="*/ 31 w 282"/>
                <a:gd name="T3" fmla="*/ 30 h 454"/>
                <a:gd name="T4" fmla="*/ 0 w 282"/>
                <a:gd name="T5" fmla="*/ 75 h 454"/>
                <a:gd name="T6" fmla="*/ 41 w 282"/>
                <a:gd name="T7" fmla="*/ 100 h 454"/>
                <a:gd name="T8" fmla="*/ 41 w 282"/>
                <a:gd name="T9" fmla="*/ 163 h 454"/>
                <a:gd name="T10" fmla="*/ 69 w 282"/>
                <a:gd name="T11" fmla="*/ 176 h 454"/>
                <a:gd name="T12" fmla="*/ 112 w 282"/>
                <a:gd name="T13" fmla="*/ 151 h 454"/>
                <a:gd name="T14" fmla="*/ 140 w 282"/>
                <a:gd name="T15" fmla="*/ 151 h 454"/>
                <a:gd name="T16" fmla="*/ 210 w 282"/>
                <a:gd name="T17" fmla="*/ 226 h 454"/>
                <a:gd name="T18" fmla="*/ 210 w 282"/>
                <a:gd name="T19" fmla="*/ 252 h 454"/>
                <a:gd name="T20" fmla="*/ 224 w 282"/>
                <a:gd name="T21" fmla="*/ 277 h 454"/>
                <a:gd name="T22" fmla="*/ 224 w 282"/>
                <a:gd name="T23" fmla="*/ 314 h 454"/>
                <a:gd name="T24" fmla="*/ 210 w 282"/>
                <a:gd name="T25" fmla="*/ 328 h 454"/>
                <a:gd name="T26" fmla="*/ 168 w 282"/>
                <a:gd name="T27" fmla="*/ 314 h 454"/>
                <a:gd name="T28" fmla="*/ 140 w 282"/>
                <a:gd name="T29" fmla="*/ 289 h 454"/>
                <a:gd name="T30" fmla="*/ 109 w 282"/>
                <a:gd name="T31" fmla="*/ 317 h 454"/>
                <a:gd name="T32" fmla="*/ 98 w 282"/>
                <a:gd name="T33" fmla="*/ 340 h 454"/>
                <a:gd name="T34" fmla="*/ 112 w 282"/>
                <a:gd name="T35" fmla="*/ 390 h 454"/>
                <a:gd name="T36" fmla="*/ 140 w 282"/>
                <a:gd name="T37" fmla="*/ 416 h 454"/>
                <a:gd name="T38" fmla="*/ 183 w 282"/>
                <a:gd name="T39" fmla="*/ 454 h 454"/>
                <a:gd name="T40" fmla="*/ 197 w 282"/>
                <a:gd name="T41" fmla="*/ 440 h 454"/>
                <a:gd name="T42" fmla="*/ 223 w 282"/>
                <a:gd name="T43" fmla="*/ 415 h 454"/>
                <a:gd name="T44" fmla="*/ 224 w 282"/>
                <a:gd name="T45" fmla="*/ 390 h 454"/>
                <a:gd name="T46" fmla="*/ 253 w 282"/>
                <a:gd name="T47" fmla="*/ 375 h 454"/>
                <a:gd name="T48" fmla="*/ 276 w 282"/>
                <a:gd name="T49" fmla="*/ 364 h 454"/>
                <a:gd name="T50" fmla="*/ 282 w 282"/>
                <a:gd name="T51" fmla="*/ 340 h 454"/>
                <a:gd name="T52" fmla="*/ 253 w 282"/>
                <a:gd name="T53" fmla="*/ 314 h 454"/>
                <a:gd name="T54" fmla="*/ 272 w 282"/>
                <a:gd name="T55" fmla="*/ 275 h 454"/>
                <a:gd name="T56" fmla="*/ 279 w 282"/>
                <a:gd name="T57" fmla="*/ 264 h 454"/>
                <a:gd name="T58" fmla="*/ 265 w 282"/>
                <a:gd name="T59" fmla="*/ 239 h 454"/>
                <a:gd name="T60" fmla="*/ 197 w 282"/>
                <a:gd name="T61" fmla="*/ 151 h 454"/>
                <a:gd name="T62" fmla="*/ 155 w 282"/>
                <a:gd name="T63" fmla="*/ 113 h 454"/>
                <a:gd name="T64" fmla="*/ 168 w 282"/>
                <a:gd name="T65" fmla="*/ 75 h 454"/>
                <a:gd name="T66" fmla="*/ 155 w 282"/>
                <a:gd name="T67" fmla="*/ 51 h 454"/>
                <a:gd name="T68" fmla="*/ 140 w 282"/>
                <a:gd name="T69" fmla="*/ 37 h 454"/>
                <a:gd name="T70" fmla="*/ 98 w 282"/>
                <a:gd name="T71" fmla="*/ 37 h 454"/>
                <a:gd name="T72" fmla="*/ 98 w 282"/>
                <a:gd name="T73" fmla="*/ 12 h 454"/>
                <a:gd name="T74" fmla="*/ 69 w 282"/>
                <a:gd name="T75" fmla="*/ 0 h 454"/>
                <a:gd name="T76" fmla="*/ 69 w 282"/>
                <a:gd name="T77" fmla="*/ 0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82" h="454">
                  <a:moveTo>
                    <a:pt x="69" y="0"/>
                  </a:moveTo>
                  <a:lnTo>
                    <a:pt x="31" y="30"/>
                  </a:lnTo>
                  <a:lnTo>
                    <a:pt x="0" y="75"/>
                  </a:lnTo>
                  <a:lnTo>
                    <a:pt x="41" y="100"/>
                  </a:lnTo>
                  <a:lnTo>
                    <a:pt x="41" y="163"/>
                  </a:lnTo>
                  <a:lnTo>
                    <a:pt x="69" y="176"/>
                  </a:lnTo>
                  <a:lnTo>
                    <a:pt x="112" y="151"/>
                  </a:lnTo>
                  <a:lnTo>
                    <a:pt x="140" y="151"/>
                  </a:lnTo>
                  <a:lnTo>
                    <a:pt x="210" y="226"/>
                  </a:lnTo>
                  <a:lnTo>
                    <a:pt x="210" y="252"/>
                  </a:lnTo>
                  <a:lnTo>
                    <a:pt x="224" y="277"/>
                  </a:lnTo>
                  <a:lnTo>
                    <a:pt x="224" y="314"/>
                  </a:lnTo>
                  <a:lnTo>
                    <a:pt x="210" y="328"/>
                  </a:lnTo>
                  <a:lnTo>
                    <a:pt x="168" y="314"/>
                  </a:lnTo>
                  <a:lnTo>
                    <a:pt x="140" y="289"/>
                  </a:lnTo>
                  <a:lnTo>
                    <a:pt x="109" y="317"/>
                  </a:lnTo>
                  <a:lnTo>
                    <a:pt x="98" y="340"/>
                  </a:lnTo>
                  <a:lnTo>
                    <a:pt x="112" y="390"/>
                  </a:lnTo>
                  <a:lnTo>
                    <a:pt x="140" y="416"/>
                  </a:lnTo>
                  <a:lnTo>
                    <a:pt x="183" y="454"/>
                  </a:lnTo>
                  <a:lnTo>
                    <a:pt x="197" y="440"/>
                  </a:lnTo>
                  <a:lnTo>
                    <a:pt x="223" y="415"/>
                  </a:lnTo>
                  <a:lnTo>
                    <a:pt x="224" y="390"/>
                  </a:lnTo>
                  <a:lnTo>
                    <a:pt x="253" y="375"/>
                  </a:lnTo>
                  <a:lnTo>
                    <a:pt x="276" y="364"/>
                  </a:lnTo>
                  <a:lnTo>
                    <a:pt x="282" y="340"/>
                  </a:lnTo>
                  <a:lnTo>
                    <a:pt x="253" y="314"/>
                  </a:lnTo>
                  <a:lnTo>
                    <a:pt x="272" y="275"/>
                  </a:lnTo>
                  <a:lnTo>
                    <a:pt x="279" y="264"/>
                  </a:lnTo>
                  <a:lnTo>
                    <a:pt x="265" y="239"/>
                  </a:lnTo>
                  <a:lnTo>
                    <a:pt x="197" y="151"/>
                  </a:lnTo>
                  <a:lnTo>
                    <a:pt x="155" y="113"/>
                  </a:lnTo>
                  <a:lnTo>
                    <a:pt x="168" y="75"/>
                  </a:lnTo>
                  <a:lnTo>
                    <a:pt x="155" y="51"/>
                  </a:lnTo>
                  <a:lnTo>
                    <a:pt x="140" y="37"/>
                  </a:lnTo>
                  <a:lnTo>
                    <a:pt x="98" y="37"/>
                  </a:lnTo>
                  <a:lnTo>
                    <a:pt x="98" y="12"/>
                  </a:lnTo>
                  <a:lnTo>
                    <a:pt x="69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203" name="Freeform 208"/>
            <p:cNvSpPr>
              <a:spLocks noChangeAspect="1"/>
            </p:cNvSpPr>
            <p:nvPr/>
          </p:nvSpPr>
          <p:spPr bwMode="auto">
            <a:xfrm>
              <a:off x="3919" y="2553"/>
              <a:ext cx="122" cy="202"/>
            </a:xfrm>
            <a:custGeom>
              <a:avLst/>
              <a:gdLst>
                <a:gd name="T0" fmla="*/ 77 w 301"/>
                <a:gd name="T1" fmla="*/ 0 h 478"/>
                <a:gd name="T2" fmla="*/ 60 w 301"/>
                <a:gd name="T3" fmla="*/ 16 h 478"/>
                <a:gd name="T4" fmla="*/ 35 w 301"/>
                <a:gd name="T5" fmla="*/ 41 h 478"/>
                <a:gd name="T6" fmla="*/ 0 w 301"/>
                <a:gd name="T7" fmla="*/ 78 h 478"/>
                <a:gd name="T8" fmla="*/ 48 w 301"/>
                <a:gd name="T9" fmla="*/ 151 h 478"/>
                <a:gd name="T10" fmla="*/ 48 w 301"/>
                <a:gd name="T11" fmla="*/ 202 h 478"/>
                <a:gd name="T12" fmla="*/ 48 w 301"/>
                <a:gd name="T13" fmla="*/ 227 h 478"/>
                <a:gd name="T14" fmla="*/ 62 w 301"/>
                <a:gd name="T15" fmla="*/ 265 h 478"/>
                <a:gd name="T16" fmla="*/ 48 w 301"/>
                <a:gd name="T17" fmla="*/ 365 h 478"/>
                <a:gd name="T18" fmla="*/ 48 w 301"/>
                <a:gd name="T19" fmla="*/ 403 h 478"/>
                <a:gd name="T20" fmla="*/ 91 w 301"/>
                <a:gd name="T21" fmla="*/ 427 h 478"/>
                <a:gd name="T22" fmla="*/ 104 w 301"/>
                <a:gd name="T23" fmla="*/ 472 h 478"/>
                <a:gd name="T24" fmla="*/ 146 w 301"/>
                <a:gd name="T25" fmla="*/ 478 h 478"/>
                <a:gd name="T26" fmla="*/ 118 w 301"/>
                <a:gd name="T27" fmla="*/ 415 h 478"/>
                <a:gd name="T28" fmla="*/ 91 w 301"/>
                <a:gd name="T29" fmla="*/ 390 h 478"/>
                <a:gd name="T30" fmla="*/ 104 w 301"/>
                <a:gd name="T31" fmla="*/ 302 h 478"/>
                <a:gd name="T32" fmla="*/ 104 w 301"/>
                <a:gd name="T33" fmla="*/ 253 h 478"/>
                <a:gd name="T34" fmla="*/ 146 w 301"/>
                <a:gd name="T35" fmla="*/ 265 h 478"/>
                <a:gd name="T36" fmla="*/ 175 w 301"/>
                <a:gd name="T37" fmla="*/ 266 h 478"/>
                <a:gd name="T38" fmla="*/ 188 w 301"/>
                <a:gd name="T39" fmla="*/ 240 h 478"/>
                <a:gd name="T40" fmla="*/ 217 w 301"/>
                <a:gd name="T41" fmla="*/ 214 h 478"/>
                <a:gd name="T42" fmla="*/ 247 w 301"/>
                <a:gd name="T43" fmla="*/ 239 h 478"/>
                <a:gd name="T44" fmla="*/ 297 w 301"/>
                <a:gd name="T45" fmla="*/ 253 h 478"/>
                <a:gd name="T46" fmla="*/ 301 w 301"/>
                <a:gd name="T47" fmla="*/ 227 h 478"/>
                <a:gd name="T48" fmla="*/ 301 w 301"/>
                <a:gd name="T49" fmla="*/ 190 h 478"/>
                <a:gd name="T50" fmla="*/ 287 w 301"/>
                <a:gd name="T51" fmla="*/ 151 h 478"/>
                <a:gd name="T52" fmla="*/ 245 w 301"/>
                <a:gd name="T53" fmla="*/ 101 h 478"/>
                <a:gd name="T54" fmla="*/ 217 w 301"/>
                <a:gd name="T55" fmla="*/ 76 h 478"/>
                <a:gd name="T56" fmla="*/ 183 w 301"/>
                <a:gd name="T57" fmla="*/ 78 h 478"/>
                <a:gd name="T58" fmla="*/ 146 w 301"/>
                <a:gd name="T59" fmla="*/ 101 h 478"/>
                <a:gd name="T60" fmla="*/ 118 w 301"/>
                <a:gd name="T61" fmla="*/ 76 h 478"/>
                <a:gd name="T62" fmla="*/ 116 w 301"/>
                <a:gd name="T63" fmla="*/ 33 h 478"/>
                <a:gd name="T64" fmla="*/ 104 w 301"/>
                <a:gd name="T65" fmla="*/ 13 h 478"/>
                <a:gd name="T66" fmla="*/ 77 w 301"/>
                <a:gd name="T67" fmla="*/ 0 h 478"/>
                <a:gd name="T68" fmla="*/ 77 w 301"/>
                <a:gd name="T69" fmla="*/ 0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01" h="478">
                  <a:moveTo>
                    <a:pt x="77" y="0"/>
                  </a:moveTo>
                  <a:lnTo>
                    <a:pt x="60" y="16"/>
                  </a:lnTo>
                  <a:lnTo>
                    <a:pt x="35" y="41"/>
                  </a:lnTo>
                  <a:lnTo>
                    <a:pt x="0" y="78"/>
                  </a:lnTo>
                  <a:lnTo>
                    <a:pt x="48" y="151"/>
                  </a:lnTo>
                  <a:lnTo>
                    <a:pt x="48" y="202"/>
                  </a:lnTo>
                  <a:lnTo>
                    <a:pt x="48" y="227"/>
                  </a:lnTo>
                  <a:lnTo>
                    <a:pt x="62" y="265"/>
                  </a:lnTo>
                  <a:lnTo>
                    <a:pt x="48" y="365"/>
                  </a:lnTo>
                  <a:lnTo>
                    <a:pt x="48" y="403"/>
                  </a:lnTo>
                  <a:lnTo>
                    <a:pt x="91" y="427"/>
                  </a:lnTo>
                  <a:lnTo>
                    <a:pt x="104" y="472"/>
                  </a:lnTo>
                  <a:lnTo>
                    <a:pt x="146" y="478"/>
                  </a:lnTo>
                  <a:lnTo>
                    <a:pt x="118" y="415"/>
                  </a:lnTo>
                  <a:lnTo>
                    <a:pt x="91" y="390"/>
                  </a:lnTo>
                  <a:lnTo>
                    <a:pt x="104" y="302"/>
                  </a:lnTo>
                  <a:lnTo>
                    <a:pt x="104" y="253"/>
                  </a:lnTo>
                  <a:lnTo>
                    <a:pt x="146" y="265"/>
                  </a:lnTo>
                  <a:lnTo>
                    <a:pt x="175" y="266"/>
                  </a:lnTo>
                  <a:lnTo>
                    <a:pt x="188" y="240"/>
                  </a:lnTo>
                  <a:lnTo>
                    <a:pt x="217" y="214"/>
                  </a:lnTo>
                  <a:lnTo>
                    <a:pt x="247" y="239"/>
                  </a:lnTo>
                  <a:lnTo>
                    <a:pt x="297" y="253"/>
                  </a:lnTo>
                  <a:lnTo>
                    <a:pt x="301" y="227"/>
                  </a:lnTo>
                  <a:lnTo>
                    <a:pt x="301" y="190"/>
                  </a:lnTo>
                  <a:lnTo>
                    <a:pt x="287" y="151"/>
                  </a:lnTo>
                  <a:lnTo>
                    <a:pt x="245" y="101"/>
                  </a:lnTo>
                  <a:lnTo>
                    <a:pt x="217" y="76"/>
                  </a:lnTo>
                  <a:lnTo>
                    <a:pt x="183" y="78"/>
                  </a:lnTo>
                  <a:lnTo>
                    <a:pt x="146" y="101"/>
                  </a:lnTo>
                  <a:lnTo>
                    <a:pt x="118" y="76"/>
                  </a:lnTo>
                  <a:lnTo>
                    <a:pt x="116" y="33"/>
                  </a:lnTo>
                  <a:lnTo>
                    <a:pt x="104" y="13"/>
                  </a:lnTo>
                  <a:lnTo>
                    <a:pt x="77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204" name="Freeform 209"/>
            <p:cNvSpPr>
              <a:spLocks noChangeAspect="1"/>
            </p:cNvSpPr>
            <p:nvPr/>
          </p:nvSpPr>
          <p:spPr bwMode="auto">
            <a:xfrm>
              <a:off x="3840" y="2425"/>
              <a:ext cx="136" cy="256"/>
            </a:xfrm>
            <a:custGeom>
              <a:avLst/>
              <a:gdLst>
                <a:gd name="T0" fmla="*/ 154 w 335"/>
                <a:gd name="T1" fmla="*/ 0 h 603"/>
                <a:gd name="T2" fmla="*/ 127 w 335"/>
                <a:gd name="T3" fmla="*/ 24 h 603"/>
                <a:gd name="T4" fmla="*/ 85 w 335"/>
                <a:gd name="T5" fmla="*/ 62 h 603"/>
                <a:gd name="T6" fmla="*/ 59 w 335"/>
                <a:gd name="T7" fmla="*/ 115 h 603"/>
                <a:gd name="T8" fmla="*/ 58 w 335"/>
                <a:gd name="T9" fmla="*/ 173 h 603"/>
                <a:gd name="T10" fmla="*/ 24 w 335"/>
                <a:gd name="T11" fmla="*/ 176 h 603"/>
                <a:gd name="T12" fmla="*/ 15 w 335"/>
                <a:gd name="T13" fmla="*/ 201 h 603"/>
                <a:gd name="T14" fmla="*/ 12 w 335"/>
                <a:gd name="T15" fmla="*/ 258 h 603"/>
                <a:gd name="T16" fmla="*/ 0 w 335"/>
                <a:gd name="T17" fmla="*/ 289 h 603"/>
                <a:gd name="T18" fmla="*/ 43 w 335"/>
                <a:gd name="T19" fmla="*/ 314 h 603"/>
                <a:gd name="T20" fmla="*/ 70 w 335"/>
                <a:gd name="T21" fmla="*/ 402 h 603"/>
                <a:gd name="T22" fmla="*/ 97 w 335"/>
                <a:gd name="T23" fmla="*/ 440 h 603"/>
                <a:gd name="T24" fmla="*/ 112 w 335"/>
                <a:gd name="T25" fmla="*/ 452 h 603"/>
                <a:gd name="T26" fmla="*/ 140 w 335"/>
                <a:gd name="T27" fmla="*/ 452 h 603"/>
                <a:gd name="T28" fmla="*/ 154 w 335"/>
                <a:gd name="T29" fmla="*/ 402 h 603"/>
                <a:gd name="T30" fmla="*/ 182 w 335"/>
                <a:gd name="T31" fmla="*/ 428 h 603"/>
                <a:gd name="T32" fmla="*/ 182 w 335"/>
                <a:gd name="T33" fmla="*/ 465 h 603"/>
                <a:gd name="T34" fmla="*/ 211 w 335"/>
                <a:gd name="T35" fmla="*/ 503 h 603"/>
                <a:gd name="T36" fmla="*/ 225 w 335"/>
                <a:gd name="T37" fmla="*/ 515 h 603"/>
                <a:gd name="T38" fmla="*/ 225 w 335"/>
                <a:gd name="T39" fmla="*/ 566 h 603"/>
                <a:gd name="T40" fmla="*/ 253 w 335"/>
                <a:gd name="T41" fmla="*/ 603 h 603"/>
                <a:gd name="T42" fmla="*/ 253 w 335"/>
                <a:gd name="T43" fmla="*/ 554 h 603"/>
                <a:gd name="T44" fmla="*/ 239 w 335"/>
                <a:gd name="T45" fmla="*/ 528 h 603"/>
                <a:gd name="T46" fmla="*/ 239 w 335"/>
                <a:gd name="T47" fmla="*/ 465 h 603"/>
                <a:gd name="T48" fmla="*/ 211 w 335"/>
                <a:gd name="T49" fmla="*/ 415 h 603"/>
                <a:gd name="T50" fmla="*/ 189 w 335"/>
                <a:gd name="T51" fmla="*/ 372 h 603"/>
                <a:gd name="T52" fmla="*/ 220 w 335"/>
                <a:gd name="T53" fmla="*/ 344 h 603"/>
                <a:gd name="T54" fmla="*/ 240 w 335"/>
                <a:gd name="T55" fmla="*/ 324 h 603"/>
                <a:gd name="T56" fmla="*/ 268 w 335"/>
                <a:gd name="T57" fmla="*/ 301 h 603"/>
                <a:gd name="T58" fmla="*/ 295 w 335"/>
                <a:gd name="T59" fmla="*/ 263 h 603"/>
                <a:gd name="T60" fmla="*/ 335 w 335"/>
                <a:gd name="T61" fmla="*/ 229 h 603"/>
                <a:gd name="T62" fmla="*/ 319 w 335"/>
                <a:gd name="T63" fmla="*/ 164 h 603"/>
                <a:gd name="T64" fmla="*/ 268 w 335"/>
                <a:gd name="T65" fmla="*/ 162 h 603"/>
                <a:gd name="T66" fmla="*/ 225 w 335"/>
                <a:gd name="T67" fmla="*/ 125 h 603"/>
                <a:gd name="T68" fmla="*/ 224 w 335"/>
                <a:gd name="T69" fmla="*/ 75 h 603"/>
                <a:gd name="T70" fmla="*/ 197 w 335"/>
                <a:gd name="T71" fmla="*/ 16 h 603"/>
                <a:gd name="T72" fmla="*/ 182 w 335"/>
                <a:gd name="T73" fmla="*/ 12 h 603"/>
                <a:gd name="T74" fmla="*/ 154 w 335"/>
                <a:gd name="T75" fmla="*/ 0 h 603"/>
                <a:gd name="T76" fmla="*/ 154 w 335"/>
                <a:gd name="T77" fmla="*/ 0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35" h="603">
                  <a:moveTo>
                    <a:pt x="154" y="0"/>
                  </a:moveTo>
                  <a:lnTo>
                    <a:pt x="127" y="24"/>
                  </a:lnTo>
                  <a:lnTo>
                    <a:pt x="85" y="62"/>
                  </a:lnTo>
                  <a:lnTo>
                    <a:pt x="59" y="115"/>
                  </a:lnTo>
                  <a:lnTo>
                    <a:pt x="58" y="173"/>
                  </a:lnTo>
                  <a:lnTo>
                    <a:pt x="24" y="176"/>
                  </a:lnTo>
                  <a:lnTo>
                    <a:pt x="15" y="201"/>
                  </a:lnTo>
                  <a:lnTo>
                    <a:pt x="12" y="258"/>
                  </a:lnTo>
                  <a:lnTo>
                    <a:pt x="0" y="289"/>
                  </a:lnTo>
                  <a:lnTo>
                    <a:pt x="43" y="314"/>
                  </a:lnTo>
                  <a:lnTo>
                    <a:pt x="70" y="402"/>
                  </a:lnTo>
                  <a:lnTo>
                    <a:pt x="97" y="440"/>
                  </a:lnTo>
                  <a:lnTo>
                    <a:pt x="112" y="452"/>
                  </a:lnTo>
                  <a:lnTo>
                    <a:pt x="140" y="452"/>
                  </a:lnTo>
                  <a:lnTo>
                    <a:pt x="154" y="402"/>
                  </a:lnTo>
                  <a:lnTo>
                    <a:pt x="182" y="428"/>
                  </a:lnTo>
                  <a:lnTo>
                    <a:pt x="182" y="465"/>
                  </a:lnTo>
                  <a:lnTo>
                    <a:pt x="211" y="503"/>
                  </a:lnTo>
                  <a:lnTo>
                    <a:pt x="225" y="515"/>
                  </a:lnTo>
                  <a:lnTo>
                    <a:pt x="225" y="566"/>
                  </a:lnTo>
                  <a:lnTo>
                    <a:pt x="253" y="603"/>
                  </a:lnTo>
                  <a:lnTo>
                    <a:pt x="253" y="554"/>
                  </a:lnTo>
                  <a:lnTo>
                    <a:pt x="239" y="528"/>
                  </a:lnTo>
                  <a:lnTo>
                    <a:pt x="239" y="465"/>
                  </a:lnTo>
                  <a:lnTo>
                    <a:pt x="211" y="415"/>
                  </a:lnTo>
                  <a:lnTo>
                    <a:pt x="189" y="372"/>
                  </a:lnTo>
                  <a:lnTo>
                    <a:pt x="220" y="344"/>
                  </a:lnTo>
                  <a:lnTo>
                    <a:pt x="240" y="324"/>
                  </a:lnTo>
                  <a:lnTo>
                    <a:pt x="268" y="301"/>
                  </a:lnTo>
                  <a:lnTo>
                    <a:pt x="295" y="263"/>
                  </a:lnTo>
                  <a:lnTo>
                    <a:pt x="335" y="229"/>
                  </a:lnTo>
                  <a:lnTo>
                    <a:pt x="319" y="164"/>
                  </a:lnTo>
                  <a:lnTo>
                    <a:pt x="268" y="162"/>
                  </a:lnTo>
                  <a:lnTo>
                    <a:pt x="225" y="125"/>
                  </a:lnTo>
                  <a:lnTo>
                    <a:pt x="224" y="75"/>
                  </a:lnTo>
                  <a:lnTo>
                    <a:pt x="197" y="16"/>
                  </a:lnTo>
                  <a:lnTo>
                    <a:pt x="182" y="12"/>
                  </a:lnTo>
                  <a:lnTo>
                    <a:pt x="154" y="0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205" name="Freeform 210"/>
            <p:cNvSpPr>
              <a:spLocks noChangeAspect="1"/>
            </p:cNvSpPr>
            <p:nvPr/>
          </p:nvSpPr>
          <p:spPr bwMode="auto">
            <a:xfrm>
              <a:off x="3769" y="2461"/>
              <a:ext cx="75" cy="88"/>
            </a:xfrm>
            <a:custGeom>
              <a:avLst/>
              <a:gdLst>
                <a:gd name="T0" fmla="*/ 169 w 182"/>
                <a:gd name="T1" fmla="*/ 207 h 207"/>
                <a:gd name="T2" fmla="*/ 153 w 182"/>
                <a:gd name="T3" fmla="*/ 165 h 207"/>
                <a:gd name="T4" fmla="*/ 110 w 182"/>
                <a:gd name="T5" fmla="*/ 115 h 207"/>
                <a:gd name="T6" fmla="*/ 84 w 182"/>
                <a:gd name="T7" fmla="*/ 89 h 207"/>
                <a:gd name="T8" fmla="*/ 53 w 182"/>
                <a:gd name="T9" fmla="*/ 55 h 207"/>
                <a:gd name="T10" fmla="*/ 42 w 182"/>
                <a:gd name="T11" fmla="*/ 64 h 207"/>
                <a:gd name="T12" fmla="*/ 42 w 182"/>
                <a:gd name="T13" fmla="*/ 104 h 207"/>
                <a:gd name="T14" fmla="*/ 13 w 182"/>
                <a:gd name="T15" fmla="*/ 141 h 207"/>
                <a:gd name="T16" fmla="*/ 13 w 182"/>
                <a:gd name="T17" fmla="*/ 104 h 207"/>
                <a:gd name="T18" fmla="*/ 13 w 182"/>
                <a:gd name="T19" fmla="*/ 40 h 207"/>
                <a:gd name="T20" fmla="*/ 0 w 182"/>
                <a:gd name="T21" fmla="*/ 27 h 207"/>
                <a:gd name="T22" fmla="*/ 0 w 182"/>
                <a:gd name="T23" fmla="*/ 2 h 207"/>
                <a:gd name="T24" fmla="*/ 18 w 182"/>
                <a:gd name="T25" fmla="*/ 0 h 207"/>
                <a:gd name="T26" fmla="*/ 86 w 182"/>
                <a:gd name="T27" fmla="*/ 15 h 207"/>
                <a:gd name="T28" fmla="*/ 94 w 182"/>
                <a:gd name="T29" fmla="*/ 39 h 207"/>
                <a:gd name="T30" fmla="*/ 127 w 182"/>
                <a:gd name="T31" fmla="*/ 33 h 207"/>
                <a:gd name="T32" fmla="*/ 142 w 182"/>
                <a:gd name="T33" fmla="*/ 58 h 207"/>
                <a:gd name="T34" fmla="*/ 146 w 182"/>
                <a:gd name="T35" fmla="*/ 92 h 207"/>
                <a:gd name="T36" fmla="*/ 173 w 182"/>
                <a:gd name="T37" fmla="*/ 129 h 207"/>
                <a:gd name="T38" fmla="*/ 182 w 182"/>
                <a:gd name="T39" fmla="*/ 141 h 207"/>
                <a:gd name="T40" fmla="*/ 177 w 182"/>
                <a:gd name="T41" fmla="*/ 177 h 207"/>
                <a:gd name="T42" fmla="*/ 169 w 182"/>
                <a:gd name="T43" fmla="*/ 207 h 207"/>
                <a:gd name="T44" fmla="*/ 169 w 182"/>
                <a:gd name="T45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2" h="207">
                  <a:moveTo>
                    <a:pt x="169" y="207"/>
                  </a:moveTo>
                  <a:lnTo>
                    <a:pt x="153" y="165"/>
                  </a:lnTo>
                  <a:lnTo>
                    <a:pt x="110" y="115"/>
                  </a:lnTo>
                  <a:lnTo>
                    <a:pt x="84" y="89"/>
                  </a:lnTo>
                  <a:lnTo>
                    <a:pt x="53" y="55"/>
                  </a:lnTo>
                  <a:lnTo>
                    <a:pt x="42" y="64"/>
                  </a:lnTo>
                  <a:lnTo>
                    <a:pt x="42" y="104"/>
                  </a:lnTo>
                  <a:lnTo>
                    <a:pt x="13" y="141"/>
                  </a:lnTo>
                  <a:lnTo>
                    <a:pt x="13" y="104"/>
                  </a:lnTo>
                  <a:lnTo>
                    <a:pt x="13" y="40"/>
                  </a:lnTo>
                  <a:lnTo>
                    <a:pt x="0" y="27"/>
                  </a:lnTo>
                  <a:lnTo>
                    <a:pt x="0" y="2"/>
                  </a:lnTo>
                  <a:lnTo>
                    <a:pt x="18" y="0"/>
                  </a:lnTo>
                  <a:lnTo>
                    <a:pt x="86" y="15"/>
                  </a:lnTo>
                  <a:lnTo>
                    <a:pt x="94" y="39"/>
                  </a:lnTo>
                  <a:lnTo>
                    <a:pt x="127" y="33"/>
                  </a:lnTo>
                  <a:lnTo>
                    <a:pt x="142" y="58"/>
                  </a:lnTo>
                  <a:lnTo>
                    <a:pt x="146" y="92"/>
                  </a:lnTo>
                  <a:lnTo>
                    <a:pt x="173" y="129"/>
                  </a:lnTo>
                  <a:lnTo>
                    <a:pt x="182" y="141"/>
                  </a:lnTo>
                  <a:lnTo>
                    <a:pt x="177" y="177"/>
                  </a:lnTo>
                  <a:lnTo>
                    <a:pt x="169" y="207"/>
                  </a:lnTo>
                  <a:lnTo>
                    <a:pt x="169" y="207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206" name="Freeform 211"/>
            <p:cNvSpPr>
              <a:spLocks noChangeAspect="1"/>
            </p:cNvSpPr>
            <p:nvPr/>
          </p:nvSpPr>
          <p:spPr bwMode="auto">
            <a:xfrm>
              <a:off x="3764" y="2409"/>
              <a:ext cx="136" cy="128"/>
            </a:xfrm>
            <a:custGeom>
              <a:avLst/>
              <a:gdLst>
                <a:gd name="T0" fmla="*/ 196 w 334"/>
                <a:gd name="T1" fmla="*/ 303 h 303"/>
                <a:gd name="T2" fmla="*/ 196 w 334"/>
                <a:gd name="T3" fmla="*/ 266 h 303"/>
                <a:gd name="T4" fmla="*/ 154 w 334"/>
                <a:gd name="T5" fmla="*/ 214 h 303"/>
                <a:gd name="T6" fmla="*/ 154 w 334"/>
                <a:gd name="T7" fmla="*/ 189 h 303"/>
                <a:gd name="T8" fmla="*/ 154 w 334"/>
                <a:gd name="T9" fmla="*/ 177 h 303"/>
                <a:gd name="T10" fmla="*/ 148 w 334"/>
                <a:gd name="T11" fmla="*/ 162 h 303"/>
                <a:gd name="T12" fmla="*/ 109 w 334"/>
                <a:gd name="T13" fmla="*/ 165 h 303"/>
                <a:gd name="T14" fmla="*/ 101 w 334"/>
                <a:gd name="T15" fmla="*/ 143 h 303"/>
                <a:gd name="T16" fmla="*/ 27 w 334"/>
                <a:gd name="T17" fmla="*/ 125 h 303"/>
                <a:gd name="T18" fmla="*/ 5 w 334"/>
                <a:gd name="T19" fmla="*/ 125 h 303"/>
                <a:gd name="T20" fmla="*/ 0 w 334"/>
                <a:gd name="T21" fmla="*/ 111 h 303"/>
                <a:gd name="T22" fmla="*/ 20 w 334"/>
                <a:gd name="T23" fmla="*/ 53 h 303"/>
                <a:gd name="T24" fmla="*/ 42 w 334"/>
                <a:gd name="T25" fmla="*/ 52 h 303"/>
                <a:gd name="T26" fmla="*/ 42 w 334"/>
                <a:gd name="T27" fmla="*/ 87 h 303"/>
                <a:gd name="T28" fmla="*/ 70 w 334"/>
                <a:gd name="T29" fmla="*/ 115 h 303"/>
                <a:gd name="T30" fmla="*/ 140 w 334"/>
                <a:gd name="T31" fmla="*/ 102 h 303"/>
                <a:gd name="T32" fmla="*/ 142 w 334"/>
                <a:gd name="T33" fmla="*/ 45 h 303"/>
                <a:gd name="T34" fmla="*/ 171 w 334"/>
                <a:gd name="T35" fmla="*/ 36 h 303"/>
                <a:gd name="T36" fmla="*/ 202 w 334"/>
                <a:gd name="T37" fmla="*/ 17 h 303"/>
                <a:gd name="T38" fmla="*/ 229 w 334"/>
                <a:gd name="T39" fmla="*/ 0 h 303"/>
                <a:gd name="T40" fmla="*/ 264 w 334"/>
                <a:gd name="T41" fmla="*/ 2 h 303"/>
                <a:gd name="T42" fmla="*/ 277 w 334"/>
                <a:gd name="T43" fmla="*/ 2 h 303"/>
                <a:gd name="T44" fmla="*/ 286 w 334"/>
                <a:gd name="T45" fmla="*/ 25 h 303"/>
                <a:gd name="T46" fmla="*/ 334 w 334"/>
                <a:gd name="T47" fmla="*/ 39 h 303"/>
                <a:gd name="T48" fmla="*/ 316 w 334"/>
                <a:gd name="T49" fmla="*/ 58 h 303"/>
                <a:gd name="T50" fmla="*/ 264 w 334"/>
                <a:gd name="T51" fmla="*/ 108 h 303"/>
                <a:gd name="T52" fmla="*/ 247 w 334"/>
                <a:gd name="T53" fmla="*/ 145 h 303"/>
                <a:gd name="T54" fmla="*/ 239 w 334"/>
                <a:gd name="T55" fmla="*/ 189 h 303"/>
                <a:gd name="T56" fmla="*/ 239 w 334"/>
                <a:gd name="T57" fmla="*/ 214 h 303"/>
                <a:gd name="T58" fmla="*/ 210 w 334"/>
                <a:gd name="T59" fmla="*/ 214 h 303"/>
                <a:gd name="T60" fmla="*/ 196 w 334"/>
                <a:gd name="T61" fmla="*/ 254 h 303"/>
                <a:gd name="T62" fmla="*/ 196 w 334"/>
                <a:gd name="T63" fmla="*/ 303 h 303"/>
                <a:gd name="T64" fmla="*/ 196 w 334"/>
                <a:gd name="T65" fmla="*/ 303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34" h="303">
                  <a:moveTo>
                    <a:pt x="196" y="303"/>
                  </a:moveTo>
                  <a:lnTo>
                    <a:pt x="196" y="266"/>
                  </a:lnTo>
                  <a:lnTo>
                    <a:pt x="154" y="214"/>
                  </a:lnTo>
                  <a:lnTo>
                    <a:pt x="154" y="189"/>
                  </a:lnTo>
                  <a:lnTo>
                    <a:pt x="154" y="177"/>
                  </a:lnTo>
                  <a:lnTo>
                    <a:pt x="148" y="162"/>
                  </a:lnTo>
                  <a:lnTo>
                    <a:pt x="109" y="165"/>
                  </a:lnTo>
                  <a:lnTo>
                    <a:pt x="101" y="143"/>
                  </a:lnTo>
                  <a:lnTo>
                    <a:pt x="27" y="125"/>
                  </a:lnTo>
                  <a:lnTo>
                    <a:pt x="5" y="125"/>
                  </a:lnTo>
                  <a:lnTo>
                    <a:pt x="0" y="111"/>
                  </a:lnTo>
                  <a:lnTo>
                    <a:pt x="20" y="53"/>
                  </a:lnTo>
                  <a:lnTo>
                    <a:pt x="42" y="52"/>
                  </a:lnTo>
                  <a:lnTo>
                    <a:pt x="42" y="87"/>
                  </a:lnTo>
                  <a:lnTo>
                    <a:pt x="70" y="115"/>
                  </a:lnTo>
                  <a:lnTo>
                    <a:pt x="140" y="102"/>
                  </a:lnTo>
                  <a:lnTo>
                    <a:pt x="142" y="45"/>
                  </a:lnTo>
                  <a:lnTo>
                    <a:pt x="171" y="36"/>
                  </a:lnTo>
                  <a:lnTo>
                    <a:pt x="202" y="17"/>
                  </a:lnTo>
                  <a:lnTo>
                    <a:pt x="229" y="0"/>
                  </a:lnTo>
                  <a:lnTo>
                    <a:pt x="264" y="2"/>
                  </a:lnTo>
                  <a:lnTo>
                    <a:pt x="277" y="2"/>
                  </a:lnTo>
                  <a:lnTo>
                    <a:pt x="286" y="25"/>
                  </a:lnTo>
                  <a:lnTo>
                    <a:pt x="334" y="39"/>
                  </a:lnTo>
                  <a:lnTo>
                    <a:pt x="316" y="58"/>
                  </a:lnTo>
                  <a:lnTo>
                    <a:pt x="264" y="108"/>
                  </a:lnTo>
                  <a:lnTo>
                    <a:pt x="247" y="145"/>
                  </a:lnTo>
                  <a:lnTo>
                    <a:pt x="239" y="189"/>
                  </a:lnTo>
                  <a:lnTo>
                    <a:pt x="239" y="214"/>
                  </a:lnTo>
                  <a:lnTo>
                    <a:pt x="210" y="214"/>
                  </a:lnTo>
                  <a:lnTo>
                    <a:pt x="196" y="254"/>
                  </a:lnTo>
                  <a:lnTo>
                    <a:pt x="196" y="303"/>
                  </a:lnTo>
                  <a:lnTo>
                    <a:pt x="196" y="303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207" name="Freeform 212"/>
            <p:cNvSpPr>
              <a:spLocks noChangeAspect="1"/>
            </p:cNvSpPr>
            <p:nvPr/>
          </p:nvSpPr>
          <p:spPr bwMode="auto">
            <a:xfrm>
              <a:off x="3782" y="2428"/>
              <a:ext cx="42" cy="29"/>
            </a:xfrm>
            <a:custGeom>
              <a:avLst/>
              <a:gdLst>
                <a:gd name="T0" fmla="*/ 0 w 104"/>
                <a:gd name="T1" fmla="*/ 7 h 69"/>
                <a:gd name="T2" fmla="*/ 0 w 104"/>
                <a:gd name="T3" fmla="*/ 39 h 69"/>
                <a:gd name="T4" fmla="*/ 13 w 104"/>
                <a:gd name="T5" fmla="*/ 57 h 69"/>
                <a:gd name="T6" fmla="*/ 30 w 104"/>
                <a:gd name="T7" fmla="*/ 69 h 69"/>
                <a:gd name="T8" fmla="*/ 73 w 104"/>
                <a:gd name="T9" fmla="*/ 60 h 69"/>
                <a:gd name="T10" fmla="*/ 104 w 104"/>
                <a:gd name="T11" fmla="*/ 55 h 69"/>
                <a:gd name="T12" fmla="*/ 101 w 104"/>
                <a:gd name="T13" fmla="*/ 17 h 69"/>
                <a:gd name="T14" fmla="*/ 104 w 104"/>
                <a:gd name="T15" fmla="*/ 0 h 69"/>
                <a:gd name="T16" fmla="*/ 61 w 104"/>
                <a:gd name="T17" fmla="*/ 7 h 69"/>
                <a:gd name="T18" fmla="*/ 20 w 104"/>
                <a:gd name="T19" fmla="*/ 7 h 69"/>
                <a:gd name="T20" fmla="*/ 0 w 104"/>
                <a:gd name="T21" fmla="*/ 7 h 69"/>
                <a:gd name="T22" fmla="*/ 0 w 104"/>
                <a:gd name="T23" fmla="*/ 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4" h="69">
                  <a:moveTo>
                    <a:pt x="0" y="7"/>
                  </a:moveTo>
                  <a:lnTo>
                    <a:pt x="0" y="39"/>
                  </a:lnTo>
                  <a:lnTo>
                    <a:pt x="13" y="57"/>
                  </a:lnTo>
                  <a:lnTo>
                    <a:pt x="30" y="69"/>
                  </a:lnTo>
                  <a:lnTo>
                    <a:pt x="73" y="60"/>
                  </a:lnTo>
                  <a:lnTo>
                    <a:pt x="104" y="55"/>
                  </a:lnTo>
                  <a:lnTo>
                    <a:pt x="101" y="17"/>
                  </a:lnTo>
                  <a:lnTo>
                    <a:pt x="104" y="0"/>
                  </a:lnTo>
                  <a:lnTo>
                    <a:pt x="61" y="7"/>
                  </a:lnTo>
                  <a:lnTo>
                    <a:pt x="20" y="7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208" name="Freeform 213"/>
            <p:cNvSpPr>
              <a:spLocks noChangeAspect="1"/>
            </p:cNvSpPr>
            <p:nvPr/>
          </p:nvSpPr>
          <p:spPr bwMode="auto">
            <a:xfrm>
              <a:off x="3474" y="2276"/>
              <a:ext cx="301" cy="437"/>
            </a:xfrm>
            <a:custGeom>
              <a:avLst/>
              <a:gdLst>
                <a:gd name="T0" fmla="*/ 225 w 734"/>
                <a:gd name="T1" fmla="*/ 0 h 1034"/>
                <a:gd name="T2" fmla="*/ 142 w 734"/>
                <a:gd name="T3" fmla="*/ 26 h 1034"/>
                <a:gd name="T4" fmla="*/ 126 w 734"/>
                <a:gd name="T5" fmla="*/ 38 h 1034"/>
                <a:gd name="T6" fmla="*/ 126 w 734"/>
                <a:gd name="T7" fmla="*/ 62 h 1034"/>
                <a:gd name="T8" fmla="*/ 170 w 734"/>
                <a:gd name="T9" fmla="*/ 101 h 1034"/>
                <a:gd name="T10" fmla="*/ 142 w 734"/>
                <a:gd name="T11" fmla="*/ 139 h 1034"/>
                <a:gd name="T12" fmla="*/ 154 w 734"/>
                <a:gd name="T13" fmla="*/ 177 h 1034"/>
                <a:gd name="T14" fmla="*/ 240 w 734"/>
                <a:gd name="T15" fmla="*/ 189 h 1034"/>
                <a:gd name="T16" fmla="*/ 240 w 734"/>
                <a:gd name="T17" fmla="*/ 202 h 1034"/>
                <a:gd name="T18" fmla="*/ 211 w 734"/>
                <a:gd name="T19" fmla="*/ 227 h 1034"/>
                <a:gd name="T20" fmla="*/ 170 w 734"/>
                <a:gd name="T21" fmla="*/ 328 h 1034"/>
                <a:gd name="T22" fmla="*/ 142 w 734"/>
                <a:gd name="T23" fmla="*/ 366 h 1034"/>
                <a:gd name="T24" fmla="*/ 56 w 734"/>
                <a:gd name="T25" fmla="*/ 391 h 1034"/>
                <a:gd name="T26" fmla="*/ 70 w 734"/>
                <a:gd name="T27" fmla="*/ 429 h 1034"/>
                <a:gd name="T28" fmla="*/ 113 w 734"/>
                <a:gd name="T29" fmla="*/ 479 h 1034"/>
                <a:gd name="T30" fmla="*/ 70 w 734"/>
                <a:gd name="T31" fmla="*/ 503 h 1034"/>
                <a:gd name="T32" fmla="*/ 43 w 734"/>
                <a:gd name="T33" fmla="*/ 491 h 1034"/>
                <a:gd name="T34" fmla="*/ 0 w 734"/>
                <a:gd name="T35" fmla="*/ 479 h 1034"/>
                <a:gd name="T36" fmla="*/ 0 w 734"/>
                <a:gd name="T37" fmla="*/ 503 h 1034"/>
                <a:gd name="T38" fmla="*/ 15 w 734"/>
                <a:gd name="T39" fmla="*/ 528 h 1034"/>
                <a:gd name="T40" fmla="*/ 85 w 734"/>
                <a:gd name="T41" fmla="*/ 528 h 1034"/>
                <a:gd name="T42" fmla="*/ 85 w 734"/>
                <a:gd name="T43" fmla="*/ 543 h 1034"/>
                <a:gd name="T44" fmla="*/ 43 w 734"/>
                <a:gd name="T45" fmla="*/ 555 h 1034"/>
                <a:gd name="T46" fmla="*/ 85 w 734"/>
                <a:gd name="T47" fmla="*/ 605 h 1034"/>
                <a:gd name="T48" fmla="*/ 126 w 734"/>
                <a:gd name="T49" fmla="*/ 605 h 1034"/>
                <a:gd name="T50" fmla="*/ 154 w 734"/>
                <a:gd name="T51" fmla="*/ 543 h 1034"/>
                <a:gd name="T52" fmla="*/ 170 w 734"/>
                <a:gd name="T53" fmla="*/ 580 h 1034"/>
                <a:gd name="T54" fmla="*/ 183 w 734"/>
                <a:gd name="T55" fmla="*/ 706 h 1034"/>
                <a:gd name="T56" fmla="*/ 253 w 734"/>
                <a:gd name="T57" fmla="*/ 869 h 1034"/>
                <a:gd name="T58" fmla="*/ 297 w 734"/>
                <a:gd name="T59" fmla="*/ 955 h 1034"/>
                <a:gd name="T60" fmla="*/ 339 w 734"/>
                <a:gd name="T61" fmla="*/ 1020 h 1034"/>
                <a:gd name="T62" fmla="*/ 351 w 734"/>
                <a:gd name="T63" fmla="*/ 1034 h 1034"/>
                <a:gd name="T64" fmla="*/ 424 w 734"/>
                <a:gd name="T65" fmla="*/ 996 h 1034"/>
                <a:gd name="T66" fmla="*/ 494 w 734"/>
                <a:gd name="T67" fmla="*/ 869 h 1034"/>
                <a:gd name="T68" fmla="*/ 522 w 734"/>
                <a:gd name="T69" fmla="*/ 743 h 1034"/>
                <a:gd name="T70" fmla="*/ 565 w 734"/>
                <a:gd name="T71" fmla="*/ 719 h 1034"/>
                <a:gd name="T72" fmla="*/ 678 w 734"/>
                <a:gd name="T73" fmla="*/ 655 h 1034"/>
                <a:gd name="T74" fmla="*/ 721 w 734"/>
                <a:gd name="T75" fmla="*/ 592 h 1034"/>
                <a:gd name="T76" fmla="*/ 734 w 734"/>
                <a:gd name="T77" fmla="*/ 580 h 1034"/>
                <a:gd name="T78" fmla="*/ 734 w 734"/>
                <a:gd name="T79" fmla="*/ 479 h 1034"/>
                <a:gd name="T80" fmla="*/ 721 w 734"/>
                <a:gd name="T81" fmla="*/ 454 h 1034"/>
                <a:gd name="T82" fmla="*/ 707 w 734"/>
                <a:gd name="T83" fmla="*/ 429 h 1034"/>
                <a:gd name="T84" fmla="*/ 707 w 734"/>
                <a:gd name="T85" fmla="*/ 416 h 1034"/>
                <a:gd name="T86" fmla="*/ 621 w 734"/>
                <a:gd name="T87" fmla="*/ 416 h 1034"/>
                <a:gd name="T88" fmla="*/ 592 w 734"/>
                <a:gd name="T89" fmla="*/ 403 h 1034"/>
                <a:gd name="T90" fmla="*/ 551 w 734"/>
                <a:gd name="T91" fmla="*/ 378 h 1034"/>
                <a:gd name="T92" fmla="*/ 494 w 734"/>
                <a:gd name="T93" fmla="*/ 378 h 1034"/>
                <a:gd name="T94" fmla="*/ 424 w 734"/>
                <a:gd name="T95" fmla="*/ 315 h 1034"/>
                <a:gd name="T96" fmla="*/ 424 w 734"/>
                <a:gd name="T97" fmla="*/ 303 h 1034"/>
                <a:gd name="T98" fmla="*/ 424 w 734"/>
                <a:gd name="T99" fmla="*/ 265 h 1034"/>
                <a:gd name="T100" fmla="*/ 380 w 734"/>
                <a:gd name="T101" fmla="*/ 252 h 1034"/>
                <a:gd name="T102" fmla="*/ 351 w 734"/>
                <a:gd name="T103" fmla="*/ 227 h 1034"/>
                <a:gd name="T104" fmla="*/ 339 w 734"/>
                <a:gd name="T105" fmla="*/ 177 h 1034"/>
                <a:gd name="T106" fmla="*/ 339 w 734"/>
                <a:gd name="T107" fmla="*/ 152 h 1034"/>
                <a:gd name="T108" fmla="*/ 366 w 734"/>
                <a:gd name="T109" fmla="*/ 101 h 1034"/>
                <a:gd name="T110" fmla="*/ 380 w 734"/>
                <a:gd name="T111" fmla="*/ 76 h 1034"/>
                <a:gd name="T112" fmla="*/ 380 w 734"/>
                <a:gd name="T113" fmla="*/ 26 h 1034"/>
                <a:gd name="T114" fmla="*/ 339 w 734"/>
                <a:gd name="T115" fmla="*/ 56 h 1034"/>
                <a:gd name="T116" fmla="*/ 317 w 734"/>
                <a:gd name="T117" fmla="*/ 59 h 1034"/>
                <a:gd name="T118" fmla="*/ 253 w 734"/>
                <a:gd name="T119" fmla="*/ 53 h 1034"/>
                <a:gd name="T120" fmla="*/ 233 w 734"/>
                <a:gd name="T121" fmla="*/ 13 h 1034"/>
                <a:gd name="T122" fmla="*/ 225 w 734"/>
                <a:gd name="T123" fmla="*/ 0 h 1034"/>
                <a:gd name="T124" fmla="*/ 225 w 734"/>
                <a:gd name="T125" fmla="*/ 0 h 10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34" h="1034">
                  <a:moveTo>
                    <a:pt x="225" y="0"/>
                  </a:moveTo>
                  <a:lnTo>
                    <a:pt x="142" y="26"/>
                  </a:lnTo>
                  <a:lnTo>
                    <a:pt x="126" y="38"/>
                  </a:lnTo>
                  <a:lnTo>
                    <a:pt x="126" y="62"/>
                  </a:lnTo>
                  <a:lnTo>
                    <a:pt x="170" y="101"/>
                  </a:lnTo>
                  <a:lnTo>
                    <a:pt x="142" y="139"/>
                  </a:lnTo>
                  <a:lnTo>
                    <a:pt x="154" y="177"/>
                  </a:lnTo>
                  <a:lnTo>
                    <a:pt x="240" y="189"/>
                  </a:lnTo>
                  <a:lnTo>
                    <a:pt x="240" y="202"/>
                  </a:lnTo>
                  <a:lnTo>
                    <a:pt x="211" y="227"/>
                  </a:lnTo>
                  <a:lnTo>
                    <a:pt x="170" y="328"/>
                  </a:lnTo>
                  <a:lnTo>
                    <a:pt x="142" y="366"/>
                  </a:lnTo>
                  <a:lnTo>
                    <a:pt x="56" y="391"/>
                  </a:lnTo>
                  <a:lnTo>
                    <a:pt x="70" y="429"/>
                  </a:lnTo>
                  <a:lnTo>
                    <a:pt x="113" y="479"/>
                  </a:lnTo>
                  <a:lnTo>
                    <a:pt x="70" y="503"/>
                  </a:lnTo>
                  <a:lnTo>
                    <a:pt x="43" y="491"/>
                  </a:lnTo>
                  <a:lnTo>
                    <a:pt x="0" y="479"/>
                  </a:lnTo>
                  <a:lnTo>
                    <a:pt x="0" y="503"/>
                  </a:lnTo>
                  <a:lnTo>
                    <a:pt x="15" y="528"/>
                  </a:lnTo>
                  <a:lnTo>
                    <a:pt x="85" y="528"/>
                  </a:lnTo>
                  <a:lnTo>
                    <a:pt x="85" y="543"/>
                  </a:lnTo>
                  <a:lnTo>
                    <a:pt x="43" y="555"/>
                  </a:lnTo>
                  <a:lnTo>
                    <a:pt x="85" y="605"/>
                  </a:lnTo>
                  <a:lnTo>
                    <a:pt x="126" y="605"/>
                  </a:lnTo>
                  <a:lnTo>
                    <a:pt x="154" y="543"/>
                  </a:lnTo>
                  <a:lnTo>
                    <a:pt x="170" y="580"/>
                  </a:lnTo>
                  <a:lnTo>
                    <a:pt x="183" y="706"/>
                  </a:lnTo>
                  <a:lnTo>
                    <a:pt x="253" y="869"/>
                  </a:lnTo>
                  <a:lnTo>
                    <a:pt x="297" y="955"/>
                  </a:lnTo>
                  <a:lnTo>
                    <a:pt x="339" y="1020"/>
                  </a:lnTo>
                  <a:lnTo>
                    <a:pt x="351" y="1034"/>
                  </a:lnTo>
                  <a:lnTo>
                    <a:pt x="424" y="996"/>
                  </a:lnTo>
                  <a:lnTo>
                    <a:pt x="494" y="869"/>
                  </a:lnTo>
                  <a:lnTo>
                    <a:pt x="522" y="743"/>
                  </a:lnTo>
                  <a:lnTo>
                    <a:pt x="565" y="719"/>
                  </a:lnTo>
                  <a:lnTo>
                    <a:pt x="678" y="655"/>
                  </a:lnTo>
                  <a:lnTo>
                    <a:pt x="721" y="592"/>
                  </a:lnTo>
                  <a:lnTo>
                    <a:pt x="734" y="580"/>
                  </a:lnTo>
                  <a:lnTo>
                    <a:pt x="734" y="479"/>
                  </a:lnTo>
                  <a:lnTo>
                    <a:pt x="721" y="454"/>
                  </a:lnTo>
                  <a:lnTo>
                    <a:pt x="707" y="429"/>
                  </a:lnTo>
                  <a:lnTo>
                    <a:pt x="707" y="416"/>
                  </a:lnTo>
                  <a:lnTo>
                    <a:pt x="621" y="416"/>
                  </a:lnTo>
                  <a:lnTo>
                    <a:pt x="592" y="403"/>
                  </a:lnTo>
                  <a:lnTo>
                    <a:pt x="551" y="378"/>
                  </a:lnTo>
                  <a:lnTo>
                    <a:pt x="494" y="378"/>
                  </a:lnTo>
                  <a:lnTo>
                    <a:pt x="424" y="315"/>
                  </a:lnTo>
                  <a:lnTo>
                    <a:pt x="424" y="303"/>
                  </a:lnTo>
                  <a:lnTo>
                    <a:pt x="424" y="265"/>
                  </a:lnTo>
                  <a:lnTo>
                    <a:pt x="380" y="252"/>
                  </a:lnTo>
                  <a:lnTo>
                    <a:pt x="351" y="227"/>
                  </a:lnTo>
                  <a:lnTo>
                    <a:pt x="339" y="177"/>
                  </a:lnTo>
                  <a:lnTo>
                    <a:pt x="339" y="152"/>
                  </a:lnTo>
                  <a:lnTo>
                    <a:pt x="366" y="101"/>
                  </a:lnTo>
                  <a:lnTo>
                    <a:pt x="380" y="76"/>
                  </a:lnTo>
                  <a:lnTo>
                    <a:pt x="380" y="26"/>
                  </a:lnTo>
                  <a:lnTo>
                    <a:pt x="339" y="56"/>
                  </a:lnTo>
                  <a:lnTo>
                    <a:pt x="317" y="59"/>
                  </a:lnTo>
                  <a:lnTo>
                    <a:pt x="253" y="53"/>
                  </a:lnTo>
                  <a:lnTo>
                    <a:pt x="233" y="13"/>
                  </a:lnTo>
                  <a:lnTo>
                    <a:pt x="225" y="0"/>
                  </a:lnTo>
                  <a:lnTo>
                    <a:pt x="225" y="0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209" name="Freeform 214"/>
            <p:cNvSpPr>
              <a:spLocks noChangeAspect="1"/>
            </p:cNvSpPr>
            <p:nvPr/>
          </p:nvSpPr>
          <p:spPr bwMode="auto">
            <a:xfrm>
              <a:off x="3648" y="2388"/>
              <a:ext cx="125" cy="64"/>
            </a:xfrm>
            <a:custGeom>
              <a:avLst/>
              <a:gdLst>
                <a:gd name="T0" fmla="*/ 0 w 304"/>
                <a:gd name="T1" fmla="*/ 0 h 152"/>
                <a:gd name="T2" fmla="*/ 0 w 304"/>
                <a:gd name="T3" fmla="*/ 25 h 152"/>
                <a:gd name="T4" fmla="*/ 0 w 304"/>
                <a:gd name="T5" fmla="*/ 50 h 152"/>
                <a:gd name="T6" fmla="*/ 57 w 304"/>
                <a:gd name="T7" fmla="*/ 101 h 152"/>
                <a:gd name="T8" fmla="*/ 72 w 304"/>
                <a:gd name="T9" fmla="*/ 114 h 152"/>
                <a:gd name="T10" fmla="*/ 127 w 304"/>
                <a:gd name="T11" fmla="*/ 113 h 152"/>
                <a:gd name="T12" fmla="*/ 168 w 304"/>
                <a:gd name="T13" fmla="*/ 138 h 152"/>
                <a:gd name="T14" fmla="*/ 196 w 304"/>
                <a:gd name="T15" fmla="*/ 150 h 152"/>
                <a:gd name="T16" fmla="*/ 211 w 304"/>
                <a:gd name="T17" fmla="*/ 151 h 152"/>
                <a:gd name="T18" fmla="*/ 269 w 304"/>
                <a:gd name="T19" fmla="*/ 151 h 152"/>
                <a:gd name="T20" fmla="*/ 286 w 304"/>
                <a:gd name="T21" fmla="*/ 152 h 152"/>
                <a:gd name="T22" fmla="*/ 303 w 304"/>
                <a:gd name="T23" fmla="*/ 125 h 152"/>
                <a:gd name="T24" fmla="*/ 304 w 304"/>
                <a:gd name="T25" fmla="*/ 101 h 152"/>
                <a:gd name="T26" fmla="*/ 254 w 304"/>
                <a:gd name="T27" fmla="*/ 101 h 152"/>
                <a:gd name="T28" fmla="*/ 239 w 304"/>
                <a:gd name="T29" fmla="*/ 88 h 152"/>
                <a:gd name="T30" fmla="*/ 225 w 304"/>
                <a:gd name="T31" fmla="*/ 65 h 152"/>
                <a:gd name="T32" fmla="*/ 200 w 304"/>
                <a:gd name="T33" fmla="*/ 67 h 152"/>
                <a:gd name="T34" fmla="*/ 173 w 304"/>
                <a:gd name="T35" fmla="*/ 74 h 152"/>
                <a:gd name="T36" fmla="*/ 117 w 304"/>
                <a:gd name="T37" fmla="*/ 51 h 152"/>
                <a:gd name="T38" fmla="*/ 80 w 304"/>
                <a:gd name="T39" fmla="*/ 23 h 152"/>
                <a:gd name="T40" fmla="*/ 39 w 304"/>
                <a:gd name="T41" fmla="*/ 12 h 152"/>
                <a:gd name="T42" fmla="*/ 0 w 304"/>
                <a:gd name="T43" fmla="*/ 0 h 152"/>
                <a:gd name="T44" fmla="*/ 0 w 304"/>
                <a:gd name="T45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04" h="152">
                  <a:moveTo>
                    <a:pt x="0" y="0"/>
                  </a:moveTo>
                  <a:lnTo>
                    <a:pt x="0" y="25"/>
                  </a:lnTo>
                  <a:lnTo>
                    <a:pt x="0" y="50"/>
                  </a:lnTo>
                  <a:lnTo>
                    <a:pt x="57" y="101"/>
                  </a:lnTo>
                  <a:lnTo>
                    <a:pt x="72" y="114"/>
                  </a:lnTo>
                  <a:lnTo>
                    <a:pt x="127" y="113"/>
                  </a:lnTo>
                  <a:lnTo>
                    <a:pt x="168" y="138"/>
                  </a:lnTo>
                  <a:lnTo>
                    <a:pt x="196" y="150"/>
                  </a:lnTo>
                  <a:lnTo>
                    <a:pt x="211" y="151"/>
                  </a:lnTo>
                  <a:lnTo>
                    <a:pt x="269" y="151"/>
                  </a:lnTo>
                  <a:lnTo>
                    <a:pt x="286" y="152"/>
                  </a:lnTo>
                  <a:lnTo>
                    <a:pt x="303" y="125"/>
                  </a:lnTo>
                  <a:lnTo>
                    <a:pt x="304" y="101"/>
                  </a:lnTo>
                  <a:lnTo>
                    <a:pt x="254" y="101"/>
                  </a:lnTo>
                  <a:lnTo>
                    <a:pt x="239" y="88"/>
                  </a:lnTo>
                  <a:lnTo>
                    <a:pt x="225" y="65"/>
                  </a:lnTo>
                  <a:lnTo>
                    <a:pt x="200" y="67"/>
                  </a:lnTo>
                  <a:lnTo>
                    <a:pt x="173" y="74"/>
                  </a:lnTo>
                  <a:lnTo>
                    <a:pt x="117" y="51"/>
                  </a:lnTo>
                  <a:lnTo>
                    <a:pt x="80" y="23"/>
                  </a:lnTo>
                  <a:lnTo>
                    <a:pt x="39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210" name="Freeform 215"/>
            <p:cNvSpPr>
              <a:spLocks noChangeAspect="1"/>
            </p:cNvSpPr>
            <p:nvPr/>
          </p:nvSpPr>
          <p:spPr bwMode="auto">
            <a:xfrm>
              <a:off x="3653" y="2713"/>
              <a:ext cx="35" cy="42"/>
            </a:xfrm>
            <a:custGeom>
              <a:avLst/>
              <a:gdLst>
                <a:gd name="T0" fmla="*/ 42 w 85"/>
                <a:gd name="T1" fmla="*/ 0 h 99"/>
                <a:gd name="T2" fmla="*/ 29 w 85"/>
                <a:gd name="T3" fmla="*/ 24 h 99"/>
                <a:gd name="T4" fmla="*/ 0 w 85"/>
                <a:gd name="T5" fmla="*/ 48 h 99"/>
                <a:gd name="T6" fmla="*/ 0 w 85"/>
                <a:gd name="T7" fmla="*/ 74 h 99"/>
                <a:gd name="T8" fmla="*/ 29 w 85"/>
                <a:gd name="T9" fmla="*/ 88 h 99"/>
                <a:gd name="T10" fmla="*/ 71 w 85"/>
                <a:gd name="T11" fmla="*/ 99 h 99"/>
                <a:gd name="T12" fmla="*/ 85 w 85"/>
                <a:gd name="T13" fmla="*/ 74 h 99"/>
                <a:gd name="T14" fmla="*/ 71 w 85"/>
                <a:gd name="T15" fmla="*/ 48 h 99"/>
                <a:gd name="T16" fmla="*/ 71 w 85"/>
                <a:gd name="T17" fmla="*/ 36 h 99"/>
                <a:gd name="T18" fmla="*/ 42 w 85"/>
                <a:gd name="T19" fmla="*/ 0 h 99"/>
                <a:gd name="T20" fmla="*/ 42 w 85"/>
                <a:gd name="T21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5" h="99">
                  <a:moveTo>
                    <a:pt x="42" y="0"/>
                  </a:moveTo>
                  <a:lnTo>
                    <a:pt x="29" y="24"/>
                  </a:lnTo>
                  <a:lnTo>
                    <a:pt x="0" y="48"/>
                  </a:lnTo>
                  <a:lnTo>
                    <a:pt x="0" y="74"/>
                  </a:lnTo>
                  <a:lnTo>
                    <a:pt x="29" y="88"/>
                  </a:lnTo>
                  <a:lnTo>
                    <a:pt x="71" y="99"/>
                  </a:lnTo>
                  <a:lnTo>
                    <a:pt x="85" y="74"/>
                  </a:lnTo>
                  <a:lnTo>
                    <a:pt x="71" y="48"/>
                  </a:lnTo>
                  <a:lnTo>
                    <a:pt x="71" y="36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211" name="Freeform 216"/>
            <p:cNvSpPr>
              <a:spLocks noChangeAspect="1"/>
            </p:cNvSpPr>
            <p:nvPr/>
          </p:nvSpPr>
          <p:spPr bwMode="auto">
            <a:xfrm>
              <a:off x="3369" y="2292"/>
              <a:ext cx="203" cy="197"/>
            </a:xfrm>
            <a:custGeom>
              <a:avLst/>
              <a:gdLst>
                <a:gd name="T0" fmla="*/ 380 w 494"/>
                <a:gd name="T1" fmla="*/ 0 h 465"/>
                <a:gd name="T2" fmla="*/ 339 w 494"/>
                <a:gd name="T3" fmla="*/ 12 h 465"/>
                <a:gd name="T4" fmla="*/ 324 w 494"/>
                <a:gd name="T5" fmla="*/ 13 h 465"/>
                <a:gd name="T6" fmla="*/ 322 w 494"/>
                <a:gd name="T7" fmla="*/ 55 h 465"/>
                <a:gd name="T8" fmla="*/ 310 w 494"/>
                <a:gd name="T9" fmla="*/ 88 h 465"/>
                <a:gd name="T10" fmla="*/ 297 w 494"/>
                <a:gd name="T11" fmla="*/ 88 h 465"/>
                <a:gd name="T12" fmla="*/ 269 w 494"/>
                <a:gd name="T13" fmla="*/ 151 h 465"/>
                <a:gd name="T14" fmla="*/ 241 w 494"/>
                <a:gd name="T15" fmla="*/ 168 h 465"/>
                <a:gd name="T16" fmla="*/ 224 w 494"/>
                <a:gd name="T17" fmla="*/ 200 h 465"/>
                <a:gd name="T18" fmla="*/ 155 w 494"/>
                <a:gd name="T19" fmla="*/ 202 h 465"/>
                <a:gd name="T20" fmla="*/ 155 w 494"/>
                <a:gd name="T21" fmla="*/ 252 h 465"/>
                <a:gd name="T22" fmla="*/ 99 w 494"/>
                <a:gd name="T23" fmla="*/ 265 h 465"/>
                <a:gd name="T24" fmla="*/ 56 w 494"/>
                <a:gd name="T25" fmla="*/ 252 h 465"/>
                <a:gd name="T26" fmla="*/ 0 w 494"/>
                <a:gd name="T27" fmla="*/ 239 h 465"/>
                <a:gd name="T28" fmla="*/ 0 w 494"/>
                <a:gd name="T29" fmla="*/ 277 h 465"/>
                <a:gd name="T30" fmla="*/ 56 w 494"/>
                <a:gd name="T31" fmla="*/ 316 h 465"/>
                <a:gd name="T32" fmla="*/ 56 w 494"/>
                <a:gd name="T33" fmla="*/ 353 h 465"/>
                <a:gd name="T34" fmla="*/ 29 w 494"/>
                <a:gd name="T35" fmla="*/ 353 h 465"/>
                <a:gd name="T36" fmla="*/ 15 w 494"/>
                <a:gd name="T37" fmla="*/ 403 h 465"/>
                <a:gd name="T38" fmla="*/ 70 w 494"/>
                <a:gd name="T39" fmla="*/ 403 h 465"/>
                <a:gd name="T40" fmla="*/ 184 w 494"/>
                <a:gd name="T41" fmla="*/ 403 h 465"/>
                <a:gd name="T42" fmla="*/ 212 w 494"/>
                <a:gd name="T43" fmla="*/ 428 h 465"/>
                <a:gd name="T44" fmla="*/ 254 w 494"/>
                <a:gd name="T45" fmla="*/ 465 h 465"/>
                <a:gd name="T46" fmla="*/ 254 w 494"/>
                <a:gd name="T47" fmla="*/ 441 h 465"/>
                <a:gd name="T48" fmla="*/ 282 w 494"/>
                <a:gd name="T49" fmla="*/ 453 h 465"/>
                <a:gd name="T50" fmla="*/ 323 w 494"/>
                <a:gd name="T51" fmla="*/ 464 h 465"/>
                <a:gd name="T52" fmla="*/ 364 w 494"/>
                <a:gd name="T53" fmla="*/ 442 h 465"/>
                <a:gd name="T54" fmla="*/ 310 w 494"/>
                <a:gd name="T55" fmla="*/ 353 h 465"/>
                <a:gd name="T56" fmla="*/ 352 w 494"/>
                <a:gd name="T57" fmla="*/ 340 h 465"/>
                <a:gd name="T58" fmla="*/ 396 w 494"/>
                <a:gd name="T59" fmla="*/ 328 h 465"/>
                <a:gd name="T60" fmla="*/ 465 w 494"/>
                <a:gd name="T61" fmla="*/ 227 h 465"/>
                <a:gd name="T62" fmla="*/ 465 w 494"/>
                <a:gd name="T63" fmla="*/ 202 h 465"/>
                <a:gd name="T64" fmla="*/ 494 w 494"/>
                <a:gd name="T65" fmla="*/ 152 h 465"/>
                <a:gd name="T66" fmla="*/ 437 w 494"/>
                <a:gd name="T67" fmla="*/ 139 h 465"/>
                <a:gd name="T68" fmla="*/ 412 w 494"/>
                <a:gd name="T69" fmla="*/ 137 h 465"/>
                <a:gd name="T70" fmla="*/ 393 w 494"/>
                <a:gd name="T71" fmla="*/ 96 h 465"/>
                <a:gd name="T72" fmla="*/ 424 w 494"/>
                <a:gd name="T73" fmla="*/ 63 h 465"/>
                <a:gd name="T74" fmla="*/ 385 w 494"/>
                <a:gd name="T75" fmla="*/ 31 h 465"/>
                <a:gd name="T76" fmla="*/ 380 w 494"/>
                <a:gd name="T77" fmla="*/ 13 h 465"/>
                <a:gd name="T78" fmla="*/ 380 w 494"/>
                <a:gd name="T79" fmla="*/ 0 h 465"/>
                <a:gd name="T80" fmla="*/ 380 w 494"/>
                <a:gd name="T81" fmla="*/ 0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94" h="465">
                  <a:moveTo>
                    <a:pt x="380" y="0"/>
                  </a:moveTo>
                  <a:lnTo>
                    <a:pt x="339" y="12"/>
                  </a:lnTo>
                  <a:lnTo>
                    <a:pt x="324" y="13"/>
                  </a:lnTo>
                  <a:lnTo>
                    <a:pt x="322" y="55"/>
                  </a:lnTo>
                  <a:lnTo>
                    <a:pt x="310" y="88"/>
                  </a:lnTo>
                  <a:lnTo>
                    <a:pt x="297" y="88"/>
                  </a:lnTo>
                  <a:lnTo>
                    <a:pt x="269" y="151"/>
                  </a:lnTo>
                  <a:lnTo>
                    <a:pt x="241" y="168"/>
                  </a:lnTo>
                  <a:lnTo>
                    <a:pt x="224" y="200"/>
                  </a:lnTo>
                  <a:lnTo>
                    <a:pt x="155" y="202"/>
                  </a:lnTo>
                  <a:lnTo>
                    <a:pt x="155" y="252"/>
                  </a:lnTo>
                  <a:lnTo>
                    <a:pt x="99" y="265"/>
                  </a:lnTo>
                  <a:lnTo>
                    <a:pt x="56" y="252"/>
                  </a:lnTo>
                  <a:lnTo>
                    <a:pt x="0" y="239"/>
                  </a:lnTo>
                  <a:lnTo>
                    <a:pt x="0" y="277"/>
                  </a:lnTo>
                  <a:lnTo>
                    <a:pt x="56" y="316"/>
                  </a:lnTo>
                  <a:lnTo>
                    <a:pt x="56" y="353"/>
                  </a:lnTo>
                  <a:lnTo>
                    <a:pt x="29" y="353"/>
                  </a:lnTo>
                  <a:lnTo>
                    <a:pt x="15" y="403"/>
                  </a:lnTo>
                  <a:lnTo>
                    <a:pt x="70" y="403"/>
                  </a:lnTo>
                  <a:lnTo>
                    <a:pt x="184" y="403"/>
                  </a:lnTo>
                  <a:lnTo>
                    <a:pt x="212" y="428"/>
                  </a:lnTo>
                  <a:lnTo>
                    <a:pt x="254" y="465"/>
                  </a:lnTo>
                  <a:lnTo>
                    <a:pt x="254" y="441"/>
                  </a:lnTo>
                  <a:lnTo>
                    <a:pt x="282" y="453"/>
                  </a:lnTo>
                  <a:lnTo>
                    <a:pt x="323" y="464"/>
                  </a:lnTo>
                  <a:lnTo>
                    <a:pt x="364" y="442"/>
                  </a:lnTo>
                  <a:lnTo>
                    <a:pt x="310" y="353"/>
                  </a:lnTo>
                  <a:lnTo>
                    <a:pt x="352" y="340"/>
                  </a:lnTo>
                  <a:lnTo>
                    <a:pt x="396" y="328"/>
                  </a:lnTo>
                  <a:lnTo>
                    <a:pt x="465" y="227"/>
                  </a:lnTo>
                  <a:lnTo>
                    <a:pt x="465" y="202"/>
                  </a:lnTo>
                  <a:lnTo>
                    <a:pt x="494" y="152"/>
                  </a:lnTo>
                  <a:lnTo>
                    <a:pt x="437" y="139"/>
                  </a:lnTo>
                  <a:lnTo>
                    <a:pt x="412" y="137"/>
                  </a:lnTo>
                  <a:lnTo>
                    <a:pt x="393" y="96"/>
                  </a:lnTo>
                  <a:lnTo>
                    <a:pt x="424" y="63"/>
                  </a:lnTo>
                  <a:lnTo>
                    <a:pt x="385" y="31"/>
                  </a:lnTo>
                  <a:lnTo>
                    <a:pt x="380" y="13"/>
                  </a:lnTo>
                  <a:lnTo>
                    <a:pt x="380" y="0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212" name="Freeform 217"/>
            <p:cNvSpPr>
              <a:spLocks noChangeAspect="1"/>
            </p:cNvSpPr>
            <p:nvPr/>
          </p:nvSpPr>
          <p:spPr bwMode="auto">
            <a:xfrm>
              <a:off x="3347" y="2259"/>
              <a:ext cx="219" cy="145"/>
            </a:xfrm>
            <a:custGeom>
              <a:avLst/>
              <a:gdLst>
                <a:gd name="T0" fmla="*/ 41 w 534"/>
                <a:gd name="T1" fmla="*/ 96 h 342"/>
                <a:gd name="T2" fmla="*/ 11 w 534"/>
                <a:gd name="T3" fmla="*/ 153 h 342"/>
                <a:gd name="T4" fmla="*/ 27 w 534"/>
                <a:gd name="T5" fmla="*/ 191 h 342"/>
                <a:gd name="T6" fmla="*/ 0 w 534"/>
                <a:gd name="T7" fmla="*/ 241 h 342"/>
                <a:gd name="T8" fmla="*/ 27 w 534"/>
                <a:gd name="T9" fmla="*/ 266 h 342"/>
                <a:gd name="T10" fmla="*/ 70 w 534"/>
                <a:gd name="T11" fmla="*/ 266 h 342"/>
                <a:gd name="T12" fmla="*/ 70 w 534"/>
                <a:gd name="T13" fmla="*/ 304 h 342"/>
                <a:gd name="T14" fmla="*/ 55 w 534"/>
                <a:gd name="T15" fmla="*/ 316 h 342"/>
                <a:gd name="T16" fmla="*/ 154 w 534"/>
                <a:gd name="T17" fmla="*/ 342 h 342"/>
                <a:gd name="T18" fmla="*/ 210 w 534"/>
                <a:gd name="T19" fmla="*/ 329 h 342"/>
                <a:gd name="T20" fmla="*/ 210 w 534"/>
                <a:gd name="T21" fmla="*/ 279 h 342"/>
                <a:gd name="T22" fmla="*/ 280 w 534"/>
                <a:gd name="T23" fmla="*/ 279 h 342"/>
                <a:gd name="T24" fmla="*/ 296 w 534"/>
                <a:gd name="T25" fmla="*/ 241 h 342"/>
                <a:gd name="T26" fmla="*/ 324 w 534"/>
                <a:gd name="T27" fmla="*/ 228 h 342"/>
                <a:gd name="T28" fmla="*/ 352 w 534"/>
                <a:gd name="T29" fmla="*/ 165 h 342"/>
                <a:gd name="T30" fmla="*/ 365 w 534"/>
                <a:gd name="T31" fmla="*/ 165 h 342"/>
                <a:gd name="T32" fmla="*/ 379 w 534"/>
                <a:gd name="T33" fmla="*/ 127 h 342"/>
                <a:gd name="T34" fmla="*/ 379 w 534"/>
                <a:gd name="T35" fmla="*/ 90 h 342"/>
                <a:gd name="T36" fmla="*/ 394 w 534"/>
                <a:gd name="T37" fmla="*/ 90 h 342"/>
                <a:gd name="T38" fmla="*/ 435 w 534"/>
                <a:gd name="T39" fmla="*/ 77 h 342"/>
                <a:gd name="T40" fmla="*/ 451 w 534"/>
                <a:gd name="T41" fmla="*/ 65 h 342"/>
                <a:gd name="T42" fmla="*/ 534 w 534"/>
                <a:gd name="T43" fmla="*/ 39 h 342"/>
                <a:gd name="T44" fmla="*/ 513 w 534"/>
                <a:gd name="T45" fmla="*/ 0 h 342"/>
                <a:gd name="T46" fmla="*/ 446 w 534"/>
                <a:gd name="T47" fmla="*/ 16 h 342"/>
                <a:gd name="T48" fmla="*/ 404 w 534"/>
                <a:gd name="T49" fmla="*/ 24 h 342"/>
                <a:gd name="T50" fmla="*/ 379 w 534"/>
                <a:gd name="T51" fmla="*/ 3 h 342"/>
                <a:gd name="T52" fmla="*/ 313 w 534"/>
                <a:gd name="T53" fmla="*/ 28 h 342"/>
                <a:gd name="T54" fmla="*/ 242 w 534"/>
                <a:gd name="T55" fmla="*/ 18 h 342"/>
                <a:gd name="T56" fmla="*/ 173 w 534"/>
                <a:gd name="T57" fmla="*/ 58 h 342"/>
                <a:gd name="T58" fmla="*/ 141 w 534"/>
                <a:gd name="T59" fmla="*/ 83 h 342"/>
                <a:gd name="T60" fmla="*/ 86 w 534"/>
                <a:gd name="T61" fmla="*/ 114 h 342"/>
                <a:gd name="T62" fmla="*/ 57 w 534"/>
                <a:gd name="T63" fmla="*/ 101 h 342"/>
                <a:gd name="T64" fmla="*/ 41 w 534"/>
                <a:gd name="T65" fmla="*/ 96 h 342"/>
                <a:gd name="T66" fmla="*/ 41 w 534"/>
                <a:gd name="T67" fmla="*/ 96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34" h="342">
                  <a:moveTo>
                    <a:pt x="41" y="96"/>
                  </a:moveTo>
                  <a:lnTo>
                    <a:pt x="11" y="153"/>
                  </a:lnTo>
                  <a:lnTo>
                    <a:pt x="27" y="191"/>
                  </a:lnTo>
                  <a:lnTo>
                    <a:pt x="0" y="241"/>
                  </a:lnTo>
                  <a:lnTo>
                    <a:pt x="27" y="266"/>
                  </a:lnTo>
                  <a:lnTo>
                    <a:pt x="70" y="266"/>
                  </a:lnTo>
                  <a:lnTo>
                    <a:pt x="70" y="304"/>
                  </a:lnTo>
                  <a:lnTo>
                    <a:pt x="55" y="316"/>
                  </a:lnTo>
                  <a:lnTo>
                    <a:pt x="154" y="342"/>
                  </a:lnTo>
                  <a:lnTo>
                    <a:pt x="210" y="329"/>
                  </a:lnTo>
                  <a:lnTo>
                    <a:pt x="210" y="279"/>
                  </a:lnTo>
                  <a:lnTo>
                    <a:pt x="280" y="279"/>
                  </a:lnTo>
                  <a:lnTo>
                    <a:pt x="296" y="241"/>
                  </a:lnTo>
                  <a:lnTo>
                    <a:pt x="324" y="228"/>
                  </a:lnTo>
                  <a:lnTo>
                    <a:pt x="352" y="165"/>
                  </a:lnTo>
                  <a:lnTo>
                    <a:pt x="365" y="165"/>
                  </a:lnTo>
                  <a:lnTo>
                    <a:pt x="379" y="127"/>
                  </a:lnTo>
                  <a:lnTo>
                    <a:pt x="379" y="90"/>
                  </a:lnTo>
                  <a:lnTo>
                    <a:pt x="394" y="90"/>
                  </a:lnTo>
                  <a:lnTo>
                    <a:pt x="435" y="77"/>
                  </a:lnTo>
                  <a:lnTo>
                    <a:pt x="451" y="65"/>
                  </a:lnTo>
                  <a:lnTo>
                    <a:pt x="534" y="39"/>
                  </a:lnTo>
                  <a:lnTo>
                    <a:pt x="513" y="0"/>
                  </a:lnTo>
                  <a:lnTo>
                    <a:pt x="446" y="16"/>
                  </a:lnTo>
                  <a:lnTo>
                    <a:pt x="404" y="24"/>
                  </a:lnTo>
                  <a:lnTo>
                    <a:pt x="379" y="3"/>
                  </a:lnTo>
                  <a:lnTo>
                    <a:pt x="313" y="28"/>
                  </a:lnTo>
                  <a:lnTo>
                    <a:pt x="242" y="18"/>
                  </a:lnTo>
                  <a:lnTo>
                    <a:pt x="173" y="58"/>
                  </a:lnTo>
                  <a:lnTo>
                    <a:pt x="141" y="83"/>
                  </a:lnTo>
                  <a:lnTo>
                    <a:pt x="86" y="114"/>
                  </a:lnTo>
                  <a:lnTo>
                    <a:pt x="57" y="101"/>
                  </a:lnTo>
                  <a:lnTo>
                    <a:pt x="41" y="96"/>
                  </a:lnTo>
                  <a:lnTo>
                    <a:pt x="41" y="96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213" name="Freeform 218"/>
            <p:cNvSpPr>
              <a:spLocks noChangeAspect="1"/>
            </p:cNvSpPr>
            <p:nvPr/>
          </p:nvSpPr>
          <p:spPr bwMode="auto">
            <a:xfrm>
              <a:off x="3109" y="2231"/>
              <a:ext cx="283" cy="230"/>
            </a:xfrm>
            <a:custGeom>
              <a:avLst/>
              <a:gdLst>
                <a:gd name="T0" fmla="*/ 13 w 690"/>
                <a:gd name="T1" fmla="*/ 3 h 548"/>
                <a:gd name="T2" fmla="*/ 0 w 690"/>
                <a:gd name="T3" fmla="*/ 58 h 548"/>
                <a:gd name="T4" fmla="*/ 0 w 690"/>
                <a:gd name="T5" fmla="*/ 84 h 548"/>
                <a:gd name="T6" fmla="*/ 43 w 690"/>
                <a:gd name="T7" fmla="*/ 146 h 548"/>
                <a:gd name="T8" fmla="*/ 98 w 690"/>
                <a:gd name="T9" fmla="*/ 159 h 548"/>
                <a:gd name="T10" fmla="*/ 71 w 690"/>
                <a:gd name="T11" fmla="*/ 209 h 548"/>
                <a:gd name="T12" fmla="*/ 85 w 690"/>
                <a:gd name="T13" fmla="*/ 247 h 548"/>
                <a:gd name="T14" fmla="*/ 141 w 690"/>
                <a:gd name="T15" fmla="*/ 260 h 548"/>
                <a:gd name="T16" fmla="*/ 155 w 690"/>
                <a:gd name="T17" fmla="*/ 323 h 548"/>
                <a:gd name="T18" fmla="*/ 198 w 690"/>
                <a:gd name="T19" fmla="*/ 373 h 548"/>
                <a:gd name="T20" fmla="*/ 240 w 690"/>
                <a:gd name="T21" fmla="*/ 385 h 548"/>
                <a:gd name="T22" fmla="*/ 269 w 690"/>
                <a:gd name="T23" fmla="*/ 436 h 548"/>
                <a:gd name="T24" fmla="*/ 297 w 690"/>
                <a:gd name="T25" fmla="*/ 448 h 548"/>
                <a:gd name="T26" fmla="*/ 366 w 690"/>
                <a:gd name="T27" fmla="*/ 486 h 548"/>
                <a:gd name="T28" fmla="*/ 409 w 690"/>
                <a:gd name="T29" fmla="*/ 499 h 548"/>
                <a:gd name="T30" fmla="*/ 478 w 690"/>
                <a:gd name="T31" fmla="*/ 486 h 548"/>
                <a:gd name="T32" fmla="*/ 493 w 690"/>
                <a:gd name="T33" fmla="*/ 524 h 548"/>
                <a:gd name="T34" fmla="*/ 592 w 690"/>
                <a:gd name="T35" fmla="*/ 537 h 548"/>
                <a:gd name="T36" fmla="*/ 659 w 690"/>
                <a:gd name="T37" fmla="*/ 548 h 548"/>
                <a:gd name="T38" fmla="*/ 663 w 690"/>
                <a:gd name="T39" fmla="*/ 507 h 548"/>
                <a:gd name="T40" fmla="*/ 689 w 690"/>
                <a:gd name="T41" fmla="*/ 495 h 548"/>
                <a:gd name="T42" fmla="*/ 690 w 690"/>
                <a:gd name="T43" fmla="*/ 462 h 548"/>
                <a:gd name="T44" fmla="*/ 634 w 690"/>
                <a:gd name="T45" fmla="*/ 423 h 548"/>
                <a:gd name="T46" fmla="*/ 634 w 690"/>
                <a:gd name="T47" fmla="*/ 385 h 548"/>
                <a:gd name="T48" fmla="*/ 649 w 690"/>
                <a:gd name="T49" fmla="*/ 373 h 548"/>
                <a:gd name="T50" fmla="*/ 649 w 690"/>
                <a:gd name="T51" fmla="*/ 335 h 548"/>
                <a:gd name="T52" fmla="*/ 606 w 690"/>
                <a:gd name="T53" fmla="*/ 335 h 548"/>
                <a:gd name="T54" fmla="*/ 579 w 690"/>
                <a:gd name="T55" fmla="*/ 310 h 548"/>
                <a:gd name="T56" fmla="*/ 606 w 690"/>
                <a:gd name="T57" fmla="*/ 264 h 548"/>
                <a:gd name="T58" fmla="*/ 592 w 690"/>
                <a:gd name="T59" fmla="*/ 222 h 548"/>
                <a:gd name="T60" fmla="*/ 620 w 690"/>
                <a:gd name="T61" fmla="*/ 159 h 548"/>
                <a:gd name="T62" fmla="*/ 606 w 690"/>
                <a:gd name="T63" fmla="*/ 121 h 548"/>
                <a:gd name="T64" fmla="*/ 563 w 690"/>
                <a:gd name="T65" fmla="*/ 84 h 548"/>
                <a:gd name="T66" fmla="*/ 478 w 690"/>
                <a:gd name="T67" fmla="*/ 72 h 548"/>
                <a:gd name="T68" fmla="*/ 427 w 690"/>
                <a:gd name="T69" fmla="*/ 70 h 548"/>
                <a:gd name="T70" fmla="*/ 401 w 690"/>
                <a:gd name="T71" fmla="*/ 72 h 548"/>
                <a:gd name="T72" fmla="*/ 366 w 690"/>
                <a:gd name="T73" fmla="*/ 84 h 548"/>
                <a:gd name="T74" fmla="*/ 365 w 690"/>
                <a:gd name="T75" fmla="*/ 108 h 548"/>
                <a:gd name="T76" fmla="*/ 283 w 690"/>
                <a:gd name="T77" fmla="*/ 121 h 548"/>
                <a:gd name="T78" fmla="*/ 226 w 690"/>
                <a:gd name="T79" fmla="*/ 97 h 548"/>
                <a:gd name="T80" fmla="*/ 167 w 690"/>
                <a:gd name="T81" fmla="*/ 34 h 548"/>
                <a:gd name="T82" fmla="*/ 152 w 690"/>
                <a:gd name="T83" fmla="*/ 22 h 548"/>
                <a:gd name="T84" fmla="*/ 75 w 690"/>
                <a:gd name="T85" fmla="*/ 47 h 548"/>
                <a:gd name="T86" fmla="*/ 42 w 690"/>
                <a:gd name="T87" fmla="*/ 0 h 548"/>
                <a:gd name="T88" fmla="*/ 28 w 690"/>
                <a:gd name="T89" fmla="*/ 3 h 548"/>
                <a:gd name="T90" fmla="*/ 13 w 690"/>
                <a:gd name="T91" fmla="*/ 3 h 548"/>
                <a:gd name="T92" fmla="*/ 13 w 690"/>
                <a:gd name="T93" fmla="*/ 3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90" h="548">
                  <a:moveTo>
                    <a:pt x="13" y="3"/>
                  </a:moveTo>
                  <a:lnTo>
                    <a:pt x="0" y="58"/>
                  </a:lnTo>
                  <a:lnTo>
                    <a:pt x="0" y="84"/>
                  </a:lnTo>
                  <a:lnTo>
                    <a:pt x="43" y="146"/>
                  </a:lnTo>
                  <a:lnTo>
                    <a:pt x="98" y="159"/>
                  </a:lnTo>
                  <a:lnTo>
                    <a:pt x="71" y="209"/>
                  </a:lnTo>
                  <a:lnTo>
                    <a:pt x="85" y="247"/>
                  </a:lnTo>
                  <a:lnTo>
                    <a:pt x="141" y="260"/>
                  </a:lnTo>
                  <a:lnTo>
                    <a:pt x="155" y="323"/>
                  </a:lnTo>
                  <a:lnTo>
                    <a:pt x="198" y="373"/>
                  </a:lnTo>
                  <a:lnTo>
                    <a:pt x="240" y="385"/>
                  </a:lnTo>
                  <a:lnTo>
                    <a:pt x="269" y="436"/>
                  </a:lnTo>
                  <a:lnTo>
                    <a:pt x="297" y="448"/>
                  </a:lnTo>
                  <a:lnTo>
                    <a:pt x="366" y="486"/>
                  </a:lnTo>
                  <a:lnTo>
                    <a:pt x="409" y="499"/>
                  </a:lnTo>
                  <a:lnTo>
                    <a:pt x="478" y="486"/>
                  </a:lnTo>
                  <a:lnTo>
                    <a:pt x="493" y="524"/>
                  </a:lnTo>
                  <a:lnTo>
                    <a:pt x="592" y="537"/>
                  </a:lnTo>
                  <a:lnTo>
                    <a:pt x="659" y="548"/>
                  </a:lnTo>
                  <a:lnTo>
                    <a:pt x="663" y="507"/>
                  </a:lnTo>
                  <a:lnTo>
                    <a:pt x="689" y="495"/>
                  </a:lnTo>
                  <a:lnTo>
                    <a:pt x="690" y="462"/>
                  </a:lnTo>
                  <a:lnTo>
                    <a:pt x="634" y="423"/>
                  </a:lnTo>
                  <a:lnTo>
                    <a:pt x="634" y="385"/>
                  </a:lnTo>
                  <a:lnTo>
                    <a:pt x="649" y="373"/>
                  </a:lnTo>
                  <a:lnTo>
                    <a:pt x="649" y="335"/>
                  </a:lnTo>
                  <a:lnTo>
                    <a:pt x="606" y="335"/>
                  </a:lnTo>
                  <a:lnTo>
                    <a:pt x="579" y="310"/>
                  </a:lnTo>
                  <a:lnTo>
                    <a:pt x="606" y="264"/>
                  </a:lnTo>
                  <a:lnTo>
                    <a:pt x="592" y="222"/>
                  </a:lnTo>
                  <a:lnTo>
                    <a:pt x="620" y="159"/>
                  </a:lnTo>
                  <a:lnTo>
                    <a:pt x="606" y="121"/>
                  </a:lnTo>
                  <a:lnTo>
                    <a:pt x="563" y="84"/>
                  </a:lnTo>
                  <a:lnTo>
                    <a:pt x="478" y="72"/>
                  </a:lnTo>
                  <a:lnTo>
                    <a:pt x="427" y="70"/>
                  </a:lnTo>
                  <a:lnTo>
                    <a:pt x="401" y="72"/>
                  </a:lnTo>
                  <a:lnTo>
                    <a:pt x="366" y="84"/>
                  </a:lnTo>
                  <a:lnTo>
                    <a:pt x="365" y="108"/>
                  </a:lnTo>
                  <a:lnTo>
                    <a:pt x="283" y="121"/>
                  </a:lnTo>
                  <a:lnTo>
                    <a:pt x="226" y="97"/>
                  </a:lnTo>
                  <a:lnTo>
                    <a:pt x="167" y="34"/>
                  </a:lnTo>
                  <a:lnTo>
                    <a:pt x="152" y="22"/>
                  </a:lnTo>
                  <a:lnTo>
                    <a:pt x="75" y="47"/>
                  </a:lnTo>
                  <a:lnTo>
                    <a:pt x="42" y="0"/>
                  </a:lnTo>
                  <a:lnTo>
                    <a:pt x="28" y="3"/>
                  </a:lnTo>
                  <a:lnTo>
                    <a:pt x="13" y="3"/>
                  </a:lnTo>
                  <a:lnTo>
                    <a:pt x="13" y="3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214" name="Freeform 219"/>
            <p:cNvSpPr>
              <a:spLocks noChangeAspect="1"/>
            </p:cNvSpPr>
            <p:nvPr/>
          </p:nvSpPr>
          <p:spPr bwMode="auto">
            <a:xfrm>
              <a:off x="3219" y="2436"/>
              <a:ext cx="11" cy="15"/>
            </a:xfrm>
            <a:custGeom>
              <a:avLst/>
              <a:gdLst>
                <a:gd name="T0" fmla="*/ 28 w 28"/>
                <a:gd name="T1" fmla="*/ 25 h 38"/>
                <a:gd name="T2" fmla="*/ 14 w 28"/>
                <a:gd name="T3" fmla="*/ 0 h 38"/>
                <a:gd name="T4" fmla="*/ 0 w 28"/>
                <a:gd name="T5" fmla="*/ 0 h 38"/>
                <a:gd name="T6" fmla="*/ 0 w 28"/>
                <a:gd name="T7" fmla="*/ 25 h 38"/>
                <a:gd name="T8" fmla="*/ 28 w 28"/>
                <a:gd name="T9" fmla="*/ 38 h 38"/>
                <a:gd name="T10" fmla="*/ 28 w 28"/>
                <a:gd name="T11" fmla="*/ 25 h 38"/>
                <a:gd name="T12" fmla="*/ 28 w 28"/>
                <a:gd name="T13" fmla="*/ 2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38">
                  <a:moveTo>
                    <a:pt x="28" y="25"/>
                  </a:moveTo>
                  <a:lnTo>
                    <a:pt x="14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28" y="38"/>
                  </a:lnTo>
                  <a:lnTo>
                    <a:pt x="28" y="25"/>
                  </a:lnTo>
                  <a:lnTo>
                    <a:pt x="28" y="25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215" name="Freeform 220"/>
            <p:cNvSpPr>
              <a:spLocks noChangeAspect="1"/>
            </p:cNvSpPr>
            <p:nvPr/>
          </p:nvSpPr>
          <p:spPr bwMode="auto">
            <a:xfrm>
              <a:off x="2976" y="2361"/>
              <a:ext cx="306" cy="240"/>
            </a:xfrm>
            <a:custGeom>
              <a:avLst/>
              <a:gdLst>
                <a:gd name="T0" fmla="*/ 0 w 747"/>
                <a:gd name="T1" fmla="*/ 88 h 567"/>
                <a:gd name="T2" fmla="*/ 0 w 747"/>
                <a:gd name="T3" fmla="*/ 126 h 567"/>
                <a:gd name="T4" fmla="*/ 29 w 747"/>
                <a:gd name="T5" fmla="*/ 152 h 567"/>
                <a:gd name="T6" fmla="*/ 98 w 747"/>
                <a:gd name="T7" fmla="*/ 227 h 567"/>
                <a:gd name="T8" fmla="*/ 113 w 747"/>
                <a:gd name="T9" fmla="*/ 252 h 567"/>
                <a:gd name="T10" fmla="*/ 141 w 747"/>
                <a:gd name="T11" fmla="*/ 353 h 567"/>
                <a:gd name="T12" fmla="*/ 226 w 747"/>
                <a:gd name="T13" fmla="*/ 453 h 567"/>
                <a:gd name="T14" fmla="*/ 282 w 747"/>
                <a:gd name="T15" fmla="*/ 567 h 567"/>
                <a:gd name="T16" fmla="*/ 309 w 747"/>
                <a:gd name="T17" fmla="*/ 548 h 567"/>
                <a:gd name="T18" fmla="*/ 310 w 747"/>
                <a:gd name="T19" fmla="*/ 517 h 567"/>
                <a:gd name="T20" fmla="*/ 366 w 747"/>
                <a:gd name="T21" fmla="*/ 513 h 567"/>
                <a:gd name="T22" fmla="*/ 397 w 747"/>
                <a:gd name="T23" fmla="*/ 527 h 567"/>
                <a:gd name="T24" fmla="*/ 417 w 747"/>
                <a:gd name="T25" fmla="*/ 537 h 567"/>
                <a:gd name="T26" fmla="*/ 451 w 747"/>
                <a:gd name="T27" fmla="*/ 553 h 567"/>
                <a:gd name="T28" fmla="*/ 463 w 747"/>
                <a:gd name="T29" fmla="*/ 553 h 567"/>
                <a:gd name="T30" fmla="*/ 493 w 747"/>
                <a:gd name="T31" fmla="*/ 491 h 567"/>
                <a:gd name="T32" fmla="*/ 705 w 747"/>
                <a:gd name="T33" fmla="*/ 441 h 567"/>
                <a:gd name="T34" fmla="*/ 733 w 747"/>
                <a:gd name="T35" fmla="*/ 441 h 567"/>
                <a:gd name="T36" fmla="*/ 747 w 747"/>
                <a:gd name="T37" fmla="*/ 378 h 567"/>
                <a:gd name="T38" fmla="*/ 733 w 747"/>
                <a:gd name="T39" fmla="*/ 341 h 567"/>
                <a:gd name="T40" fmla="*/ 593 w 747"/>
                <a:gd name="T41" fmla="*/ 326 h 567"/>
                <a:gd name="T42" fmla="*/ 550 w 747"/>
                <a:gd name="T43" fmla="*/ 252 h 567"/>
                <a:gd name="T44" fmla="*/ 564 w 747"/>
                <a:gd name="T45" fmla="*/ 164 h 567"/>
                <a:gd name="T46" fmla="*/ 522 w 747"/>
                <a:gd name="T47" fmla="*/ 126 h 567"/>
                <a:gd name="T48" fmla="*/ 479 w 747"/>
                <a:gd name="T49" fmla="*/ 126 h 567"/>
                <a:gd name="T50" fmla="*/ 422 w 747"/>
                <a:gd name="T51" fmla="*/ 101 h 567"/>
                <a:gd name="T52" fmla="*/ 353 w 747"/>
                <a:gd name="T53" fmla="*/ 126 h 567"/>
                <a:gd name="T54" fmla="*/ 310 w 747"/>
                <a:gd name="T55" fmla="*/ 75 h 567"/>
                <a:gd name="T56" fmla="*/ 310 w 747"/>
                <a:gd name="T57" fmla="*/ 63 h 567"/>
                <a:gd name="T58" fmla="*/ 239 w 747"/>
                <a:gd name="T59" fmla="*/ 0 h 567"/>
                <a:gd name="T60" fmla="*/ 212 w 747"/>
                <a:gd name="T61" fmla="*/ 0 h 567"/>
                <a:gd name="T62" fmla="*/ 98 w 747"/>
                <a:gd name="T63" fmla="*/ 13 h 567"/>
                <a:gd name="T64" fmla="*/ 98 w 747"/>
                <a:gd name="T65" fmla="*/ 38 h 567"/>
                <a:gd name="T66" fmla="*/ 155 w 747"/>
                <a:gd name="T67" fmla="*/ 50 h 567"/>
                <a:gd name="T68" fmla="*/ 141 w 747"/>
                <a:gd name="T69" fmla="*/ 88 h 567"/>
                <a:gd name="T70" fmla="*/ 97 w 747"/>
                <a:gd name="T71" fmla="*/ 86 h 567"/>
                <a:gd name="T72" fmla="*/ 70 w 747"/>
                <a:gd name="T73" fmla="*/ 99 h 567"/>
                <a:gd name="T74" fmla="*/ 26 w 747"/>
                <a:gd name="T75" fmla="*/ 95 h 567"/>
                <a:gd name="T76" fmla="*/ 0 w 747"/>
                <a:gd name="T77" fmla="*/ 88 h 567"/>
                <a:gd name="T78" fmla="*/ 0 w 747"/>
                <a:gd name="T79" fmla="*/ 88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47" h="567">
                  <a:moveTo>
                    <a:pt x="0" y="88"/>
                  </a:moveTo>
                  <a:lnTo>
                    <a:pt x="0" y="126"/>
                  </a:lnTo>
                  <a:lnTo>
                    <a:pt x="29" y="152"/>
                  </a:lnTo>
                  <a:lnTo>
                    <a:pt x="98" y="227"/>
                  </a:lnTo>
                  <a:lnTo>
                    <a:pt x="113" y="252"/>
                  </a:lnTo>
                  <a:lnTo>
                    <a:pt x="141" y="353"/>
                  </a:lnTo>
                  <a:lnTo>
                    <a:pt x="226" y="453"/>
                  </a:lnTo>
                  <a:lnTo>
                    <a:pt x="282" y="567"/>
                  </a:lnTo>
                  <a:lnTo>
                    <a:pt x="309" y="548"/>
                  </a:lnTo>
                  <a:lnTo>
                    <a:pt x="310" y="517"/>
                  </a:lnTo>
                  <a:lnTo>
                    <a:pt x="366" y="513"/>
                  </a:lnTo>
                  <a:lnTo>
                    <a:pt x="397" y="527"/>
                  </a:lnTo>
                  <a:lnTo>
                    <a:pt x="417" y="537"/>
                  </a:lnTo>
                  <a:lnTo>
                    <a:pt x="451" y="553"/>
                  </a:lnTo>
                  <a:lnTo>
                    <a:pt x="463" y="553"/>
                  </a:lnTo>
                  <a:lnTo>
                    <a:pt x="493" y="491"/>
                  </a:lnTo>
                  <a:lnTo>
                    <a:pt x="705" y="441"/>
                  </a:lnTo>
                  <a:lnTo>
                    <a:pt x="733" y="441"/>
                  </a:lnTo>
                  <a:lnTo>
                    <a:pt x="747" y="378"/>
                  </a:lnTo>
                  <a:lnTo>
                    <a:pt x="733" y="341"/>
                  </a:lnTo>
                  <a:lnTo>
                    <a:pt x="593" y="326"/>
                  </a:lnTo>
                  <a:lnTo>
                    <a:pt x="550" y="252"/>
                  </a:lnTo>
                  <a:lnTo>
                    <a:pt x="564" y="164"/>
                  </a:lnTo>
                  <a:lnTo>
                    <a:pt x="522" y="126"/>
                  </a:lnTo>
                  <a:lnTo>
                    <a:pt x="479" y="126"/>
                  </a:lnTo>
                  <a:lnTo>
                    <a:pt x="422" y="101"/>
                  </a:lnTo>
                  <a:lnTo>
                    <a:pt x="353" y="126"/>
                  </a:lnTo>
                  <a:lnTo>
                    <a:pt x="310" y="75"/>
                  </a:lnTo>
                  <a:lnTo>
                    <a:pt x="310" y="63"/>
                  </a:lnTo>
                  <a:lnTo>
                    <a:pt x="239" y="0"/>
                  </a:lnTo>
                  <a:lnTo>
                    <a:pt x="212" y="0"/>
                  </a:lnTo>
                  <a:lnTo>
                    <a:pt x="98" y="13"/>
                  </a:lnTo>
                  <a:lnTo>
                    <a:pt x="98" y="38"/>
                  </a:lnTo>
                  <a:lnTo>
                    <a:pt x="155" y="50"/>
                  </a:lnTo>
                  <a:lnTo>
                    <a:pt x="141" y="88"/>
                  </a:lnTo>
                  <a:lnTo>
                    <a:pt x="97" y="86"/>
                  </a:lnTo>
                  <a:lnTo>
                    <a:pt x="70" y="99"/>
                  </a:lnTo>
                  <a:lnTo>
                    <a:pt x="26" y="95"/>
                  </a:lnTo>
                  <a:lnTo>
                    <a:pt x="0" y="88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216" name="Freeform 221"/>
            <p:cNvSpPr>
              <a:spLocks noChangeAspect="1"/>
            </p:cNvSpPr>
            <p:nvPr/>
          </p:nvSpPr>
          <p:spPr bwMode="auto">
            <a:xfrm>
              <a:off x="3091" y="2580"/>
              <a:ext cx="75" cy="58"/>
            </a:xfrm>
            <a:custGeom>
              <a:avLst/>
              <a:gdLst>
                <a:gd name="T0" fmla="*/ 0 w 181"/>
                <a:gd name="T1" fmla="*/ 50 h 137"/>
                <a:gd name="T2" fmla="*/ 28 w 181"/>
                <a:gd name="T3" fmla="*/ 113 h 137"/>
                <a:gd name="T4" fmla="*/ 74 w 181"/>
                <a:gd name="T5" fmla="*/ 137 h 137"/>
                <a:gd name="T6" fmla="*/ 100 w 181"/>
                <a:gd name="T7" fmla="*/ 109 h 137"/>
                <a:gd name="T8" fmla="*/ 130 w 181"/>
                <a:gd name="T9" fmla="*/ 94 h 137"/>
                <a:gd name="T10" fmla="*/ 140 w 181"/>
                <a:gd name="T11" fmla="*/ 72 h 137"/>
                <a:gd name="T12" fmla="*/ 181 w 181"/>
                <a:gd name="T13" fmla="*/ 41 h 137"/>
                <a:gd name="T14" fmla="*/ 123 w 181"/>
                <a:gd name="T15" fmla="*/ 12 h 137"/>
                <a:gd name="T16" fmla="*/ 85 w 181"/>
                <a:gd name="T17" fmla="*/ 0 h 137"/>
                <a:gd name="T18" fmla="*/ 28 w 181"/>
                <a:gd name="T19" fmla="*/ 0 h 137"/>
                <a:gd name="T20" fmla="*/ 27 w 181"/>
                <a:gd name="T21" fmla="*/ 32 h 137"/>
                <a:gd name="T22" fmla="*/ 0 w 181"/>
                <a:gd name="T23" fmla="*/ 50 h 137"/>
                <a:gd name="T24" fmla="*/ 0 w 181"/>
                <a:gd name="T25" fmla="*/ 5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1" h="137">
                  <a:moveTo>
                    <a:pt x="0" y="50"/>
                  </a:moveTo>
                  <a:lnTo>
                    <a:pt x="28" y="113"/>
                  </a:lnTo>
                  <a:lnTo>
                    <a:pt x="74" y="137"/>
                  </a:lnTo>
                  <a:lnTo>
                    <a:pt x="100" y="109"/>
                  </a:lnTo>
                  <a:lnTo>
                    <a:pt x="130" y="94"/>
                  </a:lnTo>
                  <a:lnTo>
                    <a:pt x="140" y="72"/>
                  </a:lnTo>
                  <a:lnTo>
                    <a:pt x="181" y="41"/>
                  </a:lnTo>
                  <a:lnTo>
                    <a:pt x="123" y="12"/>
                  </a:lnTo>
                  <a:lnTo>
                    <a:pt x="85" y="0"/>
                  </a:lnTo>
                  <a:lnTo>
                    <a:pt x="28" y="0"/>
                  </a:lnTo>
                  <a:lnTo>
                    <a:pt x="27" y="32"/>
                  </a:lnTo>
                  <a:lnTo>
                    <a:pt x="0" y="5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217" name="Freeform 222"/>
            <p:cNvSpPr>
              <a:spLocks noChangeAspect="1"/>
            </p:cNvSpPr>
            <p:nvPr/>
          </p:nvSpPr>
          <p:spPr bwMode="auto">
            <a:xfrm>
              <a:off x="3124" y="2553"/>
              <a:ext cx="128" cy="85"/>
            </a:xfrm>
            <a:custGeom>
              <a:avLst/>
              <a:gdLst>
                <a:gd name="T0" fmla="*/ 0 w 311"/>
                <a:gd name="T1" fmla="*/ 201 h 201"/>
                <a:gd name="T2" fmla="*/ 62 w 311"/>
                <a:gd name="T3" fmla="*/ 190 h 201"/>
                <a:gd name="T4" fmla="*/ 119 w 311"/>
                <a:gd name="T5" fmla="*/ 164 h 201"/>
                <a:gd name="T6" fmla="*/ 162 w 311"/>
                <a:gd name="T7" fmla="*/ 151 h 201"/>
                <a:gd name="T8" fmla="*/ 261 w 311"/>
                <a:gd name="T9" fmla="*/ 127 h 201"/>
                <a:gd name="T10" fmla="*/ 311 w 311"/>
                <a:gd name="T11" fmla="*/ 95 h 201"/>
                <a:gd name="T12" fmla="*/ 300 w 311"/>
                <a:gd name="T13" fmla="*/ 69 h 201"/>
                <a:gd name="T14" fmla="*/ 300 w 311"/>
                <a:gd name="T15" fmla="*/ 50 h 201"/>
                <a:gd name="T16" fmla="*/ 288 w 311"/>
                <a:gd name="T17" fmla="*/ 0 h 201"/>
                <a:gd name="T18" fmla="*/ 162 w 311"/>
                <a:gd name="T19" fmla="*/ 25 h 201"/>
                <a:gd name="T20" fmla="*/ 133 w 311"/>
                <a:gd name="T21" fmla="*/ 38 h 201"/>
                <a:gd name="T22" fmla="*/ 105 w 311"/>
                <a:gd name="T23" fmla="*/ 101 h 201"/>
                <a:gd name="T24" fmla="*/ 91 w 311"/>
                <a:gd name="T25" fmla="*/ 114 h 201"/>
                <a:gd name="T26" fmla="*/ 62 w 311"/>
                <a:gd name="T27" fmla="*/ 138 h 201"/>
                <a:gd name="T28" fmla="*/ 54 w 311"/>
                <a:gd name="T29" fmla="*/ 158 h 201"/>
                <a:gd name="T30" fmla="*/ 22 w 311"/>
                <a:gd name="T31" fmla="*/ 175 h 201"/>
                <a:gd name="T32" fmla="*/ 0 w 311"/>
                <a:gd name="T33" fmla="*/ 201 h 201"/>
                <a:gd name="T34" fmla="*/ 0 w 311"/>
                <a:gd name="T3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1" h="201">
                  <a:moveTo>
                    <a:pt x="0" y="201"/>
                  </a:moveTo>
                  <a:lnTo>
                    <a:pt x="62" y="190"/>
                  </a:lnTo>
                  <a:lnTo>
                    <a:pt x="119" y="164"/>
                  </a:lnTo>
                  <a:lnTo>
                    <a:pt x="162" y="151"/>
                  </a:lnTo>
                  <a:lnTo>
                    <a:pt x="261" y="127"/>
                  </a:lnTo>
                  <a:lnTo>
                    <a:pt x="311" y="95"/>
                  </a:lnTo>
                  <a:lnTo>
                    <a:pt x="300" y="69"/>
                  </a:lnTo>
                  <a:lnTo>
                    <a:pt x="300" y="50"/>
                  </a:lnTo>
                  <a:lnTo>
                    <a:pt x="288" y="0"/>
                  </a:lnTo>
                  <a:lnTo>
                    <a:pt x="162" y="25"/>
                  </a:lnTo>
                  <a:lnTo>
                    <a:pt x="133" y="38"/>
                  </a:lnTo>
                  <a:lnTo>
                    <a:pt x="105" y="101"/>
                  </a:lnTo>
                  <a:lnTo>
                    <a:pt x="91" y="114"/>
                  </a:lnTo>
                  <a:lnTo>
                    <a:pt x="62" y="138"/>
                  </a:lnTo>
                  <a:lnTo>
                    <a:pt x="54" y="158"/>
                  </a:lnTo>
                  <a:lnTo>
                    <a:pt x="22" y="175"/>
                  </a:lnTo>
                  <a:lnTo>
                    <a:pt x="0" y="201"/>
                  </a:lnTo>
                  <a:lnTo>
                    <a:pt x="0" y="201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218" name="Freeform 223"/>
            <p:cNvSpPr>
              <a:spLocks noChangeAspect="1"/>
            </p:cNvSpPr>
            <p:nvPr/>
          </p:nvSpPr>
          <p:spPr bwMode="auto">
            <a:xfrm>
              <a:off x="3236" y="2468"/>
              <a:ext cx="104" cy="125"/>
            </a:xfrm>
            <a:custGeom>
              <a:avLst/>
              <a:gdLst>
                <a:gd name="T0" fmla="*/ 0 w 253"/>
                <a:gd name="T1" fmla="*/ 201 h 297"/>
                <a:gd name="T2" fmla="*/ 85 w 253"/>
                <a:gd name="T3" fmla="*/ 177 h 297"/>
                <a:gd name="T4" fmla="*/ 108 w 253"/>
                <a:gd name="T5" fmla="*/ 151 h 297"/>
                <a:gd name="T6" fmla="*/ 102 w 253"/>
                <a:gd name="T7" fmla="*/ 91 h 297"/>
                <a:gd name="T8" fmla="*/ 124 w 253"/>
                <a:gd name="T9" fmla="*/ 53 h 297"/>
                <a:gd name="T10" fmla="*/ 135 w 253"/>
                <a:gd name="T11" fmla="*/ 24 h 297"/>
                <a:gd name="T12" fmla="*/ 131 w 253"/>
                <a:gd name="T13" fmla="*/ 0 h 297"/>
                <a:gd name="T14" fmla="*/ 159 w 253"/>
                <a:gd name="T15" fmla="*/ 35 h 297"/>
                <a:gd name="T16" fmla="*/ 203 w 253"/>
                <a:gd name="T17" fmla="*/ 67 h 297"/>
                <a:gd name="T18" fmla="*/ 240 w 253"/>
                <a:gd name="T19" fmla="*/ 74 h 297"/>
                <a:gd name="T20" fmla="*/ 242 w 253"/>
                <a:gd name="T21" fmla="*/ 96 h 297"/>
                <a:gd name="T22" fmla="*/ 253 w 253"/>
                <a:gd name="T23" fmla="*/ 114 h 297"/>
                <a:gd name="T24" fmla="*/ 253 w 253"/>
                <a:gd name="T25" fmla="*/ 138 h 297"/>
                <a:gd name="T26" fmla="*/ 211 w 253"/>
                <a:gd name="T27" fmla="*/ 163 h 297"/>
                <a:gd name="T28" fmla="*/ 183 w 253"/>
                <a:gd name="T29" fmla="*/ 214 h 297"/>
                <a:gd name="T30" fmla="*/ 142 w 253"/>
                <a:gd name="T31" fmla="*/ 239 h 297"/>
                <a:gd name="T32" fmla="*/ 71 w 253"/>
                <a:gd name="T33" fmla="*/ 277 h 297"/>
                <a:gd name="T34" fmla="*/ 37 w 253"/>
                <a:gd name="T35" fmla="*/ 297 h 297"/>
                <a:gd name="T36" fmla="*/ 26 w 253"/>
                <a:gd name="T37" fmla="*/ 270 h 297"/>
                <a:gd name="T38" fmla="*/ 22 w 253"/>
                <a:gd name="T39" fmla="*/ 251 h 297"/>
                <a:gd name="T40" fmla="*/ 0 w 253"/>
                <a:gd name="T41" fmla="*/ 201 h 297"/>
                <a:gd name="T42" fmla="*/ 0 w 253"/>
                <a:gd name="T43" fmla="*/ 201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3" h="297">
                  <a:moveTo>
                    <a:pt x="0" y="201"/>
                  </a:moveTo>
                  <a:lnTo>
                    <a:pt x="85" y="177"/>
                  </a:lnTo>
                  <a:lnTo>
                    <a:pt x="108" y="151"/>
                  </a:lnTo>
                  <a:lnTo>
                    <a:pt x="102" y="91"/>
                  </a:lnTo>
                  <a:lnTo>
                    <a:pt x="124" y="53"/>
                  </a:lnTo>
                  <a:lnTo>
                    <a:pt x="135" y="24"/>
                  </a:lnTo>
                  <a:lnTo>
                    <a:pt x="131" y="0"/>
                  </a:lnTo>
                  <a:lnTo>
                    <a:pt x="159" y="35"/>
                  </a:lnTo>
                  <a:lnTo>
                    <a:pt x="203" y="67"/>
                  </a:lnTo>
                  <a:lnTo>
                    <a:pt x="240" y="74"/>
                  </a:lnTo>
                  <a:lnTo>
                    <a:pt x="242" y="96"/>
                  </a:lnTo>
                  <a:lnTo>
                    <a:pt x="253" y="114"/>
                  </a:lnTo>
                  <a:lnTo>
                    <a:pt x="253" y="138"/>
                  </a:lnTo>
                  <a:lnTo>
                    <a:pt x="211" y="163"/>
                  </a:lnTo>
                  <a:lnTo>
                    <a:pt x="183" y="214"/>
                  </a:lnTo>
                  <a:lnTo>
                    <a:pt x="142" y="239"/>
                  </a:lnTo>
                  <a:lnTo>
                    <a:pt x="71" y="277"/>
                  </a:lnTo>
                  <a:lnTo>
                    <a:pt x="37" y="297"/>
                  </a:lnTo>
                  <a:lnTo>
                    <a:pt x="26" y="270"/>
                  </a:lnTo>
                  <a:lnTo>
                    <a:pt x="22" y="251"/>
                  </a:lnTo>
                  <a:lnTo>
                    <a:pt x="0" y="201"/>
                  </a:lnTo>
                  <a:lnTo>
                    <a:pt x="0" y="201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219" name="Freeform 224"/>
            <p:cNvSpPr>
              <a:spLocks noChangeAspect="1"/>
            </p:cNvSpPr>
            <p:nvPr/>
          </p:nvSpPr>
          <p:spPr bwMode="auto">
            <a:xfrm>
              <a:off x="3203" y="2436"/>
              <a:ext cx="89" cy="69"/>
            </a:xfrm>
            <a:custGeom>
              <a:avLst/>
              <a:gdLst>
                <a:gd name="T0" fmla="*/ 13 w 219"/>
                <a:gd name="T1" fmla="*/ 0 h 165"/>
                <a:gd name="T2" fmla="*/ 0 w 219"/>
                <a:gd name="T3" fmla="*/ 61 h 165"/>
                <a:gd name="T4" fmla="*/ 0 w 219"/>
                <a:gd name="T5" fmla="*/ 74 h 165"/>
                <a:gd name="T6" fmla="*/ 32 w 219"/>
                <a:gd name="T7" fmla="*/ 134 h 165"/>
                <a:gd name="T8" fmla="*/ 43 w 219"/>
                <a:gd name="T9" fmla="*/ 149 h 165"/>
                <a:gd name="T10" fmla="*/ 154 w 219"/>
                <a:gd name="T11" fmla="*/ 165 h 165"/>
                <a:gd name="T12" fmla="*/ 182 w 219"/>
                <a:gd name="T13" fmla="*/ 165 h 165"/>
                <a:gd name="T14" fmla="*/ 219 w 219"/>
                <a:gd name="T15" fmla="*/ 100 h 165"/>
                <a:gd name="T16" fmla="*/ 210 w 219"/>
                <a:gd name="T17" fmla="*/ 63 h 165"/>
                <a:gd name="T18" fmla="*/ 196 w 219"/>
                <a:gd name="T19" fmla="*/ 63 h 165"/>
                <a:gd name="T20" fmla="*/ 154 w 219"/>
                <a:gd name="T21" fmla="*/ 88 h 165"/>
                <a:gd name="T22" fmla="*/ 154 w 219"/>
                <a:gd name="T23" fmla="*/ 101 h 165"/>
                <a:gd name="T24" fmla="*/ 76 w 219"/>
                <a:gd name="T25" fmla="*/ 92 h 165"/>
                <a:gd name="T26" fmla="*/ 70 w 219"/>
                <a:gd name="T27" fmla="*/ 76 h 165"/>
                <a:gd name="T28" fmla="*/ 70 w 219"/>
                <a:gd name="T29" fmla="*/ 63 h 165"/>
                <a:gd name="T30" fmla="*/ 42 w 219"/>
                <a:gd name="T31" fmla="*/ 76 h 165"/>
                <a:gd name="T32" fmla="*/ 13 w 219"/>
                <a:gd name="T33" fmla="*/ 13 h 165"/>
                <a:gd name="T34" fmla="*/ 13 w 219"/>
                <a:gd name="T35" fmla="*/ 0 h 165"/>
                <a:gd name="T36" fmla="*/ 13 w 219"/>
                <a:gd name="T3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9" h="165">
                  <a:moveTo>
                    <a:pt x="13" y="0"/>
                  </a:moveTo>
                  <a:lnTo>
                    <a:pt x="0" y="61"/>
                  </a:lnTo>
                  <a:lnTo>
                    <a:pt x="0" y="74"/>
                  </a:lnTo>
                  <a:lnTo>
                    <a:pt x="32" y="134"/>
                  </a:lnTo>
                  <a:lnTo>
                    <a:pt x="43" y="149"/>
                  </a:lnTo>
                  <a:lnTo>
                    <a:pt x="154" y="165"/>
                  </a:lnTo>
                  <a:lnTo>
                    <a:pt x="182" y="165"/>
                  </a:lnTo>
                  <a:lnTo>
                    <a:pt x="219" y="100"/>
                  </a:lnTo>
                  <a:lnTo>
                    <a:pt x="210" y="63"/>
                  </a:lnTo>
                  <a:lnTo>
                    <a:pt x="196" y="63"/>
                  </a:lnTo>
                  <a:lnTo>
                    <a:pt x="154" y="88"/>
                  </a:lnTo>
                  <a:lnTo>
                    <a:pt x="154" y="101"/>
                  </a:lnTo>
                  <a:lnTo>
                    <a:pt x="76" y="92"/>
                  </a:lnTo>
                  <a:lnTo>
                    <a:pt x="70" y="76"/>
                  </a:lnTo>
                  <a:lnTo>
                    <a:pt x="70" y="63"/>
                  </a:lnTo>
                  <a:lnTo>
                    <a:pt x="42" y="76"/>
                  </a:lnTo>
                  <a:lnTo>
                    <a:pt x="13" y="13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220" name="Freeform 225"/>
            <p:cNvSpPr>
              <a:spLocks noChangeAspect="1"/>
            </p:cNvSpPr>
            <p:nvPr/>
          </p:nvSpPr>
          <p:spPr bwMode="auto">
            <a:xfrm>
              <a:off x="3155" y="2393"/>
              <a:ext cx="29" cy="20"/>
            </a:xfrm>
            <a:custGeom>
              <a:avLst/>
              <a:gdLst>
                <a:gd name="T0" fmla="*/ 73 w 73"/>
                <a:gd name="T1" fmla="*/ 51 h 51"/>
                <a:gd name="T2" fmla="*/ 58 w 73"/>
                <a:gd name="T3" fmla="*/ 0 h 51"/>
                <a:gd name="T4" fmla="*/ 20 w 73"/>
                <a:gd name="T5" fmla="*/ 1 h 51"/>
                <a:gd name="T6" fmla="*/ 0 w 73"/>
                <a:gd name="T7" fmla="*/ 28 h 51"/>
                <a:gd name="T8" fmla="*/ 44 w 73"/>
                <a:gd name="T9" fmla="*/ 51 h 51"/>
                <a:gd name="T10" fmla="*/ 73 w 73"/>
                <a:gd name="T11" fmla="*/ 51 h 51"/>
                <a:gd name="T12" fmla="*/ 73 w 73"/>
                <a:gd name="T13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51">
                  <a:moveTo>
                    <a:pt x="73" y="51"/>
                  </a:moveTo>
                  <a:lnTo>
                    <a:pt x="58" y="0"/>
                  </a:lnTo>
                  <a:lnTo>
                    <a:pt x="20" y="1"/>
                  </a:lnTo>
                  <a:lnTo>
                    <a:pt x="0" y="28"/>
                  </a:lnTo>
                  <a:lnTo>
                    <a:pt x="44" y="51"/>
                  </a:lnTo>
                  <a:lnTo>
                    <a:pt x="73" y="51"/>
                  </a:lnTo>
                  <a:lnTo>
                    <a:pt x="73" y="51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221" name="Freeform 226"/>
            <p:cNvSpPr>
              <a:spLocks noChangeAspect="1"/>
            </p:cNvSpPr>
            <p:nvPr/>
          </p:nvSpPr>
          <p:spPr bwMode="auto">
            <a:xfrm>
              <a:off x="3040" y="2270"/>
              <a:ext cx="144" cy="143"/>
            </a:xfrm>
            <a:custGeom>
              <a:avLst/>
              <a:gdLst>
                <a:gd name="T0" fmla="*/ 337 w 352"/>
                <a:gd name="T1" fmla="*/ 288 h 339"/>
                <a:gd name="T2" fmla="*/ 352 w 352"/>
                <a:gd name="T3" fmla="*/ 263 h 339"/>
                <a:gd name="T4" fmla="*/ 323 w 352"/>
                <a:gd name="T5" fmla="*/ 213 h 339"/>
                <a:gd name="T6" fmla="*/ 309 w 352"/>
                <a:gd name="T7" fmla="*/ 163 h 339"/>
                <a:gd name="T8" fmla="*/ 253 w 352"/>
                <a:gd name="T9" fmla="*/ 150 h 339"/>
                <a:gd name="T10" fmla="*/ 242 w 352"/>
                <a:gd name="T11" fmla="*/ 116 h 339"/>
                <a:gd name="T12" fmla="*/ 266 w 352"/>
                <a:gd name="T13" fmla="*/ 62 h 339"/>
                <a:gd name="T14" fmla="*/ 225 w 352"/>
                <a:gd name="T15" fmla="*/ 49 h 339"/>
                <a:gd name="T16" fmla="*/ 203 w 352"/>
                <a:gd name="T17" fmla="*/ 37 h 339"/>
                <a:gd name="T18" fmla="*/ 178 w 352"/>
                <a:gd name="T19" fmla="*/ 0 h 339"/>
                <a:gd name="T20" fmla="*/ 142 w 352"/>
                <a:gd name="T21" fmla="*/ 0 h 339"/>
                <a:gd name="T22" fmla="*/ 78 w 352"/>
                <a:gd name="T23" fmla="*/ 20 h 339"/>
                <a:gd name="T24" fmla="*/ 85 w 352"/>
                <a:gd name="T25" fmla="*/ 48 h 339"/>
                <a:gd name="T26" fmla="*/ 65 w 352"/>
                <a:gd name="T27" fmla="*/ 104 h 339"/>
                <a:gd name="T28" fmla="*/ 12 w 352"/>
                <a:gd name="T29" fmla="*/ 138 h 339"/>
                <a:gd name="T30" fmla="*/ 0 w 352"/>
                <a:gd name="T31" fmla="*/ 173 h 339"/>
                <a:gd name="T32" fmla="*/ 16 w 352"/>
                <a:gd name="T33" fmla="*/ 215 h 339"/>
                <a:gd name="T34" fmla="*/ 83 w 352"/>
                <a:gd name="T35" fmla="*/ 213 h 339"/>
                <a:gd name="T36" fmla="*/ 154 w 352"/>
                <a:gd name="T37" fmla="*/ 276 h 339"/>
                <a:gd name="T38" fmla="*/ 153 w 352"/>
                <a:gd name="T39" fmla="*/ 290 h 339"/>
                <a:gd name="T40" fmla="*/ 197 w 352"/>
                <a:gd name="T41" fmla="*/ 339 h 339"/>
                <a:gd name="T42" fmla="*/ 263 w 352"/>
                <a:gd name="T43" fmla="*/ 314 h 339"/>
                <a:gd name="T44" fmla="*/ 281 w 352"/>
                <a:gd name="T45" fmla="*/ 314 h 339"/>
                <a:gd name="T46" fmla="*/ 295 w 352"/>
                <a:gd name="T47" fmla="*/ 289 h 339"/>
                <a:gd name="T48" fmla="*/ 323 w 352"/>
                <a:gd name="T49" fmla="*/ 288 h 339"/>
                <a:gd name="T50" fmla="*/ 337 w 352"/>
                <a:gd name="T51" fmla="*/ 288 h 339"/>
                <a:gd name="T52" fmla="*/ 337 w 352"/>
                <a:gd name="T53" fmla="*/ 288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52" h="339">
                  <a:moveTo>
                    <a:pt x="337" y="288"/>
                  </a:moveTo>
                  <a:lnTo>
                    <a:pt x="352" y="263"/>
                  </a:lnTo>
                  <a:lnTo>
                    <a:pt x="323" y="213"/>
                  </a:lnTo>
                  <a:lnTo>
                    <a:pt x="309" y="163"/>
                  </a:lnTo>
                  <a:lnTo>
                    <a:pt x="253" y="150"/>
                  </a:lnTo>
                  <a:lnTo>
                    <a:pt x="242" y="116"/>
                  </a:lnTo>
                  <a:lnTo>
                    <a:pt x="266" y="62"/>
                  </a:lnTo>
                  <a:lnTo>
                    <a:pt x="225" y="49"/>
                  </a:lnTo>
                  <a:lnTo>
                    <a:pt x="203" y="37"/>
                  </a:lnTo>
                  <a:lnTo>
                    <a:pt x="178" y="0"/>
                  </a:lnTo>
                  <a:lnTo>
                    <a:pt x="142" y="0"/>
                  </a:lnTo>
                  <a:lnTo>
                    <a:pt x="78" y="20"/>
                  </a:lnTo>
                  <a:lnTo>
                    <a:pt x="85" y="48"/>
                  </a:lnTo>
                  <a:lnTo>
                    <a:pt x="65" y="104"/>
                  </a:lnTo>
                  <a:lnTo>
                    <a:pt x="12" y="138"/>
                  </a:lnTo>
                  <a:lnTo>
                    <a:pt x="0" y="173"/>
                  </a:lnTo>
                  <a:lnTo>
                    <a:pt x="16" y="215"/>
                  </a:lnTo>
                  <a:lnTo>
                    <a:pt x="83" y="213"/>
                  </a:lnTo>
                  <a:lnTo>
                    <a:pt x="154" y="276"/>
                  </a:lnTo>
                  <a:lnTo>
                    <a:pt x="153" y="290"/>
                  </a:lnTo>
                  <a:lnTo>
                    <a:pt x="197" y="339"/>
                  </a:lnTo>
                  <a:lnTo>
                    <a:pt x="263" y="314"/>
                  </a:lnTo>
                  <a:lnTo>
                    <a:pt x="281" y="314"/>
                  </a:lnTo>
                  <a:lnTo>
                    <a:pt x="295" y="289"/>
                  </a:lnTo>
                  <a:lnTo>
                    <a:pt x="323" y="288"/>
                  </a:lnTo>
                  <a:lnTo>
                    <a:pt x="337" y="288"/>
                  </a:lnTo>
                  <a:lnTo>
                    <a:pt x="337" y="288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222" name="Freeform 227"/>
            <p:cNvSpPr>
              <a:spLocks noChangeAspect="1"/>
            </p:cNvSpPr>
            <p:nvPr/>
          </p:nvSpPr>
          <p:spPr bwMode="auto">
            <a:xfrm>
              <a:off x="2970" y="2343"/>
              <a:ext cx="78" cy="61"/>
            </a:xfrm>
            <a:custGeom>
              <a:avLst/>
              <a:gdLst>
                <a:gd name="T0" fmla="*/ 168 w 189"/>
                <a:gd name="T1" fmla="*/ 6 h 145"/>
                <a:gd name="T2" fmla="*/ 135 w 189"/>
                <a:gd name="T3" fmla="*/ 7 h 145"/>
                <a:gd name="T4" fmla="*/ 117 w 189"/>
                <a:gd name="T5" fmla="*/ 19 h 145"/>
                <a:gd name="T6" fmla="*/ 72 w 189"/>
                <a:gd name="T7" fmla="*/ 19 h 145"/>
                <a:gd name="T8" fmla="*/ 22 w 189"/>
                <a:gd name="T9" fmla="*/ 0 h 145"/>
                <a:gd name="T10" fmla="*/ 15 w 189"/>
                <a:gd name="T11" fmla="*/ 33 h 145"/>
                <a:gd name="T12" fmla="*/ 28 w 189"/>
                <a:gd name="T13" fmla="*/ 80 h 145"/>
                <a:gd name="T14" fmla="*/ 13 w 189"/>
                <a:gd name="T15" fmla="*/ 94 h 145"/>
                <a:gd name="T16" fmla="*/ 0 w 189"/>
                <a:gd name="T17" fmla="*/ 107 h 145"/>
                <a:gd name="T18" fmla="*/ 13 w 189"/>
                <a:gd name="T19" fmla="*/ 132 h 145"/>
                <a:gd name="T20" fmla="*/ 47 w 189"/>
                <a:gd name="T21" fmla="*/ 142 h 145"/>
                <a:gd name="T22" fmla="*/ 83 w 189"/>
                <a:gd name="T23" fmla="*/ 145 h 145"/>
                <a:gd name="T24" fmla="*/ 108 w 189"/>
                <a:gd name="T25" fmla="*/ 132 h 145"/>
                <a:gd name="T26" fmla="*/ 154 w 189"/>
                <a:gd name="T27" fmla="*/ 132 h 145"/>
                <a:gd name="T28" fmla="*/ 168 w 189"/>
                <a:gd name="T29" fmla="*/ 94 h 145"/>
                <a:gd name="T30" fmla="*/ 111 w 189"/>
                <a:gd name="T31" fmla="*/ 82 h 145"/>
                <a:gd name="T32" fmla="*/ 111 w 189"/>
                <a:gd name="T33" fmla="*/ 57 h 145"/>
                <a:gd name="T34" fmla="*/ 157 w 189"/>
                <a:gd name="T35" fmla="*/ 51 h 145"/>
                <a:gd name="T36" fmla="*/ 189 w 189"/>
                <a:gd name="T37" fmla="*/ 47 h 145"/>
                <a:gd name="T38" fmla="*/ 168 w 189"/>
                <a:gd name="T39" fmla="*/ 6 h 145"/>
                <a:gd name="T40" fmla="*/ 168 w 189"/>
                <a:gd name="T41" fmla="*/ 6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9" h="145">
                  <a:moveTo>
                    <a:pt x="168" y="6"/>
                  </a:moveTo>
                  <a:lnTo>
                    <a:pt x="135" y="7"/>
                  </a:lnTo>
                  <a:lnTo>
                    <a:pt x="117" y="19"/>
                  </a:lnTo>
                  <a:lnTo>
                    <a:pt x="72" y="19"/>
                  </a:lnTo>
                  <a:lnTo>
                    <a:pt x="22" y="0"/>
                  </a:lnTo>
                  <a:lnTo>
                    <a:pt x="15" y="33"/>
                  </a:lnTo>
                  <a:lnTo>
                    <a:pt x="28" y="80"/>
                  </a:lnTo>
                  <a:lnTo>
                    <a:pt x="13" y="94"/>
                  </a:lnTo>
                  <a:lnTo>
                    <a:pt x="0" y="107"/>
                  </a:lnTo>
                  <a:lnTo>
                    <a:pt x="13" y="132"/>
                  </a:lnTo>
                  <a:lnTo>
                    <a:pt x="47" y="142"/>
                  </a:lnTo>
                  <a:lnTo>
                    <a:pt x="83" y="145"/>
                  </a:lnTo>
                  <a:lnTo>
                    <a:pt x="108" y="132"/>
                  </a:lnTo>
                  <a:lnTo>
                    <a:pt x="154" y="132"/>
                  </a:lnTo>
                  <a:lnTo>
                    <a:pt x="168" y="94"/>
                  </a:lnTo>
                  <a:lnTo>
                    <a:pt x="111" y="82"/>
                  </a:lnTo>
                  <a:lnTo>
                    <a:pt x="111" y="57"/>
                  </a:lnTo>
                  <a:lnTo>
                    <a:pt x="157" y="51"/>
                  </a:lnTo>
                  <a:lnTo>
                    <a:pt x="189" y="47"/>
                  </a:lnTo>
                  <a:lnTo>
                    <a:pt x="168" y="6"/>
                  </a:lnTo>
                  <a:lnTo>
                    <a:pt x="168" y="6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223" name="Freeform 228"/>
            <p:cNvSpPr>
              <a:spLocks noChangeAspect="1"/>
            </p:cNvSpPr>
            <p:nvPr/>
          </p:nvSpPr>
          <p:spPr bwMode="auto">
            <a:xfrm>
              <a:off x="2964" y="2338"/>
              <a:ext cx="20" cy="50"/>
            </a:xfrm>
            <a:custGeom>
              <a:avLst/>
              <a:gdLst>
                <a:gd name="T0" fmla="*/ 52 w 52"/>
                <a:gd name="T1" fmla="*/ 13 h 117"/>
                <a:gd name="T2" fmla="*/ 29 w 52"/>
                <a:gd name="T3" fmla="*/ 0 h 117"/>
                <a:gd name="T4" fmla="*/ 9 w 52"/>
                <a:gd name="T5" fmla="*/ 56 h 117"/>
                <a:gd name="T6" fmla="*/ 11 w 52"/>
                <a:gd name="T7" fmla="*/ 79 h 117"/>
                <a:gd name="T8" fmla="*/ 0 w 52"/>
                <a:gd name="T9" fmla="*/ 97 h 117"/>
                <a:gd name="T10" fmla="*/ 16 w 52"/>
                <a:gd name="T11" fmla="*/ 117 h 117"/>
                <a:gd name="T12" fmla="*/ 44 w 52"/>
                <a:gd name="T13" fmla="*/ 92 h 117"/>
                <a:gd name="T14" fmla="*/ 44 w 52"/>
                <a:gd name="T15" fmla="*/ 79 h 117"/>
                <a:gd name="T16" fmla="*/ 34 w 52"/>
                <a:gd name="T17" fmla="*/ 43 h 117"/>
                <a:gd name="T18" fmla="*/ 43 w 52"/>
                <a:gd name="T19" fmla="*/ 23 h 117"/>
                <a:gd name="T20" fmla="*/ 52 w 52"/>
                <a:gd name="T21" fmla="*/ 13 h 117"/>
                <a:gd name="T22" fmla="*/ 52 w 52"/>
                <a:gd name="T23" fmla="*/ 13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2" h="117">
                  <a:moveTo>
                    <a:pt x="52" y="13"/>
                  </a:moveTo>
                  <a:lnTo>
                    <a:pt x="29" y="0"/>
                  </a:lnTo>
                  <a:lnTo>
                    <a:pt x="9" y="56"/>
                  </a:lnTo>
                  <a:lnTo>
                    <a:pt x="11" y="79"/>
                  </a:lnTo>
                  <a:lnTo>
                    <a:pt x="0" y="97"/>
                  </a:lnTo>
                  <a:lnTo>
                    <a:pt x="16" y="117"/>
                  </a:lnTo>
                  <a:lnTo>
                    <a:pt x="44" y="92"/>
                  </a:lnTo>
                  <a:lnTo>
                    <a:pt x="44" y="79"/>
                  </a:lnTo>
                  <a:lnTo>
                    <a:pt x="34" y="43"/>
                  </a:lnTo>
                  <a:lnTo>
                    <a:pt x="43" y="23"/>
                  </a:lnTo>
                  <a:lnTo>
                    <a:pt x="52" y="13"/>
                  </a:lnTo>
                  <a:lnTo>
                    <a:pt x="52" y="13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224" name="Freeform 229"/>
            <p:cNvSpPr>
              <a:spLocks noChangeAspect="1"/>
            </p:cNvSpPr>
            <p:nvPr/>
          </p:nvSpPr>
          <p:spPr bwMode="auto">
            <a:xfrm>
              <a:off x="2976" y="2312"/>
              <a:ext cx="24" cy="33"/>
            </a:xfrm>
            <a:custGeom>
              <a:avLst/>
              <a:gdLst>
                <a:gd name="T0" fmla="*/ 0 w 58"/>
                <a:gd name="T1" fmla="*/ 64 h 76"/>
                <a:gd name="T2" fmla="*/ 15 w 58"/>
                <a:gd name="T3" fmla="*/ 38 h 76"/>
                <a:gd name="T4" fmla="*/ 29 w 58"/>
                <a:gd name="T5" fmla="*/ 0 h 76"/>
                <a:gd name="T6" fmla="*/ 58 w 58"/>
                <a:gd name="T7" fmla="*/ 13 h 76"/>
                <a:gd name="T8" fmla="*/ 41 w 58"/>
                <a:gd name="T9" fmla="*/ 38 h 76"/>
                <a:gd name="T10" fmla="*/ 29 w 58"/>
                <a:gd name="T11" fmla="*/ 76 h 76"/>
                <a:gd name="T12" fmla="*/ 0 w 58"/>
                <a:gd name="T13" fmla="*/ 64 h 76"/>
                <a:gd name="T14" fmla="*/ 0 w 58"/>
                <a:gd name="T15" fmla="*/ 6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76">
                  <a:moveTo>
                    <a:pt x="0" y="64"/>
                  </a:moveTo>
                  <a:lnTo>
                    <a:pt x="15" y="38"/>
                  </a:lnTo>
                  <a:lnTo>
                    <a:pt x="29" y="0"/>
                  </a:lnTo>
                  <a:lnTo>
                    <a:pt x="58" y="13"/>
                  </a:lnTo>
                  <a:lnTo>
                    <a:pt x="41" y="38"/>
                  </a:lnTo>
                  <a:lnTo>
                    <a:pt x="29" y="76"/>
                  </a:lnTo>
                  <a:lnTo>
                    <a:pt x="0" y="64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225" name="Freeform 230"/>
            <p:cNvSpPr>
              <a:spLocks noChangeAspect="1"/>
            </p:cNvSpPr>
            <p:nvPr/>
          </p:nvSpPr>
          <p:spPr bwMode="auto">
            <a:xfrm>
              <a:off x="2984" y="2276"/>
              <a:ext cx="90" cy="74"/>
            </a:xfrm>
            <a:custGeom>
              <a:avLst/>
              <a:gdLst>
                <a:gd name="T0" fmla="*/ 0 w 222"/>
                <a:gd name="T1" fmla="*/ 162 h 177"/>
                <a:gd name="T2" fmla="*/ 41 w 222"/>
                <a:gd name="T3" fmla="*/ 177 h 177"/>
                <a:gd name="T4" fmla="*/ 81 w 222"/>
                <a:gd name="T5" fmla="*/ 177 h 177"/>
                <a:gd name="T6" fmla="*/ 103 w 222"/>
                <a:gd name="T7" fmla="*/ 170 h 177"/>
                <a:gd name="T8" fmla="*/ 138 w 222"/>
                <a:gd name="T9" fmla="*/ 164 h 177"/>
                <a:gd name="T10" fmla="*/ 151 w 222"/>
                <a:gd name="T11" fmla="*/ 126 h 177"/>
                <a:gd name="T12" fmla="*/ 209 w 222"/>
                <a:gd name="T13" fmla="*/ 88 h 177"/>
                <a:gd name="T14" fmla="*/ 222 w 222"/>
                <a:gd name="T15" fmla="*/ 38 h 177"/>
                <a:gd name="T16" fmla="*/ 222 w 222"/>
                <a:gd name="T17" fmla="*/ 13 h 177"/>
                <a:gd name="T18" fmla="*/ 209 w 222"/>
                <a:gd name="T19" fmla="*/ 11 h 177"/>
                <a:gd name="T20" fmla="*/ 181 w 222"/>
                <a:gd name="T21" fmla="*/ 3 h 177"/>
                <a:gd name="T22" fmla="*/ 159 w 222"/>
                <a:gd name="T23" fmla="*/ 14 h 177"/>
                <a:gd name="T24" fmla="*/ 126 w 222"/>
                <a:gd name="T25" fmla="*/ 11 h 177"/>
                <a:gd name="T26" fmla="*/ 108 w 222"/>
                <a:gd name="T27" fmla="*/ 0 h 177"/>
                <a:gd name="T28" fmla="*/ 81 w 222"/>
                <a:gd name="T29" fmla="*/ 5 h 177"/>
                <a:gd name="T30" fmla="*/ 51 w 222"/>
                <a:gd name="T31" fmla="*/ 14 h 177"/>
                <a:gd name="T32" fmla="*/ 24 w 222"/>
                <a:gd name="T33" fmla="*/ 38 h 177"/>
                <a:gd name="T34" fmla="*/ 9 w 222"/>
                <a:gd name="T35" fmla="*/ 88 h 177"/>
                <a:gd name="T36" fmla="*/ 29 w 222"/>
                <a:gd name="T37" fmla="*/ 95 h 177"/>
                <a:gd name="T38" fmla="*/ 41 w 222"/>
                <a:gd name="T39" fmla="*/ 103 h 177"/>
                <a:gd name="T40" fmla="*/ 24 w 222"/>
                <a:gd name="T41" fmla="*/ 123 h 177"/>
                <a:gd name="T42" fmla="*/ 0 w 222"/>
                <a:gd name="T43" fmla="*/ 162 h 177"/>
                <a:gd name="T44" fmla="*/ 0 w 222"/>
                <a:gd name="T45" fmla="*/ 162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22" h="177">
                  <a:moveTo>
                    <a:pt x="0" y="162"/>
                  </a:moveTo>
                  <a:lnTo>
                    <a:pt x="41" y="177"/>
                  </a:lnTo>
                  <a:lnTo>
                    <a:pt x="81" y="177"/>
                  </a:lnTo>
                  <a:lnTo>
                    <a:pt x="103" y="170"/>
                  </a:lnTo>
                  <a:lnTo>
                    <a:pt x="138" y="164"/>
                  </a:lnTo>
                  <a:lnTo>
                    <a:pt x="151" y="126"/>
                  </a:lnTo>
                  <a:lnTo>
                    <a:pt x="209" y="88"/>
                  </a:lnTo>
                  <a:lnTo>
                    <a:pt x="222" y="38"/>
                  </a:lnTo>
                  <a:lnTo>
                    <a:pt x="222" y="13"/>
                  </a:lnTo>
                  <a:lnTo>
                    <a:pt x="209" y="11"/>
                  </a:lnTo>
                  <a:lnTo>
                    <a:pt x="181" y="3"/>
                  </a:lnTo>
                  <a:lnTo>
                    <a:pt x="159" y="14"/>
                  </a:lnTo>
                  <a:lnTo>
                    <a:pt x="126" y="11"/>
                  </a:lnTo>
                  <a:lnTo>
                    <a:pt x="108" y="0"/>
                  </a:lnTo>
                  <a:lnTo>
                    <a:pt x="81" y="5"/>
                  </a:lnTo>
                  <a:lnTo>
                    <a:pt x="51" y="14"/>
                  </a:lnTo>
                  <a:lnTo>
                    <a:pt x="24" y="38"/>
                  </a:lnTo>
                  <a:lnTo>
                    <a:pt x="9" y="88"/>
                  </a:lnTo>
                  <a:lnTo>
                    <a:pt x="29" y="95"/>
                  </a:lnTo>
                  <a:lnTo>
                    <a:pt x="41" y="103"/>
                  </a:lnTo>
                  <a:lnTo>
                    <a:pt x="24" y="123"/>
                  </a:lnTo>
                  <a:lnTo>
                    <a:pt x="0" y="162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226" name="Freeform 231"/>
            <p:cNvSpPr>
              <a:spLocks noChangeAspect="1"/>
            </p:cNvSpPr>
            <p:nvPr/>
          </p:nvSpPr>
          <p:spPr bwMode="auto">
            <a:xfrm>
              <a:off x="2849" y="2186"/>
              <a:ext cx="266" cy="106"/>
            </a:xfrm>
            <a:custGeom>
              <a:avLst/>
              <a:gdLst>
                <a:gd name="T0" fmla="*/ 15 w 649"/>
                <a:gd name="T1" fmla="*/ 66 h 251"/>
                <a:gd name="T2" fmla="*/ 15 w 649"/>
                <a:gd name="T3" fmla="*/ 100 h 251"/>
                <a:gd name="T4" fmla="*/ 0 w 649"/>
                <a:gd name="T5" fmla="*/ 151 h 251"/>
                <a:gd name="T6" fmla="*/ 28 w 649"/>
                <a:gd name="T7" fmla="*/ 163 h 251"/>
                <a:gd name="T8" fmla="*/ 57 w 649"/>
                <a:gd name="T9" fmla="*/ 189 h 251"/>
                <a:gd name="T10" fmla="*/ 85 w 649"/>
                <a:gd name="T11" fmla="*/ 213 h 251"/>
                <a:gd name="T12" fmla="*/ 128 w 649"/>
                <a:gd name="T13" fmla="*/ 226 h 251"/>
                <a:gd name="T14" fmla="*/ 199 w 649"/>
                <a:gd name="T15" fmla="*/ 213 h 251"/>
                <a:gd name="T16" fmla="*/ 227 w 649"/>
                <a:gd name="T17" fmla="*/ 239 h 251"/>
                <a:gd name="T18" fmla="*/ 241 w 649"/>
                <a:gd name="T19" fmla="*/ 239 h 251"/>
                <a:gd name="T20" fmla="*/ 298 w 649"/>
                <a:gd name="T21" fmla="*/ 226 h 251"/>
                <a:gd name="T22" fmla="*/ 326 w 649"/>
                <a:gd name="T23" fmla="*/ 226 h 251"/>
                <a:gd name="T24" fmla="*/ 340 w 649"/>
                <a:gd name="T25" fmla="*/ 226 h 251"/>
                <a:gd name="T26" fmla="*/ 352 w 649"/>
                <a:gd name="T27" fmla="*/ 251 h 251"/>
                <a:gd name="T28" fmla="*/ 381 w 649"/>
                <a:gd name="T29" fmla="*/ 226 h 251"/>
                <a:gd name="T30" fmla="*/ 424 w 649"/>
                <a:gd name="T31" fmla="*/ 213 h 251"/>
                <a:gd name="T32" fmla="*/ 438 w 649"/>
                <a:gd name="T33" fmla="*/ 213 h 251"/>
                <a:gd name="T34" fmla="*/ 452 w 649"/>
                <a:gd name="T35" fmla="*/ 226 h 251"/>
                <a:gd name="T36" fmla="*/ 479 w 649"/>
                <a:gd name="T37" fmla="*/ 226 h 251"/>
                <a:gd name="T38" fmla="*/ 508 w 649"/>
                <a:gd name="T39" fmla="*/ 213 h 251"/>
                <a:gd name="T40" fmla="*/ 537 w 649"/>
                <a:gd name="T41" fmla="*/ 226 h 251"/>
                <a:gd name="T42" fmla="*/ 564 w 649"/>
                <a:gd name="T43" fmla="*/ 213 h 251"/>
                <a:gd name="T44" fmla="*/ 606 w 649"/>
                <a:gd name="T45" fmla="*/ 202 h 251"/>
                <a:gd name="T46" fmla="*/ 635 w 649"/>
                <a:gd name="T47" fmla="*/ 202 h 251"/>
                <a:gd name="T48" fmla="*/ 635 w 649"/>
                <a:gd name="T49" fmla="*/ 163 h 251"/>
                <a:gd name="T50" fmla="*/ 649 w 649"/>
                <a:gd name="T51" fmla="*/ 114 h 251"/>
                <a:gd name="T52" fmla="*/ 635 w 649"/>
                <a:gd name="T53" fmla="*/ 89 h 251"/>
                <a:gd name="T54" fmla="*/ 606 w 649"/>
                <a:gd name="T55" fmla="*/ 26 h 251"/>
                <a:gd name="T56" fmla="*/ 578 w 649"/>
                <a:gd name="T57" fmla="*/ 12 h 251"/>
                <a:gd name="T58" fmla="*/ 537 w 649"/>
                <a:gd name="T59" fmla="*/ 12 h 251"/>
                <a:gd name="T60" fmla="*/ 479 w 649"/>
                <a:gd name="T61" fmla="*/ 26 h 251"/>
                <a:gd name="T62" fmla="*/ 452 w 649"/>
                <a:gd name="T63" fmla="*/ 51 h 251"/>
                <a:gd name="T64" fmla="*/ 409 w 649"/>
                <a:gd name="T65" fmla="*/ 37 h 251"/>
                <a:gd name="T66" fmla="*/ 283 w 649"/>
                <a:gd name="T67" fmla="*/ 0 h 251"/>
                <a:gd name="T68" fmla="*/ 212 w 649"/>
                <a:gd name="T69" fmla="*/ 0 h 251"/>
                <a:gd name="T70" fmla="*/ 143 w 649"/>
                <a:gd name="T71" fmla="*/ 26 h 251"/>
                <a:gd name="T72" fmla="*/ 85 w 649"/>
                <a:gd name="T73" fmla="*/ 37 h 251"/>
                <a:gd name="T74" fmla="*/ 77 w 649"/>
                <a:gd name="T75" fmla="*/ 48 h 251"/>
                <a:gd name="T76" fmla="*/ 79 w 649"/>
                <a:gd name="T77" fmla="*/ 66 h 251"/>
                <a:gd name="T78" fmla="*/ 36 w 649"/>
                <a:gd name="T79" fmla="*/ 59 h 251"/>
                <a:gd name="T80" fmla="*/ 15 w 649"/>
                <a:gd name="T81" fmla="*/ 66 h 251"/>
                <a:gd name="T82" fmla="*/ 15 w 649"/>
                <a:gd name="T83" fmla="*/ 6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49" h="251">
                  <a:moveTo>
                    <a:pt x="15" y="66"/>
                  </a:moveTo>
                  <a:lnTo>
                    <a:pt x="15" y="100"/>
                  </a:lnTo>
                  <a:lnTo>
                    <a:pt x="0" y="151"/>
                  </a:lnTo>
                  <a:lnTo>
                    <a:pt x="28" y="163"/>
                  </a:lnTo>
                  <a:lnTo>
                    <a:pt x="57" y="189"/>
                  </a:lnTo>
                  <a:lnTo>
                    <a:pt x="85" y="213"/>
                  </a:lnTo>
                  <a:lnTo>
                    <a:pt x="128" y="226"/>
                  </a:lnTo>
                  <a:lnTo>
                    <a:pt x="199" y="213"/>
                  </a:lnTo>
                  <a:lnTo>
                    <a:pt x="227" y="239"/>
                  </a:lnTo>
                  <a:lnTo>
                    <a:pt x="241" y="239"/>
                  </a:lnTo>
                  <a:lnTo>
                    <a:pt x="298" y="226"/>
                  </a:lnTo>
                  <a:lnTo>
                    <a:pt x="326" y="226"/>
                  </a:lnTo>
                  <a:lnTo>
                    <a:pt x="340" y="226"/>
                  </a:lnTo>
                  <a:lnTo>
                    <a:pt x="352" y="251"/>
                  </a:lnTo>
                  <a:lnTo>
                    <a:pt x="381" y="226"/>
                  </a:lnTo>
                  <a:lnTo>
                    <a:pt x="424" y="213"/>
                  </a:lnTo>
                  <a:lnTo>
                    <a:pt x="438" y="213"/>
                  </a:lnTo>
                  <a:lnTo>
                    <a:pt x="452" y="226"/>
                  </a:lnTo>
                  <a:lnTo>
                    <a:pt x="479" y="226"/>
                  </a:lnTo>
                  <a:lnTo>
                    <a:pt x="508" y="213"/>
                  </a:lnTo>
                  <a:lnTo>
                    <a:pt x="537" y="226"/>
                  </a:lnTo>
                  <a:lnTo>
                    <a:pt x="564" y="213"/>
                  </a:lnTo>
                  <a:lnTo>
                    <a:pt x="606" y="202"/>
                  </a:lnTo>
                  <a:lnTo>
                    <a:pt x="635" y="202"/>
                  </a:lnTo>
                  <a:lnTo>
                    <a:pt x="635" y="163"/>
                  </a:lnTo>
                  <a:lnTo>
                    <a:pt x="649" y="114"/>
                  </a:lnTo>
                  <a:lnTo>
                    <a:pt x="635" y="89"/>
                  </a:lnTo>
                  <a:lnTo>
                    <a:pt x="606" y="26"/>
                  </a:lnTo>
                  <a:lnTo>
                    <a:pt x="578" y="12"/>
                  </a:lnTo>
                  <a:lnTo>
                    <a:pt x="537" y="12"/>
                  </a:lnTo>
                  <a:lnTo>
                    <a:pt x="479" y="26"/>
                  </a:lnTo>
                  <a:lnTo>
                    <a:pt x="452" y="51"/>
                  </a:lnTo>
                  <a:lnTo>
                    <a:pt x="409" y="37"/>
                  </a:lnTo>
                  <a:lnTo>
                    <a:pt x="283" y="0"/>
                  </a:lnTo>
                  <a:lnTo>
                    <a:pt x="212" y="0"/>
                  </a:lnTo>
                  <a:lnTo>
                    <a:pt x="143" y="26"/>
                  </a:lnTo>
                  <a:lnTo>
                    <a:pt x="85" y="37"/>
                  </a:lnTo>
                  <a:lnTo>
                    <a:pt x="77" y="48"/>
                  </a:lnTo>
                  <a:lnTo>
                    <a:pt x="79" y="66"/>
                  </a:lnTo>
                  <a:lnTo>
                    <a:pt x="36" y="59"/>
                  </a:lnTo>
                  <a:lnTo>
                    <a:pt x="15" y="66"/>
                  </a:lnTo>
                  <a:lnTo>
                    <a:pt x="15" y="66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227" name="Freeform 232"/>
            <p:cNvSpPr>
              <a:spLocks noChangeAspect="1"/>
            </p:cNvSpPr>
            <p:nvPr/>
          </p:nvSpPr>
          <p:spPr bwMode="auto">
            <a:xfrm>
              <a:off x="2936" y="2302"/>
              <a:ext cx="22" cy="16"/>
            </a:xfrm>
            <a:custGeom>
              <a:avLst/>
              <a:gdLst>
                <a:gd name="T0" fmla="*/ 57 w 57"/>
                <a:gd name="T1" fmla="*/ 0 h 39"/>
                <a:gd name="T2" fmla="*/ 29 w 57"/>
                <a:gd name="T3" fmla="*/ 0 h 39"/>
                <a:gd name="T4" fmla="*/ 0 w 57"/>
                <a:gd name="T5" fmla="*/ 14 h 39"/>
                <a:gd name="T6" fmla="*/ 0 w 57"/>
                <a:gd name="T7" fmla="*/ 39 h 39"/>
                <a:gd name="T8" fmla="*/ 15 w 57"/>
                <a:gd name="T9" fmla="*/ 39 h 39"/>
                <a:gd name="T10" fmla="*/ 29 w 57"/>
                <a:gd name="T11" fmla="*/ 26 h 39"/>
                <a:gd name="T12" fmla="*/ 42 w 57"/>
                <a:gd name="T13" fmla="*/ 26 h 39"/>
                <a:gd name="T14" fmla="*/ 57 w 57"/>
                <a:gd name="T15" fmla="*/ 14 h 39"/>
                <a:gd name="T16" fmla="*/ 57 w 57"/>
                <a:gd name="T17" fmla="*/ 0 h 39"/>
                <a:gd name="T18" fmla="*/ 57 w 57"/>
                <a:gd name="T1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39">
                  <a:moveTo>
                    <a:pt x="57" y="0"/>
                  </a:moveTo>
                  <a:lnTo>
                    <a:pt x="29" y="0"/>
                  </a:lnTo>
                  <a:lnTo>
                    <a:pt x="0" y="14"/>
                  </a:lnTo>
                  <a:lnTo>
                    <a:pt x="0" y="39"/>
                  </a:lnTo>
                  <a:lnTo>
                    <a:pt x="15" y="39"/>
                  </a:lnTo>
                  <a:lnTo>
                    <a:pt x="29" y="26"/>
                  </a:lnTo>
                  <a:lnTo>
                    <a:pt x="42" y="26"/>
                  </a:lnTo>
                  <a:lnTo>
                    <a:pt x="57" y="14"/>
                  </a:lnTo>
                  <a:lnTo>
                    <a:pt x="57" y="0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228" name="Freeform 233"/>
            <p:cNvSpPr>
              <a:spLocks noChangeAspect="1"/>
            </p:cNvSpPr>
            <p:nvPr/>
          </p:nvSpPr>
          <p:spPr bwMode="auto">
            <a:xfrm>
              <a:off x="2785" y="2000"/>
              <a:ext cx="237" cy="132"/>
            </a:xfrm>
            <a:custGeom>
              <a:avLst/>
              <a:gdLst>
                <a:gd name="T0" fmla="*/ 551 w 579"/>
                <a:gd name="T1" fmla="*/ 200 h 312"/>
                <a:gd name="T2" fmla="*/ 524 w 579"/>
                <a:gd name="T3" fmla="*/ 214 h 312"/>
                <a:gd name="T4" fmla="*/ 495 w 579"/>
                <a:gd name="T5" fmla="*/ 238 h 312"/>
                <a:gd name="T6" fmla="*/ 438 w 579"/>
                <a:gd name="T7" fmla="*/ 251 h 312"/>
                <a:gd name="T8" fmla="*/ 409 w 579"/>
                <a:gd name="T9" fmla="*/ 251 h 312"/>
                <a:gd name="T10" fmla="*/ 409 w 579"/>
                <a:gd name="T11" fmla="*/ 276 h 312"/>
                <a:gd name="T12" fmla="*/ 438 w 579"/>
                <a:gd name="T13" fmla="*/ 289 h 312"/>
                <a:gd name="T14" fmla="*/ 409 w 579"/>
                <a:gd name="T15" fmla="*/ 301 h 312"/>
                <a:gd name="T16" fmla="*/ 396 w 579"/>
                <a:gd name="T17" fmla="*/ 301 h 312"/>
                <a:gd name="T18" fmla="*/ 367 w 579"/>
                <a:gd name="T19" fmla="*/ 264 h 312"/>
                <a:gd name="T20" fmla="*/ 354 w 579"/>
                <a:gd name="T21" fmla="*/ 251 h 312"/>
                <a:gd name="T22" fmla="*/ 325 w 579"/>
                <a:gd name="T23" fmla="*/ 251 h 312"/>
                <a:gd name="T24" fmla="*/ 298 w 579"/>
                <a:gd name="T25" fmla="*/ 251 h 312"/>
                <a:gd name="T26" fmla="*/ 283 w 579"/>
                <a:gd name="T27" fmla="*/ 289 h 312"/>
                <a:gd name="T28" fmla="*/ 254 w 579"/>
                <a:gd name="T29" fmla="*/ 301 h 312"/>
                <a:gd name="T30" fmla="*/ 240 w 579"/>
                <a:gd name="T31" fmla="*/ 301 h 312"/>
                <a:gd name="T32" fmla="*/ 227 w 579"/>
                <a:gd name="T33" fmla="*/ 312 h 312"/>
                <a:gd name="T34" fmla="*/ 228 w 579"/>
                <a:gd name="T35" fmla="*/ 247 h 312"/>
                <a:gd name="T36" fmla="*/ 261 w 579"/>
                <a:gd name="T37" fmla="*/ 219 h 312"/>
                <a:gd name="T38" fmla="*/ 283 w 579"/>
                <a:gd name="T39" fmla="*/ 214 h 312"/>
                <a:gd name="T40" fmla="*/ 269 w 579"/>
                <a:gd name="T41" fmla="*/ 187 h 312"/>
                <a:gd name="T42" fmla="*/ 240 w 579"/>
                <a:gd name="T43" fmla="*/ 150 h 312"/>
                <a:gd name="T44" fmla="*/ 212 w 579"/>
                <a:gd name="T45" fmla="*/ 152 h 312"/>
                <a:gd name="T46" fmla="*/ 170 w 579"/>
                <a:gd name="T47" fmla="*/ 163 h 312"/>
                <a:gd name="T48" fmla="*/ 154 w 579"/>
                <a:gd name="T49" fmla="*/ 189 h 312"/>
                <a:gd name="T50" fmla="*/ 100 w 579"/>
                <a:gd name="T51" fmla="*/ 188 h 312"/>
                <a:gd name="T52" fmla="*/ 37 w 579"/>
                <a:gd name="T53" fmla="*/ 189 h 312"/>
                <a:gd name="T54" fmla="*/ 12 w 579"/>
                <a:gd name="T55" fmla="*/ 172 h 312"/>
                <a:gd name="T56" fmla="*/ 0 w 579"/>
                <a:gd name="T57" fmla="*/ 137 h 312"/>
                <a:gd name="T58" fmla="*/ 57 w 579"/>
                <a:gd name="T59" fmla="*/ 63 h 312"/>
                <a:gd name="T60" fmla="*/ 43 w 579"/>
                <a:gd name="T61" fmla="*/ 38 h 312"/>
                <a:gd name="T62" fmla="*/ 72 w 579"/>
                <a:gd name="T63" fmla="*/ 23 h 312"/>
                <a:gd name="T64" fmla="*/ 100 w 579"/>
                <a:gd name="T65" fmla="*/ 23 h 312"/>
                <a:gd name="T66" fmla="*/ 112 w 579"/>
                <a:gd name="T67" fmla="*/ 23 h 312"/>
                <a:gd name="T68" fmla="*/ 155 w 579"/>
                <a:gd name="T69" fmla="*/ 49 h 312"/>
                <a:gd name="T70" fmla="*/ 227 w 579"/>
                <a:gd name="T71" fmla="*/ 23 h 312"/>
                <a:gd name="T72" fmla="*/ 240 w 579"/>
                <a:gd name="T73" fmla="*/ 38 h 312"/>
                <a:gd name="T74" fmla="*/ 254 w 579"/>
                <a:gd name="T75" fmla="*/ 23 h 312"/>
                <a:gd name="T76" fmla="*/ 283 w 579"/>
                <a:gd name="T77" fmla="*/ 12 h 312"/>
                <a:gd name="T78" fmla="*/ 310 w 579"/>
                <a:gd name="T79" fmla="*/ 12 h 312"/>
                <a:gd name="T80" fmla="*/ 367 w 579"/>
                <a:gd name="T81" fmla="*/ 0 h 312"/>
                <a:gd name="T82" fmla="*/ 438 w 579"/>
                <a:gd name="T83" fmla="*/ 0 h 312"/>
                <a:gd name="T84" fmla="*/ 466 w 579"/>
                <a:gd name="T85" fmla="*/ 38 h 312"/>
                <a:gd name="T86" fmla="*/ 495 w 579"/>
                <a:gd name="T87" fmla="*/ 63 h 312"/>
                <a:gd name="T88" fmla="*/ 536 w 579"/>
                <a:gd name="T89" fmla="*/ 63 h 312"/>
                <a:gd name="T90" fmla="*/ 564 w 579"/>
                <a:gd name="T91" fmla="*/ 126 h 312"/>
                <a:gd name="T92" fmla="*/ 564 w 579"/>
                <a:gd name="T93" fmla="*/ 137 h 312"/>
                <a:gd name="T94" fmla="*/ 579 w 579"/>
                <a:gd name="T95" fmla="*/ 176 h 312"/>
                <a:gd name="T96" fmla="*/ 536 w 579"/>
                <a:gd name="T97" fmla="*/ 188 h 312"/>
                <a:gd name="T98" fmla="*/ 551 w 579"/>
                <a:gd name="T99" fmla="*/ 200 h 312"/>
                <a:gd name="T100" fmla="*/ 551 w 579"/>
                <a:gd name="T101" fmla="*/ 20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79" h="312">
                  <a:moveTo>
                    <a:pt x="551" y="200"/>
                  </a:moveTo>
                  <a:lnTo>
                    <a:pt x="524" y="214"/>
                  </a:lnTo>
                  <a:lnTo>
                    <a:pt x="495" y="238"/>
                  </a:lnTo>
                  <a:lnTo>
                    <a:pt x="438" y="251"/>
                  </a:lnTo>
                  <a:lnTo>
                    <a:pt x="409" y="251"/>
                  </a:lnTo>
                  <a:lnTo>
                    <a:pt x="409" y="276"/>
                  </a:lnTo>
                  <a:lnTo>
                    <a:pt x="438" y="289"/>
                  </a:lnTo>
                  <a:lnTo>
                    <a:pt x="409" y="301"/>
                  </a:lnTo>
                  <a:lnTo>
                    <a:pt x="396" y="301"/>
                  </a:lnTo>
                  <a:lnTo>
                    <a:pt x="367" y="264"/>
                  </a:lnTo>
                  <a:lnTo>
                    <a:pt x="354" y="251"/>
                  </a:lnTo>
                  <a:lnTo>
                    <a:pt x="325" y="251"/>
                  </a:lnTo>
                  <a:lnTo>
                    <a:pt x="298" y="251"/>
                  </a:lnTo>
                  <a:lnTo>
                    <a:pt x="283" y="289"/>
                  </a:lnTo>
                  <a:lnTo>
                    <a:pt x="254" y="301"/>
                  </a:lnTo>
                  <a:lnTo>
                    <a:pt x="240" y="301"/>
                  </a:lnTo>
                  <a:lnTo>
                    <a:pt x="227" y="312"/>
                  </a:lnTo>
                  <a:lnTo>
                    <a:pt x="228" y="247"/>
                  </a:lnTo>
                  <a:lnTo>
                    <a:pt x="261" y="219"/>
                  </a:lnTo>
                  <a:lnTo>
                    <a:pt x="283" y="214"/>
                  </a:lnTo>
                  <a:lnTo>
                    <a:pt x="269" y="187"/>
                  </a:lnTo>
                  <a:lnTo>
                    <a:pt x="240" y="150"/>
                  </a:lnTo>
                  <a:lnTo>
                    <a:pt x="212" y="152"/>
                  </a:lnTo>
                  <a:lnTo>
                    <a:pt x="170" y="163"/>
                  </a:lnTo>
                  <a:lnTo>
                    <a:pt x="154" y="189"/>
                  </a:lnTo>
                  <a:lnTo>
                    <a:pt x="100" y="188"/>
                  </a:lnTo>
                  <a:lnTo>
                    <a:pt x="37" y="189"/>
                  </a:lnTo>
                  <a:lnTo>
                    <a:pt x="12" y="172"/>
                  </a:lnTo>
                  <a:lnTo>
                    <a:pt x="0" y="137"/>
                  </a:lnTo>
                  <a:lnTo>
                    <a:pt x="57" y="63"/>
                  </a:lnTo>
                  <a:lnTo>
                    <a:pt x="43" y="38"/>
                  </a:lnTo>
                  <a:lnTo>
                    <a:pt x="72" y="23"/>
                  </a:lnTo>
                  <a:lnTo>
                    <a:pt x="100" y="23"/>
                  </a:lnTo>
                  <a:lnTo>
                    <a:pt x="112" y="23"/>
                  </a:lnTo>
                  <a:lnTo>
                    <a:pt x="155" y="49"/>
                  </a:lnTo>
                  <a:lnTo>
                    <a:pt x="227" y="23"/>
                  </a:lnTo>
                  <a:lnTo>
                    <a:pt x="240" y="38"/>
                  </a:lnTo>
                  <a:lnTo>
                    <a:pt x="254" y="23"/>
                  </a:lnTo>
                  <a:lnTo>
                    <a:pt x="283" y="12"/>
                  </a:lnTo>
                  <a:lnTo>
                    <a:pt x="310" y="12"/>
                  </a:lnTo>
                  <a:lnTo>
                    <a:pt x="367" y="0"/>
                  </a:lnTo>
                  <a:lnTo>
                    <a:pt x="438" y="0"/>
                  </a:lnTo>
                  <a:lnTo>
                    <a:pt x="466" y="38"/>
                  </a:lnTo>
                  <a:lnTo>
                    <a:pt x="495" y="63"/>
                  </a:lnTo>
                  <a:lnTo>
                    <a:pt x="536" y="63"/>
                  </a:lnTo>
                  <a:lnTo>
                    <a:pt x="564" y="126"/>
                  </a:lnTo>
                  <a:lnTo>
                    <a:pt x="564" y="137"/>
                  </a:lnTo>
                  <a:lnTo>
                    <a:pt x="579" y="176"/>
                  </a:lnTo>
                  <a:lnTo>
                    <a:pt x="536" y="188"/>
                  </a:lnTo>
                  <a:lnTo>
                    <a:pt x="551" y="200"/>
                  </a:lnTo>
                  <a:lnTo>
                    <a:pt x="551" y="200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229" name="Freeform 234"/>
            <p:cNvSpPr>
              <a:spLocks noChangeAspect="1"/>
            </p:cNvSpPr>
            <p:nvPr/>
          </p:nvSpPr>
          <p:spPr bwMode="auto">
            <a:xfrm>
              <a:off x="2856" y="2064"/>
              <a:ext cx="45" cy="40"/>
            </a:xfrm>
            <a:custGeom>
              <a:avLst/>
              <a:gdLst>
                <a:gd name="T0" fmla="*/ 0 w 111"/>
                <a:gd name="T1" fmla="*/ 10 h 94"/>
                <a:gd name="T2" fmla="*/ 49 w 111"/>
                <a:gd name="T3" fmla="*/ 73 h 94"/>
                <a:gd name="T4" fmla="*/ 52 w 111"/>
                <a:gd name="T5" fmla="*/ 94 h 94"/>
                <a:gd name="T6" fmla="*/ 86 w 111"/>
                <a:gd name="T7" fmla="*/ 69 h 94"/>
                <a:gd name="T8" fmla="*/ 111 w 111"/>
                <a:gd name="T9" fmla="*/ 61 h 94"/>
                <a:gd name="T10" fmla="*/ 82 w 111"/>
                <a:gd name="T11" fmla="*/ 20 h 94"/>
                <a:gd name="T12" fmla="*/ 64 w 111"/>
                <a:gd name="T13" fmla="*/ 0 h 94"/>
                <a:gd name="T14" fmla="*/ 42 w 111"/>
                <a:gd name="T15" fmla="*/ 0 h 94"/>
                <a:gd name="T16" fmla="*/ 13 w 111"/>
                <a:gd name="T17" fmla="*/ 5 h 94"/>
                <a:gd name="T18" fmla="*/ 0 w 111"/>
                <a:gd name="T19" fmla="*/ 10 h 94"/>
                <a:gd name="T20" fmla="*/ 0 w 111"/>
                <a:gd name="T21" fmla="*/ 1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1" h="94">
                  <a:moveTo>
                    <a:pt x="0" y="10"/>
                  </a:moveTo>
                  <a:lnTo>
                    <a:pt x="49" y="73"/>
                  </a:lnTo>
                  <a:lnTo>
                    <a:pt x="52" y="94"/>
                  </a:lnTo>
                  <a:lnTo>
                    <a:pt x="86" y="69"/>
                  </a:lnTo>
                  <a:lnTo>
                    <a:pt x="111" y="61"/>
                  </a:lnTo>
                  <a:lnTo>
                    <a:pt x="82" y="20"/>
                  </a:lnTo>
                  <a:lnTo>
                    <a:pt x="64" y="0"/>
                  </a:lnTo>
                  <a:lnTo>
                    <a:pt x="42" y="0"/>
                  </a:lnTo>
                  <a:lnTo>
                    <a:pt x="13" y="5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230" name="Freeform 235"/>
            <p:cNvSpPr>
              <a:spLocks noChangeAspect="1"/>
            </p:cNvSpPr>
            <p:nvPr/>
          </p:nvSpPr>
          <p:spPr bwMode="auto">
            <a:xfrm>
              <a:off x="2796" y="1919"/>
              <a:ext cx="143" cy="101"/>
            </a:xfrm>
            <a:custGeom>
              <a:avLst/>
              <a:gdLst>
                <a:gd name="T0" fmla="*/ 24 w 347"/>
                <a:gd name="T1" fmla="*/ 225 h 238"/>
                <a:gd name="T2" fmla="*/ 0 w 347"/>
                <a:gd name="T3" fmla="*/ 190 h 238"/>
                <a:gd name="T4" fmla="*/ 14 w 347"/>
                <a:gd name="T5" fmla="*/ 164 h 238"/>
                <a:gd name="T6" fmla="*/ 14 w 347"/>
                <a:gd name="T7" fmla="*/ 130 h 238"/>
                <a:gd name="T8" fmla="*/ 54 w 347"/>
                <a:gd name="T9" fmla="*/ 119 h 238"/>
                <a:gd name="T10" fmla="*/ 83 w 347"/>
                <a:gd name="T11" fmla="*/ 88 h 238"/>
                <a:gd name="T12" fmla="*/ 100 w 347"/>
                <a:gd name="T13" fmla="*/ 50 h 238"/>
                <a:gd name="T14" fmla="*/ 170 w 347"/>
                <a:gd name="T15" fmla="*/ 0 h 238"/>
                <a:gd name="T16" fmla="*/ 234 w 347"/>
                <a:gd name="T17" fmla="*/ 26 h 238"/>
                <a:gd name="T18" fmla="*/ 290 w 347"/>
                <a:gd name="T19" fmla="*/ 34 h 238"/>
                <a:gd name="T20" fmla="*/ 302 w 347"/>
                <a:gd name="T21" fmla="*/ 60 h 238"/>
                <a:gd name="T22" fmla="*/ 335 w 347"/>
                <a:gd name="T23" fmla="*/ 78 h 238"/>
                <a:gd name="T24" fmla="*/ 347 w 347"/>
                <a:gd name="T25" fmla="*/ 110 h 238"/>
                <a:gd name="T26" fmla="*/ 327 w 347"/>
                <a:gd name="T27" fmla="*/ 161 h 238"/>
                <a:gd name="T28" fmla="*/ 332 w 347"/>
                <a:gd name="T29" fmla="*/ 192 h 238"/>
                <a:gd name="T30" fmla="*/ 292 w 347"/>
                <a:gd name="T31" fmla="*/ 204 h 238"/>
                <a:gd name="T32" fmla="*/ 254 w 347"/>
                <a:gd name="T33" fmla="*/ 203 h 238"/>
                <a:gd name="T34" fmla="*/ 211 w 347"/>
                <a:gd name="T35" fmla="*/ 228 h 238"/>
                <a:gd name="T36" fmla="*/ 198 w 347"/>
                <a:gd name="T37" fmla="*/ 213 h 238"/>
                <a:gd name="T38" fmla="*/ 170 w 347"/>
                <a:gd name="T39" fmla="*/ 223 h 238"/>
                <a:gd name="T40" fmla="*/ 125 w 347"/>
                <a:gd name="T41" fmla="*/ 238 h 238"/>
                <a:gd name="T42" fmla="*/ 83 w 347"/>
                <a:gd name="T43" fmla="*/ 213 h 238"/>
                <a:gd name="T44" fmla="*/ 42 w 347"/>
                <a:gd name="T45" fmla="*/ 213 h 238"/>
                <a:gd name="T46" fmla="*/ 24 w 347"/>
                <a:gd name="T47" fmla="*/ 225 h 238"/>
                <a:gd name="T48" fmla="*/ 24 w 347"/>
                <a:gd name="T49" fmla="*/ 225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47" h="238">
                  <a:moveTo>
                    <a:pt x="24" y="225"/>
                  </a:moveTo>
                  <a:lnTo>
                    <a:pt x="0" y="190"/>
                  </a:lnTo>
                  <a:lnTo>
                    <a:pt x="14" y="164"/>
                  </a:lnTo>
                  <a:lnTo>
                    <a:pt x="14" y="130"/>
                  </a:lnTo>
                  <a:lnTo>
                    <a:pt x="54" y="119"/>
                  </a:lnTo>
                  <a:lnTo>
                    <a:pt x="83" y="88"/>
                  </a:lnTo>
                  <a:lnTo>
                    <a:pt x="100" y="50"/>
                  </a:lnTo>
                  <a:lnTo>
                    <a:pt x="170" y="0"/>
                  </a:lnTo>
                  <a:lnTo>
                    <a:pt x="234" y="26"/>
                  </a:lnTo>
                  <a:lnTo>
                    <a:pt x="290" y="34"/>
                  </a:lnTo>
                  <a:lnTo>
                    <a:pt x="302" y="60"/>
                  </a:lnTo>
                  <a:lnTo>
                    <a:pt x="335" y="78"/>
                  </a:lnTo>
                  <a:lnTo>
                    <a:pt x="347" y="110"/>
                  </a:lnTo>
                  <a:lnTo>
                    <a:pt x="327" y="161"/>
                  </a:lnTo>
                  <a:lnTo>
                    <a:pt x="332" y="192"/>
                  </a:lnTo>
                  <a:lnTo>
                    <a:pt x="292" y="204"/>
                  </a:lnTo>
                  <a:lnTo>
                    <a:pt x="254" y="203"/>
                  </a:lnTo>
                  <a:lnTo>
                    <a:pt x="211" y="228"/>
                  </a:lnTo>
                  <a:lnTo>
                    <a:pt x="198" y="213"/>
                  </a:lnTo>
                  <a:lnTo>
                    <a:pt x="170" y="223"/>
                  </a:lnTo>
                  <a:lnTo>
                    <a:pt x="125" y="238"/>
                  </a:lnTo>
                  <a:lnTo>
                    <a:pt x="83" y="213"/>
                  </a:lnTo>
                  <a:lnTo>
                    <a:pt x="42" y="213"/>
                  </a:lnTo>
                  <a:lnTo>
                    <a:pt x="24" y="225"/>
                  </a:lnTo>
                  <a:lnTo>
                    <a:pt x="24" y="225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231" name="Freeform 236"/>
            <p:cNvSpPr>
              <a:spLocks noChangeAspect="1"/>
            </p:cNvSpPr>
            <p:nvPr/>
          </p:nvSpPr>
          <p:spPr bwMode="auto">
            <a:xfrm>
              <a:off x="2761" y="2068"/>
              <a:ext cx="116" cy="85"/>
            </a:xfrm>
            <a:custGeom>
              <a:avLst/>
              <a:gdLst>
                <a:gd name="T0" fmla="*/ 70 w 283"/>
                <a:gd name="T1" fmla="*/ 14 h 201"/>
                <a:gd name="T2" fmla="*/ 42 w 283"/>
                <a:gd name="T3" fmla="*/ 63 h 201"/>
                <a:gd name="T4" fmla="*/ 0 w 283"/>
                <a:gd name="T5" fmla="*/ 102 h 201"/>
                <a:gd name="T6" fmla="*/ 0 w 283"/>
                <a:gd name="T7" fmla="*/ 127 h 201"/>
                <a:gd name="T8" fmla="*/ 26 w 283"/>
                <a:gd name="T9" fmla="*/ 151 h 201"/>
                <a:gd name="T10" fmla="*/ 69 w 283"/>
                <a:gd name="T11" fmla="*/ 163 h 201"/>
                <a:gd name="T12" fmla="*/ 84 w 283"/>
                <a:gd name="T13" fmla="*/ 176 h 201"/>
                <a:gd name="T14" fmla="*/ 143 w 283"/>
                <a:gd name="T15" fmla="*/ 201 h 201"/>
                <a:gd name="T16" fmla="*/ 197 w 283"/>
                <a:gd name="T17" fmla="*/ 165 h 201"/>
                <a:gd name="T18" fmla="*/ 227 w 283"/>
                <a:gd name="T19" fmla="*/ 188 h 201"/>
                <a:gd name="T20" fmla="*/ 270 w 283"/>
                <a:gd name="T21" fmla="*/ 176 h 201"/>
                <a:gd name="T22" fmla="*/ 278 w 283"/>
                <a:gd name="T23" fmla="*/ 164 h 201"/>
                <a:gd name="T24" fmla="*/ 280 w 283"/>
                <a:gd name="T25" fmla="*/ 151 h 201"/>
                <a:gd name="T26" fmla="*/ 283 w 283"/>
                <a:gd name="T27" fmla="*/ 114 h 201"/>
                <a:gd name="T28" fmla="*/ 283 w 283"/>
                <a:gd name="T29" fmla="*/ 63 h 201"/>
                <a:gd name="T30" fmla="*/ 255 w 283"/>
                <a:gd name="T31" fmla="*/ 26 h 201"/>
                <a:gd name="T32" fmla="*/ 226 w 283"/>
                <a:gd name="T33" fmla="*/ 0 h 201"/>
                <a:gd name="T34" fmla="*/ 211 w 283"/>
                <a:gd name="T35" fmla="*/ 26 h 201"/>
                <a:gd name="T36" fmla="*/ 99 w 283"/>
                <a:gd name="T37" fmla="*/ 26 h 201"/>
                <a:gd name="T38" fmla="*/ 70 w 283"/>
                <a:gd name="T39" fmla="*/ 14 h 201"/>
                <a:gd name="T40" fmla="*/ 70 w 283"/>
                <a:gd name="T41" fmla="*/ 14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3" h="201">
                  <a:moveTo>
                    <a:pt x="70" y="14"/>
                  </a:moveTo>
                  <a:lnTo>
                    <a:pt x="42" y="63"/>
                  </a:lnTo>
                  <a:lnTo>
                    <a:pt x="0" y="102"/>
                  </a:lnTo>
                  <a:lnTo>
                    <a:pt x="0" y="127"/>
                  </a:lnTo>
                  <a:lnTo>
                    <a:pt x="26" y="151"/>
                  </a:lnTo>
                  <a:lnTo>
                    <a:pt x="69" y="163"/>
                  </a:lnTo>
                  <a:lnTo>
                    <a:pt x="84" y="176"/>
                  </a:lnTo>
                  <a:lnTo>
                    <a:pt x="143" y="201"/>
                  </a:lnTo>
                  <a:lnTo>
                    <a:pt x="197" y="165"/>
                  </a:lnTo>
                  <a:lnTo>
                    <a:pt x="227" y="188"/>
                  </a:lnTo>
                  <a:lnTo>
                    <a:pt x="270" y="176"/>
                  </a:lnTo>
                  <a:lnTo>
                    <a:pt x="278" y="164"/>
                  </a:lnTo>
                  <a:lnTo>
                    <a:pt x="280" y="151"/>
                  </a:lnTo>
                  <a:lnTo>
                    <a:pt x="283" y="114"/>
                  </a:lnTo>
                  <a:lnTo>
                    <a:pt x="283" y="63"/>
                  </a:lnTo>
                  <a:lnTo>
                    <a:pt x="255" y="26"/>
                  </a:lnTo>
                  <a:lnTo>
                    <a:pt x="226" y="0"/>
                  </a:lnTo>
                  <a:lnTo>
                    <a:pt x="211" y="26"/>
                  </a:lnTo>
                  <a:lnTo>
                    <a:pt x="99" y="26"/>
                  </a:lnTo>
                  <a:lnTo>
                    <a:pt x="70" y="14"/>
                  </a:lnTo>
                  <a:lnTo>
                    <a:pt x="70" y="14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232" name="Freeform 237"/>
            <p:cNvSpPr>
              <a:spLocks noChangeAspect="1"/>
            </p:cNvSpPr>
            <p:nvPr/>
          </p:nvSpPr>
          <p:spPr bwMode="auto">
            <a:xfrm>
              <a:off x="2652" y="2021"/>
              <a:ext cx="136" cy="57"/>
            </a:xfrm>
            <a:custGeom>
              <a:avLst/>
              <a:gdLst>
                <a:gd name="T0" fmla="*/ 320 w 331"/>
                <a:gd name="T1" fmla="*/ 96 h 139"/>
                <a:gd name="T2" fmla="*/ 280 w 331"/>
                <a:gd name="T3" fmla="*/ 77 h 139"/>
                <a:gd name="T4" fmla="*/ 239 w 331"/>
                <a:gd name="T5" fmla="*/ 77 h 139"/>
                <a:gd name="T6" fmla="*/ 211 w 331"/>
                <a:gd name="T7" fmla="*/ 77 h 139"/>
                <a:gd name="T8" fmla="*/ 168 w 331"/>
                <a:gd name="T9" fmla="*/ 36 h 139"/>
                <a:gd name="T10" fmla="*/ 69 w 331"/>
                <a:gd name="T11" fmla="*/ 0 h 139"/>
                <a:gd name="T12" fmla="*/ 0 w 331"/>
                <a:gd name="T13" fmla="*/ 52 h 139"/>
                <a:gd name="T14" fmla="*/ 28 w 331"/>
                <a:gd name="T15" fmla="*/ 77 h 139"/>
                <a:gd name="T16" fmla="*/ 27 w 331"/>
                <a:gd name="T17" fmla="*/ 101 h 139"/>
                <a:gd name="T18" fmla="*/ 69 w 331"/>
                <a:gd name="T19" fmla="*/ 101 h 139"/>
                <a:gd name="T20" fmla="*/ 97 w 331"/>
                <a:gd name="T21" fmla="*/ 88 h 139"/>
                <a:gd name="T22" fmla="*/ 111 w 331"/>
                <a:gd name="T23" fmla="*/ 101 h 139"/>
                <a:gd name="T24" fmla="*/ 140 w 331"/>
                <a:gd name="T25" fmla="*/ 101 h 139"/>
                <a:gd name="T26" fmla="*/ 154 w 331"/>
                <a:gd name="T27" fmla="*/ 139 h 139"/>
                <a:gd name="T28" fmla="*/ 226 w 331"/>
                <a:gd name="T29" fmla="*/ 139 h 139"/>
                <a:gd name="T30" fmla="*/ 252 w 331"/>
                <a:gd name="T31" fmla="*/ 127 h 139"/>
                <a:gd name="T32" fmla="*/ 295 w 331"/>
                <a:gd name="T33" fmla="*/ 127 h 139"/>
                <a:gd name="T34" fmla="*/ 331 w 331"/>
                <a:gd name="T35" fmla="*/ 123 h 139"/>
                <a:gd name="T36" fmla="*/ 320 w 331"/>
                <a:gd name="T37" fmla="*/ 96 h 139"/>
                <a:gd name="T38" fmla="*/ 320 w 331"/>
                <a:gd name="T39" fmla="*/ 96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31" h="139">
                  <a:moveTo>
                    <a:pt x="320" y="96"/>
                  </a:moveTo>
                  <a:lnTo>
                    <a:pt x="280" y="77"/>
                  </a:lnTo>
                  <a:lnTo>
                    <a:pt x="239" y="77"/>
                  </a:lnTo>
                  <a:lnTo>
                    <a:pt x="211" y="77"/>
                  </a:lnTo>
                  <a:lnTo>
                    <a:pt x="168" y="36"/>
                  </a:lnTo>
                  <a:lnTo>
                    <a:pt x="69" y="0"/>
                  </a:lnTo>
                  <a:lnTo>
                    <a:pt x="0" y="52"/>
                  </a:lnTo>
                  <a:lnTo>
                    <a:pt x="28" y="77"/>
                  </a:lnTo>
                  <a:lnTo>
                    <a:pt x="27" y="101"/>
                  </a:lnTo>
                  <a:lnTo>
                    <a:pt x="69" y="101"/>
                  </a:lnTo>
                  <a:lnTo>
                    <a:pt x="97" y="88"/>
                  </a:lnTo>
                  <a:lnTo>
                    <a:pt x="111" y="101"/>
                  </a:lnTo>
                  <a:lnTo>
                    <a:pt x="140" y="101"/>
                  </a:lnTo>
                  <a:lnTo>
                    <a:pt x="154" y="139"/>
                  </a:lnTo>
                  <a:lnTo>
                    <a:pt x="226" y="139"/>
                  </a:lnTo>
                  <a:lnTo>
                    <a:pt x="252" y="127"/>
                  </a:lnTo>
                  <a:lnTo>
                    <a:pt x="295" y="127"/>
                  </a:lnTo>
                  <a:lnTo>
                    <a:pt x="331" y="123"/>
                  </a:lnTo>
                  <a:lnTo>
                    <a:pt x="320" y="96"/>
                  </a:lnTo>
                  <a:lnTo>
                    <a:pt x="320" y="96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233" name="Freeform 238"/>
            <p:cNvSpPr>
              <a:spLocks noChangeAspect="1"/>
            </p:cNvSpPr>
            <p:nvPr/>
          </p:nvSpPr>
          <p:spPr bwMode="auto">
            <a:xfrm>
              <a:off x="2668" y="1952"/>
              <a:ext cx="139" cy="110"/>
            </a:xfrm>
            <a:custGeom>
              <a:avLst/>
              <a:gdLst>
                <a:gd name="T0" fmla="*/ 31 w 339"/>
                <a:gd name="T1" fmla="*/ 164 h 260"/>
                <a:gd name="T2" fmla="*/ 32 w 339"/>
                <a:gd name="T3" fmla="*/ 136 h 260"/>
                <a:gd name="T4" fmla="*/ 29 w 339"/>
                <a:gd name="T5" fmla="*/ 114 h 260"/>
                <a:gd name="T6" fmla="*/ 0 w 339"/>
                <a:gd name="T7" fmla="*/ 101 h 260"/>
                <a:gd name="T8" fmla="*/ 14 w 339"/>
                <a:gd name="T9" fmla="*/ 62 h 260"/>
                <a:gd name="T10" fmla="*/ 14 w 339"/>
                <a:gd name="T11" fmla="*/ 38 h 260"/>
                <a:gd name="T12" fmla="*/ 100 w 339"/>
                <a:gd name="T13" fmla="*/ 0 h 260"/>
                <a:gd name="T14" fmla="*/ 171 w 339"/>
                <a:gd name="T15" fmla="*/ 0 h 260"/>
                <a:gd name="T16" fmla="*/ 186 w 339"/>
                <a:gd name="T17" fmla="*/ 0 h 260"/>
                <a:gd name="T18" fmla="*/ 255 w 339"/>
                <a:gd name="T19" fmla="*/ 26 h 260"/>
                <a:gd name="T20" fmla="*/ 282 w 339"/>
                <a:gd name="T21" fmla="*/ 38 h 260"/>
                <a:gd name="T22" fmla="*/ 325 w 339"/>
                <a:gd name="T23" fmla="*/ 49 h 260"/>
                <a:gd name="T24" fmla="*/ 325 w 339"/>
                <a:gd name="T25" fmla="*/ 88 h 260"/>
                <a:gd name="T26" fmla="*/ 311 w 339"/>
                <a:gd name="T27" fmla="*/ 114 h 260"/>
                <a:gd name="T28" fmla="*/ 325 w 339"/>
                <a:gd name="T29" fmla="*/ 137 h 260"/>
                <a:gd name="T30" fmla="*/ 339 w 339"/>
                <a:gd name="T31" fmla="*/ 163 h 260"/>
                <a:gd name="T32" fmla="*/ 329 w 339"/>
                <a:gd name="T33" fmla="*/ 198 h 260"/>
                <a:gd name="T34" fmla="*/ 291 w 339"/>
                <a:gd name="T35" fmla="*/ 240 h 260"/>
                <a:gd name="T36" fmla="*/ 282 w 339"/>
                <a:gd name="T37" fmla="*/ 260 h 260"/>
                <a:gd name="T38" fmla="*/ 232 w 339"/>
                <a:gd name="T39" fmla="*/ 240 h 260"/>
                <a:gd name="T40" fmla="*/ 168 w 339"/>
                <a:gd name="T41" fmla="*/ 240 h 260"/>
                <a:gd name="T42" fmla="*/ 124 w 339"/>
                <a:gd name="T43" fmla="*/ 198 h 260"/>
                <a:gd name="T44" fmla="*/ 87 w 339"/>
                <a:gd name="T45" fmla="*/ 183 h 260"/>
                <a:gd name="T46" fmla="*/ 31 w 339"/>
                <a:gd name="T47" fmla="*/ 164 h 260"/>
                <a:gd name="T48" fmla="*/ 31 w 339"/>
                <a:gd name="T49" fmla="*/ 164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39" h="260">
                  <a:moveTo>
                    <a:pt x="31" y="164"/>
                  </a:moveTo>
                  <a:lnTo>
                    <a:pt x="32" y="136"/>
                  </a:lnTo>
                  <a:lnTo>
                    <a:pt x="29" y="114"/>
                  </a:lnTo>
                  <a:lnTo>
                    <a:pt x="0" y="101"/>
                  </a:lnTo>
                  <a:lnTo>
                    <a:pt x="14" y="62"/>
                  </a:lnTo>
                  <a:lnTo>
                    <a:pt x="14" y="38"/>
                  </a:lnTo>
                  <a:lnTo>
                    <a:pt x="100" y="0"/>
                  </a:lnTo>
                  <a:lnTo>
                    <a:pt x="171" y="0"/>
                  </a:lnTo>
                  <a:lnTo>
                    <a:pt x="186" y="0"/>
                  </a:lnTo>
                  <a:lnTo>
                    <a:pt x="255" y="26"/>
                  </a:lnTo>
                  <a:lnTo>
                    <a:pt x="282" y="38"/>
                  </a:lnTo>
                  <a:lnTo>
                    <a:pt x="325" y="49"/>
                  </a:lnTo>
                  <a:lnTo>
                    <a:pt x="325" y="88"/>
                  </a:lnTo>
                  <a:lnTo>
                    <a:pt x="311" y="114"/>
                  </a:lnTo>
                  <a:lnTo>
                    <a:pt x="325" y="137"/>
                  </a:lnTo>
                  <a:lnTo>
                    <a:pt x="339" y="163"/>
                  </a:lnTo>
                  <a:lnTo>
                    <a:pt x="329" y="198"/>
                  </a:lnTo>
                  <a:lnTo>
                    <a:pt x="291" y="240"/>
                  </a:lnTo>
                  <a:lnTo>
                    <a:pt x="282" y="260"/>
                  </a:lnTo>
                  <a:lnTo>
                    <a:pt x="232" y="240"/>
                  </a:lnTo>
                  <a:lnTo>
                    <a:pt x="168" y="240"/>
                  </a:lnTo>
                  <a:lnTo>
                    <a:pt x="124" y="198"/>
                  </a:lnTo>
                  <a:lnTo>
                    <a:pt x="87" y="183"/>
                  </a:lnTo>
                  <a:lnTo>
                    <a:pt x="31" y="164"/>
                  </a:lnTo>
                  <a:lnTo>
                    <a:pt x="31" y="164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234" name="Freeform 239"/>
            <p:cNvSpPr>
              <a:spLocks noChangeAspect="1"/>
            </p:cNvSpPr>
            <p:nvPr/>
          </p:nvSpPr>
          <p:spPr bwMode="auto">
            <a:xfrm>
              <a:off x="2745" y="1917"/>
              <a:ext cx="93" cy="57"/>
            </a:xfrm>
            <a:custGeom>
              <a:avLst/>
              <a:gdLst>
                <a:gd name="T0" fmla="*/ 0 w 226"/>
                <a:gd name="T1" fmla="*/ 82 h 135"/>
                <a:gd name="T2" fmla="*/ 28 w 226"/>
                <a:gd name="T3" fmla="*/ 66 h 135"/>
                <a:gd name="T4" fmla="*/ 26 w 226"/>
                <a:gd name="T5" fmla="*/ 49 h 135"/>
                <a:gd name="T6" fmla="*/ 35 w 226"/>
                <a:gd name="T7" fmla="*/ 17 h 135"/>
                <a:gd name="T8" fmla="*/ 57 w 226"/>
                <a:gd name="T9" fmla="*/ 10 h 135"/>
                <a:gd name="T10" fmla="*/ 69 w 226"/>
                <a:gd name="T11" fmla="*/ 0 h 135"/>
                <a:gd name="T12" fmla="*/ 81 w 226"/>
                <a:gd name="T13" fmla="*/ 16 h 135"/>
                <a:gd name="T14" fmla="*/ 96 w 226"/>
                <a:gd name="T15" fmla="*/ 32 h 135"/>
                <a:gd name="T16" fmla="*/ 139 w 226"/>
                <a:gd name="T17" fmla="*/ 43 h 135"/>
                <a:gd name="T18" fmla="*/ 181 w 226"/>
                <a:gd name="T19" fmla="*/ 32 h 135"/>
                <a:gd name="T20" fmla="*/ 198 w 226"/>
                <a:gd name="T21" fmla="*/ 44 h 135"/>
                <a:gd name="T22" fmla="*/ 226 w 226"/>
                <a:gd name="T23" fmla="*/ 58 h 135"/>
                <a:gd name="T24" fmla="*/ 208 w 226"/>
                <a:gd name="T25" fmla="*/ 94 h 135"/>
                <a:gd name="T26" fmla="*/ 175 w 226"/>
                <a:gd name="T27" fmla="*/ 125 h 135"/>
                <a:gd name="T28" fmla="*/ 140 w 226"/>
                <a:gd name="T29" fmla="*/ 135 h 135"/>
                <a:gd name="T30" fmla="*/ 96 w 226"/>
                <a:gd name="T31" fmla="*/ 120 h 135"/>
                <a:gd name="T32" fmla="*/ 26 w 226"/>
                <a:gd name="T33" fmla="*/ 94 h 135"/>
                <a:gd name="T34" fmla="*/ 0 w 226"/>
                <a:gd name="T35" fmla="*/ 82 h 135"/>
                <a:gd name="T36" fmla="*/ 0 w 226"/>
                <a:gd name="T37" fmla="*/ 82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6" h="135">
                  <a:moveTo>
                    <a:pt x="0" y="82"/>
                  </a:moveTo>
                  <a:lnTo>
                    <a:pt x="28" y="66"/>
                  </a:lnTo>
                  <a:lnTo>
                    <a:pt x="26" y="49"/>
                  </a:lnTo>
                  <a:lnTo>
                    <a:pt x="35" y="17"/>
                  </a:lnTo>
                  <a:lnTo>
                    <a:pt x="57" y="10"/>
                  </a:lnTo>
                  <a:lnTo>
                    <a:pt x="69" y="0"/>
                  </a:lnTo>
                  <a:lnTo>
                    <a:pt x="81" y="16"/>
                  </a:lnTo>
                  <a:lnTo>
                    <a:pt x="96" y="32"/>
                  </a:lnTo>
                  <a:lnTo>
                    <a:pt x="139" y="43"/>
                  </a:lnTo>
                  <a:lnTo>
                    <a:pt x="181" y="32"/>
                  </a:lnTo>
                  <a:lnTo>
                    <a:pt x="198" y="44"/>
                  </a:lnTo>
                  <a:lnTo>
                    <a:pt x="226" y="58"/>
                  </a:lnTo>
                  <a:lnTo>
                    <a:pt x="208" y="94"/>
                  </a:lnTo>
                  <a:lnTo>
                    <a:pt x="175" y="125"/>
                  </a:lnTo>
                  <a:lnTo>
                    <a:pt x="140" y="135"/>
                  </a:lnTo>
                  <a:lnTo>
                    <a:pt x="96" y="120"/>
                  </a:lnTo>
                  <a:lnTo>
                    <a:pt x="26" y="94"/>
                  </a:lnTo>
                  <a:lnTo>
                    <a:pt x="0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235" name="Freeform 240"/>
            <p:cNvSpPr>
              <a:spLocks noChangeAspect="1"/>
            </p:cNvSpPr>
            <p:nvPr/>
          </p:nvSpPr>
          <p:spPr bwMode="auto">
            <a:xfrm>
              <a:off x="2761" y="1882"/>
              <a:ext cx="105" cy="58"/>
            </a:xfrm>
            <a:custGeom>
              <a:avLst/>
              <a:gdLst>
                <a:gd name="T0" fmla="*/ 0 w 255"/>
                <a:gd name="T1" fmla="*/ 100 h 138"/>
                <a:gd name="T2" fmla="*/ 0 w 255"/>
                <a:gd name="T3" fmla="*/ 62 h 138"/>
                <a:gd name="T4" fmla="*/ 29 w 255"/>
                <a:gd name="T5" fmla="*/ 39 h 138"/>
                <a:gd name="T6" fmla="*/ 85 w 255"/>
                <a:gd name="T7" fmla="*/ 51 h 138"/>
                <a:gd name="T8" fmla="*/ 99 w 255"/>
                <a:gd name="T9" fmla="*/ 51 h 138"/>
                <a:gd name="T10" fmla="*/ 85 w 255"/>
                <a:gd name="T11" fmla="*/ 0 h 138"/>
                <a:gd name="T12" fmla="*/ 127 w 255"/>
                <a:gd name="T13" fmla="*/ 38 h 138"/>
                <a:gd name="T14" fmla="*/ 157 w 255"/>
                <a:gd name="T15" fmla="*/ 39 h 138"/>
                <a:gd name="T16" fmla="*/ 186 w 255"/>
                <a:gd name="T17" fmla="*/ 41 h 138"/>
                <a:gd name="T18" fmla="*/ 255 w 255"/>
                <a:gd name="T19" fmla="*/ 85 h 138"/>
                <a:gd name="T20" fmla="*/ 238 w 255"/>
                <a:gd name="T21" fmla="*/ 101 h 138"/>
                <a:gd name="T22" fmla="*/ 185 w 255"/>
                <a:gd name="T23" fmla="*/ 138 h 138"/>
                <a:gd name="T24" fmla="*/ 141 w 255"/>
                <a:gd name="T25" fmla="*/ 114 h 138"/>
                <a:gd name="T26" fmla="*/ 93 w 255"/>
                <a:gd name="T27" fmla="*/ 126 h 138"/>
                <a:gd name="T28" fmla="*/ 54 w 255"/>
                <a:gd name="T29" fmla="*/ 115 h 138"/>
                <a:gd name="T30" fmla="*/ 42 w 255"/>
                <a:gd name="T31" fmla="*/ 100 h 138"/>
                <a:gd name="T32" fmla="*/ 29 w 255"/>
                <a:gd name="T33" fmla="*/ 76 h 138"/>
                <a:gd name="T34" fmla="*/ 17 w 255"/>
                <a:gd name="T35" fmla="*/ 94 h 138"/>
                <a:gd name="T36" fmla="*/ 0 w 255"/>
                <a:gd name="T37" fmla="*/ 100 h 138"/>
                <a:gd name="T38" fmla="*/ 0 w 255"/>
                <a:gd name="T39" fmla="*/ 10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5" h="138">
                  <a:moveTo>
                    <a:pt x="0" y="100"/>
                  </a:moveTo>
                  <a:lnTo>
                    <a:pt x="0" y="62"/>
                  </a:lnTo>
                  <a:lnTo>
                    <a:pt x="29" y="39"/>
                  </a:lnTo>
                  <a:lnTo>
                    <a:pt x="85" y="51"/>
                  </a:lnTo>
                  <a:lnTo>
                    <a:pt x="99" y="51"/>
                  </a:lnTo>
                  <a:lnTo>
                    <a:pt x="85" y="0"/>
                  </a:lnTo>
                  <a:lnTo>
                    <a:pt x="127" y="38"/>
                  </a:lnTo>
                  <a:lnTo>
                    <a:pt x="157" y="39"/>
                  </a:lnTo>
                  <a:lnTo>
                    <a:pt x="186" y="41"/>
                  </a:lnTo>
                  <a:lnTo>
                    <a:pt x="255" y="85"/>
                  </a:lnTo>
                  <a:lnTo>
                    <a:pt x="238" y="101"/>
                  </a:lnTo>
                  <a:lnTo>
                    <a:pt x="185" y="138"/>
                  </a:lnTo>
                  <a:lnTo>
                    <a:pt x="141" y="114"/>
                  </a:lnTo>
                  <a:lnTo>
                    <a:pt x="93" y="126"/>
                  </a:lnTo>
                  <a:lnTo>
                    <a:pt x="54" y="115"/>
                  </a:lnTo>
                  <a:lnTo>
                    <a:pt x="42" y="100"/>
                  </a:lnTo>
                  <a:lnTo>
                    <a:pt x="29" y="76"/>
                  </a:lnTo>
                  <a:lnTo>
                    <a:pt x="17" y="94"/>
                  </a:lnTo>
                  <a:lnTo>
                    <a:pt x="0" y="10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236" name="Freeform 241"/>
            <p:cNvSpPr>
              <a:spLocks noChangeAspect="1"/>
            </p:cNvSpPr>
            <p:nvPr/>
          </p:nvSpPr>
          <p:spPr bwMode="auto">
            <a:xfrm>
              <a:off x="2796" y="1850"/>
              <a:ext cx="75" cy="64"/>
            </a:xfrm>
            <a:custGeom>
              <a:avLst/>
              <a:gdLst>
                <a:gd name="T0" fmla="*/ 0 w 183"/>
                <a:gd name="T1" fmla="*/ 75 h 151"/>
                <a:gd name="T2" fmla="*/ 0 w 183"/>
                <a:gd name="T3" fmla="*/ 37 h 151"/>
                <a:gd name="T4" fmla="*/ 28 w 183"/>
                <a:gd name="T5" fmla="*/ 25 h 151"/>
                <a:gd name="T6" fmla="*/ 83 w 183"/>
                <a:gd name="T7" fmla="*/ 12 h 151"/>
                <a:gd name="T8" fmla="*/ 100 w 183"/>
                <a:gd name="T9" fmla="*/ 0 h 151"/>
                <a:gd name="T10" fmla="*/ 126 w 183"/>
                <a:gd name="T11" fmla="*/ 0 h 151"/>
                <a:gd name="T12" fmla="*/ 183 w 183"/>
                <a:gd name="T13" fmla="*/ 12 h 151"/>
                <a:gd name="T14" fmla="*/ 154 w 183"/>
                <a:gd name="T15" fmla="*/ 25 h 151"/>
                <a:gd name="T16" fmla="*/ 170 w 183"/>
                <a:gd name="T17" fmla="*/ 63 h 151"/>
                <a:gd name="T18" fmla="*/ 183 w 183"/>
                <a:gd name="T19" fmla="*/ 88 h 151"/>
                <a:gd name="T20" fmla="*/ 170 w 183"/>
                <a:gd name="T21" fmla="*/ 121 h 151"/>
                <a:gd name="T22" fmla="*/ 154 w 183"/>
                <a:gd name="T23" fmla="*/ 151 h 151"/>
                <a:gd name="T24" fmla="*/ 100 w 183"/>
                <a:gd name="T25" fmla="*/ 114 h 151"/>
                <a:gd name="T26" fmla="*/ 43 w 183"/>
                <a:gd name="T27" fmla="*/ 114 h 151"/>
                <a:gd name="T28" fmla="*/ 14 w 183"/>
                <a:gd name="T29" fmla="*/ 88 h 151"/>
                <a:gd name="T30" fmla="*/ 0 w 183"/>
                <a:gd name="T31" fmla="*/ 75 h 151"/>
                <a:gd name="T32" fmla="*/ 0 w 183"/>
                <a:gd name="T33" fmla="*/ 75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3" h="151">
                  <a:moveTo>
                    <a:pt x="0" y="75"/>
                  </a:moveTo>
                  <a:lnTo>
                    <a:pt x="0" y="37"/>
                  </a:lnTo>
                  <a:lnTo>
                    <a:pt x="28" y="25"/>
                  </a:lnTo>
                  <a:lnTo>
                    <a:pt x="83" y="12"/>
                  </a:lnTo>
                  <a:lnTo>
                    <a:pt x="100" y="0"/>
                  </a:lnTo>
                  <a:lnTo>
                    <a:pt x="126" y="0"/>
                  </a:lnTo>
                  <a:lnTo>
                    <a:pt x="183" y="12"/>
                  </a:lnTo>
                  <a:lnTo>
                    <a:pt x="154" y="25"/>
                  </a:lnTo>
                  <a:lnTo>
                    <a:pt x="170" y="63"/>
                  </a:lnTo>
                  <a:lnTo>
                    <a:pt x="183" y="88"/>
                  </a:lnTo>
                  <a:lnTo>
                    <a:pt x="170" y="121"/>
                  </a:lnTo>
                  <a:lnTo>
                    <a:pt x="154" y="151"/>
                  </a:lnTo>
                  <a:lnTo>
                    <a:pt x="100" y="114"/>
                  </a:lnTo>
                  <a:lnTo>
                    <a:pt x="43" y="114"/>
                  </a:lnTo>
                  <a:lnTo>
                    <a:pt x="14" y="88"/>
                  </a:lnTo>
                  <a:lnTo>
                    <a:pt x="0" y="75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237" name="Freeform 242"/>
            <p:cNvSpPr>
              <a:spLocks noChangeAspect="1"/>
            </p:cNvSpPr>
            <p:nvPr/>
          </p:nvSpPr>
          <p:spPr bwMode="auto">
            <a:xfrm>
              <a:off x="2731" y="1606"/>
              <a:ext cx="169" cy="228"/>
            </a:xfrm>
            <a:custGeom>
              <a:avLst/>
              <a:gdLst>
                <a:gd name="T0" fmla="*/ 339 w 410"/>
                <a:gd name="T1" fmla="*/ 525 h 538"/>
                <a:gd name="T2" fmla="*/ 326 w 410"/>
                <a:gd name="T3" fmla="*/ 525 h 538"/>
                <a:gd name="T4" fmla="*/ 297 w 410"/>
                <a:gd name="T5" fmla="*/ 514 h 538"/>
                <a:gd name="T6" fmla="*/ 297 w 410"/>
                <a:gd name="T7" fmla="*/ 488 h 538"/>
                <a:gd name="T8" fmla="*/ 282 w 410"/>
                <a:gd name="T9" fmla="*/ 488 h 538"/>
                <a:gd name="T10" fmla="*/ 268 w 410"/>
                <a:gd name="T11" fmla="*/ 514 h 538"/>
                <a:gd name="T12" fmla="*/ 170 w 410"/>
                <a:gd name="T13" fmla="*/ 538 h 538"/>
                <a:gd name="T14" fmla="*/ 113 w 410"/>
                <a:gd name="T15" fmla="*/ 525 h 538"/>
                <a:gd name="T16" fmla="*/ 71 w 410"/>
                <a:gd name="T17" fmla="*/ 525 h 538"/>
                <a:gd name="T18" fmla="*/ 71 w 410"/>
                <a:gd name="T19" fmla="*/ 500 h 538"/>
                <a:gd name="T20" fmla="*/ 85 w 410"/>
                <a:gd name="T21" fmla="*/ 476 h 538"/>
                <a:gd name="T22" fmla="*/ 57 w 410"/>
                <a:gd name="T23" fmla="*/ 450 h 538"/>
                <a:gd name="T24" fmla="*/ 57 w 410"/>
                <a:gd name="T25" fmla="*/ 413 h 538"/>
                <a:gd name="T26" fmla="*/ 71 w 410"/>
                <a:gd name="T27" fmla="*/ 387 h 538"/>
                <a:gd name="T28" fmla="*/ 100 w 410"/>
                <a:gd name="T29" fmla="*/ 387 h 538"/>
                <a:gd name="T30" fmla="*/ 100 w 410"/>
                <a:gd name="T31" fmla="*/ 362 h 538"/>
                <a:gd name="T32" fmla="*/ 170 w 410"/>
                <a:gd name="T33" fmla="*/ 312 h 538"/>
                <a:gd name="T34" fmla="*/ 184 w 410"/>
                <a:gd name="T35" fmla="*/ 286 h 538"/>
                <a:gd name="T36" fmla="*/ 170 w 410"/>
                <a:gd name="T37" fmla="*/ 261 h 538"/>
                <a:gd name="T38" fmla="*/ 141 w 410"/>
                <a:gd name="T39" fmla="*/ 237 h 538"/>
                <a:gd name="T40" fmla="*/ 113 w 410"/>
                <a:gd name="T41" fmla="*/ 237 h 538"/>
                <a:gd name="T42" fmla="*/ 113 w 410"/>
                <a:gd name="T43" fmla="*/ 186 h 538"/>
                <a:gd name="T44" fmla="*/ 88 w 410"/>
                <a:gd name="T45" fmla="*/ 122 h 538"/>
                <a:gd name="T46" fmla="*/ 0 w 410"/>
                <a:gd name="T47" fmla="*/ 44 h 538"/>
                <a:gd name="T48" fmla="*/ 26 w 410"/>
                <a:gd name="T49" fmla="*/ 36 h 538"/>
                <a:gd name="T50" fmla="*/ 100 w 410"/>
                <a:gd name="T51" fmla="*/ 67 h 538"/>
                <a:gd name="T52" fmla="*/ 141 w 410"/>
                <a:gd name="T53" fmla="*/ 57 h 538"/>
                <a:gd name="T54" fmla="*/ 199 w 410"/>
                <a:gd name="T55" fmla="*/ 10 h 538"/>
                <a:gd name="T56" fmla="*/ 251 w 410"/>
                <a:gd name="T57" fmla="*/ 0 h 538"/>
                <a:gd name="T58" fmla="*/ 242 w 410"/>
                <a:gd name="T59" fmla="*/ 23 h 538"/>
                <a:gd name="T60" fmla="*/ 268 w 410"/>
                <a:gd name="T61" fmla="*/ 72 h 538"/>
                <a:gd name="T62" fmla="*/ 268 w 410"/>
                <a:gd name="T63" fmla="*/ 123 h 538"/>
                <a:gd name="T64" fmla="*/ 282 w 410"/>
                <a:gd name="T65" fmla="*/ 149 h 538"/>
                <a:gd name="T66" fmla="*/ 310 w 410"/>
                <a:gd name="T67" fmla="*/ 186 h 538"/>
                <a:gd name="T68" fmla="*/ 310 w 410"/>
                <a:gd name="T69" fmla="*/ 237 h 538"/>
                <a:gd name="T70" fmla="*/ 339 w 410"/>
                <a:gd name="T71" fmla="*/ 274 h 538"/>
                <a:gd name="T72" fmla="*/ 339 w 410"/>
                <a:gd name="T73" fmla="*/ 325 h 538"/>
                <a:gd name="T74" fmla="*/ 381 w 410"/>
                <a:gd name="T75" fmla="*/ 387 h 538"/>
                <a:gd name="T76" fmla="*/ 410 w 410"/>
                <a:gd name="T77" fmla="*/ 425 h 538"/>
                <a:gd name="T78" fmla="*/ 381 w 410"/>
                <a:gd name="T79" fmla="*/ 488 h 538"/>
                <a:gd name="T80" fmla="*/ 326 w 410"/>
                <a:gd name="T81" fmla="*/ 500 h 538"/>
                <a:gd name="T82" fmla="*/ 339 w 410"/>
                <a:gd name="T83" fmla="*/ 525 h 538"/>
                <a:gd name="T84" fmla="*/ 339 w 410"/>
                <a:gd name="T85" fmla="*/ 525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10" h="538">
                  <a:moveTo>
                    <a:pt x="339" y="525"/>
                  </a:moveTo>
                  <a:lnTo>
                    <a:pt x="326" y="525"/>
                  </a:lnTo>
                  <a:lnTo>
                    <a:pt x="297" y="514"/>
                  </a:lnTo>
                  <a:lnTo>
                    <a:pt x="297" y="488"/>
                  </a:lnTo>
                  <a:lnTo>
                    <a:pt x="282" y="488"/>
                  </a:lnTo>
                  <a:lnTo>
                    <a:pt x="268" y="514"/>
                  </a:lnTo>
                  <a:lnTo>
                    <a:pt x="170" y="538"/>
                  </a:lnTo>
                  <a:lnTo>
                    <a:pt x="113" y="525"/>
                  </a:lnTo>
                  <a:lnTo>
                    <a:pt x="71" y="525"/>
                  </a:lnTo>
                  <a:lnTo>
                    <a:pt x="71" y="500"/>
                  </a:lnTo>
                  <a:lnTo>
                    <a:pt x="85" y="476"/>
                  </a:lnTo>
                  <a:lnTo>
                    <a:pt x="57" y="450"/>
                  </a:lnTo>
                  <a:lnTo>
                    <a:pt x="57" y="413"/>
                  </a:lnTo>
                  <a:lnTo>
                    <a:pt x="71" y="387"/>
                  </a:lnTo>
                  <a:lnTo>
                    <a:pt x="100" y="387"/>
                  </a:lnTo>
                  <a:lnTo>
                    <a:pt x="100" y="362"/>
                  </a:lnTo>
                  <a:lnTo>
                    <a:pt x="170" y="312"/>
                  </a:lnTo>
                  <a:lnTo>
                    <a:pt x="184" y="286"/>
                  </a:lnTo>
                  <a:lnTo>
                    <a:pt x="170" y="261"/>
                  </a:lnTo>
                  <a:lnTo>
                    <a:pt x="141" y="237"/>
                  </a:lnTo>
                  <a:lnTo>
                    <a:pt x="113" y="237"/>
                  </a:lnTo>
                  <a:lnTo>
                    <a:pt x="113" y="186"/>
                  </a:lnTo>
                  <a:lnTo>
                    <a:pt x="88" y="122"/>
                  </a:lnTo>
                  <a:lnTo>
                    <a:pt x="0" y="44"/>
                  </a:lnTo>
                  <a:lnTo>
                    <a:pt x="26" y="36"/>
                  </a:lnTo>
                  <a:lnTo>
                    <a:pt x="100" y="67"/>
                  </a:lnTo>
                  <a:lnTo>
                    <a:pt x="141" y="57"/>
                  </a:lnTo>
                  <a:lnTo>
                    <a:pt x="199" y="10"/>
                  </a:lnTo>
                  <a:lnTo>
                    <a:pt x="251" y="0"/>
                  </a:lnTo>
                  <a:lnTo>
                    <a:pt x="242" y="23"/>
                  </a:lnTo>
                  <a:lnTo>
                    <a:pt x="268" y="72"/>
                  </a:lnTo>
                  <a:lnTo>
                    <a:pt x="268" y="123"/>
                  </a:lnTo>
                  <a:lnTo>
                    <a:pt x="282" y="149"/>
                  </a:lnTo>
                  <a:lnTo>
                    <a:pt x="310" y="186"/>
                  </a:lnTo>
                  <a:lnTo>
                    <a:pt x="310" y="237"/>
                  </a:lnTo>
                  <a:lnTo>
                    <a:pt x="339" y="274"/>
                  </a:lnTo>
                  <a:lnTo>
                    <a:pt x="339" y="325"/>
                  </a:lnTo>
                  <a:lnTo>
                    <a:pt x="381" y="387"/>
                  </a:lnTo>
                  <a:lnTo>
                    <a:pt x="410" y="425"/>
                  </a:lnTo>
                  <a:lnTo>
                    <a:pt x="381" y="488"/>
                  </a:lnTo>
                  <a:lnTo>
                    <a:pt x="326" y="500"/>
                  </a:lnTo>
                  <a:lnTo>
                    <a:pt x="339" y="525"/>
                  </a:lnTo>
                  <a:lnTo>
                    <a:pt x="339" y="525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238" name="Freeform 243"/>
            <p:cNvSpPr>
              <a:spLocks noChangeAspect="1"/>
            </p:cNvSpPr>
            <p:nvPr/>
          </p:nvSpPr>
          <p:spPr bwMode="auto">
            <a:xfrm>
              <a:off x="2634" y="1642"/>
              <a:ext cx="147" cy="288"/>
            </a:xfrm>
            <a:custGeom>
              <a:avLst/>
              <a:gdLst>
                <a:gd name="T0" fmla="*/ 357 w 357"/>
                <a:gd name="T1" fmla="*/ 152 h 679"/>
                <a:gd name="T2" fmla="*/ 310 w 357"/>
                <a:gd name="T3" fmla="*/ 188 h 679"/>
                <a:gd name="T4" fmla="*/ 296 w 357"/>
                <a:gd name="T5" fmla="*/ 250 h 679"/>
                <a:gd name="T6" fmla="*/ 283 w 357"/>
                <a:gd name="T7" fmla="*/ 288 h 679"/>
                <a:gd name="T8" fmla="*/ 241 w 357"/>
                <a:gd name="T9" fmla="*/ 327 h 679"/>
                <a:gd name="T10" fmla="*/ 198 w 357"/>
                <a:gd name="T11" fmla="*/ 339 h 679"/>
                <a:gd name="T12" fmla="*/ 169 w 357"/>
                <a:gd name="T13" fmla="*/ 402 h 679"/>
                <a:gd name="T14" fmla="*/ 169 w 357"/>
                <a:gd name="T15" fmla="*/ 428 h 679"/>
                <a:gd name="T16" fmla="*/ 212 w 357"/>
                <a:gd name="T17" fmla="*/ 478 h 679"/>
                <a:gd name="T18" fmla="*/ 212 w 357"/>
                <a:gd name="T19" fmla="*/ 490 h 679"/>
                <a:gd name="T20" fmla="*/ 184 w 357"/>
                <a:gd name="T21" fmla="*/ 502 h 679"/>
                <a:gd name="T22" fmla="*/ 169 w 357"/>
                <a:gd name="T23" fmla="*/ 490 h 679"/>
                <a:gd name="T24" fmla="*/ 155 w 357"/>
                <a:gd name="T25" fmla="*/ 502 h 679"/>
                <a:gd name="T26" fmla="*/ 169 w 357"/>
                <a:gd name="T27" fmla="*/ 515 h 679"/>
                <a:gd name="T28" fmla="*/ 169 w 357"/>
                <a:gd name="T29" fmla="*/ 541 h 679"/>
                <a:gd name="T30" fmla="*/ 169 w 357"/>
                <a:gd name="T31" fmla="*/ 553 h 679"/>
                <a:gd name="T32" fmla="*/ 169 w 357"/>
                <a:gd name="T33" fmla="*/ 604 h 679"/>
                <a:gd name="T34" fmla="*/ 141 w 357"/>
                <a:gd name="T35" fmla="*/ 627 h 679"/>
                <a:gd name="T36" fmla="*/ 98 w 357"/>
                <a:gd name="T37" fmla="*/ 641 h 679"/>
                <a:gd name="T38" fmla="*/ 84 w 357"/>
                <a:gd name="T39" fmla="*/ 679 h 679"/>
                <a:gd name="T40" fmla="*/ 57 w 357"/>
                <a:gd name="T41" fmla="*/ 679 h 679"/>
                <a:gd name="T42" fmla="*/ 43 w 357"/>
                <a:gd name="T43" fmla="*/ 641 h 679"/>
                <a:gd name="T44" fmla="*/ 29 w 357"/>
                <a:gd name="T45" fmla="*/ 604 h 679"/>
                <a:gd name="T46" fmla="*/ 3 w 357"/>
                <a:gd name="T47" fmla="*/ 584 h 679"/>
                <a:gd name="T48" fmla="*/ 0 w 357"/>
                <a:gd name="T49" fmla="*/ 541 h 679"/>
                <a:gd name="T50" fmla="*/ 0 w 357"/>
                <a:gd name="T51" fmla="*/ 502 h 679"/>
                <a:gd name="T52" fmla="*/ 0 w 357"/>
                <a:gd name="T53" fmla="*/ 490 h 679"/>
                <a:gd name="T54" fmla="*/ 29 w 357"/>
                <a:gd name="T55" fmla="*/ 452 h 679"/>
                <a:gd name="T56" fmla="*/ 43 w 357"/>
                <a:gd name="T57" fmla="*/ 376 h 679"/>
                <a:gd name="T58" fmla="*/ 29 w 357"/>
                <a:gd name="T59" fmla="*/ 301 h 679"/>
                <a:gd name="T60" fmla="*/ 43 w 357"/>
                <a:gd name="T61" fmla="*/ 265 h 679"/>
                <a:gd name="T62" fmla="*/ 109 w 357"/>
                <a:gd name="T63" fmla="*/ 204 h 679"/>
                <a:gd name="T64" fmla="*/ 116 w 357"/>
                <a:gd name="T65" fmla="*/ 164 h 679"/>
                <a:gd name="T66" fmla="*/ 168 w 357"/>
                <a:gd name="T67" fmla="*/ 78 h 679"/>
                <a:gd name="T68" fmla="*/ 186 w 357"/>
                <a:gd name="T69" fmla="*/ 33 h 679"/>
                <a:gd name="T70" fmla="*/ 235 w 357"/>
                <a:gd name="T71" fmla="*/ 21 h 679"/>
                <a:gd name="T72" fmla="*/ 255 w 357"/>
                <a:gd name="T73" fmla="*/ 0 h 679"/>
                <a:gd name="T74" fmla="*/ 300 w 357"/>
                <a:gd name="T75" fmla="*/ 0 h 679"/>
                <a:gd name="T76" fmla="*/ 322 w 357"/>
                <a:gd name="T77" fmla="*/ 33 h 679"/>
                <a:gd name="T78" fmla="*/ 352 w 357"/>
                <a:gd name="T79" fmla="*/ 88 h 679"/>
                <a:gd name="T80" fmla="*/ 352 w 357"/>
                <a:gd name="T81" fmla="*/ 113 h 679"/>
                <a:gd name="T82" fmla="*/ 357 w 357"/>
                <a:gd name="T83" fmla="*/ 152 h 679"/>
                <a:gd name="T84" fmla="*/ 357 w 357"/>
                <a:gd name="T85" fmla="*/ 152 h 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57" h="679">
                  <a:moveTo>
                    <a:pt x="357" y="152"/>
                  </a:moveTo>
                  <a:lnTo>
                    <a:pt x="310" y="188"/>
                  </a:lnTo>
                  <a:lnTo>
                    <a:pt x="296" y="250"/>
                  </a:lnTo>
                  <a:lnTo>
                    <a:pt x="283" y="288"/>
                  </a:lnTo>
                  <a:lnTo>
                    <a:pt x="241" y="327"/>
                  </a:lnTo>
                  <a:lnTo>
                    <a:pt x="198" y="339"/>
                  </a:lnTo>
                  <a:lnTo>
                    <a:pt x="169" y="402"/>
                  </a:lnTo>
                  <a:lnTo>
                    <a:pt x="169" y="428"/>
                  </a:lnTo>
                  <a:lnTo>
                    <a:pt x="212" y="478"/>
                  </a:lnTo>
                  <a:lnTo>
                    <a:pt x="212" y="490"/>
                  </a:lnTo>
                  <a:lnTo>
                    <a:pt x="184" y="502"/>
                  </a:lnTo>
                  <a:lnTo>
                    <a:pt x="169" y="490"/>
                  </a:lnTo>
                  <a:lnTo>
                    <a:pt x="155" y="502"/>
                  </a:lnTo>
                  <a:lnTo>
                    <a:pt x="169" y="515"/>
                  </a:lnTo>
                  <a:lnTo>
                    <a:pt x="169" y="541"/>
                  </a:lnTo>
                  <a:lnTo>
                    <a:pt x="169" y="553"/>
                  </a:lnTo>
                  <a:lnTo>
                    <a:pt x="169" y="604"/>
                  </a:lnTo>
                  <a:lnTo>
                    <a:pt x="141" y="627"/>
                  </a:lnTo>
                  <a:lnTo>
                    <a:pt x="98" y="641"/>
                  </a:lnTo>
                  <a:lnTo>
                    <a:pt x="84" y="679"/>
                  </a:lnTo>
                  <a:lnTo>
                    <a:pt x="57" y="679"/>
                  </a:lnTo>
                  <a:lnTo>
                    <a:pt x="43" y="641"/>
                  </a:lnTo>
                  <a:lnTo>
                    <a:pt x="29" y="604"/>
                  </a:lnTo>
                  <a:lnTo>
                    <a:pt x="3" y="584"/>
                  </a:lnTo>
                  <a:lnTo>
                    <a:pt x="0" y="541"/>
                  </a:lnTo>
                  <a:lnTo>
                    <a:pt x="0" y="502"/>
                  </a:lnTo>
                  <a:lnTo>
                    <a:pt x="0" y="490"/>
                  </a:lnTo>
                  <a:lnTo>
                    <a:pt x="29" y="452"/>
                  </a:lnTo>
                  <a:lnTo>
                    <a:pt x="43" y="376"/>
                  </a:lnTo>
                  <a:lnTo>
                    <a:pt x="29" y="301"/>
                  </a:lnTo>
                  <a:lnTo>
                    <a:pt x="43" y="265"/>
                  </a:lnTo>
                  <a:lnTo>
                    <a:pt x="109" y="204"/>
                  </a:lnTo>
                  <a:lnTo>
                    <a:pt x="116" y="164"/>
                  </a:lnTo>
                  <a:lnTo>
                    <a:pt x="168" y="78"/>
                  </a:lnTo>
                  <a:lnTo>
                    <a:pt x="186" y="33"/>
                  </a:lnTo>
                  <a:lnTo>
                    <a:pt x="235" y="21"/>
                  </a:lnTo>
                  <a:lnTo>
                    <a:pt x="255" y="0"/>
                  </a:lnTo>
                  <a:lnTo>
                    <a:pt x="300" y="0"/>
                  </a:lnTo>
                  <a:lnTo>
                    <a:pt x="322" y="33"/>
                  </a:lnTo>
                  <a:lnTo>
                    <a:pt x="352" y="88"/>
                  </a:lnTo>
                  <a:lnTo>
                    <a:pt x="352" y="113"/>
                  </a:lnTo>
                  <a:lnTo>
                    <a:pt x="357" y="152"/>
                  </a:lnTo>
                  <a:lnTo>
                    <a:pt x="357" y="152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239" name="Freeform 244"/>
            <p:cNvSpPr>
              <a:spLocks noChangeAspect="1"/>
            </p:cNvSpPr>
            <p:nvPr/>
          </p:nvSpPr>
          <p:spPr bwMode="auto">
            <a:xfrm>
              <a:off x="2558" y="1584"/>
              <a:ext cx="296" cy="298"/>
            </a:xfrm>
            <a:custGeom>
              <a:avLst/>
              <a:gdLst>
                <a:gd name="T0" fmla="*/ 634 w 719"/>
                <a:gd name="T1" fmla="*/ 0 h 704"/>
                <a:gd name="T2" fmla="*/ 592 w 719"/>
                <a:gd name="T3" fmla="*/ 0 h 704"/>
                <a:gd name="T4" fmla="*/ 549 w 719"/>
                <a:gd name="T5" fmla="*/ 12 h 704"/>
                <a:gd name="T6" fmla="*/ 479 w 719"/>
                <a:gd name="T7" fmla="*/ 25 h 704"/>
                <a:gd name="T8" fmla="*/ 424 w 719"/>
                <a:gd name="T9" fmla="*/ 63 h 704"/>
                <a:gd name="T10" fmla="*/ 324 w 719"/>
                <a:gd name="T11" fmla="*/ 139 h 704"/>
                <a:gd name="T12" fmla="*/ 310 w 719"/>
                <a:gd name="T13" fmla="*/ 164 h 704"/>
                <a:gd name="T14" fmla="*/ 296 w 719"/>
                <a:gd name="T15" fmla="*/ 202 h 704"/>
                <a:gd name="T16" fmla="*/ 240 w 719"/>
                <a:gd name="T17" fmla="*/ 239 h 704"/>
                <a:gd name="T18" fmla="*/ 183 w 719"/>
                <a:gd name="T19" fmla="*/ 339 h 704"/>
                <a:gd name="T20" fmla="*/ 127 w 719"/>
                <a:gd name="T21" fmla="*/ 415 h 704"/>
                <a:gd name="T22" fmla="*/ 152 w 719"/>
                <a:gd name="T23" fmla="*/ 426 h 704"/>
                <a:gd name="T24" fmla="*/ 98 w 719"/>
                <a:gd name="T25" fmla="*/ 453 h 704"/>
                <a:gd name="T26" fmla="*/ 0 w 719"/>
                <a:gd name="T27" fmla="*/ 515 h 704"/>
                <a:gd name="T28" fmla="*/ 42 w 719"/>
                <a:gd name="T29" fmla="*/ 541 h 704"/>
                <a:gd name="T30" fmla="*/ 42 w 719"/>
                <a:gd name="T31" fmla="*/ 567 h 704"/>
                <a:gd name="T32" fmla="*/ 14 w 719"/>
                <a:gd name="T33" fmla="*/ 591 h 704"/>
                <a:gd name="T34" fmla="*/ 14 w 719"/>
                <a:gd name="T35" fmla="*/ 629 h 704"/>
                <a:gd name="T36" fmla="*/ 14 w 719"/>
                <a:gd name="T37" fmla="*/ 666 h 704"/>
                <a:gd name="T38" fmla="*/ 28 w 719"/>
                <a:gd name="T39" fmla="*/ 704 h 704"/>
                <a:gd name="T40" fmla="*/ 141 w 719"/>
                <a:gd name="T41" fmla="*/ 666 h 704"/>
                <a:gd name="T42" fmla="*/ 212 w 719"/>
                <a:gd name="T43" fmla="*/ 591 h 704"/>
                <a:gd name="T44" fmla="*/ 226 w 719"/>
                <a:gd name="T45" fmla="*/ 491 h 704"/>
                <a:gd name="T46" fmla="*/ 240 w 719"/>
                <a:gd name="T47" fmla="*/ 389 h 704"/>
                <a:gd name="T48" fmla="*/ 296 w 719"/>
                <a:gd name="T49" fmla="*/ 339 h 704"/>
                <a:gd name="T50" fmla="*/ 324 w 719"/>
                <a:gd name="T51" fmla="*/ 264 h 704"/>
                <a:gd name="T52" fmla="*/ 409 w 719"/>
                <a:gd name="T53" fmla="*/ 164 h 704"/>
                <a:gd name="T54" fmla="*/ 425 w 719"/>
                <a:gd name="T55" fmla="*/ 91 h 704"/>
                <a:gd name="T56" fmla="*/ 519 w 719"/>
                <a:gd name="T57" fmla="*/ 123 h 704"/>
                <a:gd name="T58" fmla="*/ 603 w 719"/>
                <a:gd name="T59" fmla="*/ 77 h 704"/>
                <a:gd name="T60" fmla="*/ 678 w 719"/>
                <a:gd name="T61" fmla="*/ 51 h 704"/>
                <a:gd name="T62" fmla="*/ 719 w 719"/>
                <a:gd name="T63" fmla="*/ 25 h 704"/>
                <a:gd name="T64" fmla="*/ 704 w 719"/>
                <a:gd name="T65" fmla="*/ 0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19" h="704">
                  <a:moveTo>
                    <a:pt x="704" y="0"/>
                  </a:moveTo>
                  <a:lnTo>
                    <a:pt x="634" y="0"/>
                  </a:lnTo>
                  <a:lnTo>
                    <a:pt x="606" y="25"/>
                  </a:lnTo>
                  <a:lnTo>
                    <a:pt x="592" y="0"/>
                  </a:lnTo>
                  <a:lnTo>
                    <a:pt x="549" y="0"/>
                  </a:lnTo>
                  <a:lnTo>
                    <a:pt x="549" y="12"/>
                  </a:lnTo>
                  <a:lnTo>
                    <a:pt x="522" y="12"/>
                  </a:lnTo>
                  <a:lnTo>
                    <a:pt x="479" y="25"/>
                  </a:lnTo>
                  <a:lnTo>
                    <a:pt x="475" y="63"/>
                  </a:lnTo>
                  <a:lnTo>
                    <a:pt x="424" y="63"/>
                  </a:lnTo>
                  <a:lnTo>
                    <a:pt x="381" y="76"/>
                  </a:lnTo>
                  <a:lnTo>
                    <a:pt x="324" y="139"/>
                  </a:lnTo>
                  <a:lnTo>
                    <a:pt x="352" y="150"/>
                  </a:lnTo>
                  <a:lnTo>
                    <a:pt x="310" y="164"/>
                  </a:lnTo>
                  <a:lnTo>
                    <a:pt x="310" y="187"/>
                  </a:lnTo>
                  <a:lnTo>
                    <a:pt x="296" y="202"/>
                  </a:lnTo>
                  <a:lnTo>
                    <a:pt x="267" y="187"/>
                  </a:lnTo>
                  <a:lnTo>
                    <a:pt x="240" y="239"/>
                  </a:lnTo>
                  <a:lnTo>
                    <a:pt x="240" y="264"/>
                  </a:lnTo>
                  <a:lnTo>
                    <a:pt x="183" y="339"/>
                  </a:lnTo>
                  <a:lnTo>
                    <a:pt x="127" y="404"/>
                  </a:lnTo>
                  <a:lnTo>
                    <a:pt x="127" y="415"/>
                  </a:lnTo>
                  <a:lnTo>
                    <a:pt x="169" y="415"/>
                  </a:lnTo>
                  <a:lnTo>
                    <a:pt x="152" y="426"/>
                  </a:lnTo>
                  <a:lnTo>
                    <a:pt x="112" y="427"/>
                  </a:lnTo>
                  <a:lnTo>
                    <a:pt x="98" y="453"/>
                  </a:lnTo>
                  <a:lnTo>
                    <a:pt x="28" y="491"/>
                  </a:lnTo>
                  <a:lnTo>
                    <a:pt x="0" y="515"/>
                  </a:lnTo>
                  <a:lnTo>
                    <a:pt x="0" y="553"/>
                  </a:lnTo>
                  <a:lnTo>
                    <a:pt x="42" y="541"/>
                  </a:lnTo>
                  <a:lnTo>
                    <a:pt x="57" y="541"/>
                  </a:lnTo>
                  <a:lnTo>
                    <a:pt x="42" y="567"/>
                  </a:lnTo>
                  <a:lnTo>
                    <a:pt x="14" y="567"/>
                  </a:lnTo>
                  <a:lnTo>
                    <a:pt x="14" y="591"/>
                  </a:lnTo>
                  <a:lnTo>
                    <a:pt x="6" y="614"/>
                  </a:lnTo>
                  <a:lnTo>
                    <a:pt x="14" y="629"/>
                  </a:lnTo>
                  <a:lnTo>
                    <a:pt x="6" y="638"/>
                  </a:lnTo>
                  <a:lnTo>
                    <a:pt x="14" y="666"/>
                  </a:lnTo>
                  <a:lnTo>
                    <a:pt x="0" y="680"/>
                  </a:lnTo>
                  <a:lnTo>
                    <a:pt x="28" y="704"/>
                  </a:lnTo>
                  <a:lnTo>
                    <a:pt x="98" y="692"/>
                  </a:lnTo>
                  <a:lnTo>
                    <a:pt x="141" y="666"/>
                  </a:lnTo>
                  <a:lnTo>
                    <a:pt x="183" y="641"/>
                  </a:lnTo>
                  <a:lnTo>
                    <a:pt x="212" y="591"/>
                  </a:lnTo>
                  <a:lnTo>
                    <a:pt x="226" y="515"/>
                  </a:lnTo>
                  <a:lnTo>
                    <a:pt x="226" y="491"/>
                  </a:lnTo>
                  <a:lnTo>
                    <a:pt x="212" y="440"/>
                  </a:lnTo>
                  <a:lnTo>
                    <a:pt x="240" y="389"/>
                  </a:lnTo>
                  <a:lnTo>
                    <a:pt x="267" y="365"/>
                  </a:lnTo>
                  <a:lnTo>
                    <a:pt x="296" y="339"/>
                  </a:lnTo>
                  <a:lnTo>
                    <a:pt x="296" y="314"/>
                  </a:lnTo>
                  <a:lnTo>
                    <a:pt x="324" y="264"/>
                  </a:lnTo>
                  <a:lnTo>
                    <a:pt x="367" y="176"/>
                  </a:lnTo>
                  <a:lnTo>
                    <a:pt x="409" y="164"/>
                  </a:lnTo>
                  <a:lnTo>
                    <a:pt x="486" y="141"/>
                  </a:lnTo>
                  <a:lnTo>
                    <a:pt x="425" y="91"/>
                  </a:lnTo>
                  <a:lnTo>
                    <a:pt x="448" y="86"/>
                  </a:lnTo>
                  <a:lnTo>
                    <a:pt x="519" y="123"/>
                  </a:lnTo>
                  <a:lnTo>
                    <a:pt x="551" y="120"/>
                  </a:lnTo>
                  <a:lnTo>
                    <a:pt x="603" y="77"/>
                  </a:lnTo>
                  <a:lnTo>
                    <a:pt x="621" y="63"/>
                  </a:lnTo>
                  <a:lnTo>
                    <a:pt x="678" y="51"/>
                  </a:lnTo>
                  <a:lnTo>
                    <a:pt x="678" y="38"/>
                  </a:lnTo>
                  <a:lnTo>
                    <a:pt x="719" y="25"/>
                  </a:lnTo>
                  <a:lnTo>
                    <a:pt x="704" y="0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240" name="Freeform 245"/>
            <p:cNvSpPr>
              <a:spLocks noChangeAspect="1"/>
            </p:cNvSpPr>
            <p:nvPr/>
          </p:nvSpPr>
          <p:spPr bwMode="auto">
            <a:xfrm>
              <a:off x="2709" y="1882"/>
              <a:ext cx="18" cy="22"/>
            </a:xfrm>
            <a:custGeom>
              <a:avLst/>
              <a:gdLst>
                <a:gd name="T0" fmla="*/ 28 w 42"/>
                <a:gd name="T1" fmla="*/ 0 h 51"/>
                <a:gd name="T2" fmla="*/ 0 w 42"/>
                <a:gd name="T3" fmla="*/ 13 h 51"/>
                <a:gd name="T4" fmla="*/ 14 w 42"/>
                <a:gd name="T5" fmla="*/ 51 h 51"/>
                <a:gd name="T6" fmla="*/ 28 w 42"/>
                <a:gd name="T7" fmla="*/ 39 h 51"/>
                <a:gd name="T8" fmla="*/ 42 w 42"/>
                <a:gd name="T9" fmla="*/ 25 h 51"/>
                <a:gd name="T10" fmla="*/ 28 w 42"/>
                <a:gd name="T11" fmla="*/ 0 h 51"/>
                <a:gd name="T12" fmla="*/ 28 w 42"/>
                <a:gd name="T1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51">
                  <a:moveTo>
                    <a:pt x="28" y="0"/>
                  </a:moveTo>
                  <a:lnTo>
                    <a:pt x="0" y="13"/>
                  </a:lnTo>
                  <a:lnTo>
                    <a:pt x="14" y="51"/>
                  </a:lnTo>
                  <a:lnTo>
                    <a:pt x="28" y="39"/>
                  </a:lnTo>
                  <a:lnTo>
                    <a:pt x="42" y="25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241" name="Freeform 246"/>
            <p:cNvSpPr>
              <a:spLocks noChangeAspect="1"/>
            </p:cNvSpPr>
            <p:nvPr/>
          </p:nvSpPr>
          <p:spPr bwMode="auto">
            <a:xfrm>
              <a:off x="2629" y="1935"/>
              <a:ext cx="16" cy="17"/>
            </a:xfrm>
            <a:custGeom>
              <a:avLst/>
              <a:gdLst>
                <a:gd name="T0" fmla="*/ 28 w 43"/>
                <a:gd name="T1" fmla="*/ 0 h 37"/>
                <a:gd name="T2" fmla="*/ 0 w 43"/>
                <a:gd name="T3" fmla="*/ 24 h 37"/>
                <a:gd name="T4" fmla="*/ 14 w 43"/>
                <a:gd name="T5" fmla="*/ 37 h 37"/>
                <a:gd name="T6" fmla="*/ 43 w 43"/>
                <a:gd name="T7" fmla="*/ 24 h 37"/>
                <a:gd name="T8" fmla="*/ 28 w 43"/>
                <a:gd name="T9" fmla="*/ 0 h 37"/>
                <a:gd name="T10" fmla="*/ 28 w 43"/>
                <a:gd name="T1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37">
                  <a:moveTo>
                    <a:pt x="28" y="0"/>
                  </a:moveTo>
                  <a:lnTo>
                    <a:pt x="0" y="24"/>
                  </a:lnTo>
                  <a:lnTo>
                    <a:pt x="14" y="37"/>
                  </a:lnTo>
                  <a:lnTo>
                    <a:pt x="43" y="24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242" name="Freeform 247"/>
            <p:cNvSpPr>
              <a:spLocks noChangeAspect="1"/>
            </p:cNvSpPr>
            <p:nvPr/>
          </p:nvSpPr>
          <p:spPr bwMode="auto">
            <a:xfrm>
              <a:off x="2785" y="2138"/>
              <a:ext cx="86" cy="51"/>
            </a:xfrm>
            <a:custGeom>
              <a:avLst/>
              <a:gdLst>
                <a:gd name="T0" fmla="*/ 210 w 210"/>
                <a:gd name="T1" fmla="*/ 12 h 120"/>
                <a:gd name="T2" fmla="*/ 197 w 210"/>
                <a:gd name="T3" fmla="*/ 36 h 120"/>
                <a:gd name="T4" fmla="*/ 168 w 210"/>
                <a:gd name="T5" fmla="*/ 62 h 120"/>
                <a:gd name="T6" fmla="*/ 197 w 210"/>
                <a:gd name="T7" fmla="*/ 88 h 120"/>
                <a:gd name="T8" fmla="*/ 168 w 210"/>
                <a:gd name="T9" fmla="*/ 113 h 120"/>
                <a:gd name="T10" fmla="*/ 139 w 210"/>
                <a:gd name="T11" fmla="*/ 113 h 120"/>
                <a:gd name="T12" fmla="*/ 70 w 210"/>
                <a:gd name="T13" fmla="*/ 113 h 120"/>
                <a:gd name="T14" fmla="*/ 27 w 210"/>
                <a:gd name="T15" fmla="*/ 120 h 120"/>
                <a:gd name="T16" fmla="*/ 11 w 210"/>
                <a:gd name="T17" fmla="*/ 99 h 120"/>
                <a:gd name="T18" fmla="*/ 25 w 210"/>
                <a:gd name="T19" fmla="*/ 88 h 120"/>
                <a:gd name="T20" fmla="*/ 0 w 210"/>
                <a:gd name="T21" fmla="*/ 54 h 120"/>
                <a:gd name="T22" fmla="*/ 12 w 210"/>
                <a:gd name="T23" fmla="*/ 47 h 120"/>
                <a:gd name="T24" fmla="*/ 15 w 210"/>
                <a:gd name="T25" fmla="*/ 18 h 120"/>
                <a:gd name="T26" fmla="*/ 27 w 210"/>
                <a:gd name="T27" fmla="*/ 12 h 120"/>
                <a:gd name="T28" fmla="*/ 83 w 210"/>
                <a:gd name="T29" fmla="*/ 36 h 120"/>
                <a:gd name="T30" fmla="*/ 139 w 210"/>
                <a:gd name="T31" fmla="*/ 0 h 120"/>
                <a:gd name="T32" fmla="*/ 168 w 210"/>
                <a:gd name="T33" fmla="*/ 25 h 120"/>
                <a:gd name="T34" fmla="*/ 210 w 210"/>
                <a:gd name="T35" fmla="*/ 12 h 120"/>
                <a:gd name="T36" fmla="*/ 210 w 210"/>
                <a:gd name="T37" fmla="*/ 1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0" h="120">
                  <a:moveTo>
                    <a:pt x="210" y="12"/>
                  </a:moveTo>
                  <a:lnTo>
                    <a:pt x="197" y="36"/>
                  </a:lnTo>
                  <a:lnTo>
                    <a:pt x="168" y="62"/>
                  </a:lnTo>
                  <a:lnTo>
                    <a:pt x="197" y="88"/>
                  </a:lnTo>
                  <a:lnTo>
                    <a:pt x="168" y="113"/>
                  </a:lnTo>
                  <a:lnTo>
                    <a:pt x="139" y="113"/>
                  </a:lnTo>
                  <a:lnTo>
                    <a:pt x="70" y="113"/>
                  </a:lnTo>
                  <a:lnTo>
                    <a:pt x="27" y="120"/>
                  </a:lnTo>
                  <a:lnTo>
                    <a:pt x="11" y="99"/>
                  </a:lnTo>
                  <a:lnTo>
                    <a:pt x="25" y="88"/>
                  </a:lnTo>
                  <a:lnTo>
                    <a:pt x="0" y="54"/>
                  </a:lnTo>
                  <a:lnTo>
                    <a:pt x="12" y="47"/>
                  </a:lnTo>
                  <a:lnTo>
                    <a:pt x="15" y="18"/>
                  </a:lnTo>
                  <a:lnTo>
                    <a:pt x="27" y="12"/>
                  </a:lnTo>
                  <a:lnTo>
                    <a:pt x="83" y="36"/>
                  </a:lnTo>
                  <a:lnTo>
                    <a:pt x="139" y="0"/>
                  </a:lnTo>
                  <a:lnTo>
                    <a:pt x="168" y="25"/>
                  </a:lnTo>
                  <a:lnTo>
                    <a:pt x="210" y="12"/>
                  </a:lnTo>
                  <a:lnTo>
                    <a:pt x="210" y="12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243" name="Freeform 248"/>
            <p:cNvSpPr>
              <a:spLocks noChangeAspect="1"/>
            </p:cNvSpPr>
            <p:nvPr/>
          </p:nvSpPr>
          <p:spPr bwMode="auto">
            <a:xfrm>
              <a:off x="2838" y="2177"/>
              <a:ext cx="38" cy="34"/>
            </a:xfrm>
            <a:custGeom>
              <a:avLst/>
              <a:gdLst>
                <a:gd name="T0" fmla="*/ 68 w 92"/>
                <a:gd name="T1" fmla="*/ 0 h 81"/>
                <a:gd name="T2" fmla="*/ 23 w 92"/>
                <a:gd name="T3" fmla="*/ 35 h 81"/>
                <a:gd name="T4" fmla="*/ 0 w 92"/>
                <a:gd name="T5" fmla="*/ 57 h 81"/>
                <a:gd name="T6" fmla="*/ 33 w 92"/>
                <a:gd name="T7" fmla="*/ 81 h 81"/>
                <a:gd name="T8" fmla="*/ 59 w 92"/>
                <a:gd name="T9" fmla="*/ 57 h 81"/>
                <a:gd name="T10" fmla="*/ 92 w 92"/>
                <a:gd name="T11" fmla="*/ 38 h 81"/>
                <a:gd name="T12" fmla="*/ 81 w 92"/>
                <a:gd name="T13" fmla="*/ 2 h 81"/>
                <a:gd name="T14" fmla="*/ 68 w 92"/>
                <a:gd name="T15" fmla="*/ 0 h 81"/>
                <a:gd name="T16" fmla="*/ 68 w 92"/>
                <a:gd name="T1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2" h="81">
                  <a:moveTo>
                    <a:pt x="68" y="0"/>
                  </a:moveTo>
                  <a:lnTo>
                    <a:pt x="23" y="35"/>
                  </a:lnTo>
                  <a:lnTo>
                    <a:pt x="0" y="57"/>
                  </a:lnTo>
                  <a:lnTo>
                    <a:pt x="33" y="81"/>
                  </a:lnTo>
                  <a:lnTo>
                    <a:pt x="59" y="57"/>
                  </a:lnTo>
                  <a:lnTo>
                    <a:pt x="92" y="38"/>
                  </a:lnTo>
                  <a:lnTo>
                    <a:pt x="81" y="2"/>
                  </a:lnTo>
                  <a:lnTo>
                    <a:pt x="68" y="0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244" name="Freeform 249"/>
            <p:cNvSpPr>
              <a:spLocks noChangeAspect="1"/>
            </p:cNvSpPr>
            <p:nvPr/>
          </p:nvSpPr>
          <p:spPr bwMode="auto">
            <a:xfrm>
              <a:off x="2769" y="2186"/>
              <a:ext cx="80" cy="84"/>
            </a:xfrm>
            <a:custGeom>
              <a:avLst/>
              <a:gdLst>
                <a:gd name="T0" fmla="*/ 168 w 194"/>
                <a:gd name="T1" fmla="*/ 37 h 202"/>
                <a:gd name="T2" fmla="*/ 151 w 194"/>
                <a:gd name="T3" fmla="*/ 37 h 202"/>
                <a:gd name="T4" fmla="*/ 124 w 194"/>
                <a:gd name="T5" fmla="*/ 51 h 202"/>
                <a:gd name="T6" fmla="*/ 96 w 194"/>
                <a:gd name="T7" fmla="*/ 37 h 202"/>
                <a:gd name="T8" fmla="*/ 96 w 194"/>
                <a:gd name="T9" fmla="*/ 63 h 202"/>
                <a:gd name="T10" fmla="*/ 68 w 194"/>
                <a:gd name="T11" fmla="*/ 51 h 202"/>
                <a:gd name="T12" fmla="*/ 47 w 194"/>
                <a:gd name="T13" fmla="*/ 50 h 202"/>
                <a:gd name="T14" fmla="*/ 96 w 194"/>
                <a:gd name="T15" fmla="*/ 89 h 202"/>
                <a:gd name="T16" fmla="*/ 53 w 194"/>
                <a:gd name="T17" fmla="*/ 74 h 202"/>
                <a:gd name="T18" fmla="*/ 53 w 194"/>
                <a:gd name="T19" fmla="*/ 100 h 202"/>
                <a:gd name="T20" fmla="*/ 82 w 194"/>
                <a:gd name="T21" fmla="*/ 125 h 202"/>
                <a:gd name="T22" fmla="*/ 96 w 194"/>
                <a:gd name="T23" fmla="*/ 151 h 202"/>
                <a:gd name="T24" fmla="*/ 74 w 194"/>
                <a:gd name="T25" fmla="*/ 143 h 202"/>
                <a:gd name="T26" fmla="*/ 111 w 194"/>
                <a:gd name="T27" fmla="*/ 177 h 202"/>
                <a:gd name="T28" fmla="*/ 82 w 194"/>
                <a:gd name="T29" fmla="*/ 163 h 202"/>
                <a:gd name="T30" fmla="*/ 61 w 194"/>
                <a:gd name="T31" fmla="*/ 156 h 202"/>
                <a:gd name="T32" fmla="*/ 93 w 194"/>
                <a:gd name="T33" fmla="*/ 186 h 202"/>
                <a:gd name="T34" fmla="*/ 96 w 194"/>
                <a:gd name="T35" fmla="*/ 202 h 202"/>
                <a:gd name="T36" fmla="*/ 53 w 194"/>
                <a:gd name="T37" fmla="*/ 198 h 202"/>
                <a:gd name="T38" fmla="*/ 25 w 194"/>
                <a:gd name="T39" fmla="*/ 189 h 202"/>
                <a:gd name="T40" fmla="*/ 12 w 194"/>
                <a:gd name="T41" fmla="*/ 139 h 202"/>
                <a:gd name="T42" fmla="*/ 4 w 194"/>
                <a:gd name="T43" fmla="*/ 118 h 202"/>
                <a:gd name="T44" fmla="*/ 61 w 194"/>
                <a:gd name="T45" fmla="*/ 148 h 202"/>
                <a:gd name="T46" fmla="*/ 23 w 194"/>
                <a:gd name="T47" fmla="*/ 106 h 202"/>
                <a:gd name="T48" fmla="*/ 7 w 194"/>
                <a:gd name="T49" fmla="*/ 89 h 202"/>
                <a:gd name="T50" fmla="*/ 0 w 194"/>
                <a:gd name="T51" fmla="*/ 50 h 202"/>
                <a:gd name="T52" fmla="*/ 25 w 194"/>
                <a:gd name="T53" fmla="*/ 37 h 202"/>
                <a:gd name="T54" fmla="*/ 53 w 194"/>
                <a:gd name="T55" fmla="*/ 12 h 202"/>
                <a:gd name="T56" fmla="*/ 96 w 194"/>
                <a:gd name="T57" fmla="*/ 0 h 202"/>
                <a:gd name="T58" fmla="*/ 168 w 194"/>
                <a:gd name="T59" fmla="*/ 0 h 202"/>
                <a:gd name="T60" fmla="*/ 194 w 194"/>
                <a:gd name="T61" fmla="*/ 0 h 202"/>
                <a:gd name="T62" fmla="*/ 194 w 194"/>
                <a:gd name="T63" fmla="*/ 12 h 202"/>
                <a:gd name="T64" fmla="*/ 168 w 194"/>
                <a:gd name="T65" fmla="*/ 37 h 202"/>
                <a:gd name="T66" fmla="*/ 168 w 194"/>
                <a:gd name="T67" fmla="*/ 37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4" h="202">
                  <a:moveTo>
                    <a:pt x="168" y="37"/>
                  </a:moveTo>
                  <a:lnTo>
                    <a:pt x="151" y="37"/>
                  </a:lnTo>
                  <a:lnTo>
                    <a:pt x="124" y="51"/>
                  </a:lnTo>
                  <a:lnTo>
                    <a:pt x="96" y="37"/>
                  </a:lnTo>
                  <a:lnTo>
                    <a:pt x="96" y="63"/>
                  </a:lnTo>
                  <a:lnTo>
                    <a:pt x="68" y="51"/>
                  </a:lnTo>
                  <a:lnTo>
                    <a:pt x="47" y="50"/>
                  </a:lnTo>
                  <a:lnTo>
                    <a:pt x="96" y="89"/>
                  </a:lnTo>
                  <a:lnTo>
                    <a:pt x="53" y="74"/>
                  </a:lnTo>
                  <a:lnTo>
                    <a:pt x="53" y="100"/>
                  </a:lnTo>
                  <a:lnTo>
                    <a:pt x="82" y="125"/>
                  </a:lnTo>
                  <a:lnTo>
                    <a:pt x="96" y="151"/>
                  </a:lnTo>
                  <a:lnTo>
                    <a:pt x="74" y="143"/>
                  </a:lnTo>
                  <a:lnTo>
                    <a:pt x="111" y="177"/>
                  </a:lnTo>
                  <a:lnTo>
                    <a:pt x="82" y="163"/>
                  </a:lnTo>
                  <a:lnTo>
                    <a:pt x="61" y="156"/>
                  </a:lnTo>
                  <a:lnTo>
                    <a:pt x="93" y="186"/>
                  </a:lnTo>
                  <a:lnTo>
                    <a:pt x="96" y="202"/>
                  </a:lnTo>
                  <a:lnTo>
                    <a:pt x="53" y="198"/>
                  </a:lnTo>
                  <a:lnTo>
                    <a:pt x="25" y="189"/>
                  </a:lnTo>
                  <a:lnTo>
                    <a:pt x="12" y="139"/>
                  </a:lnTo>
                  <a:lnTo>
                    <a:pt x="4" y="118"/>
                  </a:lnTo>
                  <a:lnTo>
                    <a:pt x="61" y="148"/>
                  </a:lnTo>
                  <a:lnTo>
                    <a:pt x="23" y="106"/>
                  </a:lnTo>
                  <a:lnTo>
                    <a:pt x="7" y="89"/>
                  </a:lnTo>
                  <a:lnTo>
                    <a:pt x="0" y="50"/>
                  </a:lnTo>
                  <a:lnTo>
                    <a:pt x="25" y="37"/>
                  </a:lnTo>
                  <a:lnTo>
                    <a:pt x="53" y="12"/>
                  </a:lnTo>
                  <a:lnTo>
                    <a:pt x="96" y="0"/>
                  </a:lnTo>
                  <a:lnTo>
                    <a:pt x="168" y="0"/>
                  </a:lnTo>
                  <a:lnTo>
                    <a:pt x="194" y="0"/>
                  </a:lnTo>
                  <a:lnTo>
                    <a:pt x="194" y="12"/>
                  </a:lnTo>
                  <a:lnTo>
                    <a:pt x="168" y="37"/>
                  </a:lnTo>
                  <a:lnTo>
                    <a:pt x="168" y="37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245" name="Freeform 250"/>
            <p:cNvSpPr>
              <a:spLocks noChangeAspect="1"/>
            </p:cNvSpPr>
            <p:nvPr/>
          </p:nvSpPr>
          <p:spPr bwMode="auto">
            <a:xfrm>
              <a:off x="2813" y="2239"/>
              <a:ext cx="24" cy="26"/>
            </a:xfrm>
            <a:custGeom>
              <a:avLst/>
              <a:gdLst>
                <a:gd name="T0" fmla="*/ 0 w 57"/>
                <a:gd name="T1" fmla="*/ 0 h 64"/>
                <a:gd name="T2" fmla="*/ 28 w 57"/>
                <a:gd name="T3" fmla="*/ 26 h 64"/>
                <a:gd name="T4" fmla="*/ 57 w 57"/>
                <a:gd name="T5" fmla="*/ 64 h 64"/>
                <a:gd name="T6" fmla="*/ 40 w 57"/>
                <a:gd name="T7" fmla="*/ 38 h 64"/>
                <a:gd name="T8" fmla="*/ 13 w 57"/>
                <a:gd name="T9" fmla="*/ 14 h 64"/>
                <a:gd name="T10" fmla="*/ 0 w 57"/>
                <a:gd name="T11" fmla="*/ 0 h 64"/>
                <a:gd name="T12" fmla="*/ 0 w 57"/>
                <a:gd name="T13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64">
                  <a:moveTo>
                    <a:pt x="0" y="0"/>
                  </a:moveTo>
                  <a:lnTo>
                    <a:pt x="28" y="26"/>
                  </a:lnTo>
                  <a:lnTo>
                    <a:pt x="57" y="64"/>
                  </a:lnTo>
                  <a:lnTo>
                    <a:pt x="40" y="38"/>
                  </a:lnTo>
                  <a:lnTo>
                    <a:pt x="13" y="1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246" name="Freeform 251"/>
            <p:cNvSpPr>
              <a:spLocks noChangeAspect="1"/>
            </p:cNvSpPr>
            <p:nvPr/>
          </p:nvSpPr>
          <p:spPr bwMode="auto">
            <a:xfrm>
              <a:off x="2813" y="2239"/>
              <a:ext cx="24" cy="26"/>
            </a:xfrm>
            <a:custGeom>
              <a:avLst/>
              <a:gdLst>
                <a:gd name="T0" fmla="*/ 0 w 57"/>
                <a:gd name="T1" fmla="*/ 0 h 64"/>
                <a:gd name="T2" fmla="*/ 28 w 57"/>
                <a:gd name="T3" fmla="*/ 26 h 64"/>
                <a:gd name="T4" fmla="*/ 57 w 57"/>
                <a:gd name="T5" fmla="*/ 64 h 64"/>
                <a:gd name="T6" fmla="*/ 40 w 57"/>
                <a:gd name="T7" fmla="*/ 38 h 64"/>
                <a:gd name="T8" fmla="*/ 13 w 57"/>
                <a:gd name="T9" fmla="*/ 14 h 64"/>
                <a:gd name="T10" fmla="*/ 0 w 57"/>
                <a:gd name="T11" fmla="*/ 0 h 64"/>
                <a:gd name="T12" fmla="*/ 0 w 57"/>
                <a:gd name="T13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64">
                  <a:moveTo>
                    <a:pt x="0" y="0"/>
                  </a:moveTo>
                  <a:lnTo>
                    <a:pt x="28" y="26"/>
                  </a:lnTo>
                  <a:lnTo>
                    <a:pt x="57" y="64"/>
                  </a:lnTo>
                  <a:lnTo>
                    <a:pt x="40" y="38"/>
                  </a:lnTo>
                  <a:lnTo>
                    <a:pt x="13" y="14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C0C0C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247" name="Freeform 252"/>
            <p:cNvSpPr>
              <a:spLocks noChangeAspect="1"/>
            </p:cNvSpPr>
            <p:nvPr/>
          </p:nvSpPr>
          <p:spPr bwMode="auto">
            <a:xfrm>
              <a:off x="2801" y="2297"/>
              <a:ext cx="36" cy="11"/>
            </a:xfrm>
            <a:custGeom>
              <a:avLst/>
              <a:gdLst>
                <a:gd name="T0" fmla="*/ 0 w 86"/>
                <a:gd name="T1" fmla="*/ 11 h 25"/>
                <a:gd name="T2" fmla="*/ 14 w 86"/>
                <a:gd name="T3" fmla="*/ 25 h 25"/>
                <a:gd name="T4" fmla="*/ 42 w 86"/>
                <a:gd name="T5" fmla="*/ 25 h 25"/>
                <a:gd name="T6" fmla="*/ 86 w 86"/>
                <a:gd name="T7" fmla="*/ 11 h 25"/>
                <a:gd name="T8" fmla="*/ 57 w 86"/>
                <a:gd name="T9" fmla="*/ 11 h 25"/>
                <a:gd name="T10" fmla="*/ 0 w 86"/>
                <a:gd name="T11" fmla="*/ 0 h 25"/>
                <a:gd name="T12" fmla="*/ 0 w 86"/>
                <a:gd name="T13" fmla="*/ 11 h 25"/>
                <a:gd name="T14" fmla="*/ 0 w 86"/>
                <a:gd name="T15" fmla="*/ 1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6" h="25">
                  <a:moveTo>
                    <a:pt x="0" y="11"/>
                  </a:moveTo>
                  <a:lnTo>
                    <a:pt x="14" y="25"/>
                  </a:lnTo>
                  <a:lnTo>
                    <a:pt x="42" y="25"/>
                  </a:lnTo>
                  <a:lnTo>
                    <a:pt x="86" y="11"/>
                  </a:lnTo>
                  <a:lnTo>
                    <a:pt x="57" y="11"/>
                  </a:lnTo>
                  <a:lnTo>
                    <a:pt x="0" y="0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248" name="Freeform 253"/>
            <p:cNvSpPr>
              <a:spLocks noChangeAspect="1"/>
            </p:cNvSpPr>
            <p:nvPr/>
          </p:nvSpPr>
          <p:spPr bwMode="auto">
            <a:xfrm>
              <a:off x="2859" y="2286"/>
              <a:ext cx="12" cy="6"/>
            </a:xfrm>
            <a:custGeom>
              <a:avLst/>
              <a:gdLst>
                <a:gd name="T0" fmla="*/ 29 w 29"/>
                <a:gd name="T1" fmla="*/ 0 h 12"/>
                <a:gd name="T2" fmla="*/ 0 w 29"/>
                <a:gd name="T3" fmla="*/ 0 h 12"/>
                <a:gd name="T4" fmla="*/ 0 w 29"/>
                <a:gd name="T5" fmla="*/ 12 h 12"/>
                <a:gd name="T6" fmla="*/ 29 w 29"/>
                <a:gd name="T7" fmla="*/ 12 h 12"/>
                <a:gd name="T8" fmla="*/ 29 w 29"/>
                <a:gd name="T9" fmla="*/ 0 h 12"/>
                <a:gd name="T10" fmla="*/ 29 w 29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12">
                  <a:moveTo>
                    <a:pt x="29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9" y="12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249" name="Freeform 254"/>
            <p:cNvSpPr>
              <a:spLocks noChangeAspect="1"/>
            </p:cNvSpPr>
            <p:nvPr/>
          </p:nvSpPr>
          <p:spPr bwMode="auto">
            <a:xfrm>
              <a:off x="2859" y="2286"/>
              <a:ext cx="12" cy="6"/>
            </a:xfrm>
            <a:custGeom>
              <a:avLst/>
              <a:gdLst>
                <a:gd name="T0" fmla="*/ 29 w 29"/>
                <a:gd name="T1" fmla="*/ 0 h 12"/>
                <a:gd name="T2" fmla="*/ 0 w 29"/>
                <a:gd name="T3" fmla="*/ 0 h 12"/>
                <a:gd name="T4" fmla="*/ 0 w 29"/>
                <a:gd name="T5" fmla="*/ 12 h 12"/>
                <a:gd name="T6" fmla="*/ 29 w 29"/>
                <a:gd name="T7" fmla="*/ 12 h 12"/>
                <a:gd name="T8" fmla="*/ 29 w 29"/>
                <a:gd name="T9" fmla="*/ 0 h 12"/>
                <a:gd name="T10" fmla="*/ 29 w 29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12">
                  <a:moveTo>
                    <a:pt x="29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9" y="12"/>
                  </a:lnTo>
                  <a:lnTo>
                    <a:pt x="29" y="0"/>
                  </a:lnTo>
                  <a:lnTo>
                    <a:pt x="29" y="0"/>
                  </a:lnTo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C0C0C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250" name="Freeform 255"/>
            <p:cNvSpPr>
              <a:spLocks noChangeAspect="1"/>
            </p:cNvSpPr>
            <p:nvPr/>
          </p:nvSpPr>
          <p:spPr bwMode="auto">
            <a:xfrm>
              <a:off x="2645" y="2101"/>
              <a:ext cx="151" cy="96"/>
            </a:xfrm>
            <a:custGeom>
              <a:avLst/>
              <a:gdLst>
                <a:gd name="T0" fmla="*/ 14 w 366"/>
                <a:gd name="T1" fmla="*/ 13 h 228"/>
                <a:gd name="T2" fmla="*/ 0 w 366"/>
                <a:gd name="T3" fmla="*/ 38 h 228"/>
                <a:gd name="T4" fmla="*/ 28 w 366"/>
                <a:gd name="T5" fmla="*/ 51 h 228"/>
                <a:gd name="T6" fmla="*/ 112 w 366"/>
                <a:gd name="T7" fmla="*/ 63 h 228"/>
                <a:gd name="T8" fmla="*/ 112 w 366"/>
                <a:gd name="T9" fmla="*/ 76 h 228"/>
                <a:gd name="T10" fmla="*/ 98 w 366"/>
                <a:gd name="T11" fmla="*/ 76 h 228"/>
                <a:gd name="T12" fmla="*/ 126 w 366"/>
                <a:gd name="T13" fmla="*/ 114 h 228"/>
                <a:gd name="T14" fmla="*/ 169 w 366"/>
                <a:gd name="T15" fmla="*/ 139 h 228"/>
                <a:gd name="T16" fmla="*/ 226 w 366"/>
                <a:gd name="T17" fmla="*/ 151 h 228"/>
                <a:gd name="T18" fmla="*/ 241 w 366"/>
                <a:gd name="T19" fmla="*/ 177 h 228"/>
                <a:gd name="T20" fmla="*/ 267 w 366"/>
                <a:gd name="T21" fmla="*/ 177 h 228"/>
                <a:gd name="T22" fmla="*/ 295 w 366"/>
                <a:gd name="T23" fmla="*/ 189 h 228"/>
                <a:gd name="T24" fmla="*/ 323 w 366"/>
                <a:gd name="T25" fmla="*/ 214 h 228"/>
                <a:gd name="T26" fmla="*/ 337 w 366"/>
                <a:gd name="T27" fmla="*/ 228 h 228"/>
                <a:gd name="T28" fmla="*/ 366 w 366"/>
                <a:gd name="T29" fmla="*/ 214 h 228"/>
                <a:gd name="T30" fmla="*/ 351 w 366"/>
                <a:gd name="T31" fmla="*/ 189 h 228"/>
                <a:gd name="T32" fmla="*/ 366 w 366"/>
                <a:gd name="T33" fmla="*/ 177 h 228"/>
                <a:gd name="T34" fmla="*/ 337 w 366"/>
                <a:gd name="T35" fmla="*/ 139 h 228"/>
                <a:gd name="T36" fmla="*/ 353 w 366"/>
                <a:gd name="T37" fmla="*/ 137 h 228"/>
                <a:gd name="T38" fmla="*/ 353 w 366"/>
                <a:gd name="T39" fmla="*/ 115 h 228"/>
                <a:gd name="T40" fmla="*/ 361 w 366"/>
                <a:gd name="T41" fmla="*/ 100 h 228"/>
                <a:gd name="T42" fmla="*/ 354 w 366"/>
                <a:gd name="T43" fmla="*/ 89 h 228"/>
                <a:gd name="T44" fmla="*/ 310 w 366"/>
                <a:gd name="T45" fmla="*/ 76 h 228"/>
                <a:gd name="T46" fmla="*/ 281 w 366"/>
                <a:gd name="T47" fmla="*/ 51 h 228"/>
                <a:gd name="T48" fmla="*/ 281 w 366"/>
                <a:gd name="T49" fmla="*/ 38 h 228"/>
                <a:gd name="T50" fmla="*/ 226 w 366"/>
                <a:gd name="T51" fmla="*/ 51 h 228"/>
                <a:gd name="T52" fmla="*/ 197 w 366"/>
                <a:gd name="T53" fmla="*/ 63 h 228"/>
                <a:gd name="T54" fmla="*/ 169 w 366"/>
                <a:gd name="T55" fmla="*/ 26 h 228"/>
                <a:gd name="T56" fmla="*/ 112 w 366"/>
                <a:gd name="T57" fmla="*/ 0 h 228"/>
                <a:gd name="T58" fmla="*/ 84 w 366"/>
                <a:gd name="T59" fmla="*/ 13 h 228"/>
                <a:gd name="T60" fmla="*/ 69 w 366"/>
                <a:gd name="T61" fmla="*/ 13 h 228"/>
                <a:gd name="T62" fmla="*/ 42 w 366"/>
                <a:gd name="T63" fmla="*/ 13 h 228"/>
                <a:gd name="T64" fmla="*/ 14 w 366"/>
                <a:gd name="T65" fmla="*/ 13 h 228"/>
                <a:gd name="T66" fmla="*/ 14 w 366"/>
                <a:gd name="T67" fmla="*/ 1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66" h="228">
                  <a:moveTo>
                    <a:pt x="14" y="13"/>
                  </a:moveTo>
                  <a:lnTo>
                    <a:pt x="0" y="38"/>
                  </a:lnTo>
                  <a:lnTo>
                    <a:pt x="28" y="51"/>
                  </a:lnTo>
                  <a:lnTo>
                    <a:pt x="112" y="63"/>
                  </a:lnTo>
                  <a:lnTo>
                    <a:pt x="112" y="76"/>
                  </a:lnTo>
                  <a:lnTo>
                    <a:pt x="98" y="76"/>
                  </a:lnTo>
                  <a:lnTo>
                    <a:pt x="126" y="114"/>
                  </a:lnTo>
                  <a:lnTo>
                    <a:pt x="169" y="139"/>
                  </a:lnTo>
                  <a:lnTo>
                    <a:pt x="226" y="151"/>
                  </a:lnTo>
                  <a:lnTo>
                    <a:pt x="241" y="177"/>
                  </a:lnTo>
                  <a:lnTo>
                    <a:pt x="267" y="177"/>
                  </a:lnTo>
                  <a:lnTo>
                    <a:pt x="295" y="189"/>
                  </a:lnTo>
                  <a:lnTo>
                    <a:pt x="323" y="214"/>
                  </a:lnTo>
                  <a:lnTo>
                    <a:pt x="337" y="228"/>
                  </a:lnTo>
                  <a:lnTo>
                    <a:pt x="366" y="214"/>
                  </a:lnTo>
                  <a:lnTo>
                    <a:pt x="351" y="189"/>
                  </a:lnTo>
                  <a:lnTo>
                    <a:pt x="366" y="177"/>
                  </a:lnTo>
                  <a:lnTo>
                    <a:pt x="337" y="139"/>
                  </a:lnTo>
                  <a:lnTo>
                    <a:pt x="353" y="137"/>
                  </a:lnTo>
                  <a:lnTo>
                    <a:pt x="353" y="115"/>
                  </a:lnTo>
                  <a:lnTo>
                    <a:pt x="361" y="100"/>
                  </a:lnTo>
                  <a:lnTo>
                    <a:pt x="354" y="89"/>
                  </a:lnTo>
                  <a:lnTo>
                    <a:pt x="310" y="76"/>
                  </a:lnTo>
                  <a:lnTo>
                    <a:pt x="281" y="51"/>
                  </a:lnTo>
                  <a:lnTo>
                    <a:pt x="281" y="38"/>
                  </a:lnTo>
                  <a:lnTo>
                    <a:pt x="226" y="51"/>
                  </a:lnTo>
                  <a:lnTo>
                    <a:pt x="197" y="63"/>
                  </a:lnTo>
                  <a:lnTo>
                    <a:pt x="169" y="26"/>
                  </a:lnTo>
                  <a:lnTo>
                    <a:pt x="112" y="0"/>
                  </a:lnTo>
                  <a:lnTo>
                    <a:pt x="84" y="13"/>
                  </a:lnTo>
                  <a:lnTo>
                    <a:pt x="69" y="13"/>
                  </a:lnTo>
                  <a:lnTo>
                    <a:pt x="42" y="13"/>
                  </a:lnTo>
                  <a:lnTo>
                    <a:pt x="14" y="13"/>
                  </a:lnTo>
                  <a:lnTo>
                    <a:pt x="14" y="13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251" name="Freeform 256"/>
            <p:cNvSpPr>
              <a:spLocks noChangeAspect="1"/>
            </p:cNvSpPr>
            <p:nvPr/>
          </p:nvSpPr>
          <p:spPr bwMode="auto">
            <a:xfrm>
              <a:off x="2609" y="2058"/>
              <a:ext cx="110" cy="48"/>
            </a:xfrm>
            <a:custGeom>
              <a:avLst/>
              <a:gdLst>
                <a:gd name="T0" fmla="*/ 0 w 267"/>
                <a:gd name="T1" fmla="*/ 78 h 114"/>
                <a:gd name="T2" fmla="*/ 4 w 267"/>
                <a:gd name="T3" fmla="*/ 88 h 114"/>
                <a:gd name="T4" fmla="*/ 46 w 267"/>
                <a:gd name="T5" fmla="*/ 101 h 114"/>
                <a:gd name="T6" fmla="*/ 62 w 267"/>
                <a:gd name="T7" fmla="*/ 77 h 114"/>
                <a:gd name="T8" fmla="*/ 117 w 267"/>
                <a:gd name="T9" fmla="*/ 86 h 114"/>
                <a:gd name="T10" fmla="*/ 117 w 267"/>
                <a:gd name="T11" fmla="*/ 101 h 114"/>
                <a:gd name="T12" fmla="*/ 103 w 267"/>
                <a:gd name="T13" fmla="*/ 114 h 114"/>
                <a:gd name="T14" fmla="*/ 177 w 267"/>
                <a:gd name="T15" fmla="*/ 113 h 114"/>
                <a:gd name="T16" fmla="*/ 199 w 267"/>
                <a:gd name="T17" fmla="*/ 102 h 114"/>
                <a:gd name="T18" fmla="*/ 214 w 267"/>
                <a:gd name="T19" fmla="*/ 102 h 114"/>
                <a:gd name="T20" fmla="*/ 229 w 267"/>
                <a:gd name="T21" fmla="*/ 77 h 114"/>
                <a:gd name="T22" fmla="*/ 267 w 267"/>
                <a:gd name="T23" fmla="*/ 52 h 114"/>
                <a:gd name="T24" fmla="*/ 253 w 267"/>
                <a:gd name="T25" fmla="*/ 29 h 114"/>
                <a:gd name="T26" fmla="*/ 244 w 267"/>
                <a:gd name="T27" fmla="*/ 13 h 114"/>
                <a:gd name="T28" fmla="*/ 233 w 267"/>
                <a:gd name="T29" fmla="*/ 13 h 114"/>
                <a:gd name="T30" fmla="*/ 201 w 267"/>
                <a:gd name="T31" fmla="*/ 0 h 114"/>
                <a:gd name="T32" fmla="*/ 175 w 267"/>
                <a:gd name="T33" fmla="*/ 9 h 114"/>
                <a:gd name="T34" fmla="*/ 133 w 267"/>
                <a:gd name="T35" fmla="*/ 15 h 114"/>
                <a:gd name="T36" fmla="*/ 103 w 267"/>
                <a:gd name="T37" fmla="*/ 25 h 114"/>
                <a:gd name="T38" fmla="*/ 103 w 267"/>
                <a:gd name="T39" fmla="*/ 51 h 114"/>
                <a:gd name="T40" fmla="*/ 89 w 267"/>
                <a:gd name="T41" fmla="*/ 51 h 114"/>
                <a:gd name="T42" fmla="*/ 32 w 267"/>
                <a:gd name="T43" fmla="*/ 51 h 114"/>
                <a:gd name="T44" fmla="*/ 9 w 267"/>
                <a:gd name="T45" fmla="*/ 57 h 114"/>
                <a:gd name="T46" fmla="*/ 0 w 267"/>
                <a:gd name="T47" fmla="*/ 78 h 114"/>
                <a:gd name="T48" fmla="*/ 0 w 267"/>
                <a:gd name="T49" fmla="*/ 78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7" h="114">
                  <a:moveTo>
                    <a:pt x="0" y="78"/>
                  </a:moveTo>
                  <a:lnTo>
                    <a:pt x="4" y="88"/>
                  </a:lnTo>
                  <a:lnTo>
                    <a:pt x="46" y="101"/>
                  </a:lnTo>
                  <a:lnTo>
                    <a:pt x="62" y="77"/>
                  </a:lnTo>
                  <a:lnTo>
                    <a:pt x="117" y="86"/>
                  </a:lnTo>
                  <a:lnTo>
                    <a:pt x="117" y="101"/>
                  </a:lnTo>
                  <a:lnTo>
                    <a:pt x="103" y="114"/>
                  </a:lnTo>
                  <a:lnTo>
                    <a:pt x="177" y="113"/>
                  </a:lnTo>
                  <a:lnTo>
                    <a:pt x="199" y="102"/>
                  </a:lnTo>
                  <a:lnTo>
                    <a:pt x="214" y="102"/>
                  </a:lnTo>
                  <a:lnTo>
                    <a:pt x="229" y="77"/>
                  </a:lnTo>
                  <a:lnTo>
                    <a:pt x="267" y="52"/>
                  </a:lnTo>
                  <a:lnTo>
                    <a:pt x="253" y="29"/>
                  </a:lnTo>
                  <a:lnTo>
                    <a:pt x="244" y="13"/>
                  </a:lnTo>
                  <a:lnTo>
                    <a:pt x="233" y="13"/>
                  </a:lnTo>
                  <a:lnTo>
                    <a:pt x="201" y="0"/>
                  </a:lnTo>
                  <a:lnTo>
                    <a:pt x="175" y="9"/>
                  </a:lnTo>
                  <a:lnTo>
                    <a:pt x="133" y="15"/>
                  </a:lnTo>
                  <a:lnTo>
                    <a:pt x="103" y="25"/>
                  </a:lnTo>
                  <a:lnTo>
                    <a:pt x="103" y="51"/>
                  </a:lnTo>
                  <a:lnTo>
                    <a:pt x="89" y="51"/>
                  </a:lnTo>
                  <a:lnTo>
                    <a:pt x="32" y="51"/>
                  </a:lnTo>
                  <a:lnTo>
                    <a:pt x="9" y="57"/>
                  </a:lnTo>
                  <a:lnTo>
                    <a:pt x="0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252" name="Freeform 257"/>
            <p:cNvSpPr>
              <a:spLocks noChangeAspect="1"/>
            </p:cNvSpPr>
            <p:nvPr/>
          </p:nvSpPr>
          <p:spPr bwMode="auto">
            <a:xfrm>
              <a:off x="2694" y="2073"/>
              <a:ext cx="96" cy="53"/>
            </a:xfrm>
            <a:custGeom>
              <a:avLst/>
              <a:gdLst>
                <a:gd name="T0" fmla="*/ 65 w 233"/>
                <a:gd name="T1" fmla="*/ 14 h 126"/>
                <a:gd name="T2" fmla="*/ 22 w 233"/>
                <a:gd name="T3" fmla="*/ 40 h 126"/>
                <a:gd name="T4" fmla="*/ 0 w 233"/>
                <a:gd name="T5" fmla="*/ 67 h 126"/>
                <a:gd name="T6" fmla="*/ 44 w 233"/>
                <a:gd name="T7" fmla="*/ 89 h 126"/>
                <a:gd name="T8" fmla="*/ 65 w 233"/>
                <a:gd name="T9" fmla="*/ 115 h 126"/>
                <a:gd name="T10" fmla="*/ 74 w 233"/>
                <a:gd name="T11" fmla="*/ 126 h 126"/>
                <a:gd name="T12" fmla="*/ 109 w 233"/>
                <a:gd name="T13" fmla="*/ 113 h 126"/>
                <a:gd name="T14" fmla="*/ 127 w 233"/>
                <a:gd name="T15" fmla="*/ 109 h 126"/>
                <a:gd name="T16" fmla="*/ 149 w 233"/>
                <a:gd name="T17" fmla="*/ 102 h 126"/>
                <a:gd name="T18" fmla="*/ 163 w 233"/>
                <a:gd name="T19" fmla="*/ 90 h 126"/>
                <a:gd name="T20" fmla="*/ 192 w 233"/>
                <a:gd name="T21" fmla="*/ 64 h 126"/>
                <a:gd name="T22" fmla="*/ 218 w 233"/>
                <a:gd name="T23" fmla="*/ 34 h 126"/>
                <a:gd name="T24" fmla="*/ 233 w 233"/>
                <a:gd name="T25" fmla="*/ 0 h 126"/>
                <a:gd name="T26" fmla="*/ 163 w 233"/>
                <a:gd name="T27" fmla="*/ 2 h 126"/>
                <a:gd name="T28" fmla="*/ 123 w 233"/>
                <a:gd name="T29" fmla="*/ 14 h 126"/>
                <a:gd name="T30" fmla="*/ 65 w 233"/>
                <a:gd name="T31" fmla="*/ 14 h 126"/>
                <a:gd name="T32" fmla="*/ 65 w 233"/>
                <a:gd name="T33" fmla="*/ 14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3" h="126">
                  <a:moveTo>
                    <a:pt x="65" y="14"/>
                  </a:moveTo>
                  <a:lnTo>
                    <a:pt x="22" y="40"/>
                  </a:lnTo>
                  <a:lnTo>
                    <a:pt x="0" y="67"/>
                  </a:lnTo>
                  <a:lnTo>
                    <a:pt x="44" y="89"/>
                  </a:lnTo>
                  <a:lnTo>
                    <a:pt x="65" y="115"/>
                  </a:lnTo>
                  <a:lnTo>
                    <a:pt x="74" y="126"/>
                  </a:lnTo>
                  <a:lnTo>
                    <a:pt x="109" y="113"/>
                  </a:lnTo>
                  <a:lnTo>
                    <a:pt x="127" y="109"/>
                  </a:lnTo>
                  <a:lnTo>
                    <a:pt x="149" y="102"/>
                  </a:lnTo>
                  <a:lnTo>
                    <a:pt x="163" y="90"/>
                  </a:lnTo>
                  <a:lnTo>
                    <a:pt x="192" y="64"/>
                  </a:lnTo>
                  <a:lnTo>
                    <a:pt x="218" y="34"/>
                  </a:lnTo>
                  <a:lnTo>
                    <a:pt x="233" y="0"/>
                  </a:lnTo>
                  <a:lnTo>
                    <a:pt x="163" y="2"/>
                  </a:lnTo>
                  <a:lnTo>
                    <a:pt x="123" y="14"/>
                  </a:lnTo>
                  <a:lnTo>
                    <a:pt x="65" y="14"/>
                  </a:lnTo>
                  <a:lnTo>
                    <a:pt x="65" y="14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253" name="Freeform 258"/>
            <p:cNvSpPr>
              <a:spLocks noChangeAspect="1"/>
            </p:cNvSpPr>
            <p:nvPr/>
          </p:nvSpPr>
          <p:spPr bwMode="auto">
            <a:xfrm>
              <a:off x="2599" y="2082"/>
              <a:ext cx="12" cy="9"/>
            </a:xfrm>
            <a:custGeom>
              <a:avLst/>
              <a:gdLst>
                <a:gd name="T0" fmla="*/ 32 w 32"/>
                <a:gd name="T1" fmla="*/ 0 h 21"/>
                <a:gd name="T2" fmla="*/ 0 w 32"/>
                <a:gd name="T3" fmla="*/ 0 h 21"/>
                <a:gd name="T4" fmla="*/ 4 w 32"/>
                <a:gd name="T5" fmla="*/ 19 h 21"/>
                <a:gd name="T6" fmla="*/ 24 w 32"/>
                <a:gd name="T7" fmla="*/ 21 h 21"/>
                <a:gd name="T8" fmla="*/ 32 w 32"/>
                <a:gd name="T9" fmla="*/ 0 h 21"/>
                <a:gd name="T10" fmla="*/ 32 w 32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21">
                  <a:moveTo>
                    <a:pt x="32" y="0"/>
                  </a:moveTo>
                  <a:lnTo>
                    <a:pt x="0" y="0"/>
                  </a:lnTo>
                  <a:lnTo>
                    <a:pt x="4" y="19"/>
                  </a:lnTo>
                  <a:lnTo>
                    <a:pt x="24" y="21"/>
                  </a:lnTo>
                  <a:lnTo>
                    <a:pt x="32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254" name="Freeform 259"/>
            <p:cNvSpPr>
              <a:spLocks noChangeAspect="1"/>
            </p:cNvSpPr>
            <p:nvPr/>
          </p:nvSpPr>
          <p:spPr bwMode="auto">
            <a:xfrm>
              <a:off x="2599" y="2082"/>
              <a:ext cx="12" cy="9"/>
            </a:xfrm>
            <a:custGeom>
              <a:avLst/>
              <a:gdLst>
                <a:gd name="T0" fmla="*/ 32 w 32"/>
                <a:gd name="T1" fmla="*/ 0 h 21"/>
                <a:gd name="T2" fmla="*/ 0 w 32"/>
                <a:gd name="T3" fmla="*/ 0 h 21"/>
                <a:gd name="T4" fmla="*/ 4 w 32"/>
                <a:gd name="T5" fmla="*/ 19 h 21"/>
                <a:gd name="T6" fmla="*/ 24 w 32"/>
                <a:gd name="T7" fmla="*/ 21 h 21"/>
                <a:gd name="T8" fmla="*/ 32 w 32"/>
                <a:gd name="T9" fmla="*/ 0 h 21"/>
                <a:gd name="T10" fmla="*/ 32 w 32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21">
                  <a:moveTo>
                    <a:pt x="32" y="0"/>
                  </a:moveTo>
                  <a:lnTo>
                    <a:pt x="0" y="0"/>
                  </a:lnTo>
                  <a:lnTo>
                    <a:pt x="4" y="19"/>
                  </a:lnTo>
                  <a:lnTo>
                    <a:pt x="24" y="21"/>
                  </a:lnTo>
                  <a:lnTo>
                    <a:pt x="32" y="0"/>
                  </a:lnTo>
                  <a:lnTo>
                    <a:pt x="32" y="0"/>
                  </a:lnTo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C0C0C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255" name="Freeform 260"/>
            <p:cNvSpPr>
              <a:spLocks noChangeAspect="1"/>
            </p:cNvSpPr>
            <p:nvPr/>
          </p:nvSpPr>
          <p:spPr bwMode="auto">
            <a:xfrm>
              <a:off x="2553" y="2077"/>
              <a:ext cx="50" cy="39"/>
            </a:xfrm>
            <a:custGeom>
              <a:avLst/>
              <a:gdLst>
                <a:gd name="T0" fmla="*/ 112 w 120"/>
                <a:gd name="T1" fmla="*/ 13 h 91"/>
                <a:gd name="T2" fmla="*/ 60 w 120"/>
                <a:gd name="T3" fmla="*/ 0 h 91"/>
                <a:gd name="T4" fmla="*/ 28 w 120"/>
                <a:gd name="T5" fmla="*/ 15 h 91"/>
                <a:gd name="T6" fmla="*/ 0 w 120"/>
                <a:gd name="T7" fmla="*/ 40 h 91"/>
                <a:gd name="T8" fmla="*/ 14 w 120"/>
                <a:gd name="T9" fmla="*/ 79 h 91"/>
                <a:gd name="T10" fmla="*/ 42 w 120"/>
                <a:gd name="T11" fmla="*/ 91 h 91"/>
                <a:gd name="T12" fmla="*/ 71 w 120"/>
                <a:gd name="T13" fmla="*/ 79 h 91"/>
                <a:gd name="T14" fmla="*/ 78 w 120"/>
                <a:gd name="T15" fmla="*/ 53 h 91"/>
                <a:gd name="T16" fmla="*/ 87 w 120"/>
                <a:gd name="T17" fmla="*/ 53 h 91"/>
                <a:gd name="T18" fmla="*/ 102 w 120"/>
                <a:gd name="T19" fmla="*/ 46 h 91"/>
                <a:gd name="T20" fmla="*/ 112 w 120"/>
                <a:gd name="T21" fmla="*/ 40 h 91"/>
                <a:gd name="T22" fmla="*/ 120 w 120"/>
                <a:gd name="T23" fmla="*/ 30 h 91"/>
                <a:gd name="T24" fmla="*/ 112 w 120"/>
                <a:gd name="T25" fmla="*/ 13 h 91"/>
                <a:gd name="T26" fmla="*/ 112 w 120"/>
                <a:gd name="T27" fmla="*/ 13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0" h="91">
                  <a:moveTo>
                    <a:pt x="112" y="13"/>
                  </a:moveTo>
                  <a:lnTo>
                    <a:pt x="60" y="0"/>
                  </a:lnTo>
                  <a:lnTo>
                    <a:pt x="28" y="15"/>
                  </a:lnTo>
                  <a:lnTo>
                    <a:pt x="0" y="40"/>
                  </a:lnTo>
                  <a:lnTo>
                    <a:pt x="14" y="79"/>
                  </a:lnTo>
                  <a:lnTo>
                    <a:pt x="42" y="91"/>
                  </a:lnTo>
                  <a:lnTo>
                    <a:pt x="71" y="79"/>
                  </a:lnTo>
                  <a:lnTo>
                    <a:pt x="78" y="53"/>
                  </a:lnTo>
                  <a:lnTo>
                    <a:pt x="87" y="53"/>
                  </a:lnTo>
                  <a:lnTo>
                    <a:pt x="102" y="46"/>
                  </a:lnTo>
                  <a:lnTo>
                    <a:pt x="112" y="40"/>
                  </a:lnTo>
                  <a:lnTo>
                    <a:pt x="120" y="30"/>
                  </a:lnTo>
                  <a:lnTo>
                    <a:pt x="112" y="13"/>
                  </a:lnTo>
                  <a:lnTo>
                    <a:pt x="112" y="13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256" name="Freeform 261"/>
            <p:cNvSpPr>
              <a:spLocks noChangeAspect="1"/>
            </p:cNvSpPr>
            <p:nvPr/>
          </p:nvSpPr>
          <p:spPr bwMode="auto">
            <a:xfrm>
              <a:off x="2547" y="2090"/>
              <a:ext cx="174" cy="154"/>
            </a:xfrm>
            <a:custGeom>
              <a:avLst/>
              <a:gdLst>
                <a:gd name="T0" fmla="*/ 31 w 423"/>
                <a:gd name="T1" fmla="*/ 50 h 365"/>
                <a:gd name="T2" fmla="*/ 26 w 423"/>
                <a:gd name="T3" fmla="*/ 72 h 365"/>
                <a:gd name="T4" fmla="*/ 11 w 423"/>
                <a:gd name="T5" fmla="*/ 76 h 365"/>
                <a:gd name="T6" fmla="*/ 4 w 423"/>
                <a:gd name="T7" fmla="*/ 98 h 365"/>
                <a:gd name="T8" fmla="*/ 0 w 423"/>
                <a:gd name="T9" fmla="*/ 113 h 365"/>
                <a:gd name="T10" fmla="*/ 0 w 423"/>
                <a:gd name="T11" fmla="*/ 141 h 365"/>
                <a:gd name="T12" fmla="*/ 19 w 423"/>
                <a:gd name="T13" fmla="*/ 131 h 365"/>
                <a:gd name="T14" fmla="*/ 39 w 423"/>
                <a:gd name="T15" fmla="*/ 123 h 365"/>
                <a:gd name="T16" fmla="*/ 74 w 423"/>
                <a:gd name="T17" fmla="*/ 111 h 365"/>
                <a:gd name="T18" fmla="*/ 112 w 423"/>
                <a:gd name="T19" fmla="*/ 100 h 365"/>
                <a:gd name="T20" fmla="*/ 169 w 423"/>
                <a:gd name="T21" fmla="*/ 113 h 365"/>
                <a:gd name="T22" fmla="*/ 183 w 423"/>
                <a:gd name="T23" fmla="*/ 138 h 365"/>
                <a:gd name="T24" fmla="*/ 185 w 423"/>
                <a:gd name="T25" fmla="*/ 161 h 365"/>
                <a:gd name="T26" fmla="*/ 268 w 423"/>
                <a:gd name="T27" fmla="*/ 238 h 365"/>
                <a:gd name="T28" fmla="*/ 307 w 423"/>
                <a:gd name="T29" fmla="*/ 245 h 365"/>
                <a:gd name="T30" fmla="*/ 352 w 423"/>
                <a:gd name="T31" fmla="*/ 277 h 365"/>
                <a:gd name="T32" fmla="*/ 365 w 423"/>
                <a:gd name="T33" fmla="*/ 314 h 365"/>
                <a:gd name="T34" fmla="*/ 349 w 423"/>
                <a:gd name="T35" fmla="*/ 339 h 365"/>
                <a:gd name="T36" fmla="*/ 352 w 423"/>
                <a:gd name="T37" fmla="*/ 365 h 365"/>
                <a:gd name="T38" fmla="*/ 390 w 423"/>
                <a:gd name="T39" fmla="*/ 321 h 365"/>
                <a:gd name="T40" fmla="*/ 378 w 423"/>
                <a:gd name="T41" fmla="*/ 285 h 365"/>
                <a:gd name="T42" fmla="*/ 380 w 423"/>
                <a:gd name="T43" fmla="*/ 252 h 365"/>
                <a:gd name="T44" fmla="*/ 407 w 423"/>
                <a:gd name="T45" fmla="*/ 278 h 365"/>
                <a:gd name="T46" fmla="*/ 423 w 423"/>
                <a:gd name="T47" fmla="*/ 289 h 365"/>
                <a:gd name="T48" fmla="*/ 423 w 423"/>
                <a:gd name="T49" fmla="*/ 263 h 365"/>
                <a:gd name="T50" fmla="*/ 380 w 423"/>
                <a:gd name="T51" fmla="*/ 226 h 365"/>
                <a:gd name="T52" fmla="*/ 366 w 423"/>
                <a:gd name="T53" fmla="*/ 226 h 365"/>
                <a:gd name="T54" fmla="*/ 352 w 423"/>
                <a:gd name="T55" fmla="*/ 201 h 365"/>
                <a:gd name="T56" fmla="*/ 324 w 423"/>
                <a:gd name="T57" fmla="*/ 189 h 365"/>
                <a:gd name="T58" fmla="*/ 297 w 423"/>
                <a:gd name="T59" fmla="*/ 175 h 365"/>
                <a:gd name="T60" fmla="*/ 264 w 423"/>
                <a:gd name="T61" fmla="*/ 155 h 365"/>
                <a:gd name="T62" fmla="*/ 240 w 423"/>
                <a:gd name="T63" fmla="*/ 125 h 365"/>
                <a:gd name="T64" fmla="*/ 225 w 423"/>
                <a:gd name="T65" fmla="*/ 100 h 365"/>
                <a:gd name="T66" fmla="*/ 225 w 423"/>
                <a:gd name="T67" fmla="*/ 87 h 365"/>
                <a:gd name="T68" fmla="*/ 225 w 423"/>
                <a:gd name="T69" fmla="*/ 62 h 365"/>
                <a:gd name="T70" fmla="*/ 240 w 423"/>
                <a:gd name="T71" fmla="*/ 62 h 365"/>
                <a:gd name="T72" fmla="*/ 254 w 423"/>
                <a:gd name="T73" fmla="*/ 37 h 365"/>
                <a:gd name="T74" fmla="*/ 268 w 423"/>
                <a:gd name="T75" fmla="*/ 24 h 365"/>
                <a:gd name="T76" fmla="*/ 268 w 423"/>
                <a:gd name="T77" fmla="*/ 11 h 365"/>
                <a:gd name="T78" fmla="*/ 211 w 423"/>
                <a:gd name="T79" fmla="*/ 0 h 365"/>
                <a:gd name="T80" fmla="*/ 197 w 423"/>
                <a:gd name="T81" fmla="*/ 24 h 365"/>
                <a:gd name="T82" fmla="*/ 155 w 423"/>
                <a:gd name="T83" fmla="*/ 11 h 365"/>
                <a:gd name="T84" fmla="*/ 140 w 423"/>
                <a:gd name="T85" fmla="*/ 0 h 365"/>
                <a:gd name="T86" fmla="*/ 111 w 423"/>
                <a:gd name="T87" fmla="*/ 21 h 365"/>
                <a:gd name="T88" fmla="*/ 88 w 423"/>
                <a:gd name="T89" fmla="*/ 24 h 365"/>
                <a:gd name="T90" fmla="*/ 82 w 423"/>
                <a:gd name="T91" fmla="*/ 47 h 365"/>
                <a:gd name="T92" fmla="*/ 60 w 423"/>
                <a:gd name="T93" fmla="*/ 62 h 365"/>
                <a:gd name="T94" fmla="*/ 42 w 423"/>
                <a:gd name="T95" fmla="*/ 62 h 365"/>
                <a:gd name="T96" fmla="*/ 31 w 423"/>
                <a:gd name="T97" fmla="*/ 50 h 365"/>
                <a:gd name="T98" fmla="*/ 31 w 423"/>
                <a:gd name="T99" fmla="*/ 5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23" h="365">
                  <a:moveTo>
                    <a:pt x="31" y="50"/>
                  </a:moveTo>
                  <a:lnTo>
                    <a:pt x="26" y="72"/>
                  </a:lnTo>
                  <a:lnTo>
                    <a:pt x="11" y="76"/>
                  </a:lnTo>
                  <a:lnTo>
                    <a:pt x="4" y="98"/>
                  </a:lnTo>
                  <a:lnTo>
                    <a:pt x="0" y="113"/>
                  </a:lnTo>
                  <a:lnTo>
                    <a:pt x="0" y="141"/>
                  </a:lnTo>
                  <a:lnTo>
                    <a:pt x="19" y="131"/>
                  </a:lnTo>
                  <a:lnTo>
                    <a:pt x="39" y="123"/>
                  </a:lnTo>
                  <a:lnTo>
                    <a:pt x="74" y="111"/>
                  </a:lnTo>
                  <a:lnTo>
                    <a:pt x="112" y="100"/>
                  </a:lnTo>
                  <a:lnTo>
                    <a:pt x="169" y="113"/>
                  </a:lnTo>
                  <a:lnTo>
                    <a:pt x="183" y="138"/>
                  </a:lnTo>
                  <a:lnTo>
                    <a:pt x="185" y="161"/>
                  </a:lnTo>
                  <a:lnTo>
                    <a:pt x="268" y="238"/>
                  </a:lnTo>
                  <a:lnTo>
                    <a:pt x="307" y="245"/>
                  </a:lnTo>
                  <a:lnTo>
                    <a:pt x="352" y="277"/>
                  </a:lnTo>
                  <a:lnTo>
                    <a:pt x="365" y="314"/>
                  </a:lnTo>
                  <a:lnTo>
                    <a:pt x="349" y="339"/>
                  </a:lnTo>
                  <a:lnTo>
                    <a:pt x="352" y="365"/>
                  </a:lnTo>
                  <a:lnTo>
                    <a:pt x="390" y="321"/>
                  </a:lnTo>
                  <a:lnTo>
                    <a:pt x="378" y="285"/>
                  </a:lnTo>
                  <a:lnTo>
                    <a:pt x="380" y="252"/>
                  </a:lnTo>
                  <a:lnTo>
                    <a:pt x="407" y="278"/>
                  </a:lnTo>
                  <a:lnTo>
                    <a:pt x="423" y="289"/>
                  </a:lnTo>
                  <a:lnTo>
                    <a:pt x="423" y="263"/>
                  </a:lnTo>
                  <a:lnTo>
                    <a:pt x="380" y="226"/>
                  </a:lnTo>
                  <a:lnTo>
                    <a:pt x="366" y="226"/>
                  </a:lnTo>
                  <a:lnTo>
                    <a:pt x="352" y="201"/>
                  </a:lnTo>
                  <a:lnTo>
                    <a:pt x="324" y="189"/>
                  </a:lnTo>
                  <a:lnTo>
                    <a:pt x="297" y="175"/>
                  </a:lnTo>
                  <a:lnTo>
                    <a:pt x="264" y="155"/>
                  </a:lnTo>
                  <a:lnTo>
                    <a:pt x="240" y="125"/>
                  </a:lnTo>
                  <a:lnTo>
                    <a:pt x="225" y="100"/>
                  </a:lnTo>
                  <a:lnTo>
                    <a:pt x="225" y="87"/>
                  </a:lnTo>
                  <a:lnTo>
                    <a:pt x="225" y="62"/>
                  </a:lnTo>
                  <a:lnTo>
                    <a:pt x="240" y="62"/>
                  </a:lnTo>
                  <a:lnTo>
                    <a:pt x="254" y="37"/>
                  </a:lnTo>
                  <a:lnTo>
                    <a:pt x="268" y="24"/>
                  </a:lnTo>
                  <a:lnTo>
                    <a:pt x="268" y="11"/>
                  </a:lnTo>
                  <a:lnTo>
                    <a:pt x="211" y="0"/>
                  </a:lnTo>
                  <a:lnTo>
                    <a:pt x="197" y="24"/>
                  </a:lnTo>
                  <a:lnTo>
                    <a:pt x="155" y="11"/>
                  </a:lnTo>
                  <a:lnTo>
                    <a:pt x="140" y="0"/>
                  </a:lnTo>
                  <a:lnTo>
                    <a:pt x="111" y="21"/>
                  </a:lnTo>
                  <a:lnTo>
                    <a:pt x="88" y="24"/>
                  </a:lnTo>
                  <a:lnTo>
                    <a:pt x="82" y="47"/>
                  </a:lnTo>
                  <a:lnTo>
                    <a:pt x="60" y="62"/>
                  </a:lnTo>
                  <a:lnTo>
                    <a:pt x="42" y="62"/>
                  </a:lnTo>
                  <a:lnTo>
                    <a:pt x="31" y="50"/>
                  </a:lnTo>
                  <a:lnTo>
                    <a:pt x="31" y="50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257" name="Freeform 262"/>
            <p:cNvSpPr>
              <a:spLocks noChangeAspect="1"/>
            </p:cNvSpPr>
            <p:nvPr/>
          </p:nvSpPr>
          <p:spPr bwMode="auto">
            <a:xfrm>
              <a:off x="2640" y="2239"/>
              <a:ext cx="41" cy="24"/>
            </a:xfrm>
            <a:custGeom>
              <a:avLst/>
              <a:gdLst>
                <a:gd name="T0" fmla="*/ 99 w 99"/>
                <a:gd name="T1" fmla="*/ 14 h 59"/>
                <a:gd name="T2" fmla="*/ 84 w 99"/>
                <a:gd name="T3" fmla="*/ 26 h 59"/>
                <a:gd name="T4" fmla="*/ 91 w 99"/>
                <a:gd name="T5" fmla="*/ 59 h 59"/>
                <a:gd name="T6" fmla="*/ 43 w 99"/>
                <a:gd name="T7" fmla="*/ 52 h 59"/>
                <a:gd name="T8" fmla="*/ 0 w 99"/>
                <a:gd name="T9" fmla="*/ 52 h 59"/>
                <a:gd name="T10" fmla="*/ 0 w 99"/>
                <a:gd name="T11" fmla="*/ 38 h 59"/>
                <a:gd name="T12" fmla="*/ 15 w 99"/>
                <a:gd name="T13" fmla="*/ 14 h 59"/>
                <a:gd name="T14" fmla="*/ 43 w 99"/>
                <a:gd name="T15" fmla="*/ 14 h 59"/>
                <a:gd name="T16" fmla="*/ 70 w 99"/>
                <a:gd name="T17" fmla="*/ 0 h 59"/>
                <a:gd name="T18" fmla="*/ 84 w 99"/>
                <a:gd name="T19" fmla="*/ 0 h 59"/>
                <a:gd name="T20" fmla="*/ 99 w 99"/>
                <a:gd name="T21" fmla="*/ 14 h 59"/>
                <a:gd name="T22" fmla="*/ 99 w 99"/>
                <a:gd name="T23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59">
                  <a:moveTo>
                    <a:pt x="99" y="14"/>
                  </a:moveTo>
                  <a:lnTo>
                    <a:pt x="84" y="26"/>
                  </a:lnTo>
                  <a:lnTo>
                    <a:pt x="91" y="59"/>
                  </a:lnTo>
                  <a:lnTo>
                    <a:pt x="43" y="52"/>
                  </a:lnTo>
                  <a:lnTo>
                    <a:pt x="0" y="52"/>
                  </a:lnTo>
                  <a:lnTo>
                    <a:pt x="0" y="38"/>
                  </a:lnTo>
                  <a:lnTo>
                    <a:pt x="15" y="14"/>
                  </a:lnTo>
                  <a:lnTo>
                    <a:pt x="43" y="14"/>
                  </a:lnTo>
                  <a:lnTo>
                    <a:pt x="70" y="0"/>
                  </a:lnTo>
                  <a:lnTo>
                    <a:pt x="84" y="0"/>
                  </a:lnTo>
                  <a:lnTo>
                    <a:pt x="99" y="14"/>
                  </a:lnTo>
                  <a:lnTo>
                    <a:pt x="99" y="14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258" name="Freeform 263"/>
            <p:cNvSpPr>
              <a:spLocks noChangeAspect="1"/>
            </p:cNvSpPr>
            <p:nvPr/>
          </p:nvSpPr>
          <p:spPr bwMode="auto">
            <a:xfrm>
              <a:off x="2409" y="2020"/>
              <a:ext cx="168" cy="160"/>
            </a:xfrm>
            <a:custGeom>
              <a:avLst/>
              <a:gdLst>
                <a:gd name="T0" fmla="*/ 338 w 410"/>
                <a:gd name="T1" fmla="*/ 304 h 379"/>
                <a:gd name="T2" fmla="*/ 295 w 410"/>
                <a:gd name="T3" fmla="*/ 304 h 379"/>
                <a:gd name="T4" fmla="*/ 295 w 410"/>
                <a:gd name="T5" fmla="*/ 329 h 379"/>
                <a:gd name="T6" fmla="*/ 267 w 410"/>
                <a:gd name="T7" fmla="*/ 329 h 379"/>
                <a:gd name="T8" fmla="*/ 254 w 410"/>
                <a:gd name="T9" fmla="*/ 341 h 379"/>
                <a:gd name="T10" fmla="*/ 240 w 410"/>
                <a:gd name="T11" fmla="*/ 379 h 379"/>
                <a:gd name="T12" fmla="*/ 169 w 410"/>
                <a:gd name="T13" fmla="*/ 329 h 379"/>
                <a:gd name="T14" fmla="*/ 155 w 410"/>
                <a:gd name="T15" fmla="*/ 315 h 379"/>
                <a:gd name="T16" fmla="*/ 71 w 410"/>
                <a:gd name="T17" fmla="*/ 304 h 379"/>
                <a:gd name="T18" fmla="*/ 43 w 410"/>
                <a:gd name="T19" fmla="*/ 279 h 379"/>
                <a:gd name="T20" fmla="*/ 71 w 410"/>
                <a:gd name="T21" fmla="*/ 253 h 379"/>
                <a:gd name="T22" fmla="*/ 83 w 410"/>
                <a:gd name="T23" fmla="*/ 177 h 379"/>
                <a:gd name="T24" fmla="*/ 71 w 410"/>
                <a:gd name="T25" fmla="*/ 152 h 379"/>
                <a:gd name="T26" fmla="*/ 43 w 410"/>
                <a:gd name="T27" fmla="*/ 128 h 379"/>
                <a:gd name="T28" fmla="*/ 0 w 410"/>
                <a:gd name="T29" fmla="*/ 102 h 379"/>
                <a:gd name="T30" fmla="*/ 0 w 410"/>
                <a:gd name="T31" fmla="*/ 89 h 379"/>
                <a:gd name="T32" fmla="*/ 29 w 410"/>
                <a:gd name="T33" fmla="*/ 78 h 379"/>
                <a:gd name="T34" fmla="*/ 57 w 410"/>
                <a:gd name="T35" fmla="*/ 64 h 379"/>
                <a:gd name="T36" fmla="*/ 127 w 410"/>
                <a:gd name="T37" fmla="*/ 38 h 379"/>
                <a:gd name="T38" fmla="*/ 169 w 410"/>
                <a:gd name="T39" fmla="*/ 38 h 379"/>
                <a:gd name="T40" fmla="*/ 225 w 410"/>
                <a:gd name="T41" fmla="*/ 0 h 379"/>
                <a:gd name="T42" fmla="*/ 265 w 410"/>
                <a:gd name="T43" fmla="*/ 27 h 379"/>
                <a:gd name="T44" fmla="*/ 336 w 410"/>
                <a:gd name="T45" fmla="*/ 64 h 379"/>
                <a:gd name="T46" fmla="*/ 362 w 410"/>
                <a:gd name="T47" fmla="*/ 78 h 379"/>
                <a:gd name="T48" fmla="*/ 384 w 410"/>
                <a:gd name="T49" fmla="*/ 74 h 379"/>
                <a:gd name="T50" fmla="*/ 408 w 410"/>
                <a:gd name="T51" fmla="*/ 89 h 379"/>
                <a:gd name="T52" fmla="*/ 406 w 410"/>
                <a:gd name="T53" fmla="*/ 111 h 379"/>
                <a:gd name="T54" fmla="*/ 410 w 410"/>
                <a:gd name="T55" fmla="*/ 135 h 379"/>
                <a:gd name="T56" fmla="*/ 366 w 410"/>
                <a:gd name="T57" fmla="*/ 166 h 379"/>
                <a:gd name="T58" fmla="*/ 352 w 410"/>
                <a:gd name="T59" fmla="*/ 177 h 379"/>
                <a:gd name="T60" fmla="*/ 366 w 410"/>
                <a:gd name="T61" fmla="*/ 228 h 379"/>
                <a:gd name="T62" fmla="*/ 366 w 410"/>
                <a:gd name="T63" fmla="*/ 241 h 379"/>
                <a:gd name="T64" fmla="*/ 352 w 410"/>
                <a:gd name="T65" fmla="*/ 241 h 379"/>
                <a:gd name="T66" fmla="*/ 338 w 410"/>
                <a:gd name="T67" fmla="*/ 279 h 379"/>
                <a:gd name="T68" fmla="*/ 338 w 410"/>
                <a:gd name="T69" fmla="*/ 304 h 379"/>
                <a:gd name="T70" fmla="*/ 338 w 410"/>
                <a:gd name="T71" fmla="*/ 304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10" h="379">
                  <a:moveTo>
                    <a:pt x="338" y="304"/>
                  </a:moveTo>
                  <a:lnTo>
                    <a:pt x="295" y="304"/>
                  </a:lnTo>
                  <a:lnTo>
                    <a:pt x="295" y="329"/>
                  </a:lnTo>
                  <a:lnTo>
                    <a:pt x="267" y="329"/>
                  </a:lnTo>
                  <a:lnTo>
                    <a:pt x="254" y="341"/>
                  </a:lnTo>
                  <a:lnTo>
                    <a:pt x="240" y="379"/>
                  </a:lnTo>
                  <a:lnTo>
                    <a:pt x="169" y="329"/>
                  </a:lnTo>
                  <a:lnTo>
                    <a:pt x="155" y="315"/>
                  </a:lnTo>
                  <a:lnTo>
                    <a:pt x="71" y="304"/>
                  </a:lnTo>
                  <a:lnTo>
                    <a:pt x="43" y="279"/>
                  </a:lnTo>
                  <a:lnTo>
                    <a:pt x="71" y="253"/>
                  </a:lnTo>
                  <a:lnTo>
                    <a:pt x="83" y="177"/>
                  </a:lnTo>
                  <a:lnTo>
                    <a:pt x="71" y="152"/>
                  </a:lnTo>
                  <a:lnTo>
                    <a:pt x="43" y="128"/>
                  </a:lnTo>
                  <a:lnTo>
                    <a:pt x="0" y="102"/>
                  </a:lnTo>
                  <a:lnTo>
                    <a:pt x="0" y="89"/>
                  </a:lnTo>
                  <a:lnTo>
                    <a:pt x="29" y="78"/>
                  </a:lnTo>
                  <a:lnTo>
                    <a:pt x="57" y="64"/>
                  </a:lnTo>
                  <a:lnTo>
                    <a:pt x="127" y="38"/>
                  </a:lnTo>
                  <a:lnTo>
                    <a:pt x="169" y="38"/>
                  </a:lnTo>
                  <a:lnTo>
                    <a:pt x="225" y="0"/>
                  </a:lnTo>
                  <a:lnTo>
                    <a:pt x="265" y="27"/>
                  </a:lnTo>
                  <a:lnTo>
                    <a:pt x="336" y="64"/>
                  </a:lnTo>
                  <a:lnTo>
                    <a:pt x="362" y="78"/>
                  </a:lnTo>
                  <a:lnTo>
                    <a:pt x="384" y="74"/>
                  </a:lnTo>
                  <a:lnTo>
                    <a:pt x="408" y="89"/>
                  </a:lnTo>
                  <a:lnTo>
                    <a:pt x="406" y="111"/>
                  </a:lnTo>
                  <a:lnTo>
                    <a:pt x="410" y="135"/>
                  </a:lnTo>
                  <a:lnTo>
                    <a:pt x="366" y="166"/>
                  </a:lnTo>
                  <a:lnTo>
                    <a:pt x="352" y="177"/>
                  </a:lnTo>
                  <a:lnTo>
                    <a:pt x="366" y="228"/>
                  </a:lnTo>
                  <a:lnTo>
                    <a:pt x="366" y="241"/>
                  </a:lnTo>
                  <a:lnTo>
                    <a:pt x="352" y="241"/>
                  </a:lnTo>
                  <a:lnTo>
                    <a:pt x="338" y="279"/>
                  </a:lnTo>
                  <a:lnTo>
                    <a:pt x="338" y="304"/>
                  </a:lnTo>
                  <a:lnTo>
                    <a:pt x="338" y="304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259" name="Freeform 264"/>
            <p:cNvSpPr>
              <a:spLocks noChangeAspect="1"/>
            </p:cNvSpPr>
            <p:nvPr/>
          </p:nvSpPr>
          <p:spPr bwMode="auto">
            <a:xfrm>
              <a:off x="2338" y="2132"/>
              <a:ext cx="168" cy="157"/>
            </a:xfrm>
            <a:custGeom>
              <a:avLst/>
              <a:gdLst>
                <a:gd name="T0" fmla="*/ 213 w 410"/>
                <a:gd name="T1" fmla="*/ 15 h 374"/>
                <a:gd name="T2" fmla="*/ 184 w 410"/>
                <a:gd name="T3" fmla="*/ 15 h 374"/>
                <a:gd name="T4" fmla="*/ 155 w 410"/>
                <a:gd name="T5" fmla="*/ 7 h 374"/>
                <a:gd name="T6" fmla="*/ 114 w 410"/>
                <a:gd name="T7" fmla="*/ 0 h 374"/>
                <a:gd name="T8" fmla="*/ 71 w 410"/>
                <a:gd name="T9" fmla="*/ 2 h 374"/>
                <a:gd name="T10" fmla="*/ 42 w 410"/>
                <a:gd name="T11" fmla="*/ 2 h 374"/>
                <a:gd name="T12" fmla="*/ 0 w 410"/>
                <a:gd name="T13" fmla="*/ 27 h 374"/>
                <a:gd name="T14" fmla="*/ 0 w 410"/>
                <a:gd name="T15" fmla="*/ 65 h 374"/>
                <a:gd name="T16" fmla="*/ 37 w 410"/>
                <a:gd name="T17" fmla="*/ 78 h 374"/>
                <a:gd name="T18" fmla="*/ 76 w 410"/>
                <a:gd name="T19" fmla="*/ 78 h 374"/>
                <a:gd name="T20" fmla="*/ 98 w 410"/>
                <a:gd name="T21" fmla="*/ 103 h 374"/>
                <a:gd name="T22" fmla="*/ 73 w 410"/>
                <a:gd name="T23" fmla="*/ 143 h 374"/>
                <a:gd name="T24" fmla="*/ 71 w 410"/>
                <a:gd name="T25" fmla="*/ 191 h 374"/>
                <a:gd name="T26" fmla="*/ 46 w 410"/>
                <a:gd name="T27" fmla="*/ 254 h 374"/>
                <a:gd name="T28" fmla="*/ 71 w 410"/>
                <a:gd name="T29" fmla="*/ 279 h 374"/>
                <a:gd name="T30" fmla="*/ 71 w 410"/>
                <a:gd name="T31" fmla="*/ 305 h 374"/>
                <a:gd name="T32" fmla="*/ 98 w 410"/>
                <a:gd name="T33" fmla="*/ 374 h 374"/>
                <a:gd name="T34" fmla="*/ 149 w 410"/>
                <a:gd name="T35" fmla="*/ 348 h 374"/>
                <a:gd name="T36" fmla="*/ 210 w 410"/>
                <a:gd name="T37" fmla="*/ 350 h 374"/>
                <a:gd name="T38" fmla="*/ 253 w 410"/>
                <a:gd name="T39" fmla="*/ 332 h 374"/>
                <a:gd name="T40" fmla="*/ 279 w 410"/>
                <a:gd name="T41" fmla="*/ 317 h 374"/>
                <a:gd name="T42" fmla="*/ 302 w 410"/>
                <a:gd name="T43" fmla="*/ 253 h 374"/>
                <a:gd name="T44" fmla="*/ 352 w 410"/>
                <a:gd name="T45" fmla="*/ 165 h 374"/>
                <a:gd name="T46" fmla="*/ 410 w 410"/>
                <a:gd name="T47" fmla="*/ 115 h 374"/>
                <a:gd name="T48" fmla="*/ 323 w 410"/>
                <a:gd name="T49" fmla="*/ 53 h 374"/>
                <a:gd name="T50" fmla="*/ 289 w 410"/>
                <a:gd name="T51" fmla="*/ 46 h 374"/>
                <a:gd name="T52" fmla="*/ 235 w 410"/>
                <a:gd name="T53" fmla="*/ 31 h 374"/>
                <a:gd name="T54" fmla="*/ 213 w 410"/>
                <a:gd name="T55" fmla="*/ 15 h 374"/>
                <a:gd name="T56" fmla="*/ 213 w 410"/>
                <a:gd name="T57" fmla="*/ 15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10" h="374">
                  <a:moveTo>
                    <a:pt x="213" y="15"/>
                  </a:moveTo>
                  <a:lnTo>
                    <a:pt x="184" y="15"/>
                  </a:lnTo>
                  <a:lnTo>
                    <a:pt x="155" y="7"/>
                  </a:lnTo>
                  <a:lnTo>
                    <a:pt x="114" y="0"/>
                  </a:lnTo>
                  <a:lnTo>
                    <a:pt x="71" y="2"/>
                  </a:lnTo>
                  <a:lnTo>
                    <a:pt x="42" y="2"/>
                  </a:lnTo>
                  <a:lnTo>
                    <a:pt x="0" y="27"/>
                  </a:lnTo>
                  <a:lnTo>
                    <a:pt x="0" y="65"/>
                  </a:lnTo>
                  <a:lnTo>
                    <a:pt x="37" y="78"/>
                  </a:lnTo>
                  <a:lnTo>
                    <a:pt x="76" y="78"/>
                  </a:lnTo>
                  <a:lnTo>
                    <a:pt x="98" y="103"/>
                  </a:lnTo>
                  <a:lnTo>
                    <a:pt x="73" y="143"/>
                  </a:lnTo>
                  <a:lnTo>
                    <a:pt x="71" y="191"/>
                  </a:lnTo>
                  <a:lnTo>
                    <a:pt x="46" y="254"/>
                  </a:lnTo>
                  <a:lnTo>
                    <a:pt x="71" y="279"/>
                  </a:lnTo>
                  <a:lnTo>
                    <a:pt x="71" y="305"/>
                  </a:lnTo>
                  <a:lnTo>
                    <a:pt x="98" y="374"/>
                  </a:lnTo>
                  <a:lnTo>
                    <a:pt x="149" y="348"/>
                  </a:lnTo>
                  <a:lnTo>
                    <a:pt x="210" y="350"/>
                  </a:lnTo>
                  <a:lnTo>
                    <a:pt x="253" y="332"/>
                  </a:lnTo>
                  <a:lnTo>
                    <a:pt x="279" y="317"/>
                  </a:lnTo>
                  <a:lnTo>
                    <a:pt x="302" y="253"/>
                  </a:lnTo>
                  <a:lnTo>
                    <a:pt x="352" y="165"/>
                  </a:lnTo>
                  <a:lnTo>
                    <a:pt x="410" y="115"/>
                  </a:lnTo>
                  <a:lnTo>
                    <a:pt x="323" y="53"/>
                  </a:lnTo>
                  <a:lnTo>
                    <a:pt x="289" y="46"/>
                  </a:lnTo>
                  <a:lnTo>
                    <a:pt x="235" y="31"/>
                  </a:lnTo>
                  <a:lnTo>
                    <a:pt x="213" y="15"/>
                  </a:lnTo>
                  <a:lnTo>
                    <a:pt x="213" y="15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260" name="Freeform 265"/>
            <p:cNvSpPr>
              <a:spLocks noChangeAspect="1"/>
            </p:cNvSpPr>
            <p:nvPr/>
          </p:nvSpPr>
          <p:spPr bwMode="auto">
            <a:xfrm>
              <a:off x="2327" y="2158"/>
              <a:ext cx="52" cy="106"/>
            </a:xfrm>
            <a:custGeom>
              <a:avLst/>
              <a:gdLst>
                <a:gd name="T0" fmla="*/ 27 w 125"/>
                <a:gd name="T1" fmla="*/ 0 h 248"/>
                <a:gd name="T2" fmla="*/ 36 w 125"/>
                <a:gd name="T3" fmla="*/ 64 h 248"/>
                <a:gd name="T4" fmla="*/ 14 w 125"/>
                <a:gd name="T5" fmla="*/ 114 h 248"/>
                <a:gd name="T6" fmla="*/ 0 w 125"/>
                <a:gd name="T7" fmla="*/ 152 h 248"/>
                <a:gd name="T8" fmla="*/ 14 w 125"/>
                <a:gd name="T9" fmla="*/ 188 h 248"/>
                <a:gd name="T10" fmla="*/ 0 w 125"/>
                <a:gd name="T11" fmla="*/ 240 h 248"/>
                <a:gd name="T12" fmla="*/ 66 w 125"/>
                <a:gd name="T13" fmla="*/ 248 h 248"/>
                <a:gd name="T14" fmla="*/ 100 w 125"/>
                <a:gd name="T15" fmla="*/ 242 h 248"/>
                <a:gd name="T16" fmla="*/ 98 w 125"/>
                <a:gd name="T17" fmla="*/ 214 h 248"/>
                <a:gd name="T18" fmla="*/ 73 w 125"/>
                <a:gd name="T19" fmla="*/ 192 h 248"/>
                <a:gd name="T20" fmla="*/ 97 w 125"/>
                <a:gd name="T21" fmla="*/ 123 h 248"/>
                <a:gd name="T22" fmla="*/ 98 w 125"/>
                <a:gd name="T23" fmla="*/ 89 h 248"/>
                <a:gd name="T24" fmla="*/ 112 w 125"/>
                <a:gd name="T25" fmla="*/ 63 h 248"/>
                <a:gd name="T26" fmla="*/ 125 w 125"/>
                <a:gd name="T27" fmla="*/ 38 h 248"/>
                <a:gd name="T28" fmla="*/ 98 w 125"/>
                <a:gd name="T29" fmla="*/ 12 h 248"/>
                <a:gd name="T30" fmla="*/ 68 w 125"/>
                <a:gd name="T31" fmla="*/ 12 h 248"/>
                <a:gd name="T32" fmla="*/ 27 w 125"/>
                <a:gd name="T33" fmla="*/ 0 h 248"/>
                <a:gd name="T34" fmla="*/ 27 w 125"/>
                <a:gd name="T35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5" h="248">
                  <a:moveTo>
                    <a:pt x="27" y="0"/>
                  </a:moveTo>
                  <a:lnTo>
                    <a:pt x="36" y="64"/>
                  </a:lnTo>
                  <a:lnTo>
                    <a:pt x="14" y="114"/>
                  </a:lnTo>
                  <a:lnTo>
                    <a:pt x="0" y="152"/>
                  </a:lnTo>
                  <a:lnTo>
                    <a:pt x="14" y="188"/>
                  </a:lnTo>
                  <a:lnTo>
                    <a:pt x="0" y="240"/>
                  </a:lnTo>
                  <a:lnTo>
                    <a:pt x="66" y="248"/>
                  </a:lnTo>
                  <a:lnTo>
                    <a:pt x="100" y="242"/>
                  </a:lnTo>
                  <a:lnTo>
                    <a:pt x="98" y="214"/>
                  </a:lnTo>
                  <a:lnTo>
                    <a:pt x="73" y="192"/>
                  </a:lnTo>
                  <a:lnTo>
                    <a:pt x="97" y="123"/>
                  </a:lnTo>
                  <a:lnTo>
                    <a:pt x="98" y="89"/>
                  </a:lnTo>
                  <a:lnTo>
                    <a:pt x="112" y="63"/>
                  </a:lnTo>
                  <a:lnTo>
                    <a:pt x="125" y="38"/>
                  </a:lnTo>
                  <a:lnTo>
                    <a:pt x="98" y="12"/>
                  </a:lnTo>
                  <a:lnTo>
                    <a:pt x="68" y="12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261" name="Freeform 266"/>
            <p:cNvSpPr>
              <a:spLocks noChangeAspect="1"/>
            </p:cNvSpPr>
            <p:nvPr/>
          </p:nvSpPr>
          <p:spPr bwMode="auto">
            <a:xfrm>
              <a:off x="2483" y="2206"/>
              <a:ext cx="12" cy="16"/>
            </a:xfrm>
            <a:custGeom>
              <a:avLst/>
              <a:gdLst>
                <a:gd name="T0" fmla="*/ 29 w 29"/>
                <a:gd name="T1" fmla="*/ 0 h 38"/>
                <a:gd name="T2" fmla="*/ 0 w 29"/>
                <a:gd name="T3" fmla="*/ 23 h 38"/>
                <a:gd name="T4" fmla="*/ 29 w 29"/>
                <a:gd name="T5" fmla="*/ 38 h 38"/>
                <a:gd name="T6" fmla="*/ 29 w 29"/>
                <a:gd name="T7" fmla="*/ 12 h 38"/>
                <a:gd name="T8" fmla="*/ 29 w 29"/>
                <a:gd name="T9" fmla="*/ 0 h 38"/>
                <a:gd name="T10" fmla="*/ 29 w 29"/>
                <a:gd name="T1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38">
                  <a:moveTo>
                    <a:pt x="29" y="0"/>
                  </a:moveTo>
                  <a:lnTo>
                    <a:pt x="0" y="23"/>
                  </a:lnTo>
                  <a:lnTo>
                    <a:pt x="29" y="38"/>
                  </a:lnTo>
                  <a:lnTo>
                    <a:pt x="29" y="12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262" name="Freeform 267"/>
            <p:cNvSpPr>
              <a:spLocks noChangeAspect="1"/>
            </p:cNvSpPr>
            <p:nvPr/>
          </p:nvSpPr>
          <p:spPr bwMode="auto">
            <a:xfrm>
              <a:off x="2576" y="2165"/>
              <a:ext cx="23" cy="21"/>
            </a:xfrm>
            <a:custGeom>
              <a:avLst/>
              <a:gdLst>
                <a:gd name="T0" fmla="*/ 42 w 56"/>
                <a:gd name="T1" fmla="*/ 0 h 51"/>
                <a:gd name="T2" fmla="*/ 0 w 56"/>
                <a:gd name="T3" fmla="*/ 26 h 51"/>
                <a:gd name="T4" fmla="*/ 29 w 56"/>
                <a:gd name="T5" fmla="*/ 38 h 51"/>
                <a:gd name="T6" fmla="*/ 29 w 56"/>
                <a:gd name="T7" fmla="*/ 51 h 51"/>
                <a:gd name="T8" fmla="*/ 56 w 56"/>
                <a:gd name="T9" fmla="*/ 51 h 51"/>
                <a:gd name="T10" fmla="*/ 56 w 56"/>
                <a:gd name="T11" fmla="*/ 14 h 51"/>
                <a:gd name="T12" fmla="*/ 56 w 56"/>
                <a:gd name="T13" fmla="*/ 0 h 51"/>
                <a:gd name="T14" fmla="*/ 42 w 56"/>
                <a:gd name="T15" fmla="*/ 0 h 51"/>
                <a:gd name="T16" fmla="*/ 42 w 56"/>
                <a:gd name="T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51">
                  <a:moveTo>
                    <a:pt x="42" y="0"/>
                  </a:moveTo>
                  <a:lnTo>
                    <a:pt x="0" y="26"/>
                  </a:lnTo>
                  <a:lnTo>
                    <a:pt x="29" y="38"/>
                  </a:lnTo>
                  <a:lnTo>
                    <a:pt x="29" y="51"/>
                  </a:lnTo>
                  <a:lnTo>
                    <a:pt x="56" y="51"/>
                  </a:lnTo>
                  <a:lnTo>
                    <a:pt x="56" y="14"/>
                  </a:lnTo>
                  <a:lnTo>
                    <a:pt x="56" y="0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263" name="Freeform 268"/>
            <p:cNvSpPr>
              <a:spLocks noChangeAspect="1"/>
            </p:cNvSpPr>
            <p:nvPr/>
          </p:nvSpPr>
          <p:spPr bwMode="auto">
            <a:xfrm>
              <a:off x="2564" y="2191"/>
              <a:ext cx="35" cy="42"/>
            </a:xfrm>
            <a:custGeom>
              <a:avLst/>
              <a:gdLst>
                <a:gd name="T0" fmla="*/ 58 w 84"/>
                <a:gd name="T1" fmla="*/ 19 h 101"/>
                <a:gd name="T2" fmla="*/ 30 w 84"/>
                <a:gd name="T3" fmla="*/ 19 h 101"/>
                <a:gd name="T4" fmla="*/ 0 w 84"/>
                <a:gd name="T5" fmla="*/ 62 h 101"/>
                <a:gd name="T6" fmla="*/ 0 w 84"/>
                <a:gd name="T7" fmla="*/ 88 h 101"/>
                <a:gd name="T8" fmla="*/ 14 w 84"/>
                <a:gd name="T9" fmla="*/ 88 h 101"/>
                <a:gd name="T10" fmla="*/ 52 w 84"/>
                <a:gd name="T11" fmla="*/ 101 h 101"/>
                <a:gd name="T12" fmla="*/ 70 w 84"/>
                <a:gd name="T13" fmla="*/ 62 h 101"/>
                <a:gd name="T14" fmla="*/ 57 w 84"/>
                <a:gd name="T15" fmla="*/ 62 h 101"/>
                <a:gd name="T16" fmla="*/ 84 w 84"/>
                <a:gd name="T17" fmla="*/ 14 h 101"/>
                <a:gd name="T18" fmla="*/ 84 w 84"/>
                <a:gd name="T19" fmla="*/ 0 h 101"/>
                <a:gd name="T20" fmla="*/ 58 w 84"/>
                <a:gd name="T21" fmla="*/ 19 h 101"/>
                <a:gd name="T22" fmla="*/ 58 w 84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4" h="101">
                  <a:moveTo>
                    <a:pt x="58" y="19"/>
                  </a:moveTo>
                  <a:lnTo>
                    <a:pt x="30" y="19"/>
                  </a:lnTo>
                  <a:lnTo>
                    <a:pt x="0" y="62"/>
                  </a:lnTo>
                  <a:lnTo>
                    <a:pt x="0" y="88"/>
                  </a:lnTo>
                  <a:lnTo>
                    <a:pt x="14" y="88"/>
                  </a:lnTo>
                  <a:lnTo>
                    <a:pt x="52" y="101"/>
                  </a:lnTo>
                  <a:lnTo>
                    <a:pt x="70" y="62"/>
                  </a:lnTo>
                  <a:lnTo>
                    <a:pt x="57" y="62"/>
                  </a:lnTo>
                  <a:lnTo>
                    <a:pt x="84" y="14"/>
                  </a:lnTo>
                  <a:lnTo>
                    <a:pt x="84" y="0"/>
                  </a:lnTo>
                  <a:lnTo>
                    <a:pt x="58" y="19"/>
                  </a:lnTo>
                  <a:lnTo>
                    <a:pt x="58" y="19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264" name="Freeform 269"/>
            <p:cNvSpPr>
              <a:spLocks noChangeAspect="1"/>
            </p:cNvSpPr>
            <p:nvPr/>
          </p:nvSpPr>
          <p:spPr bwMode="auto">
            <a:xfrm>
              <a:off x="2547" y="2038"/>
              <a:ext cx="18" cy="15"/>
            </a:xfrm>
            <a:custGeom>
              <a:avLst/>
              <a:gdLst>
                <a:gd name="T0" fmla="*/ 33 w 43"/>
                <a:gd name="T1" fmla="*/ 0 h 37"/>
                <a:gd name="T2" fmla="*/ 15 w 43"/>
                <a:gd name="T3" fmla="*/ 11 h 37"/>
                <a:gd name="T4" fmla="*/ 0 w 43"/>
                <a:gd name="T5" fmla="*/ 21 h 37"/>
                <a:gd name="T6" fmla="*/ 28 w 43"/>
                <a:gd name="T7" fmla="*/ 37 h 37"/>
                <a:gd name="T8" fmla="*/ 43 w 43"/>
                <a:gd name="T9" fmla="*/ 33 h 37"/>
                <a:gd name="T10" fmla="*/ 42 w 43"/>
                <a:gd name="T11" fmla="*/ 11 h 37"/>
                <a:gd name="T12" fmla="*/ 33 w 43"/>
                <a:gd name="T13" fmla="*/ 0 h 37"/>
                <a:gd name="T14" fmla="*/ 33 w 43"/>
                <a:gd name="T1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37">
                  <a:moveTo>
                    <a:pt x="33" y="0"/>
                  </a:moveTo>
                  <a:lnTo>
                    <a:pt x="15" y="11"/>
                  </a:lnTo>
                  <a:lnTo>
                    <a:pt x="0" y="21"/>
                  </a:lnTo>
                  <a:lnTo>
                    <a:pt x="28" y="37"/>
                  </a:lnTo>
                  <a:lnTo>
                    <a:pt x="43" y="33"/>
                  </a:lnTo>
                  <a:lnTo>
                    <a:pt x="42" y="11"/>
                  </a:lnTo>
                  <a:lnTo>
                    <a:pt x="33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265" name="Freeform 270"/>
            <p:cNvSpPr>
              <a:spLocks noChangeAspect="1"/>
            </p:cNvSpPr>
            <p:nvPr/>
          </p:nvSpPr>
          <p:spPr bwMode="auto">
            <a:xfrm>
              <a:off x="2558" y="1957"/>
              <a:ext cx="123" cy="126"/>
            </a:xfrm>
            <a:custGeom>
              <a:avLst/>
              <a:gdLst>
                <a:gd name="T0" fmla="*/ 0 w 296"/>
                <a:gd name="T1" fmla="*/ 151 h 299"/>
                <a:gd name="T2" fmla="*/ 0 w 296"/>
                <a:gd name="T3" fmla="*/ 176 h 299"/>
                <a:gd name="T4" fmla="*/ 14 w 296"/>
                <a:gd name="T5" fmla="*/ 202 h 299"/>
                <a:gd name="T6" fmla="*/ 14 w 296"/>
                <a:gd name="T7" fmla="*/ 214 h 299"/>
                <a:gd name="T8" fmla="*/ 42 w 296"/>
                <a:gd name="T9" fmla="*/ 239 h 299"/>
                <a:gd name="T10" fmla="*/ 42 w 296"/>
                <a:gd name="T11" fmla="*/ 278 h 299"/>
                <a:gd name="T12" fmla="*/ 56 w 296"/>
                <a:gd name="T13" fmla="*/ 290 h 299"/>
                <a:gd name="T14" fmla="*/ 89 w 296"/>
                <a:gd name="T15" fmla="*/ 299 h 299"/>
                <a:gd name="T16" fmla="*/ 123 w 296"/>
                <a:gd name="T17" fmla="*/ 296 h 299"/>
                <a:gd name="T18" fmla="*/ 155 w 296"/>
                <a:gd name="T19" fmla="*/ 290 h 299"/>
                <a:gd name="T20" fmla="*/ 185 w 296"/>
                <a:gd name="T21" fmla="*/ 290 h 299"/>
                <a:gd name="T22" fmla="*/ 226 w 296"/>
                <a:gd name="T23" fmla="*/ 290 h 299"/>
                <a:gd name="T24" fmla="*/ 232 w 296"/>
                <a:gd name="T25" fmla="*/ 265 h 299"/>
                <a:gd name="T26" fmla="*/ 256 w 296"/>
                <a:gd name="T27" fmla="*/ 258 h 299"/>
                <a:gd name="T28" fmla="*/ 254 w 296"/>
                <a:gd name="T29" fmla="*/ 228 h 299"/>
                <a:gd name="T30" fmla="*/ 226 w 296"/>
                <a:gd name="T31" fmla="*/ 202 h 299"/>
                <a:gd name="T32" fmla="*/ 241 w 296"/>
                <a:gd name="T33" fmla="*/ 187 h 299"/>
                <a:gd name="T34" fmla="*/ 283 w 296"/>
                <a:gd name="T35" fmla="*/ 156 h 299"/>
                <a:gd name="T36" fmla="*/ 296 w 296"/>
                <a:gd name="T37" fmla="*/ 147 h 299"/>
                <a:gd name="T38" fmla="*/ 296 w 296"/>
                <a:gd name="T39" fmla="*/ 102 h 299"/>
                <a:gd name="T40" fmla="*/ 267 w 296"/>
                <a:gd name="T41" fmla="*/ 88 h 299"/>
                <a:gd name="T42" fmla="*/ 281 w 296"/>
                <a:gd name="T43" fmla="*/ 50 h 299"/>
                <a:gd name="T44" fmla="*/ 281 w 296"/>
                <a:gd name="T45" fmla="*/ 26 h 299"/>
                <a:gd name="T46" fmla="*/ 226 w 296"/>
                <a:gd name="T47" fmla="*/ 14 h 299"/>
                <a:gd name="T48" fmla="*/ 169 w 296"/>
                <a:gd name="T49" fmla="*/ 14 h 299"/>
                <a:gd name="T50" fmla="*/ 130 w 296"/>
                <a:gd name="T51" fmla="*/ 0 h 299"/>
                <a:gd name="T52" fmla="*/ 100 w 296"/>
                <a:gd name="T53" fmla="*/ 0 h 299"/>
                <a:gd name="T54" fmla="*/ 98 w 296"/>
                <a:gd name="T55" fmla="*/ 26 h 299"/>
                <a:gd name="T56" fmla="*/ 71 w 296"/>
                <a:gd name="T57" fmla="*/ 37 h 299"/>
                <a:gd name="T58" fmla="*/ 42 w 296"/>
                <a:gd name="T59" fmla="*/ 48 h 299"/>
                <a:gd name="T60" fmla="*/ 57 w 296"/>
                <a:gd name="T61" fmla="*/ 76 h 299"/>
                <a:gd name="T62" fmla="*/ 28 w 296"/>
                <a:gd name="T63" fmla="*/ 102 h 299"/>
                <a:gd name="T64" fmla="*/ 42 w 296"/>
                <a:gd name="T65" fmla="*/ 125 h 299"/>
                <a:gd name="T66" fmla="*/ 42 w 296"/>
                <a:gd name="T67" fmla="*/ 140 h 299"/>
                <a:gd name="T68" fmla="*/ 28 w 296"/>
                <a:gd name="T69" fmla="*/ 140 h 299"/>
                <a:gd name="T70" fmla="*/ 0 w 296"/>
                <a:gd name="T71" fmla="*/ 151 h 299"/>
                <a:gd name="T72" fmla="*/ 0 w 296"/>
                <a:gd name="T73" fmla="*/ 151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96" h="299">
                  <a:moveTo>
                    <a:pt x="0" y="151"/>
                  </a:moveTo>
                  <a:lnTo>
                    <a:pt x="0" y="176"/>
                  </a:lnTo>
                  <a:lnTo>
                    <a:pt x="14" y="202"/>
                  </a:lnTo>
                  <a:lnTo>
                    <a:pt x="14" y="214"/>
                  </a:lnTo>
                  <a:lnTo>
                    <a:pt x="42" y="239"/>
                  </a:lnTo>
                  <a:lnTo>
                    <a:pt x="42" y="278"/>
                  </a:lnTo>
                  <a:lnTo>
                    <a:pt x="56" y="290"/>
                  </a:lnTo>
                  <a:lnTo>
                    <a:pt x="89" y="299"/>
                  </a:lnTo>
                  <a:lnTo>
                    <a:pt x="123" y="296"/>
                  </a:lnTo>
                  <a:lnTo>
                    <a:pt x="155" y="290"/>
                  </a:lnTo>
                  <a:lnTo>
                    <a:pt x="185" y="290"/>
                  </a:lnTo>
                  <a:lnTo>
                    <a:pt x="226" y="290"/>
                  </a:lnTo>
                  <a:lnTo>
                    <a:pt x="232" y="265"/>
                  </a:lnTo>
                  <a:lnTo>
                    <a:pt x="256" y="258"/>
                  </a:lnTo>
                  <a:lnTo>
                    <a:pt x="254" y="228"/>
                  </a:lnTo>
                  <a:lnTo>
                    <a:pt x="226" y="202"/>
                  </a:lnTo>
                  <a:lnTo>
                    <a:pt x="241" y="187"/>
                  </a:lnTo>
                  <a:lnTo>
                    <a:pt x="283" y="156"/>
                  </a:lnTo>
                  <a:lnTo>
                    <a:pt x="296" y="147"/>
                  </a:lnTo>
                  <a:lnTo>
                    <a:pt x="296" y="102"/>
                  </a:lnTo>
                  <a:lnTo>
                    <a:pt x="267" y="88"/>
                  </a:lnTo>
                  <a:lnTo>
                    <a:pt x="281" y="50"/>
                  </a:lnTo>
                  <a:lnTo>
                    <a:pt x="281" y="26"/>
                  </a:lnTo>
                  <a:lnTo>
                    <a:pt x="226" y="14"/>
                  </a:lnTo>
                  <a:lnTo>
                    <a:pt x="169" y="14"/>
                  </a:lnTo>
                  <a:lnTo>
                    <a:pt x="130" y="0"/>
                  </a:lnTo>
                  <a:lnTo>
                    <a:pt x="100" y="0"/>
                  </a:lnTo>
                  <a:lnTo>
                    <a:pt x="98" y="26"/>
                  </a:lnTo>
                  <a:lnTo>
                    <a:pt x="71" y="37"/>
                  </a:lnTo>
                  <a:lnTo>
                    <a:pt x="42" y="48"/>
                  </a:lnTo>
                  <a:lnTo>
                    <a:pt x="57" y="76"/>
                  </a:lnTo>
                  <a:lnTo>
                    <a:pt x="28" y="102"/>
                  </a:lnTo>
                  <a:lnTo>
                    <a:pt x="42" y="125"/>
                  </a:lnTo>
                  <a:lnTo>
                    <a:pt x="42" y="140"/>
                  </a:lnTo>
                  <a:lnTo>
                    <a:pt x="28" y="140"/>
                  </a:lnTo>
                  <a:lnTo>
                    <a:pt x="0" y="151"/>
                  </a:lnTo>
                  <a:lnTo>
                    <a:pt x="0" y="151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266" name="Freeform 271"/>
            <p:cNvSpPr>
              <a:spLocks noChangeAspect="1"/>
            </p:cNvSpPr>
            <p:nvPr/>
          </p:nvSpPr>
          <p:spPr bwMode="auto">
            <a:xfrm>
              <a:off x="2501" y="2010"/>
              <a:ext cx="60" cy="36"/>
            </a:xfrm>
            <a:custGeom>
              <a:avLst/>
              <a:gdLst>
                <a:gd name="T0" fmla="*/ 84 w 145"/>
                <a:gd name="T1" fmla="*/ 0 h 87"/>
                <a:gd name="T2" fmla="*/ 140 w 145"/>
                <a:gd name="T3" fmla="*/ 40 h 87"/>
                <a:gd name="T4" fmla="*/ 139 w 145"/>
                <a:gd name="T5" fmla="*/ 51 h 87"/>
                <a:gd name="T6" fmla="*/ 145 w 145"/>
                <a:gd name="T7" fmla="*/ 64 h 87"/>
                <a:gd name="T8" fmla="*/ 126 w 145"/>
                <a:gd name="T9" fmla="*/ 77 h 87"/>
                <a:gd name="T10" fmla="*/ 103 w 145"/>
                <a:gd name="T11" fmla="*/ 87 h 87"/>
                <a:gd name="T12" fmla="*/ 14 w 145"/>
                <a:gd name="T13" fmla="*/ 40 h 87"/>
                <a:gd name="T14" fmla="*/ 0 w 145"/>
                <a:gd name="T15" fmla="*/ 26 h 87"/>
                <a:gd name="T16" fmla="*/ 28 w 145"/>
                <a:gd name="T17" fmla="*/ 15 h 87"/>
                <a:gd name="T18" fmla="*/ 41 w 145"/>
                <a:gd name="T19" fmla="*/ 15 h 87"/>
                <a:gd name="T20" fmla="*/ 55 w 145"/>
                <a:gd name="T21" fmla="*/ 0 h 87"/>
                <a:gd name="T22" fmla="*/ 84 w 145"/>
                <a:gd name="T23" fmla="*/ 0 h 87"/>
                <a:gd name="T24" fmla="*/ 84 w 145"/>
                <a:gd name="T25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5" h="87">
                  <a:moveTo>
                    <a:pt x="84" y="0"/>
                  </a:moveTo>
                  <a:lnTo>
                    <a:pt x="140" y="40"/>
                  </a:lnTo>
                  <a:lnTo>
                    <a:pt x="139" y="51"/>
                  </a:lnTo>
                  <a:lnTo>
                    <a:pt x="145" y="64"/>
                  </a:lnTo>
                  <a:lnTo>
                    <a:pt x="126" y="77"/>
                  </a:lnTo>
                  <a:lnTo>
                    <a:pt x="103" y="87"/>
                  </a:lnTo>
                  <a:lnTo>
                    <a:pt x="14" y="40"/>
                  </a:lnTo>
                  <a:lnTo>
                    <a:pt x="0" y="26"/>
                  </a:lnTo>
                  <a:lnTo>
                    <a:pt x="28" y="15"/>
                  </a:lnTo>
                  <a:lnTo>
                    <a:pt x="41" y="15"/>
                  </a:lnTo>
                  <a:lnTo>
                    <a:pt x="55" y="0"/>
                  </a:lnTo>
                  <a:lnTo>
                    <a:pt x="84" y="0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267" name="Freeform 272"/>
            <p:cNvSpPr>
              <a:spLocks noChangeAspect="1"/>
            </p:cNvSpPr>
            <p:nvPr/>
          </p:nvSpPr>
          <p:spPr bwMode="auto">
            <a:xfrm>
              <a:off x="2529" y="1974"/>
              <a:ext cx="54" cy="52"/>
            </a:xfrm>
            <a:custGeom>
              <a:avLst/>
              <a:gdLst>
                <a:gd name="T0" fmla="*/ 0 w 130"/>
                <a:gd name="T1" fmla="*/ 84 h 124"/>
                <a:gd name="T2" fmla="*/ 29 w 130"/>
                <a:gd name="T3" fmla="*/ 99 h 124"/>
                <a:gd name="T4" fmla="*/ 71 w 130"/>
                <a:gd name="T5" fmla="*/ 124 h 124"/>
                <a:gd name="T6" fmla="*/ 74 w 130"/>
                <a:gd name="T7" fmla="*/ 109 h 124"/>
                <a:gd name="T8" fmla="*/ 98 w 130"/>
                <a:gd name="T9" fmla="*/ 101 h 124"/>
                <a:gd name="T10" fmla="*/ 111 w 130"/>
                <a:gd name="T11" fmla="*/ 100 h 124"/>
                <a:gd name="T12" fmla="*/ 115 w 130"/>
                <a:gd name="T13" fmla="*/ 83 h 124"/>
                <a:gd name="T14" fmla="*/ 99 w 130"/>
                <a:gd name="T15" fmla="*/ 61 h 124"/>
                <a:gd name="T16" fmla="*/ 128 w 130"/>
                <a:gd name="T17" fmla="*/ 35 h 124"/>
                <a:gd name="T18" fmla="*/ 128 w 130"/>
                <a:gd name="T19" fmla="*/ 22 h 124"/>
                <a:gd name="T20" fmla="*/ 118 w 130"/>
                <a:gd name="T21" fmla="*/ 12 h 124"/>
                <a:gd name="T22" fmla="*/ 130 w 130"/>
                <a:gd name="T23" fmla="*/ 0 h 124"/>
                <a:gd name="T24" fmla="*/ 57 w 130"/>
                <a:gd name="T25" fmla="*/ 22 h 124"/>
                <a:gd name="T26" fmla="*/ 57 w 130"/>
                <a:gd name="T27" fmla="*/ 47 h 124"/>
                <a:gd name="T28" fmla="*/ 29 w 130"/>
                <a:gd name="T29" fmla="*/ 61 h 124"/>
                <a:gd name="T30" fmla="*/ 4 w 130"/>
                <a:gd name="T31" fmla="*/ 65 h 124"/>
                <a:gd name="T32" fmla="*/ 0 w 130"/>
                <a:gd name="T33" fmla="*/ 84 h 124"/>
                <a:gd name="T34" fmla="*/ 0 w 130"/>
                <a:gd name="T35" fmla="*/ 8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0" h="124">
                  <a:moveTo>
                    <a:pt x="0" y="84"/>
                  </a:moveTo>
                  <a:lnTo>
                    <a:pt x="29" y="99"/>
                  </a:lnTo>
                  <a:lnTo>
                    <a:pt x="71" y="124"/>
                  </a:lnTo>
                  <a:lnTo>
                    <a:pt x="74" y="109"/>
                  </a:lnTo>
                  <a:lnTo>
                    <a:pt x="98" y="101"/>
                  </a:lnTo>
                  <a:lnTo>
                    <a:pt x="111" y="100"/>
                  </a:lnTo>
                  <a:lnTo>
                    <a:pt x="115" y="83"/>
                  </a:lnTo>
                  <a:lnTo>
                    <a:pt x="99" y="61"/>
                  </a:lnTo>
                  <a:lnTo>
                    <a:pt x="128" y="35"/>
                  </a:lnTo>
                  <a:lnTo>
                    <a:pt x="128" y="22"/>
                  </a:lnTo>
                  <a:lnTo>
                    <a:pt x="118" y="12"/>
                  </a:lnTo>
                  <a:lnTo>
                    <a:pt x="130" y="0"/>
                  </a:lnTo>
                  <a:lnTo>
                    <a:pt x="57" y="22"/>
                  </a:lnTo>
                  <a:lnTo>
                    <a:pt x="57" y="47"/>
                  </a:lnTo>
                  <a:lnTo>
                    <a:pt x="29" y="61"/>
                  </a:lnTo>
                  <a:lnTo>
                    <a:pt x="4" y="65"/>
                  </a:lnTo>
                  <a:lnTo>
                    <a:pt x="0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268" name="Freeform 273"/>
            <p:cNvSpPr>
              <a:spLocks noChangeAspect="1"/>
            </p:cNvSpPr>
            <p:nvPr/>
          </p:nvSpPr>
          <p:spPr bwMode="auto">
            <a:xfrm>
              <a:off x="2599" y="1893"/>
              <a:ext cx="30" cy="66"/>
            </a:xfrm>
            <a:custGeom>
              <a:avLst/>
              <a:gdLst>
                <a:gd name="T0" fmla="*/ 0 w 71"/>
                <a:gd name="T1" fmla="*/ 151 h 156"/>
                <a:gd name="T2" fmla="*/ 0 w 71"/>
                <a:gd name="T3" fmla="*/ 113 h 156"/>
                <a:gd name="T4" fmla="*/ 14 w 71"/>
                <a:gd name="T5" fmla="*/ 63 h 156"/>
                <a:gd name="T6" fmla="*/ 0 w 71"/>
                <a:gd name="T7" fmla="*/ 37 h 156"/>
                <a:gd name="T8" fmla="*/ 29 w 71"/>
                <a:gd name="T9" fmla="*/ 0 h 156"/>
                <a:gd name="T10" fmla="*/ 57 w 71"/>
                <a:gd name="T11" fmla="*/ 37 h 156"/>
                <a:gd name="T12" fmla="*/ 71 w 71"/>
                <a:gd name="T13" fmla="*/ 63 h 156"/>
                <a:gd name="T14" fmla="*/ 43 w 71"/>
                <a:gd name="T15" fmla="*/ 102 h 156"/>
                <a:gd name="T16" fmla="*/ 43 w 71"/>
                <a:gd name="T17" fmla="*/ 139 h 156"/>
                <a:gd name="T18" fmla="*/ 57 w 71"/>
                <a:gd name="T19" fmla="*/ 156 h 156"/>
                <a:gd name="T20" fmla="*/ 27 w 71"/>
                <a:gd name="T21" fmla="*/ 151 h 156"/>
                <a:gd name="T22" fmla="*/ 0 w 71"/>
                <a:gd name="T23" fmla="*/ 151 h 156"/>
                <a:gd name="T24" fmla="*/ 0 w 71"/>
                <a:gd name="T25" fmla="*/ 15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" h="156">
                  <a:moveTo>
                    <a:pt x="0" y="151"/>
                  </a:moveTo>
                  <a:lnTo>
                    <a:pt x="0" y="113"/>
                  </a:lnTo>
                  <a:lnTo>
                    <a:pt x="14" y="63"/>
                  </a:lnTo>
                  <a:lnTo>
                    <a:pt x="0" y="37"/>
                  </a:lnTo>
                  <a:lnTo>
                    <a:pt x="29" y="0"/>
                  </a:lnTo>
                  <a:lnTo>
                    <a:pt x="57" y="37"/>
                  </a:lnTo>
                  <a:lnTo>
                    <a:pt x="71" y="63"/>
                  </a:lnTo>
                  <a:lnTo>
                    <a:pt x="43" y="102"/>
                  </a:lnTo>
                  <a:lnTo>
                    <a:pt x="43" y="139"/>
                  </a:lnTo>
                  <a:lnTo>
                    <a:pt x="57" y="156"/>
                  </a:lnTo>
                  <a:lnTo>
                    <a:pt x="27" y="151"/>
                  </a:lnTo>
                  <a:lnTo>
                    <a:pt x="0" y="151"/>
                  </a:lnTo>
                  <a:lnTo>
                    <a:pt x="0" y="151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269" name="Freeform 274"/>
            <p:cNvSpPr>
              <a:spLocks noChangeAspect="1"/>
            </p:cNvSpPr>
            <p:nvPr/>
          </p:nvSpPr>
          <p:spPr bwMode="auto">
            <a:xfrm>
              <a:off x="2859" y="1345"/>
              <a:ext cx="1998" cy="962"/>
            </a:xfrm>
            <a:custGeom>
              <a:avLst/>
              <a:gdLst>
                <a:gd name="T0" fmla="*/ 29 w 4863"/>
                <a:gd name="T1" fmla="*/ 1140 h 2275"/>
                <a:gd name="T2" fmla="*/ 0 w 4863"/>
                <a:gd name="T3" fmla="*/ 1218 h 2275"/>
                <a:gd name="T4" fmla="*/ 92 w 4863"/>
                <a:gd name="T5" fmla="*/ 1386 h 2275"/>
                <a:gd name="T6" fmla="*/ 194 w 4863"/>
                <a:gd name="T7" fmla="*/ 1468 h 2275"/>
                <a:gd name="T8" fmla="*/ 282 w 4863"/>
                <a:gd name="T9" fmla="*/ 1584 h 2275"/>
                <a:gd name="T10" fmla="*/ 383 w 4863"/>
                <a:gd name="T11" fmla="*/ 1689 h 2275"/>
                <a:gd name="T12" fmla="*/ 343 w 4863"/>
                <a:gd name="T13" fmla="*/ 1757 h 2275"/>
                <a:gd name="T14" fmla="*/ 393 w 4863"/>
                <a:gd name="T15" fmla="*/ 1887 h 2275"/>
                <a:gd name="T16" fmla="*/ 521 w 4863"/>
                <a:gd name="T17" fmla="*/ 2000 h 2275"/>
                <a:gd name="T18" fmla="*/ 647 w 4863"/>
                <a:gd name="T19" fmla="*/ 2093 h 2275"/>
                <a:gd name="T20" fmla="*/ 819 w 4863"/>
                <a:gd name="T21" fmla="*/ 2065 h 2275"/>
                <a:gd name="T22" fmla="*/ 719 w 4863"/>
                <a:gd name="T23" fmla="*/ 1811 h 2275"/>
                <a:gd name="T24" fmla="*/ 917 w 4863"/>
                <a:gd name="T25" fmla="*/ 1811 h 2275"/>
                <a:gd name="T26" fmla="*/ 847 w 4863"/>
                <a:gd name="T27" fmla="*/ 1937 h 2275"/>
                <a:gd name="T28" fmla="*/ 975 w 4863"/>
                <a:gd name="T29" fmla="*/ 2114 h 2275"/>
                <a:gd name="T30" fmla="*/ 1171 w 4863"/>
                <a:gd name="T31" fmla="*/ 2179 h 2275"/>
                <a:gd name="T32" fmla="*/ 1324 w 4863"/>
                <a:gd name="T33" fmla="*/ 2250 h 2275"/>
                <a:gd name="T34" fmla="*/ 1562 w 4863"/>
                <a:gd name="T35" fmla="*/ 2164 h 2275"/>
                <a:gd name="T36" fmla="*/ 1744 w 4863"/>
                <a:gd name="T37" fmla="*/ 2050 h 2275"/>
                <a:gd name="T38" fmla="*/ 1928 w 4863"/>
                <a:gd name="T39" fmla="*/ 1859 h 2275"/>
                <a:gd name="T40" fmla="*/ 2056 w 4863"/>
                <a:gd name="T41" fmla="*/ 1681 h 2275"/>
                <a:gd name="T42" fmla="*/ 2334 w 4863"/>
                <a:gd name="T43" fmla="*/ 1631 h 2275"/>
                <a:gd name="T44" fmla="*/ 2523 w 4863"/>
                <a:gd name="T45" fmla="*/ 1566 h 2275"/>
                <a:gd name="T46" fmla="*/ 2747 w 4863"/>
                <a:gd name="T47" fmla="*/ 1621 h 2275"/>
                <a:gd name="T48" fmla="*/ 3046 w 4863"/>
                <a:gd name="T49" fmla="*/ 1584 h 2275"/>
                <a:gd name="T50" fmla="*/ 3094 w 4863"/>
                <a:gd name="T51" fmla="*/ 1419 h 2275"/>
                <a:gd name="T52" fmla="*/ 3319 w 4863"/>
                <a:gd name="T53" fmla="*/ 1481 h 2275"/>
                <a:gd name="T54" fmla="*/ 3513 w 4863"/>
                <a:gd name="T55" fmla="*/ 1622 h 2275"/>
                <a:gd name="T56" fmla="*/ 3639 w 4863"/>
                <a:gd name="T57" fmla="*/ 1770 h 2275"/>
                <a:gd name="T58" fmla="*/ 3657 w 4863"/>
                <a:gd name="T59" fmla="*/ 1900 h 2275"/>
                <a:gd name="T60" fmla="*/ 3799 w 4863"/>
                <a:gd name="T61" fmla="*/ 1368 h 2275"/>
                <a:gd name="T62" fmla="*/ 3630 w 4863"/>
                <a:gd name="T63" fmla="*/ 1242 h 2275"/>
                <a:gd name="T64" fmla="*/ 3685 w 4863"/>
                <a:gd name="T65" fmla="*/ 938 h 2275"/>
                <a:gd name="T66" fmla="*/ 3942 w 4863"/>
                <a:gd name="T67" fmla="*/ 912 h 2275"/>
                <a:gd name="T68" fmla="*/ 4054 w 4863"/>
                <a:gd name="T69" fmla="*/ 696 h 2275"/>
                <a:gd name="T70" fmla="*/ 4197 w 4863"/>
                <a:gd name="T71" fmla="*/ 594 h 2275"/>
                <a:gd name="T72" fmla="*/ 4223 w 4863"/>
                <a:gd name="T73" fmla="*/ 773 h 2275"/>
                <a:gd name="T74" fmla="*/ 4239 w 4863"/>
                <a:gd name="T75" fmla="*/ 1254 h 2275"/>
                <a:gd name="T76" fmla="*/ 4381 w 4863"/>
                <a:gd name="T77" fmla="*/ 1228 h 2275"/>
                <a:gd name="T78" fmla="*/ 4367 w 4863"/>
                <a:gd name="T79" fmla="*/ 1052 h 2275"/>
                <a:gd name="T80" fmla="*/ 4309 w 4863"/>
                <a:gd name="T81" fmla="*/ 798 h 2275"/>
                <a:gd name="T82" fmla="*/ 4509 w 4863"/>
                <a:gd name="T83" fmla="*/ 760 h 2275"/>
                <a:gd name="T84" fmla="*/ 4608 w 4863"/>
                <a:gd name="T85" fmla="*/ 406 h 2275"/>
                <a:gd name="T86" fmla="*/ 4465 w 4863"/>
                <a:gd name="T87" fmla="*/ 304 h 2275"/>
                <a:gd name="T88" fmla="*/ 4509 w 4863"/>
                <a:gd name="T89" fmla="*/ 190 h 2275"/>
                <a:gd name="T90" fmla="*/ 4807 w 4863"/>
                <a:gd name="T91" fmla="*/ 252 h 2275"/>
                <a:gd name="T92" fmla="*/ 4707 w 4863"/>
                <a:gd name="T93" fmla="*/ 64 h 2275"/>
                <a:gd name="T94" fmla="*/ 4453 w 4863"/>
                <a:gd name="T95" fmla="*/ 26 h 2275"/>
                <a:gd name="T96" fmla="*/ 95 w 4863"/>
                <a:gd name="T97" fmla="*/ 1052 h 2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863" h="2275">
                  <a:moveTo>
                    <a:pt x="95" y="1052"/>
                  </a:moveTo>
                  <a:lnTo>
                    <a:pt x="74" y="1104"/>
                  </a:lnTo>
                  <a:lnTo>
                    <a:pt x="17" y="1118"/>
                  </a:lnTo>
                  <a:lnTo>
                    <a:pt x="29" y="1140"/>
                  </a:lnTo>
                  <a:lnTo>
                    <a:pt x="58" y="1179"/>
                  </a:lnTo>
                  <a:lnTo>
                    <a:pt x="40" y="1192"/>
                  </a:lnTo>
                  <a:lnTo>
                    <a:pt x="24" y="1203"/>
                  </a:lnTo>
                  <a:lnTo>
                    <a:pt x="0" y="1218"/>
                  </a:lnTo>
                  <a:lnTo>
                    <a:pt x="28" y="1279"/>
                  </a:lnTo>
                  <a:lnTo>
                    <a:pt x="0" y="1346"/>
                  </a:lnTo>
                  <a:lnTo>
                    <a:pt x="20" y="1358"/>
                  </a:lnTo>
                  <a:lnTo>
                    <a:pt x="92" y="1386"/>
                  </a:lnTo>
                  <a:lnTo>
                    <a:pt x="135" y="1392"/>
                  </a:lnTo>
                  <a:lnTo>
                    <a:pt x="152" y="1418"/>
                  </a:lnTo>
                  <a:lnTo>
                    <a:pt x="179" y="1430"/>
                  </a:lnTo>
                  <a:lnTo>
                    <a:pt x="194" y="1468"/>
                  </a:lnTo>
                  <a:lnTo>
                    <a:pt x="174" y="1520"/>
                  </a:lnTo>
                  <a:lnTo>
                    <a:pt x="179" y="1546"/>
                  </a:lnTo>
                  <a:lnTo>
                    <a:pt x="257" y="1549"/>
                  </a:lnTo>
                  <a:lnTo>
                    <a:pt x="282" y="1584"/>
                  </a:lnTo>
                  <a:lnTo>
                    <a:pt x="313" y="1607"/>
                  </a:lnTo>
                  <a:lnTo>
                    <a:pt x="351" y="1608"/>
                  </a:lnTo>
                  <a:lnTo>
                    <a:pt x="379" y="1658"/>
                  </a:lnTo>
                  <a:lnTo>
                    <a:pt x="383" y="1689"/>
                  </a:lnTo>
                  <a:lnTo>
                    <a:pt x="393" y="1723"/>
                  </a:lnTo>
                  <a:lnTo>
                    <a:pt x="358" y="1735"/>
                  </a:lnTo>
                  <a:lnTo>
                    <a:pt x="368" y="1743"/>
                  </a:lnTo>
                  <a:lnTo>
                    <a:pt x="343" y="1757"/>
                  </a:lnTo>
                  <a:lnTo>
                    <a:pt x="393" y="1772"/>
                  </a:lnTo>
                  <a:lnTo>
                    <a:pt x="393" y="1798"/>
                  </a:lnTo>
                  <a:lnTo>
                    <a:pt x="379" y="1848"/>
                  </a:lnTo>
                  <a:lnTo>
                    <a:pt x="393" y="1887"/>
                  </a:lnTo>
                  <a:lnTo>
                    <a:pt x="435" y="1912"/>
                  </a:lnTo>
                  <a:lnTo>
                    <a:pt x="492" y="1937"/>
                  </a:lnTo>
                  <a:lnTo>
                    <a:pt x="521" y="1988"/>
                  </a:lnTo>
                  <a:lnTo>
                    <a:pt x="521" y="2000"/>
                  </a:lnTo>
                  <a:lnTo>
                    <a:pt x="577" y="2014"/>
                  </a:lnTo>
                  <a:lnTo>
                    <a:pt x="613" y="2081"/>
                  </a:lnTo>
                  <a:lnTo>
                    <a:pt x="632" y="2093"/>
                  </a:lnTo>
                  <a:lnTo>
                    <a:pt x="647" y="2093"/>
                  </a:lnTo>
                  <a:lnTo>
                    <a:pt x="681" y="2144"/>
                  </a:lnTo>
                  <a:lnTo>
                    <a:pt x="763" y="2112"/>
                  </a:lnTo>
                  <a:lnTo>
                    <a:pt x="781" y="2128"/>
                  </a:lnTo>
                  <a:lnTo>
                    <a:pt x="819" y="2065"/>
                  </a:lnTo>
                  <a:lnTo>
                    <a:pt x="776" y="2039"/>
                  </a:lnTo>
                  <a:lnTo>
                    <a:pt x="691" y="1900"/>
                  </a:lnTo>
                  <a:lnTo>
                    <a:pt x="691" y="1887"/>
                  </a:lnTo>
                  <a:lnTo>
                    <a:pt x="719" y="1811"/>
                  </a:lnTo>
                  <a:lnTo>
                    <a:pt x="762" y="1811"/>
                  </a:lnTo>
                  <a:lnTo>
                    <a:pt x="804" y="1811"/>
                  </a:lnTo>
                  <a:lnTo>
                    <a:pt x="874" y="1772"/>
                  </a:lnTo>
                  <a:lnTo>
                    <a:pt x="917" y="1811"/>
                  </a:lnTo>
                  <a:lnTo>
                    <a:pt x="903" y="1848"/>
                  </a:lnTo>
                  <a:lnTo>
                    <a:pt x="860" y="1848"/>
                  </a:lnTo>
                  <a:lnTo>
                    <a:pt x="847" y="1887"/>
                  </a:lnTo>
                  <a:lnTo>
                    <a:pt x="847" y="1937"/>
                  </a:lnTo>
                  <a:lnTo>
                    <a:pt x="989" y="2025"/>
                  </a:lnTo>
                  <a:lnTo>
                    <a:pt x="975" y="2051"/>
                  </a:lnTo>
                  <a:lnTo>
                    <a:pt x="932" y="2051"/>
                  </a:lnTo>
                  <a:lnTo>
                    <a:pt x="975" y="2114"/>
                  </a:lnTo>
                  <a:lnTo>
                    <a:pt x="973" y="2179"/>
                  </a:lnTo>
                  <a:lnTo>
                    <a:pt x="1011" y="2163"/>
                  </a:lnTo>
                  <a:lnTo>
                    <a:pt x="1101" y="2165"/>
                  </a:lnTo>
                  <a:lnTo>
                    <a:pt x="1171" y="2179"/>
                  </a:lnTo>
                  <a:lnTo>
                    <a:pt x="1211" y="2209"/>
                  </a:lnTo>
                  <a:lnTo>
                    <a:pt x="1233" y="2257"/>
                  </a:lnTo>
                  <a:lnTo>
                    <a:pt x="1271" y="2275"/>
                  </a:lnTo>
                  <a:lnTo>
                    <a:pt x="1324" y="2250"/>
                  </a:lnTo>
                  <a:lnTo>
                    <a:pt x="1362" y="2218"/>
                  </a:lnTo>
                  <a:lnTo>
                    <a:pt x="1428" y="2178"/>
                  </a:lnTo>
                  <a:lnTo>
                    <a:pt x="1500" y="2190"/>
                  </a:lnTo>
                  <a:lnTo>
                    <a:pt x="1562" y="2164"/>
                  </a:lnTo>
                  <a:lnTo>
                    <a:pt x="1589" y="2187"/>
                  </a:lnTo>
                  <a:lnTo>
                    <a:pt x="1700" y="2164"/>
                  </a:lnTo>
                  <a:lnTo>
                    <a:pt x="1668" y="2101"/>
                  </a:lnTo>
                  <a:lnTo>
                    <a:pt x="1744" y="2050"/>
                  </a:lnTo>
                  <a:lnTo>
                    <a:pt x="1792" y="2050"/>
                  </a:lnTo>
                  <a:lnTo>
                    <a:pt x="1888" y="1959"/>
                  </a:lnTo>
                  <a:lnTo>
                    <a:pt x="1867" y="1874"/>
                  </a:lnTo>
                  <a:lnTo>
                    <a:pt x="1928" y="1859"/>
                  </a:lnTo>
                  <a:lnTo>
                    <a:pt x="1911" y="1821"/>
                  </a:lnTo>
                  <a:lnTo>
                    <a:pt x="1949" y="1776"/>
                  </a:lnTo>
                  <a:lnTo>
                    <a:pt x="2043" y="1736"/>
                  </a:lnTo>
                  <a:lnTo>
                    <a:pt x="2056" y="1681"/>
                  </a:lnTo>
                  <a:lnTo>
                    <a:pt x="2106" y="1657"/>
                  </a:lnTo>
                  <a:lnTo>
                    <a:pt x="2218" y="1590"/>
                  </a:lnTo>
                  <a:lnTo>
                    <a:pt x="2259" y="1587"/>
                  </a:lnTo>
                  <a:lnTo>
                    <a:pt x="2334" y="1631"/>
                  </a:lnTo>
                  <a:lnTo>
                    <a:pt x="2392" y="1616"/>
                  </a:lnTo>
                  <a:lnTo>
                    <a:pt x="2444" y="1533"/>
                  </a:lnTo>
                  <a:lnTo>
                    <a:pt x="2493" y="1529"/>
                  </a:lnTo>
                  <a:lnTo>
                    <a:pt x="2523" y="1566"/>
                  </a:lnTo>
                  <a:lnTo>
                    <a:pt x="2560" y="1608"/>
                  </a:lnTo>
                  <a:lnTo>
                    <a:pt x="2599" y="1605"/>
                  </a:lnTo>
                  <a:lnTo>
                    <a:pt x="2676" y="1577"/>
                  </a:lnTo>
                  <a:lnTo>
                    <a:pt x="2747" y="1621"/>
                  </a:lnTo>
                  <a:lnTo>
                    <a:pt x="2890" y="1608"/>
                  </a:lnTo>
                  <a:lnTo>
                    <a:pt x="2933" y="1558"/>
                  </a:lnTo>
                  <a:lnTo>
                    <a:pt x="2990" y="1584"/>
                  </a:lnTo>
                  <a:lnTo>
                    <a:pt x="3046" y="1584"/>
                  </a:lnTo>
                  <a:lnTo>
                    <a:pt x="3118" y="1544"/>
                  </a:lnTo>
                  <a:lnTo>
                    <a:pt x="3118" y="1468"/>
                  </a:lnTo>
                  <a:lnTo>
                    <a:pt x="3133" y="1430"/>
                  </a:lnTo>
                  <a:lnTo>
                    <a:pt x="3094" y="1419"/>
                  </a:lnTo>
                  <a:lnTo>
                    <a:pt x="3154" y="1392"/>
                  </a:lnTo>
                  <a:lnTo>
                    <a:pt x="3243" y="1370"/>
                  </a:lnTo>
                  <a:lnTo>
                    <a:pt x="3301" y="1405"/>
                  </a:lnTo>
                  <a:lnTo>
                    <a:pt x="3319" y="1481"/>
                  </a:lnTo>
                  <a:lnTo>
                    <a:pt x="3401" y="1569"/>
                  </a:lnTo>
                  <a:lnTo>
                    <a:pt x="3481" y="1571"/>
                  </a:lnTo>
                  <a:lnTo>
                    <a:pt x="3503" y="1588"/>
                  </a:lnTo>
                  <a:lnTo>
                    <a:pt x="3513" y="1622"/>
                  </a:lnTo>
                  <a:lnTo>
                    <a:pt x="3587" y="1643"/>
                  </a:lnTo>
                  <a:lnTo>
                    <a:pt x="3657" y="1608"/>
                  </a:lnTo>
                  <a:lnTo>
                    <a:pt x="3679" y="1668"/>
                  </a:lnTo>
                  <a:lnTo>
                    <a:pt x="3639" y="1770"/>
                  </a:lnTo>
                  <a:lnTo>
                    <a:pt x="3597" y="1761"/>
                  </a:lnTo>
                  <a:lnTo>
                    <a:pt x="3580" y="1811"/>
                  </a:lnTo>
                  <a:lnTo>
                    <a:pt x="3643" y="1861"/>
                  </a:lnTo>
                  <a:lnTo>
                    <a:pt x="3657" y="1900"/>
                  </a:lnTo>
                  <a:lnTo>
                    <a:pt x="3700" y="1874"/>
                  </a:lnTo>
                  <a:lnTo>
                    <a:pt x="3812" y="1735"/>
                  </a:lnTo>
                  <a:lnTo>
                    <a:pt x="3840" y="1380"/>
                  </a:lnTo>
                  <a:lnTo>
                    <a:pt x="3799" y="1368"/>
                  </a:lnTo>
                  <a:lnTo>
                    <a:pt x="3799" y="1291"/>
                  </a:lnTo>
                  <a:lnTo>
                    <a:pt x="3741" y="1266"/>
                  </a:lnTo>
                  <a:lnTo>
                    <a:pt x="3643" y="1306"/>
                  </a:lnTo>
                  <a:lnTo>
                    <a:pt x="3630" y="1242"/>
                  </a:lnTo>
                  <a:lnTo>
                    <a:pt x="3572" y="1228"/>
                  </a:lnTo>
                  <a:lnTo>
                    <a:pt x="3643" y="1077"/>
                  </a:lnTo>
                  <a:lnTo>
                    <a:pt x="3643" y="975"/>
                  </a:lnTo>
                  <a:lnTo>
                    <a:pt x="3685" y="938"/>
                  </a:lnTo>
                  <a:lnTo>
                    <a:pt x="3812" y="912"/>
                  </a:lnTo>
                  <a:lnTo>
                    <a:pt x="3870" y="873"/>
                  </a:lnTo>
                  <a:lnTo>
                    <a:pt x="3956" y="861"/>
                  </a:lnTo>
                  <a:lnTo>
                    <a:pt x="3942" y="912"/>
                  </a:lnTo>
                  <a:lnTo>
                    <a:pt x="4011" y="887"/>
                  </a:lnTo>
                  <a:lnTo>
                    <a:pt x="4054" y="848"/>
                  </a:lnTo>
                  <a:lnTo>
                    <a:pt x="4025" y="823"/>
                  </a:lnTo>
                  <a:lnTo>
                    <a:pt x="4054" y="696"/>
                  </a:lnTo>
                  <a:lnTo>
                    <a:pt x="4111" y="670"/>
                  </a:lnTo>
                  <a:lnTo>
                    <a:pt x="4139" y="708"/>
                  </a:lnTo>
                  <a:lnTo>
                    <a:pt x="4153" y="708"/>
                  </a:lnTo>
                  <a:lnTo>
                    <a:pt x="4197" y="594"/>
                  </a:lnTo>
                  <a:lnTo>
                    <a:pt x="4210" y="594"/>
                  </a:lnTo>
                  <a:lnTo>
                    <a:pt x="4239" y="683"/>
                  </a:lnTo>
                  <a:lnTo>
                    <a:pt x="4252" y="708"/>
                  </a:lnTo>
                  <a:lnTo>
                    <a:pt x="4223" y="773"/>
                  </a:lnTo>
                  <a:lnTo>
                    <a:pt x="4197" y="898"/>
                  </a:lnTo>
                  <a:lnTo>
                    <a:pt x="4168" y="961"/>
                  </a:lnTo>
                  <a:lnTo>
                    <a:pt x="4168" y="1077"/>
                  </a:lnTo>
                  <a:lnTo>
                    <a:pt x="4239" y="1254"/>
                  </a:lnTo>
                  <a:lnTo>
                    <a:pt x="4295" y="1291"/>
                  </a:lnTo>
                  <a:lnTo>
                    <a:pt x="4338" y="1380"/>
                  </a:lnTo>
                  <a:lnTo>
                    <a:pt x="4381" y="1291"/>
                  </a:lnTo>
                  <a:lnTo>
                    <a:pt x="4381" y="1228"/>
                  </a:lnTo>
                  <a:lnTo>
                    <a:pt x="4409" y="1215"/>
                  </a:lnTo>
                  <a:lnTo>
                    <a:pt x="4395" y="1166"/>
                  </a:lnTo>
                  <a:lnTo>
                    <a:pt x="4409" y="1127"/>
                  </a:lnTo>
                  <a:lnTo>
                    <a:pt x="4367" y="1052"/>
                  </a:lnTo>
                  <a:lnTo>
                    <a:pt x="4381" y="1001"/>
                  </a:lnTo>
                  <a:lnTo>
                    <a:pt x="4367" y="912"/>
                  </a:lnTo>
                  <a:lnTo>
                    <a:pt x="4324" y="938"/>
                  </a:lnTo>
                  <a:lnTo>
                    <a:pt x="4309" y="798"/>
                  </a:lnTo>
                  <a:lnTo>
                    <a:pt x="4309" y="773"/>
                  </a:lnTo>
                  <a:lnTo>
                    <a:pt x="4381" y="721"/>
                  </a:lnTo>
                  <a:lnTo>
                    <a:pt x="4453" y="696"/>
                  </a:lnTo>
                  <a:lnTo>
                    <a:pt x="4509" y="760"/>
                  </a:lnTo>
                  <a:lnTo>
                    <a:pt x="4551" y="531"/>
                  </a:lnTo>
                  <a:lnTo>
                    <a:pt x="4651" y="481"/>
                  </a:lnTo>
                  <a:lnTo>
                    <a:pt x="4593" y="442"/>
                  </a:lnTo>
                  <a:lnTo>
                    <a:pt x="4608" y="406"/>
                  </a:lnTo>
                  <a:lnTo>
                    <a:pt x="4537" y="406"/>
                  </a:lnTo>
                  <a:lnTo>
                    <a:pt x="4494" y="367"/>
                  </a:lnTo>
                  <a:lnTo>
                    <a:pt x="4424" y="316"/>
                  </a:lnTo>
                  <a:lnTo>
                    <a:pt x="4465" y="304"/>
                  </a:lnTo>
                  <a:lnTo>
                    <a:pt x="4494" y="316"/>
                  </a:lnTo>
                  <a:lnTo>
                    <a:pt x="4564" y="279"/>
                  </a:lnTo>
                  <a:lnTo>
                    <a:pt x="4523" y="252"/>
                  </a:lnTo>
                  <a:lnTo>
                    <a:pt x="4509" y="190"/>
                  </a:lnTo>
                  <a:lnTo>
                    <a:pt x="4551" y="215"/>
                  </a:lnTo>
                  <a:lnTo>
                    <a:pt x="4665" y="227"/>
                  </a:lnTo>
                  <a:lnTo>
                    <a:pt x="4707" y="267"/>
                  </a:lnTo>
                  <a:lnTo>
                    <a:pt x="4807" y="252"/>
                  </a:lnTo>
                  <a:lnTo>
                    <a:pt x="4863" y="202"/>
                  </a:lnTo>
                  <a:lnTo>
                    <a:pt x="4749" y="190"/>
                  </a:lnTo>
                  <a:lnTo>
                    <a:pt x="4792" y="114"/>
                  </a:lnTo>
                  <a:lnTo>
                    <a:pt x="4707" y="64"/>
                  </a:lnTo>
                  <a:lnTo>
                    <a:pt x="4622" y="101"/>
                  </a:lnTo>
                  <a:lnTo>
                    <a:pt x="4537" y="39"/>
                  </a:lnTo>
                  <a:lnTo>
                    <a:pt x="4480" y="13"/>
                  </a:lnTo>
                  <a:lnTo>
                    <a:pt x="4453" y="26"/>
                  </a:lnTo>
                  <a:lnTo>
                    <a:pt x="4409" y="0"/>
                  </a:lnTo>
                  <a:lnTo>
                    <a:pt x="819" y="1520"/>
                  </a:lnTo>
                  <a:lnTo>
                    <a:pt x="95" y="1052"/>
                  </a:lnTo>
                  <a:lnTo>
                    <a:pt x="95" y="1052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270" name="Freeform 275"/>
            <p:cNvSpPr>
              <a:spLocks noChangeAspect="1"/>
            </p:cNvSpPr>
            <p:nvPr/>
          </p:nvSpPr>
          <p:spPr bwMode="auto">
            <a:xfrm>
              <a:off x="2832" y="1250"/>
              <a:ext cx="1839" cy="736"/>
            </a:xfrm>
            <a:custGeom>
              <a:avLst/>
              <a:gdLst>
                <a:gd name="T0" fmla="*/ 4234 w 4475"/>
                <a:gd name="T1" fmla="*/ 165 h 1746"/>
                <a:gd name="T2" fmla="*/ 4034 w 4475"/>
                <a:gd name="T3" fmla="*/ 215 h 1746"/>
                <a:gd name="T4" fmla="*/ 4077 w 4475"/>
                <a:gd name="T5" fmla="*/ 292 h 1746"/>
                <a:gd name="T6" fmla="*/ 3836 w 4475"/>
                <a:gd name="T7" fmla="*/ 329 h 1746"/>
                <a:gd name="T8" fmla="*/ 3667 w 4475"/>
                <a:gd name="T9" fmla="*/ 215 h 1746"/>
                <a:gd name="T10" fmla="*/ 3412 w 4475"/>
                <a:gd name="T11" fmla="*/ 228 h 1746"/>
                <a:gd name="T12" fmla="*/ 3298 w 4475"/>
                <a:gd name="T13" fmla="*/ 177 h 1746"/>
                <a:gd name="T14" fmla="*/ 3100 w 4475"/>
                <a:gd name="T15" fmla="*/ 202 h 1746"/>
                <a:gd name="T16" fmla="*/ 3071 w 4475"/>
                <a:gd name="T17" fmla="*/ 304 h 1746"/>
                <a:gd name="T18" fmla="*/ 2971 w 4475"/>
                <a:gd name="T19" fmla="*/ 317 h 1746"/>
                <a:gd name="T20" fmla="*/ 2844 w 4475"/>
                <a:gd name="T21" fmla="*/ 381 h 1746"/>
                <a:gd name="T22" fmla="*/ 2772 w 4475"/>
                <a:gd name="T23" fmla="*/ 317 h 1746"/>
                <a:gd name="T24" fmla="*/ 2574 w 4475"/>
                <a:gd name="T25" fmla="*/ 254 h 1746"/>
                <a:gd name="T26" fmla="*/ 2446 w 4475"/>
                <a:gd name="T27" fmla="*/ 304 h 1746"/>
                <a:gd name="T28" fmla="*/ 2203 w 4475"/>
                <a:gd name="T29" fmla="*/ 304 h 1746"/>
                <a:gd name="T30" fmla="*/ 2118 w 4475"/>
                <a:gd name="T31" fmla="*/ 418 h 1746"/>
                <a:gd name="T32" fmla="*/ 2175 w 4475"/>
                <a:gd name="T33" fmla="*/ 267 h 1746"/>
                <a:gd name="T34" fmla="*/ 2162 w 4475"/>
                <a:gd name="T35" fmla="*/ 128 h 1746"/>
                <a:gd name="T36" fmla="*/ 1991 w 4475"/>
                <a:gd name="T37" fmla="*/ 51 h 1746"/>
                <a:gd name="T38" fmla="*/ 1934 w 4475"/>
                <a:gd name="T39" fmla="*/ 102 h 1746"/>
                <a:gd name="T40" fmla="*/ 1821 w 4475"/>
                <a:gd name="T41" fmla="*/ 0 h 1746"/>
                <a:gd name="T42" fmla="*/ 1764 w 4475"/>
                <a:gd name="T43" fmla="*/ 89 h 1746"/>
                <a:gd name="T44" fmla="*/ 1835 w 4475"/>
                <a:gd name="T45" fmla="*/ 152 h 1746"/>
                <a:gd name="T46" fmla="*/ 1678 w 4475"/>
                <a:gd name="T47" fmla="*/ 215 h 1746"/>
                <a:gd name="T48" fmla="*/ 1621 w 4475"/>
                <a:gd name="T49" fmla="*/ 241 h 1746"/>
                <a:gd name="T50" fmla="*/ 1566 w 4475"/>
                <a:gd name="T51" fmla="*/ 443 h 1746"/>
                <a:gd name="T52" fmla="*/ 1410 w 4475"/>
                <a:gd name="T53" fmla="*/ 480 h 1746"/>
                <a:gd name="T54" fmla="*/ 1537 w 4475"/>
                <a:gd name="T55" fmla="*/ 608 h 1746"/>
                <a:gd name="T56" fmla="*/ 1551 w 4475"/>
                <a:gd name="T57" fmla="*/ 709 h 1746"/>
                <a:gd name="T58" fmla="*/ 1381 w 4475"/>
                <a:gd name="T59" fmla="*/ 570 h 1746"/>
                <a:gd name="T60" fmla="*/ 1324 w 4475"/>
                <a:gd name="T61" fmla="*/ 646 h 1746"/>
                <a:gd name="T62" fmla="*/ 1324 w 4475"/>
                <a:gd name="T63" fmla="*/ 670 h 1746"/>
                <a:gd name="T64" fmla="*/ 1310 w 4475"/>
                <a:gd name="T65" fmla="*/ 759 h 1746"/>
                <a:gd name="T66" fmla="*/ 1423 w 4475"/>
                <a:gd name="T67" fmla="*/ 810 h 1746"/>
                <a:gd name="T68" fmla="*/ 1410 w 4475"/>
                <a:gd name="T69" fmla="*/ 836 h 1746"/>
                <a:gd name="T70" fmla="*/ 1367 w 4475"/>
                <a:gd name="T71" fmla="*/ 936 h 1746"/>
                <a:gd name="T72" fmla="*/ 1210 w 4475"/>
                <a:gd name="T73" fmla="*/ 1013 h 1746"/>
                <a:gd name="T74" fmla="*/ 1296 w 4475"/>
                <a:gd name="T75" fmla="*/ 836 h 1746"/>
                <a:gd name="T76" fmla="*/ 1111 w 4475"/>
                <a:gd name="T77" fmla="*/ 570 h 1746"/>
                <a:gd name="T78" fmla="*/ 1154 w 4475"/>
                <a:gd name="T79" fmla="*/ 848 h 1746"/>
                <a:gd name="T80" fmla="*/ 1041 w 4475"/>
                <a:gd name="T81" fmla="*/ 797 h 1746"/>
                <a:gd name="T82" fmla="*/ 940 w 4475"/>
                <a:gd name="T83" fmla="*/ 898 h 1746"/>
                <a:gd name="T84" fmla="*/ 785 w 4475"/>
                <a:gd name="T85" fmla="*/ 924 h 1746"/>
                <a:gd name="T86" fmla="*/ 643 w 4475"/>
                <a:gd name="T87" fmla="*/ 936 h 1746"/>
                <a:gd name="T88" fmla="*/ 544 w 4475"/>
                <a:gd name="T89" fmla="*/ 1013 h 1746"/>
                <a:gd name="T90" fmla="*/ 486 w 4475"/>
                <a:gd name="T91" fmla="*/ 936 h 1746"/>
                <a:gd name="T92" fmla="*/ 459 w 4475"/>
                <a:gd name="T93" fmla="*/ 1063 h 1746"/>
                <a:gd name="T94" fmla="*/ 388 w 4475"/>
                <a:gd name="T95" fmla="*/ 1152 h 1746"/>
                <a:gd name="T96" fmla="*/ 288 w 4475"/>
                <a:gd name="T97" fmla="*/ 1177 h 1746"/>
                <a:gd name="T98" fmla="*/ 231 w 4475"/>
                <a:gd name="T99" fmla="*/ 1089 h 1746"/>
                <a:gd name="T100" fmla="*/ 231 w 4475"/>
                <a:gd name="T101" fmla="*/ 1051 h 1746"/>
                <a:gd name="T102" fmla="*/ 388 w 4475"/>
                <a:gd name="T103" fmla="*/ 1013 h 1746"/>
                <a:gd name="T104" fmla="*/ 147 w 4475"/>
                <a:gd name="T105" fmla="*/ 886 h 1746"/>
                <a:gd name="T106" fmla="*/ 45 w 4475"/>
                <a:gd name="T107" fmla="*/ 822 h 1746"/>
                <a:gd name="T108" fmla="*/ 25 w 4475"/>
                <a:gd name="T109" fmla="*/ 917 h 1746"/>
                <a:gd name="T110" fmla="*/ 67 w 4475"/>
                <a:gd name="T111" fmla="*/ 1076 h 1746"/>
                <a:gd name="T112" fmla="*/ 164 w 4475"/>
                <a:gd name="T113" fmla="*/ 1266 h 1746"/>
                <a:gd name="T114" fmla="*/ 4475 w 4475"/>
                <a:gd name="T115" fmla="*/ 228 h 1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475" h="1746">
                  <a:moveTo>
                    <a:pt x="4475" y="228"/>
                  </a:moveTo>
                  <a:lnTo>
                    <a:pt x="4390" y="215"/>
                  </a:lnTo>
                  <a:lnTo>
                    <a:pt x="4234" y="165"/>
                  </a:lnTo>
                  <a:lnTo>
                    <a:pt x="4120" y="165"/>
                  </a:lnTo>
                  <a:lnTo>
                    <a:pt x="4034" y="202"/>
                  </a:lnTo>
                  <a:lnTo>
                    <a:pt x="4034" y="215"/>
                  </a:lnTo>
                  <a:lnTo>
                    <a:pt x="4106" y="254"/>
                  </a:lnTo>
                  <a:lnTo>
                    <a:pt x="4106" y="292"/>
                  </a:lnTo>
                  <a:lnTo>
                    <a:pt x="4077" y="292"/>
                  </a:lnTo>
                  <a:lnTo>
                    <a:pt x="4008" y="241"/>
                  </a:lnTo>
                  <a:lnTo>
                    <a:pt x="3865" y="267"/>
                  </a:lnTo>
                  <a:lnTo>
                    <a:pt x="3836" y="329"/>
                  </a:lnTo>
                  <a:lnTo>
                    <a:pt x="3780" y="304"/>
                  </a:lnTo>
                  <a:lnTo>
                    <a:pt x="3723" y="304"/>
                  </a:lnTo>
                  <a:lnTo>
                    <a:pt x="3667" y="215"/>
                  </a:lnTo>
                  <a:lnTo>
                    <a:pt x="3524" y="215"/>
                  </a:lnTo>
                  <a:lnTo>
                    <a:pt x="3483" y="267"/>
                  </a:lnTo>
                  <a:lnTo>
                    <a:pt x="3412" y="228"/>
                  </a:lnTo>
                  <a:lnTo>
                    <a:pt x="3339" y="241"/>
                  </a:lnTo>
                  <a:lnTo>
                    <a:pt x="3354" y="177"/>
                  </a:lnTo>
                  <a:lnTo>
                    <a:pt x="3298" y="177"/>
                  </a:lnTo>
                  <a:lnTo>
                    <a:pt x="3199" y="267"/>
                  </a:lnTo>
                  <a:lnTo>
                    <a:pt x="3184" y="202"/>
                  </a:lnTo>
                  <a:lnTo>
                    <a:pt x="3100" y="202"/>
                  </a:lnTo>
                  <a:lnTo>
                    <a:pt x="3043" y="228"/>
                  </a:lnTo>
                  <a:lnTo>
                    <a:pt x="3100" y="304"/>
                  </a:lnTo>
                  <a:lnTo>
                    <a:pt x="3071" y="304"/>
                  </a:lnTo>
                  <a:lnTo>
                    <a:pt x="3071" y="329"/>
                  </a:lnTo>
                  <a:lnTo>
                    <a:pt x="3014" y="329"/>
                  </a:lnTo>
                  <a:lnTo>
                    <a:pt x="2971" y="317"/>
                  </a:lnTo>
                  <a:lnTo>
                    <a:pt x="2900" y="367"/>
                  </a:lnTo>
                  <a:lnTo>
                    <a:pt x="2915" y="418"/>
                  </a:lnTo>
                  <a:lnTo>
                    <a:pt x="2844" y="381"/>
                  </a:lnTo>
                  <a:lnTo>
                    <a:pt x="2813" y="342"/>
                  </a:lnTo>
                  <a:lnTo>
                    <a:pt x="2772" y="342"/>
                  </a:lnTo>
                  <a:lnTo>
                    <a:pt x="2772" y="317"/>
                  </a:lnTo>
                  <a:lnTo>
                    <a:pt x="2701" y="241"/>
                  </a:lnTo>
                  <a:lnTo>
                    <a:pt x="2603" y="241"/>
                  </a:lnTo>
                  <a:lnTo>
                    <a:pt x="2574" y="254"/>
                  </a:lnTo>
                  <a:lnTo>
                    <a:pt x="2588" y="292"/>
                  </a:lnTo>
                  <a:lnTo>
                    <a:pt x="2460" y="317"/>
                  </a:lnTo>
                  <a:lnTo>
                    <a:pt x="2446" y="304"/>
                  </a:lnTo>
                  <a:lnTo>
                    <a:pt x="2431" y="292"/>
                  </a:lnTo>
                  <a:lnTo>
                    <a:pt x="2333" y="317"/>
                  </a:lnTo>
                  <a:lnTo>
                    <a:pt x="2203" y="304"/>
                  </a:lnTo>
                  <a:lnTo>
                    <a:pt x="2203" y="342"/>
                  </a:lnTo>
                  <a:lnTo>
                    <a:pt x="2162" y="367"/>
                  </a:lnTo>
                  <a:lnTo>
                    <a:pt x="2118" y="418"/>
                  </a:lnTo>
                  <a:lnTo>
                    <a:pt x="2105" y="405"/>
                  </a:lnTo>
                  <a:lnTo>
                    <a:pt x="2147" y="304"/>
                  </a:lnTo>
                  <a:lnTo>
                    <a:pt x="2175" y="267"/>
                  </a:lnTo>
                  <a:lnTo>
                    <a:pt x="2175" y="228"/>
                  </a:lnTo>
                  <a:lnTo>
                    <a:pt x="2190" y="177"/>
                  </a:lnTo>
                  <a:lnTo>
                    <a:pt x="2162" y="128"/>
                  </a:lnTo>
                  <a:lnTo>
                    <a:pt x="2162" y="89"/>
                  </a:lnTo>
                  <a:lnTo>
                    <a:pt x="2064" y="63"/>
                  </a:lnTo>
                  <a:lnTo>
                    <a:pt x="1991" y="51"/>
                  </a:lnTo>
                  <a:lnTo>
                    <a:pt x="1962" y="63"/>
                  </a:lnTo>
                  <a:lnTo>
                    <a:pt x="1962" y="102"/>
                  </a:lnTo>
                  <a:lnTo>
                    <a:pt x="1934" y="102"/>
                  </a:lnTo>
                  <a:lnTo>
                    <a:pt x="1905" y="63"/>
                  </a:lnTo>
                  <a:lnTo>
                    <a:pt x="1850" y="39"/>
                  </a:lnTo>
                  <a:lnTo>
                    <a:pt x="1821" y="0"/>
                  </a:lnTo>
                  <a:lnTo>
                    <a:pt x="1792" y="13"/>
                  </a:lnTo>
                  <a:lnTo>
                    <a:pt x="1764" y="63"/>
                  </a:lnTo>
                  <a:lnTo>
                    <a:pt x="1764" y="89"/>
                  </a:lnTo>
                  <a:lnTo>
                    <a:pt x="1821" y="114"/>
                  </a:lnTo>
                  <a:lnTo>
                    <a:pt x="1806" y="128"/>
                  </a:lnTo>
                  <a:lnTo>
                    <a:pt x="1835" y="152"/>
                  </a:lnTo>
                  <a:lnTo>
                    <a:pt x="1806" y="152"/>
                  </a:lnTo>
                  <a:lnTo>
                    <a:pt x="1764" y="202"/>
                  </a:lnTo>
                  <a:lnTo>
                    <a:pt x="1678" y="215"/>
                  </a:lnTo>
                  <a:lnTo>
                    <a:pt x="1650" y="202"/>
                  </a:lnTo>
                  <a:lnTo>
                    <a:pt x="1608" y="215"/>
                  </a:lnTo>
                  <a:lnTo>
                    <a:pt x="1621" y="241"/>
                  </a:lnTo>
                  <a:lnTo>
                    <a:pt x="1537" y="304"/>
                  </a:lnTo>
                  <a:lnTo>
                    <a:pt x="1523" y="381"/>
                  </a:lnTo>
                  <a:lnTo>
                    <a:pt x="1566" y="443"/>
                  </a:lnTo>
                  <a:lnTo>
                    <a:pt x="1523" y="430"/>
                  </a:lnTo>
                  <a:lnTo>
                    <a:pt x="1438" y="469"/>
                  </a:lnTo>
                  <a:lnTo>
                    <a:pt x="1410" y="480"/>
                  </a:lnTo>
                  <a:lnTo>
                    <a:pt x="1423" y="558"/>
                  </a:lnTo>
                  <a:lnTo>
                    <a:pt x="1509" y="570"/>
                  </a:lnTo>
                  <a:lnTo>
                    <a:pt x="1537" y="608"/>
                  </a:lnTo>
                  <a:lnTo>
                    <a:pt x="1595" y="683"/>
                  </a:lnTo>
                  <a:lnTo>
                    <a:pt x="1621" y="759"/>
                  </a:lnTo>
                  <a:lnTo>
                    <a:pt x="1551" y="709"/>
                  </a:lnTo>
                  <a:lnTo>
                    <a:pt x="1509" y="608"/>
                  </a:lnTo>
                  <a:lnTo>
                    <a:pt x="1410" y="570"/>
                  </a:lnTo>
                  <a:lnTo>
                    <a:pt x="1381" y="570"/>
                  </a:lnTo>
                  <a:lnTo>
                    <a:pt x="1367" y="595"/>
                  </a:lnTo>
                  <a:lnTo>
                    <a:pt x="1310" y="634"/>
                  </a:lnTo>
                  <a:lnTo>
                    <a:pt x="1324" y="646"/>
                  </a:lnTo>
                  <a:lnTo>
                    <a:pt x="1381" y="646"/>
                  </a:lnTo>
                  <a:lnTo>
                    <a:pt x="1394" y="683"/>
                  </a:lnTo>
                  <a:lnTo>
                    <a:pt x="1324" y="670"/>
                  </a:lnTo>
                  <a:lnTo>
                    <a:pt x="1253" y="620"/>
                  </a:lnTo>
                  <a:lnTo>
                    <a:pt x="1253" y="670"/>
                  </a:lnTo>
                  <a:lnTo>
                    <a:pt x="1310" y="759"/>
                  </a:lnTo>
                  <a:lnTo>
                    <a:pt x="1310" y="785"/>
                  </a:lnTo>
                  <a:lnTo>
                    <a:pt x="1353" y="810"/>
                  </a:lnTo>
                  <a:lnTo>
                    <a:pt x="1423" y="810"/>
                  </a:lnTo>
                  <a:lnTo>
                    <a:pt x="1480" y="886"/>
                  </a:lnTo>
                  <a:lnTo>
                    <a:pt x="1509" y="898"/>
                  </a:lnTo>
                  <a:lnTo>
                    <a:pt x="1410" y="836"/>
                  </a:lnTo>
                  <a:lnTo>
                    <a:pt x="1381" y="836"/>
                  </a:lnTo>
                  <a:lnTo>
                    <a:pt x="1338" y="873"/>
                  </a:lnTo>
                  <a:lnTo>
                    <a:pt x="1367" y="936"/>
                  </a:lnTo>
                  <a:lnTo>
                    <a:pt x="1338" y="1013"/>
                  </a:lnTo>
                  <a:lnTo>
                    <a:pt x="1282" y="1026"/>
                  </a:lnTo>
                  <a:lnTo>
                    <a:pt x="1210" y="1013"/>
                  </a:lnTo>
                  <a:lnTo>
                    <a:pt x="1267" y="988"/>
                  </a:lnTo>
                  <a:lnTo>
                    <a:pt x="1296" y="898"/>
                  </a:lnTo>
                  <a:lnTo>
                    <a:pt x="1296" y="836"/>
                  </a:lnTo>
                  <a:lnTo>
                    <a:pt x="1196" y="683"/>
                  </a:lnTo>
                  <a:lnTo>
                    <a:pt x="1154" y="582"/>
                  </a:lnTo>
                  <a:lnTo>
                    <a:pt x="1111" y="570"/>
                  </a:lnTo>
                  <a:lnTo>
                    <a:pt x="1083" y="696"/>
                  </a:lnTo>
                  <a:lnTo>
                    <a:pt x="1097" y="785"/>
                  </a:lnTo>
                  <a:lnTo>
                    <a:pt x="1154" y="848"/>
                  </a:lnTo>
                  <a:lnTo>
                    <a:pt x="1154" y="862"/>
                  </a:lnTo>
                  <a:lnTo>
                    <a:pt x="1097" y="836"/>
                  </a:lnTo>
                  <a:lnTo>
                    <a:pt x="1041" y="797"/>
                  </a:lnTo>
                  <a:lnTo>
                    <a:pt x="926" y="810"/>
                  </a:lnTo>
                  <a:lnTo>
                    <a:pt x="940" y="862"/>
                  </a:lnTo>
                  <a:lnTo>
                    <a:pt x="940" y="898"/>
                  </a:lnTo>
                  <a:lnTo>
                    <a:pt x="913" y="898"/>
                  </a:lnTo>
                  <a:lnTo>
                    <a:pt x="899" y="862"/>
                  </a:lnTo>
                  <a:lnTo>
                    <a:pt x="785" y="924"/>
                  </a:lnTo>
                  <a:lnTo>
                    <a:pt x="757" y="911"/>
                  </a:lnTo>
                  <a:lnTo>
                    <a:pt x="742" y="886"/>
                  </a:lnTo>
                  <a:lnTo>
                    <a:pt x="643" y="936"/>
                  </a:lnTo>
                  <a:lnTo>
                    <a:pt x="629" y="975"/>
                  </a:lnTo>
                  <a:lnTo>
                    <a:pt x="587" y="975"/>
                  </a:lnTo>
                  <a:lnTo>
                    <a:pt x="544" y="1013"/>
                  </a:lnTo>
                  <a:lnTo>
                    <a:pt x="530" y="988"/>
                  </a:lnTo>
                  <a:lnTo>
                    <a:pt x="530" y="924"/>
                  </a:lnTo>
                  <a:lnTo>
                    <a:pt x="486" y="936"/>
                  </a:lnTo>
                  <a:lnTo>
                    <a:pt x="472" y="975"/>
                  </a:lnTo>
                  <a:lnTo>
                    <a:pt x="486" y="1038"/>
                  </a:lnTo>
                  <a:lnTo>
                    <a:pt x="459" y="1063"/>
                  </a:lnTo>
                  <a:lnTo>
                    <a:pt x="417" y="1076"/>
                  </a:lnTo>
                  <a:lnTo>
                    <a:pt x="374" y="1126"/>
                  </a:lnTo>
                  <a:lnTo>
                    <a:pt x="388" y="1152"/>
                  </a:lnTo>
                  <a:lnTo>
                    <a:pt x="374" y="1177"/>
                  </a:lnTo>
                  <a:lnTo>
                    <a:pt x="303" y="1140"/>
                  </a:lnTo>
                  <a:lnTo>
                    <a:pt x="288" y="1177"/>
                  </a:lnTo>
                  <a:lnTo>
                    <a:pt x="288" y="1203"/>
                  </a:lnTo>
                  <a:lnTo>
                    <a:pt x="218" y="1152"/>
                  </a:lnTo>
                  <a:lnTo>
                    <a:pt x="231" y="1089"/>
                  </a:lnTo>
                  <a:lnTo>
                    <a:pt x="175" y="1051"/>
                  </a:lnTo>
                  <a:lnTo>
                    <a:pt x="147" y="1026"/>
                  </a:lnTo>
                  <a:lnTo>
                    <a:pt x="231" y="1051"/>
                  </a:lnTo>
                  <a:lnTo>
                    <a:pt x="288" y="1063"/>
                  </a:lnTo>
                  <a:lnTo>
                    <a:pt x="346" y="1051"/>
                  </a:lnTo>
                  <a:lnTo>
                    <a:pt x="388" y="1013"/>
                  </a:lnTo>
                  <a:lnTo>
                    <a:pt x="288" y="911"/>
                  </a:lnTo>
                  <a:lnTo>
                    <a:pt x="231" y="886"/>
                  </a:lnTo>
                  <a:lnTo>
                    <a:pt x="147" y="886"/>
                  </a:lnTo>
                  <a:lnTo>
                    <a:pt x="105" y="862"/>
                  </a:lnTo>
                  <a:lnTo>
                    <a:pt x="61" y="822"/>
                  </a:lnTo>
                  <a:lnTo>
                    <a:pt x="45" y="822"/>
                  </a:lnTo>
                  <a:lnTo>
                    <a:pt x="14" y="829"/>
                  </a:lnTo>
                  <a:lnTo>
                    <a:pt x="0" y="866"/>
                  </a:lnTo>
                  <a:lnTo>
                    <a:pt x="25" y="917"/>
                  </a:lnTo>
                  <a:lnTo>
                    <a:pt x="29" y="975"/>
                  </a:lnTo>
                  <a:lnTo>
                    <a:pt x="66" y="1032"/>
                  </a:lnTo>
                  <a:lnTo>
                    <a:pt x="67" y="1076"/>
                  </a:lnTo>
                  <a:lnTo>
                    <a:pt x="95" y="1115"/>
                  </a:lnTo>
                  <a:lnTo>
                    <a:pt x="95" y="1167"/>
                  </a:lnTo>
                  <a:lnTo>
                    <a:pt x="164" y="1266"/>
                  </a:lnTo>
                  <a:lnTo>
                    <a:pt x="162" y="1284"/>
                  </a:lnTo>
                  <a:lnTo>
                    <a:pt x="888" y="1746"/>
                  </a:lnTo>
                  <a:lnTo>
                    <a:pt x="4475" y="228"/>
                  </a:lnTo>
                  <a:lnTo>
                    <a:pt x="4475" y="228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271" name="Freeform 276"/>
            <p:cNvSpPr>
              <a:spLocks noChangeAspect="1"/>
            </p:cNvSpPr>
            <p:nvPr/>
          </p:nvSpPr>
          <p:spPr bwMode="auto">
            <a:xfrm>
              <a:off x="3080" y="1499"/>
              <a:ext cx="87" cy="85"/>
            </a:xfrm>
            <a:custGeom>
              <a:avLst/>
              <a:gdLst>
                <a:gd name="T0" fmla="*/ 100 w 212"/>
                <a:gd name="T1" fmla="*/ 0 h 200"/>
                <a:gd name="T2" fmla="*/ 100 w 212"/>
                <a:gd name="T3" fmla="*/ 49 h 200"/>
                <a:gd name="T4" fmla="*/ 114 w 212"/>
                <a:gd name="T5" fmla="*/ 114 h 200"/>
                <a:gd name="T6" fmla="*/ 184 w 212"/>
                <a:gd name="T7" fmla="*/ 175 h 200"/>
                <a:gd name="T8" fmla="*/ 212 w 212"/>
                <a:gd name="T9" fmla="*/ 200 h 200"/>
                <a:gd name="T10" fmla="*/ 128 w 212"/>
                <a:gd name="T11" fmla="*/ 187 h 200"/>
                <a:gd name="T12" fmla="*/ 85 w 212"/>
                <a:gd name="T13" fmla="*/ 137 h 200"/>
                <a:gd name="T14" fmla="*/ 29 w 212"/>
                <a:gd name="T15" fmla="*/ 124 h 200"/>
                <a:gd name="T16" fmla="*/ 14 w 212"/>
                <a:gd name="T17" fmla="*/ 124 h 200"/>
                <a:gd name="T18" fmla="*/ 0 w 212"/>
                <a:gd name="T19" fmla="*/ 87 h 200"/>
                <a:gd name="T20" fmla="*/ 14 w 212"/>
                <a:gd name="T21" fmla="*/ 87 h 200"/>
                <a:gd name="T22" fmla="*/ 14 w 212"/>
                <a:gd name="T23" fmla="*/ 62 h 200"/>
                <a:gd name="T24" fmla="*/ 42 w 212"/>
                <a:gd name="T25" fmla="*/ 36 h 200"/>
                <a:gd name="T26" fmla="*/ 29 w 212"/>
                <a:gd name="T27" fmla="*/ 0 h 200"/>
                <a:gd name="T28" fmla="*/ 71 w 212"/>
                <a:gd name="T29" fmla="*/ 0 h 200"/>
                <a:gd name="T30" fmla="*/ 100 w 212"/>
                <a:gd name="T31" fmla="*/ 0 h 200"/>
                <a:gd name="T32" fmla="*/ 100 w 212"/>
                <a:gd name="T33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2" h="200">
                  <a:moveTo>
                    <a:pt x="100" y="0"/>
                  </a:moveTo>
                  <a:lnTo>
                    <a:pt x="100" y="49"/>
                  </a:lnTo>
                  <a:lnTo>
                    <a:pt x="114" y="114"/>
                  </a:lnTo>
                  <a:lnTo>
                    <a:pt x="184" y="175"/>
                  </a:lnTo>
                  <a:lnTo>
                    <a:pt x="212" y="200"/>
                  </a:lnTo>
                  <a:lnTo>
                    <a:pt x="128" y="187"/>
                  </a:lnTo>
                  <a:lnTo>
                    <a:pt x="85" y="137"/>
                  </a:lnTo>
                  <a:lnTo>
                    <a:pt x="29" y="124"/>
                  </a:lnTo>
                  <a:lnTo>
                    <a:pt x="14" y="124"/>
                  </a:lnTo>
                  <a:lnTo>
                    <a:pt x="0" y="87"/>
                  </a:lnTo>
                  <a:lnTo>
                    <a:pt x="14" y="87"/>
                  </a:lnTo>
                  <a:lnTo>
                    <a:pt x="14" y="62"/>
                  </a:lnTo>
                  <a:lnTo>
                    <a:pt x="42" y="36"/>
                  </a:lnTo>
                  <a:lnTo>
                    <a:pt x="29" y="0"/>
                  </a:lnTo>
                  <a:lnTo>
                    <a:pt x="71" y="0"/>
                  </a:lnTo>
                  <a:lnTo>
                    <a:pt x="100" y="0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272" name="Freeform 277"/>
            <p:cNvSpPr>
              <a:spLocks noChangeAspect="1"/>
            </p:cNvSpPr>
            <p:nvPr/>
          </p:nvSpPr>
          <p:spPr bwMode="auto">
            <a:xfrm>
              <a:off x="3172" y="1578"/>
              <a:ext cx="18" cy="12"/>
            </a:xfrm>
            <a:custGeom>
              <a:avLst/>
              <a:gdLst>
                <a:gd name="T0" fmla="*/ 0 w 43"/>
                <a:gd name="T1" fmla="*/ 0 h 25"/>
                <a:gd name="T2" fmla="*/ 14 w 43"/>
                <a:gd name="T3" fmla="*/ 25 h 25"/>
                <a:gd name="T4" fmla="*/ 29 w 43"/>
                <a:gd name="T5" fmla="*/ 25 h 25"/>
                <a:gd name="T6" fmla="*/ 43 w 43"/>
                <a:gd name="T7" fmla="*/ 13 h 25"/>
                <a:gd name="T8" fmla="*/ 43 w 43"/>
                <a:gd name="T9" fmla="*/ 0 h 25"/>
                <a:gd name="T10" fmla="*/ 0 w 43"/>
                <a:gd name="T11" fmla="*/ 0 h 25"/>
                <a:gd name="T12" fmla="*/ 0 w 43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25">
                  <a:moveTo>
                    <a:pt x="0" y="0"/>
                  </a:moveTo>
                  <a:lnTo>
                    <a:pt x="14" y="25"/>
                  </a:lnTo>
                  <a:lnTo>
                    <a:pt x="29" y="25"/>
                  </a:lnTo>
                  <a:lnTo>
                    <a:pt x="43" y="13"/>
                  </a:lnTo>
                  <a:lnTo>
                    <a:pt x="4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273" name="Freeform 278"/>
            <p:cNvSpPr>
              <a:spLocks noChangeAspect="1"/>
            </p:cNvSpPr>
            <p:nvPr/>
          </p:nvSpPr>
          <p:spPr bwMode="auto">
            <a:xfrm>
              <a:off x="3172" y="1578"/>
              <a:ext cx="18" cy="12"/>
            </a:xfrm>
            <a:custGeom>
              <a:avLst/>
              <a:gdLst>
                <a:gd name="T0" fmla="*/ 0 w 43"/>
                <a:gd name="T1" fmla="*/ 0 h 25"/>
                <a:gd name="T2" fmla="*/ 14 w 43"/>
                <a:gd name="T3" fmla="*/ 25 h 25"/>
                <a:gd name="T4" fmla="*/ 29 w 43"/>
                <a:gd name="T5" fmla="*/ 25 h 25"/>
                <a:gd name="T6" fmla="*/ 43 w 43"/>
                <a:gd name="T7" fmla="*/ 13 h 25"/>
                <a:gd name="T8" fmla="*/ 43 w 43"/>
                <a:gd name="T9" fmla="*/ 0 h 25"/>
                <a:gd name="T10" fmla="*/ 0 w 43"/>
                <a:gd name="T11" fmla="*/ 0 h 25"/>
                <a:gd name="T12" fmla="*/ 0 w 43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25">
                  <a:moveTo>
                    <a:pt x="0" y="0"/>
                  </a:moveTo>
                  <a:lnTo>
                    <a:pt x="14" y="25"/>
                  </a:lnTo>
                  <a:lnTo>
                    <a:pt x="29" y="25"/>
                  </a:lnTo>
                  <a:lnTo>
                    <a:pt x="43" y="13"/>
                  </a:lnTo>
                  <a:lnTo>
                    <a:pt x="43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C0C0C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274" name="Freeform 279"/>
            <p:cNvSpPr>
              <a:spLocks noChangeAspect="1"/>
            </p:cNvSpPr>
            <p:nvPr/>
          </p:nvSpPr>
          <p:spPr bwMode="auto">
            <a:xfrm>
              <a:off x="3096" y="1356"/>
              <a:ext cx="123" cy="133"/>
            </a:xfrm>
            <a:custGeom>
              <a:avLst/>
              <a:gdLst>
                <a:gd name="T0" fmla="*/ 58 w 298"/>
                <a:gd name="T1" fmla="*/ 314 h 314"/>
                <a:gd name="T2" fmla="*/ 100 w 298"/>
                <a:gd name="T3" fmla="*/ 236 h 314"/>
                <a:gd name="T4" fmla="*/ 127 w 298"/>
                <a:gd name="T5" fmla="*/ 226 h 314"/>
                <a:gd name="T6" fmla="*/ 142 w 298"/>
                <a:gd name="T7" fmla="*/ 200 h 314"/>
                <a:gd name="T8" fmla="*/ 170 w 298"/>
                <a:gd name="T9" fmla="*/ 163 h 314"/>
                <a:gd name="T10" fmla="*/ 269 w 298"/>
                <a:gd name="T11" fmla="*/ 99 h 314"/>
                <a:gd name="T12" fmla="*/ 298 w 298"/>
                <a:gd name="T13" fmla="*/ 50 h 314"/>
                <a:gd name="T14" fmla="*/ 283 w 298"/>
                <a:gd name="T15" fmla="*/ 11 h 314"/>
                <a:gd name="T16" fmla="*/ 269 w 298"/>
                <a:gd name="T17" fmla="*/ 0 h 314"/>
                <a:gd name="T18" fmla="*/ 241 w 298"/>
                <a:gd name="T19" fmla="*/ 11 h 314"/>
                <a:gd name="T20" fmla="*/ 213 w 298"/>
                <a:gd name="T21" fmla="*/ 11 h 314"/>
                <a:gd name="T22" fmla="*/ 156 w 298"/>
                <a:gd name="T23" fmla="*/ 62 h 314"/>
                <a:gd name="T24" fmla="*/ 156 w 298"/>
                <a:gd name="T25" fmla="*/ 75 h 314"/>
                <a:gd name="T26" fmla="*/ 100 w 298"/>
                <a:gd name="T27" fmla="*/ 99 h 314"/>
                <a:gd name="T28" fmla="*/ 86 w 298"/>
                <a:gd name="T29" fmla="*/ 138 h 314"/>
                <a:gd name="T30" fmla="*/ 86 w 298"/>
                <a:gd name="T31" fmla="*/ 175 h 314"/>
                <a:gd name="T32" fmla="*/ 58 w 298"/>
                <a:gd name="T33" fmla="*/ 189 h 314"/>
                <a:gd name="T34" fmla="*/ 15 w 298"/>
                <a:gd name="T35" fmla="*/ 189 h 314"/>
                <a:gd name="T36" fmla="*/ 0 w 298"/>
                <a:gd name="T37" fmla="*/ 200 h 314"/>
                <a:gd name="T38" fmla="*/ 29 w 298"/>
                <a:gd name="T39" fmla="*/ 213 h 314"/>
                <a:gd name="T40" fmla="*/ 15 w 298"/>
                <a:gd name="T41" fmla="*/ 252 h 314"/>
                <a:gd name="T42" fmla="*/ 43 w 298"/>
                <a:gd name="T43" fmla="*/ 276 h 314"/>
                <a:gd name="T44" fmla="*/ 15 w 298"/>
                <a:gd name="T45" fmla="*/ 300 h 314"/>
                <a:gd name="T46" fmla="*/ 29 w 298"/>
                <a:gd name="T47" fmla="*/ 314 h 314"/>
                <a:gd name="T48" fmla="*/ 58 w 298"/>
                <a:gd name="T49" fmla="*/ 314 h 314"/>
                <a:gd name="T50" fmla="*/ 58 w 298"/>
                <a:gd name="T51" fmla="*/ 314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8" h="314">
                  <a:moveTo>
                    <a:pt x="58" y="314"/>
                  </a:moveTo>
                  <a:lnTo>
                    <a:pt x="100" y="236"/>
                  </a:lnTo>
                  <a:lnTo>
                    <a:pt x="127" y="226"/>
                  </a:lnTo>
                  <a:lnTo>
                    <a:pt x="142" y="200"/>
                  </a:lnTo>
                  <a:lnTo>
                    <a:pt x="170" y="163"/>
                  </a:lnTo>
                  <a:lnTo>
                    <a:pt x="269" y="99"/>
                  </a:lnTo>
                  <a:lnTo>
                    <a:pt x="298" y="50"/>
                  </a:lnTo>
                  <a:lnTo>
                    <a:pt x="283" y="11"/>
                  </a:lnTo>
                  <a:lnTo>
                    <a:pt x="269" y="0"/>
                  </a:lnTo>
                  <a:lnTo>
                    <a:pt x="241" y="11"/>
                  </a:lnTo>
                  <a:lnTo>
                    <a:pt x="213" y="11"/>
                  </a:lnTo>
                  <a:lnTo>
                    <a:pt x="156" y="62"/>
                  </a:lnTo>
                  <a:lnTo>
                    <a:pt x="156" y="75"/>
                  </a:lnTo>
                  <a:lnTo>
                    <a:pt x="100" y="99"/>
                  </a:lnTo>
                  <a:lnTo>
                    <a:pt x="86" y="138"/>
                  </a:lnTo>
                  <a:lnTo>
                    <a:pt x="86" y="175"/>
                  </a:lnTo>
                  <a:lnTo>
                    <a:pt x="58" y="189"/>
                  </a:lnTo>
                  <a:lnTo>
                    <a:pt x="15" y="189"/>
                  </a:lnTo>
                  <a:lnTo>
                    <a:pt x="0" y="200"/>
                  </a:lnTo>
                  <a:lnTo>
                    <a:pt x="29" y="213"/>
                  </a:lnTo>
                  <a:lnTo>
                    <a:pt x="15" y="252"/>
                  </a:lnTo>
                  <a:lnTo>
                    <a:pt x="43" y="276"/>
                  </a:lnTo>
                  <a:lnTo>
                    <a:pt x="15" y="300"/>
                  </a:lnTo>
                  <a:lnTo>
                    <a:pt x="29" y="314"/>
                  </a:lnTo>
                  <a:lnTo>
                    <a:pt x="58" y="314"/>
                  </a:lnTo>
                  <a:lnTo>
                    <a:pt x="58" y="314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275" name="Freeform 280"/>
            <p:cNvSpPr>
              <a:spLocks noChangeAspect="1"/>
            </p:cNvSpPr>
            <p:nvPr/>
          </p:nvSpPr>
          <p:spPr bwMode="auto">
            <a:xfrm>
              <a:off x="4634" y="1339"/>
              <a:ext cx="66" cy="17"/>
            </a:xfrm>
            <a:custGeom>
              <a:avLst/>
              <a:gdLst>
                <a:gd name="T0" fmla="*/ 0 w 160"/>
                <a:gd name="T1" fmla="*/ 0 h 41"/>
                <a:gd name="T2" fmla="*/ 89 w 160"/>
                <a:gd name="T3" fmla="*/ 14 h 41"/>
                <a:gd name="T4" fmla="*/ 134 w 160"/>
                <a:gd name="T5" fmla="*/ 41 h 41"/>
                <a:gd name="T6" fmla="*/ 160 w 160"/>
                <a:gd name="T7" fmla="*/ 2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0" h="41">
                  <a:moveTo>
                    <a:pt x="0" y="0"/>
                  </a:moveTo>
                  <a:lnTo>
                    <a:pt x="89" y="14"/>
                  </a:lnTo>
                  <a:lnTo>
                    <a:pt x="134" y="41"/>
                  </a:lnTo>
                  <a:lnTo>
                    <a:pt x="160" y="28"/>
                  </a:lnTo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C0C0C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276" name="Freeform 281"/>
            <p:cNvSpPr>
              <a:spLocks noChangeAspect="1"/>
            </p:cNvSpPr>
            <p:nvPr/>
          </p:nvSpPr>
          <p:spPr bwMode="auto">
            <a:xfrm>
              <a:off x="2745" y="2175"/>
              <a:ext cx="38" cy="30"/>
            </a:xfrm>
            <a:custGeom>
              <a:avLst/>
              <a:gdLst>
                <a:gd name="T0" fmla="*/ 0 w 94"/>
                <a:gd name="T1" fmla="*/ 5 h 72"/>
                <a:gd name="T2" fmla="*/ 24 w 94"/>
                <a:gd name="T3" fmla="*/ 0 h 72"/>
                <a:gd name="T4" fmla="*/ 55 w 94"/>
                <a:gd name="T5" fmla="*/ 7 h 72"/>
                <a:gd name="T6" fmla="*/ 94 w 94"/>
                <a:gd name="T7" fmla="*/ 52 h 72"/>
                <a:gd name="T8" fmla="*/ 70 w 94"/>
                <a:gd name="T9" fmla="*/ 68 h 72"/>
                <a:gd name="T10" fmla="*/ 52 w 94"/>
                <a:gd name="T11" fmla="*/ 72 h 72"/>
                <a:gd name="T12" fmla="*/ 13 w 94"/>
                <a:gd name="T13" fmla="*/ 59 h 72"/>
                <a:gd name="T14" fmla="*/ 14 w 94"/>
                <a:gd name="T15" fmla="*/ 32 h 72"/>
                <a:gd name="T16" fmla="*/ 0 w 94"/>
                <a:gd name="T17" fmla="*/ 5 h 72"/>
                <a:gd name="T18" fmla="*/ 0 w 94"/>
                <a:gd name="T19" fmla="*/ 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72">
                  <a:moveTo>
                    <a:pt x="0" y="5"/>
                  </a:moveTo>
                  <a:lnTo>
                    <a:pt x="24" y="0"/>
                  </a:lnTo>
                  <a:lnTo>
                    <a:pt x="55" y="7"/>
                  </a:lnTo>
                  <a:lnTo>
                    <a:pt x="94" y="52"/>
                  </a:lnTo>
                  <a:lnTo>
                    <a:pt x="70" y="68"/>
                  </a:lnTo>
                  <a:lnTo>
                    <a:pt x="52" y="72"/>
                  </a:lnTo>
                  <a:lnTo>
                    <a:pt x="13" y="59"/>
                  </a:lnTo>
                  <a:lnTo>
                    <a:pt x="14" y="32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277" name="Freeform 282"/>
            <p:cNvSpPr>
              <a:spLocks noChangeAspect="1"/>
            </p:cNvSpPr>
            <p:nvPr/>
          </p:nvSpPr>
          <p:spPr bwMode="auto">
            <a:xfrm>
              <a:off x="2115" y="1642"/>
              <a:ext cx="135" cy="89"/>
            </a:xfrm>
            <a:custGeom>
              <a:avLst/>
              <a:gdLst>
                <a:gd name="T0" fmla="*/ 128 w 331"/>
                <a:gd name="T1" fmla="*/ 43 h 210"/>
                <a:gd name="T2" fmla="*/ 119 w 331"/>
                <a:gd name="T3" fmla="*/ 59 h 210"/>
                <a:gd name="T4" fmla="*/ 94 w 331"/>
                <a:gd name="T5" fmla="*/ 68 h 210"/>
                <a:gd name="T6" fmla="*/ 90 w 331"/>
                <a:gd name="T7" fmla="*/ 44 h 210"/>
                <a:gd name="T8" fmla="*/ 57 w 331"/>
                <a:gd name="T9" fmla="*/ 10 h 210"/>
                <a:gd name="T10" fmla="*/ 40 w 331"/>
                <a:gd name="T11" fmla="*/ 0 h 210"/>
                <a:gd name="T12" fmla="*/ 35 w 331"/>
                <a:gd name="T13" fmla="*/ 17 h 210"/>
                <a:gd name="T14" fmla="*/ 42 w 331"/>
                <a:gd name="T15" fmla="*/ 36 h 210"/>
                <a:gd name="T16" fmla="*/ 44 w 331"/>
                <a:gd name="T17" fmla="*/ 39 h 210"/>
                <a:gd name="T18" fmla="*/ 20 w 331"/>
                <a:gd name="T19" fmla="*/ 39 h 210"/>
                <a:gd name="T20" fmla="*/ 0 w 331"/>
                <a:gd name="T21" fmla="*/ 44 h 210"/>
                <a:gd name="T22" fmla="*/ 0 w 331"/>
                <a:gd name="T23" fmla="*/ 59 h 210"/>
                <a:gd name="T24" fmla="*/ 24 w 331"/>
                <a:gd name="T25" fmla="*/ 69 h 210"/>
                <a:gd name="T26" fmla="*/ 65 w 331"/>
                <a:gd name="T27" fmla="*/ 87 h 210"/>
                <a:gd name="T28" fmla="*/ 90 w 331"/>
                <a:gd name="T29" fmla="*/ 101 h 210"/>
                <a:gd name="T30" fmla="*/ 83 w 331"/>
                <a:gd name="T31" fmla="*/ 107 h 210"/>
                <a:gd name="T32" fmla="*/ 61 w 331"/>
                <a:gd name="T33" fmla="*/ 109 h 210"/>
                <a:gd name="T34" fmla="*/ 20 w 331"/>
                <a:gd name="T35" fmla="*/ 115 h 210"/>
                <a:gd name="T36" fmla="*/ 20 w 331"/>
                <a:gd name="T37" fmla="*/ 119 h 210"/>
                <a:gd name="T38" fmla="*/ 51 w 331"/>
                <a:gd name="T39" fmla="*/ 131 h 210"/>
                <a:gd name="T40" fmla="*/ 65 w 331"/>
                <a:gd name="T41" fmla="*/ 141 h 210"/>
                <a:gd name="T42" fmla="*/ 80 w 331"/>
                <a:gd name="T43" fmla="*/ 144 h 210"/>
                <a:gd name="T44" fmla="*/ 69 w 331"/>
                <a:gd name="T45" fmla="*/ 159 h 210"/>
                <a:gd name="T46" fmla="*/ 63 w 331"/>
                <a:gd name="T47" fmla="*/ 178 h 210"/>
                <a:gd name="T48" fmla="*/ 90 w 331"/>
                <a:gd name="T49" fmla="*/ 199 h 210"/>
                <a:gd name="T50" fmla="*/ 130 w 331"/>
                <a:gd name="T51" fmla="*/ 210 h 210"/>
                <a:gd name="T52" fmla="*/ 159 w 331"/>
                <a:gd name="T53" fmla="*/ 195 h 210"/>
                <a:gd name="T54" fmla="*/ 192 w 331"/>
                <a:gd name="T55" fmla="*/ 184 h 210"/>
                <a:gd name="T56" fmla="*/ 236 w 331"/>
                <a:gd name="T57" fmla="*/ 187 h 210"/>
                <a:gd name="T58" fmla="*/ 267 w 331"/>
                <a:gd name="T59" fmla="*/ 169 h 210"/>
                <a:gd name="T60" fmla="*/ 283 w 331"/>
                <a:gd name="T61" fmla="*/ 157 h 210"/>
                <a:gd name="T62" fmla="*/ 304 w 331"/>
                <a:gd name="T63" fmla="*/ 149 h 210"/>
                <a:gd name="T64" fmla="*/ 321 w 331"/>
                <a:gd name="T65" fmla="*/ 126 h 210"/>
                <a:gd name="T66" fmla="*/ 327 w 331"/>
                <a:gd name="T67" fmla="*/ 104 h 210"/>
                <a:gd name="T68" fmla="*/ 331 w 331"/>
                <a:gd name="T69" fmla="*/ 95 h 210"/>
                <a:gd name="T70" fmla="*/ 321 w 331"/>
                <a:gd name="T71" fmla="*/ 78 h 210"/>
                <a:gd name="T72" fmla="*/ 309 w 331"/>
                <a:gd name="T73" fmla="*/ 71 h 210"/>
                <a:gd name="T74" fmla="*/ 288 w 331"/>
                <a:gd name="T75" fmla="*/ 71 h 210"/>
                <a:gd name="T76" fmla="*/ 306 w 331"/>
                <a:gd name="T77" fmla="*/ 46 h 210"/>
                <a:gd name="T78" fmla="*/ 297 w 331"/>
                <a:gd name="T79" fmla="*/ 28 h 210"/>
                <a:gd name="T80" fmla="*/ 278 w 331"/>
                <a:gd name="T81" fmla="*/ 28 h 210"/>
                <a:gd name="T82" fmla="*/ 252 w 331"/>
                <a:gd name="T83" fmla="*/ 38 h 210"/>
                <a:gd name="T84" fmla="*/ 233 w 331"/>
                <a:gd name="T85" fmla="*/ 32 h 210"/>
                <a:gd name="T86" fmla="*/ 217 w 331"/>
                <a:gd name="T87" fmla="*/ 29 h 210"/>
                <a:gd name="T88" fmla="*/ 201 w 331"/>
                <a:gd name="T89" fmla="*/ 43 h 210"/>
                <a:gd name="T90" fmla="*/ 192 w 331"/>
                <a:gd name="T91" fmla="*/ 56 h 210"/>
                <a:gd name="T92" fmla="*/ 177 w 331"/>
                <a:gd name="T93" fmla="*/ 48 h 210"/>
                <a:gd name="T94" fmla="*/ 160 w 331"/>
                <a:gd name="T95" fmla="*/ 29 h 210"/>
                <a:gd name="T96" fmla="*/ 155 w 331"/>
                <a:gd name="T97" fmla="*/ 39 h 210"/>
                <a:gd name="T98" fmla="*/ 145 w 331"/>
                <a:gd name="T99" fmla="*/ 43 h 210"/>
                <a:gd name="T100" fmla="*/ 137 w 331"/>
                <a:gd name="T101" fmla="*/ 33 h 210"/>
                <a:gd name="T102" fmla="*/ 128 w 331"/>
                <a:gd name="T103" fmla="*/ 43 h 210"/>
                <a:gd name="T104" fmla="*/ 128 w 331"/>
                <a:gd name="T105" fmla="*/ 4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31" h="210">
                  <a:moveTo>
                    <a:pt x="128" y="43"/>
                  </a:moveTo>
                  <a:lnTo>
                    <a:pt x="119" y="59"/>
                  </a:lnTo>
                  <a:lnTo>
                    <a:pt x="94" y="68"/>
                  </a:lnTo>
                  <a:lnTo>
                    <a:pt x="90" y="44"/>
                  </a:lnTo>
                  <a:lnTo>
                    <a:pt x="57" y="10"/>
                  </a:lnTo>
                  <a:lnTo>
                    <a:pt x="40" y="0"/>
                  </a:lnTo>
                  <a:lnTo>
                    <a:pt x="35" y="17"/>
                  </a:lnTo>
                  <a:lnTo>
                    <a:pt x="42" y="36"/>
                  </a:lnTo>
                  <a:lnTo>
                    <a:pt x="44" y="39"/>
                  </a:lnTo>
                  <a:lnTo>
                    <a:pt x="20" y="39"/>
                  </a:lnTo>
                  <a:lnTo>
                    <a:pt x="0" y="44"/>
                  </a:lnTo>
                  <a:lnTo>
                    <a:pt x="0" y="59"/>
                  </a:lnTo>
                  <a:lnTo>
                    <a:pt x="24" y="69"/>
                  </a:lnTo>
                  <a:lnTo>
                    <a:pt x="65" y="87"/>
                  </a:lnTo>
                  <a:lnTo>
                    <a:pt x="90" y="101"/>
                  </a:lnTo>
                  <a:lnTo>
                    <a:pt x="83" y="107"/>
                  </a:lnTo>
                  <a:lnTo>
                    <a:pt x="61" y="109"/>
                  </a:lnTo>
                  <a:lnTo>
                    <a:pt x="20" y="115"/>
                  </a:lnTo>
                  <a:lnTo>
                    <a:pt x="20" y="119"/>
                  </a:lnTo>
                  <a:lnTo>
                    <a:pt x="51" y="131"/>
                  </a:lnTo>
                  <a:lnTo>
                    <a:pt x="65" y="141"/>
                  </a:lnTo>
                  <a:lnTo>
                    <a:pt x="80" y="144"/>
                  </a:lnTo>
                  <a:lnTo>
                    <a:pt x="69" y="159"/>
                  </a:lnTo>
                  <a:lnTo>
                    <a:pt x="63" y="178"/>
                  </a:lnTo>
                  <a:lnTo>
                    <a:pt x="90" y="199"/>
                  </a:lnTo>
                  <a:lnTo>
                    <a:pt x="130" y="210"/>
                  </a:lnTo>
                  <a:lnTo>
                    <a:pt x="159" y="195"/>
                  </a:lnTo>
                  <a:lnTo>
                    <a:pt x="192" y="184"/>
                  </a:lnTo>
                  <a:lnTo>
                    <a:pt x="236" y="187"/>
                  </a:lnTo>
                  <a:lnTo>
                    <a:pt x="267" y="169"/>
                  </a:lnTo>
                  <a:lnTo>
                    <a:pt x="283" y="157"/>
                  </a:lnTo>
                  <a:lnTo>
                    <a:pt x="304" y="149"/>
                  </a:lnTo>
                  <a:lnTo>
                    <a:pt x="321" y="126"/>
                  </a:lnTo>
                  <a:lnTo>
                    <a:pt x="327" y="104"/>
                  </a:lnTo>
                  <a:lnTo>
                    <a:pt x="331" y="95"/>
                  </a:lnTo>
                  <a:lnTo>
                    <a:pt x="321" y="78"/>
                  </a:lnTo>
                  <a:lnTo>
                    <a:pt x="309" y="71"/>
                  </a:lnTo>
                  <a:lnTo>
                    <a:pt x="288" y="71"/>
                  </a:lnTo>
                  <a:lnTo>
                    <a:pt x="306" y="46"/>
                  </a:lnTo>
                  <a:lnTo>
                    <a:pt x="297" y="28"/>
                  </a:lnTo>
                  <a:lnTo>
                    <a:pt x="278" y="28"/>
                  </a:lnTo>
                  <a:lnTo>
                    <a:pt x="252" y="38"/>
                  </a:lnTo>
                  <a:lnTo>
                    <a:pt x="233" y="32"/>
                  </a:lnTo>
                  <a:lnTo>
                    <a:pt x="217" y="29"/>
                  </a:lnTo>
                  <a:lnTo>
                    <a:pt x="201" y="43"/>
                  </a:lnTo>
                  <a:lnTo>
                    <a:pt x="192" y="56"/>
                  </a:lnTo>
                  <a:lnTo>
                    <a:pt x="177" y="48"/>
                  </a:lnTo>
                  <a:lnTo>
                    <a:pt x="160" y="29"/>
                  </a:lnTo>
                  <a:lnTo>
                    <a:pt x="155" y="39"/>
                  </a:lnTo>
                  <a:lnTo>
                    <a:pt x="145" y="43"/>
                  </a:lnTo>
                  <a:lnTo>
                    <a:pt x="137" y="33"/>
                  </a:lnTo>
                  <a:lnTo>
                    <a:pt x="128" y="43"/>
                  </a:lnTo>
                  <a:lnTo>
                    <a:pt x="128" y="43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278" name="Freeform 283"/>
            <p:cNvSpPr>
              <a:spLocks noChangeAspect="1"/>
            </p:cNvSpPr>
            <p:nvPr/>
          </p:nvSpPr>
          <p:spPr bwMode="auto">
            <a:xfrm>
              <a:off x="1784" y="1112"/>
              <a:ext cx="412" cy="616"/>
            </a:xfrm>
            <a:custGeom>
              <a:avLst/>
              <a:gdLst>
                <a:gd name="T0" fmla="*/ 352 w 1003"/>
                <a:gd name="T1" fmla="*/ 123 h 1456"/>
                <a:gd name="T2" fmla="*/ 265 w 1003"/>
                <a:gd name="T3" fmla="*/ 185 h 1456"/>
                <a:gd name="T4" fmla="*/ 190 w 1003"/>
                <a:gd name="T5" fmla="*/ 235 h 1456"/>
                <a:gd name="T6" fmla="*/ 138 w 1003"/>
                <a:gd name="T7" fmla="*/ 304 h 1456"/>
                <a:gd name="T8" fmla="*/ 152 w 1003"/>
                <a:gd name="T9" fmla="*/ 393 h 1456"/>
                <a:gd name="T10" fmla="*/ 77 w 1003"/>
                <a:gd name="T11" fmla="*/ 443 h 1456"/>
                <a:gd name="T12" fmla="*/ 0 w 1003"/>
                <a:gd name="T13" fmla="*/ 522 h 1456"/>
                <a:gd name="T14" fmla="*/ 77 w 1003"/>
                <a:gd name="T15" fmla="*/ 574 h 1456"/>
                <a:gd name="T16" fmla="*/ 20 w 1003"/>
                <a:gd name="T17" fmla="*/ 628 h 1456"/>
                <a:gd name="T18" fmla="*/ 138 w 1003"/>
                <a:gd name="T19" fmla="*/ 641 h 1456"/>
                <a:gd name="T20" fmla="*/ 228 w 1003"/>
                <a:gd name="T21" fmla="*/ 674 h 1456"/>
                <a:gd name="T22" fmla="*/ 298 w 1003"/>
                <a:gd name="T23" fmla="*/ 770 h 1456"/>
                <a:gd name="T24" fmla="*/ 316 w 1003"/>
                <a:gd name="T25" fmla="*/ 854 h 1456"/>
                <a:gd name="T26" fmla="*/ 366 w 1003"/>
                <a:gd name="T27" fmla="*/ 932 h 1456"/>
                <a:gd name="T28" fmla="*/ 302 w 1003"/>
                <a:gd name="T29" fmla="*/ 988 h 1456"/>
                <a:gd name="T30" fmla="*/ 290 w 1003"/>
                <a:gd name="T31" fmla="*/ 1067 h 1456"/>
                <a:gd name="T32" fmla="*/ 278 w 1003"/>
                <a:gd name="T33" fmla="*/ 1135 h 1456"/>
                <a:gd name="T34" fmla="*/ 284 w 1003"/>
                <a:gd name="T35" fmla="*/ 1214 h 1456"/>
                <a:gd name="T36" fmla="*/ 316 w 1003"/>
                <a:gd name="T37" fmla="*/ 1320 h 1456"/>
                <a:gd name="T38" fmla="*/ 329 w 1003"/>
                <a:gd name="T39" fmla="*/ 1399 h 1456"/>
                <a:gd name="T40" fmla="*/ 410 w 1003"/>
                <a:gd name="T41" fmla="*/ 1438 h 1456"/>
                <a:gd name="T42" fmla="*/ 454 w 1003"/>
                <a:gd name="T43" fmla="*/ 1456 h 1456"/>
                <a:gd name="T44" fmla="*/ 524 w 1003"/>
                <a:gd name="T45" fmla="*/ 1377 h 1456"/>
                <a:gd name="T46" fmla="*/ 573 w 1003"/>
                <a:gd name="T47" fmla="*/ 1236 h 1456"/>
                <a:gd name="T48" fmla="*/ 630 w 1003"/>
                <a:gd name="T49" fmla="*/ 1124 h 1456"/>
                <a:gd name="T50" fmla="*/ 750 w 1003"/>
                <a:gd name="T51" fmla="*/ 1079 h 1456"/>
                <a:gd name="T52" fmla="*/ 787 w 1003"/>
                <a:gd name="T53" fmla="*/ 1006 h 1456"/>
                <a:gd name="T54" fmla="*/ 897 w 1003"/>
                <a:gd name="T55" fmla="*/ 926 h 1456"/>
                <a:gd name="T56" fmla="*/ 920 w 1003"/>
                <a:gd name="T57" fmla="*/ 904 h 1456"/>
                <a:gd name="T58" fmla="*/ 966 w 1003"/>
                <a:gd name="T59" fmla="*/ 842 h 1456"/>
                <a:gd name="T60" fmla="*/ 902 w 1003"/>
                <a:gd name="T61" fmla="*/ 831 h 1456"/>
                <a:gd name="T62" fmla="*/ 884 w 1003"/>
                <a:gd name="T63" fmla="*/ 770 h 1456"/>
                <a:gd name="T64" fmla="*/ 953 w 1003"/>
                <a:gd name="T65" fmla="*/ 780 h 1456"/>
                <a:gd name="T66" fmla="*/ 1003 w 1003"/>
                <a:gd name="T67" fmla="*/ 770 h 1456"/>
                <a:gd name="T68" fmla="*/ 940 w 1003"/>
                <a:gd name="T69" fmla="*/ 724 h 1456"/>
                <a:gd name="T70" fmla="*/ 908 w 1003"/>
                <a:gd name="T71" fmla="*/ 669 h 1456"/>
                <a:gd name="T72" fmla="*/ 927 w 1003"/>
                <a:gd name="T73" fmla="*/ 618 h 1456"/>
                <a:gd name="T74" fmla="*/ 958 w 1003"/>
                <a:gd name="T75" fmla="*/ 567 h 1456"/>
                <a:gd name="T76" fmla="*/ 920 w 1003"/>
                <a:gd name="T77" fmla="*/ 450 h 1456"/>
                <a:gd name="T78" fmla="*/ 897 w 1003"/>
                <a:gd name="T79" fmla="*/ 382 h 1456"/>
                <a:gd name="T80" fmla="*/ 871 w 1003"/>
                <a:gd name="T81" fmla="*/ 337 h 1456"/>
                <a:gd name="T82" fmla="*/ 927 w 1003"/>
                <a:gd name="T83" fmla="*/ 280 h 1456"/>
                <a:gd name="T84" fmla="*/ 935 w 1003"/>
                <a:gd name="T85" fmla="*/ 229 h 1456"/>
                <a:gd name="T86" fmla="*/ 908 w 1003"/>
                <a:gd name="T87" fmla="*/ 191 h 1456"/>
                <a:gd name="T88" fmla="*/ 781 w 1003"/>
                <a:gd name="T89" fmla="*/ 229 h 1456"/>
                <a:gd name="T90" fmla="*/ 750 w 1003"/>
                <a:gd name="T91" fmla="*/ 224 h 1456"/>
                <a:gd name="T92" fmla="*/ 807 w 1003"/>
                <a:gd name="T93" fmla="*/ 173 h 1456"/>
                <a:gd name="T94" fmla="*/ 744 w 1003"/>
                <a:gd name="T95" fmla="*/ 180 h 1456"/>
                <a:gd name="T96" fmla="*/ 707 w 1003"/>
                <a:gd name="T97" fmla="*/ 167 h 1456"/>
                <a:gd name="T98" fmla="*/ 688 w 1003"/>
                <a:gd name="T99" fmla="*/ 134 h 1456"/>
                <a:gd name="T100" fmla="*/ 738 w 1003"/>
                <a:gd name="T101" fmla="*/ 112 h 1456"/>
                <a:gd name="T102" fmla="*/ 865 w 1003"/>
                <a:gd name="T103" fmla="*/ 72 h 1456"/>
                <a:gd name="T104" fmla="*/ 816 w 1003"/>
                <a:gd name="T105" fmla="*/ 39 h 1456"/>
                <a:gd name="T106" fmla="*/ 688 w 1003"/>
                <a:gd name="T107" fmla="*/ 0 h 1456"/>
                <a:gd name="T108" fmla="*/ 593 w 1003"/>
                <a:gd name="T109" fmla="*/ 10 h 1456"/>
                <a:gd name="T110" fmla="*/ 586 w 1003"/>
                <a:gd name="T111" fmla="*/ 62 h 1456"/>
                <a:gd name="T112" fmla="*/ 511 w 1003"/>
                <a:gd name="T113" fmla="*/ 62 h 1456"/>
                <a:gd name="T114" fmla="*/ 485 w 1003"/>
                <a:gd name="T115" fmla="*/ 112 h 1456"/>
                <a:gd name="T116" fmla="*/ 441 w 1003"/>
                <a:gd name="T117" fmla="*/ 101 h 1456"/>
                <a:gd name="T118" fmla="*/ 454 w 1003"/>
                <a:gd name="T119" fmla="*/ 134 h 1456"/>
                <a:gd name="T120" fmla="*/ 448 w 1003"/>
                <a:gd name="T121" fmla="*/ 151 h 1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03" h="1456">
                  <a:moveTo>
                    <a:pt x="448" y="151"/>
                  </a:moveTo>
                  <a:lnTo>
                    <a:pt x="352" y="123"/>
                  </a:lnTo>
                  <a:lnTo>
                    <a:pt x="302" y="167"/>
                  </a:lnTo>
                  <a:lnTo>
                    <a:pt x="265" y="185"/>
                  </a:lnTo>
                  <a:lnTo>
                    <a:pt x="228" y="201"/>
                  </a:lnTo>
                  <a:lnTo>
                    <a:pt x="190" y="235"/>
                  </a:lnTo>
                  <a:lnTo>
                    <a:pt x="202" y="290"/>
                  </a:lnTo>
                  <a:lnTo>
                    <a:pt x="138" y="304"/>
                  </a:lnTo>
                  <a:lnTo>
                    <a:pt x="115" y="337"/>
                  </a:lnTo>
                  <a:lnTo>
                    <a:pt x="152" y="393"/>
                  </a:lnTo>
                  <a:lnTo>
                    <a:pt x="145" y="415"/>
                  </a:lnTo>
                  <a:lnTo>
                    <a:pt x="77" y="443"/>
                  </a:lnTo>
                  <a:lnTo>
                    <a:pt x="0" y="489"/>
                  </a:lnTo>
                  <a:lnTo>
                    <a:pt x="0" y="522"/>
                  </a:lnTo>
                  <a:lnTo>
                    <a:pt x="70" y="561"/>
                  </a:lnTo>
                  <a:lnTo>
                    <a:pt x="77" y="574"/>
                  </a:lnTo>
                  <a:lnTo>
                    <a:pt x="27" y="600"/>
                  </a:lnTo>
                  <a:lnTo>
                    <a:pt x="20" y="628"/>
                  </a:lnTo>
                  <a:lnTo>
                    <a:pt x="51" y="663"/>
                  </a:lnTo>
                  <a:lnTo>
                    <a:pt x="138" y="641"/>
                  </a:lnTo>
                  <a:lnTo>
                    <a:pt x="172" y="646"/>
                  </a:lnTo>
                  <a:lnTo>
                    <a:pt x="228" y="674"/>
                  </a:lnTo>
                  <a:lnTo>
                    <a:pt x="234" y="708"/>
                  </a:lnTo>
                  <a:lnTo>
                    <a:pt x="298" y="770"/>
                  </a:lnTo>
                  <a:lnTo>
                    <a:pt x="309" y="813"/>
                  </a:lnTo>
                  <a:lnTo>
                    <a:pt x="316" y="854"/>
                  </a:lnTo>
                  <a:lnTo>
                    <a:pt x="316" y="904"/>
                  </a:lnTo>
                  <a:lnTo>
                    <a:pt x="366" y="932"/>
                  </a:lnTo>
                  <a:lnTo>
                    <a:pt x="341" y="972"/>
                  </a:lnTo>
                  <a:lnTo>
                    <a:pt x="302" y="988"/>
                  </a:lnTo>
                  <a:lnTo>
                    <a:pt x="290" y="1029"/>
                  </a:lnTo>
                  <a:lnTo>
                    <a:pt x="290" y="1067"/>
                  </a:lnTo>
                  <a:lnTo>
                    <a:pt x="260" y="1096"/>
                  </a:lnTo>
                  <a:lnTo>
                    <a:pt x="278" y="1135"/>
                  </a:lnTo>
                  <a:lnTo>
                    <a:pt x="302" y="1163"/>
                  </a:lnTo>
                  <a:lnTo>
                    <a:pt x="284" y="1214"/>
                  </a:lnTo>
                  <a:lnTo>
                    <a:pt x="284" y="1270"/>
                  </a:lnTo>
                  <a:lnTo>
                    <a:pt x="316" y="1320"/>
                  </a:lnTo>
                  <a:lnTo>
                    <a:pt x="346" y="1349"/>
                  </a:lnTo>
                  <a:lnTo>
                    <a:pt x="329" y="1399"/>
                  </a:lnTo>
                  <a:lnTo>
                    <a:pt x="359" y="1427"/>
                  </a:lnTo>
                  <a:lnTo>
                    <a:pt x="410" y="1438"/>
                  </a:lnTo>
                  <a:lnTo>
                    <a:pt x="423" y="1449"/>
                  </a:lnTo>
                  <a:lnTo>
                    <a:pt x="454" y="1456"/>
                  </a:lnTo>
                  <a:lnTo>
                    <a:pt x="492" y="1427"/>
                  </a:lnTo>
                  <a:lnTo>
                    <a:pt x="524" y="1377"/>
                  </a:lnTo>
                  <a:lnTo>
                    <a:pt x="524" y="1302"/>
                  </a:lnTo>
                  <a:lnTo>
                    <a:pt x="573" y="1236"/>
                  </a:lnTo>
                  <a:lnTo>
                    <a:pt x="586" y="1163"/>
                  </a:lnTo>
                  <a:lnTo>
                    <a:pt x="630" y="1124"/>
                  </a:lnTo>
                  <a:lnTo>
                    <a:pt x="694" y="1101"/>
                  </a:lnTo>
                  <a:lnTo>
                    <a:pt x="750" y="1079"/>
                  </a:lnTo>
                  <a:lnTo>
                    <a:pt x="769" y="1045"/>
                  </a:lnTo>
                  <a:lnTo>
                    <a:pt x="787" y="1006"/>
                  </a:lnTo>
                  <a:lnTo>
                    <a:pt x="839" y="960"/>
                  </a:lnTo>
                  <a:lnTo>
                    <a:pt x="897" y="926"/>
                  </a:lnTo>
                  <a:lnTo>
                    <a:pt x="902" y="921"/>
                  </a:lnTo>
                  <a:lnTo>
                    <a:pt x="920" y="904"/>
                  </a:lnTo>
                  <a:lnTo>
                    <a:pt x="972" y="854"/>
                  </a:lnTo>
                  <a:lnTo>
                    <a:pt x="966" y="842"/>
                  </a:lnTo>
                  <a:lnTo>
                    <a:pt x="908" y="842"/>
                  </a:lnTo>
                  <a:lnTo>
                    <a:pt x="902" y="831"/>
                  </a:lnTo>
                  <a:lnTo>
                    <a:pt x="897" y="803"/>
                  </a:lnTo>
                  <a:lnTo>
                    <a:pt x="884" y="770"/>
                  </a:lnTo>
                  <a:lnTo>
                    <a:pt x="908" y="759"/>
                  </a:lnTo>
                  <a:lnTo>
                    <a:pt x="953" y="780"/>
                  </a:lnTo>
                  <a:lnTo>
                    <a:pt x="996" y="786"/>
                  </a:lnTo>
                  <a:lnTo>
                    <a:pt x="1003" y="770"/>
                  </a:lnTo>
                  <a:lnTo>
                    <a:pt x="984" y="735"/>
                  </a:lnTo>
                  <a:lnTo>
                    <a:pt x="940" y="724"/>
                  </a:lnTo>
                  <a:lnTo>
                    <a:pt x="908" y="685"/>
                  </a:lnTo>
                  <a:lnTo>
                    <a:pt x="908" y="669"/>
                  </a:lnTo>
                  <a:lnTo>
                    <a:pt x="958" y="641"/>
                  </a:lnTo>
                  <a:lnTo>
                    <a:pt x="927" y="618"/>
                  </a:lnTo>
                  <a:lnTo>
                    <a:pt x="946" y="594"/>
                  </a:lnTo>
                  <a:lnTo>
                    <a:pt x="958" y="567"/>
                  </a:lnTo>
                  <a:lnTo>
                    <a:pt x="953" y="499"/>
                  </a:lnTo>
                  <a:lnTo>
                    <a:pt x="920" y="450"/>
                  </a:lnTo>
                  <a:lnTo>
                    <a:pt x="877" y="421"/>
                  </a:lnTo>
                  <a:lnTo>
                    <a:pt x="897" y="382"/>
                  </a:lnTo>
                  <a:lnTo>
                    <a:pt x="884" y="360"/>
                  </a:lnTo>
                  <a:lnTo>
                    <a:pt x="871" y="337"/>
                  </a:lnTo>
                  <a:lnTo>
                    <a:pt x="890" y="308"/>
                  </a:lnTo>
                  <a:lnTo>
                    <a:pt x="927" y="280"/>
                  </a:lnTo>
                  <a:lnTo>
                    <a:pt x="946" y="252"/>
                  </a:lnTo>
                  <a:lnTo>
                    <a:pt x="935" y="229"/>
                  </a:lnTo>
                  <a:lnTo>
                    <a:pt x="920" y="191"/>
                  </a:lnTo>
                  <a:lnTo>
                    <a:pt x="908" y="191"/>
                  </a:lnTo>
                  <a:lnTo>
                    <a:pt x="850" y="212"/>
                  </a:lnTo>
                  <a:lnTo>
                    <a:pt x="781" y="229"/>
                  </a:lnTo>
                  <a:lnTo>
                    <a:pt x="750" y="235"/>
                  </a:lnTo>
                  <a:lnTo>
                    <a:pt x="750" y="224"/>
                  </a:lnTo>
                  <a:lnTo>
                    <a:pt x="781" y="196"/>
                  </a:lnTo>
                  <a:lnTo>
                    <a:pt x="807" y="173"/>
                  </a:lnTo>
                  <a:lnTo>
                    <a:pt x="787" y="167"/>
                  </a:lnTo>
                  <a:lnTo>
                    <a:pt x="744" y="180"/>
                  </a:lnTo>
                  <a:lnTo>
                    <a:pt x="707" y="185"/>
                  </a:lnTo>
                  <a:lnTo>
                    <a:pt x="707" y="167"/>
                  </a:lnTo>
                  <a:lnTo>
                    <a:pt x="724" y="139"/>
                  </a:lnTo>
                  <a:lnTo>
                    <a:pt x="688" y="134"/>
                  </a:lnTo>
                  <a:lnTo>
                    <a:pt x="680" y="134"/>
                  </a:lnTo>
                  <a:lnTo>
                    <a:pt x="738" y="112"/>
                  </a:lnTo>
                  <a:lnTo>
                    <a:pt x="820" y="101"/>
                  </a:lnTo>
                  <a:lnTo>
                    <a:pt x="865" y="72"/>
                  </a:lnTo>
                  <a:lnTo>
                    <a:pt x="857" y="56"/>
                  </a:lnTo>
                  <a:lnTo>
                    <a:pt x="816" y="39"/>
                  </a:lnTo>
                  <a:lnTo>
                    <a:pt x="731" y="0"/>
                  </a:lnTo>
                  <a:lnTo>
                    <a:pt x="688" y="0"/>
                  </a:lnTo>
                  <a:lnTo>
                    <a:pt x="624" y="0"/>
                  </a:lnTo>
                  <a:lnTo>
                    <a:pt x="593" y="10"/>
                  </a:lnTo>
                  <a:lnTo>
                    <a:pt x="586" y="44"/>
                  </a:lnTo>
                  <a:lnTo>
                    <a:pt x="586" y="62"/>
                  </a:lnTo>
                  <a:lnTo>
                    <a:pt x="524" y="62"/>
                  </a:lnTo>
                  <a:lnTo>
                    <a:pt x="511" y="62"/>
                  </a:lnTo>
                  <a:lnTo>
                    <a:pt x="492" y="77"/>
                  </a:lnTo>
                  <a:lnTo>
                    <a:pt x="485" y="112"/>
                  </a:lnTo>
                  <a:lnTo>
                    <a:pt x="467" y="123"/>
                  </a:lnTo>
                  <a:lnTo>
                    <a:pt x="441" y="101"/>
                  </a:lnTo>
                  <a:lnTo>
                    <a:pt x="441" y="119"/>
                  </a:lnTo>
                  <a:lnTo>
                    <a:pt x="454" y="134"/>
                  </a:lnTo>
                  <a:lnTo>
                    <a:pt x="448" y="151"/>
                  </a:lnTo>
                  <a:lnTo>
                    <a:pt x="448" y="151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279" name="Freeform 284"/>
            <p:cNvSpPr>
              <a:spLocks noChangeAspect="1"/>
            </p:cNvSpPr>
            <p:nvPr/>
          </p:nvSpPr>
          <p:spPr bwMode="auto">
            <a:xfrm>
              <a:off x="1585" y="1065"/>
              <a:ext cx="341" cy="276"/>
            </a:xfrm>
            <a:custGeom>
              <a:avLst/>
              <a:gdLst>
                <a:gd name="T0" fmla="*/ 50 w 830"/>
                <a:gd name="T1" fmla="*/ 585 h 652"/>
                <a:gd name="T2" fmla="*/ 106 w 830"/>
                <a:gd name="T3" fmla="*/ 603 h 652"/>
                <a:gd name="T4" fmla="*/ 157 w 830"/>
                <a:gd name="T5" fmla="*/ 646 h 652"/>
                <a:gd name="T6" fmla="*/ 251 w 830"/>
                <a:gd name="T7" fmla="*/ 652 h 652"/>
                <a:gd name="T8" fmla="*/ 327 w 830"/>
                <a:gd name="T9" fmla="*/ 619 h 652"/>
                <a:gd name="T10" fmla="*/ 270 w 830"/>
                <a:gd name="T11" fmla="*/ 541 h 652"/>
                <a:gd name="T12" fmla="*/ 365 w 830"/>
                <a:gd name="T13" fmla="*/ 569 h 652"/>
                <a:gd name="T14" fmla="*/ 471 w 830"/>
                <a:gd name="T15" fmla="*/ 507 h 652"/>
                <a:gd name="T16" fmla="*/ 466 w 830"/>
                <a:gd name="T17" fmla="*/ 445 h 652"/>
                <a:gd name="T18" fmla="*/ 491 w 830"/>
                <a:gd name="T19" fmla="*/ 389 h 652"/>
                <a:gd name="T20" fmla="*/ 515 w 830"/>
                <a:gd name="T21" fmla="*/ 356 h 652"/>
                <a:gd name="T22" fmla="*/ 642 w 830"/>
                <a:gd name="T23" fmla="*/ 287 h 652"/>
                <a:gd name="T24" fmla="*/ 762 w 830"/>
                <a:gd name="T25" fmla="*/ 203 h 652"/>
                <a:gd name="T26" fmla="*/ 774 w 830"/>
                <a:gd name="T27" fmla="*/ 164 h 652"/>
                <a:gd name="T28" fmla="*/ 800 w 830"/>
                <a:gd name="T29" fmla="*/ 141 h 652"/>
                <a:gd name="T30" fmla="*/ 793 w 830"/>
                <a:gd name="T31" fmla="*/ 80 h 652"/>
                <a:gd name="T32" fmla="*/ 698 w 830"/>
                <a:gd name="T33" fmla="*/ 41 h 652"/>
                <a:gd name="T34" fmla="*/ 617 w 830"/>
                <a:gd name="T35" fmla="*/ 11 h 652"/>
                <a:gd name="T36" fmla="*/ 535 w 830"/>
                <a:gd name="T37" fmla="*/ 0 h 652"/>
                <a:gd name="T38" fmla="*/ 466 w 830"/>
                <a:gd name="T39" fmla="*/ 62 h 652"/>
                <a:gd name="T40" fmla="*/ 427 w 830"/>
                <a:gd name="T41" fmla="*/ 24 h 652"/>
                <a:gd name="T42" fmla="*/ 372 w 830"/>
                <a:gd name="T43" fmla="*/ 52 h 652"/>
                <a:gd name="T44" fmla="*/ 384 w 830"/>
                <a:gd name="T45" fmla="*/ 85 h 652"/>
                <a:gd name="T46" fmla="*/ 327 w 830"/>
                <a:gd name="T47" fmla="*/ 137 h 652"/>
                <a:gd name="T48" fmla="*/ 346 w 830"/>
                <a:gd name="T49" fmla="*/ 181 h 652"/>
                <a:gd name="T50" fmla="*/ 422 w 830"/>
                <a:gd name="T51" fmla="*/ 219 h 652"/>
                <a:gd name="T52" fmla="*/ 441 w 830"/>
                <a:gd name="T53" fmla="*/ 233 h 652"/>
                <a:gd name="T54" fmla="*/ 352 w 830"/>
                <a:gd name="T55" fmla="*/ 243 h 652"/>
                <a:gd name="T56" fmla="*/ 334 w 830"/>
                <a:gd name="T57" fmla="*/ 322 h 652"/>
                <a:gd name="T58" fmla="*/ 302 w 830"/>
                <a:gd name="T59" fmla="*/ 299 h 652"/>
                <a:gd name="T60" fmla="*/ 257 w 830"/>
                <a:gd name="T61" fmla="*/ 305 h 652"/>
                <a:gd name="T62" fmla="*/ 227 w 830"/>
                <a:gd name="T63" fmla="*/ 366 h 652"/>
                <a:gd name="T64" fmla="*/ 234 w 830"/>
                <a:gd name="T65" fmla="*/ 412 h 652"/>
                <a:gd name="T66" fmla="*/ 234 w 830"/>
                <a:gd name="T67" fmla="*/ 445 h 652"/>
                <a:gd name="T68" fmla="*/ 144 w 830"/>
                <a:gd name="T69" fmla="*/ 451 h 652"/>
                <a:gd name="T70" fmla="*/ 106 w 830"/>
                <a:gd name="T71" fmla="*/ 485 h 652"/>
                <a:gd name="T72" fmla="*/ 151 w 830"/>
                <a:gd name="T73" fmla="*/ 501 h 652"/>
                <a:gd name="T74" fmla="*/ 75 w 830"/>
                <a:gd name="T75" fmla="*/ 501 h 652"/>
                <a:gd name="T76" fmla="*/ 37 w 830"/>
                <a:gd name="T77" fmla="*/ 474 h 652"/>
                <a:gd name="T78" fmla="*/ 20 w 830"/>
                <a:gd name="T79" fmla="*/ 517 h 652"/>
                <a:gd name="T80" fmla="*/ 0 w 830"/>
                <a:gd name="T81" fmla="*/ 541 h 652"/>
                <a:gd name="T82" fmla="*/ 25 w 830"/>
                <a:gd name="T83" fmla="*/ 564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30" h="652">
                  <a:moveTo>
                    <a:pt x="25" y="564"/>
                  </a:moveTo>
                  <a:lnTo>
                    <a:pt x="50" y="585"/>
                  </a:lnTo>
                  <a:lnTo>
                    <a:pt x="75" y="585"/>
                  </a:lnTo>
                  <a:lnTo>
                    <a:pt x="106" y="603"/>
                  </a:lnTo>
                  <a:lnTo>
                    <a:pt x="106" y="642"/>
                  </a:lnTo>
                  <a:lnTo>
                    <a:pt x="157" y="646"/>
                  </a:lnTo>
                  <a:lnTo>
                    <a:pt x="214" y="642"/>
                  </a:lnTo>
                  <a:lnTo>
                    <a:pt x="251" y="652"/>
                  </a:lnTo>
                  <a:lnTo>
                    <a:pt x="296" y="642"/>
                  </a:lnTo>
                  <a:lnTo>
                    <a:pt x="327" y="619"/>
                  </a:lnTo>
                  <a:lnTo>
                    <a:pt x="270" y="557"/>
                  </a:lnTo>
                  <a:lnTo>
                    <a:pt x="270" y="541"/>
                  </a:lnTo>
                  <a:lnTo>
                    <a:pt x="339" y="585"/>
                  </a:lnTo>
                  <a:lnTo>
                    <a:pt x="365" y="569"/>
                  </a:lnTo>
                  <a:lnTo>
                    <a:pt x="403" y="529"/>
                  </a:lnTo>
                  <a:lnTo>
                    <a:pt x="471" y="507"/>
                  </a:lnTo>
                  <a:lnTo>
                    <a:pt x="498" y="490"/>
                  </a:lnTo>
                  <a:lnTo>
                    <a:pt x="466" y="445"/>
                  </a:lnTo>
                  <a:lnTo>
                    <a:pt x="460" y="404"/>
                  </a:lnTo>
                  <a:lnTo>
                    <a:pt x="491" y="389"/>
                  </a:lnTo>
                  <a:lnTo>
                    <a:pt x="478" y="361"/>
                  </a:lnTo>
                  <a:lnTo>
                    <a:pt x="515" y="356"/>
                  </a:lnTo>
                  <a:lnTo>
                    <a:pt x="554" y="326"/>
                  </a:lnTo>
                  <a:lnTo>
                    <a:pt x="642" y="287"/>
                  </a:lnTo>
                  <a:lnTo>
                    <a:pt x="712" y="233"/>
                  </a:lnTo>
                  <a:lnTo>
                    <a:pt x="762" y="203"/>
                  </a:lnTo>
                  <a:lnTo>
                    <a:pt x="813" y="181"/>
                  </a:lnTo>
                  <a:lnTo>
                    <a:pt x="774" y="164"/>
                  </a:lnTo>
                  <a:lnTo>
                    <a:pt x="762" y="137"/>
                  </a:lnTo>
                  <a:lnTo>
                    <a:pt x="800" y="141"/>
                  </a:lnTo>
                  <a:lnTo>
                    <a:pt x="830" y="119"/>
                  </a:lnTo>
                  <a:lnTo>
                    <a:pt x="793" y="80"/>
                  </a:lnTo>
                  <a:lnTo>
                    <a:pt x="755" y="46"/>
                  </a:lnTo>
                  <a:lnTo>
                    <a:pt x="698" y="41"/>
                  </a:lnTo>
                  <a:lnTo>
                    <a:pt x="674" y="52"/>
                  </a:lnTo>
                  <a:lnTo>
                    <a:pt x="617" y="11"/>
                  </a:lnTo>
                  <a:lnTo>
                    <a:pt x="586" y="0"/>
                  </a:lnTo>
                  <a:lnTo>
                    <a:pt x="535" y="0"/>
                  </a:lnTo>
                  <a:lnTo>
                    <a:pt x="491" y="29"/>
                  </a:lnTo>
                  <a:lnTo>
                    <a:pt x="466" y="62"/>
                  </a:lnTo>
                  <a:lnTo>
                    <a:pt x="441" y="29"/>
                  </a:lnTo>
                  <a:lnTo>
                    <a:pt x="427" y="24"/>
                  </a:lnTo>
                  <a:lnTo>
                    <a:pt x="396" y="24"/>
                  </a:lnTo>
                  <a:lnTo>
                    <a:pt x="372" y="52"/>
                  </a:lnTo>
                  <a:lnTo>
                    <a:pt x="372" y="68"/>
                  </a:lnTo>
                  <a:lnTo>
                    <a:pt x="384" y="85"/>
                  </a:lnTo>
                  <a:lnTo>
                    <a:pt x="339" y="90"/>
                  </a:lnTo>
                  <a:lnTo>
                    <a:pt x="327" y="137"/>
                  </a:lnTo>
                  <a:lnTo>
                    <a:pt x="327" y="158"/>
                  </a:lnTo>
                  <a:lnTo>
                    <a:pt x="346" y="181"/>
                  </a:lnTo>
                  <a:lnTo>
                    <a:pt x="415" y="191"/>
                  </a:lnTo>
                  <a:lnTo>
                    <a:pt x="422" y="219"/>
                  </a:lnTo>
                  <a:lnTo>
                    <a:pt x="466" y="226"/>
                  </a:lnTo>
                  <a:lnTo>
                    <a:pt x="441" y="233"/>
                  </a:lnTo>
                  <a:lnTo>
                    <a:pt x="390" y="233"/>
                  </a:lnTo>
                  <a:lnTo>
                    <a:pt x="352" y="243"/>
                  </a:lnTo>
                  <a:lnTo>
                    <a:pt x="327" y="276"/>
                  </a:lnTo>
                  <a:lnTo>
                    <a:pt x="334" y="322"/>
                  </a:lnTo>
                  <a:lnTo>
                    <a:pt x="339" y="326"/>
                  </a:lnTo>
                  <a:lnTo>
                    <a:pt x="302" y="299"/>
                  </a:lnTo>
                  <a:lnTo>
                    <a:pt x="277" y="281"/>
                  </a:lnTo>
                  <a:lnTo>
                    <a:pt x="257" y="305"/>
                  </a:lnTo>
                  <a:lnTo>
                    <a:pt x="220" y="332"/>
                  </a:lnTo>
                  <a:lnTo>
                    <a:pt x="227" y="366"/>
                  </a:lnTo>
                  <a:lnTo>
                    <a:pt x="245" y="394"/>
                  </a:lnTo>
                  <a:lnTo>
                    <a:pt x="234" y="412"/>
                  </a:lnTo>
                  <a:lnTo>
                    <a:pt x="251" y="434"/>
                  </a:lnTo>
                  <a:lnTo>
                    <a:pt x="234" y="445"/>
                  </a:lnTo>
                  <a:lnTo>
                    <a:pt x="188" y="445"/>
                  </a:lnTo>
                  <a:lnTo>
                    <a:pt x="144" y="451"/>
                  </a:lnTo>
                  <a:lnTo>
                    <a:pt x="112" y="456"/>
                  </a:lnTo>
                  <a:lnTo>
                    <a:pt x="106" y="485"/>
                  </a:lnTo>
                  <a:lnTo>
                    <a:pt x="151" y="485"/>
                  </a:lnTo>
                  <a:lnTo>
                    <a:pt x="151" y="501"/>
                  </a:lnTo>
                  <a:lnTo>
                    <a:pt x="112" y="501"/>
                  </a:lnTo>
                  <a:lnTo>
                    <a:pt x="75" y="501"/>
                  </a:lnTo>
                  <a:lnTo>
                    <a:pt x="62" y="513"/>
                  </a:lnTo>
                  <a:lnTo>
                    <a:pt x="37" y="474"/>
                  </a:lnTo>
                  <a:lnTo>
                    <a:pt x="20" y="490"/>
                  </a:lnTo>
                  <a:lnTo>
                    <a:pt x="20" y="517"/>
                  </a:lnTo>
                  <a:lnTo>
                    <a:pt x="25" y="529"/>
                  </a:lnTo>
                  <a:lnTo>
                    <a:pt x="0" y="541"/>
                  </a:lnTo>
                  <a:lnTo>
                    <a:pt x="6" y="557"/>
                  </a:lnTo>
                  <a:lnTo>
                    <a:pt x="25" y="564"/>
                  </a:lnTo>
                  <a:lnTo>
                    <a:pt x="25" y="564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280" name="Freeform 285"/>
            <p:cNvSpPr>
              <a:spLocks noChangeAspect="1"/>
            </p:cNvSpPr>
            <p:nvPr/>
          </p:nvSpPr>
          <p:spPr bwMode="auto">
            <a:xfrm>
              <a:off x="1580" y="1123"/>
              <a:ext cx="85" cy="120"/>
            </a:xfrm>
            <a:custGeom>
              <a:avLst/>
              <a:gdLst>
                <a:gd name="T0" fmla="*/ 64 w 210"/>
                <a:gd name="T1" fmla="*/ 281 h 285"/>
                <a:gd name="T2" fmla="*/ 126 w 210"/>
                <a:gd name="T3" fmla="*/ 257 h 285"/>
                <a:gd name="T4" fmla="*/ 140 w 210"/>
                <a:gd name="T5" fmla="*/ 235 h 285"/>
                <a:gd name="T6" fmla="*/ 152 w 210"/>
                <a:gd name="T7" fmla="*/ 212 h 285"/>
                <a:gd name="T8" fmla="*/ 190 w 210"/>
                <a:gd name="T9" fmla="*/ 189 h 285"/>
                <a:gd name="T10" fmla="*/ 190 w 210"/>
                <a:gd name="T11" fmla="*/ 168 h 285"/>
                <a:gd name="T12" fmla="*/ 190 w 210"/>
                <a:gd name="T13" fmla="*/ 123 h 285"/>
                <a:gd name="T14" fmla="*/ 210 w 210"/>
                <a:gd name="T15" fmla="*/ 100 h 285"/>
                <a:gd name="T16" fmla="*/ 210 w 210"/>
                <a:gd name="T17" fmla="*/ 82 h 285"/>
                <a:gd name="T18" fmla="*/ 177 w 210"/>
                <a:gd name="T19" fmla="*/ 116 h 285"/>
                <a:gd name="T20" fmla="*/ 171 w 210"/>
                <a:gd name="T21" fmla="*/ 96 h 285"/>
                <a:gd name="T22" fmla="*/ 184 w 210"/>
                <a:gd name="T23" fmla="*/ 49 h 285"/>
                <a:gd name="T24" fmla="*/ 177 w 210"/>
                <a:gd name="T25" fmla="*/ 0 h 285"/>
                <a:gd name="T26" fmla="*/ 140 w 210"/>
                <a:gd name="T27" fmla="*/ 0 h 285"/>
                <a:gd name="T28" fmla="*/ 140 w 210"/>
                <a:gd name="T29" fmla="*/ 27 h 285"/>
                <a:gd name="T30" fmla="*/ 108 w 210"/>
                <a:gd name="T31" fmla="*/ 33 h 285"/>
                <a:gd name="T32" fmla="*/ 64 w 210"/>
                <a:gd name="T33" fmla="*/ 82 h 285"/>
                <a:gd name="T34" fmla="*/ 64 w 210"/>
                <a:gd name="T35" fmla="*/ 116 h 285"/>
                <a:gd name="T36" fmla="*/ 64 w 210"/>
                <a:gd name="T37" fmla="*/ 139 h 285"/>
                <a:gd name="T38" fmla="*/ 39 w 210"/>
                <a:gd name="T39" fmla="*/ 144 h 285"/>
                <a:gd name="T40" fmla="*/ 89 w 210"/>
                <a:gd name="T41" fmla="*/ 162 h 285"/>
                <a:gd name="T42" fmla="*/ 89 w 210"/>
                <a:gd name="T43" fmla="*/ 185 h 285"/>
                <a:gd name="T44" fmla="*/ 45 w 210"/>
                <a:gd name="T45" fmla="*/ 189 h 285"/>
                <a:gd name="T46" fmla="*/ 7 w 210"/>
                <a:gd name="T47" fmla="*/ 219 h 285"/>
                <a:gd name="T48" fmla="*/ 7 w 210"/>
                <a:gd name="T49" fmla="*/ 235 h 285"/>
                <a:gd name="T50" fmla="*/ 0 w 210"/>
                <a:gd name="T51" fmla="*/ 263 h 285"/>
                <a:gd name="T52" fmla="*/ 0 w 210"/>
                <a:gd name="T53" fmla="*/ 281 h 285"/>
                <a:gd name="T54" fmla="*/ 34 w 210"/>
                <a:gd name="T55" fmla="*/ 281 h 285"/>
                <a:gd name="T56" fmla="*/ 45 w 210"/>
                <a:gd name="T57" fmla="*/ 285 h 285"/>
                <a:gd name="T58" fmla="*/ 64 w 210"/>
                <a:gd name="T59" fmla="*/ 281 h 285"/>
                <a:gd name="T60" fmla="*/ 64 w 210"/>
                <a:gd name="T61" fmla="*/ 281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10" h="285">
                  <a:moveTo>
                    <a:pt x="64" y="281"/>
                  </a:moveTo>
                  <a:lnTo>
                    <a:pt x="126" y="257"/>
                  </a:lnTo>
                  <a:lnTo>
                    <a:pt x="140" y="235"/>
                  </a:lnTo>
                  <a:lnTo>
                    <a:pt x="152" y="212"/>
                  </a:lnTo>
                  <a:lnTo>
                    <a:pt x="190" y="189"/>
                  </a:lnTo>
                  <a:lnTo>
                    <a:pt x="190" y="168"/>
                  </a:lnTo>
                  <a:lnTo>
                    <a:pt x="190" y="123"/>
                  </a:lnTo>
                  <a:lnTo>
                    <a:pt x="210" y="100"/>
                  </a:lnTo>
                  <a:lnTo>
                    <a:pt x="210" y="82"/>
                  </a:lnTo>
                  <a:lnTo>
                    <a:pt x="177" y="116"/>
                  </a:lnTo>
                  <a:lnTo>
                    <a:pt x="171" y="96"/>
                  </a:lnTo>
                  <a:lnTo>
                    <a:pt x="184" y="49"/>
                  </a:lnTo>
                  <a:lnTo>
                    <a:pt x="177" y="0"/>
                  </a:lnTo>
                  <a:lnTo>
                    <a:pt x="140" y="0"/>
                  </a:lnTo>
                  <a:lnTo>
                    <a:pt x="140" y="27"/>
                  </a:lnTo>
                  <a:lnTo>
                    <a:pt x="108" y="33"/>
                  </a:lnTo>
                  <a:lnTo>
                    <a:pt x="64" y="82"/>
                  </a:lnTo>
                  <a:lnTo>
                    <a:pt x="64" y="116"/>
                  </a:lnTo>
                  <a:lnTo>
                    <a:pt x="64" y="139"/>
                  </a:lnTo>
                  <a:lnTo>
                    <a:pt x="39" y="144"/>
                  </a:lnTo>
                  <a:lnTo>
                    <a:pt x="89" y="162"/>
                  </a:lnTo>
                  <a:lnTo>
                    <a:pt x="89" y="185"/>
                  </a:lnTo>
                  <a:lnTo>
                    <a:pt x="45" y="189"/>
                  </a:lnTo>
                  <a:lnTo>
                    <a:pt x="7" y="219"/>
                  </a:lnTo>
                  <a:lnTo>
                    <a:pt x="7" y="235"/>
                  </a:lnTo>
                  <a:lnTo>
                    <a:pt x="0" y="263"/>
                  </a:lnTo>
                  <a:lnTo>
                    <a:pt x="0" y="281"/>
                  </a:lnTo>
                  <a:lnTo>
                    <a:pt x="34" y="281"/>
                  </a:lnTo>
                  <a:lnTo>
                    <a:pt x="45" y="285"/>
                  </a:lnTo>
                  <a:lnTo>
                    <a:pt x="64" y="281"/>
                  </a:lnTo>
                  <a:lnTo>
                    <a:pt x="64" y="281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281" name="Freeform 286"/>
            <p:cNvSpPr>
              <a:spLocks noChangeAspect="1"/>
            </p:cNvSpPr>
            <p:nvPr/>
          </p:nvSpPr>
          <p:spPr bwMode="auto">
            <a:xfrm>
              <a:off x="1566" y="1139"/>
              <a:ext cx="19" cy="21"/>
            </a:xfrm>
            <a:custGeom>
              <a:avLst/>
              <a:gdLst>
                <a:gd name="T0" fmla="*/ 30 w 44"/>
                <a:gd name="T1" fmla="*/ 5 h 50"/>
                <a:gd name="T2" fmla="*/ 6 w 44"/>
                <a:gd name="T3" fmla="*/ 0 h 50"/>
                <a:gd name="T4" fmla="*/ 0 w 44"/>
                <a:gd name="T5" fmla="*/ 39 h 50"/>
                <a:gd name="T6" fmla="*/ 11 w 44"/>
                <a:gd name="T7" fmla="*/ 50 h 50"/>
                <a:gd name="T8" fmla="*/ 24 w 44"/>
                <a:gd name="T9" fmla="*/ 39 h 50"/>
                <a:gd name="T10" fmla="*/ 44 w 44"/>
                <a:gd name="T11" fmla="*/ 22 h 50"/>
                <a:gd name="T12" fmla="*/ 30 w 44"/>
                <a:gd name="T13" fmla="*/ 5 h 50"/>
                <a:gd name="T14" fmla="*/ 30 w 44"/>
                <a:gd name="T15" fmla="*/ 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50">
                  <a:moveTo>
                    <a:pt x="30" y="5"/>
                  </a:moveTo>
                  <a:lnTo>
                    <a:pt x="6" y="0"/>
                  </a:lnTo>
                  <a:lnTo>
                    <a:pt x="0" y="39"/>
                  </a:lnTo>
                  <a:lnTo>
                    <a:pt x="11" y="50"/>
                  </a:lnTo>
                  <a:lnTo>
                    <a:pt x="24" y="39"/>
                  </a:lnTo>
                  <a:lnTo>
                    <a:pt x="44" y="22"/>
                  </a:lnTo>
                  <a:lnTo>
                    <a:pt x="30" y="5"/>
                  </a:lnTo>
                  <a:lnTo>
                    <a:pt x="30" y="5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282" name="Freeform 287"/>
            <p:cNvSpPr>
              <a:spLocks noChangeAspect="1"/>
            </p:cNvSpPr>
            <p:nvPr/>
          </p:nvSpPr>
          <p:spPr bwMode="auto">
            <a:xfrm>
              <a:off x="1566" y="1139"/>
              <a:ext cx="19" cy="21"/>
            </a:xfrm>
            <a:custGeom>
              <a:avLst/>
              <a:gdLst>
                <a:gd name="T0" fmla="*/ 30 w 44"/>
                <a:gd name="T1" fmla="*/ 5 h 50"/>
                <a:gd name="T2" fmla="*/ 6 w 44"/>
                <a:gd name="T3" fmla="*/ 0 h 50"/>
                <a:gd name="T4" fmla="*/ 0 w 44"/>
                <a:gd name="T5" fmla="*/ 39 h 50"/>
                <a:gd name="T6" fmla="*/ 11 w 44"/>
                <a:gd name="T7" fmla="*/ 50 h 50"/>
                <a:gd name="T8" fmla="*/ 24 w 44"/>
                <a:gd name="T9" fmla="*/ 39 h 50"/>
                <a:gd name="T10" fmla="*/ 44 w 44"/>
                <a:gd name="T11" fmla="*/ 22 h 50"/>
                <a:gd name="T12" fmla="*/ 30 w 44"/>
                <a:gd name="T13" fmla="*/ 5 h 50"/>
                <a:gd name="T14" fmla="*/ 30 w 44"/>
                <a:gd name="T15" fmla="*/ 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50">
                  <a:moveTo>
                    <a:pt x="30" y="5"/>
                  </a:moveTo>
                  <a:lnTo>
                    <a:pt x="6" y="0"/>
                  </a:lnTo>
                  <a:lnTo>
                    <a:pt x="0" y="39"/>
                  </a:lnTo>
                  <a:lnTo>
                    <a:pt x="11" y="50"/>
                  </a:lnTo>
                  <a:lnTo>
                    <a:pt x="24" y="39"/>
                  </a:lnTo>
                  <a:lnTo>
                    <a:pt x="44" y="22"/>
                  </a:lnTo>
                  <a:lnTo>
                    <a:pt x="30" y="5"/>
                  </a:lnTo>
                  <a:lnTo>
                    <a:pt x="30" y="5"/>
                  </a:lnTo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C0C0C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283" name="Freeform 288"/>
            <p:cNvSpPr>
              <a:spLocks noChangeAspect="1"/>
            </p:cNvSpPr>
            <p:nvPr/>
          </p:nvSpPr>
          <p:spPr bwMode="auto">
            <a:xfrm>
              <a:off x="1481" y="1275"/>
              <a:ext cx="99" cy="149"/>
            </a:xfrm>
            <a:custGeom>
              <a:avLst/>
              <a:gdLst>
                <a:gd name="T0" fmla="*/ 182 w 239"/>
                <a:gd name="T1" fmla="*/ 337 h 353"/>
                <a:gd name="T2" fmla="*/ 215 w 239"/>
                <a:gd name="T3" fmla="*/ 315 h 353"/>
                <a:gd name="T4" fmla="*/ 215 w 239"/>
                <a:gd name="T5" fmla="*/ 292 h 353"/>
                <a:gd name="T6" fmla="*/ 239 w 239"/>
                <a:gd name="T7" fmla="*/ 269 h 353"/>
                <a:gd name="T8" fmla="*/ 239 w 239"/>
                <a:gd name="T9" fmla="*/ 236 h 353"/>
                <a:gd name="T10" fmla="*/ 202 w 239"/>
                <a:gd name="T11" fmla="*/ 207 h 353"/>
                <a:gd name="T12" fmla="*/ 165 w 239"/>
                <a:gd name="T13" fmla="*/ 212 h 353"/>
                <a:gd name="T14" fmla="*/ 139 w 239"/>
                <a:gd name="T15" fmla="*/ 202 h 353"/>
                <a:gd name="T16" fmla="*/ 121 w 239"/>
                <a:gd name="T17" fmla="*/ 174 h 353"/>
                <a:gd name="T18" fmla="*/ 101 w 239"/>
                <a:gd name="T19" fmla="*/ 164 h 353"/>
                <a:gd name="T20" fmla="*/ 94 w 239"/>
                <a:gd name="T21" fmla="*/ 123 h 353"/>
                <a:gd name="T22" fmla="*/ 134 w 239"/>
                <a:gd name="T23" fmla="*/ 123 h 353"/>
                <a:gd name="T24" fmla="*/ 145 w 239"/>
                <a:gd name="T25" fmla="*/ 117 h 353"/>
                <a:gd name="T26" fmla="*/ 127 w 239"/>
                <a:gd name="T27" fmla="*/ 89 h 353"/>
                <a:gd name="T28" fmla="*/ 145 w 239"/>
                <a:gd name="T29" fmla="*/ 89 h 353"/>
                <a:gd name="T30" fmla="*/ 151 w 239"/>
                <a:gd name="T31" fmla="*/ 56 h 353"/>
                <a:gd name="T32" fmla="*/ 127 w 239"/>
                <a:gd name="T33" fmla="*/ 45 h 353"/>
                <a:gd name="T34" fmla="*/ 81 w 239"/>
                <a:gd name="T35" fmla="*/ 56 h 353"/>
                <a:gd name="T36" fmla="*/ 64 w 239"/>
                <a:gd name="T37" fmla="*/ 56 h 353"/>
                <a:gd name="T38" fmla="*/ 64 w 239"/>
                <a:gd name="T39" fmla="*/ 45 h 353"/>
                <a:gd name="T40" fmla="*/ 64 w 239"/>
                <a:gd name="T41" fmla="*/ 39 h 353"/>
                <a:gd name="T42" fmla="*/ 51 w 239"/>
                <a:gd name="T43" fmla="*/ 11 h 353"/>
                <a:gd name="T44" fmla="*/ 0 w 239"/>
                <a:gd name="T45" fmla="*/ 0 h 353"/>
                <a:gd name="T46" fmla="*/ 0 w 239"/>
                <a:gd name="T47" fmla="*/ 21 h 353"/>
                <a:gd name="T48" fmla="*/ 6 w 239"/>
                <a:gd name="T49" fmla="*/ 61 h 353"/>
                <a:gd name="T50" fmla="*/ 13 w 239"/>
                <a:gd name="T51" fmla="*/ 78 h 353"/>
                <a:gd name="T52" fmla="*/ 39 w 239"/>
                <a:gd name="T53" fmla="*/ 78 h 353"/>
                <a:gd name="T54" fmla="*/ 44 w 239"/>
                <a:gd name="T55" fmla="*/ 107 h 353"/>
                <a:gd name="T56" fmla="*/ 32 w 239"/>
                <a:gd name="T57" fmla="*/ 135 h 353"/>
                <a:gd name="T58" fmla="*/ 19 w 239"/>
                <a:gd name="T59" fmla="*/ 179 h 353"/>
                <a:gd name="T60" fmla="*/ 19 w 239"/>
                <a:gd name="T61" fmla="*/ 202 h 353"/>
                <a:gd name="T62" fmla="*/ 44 w 239"/>
                <a:gd name="T63" fmla="*/ 212 h 353"/>
                <a:gd name="T64" fmla="*/ 64 w 239"/>
                <a:gd name="T65" fmla="*/ 236 h 353"/>
                <a:gd name="T66" fmla="*/ 58 w 239"/>
                <a:gd name="T67" fmla="*/ 269 h 353"/>
                <a:gd name="T68" fmla="*/ 76 w 239"/>
                <a:gd name="T69" fmla="*/ 287 h 353"/>
                <a:gd name="T70" fmla="*/ 101 w 239"/>
                <a:gd name="T71" fmla="*/ 331 h 353"/>
                <a:gd name="T72" fmla="*/ 127 w 239"/>
                <a:gd name="T73" fmla="*/ 353 h 353"/>
                <a:gd name="T74" fmla="*/ 171 w 239"/>
                <a:gd name="T75" fmla="*/ 353 h 353"/>
                <a:gd name="T76" fmla="*/ 182 w 239"/>
                <a:gd name="T77" fmla="*/ 337 h 353"/>
                <a:gd name="T78" fmla="*/ 182 w 239"/>
                <a:gd name="T79" fmla="*/ 337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39" h="353">
                  <a:moveTo>
                    <a:pt x="182" y="337"/>
                  </a:moveTo>
                  <a:lnTo>
                    <a:pt x="215" y="315"/>
                  </a:lnTo>
                  <a:lnTo>
                    <a:pt x="215" y="292"/>
                  </a:lnTo>
                  <a:lnTo>
                    <a:pt x="239" y="269"/>
                  </a:lnTo>
                  <a:lnTo>
                    <a:pt x="239" y="236"/>
                  </a:lnTo>
                  <a:lnTo>
                    <a:pt x="202" y="207"/>
                  </a:lnTo>
                  <a:lnTo>
                    <a:pt x="165" y="212"/>
                  </a:lnTo>
                  <a:lnTo>
                    <a:pt x="139" y="202"/>
                  </a:lnTo>
                  <a:lnTo>
                    <a:pt x="121" y="174"/>
                  </a:lnTo>
                  <a:lnTo>
                    <a:pt x="101" y="164"/>
                  </a:lnTo>
                  <a:lnTo>
                    <a:pt x="94" y="123"/>
                  </a:lnTo>
                  <a:lnTo>
                    <a:pt x="134" y="123"/>
                  </a:lnTo>
                  <a:lnTo>
                    <a:pt x="145" y="117"/>
                  </a:lnTo>
                  <a:lnTo>
                    <a:pt x="127" y="89"/>
                  </a:lnTo>
                  <a:lnTo>
                    <a:pt x="145" y="89"/>
                  </a:lnTo>
                  <a:lnTo>
                    <a:pt x="151" y="56"/>
                  </a:lnTo>
                  <a:lnTo>
                    <a:pt x="127" y="45"/>
                  </a:lnTo>
                  <a:lnTo>
                    <a:pt x="81" y="56"/>
                  </a:lnTo>
                  <a:lnTo>
                    <a:pt x="64" y="56"/>
                  </a:lnTo>
                  <a:lnTo>
                    <a:pt x="64" y="45"/>
                  </a:lnTo>
                  <a:lnTo>
                    <a:pt x="64" y="39"/>
                  </a:lnTo>
                  <a:lnTo>
                    <a:pt x="51" y="11"/>
                  </a:lnTo>
                  <a:lnTo>
                    <a:pt x="0" y="0"/>
                  </a:lnTo>
                  <a:lnTo>
                    <a:pt x="0" y="21"/>
                  </a:lnTo>
                  <a:lnTo>
                    <a:pt x="6" y="61"/>
                  </a:lnTo>
                  <a:lnTo>
                    <a:pt x="13" y="78"/>
                  </a:lnTo>
                  <a:lnTo>
                    <a:pt x="39" y="78"/>
                  </a:lnTo>
                  <a:lnTo>
                    <a:pt x="44" y="107"/>
                  </a:lnTo>
                  <a:lnTo>
                    <a:pt x="32" y="135"/>
                  </a:lnTo>
                  <a:lnTo>
                    <a:pt x="19" y="179"/>
                  </a:lnTo>
                  <a:lnTo>
                    <a:pt x="19" y="202"/>
                  </a:lnTo>
                  <a:lnTo>
                    <a:pt x="44" y="212"/>
                  </a:lnTo>
                  <a:lnTo>
                    <a:pt x="64" y="236"/>
                  </a:lnTo>
                  <a:lnTo>
                    <a:pt x="58" y="269"/>
                  </a:lnTo>
                  <a:lnTo>
                    <a:pt x="76" y="287"/>
                  </a:lnTo>
                  <a:lnTo>
                    <a:pt x="101" y="331"/>
                  </a:lnTo>
                  <a:lnTo>
                    <a:pt x="127" y="353"/>
                  </a:lnTo>
                  <a:lnTo>
                    <a:pt x="171" y="353"/>
                  </a:lnTo>
                  <a:lnTo>
                    <a:pt x="182" y="337"/>
                  </a:lnTo>
                  <a:lnTo>
                    <a:pt x="182" y="337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284" name="Freeform 289"/>
            <p:cNvSpPr>
              <a:spLocks noChangeAspect="1"/>
            </p:cNvSpPr>
            <p:nvPr/>
          </p:nvSpPr>
          <p:spPr bwMode="auto">
            <a:xfrm>
              <a:off x="1538" y="1251"/>
              <a:ext cx="31" cy="21"/>
            </a:xfrm>
            <a:custGeom>
              <a:avLst/>
              <a:gdLst>
                <a:gd name="T0" fmla="*/ 32 w 76"/>
                <a:gd name="T1" fmla="*/ 12 h 51"/>
                <a:gd name="T2" fmla="*/ 0 w 76"/>
                <a:gd name="T3" fmla="*/ 22 h 51"/>
                <a:gd name="T4" fmla="*/ 0 w 76"/>
                <a:gd name="T5" fmla="*/ 51 h 51"/>
                <a:gd name="T6" fmla="*/ 43 w 76"/>
                <a:gd name="T7" fmla="*/ 46 h 51"/>
                <a:gd name="T8" fmla="*/ 76 w 76"/>
                <a:gd name="T9" fmla="*/ 0 h 51"/>
                <a:gd name="T10" fmla="*/ 32 w 76"/>
                <a:gd name="T11" fmla="*/ 12 h 51"/>
                <a:gd name="T12" fmla="*/ 32 w 76"/>
                <a:gd name="T13" fmla="*/ 1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51">
                  <a:moveTo>
                    <a:pt x="32" y="12"/>
                  </a:moveTo>
                  <a:lnTo>
                    <a:pt x="0" y="22"/>
                  </a:lnTo>
                  <a:lnTo>
                    <a:pt x="0" y="51"/>
                  </a:lnTo>
                  <a:lnTo>
                    <a:pt x="43" y="46"/>
                  </a:lnTo>
                  <a:lnTo>
                    <a:pt x="76" y="0"/>
                  </a:lnTo>
                  <a:lnTo>
                    <a:pt x="32" y="12"/>
                  </a:lnTo>
                  <a:lnTo>
                    <a:pt x="32" y="12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285" name="Freeform 290"/>
            <p:cNvSpPr>
              <a:spLocks noChangeAspect="1"/>
            </p:cNvSpPr>
            <p:nvPr/>
          </p:nvSpPr>
          <p:spPr bwMode="auto">
            <a:xfrm>
              <a:off x="1538" y="1251"/>
              <a:ext cx="31" cy="21"/>
            </a:xfrm>
            <a:custGeom>
              <a:avLst/>
              <a:gdLst>
                <a:gd name="T0" fmla="*/ 32 w 76"/>
                <a:gd name="T1" fmla="*/ 12 h 51"/>
                <a:gd name="T2" fmla="*/ 0 w 76"/>
                <a:gd name="T3" fmla="*/ 22 h 51"/>
                <a:gd name="T4" fmla="*/ 0 w 76"/>
                <a:gd name="T5" fmla="*/ 51 h 51"/>
                <a:gd name="T6" fmla="*/ 43 w 76"/>
                <a:gd name="T7" fmla="*/ 46 h 51"/>
                <a:gd name="T8" fmla="*/ 76 w 76"/>
                <a:gd name="T9" fmla="*/ 0 h 51"/>
                <a:gd name="T10" fmla="*/ 32 w 76"/>
                <a:gd name="T11" fmla="*/ 12 h 51"/>
                <a:gd name="T12" fmla="*/ 32 w 76"/>
                <a:gd name="T13" fmla="*/ 1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51">
                  <a:moveTo>
                    <a:pt x="32" y="12"/>
                  </a:moveTo>
                  <a:lnTo>
                    <a:pt x="0" y="22"/>
                  </a:lnTo>
                  <a:lnTo>
                    <a:pt x="0" y="51"/>
                  </a:lnTo>
                  <a:lnTo>
                    <a:pt x="43" y="46"/>
                  </a:lnTo>
                  <a:lnTo>
                    <a:pt x="76" y="0"/>
                  </a:lnTo>
                  <a:lnTo>
                    <a:pt x="32" y="12"/>
                  </a:lnTo>
                  <a:lnTo>
                    <a:pt x="32" y="12"/>
                  </a:lnTo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C0C0C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286" name="Freeform 291"/>
            <p:cNvSpPr>
              <a:spLocks noChangeAspect="1"/>
            </p:cNvSpPr>
            <p:nvPr/>
          </p:nvSpPr>
          <p:spPr bwMode="auto">
            <a:xfrm>
              <a:off x="1452" y="1223"/>
              <a:ext cx="29" cy="28"/>
            </a:xfrm>
            <a:custGeom>
              <a:avLst/>
              <a:gdLst>
                <a:gd name="T0" fmla="*/ 58 w 69"/>
                <a:gd name="T1" fmla="*/ 0 h 62"/>
                <a:gd name="T2" fmla="*/ 25 w 69"/>
                <a:gd name="T3" fmla="*/ 0 h 62"/>
                <a:gd name="T4" fmla="*/ 0 w 69"/>
                <a:gd name="T5" fmla="*/ 27 h 62"/>
                <a:gd name="T6" fmla="*/ 13 w 69"/>
                <a:gd name="T7" fmla="*/ 57 h 62"/>
                <a:gd name="T8" fmla="*/ 58 w 69"/>
                <a:gd name="T9" fmla="*/ 62 h 62"/>
                <a:gd name="T10" fmla="*/ 69 w 69"/>
                <a:gd name="T11" fmla="*/ 27 h 62"/>
                <a:gd name="T12" fmla="*/ 58 w 69"/>
                <a:gd name="T13" fmla="*/ 0 h 62"/>
                <a:gd name="T14" fmla="*/ 58 w 69"/>
                <a:gd name="T1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62">
                  <a:moveTo>
                    <a:pt x="58" y="0"/>
                  </a:moveTo>
                  <a:lnTo>
                    <a:pt x="25" y="0"/>
                  </a:lnTo>
                  <a:lnTo>
                    <a:pt x="0" y="27"/>
                  </a:lnTo>
                  <a:lnTo>
                    <a:pt x="13" y="57"/>
                  </a:lnTo>
                  <a:lnTo>
                    <a:pt x="58" y="62"/>
                  </a:lnTo>
                  <a:lnTo>
                    <a:pt x="69" y="27"/>
                  </a:lnTo>
                  <a:lnTo>
                    <a:pt x="58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287" name="Freeform 292"/>
            <p:cNvSpPr>
              <a:spLocks noChangeAspect="1"/>
            </p:cNvSpPr>
            <p:nvPr/>
          </p:nvSpPr>
          <p:spPr bwMode="auto">
            <a:xfrm>
              <a:off x="1452" y="1223"/>
              <a:ext cx="29" cy="28"/>
            </a:xfrm>
            <a:custGeom>
              <a:avLst/>
              <a:gdLst>
                <a:gd name="T0" fmla="*/ 58 w 69"/>
                <a:gd name="T1" fmla="*/ 0 h 62"/>
                <a:gd name="T2" fmla="*/ 25 w 69"/>
                <a:gd name="T3" fmla="*/ 0 h 62"/>
                <a:gd name="T4" fmla="*/ 0 w 69"/>
                <a:gd name="T5" fmla="*/ 27 h 62"/>
                <a:gd name="T6" fmla="*/ 13 w 69"/>
                <a:gd name="T7" fmla="*/ 57 h 62"/>
                <a:gd name="T8" fmla="*/ 58 w 69"/>
                <a:gd name="T9" fmla="*/ 62 h 62"/>
                <a:gd name="T10" fmla="*/ 69 w 69"/>
                <a:gd name="T11" fmla="*/ 27 h 62"/>
                <a:gd name="T12" fmla="*/ 58 w 69"/>
                <a:gd name="T13" fmla="*/ 0 h 62"/>
                <a:gd name="T14" fmla="*/ 58 w 69"/>
                <a:gd name="T1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62">
                  <a:moveTo>
                    <a:pt x="58" y="0"/>
                  </a:moveTo>
                  <a:lnTo>
                    <a:pt x="25" y="0"/>
                  </a:lnTo>
                  <a:lnTo>
                    <a:pt x="0" y="27"/>
                  </a:lnTo>
                  <a:lnTo>
                    <a:pt x="13" y="57"/>
                  </a:lnTo>
                  <a:lnTo>
                    <a:pt x="58" y="62"/>
                  </a:lnTo>
                  <a:lnTo>
                    <a:pt x="69" y="27"/>
                  </a:lnTo>
                  <a:lnTo>
                    <a:pt x="58" y="0"/>
                  </a:lnTo>
                  <a:lnTo>
                    <a:pt x="58" y="0"/>
                  </a:lnTo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C0C0C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288" name="Freeform 293"/>
            <p:cNvSpPr>
              <a:spLocks noChangeAspect="1"/>
            </p:cNvSpPr>
            <p:nvPr/>
          </p:nvSpPr>
          <p:spPr bwMode="auto">
            <a:xfrm>
              <a:off x="1454" y="1171"/>
              <a:ext cx="43" cy="41"/>
            </a:xfrm>
            <a:custGeom>
              <a:avLst/>
              <a:gdLst>
                <a:gd name="T0" fmla="*/ 19 w 102"/>
                <a:gd name="T1" fmla="*/ 28 h 96"/>
                <a:gd name="T2" fmla="*/ 0 w 102"/>
                <a:gd name="T3" fmla="*/ 79 h 96"/>
                <a:gd name="T4" fmla="*/ 26 w 102"/>
                <a:gd name="T5" fmla="*/ 96 h 96"/>
                <a:gd name="T6" fmla="*/ 63 w 102"/>
                <a:gd name="T7" fmla="*/ 73 h 96"/>
                <a:gd name="T8" fmla="*/ 102 w 102"/>
                <a:gd name="T9" fmla="*/ 41 h 96"/>
                <a:gd name="T10" fmla="*/ 76 w 102"/>
                <a:gd name="T11" fmla="*/ 7 h 96"/>
                <a:gd name="T12" fmla="*/ 52 w 102"/>
                <a:gd name="T13" fmla="*/ 0 h 96"/>
                <a:gd name="T14" fmla="*/ 19 w 102"/>
                <a:gd name="T15" fmla="*/ 28 h 96"/>
                <a:gd name="T16" fmla="*/ 19 w 102"/>
                <a:gd name="T17" fmla="*/ 2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96">
                  <a:moveTo>
                    <a:pt x="19" y="28"/>
                  </a:moveTo>
                  <a:lnTo>
                    <a:pt x="0" y="79"/>
                  </a:lnTo>
                  <a:lnTo>
                    <a:pt x="26" y="96"/>
                  </a:lnTo>
                  <a:lnTo>
                    <a:pt x="63" y="73"/>
                  </a:lnTo>
                  <a:lnTo>
                    <a:pt x="102" y="41"/>
                  </a:lnTo>
                  <a:lnTo>
                    <a:pt x="76" y="7"/>
                  </a:lnTo>
                  <a:lnTo>
                    <a:pt x="52" y="0"/>
                  </a:lnTo>
                  <a:lnTo>
                    <a:pt x="19" y="28"/>
                  </a:lnTo>
                  <a:lnTo>
                    <a:pt x="19" y="28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289" name="Freeform 294"/>
            <p:cNvSpPr>
              <a:spLocks noChangeAspect="1"/>
            </p:cNvSpPr>
            <p:nvPr/>
          </p:nvSpPr>
          <p:spPr bwMode="auto">
            <a:xfrm>
              <a:off x="1406" y="1148"/>
              <a:ext cx="36" cy="46"/>
            </a:xfrm>
            <a:custGeom>
              <a:avLst/>
              <a:gdLst>
                <a:gd name="T0" fmla="*/ 64 w 90"/>
                <a:gd name="T1" fmla="*/ 0 h 107"/>
                <a:gd name="T2" fmla="*/ 33 w 90"/>
                <a:gd name="T3" fmla="*/ 17 h 107"/>
                <a:gd name="T4" fmla="*/ 0 w 90"/>
                <a:gd name="T5" fmla="*/ 28 h 107"/>
                <a:gd name="T6" fmla="*/ 8 w 90"/>
                <a:gd name="T7" fmla="*/ 50 h 107"/>
                <a:gd name="T8" fmla="*/ 20 w 90"/>
                <a:gd name="T9" fmla="*/ 83 h 107"/>
                <a:gd name="T10" fmla="*/ 0 w 90"/>
                <a:gd name="T11" fmla="*/ 96 h 107"/>
                <a:gd name="T12" fmla="*/ 20 w 90"/>
                <a:gd name="T13" fmla="*/ 107 h 107"/>
                <a:gd name="T14" fmla="*/ 46 w 90"/>
                <a:gd name="T15" fmla="*/ 73 h 107"/>
                <a:gd name="T16" fmla="*/ 90 w 90"/>
                <a:gd name="T17" fmla="*/ 62 h 107"/>
                <a:gd name="T18" fmla="*/ 90 w 90"/>
                <a:gd name="T19" fmla="*/ 11 h 107"/>
                <a:gd name="T20" fmla="*/ 64 w 90"/>
                <a:gd name="T21" fmla="*/ 0 h 107"/>
                <a:gd name="T22" fmla="*/ 64 w 90"/>
                <a:gd name="T23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0" h="107">
                  <a:moveTo>
                    <a:pt x="64" y="0"/>
                  </a:moveTo>
                  <a:lnTo>
                    <a:pt x="33" y="17"/>
                  </a:lnTo>
                  <a:lnTo>
                    <a:pt x="0" y="28"/>
                  </a:lnTo>
                  <a:lnTo>
                    <a:pt x="8" y="50"/>
                  </a:lnTo>
                  <a:lnTo>
                    <a:pt x="20" y="83"/>
                  </a:lnTo>
                  <a:lnTo>
                    <a:pt x="0" y="96"/>
                  </a:lnTo>
                  <a:lnTo>
                    <a:pt x="20" y="107"/>
                  </a:lnTo>
                  <a:lnTo>
                    <a:pt x="46" y="73"/>
                  </a:lnTo>
                  <a:lnTo>
                    <a:pt x="90" y="62"/>
                  </a:lnTo>
                  <a:lnTo>
                    <a:pt x="90" y="11"/>
                  </a:lnTo>
                  <a:lnTo>
                    <a:pt x="64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290" name="Freeform 295"/>
            <p:cNvSpPr>
              <a:spLocks noChangeAspect="1"/>
            </p:cNvSpPr>
            <p:nvPr/>
          </p:nvSpPr>
          <p:spPr bwMode="auto">
            <a:xfrm>
              <a:off x="1406" y="1148"/>
              <a:ext cx="36" cy="46"/>
            </a:xfrm>
            <a:custGeom>
              <a:avLst/>
              <a:gdLst>
                <a:gd name="T0" fmla="*/ 64 w 90"/>
                <a:gd name="T1" fmla="*/ 0 h 107"/>
                <a:gd name="T2" fmla="*/ 33 w 90"/>
                <a:gd name="T3" fmla="*/ 17 h 107"/>
                <a:gd name="T4" fmla="*/ 0 w 90"/>
                <a:gd name="T5" fmla="*/ 28 h 107"/>
                <a:gd name="T6" fmla="*/ 8 w 90"/>
                <a:gd name="T7" fmla="*/ 50 h 107"/>
                <a:gd name="T8" fmla="*/ 20 w 90"/>
                <a:gd name="T9" fmla="*/ 83 h 107"/>
                <a:gd name="T10" fmla="*/ 0 w 90"/>
                <a:gd name="T11" fmla="*/ 96 h 107"/>
                <a:gd name="T12" fmla="*/ 20 w 90"/>
                <a:gd name="T13" fmla="*/ 107 h 107"/>
                <a:gd name="T14" fmla="*/ 46 w 90"/>
                <a:gd name="T15" fmla="*/ 73 h 107"/>
                <a:gd name="T16" fmla="*/ 90 w 90"/>
                <a:gd name="T17" fmla="*/ 62 h 107"/>
                <a:gd name="T18" fmla="*/ 90 w 90"/>
                <a:gd name="T19" fmla="*/ 11 h 107"/>
                <a:gd name="T20" fmla="*/ 64 w 90"/>
                <a:gd name="T21" fmla="*/ 0 h 107"/>
                <a:gd name="T22" fmla="*/ 64 w 90"/>
                <a:gd name="T23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0" h="107">
                  <a:moveTo>
                    <a:pt x="64" y="0"/>
                  </a:moveTo>
                  <a:lnTo>
                    <a:pt x="33" y="17"/>
                  </a:lnTo>
                  <a:lnTo>
                    <a:pt x="0" y="28"/>
                  </a:lnTo>
                  <a:lnTo>
                    <a:pt x="8" y="50"/>
                  </a:lnTo>
                  <a:lnTo>
                    <a:pt x="20" y="83"/>
                  </a:lnTo>
                  <a:lnTo>
                    <a:pt x="0" y="96"/>
                  </a:lnTo>
                  <a:lnTo>
                    <a:pt x="20" y="107"/>
                  </a:lnTo>
                  <a:lnTo>
                    <a:pt x="46" y="73"/>
                  </a:lnTo>
                  <a:lnTo>
                    <a:pt x="90" y="62"/>
                  </a:lnTo>
                  <a:lnTo>
                    <a:pt x="90" y="11"/>
                  </a:lnTo>
                  <a:lnTo>
                    <a:pt x="64" y="0"/>
                  </a:lnTo>
                  <a:lnTo>
                    <a:pt x="64" y="0"/>
                  </a:lnTo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C0C0C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291" name="Freeform 296"/>
            <p:cNvSpPr>
              <a:spLocks noChangeAspect="1"/>
            </p:cNvSpPr>
            <p:nvPr/>
          </p:nvSpPr>
          <p:spPr bwMode="auto">
            <a:xfrm>
              <a:off x="1278" y="1231"/>
              <a:ext cx="99" cy="60"/>
            </a:xfrm>
            <a:custGeom>
              <a:avLst/>
              <a:gdLst>
                <a:gd name="T0" fmla="*/ 168 w 238"/>
                <a:gd name="T1" fmla="*/ 13 h 141"/>
                <a:gd name="T2" fmla="*/ 140 w 238"/>
                <a:gd name="T3" fmla="*/ 30 h 141"/>
                <a:gd name="T4" fmla="*/ 107 w 238"/>
                <a:gd name="T5" fmla="*/ 21 h 141"/>
                <a:gd name="T6" fmla="*/ 61 w 238"/>
                <a:gd name="T7" fmla="*/ 58 h 141"/>
                <a:gd name="T8" fmla="*/ 28 w 238"/>
                <a:gd name="T9" fmla="*/ 92 h 141"/>
                <a:gd name="T10" fmla="*/ 0 w 238"/>
                <a:gd name="T11" fmla="*/ 113 h 141"/>
                <a:gd name="T12" fmla="*/ 0 w 238"/>
                <a:gd name="T13" fmla="*/ 141 h 141"/>
                <a:gd name="T14" fmla="*/ 56 w 238"/>
                <a:gd name="T15" fmla="*/ 121 h 141"/>
                <a:gd name="T16" fmla="*/ 52 w 238"/>
                <a:gd name="T17" fmla="*/ 137 h 141"/>
                <a:gd name="T18" fmla="*/ 85 w 238"/>
                <a:gd name="T19" fmla="*/ 133 h 141"/>
                <a:gd name="T20" fmla="*/ 122 w 238"/>
                <a:gd name="T21" fmla="*/ 92 h 141"/>
                <a:gd name="T22" fmla="*/ 150 w 238"/>
                <a:gd name="T23" fmla="*/ 79 h 141"/>
                <a:gd name="T24" fmla="*/ 145 w 238"/>
                <a:gd name="T25" fmla="*/ 100 h 141"/>
                <a:gd name="T26" fmla="*/ 173 w 238"/>
                <a:gd name="T27" fmla="*/ 87 h 141"/>
                <a:gd name="T28" fmla="*/ 185 w 238"/>
                <a:gd name="T29" fmla="*/ 62 h 141"/>
                <a:gd name="T30" fmla="*/ 214 w 238"/>
                <a:gd name="T31" fmla="*/ 41 h 141"/>
                <a:gd name="T32" fmla="*/ 238 w 238"/>
                <a:gd name="T33" fmla="*/ 21 h 141"/>
                <a:gd name="T34" fmla="*/ 200 w 238"/>
                <a:gd name="T35" fmla="*/ 0 h 141"/>
                <a:gd name="T36" fmla="*/ 168 w 238"/>
                <a:gd name="T37" fmla="*/ 13 h 141"/>
                <a:gd name="T38" fmla="*/ 168 w 238"/>
                <a:gd name="T39" fmla="*/ 13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8" h="141">
                  <a:moveTo>
                    <a:pt x="168" y="13"/>
                  </a:moveTo>
                  <a:lnTo>
                    <a:pt x="140" y="30"/>
                  </a:lnTo>
                  <a:lnTo>
                    <a:pt x="107" y="21"/>
                  </a:lnTo>
                  <a:lnTo>
                    <a:pt x="61" y="58"/>
                  </a:lnTo>
                  <a:lnTo>
                    <a:pt x="28" y="92"/>
                  </a:lnTo>
                  <a:lnTo>
                    <a:pt x="0" y="113"/>
                  </a:lnTo>
                  <a:lnTo>
                    <a:pt x="0" y="141"/>
                  </a:lnTo>
                  <a:lnTo>
                    <a:pt x="56" y="121"/>
                  </a:lnTo>
                  <a:lnTo>
                    <a:pt x="52" y="137"/>
                  </a:lnTo>
                  <a:lnTo>
                    <a:pt x="85" y="133"/>
                  </a:lnTo>
                  <a:lnTo>
                    <a:pt x="122" y="92"/>
                  </a:lnTo>
                  <a:lnTo>
                    <a:pt x="150" y="79"/>
                  </a:lnTo>
                  <a:lnTo>
                    <a:pt x="145" y="100"/>
                  </a:lnTo>
                  <a:lnTo>
                    <a:pt x="173" y="87"/>
                  </a:lnTo>
                  <a:lnTo>
                    <a:pt x="185" y="62"/>
                  </a:lnTo>
                  <a:lnTo>
                    <a:pt x="214" y="41"/>
                  </a:lnTo>
                  <a:lnTo>
                    <a:pt x="238" y="21"/>
                  </a:lnTo>
                  <a:lnTo>
                    <a:pt x="200" y="0"/>
                  </a:lnTo>
                  <a:lnTo>
                    <a:pt x="168" y="13"/>
                  </a:lnTo>
                  <a:lnTo>
                    <a:pt x="168" y="13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292" name="Freeform 297"/>
            <p:cNvSpPr>
              <a:spLocks noChangeAspect="1"/>
            </p:cNvSpPr>
            <p:nvPr/>
          </p:nvSpPr>
          <p:spPr bwMode="auto">
            <a:xfrm>
              <a:off x="1326" y="1307"/>
              <a:ext cx="107" cy="63"/>
            </a:xfrm>
            <a:custGeom>
              <a:avLst/>
              <a:gdLst>
                <a:gd name="T0" fmla="*/ 229 w 257"/>
                <a:gd name="T1" fmla="*/ 0 h 150"/>
                <a:gd name="T2" fmla="*/ 191 w 257"/>
                <a:gd name="T3" fmla="*/ 8 h 150"/>
                <a:gd name="T4" fmla="*/ 183 w 257"/>
                <a:gd name="T5" fmla="*/ 49 h 150"/>
                <a:gd name="T6" fmla="*/ 163 w 257"/>
                <a:gd name="T7" fmla="*/ 58 h 150"/>
                <a:gd name="T8" fmla="*/ 140 w 257"/>
                <a:gd name="T9" fmla="*/ 49 h 150"/>
                <a:gd name="T10" fmla="*/ 117 w 257"/>
                <a:gd name="T11" fmla="*/ 46 h 150"/>
                <a:gd name="T12" fmla="*/ 98 w 257"/>
                <a:gd name="T13" fmla="*/ 46 h 150"/>
                <a:gd name="T14" fmla="*/ 94 w 257"/>
                <a:gd name="T15" fmla="*/ 4 h 150"/>
                <a:gd name="T16" fmla="*/ 69 w 257"/>
                <a:gd name="T17" fmla="*/ 0 h 150"/>
                <a:gd name="T18" fmla="*/ 29 w 257"/>
                <a:gd name="T19" fmla="*/ 11 h 150"/>
                <a:gd name="T20" fmla="*/ 43 w 257"/>
                <a:gd name="T21" fmla="*/ 41 h 150"/>
                <a:gd name="T22" fmla="*/ 38 w 257"/>
                <a:gd name="T23" fmla="*/ 49 h 150"/>
                <a:gd name="T24" fmla="*/ 6 w 257"/>
                <a:gd name="T25" fmla="*/ 58 h 150"/>
                <a:gd name="T26" fmla="*/ 6 w 257"/>
                <a:gd name="T27" fmla="*/ 78 h 150"/>
                <a:gd name="T28" fmla="*/ 38 w 257"/>
                <a:gd name="T29" fmla="*/ 91 h 150"/>
                <a:gd name="T30" fmla="*/ 43 w 257"/>
                <a:gd name="T31" fmla="*/ 108 h 150"/>
                <a:gd name="T32" fmla="*/ 0 w 257"/>
                <a:gd name="T33" fmla="*/ 125 h 150"/>
                <a:gd name="T34" fmla="*/ 15 w 257"/>
                <a:gd name="T35" fmla="*/ 150 h 150"/>
                <a:gd name="T36" fmla="*/ 89 w 257"/>
                <a:gd name="T37" fmla="*/ 150 h 150"/>
                <a:gd name="T38" fmla="*/ 122 w 257"/>
                <a:gd name="T39" fmla="*/ 128 h 150"/>
                <a:gd name="T40" fmla="*/ 163 w 257"/>
                <a:gd name="T41" fmla="*/ 141 h 150"/>
                <a:gd name="T42" fmla="*/ 191 w 257"/>
                <a:gd name="T43" fmla="*/ 141 h 150"/>
                <a:gd name="T44" fmla="*/ 211 w 257"/>
                <a:gd name="T45" fmla="*/ 116 h 150"/>
                <a:gd name="T46" fmla="*/ 201 w 257"/>
                <a:gd name="T47" fmla="*/ 84 h 150"/>
                <a:gd name="T48" fmla="*/ 233 w 257"/>
                <a:gd name="T49" fmla="*/ 58 h 150"/>
                <a:gd name="T50" fmla="*/ 257 w 257"/>
                <a:gd name="T51" fmla="*/ 11 h 150"/>
                <a:gd name="T52" fmla="*/ 233 w 257"/>
                <a:gd name="T53" fmla="*/ 0 h 150"/>
                <a:gd name="T54" fmla="*/ 229 w 257"/>
                <a:gd name="T55" fmla="*/ 0 h 150"/>
                <a:gd name="T56" fmla="*/ 229 w 257"/>
                <a:gd name="T5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57" h="150">
                  <a:moveTo>
                    <a:pt x="229" y="0"/>
                  </a:moveTo>
                  <a:lnTo>
                    <a:pt x="191" y="8"/>
                  </a:lnTo>
                  <a:lnTo>
                    <a:pt x="183" y="49"/>
                  </a:lnTo>
                  <a:lnTo>
                    <a:pt x="163" y="58"/>
                  </a:lnTo>
                  <a:lnTo>
                    <a:pt x="140" y="49"/>
                  </a:lnTo>
                  <a:lnTo>
                    <a:pt x="117" y="46"/>
                  </a:lnTo>
                  <a:lnTo>
                    <a:pt x="98" y="46"/>
                  </a:lnTo>
                  <a:lnTo>
                    <a:pt x="94" y="4"/>
                  </a:lnTo>
                  <a:lnTo>
                    <a:pt x="69" y="0"/>
                  </a:lnTo>
                  <a:lnTo>
                    <a:pt x="29" y="11"/>
                  </a:lnTo>
                  <a:lnTo>
                    <a:pt x="43" y="41"/>
                  </a:lnTo>
                  <a:lnTo>
                    <a:pt x="38" y="49"/>
                  </a:lnTo>
                  <a:lnTo>
                    <a:pt x="6" y="58"/>
                  </a:lnTo>
                  <a:lnTo>
                    <a:pt x="6" y="78"/>
                  </a:lnTo>
                  <a:lnTo>
                    <a:pt x="38" y="91"/>
                  </a:lnTo>
                  <a:lnTo>
                    <a:pt x="43" y="108"/>
                  </a:lnTo>
                  <a:lnTo>
                    <a:pt x="0" y="125"/>
                  </a:lnTo>
                  <a:lnTo>
                    <a:pt x="15" y="150"/>
                  </a:lnTo>
                  <a:lnTo>
                    <a:pt x="89" y="150"/>
                  </a:lnTo>
                  <a:lnTo>
                    <a:pt x="122" y="128"/>
                  </a:lnTo>
                  <a:lnTo>
                    <a:pt x="163" y="141"/>
                  </a:lnTo>
                  <a:lnTo>
                    <a:pt x="191" y="141"/>
                  </a:lnTo>
                  <a:lnTo>
                    <a:pt x="211" y="116"/>
                  </a:lnTo>
                  <a:lnTo>
                    <a:pt x="201" y="84"/>
                  </a:lnTo>
                  <a:lnTo>
                    <a:pt x="233" y="58"/>
                  </a:lnTo>
                  <a:lnTo>
                    <a:pt x="257" y="11"/>
                  </a:lnTo>
                  <a:lnTo>
                    <a:pt x="233" y="0"/>
                  </a:lnTo>
                  <a:lnTo>
                    <a:pt x="229" y="0"/>
                  </a:lnTo>
                  <a:lnTo>
                    <a:pt x="229" y="0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293" name="Freeform 298"/>
            <p:cNvSpPr>
              <a:spLocks noChangeAspect="1"/>
            </p:cNvSpPr>
            <p:nvPr/>
          </p:nvSpPr>
          <p:spPr bwMode="auto">
            <a:xfrm>
              <a:off x="1377" y="1274"/>
              <a:ext cx="20" cy="10"/>
            </a:xfrm>
            <a:custGeom>
              <a:avLst/>
              <a:gdLst>
                <a:gd name="T0" fmla="*/ 14 w 48"/>
                <a:gd name="T1" fmla="*/ 0 h 24"/>
                <a:gd name="T2" fmla="*/ 6 w 48"/>
                <a:gd name="T3" fmla="*/ 0 h 24"/>
                <a:gd name="T4" fmla="*/ 0 w 48"/>
                <a:gd name="T5" fmla="*/ 21 h 24"/>
                <a:gd name="T6" fmla="*/ 29 w 48"/>
                <a:gd name="T7" fmla="*/ 24 h 24"/>
                <a:gd name="T8" fmla="*/ 48 w 48"/>
                <a:gd name="T9" fmla="*/ 4 h 24"/>
                <a:gd name="T10" fmla="*/ 14 w 48"/>
                <a:gd name="T11" fmla="*/ 0 h 24"/>
                <a:gd name="T12" fmla="*/ 14 w 48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24">
                  <a:moveTo>
                    <a:pt x="14" y="0"/>
                  </a:moveTo>
                  <a:lnTo>
                    <a:pt x="6" y="0"/>
                  </a:lnTo>
                  <a:lnTo>
                    <a:pt x="0" y="21"/>
                  </a:lnTo>
                  <a:lnTo>
                    <a:pt x="29" y="24"/>
                  </a:lnTo>
                  <a:lnTo>
                    <a:pt x="48" y="4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294" name="Freeform 299"/>
            <p:cNvSpPr>
              <a:spLocks noChangeAspect="1"/>
            </p:cNvSpPr>
            <p:nvPr/>
          </p:nvSpPr>
          <p:spPr bwMode="auto">
            <a:xfrm>
              <a:off x="1377" y="1274"/>
              <a:ext cx="20" cy="10"/>
            </a:xfrm>
            <a:custGeom>
              <a:avLst/>
              <a:gdLst>
                <a:gd name="T0" fmla="*/ 14 w 48"/>
                <a:gd name="T1" fmla="*/ 0 h 24"/>
                <a:gd name="T2" fmla="*/ 6 w 48"/>
                <a:gd name="T3" fmla="*/ 0 h 24"/>
                <a:gd name="T4" fmla="*/ 0 w 48"/>
                <a:gd name="T5" fmla="*/ 21 h 24"/>
                <a:gd name="T6" fmla="*/ 29 w 48"/>
                <a:gd name="T7" fmla="*/ 24 h 24"/>
                <a:gd name="T8" fmla="*/ 48 w 48"/>
                <a:gd name="T9" fmla="*/ 4 h 24"/>
                <a:gd name="T10" fmla="*/ 14 w 48"/>
                <a:gd name="T11" fmla="*/ 0 h 24"/>
                <a:gd name="T12" fmla="*/ 14 w 48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24">
                  <a:moveTo>
                    <a:pt x="14" y="0"/>
                  </a:moveTo>
                  <a:lnTo>
                    <a:pt x="6" y="0"/>
                  </a:lnTo>
                  <a:lnTo>
                    <a:pt x="0" y="21"/>
                  </a:lnTo>
                  <a:lnTo>
                    <a:pt x="29" y="24"/>
                  </a:lnTo>
                  <a:lnTo>
                    <a:pt x="48" y="4"/>
                  </a:lnTo>
                  <a:lnTo>
                    <a:pt x="14" y="0"/>
                  </a:lnTo>
                  <a:lnTo>
                    <a:pt x="14" y="0"/>
                  </a:lnTo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C0C0C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295" name="Freeform 300"/>
            <p:cNvSpPr>
              <a:spLocks noChangeAspect="1"/>
            </p:cNvSpPr>
            <p:nvPr/>
          </p:nvSpPr>
          <p:spPr bwMode="auto">
            <a:xfrm>
              <a:off x="3960" y="2749"/>
              <a:ext cx="18" cy="6"/>
            </a:xfrm>
            <a:custGeom>
              <a:avLst/>
              <a:gdLst>
                <a:gd name="T0" fmla="*/ 0 w 43"/>
                <a:gd name="T1" fmla="*/ 0 h 14"/>
                <a:gd name="T2" fmla="*/ 13 w 43"/>
                <a:gd name="T3" fmla="*/ 14 h 14"/>
                <a:gd name="T4" fmla="*/ 25 w 43"/>
                <a:gd name="T5" fmla="*/ 14 h 14"/>
                <a:gd name="T6" fmla="*/ 43 w 4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4">
                  <a:moveTo>
                    <a:pt x="0" y="0"/>
                  </a:moveTo>
                  <a:lnTo>
                    <a:pt x="13" y="14"/>
                  </a:lnTo>
                  <a:lnTo>
                    <a:pt x="25" y="14"/>
                  </a:lnTo>
                  <a:lnTo>
                    <a:pt x="43" y="14"/>
                  </a:lnTo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C0C0C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296" name="Freeform 301"/>
            <p:cNvSpPr>
              <a:spLocks noChangeAspect="1"/>
            </p:cNvSpPr>
            <p:nvPr/>
          </p:nvSpPr>
          <p:spPr bwMode="auto">
            <a:xfrm>
              <a:off x="3960" y="2751"/>
              <a:ext cx="60" cy="83"/>
            </a:xfrm>
            <a:custGeom>
              <a:avLst/>
              <a:gdLst>
                <a:gd name="T0" fmla="*/ 0 w 145"/>
                <a:gd name="T1" fmla="*/ 0 h 197"/>
                <a:gd name="T2" fmla="*/ 14 w 145"/>
                <a:gd name="T3" fmla="*/ 63 h 197"/>
                <a:gd name="T4" fmla="*/ 44 w 145"/>
                <a:gd name="T5" fmla="*/ 137 h 197"/>
                <a:gd name="T6" fmla="*/ 145 w 145"/>
                <a:gd name="T7" fmla="*/ 197 h 197"/>
                <a:gd name="T8" fmla="*/ 144 w 145"/>
                <a:gd name="T9" fmla="*/ 145 h 197"/>
                <a:gd name="T10" fmla="*/ 114 w 145"/>
                <a:gd name="T11" fmla="*/ 123 h 197"/>
                <a:gd name="T12" fmla="*/ 116 w 145"/>
                <a:gd name="T13" fmla="*/ 49 h 197"/>
                <a:gd name="T14" fmla="*/ 90 w 145"/>
                <a:gd name="T15" fmla="*/ 8 h 197"/>
                <a:gd name="T16" fmla="*/ 44 w 145"/>
                <a:gd name="T17" fmla="*/ 8 h 197"/>
                <a:gd name="T18" fmla="*/ 6 w 145"/>
                <a:gd name="T19" fmla="*/ 3 h 197"/>
                <a:gd name="T20" fmla="*/ 0 w 145"/>
                <a:gd name="T21" fmla="*/ 0 h 197"/>
                <a:gd name="T22" fmla="*/ 0 w 145"/>
                <a:gd name="T23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5" h="197">
                  <a:moveTo>
                    <a:pt x="0" y="0"/>
                  </a:moveTo>
                  <a:lnTo>
                    <a:pt x="14" y="63"/>
                  </a:lnTo>
                  <a:lnTo>
                    <a:pt x="44" y="137"/>
                  </a:lnTo>
                  <a:lnTo>
                    <a:pt x="145" y="197"/>
                  </a:lnTo>
                  <a:lnTo>
                    <a:pt x="144" y="145"/>
                  </a:lnTo>
                  <a:lnTo>
                    <a:pt x="114" y="123"/>
                  </a:lnTo>
                  <a:lnTo>
                    <a:pt x="116" y="49"/>
                  </a:lnTo>
                  <a:lnTo>
                    <a:pt x="90" y="8"/>
                  </a:lnTo>
                  <a:lnTo>
                    <a:pt x="44" y="8"/>
                  </a:lnTo>
                  <a:lnTo>
                    <a:pt x="6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297" name="Freeform 302"/>
            <p:cNvSpPr>
              <a:spLocks noChangeAspect="1"/>
            </p:cNvSpPr>
            <p:nvPr/>
          </p:nvSpPr>
          <p:spPr bwMode="auto">
            <a:xfrm>
              <a:off x="4118" y="2754"/>
              <a:ext cx="115" cy="97"/>
            </a:xfrm>
            <a:custGeom>
              <a:avLst/>
              <a:gdLst>
                <a:gd name="T0" fmla="*/ 0 w 280"/>
                <a:gd name="T1" fmla="*/ 207 h 230"/>
                <a:gd name="T2" fmla="*/ 15 w 280"/>
                <a:gd name="T3" fmla="*/ 218 h 230"/>
                <a:gd name="T4" fmla="*/ 40 w 280"/>
                <a:gd name="T5" fmla="*/ 230 h 230"/>
                <a:gd name="T6" fmla="*/ 67 w 280"/>
                <a:gd name="T7" fmla="*/ 227 h 230"/>
                <a:gd name="T8" fmla="*/ 85 w 280"/>
                <a:gd name="T9" fmla="*/ 213 h 230"/>
                <a:gd name="T10" fmla="*/ 113 w 280"/>
                <a:gd name="T11" fmla="*/ 194 h 230"/>
                <a:gd name="T12" fmla="*/ 135 w 280"/>
                <a:gd name="T13" fmla="*/ 184 h 230"/>
                <a:gd name="T14" fmla="*/ 156 w 280"/>
                <a:gd name="T15" fmla="*/ 158 h 230"/>
                <a:gd name="T16" fmla="*/ 172 w 280"/>
                <a:gd name="T17" fmla="*/ 124 h 230"/>
                <a:gd name="T18" fmla="*/ 182 w 280"/>
                <a:gd name="T19" fmla="*/ 113 h 230"/>
                <a:gd name="T20" fmla="*/ 205 w 280"/>
                <a:gd name="T21" fmla="*/ 92 h 230"/>
                <a:gd name="T22" fmla="*/ 238 w 280"/>
                <a:gd name="T23" fmla="*/ 81 h 230"/>
                <a:gd name="T24" fmla="*/ 263 w 280"/>
                <a:gd name="T25" fmla="*/ 79 h 230"/>
                <a:gd name="T26" fmla="*/ 280 w 280"/>
                <a:gd name="T27" fmla="*/ 69 h 230"/>
                <a:gd name="T28" fmla="*/ 278 w 280"/>
                <a:gd name="T29" fmla="*/ 57 h 230"/>
                <a:gd name="T30" fmla="*/ 255 w 280"/>
                <a:gd name="T31" fmla="*/ 15 h 230"/>
                <a:gd name="T32" fmla="*/ 234 w 280"/>
                <a:gd name="T33" fmla="*/ 0 h 230"/>
                <a:gd name="T34" fmla="*/ 216 w 280"/>
                <a:gd name="T35" fmla="*/ 2 h 230"/>
                <a:gd name="T36" fmla="*/ 187 w 280"/>
                <a:gd name="T37" fmla="*/ 31 h 230"/>
                <a:gd name="T38" fmla="*/ 185 w 280"/>
                <a:gd name="T39" fmla="*/ 69 h 230"/>
                <a:gd name="T40" fmla="*/ 165 w 280"/>
                <a:gd name="T41" fmla="*/ 86 h 230"/>
                <a:gd name="T42" fmla="*/ 171 w 280"/>
                <a:gd name="T43" fmla="*/ 104 h 230"/>
                <a:gd name="T44" fmla="*/ 165 w 280"/>
                <a:gd name="T45" fmla="*/ 123 h 230"/>
                <a:gd name="T46" fmla="*/ 149 w 280"/>
                <a:gd name="T47" fmla="*/ 123 h 230"/>
                <a:gd name="T48" fmla="*/ 133 w 280"/>
                <a:gd name="T49" fmla="*/ 109 h 230"/>
                <a:gd name="T50" fmla="*/ 98 w 280"/>
                <a:gd name="T51" fmla="*/ 144 h 230"/>
                <a:gd name="T52" fmla="*/ 52 w 280"/>
                <a:gd name="T53" fmla="*/ 173 h 230"/>
                <a:gd name="T54" fmla="*/ 44 w 280"/>
                <a:gd name="T55" fmla="*/ 196 h 230"/>
                <a:gd name="T56" fmla="*/ 21 w 280"/>
                <a:gd name="T57" fmla="*/ 204 h 230"/>
                <a:gd name="T58" fmla="*/ 5 w 280"/>
                <a:gd name="T59" fmla="*/ 204 h 230"/>
                <a:gd name="T60" fmla="*/ 0 w 280"/>
                <a:gd name="T61" fmla="*/ 207 h 230"/>
                <a:gd name="T62" fmla="*/ 0 w 280"/>
                <a:gd name="T63" fmla="*/ 207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0" h="230">
                  <a:moveTo>
                    <a:pt x="0" y="207"/>
                  </a:moveTo>
                  <a:lnTo>
                    <a:pt x="15" y="218"/>
                  </a:lnTo>
                  <a:lnTo>
                    <a:pt x="40" y="230"/>
                  </a:lnTo>
                  <a:lnTo>
                    <a:pt x="67" y="227"/>
                  </a:lnTo>
                  <a:lnTo>
                    <a:pt x="85" y="213"/>
                  </a:lnTo>
                  <a:lnTo>
                    <a:pt x="113" y="194"/>
                  </a:lnTo>
                  <a:lnTo>
                    <a:pt x="135" y="184"/>
                  </a:lnTo>
                  <a:lnTo>
                    <a:pt x="156" y="158"/>
                  </a:lnTo>
                  <a:lnTo>
                    <a:pt x="172" y="124"/>
                  </a:lnTo>
                  <a:lnTo>
                    <a:pt x="182" y="113"/>
                  </a:lnTo>
                  <a:lnTo>
                    <a:pt x="205" y="92"/>
                  </a:lnTo>
                  <a:lnTo>
                    <a:pt x="238" y="81"/>
                  </a:lnTo>
                  <a:lnTo>
                    <a:pt x="263" y="79"/>
                  </a:lnTo>
                  <a:lnTo>
                    <a:pt x="280" y="69"/>
                  </a:lnTo>
                  <a:lnTo>
                    <a:pt x="278" y="57"/>
                  </a:lnTo>
                  <a:lnTo>
                    <a:pt x="255" y="15"/>
                  </a:lnTo>
                  <a:lnTo>
                    <a:pt x="234" y="0"/>
                  </a:lnTo>
                  <a:lnTo>
                    <a:pt x="216" y="2"/>
                  </a:lnTo>
                  <a:lnTo>
                    <a:pt x="187" y="31"/>
                  </a:lnTo>
                  <a:lnTo>
                    <a:pt x="185" y="69"/>
                  </a:lnTo>
                  <a:lnTo>
                    <a:pt x="165" y="86"/>
                  </a:lnTo>
                  <a:lnTo>
                    <a:pt x="171" y="104"/>
                  </a:lnTo>
                  <a:lnTo>
                    <a:pt x="165" y="123"/>
                  </a:lnTo>
                  <a:lnTo>
                    <a:pt x="149" y="123"/>
                  </a:lnTo>
                  <a:lnTo>
                    <a:pt x="133" y="109"/>
                  </a:lnTo>
                  <a:lnTo>
                    <a:pt x="98" y="144"/>
                  </a:lnTo>
                  <a:lnTo>
                    <a:pt x="52" y="173"/>
                  </a:lnTo>
                  <a:lnTo>
                    <a:pt x="44" y="196"/>
                  </a:lnTo>
                  <a:lnTo>
                    <a:pt x="21" y="204"/>
                  </a:lnTo>
                  <a:lnTo>
                    <a:pt x="5" y="204"/>
                  </a:lnTo>
                  <a:lnTo>
                    <a:pt x="0" y="207"/>
                  </a:lnTo>
                  <a:lnTo>
                    <a:pt x="0" y="207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298" name="Freeform 303"/>
            <p:cNvSpPr>
              <a:spLocks noChangeAspect="1"/>
            </p:cNvSpPr>
            <p:nvPr/>
          </p:nvSpPr>
          <p:spPr bwMode="auto">
            <a:xfrm>
              <a:off x="4175" y="2789"/>
              <a:ext cx="14" cy="18"/>
            </a:xfrm>
            <a:custGeom>
              <a:avLst/>
              <a:gdLst>
                <a:gd name="T0" fmla="*/ 0 w 33"/>
                <a:gd name="T1" fmla="*/ 23 h 40"/>
                <a:gd name="T2" fmla="*/ 8 w 33"/>
                <a:gd name="T3" fmla="*/ 40 h 40"/>
                <a:gd name="T4" fmla="*/ 24 w 33"/>
                <a:gd name="T5" fmla="*/ 39 h 40"/>
                <a:gd name="T6" fmla="*/ 33 w 33"/>
                <a:gd name="T7" fmla="*/ 23 h 40"/>
                <a:gd name="T8" fmla="*/ 24 w 33"/>
                <a:gd name="T9" fmla="*/ 0 h 40"/>
                <a:gd name="T10" fmla="*/ 1 w 33"/>
                <a:gd name="T11" fmla="*/ 20 h 40"/>
                <a:gd name="T12" fmla="*/ 0 w 33"/>
                <a:gd name="T13" fmla="*/ 23 h 40"/>
                <a:gd name="T14" fmla="*/ 0 w 33"/>
                <a:gd name="T15" fmla="*/ 2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40">
                  <a:moveTo>
                    <a:pt x="0" y="23"/>
                  </a:moveTo>
                  <a:lnTo>
                    <a:pt x="8" y="40"/>
                  </a:lnTo>
                  <a:lnTo>
                    <a:pt x="24" y="39"/>
                  </a:lnTo>
                  <a:lnTo>
                    <a:pt x="33" y="23"/>
                  </a:lnTo>
                  <a:lnTo>
                    <a:pt x="24" y="0"/>
                  </a:lnTo>
                  <a:lnTo>
                    <a:pt x="1" y="20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299" name="Freeform 304"/>
            <p:cNvSpPr>
              <a:spLocks noChangeAspect="1"/>
            </p:cNvSpPr>
            <p:nvPr/>
          </p:nvSpPr>
          <p:spPr bwMode="auto">
            <a:xfrm>
              <a:off x="4443" y="2905"/>
              <a:ext cx="157" cy="153"/>
            </a:xfrm>
            <a:custGeom>
              <a:avLst/>
              <a:gdLst>
                <a:gd name="T0" fmla="*/ 383 w 383"/>
                <a:gd name="T1" fmla="*/ 130 h 361"/>
                <a:gd name="T2" fmla="*/ 324 w 383"/>
                <a:gd name="T3" fmla="*/ 90 h 361"/>
                <a:gd name="T4" fmla="*/ 286 w 383"/>
                <a:gd name="T5" fmla="*/ 68 h 361"/>
                <a:gd name="T6" fmla="*/ 253 w 383"/>
                <a:gd name="T7" fmla="*/ 75 h 361"/>
                <a:gd name="T8" fmla="*/ 210 w 383"/>
                <a:gd name="T9" fmla="*/ 102 h 361"/>
                <a:gd name="T10" fmla="*/ 174 w 383"/>
                <a:gd name="T11" fmla="*/ 104 h 361"/>
                <a:gd name="T12" fmla="*/ 134 w 383"/>
                <a:gd name="T13" fmla="*/ 98 h 361"/>
                <a:gd name="T14" fmla="*/ 123 w 383"/>
                <a:gd name="T15" fmla="*/ 30 h 361"/>
                <a:gd name="T16" fmla="*/ 87 w 383"/>
                <a:gd name="T17" fmla="*/ 0 h 361"/>
                <a:gd name="T18" fmla="*/ 47 w 383"/>
                <a:gd name="T19" fmla="*/ 0 h 361"/>
                <a:gd name="T20" fmla="*/ 2 w 383"/>
                <a:gd name="T21" fmla="*/ 15 h 361"/>
                <a:gd name="T22" fmla="*/ 0 w 383"/>
                <a:gd name="T23" fmla="*/ 30 h 361"/>
                <a:gd name="T24" fmla="*/ 34 w 383"/>
                <a:gd name="T25" fmla="*/ 35 h 361"/>
                <a:gd name="T26" fmla="*/ 38 w 383"/>
                <a:gd name="T27" fmla="*/ 56 h 361"/>
                <a:gd name="T28" fmla="*/ 61 w 383"/>
                <a:gd name="T29" fmla="*/ 71 h 361"/>
                <a:gd name="T30" fmla="*/ 82 w 383"/>
                <a:gd name="T31" fmla="*/ 83 h 361"/>
                <a:gd name="T32" fmla="*/ 100 w 383"/>
                <a:gd name="T33" fmla="*/ 83 h 361"/>
                <a:gd name="T34" fmla="*/ 69 w 383"/>
                <a:gd name="T35" fmla="*/ 98 h 361"/>
                <a:gd name="T36" fmla="*/ 59 w 383"/>
                <a:gd name="T37" fmla="*/ 114 h 361"/>
                <a:gd name="T38" fmla="*/ 72 w 383"/>
                <a:gd name="T39" fmla="*/ 133 h 361"/>
                <a:gd name="T40" fmla="*/ 117 w 383"/>
                <a:gd name="T41" fmla="*/ 133 h 361"/>
                <a:gd name="T42" fmla="*/ 140 w 383"/>
                <a:gd name="T43" fmla="*/ 130 h 361"/>
                <a:gd name="T44" fmla="*/ 193 w 383"/>
                <a:gd name="T45" fmla="*/ 158 h 361"/>
                <a:gd name="T46" fmla="*/ 248 w 383"/>
                <a:gd name="T47" fmla="*/ 210 h 361"/>
                <a:gd name="T48" fmla="*/ 258 w 383"/>
                <a:gd name="T49" fmla="*/ 226 h 361"/>
                <a:gd name="T50" fmla="*/ 256 w 383"/>
                <a:gd name="T51" fmla="*/ 244 h 361"/>
                <a:gd name="T52" fmla="*/ 276 w 383"/>
                <a:gd name="T53" fmla="*/ 253 h 361"/>
                <a:gd name="T54" fmla="*/ 225 w 383"/>
                <a:gd name="T55" fmla="*/ 272 h 361"/>
                <a:gd name="T56" fmla="*/ 227 w 383"/>
                <a:gd name="T57" fmla="*/ 281 h 361"/>
                <a:gd name="T58" fmla="*/ 258 w 383"/>
                <a:gd name="T59" fmla="*/ 293 h 361"/>
                <a:gd name="T60" fmla="*/ 244 w 383"/>
                <a:gd name="T61" fmla="*/ 314 h 361"/>
                <a:gd name="T62" fmla="*/ 244 w 383"/>
                <a:gd name="T63" fmla="*/ 340 h 361"/>
                <a:gd name="T64" fmla="*/ 290 w 383"/>
                <a:gd name="T65" fmla="*/ 331 h 361"/>
                <a:gd name="T66" fmla="*/ 303 w 383"/>
                <a:gd name="T67" fmla="*/ 356 h 361"/>
                <a:gd name="T68" fmla="*/ 317 w 383"/>
                <a:gd name="T69" fmla="*/ 361 h 361"/>
                <a:gd name="T70" fmla="*/ 383 w 383"/>
                <a:gd name="T71" fmla="*/ 130 h 361"/>
                <a:gd name="T72" fmla="*/ 383 w 383"/>
                <a:gd name="T73" fmla="*/ 130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83" h="361">
                  <a:moveTo>
                    <a:pt x="383" y="130"/>
                  </a:moveTo>
                  <a:lnTo>
                    <a:pt x="324" y="90"/>
                  </a:lnTo>
                  <a:lnTo>
                    <a:pt x="286" y="68"/>
                  </a:lnTo>
                  <a:lnTo>
                    <a:pt x="253" y="75"/>
                  </a:lnTo>
                  <a:lnTo>
                    <a:pt x="210" y="102"/>
                  </a:lnTo>
                  <a:lnTo>
                    <a:pt x="174" y="104"/>
                  </a:lnTo>
                  <a:lnTo>
                    <a:pt x="134" y="98"/>
                  </a:lnTo>
                  <a:lnTo>
                    <a:pt x="123" y="30"/>
                  </a:lnTo>
                  <a:lnTo>
                    <a:pt x="87" y="0"/>
                  </a:lnTo>
                  <a:lnTo>
                    <a:pt x="47" y="0"/>
                  </a:lnTo>
                  <a:lnTo>
                    <a:pt x="2" y="15"/>
                  </a:lnTo>
                  <a:lnTo>
                    <a:pt x="0" y="30"/>
                  </a:lnTo>
                  <a:lnTo>
                    <a:pt x="34" y="35"/>
                  </a:lnTo>
                  <a:lnTo>
                    <a:pt x="38" y="56"/>
                  </a:lnTo>
                  <a:lnTo>
                    <a:pt x="61" y="71"/>
                  </a:lnTo>
                  <a:lnTo>
                    <a:pt x="82" y="83"/>
                  </a:lnTo>
                  <a:lnTo>
                    <a:pt x="100" y="83"/>
                  </a:lnTo>
                  <a:lnTo>
                    <a:pt x="69" y="98"/>
                  </a:lnTo>
                  <a:lnTo>
                    <a:pt x="59" y="114"/>
                  </a:lnTo>
                  <a:lnTo>
                    <a:pt x="72" y="133"/>
                  </a:lnTo>
                  <a:lnTo>
                    <a:pt x="117" y="133"/>
                  </a:lnTo>
                  <a:lnTo>
                    <a:pt x="140" y="130"/>
                  </a:lnTo>
                  <a:lnTo>
                    <a:pt x="193" y="158"/>
                  </a:lnTo>
                  <a:lnTo>
                    <a:pt x="248" y="210"/>
                  </a:lnTo>
                  <a:lnTo>
                    <a:pt x="258" y="226"/>
                  </a:lnTo>
                  <a:lnTo>
                    <a:pt x="256" y="244"/>
                  </a:lnTo>
                  <a:lnTo>
                    <a:pt x="276" y="253"/>
                  </a:lnTo>
                  <a:lnTo>
                    <a:pt x="225" y="272"/>
                  </a:lnTo>
                  <a:lnTo>
                    <a:pt x="227" y="281"/>
                  </a:lnTo>
                  <a:lnTo>
                    <a:pt x="258" y="293"/>
                  </a:lnTo>
                  <a:lnTo>
                    <a:pt x="244" y="314"/>
                  </a:lnTo>
                  <a:lnTo>
                    <a:pt x="244" y="340"/>
                  </a:lnTo>
                  <a:lnTo>
                    <a:pt x="290" y="331"/>
                  </a:lnTo>
                  <a:lnTo>
                    <a:pt x="303" y="356"/>
                  </a:lnTo>
                  <a:lnTo>
                    <a:pt x="317" y="361"/>
                  </a:lnTo>
                  <a:lnTo>
                    <a:pt x="383" y="130"/>
                  </a:lnTo>
                  <a:lnTo>
                    <a:pt x="383" y="130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300" name="Freeform 305"/>
            <p:cNvSpPr>
              <a:spLocks noChangeAspect="1"/>
            </p:cNvSpPr>
            <p:nvPr/>
          </p:nvSpPr>
          <p:spPr bwMode="auto">
            <a:xfrm>
              <a:off x="4518" y="3032"/>
              <a:ext cx="18" cy="19"/>
            </a:xfrm>
            <a:custGeom>
              <a:avLst/>
              <a:gdLst>
                <a:gd name="T0" fmla="*/ 24 w 45"/>
                <a:gd name="T1" fmla="*/ 0 h 43"/>
                <a:gd name="T2" fmla="*/ 3 w 45"/>
                <a:gd name="T3" fmla="*/ 0 h 43"/>
                <a:gd name="T4" fmla="*/ 0 w 45"/>
                <a:gd name="T5" fmla="*/ 15 h 43"/>
                <a:gd name="T6" fmla="*/ 13 w 45"/>
                <a:gd name="T7" fmla="*/ 35 h 43"/>
                <a:gd name="T8" fmla="*/ 17 w 45"/>
                <a:gd name="T9" fmla="*/ 43 h 43"/>
                <a:gd name="T10" fmla="*/ 45 w 45"/>
                <a:gd name="T11" fmla="*/ 13 h 43"/>
                <a:gd name="T12" fmla="*/ 37 w 45"/>
                <a:gd name="T13" fmla="*/ 4 h 43"/>
                <a:gd name="T14" fmla="*/ 24 w 45"/>
                <a:gd name="T15" fmla="*/ 0 h 43"/>
                <a:gd name="T16" fmla="*/ 24 w 45"/>
                <a:gd name="T17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43">
                  <a:moveTo>
                    <a:pt x="24" y="0"/>
                  </a:moveTo>
                  <a:lnTo>
                    <a:pt x="3" y="0"/>
                  </a:lnTo>
                  <a:lnTo>
                    <a:pt x="0" y="15"/>
                  </a:lnTo>
                  <a:lnTo>
                    <a:pt x="13" y="35"/>
                  </a:lnTo>
                  <a:lnTo>
                    <a:pt x="17" y="43"/>
                  </a:lnTo>
                  <a:lnTo>
                    <a:pt x="45" y="13"/>
                  </a:lnTo>
                  <a:lnTo>
                    <a:pt x="37" y="4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301" name="Freeform 306"/>
            <p:cNvSpPr>
              <a:spLocks noChangeAspect="1"/>
            </p:cNvSpPr>
            <p:nvPr/>
          </p:nvSpPr>
          <p:spPr bwMode="auto">
            <a:xfrm>
              <a:off x="4572" y="2959"/>
              <a:ext cx="152" cy="159"/>
            </a:xfrm>
            <a:custGeom>
              <a:avLst/>
              <a:gdLst>
                <a:gd name="T0" fmla="*/ 72 w 371"/>
                <a:gd name="T1" fmla="*/ 0 h 377"/>
                <a:gd name="T2" fmla="*/ 0 w 371"/>
                <a:gd name="T3" fmla="*/ 235 h 377"/>
                <a:gd name="T4" fmla="*/ 38 w 371"/>
                <a:gd name="T5" fmla="*/ 261 h 377"/>
                <a:gd name="T6" fmla="*/ 62 w 371"/>
                <a:gd name="T7" fmla="*/ 253 h 377"/>
                <a:gd name="T8" fmla="*/ 66 w 371"/>
                <a:gd name="T9" fmla="*/ 269 h 377"/>
                <a:gd name="T10" fmla="*/ 104 w 371"/>
                <a:gd name="T11" fmla="*/ 266 h 377"/>
                <a:gd name="T12" fmla="*/ 110 w 371"/>
                <a:gd name="T13" fmla="*/ 261 h 377"/>
                <a:gd name="T14" fmla="*/ 100 w 371"/>
                <a:gd name="T15" fmla="*/ 232 h 377"/>
                <a:gd name="T16" fmla="*/ 59 w 371"/>
                <a:gd name="T17" fmla="*/ 220 h 377"/>
                <a:gd name="T18" fmla="*/ 110 w 371"/>
                <a:gd name="T19" fmla="*/ 220 h 377"/>
                <a:gd name="T20" fmla="*/ 131 w 371"/>
                <a:gd name="T21" fmla="*/ 214 h 377"/>
                <a:gd name="T22" fmla="*/ 193 w 371"/>
                <a:gd name="T23" fmla="*/ 239 h 377"/>
                <a:gd name="T24" fmla="*/ 228 w 371"/>
                <a:gd name="T25" fmla="*/ 266 h 377"/>
                <a:gd name="T26" fmla="*/ 249 w 371"/>
                <a:gd name="T27" fmla="*/ 287 h 377"/>
                <a:gd name="T28" fmla="*/ 249 w 371"/>
                <a:gd name="T29" fmla="*/ 303 h 377"/>
                <a:gd name="T30" fmla="*/ 271 w 371"/>
                <a:gd name="T31" fmla="*/ 316 h 377"/>
                <a:gd name="T32" fmla="*/ 280 w 371"/>
                <a:gd name="T33" fmla="*/ 348 h 377"/>
                <a:gd name="T34" fmla="*/ 329 w 371"/>
                <a:gd name="T35" fmla="*/ 377 h 377"/>
                <a:gd name="T36" fmla="*/ 371 w 371"/>
                <a:gd name="T37" fmla="*/ 377 h 377"/>
                <a:gd name="T38" fmla="*/ 353 w 371"/>
                <a:gd name="T39" fmla="*/ 359 h 377"/>
                <a:gd name="T40" fmla="*/ 367 w 371"/>
                <a:gd name="T41" fmla="*/ 348 h 377"/>
                <a:gd name="T42" fmla="*/ 345 w 371"/>
                <a:gd name="T43" fmla="*/ 328 h 377"/>
                <a:gd name="T44" fmla="*/ 277 w 371"/>
                <a:gd name="T45" fmla="*/ 261 h 377"/>
                <a:gd name="T46" fmla="*/ 254 w 371"/>
                <a:gd name="T47" fmla="*/ 214 h 377"/>
                <a:gd name="T48" fmla="*/ 266 w 371"/>
                <a:gd name="T49" fmla="*/ 198 h 377"/>
                <a:gd name="T50" fmla="*/ 277 w 371"/>
                <a:gd name="T51" fmla="*/ 180 h 377"/>
                <a:gd name="T52" fmla="*/ 271 w 371"/>
                <a:gd name="T53" fmla="*/ 167 h 377"/>
                <a:gd name="T54" fmla="*/ 237 w 371"/>
                <a:gd name="T55" fmla="*/ 140 h 377"/>
                <a:gd name="T56" fmla="*/ 221 w 371"/>
                <a:gd name="T57" fmla="*/ 130 h 377"/>
                <a:gd name="T58" fmla="*/ 221 w 371"/>
                <a:gd name="T59" fmla="*/ 105 h 377"/>
                <a:gd name="T60" fmla="*/ 174 w 371"/>
                <a:gd name="T61" fmla="*/ 57 h 377"/>
                <a:gd name="T62" fmla="*/ 125 w 371"/>
                <a:gd name="T63" fmla="*/ 29 h 377"/>
                <a:gd name="T64" fmla="*/ 94 w 371"/>
                <a:gd name="T65" fmla="*/ 10 h 377"/>
                <a:gd name="T66" fmla="*/ 72 w 371"/>
                <a:gd name="T67" fmla="*/ 0 h 377"/>
                <a:gd name="T68" fmla="*/ 72 w 371"/>
                <a:gd name="T69" fmla="*/ 0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71" h="377">
                  <a:moveTo>
                    <a:pt x="72" y="0"/>
                  </a:moveTo>
                  <a:lnTo>
                    <a:pt x="0" y="235"/>
                  </a:lnTo>
                  <a:lnTo>
                    <a:pt x="38" y="261"/>
                  </a:lnTo>
                  <a:lnTo>
                    <a:pt x="62" y="253"/>
                  </a:lnTo>
                  <a:lnTo>
                    <a:pt x="66" y="269"/>
                  </a:lnTo>
                  <a:lnTo>
                    <a:pt x="104" y="266"/>
                  </a:lnTo>
                  <a:lnTo>
                    <a:pt x="110" y="261"/>
                  </a:lnTo>
                  <a:lnTo>
                    <a:pt x="100" y="232"/>
                  </a:lnTo>
                  <a:lnTo>
                    <a:pt x="59" y="220"/>
                  </a:lnTo>
                  <a:lnTo>
                    <a:pt x="110" y="220"/>
                  </a:lnTo>
                  <a:lnTo>
                    <a:pt x="131" y="214"/>
                  </a:lnTo>
                  <a:lnTo>
                    <a:pt x="193" y="239"/>
                  </a:lnTo>
                  <a:lnTo>
                    <a:pt x="228" y="266"/>
                  </a:lnTo>
                  <a:lnTo>
                    <a:pt x="249" y="287"/>
                  </a:lnTo>
                  <a:lnTo>
                    <a:pt x="249" y="303"/>
                  </a:lnTo>
                  <a:lnTo>
                    <a:pt x="271" y="316"/>
                  </a:lnTo>
                  <a:lnTo>
                    <a:pt x="280" y="348"/>
                  </a:lnTo>
                  <a:lnTo>
                    <a:pt x="329" y="377"/>
                  </a:lnTo>
                  <a:lnTo>
                    <a:pt x="371" y="377"/>
                  </a:lnTo>
                  <a:lnTo>
                    <a:pt x="353" y="359"/>
                  </a:lnTo>
                  <a:lnTo>
                    <a:pt x="367" y="348"/>
                  </a:lnTo>
                  <a:lnTo>
                    <a:pt x="345" y="328"/>
                  </a:lnTo>
                  <a:lnTo>
                    <a:pt x="277" y="261"/>
                  </a:lnTo>
                  <a:lnTo>
                    <a:pt x="254" y="214"/>
                  </a:lnTo>
                  <a:lnTo>
                    <a:pt x="266" y="198"/>
                  </a:lnTo>
                  <a:lnTo>
                    <a:pt x="277" y="180"/>
                  </a:lnTo>
                  <a:lnTo>
                    <a:pt x="271" y="167"/>
                  </a:lnTo>
                  <a:lnTo>
                    <a:pt x="237" y="140"/>
                  </a:lnTo>
                  <a:lnTo>
                    <a:pt x="221" y="130"/>
                  </a:lnTo>
                  <a:lnTo>
                    <a:pt x="221" y="105"/>
                  </a:lnTo>
                  <a:lnTo>
                    <a:pt x="174" y="57"/>
                  </a:lnTo>
                  <a:lnTo>
                    <a:pt x="125" y="29"/>
                  </a:lnTo>
                  <a:lnTo>
                    <a:pt x="94" y="10"/>
                  </a:lnTo>
                  <a:lnTo>
                    <a:pt x="72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  <p:sp>
          <p:nvSpPr>
            <p:cNvPr id="302" name="Freeform 307"/>
            <p:cNvSpPr>
              <a:spLocks noChangeAspect="1"/>
            </p:cNvSpPr>
            <p:nvPr/>
          </p:nvSpPr>
          <p:spPr bwMode="auto">
            <a:xfrm>
              <a:off x="4102" y="3064"/>
              <a:ext cx="602" cy="488"/>
            </a:xfrm>
            <a:custGeom>
              <a:avLst/>
              <a:gdLst>
                <a:gd name="T0" fmla="*/ 822 w 1465"/>
                <a:gd name="T1" fmla="*/ 46 h 1157"/>
                <a:gd name="T2" fmla="*/ 716 w 1465"/>
                <a:gd name="T3" fmla="*/ 59 h 1157"/>
                <a:gd name="T4" fmla="*/ 693 w 1465"/>
                <a:gd name="T5" fmla="*/ 104 h 1157"/>
                <a:gd name="T6" fmla="*/ 622 w 1465"/>
                <a:gd name="T7" fmla="*/ 94 h 1157"/>
                <a:gd name="T8" fmla="*/ 529 w 1465"/>
                <a:gd name="T9" fmla="*/ 91 h 1157"/>
                <a:gd name="T10" fmla="*/ 414 w 1465"/>
                <a:gd name="T11" fmla="*/ 144 h 1157"/>
                <a:gd name="T12" fmla="*/ 390 w 1465"/>
                <a:gd name="T13" fmla="*/ 196 h 1157"/>
                <a:gd name="T14" fmla="*/ 309 w 1465"/>
                <a:gd name="T15" fmla="*/ 249 h 1157"/>
                <a:gd name="T16" fmla="*/ 160 w 1465"/>
                <a:gd name="T17" fmla="*/ 273 h 1157"/>
                <a:gd name="T18" fmla="*/ 55 w 1465"/>
                <a:gd name="T19" fmla="*/ 281 h 1157"/>
                <a:gd name="T20" fmla="*/ 61 w 1465"/>
                <a:gd name="T21" fmla="*/ 463 h 1157"/>
                <a:gd name="T22" fmla="*/ 4 w 1465"/>
                <a:gd name="T23" fmla="*/ 499 h 1157"/>
                <a:gd name="T24" fmla="*/ 34 w 1465"/>
                <a:gd name="T25" fmla="*/ 712 h 1157"/>
                <a:gd name="T26" fmla="*/ 31 w 1465"/>
                <a:gd name="T27" fmla="*/ 792 h 1157"/>
                <a:gd name="T28" fmla="*/ 70 w 1465"/>
                <a:gd name="T29" fmla="*/ 823 h 1157"/>
                <a:gd name="T30" fmla="*/ 185 w 1465"/>
                <a:gd name="T31" fmla="*/ 788 h 1157"/>
                <a:gd name="T32" fmla="*/ 288 w 1465"/>
                <a:gd name="T33" fmla="*/ 810 h 1157"/>
                <a:gd name="T34" fmla="*/ 360 w 1465"/>
                <a:gd name="T35" fmla="*/ 761 h 1157"/>
                <a:gd name="T36" fmla="*/ 483 w 1465"/>
                <a:gd name="T37" fmla="*/ 743 h 1157"/>
                <a:gd name="T38" fmla="*/ 682 w 1465"/>
                <a:gd name="T39" fmla="*/ 796 h 1157"/>
                <a:gd name="T40" fmla="*/ 737 w 1465"/>
                <a:gd name="T41" fmla="*/ 873 h 1157"/>
                <a:gd name="T42" fmla="*/ 822 w 1465"/>
                <a:gd name="T43" fmla="*/ 859 h 1157"/>
                <a:gd name="T44" fmla="*/ 846 w 1465"/>
                <a:gd name="T45" fmla="*/ 867 h 1157"/>
                <a:gd name="T46" fmla="*/ 782 w 1465"/>
                <a:gd name="T47" fmla="*/ 930 h 1157"/>
                <a:gd name="T48" fmla="*/ 902 w 1465"/>
                <a:gd name="T49" fmla="*/ 886 h 1157"/>
                <a:gd name="T50" fmla="*/ 826 w 1465"/>
                <a:gd name="T51" fmla="*/ 966 h 1157"/>
                <a:gd name="T52" fmla="*/ 897 w 1465"/>
                <a:gd name="T53" fmla="*/ 947 h 1157"/>
                <a:gd name="T54" fmla="*/ 867 w 1465"/>
                <a:gd name="T55" fmla="*/ 1024 h 1157"/>
                <a:gd name="T56" fmla="*/ 948 w 1465"/>
                <a:gd name="T57" fmla="*/ 1108 h 1157"/>
                <a:gd name="T58" fmla="*/ 1026 w 1465"/>
                <a:gd name="T59" fmla="*/ 1121 h 1157"/>
                <a:gd name="T60" fmla="*/ 1060 w 1465"/>
                <a:gd name="T61" fmla="*/ 1139 h 1157"/>
                <a:gd name="T62" fmla="*/ 1166 w 1465"/>
                <a:gd name="T63" fmla="*/ 1139 h 1157"/>
                <a:gd name="T64" fmla="*/ 1255 w 1465"/>
                <a:gd name="T65" fmla="*/ 1121 h 1157"/>
                <a:gd name="T66" fmla="*/ 1341 w 1465"/>
                <a:gd name="T67" fmla="*/ 992 h 1157"/>
                <a:gd name="T68" fmla="*/ 1410 w 1465"/>
                <a:gd name="T69" fmla="*/ 873 h 1157"/>
                <a:gd name="T70" fmla="*/ 1465 w 1465"/>
                <a:gd name="T71" fmla="*/ 691 h 1157"/>
                <a:gd name="T72" fmla="*/ 1410 w 1465"/>
                <a:gd name="T73" fmla="*/ 473 h 1157"/>
                <a:gd name="T74" fmla="*/ 1335 w 1465"/>
                <a:gd name="T75" fmla="*/ 384 h 1157"/>
                <a:gd name="T76" fmla="*/ 1284 w 1465"/>
                <a:gd name="T77" fmla="*/ 325 h 1157"/>
                <a:gd name="T78" fmla="*/ 1270 w 1465"/>
                <a:gd name="T79" fmla="*/ 214 h 1157"/>
                <a:gd name="T80" fmla="*/ 1226 w 1465"/>
                <a:gd name="T81" fmla="*/ 129 h 1157"/>
                <a:gd name="T82" fmla="*/ 1185 w 1465"/>
                <a:gd name="T83" fmla="*/ 99 h 1157"/>
                <a:gd name="T84" fmla="*/ 1146 w 1465"/>
                <a:gd name="T85" fmla="*/ 237 h 1157"/>
                <a:gd name="T86" fmla="*/ 1090 w 1465"/>
                <a:gd name="T87" fmla="*/ 255 h 1157"/>
                <a:gd name="T88" fmla="*/ 987 w 1465"/>
                <a:gd name="T89" fmla="*/ 188 h 1157"/>
                <a:gd name="T90" fmla="*/ 951 w 1465"/>
                <a:gd name="T91" fmla="*/ 139 h 1157"/>
                <a:gd name="T92" fmla="*/ 987 w 1465"/>
                <a:gd name="T93" fmla="*/ 67 h 1157"/>
                <a:gd name="T94" fmla="*/ 967 w 1465"/>
                <a:gd name="T95" fmla="*/ 59 h 1157"/>
                <a:gd name="T96" fmla="*/ 862 w 1465"/>
                <a:gd name="T97" fmla="*/ 0 h 1157"/>
                <a:gd name="T98" fmla="*/ 837 w 1465"/>
                <a:gd name="T99" fmla="*/ 0 h 1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65" h="1157">
                  <a:moveTo>
                    <a:pt x="837" y="0"/>
                  </a:moveTo>
                  <a:lnTo>
                    <a:pt x="822" y="46"/>
                  </a:lnTo>
                  <a:lnTo>
                    <a:pt x="782" y="32"/>
                  </a:lnTo>
                  <a:lnTo>
                    <a:pt x="716" y="59"/>
                  </a:lnTo>
                  <a:lnTo>
                    <a:pt x="716" y="104"/>
                  </a:lnTo>
                  <a:lnTo>
                    <a:pt x="693" y="104"/>
                  </a:lnTo>
                  <a:lnTo>
                    <a:pt x="643" y="94"/>
                  </a:lnTo>
                  <a:lnTo>
                    <a:pt x="622" y="94"/>
                  </a:lnTo>
                  <a:lnTo>
                    <a:pt x="592" y="71"/>
                  </a:lnTo>
                  <a:lnTo>
                    <a:pt x="529" y="91"/>
                  </a:lnTo>
                  <a:lnTo>
                    <a:pt x="493" y="139"/>
                  </a:lnTo>
                  <a:lnTo>
                    <a:pt x="414" y="144"/>
                  </a:lnTo>
                  <a:lnTo>
                    <a:pt x="393" y="160"/>
                  </a:lnTo>
                  <a:lnTo>
                    <a:pt x="390" y="196"/>
                  </a:lnTo>
                  <a:lnTo>
                    <a:pt x="334" y="249"/>
                  </a:lnTo>
                  <a:lnTo>
                    <a:pt x="309" y="249"/>
                  </a:lnTo>
                  <a:lnTo>
                    <a:pt x="294" y="273"/>
                  </a:lnTo>
                  <a:lnTo>
                    <a:pt x="160" y="273"/>
                  </a:lnTo>
                  <a:lnTo>
                    <a:pt x="85" y="259"/>
                  </a:lnTo>
                  <a:lnTo>
                    <a:pt x="55" y="281"/>
                  </a:lnTo>
                  <a:lnTo>
                    <a:pt x="44" y="370"/>
                  </a:lnTo>
                  <a:lnTo>
                    <a:pt x="61" y="463"/>
                  </a:lnTo>
                  <a:lnTo>
                    <a:pt x="4" y="440"/>
                  </a:lnTo>
                  <a:lnTo>
                    <a:pt x="4" y="499"/>
                  </a:lnTo>
                  <a:lnTo>
                    <a:pt x="34" y="668"/>
                  </a:lnTo>
                  <a:lnTo>
                    <a:pt x="34" y="712"/>
                  </a:lnTo>
                  <a:lnTo>
                    <a:pt x="0" y="770"/>
                  </a:lnTo>
                  <a:lnTo>
                    <a:pt x="31" y="792"/>
                  </a:lnTo>
                  <a:lnTo>
                    <a:pt x="50" y="796"/>
                  </a:lnTo>
                  <a:lnTo>
                    <a:pt x="70" y="823"/>
                  </a:lnTo>
                  <a:lnTo>
                    <a:pt x="115" y="823"/>
                  </a:lnTo>
                  <a:lnTo>
                    <a:pt x="185" y="788"/>
                  </a:lnTo>
                  <a:lnTo>
                    <a:pt x="230" y="792"/>
                  </a:lnTo>
                  <a:lnTo>
                    <a:pt x="288" y="810"/>
                  </a:lnTo>
                  <a:lnTo>
                    <a:pt x="324" y="805"/>
                  </a:lnTo>
                  <a:lnTo>
                    <a:pt x="360" y="761"/>
                  </a:lnTo>
                  <a:lnTo>
                    <a:pt x="414" y="761"/>
                  </a:lnTo>
                  <a:lnTo>
                    <a:pt x="483" y="743"/>
                  </a:lnTo>
                  <a:lnTo>
                    <a:pt x="604" y="748"/>
                  </a:lnTo>
                  <a:lnTo>
                    <a:pt x="682" y="796"/>
                  </a:lnTo>
                  <a:lnTo>
                    <a:pt x="727" y="855"/>
                  </a:lnTo>
                  <a:lnTo>
                    <a:pt x="737" y="873"/>
                  </a:lnTo>
                  <a:lnTo>
                    <a:pt x="757" y="881"/>
                  </a:lnTo>
                  <a:lnTo>
                    <a:pt x="822" y="859"/>
                  </a:lnTo>
                  <a:lnTo>
                    <a:pt x="891" y="815"/>
                  </a:lnTo>
                  <a:lnTo>
                    <a:pt x="846" y="867"/>
                  </a:lnTo>
                  <a:lnTo>
                    <a:pt x="822" y="909"/>
                  </a:lnTo>
                  <a:lnTo>
                    <a:pt x="782" y="930"/>
                  </a:lnTo>
                  <a:lnTo>
                    <a:pt x="846" y="912"/>
                  </a:lnTo>
                  <a:lnTo>
                    <a:pt x="902" y="886"/>
                  </a:lnTo>
                  <a:lnTo>
                    <a:pt x="862" y="944"/>
                  </a:lnTo>
                  <a:lnTo>
                    <a:pt x="826" y="966"/>
                  </a:lnTo>
                  <a:lnTo>
                    <a:pt x="882" y="952"/>
                  </a:lnTo>
                  <a:lnTo>
                    <a:pt x="897" y="947"/>
                  </a:lnTo>
                  <a:lnTo>
                    <a:pt x="888" y="983"/>
                  </a:lnTo>
                  <a:lnTo>
                    <a:pt x="867" y="1024"/>
                  </a:lnTo>
                  <a:lnTo>
                    <a:pt x="878" y="1059"/>
                  </a:lnTo>
                  <a:lnTo>
                    <a:pt x="948" y="1108"/>
                  </a:lnTo>
                  <a:lnTo>
                    <a:pt x="967" y="1117"/>
                  </a:lnTo>
                  <a:lnTo>
                    <a:pt x="1026" y="1121"/>
                  </a:lnTo>
                  <a:lnTo>
                    <a:pt x="1075" y="1108"/>
                  </a:lnTo>
                  <a:lnTo>
                    <a:pt x="1060" y="1139"/>
                  </a:lnTo>
                  <a:lnTo>
                    <a:pt x="1086" y="1157"/>
                  </a:lnTo>
                  <a:lnTo>
                    <a:pt x="1166" y="1139"/>
                  </a:lnTo>
                  <a:lnTo>
                    <a:pt x="1205" y="1135"/>
                  </a:lnTo>
                  <a:lnTo>
                    <a:pt x="1255" y="1121"/>
                  </a:lnTo>
                  <a:lnTo>
                    <a:pt x="1301" y="1063"/>
                  </a:lnTo>
                  <a:lnTo>
                    <a:pt x="1341" y="992"/>
                  </a:lnTo>
                  <a:lnTo>
                    <a:pt x="1374" y="956"/>
                  </a:lnTo>
                  <a:lnTo>
                    <a:pt x="1410" y="873"/>
                  </a:lnTo>
                  <a:lnTo>
                    <a:pt x="1465" y="796"/>
                  </a:lnTo>
                  <a:lnTo>
                    <a:pt x="1465" y="691"/>
                  </a:lnTo>
                  <a:lnTo>
                    <a:pt x="1445" y="574"/>
                  </a:lnTo>
                  <a:lnTo>
                    <a:pt x="1410" y="473"/>
                  </a:lnTo>
                  <a:lnTo>
                    <a:pt x="1370" y="420"/>
                  </a:lnTo>
                  <a:lnTo>
                    <a:pt x="1335" y="384"/>
                  </a:lnTo>
                  <a:lnTo>
                    <a:pt x="1295" y="343"/>
                  </a:lnTo>
                  <a:lnTo>
                    <a:pt x="1284" y="325"/>
                  </a:lnTo>
                  <a:lnTo>
                    <a:pt x="1275" y="255"/>
                  </a:lnTo>
                  <a:lnTo>
                    <a:pt x="1270" y="214"/>
                  </a:lnTo>
                  <a:lnTo>
                    <a:pt x="1235" y="188"/>
                  </a:lnTo>
                  <a:lnTo>
                    <a:pt x="1226" y="129"/>
                  </a:lnTo>
                  <a:lnTo>
                    <a:pt x="1205" y="77"/>
                  </a:lnTo>
                  <a:lnTo>
                    <a:pt x="1185" y="99"/>
                  </a:lnTo>
                  <a:lnTo>
                    <a:pt x="1170" y="147"/>
                  </a:lnTo>
                  <a:lnTo>
                    <a:pt x="1146" y="237"/>
                  </a:lnTo>
                  <a:lnTo>
                    <a:pt x="1116" y="255"/>
                  </a:lnTo>
                  <a:lnTo>
                    <a:pt x="1090" y="255"/>
                  </a:lnTo>
                  <a:lnTo>
                    <a:pt x="1031" y="211"/>
                  </a:lnTo>
                  <a:lnTo>
                    <a:pt x="987" y="188"/>
                  </a:lnTo>
                  <a:lnTo>
                    <a:pt x="962" y="167"/>
                  </a:lnTo>
                  <a:lnTo>
                    <a:pt x="951" y="139"/>
                  </a:lnTo>
                  <a:lnTo>
                    <a:pt x="982" y="99"/>
                  </a:lnTo>
                  <a:lnTo>
                    <a:pt x="987" y="67"/>
                  </a:lnTo>
                  <a:lnTo>
                    <a:pt x="997" y="55"/>
                  </a:lnTo>
                  <a:lnTo>
                    <a:pt x="967" y="59"/>
                  </a:lnTo>
                  <a:lnTo>
                    <a:pt x="891" y="20"/>
                  </a:lnTo>
                  <a:lnTo>
                    <a:pt x="862" y="0"/>
                  </a:lnTo>
                  <a:lnTo>
                    <a:pt x="837" y="0"/>
                  </a:lnTo>
                  <a:lnTo>
                    <a:pt x="837" y="0"/>
                  </a:lnTo>
                  <a:close/>
                </a:path>
              </a:pathLst>
            </a:custGeom>
            <a:solidFill>
              <a:srgbClr val="C0C0C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45454"/>
                </a:solidFill>
                <a:latin typeface="Arial" charset="0"/>
              </a:endParaRPr>
            </a:p>
          </p:txBody>
        </p:sp>
      </p:grpSp>
      <p:sp>
        <p:nvSpPr>
          <p:cNvPr id="304" name="Rectangle 303"/>
          <p:cNvSpPr/>
          <p:nvPr/>
        </p:nvSpPr>
        <p:spPr>
          <a:xfrm>
            <a:off x="318439" y="598743"/>
            <a:ext cx="8126952" cy="235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endParaRPr lang="en-GB" sz="3200" dirty="0">
              <a:solidFill>
                <a:prstClr val="black"/>
              </a:solidFill>
            </a:endParaRPr>
          </a:p>
          <a:p>
            <a:pPr lvl="0" algn="ctr">
              <a:spcBef>
                <a:spcPct val="20000"/>
              </a:spcBef>
            </a:pPr>
            <a:endParaRPr lang="en-GB" sz="3200" dirty="0">
              <a:solidFill>
                <a:prstClr val="black"/>
              </a:solidFill>
            </a:endParaRPr>
          </a:p>
          <a:p>
            <a:pPr lvl="0" algn="ctr">
              <a:spcBef>
                <a:spcPct val="20000"/>
              </a:spcBef>
            </a:pPr>
            <a:r>
              <a:rPr lang="en-GB" sz="3200" dirty="0">
                <a:solidFill>
                  <a:schemeClr val="tx2"/>
                </a:solidFill>
              </a:rPr>
              <a:t>THANK YOU!</a:t>
            </a:r>
          </a:p>
          <a:p>
            <a:pPr lvl="0" algn="ctr">
              <a:spcBef>
                <a:spcPct val="20000"/>
              </a:spcBef>
            </a:pPr>
            <a:endParaRPr lang="en-GB" sz="3200" dirty="0">
              <a:solidFill>
                <a:schemeClr val="tx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0740" y="2355525"/>
            <a:ext cx="6774451" cy="3110717"/>
          </a:xfrm>
          <a:prstGeom prst="rect">
            <a:avLst/>
          </a:prstGeom>
        </p:spPr>
      </p:pic>
      <p:sp>
        <p:nvSpPr>
          <p:cNvPr id="9217" name="Slide Number Placeholder 92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EBA9E-28E5-43F0-AC2E-EBE274026158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065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0450" name="Group 2"/>
          <p:cNvGrpSpPr>
            <a:grpSpLocks/>
          </p:cNvGrpSpPr>
          <p:nvPr/>
        </p:nvGrpSpPr>
        <p:grpSpPr bwMode="auto">
          <a:xfrm>
            <a:off x="382588" y="0"/>
            <a:ext cx="8761412" cy="584200"/>
            <a:chOff x="241" y="0"/>
            <a:chExt cx="5565" cy="408"/>
          </a:xfrm>
        </p:grpSpPr>
        <p:sp>
          <p:nvSpPr>
            <p:cNvPr id="360451" name="Rectangle 3"/>
            <p:cNvSpPr>
              <a:spLocks noChangeArrowheads="1"/>
            </p:cNvSpPr>
            <p:nvPr/>
          </p:nvSpPr>
          <p:spPr bwMode="auto">
            <a:xfrm>
              <a:off x="241" y="0"/>
              <a:ext cx="1342" cy="40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GB" altLang="en-US" sz="2800" dirty="0">
                <a:solidFill>
                  <a:srgbClr val="E6E0DD"/>
                </a:solidFill>
                <a:latin typeface="Arial" charset="0"/>
              </a:endParaRPr>
            </a:p>
          </p:txBody>
        </p:sp>
        <p:sp>
          <p:nvSpPr>
            <p:cNvPr id="360452" name="Rectangle 4"/>
            <p:cNvSpPr>
              <a:spLocks noChangeArrowheads="1"/>
            </p:cNvSpPr>
            <p:nvPr/>
          </p:nvSpPr>
          <p:spPr bwMode="auto">
            <a:xfrm>
              <a:off x="1648" y="0"/>
              <a:ext cx="1342" cy="40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GB" altLang="en-US" sz="2800" dirty="0">
                <a:solidFill>
                  <a:srgbClr val="E6E0DD"/>
                </a:solidFill>
                <a:latin typeface="Arial" charset="0"/>
              </a:endParaRPr>
            </a:p>
          </p:txBody>
        </p:sp>
        <p:sp>
          <p:nvSpPr>
            <p:cNvPr id="360453" name="Rectangle 5"/>
            <p:cNvSpPr>
              <a:spLocks noChangeArrowheads="1"/>
            </p:cNvSpPr>
            <p:nvPr/>
          </p:nvSpPr>
          <p:spPr bwMode="auto">
            <a:xfrm>
              <a:off x="3056" y="0"/>
              <a:ext cx="1342" cy="40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GB" altLang="en-US" sz="2800" dirty="0">
                <a:solidFill>
                  <a:srgbClr val="E6E0DD"/>
                </a:solidFill>
                <a:latin typeface="Arial" charset="0"/>
              </a:endParaRPr>
            </a:p>
          </p:txBody>
        </p:sp>
        <p:sp>
          <p:nvSpPr>
            <p:cNvPr id="360454" name="Rectangle 6"/>
            <p:cNvSpPr>
              <a:spLocks noChangeArrowheads="1"/>
            </p:cNvSpPr>
            <p:nvPr/>
          </p:nvSpPr>
          <p:spPr bwMode="auto">
            <a:xfrm>
              <a:off x="4464" y="0"/>
              <a:ext cx="1342" cy="40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GB" altLang="en-US" sz="2800" dirty="0">
                <a:solidFill>
                  <a:srgbClr val="E6E0DD"/>
                </a:solidFill>
                <a:latin typeface="Arial" charset="0"/>
              </a:endParaRPr>
            </a:p>
          </p:txBody>
        </p:sp>
      </p:grpSp>
      <p:sp>
        <p:nvSpPr>
          <p:cNvPr id="360455" name="Rectangle 7"/>
          <p:cNvSpPr>
            <a:spLocks noChangeArrowheads="1"/>
          </p:cNvSpPr>
          <p:nvPr/>
        </p:nvSpPr>
        <p:spPr bwMode="auto">
          <a:xfrm>
            <a:off x="492125" y="6161088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n-GB" altLang="en-US" sz="2800" dirty="0">
              <a:solidFill>
                <a:srgbClr val="545454"/>
              </a:solidFill>
              <a:latin typeface="Arial" charset="0"/>
            </a:endParaRPr>
          </a:p>
        </p:txBody>
      </p:sp>
      <p:pic>
        <p:nvPicPr>
          <p:cNvPr id="360457" name="Picture 9" descr="08_LOGO_OSCE_pp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6034088"/>
            <a:ext cx="3724275" cy="43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0458" name="Rectangle 10"/>
          <p:cNvSpPr>
            <a:spLocks noChangeArrowheads="1"/>
          </p:cNvSpPr>
          <p:nvPr/>
        </p:nvSpPr>
        <p:spPr bwMode="auto">
          <a:xfrm>
            <a:off x="1762125" y="496888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n-GB" altLang="en-US" sz="2800" dirty="0">
              <a:solidFill>
                <a:srgbClr val="545454"/>
              </a:solidFill>
              <a:latin typeface="Arial" charset="0"/>
            </a:endParaRPr>
          </a:p>
        </p:txBody>
      </p:sp>
      <p:sp>
        <p:nvSpPr>
          <p:cNvPr id="360459" name="Rectangle 11"/>
          <p:cNvSpPr>
            <a:spLocks noChangeArrowheads="1"/>
          </p:cNvSpPr>
          <p:nvPr/>
        </p:nvSpPr>
        <p:spPr bwMode="auto">
          <a:xfrm>
            <a:off x="419100" y="317500"/>
            <a:ext cx="1409700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defRPr sz="3700">
                <a:solidFill>
                  <a:schemeClr val="tx1"/>
                </a:solidFill>
                <a:latin typeface="Arial" charset="0"/>
              </a:defRPr>
            </a:lvl1pPr>
            <a:lvl2pPr>
              <a:lnSpc>
                <a:spcPct val="90000"/>
              </a:lnSpc>
              <a:defRPr sz="3700">
                <a:solidFill>
                  <a:schemeClr val="tx1"/>
                </a:solidFill>
                <a:latin typeface="Arial" charset="0"/>
              </a:defRPr>
            </a:lvl2pPr>
            <a:lvl3pPr>
              <a:lnSpc>
                <a:spcPct val="90000"/>
              </a:lnSpc>
              <a:defRPr sz="3700">
                <a:solidFill>
                  <a:schemeClr val="tx1"/>
                </a:solidFill>
                <a:latin typeface="Arial" charset="0"/>
              </a:defRPr>
            </a:lvl3pPr>
            <a:lvl4pPr>
              <a:lnSpc>
                <a:spcPct val="90000"/>
              </a:lnSpc>
              <a:defRPr sz="3700">
                <a:solidFill>
                  <a:schemeClr val="tx1"/>
                </a:solidFill>
                <a:latin typeface="Arial" charset="0"/>
              </a:defRPr>
            </a:lvl4pPr>
            <a:lvl5pPr>
              <a:lnSpc>
                <a:spcPct val="90000"/>
              </a:lnSpc>
              <a:defRPr sz="3700"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de-DE" altLang="en-US" sz="1500" dirty="0">
                <a:solidFill>
                  <a:srgbClr val="00427C"/>
                </a:solidFill>
                <a:latin typeface="Helvetica" pitchFamily="34" charset="0"/>
              </a:rPr>
              <a:t>osce.org</a:t>
            </a:r>
            <a:endParaRPr lang="de-DE" altLang="en-US" sz="4200" dirty="0">
              <a:solidFill>
                <a:srgbClr val="545454"/>
              </a:solidFill>
            </a:endParaRPr>
          </a:p>
        </p:txBody>
      </p:sp>
      <p:sp>
        <p:nvSpPr>
          <p:cNvPr id="360461" name="Line 13"/>
          <p:cNvSpPr>
            <a:spLocks noChangeShapeType="1"/>
          </p:cNvSpPr>
          <p:nvPr/>
        </p:nvSpPr>
        <p:spPr bwMode="auto">
          <a:xfrm>
            <a:off x="406400" y="1587500"/>
            <a:ext cx="8737600" cy="0"/>
          </a:xfrm>
          <a:prstGeom prst="line">
            <a:avLst/>
          </a:prstGeom>
          <a:noFill/>
          <a:ln w="9525">
            <a:solidFill>
              <a:srgbClr val="A6A6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GB" sz="2800" dirty="0">
              <a:solidFill>
                <a:srgbClr val="545454"/>
              </a:solidFill>
              <a:latin typeface="Arial" charset="0"/>
            </a:endParaRPr>
          </a:p>
        </p:txBody>
      </p:sp>
      <p:sp>
        <p:nvSpPr>
          <p:cNvPr id="360462" name="Rectangle 14"/>
          <p:cNvSpPr>
            <a:spLocks noChangeArrowheads="1"/>
          </p:cNvSpPr>
          <p:nvPr/>
        </p:nvSpPr>
        <p:spPr bwMode="auto">
          <a:xfrm>
            <a:off x="369888" y="738188"/>
            <a:ext cx="7823200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b"/>
          <a:lstStyle>
            <a:lvl1pPr>
              <a:lnSpc>
                <a:spcPct val="90000"/>
              </a:lnSpc>
              <a:defRPr sz="3700">
                <a:solidFill>
                  <a:schemeClr val="tx1"/>
                </a:solidFill>
                <a:latin typeface="Arial" charset="0"/>
              </a:defRPr>
            </a:lvl1pPr>
            <a:lvl2pPr>
              <a:lnSpc>
                <a:spcPct val="90000"/>
              </a:lnSpc>
              <a:defRPr sz="3700">
                <a:solidFill>
                  <a:schemeClr val="tx1"/>
                </a:solidFill>
                <a:latin typeface="Arial" charset="0"/>
              </a:defRPr>
            </a:lvl2pPr>
            <a:lvl3pPr>
              <a:lnSpc>
                <a:spcPct val="90000"/>
              </a:lnSpc>
              <a:defRPr sz="3700">
                <a:solidFill>
                  <a:schemeClr val="tx1"/>
                </a:solidFill>
                <a:latin typeface="Arial" charset="0"/>
              </a:defRPr>
            </a:lvl3pPr>
            <a:lvl4pPr>
              <a:lnSpc>
                <a:spcPct val="90000"/>
              </a:lnSpc>
              <a:defRPr sz="3700">
                <a:solidFill>
                  <a:schemeClr val="tx1"/>
                </a:solidFill>
                <a:latin typeface="Arial" charset="0"/>
              </a:defRPr>
            </a:lvl4pPr>
            <a:lvl5pPr>
              <a:lnSpc>
                <a:spcPct val="90000"/>
              </a:lnSpc>
              <a:defRPr sz="3700"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GB" altLang="en-US" sz="2500" dirty="0">
              <a:solidFill>
                <a:srgbClr val="545454"/>
              </a:solidFill>
              <a:latin typeface="Helvetic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44725" y="894268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200" b="1" cap="all" dirty="0">
                <a:ln w="9000" cmpd="sng">
                  <a:solidFill>
                    <a:srgbClr val="464646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OSCE</a:t>
            </a:r>
            <a:endParaRPr lang="en-GB" altLang="en-US" sz="3200" b="1" cap="all" dirty="0">
              <a:ln w="9000" cmpd="sng">
                <a:solidFill>
                  <a:srgbClr val="464646">
                    <a:shade val="50000"/>
                    <a:satMod val="120000"/>
                  </a:srgbClr>
                </a:solidFill>
                <a:prstDash val="solid"/>
              </a:ln>
              <a:solidFill>
                <a:schemeClr val="tx2"/>
              </a:solidFill>
              <a:effectLst>
                <a:reflection blurRad="12700" stA="28000" endPos="45000" dist="1000" dir="5400000" sy="-100000" algn="bl" rotWithShape="0"/>
              </a:effectLst>
              <a:latin typeface="+mj-lt"/>
            </a:endParaRPr>
          </a:p>
        </p:txBody>
      </p:sp>
      <p:pic>
        <p:nvPicPr>
          <p:cNvPr id="15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6588" y="1635125"/>
            <a:ext cx="800100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363304"/>
      </p:ext>
    </p:extLst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243682" y="1735138"/>
            <a:ext cx="8648798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9017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376238" indent="-185738" defTabSz="9017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17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17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17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2060"/>
              </a:buClr>
            </a:pPr>
            <a:r>
              <a:rPr lang="en-US" altLang="en-US" sz="3200" b="1" u="sng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Key OSCE documents: </a:t>
            </a:r>
          </a:p>
          <a:p>
            <a:pPr marL="363538" indent="-363538" eaLnBrk="1" hangingPunct="1">
              <a:spcBef>
                <a:spcPct val="20000"/>
              </a:spcBef>
              <a:buClr>
                <a:srgbClr val="002060"/>
              </a:buClr>
              <a:buFont typeface="Wingdings" panose="05000000000000000000" pitchFamily="2" charset="2"/>
              <a:buChar char="§"/>
            </a:pPr>
            <a:endParaRPr lang="en-GB" altLang="en-US" sz="10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63538" indent="-363538" eaLnBrk="1" hangingPunct="1">
              <a:spcBef>
                <a:spcPct val="20000"/>
              </a:spcBef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GB" altLang="en-US" sz="32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Ministerial Council Decision №3/04, Ministerial Council Decision № 7/06, Ministerial Council Decision № 10/08</a:t>
            </a:r>
          </a:p>
          <a:p>
            <a:pPr eaLnBrk="1" hangingPunct="1">
              <a:spcBef>
                <a:spcPct val="20000"/>
              </a:spcBef>
              <a:buClr>
                <a:srgbClr val="002060"/>
              </a:buClr>
            </a:pPr>
            <a:endParaRPr lang="en-GB" altLang="en-US" sz="10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63538" indent="-363538" eaLnBrk="1" hangingPunct="1">
              <a:spcBef>
                <a:spcPct val="20000"/>
              </a:spcBef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GB" altLang="en-US" sz="32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OSCE Consolidated Framework for the Fight Against Terrorism </a:t>
            </a:r>
            <a:r>
              <a:rPr lang="en-GB" altLang="en-US" sz="25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(PC Dec 1063/2012)</a:t>
            </a:r>
            <a:r>
              <a:rPr lang="en-GB" altLang="en-US" sz="32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363538" indent="-363538" eaLnBrk="1" hangingPunct="1">
              <a:spcBef>
                <a:spcPct val="20000"/>
              </a:spcBef>
              <a:buClr>
                <a:srgbClr val="002060"/>
              </a:buClr>
              <a:buFont typeface="Wingdings" panose="05000000000000000000" pitchFamily="2" charset="2"/>
              <a:buChar char="§"/>
            </a:pPr>
            <a:endParaRPr lang="en-GB" altLang="en-US" sz="32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63538" indent="-363538" eaLnBrk="1" hangingPunct="1">
              <a:spcBef>
                <a:spcPct val="20000"/>
              </a:spcBef>
              <a:buClr>
                <a:srgbClr val="002060"/>
              </a:buClr>
              <a:buFont typeface="Wingdings" panose="05000000000000000000" pitchFamily="2" charset="2"/>
              <a:buChar char="§"/>
            </a:pPr>
            <a:endParaRPr lang="en-GB" altLang="en-US" sz="1600" b="1" dirty="0">
              <a:solidFill>
                <a:srgbClr val="02020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en-GB" altLang="en-US" sz="2000" dirty="0"/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en-GB" altLang="en-US" sz="2000" dirty="0"/>
          </a:p>
        </p:txBody>
      </p:sp>
      <p:sp>
        <p:nvSpPr>
          <p:cNvPr id="19460" name="Line 4"/>
          <p:cNvSpPr>
            <a:spLocks noChangeShapeType="1"/>
          </p:cNvSpPr>
          <p:nvPr/>
        </p:nvSpPr>
        <p:spPr bwMode="auto">
          <a:xfrm>
            <a:off x="406400" y="1587500"/>
            <a:ext cx="8737600" cy="0"/>
          </a:xfrm>
          <a:prstGeom prst="line">
            <a:avLst/>
          </a:prstGeom>
          <a:noFill/>
          <a:ln w="9525">
            <a:solidFill>
              <a:srgbClr val="A6A6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19461" name="Group 5"/>
          <p:cNvGrpSpPr>
            <a:grpSpLocks/>
          </p:cNvGrpSpPr>
          <p:nvPr/>
        </p:nvGrpSpPr>
        <p:grpSpPr bwMode="auto">
          <a:xfrm>
            <a:off x="382588" y="0"/>
            <a:ext cx="8761412" cy="584200"/>
            <a:chOff x="241" y="0"/>
            <a:chExt cx="5565" cy="408"/>
          </a:xfrm>
        </p:grpSpPr>
        <p:sp>
          <p:nvSpPr>
            <p:cNvPr id="19759" name="Rectangle 6"/>
            <p:cNvSpPr>
              <a:spLocks noChangeArrowheads="1"/>
            </p:cNvSpPr>
            <p:nvPr/>
          </p:nvSpPr>
          <p:spPr bwMode="auto">
            <a:xfrm>
              <a:off x="241" y="0"/>
              <a:ext cx="1342" cy="40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en-US" altLang="en-US" sz="2800" dirty="0">
                <a:solidFill>
                  <a:srgbClr val="E6E0DD"/>
                </a:solidFill>
              </a:endParaRPr>
            </a:p>
          </p:txBody>
        </p:sp>
        <p:sp>
          <p:nvSpPr>
            <p:cNvPr id="19760" name="Rectangle 7"/>
            <p:cNvSpPr>
              <a:spLocks noChangeArrowheads="1"/>
            </p:cNvSpPr>
            <p:nvPr/>
          </p:nvSpPr>
          <p:spPr bwMode="auto">
            <a:xfrm>
              <a:off x="1648" y="0"/>
              <a:ext cx="1342" cy="40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en-US" altLang="en-US" sz="2800" dirty="0">
                <a:solidFill>
                  <a:srgbClr val="E6E0DD"/>
                </a:solidFill>
              </a:endParaRPr>
            </a:p>
          </p:txBody>
        </p:sp>
        <p:sp>
          <p:nvSpPr>
            <p:cNvPr id="19761" name="Rectangle 8"/>
            <p:cNvSpPr>
              <a:spLocks noChangeArrowheads="1"/>
            </p:cNvSpPr>
            <p:nvPr/>
          </p:nvSpPr>
          <p:spPr bwMode="auto">
            <a:xfrm>
              <a:off x="3056" y="0"/>
              <a:ext cx="1342" cy="40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en-US" altLang="en-US" sz="2800" dirty="0">
                <a:solidFill>
                  <a:srgbClr val="E6E0DD"/>
                </a:solidFill>
              </a:endParaRPr>
            </a:p>
          </p:txBody>
        </p:sp>
        <p:sp>
          <p:nvSpPr>
            <p:cNvPr id="19762" name="Rectangle 9"/>
            <p:cNvSpPr>
              <a:spLocks noChangeArrowheads="1"/>
            </p:cNvSpPr>
            <p:nvPr/>
          </p:nvSpPr>
          <p:spPr bwMode="auto">
            <a:xfrm>
              <a:off x="4464" y="0"/>
              <a:ext cx="1342" cy="40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en-US" altLang="en-US" sz="2800" dirty="0">
                <a:solidFill>
                  <a:srgbClr val="E6E0DD"/>
                </a:solidFill>
              </a:endParaRPr>
            </a:p>
          </p:txBody>
        </p:sp>
      </p:grpSp>
      <p:pic>
        <p:nvPicPr>
          <p:cNvPr id="19464" name="Picture 12" descr="08_LOGO_OSCE_pp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6184900"/>
            <a:ext cx="3106737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" name="Rectangle 306"/>
          <p:cNvSpPr/>
          <p:nvPr/>
        </p:nvSpPr>
        <p:spPr>
          <a:xfrm>
            <a:off x="640736" y="831760"/>
            <a:ext cx="81396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200" b="1" cap="all" dirty="0">
                <a:ln w="9000" cmpd="sng">
                  <a:solidFill>
                    <a:srgbClr val="464646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PCUITP: OSCE  mandate </a:t>
            </a:r>
            <a:endParaRPr lang="en-GB" altLang="en-US" sz="3200" b="1" cap="all" dirty="0">
              <a:ln w="9000" cmpd="sng">
                <a:solidFill>
                  <a:srgbClr val="464646">
                    <a:shade val="50000"/>
                    <a:satMod val="120000"/>
                  </a:srgbClr>
                </a:solidFill>
                <a:prstDash val="solid"/>
              </a:ln>
              <a:solidFill>
                <a:schemeClr val="tx2"/>
              </a:solidFill>
              <a:effectLst>
                <a:reflection blurRad="12700" stA="28000" endPos="45000" dist="1000" dir="5400000" sy="-100000" algn="bl" rotWithShape="0"/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73867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8" descr="08_LOGO_OSCE_ppt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2588" y="6034088"/>
            <a:ext cx="3724275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43"/>
          <p:cNvGrpSpPr>
            <a:grpSpLocks/>
          </p:cNvGrpSpPr>
          <p:nvPr/>
        </p:nvGrpSpPr>
        <p:grpSpPr bwMode="auto">
          <a:xfrm>
            <a:off x="382588" y="0"/>
            <a:ext cx="8761412" cy="584200"/>
            <a:chOff x="241" y="0"/>
            <a:chExt cx="5565" cy="408"/>
          </a:xfrm>
        </p:grpSpPr>
        <p:sp>
          <p:nvSpPr>
            <p:cNvPr id="9" name="Rectangle 44"/>
            <p:cNvSpPr>
              <a:spLocks noChangeArrowheads="1"/>
            </p:cNvSpPr>
            <p:nvPr/>
          </p:nvSpPr>
          <p:spPr bwMode="auto">
            <a:xfrm>
              <a:off x="241" y="0"/>
              <a:ext cx="1342" cy="408"/>
            </a:xfrm>
            <a:prstGeom prst="rect">
              <a:avLst/>
            </a:prstGeom>
            <a:solidFill>
              <a:srgbClr val="E3EB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E6E0DD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0" name="Rectangle 45"/>
            <p:cNvSpPr>
              <a:spLocks noChangeArrowheads="1"/>
            </p:cNvSpPr>
            <p:nvPr/>
          </p:nvSpPr>
          <p:spPr bwMode="auto">
            <a:xfrm>
              <a:off x="1648" y="0"/>
              <a:ext cx="1342" cy="408"/>
            </a:xfrm>
            <a:prstGeom prst="rect">
              <a:avLst/>
            </a:prstGeom>
            <a:solidFill>
              <a:srgbClr val="E3EB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E6E0DD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1" name="Rectangle 46"/>
            <p:cNvSpPr>
              <a:spLocks noChangeArrowheads="1"/>
            </p:cNvSpPr>
            <p:nvPr/>
          </p:nvSpPr>
          <p:spPr bwMode="auto">
            <a:xfrm>
              <a:off x="3056" y="0"/>
              <a:ext cx="1342" cy="408"/>
            </a:xfrm>
            <a:prstGeom prst="rect">
              <a:avLst/>
            </a:prstGeom>
            <a:solidFill>
              <a:srgbClr val="E3EB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E6E0DD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2" name="Rectangle 47"/>
            <p:cNvSpPr>
              <a:spLocks noChangeArrowheads="1"/>
            </p:cNvSpPr>
            <p:nvPr/>
          </p:nvSpPr>
          <p:spPr bwMode="auto">
            <a:xfrm>
              <a:off x="4464" y="0"/>
              <a:ext cx="1342" cy="408"/>
            </a:xfrm>
            <a:prstGeom prst="rect">
              <a:avLst/>
            </a:prstGeom>
            <a:solidFill>
              <a:srgbClr val="E3EB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E6E0DD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814264" y="1787326"/>
            <a:ext cx="793420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POPULAR ANSWERS:</a:t>
            </a:r>
          </a:p>
          <a:p>
            <a:pPr marL="342900" indent="-342900">
              <a:buAutoNum type="arabicPeriod"/>
            </a:pPr>
            <a:r>
              <a:rPr lang="en-GB" sz="3000" dirty="0">
                <a:solidFill>
                  <a:schemeClr val="tx2"/>
                </a:solidFill>
              </a:rPr>
              <a:t>Better Policing Skills to monitor, search, collect data, and cooperation with ISPs;</a:t>
            </a:r>
          </a:p>
          <a:p>
            <a:pPr marL="342900" indent="-342900">
              <a:buFontTx/>
              <a:buAutoNum type="arabicPeriod"/>
            </a:pPr>
            <a:r>
              <a:rPr lang="en-GB" sz="3000" dirty="0">
                <a:solidFill>
                  <a:schemeClr val="tx2"/>
                </a:solidFill>
              </a:rPr>
              <a:t>Fast removal of illegal content;</a:t>
            </a:r>
          </a:p>
          <a:p>
            <a:pPr marL="342900" indent="-342900">
              <a:buFontTx/>
              <a:buAutoNum type="arabicPeriod"/>
            </a:pPr>
            <a:r>
              <a:rPr lang="en-GB" sz="3000" dirty="0">
                <a:solidFill>
                  <a:schemeClr val="tx2"/>
                </a:solidFill>
              </a:rPr>
              <a:t>Enhanced Cybersecurity (Including E-Education, Responsible use of ICT);</a:t>
            </a:r>
          </a:p>
          <a:p>
            <a:pPr marL="342900" indent="-342900">
              <a:buFontTx/>
              <a:buAutoNum type="arabicPeriod"/>
            </a:pPr>
            <a:r>
              <a:rPr lang="en-GB" sz="3000" dirty="0">
                <a:solidFill>
                  <a:schemeClr val="tx2"/>
                </a:solidFill>
              </a:rPr>
              <a:t>Mobilizing whole-of-society approach;</a:t>
            </a:r>
          </a:p>
          <a:p>
            <a:pPr marL="342900" indent="-342900">
              <a:buFontTx/>
              <a:buAutoNum type="arabicPeriod"/>
            </a:pPr>
            <a:r>
              <a:rPr lang="en-GB" sz="3000" dirty="0">
                <a:solidFill>
                  <a:schemeClr val="tx2"/>
                </a:solidFill>
              </a:rPr>
              <a:t>Effective campaigns to counter terrorist narratives online.</a:t>
            </a:r>
          </a:p>
          <a:p>
            <a:pPr marL="342900" indent="-342900" algn="ctr">
              <a:buFontTx/>
              <a:buAutoNum type="arabicPeriod"/>
            </a:pPr>
            <a:endParaRPr lang="en-GB" dirty="0"/>
          </a:p>
          <a:p>
            <a:pPr marL="342900" indent="-342900" algn="ctr">
              <a:buFontTx/>
              <a:buAutoNum type="arabicPeriod"/>
            </a:pPr>
            <a:endParaRPr lang="en-GB" dirty="0"/>
          </a:p>
          <a:p>
            <a:pPr marL="342900" indent="-342900" algn="ctr">
              <a:buFontTx/>
              <a:buAutoNum type="arabicPeriod"/>
            </a:pPr>
            <a:endParaRPr lang="en-GB" dirty="0"/>
          </a:p>
          <a:p>
            <a:pPr marL="342900" indent="-342900" algn="ctr">
              <a:buAutoNum type="arabicPeriod"/>
            </a:pPr>
            <a:endParaRPr lang="en-GB" dirty="0"/>
          </a:p>
        </p:txBody>
      </p:sp>
      <p:sp>
        <p:nvSpPr>
          <p:cNvPr id="16" name="Line 4"/>
          <p:cNvSpPr>
            <a:spLocks noChangeShapeType="1"/>
          </p:cNvSpPr>
          <p:nvPr/>
        </p:nvSpPr>
        <p:spPr bwMode="auto">
          <a:xfrm>
            <a:off x="406400" y="1587500"/>
            <a:ext cx="8737600" cy="0"/>
          </a:xfrm>
          <a:prstGeom prst="line">
            <a:avLst/>
          </a:prstGeom>
          <a:noFill/>
          <a:ln w="9525">
            <a:solidFill>
              <a:srgbClr val="A6A6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EBA9E-28E5-43F0-AC2E-EBE274026158}" type="slidenum">
              <a:rPr lang="en-GB" smtClean="0"/>
              <a:t>4</a:t>
            </a:fld>
            <a:endParaRPr lang="en-GB" dirty="0"/>
          </a:p>
        </p:txBody>
      </p:sp>
      <p:sp>
        <p:nvSpPr>
          <p:cNvPr id="18" name="Rectangle 17"/>
          <p:cNvSpPr/>
          <p:nvPr/>
        </p:nvSpPr>
        <p:spPr>
          <a:xfrm>
            <a:off x="680840" y="548680"/>
            <a:ext cx="81396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2800" b="1" cap="all" dirty="0">
                <a:ln w="9000" cmpd="sng">
                  <a:solidFill>
                    <a:srgbClr val="464646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HOW TO</a:t>
            </a:r>
            <a:r>
              <a:rPr lang="ru-RU" altLang="en-US" sz="2800" b="1" cap="all" dirty="0">
                <a:ln w="9000" cmpd="sng">
                  <a:solidFill>
                    <a:srgbClr val="464646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: «</a:t>
            </a:r>
            <a:r>
              <a:rPr lang="en-GB" altLang="en-US" sz="2800" b="1" cap="all" dirty="0">
                <a:ln w="9000" cmpd="sng">
                  <a:solidFill>
                    <a:srgbClr val="464646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PREVENT AND COUNTER THE USE OF THE INTERNET FOR TERRORIST PURPOSES</a:t>
            </a:r>
            <a:r>
              <a:rPr lang="ru-RU" altLang="en-US" sz="2800" b="1" cap="all" dirty="0">
                <a:ln w="9000" cmpd="sng">
                  <a:solidFill>
                    <a:srgbClr val="464646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»?</a:t>
            </a:r>
            <a:endParaRPr lang="en-GB" altLang="en-US" sz="2800" b="1" cap="all" dirty="0">
              <a:ln w="9000" cmpd="sng">
                <a:solidFill>
                  <a:srgbClr val="464646">
                    <a:shade val="50000"/>
                    <a:satMod val="120000"/>
                  </a:srgbClr>
                </a:solidFill>
                <a:prstDash val="solid"/>
              </a:ln>
              <a:solidFill>
                <a:schemeClr val="tx2"/>
              </a:solidFill>
              <a:effectLst>
                <a:reflection blurRad="12700" stA="28000" endPos="45000" dist="1000" dir="5400000" sy="-100000" algn="bl" rotWithShape="0"/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37682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243682" y="1735138"/>
            <a:ext cx="847725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9017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376238" indent="-185738" defTabSz="9017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17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17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17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002060"/>
              </a:buClr>
            </a:pPr>
            <a:r>
              <a:rPr lang="en-GB" altLang="en-US" sz="2100" b="1" u="sng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MONTENEGRO</a:t>
            </a:r>
            <a:endParaRPr lang="en-GB" altLang="en-US" sz="2100" dirty="0"/>
          </a:p>
        </p:txBody>
      </p:sp>
      <p:sp>
        <p:nvSpPr>
          <p:cNvPr id="19460" name="Line 4"/>
          <p:cNvSpPr>
            <a:spLocks noChangeShapeType="1"/>
          </p:cNvSpPr>
          <p:nvPr/>
        </p:nvSpPr>
        <p:spPr bwMode="auto">
          <a:xfrm>
            <a:off x="406400" y="1587500"/>
            <a:ext cx="8737600" cy="0"/>
          </a:xfrm>
          <a:prstGeom prst="line">
            <a:avLst/>
          </a:prstGeom>
          <a:noFill/>
          <a:ln w="9525">
            <a:solidFill>
              <a:srgbClr val="A6A6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19464" name="Picture 12" descr="08_LOGO_OSCE_pp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6184900"/>
            <a:ext cx="3106737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" name="Rectangle 306"/>
          <p:cNvSpPr/>
          <p:nvPr/>
        </p:nvSpPr>
        <p:spPr>
          <a:xfrm>
            <a:off x="243682" y="548680"/>
            <a:ext cx="85767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2800" b="1" cap="all" dirty="0">
                <a:ln w="9000" cmpd="sng">
                  <a:solidFill>
                    <a:srgbClr val="464646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PRIORITIES OF HOW TO</a:t>
            </a:r>
            <a:r>
              <a:rPr lang="ru-RU" altLang="en-US" sz="2800" b="1" cap="all" dirty="0">
                <a:ln w="9000" cmpd="sng">
                  <a:solidFill>
                    <a:srgbClr val="464646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: «</a:t>
            </a:r>
            <a:r>
              <a:rPr lang="en-GB" altLang="en-US" sz="2800" b="1" cap="all" dirty="0">
                <a:ln w="9000" cmpd="sng">
                  <a:solidFill>
                    <a:srgbClr val="464646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PREVENT AND COUNTER THE USE OF THE INTERNET FOR TERRORIST PURPOSES</a:t>
            </a:r>
            <a:r>
              <a:rPr lang="ru-RU" altLang="en-US" sz="2800" b="1" cap="all" dirty="0">
                <a:ln w="9000" cmpd="sng">
                  <a:solidFill>
                    <a:srgbClr val="464646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»</a:t>
            </a:r>
            <a:endParaRPr lang="en-GB" altLang="en-US" sz="2800" b="1" cap="all" dirty="0">
              <a:ln w="9000" cmpd="sng">
                <a:solidFill>
                  <a:srgbClr val="464646">
                    <a:shade val="50000"/>
                    <a:satMod val="120000"/>
                  </a:srgbClr>
                </a:solidFill>
                <a:prstDash val="solid"/>
              </a:ln>
              <a:solidFill>
                <a:schemeClr val="tx2"/>
              </a:solidFill>
              <a:effectLst>
                <a:reflection blurRad="12700" stA="28000" endPos="45000" dist="1000" dir="5400000" sy="-100000" algn="bl" rotWithShape="0"/>
              </a:effectLst>
              <a:latin typeface="+mj-lt"/>
            </a:endParaRPr>
          </a:p>
        </p:txBody>
      </p:sp>
      <p:grpSp>
        <p:nvGrpSpPr>
          <p:cNvPr id="11" name="Group 43"/>
          <p:cNvGrpSpPr>
            <a:grpSpLocks/>
          </p:cNvGrpSpPr>
          <p:nvPr/>
        </p:nvGrpSpPr>
        <p:grpSpPr bwMode="auto">
          <a:xfrm>
            <a:off x="382588" y="0"/>
            <a:ext cx="8761412" cy="584200"/>
            <a:chOff x="241" y="0"/>
            <a:chExt cx="5565" cy="408"/>
          </a:xfrm>
        </p:grpSpPr>
        <p:sp>
          <p:nvSpPr>
            <p:cNvPr id="12" name="Rectangle 44"/>
            <p:cNvSpPr>
              <a:spLocks noChangeArrowheads="1"/>
            </p:cNvSpPr>
            <p:nvPr/>
          </p:nvSpPr>
          <p:spPr bwMode="auto">
            <a:xfrm>
              <a:off x="241" y="0"/>
              <a:ext cx="1342" cy="408"/>
            </a:xfrm>
            <a:prstGeom prst="rect">
              <a:avLst/>
            </a:prstGeom>
            <a:solidFill>
              <a:srgbClr val="E3EB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E6E0DD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3" name="Rectangle 45"/>
            <p:cNvSpPr>
              <a:spLocks noChangeArrowheads="1"/>
            </p:cNvSpPr>
            <p:nvPr/>
          </p:nvSpPr>
          <p:spPr bwMode="auto">
            <a:xfrm>
              <a:off x="1648" y="0"/>
              <a:ext cx="1342" cy="408"/>
            </a:xfrm>
            <a:prstGeom prst="rect">
              <a:avLst/>
            </a:prstGeom>
            <a:solidFill>
              <a:srgbClr val="E3EB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E6E0DD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4" name="Rectangle 46"/>
            <p:cNvSpPr>
              <a:spLocks noChangeArrowheads="1"/>
            </p:cNvSpPr>
            <p:nvPr/>
          </p:nvSpPr>
          <p:spPr bwMode="auto">
            <a:xfrm>
              <a:off x="3056" y="0"/>
              <a:ext cx="1342" cy="408"/>
            </a:xfrm>
            <a:prstGeom prst="rect">
              <a:avLst/>
            </a:prstGeom>
            <a:solidFill>
              <a:srgbClr val="E3EB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E6E0DD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5" name="Rectangle 47"/>
            <p:cNvSpPr>
              <a:spLocks noChangeArrowheads="1"/>
            </p:cNvSpPr>
            <p:nvPr/>
          </p:nvSpPr>
          <p:spPr bwMode="auto">
            <a:xfrm>
              <a:off x="4464" y="0"/>
              <a:ext cx="1342" cy="408"/>
            </a:xfrm>
            <a:prstGeom prst="rect">
              <a:avLst/>
            </a:prstGeom>
            <a:solidFill>
              <a:srgbClr val="E3EB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E6E0DD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endParaRPr>
            </a:p>
          </p:txBody>
        </p:sp>
      </p:grp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val="307016806"/>
              </p:ext>
            </p:extLst>
          </p:nvPr>
        </p:nvGraphicFramePr>
        <p:xfrm>
          <a:off x="106814" y="2020152"/>
          <a:ext cx="8734425" cy="44663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Rectangle 19"/>
          <p:cNvSpPr/>
          <p:nvPr/>
        </p:nvSpPr>
        <p:spPr>
          <a:xfrm rot="1593881">
            <a:off x="7288611" y="1782922"/>
            <a:ext cx="1656184" cy="107721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en-US" sz="3200" b="1" cap="all" dirty="0">
                <a:ln w="9000" cmpd="sng">
                  <a:solidFill>
                    <a:srgbClr val="464646">
                      <a:shade val="50000"/>
                      <a:satMod val="120000"/>
                    </a:srgb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21 </a:t>
            </a:r>
            <a:r>
              <a:rPr lang="en-GB" altLang="en-US" sz="3200" b="1" cap="all" dirty="0">
                <a:ln w="9000" cmpd="sng">
                  <a:solidFill>
                    <a:srgbClr val="464646">
                      <a:shade val="50000"/>
                      <a:satMod val="120000"/>
                    </a:srgb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PEOPLE</a:t>
            </a:r>
          </a:p>
        </p:txBody>
      </p:sp>
    </p:spTree>
    <p:extLst>
      <p:ext uri="{BB962C8B-B14F-4D97-AF65-F5344CB8AC3E}">
        <p14:creationId xmlns:p14="http://schemas.microsoft.com/office/powerpoint/2010/main" val="3254639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462692" y="1728078"/>
            <a:ext cx="847725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9017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376238" indent="-185738" defTabSz="9017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17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17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17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002060"/>
              </a:buClr>
            </a:pPr>
            <a:r>
              <a:rPr lang="en-GB" altLang="en-US" sz="2100" b="1" u="sng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UZBEKISTAN</a:t>
            </a:r>
            <a:r>
              <a:rPr lang="ru-RU" altLang="en-US" sz="2100" b="1" u="sng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GB" altLang="en-US" sz="2100" dirty="0"/>
          </a:p>
        </p:txBody>
      </p:sp>
      <p:sp>
        <p:nvSpPr>
          <p:cNvPr id="19460" name="Line 4"/>
          <p:cNvSpPr>
            <a:spLocks noChangeShapeType="1"/>
          </p:cNvSpPr>
          <p:nvPr/>
        </p:nvSpPr>
        <p:spPr bwMode="auto">
          <a:xfrm>
            <a:off x="406400" y="1587500"/>
            <a:ext cx="8737600" cy="0"/>
          </a:xfrm>
          <a:prstGeom prst="line">
            <a:avLst/>
          </a:prstGeom>
          <a:noFill/>
          <a:ln w="9525">
            <a:solidFill>
              <a:srgbClr val="A6A6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19464" name="Picture 12" descr="08_LOGO_OSCE_pp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6184900"/>
            <a:ext cx="3106737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43"/>
          <p:cNvGrpSpPr>
            <a:grpSpLocks/>
          </p:cNvGrpSpPr>
          <p:nvPr/>
        </p:nvGrpSpPr>
        <p:grpSpPr bwMode="auto">
          <a:xfrm>
            <a:off x="382588" y="0"/>
            <a:ext cx="8761412" cy="584200"/>
            <a:chOff x="241" y="0"/>
            <a:chExt cx="5565" cy="408"/>
          </a:xfrm>
        </p:grpSpPr>
        <p:sp>
          <p:nvSpPr>
            <p:cNvPr id="12" name="Rectangle 44"/>
            <p:cNvSpPr>
              <a:spLocks noChangeArrowheads="1"/>
            </p:cNvSpPr>
            <p:nvPr/>
          </p:nvSpPr>
          <p:spPr bwMode="auto">
            <a:xfrm>
              <a:off x="241" y="0"/>
              <a:ext cx="1342" cy="408"/>
            </a:xfrm>
            <a:prstGeom prst="rect">
              <a:avLst/>
            </a:prstGeom>
            <a:solidFill>
              <a:srgbClr val="E3EB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E6E0DD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3" name="Rectangle 45"/>
            <p:cNvSpPr>
              <a:spLocks noChangeArrowheads="1"/>
            </p:cNvSpPr>
            <p:nvPr/>
          </p:nvSpPr>
          <p:spPr bwMode="auto">
            <a:xfrm>
              <a:off x="1648" y="0"/>
              <a:ext cx="1342" cy="408"/>
            </a:xfrm>
            <a:prstGeom prst="rect">
              <a:avLst/>
            </a:prstGeom>
            <a:solidFill>
              <a:srgbClr val="E3EB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E6E0DD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4" name="Rectangle 46"/>
            <p:cNvSpPr>
              <a:spLocks noChangeArrowheads="1"/>
            </p:cNvSpPr>
            <p:nvPr/>
          </p:nvSpPr>
          <p:spPr bwMode="auto">
            <a:xfrm>
              <a:off x="3056" y="0"/>
              <a:ext cx="1342" cy="408"/>
            </a:xfrm>
            <a:prstGeom prst="rect">
              <a:avLst/>
            </a:prstGeom>
            <a:solidFill>
              <a:srgbClr val="E3EB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E6E0DD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5" name="Rectangle 47"/>
            <p:cNvSpPr>
              <a:spLocks noChangeArrowheads="1"/>
            </p:cNvSpPr>
            <p:nvPr/>
          </p:nvSpPr>
          <p:spPr bwMode="auto">
            <a:xfrm>
              <a:off x="4464" y="0"/>
              <a:ext cx="1342" cy="408"/>
            </a:xfrm>
            <a:prstGeom prst="rect">
              <a:avLst/>
            </a:prstGeom>
            <a:solidFill>
              <a:srgbClr val="E3EB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E6E0DD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endParaRPr>
            </a:p>
          </p:txBody>
        </p:sp>
      </p:grp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43681" y="-3068419"/>
            <a:ext cx="9134028" cy="457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" name="Chart 15"/>
          <p:cNvGraphicFramePr/>
          <p:nvPr>
            <p:extLst>
              <p:ext uri="{D42A27DB-BD31-4B8C-83A1-F6EECF244321}">
                <p14:modId xmlns:p14="http://schemas.microsoft.com/office/powerpoint/2010/main" val="1472397502"/>
              </p:ext>
            </p:extLst>
          </p:nvPr>
        </p:nvGraphicFramePr>
        <p:xfrm>
          <a:off x="243682" y="2174578"/>
          <a:ext cx="8724900" cy="3918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Rectangle 18"/>
          <p:cNvSpPr/>
          <p:nvPr/>
        </p:nvSpPr>
        <p:spPr>
          <a:xfrm rot="1593881">
            <a:off x="7288611" y="1782922"/>
            <a:ext cx="1656184" cy="107721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en-US" sz="3200" b="1" cap="all" dirty="0">
                <a:ln w="9000" cmpd="sng">
                  <a:solidFill>
                    <a:srgbClr val="464646">
                      <a:shade val="50000"/>
                      <a:satMod val="120000"/>
                    </a:srgb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42 </a:t>
            </a:r>
            <a:r>
              <a:rPr lang="en-GB" altLang="en-US" sz="3200" b="1" cap="all" dirty="0">
                <a:ln w="9000" cmpd="sng">
                  <a:solidFill>
                    <a:srgbClr val="464646">
                      <a:shade val="50000"/>
                      <a:satMod val="120000"/>
                    </a:srgb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PEOPLE</a:t>
            </a:r>
            <a:r>
              <a:rPr lang="ru-RU" altLang="en-US" sz="3200" b="1" cap="all" dirty="0">
                <a:ln w="9000" cmpd="sng">
                  <a:solidFill>
                    <a:srgbClr val="464646">
                      <a:shade val="50000"/>
                      <a:satMod val="120000"/>
                    </a:srgb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en-GB" altLang="en-US" sz="3200" b="1" cap="all" dirty="0">
              <a:ln w="9000" cmpd="sng">
                <a:solidFill>
                  <a:srgbClr val="464646">
                    <a:shade val="50000"/>
                    <a:satMod val="120000"/>
                  </a:srgb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43682" y="548680"/>
            <a:ext cx="85767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2800" b="1" cap="all" dirty="0">
                <a:ln w="9000" cmpd="sng">
                  <a:solidFill>
                    <a:srgbClr val="464646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PRIORITIES OF HOW TO</a:t>
            </a:r>
            <a:r>
              <a:rPr lang="ru-RU" altLang="en-US" sz="2800" b="1" cap="all" dirty="0">
                <a:ln w="9000" cmpd="sng">
                  <a:solidFill>
                    <a:srgbClr val="464646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: «</a:t>
            </a:r>
            <a:r>
              <a:rPr lang="en-GB" altLang="en-US" sz="2800" b="1" cap="all" dirty="0">
                <a:ln w="9000" cmpd="sng">
                  <a:solidFill>
                    <a:srgbClr val="464646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PREVENT AND COUNTER THE USE OF THE INTERNET FOR TERRORIST PURPOSES</a:t>
            </a:r>
            <a:r>
              <a:rPr lang="ru-RU" altLang="en-US" sz="2800" b="1" cap="all" dirty="0">
                <a:ln w="9000" cmpd="sng">
                  <a:solidFill>
                    <a:srgbClr val="464646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»</a:t>
            </a:r>
            <a:endParaRPr lang="en-GB" altLang="en-US" sz="2800" b="1" cap="all" dirty="0">
              <a:ln w="9000" cmpd="sng">
                <a:solidFill>
                  <a:srgbClr val="464646">
                    <a:shade val="50000"/>
                    <a:satMod val="120000"/>
                  </a:srgbClr>
                </a:solidFill>
                <a:prstDash val="solid"/>
              </a:ln>
              <a:solidFill>
                <a:schemeClr val="tx2"/>
              </a:solidFill>
              <a:effectLst>
                <a:reflection blurRad="12700" stA="28000" endPos="45000" dist="1000" dir="5400000" sy="-100000" algn="bl" rotWithShape="0"/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82827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243682" y="1735138"/>
            <a:ext cx="847725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9017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376238" indent="-185738" defTabSz="9017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17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17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17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002060"/>
              </a:buClr>
            </a:pPr>
            <a:r>
              <a:rPr lang="en-GB" altLang="en-US" sz="2100" b="1" u="sng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TAJIKISTAN</a:t>
            </a:r>
            <a:endParaRPr lang="en-GB" altLang="en-US" sz="2100" dirty="0"/>
          </a:p>
        </p:txBody>
      </p:sp>
      <p:sp>
        <p:nvSpPr>
          <p:cNvPr id="19460" name="Line 4"/>
          <p:cNvSpPr>
            <a:spLocks noChangeShapeType="1"/>
          </p:cNvSpPr>
          <p:nvPr/>
        </p:nvSpPr>
        <p:spPr bwMode="auto">
          <a:xfrm>
            <a:off x="406400" y="1587500"/>
            <a:ext cx="8737600" cy="0"/>
          </a:xfrm>
          <a:prstGeom prst="line">
            <a:avLst/>
          </a:prstGeom>
          <a:noFill/>
          <a:ln w="9525">
            <a:solidFill>
              <a:srgbClr val="A6A6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19464" name="Picture 12" descr="08_LOGO_OSCE_pp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6184900"/>
            <a:ext cx="3106737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43"/>
          <p:cNvGrpSpPr>
            <a:grpSpLocks/>
          </p:cNvGrpSpPr>
          <p:nvPr/>
        </p:nvGrpSpPr>
        <p:grpSpPr bwMode="auto">
          <a:xfrm>
            <a:off x="382588" y="0"/>
            <a:ext cx="8761412" cy="584200"/>
            <a:chOff x="241" y="0"/>
            <a:chExt cx="5565" cy="408"/>
          </a:xfrm>
        </p:grpSpPr>
        <p:sp>
          <p:nvSpPr>
            <p:cNvPr id="12" name="Rectangle 44"/>
            <p:cNvSpPr>
              <a:spLocks noChangeArrowheads="1"/>
            </p:cNvSpPr>
            <p:nvPr/>
          </p:nvSpPr>
          <p:spPr bwMode="auto">
            <a:xfrm>
              <a:off x="241" y="0"/>
              <a:ext cx="1342" cy="408"/>
            </a:xfrm>
            <a:prstGeom prst="rect">
              <a:avLst/>
            </a:prstGeom>
            <a:solidFill>
              <a:srgbClr val="E3EB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E6E0DD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3" name="Rectangle 45"/>
            <p:cNvSpPr>
              <a:spLocks noChangeArrowheads="1"/>
            </p:cNvSpPr>
            <p:nvPr/>
          </p:nvSpPr>
          <p:spPr bwMode="auto">
            <a:xfrm>
              <a:off x="1648" y="0"/>
              <a:ext cx="1342" cy="408"/>
            </a:xfrm>
            <a:prstGeom prst="rect">
              <a:avLst/>
            </a:prstGeom>
            <a:solidFill>
              <a:srgbClr val="E3EB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E6E0DD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4" name="Rectangle 46"/>
            <p:cNvSpPr>
              <a:spLocks noChangeArrowheads="1"/>
            </p:cNvSpPr>
            <p:nvPr/>
          </p:nvSpPr>
          <p:spPr bwMode="auto">
            <a:xfrm>
              <a:off x="3056" y="0"/>
              <a:ext cx="1342" cy="408"/>
            </a:xfrm>
            <a:prstGeom prst="rect">
              <a:avLst/>
            </a:prstGeom>
            <a:solidFill>
              <a:srgbClr val="E3EB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E6E0DD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5" name="Rectangle 47"/>
            <p:cNvSpPr>
              <a:spLocks noChangeArrowheads="1"/>
            </p:cNvSpPr>
            <p:nvPr/>
          </p:nvSpPr>
          <p:spPr bwMode="auto">
            <a:xfrm>
              <a:off x="4464" y="0"/>
              <a:ext cx="1342" cy="408"/>
            </a:xfrm>
            <a:prstGeom prst="rect">
              <a:avLst/>
            </a:prstGeom>
            <a:solidFill>
              <a:srgbClr val="E3EB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E6E0DD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endParaRPr>
            </a:p>
          </p:txBody>
        </p:sp>
      </p:grp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712766" y="57942"/>
            <a:ext cx="8431234" cy="399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" name="Chart 15"/>
          <p:cNvGraphicFramePr/>
          <p:nvPr>
            <p:extLst>
              <p:ext uri="{D42A27DB-BD31-4B8C-83A1-F6EECF244321}">
                <p14:modId xmlns:p14="http://schemas.microsoft.com/office/powerpoint/2010/main" val="229990742"/>
              </p:ext>
            </p:extLst>
          </p:nvPr>
        </p:nvGraphicFramePr>
        <p:xfrm>
          <a:off x="534264" y="2149220"/>
          <a:ext cx="8377113" cy="4166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Rectangle 16"/>
          <p:cNvSpPr/>
          <p:nvPr/>
        </p:nvSpPr>
        <p:spPr>
          <a:xfrm rot="1593881">
            <a:off x="7288611" y="1782922"/>
            <a:ext cx="1656184" cy="107721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en-US" sz="3200" b="1" cap="all" dirty="0">
                <a:ln w="9000" cmpd="sng">
                  <a:solidFill>
                    <a:srgbClr val="464646">
                      <a:shade val="50000"/>
                      <a:satMod val="120000"/>
                    </a:srgb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29 </a:t>
            </a:r>
            <a:r>
              <a:rPr lang="en-GB" altLang="en-US" sz="3200" b="1" cap="all" dirty="0">
                <a:ln w="9000" cmpd="sng">
                  <a:solidFill>
                    <a:srgbClr val="464646">
                      <a:shade val="50000"/>
                      <a:satMod val="120000"/>
                    </a:srgb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people</a:t>
            </a:r>
            <a:r>
              <a:rPr lang="ru-RU" altLang="en-US" sz="3200" b="1" cap="all" dirty="0">
                <a:ln w="9000" cmpd="sng">
                  <a:solidFill>
                    <a:srgbClr val="464646">
                      <a:shade val="50000"/>
                      <a:satMod val="120000"/>
                    </a:srgb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. </a:t>
            </a:r>
            <a:endParaRPr lang="en-GB" altLang="en-US" sz="3200" b="1" cap="all" dirty="0">
              <a:ln w="9000" cmpd="sng">
                <a:solidFill>
                  <a:srgbClr val="464646">
                    <a:shade val="50000"/>
                    <a:satMod val="120000"/>
                  </a:srgb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43682" y="548680"/>
            <a:ext cx="85767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2800" b="1" cap="all" dirty="0">
                <a:ln w="9000" cmpd="sng">
                  <a:solidFill>
                    <a:srgbClr val="464646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PRIORITIES OF HOW TO</a:t>
            </a:r>
            <a:r>
              <a:rPr lang="ru-RU" altLang="en-US" sz="2800" b="1" cap="all" dirty="0">
                <a:ln w="9000" cmpd="sng">
                  <a:solidFill>
                    <a:srgbClr val="464646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: «</a:t>
            </a:r>
            <a:r>
              <a:rPr lang="en-GB" altLang="en-US" sz="2800" b="1" cap="all" dirty="0">
                <a:ln w="9000" cmpd="sng">
                  <a:solidFill>
                    <a:srgbClr val="464646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PREVENT AND COUNTER THE USE OF THE INTERNET FOR TERRORIST PURPOSES</a:t>
            </a:r>
            <a:r>
              <a:rPr lang="ru-RU" altLang="en-US" sz="2800" b="1" cap="all" dirty="0">
                <a:ln w="9000" cmpd="sng">
                  <a:solidFill>
                    <a:srgbClr val="464646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»</a:t>
            </a:r>
            <a:endParaRPr lang="en-GB" altLang="en-US" sz="2800" b="1" cap="all" dirty="0">
              <a:ln w="9000" cmpd="sng">
                <a:solidFill>
                  <a:srgbClr val="464646">
                    <a:shade val="50000"/>
                    <a:satMod val="120000"/>
                  </a:srgbClr>
                </a:solidFill>
                <a:prstDash val="solid"/>
              </a:ln>
              <a:solidFill>
                <a:schemeClr val="tx2"/>
              </a:solidFill>
              <a:effectLst>
                <a:reflection blurRad="12700" stA="28000" endPos="45000" dist="1000" dir="5400000" sy="-100000" algn="bl" rotWithShape="0"/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68790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243682" y="1735138"/>
            <a:ext cx="847725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9017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376238" indent="-185738" defTabSz="9017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17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17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17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002060"/>
              </a:buClr>
            </a:pPr>
            <a:r>
              <a:rPr lang="en-GB" altLang="en-US" sz="2100" b="1" u="sng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KYRGYZSTAN</a:t>
            </a:r>
            <a:endParaRPr lang="en-GB" altLang="en-US" sz="2100" dirty="0"/>
          </a:p>
        </p:txBody>
      </p:sp>
      <p:sp>
        <p:nvSpPr>
          <p:cNvPr id="19460" name="Line 4"/>
          <p:cNvSpPr>
            <a:spLocks noChangeShapeType="1"/>
          </p:cNvSpPr>
          <p:nvPr/>
        </p:nvSpPr>
        <p:spPr bwMode="auto">
          <a:xfrm>
            <a:off x="406400" y="1587500"/>
            <a:ext cx="8737600" cy="0"/>
          </a:xfrm>
          <a:prstGeom prst="line">
            <a:avLst/>
          </a:prstGeom>
          <a:noFill/>
          <a:ln w="9525">
            <a:solidFill>
              <a:srgbClr val="A6A6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19464" name="Picture 12" descr="08_LOGO_OSCE_pp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6184900"/>
            <a:ext cx="3106737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43"/>
          <p:cNvGrpSpPr>
            <a:grpSpLocks/>
          </p:cNvGrpSpPr>
          <p:nvPr/>
        </p:nvGrpSpPr>
        <p:grpSpPr bwMode="auto">
          <a:xfrm>
            <a:off x="382588" y="0"/>
            <a:ext cx="8761412" cy="584200"/>
            <a:chOff x="241" y="0"/>
            <a:chExt cx="5565" cy="408"/>
          </a:xfrm>
        </p:grpSpPr>
        <p:sp>
          <p:nvSpPr>
            <p:cNvPr id="12" name="Rectangle 44"/>
            <p:cNvSpPr>
              <a:spLocks noChangeArrowheads="1"/>
            </p:cNvSpPr>
            <p:nvPr/>
          </p:nvSpPr>
          <p:spPr bwMode="auto">
            <a:xfrm>
              <a:off x="241" y="0"/>
              <a:ext cx="1342" cy="408"/>
            </a:xfrm>
            <a:prstGeom prst="rect">
              <a:avLst/>
            </a:prstGeom>
            <a:solidFill>
              <a:srgbClr val="E3EB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E6E0DD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3" name="Rectangle 45"/>
            <p:cNvSpPr>
              <a:spLocks noChangeArrowheads="1"/>
            </p:cNvSpPr>
            <p:nvPr/>
          </p:nvSpPr>
          <p:spPr bwMode="auto">
            <a:xfrm>
              <a:off x="1648" y="0"/>
              <a:ext cx="1342" cy="408"/>
            </a:xfrm>
            <a:prstGeom prst="rect">
              <a:avLst/>
            </a:prstGeom>
            <a:solidFill>
              <a:srgbClr val="E3EB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E6E0DD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4" name="Rectangle 46"/>
            <p:cNvSpPr>
              <a:spLocks noChangeArrowheads="1"/>
            </p:cNvSpPr>
            <p:nvPr/>
          </p:nvSpPr>
          <p:spPr bwMode="auto">
            <a:xfrm>
              <a:off x="3056" y="0"/>
              <a:ext cx="1342" cy="408"/>
            </a:xfrm>
            <a:prstGeom prst="rect">
              <a:avLst/>
            </a:prstGeom>
            <a:solidFill>
              <a:srgbClr val="E3EB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E6E0DD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5" name="Rectangle 47"/>
            <p:cNvSpPr>
              <a:spLocks noChangeArrowheads="1"/>
            </p:cNvSpPr>
            <p:nvPr/>
          </p:nvSpPr>
          <p:spPr bwMode="auto">
            <a:xfrm>
              <a:off x="4464" y="0"/>
              <a:ext cx="1342" cy="408"/>
            </a:xfrm>
            <a:prstGeom prst="rect">
              <a:avLst/>
            </a:prstGeom>
            <a:solidFill>
              <a:srgbClr val="E3EB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E6E0DD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endParaRPr>
            </a:p>
          </p:txBody>
        </p:sp>
      </p:grpSp>
      <p:graphicFrame>
        <p:nvGraphicFramePr>
          <p:cNvPr id="16" name="Chart 15"/>
          <p:cNvGraphicFramePr/>
          <p:nvPr>
            <p:extLst>
              <p:ext uri="{D42A27DB-BD31-4B8C-83A1-F6EECF244321}">
                <p14:modId xmlns:p14="http://schemas.microsoft.com/office/powerpoint/2010/main" val="523996940"/>
              </p:ext>
            </p:extLst>
          </p:nvPr>
        </p:nvGraphicFramePr>
        <p:xfrm>
          <a:off x="352360" y="2029597"/>
          <a:ext cx="8352927" cy="4693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Rectangle 17"/>
          <p:cNvSpPr/>
          <p:nvPr/>
        </p:nvSpPr>
        <p:spPr>
          <a:xfrm rot="1593881">
            <a:off x="7288611" y="1782922"/>
            <a:ext cx="1656184" cy="107721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en-US" sz="3200" b="1" cap="all" dirty="0">
                <a:ln w="9000" cmpd="sng">
                  <a:solidFill>
                    <a:srgbClr val="464646">
                      <a:shade val="50000"/>
                      <a:satMod val="120000"/>
                    </a:srgb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28 </a:t>
            </a:r>
            <a:r>
              <a:rPr lang="en-GB" altLang="en-US" sz="3200" b="1" cap="all" dirty="0">
                <a:ln w="9000" cmpd="sng">
                  <a:solidFill>
                    <a:srgbClr val="464646">
                      <a:shade val="50000"/>
                      <a:satMod val="120000"/>
                    </a:srgb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PEOPLE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43682" y="548680"/>
            <a:ext cx="85767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2800" b="1" cap="all" dirty="0">
                <a:ln w="9000" cmpd="sng">
                  <a:solidFill>
                    <a:srgbClr val="464646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PRIORITIES OF HOW TO</a:t>
            </a:r>
            <a:r>
              <a:rPr lang="ru-RU" altLang="en-US" sz="2800" b="1" cap="all" dirty="0">
                <a:ln w="9000" cmpd="sng">
                  <a:solidFill>
                    <a:srgbClr val="464646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: «</a:t>
            </a:r>
            <a:r>
              <a:rPr lang="en-GB" altLang="en-US" sz="2800" b="1" cap="all" dirty="0">
                <a:ln w="9000" cmpd="sng">
                  <a:solidFill>
                    <a:srgbClr val="464646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PREVENT AND COUNTER THE USE OF THE INTERNET FOR TERRORIST PURPOSES</a:t>
            </a:r>
            <a:r>
              <a:rPr lang="ru-RU" altLang="en-US" sz="2800" b="1" cap="all" dirty="0">
                <a:ln w="9000" cmpd="sng">
                  <a:solidFill>
                    <a:srgbClr val="464646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»</a:t>
            </a:r>
            <a:endParaRPr lang="en-GB" altLang="en-US" sz="2800" b="1" cap="all" dirty="0">
              <a:ln w="9000" cmpd="sng">
                <a:solidFill>
                  <a:srgbClr val="464646">
                    <a:shade val="50000"/>
                    <a:satMod val="120000"/>
                  </a:srgbClr>
                </a:solidFill>
                <a:prstDash val="solid"/>
              </a:ln>
              <a:solidFill>
                <a:schemeClr val="tx2"/>
              </a:solidFill>
              <a:effectLst>
                <a:reflection blurRad="12700" stA="28000" endPos="45000" dist="1000" dir="5400000" sy="-100000" algn="bl" rotWithShape="0"/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72004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243682" y="1735138"/>
            <a:ext cx="847725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9017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376238" indent="-185738" defTabSz="9017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17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17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17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002060"/>
              </a:buClr>
            </a:pPr>
            <a:r>
              <a:rPr lang="en-GB" altLang="en-US" sz="2100" b="1" u="sng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UNODC+OSCE CENTRAL ASIAN WORKSHOP</a:t>
            </a:r>
            <a:endParaRPr lang="en-GB" altLang="en-US" sz="2100" dirty="0"/>
          </a:p>
        </p:txBody>
      </p:sp>
      <p:sp>
        <p:nvSpPr>
          <p:cNvPr id="19460" name="Line 4"/>
          <p:cNvSpPr>
            <a:spLocks noChangeShapeType="1"/>
          </p:cNvSpPr>
          <p:nvPr/>
        </p:nvSpPr>
        <p:spPr bwMode="auto">
          <a:xfrm>
            <a:off x="406400" y="1587500"/>
            <a:ext cx="8737600" cy="0"/>
          </a:xfrm>
          <a:prstGeom prst="line">
            <a:avLst/>
          </a:prstGeom>
          <a:noFill/>
          <a:ln w="9525">
            <a:solidFill>
              <a:srgbClr val="A6A6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19464" name="Picture 12" descr="08_LOGO_OSCE_pp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6184900"/>
            <a:ext cx="3106737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43"/>
          <p:cNvGrpSpPr>
            <a:grpSpLocks/>
          </p:cNvGrpSpPr>
          <p:nvPr/>
        </p:nvGrpSpPr>
        <p:grpSpPr bwMode="auto">
          <a:xfrm>
            <a:off x="382588" y="0"/>
            <a:ext cx="8761412" cy="584200"/>
            <a:chOff x="241" y="0"/>
            <a:chExt cx="5565" cy="408"/>
          </a:xfrm>
        </p:grpSpPr>
        <p:sp>
          <p:nvSpPr>
            <p:cNvPr id="12" name="Rectangle 44"/>
            <p:cNvSpPr>
              <a:spLocks noChangeArrowheads="1"/>
            </p:cNvSpPr>
            <p:nvPr/>
          </p:nvSpPr>
          <p:spPr bwMode="auto">
            <a:xfrm>
              <a:off x="241" y="0"/>
              <a:ext cx="1342" cy="408"/>
            </a:xfrm>
            <a:prstGeom prst="rect">
              <a:avLst/>
            </a:prstGeom>
            <a:solidFill>
              <a:srgbClr val="E3EB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E6E0DD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3" name="Rectangle 45"/>
            <p:cNvSpPr>
              <a:spLocks noChangeArrowheads="1"/>
            </p:cNvSpPr>
            <p:nvPr/>
          </p:nvSpPr>
          <p:spPr bwMode="auto">
            <a:xfrm>
              <a:off x="1648" y="0"/>
              <a:ext cx="1342" cy="408"/>
            </a:xfrm>
            <a:prstGeom prst="rect">
              <a:avLst/>
            </a:prstGeom>
            <a:solidFill>
              <a:srgbClr val="E3EB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E6E0DD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4" name="Rectangle 46"/>
            <p:cNvSpPr>
              <a:spLocks noChangeArrowheads="1"/>
            </p:cNvSpPr>
            <p:nvPr/>
          </p:nvSpPr>
          <p:spPr bwMode="auto">
            <a:xfrm>
              <a:off x="3056" y="0"/>
              <a:ext cx="1342" cy="408"/>
            </a:xfrm>
            <a:prstGeom prst="rect">
              <a:avLst/>
            </a:prstGeom>
            <a:solidFill>
              <a:srgbClr val="E3EB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E6E0DD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5" name="Rectangle 47"/>
            <p:cNvSpPr>
              <a:spLocks noChangeArrowheads="1"/>
            </p:cNvSpPr>
            <p:nvPr/>
          </p:nvSpPr>
          <p:spPr bwMode="auto">
            <a:xfrm>
              <a:off x="4464" y="0"/>
              <a:ext cx="1342" cy="408"/>
            </a:xfrm>
            <a:prstGeom prst="rect">
              <a:avLst/>
            </a:prstGeom>
            <a:solidFill>
              <a:srgbClr val="E3EB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E6E0DD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endParaRPr>
            </a:p>
          </p:txBody>
        </p:sp>
      </p:grp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val="729503603"/>
              </p:ext>
            </p:extLst>
          </p:nvPr>
        </p:nvGraphicFramePr>
        <p:xfrm>
          <a:off x="106814" y="2020152"/>
          <a:ext cx="8734425" cy="44663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Rectangle 19"/>
          <p:cNvSpPr/>
          <p:nvPr/>
        </p:nvSpPr>
        <p:spPr>
          <a:xfrm rot="1593881">
            <a:off x="7288611" y="2518333"/>
            <a:ext cx="1656184" cy="107721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en-US" sz="3200" b="1" cap="all" dirty="0">
                <a:ln w="9000" cmpd="sng">
                  <a:solidFill>
                    <a:srgbClr val="464646">
                      <a:shade val="50000"/>
                      <a:satMod val="120000"/>
                    </a:srgb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21 </a:t>
            </a:r>
            <a:r>
              <a:rPr lang="en-GB" altLang="en-US" sz="3200" b="1" cap="all" dirty="0">
                <a:ln w="9000" cmpd="sng">
                  <a:solidFill>
                    <a:srgbClr val="464646">
                      <a:shade val="50000"/>
                      <a:satMod val="120000"/>
                    </a:srgb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PEOPLE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43682" y="548680"/>
            <a:ext cx="85767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2800" b="1" cap="all" dirty="0">
                <a:ln w="9000" cmpd="sng">
                  <a:solidFill>
                    <a:srgbClr val="464646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PRIORITIES OF HOW TO</a:t>
            </a:r>
            <a:r>
              <a:rPr lang="ru-RU" altLang="en-US" sz="2800" b="1" cap="all" dirty="0">
                <a:ln w="9000" cmpd="sng">
                  <a:solidFill>
                    <a:srgbClr val="464646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: «</a:t>
            </a:r>
            <a:r>
              <a:rPr lang="en-GB" altLang="en-US" sz="2800" b="1" cap="all" dirty="0">
                <a:ln w="9000" cmpd="sng">
                  <a:solidFill>
                    <a:srgbClr val="464646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PREVENT AND COUNTER THE USE OF THE INTERNET FOR TERRORIST PURPOSES</a:t>
            </a:r>
            <a:r>
              <a:rPr lang="ru-RU" altLang="en-US" sz="2800" b="1" cap="all" dirty="0">
                <a:ln w="9000" cmpd="sng">
                  <a:solidFill>
                    <a:srgbClr val="464646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»</a:t>
            </a:r>
            <a:endParaRPr lang="en-GB" altLang="en-US" sz="2800" b="1" cap="all" dirty="0">
              <a:ln w="9000" cmpd="sng">
                <a:solidFill>
                  <a:srgbClr val="464646">
                    <a:shade val="50000"/>
                    <a:satMod val="120000"/>
                  </a:srgbClr>
                </a:solidFill>
                <a:prstDash val="solid"/>
              </a:ln>
              <a:solidFill>
                <a:schemeClr val="tx2"/>
              </a:solidFill>
              <a:effectLst>
                <a:reflection blurRad="12700" stA="28000" endPos="45000" dist="1000" dir="5400000" sy="-100000" algn="bl" rotWithShape="0"/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12184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9751</TotalTime>
  <Words>445</Words>
  <Application>Microsoft Office PowerPoint</Application>
  <PresentationFormat>On-screen Show (4:3)</PresentationFormat>
  <Paragraphs>87</Paragraphs>
  <Slides>17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Helvetica</vt:lpstr>
      <vt:lpstr>Verdana</vt:lpstr>
      <vt:lpstr>Wingdings</vt:lpstr>
      <vt:lpstr>Office Theme</vt:lpstr>
      <vt:lpstr>Bitmap Image</vt:lpstr>
      <vt:lpstr>UN COUNTER-TERRRORISM COMMITTEE   “COUNTERING TERRORIST NARRATIVES AND PREVENTING THE USE OF THE INTERNET FOR TERRORIST PURPOSES”   OSCE Action Against Terrorism Unit 28 January 2020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OSCE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Alexander Malyshau</dc:creator>
  <cp:lastModifiedBy>Mattias Sundholm</cp:lastModifiedBy>
  <cp:revision>212</cp:revision>
  <cp:lastPrinted>2020-01-25T15:33:21Z</cp:lastPrinted>
  <dcterms:created xsi:type="dcterms:W3CDTF">2015-10-02T14:49:04Z</dcterms:created>
  <dcterms:modified xsi:type="dcterms:W3CDTF">2020-01-27T18:35:46Z</dcterms:modified>
</cp:coreProperties>
</file>