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0"/>
  </p:notesMasterIdLst>
  <p:sldIdLst>
    <p:sldId id="256" r:id="rId2"/>
    <p:sldId id="259" r:id="rId3"/>
    <p:sldId id="257" r:id="rId4"/>
    <p:sldId id="265" r:id="rId5"/>
    <p:sldId id="267" r:id="rId6"/>
    <p:sldId id="266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599"/>
  </p:normalViewPr>
  <p:slideViewPr>
    <p:cSldViewPr snapToGrid="0">
      <p:cViewPr varScale="1">
        <p:scale>
          <a:sx n="107" d="100"/>
          <a:sy n="107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682721338597412"/>
          <c:y val="0.82902242416668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Initiative Focus</c:v>
                </c:pt>
              </c:strCache>
            </c:strRef>
          </c:tx>
          <c:explosion val="15"/>
          <c:dPt>
            <c:idx val="0"/>
            <c:bubble3D val="0"/>
            <c:explosion val="1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6B7F-416D-909B-B12F22F4D94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6B7F-416D-909B-B12F22F4D94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B7F-416D-909B-B12F22F4D94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B7F-416D-909B-B12F22F4D94D}"/>
              </c:ext>
            </c:extLst>
          </c:dPt>
          <c:dLbls>
            <c:dLbl>
              <c:idx val="0"/>
              <c:layout>
                <c:manualLayout>
                  <c:x val="-0.21710989312608814"/>
                  <c:y val="-0.27988363892806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Abadi" panose="020B06040201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4078256434705"/>
                      <c:h val="0.240699929478138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B7F-416D-909B-B12F22F4D94D}"/>
                </c:ext>
              </c:extLst>
            </c:dLbl>
            <c:dLbl>
              <c:idx val="1"/>
              <c:layout>
                <c:manualLayout>
                  <c:x val="0.16765708413625688"/>
                  <c:y val="4.95997716966310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Abadi" panose="020B0604020104020204" pitchFamily="34" charset="0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latin typeface="Abadi" panose="020B0604020104020204" pitchFamily="34" charset="0"/>
                      </a:rPr>
                      <a:t>Radicalization
</a:t>
                    </a:r>
                    <a:fld id="{FF0314A9-46B0-4F4E-A1B4-EFEC125ABCD2}" type="PERCENTAGE">
                      <a:rPr lang="en-US" baseline="0">
                        <a:latin typeface="Abadi" panose="020B0604020104020204" pitchFamily="34" charset="0"/>
                      </a:rPr>
                      <a:pPr>
                        <a:defRPr>
                          <a:solidFill>
                            <a:schemeClr val="tx1"/>
                          </a:solidFill>
                          <a:latin typeface="Abadi" panose="020B0604020104020204" pitchFamily="34" charset="0"/>
                        </a:defRPr>
                      </a:pPr>
                      <a:t>[PERCENTAGE]</a:t>
                    </a:fld>
                    <a:endParaRPr lang="en-US" baseline="0" dirty="0">
                      <a:latin typeface="Abadi" panose="020B0604020104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Abadi" panose="020B06040201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22442191879177"/>
                      <c:h val="0.183182209744514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B7F-416D-909B-B12F22F4D94D}"/>
                </c:ext>
              </c:extLst>
            </c:dLbl>
            <c:dLbl>
              <c:idx val="2"/>
              <c:layout>
                <c:manualLayout>
                  <c:x val="7.236996437536268E-2"/>
                  <c:y val="1.4171323490028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Abadi" panose="020B06040201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7F-416D-909B-B12F22F4D94D}"/>
                </c:ext>
              </c:extLst>
            </c:dLbl>
            <c:dLbl>
              <c:idx val="3"/>
              <c:layout>
                <c:manualLayout>
                  <c:x val="0.16524475199041141"/>
                  <c:y val="7.08580122654477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Abadi" panose="020B06040201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61573923259347"/>
                      <c:h val="0.18318220974451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7F-416D-909B-B12F22F4D9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2"/>
                    </a:solidFill>
                    <a:latin typeface="Abadi" panose="020B06040201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Pre-Radicalization</c:v>
                </c:pt>
                <c:pt idx="1">
                  <c:v>Rad/Violent Rad</c:v>
                </c:pt>
                <c:pt idx="2">
                  <c:v>Engagement</c:v>
                </c:pt>
                <c:pt idx="3">
                  <c:v>Disengagement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0.71</c:v>
                </c:pt>
                <c:pt idx="1">
                  <c:v>0.2</c:v>
                </c:pt>
                <c:pt idx="2">
                  <c:v>0.04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F-416D-909B-B12F22F4D94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08582-5606-4485-8108-2C8CB1C0C2AC}" type="datetimeFigureOut">
              <a:rPr lang="en-US" smtClean="0"/>
              <a:t>27/01/2020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8E4C2-47C2-485F-998F-AEF47FA4A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focus solely on behaviors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8E4C2-47C2-485F-998F-AEF47FA4A7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0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Dar al-</a:t>
            </a:r>
            <a:r>
              <a:rPr lang="en-US" dirty="0" err="1"/>
              <a:t>Ifta</a:t>
            </a:r>
            <a:r>
              <a:rPr lang="en-US" dirty="0"/>
              <a:t> al-</a:t>
            </a:r>
            <a:r>
              <a:rPr lang="en-US" dirty="0" err="1"/>
              <a:t>Misriyyah</a:t>
            </a:r>
            <a:r>
              <a:rPr lang="en-US" dirty="0"/>
              <a:t> partners with media production companies to produce cartoons for kids that contain themes that renounce those in terrorist narratives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8E4C2-47C2-485F-998F-AEF47FA4A7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contact me if you are familiar with a program that has not been advertised in the popular media or for which there is little information available. I would very much appreciate feedback and input for this report (which will influence subsequent reports).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8E4C2-47C2-485F-998F-AEF47FA4A7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3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78803F-E2AC-463C-A7AA-347C01736206}" type="datetimeFigureOut">
              <a:rPr lang="en-US" smtClean="0"/>
              <a:t>27/01/2020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EB601963-CD01-4AC0-8703-1FF9F9178AC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104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803F-E2AC-463C-A7AA-347C01736206}" type="datetimeFigureOut">
              <a:rPr lang="en-US" smtClean="0"/>
              <a:t>27/01/2020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1963-CD01-4AC0-8703-1FF9F917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1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4378803F-E2AC-463C-A7AA-347C01736206}" type="datetimeFigureOut">
              <a:rPr lang="en-US" smtClean="0"/>
              <a:t>27/01/2020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EB601963-CD01-4AC0-8703-1FF9F9178ACA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16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803F-E2AC-463C-A7AA-347C01736206}" type="datetimeFigureOut">
              <a:rPr lang="en-US" smtClean="0"/>
              <a:t>27/01/2020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1963-CD01-4AC0-8703-1FF9F917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8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78803F-E2AC-463C-A7AA-347C01736206}" type="datetimeFigureOut">
              <a:rPr lang="en-US" smtClean="0"/>
              <a:t>27/01/2020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601963-CD01-4AC0-8703-1FF9F9178AC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466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803F-E2AC-463C-A7AA-347C01736206}" type="datetimeFigureOut">
              <a:rPr lang="en-US" smtClean="0"/>
              <a:t>27/01/2020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1963-CD01-4AC0-8703-1FF9F917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803F-E2AC-463C-A7AA-347C01736206}" type="datetimeFigureOut">
              <a:rPr lang="en-US" smtClean="0"/>
              <a:t>27/01/2020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1963-CD01-4AC0-8703-1FF9F917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803F-E2AC-463C-A7AA-347C01736206}" type="datetimeFigureOut">
              <a:rPr lang="en-US" smtClean="0"/>
              <a:t>27/01/2020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1963-CD01-4AC0-8703-1FF9F917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803F-E2AC-463C-A7AA-347C01736206}" type="datetimeFigureOut">
              <a:rPr lang="en-US" smtClean="0"/>
              <a:t>27/01/2020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1963-CD01-4AC0-8703-1FF9F917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5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803F-E2AC-463C-A7AA-347C01736206}" type="datetimeFigureOut">
              <a:rPr lang="en-US" smtClean="0"/>
              <a:t>27/01/2020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1963-CD01-4AC0-8703-1FF9F917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5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803F-E2AC-463C-A7AA-347C01736206}" type="datetimeFigureOut">
              <a:rPr lang="en-US" smtClean="0"/>
              <a:t>27/01/2020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1963-CD01-4AC0-8703-1FF9F917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4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378803F-E2AC-463C-A7AA-347C01736206}" type="datetimeFigureOut">
              <a:rPr lang="en-US" smtClean="0"/>
              <a:t>27/01/2020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EB601963-CD01-4AC0-8703-1FF9F9178AC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19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F0872-922D-4540-AF9E-F4121FD0E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025" y="1143293"/>
            <a:ext cx="5422969" cy="4268965"/>
          </a:xfrm>
        </p:spPr>
        <p:txBody>
          <a:bodyPr anchor="ctr">
            <a:normAutofit/>
          </a:bodyPr>
          <a:lstStyle/>
          <a:p>
            <a:r>
              <a:rPr lang="en-US" sz="4600" dirty="0">
                <a:solidFill>
                  <a:srgbClr val="FF0000"/>
                </a:solidFill>
              </a:rPr>
              <a:t>Countering terrorist narratives:</a:t>
            </a:r>
            <a:br>
              <a:rPr lang="en-US" sz="4600" dirty="0">
                <a:solidFill>
                  <a:srgbClr val="FF0000"/>
                </a:solidFill>
              </a:rPr>
            </a:br>
            <a:r>
              <a:rPr lang="en-US" sz="3100" dirty="0"/>
              <a:t>Update on research in support of UNSCR 2354 (2017) &amp; </a:t>
            </a:r>
            <a:br>
              <a:rPr lang="en-US" sz="3100" dirty="0"/>
            </a:br>
            <a:r>
              <a:rPr lang="en-US" sz="3100" dirty="0"/>
              <a:t>the un counter-terrorism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90672-5964-42C8-9D00-C01165DD2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328" y="5537925"/>
            <a:ext cx="5443666" cy="706355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1400" dirty="0"/>
              <a:t>Dr. Kurt Braddock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1400" dirty="0"/>
              <a:t>28 January 2020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48333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8BA07B8-9972-47DC-BED4-B8D3450BB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r="30493"/>
          <a:stretch/>
        </p:blipFill>
        <p:spPr>
          <a:xfrm>
            <a:off x="6976934" y="0"/>
            <a:ext cx="5215066" cy="685799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964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7944828D-02CD-4609-98F1-808063AC2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501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A1687B-E8A4-44FF-AB08-0F9AA4E109BC}"/>
              </a:ext>
            </a:extLst>
          </p:cNvPr>
          <p:cNvSpPr/>
          <p:nvPr/>
        </p:nvSpPr>
        <p:spPr>
          <a:xfrm>
            <a:off x="0" y="5788482"/>
            <a:ext cx="5158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45+ Member States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CF98-63AD-4AC5-B743-69836F74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2" y="179668"/>
            <a:ext cx="3833906" cy="495249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Phase 1:</a:t>
            </a:r>
            <a:br>
              <a:rPr lang="en-US" sz="3600" dirty="0"/>
            </a:br>
            <a:r>
              <a:rPr lang="en-US" sz="3600" dirty="0"/>
              <a:t>Synopsis of Current Efforts for Countering Terrorist Narratives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51A1B-E7B4-46B8-A776-A6A465C82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29138"/>
            <a:ext cx="6248398" cy="619972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Current efforts target individuals at different phases of involvement</a:t>
            </a:r>
          </a:p>
          <a:p>
            <a:pPr lvl="1"/>
            <a:r>
              <a:rPr lang="en-US" dirty="0"/>
              <a:t>Pre-radicalization</a:t>
            </a:r>
          </a:p>
          <a:p>
            <a:pPr lvl="2"/>
            <a:r>
              <a:rPr lang="en-US" dirty="0"/>
              <a:t>Training and education about the dangers of violent extremism</a:t>
            </a:r>
          </a:p>
          <a:p>
            <a:pPr lvl="2"/>
            <a:r>
              <a:rPr lang="en-US" dirty="0"/>
              <a:t>Cultivation of critical thinking skills, empowerment</a:t>
            </a:r>
          </a:p>
          <a:p>
            <a:pPr lvl="2"/>
            <a:r>
              <a:rPr lang="en-US" dirty="0"/>
              <a:t>Front-line personnel</a:t>
            </a:r>
          </a:p>
          <a:p>
            <a:pPr lvl="2"/>
            <a:r>
              <a:rPr lang="en-US" dirty="0"/>
              <a:t>Counter-narratives</a:t>
            </a:r>
          </a:p>
          <a:p>
            <a:pPr lvl="1"/>
            <a:r>
              <a:rPr lang="en-US" dirty="0"/>
              <a:t>Radicalization and violent radicalization</a:t>
            </a:r>
          </a:p>
          <a:p>
            <a:pPr lvl="2"/>
            <a:r>
              <a:rPr lang="en-US" dirty="0"/>
              <a:t>Referral and counseling</a:t>
            </a:r>
          </a:p>
          <a:p>
            <a:pPr lvl="2"/>
            <a:r>
              <a:rPr lang="en-US" dirty="0"/>
              <a:t>Partnership between front-line personnel and security forces</a:t>
            </a:r>
          </a:p>
          <a:p>
            <a:pPr lvl="2"/>
            <a:r>
              <a:rPr lang="en-US" dirty="0"/>
              <a:t>Emphasis on local context</a:t>
            </a:r>
          </a:p>
          <a:p>
            <a:pPr lvl="1"/>
            <a:r>
              <a:rPr lang="en-US" dirty="0"/>
              <a:t>Engagement</a:t>
            </a:r>
          </a:p>
          <a:p>
            <a:pPr lvl="2"/>
            <a:r>
              <a:rPr lang="en-US" dirty="0"/>
              <a:t>Securitization over prevention</a:t>
            </a:r>
          </a:p>
          <a:p>
            <a:pPr lvl="2"/>
            <a:r>
              <a:rPr lang="en-US" dirty="0"/>
              <a:t>Support for loved ones of those affected by the radicalization processes</a:t>
            </a:r>
          </a:p>
          <a:p>
            <a:pPr lvl="1"/>
            <a:r>
              <a:rPr lang="en-US" dirty="0"/>
              <a:t>Disengagement and De-radicalization</a:t>
            </a:r>
          </a:p>
          <a:p>
            <a:pPr lvl="2">
              <a:lnSpc>
                <a:spcPct val="102000"/>
              </a:lnSpc>
            </a:pPr>
            <a:r>
              <a:rPr lang="en-US" dirty="0"/>
              <a:t>Emphasis on narratives of former extremists</a:t>
            </a:r>
          </a:p>
          <a:p>
            <a:pPr lvl="2">
              <a:lnSpc>
                <a:spcPct val="102000"/>
              </a:lnSpc>
            </a:pPr>
            <a:r>
              <a:rPr lang="en-US" dirty="0"/>
              <a:t>Emphasis on disconnect between expectations and reality</a:t>
            </a:r>
          </a:p>
          <a:p>
            <a:pPr lvl="2">
              <a:lnSpc>
                <a:spcPct val="102000"/>
              </a:lnSpc>
            </a:pPr>
            <a:r>
              <a:rPr lang="en-US" dirty="0"/>
              <a:t>Provision of practical tools to reduce appeal of terrorist narratives</a:t>
            </a:r>
          </a:p>
          <a:p>
            <a:pPr lvl="1"/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07834B-56EE-4240-ACB0-49224276F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710760"/>
              </p:ext>
            </p:extLst>
          </p:nvPr>
        </p:nvGraphicFramePr>
        <p:xfrm>
          <a:off x="762002" y="3429000"/>
          <a:ext cx="5264615" cy="358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96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ACF98-63AD-4AC5-B743-69836F74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331" y="633779"/>
            <a:ext cx="5443665" cy="2068478"/>
          </a:xfrm>
        </p:spPr>
        <p:txBody>
          <a:bodyPr>
            <a:normAutofit/>
          </a:bodyPr>
          <a:lstStyle/>
          <a:p>
            <a:pPr algn="l"/>
            <a:r>
              <a:rPr lang="en-US" sz="3100" dirty="0">
                <a:solidFill>
                  <a:srgbClr val="FF0000"/>
                </a:solidFill>
              </a:rPr>
              <a:t>Phase 2: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Measurement and Evaluation of Efforts to Counter Terrorist Narratives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C19EE2A9-47A8-438D-AC97-2F7C625E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6" r="25232"/>
          <a:stretch/>
        </p:blipFill>
        <p:spPr>
          <a:xfrm>
            <a:off x="1" y="10"/>
            <a:ext cx="5215066" cy="6857990"/>
          </a:xfrm>
          <a:custGeom>
            <a:avLst/>
            <a:gdLst>
              <a:gd name="connsiteX0" fmla="*/ 0 w 5215066"/>
              <a:gd name="connsiteY0" fmla="*/ 0 h 6845983"/>
              <a:gd name="connsiteX1" fmla="*/ 3197713 w 5215066"/>
              <a:gd name="connsiteY1" fmla="*/ 0 h 6845983"/>
              <a:gd name="connsiteX2" fmla="*/ 3259787 w 5215066"/>
              <a:gd name="connsiteY2" fmla="*/ 39795 h 6845983"/>
              <a:gd name="connsiteX3" fmla="*/ 5215066 w 5215066"/>
              <a:gd name="connsiteY3" fmla="*/ 3717234 h 6845983"/>
              <a:gd name="connsiteX4" fmla="*/ 4202364 w 5215066"/>
              <a:gd name="connsiteY4" fmla="*/ 6538204 h 6845983"/>
              <a:gd name="connsiteX5" fmla="*/ 3922635 w 5215066"/>
              <a:gd name="connsiteY5" fmla="*/ 6845983 h 6845983"/>
              <a:gd name="connsiteX6" fmla="*/ 0 w 52150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B8F1F0-D0EC-45CA-AF4F-159ADC5CD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332" y="2886500"/>
            <a:ext cx="5443666" cy="33377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Vast majority of efforts for countering terrorist narratives go untested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Private sector/civil society vs. government efforts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Inordinate focus on (absence of) behavior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7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963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AE7F72-7DE7-469B-884D-41DF6E3E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ACF98-63AD-4AC5-B743-69836F74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24330"/>
            <a:ext cx="10667993" cy="154508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2:</a:t>
            </a:r>
            <a:br>
              <a:rPr lang="en-US" dirty="0"/>
            </a:br>
            <a:r>
              <a:rPr lang="en-US" dirty="0"/>
              <a:t>M&amp;E Tools and Recommendations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676184BD-E35A-4076-A646-FB2CD9234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78729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112482-45D8-4D2F-9F5F-05A3AC361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312920"/>
            <a:ext cx="8118925" cy="15450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D3FAB1-4DDF-4AE7-8F23-1BD35D533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14763" y="2265036"/>
            <a:ext cx="0" cy="459296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51A1B-E7B4-46B8-A776-A6A465C82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940" y="2286003"/>
            <a:ext cx="3311058" cy="3465621"/>
          </a:xfrm>
        </p:spPr>
        <p:txBody>
          <a:bodyPr>
            <a:noAutofit/>
          </a:bodyPr>
          <a:lstStyle/>
          <a:p>
            <a:r>
              <a:rPr lang="en-US" sz="2800" dirty="0"/>
              <a:t>Employ quasi-experimental methods to evaluate the effectiveness of interventions that counter terrorist narratives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DF077C-6D83-4D29-99F3-78ED27D8B0FE}"/>
              </a:ext>
            </a:extLst>
          </p:cNvPr>
          <p:cNvSpPr txBox="1">
            <a:spLocks/>
          </p:cNvSpPr>
          <p:nvPr/>
        </p:nvSpPr>
        <p:spPr>
          <a:xfrm>
            <a:off x="435913" y="2265036"/>
            <a:ext cx="7478833" cy="3465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</a:rPr>
              <a:t>Ethical – all participants receive intervention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Allows measurement of intervention in the short-term and long-term</a:t>
            </a:r>
          </a:p>
          <a:p>
            <a:r>
              <a:rPr lang="en-US" sz="2800" dirty="0">
                <a:solidFill>
                  <a:srgbClr val="0070C0"/>
                </a:solidFill>
              </a:rPr>
              <a:t>Real-world, real-time data to inform further program development</a:t>
            </a:r>
          </a:p>
        </p:txBody>
      </p:sp>
    </p:spTree>
    <p:extLst>
      <p:ext uri="{BB962C8B-B14F-4D97-AF65-F5344CB8AC3E}">
        <p14:creationId xmlns:p14="http://schemas.microsoft.com/office/powerpoint/2010/main" val="205673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CF98-63AD-4AC5-B743-69836F74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1" y="179668"/>
            <a:ext cx="4220127" cy="495249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Phase 2:</a:t>
            </a:r>
            <a:br>
              <a:rPr lang="en-US" sz="3600" dirty="0"/>
            </a:br>
            <a:r>
              <a:rPr lang="en-US" sz="3600" dirty="0"/>
              <a:t>M&amp;E Tools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51A1B-E7B4-46B8-A776-A6A465C82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29138"/>
            <a:ext cx="6248398" cy="6199724"/>
          </a:xfrm>
        </p:spPr>
        <p:txBody>
          <a:bodyPr/>
          <a:lstStyle/>
          <a:p>
            <a:r>
              <a:rPr lang="en-US" dirty="0"/>
              <a:t>Leverage extant tools for measuring beliefs and attitudes in the VE context and other contexts</a:t>
            </a:r>
          </a:p>
        </p:txBody>
      </p:sp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87738429-0E8F-4CD3-A062-41B60D427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2" y="1997133"/>
            <a:ext cx="3636818" cy="3981436"/>
          </a:xfrm>
          <a:prstGeom prst="rect">
            <a:avLst/>
          </a:prstGeom>
        </p:spPr>
      </p:pic>
      <p:pic>
        <p:nvPicPr>
          <p:cNvPr id="8" name="Picture 7" descr="A picture containing knife&#10;&#10;Description automatically generated">
            <a:extLst>
              <a:ext uri="{FF2B5EF4-FFF2-40B4-BE49-F238E27FC236}">
                <a16:creationId xmlns:a16="http://schemas.microsoft.com/office/drawing/2014/main" id="{78487C03-0BDE-4F5E-94CE-BB092856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93" y="3671887"/>
            <a:ext cx="6219825" cy="1076325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F3C791-2CB6-460D-A002-CE17A510C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69" y="1492840"/>
            <a:ext cx="4181475" cy="1562100"/>
          </a:xfrm>
          <a:prstGeom prst="rect">
            <a:avLst/>
          </a:prstGeom>
        </p:spPr>
      </p:pic>
      <p:pic>
        <p:nvPicPr>
          <p:cNvPr id="12" name="Picture 11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F217F52A-4882-4EB3-B140-470F9D1148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81" y="5365159"/>
            <a:ext cx="52006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CF98-63AD-4AC5-B743-69836F74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2" y="179668"/>
            <a:ext cx="3833906" cy="495249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Phase 3:</a:t>
            </a:r>
            <a:br>
              <a:rPr lang="en-US" sz="3600" dirty="0"/>
            </a:br>
            <a:r>
              <a:rPr lang="en-US" sz="3600" dirty="0"/>
              <a:t>Paths Forward for Member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51A1B-E7B4-46B8-A776-A6A465C82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29138"/>
            <a:ext cx="6248398" cy="619972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Immersive technology and virtual reality interventions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Gamification</a:t>
            </a:r>
          </a:p>
          <a:p>
            <a:endParaRPr lang="en-US" sz="2800" dirty="0"/>
          </a:p>
          <a:p>
            <a:r>
              <a:rPr lang="en-US" sz="2800" dirty="0"/>
              <a:t>Coordination with mobile developers</a:t>
            </a:r>
          </a:p>
          <a:p>
            <a:pPr lvl="1"/>
            <a:r>
              <a:rPr lang="en-US" dirty="0"/>
              <a:t>Counter-narrative content</a:t>
            </a:r>
          </a:p>
          <a:p>
            <a:pPr lvl="1"/>
            <a:r>
              <a:rPr lang="en-US" dirty="0"/>
              <a:t>Referral and counseling</a:t>
            </a:r>
          </a:p>
          <a:p>
            <a:pPr lvl="1"/>
            <a:r>
              <a:rPr lang="en-US" dirty="0"/>
              <a:t>Educational program complement</a:t>
            </a:r>
          </a:p>
          <a:p>
            <a:endParaRPr lang="en-US" dirty="0"/>
          </a:p>
          <a:p>
            <a:r>
              <a:rPr lang="en-US" sz="2800" dirty="0"/>
              <a:t>Development of online platform to guide development of programs for countering terrorist narratives</a:t>
            </a:r>
          </a:p>
          <a:p>
            <a:pPr marL="402336" lvl="1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85966-0913-4EBF-9DAA-ED04917B6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392470"/>
            <a:ext cx="4876802" cy="4465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93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1D81-FCB5-48F2-84F0-2A97C223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2745288" cy="4952492"/>
          </a:xfrm>
        </p:spPr>
        <p:txBody>
          <a:bodyPr/>
          <a:lstStyle/>
          <a:p>
            <a:r>
              <a:rPr lang="en-US" dirty="0"/>
              <a:t>Contact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B907BE-8D53-4D96-98B7-B6184A9677FD}"/>
              </a:ext>
            </a:extLst>
          </p:cNvPr>
          <p:cNvGrpSpPr/>
          <p:nvPr/>
        </p:nvGrpSpPr>
        <p:grpSpPr>
          <a:xfrm>
            <a:off x="2134644" y="1972740"/>
            <a:ext cx="9111304" cy="3539430"/>
            <a:chOff x="1261872" y="2086050"/>
            <a:chExt cx="10452785" cy="35394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58A508-D198-45D2-84F4-CED42F906EB3}"/>
                </a:ext>
              </a:extLst>
            </p:cNvPr>
            <p:cNvSpPr txBox="1"/>
            <p:nvPr/>
          </p:nvSpPr>
          <p:spPr>
            <a:xfrm>
              <a:off x="2231136" y="2086050"/>
              <a:ext cx="9483521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kurtbraddock@psu.edu</a:t>
              </a:r>
            </a:p>
            <a:p>
              <a:endPara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@</a:t>
              </a:r>
              <a:r>
                <a:rPr lang="en-US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KurtBraddock</a:t>
              </a:r>
              <a:endPara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US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kurt.braddock</a:t>
              </a:r>
              <a:endPara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111B80-6BEE-4E24-9DAE-3DF657615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872" y="2955563"/>
              <a:ext cx="780381" cy="78038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FAE089-CB97-4B9A-B4F6-6B9453686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350" y="3942960"/>
              <a:ext cx="713902" cy="7139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A901FF-59F8-4D17-8FC9-0D8B46BB9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754" y="2086050"/>
              <a:ext cx="662498" cy="662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117357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321</Words>
  <Application>Microsoft Office PowerPoint</Application>
  <PresentationFormat>Widescreen</PresentationFormat>
  <Paragraphs>60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Abadi</vt:lpstr>
      <vt:lpstr>Arial</vt:lpstr>
      <vt:lpstr>Arial Narrow</vt:lpstr>
      <vt:lpstr>Calibri</vt:lpstr>
      <vt:lpstr>Century Schoolbook</vt:lpstr>
      <vt:lpstr>Corbel</vt:lpstr>
      <vt:lpstr>Headlines</vt:lpstr>
      <vt:lpstr>Countering terrorist narratives: Update on research in support of UNSCR 2354 (2017) &amp;  the un counter-terrorism strategy</vt:lpstr>
      <vt:lpstr>PowerPoint Presentation</vt:lpstr>
      <vt:lpstr>Phase 1: Synopsis of Current Efforts for Countering Terrorist Narratives</vt:lpstr>
      <vt:lpstr>Phase 2: Measurement and Evaluation of Efforts to Counter Terrorist Narratives</vt:lpstr>
      <vt:lpstr>Phase 2: M&amp;E Tools and Recommendations</vt:lpstr>
      <vt:lpstr>Phase 2: M&amp;E Tools and Recommendations</vt:lpstr>
      <vt:lpstr>Phase 3: Paths Forward for Member States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Countering terrorist narratives: Update on research in support of UNR 2354</dc:title>
  <dc:creator>Kurt Braddock</dc:creator>
  <cp:lastModifiedBy>Mattias Sundholm</cp:lastModifiedBy>
  <cp:revision>23</cp:revision>
  <dcterms:created xsi:type="dcterms:W3CDTF">2019-12-20T04:40:54Z</dcterms:created>
  <dcterms:modified xsi:type="dcterms:W3CDTF">2020-01-27T18:51:40Z</dcterms:modified>
</cp:coreProperties>
</file>