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00" r:id="rId3"/>
    <p:sldId id="301" r:id="rId4"/>
    <p:sldId id="302" r:id="rId5"/>
    <p:sldId id="303" r:id="rId6"/>
    <p:sldId id="304" r:id="rId7"/>
    <p:sldId id="305" r:id="rId8"/>
    <p:sldId id="260" r:id="rId9"/>
    <p:sldId id="259" r:id="rId10"/>
    <p:sldId id="261" r:id="rId11"/>
    <p:sldId id="262" r:id="rId12"/>
    <p:sldId id="263" r:id="rId13"/>
    <p:sldId id="264" r:id="rId14"/>
    <p:sldId id="315"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313" r:id="rId28"/>
    <p:sldId id="296" r:id="rId29"/>
    <p:sldId id="318" r:id="rId30"/>
    <p:sldId id="319" r:id="rId31"/>
    <p:sldId id="320" r:id="rId32"/>
    <p:sldId id="321" r:id="rId33"/>
    <p:sldId id="293" r:id="rId34"/>
    <p:sldId id="297" r:id="rId35"/>
    <p:sldId id="298"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Century Gothic" panose="020B0502020202020204" pitchFamily="34" charset="0"/>
      <p:regular r:id="rId44"/>
      <p:bold r:id="rId45"/>
      <p:italic r:id="rId46"/>
      <p:boldItalic r:id="rId47"/>
    </p:embeddedFont>
    <p:embeddedFont>
      <p:font typeface="Futura Std Book" panose="020B0502020204020303" charset="0"/>
      <p:regular r:id="rId48"/>
      <p:bold r:id="rId49"/>
    </p:embeddedFont>
    <p:embeddedFont>
      <p:font typeface="Poppins" panose="00000500000000000000" pitchFamily="2" charset="0"/>
      <p:regular r:id="rId50"/>
      <p:bold r:id="rId51"/>
      <p:italic r:id="rId52"/>
      <p:boldItalic r:id="rId53"/>
    </p:embeddedFont>
    <p:embeddedFont>
      <p:font typeface="PT Serif" panose="020A0603040505020204" pitchFamily="18"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idToSROAeh5/UQKaZorxagoS1M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6C9B1-39EE-483C-90B3-29491207513A}" v="2" dt="2023-05-11T09:58:07.652"/>
  </p1510:revLst>
</p1510:revInfo>
</file>

<file path=ppt/tableStyles.xml><?xml version="1.0" encoding="utf-8"?>
<a:tblStyleLst xmlns:a="http://schemas.openxmlformats.org/drawingml/2006/main" def="{680C393D-BE34-4F48-9318-8E9D7C7489D1}">
  <a:tblStyle styleId="{680C393D-BE34-4F48-9318-8E9D7C7489D1}"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5.fntdata"/><Relationship Id="rId47" Type="http://schemas.openxmlformats.org/officeDocument/2006/relationships/font" Target="fonts/font10.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74" Type="http://schemas.openxmlformats.org/officeDocument/2006/relationships/theme" Target="theme/theme1.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4.fntdata"/><Relationship Id="rId72" Type="http://schemas.openxmlformats.org/officeDocument/2006/relationships/presProps" Target="presProps.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73" Type="http://schemas.openxmlformats.org/officeDocument/2006/relationships/viewProps" Target="viewProps.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font" Target="fonts/font13.fntdata"/><Relationship Id="rId55" Type="http://schemas.openxmlformats.org/officeDocument/2006/relationships/font" Target="fonts/font18.fntdata"/><Relationship Id="rId7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Deneufbourg" userId="36268c48-11b9-422d-acc6-5108f03c4f12" providerId="ADAL" clId="{1A26C9B1-39EE-483C-90B3-29491207513A}"/>
    <pc:docChg chg="undo redo custSel modSld">
      <pc:chgData name="Pauline Deneufbourg" userId="36268c48-11b9-422d-acc6-5108f03c4f12" providerId="ADAL" clId="{1A26C9B1-39EE-483C-90B3-29491207513A}" dt="2023-05-11T09:59:11.802" v="201" actId="20577"/>
      <pc:docMkLst>
        <pc:docMk/>
      </pc:docMkLst>
      <pc:sldChg chg="modSp mod">
        <pc:chgData name="Pauline Deneufbourg" userId="36268c48-11b9-422d-acc6-5108f03c4f12" providerId="ADAL" clId="{1A26C9B1-39EE-483C-90B3-29491207513A}" dt="2023-05-11T07:59:22.600" v="2" actId="20577"/>
        <pc:sldMkLst>
          <pc:docMk/>
          <pc:sldMk cId="0" sldId="259"/>
        </pc:sldMkLst>
        <pc:spChg chg="mod">
          <ac:chgData name="Pauline Deneufbourg" userId="36268c48-11b9-422d-acc6-5108f03c4f12" providerId="ADAL" clId="{1A26C9B1-39EE-483C-90B3-29491207513A}" dt="2023-05-11T07:59:22.600" v="2" actId="20577"/>
          <ac:spMkLst>
            <pc:docMk/>
            <pc:sldMk cId="0" sldId="259"/>
            <ac:spMk id="182" creationId="{00000000-0000-0000-0000-000000000000}"/>
          </ac:spMkLst>
        </pc:spChg>
      </pc:sldChg>
      <pc:sldChg chg="modSp mod">
        <pc:chgData name="Pauline Deneufbourg" userId="36268c48-11b9-422d-acc6-5108f03c4f12" providerId="ADAL" clId="{1A26C9B1-39EE-483C-90B3-29491207513A}" dt="2023-05-11T09:28:09.723" v="86" actId="20577"/>
        <pc:sldMkLst>
          <pc:docMk/>
          <pc:sldMk cId="0" sldId="269"/>
        </pc:sldMkLst>
        <pc:spChg chg="mod">
          <ac:chgData name="Pauline Deneufbourg" userId="36268c48-11b9-422d-acc6-5108f03c4f12" providerId="ADAL" clId="{1A26C9B1-39EE-483C-90B3-29491207513A}" dt="2023-05-11T09:28:09.723" v="86" actId="20577"/>
          <ac:spMkLst>
            <pc:docMk/>
            <pc:sldMk cId="0" sldId="269"/>
            <ac:spMk id="261" creationId="{00000000-0000-0000-0000-000000000000}"/>
          </ac:spMkLst>
        </pc:spChg>
      </pc:sldChg>
      <pc:sldChg chg="modSp mod">
        <pc:chgData name="Pauline Deneufbourg" userId="36268c48-11b9-422d-acc6-5108f03c4f12" providerId="ADAL" clId="{1A26C9B1-39EE-483C-90B3-29491207513A}" dt="2023-05-11T09:51:26.326" v="105" actId="20577"/>
        <pc:sldMkLst>
          <pc:docMk/>
          <pc:sldMk cId="0" sldId="271"/>
        </pc:sldMkLst>
        <pc:spChg chg="mod">
          <ac:chgData name="Pauline Deneufbourg" userId="36268c48-11b9-422d-acc6-5108f03c4f12" providerId="ADAL" clId="{1A26C9B1-39EE-483C-90B3-29491207513A}" dt="2023-05-11T09:51:26.326" v="105" actId="20577"/>
          <ac:spMkLst>
            <pc:docMk/>
            <pc:sldMk cId="0" sldId="271"/>
            <ac:spMk id="280" creationId="{00000000-0000-0000-0000-000000000000}"/>
          </ac:spMkLst>
        </pc:spChg>
      </pc:sldChg>
      <pc:sldChg chg="modSp mod">
        <pc:chgData name="Pauline Deneufbourg" userId="36268c48-11b9-422d-acc6-5108f03c4f12" providerId="ADAL" clId="{1A26C9B1-39EE-483C-90B3-29491207513A}" dt="2023-05-11T09:55:08.690" v="107" actId="14100"/>
        <pc:sldMkLst>
          <pc:docMk/>
          <pc:sldMk cId="0" sldId="274"/>
        </pc:sldMkLst>
        <pc:spChg chg="mod">
          <ac:chgData name="Pauline Deneufbourg" userId="36268c48-11b9-422d-acc6-5108f03c4f12" providerId="ADAL" clId="{1A26C9B1-39EE-483C-90B3-29491207513A}" dt="2023-05-11T09:55:08.690" v="107" actId="14100"/>
          <ac:spMkLst>
            <pc:docMk/>
            <pc:sldMk cId="0" sldId="274"/>
            <ac:spMk id="314" creationId="{00000000-0000-0000-0000-000000000000}"/>
          </ac:spMkLst>
        </pc:spChg>
      </pc:sldChg>
      <pc:sldChg chg="modSp mod">
        <pc:chgData name="Pauline Deneufbourg" userId="36268c48-11b9-422d-acc6-5108f03c4f12" providerId="ADAL" clId="{1A26C9B1-39EE-483C-90B3-29491207513A}" dt="2023-05-11T09:58:15.401" v="138" actId="404"/>
        <pc:sldMkLst>
          <pc:docMk/>
          <pc:sldMk cId="0" sldId="275"/>
        </pc:sldMkLst>
        <pc:spChg chg="mod">
          <ac:chgData name="Pauline Deneufbourg" userId="36268c48-11b9-422d-acc6-5108f03c4f12" providerId="ADAL" clId="{1A26C9B1-39EE-483C-90B3-29491207513A}" dt="2023-05-11T09:58:15.401" v="138" actId="404"/>
          <ac:spMkLst>
            <pc:docMk/>
            <pc:sldMk cId="0" sldId="275"/>
            <ac:spMk id="322" creationId="{00000000-0000-0000-0000-000000000000}"/>
          </ac:spMkLst>
        </pc:spChg>
      </pc:sldChg>
      <pc:sldChg chg="modSp mod">
        <pc:chgData name="Pauline Deneufbourg" userId="36268c48-11b9-422d-acc6-5108f03c4f12" providerId="ADAL" clId="{1A26C9B1-39EE-483C-90B3-29491207513A}" dt="2023-05-11T09:59:11.802" v="201" actId="20577"/>
        <pc:sldMkLst>
          <pc:docMk/>
          <pc:sldMk cId="0" sldId="276"/>
        </pc:sldMkLst>
        <pc:spChg chg="mod">
          <ac:chgData name="Pauline Deneufbourg" userId="36268c48-11b9-422d-acc6-5108f03c4f12" providerId="ADAL" clId="{1A26C9B1-39EE-483C-90B3-29491207513A}" dt="2023-05-11T09:59:11.802" v="201" actId="20577"/>
          <ac:spMkLst>
            <pc:docMk/>
            <pc:sldMk cId="0" sldId="276"/>
            <ac:spMk id="329" creationId="{00000000-0000-0000-0000-000000000000}"/>
          </ac:spMkLst>
        </pc:spChg>
      </pc:sldChg>
      <pc:sldChg chg="modSp mod">
        <pc:chgData name="Pauline Deneufbourg" userId="36268c48-11b9-422d-acc6-5108f03c4f12" providerId="ADAL" clId="{1A26C9B1-39EE-483C-90B3-29491207513A}" dt="2023-05-11T07:56:00.479" v="0" actId="1076"/>
        <pc:sldMkLst>
          <pc:docMk/>
          <pc:sldMk cId="50153319" sldId="302"/>
        </pc:sldMkLst>
        <pc:picChg chg="mod">
          <ac:chgData name="Pauline Deneufbourg" userId="36268c48-11b9-422d-acc6-5108f03c4f12" providerId="ADAL" clId="{1A26C9B1-39EE-483C-90B3-29491207513A}" dt="2023-05-11T07:56:00.479" v="0" actId="1076"/>
          <ac:picMkLst>
            <pc:docMk/>
            <pc:sldMk cId="50153319" sldId="302"/>
            <ac:picMk id="3" creationId="{3F9305AC-CB36-B036-FEEB-5074966717ED}"/>
          </ac:picMkLst>
        </pc:picChg>
      </pc:sldChg>
      <pc:sldChg chg="addSp delSp modSp mod">
        <pc:chgData name="Pauline Deneufbourg" userId="36268c48-11b9-422d-acc6-5108f03c4f12" providerId="ADAL" clId="{1A26C9B1-39EE-483C-90B3-29491207513A}" dt="2023-05-11T09:03:45.439" v="12" actId="1076"/>
        <pc:sldMkLst>
          <pc:docMk/>
          <pc:sldMk cId="3620594891" sldId="315"/>
        </pc:sldMkLst>
        <pc:spChg chg="mod">
          <ac:chgData name="Pauline Deneufbourg" userId="36268c48-11b9-422d-acc6-5108f03c4f12" providerId="ADAL" clId="{1A26C9B1-39EE-483C-90B3-29491207513A}" dt="2023-05-11T09:02:28.031" v="9" actId="113"/>
          <ac:spMkLst>
            <pc:docMk/>
            <pc:sldMk cId="3620594891" sldId="315"/>
            <ac:spMk id="232" creationId="{00000000-0000-0000-0000-000000000000}"/>
          </ac:spMkLst>
        </pc:spChg>
        <pc:spChg chg="del">
          <ac:chgData name="Pauline Deneufbourg" userId="36268c48-11b9-422d-acc6-5108f03c4f12" providerId="ADAL" clId="{1A26C9B1-39EE-483C-90B3-29491207513A}" dt="2023-05-11T09:02:22.153" v="8" actId="478"/>
          <ac:spMkLst>
            <pc:docMk/>
            <pc:sldMk cId="3620594891" sldId="315"/>
            <ac:spMk id="233" creationId="{00000000-0000-0000-0000-000000000000}"/>
          </ac:spMkLst>
        </pc:spChg>
        <pc:picChg chg="add mod">
          <ac:chgData name="Pauline Deneufbourg" userId="36268c48-11b9-422d-acc6-5108f03c4f12" providerId="ADAL" clId="{1A26C9B1-39EE-483C-90B3-29491207513A}" dt="2023-05-11T09:03:45.439" v="12" actId="1076"/>
          <ac:picMkLst>
            <pc:docMk/>
            <pc:sldMk cId="3620594891" sldId="315"/>
            <ac:picMk id="3" creationId="{B05BDE3F-991E-0D75-1717-98A096E629E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3A04D-7CB7-4B72-8DBE-29646D7ACBFF}" type="doc">
      <dgm:prSet loTypeId="urn:microsoft.com/office/officeart/2005/8/layout/cycle6" loCatId="relationship" qsTypeId="urn:microsoft.com/office/officeart/2005/8/quickstyle/simple2" qsCatId="simple" csTypeId="urn:microsoft.com/office/officeart/2005/8/colors/accent1_2" csCatId="accent1" phldr="1"/>
      <dgm:spPr/>
      <dgm:t>
        <a:bodyPr/>
        <a:lstStyle/>
        <a:p>
          <a:endParaRPr lang="en-GB"/>
        </a:p>
      </dgm:t>
    </dgm:pt>
    <dgm:pt modelId="{6C2AF4CA-95E9-4259-BAEA-55F767EC30C1}">
      <dgm:prSet custT="1"/>
      <dgm:spPr>
        <a:solidFill>
          <a:srgbClr val="006FB7"/>
        </a:solidFill>
      </dgm:spPr>
      <dgm:t>
        <a:bodyPr/>
        <a:lstStyle/>
        <a:p>
          <a:r>
            <a:rPr lang="en-US" sz="1600" b="1" dirty="0"/>
            <a:t>NON-RECOGNITION AS COMPETENT RIGHT HOLDERS &amp; DISCRIMINATION BY AGE</a:t>
          </a:r>
          <a:endParaRPr lang="en-GB" sz="1600" b="1" dirty="0"/>
        </a:p>
      </dgm:t>
    </dgm:pt>
    <dgm:pt modelId="{60F2CF18-1F40-4671-8549-35857D2490DD}" type="parTrans" cxnId="{5FEAC729-4BFA-47E0-B1A4-E877FE34EA72}">
      <dgm:prSet/>
      <dgm:spPr/>
      <dgm:t>
        <a:bodyPr/>
        <a:lstStyle/>
        <a:p>
          <a:endParaRPr lang="en-GB"/>
        </a:p>
      </dgm:t>
    </dgm:pt>
    <dgm:pt modelId="{F902D96E-6E10-43C9-A431-3B8B6239A262}" type="sibTrans" cxnId="{5FEAC729-4BFA-47E0-B1A4-E877FE34EA72}">
      <dgm:prSet/>
      <dgm:spPr/>
      <dgm:t>
        <a:bodyPr/>
        <a:lstStyle/>
        <a:p>
          <a:endParaRPr lang="en-GB"/>
        </a:p>
      </dgm:t>
    </dgm:pt>
    <dgm:pt modelId="{3059E9C5-A085-47B9-A4E8-A0D1FEED57D2}">
      <dgm:prSet custT="1"/>
      <dgm:spPr>
        <a:solidFill>
          <a:srgbClr val="006FB7"/>
        </a:solidFill>
      </dgm:spPr>
      <dgm:t>
        <a:bodyPr/>
        <a:lstStyle/>
        <a:p>
          <a:r>
            <a:rPr lang="en-US" sz="1600" b="1" dirty="0"/>
            <a:t>LACK OF ACCESS TO FUNDING, RESOURCES OR SUPPORT</a:t>
          </a:r>
          <a:endParaRPr lang="en-GB" sz="1600" b="1" dirty="0"/>
        </a:p>
      </dgm:t>
    </dgm:pt>
    <dgm:pt modelId="{DFA20AAF-5B62-4AA0-B61F-AFC1C80BFF54}" type="sibTrans" cxnId="{F263A8C1-243A-42BE-B041-966575B05A3A}">
      <dgm:prSet/>
      <dgm:spPr/>
      <dgm:t>
        <a:bodyPr/>
        <a:lstStyle/>
        <a:p>
          <a:endParaRPr lang="en-GB"/>
        </a:p>
      </dgm:t>
    </dgm:pt>
    <dgm:pt modelId="{E38FB1CA-AEDF-45D9-840C-F8CB954F4D54}" type="parTrans" cxnId="{F263A8C1-243A-42BE-B041-966575B05A3A}">
      <dgm:prSet/>
      <dgm:spPr/>
      <dgm:t>
        <a:bodyPr/>
        <a:lstStyle/>
        <a:p>
          <a:endParaRPr lang="en-GB"/>
        </a:p>
      </dgm:t>
    </dgm:pt>
    <dgm:pt modelId="{2821680F-A70E-4BDF-8B58-DAA3AA629FAC}">
      <dgm:prSet custT="1"/>
      <dgm:spPr>
        <a:solidFill>
          <a:srgbClr val="006FB7"/>
        </a:solidFill>
      </dgm:spPr>
      <dgm:t>
        <a:bodyPr/>
        <a:lstStyle/>
        <a:p>
          <a:r>
            <a:rPr lang="en-GB" sz="1600" b="1" dirty="0"/>
            <a:t>OVER DIGITALIZATION</a:t>
          </a:r>
        </a:p>
      </dgm:t>
    </dgm:pt>
    <dgm:pt modelId="{570818AA-C0F1-4F5C-BDA9-04644D757BB1}" type="parTrans" cxnId="{D2E2FBFF-7EF1-4075-9AD7-F96AA418D616}">
      <dgm:prSet/>
      <dgm:spPr/>
      <dgm:t>
        <a:bodyPr/>
        <a:lstStyle/>
        <a:p>
          <a:endParaRPr lang="en-GB"/>
        </a:p>
      </dgm:t>
    </dgm:pt>
    <dgm:pt modelId="{E3ACC3DA-FF0A-4114-B579-920A218FEBEF}" type="sibTrans" cxnId="{D2E2FBFF-7EF1-4075-9AD7-F96AA418D616}">
      <dgm:prSet/>
      <dgm:spPr/>
      <dgm:t>
        <a:bodyPr/>
        <a:lstStyle/>
        <a:p>
          <a:endParaRPr lang="en-GB"/>
        </a:p>
      </dgm:t>
    </dgm:pt>
    <dgm:pt modelId="{94DF6C67-5A59-4B47-A344-0D44D350D390}">
      <dgm:prSet custT="1"/>
      <dgm:spPr>
        <a:solidFill>
          <a:srgbClr val="006FB7"/>
        </a:solidFill>
      </dgm:spPr>
      <dgm:t>
        <a:bodyPr/>
        <a:lstStyle/>
        <a:p>
          <a:r>
            <a:rPr lang="en-US" sz="1600" b="1" dirty="0"/>
            <a:t>CYBERBULLYING, ONLINE ATTACKS, THREATS ON SOCIAL MEDIA, ETC. </a:t>
          </a:r>
          <a:endParaRPr lang="en-GB" sz="1600" b="1" dirty="0"/>
        </a:p>
      </dgm:t>
    </dgm:pt>
    <dgm:pt modelId="{B3E30852-831E-4FB6-9DFE-9DFB7301779C}" type="parTrans" cxnId="{B3E6CC75-7324-4AAE-B41B-C0A2FCBEE33A}">
      <dgm:prSet/>
      <dgm:spPr/>
      <dgm:t>
        <a:bodyPr/>
        <a:lstStyle/>
        <a:p>
          <a:endParaRPr lang="en-GB"/>
        </a:p>
      </dgm:t>
    </dgm:pt>
    <dgm:pt modelId="{A0AECEE5-74B9-40ED-BBC1-AFDD6FD77695}" type="sibTrans" cxnId="{B3E6CC75-7324-4AAE-B41B-C0A2FCBEE33A}">
      <dgm:prSet/>
      <dgm:spPr/>
      <dgm:t>
        <a:bodyPr/>
        <a:lstStyle/>
        <a:p>
          <a:endParaRPr lang="en-GB"/>
        </a:p>
      </dgm:t>
    </dgm:pt>
    <dgm:pt modelId="{13684DBE-0771-4AC6-8B8A-6AEA48D3FA04}">
      <dgm:prSet custT="1"/>
      <dgm:spPr>
        <a:solidFill>
          <a:srgbClr val="006FB7"/>
        </a:solidFill>
      </dgm:spPr>
      <dgm:t>
        <a:bodyPr/>
        <a:lstStyle/>
        <a:p>
          <a:r>
            <a:rPr lang="en-US" sz="1600" b="1" dirty="0"/>
            <a:t>LACK EMPOWERMENT OF THEIR WORK AND KNOW LITTLE ABOUT PROTECTION</a:t>
          </a:r>
          <a:endParaRPr lang="en-GB" sz="1600" b="1" dirty="0"/>
        </a:p>
      </dgm:t>
    </dgm:pt>
    <dgm:pt modelId="{B281F16D-096B-4673-8DF1-3B5AEA53AD3E}" type="parTrans" cxnId="{6E33760B-96DB-4E2B-AED9-EE3BCEFD1DCF}">
      <dgm:prSet/>
      <dgm:spPr/>
      <dgm:t>
        <a:bodyPr/>
        <a:lstStyle/>
        <a:p>
          <a:endParaRPr lang="en-GB"/>
        </a:p>
      </dgm:t>
    </dgm:pt>
    <dgm:pt modelId="{0190A802-D26E-4FBD-A646-A8509CFD6636}" type="sibTrans" cxnId="{6E33760B-96DB-4E2B-AED9-EE3BCEFD1DCF}">
      <dgm:prSet/>
      <dgm:spPr/>
      <dgm:t>
        <a:bodyPr/>
        <a:lstStyle/>
        <a:p>
          <a:endParaRPr lang="en-GB"/>
        </a:p>
      </dgm:t>
    </dgm:pt>
    <dgm:pt modelId="{E8AA1E83-D523-441B-8BC6-9C1522D69653}">
      <dgm:prSet custT="1"/>
      <dgm:spPr>
        <a:solidFill>
          <a:srgbClr val="006FB7"/>
        </a:solidFill>
      </dgm:spPr>
      <dgm:t>
        <a:bodyPr/>
        <a:lstStyle/>
        <a:p>
          <a:r>
            <a:rPr lang="en-US" sz="1600" b="1" dirty="0"/>
            <a:t>PERSECUTION AND CRIMINALIZATION BY AUTHORITIES AND INDIVIDUALS</a:t>
          </a:r>
          <a:endParaRPr lang="en-GB" sz="1600" b="1" dirty="0"/>
        </a:p>
      </dgm:t>
    </dgm:pt>
    <dgm:pt modelId="{AA08516B-99FB-4B65-87DC-301915E63556}" type="sibTrans" cxnId="{D74F3F4A-5A9A-4EA9-AE3F-960C767695DC}">
      <dgm:prSet/>
      <dgm:spPr/>
      <dgm:t>
        <a:bodyPr/>
        <a:lstStyle/>
        <a:p>
          <a:endParaRPr lang="en-GB"/>
        </a:p>
      </dgm:t>
    </dgm:pt>
    <dgm:pt modelId="{8D58D0A2-86FA-4927-932D-0B01EAA29521}" type="parTrans" cxnId="{D74F3F4A-5A9A-4EA9-AE3F-960C767695DC}">
      <dgm:prSet/>
      <dgm:spPr/>
      <dgm:t>
        <a:bodyPr/>
        <a:lstStyle/>
        <a:p>
          <a:endParaRPr lang="en-GB"/>
        </a:p>
      </dgm:t>
    </dgm:pt>
    <dgm:pt modelId="{F5CBB858-0404-4B65-BF45-0390BCA274A3}">
      <dgm:prSet custT="1"/>
      <dgm:spPr>
        <a:solidFill>
          <a:srgbClr val="006FB7"/>
        </a:solidFill>
      </dgm:spPr>
      <dgm:t>
        <a:bodyPr/>
        <a:lstStyle/>
        <a:p>
          <a:r>
            <a:rPr lang="en-US" sz="1600" b="1" dirty="0"/>
            <a:t>LACK OF SENSITIZATION ABOUT YOUTH RELATED VULNERABILITIES, NEEDS &amp; RISKS.</a:t>
          </a:r>
          <a:endParaRPr lang="en-GB" sz="1600" b="1" dirty="0"/>
        </a:p>
      </dgm:t>
    </dgm:pt>
    <dgm:pt modelId="{E9FB6ACE-3D3C-433C-8EB2-347A75EF6042}" type="sibTrans" cxnId="{93D6EE41-8A08-4B34-B02E-6A3FD6DA473E}">
      <dgm:prSet/>
      <dgm:spPr/>
      <dgm:t>
        <a:bodyPr/>
        <a:lstStyle/>
        <a:p>
          <a:endParaRPr lang="en-GB"/>
        </a:p>
      </dgm:t>
    </dgm:pt>
    <dgm:pt modelId="{340846D6-BC91-4EFE-BC41-DF7EDF4A7D9C}" type="parTrans" cxnId="{93D6EE41-8A08-4B34-B02E-6A3FD6DA473E}">
      <dgm:prSet/>
      <dgm:spPr/>
      <dgm:t>
        <a:bodyPr/>
        <a:lstStyle/>
        <a:p>
          <a:endParaRPr lang="en-GB"/>
        </a:p>
      </dgm:t>
    </dgm:pt>
    <dgm:pt modelId="{AB9811E6-55B7-4DC3-9AB4-77F48B8B96BE}" type="pres">
      <dgm:prSet presAssocID="{7313A04D-7CB7-4B72-8DBE-29646D7ACBFF}" presName="cycle" presStyleCnt="0">
        <dgm:presLayoutVars>
          <dgm:dir/>
          <dgm:resizeHandles val="exact"/>
        </dgm:presLayoutVars>
      </dgm:prSet>
      <dgm:spPr/>
    </dgm:pt>
    <dgm:pt modelId="{B8D86BAD-87D5-45A0-A35F-78A19C474A41}" type="pres">
      <dgm:prSet presAssocID="{3059E9C5-A085-47B9-A4E8-A0D1FEED57D2}" presName="node" presStyleLbl="node1" presStyleIdx="0" presStyleCnt="7" custScaleX="122004" custScaleY="121069">
        <dgm:presLayoutVars>
          <dgm:bulletEnabled val="1"/>
        </dgm:presLayoutVars>
      </dgm:prSet>
      <dgm:spPr/>
    </dgm:pt>
    <dgm:pt modelId="{F216C7DD-9852-4FBC-8755-52D033DA6132}" type="pres">
      <dgm:prSet presAssocID="{3059E9C5-A085-47B9-A4E8-A0D1FEED57D2}" presName="spNode" presStyleCnt="0"/>
      <dgm:spPr/>
    </dgm:pt>
    <dgm:pt modelId="{D9E5E454-FFB3-49DB-8167-20DFE5CA5127}" type="pres">
      <dgm:prSet presAssocID="{DFA20AAF-5B62-4AA0-B61F-AFC1C80BFF54}" presName="sibTrans" presStyleLbl="sibTrans1D1" presStyleIdx="0" presStyleCnt="7"/>
      <dgm:spPr/>
    </dgm:pt>
    <dgm:pt modelId="{CF44F8D7-62B6-42CB-850B-E2E248F9FF8E}" type="pres">
      <dgm:prSet presAssocID="{2821680F-A70E-4BDF-8B58-DAA3AA629FAC}" presName="node" presStyleLbl="node1" presStyleIdx="1" presStyleCnt="7" custScaleX="118070" custScaleY="144841">
        <dgm:presLayoutVars>
          <dgm:bulletEnabled val="1"/>
        </dgm:presLayoutVars>
      </dgm:prSet>
      <dgm:spPr/>
    </dgm:pt>
    <dgm:pt modelId="{0BBCD308-79F3-4A2F-8E88-B8F991A208E8}" type="pres">
      <dgm:prSet presAssocID="{2821680F-A70E-4BDF-8B58-DAA3AA629FAC}" presName="spNode" presStyleCnt="0"/>
      <dgm:spPr/>
    </dgm:pt>
    <dgm:pt modelId="{03331451-E2D7-4587-BB36-6D2EF6770CBC}" type="pres">
      <dgm:prSet presAssocID="{E3ACC3DA-FF0A-4114-B579-920A218FEBEF}" presName="sibTrans" presStyleLbl="sibTrans1D1" presStyleIdx="1" presStyleCnt="7"/>
      <dgm:spPr/>
    </dgm:pt>
    <dgm:pt modelId="{5AB918D8-6D2B-4972-9E55-832DD4B0D6DC}" type="pres">
      <dgm:prSet presAssocID="{94DF6C67-5A59-4B47-A344-0D44D350D390}" presName="node" presStyleLbl="node1" presStyleIdx="2" presStyleCnt="7" custScaleX="144713" custScaleY="191243" custRadScaleRad="101593" custRadScaleInc="-14226">
        <dgm:presLayoutVars>
          <dgm:bulletEnabled val="1"/>
        </dgm:presLayoutVars>
      </dgm:prSet>
      <dgm:spPr/>
    </dgm:pt>
    <dgm:pt modelId="{93CB71E6-89CD-4D57-AA83-53E319354E93}" type="pres">
      <dgm:prSet presAssocID="{94DF6C67-5A59-4B47-A344-0D44D350D390}" presName="spNode" presStyleCnt="0"/>
      <dgm:spPr/>
    </dgm:pt>
    <dgm:pt modelId="{F7B1AD19-9217-40D7-B09D-C3261AEF1CC5}" type="pres">
      <dgm:prSet presAssocID="{A0AECEE5-74B9-40ED-BBC1-AFDD6FD77695}" presName="sibTrans" presStyleLbl="sibTrans1D1" presStyleIdx="2" presStyleCnt="7"/>
      <dgm:spPr/>
    </dgm:pt>
    <dgm:pt modelId="{623F18CC-142C-4F44-A5ED-FBEB66E14377}" type="pres">
      <dgm:prSet presAssocID="{6C2AF4CA-95E9-4259-BAEA-55F767EC30C1}" presName="node" presStyleLbl="node1" presStyleIdx="3" presStyleCnt="7" custScaleX="143243" custScaleY="178291" custRadScaleRad="99217" custRadScaleInc="-4915">
        <dgm:presLayoutVars>
          <dgm:bulletEnabled val="1"/>
        </dgm:presLayoutVars>
      </dgm:prSet>
      <dgm:spPr/>
    </dgm:pt>
    <dgm:pt modelId="{6224ACD9-DDAE-4B82-9D34-DB1BF4A705E6}" type="pres">
      <dgm:prSet presAssocID="{6C2AF4CA-95E9-4259-BAEA-55F767EC30C1}" presName="spNode" presStyleCnt="0"/>
      <dgm:spPr/>
    </dgm:pt>
    <dgm:pt modelId="{AD504E50-7A2C-4AC5-8A49-C69CF7F1291B}" type="pres">
      <dgm:prSet presAssocID="{F902D96E-6E10-43C9-A431-3B8B6239A262}" presName="sibTrans" presStyleLbl="sibTrans1D1" presStyleIdx="3" presStyleCnt="7"/>
      <dgm:spPr/>
    </dgm:pt>
    <dgm:pt modelId="{77C585ED-FD2D-4637-B410-9409FD771224}" type="pres">
      <dgm:prSet presAssocID="{13684DBE-0771-4AC6-8B8A-6AEA48D3FA04}" presName="node" presStyleLbl="node1" presStyleIdx="4" presStyleCnt="7" custScaleX="153087" custScaleY="179542">
        <dgm:presLayoutVars>
          <dgm:bulletEnabled val="1"/>
        </dgm:presLayoutVars>
      </dgm:prSet>
      <dgm:spPr/>
    </dgm:pt>
    <dgm:pt modelId="{A6A8F199-88F3-486F-89F0-CDBB298A8813}" type="pres">
      <dgm:prSet presAssocID="{13684DBE-0771-4AC6-8B8A-6AEA48D3FA04}" presName="spNode" presStyleCnt="0"/>
      <dgm:spPr/>
    </dgm:pt>
    <dgm:pt modelId="{F757EFFD-7DD2-4EA9-A92C-3E88585B2904}" type="pres">
      <dgm:prSet presAssocID="{0190A802-D26E-4FBD-A646-A8509CFD6636}" presName="sibTrans" presStyleLbl="sibTrans1D1" presStyleIdx="4" presStyleCnt="7"/>
      <dgm:spPr/>
    </dgm:pt>
    <dgm:pt modelId="{577E081C-62DA-408E-ACB2-644C5E2C9E31}" type="pres">
      <dgm:prSet presAssocID="{E8AA1E83-D523-441B-8BC6-9C1522D69653}" presName="node" presStyleLbl="node1" presStyleIdx="5" presStyleCnt="7" custScaleX="147091" custScaleY="188185" custRadScaleRad="99283" custRadScaleInc="6136">
        <dgm:presLayoutVars>
          <dgm:bulletEnabled val="1"/>
        </dgm:presLayoutVars>
      </dgm:prSet>
      <dgm:spPr/>
    </dgm:pt>
    <dgm:pt modelId="{AB5764BB-57EC-49E3-A710-50668366E574}" type="pres">
      <dgm:prSet presAssocID="{E8AA1E83-D523-441B-8BC6-9C1522D69653}" presName="spNode" presStyleCnt="0"/>
      <dgm:spPr/>
    </dgm:pt>
    <dgm:pt modelId="{B3CE178F-9B56-4C06-A42C-95BACEC21E14}" type="pres">
      <dgm:prSet presAssocID="{AA08516B-99FB-4B65-87DC-301915E63556}" presName="sibTrans" presStyleLbl="sibTrans1D1" presStyleIdx="5" presStyleCnt="7"/>
      <dgm:spPr/>
    </dgm:pt>
    <dgm:pt modelId="{986B95F3-392E-4FC5-B46A-DAB673249DA9}" type="pres">
      <dgm:prSet presAssocID="{F5CBB858-0404-4B65-BF45-0390BCA274A3}" presName="node" presStyleLbl="node1" presStyleIdx="6" presStyleCnt="7" custScaleX="150996" custScaleY="173942">
        <dgm:presLayoutVars>
          <dgm:bulletEnabled val="1"/>
        </dgm:presLayoutVars>
      </dgm:prSet>
      <dgm:spPr/>
    </dgm:pt>
    <dgm:pt modelId="{C27E5CAB-340E-4D5D-A1DE-E0030B27FCEC}" type="pres">
      <dgm:prSet presAssocID="{F5CBB858-0404-4B65-BF45-0390BCA274A3}" presName="spNode" presStyleCnt="0"/>
      <dgm:spPr/>
    </dgm:pt>
    <dgm:pt modelId="{06C35F02-5D21-410F-9C36-5210D01F099D}" type="pres">
      <dgm:prSet presAssocID="{E9FB6ACE-3D3C-433C-8EB2-347A75EF6042}" presName="sibTrans" presStyleLbl="sibTrans1D1" presStyleIdx="6" presStyleCnt="7"/>
      <dgm:spPr/>
    </dgm:pt>
  </dgm:ptLst>
  <dgm:cxnLst>
    <dgm:cxn modelId="{6F204A04-A860-4446-B887-E9A35A79DADD}" type="presOf" srcId="{3059E9C5-A085-47B9-A4E8-A0D1FEED57D2}" destId="{B8D86BAD-87D5-45A0-A35F-78A19C474A41}" srcOrd="0" destOrd="0" presId="urn:microsoft.com/office/officeart/2005/8/layout/cycle6"/>
    <dgm:cxn modelId="{68586107-69B5-4693-8E43-2570BAA880AC}" type="presOf" srcId="{E3ACC3DA-FF0A-4114-B579-920A218FEBEF}" destId="{03331451-E2D7-4587-BB36-6D2EF6770CBC}" srcOrd="0" destOrd="0" presId="urn:microsoft.com/office/officeart/2005/8/layout/cycle6"/>
    <dgm:cxn modelId="{6E33760B-96DB-4E2B-AED9-EE3BCEFD1DCF}" srcId="{7313A04D-7CB7-4B72-8DBE-29646D7ACBFF}" destId="{13684DBE-0771-4AC6-8B8A-6AEA48D3FA04}" srcOrd="4" destOrd="0" parTransId="{B281F16D-096B-4673-8DF1-3B5AEA53AD3E}" sibTransId="{0190A802-D26E-4FBD-A646-A8509CFD6636}"/>
    <dgm:cxn modelId="{A106800B-DD2E-48F3-B316-D11ABF7C9DCB}" type="presOf" srcId="{7313A04D-7CB7-4B72-8DBE-29646D7ACBFF}" destId="{AB9811E6-55B7-4DC3-9AB4-77F48B8B96BE}" srcOrd="0" destOrd="0" presId="urn:microsoft.com/office/officeart/2005/8/layout/cycle6"/>
    <dgm:cxn modelId="{E6496615-D5CE-4FEE-8360-BAC52C6B5917}" type="presOf" srcId="{2821680F-A70E-4BDF-8B58-DAA3AA629FAC}" destId="{CF44F8D7-62B6-42CB-850B-E2E248F9FF8E}" srcOrd="0" destOrd="0" presId="urn:microsoft.com/office/officeart/2005/8/layout/cycle6"/>
    <dgm:cxn modelId="{F09D7B28-1598-4641-8650-3EA178CD49A6}" type="presOf" srcId="{E9FB6ACE-3D3C-433C-8EB2-347A75EF6042}" destId="{06C35F02-5D21-410F-9C36-5210D01F099D}" srcOrd="0" destOrd="0" presId="urn:microsoft.com/office/officeart/2005/8/layout/cycle6"/>
    <dgm:cxn modelId="{5FEAC729-4BFA-47E0-B1A4-E877FE34EA72}" srcId="{7313A04D-7CB7-4B72-8DBE-29646D7ACBFF}" destId="{6C2AF4CA-95E9-4259-BAEA-55F767EC30C1}" srcOrd="3" destOrd="0" parTransId="{60F2CF18-1F40-4671-8549-35857D2490DD}" sibTransId="{F902D96E-6E10-43C9-A431-3B8B6239A262}"/>
    <dgm:cxn modelId="{5740BA2A-219A-48A7-9F8F-051CCC2C894A}" type="presOf" srcId="{AA08516B-99FB-4B65-87DC-301915E63556}" destId="{B3CE178F-9B56-4C06-A42C-95BACEC21E14}" srcOrd="0" destOrd="0" presId="urn:microsoft.com/office/officeart/2005/8/layout/cycle6"/>
    <dgm:cxn modelId="{CF050A3B-37F2-4A34-9C1D-9EC341638447}" type="presOf" srcId="{13684DBE-0771-4AC6-8B8A-6AEA48D3FA04}" destId="{77C585ED-FD2D-4637-B410-9409FD771224}" srcOrd="0" destOrd="0" presId="urn:microsoft.com/office/officeart/2005/8/layout/cycle6"/>
    <dgm:cxn modelId="{93D6EE41-8A08-4B34-B02E-6A3FD6DA473E}" srcId="{7313A04D-7CB7-4B72-8DBE-29646D7ACBFF}" destId="{F5CBB858-0404-4B65-BF45-0390BCA274A3}" srcOrd="6" destOrd="0" parTransId="{340846D6-BC91-4EFE-BC41-DF7EDF4A7D9C}" sibTransId="{E9FB6ACE-3D3C-433C-8EB2-347A75EF6042}"/>
    <dgm:cxn modelId="{69D97969-0DC2-4C3C-A670-38179B651FFC}" type="presOf" srcId="{A0AECEE5-74B9-40ED-BBC1-AFDD6FD77695}" destId="{F7B1AD19-9217-40D7-B09D-C3261AEF1CC5}" srcOrd="0" destOrd="0" presId="urn:microsoft.com/office/officeart/2005/8/layout/cycle6"/>
    <dgm:cxn modelId="{D74F3F4A-5A9A-4EA9-AE3F-960C767695DC}" srcId="{7313A04D-7CB7-4B72-8DBE-29646D7ACBFF}" destId="{E8AA1E83-D523-441B-8BC6-9C1522D69653}" srcOrd="5" destOrd="0" parTransId="{8D58D0A2-86FA-4927-932D-0B01EAA29521}" sibTransId="{AA08516B-99FB-4B65-87DC-301915E63556}"/>
    <dgm:cxn modelId="{8A06A34E-B05F-44CD-BD22-F3B54E85CBB7}" type="presOf" srcId="{F5CBB858-0404-4B65-BF45-0390BCA274A3}" destId="{986B95F3-392E-4FC5-B46A-DAB673249DA9}" srcOrd="0" destOrd="0" presId="urn:microsoft.com/office/officeart/2005/8/layout/cycle6"/>
    <dgm:cxn modelId="{97CB3373-8E95-4336-9664-3824B2DE518A}" type="presOf" srcId="{E8AA1E83-D523-441B-8BC6-9C1522D69653}" destId="{577E081C-62DA-408E-ACB2-644C5E2C9E31}" srcOrd="0" destOrd="0" presId="urn:microsoft.com/office/officeart/2005/8/layout/cycle6"/>
    <dgm:cxn modelId="{B3E6CC75-7324-4AAE-B41B-C0A2FCBEE33A}" srcId="{7313A04D-7CB7-4B72-8DBE-29646D7ACBFF}" destId="{94DF6C67-5A59-4B47-A344-0D44D350D390}" srcOrd="2" destOrd="0" parTransId="{B3E30852-831E-4FB6-9DFE-9DFB7301779C}" sibTransId="{A0AECEE5-74B9-40ED-BBC1-AFDD6FD77695}"/>
    <dgm:cxn modelId="{1ED4C686-FFB6-49D7-BA34-8915B3AA4A0B}" type="presOf" srcId="{0190A802-D26E-4FBD-A646-A8509CFD6636}" destId="{F757EFFD-7DD2-4EA9-A92C-3E88585B2904}" srcOrd="0" destOrd="0" presId="urn:microsoft.com/office/officeart/2005/8/layout/cycle6"/>
    <dgm:cxn modelId="{821616A1-2EAD-43CA-8644-BF2CD979A4E0}" type="presOf" srcId="{F902D96E-6E10-43C9-A431-3B8B6239A262}" destId="{AD504E50-7A2C-4AC5-8A49-C69CF7F1291B}" srcOrd="0" destOrd="0" presId="urn:microsoft.com/office/officeart/2005/8/layout/cycle6"/>
    <dgm:cxn modelId="{10C8C1B3-4F16-49BC-9E54-B7D50A65B4AA}" type="presOf" srcId="{94DF6C67-5A59-4B47-A344-0D44D350D390}" destId="{5AB918D8-6D2B-4972-9E55-832DD4B0D6DC}" srcOrd="0" destOrd="0" presId="urn:microsoft.com/office/officeart/2005/8/layout/cycle6"/>
    <dgm:cxn modelId="{27BAE6BB-2F67-404A-A60A-C811A76C8909}" type="presOf" srcId="{DFA20AAF-5B62-4AA0-B61F-AFC1C80BFF54}" destId="{D9E5E454-FFB3-49DB-8167-20DFE5CA5127}" srcOrd="0" destOrd="0" presId="urn:microsoft.com/office/officeart/2005/8/layout/cycle6"/>
    <dgm:cxn modelId="{F263A8C1-243A-42BE-B041-966575B05A3A}" srcId="{7313A04D-7CB7-4B72-8DBE-29646D7ACBFF}" destId="{3059E9C5-A085-47B9-A4E8-A0D1FEED57D2}" srcOrd="0" destOrd="0" parTransId="{E38FB1CA-AEDF-45D9-840C-F8CB954F4D54}" sibTransId="{DFA20AAF-5B62-4AA0-B61F-AFC1C80BFF54}"/>
    <dgm:cxn modelId="{3C92D6CA-D892-453E-A039-E427DE33C4F3}" type="presOf" srcId="{6C2AF4CA-95E9-4259-BAEA-55F767EC30C1}" destId="{623F18CC-142C-4F44-A5ED-FBEB66E14377}" srcOrd="0" destOrd="0" presId="urn:microsoft.com/office/officeart/2005/8/layout/cycle6"/>
    <dgm:cxn modelId="{D2E2FBFF-7EF1-4075-9AD7-F96AA418D616}" srcId="{7313A04D-7CB7-4B72-8DBE-29646D7ACBFF}" destId="{2821680F-A70E-4BDF-8B58-DAA3AA629FAC}" srcOrd="1" destOrd="0" parTransId="{570818AA-C0F1-4F5C-BDA9-04644D757BB1}" sibTransId="{E3ACC3DA-FF0A-4114-B579-920A218FEBEF}"/>
    <dgm:cxn modelId="{3B7EA3CE-8119-4D62-BE25-81C4D2F65734}" type="presParOf" srcId="{AB9811E6-55B7-4DC3-9AB4-77F48B8B96BE}" destId="{B8D86BAD-87D5-45A0-A35F-78A19C474A41}" srcOrd="0" destOrd="0" presId="urn:microsoft.com/office/officeart/2005/8/layout/cycle6"/>
    <dgm:cxn modelId="{29A3B572-A449-4434-A6FF-B3B2D12F57A2}" type="presParOf" srcId="{AB9811E6-55B7-4DC3-9AB4-77F48B8B96BE}" destId="{F216C7DD-9852-4FBC-8755-52D033DA6132}" srcOrd="1" destOrd="0" presId="urn:microsoft.com/office/officeart/2005/8/layout/cycle6"/>
    <dgm:cxn modelId="{2E3ED853-15CA-49FD-8545-4A52E53753DA}" type="presParOf" srcId="{AB9811E6-55B7-4DC3-9AB4-77F48B8B96BE}" destId="{D9E5E454-FFB3-49DB-8167-20DFE5CA5127}" srcOrd="2" destOrd="0" presId="urn:microsoft.com/office/officeart/2005/8/layout/cycle6"/>
    <dgm:cxn modelId="{A86A8C7A-412E-4EAB-B4F2-978629744877}" type="presParOf" srcId="{AB9811E6-55B7-4DC3-9AB4-77F48B8B96BE}" destId="{CF44F8D7-62B6-42CB-850B-E2E248F9FF8E}" srcOrd="3" destOrd="0" presId="urn:microsoft.com/office/officeart/2005/8/layout/cycle6"/>
    <dgm:cxn modelId="{A82E7095-55D9-437F-BF28-6F8B5CFD5260}" type="presParOf" srcId="{AB9811E6-55B7-4DC3-9AB4-77F48B8B96BE}" destId="{0BBCD308-79F3-4A2F-8E88-B8F991A208E8}" srcOrd="4" destOrd="0" presId="urn:microsoft.com/office/officeart/2005/8/layout/cycle6"/>
    <dgm:cxn modelId="{565CA5FD-4FDE-4AF9-A8A9-B1BD96678B92}" type="presParOf" srcId="{AB9811E6-55B7-4DC3-9AB4-77F48B8B96BE}" destId="{03331451-E2D7-4587-BB36-6D2EF6770CBC}" srcOrd="5" destOrd="0" presId="urn:microsoft.com/office/officeart/2005/8/layout/cycle6"/>
    <dgm:cxn modelId="{9C48408C-6884-4673-B504-F2748B93DC53}" type="presParOf" srcId="{AB9811E6-55B7-4DC3-9AB4-77F48B8B96BE}" destId="{5AB918D8-6D2B-4972-9E55-832DD4B0D6DC}" srcOrd="6" destOrd="0" presId="urn:microsoft.com/office/officeart/2005/8/layout/cycle6"/>
    <dgm:cxn modelId="{6BDA4771-1C55-49AF-8E39-3021B3822A52}" type="presParOf" srcId="{AB9811E6-55B7-4DC3-9AB4-77F48B8B96BE}" destId="{93CB71E6-89CD-4D57-AA83-53E319354E93}" srcOrd="7" destOrd="0" presId="urn:microsoft.com/office/officeart/2005/8/layout/cycle6"/>
    <dgm:cxn modelId="{FD36FBA9-493E-4274-A3B1-D43A61D2CF2C}" type="presParOf" srcId="{AB9811E6-55B7-4DC3-9AB4-77F48B8B96BE}" destId="{F7B1AD19-9217-40D7-B09D-C3261AEF1CC5}" srcOrd="8" destOrd="0" presId="urn:microsoft.com/office/officeart/2005/8/layout/cycle6"/>
    <dgm:cxn modelId="{6306F515-1522-47E4-8FF1-0910DCBDDA58}" type="presParOf" srcId="{AB9811E6-55B7-4DC3-9AB4-77F48B8B96BE}" destId="{623F18CC-142C-4F44-A5ED-FBEB66E14377}" srcOrd="9" destOrd="0" presId="urn:microsoft.com/office/officeart/2005/8/layout/cycle6"/>
    <dgm:cxn modelId="{6AD704EC-906D-46DF-9880-D908E4D50160}" type="presParOf" srcId="{AB9811E6-55B7-4DC3-9AB4-77F48B8B96BE}" destId="{6224ACD9-DDAE-4B82-9D34-DB1BF4A705E6}" srcOrd="10" destOrd="0" presId="urn:microsoft.com/office/officeart/2005/8/layout/cycle6"/>
    <dgm:cxn modelId="{243117BA-D239-4F1B-A30E-C9402BA4049C}" type="presParOf" srcId="{AB9811E6-55B7-4DC3-9AB4-77F48B8B96BE}" destId="{AD504E50-7A2C-4AC5-8A49-C69CF7F1291B}" srcOrd="11" destOrd="0" presId="urn:microsoft.com/office/officeart/2005/8/layout/cycle6"/>
    <dgm:cxn modelId="{3C2613B0-DD88-41CE-BB1B-7C2B9BF70176}" type="presParOf" srcId="{AB9811E6-55B7-4DC3-9AB4-77F48B8B96BE}" destId="{77C585ED-FD2D-4637-B410-9409FD771224}" srcOrd="12" destOrd="0" presId="urn:microsoft.com/office/officeart/2005/8/layout/cycle6"/>
    <dgm:cxn modelId="{77B330DA-7D8F-4171-8B25-5FBF0B3C005E}" type="presParOf" srcId="{AB9811E6-55B7-4DC3-9AB4-77F48B8B96BE}" destId="{A6A8F199-88F3-486F-89F0-CDBB298A8813}" srcOrd="13" destOrd="0" presId="urn:microsoft.com/office/officeart/2005/8/layout/cycle6"/>
    <dgm:cxn modelId="{792C5C27-4D91-4FCE-A0E0-C382770DC5FE}" type="presParOf" srcId="{AB9811E6-55B7-4DC3-9AB4-77F48B8B96BE}" destId="{F757EFFD-7DD2-4EA9-A92C-3E88585B2904}" srcOrd="14" destOrd="0" presId="urn:microsoft.com/office/officeart/2005/8/layout/cycle6"/>
    <dgm:cxn modelId="{34F27B0A-36E2-4084-B5E4-F110020BFCA9}" type="presParOf" srcId="{AB9811E6-55B7-4DC3-9AB4-77F48B8B96BE}" destId="{577E081C-62DA-408E-ACB2-644C5E2C9E31}" srcOrd="15" destOrd="0" presId="urn:microsoft.com/office/officeart/2005/8/layout/cycle6"/>
    <dgm:cxn modelId="{1125520F-4C3F-40F5-9875-862D6B8D1339}" type="presParOf" srcId="{AB9811E6-55B7-4DC3-9AB4-77F48B8B96BE}" destId="{AB5764BB-57EC-49E3-A710-50668366E574}" srcOrd="16" destOrd="0" presId="urn:microsoft.com/office/officeart/2005/8/layout/cycle6"/>
    <dgm:cxn modelId="{BD449E3D-3407-4F14-9B06-DEDC47BB6FCF}" type="presParOf" srcId="{AB9811E6-55B7-4DC3-9AB4-77F48B8B96BE}" destId="{B3CE178F-9B56-4C06-A42C-95BACEC21E14}" srcOrd="17" destOrd="0" presId="urn:microsoft.com/office/officeart/2005/8/layout/cycle6"/>
    <dgm:cxn modelId="{E1460BA1-F5AB-434A-BC8D-A0019BE4BDFA}" type="presParOf" srcId="{AB9811E6-55B7-4DC3-9AB4-77F48B8B96BE}" destId="{986B95F3-392E-4FC5-B46A-DAB673249DA9}" srcOrd="18" destOrd="0" presId="urn:microsoft.com/office/officeart/2005/8/layout/cycle6"/>
    <dgm:cxn modelId="{D109F409-1765-44C4-978E-DC717127B99C}" type="presParOf" srcId="{AB9811E6-55B7-4DC3-9AB4-77F48B8B96BE}" destId="{C27E5CAB-340E-4D5D-A1DE-E0030B27FCEC}" srcOrd="19" destOrd="0" presId="urn:microsoft.com/office/officeart/2005/8/layout/cycle6"/>
    <dgm:cxn modelId="{C320CC56-CCFF-4E93-94EE-083A59A0E47A}" type="presParOf" srcId="{AB9811E6-55B7-4DC3-9AB4-77F48B8B96BE}" destId="{06C35F02-5D21-410F-9C36-5210D01F099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86BAD-87D5-45A0-A35F-78A19C474A41}">
      <dsp:nvSpPr>
        <dsp:cNvPr id="0" name=""/>
        <dsp:cNvSpPr/>
      </dsp:nvSpPr>
      <dsp:spPr>
        <a:xfrm>
          <a:off x="4315207" y="-234698"/>
          <a:ext cx="1753997" cy="1131360"/>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ACCESS TO FUNDING, RESOURCES OR SUPPORT</a:t>
          </a:r>
          <a:endParaRPr lang="en-GB" sz="1600" b="1" kern="1200" dirty="0"/>
        </a:p>
      </dsp:txBody>
      <dsp:txXfrm>
        <a:off x="4370435" y="-179470"/>
        <a:ext cx="1643541" cy="1020904"/>
      </dsp:txXfrm>
    </dsp:sp>
    <dsp:sp modelId="{D9E5E454-FFB3-49DB-8167-20DFE5CA5127}">
      <dsp:nvSpPr>
        <dsp:cNvPr id="0" name=""/>
        <dsp:cNvSpPr/>
      </dsp:nvSpPr>
      <dsp:spPr>
        <a:xfrm>
          <a:off x="2522416" y="330982"/>
          <a:ext cx="5339580" cy="5339580"/>
        </a:xfrm>
        <a:custGeom>
          <a:avLst/>
          <a:gdLst/>
          <a:ahLst/>
          <a:cxnLst/>
          <a:rect l="0" t="0" r="0" b="0"/>
          <a:pathLst>
            <a:path>
              <a:moveTo>
                <a:pt x="3550982" y="149615"/>
              </a:moveTo>
              <a:arcTo wR="2669790" hR="2669790" stAng="17356347" swAng="5611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44F8D7-62B6-42CB-850B-E2E248F9FF8E}">
      <dsp:nvSpPr>
        <dsp:cNvPr id="0" name=""/>
        <dsp:cNvSpPr/>
      </dsp:nvSpPr>
      <dsp:spPr>
        <a:xfrm>
          <a:off x="6430812" y="659432"/>
          <a:ext cx="1697439" cy="1353504"/>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OVER DIGITALIZATION</a:t>
          </a:r>
        </a:p>
      </dsp:txBody>
      <dsp:txXfrm>
        <a:off x="6496885" y="725505"/>
        <a:ext cx="1565293" cy="1221358"/>
      </dsp:txXfrm>
    </dsp:sp>
    <dsp:sp modelId="{03331451-E2D7-4587-BB36-6D2EF6770CBC}">
      <dsp:nvSpPr>
        <dsp:cNvPr id="0" name=""/>
        <dsp:cNvSpPr/>
      </dsp:nvSpPr>
      <dsp:spPr>
        <a:xfrm>
          <a:off x="2597049" y="500937"/>
          <a:ext cx="5339580" cy="5339580"/>
        </a:xfrm>
        <a:custGeom>
          <a:avLst/>
          <a:gdLst/>
          <a:ahLst/>
          <a:cxnLst/>
          <a:rect l="0" t="0" r="0" b="0"/>
          <a:pathLst>
            <a:path>
              <a:moveTo>
                <a:pt x="5078147" y="1517577"/>
              </a:moveTo>
              <a:arcTo wR="2669790" hR="2669790" stAng="20065950" swAng="7824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B918D8-6D2B-4972-9E55-832DD4B0D6DC}">
      <dsp:nvSpPr>
        <dsp:cNvPr id="0" name=""/>
        <dsp:cNvSpPr/>
      </dsp:nvSpPr>
      <dsp:spPr>
        <a:xfrm>
          <a:off x="6819572" y="2597694"/>
          <a:ext cx="2080474" cy="1787120"/>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CYBERBULLYING, ONLINE ATTACKS, THREATS ON SOCIAL MEDIA, ETC. </a:t>
          </a:r>
          <a:endParaRPr lang="en-GB" sz="1600" b="1" kern="1200" dirty="0"/>
        </a:p>
      </dsp:txBody>
      <dsp:txXfrm>
        <a:off x="6906812" y="2684934"/>
        <a:ext cx="1905994" cy="1612640"/>
      </dsp:txXfrm>
    </dsp:sp>
    <dsp:sp modelId="{F7B1AD19-9217-40D7-B09D-C3261AEF1CC5}">
      <dsp:nvSpPr>
        <dsp:cNvPr id="0" name=""/>
        <dsp:cNvSpPr/>
      </dsp:nvSpPr>
      <dsp:spPr>
        <a:xfrm>
          <a:off x="3015324" y="-219723"/>
          <a:ext cx="5339580" cy="5339580"/>
        </a:xfrm>
        <a:custGeom>
          <a:avLst/>
          <a:gdLst/>
          <a:ahLst/>
          <a:cxnLst/>
          <a:rect l="0" t="0" r="0" b="0"/>
          <a:pathLst>
            <a:path>
              <a:moveTo>
                <a:pt x="4507818" y="4606134"/>
              </a:moveTo>
              <a:arcTo wR="2669790" hR="2669790" stAng="2789528" swAng="2926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3F18CC-142C-4F44-A5ED-FBEB66E14377}">
      <dsp:nvSpPr>
        <dsp:cNvPr id="0" name=""/>
        <dsp:cNvSpPr/>
      </dsp:nvSpPr>
      <dsp:spPr>
        <a:xfrm>
          <a:off x="5346814" y="4537133"/>
          <a:ext cx="2059340" cy="1666086"/>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NON-RECOGNITION AS COMPETENT RIGHT HOLDERS &amp; DISCRIMINATION BY AGE</a:t>
          </a:r>
          <a:endParaRPr lang="en-GB" sz="1600" b="1" kern="1200" dirty="0"/>
        </a:p>
      </dsp:txBody>
      <dsp:txXfrm>
        <a:off x="5428146" y="4618465"/>
        <a:ext cx="1896676" cy="1503422"/>
      </dsp:txXfrm>
    </dsp:sp>
    <dsp:sp modelId="{AD504E50-7A2C-4AC5-8A49-C69CF7F1291B}">
      <dsp:nvSpPr>
        <dsp:cNvPr id="0" name=""/>
        <dsp:cNvSpPr/>
      </dsp:nvSpPr>
      <dsp:spPr>
        <a:xfrm>
          <a:off x="2261700" y="338064"/>
          <a:ext cx="5339580" cy="5339580"/>
        </a:xfrm>
        <a:custGeom>
          <a:avLst/>
          <a:gdLst/>
          <a:ahLst/>
          <a:cxnLst/>
          <a:rect l="0" t="0" r="0" b="0"/>
          <a:pathLst>
            <a:path>
              <a:moveTo>
                <a:pt x="3083000" y="5307409"/>
              </a:moveTo>
              <a:arcTo wR="2669790" hR="2669790" stAng="4865784" swAng="270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C585ED-FD2D-4637-B410-9409FD771224}">
      <dsp:nvSpPr>
        <dsp:cNvPr id="0" name=""/>
        <dsp:cNvSpPr/>
      </dsp:nvSpPr>
      <dsp:spPr>
        <a:xfrm>
          <a:off x="2933395" y="4567281"/>
          <a:ext cx="2200863" cy="1677777"/>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EMPOWERMENT OF THEIR WORK AND KNOW LITTLE ABOUT PROTECTION</a:t>
          </a:r>
          <a:endParaRPr lang="en-GB" sz="1600" b="1" kern="1200" dirty="0"/>
        </a:p>
      </dsp:txBody>
      <dsp:txXfrm>
        <a:off x="3015297" y="4649183"/>
        <a:ext cx="2037059" cy="1513973"/>
      </dsp:txXfrm>
    </dsp:sp>
    <dsp:sp modelId="{F757EFFD-7DD2-4EA9-A92C-3E88585B2904}">
      <dsp:nvSpPr>
        <dsp:cNvPr id="0" name=""/>
        <dsp:cNvSpPr/>
      </dsp:nvSpPr>
      <dsp:spPr>
        <a:xfrm>
          <a:off x="2690893" y="594762"/>
          <a:ext cx="5339580" cy="5339580"/>
        </a:xfrm>
        <a:custGeom>
          <a:avLst/>
          <a:gdLst/>
          <a:ahLst/>
          <a:cxnLst/>
          <a:rect l="0" t="0" r="0" b="0"/>
          <a:pathLst>
            <a:path>
              <a:moveTo>
                <a:pt x="338612" y="3971092"/>
              </a:moveTo>
              <a:arcTo wR="2669790" hR="2669790" stAng="9049741" swAng="2061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7E081C-62DA-408E-ACB2-644C5E2C9E31}">
      <dsp:nvSpPr>
        <dsp:cNvPr id="0" name=""/>
        <dsp:cNvSpPr/>
      </dsp:nvSpPr>
      <dsp:spPr>
        <a:xfrm>
          <a:off x="1540292" y="2663785"/>
          <a:ext cx="2114661" cy="1758543"/>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PERSECUTION AND CRIMINALIZATION BY AUTHORITIES AND INDIVIDUALS</a:t>
          </a:r>
          <a:endParaRPr lang="en-GB" sz="1600" b="1" kern="1200" dirty="0"/>
        </a:p>
      </dsp:txBody>
      <dsp:txXfrm>
        <a:off x="1626137" y="2749630"/>
        <a:ext cx="1942971" cy="1586853"/>
      </dsp:txXfrm>
    </dsp:sp>
    <dsp:sp modelId="{B3CE178F-9B56-4C06-A42C-95BACEC21E14}">
      <dsp:nvSpPr>
        <dsp:cNvPr id="0" name=""/>
        <dsp:cNvSpPr/>
      </dsp:nvSpPr>
      <dsp:spPr>
        <a:xfrm>
          <a:off x="2551916" y="237745"/>
          <a:ext cx="5339580" cy="5339580"/>
        </a:xfrm>
        <a:custGeom>
          <a:avLst/>
          <a:gdLst/>
          <a:ahLst/>
          <a:cxnLst/>
          <a:rect l="0" t="0" r="0" b="0"/>
          <a:pathLst>
            <a:path>
              <a:moveTo>
                <a:pt x="11634" y="2420819"/>
              </a:moveTo>
              <a:arcTo wR="2669790" hR="2669790" stAng="11121053" swAng="6626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6B95F3-392E-4FC5-B46A-DAB673249DA9}">
      <dsp:nvSpPr>
        <dsp:cNvPr id="0" name=""/>
        <dsp:cNvSpPr/>
      </dsp:nvSpPr>
      <dsp:spPr>
        <a:xfrm>
          <a:off x="2019479" y="523462"/>
          <a:ext cx="2170802" cy="1625446"/>
        </a:xfrm>
        <a:prstGeom prst="roundRect">
          <a:avLst/>
        </a:prstGeom>
        <a:solidFill>
          <a:srgbClr val="006FB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LACK OF SENSITIZATION ABOUT YOUTH RELATED VULNERABILITIES, NEEDS &amp; RISKS.</a:t>
          </a:r>
          <a:endParaRPr lang="en-GB" sz="1600" b="1" kern="1200" dirty="0"/>
        </a:p>
      </dsp:txBody>
      <dsp:txXfrm>
        <a:off x="2098827" y="602810"/>
        <a:ext cx="2012106" cy="1466750"/>
      </dsp:txXfrm>
    </dsp:sp>
    <dsp:sp modelId="{06C35F02-5D21-410F-9C36-5210D01F099D}">
      <dsp:nvSpPr>
        <dsp:cNvPr id="0" name=""/>
        <dsp:cNvSpPr/>
      </dsp:nvSpPr>
      <dsp:spPr>
        <a:xfrm>
          <a:off x="2522416" y="330982"/>
          <a:ext cx="5339580" cy="5339580"/>
        </a:xfrm>
        <a:custGeom>
          <a:avLst/>
          <a:gdLst/>
          <a:ahLst/>
          <a:cxnLst/>
          <a:rect l="0" t="0" r="0" b="0"/>
          <a:pathLst>
            <a:path>
              <a:moveTo>
                <a:pt x="1669102" y="194632"/>
              </a:moveTo>
              <a:arcTo wR="2669790" hR="2669790" stAng="14879213" swAng="168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79768" y="4777958"/>
            <a:ext cx="5438100" cy="39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9" name="Google Shape;19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164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4" name="Google Shape;24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4A86E8"/>
              </a:buClr>
              <a:buSzPts val="1532"/>
              <a:buFont typeface="Noto Sans Symbols"/>
              <a:buNone/>
            </a:pPr>
            <a:endParaRPr sz="1865">
              <a:solidFill>
                <a:srgbClr val="4A86E8"/>
              </a:solidFill>
              <a:latin typeface="Century Gothic"/>
              <a:ea typeface="Century Gothic"/>
              <a:cs typeface="Century Gothic"/>
              <a:sym typeface="Century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27</a:t>
            </a:fld>
            <a:endParaRPr lang="en-US"/>
          </a:p>
        </p:txBody>
      </p:sp>
    </p:spTree>
    <p:extLst>
      <p:ext uri="{BB962C8B-B14F-4D97-AF65-F5344CB8AC3E}">
        <p14:creationId xmlns:p14="http://schemas.microsoft.com/office/powerpoint/2010/main" val="3612412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945B8A-8DB1-DE4D-88FD-212EC0A87B53}" type="slidenum">
              <a:rPr lang="en-US" smtClean="0"/>
              <a:pPr/>
              <a:t>28</a:t>
            </a:fld>
            <a:endParaRPr lang="en-US" dirty="0"/>
          </a:p>
        </p:txBody>
      </p:sp>
    </p:spTree>
    <p:extLst>
      <p:ext uri="{BB962C8B-B14F-4D97-AF65-F5344CB8AC3E}">
        <p14:creationId xmlns:p14="http://schemas.microsoft.com/office/powerpoint/2010/main" val="1331766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945B8A-8DB1-DE4D-88FD-212EC0A87B53}" type="slidenum">
              <a:rPr lang="en-US" smtClean="0"/>
              <a:pPr/>
              <a:t>29</a:t>
            </a:fld>
            <a:endParaRPr lang="en-US" dirty="0"/>
          </a:p>
        </p:txBody>
      </p:sp>
    </p:spTree>
    <p:extLst>
      <p:ext uri="{BB962C8B-B14F-4D97-AF65-F5344CB8AC3E}">
        <p14:creationId xmlns:p14="http://schemas.microsoft.com/office/powerpoint/2010/main" val="144155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60577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945B8A-8DB1-DE4D-88FD-212EC0A87B53}" type="slidenum">
              <a:rPr lang="en-US" smtClean="0"/>
              <a:pPr/>
              <a:t>30</a:t>
            </a:fld>
            <a:endParaRPr lang="en-US" dirty="0"/>
          </a:p>
        </p:txBody>
      </p:sp>
    </p:spTree>
    <p:extLst>
      <p:ext uri="{BB962C8B-B14F-4D97-AF65-F5344CB8AC3E}">
        <p14:creationId xmlns:p14="http://schemas.microsoft.com/office/powerpoint/2010/main" val="4083694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945B8A-8DB1-DE4D-88FD-212EC0A87B53}" type="slidenum">
              <a:rPr lang="en-US" smtClean="0"/>
              <a:pPr/>
              <a:t>31</a:t>
            </a:fld>
            <a:endParaRPr lang="en-US" dirty="0"/>
          </a:p>
        </p:txBody>
      </p:sp>
    </p:spTree>
    <p:extLst>
      <p:ext uri="{BB962C8B-B14F-4D97-AF65-F5344CB8AC3E}">
        <p14:creationId xmlns:p14="http://schemas.microsoft.com/office/powerpoint/2010/main" val="3615003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945B8A-8DB1-DE4D-88FD-212EC0A87B53}" type="slidenum">
              <a:rPr lang="en-US" smtClean="0"/>
              <a:pPr/>
              <a:t>32</a:t>
            </a:fld>
            <a:endParaRPr lang="en-US" dirty="0"/>
          </a:p>
        </p:txBody>
      </p:sp>
    </p:spTree>
    <p:extLst>
      <p:ext uri="{BB962C8B-B14F-4D97-AF65-F5344CB8AC3E}">
        <p14:creationId xmlns:p14="http://schemas.microsoft.com/office/powerpoint/2010/main" val="1249486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73291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3FA3B-A6CE-4A22-BE50-D7920A913B7A}" type="slidenum">
              <a:rPr lang="en-US" smtClean="0"/>
              <a:t>5</a:t>
            </a:fld>
            <a:endParaRPr lang="en-US"/>
          </a:p>
        </p:txBody>
      </p:sp>
    </p:spTree>
    <p:extLst>
      <p:ext uri="{BB962C8B-B14F-4D97-AF65-F5344CB8AC3E}">
        <p14:creationId xmlns:p14="http://schemas.microsoft.com/office/powerpoint/2010/main" val="345046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3FA3B-A6CE-4A22-BE50-D7920A913B7A}" type="slidenum">
              <a:rPr lang="en-US" smtClean="0"/>
              <a:t>6</a:t>
            </a:fld>
            <a:endParaRPr lang="en-US"/>
          </a:p>
        </p:txBody>
      </p:sp>
    </p:spTree>
    <p:extLst>
      <p:ext uri="{BB962C8B-B14F-4D97-AF65-F5344CB8AC3E}">
        <p14:creationId xmlns:p14="http://schemas.microsoft.com/office/powerpoint/2010/main" val="113625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763FA3B-A6CE-4A22-BE50-D7920A913B7A}" type="slidenum">
              <a:rPr lang="en-US" smtClean="0"/>
              <a:t>7</a:t>
            </a:fld>
            <a:endParaRPr lang="en-US"/>
          </a:p>
        </p:txBody>
      </p:sp>
    </p:spTree>
    <p:extLst>
      <p:ext uri="{BB962C8B-B14F-4D97-AF65-F5344CB8AC3E}">
        <p14:creationId xmlns:p14="http://schemas.microsoft.com/office/powerpoint/2010/main" val="249112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6"/>
          <p:cNvGrpSpPr/>
          <p:nvPr/>
        </p:nvGrpSpPr>
        <p:grpSpPr>
          <a:xfrm>
            <a:off x="0" y="-8467"/>
            <a:ext cx="12192000" cy="6866467"/>
            <a:chOff x="0" y="-8467"/>
            <a:chExt cx="12192000" cy="6866467"/>
          </a:xfrm>
        </p:grpSpPr>
        <p:cxnSp>
          <p:nvCxnSpPr>
            <p:cNvPr id="28" name="Google Shape;28;p3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3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3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1" name="Google Shape;31;p3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36"/>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5A11">
                <a:alpha val="69019"/>
              </a:srgbClr>
            </a:solidFill>
            <a:ln>
              <a:noFill/>
            </a:ln>
          </p:spPr>
        </p:sp>
        <p:sp>
          <p:nvSpPr>
            <p:cNvPr id="34" name="Google Shape;34;p3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DA9DB">
                <a:alpha val="69019"/>
              </a:srgbClr>
            </a:solidFill>
            <a:ln>
              <a:noFill/>
            </a:ln>
          </p:spPr>
        </p:sp>
        <p:sp>
          <p:nvSpPr>
            <p:cNvPr id="35" name="Google Shape;35;p3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6" name="Google Shape;36;p3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6"/>
            <p:cNvSpPr/>
            <p:nvPr/>
          </p:nvSpPr>
          <p:spPr>
            <a:xfrm rot="10800000">
              <a:off x="0" y="0"/>
              <a:ext cx="842596" cy="5666154"/>
            </a:xfrm>
            <a:prstGeom prst="triangle">
              <a:avLst>
                <a:gd name="adj" fmla="val 10000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3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6"/>
          <p:cNvSpPr>
            <a:spLocks noGrp="1"/>
          </p:cNvSpPr>
          <p:nvPr>
            <p:ph type="pic" idx="2"/>
          </p:nvPr>
        </p:nvSpPr>
        <p:spPr>
          <a:xfrm>
            <a:off x="677334" y="609600"/>
            <a:ext cx="8596668" cy="3845718"/>
          </a:xfrm>
          <a:prstGeom prst="rect">
            <a:avLst/>
          </a:prstGeom>
          <a:noFill/>
          <a:ln>
            <a:noFill/>
          </a:ln>
        </p:spPr>
      </p:sp>
      <p:sp>
        <p:nvSpPr>
          <p:cNvPr id="98" name="Google Shape;98;p4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9" name="Google Shape;99;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5" name="Google Shape;105;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8"/>
        <p:cNvGrpSpPr/>
        <p:nvPr/>
      </p:nvGrpSpPr>
      <p:grpSpPr>
        <a:xfrm>
          <a:off x="0" y="0"/>
          <a:ext cx="0" cy="0"/>
          <a:chOff x="0" y="0"/>
          <a:chExt cx="0" cy="0"/>
        </a:xfrm>
      </p:grpSpPr>
      <p:sp>
        <p:nvSpPr>
          <p:cNvPr id="109" name="Google Shape;109;p4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1" name="Google Shape;111;p4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4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DA9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6" name="Google Shape;116;p4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DA9DB"/>
                </a:solidFill>
                <a:latin typeface="Arial"/>
                <a:ea typeface="Arial"/>
                <a:cs typeface="Arial"/>
                <a:sym typeface="Arial"/>
              </a:rPr>
              <a:t>”</a:t>
            </a:r>
            <a:endParaRPr sz="1800" b="0" i="0" u="none" strike="noStrike" cap="none">
              <a:solidFill>
                <a:srgbClr val="8DA9DB"/>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7"/>
        <p:cNvGrpSpPr/>
        <p:nvPr/>
      </p:nvGrpSpPr>
      <p:grpSpPr>
        <a:xfrm>
          <a:off x="0" y="0"/>
          <a:ext cx="0" cy="0"/>
          <a:chOff x="0" y="0"/>
          <a:chExt cx="0" cy="0"/>
        </a:xfrm>
      </p:grpSpPr>
      <p:sp>
        <p:nvSpPr>
          <p:cNvPr id="118" name="Google Shape;118;p4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0" name="Google Shape;120;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3"/>
        <p:cNvGrpSpPr/>
        <p:nvPr/>
      </p:nvGrpSpPr>
      <p:grpSpPr>
        <a:xfrm>
          <a:off x="0" y="0"/>
          <a:ext cx="0" cy="0"/>
          <a:chOff x="0" y="0"/>
          <a:chExt cx="0" cy="0"/>
        </a:xfrm>
      </p:grpSpPr>
      <p:sp>
        <p:nvSpPr>
          <p:cNvPr id="124" name="Google Shape;124;p5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6" name="Google Shape;126;p5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7" name="Google Shape;127;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5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DA9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1" name="Google Shape;131;p5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DA9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2"/>
        <p:cNvGrpSpPr/>
        <p:nvPr/>
      </p:nvGrpSpPr>
      <p:grpSpPr>
        <a:xfrm>
          <a:off x="0" y="0"/>
          <a:ext cx="0" cy="0"/>
          <a:chOff x="0" y="0"/>
          <a:chExt cx="0" cy="0"/>
        </a:xfrm>
      </p:grpSpPr>
      <p:sp>
        <p:nvSpPr>
          <p:cNvPr id="133" name="Google Shape;133;p5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5" name="Google Shape;135;p5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36" name="Google Shape;136;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p5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2"/>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2" name="Google Shape;142;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p5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8" name="Google Shape;148;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376-CCC2-9E41-8E24-736B1FDA8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E6CA1-96C9-0146-A540-135883D63141}"/>
              </a:ext>
            </a:extLst>
          </p:cNvPr>
          <p:cNvSpPr>
            <a:spLocks noGrp="1"/>
          </p:cNvSpPr>
          <p:nvPr>
            <p:ph type="dt" sz="half" idx="10"/>
          </p:nvPr>
        </p:nvSpPr>
        <p:spPr/>
        <p:txBody>
          <a:bodyPr/>
          <a:lstStyle/>
          <a:p>
            <a:fld id="{3BBCA17C-BE2E-444E-8874-80BBB4EBE069}" type="datetime1">
              <a:rPr lang="en-US" smtClean="0"/>
              <a:t>11/05/2023</a:t>
            </a:fld>
            <a:endParaRPr lang="en-US"/>
          </a:p>
        </p:txBody>
      </p:sp>
      <p:sp>
        <p:nvSpPr>
          <p:cNvPr id="4" name="Footer Placeholder 3">
            <a:extLst>
              <a:ext uri="{FF2B5EF4-FFF2-40B4-BE49-F238E27FC236}">
                <a16:creationId xmlns:a16="http://schemas.microsoft.com/office/drawing/2014/main" id="{4A22E262-6986-D949-8C1D-83D3EECBD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92CC8-2D4E-5F4B-A96F-9BDCC1DB00E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243747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3600"/>
              <a:buFont typeface="Trebuchet MS"/>
              <a:buNone/>
              <a:defRPr sz="4800"/>
            </a:lvl1pPr>
            <a:lvl2pPr lvl="1" algn="ctr">
              <a:lnSpc>
                <a:spcPct val="100000"/>
              </a:lnSpc>
              <a:spcBef>
                <a:spcPts val="0"/>
              </a:spcBef>
              <a:spcAft>
                <a:spcPts val="0"/>
              </a:spcAft>
              <a:buClr>
                <a:schemeClr val="dk2"/>
              </a:buClr>
              <a:buSzPts val="3600"/>
              <a:buNone/>
              <a:defRPr sz="4800"/>
            </a:lvl2pPr>
            <a:lvl3pPr lvl="2" algn="ctr">
              <a:lnSpc>
                <a:spcPct val="100000"/>
              </a:lnSpc>
              <a:spcBef>
                <a:spcPts val="0"/>
              </a:spcBef>
              <a:spcAft>
                <a:spcPts val="0"/>
              </a:spcAft>
              <a:buClr>
                <a:schemeClr val="dk2"/>
              </a:buClr>
              <a:buSzPts val="3600"/>
              <a:buNone/>
              <a:defRPr sz="4800"/>
            </a:lvl3pPr>
            <a:lvl4pPr lvl="3" algn="ctr">
              <a:lnSpc>
                <a:spcPct val="100000"/>
              </a:lnSpc>
              <a:spcBef>
                <a:spcPts val="0"/>
              </a:spcBef>
              <a:spcAft>
                <a:spcPts val="0"/>
              </a:spcAft>
              <a:buClr>
                <a:schemeClr val="dk2"/>
              </a:buClr>
              <a:buSzPts val="3600"/>
              <a:buNone/>
              <a:defRPr sz="4800"/>
            </a:lvl4pPr>
            <a:lvl5pPr lvl="4" algn="ctr">
              <a:lnSpc>
                <a:spcPct val="100000"/>
              </a:lnSpc>
              <a:spcBef>
                <a:spcPts val="0"/>
              </a:spcBef>
              <a:spcAft>
                <a:spcPts val="0"/>
              </a:spcAft>
              <a:buClr>
                <a:schemeClr val="dk2"/>
              </a:buClr>
              <a:buSzPts val="3600"/>
              <a:buNone/>
              <a:defRPr sz="4800"/>
            </a:lvl5pPr>
            <a:lvl6pPr lvl="5" algn="ctr">
              <a:lnSpc>
                <a:spcPct val="100000"/>
              </a:lnSpc>
              <a:spcBef>
                <a:spcPts val="0"/>
              </a:spcBef>
              <a:spcAft>
                <a:spcPts val="0"/>
              </a:spcAft>
              <a:buClr>
                <a:schemeClr val="dk2"/>
              </a:buClr>
              <a:buSzPts val="3600"/>
              <a:buNone/>
              <a:defRPr sz="4800"/>
            </a:lvl6pPr>
            <a:lvl7pPr lvl="6" algn="ctr">
              <a:lnSpc>
                <a:spcPct val="100000"/>
              </a:lnSpc>
              <a:spcBef>
                <a:spcPts val="0"/>
              </a:spcBef>
              <a:spcAft>
                <a:spcPts val="0"/>
              </a:spcAft>
              <a:buClr>
                <a:schemeClr val="dk2"/>
              </a:buClr>
              <a:buSzPts val="3600"/>
              <a:buNone/>
              <a:defRPr sz="4800"/>
            </a:lvl7pPr>
            <a:lvl8pPr lvl="7" algn="ctr">
              <a:lnSpc>
                <a:spcPct val="100000"/>
              </a:lnSpc>
              <a:spcBef>
                <a:spcPts val="0"/>
              </a:spcBef>
              <a:spcAft>
                <a:spcPts val="0"/>
              </a:spcAft>
              <a:buClr>
                <a:schemeClr val="dk2"/>
              </a:buClr>
              <a:buSzPts val="3600"/>
              <a:buNone/>
              <a:defRPr sz="4800"/>
            </a:lvl8pPr>
            <a:lvl9pPr lvl="8" algn="ctr">
              <a:lnSpc>
                <a:spcPct val="100000"/>
              </a:lnSpc>
              <a:spcBef>
                <a:spcPts val="0"/>
              </a:spcBef>
              <a:spcAft>
                <a:spcPts val="0"/>
              </a:spcAft>
              <a:buClr>
                <a:schemeClr val="dk2"/>
              </a:buClr>
              <a:buSzPts val="3600"/>
              <a:buNone/>
              <a:defRPr sz="4800"/>
            </a:lvl9pPr>
          </a:lstStyle>
          <a:p>
            <a:endParaRPr/>
          </a:p>
        </p:txBody>
      </p:sp>
      <p:sp>
        <p:nvSpPr>
          <p:cNvPr id="51" name="Google Shape;51;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Font typeface="Trebuchet M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54" name="Google Shape;54;p39"/>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55" name="Google Shape;55;p39"/>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56" name="Google Shape;56;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0" name="Google Shape;60;p4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1" name="Google Shape;61;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3"/>
        <p:cNvGrpSpPr/>
        <p:nvPr/>
      </p:nvGrpSpPr>
      <p:grpSpPr>
        <a:xfrm>
          <a:off x="0" y="0"/>
          <a:ext cx="0" cy="0"/>
          <a:chOff x="0" y="0"/>
          <a:chExt cx="0" cy="0"/>
        </a:xfrm>
      </p:grpSpPr>
      <p:sp>
        <p:nvSpPr>
          <p:cNvPr id="74" name="Google Shape;74;p4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6" name="Google Shape;76;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2" name="Google Shape;82;p4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4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4" name="Google Shape;84;p4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5" name="Google Shape;85;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1" name="Google Shape;91;p4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2" name="Google Shape;92;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5"/>
          <p:cNvGrpSpPr/>
          <p:nvPr/>
        </p:nvGrpSpPr>
        <p:grpSpPr>
          <a:xfrm>
            <a:off x="0" y="-8467"/>
            <a:ext cx="12192000" cy="6866467"/>
            <a:chOff x="0" y="-8467"/>
            <a:chExt cx="12192000" cy="6866467"/>
          </a:xfrm>
        </p:grpSpPr>
        <p:cxnSp>
          <p:nvCxnSpPr>
            <p:cNvPr id="11" name="Google Shape;11;p3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3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5"/>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5A11">
                <a:alpha val="69019"/>
              </a:srgbClr>
            </a:solidFill>
            <a:ln>
              <a:noFill/>
            </a:ln>
          </p:spPr>
        </p:sp>
        <p:sp>
          <p:nvSpPr>
            <p:cNvPr id="17" name="Google Shape;17;p3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DA9DB">
                <a:alpha val="69019"/>
              </a:srgbClr>
            </a:solidFill>
            <a:ln>
              <a:noFill/>
            </a:ln>
          </p:spPr>
        </p:sp>
        <p:sp>
          <p:nvSpPr>
            <p:cNvPr id="18" name="Google Shape;18;p3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9" name="Google Shape;19;p3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5"/>
            <p:cNvSpPr/>
            <p:nvPr/>
          </p:nvSpPr>
          <p:spPr>
            <a:xfrm>
              <a:off x="0" y="4013200"/>
              <a:ext cx="448733" cy="2844800"/>
            </a:xfrm>
            <a:prstGeom prst="triangle">
              <a:avLst>
                <a:gd name="adj" fmla="val 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3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org/peacebuilding/content/gypi-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h4peace.info/YPShandboo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mptf.undp.org/factsheet/project/0011336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mptf.undp.org/factsheet/project/00130048" TargetMode="External"/><Relationship Id="rId5" Type="http://schemas.openxmlformats.org/officeDocument/2006/relationships/hyperlink" Target="https://mptf.undp.org/factsheet/project/00128904" TargetMode="External"/><Relationship Id="rId4" Type="http://schemas.openxmlformats.org/officeDocument/2006/relationships/hyperlink" Target="https://mptf.undp.org/factsheet/project/0009614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youthguide.ndi.org/" TargetMode="External"/><Relationship Id="rId3" Type="http://schemas.openxmlformats.org/officeDocument/2006/relationships/image" Target="../media/image1.png"/><Relationship Id="rId7" Type="http://schemas.openxmlformats.org/officeDocument/2006/relationships/hyperlink" Target="https://www.ipu.org/youth2021"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sustainingpeace-select.org/" TargetMode="External"/><Relationship Id="rId5" Type="http://schemas.openxmlformats.org/officeDocument/2006/relationships/hyperlink" Target="https://elearning.ec-undp-electoralassistance.org/course/view.php?id=18" TargetMode="External"/><Relationship Id="rId10" Type="http://schemas.openxmlformats.org/officeDocument/2006/relationships/hyperlink" Target="https://www.youth4peace.info/system/files/2021-02/YPS%20Programming%20Handbook_0.pdf" TargetMode="External"/><Relationship Id="rId4" Type="http://schemas.openxmlformats.org/officeDocument/2006/relationships/hyperlink" Target="https://www.undp.org/content/undp/en/home/librarypage/democratic-governance/youth-participation-in-electoral-processes-a-handbook-for-embs.html" TargetMode="External"/><Relationship Id="rId9" Type="http://schemas.openxmlformats.org/officeDocument/2006/relationships/hyperlink" Target="https://read.oecd-ilibrary.org/view/?ref=134_134356-ud5kox3g26&amp;title=Youth-and-COVID-19-Response-Recovery-and-Resilienc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ipu.org/parline-e/parlinesearch.aspwww.ipu.org/parline-e/parlinesearch.asp" TargetMode="External"/><Relationship Id="rId3" Type="http://schemas.openxmlformats.org/officeDocument/2006/relationships/image" Target="../media/image1.png"/><Relationship Id="rId7" Type="http://schemas.openxmlformats.org/officeDocument/2006/relationships/hyperlink" Target="https://www.idea.int/data-tools/data/political-finance-databas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monitor.civicus.org/" TargetMode="External"/><Relationship Id="rId11" Type="http://schemas.openxmlformats.org/officeDocument/2006/relationships/hyperlink" Target="https://participationpool.eu/" TargetMode="External"/><Relationship Id="rId5" Type="http://schemas.openxmlformats.org/officeDocument/2006/relationships/hyperlink" Target="https://www.agora-parl.org/" TargetMode="External"/><Relationship Id="rId10" Type="http://schemas.openxmlformats.org/officeDocument/2006/relationships/hyperlink" Target="https://www.youth4peace.info/" TargetMode="External"/><Relationship Id="rId4" Type="http://schemas.openxmlformats.org/officeDocument/2006/relationships/hyperlink" Target="https://aceproject.org/ace-en/topics/es/esd/esd03/default" TargetMode="External"/><Relationship Id="rId9" Type="http://schemas.openxmlformats.org/officeDocument/2006/relationships/hyperlink" Target="https://www.iknowpolitics.org/en/focus-areas/606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www.ohchr.org/sites/default/files/Documents/Issues/CivicSpace/UN_Guidance_Not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m.coe.int/2018-shrinkingcivicspacesforyouth-executivesummary/16808eb41b"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16.svg"/><Relationship Id="rId11" Type="http://schemas.openxmlformats.org/officeDocument/2006/relationships/image" Target="../media/image20.jpg"/><Relationship Id="rId5" Type="http://schemas.openxmlformats.org/officeDocument/2006/relationships/image" Target="../media/image15.png"/><Relationship Id="rId10" Type="http://schemas.openxmlformats.org/officeDocument/2006/relationships/image" Target="../media/image19.jpg"/><Relationship Id="rId4" Type="http://schemas.openxmlformats.org/officeDocument/2006/relationships/image" Target="../media/image14.svg"/><Relationship Id="rId9" Type="http://schemas.openxmlformats.org/officeDocument/2006/relationships/image" Target="../media/image18.jp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mptf.undp.org/project/00129774" TargetMode="External"/><Relationship Id="rId7" Type="http://schemas.openxmlformats.org/officeDocument/2006/relationships/hyperlink" Target="https://mptf.undp.org/factsheet/project/001256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ptf.undp.org/factsheet/project/00125605" TargetMode="External"/><Relationship Id="rId5" Type="http://schemas.openxmlformats.org/officeDocument/2006/relationships/hyperlink" Target="https://mptf.undp.org/project/00129735" TargetMode="External"/><Relationship Id="rId4" Type="http://schemas.openxmlformats.org/officeDocument/2006/relationships/hyperlink" Target="Inclusive%20governance%20and%20shared%20identity%20for%20sustainable%20peace%20and%20development"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un.org/peacebuilding/sites/www.un.org.peacebuilding/files/documents/pbf_guidance_note_on_gender_marker_scoring_2019.pdf" TargetMode="External"/><Relationship Id="rId13" Type="http://schemas.openxmlformats.org/officeDocument/2006/relationships/hyperlink" Target="https://openknowledge.worldbank.org/handle/10986/28337" TargetMode="External"/><Relationship Id="rId3" Type="http://schemas.openxmlformats.org/officeDocument/2006/relationships/image" Target="../media/image1.png"/><Relationship Id="rId7" Type="http://schemas.openxmlformats.org/officeDocument/2006/relationships/hyperlink" Target="https://www.un.org/peacebuilding/sites/www.un.org.peacebuilding/files/documents/pbf_guidance_note_on_youth_and_peacebuilding_2019.pdf" TargetMode="External"/><Relationship Id="rId12" Type="http://schemas.openxmlformats.org/officeDocument/2006/relationships/hyperlink" Target="https://wps.unwomen.org/pdf/en/GlobalStudy_EN_Web.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www.un.org/peacebuilding/content/gypi-en" TargetMode="External"/><Relationship Id="rId11" Type="http://schemas.openxmlformats.org/officeDocument/2006/relationships/hyperlink" Target="https://www.youth4peace.info/system/files/2018-10/youth-web-english.pdf" TargetMode="External"/><Relationship Id="rId5" Type="http://schemas.openxmlformats.org/officeDocument/2006/relationships/hyperlink" Target="http://www.un.org/peacebuilding/fund" TargetMode="External"/><Relationship Id="rId10" Type="http://schemas.openxmlformats.org/officeDocument/2006/relationships/hyperlink" Target="https://www.youth4peace.info/YPShandbook?msclkid=9e270119b46211ecb59b4ef96cff1142" TargetMode="External"/><Relationship Id="rId4" Type="http://schemas.openxmlformats.org/officeDocument/2006/relationships/hyperlink" Target="http://www.un.org/peacebuilding/content/gypi" TargetMode="External"/><Relationship Id="rId9" Type="http://schemas.openxmlformats.org/officeDocument/2006/relationships/hyperlink" Target="https://www.un.org/peacebuilding/content/un-community-engagement-guidelines-peacebuilding-and-sustaining-pea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un.org/peacebuilding/content/gypi-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ur03.safelinks.protection.outlook.com/?url=https%3A%2F%2Funsdg.un.org%2Fresources%2Fmicro-assessment-questionnaire-hact-framework%3Fmsclkid%3D03cbb784b68611ec966e6571acb3a2b0&amp;data=04%7C01%7Ceva.saenz%40undp.org%7C446e28c1d8bb4397c50d08da18c39637%7Cb3e5db5e2944483799f57488ace54319%7C0%7C0%7C637849525714719669%7CUnknown%7CTWFpbGZsb3d8eyJWIjoiMC4wLjAwMDAiLCJQIjoiV2luMzIiLCJBTiI6Ik1haWwiLCJXVCI6Mn0%3D%7C2000&amp;sdata=k0WJhBausscfd%2Fi9vFeoO64oLqbsb3iJLE25kgBf7yE%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n.org/peacebuilding/content/guidance-no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ctrTitle"/>
          </p:nvPr>
        </p:nvSpPr>
        <p:spPr>
          <a:xfrm>
            <a:off x="-125584" y="683231"/>
            <a:ext cx="10535479" cy="2387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5"/>
              </a:buClr>
              <a:buSzPts val="4400"/>
              <a:buFont typeface="Century Gothic"/>
              <a:buNone/>
            </a:pPr>
            <a:r>
              <a:rPr lang="en-US" sz="4400" b="1" dirty="0">
                <a:solidFill>
                  <a:schemeClr val="accent5"/>
                </a:solidFill>
                <a:latin typeface="Century Gothic"/>
                <a:ea typeface="Century Gothic"/>
                <a:cs typeface="Century Gothic"/>
                <a:sym typeface="Century Gothic"/>
              </a:rPr>
              <a:t>Peacebuilding Fund’s</a:t>
            </a:r>
            <a:br>
              <a:rPr lang="en-US" sz="4400" b="1" dirty="0">
                <a:solidFill>
                  <a:schemeClr val="accent5"/>
                </a:solidFill>
                <a:latin typeface="Century Gothic"/>
                <a:ea typeface="Century Gothic"/>
                <a:cs typeface="Century Gothic"/>
                <a:sym typeface="Century Gothic"/>
              </a:rPr>
            </a:br>
            <a:r>
              <a:rPr lang="en-US" sz="4400" b="1" dirty="0">
                <a:solidFill>
                  <a:schemeClr val="accent5"/>
                </a:solidFill>
                <a:latin typeface="Century Gothic"/>
                <a:ea typeface="Century Gothic"/>
                <a:cs typeface="Century Gothic"/>
                <a:sym typeface="Century Gothic"/>
              </a:rPr>
              <a:t>Youth Promotion Initiative 2023</a:t>
            </a:r>
            <a:endParaRPr dirty="0"/>
          </a:p>
        </p:txBody>
      </p:sp>
      <p:sp>
        <p:nvSpPr>
          <p:cNvPr id="157" name="Google Shape;157;p1"/>
          <p:cNvSpPr txBox="1">
            <a:spLocks noGrp="1"/>
          </p:cNvSpPr>
          <p:nvPr>
            <p:ph type="subTitle" idx="1"/>
          </p:nvPr>
        </p:nvSpPr>
        <p:spPr>
          <a:xfrm>
            <a:off x="734741" y="4093285"/>
            <a:ext cx="8814830" cy="2081484"/>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2560"/>
              <a:buNone/>
            </a:pPr>
            <a:r>
              <a:rPr lang="en-US" sz="3200" dirty="0">
                <a:solidFill>
                  <a:schemeClr val="accent5"/>
                </a:solidFill>
                <a:latin typeface="Century Gothic"/>
                <a:ea typeface="Century Gothic"/>
                <a:cs typeface="Century Gothic"/>
                <a:sym typeface="Century Gothic"/>
              </a:rPr>
              <a:t>Webinar: YPI 2023 + Q&amp;A</a:t>
            </a:r>
            <a:endParaRPr dirty="0"/>
          </a:p>
          <a:p>
            <a:pPr marL="0" lvl="0" indent="0" algn="r" rtl="0">
              <a:lnSpc>
                <a:spcPct val="100000"/>
              </a:lnSpc>
              <a:spcBef>
                <a:spcPts val="1000"/>
              </a:spcBef>
              <a:spcAft>
                <a:spcPts val="0"/>
              </a:spcAft>
              <a:buSzPts val="1600"/>
              <a:buNone/>
            </a:pPr>
            <a:r>
              <a:rPr lang="en-US" sz="2000" dirty="0">
                <a:solidFill>
                  <a:schemeClr val="accent5"/>
                </a:solidFill>
                <a:latin typeface="Century Gothic"/>
                <a:ea typeface="Century Gothic"/>
                <a:cs typeface="Century Gothic"/>
                <a:sym typeface="Century Gothic"/>
              </a:rPr>
              <a:t>May 2023</a:t>
            </a:r>
            <a:endParaRPr dirty="0"/>
          </a:p>
          <a:p>
            <a:pPr marL="0" lvl="0" indent="0" algn="r" rtl="0">
              <a:lnSpc>
                <a:spcPct val="100000"/>
              </a:lnSpc>
              <a:spcBef>
                <a:spcPts val="1000"/>
              </a:spcBef>
              <a:spcAft>
                <a:spcPts val="0"/>
              </a:spcAft>
              <a:buSzPts val="1600"/>
              <a:buNone/>
            </a:pPr>
            <a:r>
              <a:rPr lang="en-US" sz="2000" u="sng" dirty="0">
                <a:solidFill>
                  <a:schemeClr val="accent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https://www.un.org/peacebuilding/content/gypi-en</a:t>
            </a:r>
            <a:endParaRPr sz="2000" dirty="0">
              <a:solidFill>
                <a:schemeClr val="accent5"/>
              </a:solidFill>
              <a:latin typeface="Century Gothic"/>
              <a:ea typeface="Century Gothic"/>
              <a:cs typeface="Century Gothic"/>
              <a:sym typeface="Century Gothic"/>
            </a:endParaRPr>
          </a:p>
          <a:p>
            <a:pPr marL="0" lvl="0" indent="0" algn="r" rtl="0">
              <a:lnSpc>
                <a:spcPct val="100000"/>
              </a:lnSpc>
              <a:spcBef>
                <a:spcPts val="1000"/>
              </a:spcBef>
              <a:spcAft>
                <a:spcPts val="0"/>
              </a:spcAft>
              <a:buSzPts val="1600"/>
              <a:buNone/>
            </a:pPr>
            <a:r>
              <a:rPr lang="en-US" sz="2000" dirty="0">
                <a:solidFill>
                  <a:schemeClr val="accent5"/>
                </a:solidFill>
                <a:latin typeface="Century Gothic"/>
                <a:ea typeface="Century Gothic"/>
                <a:cs typeface="Century Gothic"/>
                <a:sym typeface="Century Gothic"/>
              </a:rPr>
              <a:t>pbfgypi@un.org</a:t>
            </a:r>
            <a:endParaRPr dirty="0"/>
          </a:p>
        </p:txBody>
      </p:sp>
      <p:pic>
        <p:nvPicPr>
          <p:cNvPr id="158" name="Google Shape;158;p1"/>
          <p:cNvPicPr preferRelativeResize="0"/>
          <p:nvPr/>
        </p:nvPicPr>
        <p:blipFill rotWithShape="1">
          <a:blip r:embed="rId4">
            <a:alphaModFix/>
          </a:blip>
          <a:srcRect/>
          <a:stretch/>
        </p:blipFill>
        <p:spPr>
          <a:xfrm>
            <a:off x="0" y="5702919"/>
            <a:ext cx="1149274" cy="1103795"/>
          </a:xfrm>
          <a:prstGeom prst="rect">
            <a:avLst/>
          </a:prstGeom>
          <a:noFill/>
          <a:ln>
            <a:noFill/>
          </a:ln>
        </p:spPr>
      </p:pic>
      <p:pic>
        <p:nvPicPr>
          <p:cNvPr id="159" name="Google Shape;159;p1"/>
          <p:cNvPicPr preferRelativeResize="0"/>
          <p:nvPr/>
        </p:nvPicPr>
        <p:blipFill rotWithShape="1">
          <a:blip r:embed="rId5">
            <a:alphaModFix/>
          </a:blip>
          <a:srcRect/>
          <a:stretch/>
        </p:blipFill>
        <p:spPr>
          <a:xfrm>
            <a:off x="1149274" y="5677275"/>
            <a:ext cx="1149274" cy="1155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rgbClr val="5592CE"/>
              </a:buClr>
              <a:buSzPts val="3600"/>
              <a:buFont typeface="Trebuchet MS"/>
              <a:buNone/>
            </a:pPr>
            <a:r>
              <a:rPr lang="en-US" sz="8266" b="1">
                <a:solidFill>
                  <a:srgbClr val="5592CE"/>
                </a:solidFill>
              </a:rPr>
              <a:t>YPS-responsive programming </a:t>
            </a:r>
            <a:endParaRPr sz="8266" b="1">
              <a:solidFill>
                <a:srgbClr val="5592CE"/>
              </a:solidFill>
            </a:endParaRPr>
          </a:p>
        </p:txBody>
      </p:sp>
      <p:pic>
        <p:nvPicPr>
          <p:cNvPr id="196" name="Google Shape;196;p6"/>
          <p:cNvPicPr preferRelativeResize="0"/>
          <p:nvPr/>
        </p:nvPicPr>
        <p:blipFill rotWithShape="1">
          <a:blip r:embed="rId3">
            <a:alphaModFix/>
          </a:blip>
          <a:srcRect/>
          <a:stretch/>
        </p:blipFill>
        <p:spPr>
          <a:xfrm>
            <a:off x="1" y="1"/>
            <a:ext cx="1615567" cy="1711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p:nvPr/>
        </p:nvSpPr>
        <p:spPr>
          <a:xfrm>
            <a:off x="526094" y="93883"/>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libri"/>
              <a:ea typeface="Calibri"/>
              <a:cs typeface="Calibri"/>
              <a:sym typeface="Calibri"/>
            </a:endParaRPr>
          </a:p>
        </p:txBody>
      </p:sp>
      <p:grpSp>
        <p:nvGrpSpPr>
          <p:cNvPr id="202" name="Google Shape;202;p7"/>
          <p:cNvGrpSpPr/>
          <p:nvPr/>
        </p:nvGrpSpPr>
        <p:grpSpPr>
          <a:xfrm>
            <a:off x="927252" y="844137"/>
            <a:ext cx="8565110" cy="5169726"/>
            <a:chOff x="1966913" y="721833"/>
            <a:chExt cx="8565110" cy="5169726"/>
          </a:xfrm>
        </p:grpSpPr>
        <p:sp>
          <p:nvSpPr>
            <p:cNvPr id="203" name="Google Shape;203;p7"/>
            <p:cNvSpPr/>
            <p:nvPr/>
          </p:nvSpPr>
          <p:spPr>
            <a:xfrm>
              <a:off x="1966913" y="746759"/>
              <a:ext cx="5119600" cy="5144800"/>
            </a:xfrm>
            <a:prstGeom prst="ellipse">
              <a:avLst/>
            </a:prstGeom>
            <a:solidFill>
              <a:srgbClr val="2E75B5">
                <a:alpha val="73725"/>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Calibri"/>
                <a:ea typeface="Calibri"/>
                <a:cs typeface="Calibri"/>
                <a:sym typeface="Calibri"/>
              </a:endParaRPr>
            </a:p>
          </p:txBody>
        </p:sp>
        <p:sp>
          <p:nvSpPr>
            <p:cNvPr id="204" name="Google Shape;204;p7"/>
            <p:cNvSpPr/>
            <p:nvPr/>
          </p:nvSpPr>
          <p:spPr>
            <a:xfrm>
              <a:off x="5412423" y="721833"/>
              <a:ext cx="5119600" cy="5144800"/>
            </a:xfrm>
            <a:prstGeom prst="ellipse">
              <a:avLst/>
            </a:prstGeom>
            <a:solidFill>
              <a:schemeClr val="accent4">
                <a:alpha val="6784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Calibri"/>
                <a:ea typeface="Calibri"/>
                <a:cs typeface="Calibri"/>
                <a:sym typeface="Calibri"/>
              </a:endParaRPr>
            </a:p>
          </p:txBody>
        </p:sp>
        <p:sp>
          <p:nvSpPr>
            <p:cNvPr id="205" name="Google Shape;205;p7"/>
            <p:cNvSpPr txBox="1"/>
            <p:nvPr/>
          </p:nvSpPr>
          <p:spPr>
            <a:xfrm>
              <a:off x="7074409" y="2320451"/>
              <a:ext cx="3220000" cy="151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PT Serif"/>
                  <a:ea typeface="PT Serif"/>
                  <a:cs typeface="PT Serif"/>
                  <a:sym typeface="PT Serif"/>
                </a:rPr>
                <a:t>Youth Inclusive</a:t>
              </a:r>
              <a:endParaRPr sz="20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T Serif"/>
                  <a:ea typeface="PT Serif"/>
                  <a:cs typeface="PT Serif"/>
                  <a:sym typeface="PT Serif"/>
                </a:rPr>
                <a:t>Young people are given the right to participate, and their views and experiences are considered throughout the project cycle.</a:t>
              </a:r>
              <a:endParaRPr sz="1600" b="0" i="0" u="none" strike="noStrike" cap="none">
                <a:solidFill>
                  <a:schemeClr val="dk1"/>
                </a:solidFill>
                <a:latin typeface="Arial"/>
                <a:ea typeface="Arial"/>
                <a:cs typeface="Arial"/>
                <a:sym typeface="Arial"/>
              </a:endParaRPr>
            </a:p>
          </p:txBody>
        </p:sp>
        <p:sp>
          <p:nvSpPr>
            <p:cNvPr id="206" name="Google Shape;206;p7"/>
            <p:cNvSpPr txBox="1"/>
            <p:nvPr/>
          </p:nvSpPr>
          <p:spPr>
            <a:xfrm>
              <a:off x="2468749" y="2296700"/>
              <a:ext cx="2826800" cy="151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PT Serif"/>
                  <a:ea typeface="PT Serif"/>
                  <a:cs typeface="PT Serif"/>
                  <a:sym typeface="PT Serif"/>
                </a:rPr>
                <a:t>Youth Sensitive</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T Serif"/>
                  <a:ea typeface="PT Serif"/>
                  <a:cs typeface="PT Serif"/>
                  <a:sym typeface="PT Serif"/>
                </a:rPr>
                <a:t>Specific realities, needs and aspirations of young people are identified and appropriately considered throughout the project cycle.</a:t>
              </a:r>
              <a:endParaRPr sz="1600" b="0" i="0" u="none" strike="noStrike" cap="none">
                <a:solidFill>
                  <a:schemeClr val="dk1"/>
                </a:solidFill>
                <a:latin typeface="Arial"/>
                <a:ea typeface="Arial"/>
                <a:cs typeface="Arial"/>
                <a:sym typeface="Arial"/>
              </a:endParaRPr>
            </a:p>
          </p:txBody>
        </p:sp>
        <p:sp>
          <p:nvSpPr>
            <p:cNvPr id="207" name="Google Shape;207;p7"/>
            <p:cNvSpPr txBox="1"/>
            <p:nvPr/>
          </p:nvSpPr>
          <p:spPr>
            <a:xfrm>
              <a:off x="5574451" y="3019107"/>
              <a:ext cx="1383285" cy="49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T Serif"/>
                  <a:ea typeface="PT Serif"/>
                  <a:cs typeface="PT Serif"/>
                  <a:sym typeface="PT Serif"/>
                </a:rPr>
                <a:t>Youth Responsive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08" name="Google Shape;208;p7" descr="Research with solid fill"/>
            <p:cNvPicPr preferRelativeResize="0"/>
            <p:nvPr/>
          </p:nvPicPr>
          <p:blipFill rotWithShape="1">
            <a:blip r:embed="rId3">
              <a:alphaModFix/>
            </a:blip>
            <a:srcRect/>
            <a:stretch/>
          </p:blipFill>
          <p:spPr>
            <a:xfrm>
              <a:off x="3857625" y="4273617"/>
              <a:ext cx="1275896" cy="1275896"/>
            </a:xfrm>
            <a:prstGeom prst="rect">
              <a:avLst/>
            </a:prstGeom>
            <a:noFill/>
            <a:ln>
              <a:noFill/>
            </a:ln>
          </p:spPr>
        </p:pic>
        <p:pic>
          <p:nvPicPr>
            <p:cNvPr id="209" name="Google Shape;209;p7" descr="Group with solid fill"/>
            <p:cNvPicPr preferRelativeResize="0"/>
            <p:nvPr/>
          </p:nvPicPr>
          <p:blipFill rotWithShape="1">
            <a:blip r:embed="rId4">
              <a:alphaModFix/>
            </a:blip>
            <a:srcRect/>
            <a:stretch/>
          </p:blipFill>
          <p:spPr>
            <a:xfrm>
              <a:off x="7502900" y="4260760"/>
              <a:ext cx="1181597" cy="118159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415600" y="-19600"/>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accent1"/>
              </a:buClr>
              <a:buSzPts val="2800"/>
              <a:buFont typeface="Trebuchet MS"/>
              <a:buNone/>
            </a:pPr>
            <a:r>
              <a:rPr lang="en-US"/>
              <a:t>Aspects of a YPS-responsive programming </a:t>
            </a:r>
            <a:endParaRPr/>
          </a:p>
        </p:txBody>
      </p:sp>
      <p:sp>
        <p:nvSpPr>
          <p:cNvPr id="215" name="Google Shape;215;p8"/>
          <p:cNvSpPr txBox="1">
            <a:spLocks noGrp="1"/>
          </p:cNvSpPr>
          <p:nvPr>
            <p:ph type="body" idx="2"/>
          </p:nvPr>
        </p:nvSpPr>
        <p:spPr>
          <a:xfrm>
            <a:off x="3508367" y="914233"/>
            <a:ext cx="4131200" cy="5394000"/>
          </a:xfrm>
          <a:prstGeom prst="rect">
            <a:avLst/>
          </a:prstGeom>
          <a:noFill/>
          <a:ln w="38100" cap="flat" cmpd="sng">
            <a:solidFill>
              <a:srgbClr val="F1C232"/>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b="1">
                <a:solidFill>
                  <a:srgbClr val="BF9000"/>
                </a:solidFill>
              </a:rPr>
              <a:t>Process</a:t>
            </a:r>
            <a:endParaRPr b="1">
              <a:solidFill>
                <a:srgbClr val="BF9000"/>
              </a:solidFill>
            </a:endParaRPr>
          </a:p>
          <a:p>
            <a:pPr marL="609585" lvl="0" indent="-380988" algn="l" rtl="0">
              <a:lnSpc>
                <a:spcPct val="115000"/>
              </a:lnSpc>
              <a:spcBef>
                <a:spcPts val="1333"/>
              </a:spcBef>
              <a:spcAft>
                <a:spcPts val="0"/>
              </a:spcAft>
              <a:buClr>
                <a:schemeClr val="dk1"/>
              </a:buClr>
              <a:buSzPts val="900"/>
              <a:buChar char="●"/>
            </a:pPr>
            <a:r>
              <a:rPr lang="en-US" sz="1200">
                <a:solidFill>
                  <a:schemeClr val="dk1"/>
                </a:solidFill>
              </a:rPr>
              <a:t>What are the opportunities for engaging young people and youth-led organizations? Can they engage as implementing partners?</a:t>
            </a:r>
            <a:endParaRPr sz="1200">
              <a:solidFill>
                <a:schemeClr val="dk1"/>
              </a:solidFill>
            </a:endParaRPr>
          </a:p>
          <a:p>
            <a:pPr marL="609585" lvl="0" indent="-380988" algn="l" rtl="0">
              <a:lnSpc>
                <a:spcPct val="115000"/>
              </a:lnSpc>
              <a:spcBef>
                <a:spcPts val="1333"/>
              </a:spcBef>
              <a:spcAft>
                <a:spcPts val="0"/>
              </a:spcAft>
              <a:buClr>
                <a:schemeClr val="dk1"/>
              </a:buClr>
              <a:buSzPts val="900"/>
              <a:buChar char="●"/>
            </a:pPr>
            <a:r>
              <a:rPr lang="en-US" sz="1200">
                <a:solidFill>
                  <a:schemeClr val="dk1"/>
                </a:solidFill>
              </a:rPr>
              <a:t>What kind of support (operational, capacity, etc) might be needed to enable the full and meaningful participation of young people in the process?</a:t>
            </a:r>
            <a:endParaRPr sz="1200">
              <a:solidFill>
                <a:schemeClr val="dk1"/>
              </a:solidFill>
            </a:endParaRPr>
          </a:p>
          <a:p>
            <a:pPr marL="609585" lvl="0" indent="-380988" algn="l" rtl="0">
              <a:lnSpc>
                <a:spcPct val="115000"/>
              </a:lnSpc>
              <a:spcBef>
                <a:spcPts val="1333"/>
              </a:spcBef>
              <a:spcAft>
                <a:spcPts val="0"/>
              </a:spcAft>
              <a:buSzPts val="900"/>
              <a:buChar char="●"/>
            </a:pPr>
            <a:r>
              <a:rPr lang="en-US" sz="1200">
                <a:solidFill>
                  <a:schemeClr val="dk1"/>
                </a:solidFill>
              </a:rPr>
              <a:t>How to ensure the process does not marginalize (even if unintentionally) certain groups based on their gender identity, race, ethnical or linguistic background, religious affiliation, disability status or other distinctions? </a:t>
            </a:r>
            <a:endParaRPr sz="1200">
              <a:solidFill>
                <a:schemeClr val="dk1"/>
              </a:solidFill>
            </a:endParaRPr>
          </a:p>
          <a:p>
            <a:pPr marL="609585" lvl="0" indent="-380988" algn="l" rtl="0">
              <a:lnSpc>
                <a:spcPct val="115000"/>
              </a:lnSpc>
              <a:spcBef>
                <a:spcPts val="1333"/>
              </a:spcBef>
              <a:spcAft>
                <a:spcPts val="0"/>
              </a:spcAft>
              <a:buClr>
                <a:schemeClr val="dk1"/>
              </a:buClr>
              <a:buSzPts val="900"/>
              <a:buChar char="●"/>
            </a:pPr>
            <a:r>
              <a:rPr lang="en-US" sz="1200">
                <a:solidFill>
                  <a:schemeClr val="dk1"/>
                </a:solidFill>
              </a:rPr>
              <a:t>Are there any risks young people may be exposed to if they are perceived to be engaging in your initiatives? Are those risks gendered? </a:t>
            </a:r>
            <a:endParaRPr sz="1200">
              <a:solidFill>
                <a:schemeClr val="dk1"/>
              </a:solidFill>
            </a:endParaRPr>
          </a:p>
          <a:p>
            <a:pPr marL="0" lvl="0" indent="0" algn="ctr" rtl="0">
              <a:lnSpc>
                <a:spcPct val="115000"/>
              </a:lnSpc>
              <a:spcBef>
                <a:spcPts val="2133"/>
              </a:spcBef>
              <a:spcAft>
                <a:spcPts val="0"/>
              </a:spcAft>
              <a:buSzPts val="1400"/>
              <a:buNone/>
            </a:pPr>
            <a:endParaRPr sz="1200"/>
          </a:p>
          <a:p>
            <a:pPr marL="0" lvl="0" indent="0" algn="ctr" rtl="0">
              <a:lnSpc>
                <a:spcPct val="115000"/>
              </a:lnSpc>
              <a:spcBef>
                <a:spcPts val="2133"/>
              </a:spcBef>
              <a:spcAft>
                <a:spcPts val="2133"/>
              </a:spcAft>
              <a:buClr>
                <a:srgbClr val="000000"/>
              </a:buClr>
              <a:buSzPts val="1100"/>
              <a:buNone/>
            </a:pPr>
            <a:r>
              <a:rPr lang="en-US" b="1"/>
              <a:t> </a:t>
            </a:r>
            <a:endParaRPr b="1"/>
          </a:p>
        </p:txBody>
      </p:sp>
      <p:sp>
        <p:nvSpPr>
          <p:cNvPr id="216" name="Google Shape;216;p8"/>
          <p:cNvSpPr txBox="1">
            <a:spLocks noGrp="1"/>
          </p:cNvSpPr>
          <p:nvPr>
            <p:ph type="body" idx="2"/>
          </p:nvPr>
        </p:nvSpPr>
        <p:spPr>
          <a:xfrm>
            <a:off x="363167" y="914400"/>
            <a:ext cx="2999600" cy="5394000"/>
          </a:xfrm>
          <a:prstGeom prst="rect">
            <a:avLst/>
          </a:prstGeom>
          <a:noFill/>
          <a:ln w="38100" cap="flat" cmpd="sng">
            <a:solidFill>
              <a:srgbClr val="5592CE"/>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sz="2133" b="1">
                <a:solidFill>
                  <a:srgbClr val="3D85C6"/>
                </a:solidFill>
              </a:rPr>
              <a:t>Context</a:t>
            </a:r>
            <a:endParaRPr sz="2133" b="1">
              <a:solidFill>
                <a:srgbClr val="3D85C6"/>
              </a:solidFill>
            </a:endParaRPr>
          </a:p>
          <a:p>
            <a:pPr marL="0" lvl="0" indent="0" algn="l" rtl="0">
              <a:lnSpc>
                <a:spcPct val="115000"/>
              </a:lnSpc>
              <a:spcBef>
                <a:spcPts val="0"/>
              </a:spcBef>
              <a:spcAft>
                <a:spcPts val="0"/>
              </a:spcAft>
              <a:buSzPts val="1400"/>
              <a:buNone/>
            </a:pPr>
            <a:endParaRPr sz="2133" b="1">
              <a:solidFill>
                <a:srgbClr val="3D85C6"/>
              </a:solidFill>
            </a:endParaRPr>
          </a:p>
          <a:p>
            <a:pPr marL="609585" lvl="0" indent="-380988" algn="l" rtl="0">
              <a:lnSpc>
                <a:spcPct val="100000"/>
              </a:lnSpc>
              <a:spcBef>
                <a:spcPts val="0"/>
              </a:spcBef>
              <a:spcAft>
                <a:spcPts val="0"/>
              </a:spcAft>
              <a:buClr>
                <a:schemeClr val="dk1"/>
              </a:buClr>
              <a:buSzPts val="900"/>
              <a:buChar char="●"/>
            </a:pPr>
            <a:r>
              <a:rPr lang="en-US" sz="1200">
                <a:solidFill>
                  <a:schemeClr val="dk1"/>
                </a:solidFill>
              </a:rPr>
              <a:t>What is the social, political and economic situation of young people? </a:t>
            </a:r>
            <a:endParaRPr sz="1200">
              <a:solidFill>
                <a:schemeClr val="dk1"/>
              </a:solidFill>
            </a:endParaRPr>
          </a:p>
          <a:p>
            <a:pPr marL="609585" lvl="0" indent="-380988" algn="l" rtl="0">
              <a:lnSpc>
                <a:spcPct val="100000"/>
              </a:lnSpc>
              <a:spcBef>
                <a:spcPts val="1333"/>
              </a:spcBef>
              <a:spcAft>
                <a:spcPts val="0"/>
              </a:spcAft>
              <a:buClr>
                <a:schemeClr val="dk1"/>
              </a:buClr>
              <a:buSzPts val="900"/>
              <a:buChar char="●"/>
            </a:pPr>
            <a:r>
              <a:rPr lang="en-US" sz="1200">
                <a:solidFill>
                  <a:schemeClr val="dk1"/>
                </a:solidFill>
              </a:rPr>
              <a:t>How young people may experience life differently than other people?</a:t>
            </a:r>
            <a:endParaRPr sz="1200">
              <a:solidFill>
                <a:schemeClr val="dk1"/>
              </a:solidFill>
            </a:endParaRPr>
          </a:p>
          <a:p>
            <a:pPr marL="609585" lvl="0" indent="-380988" algn="l" rtl="0">
              <a:lnSpc>
                <a:spcPct val="100000"/>
              </a:lnSpc>
              <a:spcBef>
                <a:spcPts val="1333"/>
              </a:spcBef>
              <a:spcAft>
                <a:spcPts val="0"/>
              </a:spcAft>
              <a:buClr>
                <a:schemeClr val="dk1"/>
              </a:buClr>
              <a:buSzPts val="900"/>
              <a:buChar char="●"/>
            </a:pPr>
            <a:r>
              <a:rPr lang="en-US" sz="1200">
                <a:solidFill>
                  <a:schemeClr val="dk1"/>
                </a:solidFill>
              </a:rPr>
              <a:t>Are there specific challenges or barriers hindering young people’s participation in society?</a:t>
            </a:r>
            <a:endParaRPr sz="1200">
              <a:solidFill>
                <a:schemeClr val="dk1"/>
              </a:solidFill>
            </a:endParaRPr>
          </a:p>
          <a:p>
            <a:pPr marL="609585" lvl="0" indent="-380988" algn="l" rtl="0">
              <a:lnSpc>
                <a:spcPct val="115000"/>
              </a:lnSpc>
              <a:spcBef>
                <a:spcPts val="1333"/>
              </a:spcBef>
              <a:spcAft>
                <a:spcPts val="0"/>
              </a:spcAft>
              <a:buClr>
                <a:schemeClr val="dk1"/>
              </a:buClr>
              <a:buSzPts val="900"/>
              <a:buChar char="●"/>
            </a:pPr>
            <a:r>
              <a:rPr lang="en-US" sz="1200">
                <a:solidFill>
                  <a:schemeClr val="dk1"/>
                </a:solidFill>
              </a:rPr>
              <a:t>Are youth’s positive contributions to peace being included in the analysis?</a:t>
            </a:r>
            <a:endParaRPr sz="1200">
              <a:solidFill>
                <a:schemeClr val="dk1"/>
              </a:solidFill>
            </a:endParaRPr>
          </a:p>
          <a:p>
            <a:pPr marL="0" lvl="0" indent="0" algn="ctr" rtl="0">
              <a:lnSpc>
                <a:spcPct val="115000"/>
              </a:lnSpc>
              <a:spcBef>
                <a:spcPts val="2133"/>
              </a:spcBef>
              <a:spcAft>
                <a:spcPts val="0"/>
              </a:spcAft>
              <a:buSzPts val="1400"/>
              <a:buNone/>
            </a:pPr>
            <a:endParaRPr b="1"/>
          </a:p>
          <a:p>
            <a:pPr marL="0" lvl="0" indent="0" algn="ctr" rtl="0">
              <a:lnSpc>
                <a:spcPct val="115000"/>
              </a:lnSpc>
              <a:spcBef>
                <a:spcPts val="0"/>
              </a:spcBef>
              <a:spcAft>
                <a:spcPts val="2133"/>
              </a:spcAft>
              <a:buSzPts val="1400"/>
              <a:buNone/>
            </a:pPr>
            <a:endParaRPr b="1"/>
          </a:p>
        </p:txBody>
      </p:sp>
      <p:sp>
        <p:nvSpPr>
          <p:cNvPr id="217" name="Google Shape;217;p8"/>
          <p:cNvSpPr txBox="1"/>
          <p:nvPr/>
        </p:nvSpPr>
        <p:spPr>
          <a:xfrm>
            <a:off x="3453167" y="5350767"/>
            <a:ext cx="4131200" cy="11576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Clr>
                <a:srgbClr val="000000"/>
              </a:buClr>
              <a:buSzPts val="1333"/>
              <a:buFont typeface="Arial"/>
              <a:buNone/>
            </a:pPr>
            <a:r>
              <a:rPr lang="en-US" sz="1333" b="1" i="0" u="none" strike="noStrike" cap="none">
                <a:solidFill>
                  <a:srgbClr val="BF9000"/>
                </a:solidFill>
                <a:latin typeface="Arial"/>
                <a:ea typeface="Arial"/>
                <a:cs typeface="Arial"/>
                <a:sym typeface="Arial"/>
              </a:rPr>
              <a:t>A YPS program should always include young </a:t>
            </a:r>
            <a:r>
              <a:rPr lang="en-US" sz="1333" b="1" i="0" u="none" strike="noStrike" cap="none">
                <a:solidFill>
                  <a:srgbClr val="BF9000"/>
                </a:solidFill>
                <a:latin typeface="Trebuchet MS"/>
                <a:ea typeface="Trebuchet MS"/>
                <a:cs typeface="Trebuchet MS"/>
                <a:sym typeface="Trebuchet MS"/>
              </a:rPr>
              <a:t>people</a:t>
            </a:r>
            <a:r>
              <a:rPr lang="en-US" sz="1333" b="1" i="0" u="none" strike="noStrike" cap="none">
                <a:solidFill>
                  <a:srgbClr val="BF9000"/>
                </a:solidFill>
                <a:latin typeface="Arial"/>
                <a:ea typeface="Arial"/>
                <a:cs typeface="Arial"/>
                <a:sym typeface="Arial"/>
              </a:rPr>
              <a:t> in the initiation, planning, implementation and evaluation of the program! </a:t>
            </a:r>
            <a:endParaRPr sz="1333" b="0" i="0" u="none" strike="noStrike" cap="none">
              <a:solidFill>
                <a:srgbClr val="BF9000"/>
              </a:solidFill>
              <a:latin typeface="Arial"/>
              <a:ea typeface="Arial"/>
              <a:cs typeface="Arial"/>
              <a:sym typeface="Arial"/>
            </a:endParaRPr>
          </a:p>
        </p:txBody>
      </p:sp>
      <p:sp>
        <p:nvSpPr>
          <p:cNvPr id="218" name="Google Shape;218;p8"/>
          <p:cNvSpPr txBox="1"/>
          <p:nvPr/>
        </p:nvSpPr>
        <p:spPr>
          <a:xfrm>
            <a:off x="363167" y="5306133"/>
            <a:ext cx="3060000" cy="991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1" i="0" u="none" strike="noStrike" cap="none">
                <a:solidFill>
                  <a:srgbClr val="3D85C6"/>
                </a:solidFill>
                <a:latin typeface="Trebuchet MS"/>
                <a:ea typeface="Trebuchet MS"/>
                <a:cs typeface="Trebuchet MS"/>
                <a:sym typeface="Trebuchet MS"/>
              </a:rPr>
              <a:t>A YPS programme must grounded in the local context and a specific youth- and gender-sensitive conflict analysis.</a:t>
            </a:r>
            <a:endParaRPr sz="1600" b="0" i="0" u="none" strike="noStrike" cap="none">
              <a:solidFill>
                <a:srgbClr val="3D85C6"/>
              </a:solidFill>
              <a:latin typeface="Trebuchet MS"/>
              <a:ea typeface="Trebuchet MS"/>
              <a:cs typeface="Trebuchet MS"/>
              <a:sym typeface="Trebuchet MS"/>
            </a:endParaRPr>
          </a:p>
        </p:txBody>
      </p:sp>
      <p:sp>
        <p:nvSpPr>
          <p:cNvPr id="219" name="Google Shape;219;p8"/>
          <p:cNvSpPr txBox="1">
            <a:spLocks noGrp="1"/>
          </p:cNvSpPr>
          <p:nvPr>
            <p:ph type="body" idx="1"/>
          </p:nvPr>
        </p:nvSpPr>
        <p:spPr>
          <a:xfrm>
            <a:off x="7785167" y="914233"/>
            <a:ext cx="4131200" cy="5394000"/>
          </a:xfrm>
          <a:prstGeom prst="rect">
            <a:avLst/>
          </a:prstGeom>
          <a:solidFill>
            <a:schemeClr val="lt1"/>
          </a:solidFill>
          <a:ln w="38100" cap="flat" cmpd="sng">
            <a:solidFill>
              <a:srgbClr val="6AA84F"/>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b="1">
                <a:solidFill>
                  <a:srgbClr val="6AA84F"/>
                </a:solidFill>
              </a:rPr>
              <a:t>Content</a:t>
            </a:r>
            <a:endParaRPr b="1">
              <a:solidFill>
                <a:srgbClr val="6AA84F"/>
              </a:solidFill>
            </a:endParaRPr>
          </a:p>
          <a:p>
            <a:pPr marL="609585" lvl="0" indent="-380988" algn="l" rtl="0">
              <a:lnSpc>
                <a:spcPct val="115000"/>
              </a:lnSpc>
              <a:spcBef>
                <a:spcPts val="0"/>
              </a:spcBef>
              <a:spcAft>
                <a:spcPts val="0"/>
              </a:spcAft>
              <a:buClr>
                <a:schemeClr val="dk1"/>
              </a:buClr>
              <a:buSzPts val="900"/>
              <a:buChar char="●"/>
            </a:pPr>
            <a:r>
              <a:rPr lang="en-US" sz="1200">
                <a:solidFill>
                  <a:schemeClr val="dk1"/>
                </a:solidFill>
              </a:rPr>
              <a:t>What role will young people play in this process? Are they simply benefiting, or is there any opportunity for young people to lead the implementation of some of those initiatives? </a:t>
            </a:r>
            <a:endParaRPr sz="1200">
              <a:solidFill>
                <a:schemeClr val="dk1"/>
              </a:solidFill>
            </a:endParaRPr>
          </a:p>
          <a:p>
            <a:pPr marL="609585" lvl="0" indent="-380988" algn="l" rtl="0">
              <a:lnSpc>
                <a:spcPct val="115000"/>
              </a:lnSpc>
              <a:spcBef>
                <a:spcPts val="0"/>
              </a:spcBef>
              <a:spcAft>
                <a:spcPts val="0"/>
              </a:spcAft>
              <a:buClr>
                <a:schemeClr val="dk1"/>
              </a:buClr>
              <a:buSzPts val="900"/>
              <a:buChar char="●"/>
            </a:pPr>
            <a:r>
              <a:rPr lang="en-US" sz="1200">
                <a:solidFill>
                  <a:schemeClr val="dk1"/>
                </a:solidFill>
              </a:rPr>
              <a:t>How can we ensure that young people will also benefit from the peaceful outcomes/change the initiative aims to create? </a:t>
            </a:r>
            <a:endParaRPr sz="1200">
              <a:solidFill>
                <a:schemeClr val="dk1"/>
              </a:solidFill>
            </a:endParaRPr>
          </a:p>
          <a:p>
            <a:pPr marL="609585" lvl="0" indent="-380988" algn="l" rtl="0">
              <a:lnSpc>
                <a:spcPct val="115000"/>
              </a:lnSpc>
              <a:spcBef>
                <a:spcPts val="0"/>
              </a:spcBef>
              <a:spcAft>
                <a:spcPts val="0"/>
              </a:spcAft>
              <a:buClr>
                <a:schemeClr val="dk1"/>
              </a:buClr>
              <a:buSzPts val="900"/>
              <a:buChar char="●"/>
            </a:pPr>
            <a:r>
              <a:rPr lang="en-US" sz="1200">
                <a:solidFill>
                  <a:schemeClr val="dk1"/>
                </a:solidFill>
              </a:rPr>
              <a:t>Do we require a youth-specific activity in order to reach our goal? Or is it better to establish mechanisms to include young people in the overall processes?</a:t>
            </a:r>
            <a:endParaRPr sz="1200">
              <a:solidFill>
                <a:schemeClr val="dk1"/>
              </a:solidFill>
            </a:endParaRPr>
          </a:p>
          <a:p>
            <a:pPr marL="609585" lvl="0" indent="-380988" algn="l" rtl="0">
              <a:lnSpc>
                <a:spcPct val="115000"/>
              </a:lnSpc>
              <a:spcBef>
                <a:spcPts val="0"/>
              </a:spcBef>
              <a:spcAft>
                <a:spcPts val="0"/>
              </a:spcAft>
              <a:buClr>
                <a:schemeClr val="dk1"/>
              </a:buClr>
              <a:buSzPts val="900"/>
              <a:buChar char="●"/>
            </a:pPr>
            <a:r>
              <a:rPr lang="en-US" sz="1200">
                <a:solidFill>
                  <a:schemeClr val="dk1"/>
                </a:solidFill>
              </a:rPr>
              <a:t>If there is a separate youth-specific activity, how does that align with the overall ToC? How do we ensure that the gains from that youth-specific intervention contribute to overall peaceful outcomes?</a:t>
            </a:r>
            <a:endParaRPr sz="1200">
              <a:solidFill>
                <a:schemeClr val="dk1"/>
              </a:solidFill>
            </a:endParaRPr>
          </a:p>
          <a:p>
            <a:pPr marL="609585" lvl="0" indent="-380988" algn="l" rtl="0">
              <a:lnSpc>
                <a:spcPct val="115000"/>
              </a:lnSpc>
              <a:spcBef>
                <a:spcPts val="0"/>
              </a:spcBef>
              <a:spcAft>
                <a:spcPts val="0"/>
              </a:spcAft>
              <a:buClr>
                <a:schemeClr val="dk1"/>
              </a:buClr>
              <a:buSzPts val="900"/>
              <a:buChar char="●"/>
            </a:pPr>
            <a:r>
              <a:rPr lang="en-US" sz="1200">
                <a:solidFill>
                  <a:schemeClr val="dk1"/>
                </a:solidFill>
              </a:rPr>
              <a:t>If an “integrated approach” is adopted, how to ensure young people will not be marginalized, neglected or disregarded during the process?</a:t>
            </a:r>
            <a:endParaRPr b="1"/>
          </a:p>
          <a:p>
            <a:pPr marL="0" lvl="0" indent="0" algn="l" rtl="0">
              <a:lnSpc>
                <a:spcPct val="115000"/>
              </a:lnSpc>
              <a:spcBef>
                <a:spcPts val="0"/>
              </a:spcBef>
              <a:spcAft>
                <a:spcPts val="0"/>
              </a:spcAft>
              <a:buSzPts val="1400"/>
              <a:buNone/>
            </a:pPr>
            <a:endParaRPr b="1"/>
          </a:p>
          <a:p>
            <a:pPr marL="0" lvl="0" indent="0" algn="l" rtl="0">
              <a:lnSpc>
                <a:spcPct val="115000"/>
              </a:lnSpc>
              <a:spcBef>
                <a:spcPts val="0"/>
              </a:spcBef>
              <a:spcAft>
                <a:spcPts val="0"/>
              </a:spcAft>
              <a:buSzPts val="1400"/>
              <a:buNone/>
            </a:pPr>
            <a:endParaRPr b="1"/>
          </a:p>
          <a:p>
            <a:pPr marL="0" lvl="0" indent="0" algn="ctr" rtl="0">
              <a:lnSpc>
                <a:spcPct val="115000"/>
              </a:lnSpc>
              <a:spcBef>
                <a:spcPts val="1333"/>
              </a:spcBef>
              <a:spcAft>
                <a:spcPts val="2133"/>
              </a:spcAft>
              <a:buSzPts val="1400"/>
              <a:buNone/>
            </a:pPr>
            <a:endParaRPr/>
          </a:p>
        </p:txBody>
      </p:sp>
      <p:sp>
        <p:nvSpPr>
          <p:cNvPr id="220" name="Google Shape;220;p8"/>
          <p:cNvSpPr txBox="1"/>
          <p:nvPr/>
        </p:nvSpPr>
        <p:spPr>
          <a:xfrm>
            <a:off x="7724767" y="5443767"/>
            <a:ext cx="4131200" cy="1460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333"/>
              <a:buFont typeface="Arial"/>
              <a:buNone/>
            </a:pPr>
            <a:r>
              <a:rPr lang="en-US" sz="1333" b="1" i="0" u="none" strike="noStrike" cap="none">
                <a:solidFill>
                  <a:srgbClr val="6AA84F"/>
                </a:solidFill>
                <a:latin typeface="Arial"/>
                <a:ea typeface="Arial"/>
                <a:cs typeface="Arial"/>
                <a:sym typeface="Arial"/>
              </a:rPr>
              <a:t>A YPS program does not necessarily need to have youth as the only beneficiary target group, but outcomes must also benefit you</a:t>
            </a:r>
            <a:r>
              <a:rPr lang="en-US" sz="1333" b="1" i="0" u="none" strike="noStrike" cap="none">
                <a:solidFill>
                  <a:srgbClr val="6AA84F"/>
                </a:solidFill>
                <a:latin typeface="Trebuchet MS"/>
                <a:ea typeface="Trebuchet MS"/>
                <a:cs typeface="Trebuchet MS"/>
                <a:sym typeface="Trebuchet MS"/>
              </a:rPr>
              <a:t>ng people.</a:t>
            </a:r>
            <a:endParaRPr sz="1333" b="1" i="0" u="none" strike="noStrike" cap="none">
              <a:solidFill>
                <a:srgbClr val="6AA84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415600" y="32383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accent1"/>
              </a:buClr>
              <a:buSzPts val="2800"/>
              <a:buFont typeface="Trebuchet MS"/>
              <a:buNone/>
            </a:pPr>
            <a:r>
              <a:rPr lang="en-US" dirty="0"/>
              <a:t>The three-lens approach to youth participation</a:t>
            </a:r>
            <a:endParaRPr dirty="0"/>
          </a:p>
        </p:txBody>
      </p:sp>
      <p:pic>
        <p:nvPicPr>
          <p:cNvPr id="226" name="Google Shape;226;p9"/>
          <p:cNvPicPr preferRelativeResize="0"/>
          <p:nvPr/>
        </p:nvPicPr>
        <p:blipFill rotWithShape="1">
          <a:blip r:embed="rId3">
            <a:alphaModFix/>
          </a:blip>
          <a:srcRect/>
          <a:stretch/>
        </p:blipFill>
        <p:spPr>
          <a:xfrm>
            <a:off x="347434" y="1412616"/>
            <a:ext cx="9157932" cy="4506267"/>
          </a:xfrm>
          <a:prstGeom prst="rect">
            <a:avLst/>
          </a:prstGeom>
          <a:noFill/>
          <a:ln>
            <a:noFill/>
          </a:ln>
        </p:spPr>
      </p:pic>
      <p:sp>
        <p:nvSpPr>
          <p:cNvPr id="227" name="Google Shape;227;p9"/>
          <p:cNvSpPr txBox="1"/>
          <p:nvPr/>
        </p:nvSpPr>
        <p:spPr>
          <a:xfrm>
            <a:off x="1735144" y="6244066"/>
            <a:ext cx="7157600" cy="533504"/>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Source: </a:t>
            </a:r>
            <a:r>
              <a:rPr lang="en-US" sz="1867"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Youth, Peace and Security: A Programming Handbook</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4"/>
          <p:cNvSpPr txBox="1">
            <a:spLocks noGrp="1"/>
          </p:cNvSpPr>
          <p:nvPr>
            <p:ph type="title"/>
          </p:nvPr>
        </p:nvSpPr>
        <p:spPr>
          <a:xfrm>
            <a:off x="999435" y="133147"/>
            <a:ext cx="8596800" cy="6926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3600"/>
              <a:buNone/>
            </a:pPr>
            <a:r>
              <a:rPr lang="en-US" sz="3200" b="1" dirty="0">
                <a:solidFill>
                  <a:schemeClr val="accent5"/>
                </a:solidFill>
                <a:latin typeface="Century Gothic"/>
                <a:ea typeface="Century Gothic"/>
                <a:cs typeface="Century Gothic"/>
                <a:sym typeface="Century Gothic"/>
              </a:rPr>
              <a:t>Theme 1</a:t>
            </a:r>
            <a:r>
              <a:rPr lang="en-US" sz="3200" b="1" dirty="0">
                <a:solidFill>
                  <a:schemeClr val="accent5"/>
                </a:solidFill>
                <a:latin typeface="Century Gothic"/>
                <a:sym typeface="Century Gothic"/>
              </a:rPr>
              <a:t>: </a:t>
            </a:r>
            <a:r>
              <a:rPr lang="en-US" sz="3200" b="1" dirty="0">
                <a:solidFill>
                  <a:schemeClr val="accent5"/>
                </a:solidFill>
                <a:latin typeface="Century Gothic"/>
              </a:rPr>
              <a:t>Fostering youth-inclusive political processes and promoting the political participation of diverse young people</a:t>
            </a:r>
            <a:endParaRPr sz="3200" b="1" dirty="0">
              <a:solidFill>
                <a:srgbClr val="2E75B5"/>
              </a:solidFill>
              <a:latin typeface="Century Gothic"/>
              <a:ea typeface="Century Gothic"/>
              <a:cs typeface="Century Gothic"/>
              <a:sym typeface="Century Gothic"/>
            </a:endParaRPr>
          </a:p>
        </p:txBody>
      </p:sp>
      <p:pic>
        <p:nvPicPr>
          <p:cNvPr id="234" name="Google Shape;234;p54"/>
          <p:cNvPicPr preferRelativeResize="0"/>
          <p:nvPr/>
        </p:nvPicPr>
        <p:blipFill rotWithShape="1">
          <a:blip r:embed="rId3">
            <a:alphaModFix/>
          </a:blip>
          <a:srcRect/>
          <a:stretch/>
        </p:blipFill>
        <p:spPr>
          <a:xfrm>
            <a:off x="208478" y="212099"/>
            <a:ext cx="707781" cy="692691"/>
          </a:xfrm>
          <a:prstGeom prst="rect">
            <a:avLst/>
          </a:prstGeom>
          <a:noFill/>
          <a:ln>
            <a:noFill/>
          </a:ln>
        </p:spPr>
      </p:pic>
      <p:pic>
        <p:nvPicPr>
          <p:cNvPr id="3" name="Picture 2" descr="A picture containing person, clothing, human face, person&#10;&#10;Description automatically generated">
            <a:extLst>
              <a:ext uri="{FF2B5EF4-FFF2-40B4-BE49-F238E27FC236}">
                <a16:creationId xmlns:a16="http://schemas.microsoft.com/office/drawing/2014/main" id="{B05BDE3F-991E-0D75-1717-98A096E629E8}"/>
              </a:ext>
            </a:extLst>
          </p:cNvPr>
          <p:cNvPicPr>
            <a:picLocks noChangeAspect="1"/>
          </p:cNvPicPr>
          <p:nvPr/>
        </p:nvPicPr>
        <p:blipFill>
          <a:blip r:embed="rId4"/>
          <a:stretch>
            <a:fillRect/>
          </a:stretch>
        </p:blipFill>
        <p:spPr>
          <a:xfrm>
            <a:off x="916259" y="2870811"/>
            <a:ext cx="4568549" cy="2624462"/>
          </a:xfrm>
          <a:prstGeom prst="rect">
            <a:avLst/>
          </a:prstGeom>
        </p:spPr>
      </p:pic>
    </p:spTree>
    <p:extLst>
      <p:ext uri="{BB962C8B-B14F-4D97-AF65-F5344CB8AC3E}">
        <p14:creationId xmlns:p14="http://schemas.microsoft.com/office/powerpoint/2010/main" val="362059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4"/>
          <p:cNvSpPr txBox="1">
            <a:spLocks noGrp="1"/>
          </p:cNvSpPr>
          <p:nvPr>
            <p:ph type="title"/>
          </p:nvPr>
        </p:nvSpPr>
        <p:spPr>
          <a:xfrm>
            <a:off x="1009709" y="420823"/>
            <a:ext cx="8596800" cy="6926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3600"/>
              <a:buNone/>
            </a:pPr>
            <a:r>
              <a:rPr lang="en-US" sz="3200" b="1">
                <a:solidFill>
                  <a:srgbClr val="2E75B5"/>
                </a:solidFill>
                <a:latin typeface="Century Gothic"/>
                <a:ea typeface="Century Gothic"/>
                <a:cs typeface="Century Gothic"/>
                <a:sym typeface="Century Gothic"/>
              </a:rPr>
              <a:t>Why this theme is a strategic priority</a:t>
            </a:r>
            <a:endParaRPr sz="3200" b="1">
              <a:solidFill>
                <a:srgbClr val="2E75B5"/>
              </a:solidFill>
              <a:latin typeface="Century Gothic"/>
              <a:ea typeface="Century Gothic"/>
              <a:cs typeface="Century Gothic"/>
              <a:sym typeface="Century Gothic"/>
            </a:endParaRPr>
          </a:p>
        </p:txBody>
      </p:sp>
      <p:sp>
        <p:nvSpPr>
          <p:cNvPr id="233" name="Google Shape;233;p54"/>
          <p:cNvSpPr txBox="1">
            <a:spLocks noGrp="1"/>
          </p:cNvSpPr>
          <p:nvPr>
            <p:ph type="body" idx="1"/>
          </p:nvPr>
        </p:nvSpPr>
        <p:spPr>
          <a:xfrm>
            <a:off x="529775" y="904800"/>
            <a:ext cx="10364700" cy="50484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Key challenges:</a:t>
            </a:r>
            <a:endParaRPr/>
          </a:p>
          <a:p>
            <a:pPr marL="914400" lvl="1" indent="-320040" algn="l" rtl="0">
              <a:lnSpc>
                <a:spcPct val="100000"/>
              </a:lnSpc>
              <a:spcBef>
                <a:spcPts val="600"/>
              </a:spcBef>
              <a:spcAft>
                <a:spcPts val="0"/>
              </a:spcAft>
              <a:buSzPts val="1440"/>
              <a:buChar char="►"/>
            </a:pPr>
            <a:r>
              <a:rPr lang="en-US" sz="1500">
                <a:solidFill>
                  <a:schemeClr val="dk1"/>
                </a:solidFill>
                <a:latin typeface="Century Gothic"/>
                <a:ea typeface="Century Gothic"/>
                <a:cs typeface="Century Gothic"/>
                <a:sym typeface="Century Gothic"/>
              </a:rPr>
              <a:t>Youth exclusion still embedded in legislative and policy frameworks, norms </a:t>
            </a:r>
            <a:endParaRPr/>
          </a:p>
          <a:p>
            <a:pPr marL="594360" lvl="1" indent="0" algn="l" rtl="0">
              <a:lnSpc>
                <a:spcPct val="100000"/>
              </a:lnSpc>
              <a:spcBef>
                <a:spcPts val="600"/>
              </a:spcBef>
              <a:spcAft>
                <a:spcPts val="0"/>
              </a:spcAft>
              <a:buSzPts val="1440"/>
              <a:buNone/>
            </a:pPr>
            <a:r>
              <a:rPr lang="en-US" sz="1500">
                <a:solidFill>
                  <a:schemeClr val="dk1"/>
                </a:solidFill>
                <a:latin typeface="Century Gothic"/>
                <a:ea typeface="Century Gothic"/>
                <a:cs typeface="Century Gothic"/>
                <a:sym typeface="Century Gothic"/>
              </a:rPr>
              <a:t>(including harmful gender norms), behaviors and practices;</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Need to improve political participation beyond numbers and representation;</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Financial barriers and threats;</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Institutional and organizational barriers;</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Youth distrust in governance institutions and closing civic space for young people; </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Unequal power structures;</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Additional barriers in conflict-affected situations;</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Lack of data collection on youth political participation.</a:t>
            </a:r>
            <a:endParaRPr/>
          </a:p>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However, young people’s participation in political and public affairs is: </a:t>
            </a:r>
            <a:endParaRPr/>
          </a:p>
          <a:p>
            <a:pPr marL="914400" lvl="1" indent="-320040" algn="l" rtl="0">
              <a:lnSpc>
                <a:spcPct val="100000"/>
              </a:lnSpc>
              <a:spcBef>
                <a:spcPts val="600"/>
              </a:spcBef>
              <a:spcAft>
                <a:spcPts val="0"/>
              </a:spcAft>
              <a:buSzPts val="1440"/>
              <a:buChar char="►"/>
            </a:pPr>
            <a:r>
              <a:rPr lang="en-US" sz="1500">
                <a:solidFill>
                  <a:schemeClr val="dk1"/>
                </a:solidFill>
                <a:latin typeface="Century Gothic"/>
                <a:ea typeface="Century Gothic"/>
                <a:cs typeface="Century Gothic"/>
                <a:sym typeface="Century Gothic"/>
              </a:rPr>
              <a:t>A right; </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An essential means to address the needs of young people and their communities; </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A way to strengthen democratic governance and ensure inclusive political processes; </a:t>
            </a:r>
            <a:endParaRPr/>
          </a:p>
          <a:p>
            <a:pPr marL="914400" lvl="1" indent="-320040" algn="l" rtl="0">
              <a:lnSpc>
                <a:spcPct val="100000"/>
              </a:lnSpc>
              <a:spcBef>
                <a:spcPts val="1200"/>
              </a:spcBef>
              <a:spcAft>
                <a:spcPts val="0"/>
              </a:spcAft>
              <a:buSzPts val="1440"/>
              <a:buChar char="►"/>
            </a:pPr>
            <a:r>
              <a:rPr lang="en-US" sz="1500">
                <a:solidFill>
                  <a:schemeClr val="dk1"/>
                </a:solidFill>
                <a:latin typeface="Century Gothic"/>
                <a:ea typeface="Century Gothic"/>
                <a:cs typeface="Century Gothic"/>
                <a:sym typeface="Century Gothic"/>
              </a:rPr>
              <a:t>A necessity to achieve Sustainable Development Goals (SDGs), the Youth, Peace and Security Agenda (YPS), Inclusive Peacebuilding, and ensure that no youth is left behind</a:t>
            </a:r>
            <a:r>
              <a:rPr lang="en-US" sz="1400">
                <a:solidFill>
                  <a:schemeClr val="dk1"/>
                </a:solidFill>
                <a:latin typeface="Century Gothic"/>
                <a:ea typeface="Century Gothic"/>
                <a:cs typeface="Century Gothic"/>
                <a:sym typeface="Century Gothic"/>
              </a:rPr>
              <a:t>. </a:t>
            </a:r>
            <a:endParaRPr/>
          </a:p>
          <a:p>
            <a:pPr marL="342900" lvl="0" indent="-231140" algn="l" rtl="0">
              <a:lnSpc>
                <a:spcPct val="100000"/>
              </a:lnSpc>
              <a:spcBef>
                <a:spcPts val="1000"/>
              </a:spcBef>
              <a:spcAft>
                <a:spcPts val="0"/>
              </a:spcAft>
              <a:buSzPts val="1760"/>
              <a:buNone/>
            </a:pPr>
            <a:endParaRPr sz="2200">
              <a:solidFill>
                <a:schemeClr val="accent5"/>
              </a:solidFill>
              <a:latin typeface="Century Gothic"/>
              <a:ea typeface="Century Gothic"/>
              <a:cs typeface="Century Gothic"/>
              <a:sym typeface="Century Gothic"/>
            </a:endParaRPr>
          </a:p>
        </p:txBody>
      </p:sp>
      <p:pic>
        <p:nvPicPr>
          <p:cNvPr id="234" name="Google Shape;234;p54"/>
          <p:cNvPicPr preferRelativeResize="0"/>
          <p:nvPr/>
        </p:nvPicPr>
        <p:blipFill rotWithShape="1">
          <a:blip r:embed="rId3">
            <a:alphaModFix/>
          </a:blip>
          <a:srcRect/>
          <a:stretch/>
        </p:blipFill>
        <p:spPr>
          <a:xfrm>
            <a:off x="208478" y="212099"/>
            <a:ext cx="707781" cy="6926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5"/>
          <p:cNvSpPr txBox="1">
            <a:spLocks noGrp="1"/>
          </p:cNvSpPr>
          <p:nvPr>
            <p:ph type="title"/>
          </p:nvPr>
        </p:nvSpPr>
        <p:spPr>
          <a:xfrm>
            <a:off x="1009709" y="420823"/>
            <a:ext cx="8596800" cy="6926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3600"/>
              <a:buNone/>
            </a:pPr>
            <a:r>
              <a:rPr lang="en-US" sz="2800" b="1">
                <a:solidFill>
                  <a:srgbClr val="2E75B5"/>
                </a:solidFill>
                <a:latin typeface="Century Gothic"/>
                <a:ea typeface="Century Gothic"/>
                <a:cs typeface="Century Gothic"/>
                <a:sym typeface="Century Gothic"/>
              </a:rPr>
              <a:t>Highlights from YPS resolutions &amp; Progress Study…</a:t>
            </a:r>
            <a:endParaRPr sz="2800" b="1">
              <a:solidFill>
                <a:srgbClr val="2E75B5"/>
              </a:solidFill>
              <a:latin typeface="Century Gothic"/>
              <a:ea typeface="Century Gothic"/>
              <a:cs typeface="Century Gothic"/>
              <a:sym typeface="Century Gothic"/>
            </a:endParaRPr>
          </a:p>
        </p:txBody>
      </p:sp>
      <p:sp>
        <p:nvSpPr>
          <p:cNvPr id="240" name="Google Shape;240;p55"/>
          <p:cNvSpPr txBox="1">
            <a:spLocks noGrp="1"/>
          </p:cNvSpPr>
          <p:nvPr>
            <p:ph type="body" idx="1"/>
          </p:nvPr>
        </p:nvSpPr>
        <p:spPr>
          <a:xfrm>
            <a:off x="828213" y="1469115"/>
            <a:ext cx="8959791" cy="4839691"/>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UNSCR 2250 (2015) </a:t>
            </a:r>
            <a:r>
              <a:rPr lang="en-US" sz="1600" b="1">
                <a:solidFill>
                  <a:schemeClr val="dk1"/>
                </a:solidFill>
                <a:latin typeface="Century Gothic"/>
                <a:ea typeface="Century Gothic"/>
                <a:cs typeface="Century Gothic"/>
                <a:sym typeface="Century Gothic"/>
              </a:rPr>
              <a:t>includes Participation as a key pillar </a:t>
            </a:r>
            <a:r>
              <a:rPr lang="en-US" sz="1600">
                <a:solidFill>
                  <a:schemeClr val="dk1"/>
                </a:solidFill>
                <a:latin typeface="Century Gothic"/>
                <a:ea typeface="Century Gothic"/>
                <a:cs typeface="Century Gothic"/>
                <a:sym typeface="Century Gothic"/>
              </a:rPr>
              <a:t>and “Urges Member States to consider ways to increase inclusive representation of youth in decision-making at all levels in local, national, regional and international institutions and mechanisms for the prevention and resolution of conflict (…)”</a:t>
            </a:r>
            <a:endParaRPr sz="1600">
              <a:solidFill>
                <a:schemeClr val="dk1"/>
              </a:solidFill>
              <a:latin typeface="Century Gothic"/>
              <a:ea typeface="Century Gothic"/>
              <a:cs typeface="Century Gothic"/>
              <a:sym typeface="Century Gothic"/>
            </a:endParaRPr>
          </a:p>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The ‘Missing Peace’ Progress Study </a:t>
            </a:r>
            <a:r>
              <a:rPr lang="en-US" sz="1600">
                <a:solidFill>
                  <a:schemeClr val="dk1"/>
                </a:solidFill>
                <a:latin typeface="Century Gothic"/>
                <a:ea typeface="Century Gothic"/>
                <a:cs typeface="Century Gothic"/>
                <a:sym typeface="Century Gothic"/>
              </a:rPr>
              <a:t>acknowledges </a:t>
            </a:r>
            <a:r>
              <a:rPr lang="en-US" sz="1600" b="1">
                <a:solidFill>
                  <a:schemeClr val="dk1"/>
                </a:solidFill>
                <a:latin typeface="Century Gothic"/>
                <a:ea typeface="Century Gothic"/>
                <a:cs typeface="Century Gothic"/>
                <a:sym typeface="Century Gothic"/>
              </a:rPr>
              <a:t>youth as essential partners who are already meaningfully driving social and political change </a:t>
            </a:r>
            <a:r>
              <a:rPr lang="en-US" sz="1600">
                <a:solidFill>
                  <a:schemeClr val="dk1"/>
                </a:solidFill>
                <a:latin typeface="Century Gothic"/>
                <a:ea typeface="Century Gothic"/>
                <a:cs typeface="Century Gothic"/>
                <a:sym typeface="Century Gothic"/>
              </a:rPr>
              <a:t>requires the following:</a:t>
            </a:r>
            <a:br>
              <a:rPr lang="en-US" sz="1600">
                <a:solidFill>
                  <a:schemeClr val="dk1"/>
                </a:solidFill>
                <a:latin typeface="Century Gothic"/>
                <a:ea typeface="Century Gothic"/>
                <a:cs typeface="Century Gothic"/>
                <a:sym typeface="Century Gothic"/>
              </a:rPr>
            </a:br>
            <a:r>
              <a:rPr lang="en-US" sz="1600">
                <a:solidFill>
                  <a:schemeClr val="dk1"/>
                </a:solidFill>
                <a:latin typeface="Century Gothic"/>
                <a:ea typeface="Century Gothic"/>
                <a:cs typeface="Century Gothic"/>
                <a:sym typeface="Century Gothic"/>
              </a:rPr>
              <a:t>• </a:t>
            </a:r>
            <a:r>
              <a:rPr lang="en-US" sz="1600" b="1">
                <a:solidFill>
                  <a:schemeClr val="dk1"/>
                </a:solidFill>
                <a:latin typeface="Century Gothic"/>
                <a:ea typeface="Century Gothic"/>
                <a:cs typeface="Century Gothic"/>
                <a:sym typeface="Century Gothic"/>
              </a:rPr>
              <a:t>Invest in the capacity, agency and leadership </a:t>
            </a:r>
            <a:r>
              <a:rPr lang="en-US" sz="1600">
                <a:solidFill>
                  <a:schemeClr val="dk1"/>
                </a:solidFill>
                <a:latin typeface="Century Gothic"/>
                <a:ea typeface="Century Gothic"/>
                <a:cs typeface="Century Gothic"/>
                <a:sym typeface="Century Gothic"/>
              </a:rPr>
              <a:t>shown by young peacebuilders.</a:t>
            </a:r>
            <a:br>
              <a:rPr lang="en-US" sz="1600">
                <a:solidFill>
                  <a:schemeClr val="dk1"/>
                </a:solidFill>
                <a:latin typeface="Century Gothic"/>
                <a:ea typeface="Century Gothic"/>
                <a:cs typeface="Century Gothic"/>
                <a:sym typeface="Century Gothic"/>
              </a:rPr>
            </a:br>
            <a:r>
              <a:rPr lang="en-US" sz="1600">
                <a:solidFill>
                  <a:schemeClr val="dk1"/>
                </a:solidFill>
                <a:latin typeface="Century Gothic"/>
                <a:ea typeface="Century Gothic"/>
                <a:cs typeface="Century Gothic"/>
                <a:sym typeface="Century Gothic"/>
              </a:rPr>
              <a:t>• </a:t>
            </a:r>
            <a:r>
              <a:rPr lang="en-US" sz="1600" b="1">
                <a:solidFill>
                  <a:schemeClr val="dk1"/>
                </a:solidFill>
                <a:latin typeface="Century Gothic"/>
                <a:ea typeface="Century Gothic"/>
                <a:cs typeface="Century Gothic"/>
                <a:sym typeface="Century Gothic"/>
              </a:rPr>
              <a:t>Address the structural barriers </a:t>
            </a:r>
            <a:r>
              <a:rPr lang="en-US" sz="1600">
                <a:solidFill>
                  <a:schemeClr val="dk1"/>
                </a:solidFill>
                <a:latin typeface="Century Gothic"/>
                <a:ea typeface="Century Gothic"/>
                <a:cs typeface="Century Gothic"/>
                <a:sym typeface="Century Gothic"/>
              </a:rPr>
              <a:t>limiting the meaningful inclusion of young people and </a:t>
            </a:r>
            <a:r>
              <a:rPr lang="en-US" sz="1600" b="1">
                <a:solidFill>
                  <a:schemeClr val="dk1"/>
                </a:solidFill>
                <a:latin typeface="Century Gothic"/>
                <a:ea typeface="Century Gothic"/>
                <a:cs typeface="Century Gothic"/>
                <a:sym typeface="Century Gothic"/>
              </a:rPr>
              <a:t>ensure an enabling environment </a:t>
            </a:r>
            <a:r>
              <a:rPr lang="en-US" sz="1600">
                <a:solidFill>
                  <a:schemeClr val="dk1"/>
                </a:solidFill>
                <a:latin typeface="Century Gothic"/>
                <a:ea typeface="Century Gothic"/>
                <a:cs typeface="Century Gothic"/>
                <a:sym typeface="Century Gothic"/>
              </a:rPr>
              <a:t>for the breadth of youth-led and youth-focused organizations and activities.</a:t>
            </a:r>
            <a:br>
              <a:rPr lang="en-US" sz="1600">
                <a:solidFill>
                  <a:schemeClr val="dk1"/>
                </a:solidFill>
                <a:latin typeface="Century Gothic"/>
                <a:ea typeface="Century Gothic"/>
                <a:cs typeface="Century Gothic"/>
                <a:sym typeface="Century Gothic"/>
              </a:rPr>
            </a:br>
            <a:r>
              <a:rPr lang="en-US" sz="1600">
                <a:solidFill>
                  <a:schemeClr val="dk1"/>
                </a:solidFill>
                <a:latin typeface="Century Gothic"/>
                <a:ea typeface="Century Gothic"/>
                <a:cs typeface="Century Gothic"/>
                <a:sym typeface="Century Gothic"/>
              </a:rPr>
              <a:t>• </a:t>
            </a:r>
            <a:r>
              <a:rPr lang="en-US" sz="1600" b="1">
                <a:solidFill>
                  <a:schemeClr val="dk1"/>
                </a:solidFill>
                <a:latin typeface="Century Gothic"/>
                <a:ea typeface="Century Gothic"/>
                <a:cs typeface="Century Gothic"/>
                <a:sym typeface="Century Gothic"/>
              </a:rPr>
              <a:t>Partner with youth-led and youth-focused organizations as equal and essential partners for peace</a:t>
            </a:r>
            <a:endParaRPr sz="1600" b="1">
              <a:solidFill>
                <a:schemeClr val="dk1"/>
              </a:solidFill>
              <a:latin typeface="Century Gothic"/>
              <a:ea typeface="Century Gothic"/>
              <a:cs typeface="Century Gothic"/>
              <a:sym typeface="Century Gothic"/>
            </a:endParaRPr>
          </a:p>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UNSCR 2419 (2018) </a:t>
            </a:r>
            <a:r>
              <a:rPr lang="en-US" sz="1600">
                <a:solidFill>
                  <a:schemeClr val="dk1"/>
                </a:solidFill>
                <a:latin typeface="Century Gothic"/>
                <a:ea typeface="Century Gothic"/>
                <a:cs typeface="Century Gothic"/>
                <a:sym typeface="Century Gothic"/>
              </a:rPr>
              <a:t>urges stakeholders to take young people’s views into account and </a:t>
            </a:r>
            <a:r>
              <a:rPr lang="en-US" sz="1600" b="1">
                <a:solidFill>
                  <a:schemeClr val="dk1"/>
                </a:solidFill>
                <a:latin typeface="Century Gothic"/>
                <a:ea typeface="Century Gothic"/>
                <a:cs typeface="Century Gothic"/>
                <a:sym typeface="Century Gothic"/>
              </a:rPr>
              <a:t>facilitate their equal and full participation in peace and decision‑making processes at all levels</a:t>
            </a:r>
            <a:endParaRPr/>
          </a:p>
          <a:p>
            <a:pPr marL="457200" lvl="0" indent="-320040" algn="l" rtl="0">
              <a:lnSpc>
                <a:spcPct val="100000"/>
              </a:lnSpc>
              <a:spcBef>
                <a:spcPts val="1200"/>
              </a:spcBef>
              <a:spcAft>
                <a:spcPts val="0"/>
              </a:spcAft>
              <a:buSzPts val="1440"/>
              <a:buChar char="►"/>
            </a:pPr>
            <a:r>
              <a:rPr lang="en-US" sz="1600" b="1">
                <a:solidFill>
                  <a:schemeClr val="accent1"/>
                </a:solidFill>
                <a:latin typeface="Century Gothic"/>
                <a:ea typeface="Century Gothic"/>
                <a:cs typeface="Century Gothic"/>
                <a:sym typeface="Century Gothic"/>
              </a:rPr>
              <a:t>UNSCR 2535 (2020) </a:t>
            </a:r>
            <a:r>
              <a:rPr lang="en-US" sz="1600">
                <a:solidFill>
                  <a:schemeClr val="dk1"/>
                </a:solidFill>
                <a:latin typeface="Century Gothic"/>
                <a:ea typeface="Century Gothic"/>
                <a:cs typeface="Century Gothic"/>
                <a:sym typeface="Century Gothic"/>
              </a:rPr>
              <a:t>emphasizes the </a:t>
            </a:r>
            <a:r>
              <a:rPr lang="en-US" sz="1600" b="1">
                <a:solidFill>
                  <a:schemeClr val="dk1"/>
                </a:solidFill>
                <a:latin typeface="Century Gothic"/>
                <a:ea typeface="Century Gothic"/>
                <a:cs typeface="Century Gothic"/>
                <a:sym typeface="Century Gothic"/>
              </a:rPr>
              <a:t>“civic and political spaces” </a:t>
            </a:r>
            <a:r>
              <a:rPr lang="en-US" sz="1600">
                <a:solidFill>
                  <a:schemeClr val="dk1"/>
                </a:solidFill>
                <a:latin typeface="Century Gothic"/>
                <a:ea typeface="Century Gothic"/>
                <a:cs typeface="Century Gothic"/>
                <a:sym typeface="Century Gothic"/>
              </a:rPr>
              <a:t>in which youth operate. </a:t>
            </a:r>
            <a:endParaRPr/>
          </a:p>
          <a:p>
            <a:pPr marL="457200" lvl="0" indent="-228600" algn="l" rtl="0">
              <a:lnSpc>
                <a:spcPct val="100000"/>
              </a:lnSpc>
              <a:spcBef>
                <a:spcPts val="1200"/>
              </a:spcBef>
              <a:spcAft>
                <a:spcPts val="0"/>
              </a:spcAft>
              <a:buSzPts val="1440"/>
              <a:buNone/>
            </a:pPr>
            <a:endParaRPr sz="1600">
              <a:solidFill>
                <a:schemeClr val="dk1"/>
              </a:solidFill>
              <a:latin typeface="Century Gothic"/>
              <a:ea typeface="Century Gothic"/>
              <a:cs typeface="Century Gothic"/>
              <a:sym typeface="Century Gothic"/>
            </a:endParaRPr>
          </a:p>
          <a:p>
            <a:pPr marL="342900" lvl="0" indent="-231140" algn="l" rtl="0">
              <a:lnSpc>
                <a:spcPct val="100000"/>
              </a:lnSpc>
              <a:spcBef>
                <a:spcPts val="1000"/>
              </a:spcBef>
              <a:spcAft>
                <a:spcPts val="0"/>
              </a:spcAft>
              <a:buSzPts val="1760"/>
              <a:buNone/>
            </a:pPr>
            <a:endParaRPr sz="2200">
              <a:solidFill>
                <a:schemeClr val="accent5"/>
              </a:solidFill>
              <a:latin typeface="Century Gothic"/>
              <a:ea typeface="Century Gothic"/>
              <a:cs typeface="Century Gothic"/>
              <a:sym typeface="Century Gothic"/>
            </a:endParaRPr>
          </a:p>
        </p:txBody>
      </p:sp>
      <p:pic>
        <p:nvPicPr>
          <p:cNvPr id="241" name="Google Shape;241;p55"/>
          <p:cNvPicPr preferRelativeResize="0"/>
          <p:nvPr/>
        </p:nvPicPr>
        <p:blipFill rotWithShape="1">
          <a:blip r:embed="rId3">
            <a:alphaModFix/>
          </a:blip>
          <a:srcRect/>
          <a:stretch/>
        </p:blipFill>
        <p:spPr>
          <a:xfrm>
            <a:off x="301928" y="420824"/>
            <a:ext cx="707781" cy="6926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6"/>
          <p:cNvSpPr txBox="1">
            <a:spLocks noGrp="1"/>
          </p:cNvSpPr>
          <p:nvPr>
            <p:ph type="title"/>
          </p:nvPr>
        </p:nvSpPr>
        <p:spPr>
          <a:xfrm>
            <a:off x="1009709" y="420823"/>
            <a:ext cx="8756590" cy="6926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3600"/>
              <a:buNone/>
            </a:pPr>
            <a:r>
              <a:rPr lang="en-US" sz="2800" b="1">
                <a:solidFill>
                  <a:srgbClr val="2E75B5"/>
                </a:solidFill>
                <a:latin typeface="Century Gothic"/>
                <a:ea typeface="Century Gothic"/>
                <a:cs typeface="Century Gothic"/>
                <a:sym typeface="Century Gothic"/>
              </a:rPr>
              <a:t>…and from Secretary-General’s Reports</a:t>
            </a:r>
            <a:endParaRPr sz="2800" b="1">
              <a:solidFill>
                <a:srgbClr val="2E75B5"/>
              </a:solidFill>
              <a:latin typeface="Century Gothic"/>
              <a:ea typeface="Century Gothic"/>
              <a:cs typeface="Century Gothic"/>
              <a:sym typeface="Century Gothic"/>
            </a:endParaRPr>
          </a:p>
        </p:txBody>
      </p:sp>
      <p:sp>
        <p:nvSpPr>
          <p:cNvPr id="247" name="Google Shape;247;p56"/>
          <p:cNvSpPr txBox="1">
            <a:spLocks noGrp="1"/>
          </p:cNvSpPr>
          <p:nvPr>
            <p:ph type="body" idx="1"/>
          </p:nvPr>
        </p:nvSpPr>
        <p:spPr>
          <a:xfrm>
            <a:off x="806508" y="1113515"/>
            <a:ext cx="8959791" cy="4839691"/>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500" b="1">
                <a:solidFill>
                  <a:schemeClr val="accent1"/>
                </a:solidFill>
                <a:latin typeface="Century Gothic"/>
                <a:ea typeface="Century Gothic"/>
                <a:cs typeface="Century Gothic"/>
                <a:sym typeface="Century Gothic"/>
              </a:rPr>
              <a:t>S/2020/167: </a:t>
            </a:r>
            <a:r>
              <a:rPr lang="en-US" sz="1500">
                <a:latin typeface="Century Gothic"/>
                <a:ea typeface="Century Gothic"/>
                <a:cs typeface="Century Gothic"/>
                <a:sym typeface="Century Gothic"/>
              </a:rPr>
              <a:t>Core challenges remain, including </a:t>
            </a:r>
            <a:r>
              <a:rPr lang="en-US" sz="1500" b="1">
                <a:latin typeface="Century Gothic"/>
                <a:ea typeface="Century Gothic"/>
                <a:cs typeface="Century Gothic"/>
                <a:sym typeface="Century Gothic"/>
              </a:rPr>
              <a:t>structural barriers limiting the participation of young people and their capacity to influence decision-making</a:t>
            </a:r>
            <a:r>
              <a:rPr lang="en-US" sz="1500">
                <a:latin typeface="Century Gothic"/>
                <a:ea typeface="Century Gothic"/>
                <a:cs typeface="Century Gothic"/>
                <a:sym typeface="Century Gothic"/>
              </a:rPr>
              <a:t>; </a:t>
            </a:r>
            <a:r>
              <a:rPr lang="en-US" sz="1500" b="1">
                <a:latin typeface="Century Gothic"/>
                <a:ea typeface="Century Gothic"/>
                <a:cs typeface="Century Gothic"/>
                <a:sym typeface="Century Gothic"/>
              </a:rPr>
              <a:t>violations of their human rights</a:t>
            </a:r>
            <a:r>
              <a:rPr lang="en-US" sz="1500">
                <a:latin typeface="Century Gothic"/>
                <a:ea typeface="Century Gothic"/>
                <a:cs typeface="Century Gothic"/>
                <a:sym typeface="Century Gothic"/>
              </a:rPr>
              <a:t>; and </a:t>
            </a:r>
            <a:r>
              <a:rPr lang="en-US" sz="1500" b="1">
                <a:latin typeface="Century Gothic"/>
                <a:ea typeface="Century Gothic"/>
                <a:cs typeface="Century Gothic"/>
                <a:sym typeface="Century Gothic"/>
              </a:rPr>
              <a:t>insufficient investment</a:t>
            </a:r>
            <a:r>
              <a:rPr lang="en-US" sz="1500">
                <a:latin typeface="Century Gothic"/>
                <a:ea typeface="Century Gothic"/>
                <a:cs typeface="Century Gothic"/>
                <a:sym typeface="Century Gothic"/>
              </a:rPr>
              <a:t> in facilitating their inclusion and empowerment. While progress on including young people in public life, however, </a:t>
            </a:r>
            <a:r>
              <a:rPr lang="en-US" sz="1500" b="1">
                <a:latin typeface="Century Gothic"/>
                <a:ea typeface="Century Gothic"/>
                <a:cs typeface="Century Gothic"/>
                <a:sym typeface="Century Gothic"/>
              </a:rPr>
              <a:t>meaningful youth participation in the maintenance of peace and security</a:t>
            </a:r>
            <a:r>
              <a:rPr lang="en-US" sz="1500">
                <a:latin typeface="Century Gothic"/>
                <a:ea typeface="Century Gothic"/>
                <a:cs typeface="Century Gothic"/>
                <a:sym typeface="Century Gothic"/>
              </a:rPr>
              <a:t> remains a challenge. Many young peacebuilders report that their participation is not welcomed by the public or those in positions of power, pointing to an overall disregard for their work and, in some instances, their human rights, in particular true for </a:t>
            </a:r>
            <a:r>
              <a:rPr lang="en-US" sz="1500" b="1">
                <a:latin typeface="Century Gothic"/>
                <a:ea typeface="Century Gothic"/>
                <a:cs typeface="Century Gothic"/>
                <a:sym typeface="Century Gothic"/>
              </a:rPr>
              <a:t>young women</a:t>
            </a:r>
            <a:r>
              <a:rPr lang="en-US" sz="1500">
                <a:latin typeface="Century Gothic"/>
                <a:ea typeface="Century Gothic"/>
                <a:cs typeface="Century Gothic"/>
                <a:sym typeface="Century Gothic"/>
              </a:rPr>
              <a:t>. </a:t>
            </a:r>
            <a:r>
              <a:rPr lang="en-US" sz="1500" b="1">
                <a:latin typeface="Century Gothic"/>
                <a:ea typeface="Century Gothic"/>
                <a:cs typeface="Century Gothic"/>
                <a:sym typeface="Century Gothic"/>
              </a:rPr>
              <a:t>More needs to be done to create an enabling environment </a:t>
            </a:r>
            <a:r>
              <a:rPr lang="en-US" sz="1500">
                <a:latin typeface="Century Gothic"/>
                <a:ea typeface="Century Gothic"/>
                <a:cs typeface="Century Gothic"/>
                <a:sym typeface="Century Gothic"/>
              </a:rPr>
              <a:t>for young people in which they are seen and respected as citizens with equal rights, equal voices and equal influence. </a:t>
            </a:r>
            <a:endParaRPr/>
          </a:p>
          <a:p>
            <a:pPr marL="137160" lvl="0" indent="0" algn="l" rtl="0">
              <a:lnSpc>
                <a:spcPct val="100000"/>
              </a:lnSpc>
              <a:spcBef>
                <a:spcPts val="1000"/>
              </a:spcBef>
              <a:spcAft>
                <a:spcPts val="0"/>
              </a:spcAft>
              <a:buSzPts val="1440"/>
              <a:buNone/>
            </a:pPr>
            <a:endParaRPr sz="1500">
              <a:latin typeface="Century Gothic"/>
              <a:ea typeface="Century Gothic"/>
              <a:cs typeface="Century Gothic"/>
              <a:sym typeface="Century Gothic"/>
            </a:endParaRPr>
          </a:p>
          <a:p>
            <a:pPr marL="457200" lvl="0" indent="-320040" algn="l" rtl="0">
              <a:lnSpc>
                <a:spcPct val="100000"/>
              </a:lnSpc>
              <a:spcBef>
                <a:spcPts val="1000"/>
              </a:spcBef>
              <a:spcAft>
                <a:spcPts val="0"/>
              </a:spcAft>
              <a:buSzPts val="1440"/>
              <a:buChar char="►"/>
            </a:pPr>
            <a:r>
              <a:rPr lang="en-US" sz="1500" b="1">
                <a:solidFill>
                  <a:schemeClr val="accent1"/>
                </a:solidFill>
                <a:latin typeface="Century Gothic"/>
                <a:ea typeface="Century Gothic"/>
                <a:cs typeface="Century Gothic"/>
                <a:sym typeface="Century Gothic"/>
              </a:rPr>
              <a:t>S/2022/220: </a:t>
            </a:r>
            <a:r>
              <a:rPr lang="en-US" sz="1500" b="1">
                <a:solidFill>
                  <a:schemeClr val="dk1"/>
                </a:solidFill>
                <a:latin typeface="Century Gothic"/>
                <a:ea typeface="Century Gothic"/>
                <a:cs typeface="Century Gothic"/>
                <a:sym typeface="Century Gothic"/>
              </a:rPr>
              <a:t>Pr</a:t>
            </a:r>
            <a:r>
              <a:rPr lang="en-US" sz="1500" b="1">
                <a:latin typeface="Century Gothic"/>
                <a:ea typeface="Century Gothic"/>
                <a:cs typeface="Century Gothic"/>
                <a:sym typeface="Century Gothic"/>
              </a:rPr>
              <a:t>ofound challenges persist that concern meaningful participation of young people in decision-making.</a:t>
            </a:r>
            <a:r>
              <a:rPr lang="en-US" sz="1500">
                <a:latin typeface="Century Gothic"/>
                <a:ea typeface="Century Gothic"/>
                <a:cs typeface="Century Gothic"/>
                <a:sym typeface="Century Gothic"/>
              </a:rPr>
              <a:t> The “</a:t>
            </a:r>
            <a:r>
              <a:rPr lang="en-US" sz="1500" b="1">
                <a:latin typeface="Century Gothic"/>
                <a:ea typeface="Century Gothic"/>
                <a:cs typeface="Century Gothic"/>
                <a:sym typeface="Century Gothic"/>
              </a:rPr>
              <a:t>lockdown generation</a:t>
            </a:r>
            <a:r>
              <a:rPr lang="en-US" sz="1500">
                <a:latin typeface="Century Gothic"/>
                <a:ea typeface="Century Gothic"/>
                <a:cs typeface="Century Gothic"/>
                <a:sym typeface="Century Gothic"/>
              </a:rPr>
              <a:t>” showed an indomitable spirit of resilience and leadership in addressing today’s challenges. The </a:t>
            </a:r>
            <a:r>
              <a:rPr lang="en-US" sz="1500" b="1">
                <a:latin typeface="Century Gothic"/>
                <a:ea typeface="Century Gothic"/>
                <a:cs typeface="Century Gothic"/>
                <a:sym typeface="Century Gothic"/>
              </a:rPr>
              <a:t>accelerated digitalization of civic space and participation opportunities</a:t>
            </a:r>
            <a:r>
              <a:rPr lang="en-US" sz="1500">
                <a:latin typeface="Century Gothic"/>
                <a:ea typeface="Century Gothic"/>
                <a:cs typeface="Century Gothic"/>
                <a:sym typeface="Century Gothic"/>
              </a:rPr>
              <a:t> offered a chance for wider engagement and inclusion, while also presenting new protection challenges requiring urgent action.  However, </a:t>
            </a:r>
            <a:r>
              <a:rPr lang="en-US" sz="1500" b="1">
                <a:latin typeface="Century Gothic"/>
                <a:ea typeface="Century Gothic"/>
                <a:cs typeface="Century Gothic"/>
                <a:sym typeface="Century Gothic"/>
              </a:rPr>
              <a:t>youth participation in formal political processes remains worryingly low</a:t>
            </a:r>
            <a:r>
              <a:rPr lang="en-US" sz="1500">
                <a:latin typeface="Century Gothic"/>
                <a:ea typeface="Century Gothic"/>
                <a:cs typeface="Century Gothic"/>
                <a:sym typeface="Century Gothic"/>
              </a:rPr>
              <a:t>. </a:t>
            </a:r>
            <a:r>
              <a:rPr lang="en-US" sz="1500" b="1">
                <a:latin typeface="Century Gothic"/>
                <a:ea typeface="Century Gothic"/>
                <a:cs typeface="Century Gothic"/>
                <a:sym typeface="Century Gothic"/>
              </a:rPr>
              <a:t>Voter turnout has dropped </a:t>
            </a:r>
            <a:r>
              <a:rPr lang="en-US" sz="1500">
                <a:latin typeface="Century Gothic"/>
                <a:ea typeface="Century Gothic"/>
                <a:cs typeface="Century Gothic"/>
                <a:sym typeface="Century Gothic"/>
              </a:rPr>
              <a:t>around the world, and young cohorts tend to vote less than older cohorts in many places. This reflects existing structural barriers and the erosion of trust in democratic institutions. </a:t>
            </a:r>
            <a:endParaRPr sz="2200">
              <a:solidFill>
                <a:schemeClr val="accent5"/>
              </a:solidFill>
              <a:latin typeface="Century Gothic"/>
              <a:ea typeface="Century Gothic"/>
              <a:cs typeface="Century Gothic"/>
              <a:sym typeface="Century Gothic"/>
            </a:endParaRPr>
          </a:p>
        </p:txBody>
      </p:sp>
      <p:pic>
        <p:nvPicPr>
          <p:cNvPr id="248" name="Google Shape;248;p56"/>
          <p:cNvPicPr preferRelativeResize="0"/>
          <p:nvPr/>
        </p:nvPicPr>
        <p:blipFill rotWithShape="1">
          <a:blip r:embed="rId3">
            <a:alphaModFix/>
          </a:blip>
          <a:srcRect/>
          <a:stretch/>
        </p:blipFill>
        <p:spPr>
          <a:xfrm>
            <a:off x="301928" y="420824"/>
            <a:ext cx="707781" cy="6926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7"/>
          <p:cNvSpPr txBox="1">
            <a:spLocks noGrp="1"/>
          </p:cNvSpPr>
          <p:nvPr>
            <p:ph type="title"/>
          </p:nvPr>
        </p:nvSpPr>
        <p:spPr>
          <a:xfrm>
            <a:off x="962817" y="416018"/>
            <a:ext cx="8596800" cy="6926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3600"/>
              <a:buNone/>
            </a:pPr>
            <a:r>
              <a:rPr lang="en-US" sz="2800" b="1">
                <a:solidFill>
                  <a:srgbClr val="2E75B5"/>
                </a:solidFill>
                <a:latin typeface="Century Gothic"/>
                <a:ea typeface="Century Gothic"/>
                <a:cs typeface="Century Gothic"/>
                <a:sym typeface="Century Gothic"/>
              </a:rPr>
              <a:t>SG’s Call to Action for Human Rights (2020)</a:t>
            </a:r>
            <a:endParaRPr sz="2800" b="1">
              <a:solidFill>
                <a:srgbClr val="2E75B5"/>
              </a:solidFill>
              <a:latin typeface="Century Gothic"/>
              <a:ea typeface="Century Gothic"/>
              <a:cs typeface="Century Gothic"/>
              <a:sym typeface="Century Gothic"/>
            </a:endParaRPr>
          </a:p>
        </p:txBody>
      </p:sp>
      <p:sp>
        <p:nvSpPr>
          <p:cNvPr id="254" name="Google Shape;254;p57"/>
          <p:cNvSpPr txBox="1"/>
          <p:nvPr/>
        </p:nvSpPr>
        <p:spPr>
          <a:xfrm>
            <a:off x="962817" y="1108709"/>
            <a:ext cx="8761509" cy="4340493"/>
          </a:xfrm>
          <a:prstGeom prst="rect">
            <a:avLst/>
          </a:prstGeom>
          <a:noFill/>
          <a:ln>
            <a:noFill/>
          </a:ln>
        </p:spPr>
        <p:txBody>
          <a:bodyPr spcFirstLastPara="1" wrap="square" lIns="91425" tIns="45700" rIns="91425" bIns="45700" anchor="t" anchorCtr="0">
            <a:noAutofit/>
          </a:bodyPr>
          <a:lstStyle/>
          <a:p>
            <a:pPr marL="137160" marR="0" lvl="0" indent="0" algn="l" rtl="0">
              <a:lnSpc>
                <a:spcPct val="100000"/>
              </a:lnSpc>
              <a:spcBef>
                <a:spcPts val="1200"/>
              </a:spcBef>
              <a:spcAft>
                <a:spcPts val="0"/>
              </a:spcAft>
              <a:buClr>
                <a:schemeClr val="accent1"/>
              </a:buClr>
              <a:buSzPts val="1440"/>
              <a:buFont typeface="Noto Sans Symbols"/>
              <a:buNone/>
            </a:pPr>
            <a:r>
              <a:rPr lang="en-US" sz="1800" b="1" i="0" u="none" strike="noStrike" cap="none" dirty="0">
                <a:solidFill>
                  <a:schemeClr val="dk1"/>
                </a:solidFill>
                <a:latin typeface="Century Gothic"/>
                <a:ea typeface="Century Gothic"/>
                <a:cs typeface="Century Gothic"/>
                <a:sym typeface="Century Gothic"/>
              </a:rPr>
              <a:t>A transformative human rights vision:</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1" i="0" u="none" strike="noStrike" cap="none" dirty="0">
                <a:solidFill>
                  <a:srgbClr val="0070C0"/>
                </a:solidFill>
                <a:latin typeface="Century Gothic"/>
                <a:ea typeface="Century Gothic"/>
                <a:cs typeface="Century Gothic"/>
                <a:sym typeface="Century Gothic"/>
              </a:rPr>
              <a:t>Rights at the Core of Sustainable Development – Agenda 2030</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0" i="0" u="none" strike="noStrike" cap="none" dirty="0">
                <a:solidFill>
                  <a:schemeClr val="dk1"/>
                </a:solidFill>
                <a:latin typeface="Century Gothic"/>
                <a:ea typeface="Century Gothic"/>
                <a:cs typeface="Century Gothic"/>
                <a:sym typeface="Century Gothic"/>
              </a:rPr>
              <a:t>Rights in Time of Crisis – Human Rights risk analysis and prevention</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1" i="0" u="none" strike="noStrike" cap="none" dirty="0">
                <a:solidFill>
                  <a:srgbClr val="0070C0"/>
                </a:solidFill>
                <a:latin typeface="Century Gothic"/>
                <a:ea typeface="Century Gothic"/>
                <a:cs typeface="Century Gothic"/>
                <a:sym typeface="Century Gothic"/>
              </a:rPr>
              <a:t>Gender Equality and Equal Rights for Women</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1" i="0" u="none" strike="noStrike" cap="none" dirty="0">
                <a:solidFill>
                  <a:srgbClr val="0070C0"/>
                </a:solidFill>
                <a:latin typeface="Century Gothic"/>
                <a:ea typeface="Century Gothic"/>
                <a:cs typeface="Century Gothic"/>
                <a:sym typeface="Century Gothic"/>
              </a:rPr>
              <a:t>Public Participation and Civic Space – Inclusion, Participation</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0" i="0" u="none" strike="noStrike" cap="none" dirty="0">
                <a:solidFill>
                  <a:schemeClr val="dk1"/>
                </a:solidFill>
                <a:latin typeface="Century Gothic"/>
                <a:ea typeface="Century Gothic"/>
                <a:cs typeface="Century Gothic"/>
                <a:sym typeface="Century Gothic"/>
              </a:rPr>
              <a:t>Climate Emergency – Rights of Future Generations</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0" i="0" u="none" strike="noStrike" cap="none" dirty="0">
                <a:solidFill>
                  <a:schemeClr val="dk1"/>
                </a:solidFill>
                <a:latin typeface="Century Gothic"/>
                <a:ea typeface="Century Gothic"/>
                <a:cs typeface="Century Gothic"/>
                <a:sym typeface="Century Gothic"/>
              </a:rPr>
              <a:t>Human Rights at the Heart of Collective Action – Human Rights institutions</a:t>
            </a:r>
            <a:endParaRPr sz="1400" b="0" i="0" u="none" strike="noStrike" cap="none" dirty="0">
              <a:solidFill>
                <a:srgbClr val="000000"/>
              </a:solidFill>
              <a:latin typeface="Arial"/>
              <a:ea typeface="Arial"/>
              <a:cs typeface="Arial"/>
              <a:sym typeface="Arial"/>
            </a:endParaRPr>
          </a:p>
          <a:p>
            <a:pPr marL="457200" marR="0" lvl="0" indent="-320040" algn="l" rtl="0">
              <a:lnSpc>
                <a:spcPct val="100000"/>
              </a:lnSpc>
              <a:spcBef>
                <a:spcPts val="1200"/>
              </a:spcBef>
              <a:spcAft>
                <a:spcPts val="0"/>
              </a:spcAft>
              <a:buClr>
                <a:schemeClr val="accent1"/>
              </a:buClr>
              <a:buSzPts val="1440"/>
              <a:buFont typeface="Noto Sans Symbols"/>
              <a:buChar char="►"/>
            </a:pPr>
            <a:r>
              <a:rPr lang="en-US" sz="1800" b="0" i="0" u="none" strike="noStrike" cap="none" dirty="0">
                <a:solidFill>
                  <a:schemeClr val="dk1"/>
                </a:solidFill>
                <a:latin typeface="Century Gothic"/>
                <a:ea typeface="Century Gothic"/>
                <a:cs typeface="Century Gothic"/>
                <a:sym typeface="Century Gothic"/>
              </a:rPr>
              <a:t>New Frontiers of Human Rights – Human Rights online</a:t>
            </a:r>
            <a:endParaRPr sz="1400" b="0" i="0" u="none" strike="noStrike" cap="none" dirty="0">
              <a:solidFill>
                <a:srgbClr val="000000"/>
              </a:solidFill>
              <a:latin typeface="Arial"/>
              <a:ea typeface="Arial"/>
              <a:cs typeface="Arial"/>
              <a:sym typeface="Arial"/>
            </a:endParaRPr>
          </a:p>
          <a:p>
            <a:pPr marL="137160" marR="0" lvl="0" indent="0" algn="l" rtl="0">
              <a:lnSpc>
                <a:spcPct val="100000"/>
              </a:lnSpc>
              <a:spcBef>
                <a:spcPts val="1200"/>
              </a:spcBef>
              <a:spcAft>
                <a:spcPts val="0"/>
              </a:spcAft>
              <a:buClr>
                <a:schemeClr val="accent1"/>
              </a:buClr>
              <a:buSzPts val="1440"/>
              <a:buFont typeface="Noto Sans Symbols"/>
              <a:buNone/>
            </a:pPr>
            <a:r>
              <a:rPr lang="en-US" sz="2800" b="1" i="0" u="none" strike="noStrike" cap="none" dirty="0">
                <a:solidFill>
                  <a:srgbClr val="0070C0"/>
                </a:solidFill>
                <a:latin typeface="Century Gothic"/>
                <a:ea typeface="Century Gothic"/>
                <a:cs typeface="Century Gothic"/>
                <a:sym typeface="Century Gothic"/>
              </a:rPr>
              <a:t>Our Common Agenda (2021)</a:t>
            </a:r>
            <a:endParaRPr sz="1400" b="0" i="0" u="none" strike="noStrike" cap="none" dirty="0">
              <a:solidFill>
                <a:srgbClr val="000000"/>
              </a:solidFill>
              <a:latin typeface="Arial"/>
              <a:ea typeface="Arial"/>
              <a:cs typeface="Arial"/>
              <a:sym typeface="Arial"/>
            </a:endParaRPr>
          </a:p>
          <a:p>
            <a:pPr marL="137160" marR="0" lvl="0" indent="0" algn="l" rtl="0">
              <a:lnSpc>
                <a:spcPct val="100000"/>
              </a:lnSpc>
              <a:spcBef>
                <a:spcPts val="1200"/>
              </a:spcBef>
              <a:spcAft>
                <a:spcPts val="0"/>
              </a:spcAft>
              <a:buClr>
                <a:schemeClr val="accent1"/>
              </a:buClr>
              <a:buSzPts val="1440"/>
              <a:buFont typeface="Noto Sans Symbols"/>
              <a:buNone/>
            </a:pPr>
            <a:r>
              <a:rPr lang="en-US" sz="1800" b="1" i="0" u="none" strike="noStrike" cap="none" dirty="0">
                <a:solidFill>
                  <a:srgbClr val="0070C0"/>
                </a:solidFill>
                <a:latin typeface="Century Gothic"/>
                <a:ea typeface="Century Gothic"/>
                <a:cs typeface="Century Gothic"/>
                <a:sym typeface="Century Gothic"/>
              </a:rPr>
              <a:t>Need to better listen to and work with young people (also in line with Youth2030 Strategy). </a:t>
            </a:r>
            <a:r>
              <a:rPr lang="en-US" sz="1800" b="0" i="0" u="none" strike="noStrike" cap="none" dirty="0">
                <a:solidFill>
                  <a:srgbClr val="3F3F3F"/>
                </a:solidFill>
                <a:latin typeface="Century Gothic"/>
                <a:ea typeface="Century Gothic"/>
                <a:cs typeface="Century Gothic"/>
                <a:sym typeface="Century Gothic"/>
              </a:rPr>
              <a:t>The </a:t>
            </a:r>
            <a:r>
              <a:rPr lang="en-US" sz="1800" b="0" i="0" u="none" strike="noStrike" cap="none" dirty="0">
                <a:solidFill>
                  <a:srgbClr val="0070C0"/>
                </a:solidFill>
                <a:latin typeface="Century Gothic"/>
                <a:ea typeface="Century Gothic"/>
                <a:cs typeface="Century Gothic"/>
                <a:sym typeface="Century Gothic"/>
              </a:rPr>
              <a:t>“</a:t>
            </a:r>
            <a:r>
              <a:rPr lang="en-US" sz="1800" b="1" i="0" u="none" strike="noStrike" cap="none" dirty="0">
                <a:solidFill>
                  <a:srgbClr val="0070C0"/>
                </a:solidFill>
                <a:latin typeface="Century Gothic"/>
                <a:ea typeface="Century Gothic"/>
                <a:cs typeface="Century Gothic"/>
                <a:sym typeface="Century Gothic"/>
              </a:rPr>
              <a:t>youth in politics” index </a:t>
            </a:r>
            <a:r>
              <a:rPr lang="en-US" sz="1800" b="1" i="0" u="none" strike="noStrike" cap="none" dirty="0">
                <a:solidFill>
                  <a:srgbClr val="3F3F3F"/>
                </a:solidFill>
                <a:latin typeface="Century Gothic"/>
                <a:ea typeface="Century Gothic"/>
                <a:cs typeface="Century Gothic"/>
                <a:sym typeface="Century Gothic"/>
              </a:rPr>
              <a:t>proposed in Our Common Agenda</a:t>
            </a:r>
            <a:r>
              <a:rPr lang="en-US" sz="1800" b="0" i="0" u="none" strike="noStrike" cap="none" dirty="0">
                <a:solidFill>
                  <a:srgbClr val="3F3F3F"/>
                </a:solidFill>
                <a:latin typeface="Century Gothic"/>
                <a:ea typeface="Century Gothic"/>
                <a:cs typeface="Century Gothic"/>
                <a:sym typeface="Century Gothic"/>
              </a:rPr>
              <a:t> could be used to track the opening of the political space around the world, which is clearly demanded by younger generation.</a:t>
            </a:r>
            <a:endParaRPr sz="1800" b="0" i="0" u="none" strike="noStrike" cap="none" dirty="0">
              <a:solidFill>
                <a:schemeClr val="dk1"/>
              </a:solidFill>
              <a:latin typeface="Century Gothic"/>
              <a:ea typeface="Century Gothic"/>
              <a:cs typeface="Century Gothic"/>
              <a:sym typeface="Century Gothic"/>
            </a:endParaRPr>
          </a:p>
          <a:p>
            <a:pPr marL="137160" marR="0" lvl="0" indent="0" algn="l" rtl="0">
              <a:lnSpc>
                <a:spcPct val="100000"/>
              </a:lnSpc>
              <a:spcBef>
                <a:spcPts val="1200"/>
              </a:spcBef>
              <a:spcAft>
                <a:spcPts val="0"/>
              </a:spcAft>
              <a:buClr>
                <a:schemeClr val="accent1"/>
              </a:buClr>
              <a:buSzPts val="144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00000"/>
              </a:lnSpc>
              <a:spcBef>
                <a:spcPts val="1200"/>
              </a:spcBef>
              <a:spcAft>
                <a:spcPts val="0"/>
              </a:spcAft>
              <a:buClr>
                <a:schemeClr val="accent1"/>
              </a:buClr>
              <a:buSzPts val="1440"/>
              <a:buFont typeface="Noto Sans Symbols"/>
              <a:buNone/>
            </a:pPr>
            <a:endParaRPr sz="2000" b="1" i="0" u="none" strike="noStrike" cap="none" dirty="0">
              <a:solidFill>
                <a:srgbClr val="4A86E8"/>
              </a:solidFill>
              <a:latin typeface="Century Gothic"/>
              <a:ea typeface="Century Gothic"/>
              <a:cs typeface="Century Gothic"/>
              <a:sym typeface="Century Gothic"/>
            </a:endParaRPr>
          </a:p>
        </p:txBody>
      </p:sp>
      <p:pic>
        <p:nvPicPr>
          <p:cNvPr id="255" name="Google Shape;255;p57"/>
          <p:cNvPicPr preferRelativeResize="0"/>
          <p:nvPr/>
        </p:nvPicPr>
        <p:blipFill rotWithShape="1">
          <a:blip r:embed="rId3">
            <a:alphaModFix/>
          </a:blip>
          <a:srcRect/>
          <a:stretch/>
        </p:blipFill>
        <p:spPr>
          <a:xfrm>
            <a:off x="255036" y="416019"/>
            <a:ext cx="707781" cy="6926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1052740" y="461357"/>
            <a:ext cx="9063566" cy="7797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200" b="1">
                <a:solidFill>
                  <a:srgbClr val="2E75B5"/>
                </a:solidFill>
                <a:latin typeface="Century Gothic"/>
                <a:ea typeface="Century Gothic"/>
                <a:cs typeface="Century Gothic"/>
                <a:sym typeface="Century Gothic"/>
              </a:rPr>
              <a:t>Policy and programming entry points (1/2)</a:t>
            </a:r>
            <a:endParaRPr/>
          </a:p>
        </p:txBody>
      </p:sp>
      <p:sp>
        <p:nvSpPr>
          <p:cNvPr id="261" name="Google Shape;261;p58"/>
          <p:cNvSpPr txBox="1">
            <a:spLocks noGrp="1"/>
          </p:cNvSpPr>
          <p:nvPr>
            <p:ph type="body" idx="1"/>
          </p:nvPr>
        </p:nvSpPr>
        <p:spPr>
          <a:xfrm>
            <a:off x="862240" y="1222299"/>
            <a:ext cx="8627973" cy="5174344"/>
          </a:xfrm>
          <a:prstGeom prst="rect">
            <a:avLst/>
          </a:prstGeom>
          <a:noFill/>
          <a:ln>
            <a:noFill/>
          </a:ln>
        </p:spPr>
        <p:txBody>
          <a:bodyPr spcFirstLastPara="1" wrap="square" lIns="91425" tIns="45700" rIns="91425" bIns="45700" anchor="t" anchorCtr="0">
            <a:normAutofit fontScale="77500" lnSpcReduction="20000"/>
          </a:bodyPr>
          <a:lstStyle/>
          <a:p>
            <a:pPr marL="457200" lvl="0" indent="-320040" algn="just" rtl="0">
              <a:lnSpc>
                <a:spcPct val="100000"/>
              </a:lnSpc>
              <a:spcBef>
                <a:spcPts val="1000"/>
              </a:spcBef>
              <a:spcAft>
                <a:spcPts val="0"/>
              </a:spcAft>
              <a:buSzPct val="92903"/>
              <a:buChar char="►"/>
            </a:pPr>
            <a:r>
              <a:rPr lang="en-US" sz="2000" dirty="0">
                <a:latin typeface="Century Gothic"/>
                <a:ea typeface="Century Gothic"/>
                <a:cs typeface="Century Gothic"/>
                <a:sym typeface="Century Gothic"/>
              </a:rPr>
              <a:t>Support efforts to </a:t>
            </a:r>
            <a:r>
              <a:rPr lang="en-US" sz="2000" b="1" dirty="0">
                <a:solidFill>
                  <a:srgbClr val="0070C0"/>
                </a:solidFill>
                <a:latin typeface="Century Gothic"/>
                <a:ea typeface="Century Gothic"/>
                <a:cs typeface="Century Gothic"/>
                <a:sym typeface="Century Gothic"/>
              </a:rPr>
              <a:t>expand the civic space and promote political participation for young people</a:t>
            </a:r>
            <a:r>
              <a:rPr lang="en-US" sz="2000" dirty="0">
                <a:latin typeface="Century Gothic"/>
                <a:ea typeface="Century Gothic"/>
                <a:cs typeface="Century Gothic"/>
                <a:sym typeface="Century Gothic"/>
              </a:rPr>
              <a:t>, including by better </a:t>
            </a:r>
            <a:r>
              <a:rPr lang="en-US" sz="2000" dirty="0" err="1">
                <a:latin typeface="Century Gothic"/>
                <a:ea typeface="Century Gothic"/>
                <a:cs typeface="Century Gothic"/>
                <a:sym typeface="Century Gothic"/>
              </a:rPr>
              <a:t>analysing</a:t>
            </a:r>
            <a:r>
              <a:rPr lang="en-US" sz="2000" dirty="0">
                <a:latin typeface="Century Gothic"/>
                <a:ea typeface="Century Gothic"/>
                <a:cs typeface="Century Gothic"/>
                <a:sym typeface="Century Gothic"/>
              </a:rPr>
              <a:t> risks and threats for youth, by encouraging youth activism and youth civic engagement, by amending policies and procedures, and by guaranteeing safety, human rights, and physical and mental health, including in the digital sphere. </a:t>
            </a:r>
            <a:endParaRPr sz="2000" dirty="0">
              <a:solidFill>
                <a:schemeClr val="dk1"/>
              </a:solidFill>
              <a:latin typeface="Century Gothic"/>
              <a:ea typeface="Century Gothic"/>
              <a:cs typeface="Century Gothic"/>
              <a:sym typeface="Century Gothic"/>
            </a:endParaRPr>
          </a:p>
          <a:p>
            <a:pPr marL="457200" lvl="0" indent="-320040" algn="just" rtl="0">
              <a:lnSpc>
                <a:spcPct val="100000"/>
              </a:lnSpc>
              <a:spcBef>
                <a:spcPts val="1000"/>
              </a:spcBef>
              <a:spcAft>
                <a:spcPts val="0"/>
              </a:spcAft>
              <a:buSzPct val="92903"/>
              <a:buChar char="►"/>
            </a:pPr>
            <a:r>
              <a:rPr lang="en-US" sz="2000" b="1" dirty="0">
                <a:solidFill>
                  <a:srgbClr val="0070C0"/>
                </a:solidFill>
                <a:latin typeface="Century Gothic"/>
                <a:ea typeface="Century Gothic"/>
                <a:cs typeface="Century Gothic"/>
                <a:sym typeface="Century Gothic"/>
              </a:rPr>
              <a:t>Enhance youth political participation in formal processes </a:t>
            </a:r>
            <a:r>
              <a:rPr lang="en-US" sz="2000" dirty="0">
                <a:latin typeface="Century Gothic"/>
                <a:ea typeface="Century Gothic"/>
                <a:cs typeface="Century Gothic"/>
                <a:sym typeface="Century Gothic"/>
              </a:rPr>
              <a:t>– electoral processes, transition processes, youth representation in parliaments, youth councils. </a:t>
            </a:r>
            <a:endParaRPr dirty="0"/>
          </a:p>
          <a:p>
            <a:pPr marL="457200" lvl="0" indent="-320040" algn="just" rtl="0">
              <a:lnSpc>
                <a:spcPct val="100000"/>
              </a:lnSpc>
              <a:spcBef>
                <a:spcPts val="1000"/>
              </a:spcBef>
              <a:spcAft>
                <a:spcPts val="0"/>
              </a:spcAft>
              <a:buSzPct val="92903"/>
              <a:buChar char="►"/>
            </a:pPr>
            <a:r>
              <a:rPr lang="en-US" sz="2000" dirty="0">
                <a:solidFill>
                  <a:schemeClr val="dk1"/>
                </a:solidFill>
                <a:latin typeface="Century Gothic"/>
                <a:ea typeface="Century Gothic"/>
                <a:cs typeface="Century Gothic"/>
                <a:sym typeface="Century Gothic"/>
              </a:rPr>
              <a:t>Facilitate young people’s access to elected positions by supporting the </a:t>
            </a:r>
            <a:r>
              <a:rPr lang="en-US" sz="2000" b="1" dirty="0">
                <a:solidFill>
                  <a:srgbClr val="0070C0"/>
                </a:solidFill>
                <a:latin typeface="Century Gothic"/>
                <a:ea typeface="Century Gothic"/>
                <a:cs typeface="Century Gothic"/>
                <a:sym typeface="Century Gothic"/>
              </a:rPr>
              <a:t>alignment of the age of eligibility to run for office with the voting age </a:t>
            </a:r>
            <a:r>
              <a:rPr lang="en-US" sz="2000" dirty="0">
                <a:latin typeface="Century Gothic"/>
                <a:ea typeface="Century Gothic"/>
                <a:cs typeface="Century Gothic"/>
                <a:sym typeface="Century Gothic"/>
              </a:rPr>
              <a:t>and by supporting </a:t>
            </a:r>
            <a:r>
              <a:rPr lang="en-US" sz="2000" b="1" dirty="0">
                <a:solidFill>
                  <a:srgbClr val="0070C0"/>
                </a:solidFill>
                <a:latin typeface="Century Gothic"/>
                <a:ea typeface="Century Gothic"/>
                <a:cs typeface="Century Gothic"/>
                <a:sym typeface="Century Gothic"/>
              </a:rPr>
              <a:t>youth parliament simulations and youth leadership </a:t>
            </a:r>
            <a:r>
              <a:rPr lang="en-US" sz="2000" b="1" dirty="0" err="1">
                <a:solidFill>
                  <a:srgbClr val="0070C0"/>
                </a:solidFill>
                <a:latin typeface="Century Gothic"/>
                <a:ea typeface="Century Gothic"/>
                <a:cs typeface="Century Gothic"/>
                <a:sym typeface="Century Gothic"/>
              </a:rPr>
              <a:t>programmes</a:t>
            </a:r>
            <a:r>
              <a:rPr lang="en-US" sz="2000" dirty="0">
                <a:latin typeface="Century Gothic"/>
                <a:ea typeface="Century Gothic"/>
                <a:cs typeface="Century Gothic"/>
                <a:sym typeface="Century Gothic"/>
              </a:rPr>
              <a:t>.</a:t>
            </a:r>
            <a:endParaRPr dirty="0"/>
          </a:p>
          <a:p>
            <a:pPr marL="457200" lvl="0" indent="-320040" algn="just" rtl="0">
              <a:lnSpc>
                <a:spcPct val="100000"/>
              </a:lnSpc>
              <a:spcBef>
                <a:spcPts val="1000"/>
              </a:spcBef>
              <a:spcAft>
                <a:spcPts val="0"/>
              </a:spcAft>
              <a:buSzPct val="92903"/>
              <a:buChar char="►"/>
            </a:pPr>
            <a:r>
              <a:rPr lang="en-US" sz="2000" dirty="0">
                <a:latin typeface="Century Gothic"/>
                <a:ea typeface="Century Gothic"/>
                <a:cs typeface="Century Gothic"/>
                <a:sym typeface="Century Gothic"/>
              </a:rPr>
              <a:t>Support youth participation in </a:t>
            </a:r>
            <a:r>
              <a:rPr lang="en-US" sz="2000" b="1" dirty="0">
                <a:solidFill>
                  <a:srgbClr val="0070C0"/>
                </a:solidFill>
                <a:latin typeface="Century Gothic"/>
                <a:ea typeface="Century Gothic"/>
                <a:cs typeface="Century Gothic"/>
                <a:sym typeface="Century Gothic"/>
              </a:rPr>
              <a:t>electoral observation</a:t>
            </a:r>
            <a:r>
              <a:rPr lang="en-US" sz="2000" b="1" dirty="0">
                <a:solidFill>
                  <a:schemeClr val="accent1"/>
                </a:solidFill>
                <a:latin typeface="Century Gothic"/>
                <a:ea typeface="Century Gothic"/>
                <a:cs typeface="Century Gothic"/>
                <a:sym typeface="Century Gothic"/>
              </a:rPr>
              <a:t>.</a:t>
            </a:r>
            <a:endParaRPr dirty="0"/>
          </a:p>
          <a:p>
            <a:pPr marL="457200" lvl="0" indent="-320040" algn="just" rtl="0">
              <a:lnSpc>
                <a:spcPct val="100000"/>
              </a:lnSpc>
              <a:spcBef>
                <a:spcPts val="1000"/>
              </a:spcBef>
              <a:spcAft>
                <a:spcPts val="0"/>
              </a:spcAft>
              <a:buSzPct val="92903"/>
              <a:buChar char="►"/>
            </a:pPr>
            <a:r>
              <a:rPr lang="en-US" sz="2000" dirty="0">
                <a:solidFill>
                  <a:schemeClr val="dk1"/>
                </a:solidFill>
                <a:latin typeface="Century Gothic"/>
                <a:ea typeface="Century Gothic"/>
                <a:cs typeface="Century Gothic"/>
                <a:sym typeface="Century Gothic"/>
              </a:rPr>
              <a:t>Promote </a:t>
            </a:r>
            <a:r>
              <a:rPr lang="en-US" sz="2000" b="1" dirty="0">
                <a:solidFill>
                  <a:srgbClr val="0070C0"/>
                </a:solidFill>
                <a:latin typeface="Century Gothic"/>
                <a:ea typeface="Century Gothic"/>
                <a:cs typeface="Century Gothic"/>
                <a:sym typeface="Century Gothic"/>
              </a:rPr>
              <a:t>intergenerational dialogue </a:t>
            </a:r>
            <a:r>
              <a:rPr lang="en-US" sz="2000" dirty="0">
                <a:solidFill>
                  <a:schemeClr val="dk1"/>
                </a:solidFill>
                <a:latin typeface="Century Gothic"/>
                <a:ea typeface="Century Gothic"/>
                <a:cs typeface="Century Gothic"/>
                <a:sym typeface="Century Gothic"/>
              </a:rPr>
              <a:t>on matters of peace and security</a:t>
            </a:r>
            <a:r>
              <a:rPr lang="en-US" sz="2000" b="1" dirty="0">
                <a:solidFill>
                  <a:schemeClr val="accent1"/>
                </a:solidFill>
                <a:latin typeface="Century Gothic"/>
                <a:ea typeface="Century Gothic"/>
                <a:cs typeface="Century Gothic"/>
                <a:sym typeface="Century Gothic"/>
              </a:rPr>
              <a:t>.</a:t>
            </a:r>
            <a:endParaRPr dirty="0"/>
          </a:p>
          <a:p>
            <a:pPr marL="457200" lvl="0" indent="-320040" algn="just" rtl="0">
              <a:lnSpc>
                <a:spcPct val="100000"/>
              </a:lnSpc>
              <a:spcBef>
                <a:spcPts val="1000"/>
              </a:spcBef>
              <a:spcAft>
                <a:spcPts val="0"/>
              </a:spcAft>
              <a:buSzPct val="92903"/>
              <a:buChar char="►"/>
            </a:pPr>
            <a:r>
              <a:rPr lang="en-US" sz="2000" dirty="0">
                <a:latin typeface="Century Gothic"/>
                <a:ea typeface="Century Gothic"/>
                <a:cs typeface="Century Gothic"/>
                <a:sym typeface="Century Gothic"/>
              </a:rPr>
              <a:t>Consider supporting the </a:t>
            </a:r>
            <a:r>
              <a:rPr lang="en-US" sz="2000" b="1" dirty="0">
                <a:solidFill>
                  <a:srgbClr val="0070C0"/>
                </a:solidFill>
                <a:latin typeface="Century Gothic"/>
                <a:ea typeface="Century Gothic"/>
                <a:cs typeface="Century Gothic"/>
                <a:sym typeface="Century Gothic"/>
              </a:rPr>
              <a:t>adoption of youth quotas </a:t>
            </a:r>
            <a:r>
              <a:rPr lang="en-US" sz="2000" dirty="0">
                <a:latin typeface="Century Gothic"/>
                <a:ea typeface="Century Gothic"/>
                <a:cs typeface="Century Gothic"/>
                <a:sym typeface="Century Gothic"/>
              </a:rPr>
              <a:t>and </a:t>
            </a:r>
            <a:r>
              <a:rPr lang="en-US" sz="2000" b="1" dirty="0">
                <a:solidFill>
                  <a:srgbClr val="0070C0"/>
                </a:solidFill>
                <a:latin typeface="Century Gothic"/>
                <a:ea typeface="Century Gothic"/>
                <a:cs typeface="Century Gothic"/>
                <a:sym typeface="Century Gothic"/>
              </a:rPr>
              <a:t>other temporary special measures</a:t>
            </a:r>
            <a:endParaRPr dirty="0"/>
          </a:p>
          <a:p>
            <a:pPr marL="457200" lvl="0" indent="-320040" algn="just" rtl="0">
              <a:lnSpc>
                <a:spcPct val="100000"/>
              </a:lnSpc>
              <a:spcBef>
                <a:spcPts val="1000"/>
              </a:spcBef>
              <a:spcAft>
                <a:spcPts val="0"/>
              </a:spcAft>
              <a:buSzPct val="92903"/>
              <a:buChar char="►"/>
            </a:pPr>
            <a:r>
              <a:rPr lang="en-US" sz="2000" dirty="0">
                <a:latin typeface="Century Gothic"/>
                <a:ea typeface="Century Gothic"/>
                <a:cs typeface="Century Gothic"/>
                <a:sym typeface="Century Gothic"/>
              </a:rPr>
              <a:t>Support both </a:t>
            </a:r>
            <a:r>
              <a:rPr lang="en-US" sz="2000" b="1" dirty="0">
                <a:solidFill>
                  <a:srgbClr val="0070C0"/>
                </a:solidFill>
                <a:latin typeface="Century Gothic"/>
                <a:ea typeface="Century Gothic"/>
                <a:cs typeface="Century Gothic"/>
                <a:sym typeface="Century Gothic"/>
              </a:rPr>
              <a:t>youth mainstreaming and special efforts </a:t>
            </a:r>
            <a:r>
              <a:rPr lang="en-US" sz="2000" dirty="0">
                <a:latin typeface="Century Gothic"/>
                <a:ea typeface="Century Gothic"/>
                <a:cs typeface="Century Gothic"/>
                <a:sym typeface="Century Gothic"/>
              </a:rPr>
              <a:t>for the marginalized youth to be supported in their political participation. </a:t>
            </a:r>
            <a:endParaRPr dirty="0"/>
          </a:p>
          <a:p>
            <a:pPr marL="457200" lvl="0" indent="-320040" algn="just" rtl="0">
              <a:lnSpc>
                <a:spcPct val="100000"/>
              </a:lnSpc>
              <a:spcBef>
                <a:spcPts val="1000"/>
              </a:spcBef>
              <a:spcAft>
                <a:spcPts val="0"/>
              </a:spcAft>
              <a:buSzPct val="92903"/>
              <a:buChar char="►"/>
            </a:pPr>
            <a:r>
              <a:rPr lang="en-US" sz="2000" b="1" dirty="0">
                <a:solidFill>
                  <a:srgbClr val="0070C0"/>
                </a:solidFill>
                <a:latin typeface="Century Gothic"/>
                <a:ea typeface="Century Gothic"/>
                <a:cs typeface="Century Gothic"/>
                <a:sym typeface="Century Gothic"/>
              </a:rPr>
              <a:t>Address discriminatory legislation, patriarchal structures and attitudes </a:t>
            </a:r>
            <a:r>
              <a:rPr lang="en-US" sz="2000" dirty="0">
                <a:latin typeface="Century Gothic"/>
                <a:ea typeface="Century Gothic"/>
                <a:cs typeface="Century Gothic"/>
                <a:sym typeface="Century Gothic"/>
              </a:rPr>
              <a:t>that limit young women’s political participation. </a:t>
            </a:r>
            <a:endParaRPr dirty="0"/>
          </a:p>
          <a:p>
            <a:pPr marL="457200" lvl="0" indent="-320040" algn="just" rtl="0">
              <a:lnSpc>
                <a:spcPct val="100000"/>
              </a:lnSpc>
              <a:spcBef>
                <a:spcPts val="1000"/>
              </a:spcBef>
              <a:spcAft>
                <a:spcPts val="0"/>
              </a:spcAft>
              <a:buSzPct val="92903"/>
              <a:buChar char="►"/>
            </a:pPr>
            <a:r>
              <a:rPr lang="en-US" sz="2000" b="1" dirty="0">
                <a:solidFill>
                  <a:srgbClr val="0070C0"/>
                </a:solidFill>
                <a:latin typeface="Century Gothic"/>
                <a:ea typeface="Century Gothic"/>
                <a:cs typeface="Century Gothic"/>
                <a:sym typeface="Century Gothic"/>
              </a:rPr>
              <a:t>Support youth leadership in preventing violence, including electoral violence</a:t>
            </a:r>
            <a:endParaRPr dirty="0"/>
          </a:p>
        </p:txBody>
      </p:sp>
      <p:pic>
        <p:nvPicPr>
          <p:cNvPr id="262" name="Google Shape;262;p58"/>
          <p:cNvPicPr preferRelativeResize="0"/>
          <p:nvPr/>
        </p:nvPicPr>
        <p:blipFill rotWithShape="1">
          <a:blip r:embed="rId3">
            <a:alphaModFix/>
          </a:blip>
          <a:srcRect/>
          <a:stretch/>
        </p:blipFill>
        <p:spPr>
          <a:xfrm>
            <a:off x="346432" y="504901"/>
            <a:ext cx="707781" cy="6926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1009709" y="34783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5"/>
              </a:buClr>
              <a:buSzPts val="3600"/>
              <a:buFont typeface="Century Gothic"/>
              <a:buNone/>
            </a:pPr>
            <a:r>
              <a:rPr lang="en-US" b="1">
                <a:solidFill>
                  <a:schemeClr val="accent5"/>
                </a:solidFill>
                <a:latin typeface="Century Gothic"/>
                <a:ea typeface="Century Gothic"/>
                <a:cs typeface="Century Gothic"/>
                <a:sym typeface="Century Gothic"/>
              </a:rPr>
              <a:t>Overview</a:t>
            </a:r>
            <a:endParaRPr/>
          </a:p>
        </p:txBody>
      </p:sp>
      <p:sp>
        <p:nvSpPr>
          <p:cNvPr id="158" name="Google Shape;158;p2"/>
          <p:cNvSpPr txBox="1">
            <a:spLocks noGrp="1"/>
          </p:cNvSpPr>
          <p:nvPr>
            <p:ph type="body" idx="1"/>
          </p:nvPr>
        </p:nvSpPr>
        <p:spPr>
          <a:xfrm>
            <a:off x="1009709" y="1251237"/>
            <a:ext cx="9336376" cy="5173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920"/>
              <a:buChar char="►"/>
            </a:pPr>
            <a:endParaRPr lang="en-US" sz="2400" dirty="0">
              <a:solidFill>
                <a:schemeClr val="accent5"/>
              </a:solidFill>
              <a:latin typeface="Century Gothic"/>
              <a:ea typeface="Century Gothic"/>
              <a:cs typeface="Century Gothic"/>
              <a:sym typeface="Century Gothic"/>
            </a:endParaRPr>
          </a:p>
          <a:p>
            <a:pPr marL="342900" lvl="0" indent="-342900" algn="l" rtl="0">
              <a:spcBef>
                <a:spcPts val="0"/>
              </a:spcBef>
              <a:spcAft>
                <a:spcPts val="0"/>
              </a:spcAft>
              <a:buSzPts val="1920"/>
              <a:buChar char="►"/>
            </a:pPr>
            <a:r>
              <a:rPr lang="en-US" sz="2400" dirty="0">
                <a:solidFill>
                  <a:schemeClr val="accent5"/>
                </a:solidFill>
                <a:latin typeface="Century Gothic"/>
                <a:ea typeface="Century Gothic"/>
                <a:cs typeface="Century Gothic"/>
                <a:sym typeface="Century Gothic"/>
              </a:rPr>
              <a:t>Youth Promotion Initiative (YPI) </a:t>
            </a:r>
            <a:endParaRPr lang="en-US" dirty="0">
              <a:solidFill>
                <a:schemeClr val="accent5"/>
              </a:solidFill>
              <a:latin typeface="Century Gothic"/>
              <a:sym typeface="Century Gothic"/>
            </a:endParaRPr>
          </a:p>
          <a:p>
            <a:pPr lvl="1">
              <a:lnSpc>
                <a:spcPct val="100000"/>
              </a:lnSpc>
              <a:spcBef>
                <a:spcPts val="0"/>
              </a:spcBef>
              <a:buSzPts val="1920"/>
              <a:buFont typeface="Wingdings" panose="05000000000000000000" pitchFamily="2" charset="2"/>
              <a:buChar char="§"/>
            </a:pPr>
            <a:r>
              <a:rPr lang="en-US" dirty="0">
                <a:solidFill>
                  <a:schemeClr val="accent5"/>
                </a:solidFill>
                <a:latin typeface="Century Gothic"/>
                <a:sym typeface="Century Gothic"/>
              </a:rPr>
              <a:t>Eligibility Criteria</a:t>
            </a:r>
          </a:p>
          <a:p>
            <a:pPr lvl="1">
              <a:lnSpc>
                <a:spcPct val="100000"/>
              </a:lnSpc>
              <a:spcBef>
                <a:spcPts val="0"/>
              </a:spcBef>
              <a:buSzPts val="1920"/>
              <a:buFont typeface="Wingdings" panose="05000000000000000000" pitchFamily="2" charset="2"/>
              <a:buChar char="§"/>
            </a:pPr>
            <a:endParaRPr lang="en-US" dirty="0">
              <a:solidFill>
                <a:schemeClr val="accent5"/>
              </a:solidFill>
              <a:latin typeface="Century Gothic"/>
              <a:sym typeface="Century Gothic"/>
            </a:endParaRPr>
          </a:p>
          <a:p>
            <a:pPr marL="342900" lvl="0" indent="-342900" algn="l" rtl="0">
              <a:spcBef>
                <a:spcPts val="0"/>
              </a:spcBef>
              <a:spcAft>
                <a:spcPts val="0"/>
              </a:spcAft>
              <a:buSzPts val="1920"/>
              <a:buChar char="►"/>
            </a:pPr>
            <a:r>
              <a:rPr lang="en-US" sz="2400" dirty="0">
                <a:solidFill>
                  <a:schemeClr val="accent5"/>
                </a:solidFill>
                <a:latin typeface="Century Gothic"/>
                <a:ea typeface="Century Gothic"/>
                <a:cs typeface="Century Gothic"/>
                <a:sym typeface="Century Gothic"/>
              </a:rPr>
              <a:t>YPI 2023 Themes:</a:t>
            </a:r>
          </a:p>
          <a:p>
            <a:pPr marL="342900" lvl="0" indent="-342900" algn="l" rtl="0">
              <a:spcBef>
                <a:spcPts val="0"/>
              </a:spcBef>
              <a:spcAft>
                <a:spcPts val="0"/>
              </a:spcAft>
              <a:buSzPts val="1920"/>
              <a:buChar char="►"/>
            </a:pPr>
            <a:endParaRPr lang="en-US" sz="2400" dirty="0">
              <a:solidFill>
                <a:schemeClr val="accent5"/>
              </a:solidFill>
              <a:latin typeface="Century Gothic"/>
              <a:ea typeface="Century Gothic"/>
              <a:cs typeface="Century Gothic"/>
              <a:sym typeface="Century Gothic"/>
            </a:endParaRPr>
          </a:p>
          <a:p>
            <a:pPr algn="l"/>
            <a:r>
              <a:rPr lang="en-US" dirty="0">
                <a:solidFill>
                  <a:schemeClr val="accent5"/>
                </a:solidFill>
                <a:latin typeface="Century Gothic"/>
                <a:ea typeface="Century Gothic"/>
                <a:cs typeface="Century Gothic"/>
                <a:sym typeface="Century Gothic"/>
              </a:rPr>
              <a:t>Theme 1</a:t>
            </a:r>
            <a:r>
              <a:rPr lang="en-US" dirty="0">
                <a:solidFill>
                  <a:schemeClr val="accent5"/>
                </a:solidFill>
                <a:latin typeface="Century Gothic"/>
                <a:sym typeface="Century Gothic"/>
              </a:rPr>
              <a:t>: </a:t>
            </a:r>
            <a:r>
              <a:rPr lang="en-US" dirty="0">
                <a:solidFill>
                  <a:schemeClr val="accent5"/>
                </a:solidFill>
                <a:latin typeface="Century Gothic"/>
              </a:rPr>
              <a:t>Fostering youth-inclusive political processes and promoting the political participation of diverse young people</a:t>
            </a:r>
          </a:p>
          <a:p>
            <a:pPr algn="l"/>
            <a:r>
              <a:rPr lang="en-US" dirty="0">
                <a:solidFill>
                  <a:schemeClr val="accent5"/>
                </a:solidFill>
                <a:latin typeface="Century Gothic"/>
                <a:sym typeface="Century Gothic"/>
              </a:rPr>
              <a:t>Theme 2:</a:t>
            </a:r>
            <a:r>
              <a:rPr lang="en-US" dirty="0">
                <a:solidFill>
                  <a:schemeClr val="accent5"/>
                </a:solidFill>
                <a:latin typeface="Century Gothic"/>
              </a:rPr>
              <a:t> Civic Space: Safeguarding and expanding civic space for youth participation including through local level infrastructures for peace</a:t>
            </a:r>
          </a:p>
          <a:p>
            <a:pPr algn="l"/>
            <a:endParaRPr lang="en-US" dirty="0">
              <a:solidFill>
                <a:schemeClr val="accent5"/>
              </a:solidFill>
              <a:latin typeface="Century Gothic"/>
              <a:sym typeface="Century Gothic"/>
            </a:endParaRPr>
          </a:p>
          <a:p>
            <a:pPr marL="342900" lvl="0" indent="-342900" algn="l" rtl="0">
              <a:spcBef>
                <a:spcPts val="0"/>
              </a:spcBef>
              <a:spcAft>
                <a:spcPts val="0"/>
              </a:spcAft>
              <a:buSzPts val="1920"/>
              <a:buChar char="►"/>
            </a:pPr>
            <a:r>
              <a:rPr lang="en-US" sz="2400" dirty="0">
                <a:solidFill>
                  <a:schemeClr val="accent5"/>
                </a:solidFill>
                <a:latin typeface="Century Gothic"/>
                <a:ea typeface="Century Gothic"/>
                <a:cs typeface="Century Gothic"/>
                <a:sym typeface="Century Gothic"/>
              </a:rPr>
              <a:t>Good Practices &amp; Lessons Learned </a:t>
            </a:r>
          </a:p>
          <a:p>
            <a:pPr marL="342900" lvl="0" indent="-342900" algn="l" rtl="0">
              <a:spcBef>
                <a:spcPts val="0"/>
              </a:spcBef>
              <a:spcAft>
                <a:spcPts val="0"/>
              </a:spcAft>
              <a:buSzPts val="1920"/>
              <a:buChar char="►"/>
            </a:pPr>
            <a:endParaRPr lang="en-US" sz="2400" dirty="0">
              <a:solidFill>
                <a:schemeClr val="accent5"/>
              </a:solidFill>
              <a:latin typeface="Century Gothic"/>
              <a:ea typeface="Century Gothic"/>
              <a:cs typeface="Century Gothic"/>
              <a:sym typeface="Century Gothic"/>
            </a:endParaRPr>
          </a:p>
          <a:p>
            <a:pPr marL="342900" lvl="0" indent="-342900" algn="l" rtl="0">
              <a:spcBef>
                <a:spcPts val="0"/>
              </a:spcBef>
              <a:spcAft>
                <a:spcPts val="0"/>
              </a:spcAft>
              <a:buSzPts val="1920"/>
              <a:buChar char="►"/>
            </a:pPr>
            <a:r>
              <a:rPr lang="en-US" sz="2400" dirty="0">
                <a:solidFill>
                  <a:schemeClr val="accent5"/>
                </a:solidFill>
                <a:latin typeface="Century Gothic"/>
                <a:ea typeface="Century Gothic"/>
                <a:cs typeface="Century Gothic"/>
                <a:sym typeface="Century Gothic"/>
              </a:rPr>
              <a:t>Resources</a:t>
            </a:r>
          </a:p>
          <a:p>
            <a:pPr marL="342900" lvl="0" indent="-342900" algn="l" rtl="0">
              <a:spcBef>
                <a:spcPts val="0"/>
              </a:spcBef>
              <a:spcAft>
                <a:spcPts val="0"/>
              </a:spcAft>
              <a:buSzPts val="1920"/>
              <a:buChar char="►"/>
            </a:pPr>
            <a:endParaRPr lang="en-US" sz="2400" dirty="0">
              <a:solidFill>
                <a:schemeClr val="accent5"/>
              </a:solidFill>
              <a:latin typeface="Century Gothic"/>
              <a:ea typeface="Century Gothic"/>
              <a:cs typeface="Century Gothic"/>
              <a:sym typeface="Century Gothic"/>
            </a:endParaRPr>
          </a:p>
          <a:p>
            <a:pPr marL="342900" lvl="0" indent="-342900" algn="l" rtl="0">
              <a:spcBef>
                <a:spcPts val="0"/>
              </a:spcBef>
              <a:spcAft>
                <a:spcPts val="0"/>
              </a:spcAft>
              <a:buSzPts val="1920"/>
              <a:buChar char="►"/>
            </a:pPr>
            <a:r>
              <a:rPr lang="en-US" sz="2400" dirty="0">
                <a:solidFill>
                  <a:schemeClr val="accent5"/>
                </a:solidFill>
                <a:latin typeface="Century Gothic"/>
                <a:ea typeface="Century Gothic"/>
                <a:cs typeface="Century Gothic"/>
                <a:sym typeface="Century Gothic"/>
              </a:rPr>
              <a:t>Q&amp;A</a:t>
            </a:r>
          </a:p>
        </p:txBody>
      </p:sp>
      <p:pic>
        <p:nvPicPr>
          <p:cNvPr id="159" name="Google Shape;159;p2"/>
          <p:cNvPicPr preferRelativeResize="0"/>
          <p:nvPr/>
        </p:nvPicPr>
        <p:blipFill rotWithShape="1">
          <a:blip r:embed="rId3">
            <a:alphaModFix/>
          </a:blip>
          <a:srcRect/>
          <a:stretch/>
        </p:blipFill>
        <p:spPr>
          <a:xfrm>
            <a:off x="301928" y="347830"/>
            <a:ext cx="707781" cy="692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9"/>
          <p:cNvSpPr txBox="1">
            <a:spLocks noGrp="1"/>
          </p:cNvSpPr>
          <p:nvPr>
            <p:ph type="title"/>
          </p:nvPr>
        </p:nvSpPr>
        <p:spPr>
          <a:xfrm>
            <a:off x="1052740" y="461357"/>
            <a:ext cx="9063566" cy="7797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200" b="1">
                <a:solidFill>
                  <a:srgbClr val="2E75B5"/>
                </a:solidFill>
                <a:latin typeface="Century Gothic"/>
                <a:ea typeface="Century Gothic"/>
                <a:cs typeface="Century Gothic"/>
                <a:sym typeface="Century Gothic"/>
              </a:rPr>
              <a:t>Policy and programming entry points (2/2)</a:t>
            </a:r>
            <a:endParaRPr/>
          </a:p>
        </p:txBody>
      </p:sp>
      <p:sp>
        <p:nvSpPr>
          <p:cNvPr id="268" name="Google Shape;268;p59"/>
          <p:cNvSpPr txBox="1">
            <a:spLocks noGrp="1"/>
          </p:cNvSpPr>
          <p:nvPr>
            <p:ph type="body" idx="1"/>
          </p:nvPr>
        </p:nvSpPr>
        <p:spPr>
          <a:xfrm>
            <a:off x="541926" y="1241125"/>
            <a:ext cx="9138900" cy="5130900"/>
          </a:xfrm>
          <a:prstGeom prst="rect">
            <a:avLst/>
          </a:prstGeom>
          <a:noFill/>
          <a:ln>
            <a:noFill/>
          </a:ln>
        </p:spPr>
        <p:txBody>
          <a:bodyPr spcFirstLastPara="1" wrap="square" lIns="91425" tIns="45700" rIns="91425" bIns="45700" anchor="t" anchorCtr="0">
            <a:noAutofit/>
          </a:bodyPr>
          <a:lstStyle/>
          <a:p>
            <a:pPr marL="457200" lvl="0" indent="-329292" algn="just"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Accompany </a:t>
            </a:r>
            <a:r>
              <a:rPr lang="en-US" sz="1612" b="1" dirty="0">
                <a:solidFill>
                  <a:srgbClr val="0070C0"/>
                </a:solidFill>
                <a:latin typeface="Century Gothic"/>
                <a:ea typeface="Century Gothic"/>
                <a:cs typeface="Century Gothic"/>
                <a:sym typeface="Century Gothic"/>
              </a:rPr>
              <a:t>political party strengthening and inclusiveness </a:t>
            </a:r>
            <a:r>
              <a:rPr lang="en-US" sz="1612" dirty="0">
                <a:latin typeface="Century Gothic"/>
                <a:ea typeface="Century Gothic"/>
                <a:cs typeface="Century Gothic"/>
                <a:sym typeface="Century Gothic"/>
              </a:rPr>
              <a:t>and ensure direct youth political participation at all levels, including in </a:t>
            </a:r>
            <a:r>
              <a:rPr lang="en-US" sz="1612" b="1" dirty="0">
                <a:solidFill>
                  <a:srgbClr val="0070C0"/>
                </a:solidFill>
                <a:latin typeface="Century Gothic"/>
                <a:ea typeface="Century Gothic"/>
                <a:cs typeface="Century Gothic"/>
                <a:sym typeface="Century Gothic"/>
              </a:rPr>
              <a:t>cross-party dialogues on matters relating to peace</a:t>
            </a:r>
            <a:endParaRPr sz="1425" dirty="0"/>
          </a:p>
          <a:p>
            <a:pPr marL="457200" lvl="0" indent="-329292" algn="just" rtl="0">
              <a:lnSpc>
                <a:spcPct val="90000"/>
              </a:lnSpc>
              <a:spcBef>
                <a:spcPts val="1000"/>
              </a:spcBef>
              <a:spcAft>
                <a:spcPts val="0"/>
              </a:spcAft>
              <a:buSzPts val="1586"/>
              <a:buChar char="►"/>
            </a:pPr>
            <a:r>
              <a:rPr lang="en-US" sz="1612" dirty="0">
                <a:solidFill>
                  <a:schemeClr val="dk1"/>
                </a:solidFill>
                <a:latin typeface="Century Gothic"/>
                <a:ea typeface="Century Gothic"/>
                <a:cs typeface="Century Gothic"/>
                <a:sym typeface="Century Gothic"/>
              </a:rPr>
              <a:t>Promote</a:t>
            </a:r>
            <a:r>
              <a:rPr lang="en-US" sz="1612" b="1" dirty="0">
                <a:solidFill>
                  <a:schemeClr val="accent1"/>
                </a:solidFill>
                <a:latin typeface="Century Gothic"/>
                <a:ea typeface="Century Gothic"/>
                <a:cs typeface="Century Gothic"/>
                <a:sym typeface="Century Gothic"/>
              </a:rPr>
              <a:t> </a:t>
            </a:r>
            <a:r>
              <a:rPr lang="en-US" sz="1612" b="1" dirty="0">
                <a:solidFill>
                  <a:srgbClr val="0070C0"/>
                </a:solidFill>
                <a:latin typeface="Century Gothic"/>
                <a:ea typeface="Century Gothic"/>
                <a:cs typeface="Century Gothic"/>
                <a:sym typeface="Century Gothic"/>
              </a:rPr>
              <a:t>peer-to-peer learning and networking opportunities for youth </a:t>
            </a:r>
            <a:endParaRPr sz="1425" dirty="0"/>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Support the </a:t>
            </a:r>
            <a:r>
              <a:rPr lang="en-US" sz="1612" b="1" dirty="0">
                <a:solidFill>
                  <a:srgbClr val="0070C0"/>
                </a:solidFill>
                <a:latin typeface="Century Gothic"/>
                <a:ea typeface="Century Gothic"/>
                <a:cs typeface="Century Gothic"/>
                <a:sym typeface="Century Gothic"/>
              </a:rPr>
              <a:t>regulation of political finance, youth-led accountability and youth-led anti-corruption initiatives</a:t>
            </a:r>
            <a:endParaRPr sz="1425" dirty="0"/>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Prioritize youth political participation in </a:t>
            </a:r>
            <a:r>
              <a:rPr lang="en-US" sz="1612" b="1" dirty="0">
                <a:solidFill>
                  <a:srgbClr val="0070C0"/>
                </a:solidFill>
                <a:latin typeface="Century Gothic"/>
                <a:ea typeface="Century Gothic"/>
                <a:cs typeface="Century Gothic"/>
                <a:sym typeface="Century Gothic"/>
              </a:rPr>
              <a:t>National Action Plans (NAPs)/roadmaps on YPS</a:t>
            </a:r>
            <a:endParaRPr sz="1425" dirty="0"/>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Support </a:t>
            </a:r>
            <a:r>
              <a:rPr lang="en-US" sz="1612" b="1" dirty="0">
                <a:solidFill>
                  <a:srgbClr val="0070C0"/>
                </a:solidFill>
                <a:latin typeface="Century Gothic"/>
                <a:ea typeface="Century Gothic"/>
                <a:cs typeface="Century Gothic"/>
                <a:sym typeface="Century Gothic"/>
              </a:rPr>
              <a:t>youth-sensitive budgeting at all levels </a:t>
            </a:r>
            <a:endParaRPr sz="1612" b="1" dirty="0">
              <a:solidFill>
                <a:srgbClr val="0070C0"/>
              </a:solidFill>
              <a:latin typeface="Century Gothic"/>
              <a:ea typeface="Century Gothic"/>
              <a:cs typeface="Century Gothic"/>
              <a:sym typeface="Century Gothic"/>
            </a:endParaRPr>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Contribute to youth meaningful participation in decision-making as part of </a:t>
            </a:r>
            <a:r>
              <a:rPr lang="en-US" sz="1612" b="1" dirty="0">
                <a:solidFill>
                  <a:srgbClr val="0070C0"/>
                </a:solidFill>
                <a:latin typeface="Century Gothic"/>
                <a:ea typeface="Century Gothic"/>
                <a:cs typeface="Century Gothic"/>
                <a:sym typeface="Century Gothic"/>
              </a:rPr>
              <a:t>peace processes</a:t>
            </a:r>
            <a:endParaRPr sz="1425" dirty="0"/>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Support youth meaningful engagement in </a:t>
            </a:r>
            <a:r>
              <a:rPr lang="en-US" sz="1612" b="1" dirty="0">
                <a:solidFill>
                  <a:srgbClr val="0070C0"/>
                </a:solidFill>
                <a:latin typeface="Century Gothic"/>
                <a:ea typeface="Century Gothic"/>
                <a:cs typeface="Century Gothic"/>
                <a:sym typeface="Century Gothic"/>
              </a:rPr>
              <a:t>deliberative processes</a:t>
            </a:r>
            <a:endParaRPr sz="1425" dirty="0"/>
          </a:p>
          <a:p>
            <a:pPr marL="457200" lvl="0" indent="-329292" algn="l" rtl="0">
              <a:lnSpc>
                <a:spcPct val="90000"/>
              </a:lnSpc>
              <a:spcBef>
                <a:spcPts val="1000"/>
              </a:spcBef>
              <a:spcAft>
                <a:spcPts val="0"/>
              </a:spcAft>
              <a:buSzPts val="1586"/>
              <a:buChar char="►"/>
            </a:pPr>
            <a:r>
              <a:rPr lang="en-US" sz="1612" dirty="0">
                <a:solidFill>
                  <a:schemeClr val="dk1"/>
                </a:solidFill>
                <a:latin typeface="Century Gothic"/>
                <a:ea typeface="Century Gothic"/>
                <a:cs typeface="Century Gothic"/>
                <a:sym typeface="Century Gothic"/>
              </a:rPr>
              <a:t>Promote youth participation in </a:t>
            </a:r>
            <a:r>
              <a:rPr lang="en-US" sz="1612" b="1" dirty="0">
                <a:solidFill>
                  <a:srgbClr val="0070C0"/>
                </a:solidFill>
                <a:latin typeface="Century Gothic"/>
                <a:ea typeface="Century Gothic"/>
                <a:cs typeface="Century Gothic"/>
                <a:sym typeface="Century Gothic"/>
              </a:rPr>
              <a:t>reconciliation processes </a:t>
            </a:r>
            <a:r>
              <a:rPr lang="en-US" sz="1612" dirty="0">
                <a:solidFill>
                  <a:schemeClr val="dk1"/>
                </a:solidFill>
                <a:latin typeface="Century Gothic"/>
                <a:ea typeface="Century Gothic"/>
                <a:cs typeface="Century Gothic"/>
                <a:sym typeface="Century Gothic"/>
              </a:rPr>
              <a:t>and</a:t>
            </a:r>
            <a:r>
              <a:rPr lang="en-US" sz="1612" b="1" dirty="0">
                <a:solidFill>
                  <a:srgbClr val="0070C0"/>
                </a:solidFill>
                <a:latin typeface="Century Gothic"/>
                <a:ea typeface="Century Gothic"/>
                <a:cs typeface="Century Gothic"/>
                <a:sym typeface="Century Gothic"/>
              </a:rPr>
              <a:t> truth commissions</a:t>
            </a:r>
            <a:endParaRPr sz="1612" dirty="0">
              <a:latin typeface="Century Gothic"/>
              <a:ea typeface="Century Gothic"/>
              <a:cs typeface="Century Gothic"/>
              <a:sym typeface="Century Gothic"/>
            </a:endParaRPr>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Support young people’s participation in</a:t>
            </a:r>
            <a:r>
              <a:rPr lang="en-US" sz="1612" b="1" dirty="0">
                <a:solidFill>
                  <a:srgbClr val="0070C0"/>
                </a:solidFill>
                <a:latin typeface="Century Gothic"/>
                <a:ea typeface="Century Gothic"/>
                <a:cs typeface="Century Gothic"/>
                <a:sym typeface="Century Gothic"/>
              </a:rPr>
              <a:t> peacebuilding </a:t>
            </a:r>
            <a:r>
              <a:rPr lang="en-US" sz="1612" dirty="0">
                <a:latin typeface="Century Gothic"/>
                <a:ea typeface="Century Gothic"/>
                <a:cs typeface="Century Gothic"/>
                <a:sym typeface="Century Gothic"/>
              </a:rPr>
              <a:t>fostering social cohesion in communities</a:t>
            </a:r>
            <a:endParaRPr sz="1425" dirty="0"/>
          </a:p>
          <a:p>
            <a:pPr marL="457200" lvl="0" indent="-329292" algn="l" rtl="0">
              <a:lnSpc>
                <a:spcPct val="90000"/>
              </a:lnSpc>
              <a:spcBef>
                <a:spcPts val="1000"/>
              </a:spcBef>
              <a:spcAft>
                <a:spcPts val="0"/>
              </a:spcAft>
              <a:buSzPts val="1586"/>
              <a:buChar char="►"/>
            </a:pPr>
            <a:r>
              <a:rPr lang="en-US" sz="1612" dirty="0">
                <a:latin typeface="Century Gothic"/>
                <a:ea typeface="Century Gothic"/>
                <a:cs typeface="Century Gothic"/>
                <a:sym typeface="Century Gothic"/>
              </a:rPr>
              <a:t>Support </a:t>
            </a:r>
            <a:r>
              <a:rPr lang="en-US" sz="1612" b="1" dirty="0">
                <a:solidFill>
                  <a:srgbClr val="0070C0"/>
                </a:solidFill>
                <a:latin typeface="Century Gothic"/>
                <a:ea typeface="Century Gothic"/>
                <a:cs typeface="Century Gothic"/>
                <a:sym typeface="Century Gothic"/>
              </a:rPr>
              <a:t>further research, data collection and learning </a:t>
            </a:r>
            <a:r>
              <a:rPr lang="en-US" sz="1612" dirty="0">
                <a:solidFill>
                  <a:schemeClr val="dk1"/>
                </a:solidFill>
                <a:latin typeface="Century Gothic"/>
                <a:ea typeface="Century Gothic"/>
                <a:cs typeface="Century Gothic"/>
                <a:sym typeface="Century Gothic"/>
              </a:rPr>
              <a:t>on young people’s exclusion from decision-making processes relating to peace and security </a:t>
            </a:r>
            <a:endParaRPr sz="1425" dirty="0"/>
          </a:p>
          <a:p>
            <a:pPr marL="457200" lvl="0" indent="-329292" algn="l" rtl="0">
              <a:lnSpc>
                <a:spcPct val="90000"/>
              </a:lnSpc>
              <a:spcBef>
                <a:spcPts val="1000"/>
              </a:spcBef>
              <a:spcAft>
                <a:spcPts val="0"/>
              </a:spcAft>
              <a:buSzPts val="1586"/>
              <a:buChar char="►"/>
            </a:pPr>
            <a:r>
              <a:rPr lang="en-US" sz="1612" b="1" dirty="0">
                <a:solidFill>
                  <a:srgbClr val="0070C0"/>
                </a:solidFill>
                <a:latin typeface="Century Gothic"/>
                <a:ea typeface="Century Gothic"/>
                <a:cs typeface="Century Gothic"/>
                <a:sym typeface="Century Gothic"/>
              </a:rPr>
              <a:t>Partner with the media </a:t>
            </a:r>
            <a:r>
              <a:rPr lang="en-US" sz="1612" dirty="0">
                <a:solidFill>
                  <a:schemeClr val="dk1"/>
                </a:solidFill>
                <a:latin typeface="Century Gothic"/>
                <a:ea typeface="Century Gothic"/>
                <a:cs typeface="Century Gothic"/>
                <a:sym typeface="Century Gothic"/>
              </a:rPr>
              <a:t>to address assumptions and influence narratives about the role of youth in politics </a:t>
            </a:r>
            <a:endParaRPr sz="1675" dirty="0">
              <a:latin typeface="Century Gothic"/>
              <a:ea typeface="Century Gothic"/>
              <a:cs typeface="Century Gothic"/>
              <a:sym typeface="Century Gothic"/>
            </a:endParaRPr>
          </a:p>
          <a:p>
            <a:pPr marL="457200" lvl="0" indent="-228600" algn="l" rtl="0">
              <a:lnSpc>
                <a:spcPct val="90000"/>
              </a:lnSpc>
              <a:spcBef>
                <a:spcPts val="1000"/>
              </a:spcBef>
              <a:spcAft>
                <a:spcPts val="0"/>
              </a:spcAft>
              <a:buSzPts val="1286"/>
              <a:buNone/>
            </a:pPr>
            <a:endParaRPr sz="1737" dirty="0">
              <a:latin typeface="Century Gothic"/>
              <a:ea typeface="Century Gothic"/>
              <a:cs typeface="Century Gothic"/>
              <a:sym typeface="Century Gothic"/>
            </a:endParaRPr>
          </a:p>
          <a:p>
            <a:pPr marL="594360" lvl="1" indent="0" algn="l" rtl="0">
              <a:lnSpc>
                <a:spcPct val="90000"/>
              </a:lnSpc>
              <a:spcBef>
                <a:spcPts val="1000"/>
              </a:spcBef>
              <a:spcAft>
                <a:spcPts val="0"/>
              </a:spcAft>
              <a:buSzPts val="1286"/>
              <a:buNone/>
            </a:pPr>
            <a:endParaRPr sz="1737" dirty="0">
              <a:latin typeface="Century Gothic"/>
              <a:ea typeface="Century Gothic"/>
              <a:cs typeface="Century Gothic"/>
              <a:sym typeface="Century Gothic"/>
            </a:endParaRPr>
          </a:p>
          <a:p>
            <a:pPr marL="457200" lvl="0" indent="-228600" algn="l" rtl="0">
              <a:lnSpc>
                <a:spcPct val="90000"/>
              </a:lnSpc>
              <a:spcBef>
                <a:spcPts val="1000"/>
              </a:spcBef>
              <a:spcAft>
                <a:spcPts val="0"/>
              </a:spcAft>
              <a:buSzPts val="1286"/>
              <a:buNone/>
            </a:pPr>
            <a:endParaRPr sz="1425" u="none" strike="noStrike" dirty="0">
              <a:latin typeface="Century Gothic"/>
              <a:ea typeface="Century Gothic"/>
              <a:cs typeface="Century Gothic"/>
              <a:sym typeface="Century Gothic"/>
            </a:endParaRPr>
          </a:p>
        </p:txBody>
      </p:sp>
      <p:pic>
        <p:nvPicPr>
          <p:cNvPr id="269" name="Google Shape;269;p59"/>
          <p:cNvPicPr preferRelativeResize="0"/>
          <p:nvPr/>
        </p:nvPicPr>
        <p:blipFill rotWithShape="1">
          <a:blip r:embed="rId3">
            <a:alphaModFix/>
          </a:blip>
          <a:srcRect/>
          <a:stretch/>
        </p:blipFill>
        <p:spPr>
          <a:xfrm>
            <a:off x="346432" y="504901"/>
            <a:ext cx="707781" cy="6926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0"/>
          <p:cNvSpPr txBox="1">
            <a:spLocks noGrp="1"/>
          </p:cNvSpPr>
          <p:nvPr>
            <p:ph type="title"/>
          </p:nvPr>
        </p:nvSpPr>
        <p:spPr>
          <a:xfrm>
            <a:off x="677334" y="402185"/>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Theories of change</a:t>
            </a:r>
            <a:endParaRPr/>
          </a:p>
        </p:txBody>
      </p:sp>
      <p:sp>
        <p:nvSpPr>
          <p:cNvPr id="275" name="Google Shape;275;p6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440"/>
              <a:buNone/>
            </a:pPr>
            <a:endParaRPr/>
          </a:p>
        </p:txBody>
      </p:sp>
      <p:grpSp>
        <p:nvGrpSpPr>
          <p:cNvPr id="276" name="Google Shape;276;p60"/>
          <p:cNvGrpSpPr/>
          <p:nvPr/>
        </p:nvGrpSpPr>
        <p:grpSpPr>
          <a:xfrm>
            <a:off x="189251" y="1269151"/>
            <a:ext cx="10814396" cy="5446236"/>
            <a:chOff x="973777" y="-16229"/>
            <a:chExt cx="10814396" cy="5446236"/>
          </a:xfrm>
        </p:grpSpPr>
        <p:sp>
          <p:nvSpPr>
            <p:cNvPr id="277" name="Google Shape;277;p60"/>
            <p:cNvSpPr/>
            <p:nvPr/>
          </p:nvSpPr>
          <p:spPr>
            <a:xfrm>
              <a:off x="6570408" y="3034194"/>
              <a:ext cx="5217765" cy="2395813"/>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0"/>
            <p:cNvSpPr txBox="1"/>
            <p:nvPr/>
          </p:nvSpPr>
          <p:spPr>
            <a:xfrm>
              <a:off x="8188366" y="3685775"/>
              <a:ext cx="3547180" cy="1691604"/>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Bridge the gap between the diversity of young people including those marginalized or excluded.</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Remove legal barriers to participation.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Power-holders value and are motivated to work with youth. </a:t>
              </a:r>
              <a:endParaRPr sz="1400" b="0" i="0" u="none" strike="noStrike" cap="none">
                <a:solidFill>
                  <a:srgbClr val="000000"/>
                </a:solidFill>
                <a:latin typeface="Arial"/>
                <a:ea typeface="Arial"/>
                <a:cs typeface="Arial"/>
                <a:sym typeface="Arial"/>
              </a:endParaRPr>
            </a:p>
          </p:txBody>
        </p:sp>
        <p:sp>
          <p:nvSpPr>
            <p:cNvPr id="279" name="Google Shape;279;p60"/>
            <p:cNvSpPr/>
            <p:nvPr/>
          </p:nvSpPr>
          <p:spPr>
            <a:xfrm>
              <a:off x="975427" y="3002212"/>
              <a:ext cx="3820883" cy="2388914"/>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60"/>
            <p:cNvSpPr txBox="1"/>
            <p:nvPr/>
          </p:nvSpPr>
          <p:spPr>
            <a:xfrm>
              <a:off x="1027904" y="3651918"/>
              <a:ext cx="2569664" cy="168673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Youth engaged in meaningful processes of building social cohesion in local communities</a:t>
              </a:r>
              <a:endParaRPr sz="1400" b="0" i="0" u="none" strike="noStrike" cap="none" dirty="0">
                <a:solidFill>
                  <a:srgbClr val="000000"/>
                </a:solidFill>
                <a:latin typeface="Arial"/>
                <a:ea typeface="Arial"/>
                <a:cs typeface="Arial"/>
                <a:sym typeface="Arial"/>
              </a:endParaRPr>
            </a:p>
          </p:txBody>
        </p:sp>
        <p:sp>
          <p:nvSpPr>
            <p:cNvPr id="281" name="Google Shape;281;p60"/>
            <p:cNvSpPr/>
            <p:nvPr/>
          </p:nvSpPr>
          <p:spPr>
            <a:xfrm>
              <a:off x="6792500" y="-16229"/>
              <a:ext cx="3820883" cy="2388914"/>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0"/>
            <p:cNvSpPr txBox="1"/>
            <p:nvPr/>
          </p:nvSpPr>
          <p:spPr>
            <a:xfrm>
              <a:off x="7991242" y="36248"/>
              <a:ext cx="2569664" cy="168673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Governance systems perceived as fair, and participation of all people perceived as a fundamental right</a:t>
              </a:r>
              <a:endParaRPr sz="1400" b="0" i="0" u="none" strike="noStrike" cap="none">
                <a:solidFill>
                  <a:srgbClr val="000000"/>
                </a:solidFill>
                <a:latin typeface="Arial"/>
                <a:ea typeface="Arial"/>
                <a:cs typeface="Arial"/>
                <a:sym typeface="Arial"/>
              </a:endParaRPr>
            </a:p>
          </p:txBody>
        </p:sp>
        <p:sp>
          <p:nvSpPr>
            <p:cNvPr id="283" name="Google Shape;283;p60"/>
            <p:cNvSpPr/>
            <p:nvPr/>
          </p:nvSpPr>
          <p:spPr>
            <a:xfrm>
              <a:off x="973777" y="-16229"/>
              <a:ext cx="3824100" cy="2388900"/>
            </a:xfrm>
            <a:prstGeom prst="roundRect">
              <a:avLst>
                <a:gd name="adj" fmla="val 10000"/>
              </a:avLst>
            </a:prstGeom>
            <a:solidFill>
              <a:schemeClr val="lt1">
                <a:alpha val="89411"/>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0"/>
            <p:cNvSpPr txBox="1"/>
            <p:nvPr/>
          </p:nvSpPr>
          <p:spPr>
            <a:xfrm>
              <a:off x="1043304" y="36248"/>
              <a:ext cx="2571968" cy="1686732"/>
            </a:xfrm>
            <a:prstGeom prst="rect">
              <a:avLst/>
            </a:prstGeom>
            <a:noFill/>
            <a:ln>
              <a:noFill/>
            </a:ln>
          </p:spPr>
          <p:txBody>
            <a:bodyPr spcFirstLastPara="1" wrap="square" lIns="60950" tIns="60950" rIns="60950" bIns="609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Young people’s influence in decision-making processes (responsive institutions, laws and policies)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Processes, practices and organizational cultures that support youth participation</a:t>
              </a:r>
              <a:endParaRPr sz="1400" b="0" i="0" u="none" strike="noStrike" cap="none">
                <a:solidFill>
                  <a:srgbClr val="000000"/>
                </a:solidFill>
                <a:latin typeface="Arial"/>
                <a:ea typeface="Arial"/>
                <a:cs typeface="Arial"/>
                <a:sym typeface="Arial"/>
              </a:endParaRPr>
            </a:p>
          </p:txBody>
        </p:sp>
        <p:sp>
          <p:nvSpPr>
            <p:cNvPr id="285" name="Google Shape;285;p60"/>
            <p:cNvSpPr/>
            <p:nvPr/>
          </p:nvSpPr>
          <p:spPr>
            <a:xfrm>
              <a:off x="3697071" y="309628"/>
              <a:ext cx="2345535" cy="2345535"/>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60"/>
            <p:cNvSpPr txBox="1"/>
            <p:nvPr/>
          </p:nvSpPr>
          <p:spPr>
            <a:xfrm>
              <a:off x="4384062" y="996619"/>
              <a:ext cx="1658544" cy="165854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Redistribution: addressing inequalities</a:t>
              </a:r>
              <a:endParaRPr sz="1400" b="0" i="0" u="none" strike="noStrike" cap="none">
                <a:solidFill>
                  <a:srgbClr val="000000"/>
                </a:solidFill>
                <a:latin typeface="Arial"/>
                <a:ea typeface="Arial"/>
                <a:cs typeface="Arial"/>
                <a:sym typeface="Arial"/>
              </a:endParaRPr>
            </a:p>
          </p:txBody>
        </p:sp>
        <p:sp>
          <p:nvSpPr>
            <p:cNvPr id="287" name="Google Shape;287;p60"/>
            <p:cNvSpPr/>
            <p:nvPr/>
          </p:nvSpPr>
          <p:spPr>
            <a:xfrm rot="5400000">
              <a:off x="6150946" y="309628"/>
              <a:ext cx="2345535" cy="2345535"/>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0"/>
            <p:cNvSpPr txBox="1"/>
            <p:nvPr/>
          </p:nvSpPr>
          <p:spPr>
            <a:xfrm>
              <a:off x="6150946" y="996619"/>
              <a:ext cx="1658544" cy="165854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Recognition: respecting differences</a:t>
              </a:r>
              <a:endParaRPr sz="1400" b="0" i="0" u="none" strike="noStrike" cap="none">
                <a:solidFill>
                  <a:srgbClr val="000000"/>
                </a:solidFill>
                <a:latin typeface="Arial"/>
                <a:ea typeface="Arial"/>
                <a:cs typeface="Arial"/>
                <a:sym typeface="Arial"/>
              </a:endParaRPr>
            </a:p>
          </p:txBody>
        </p:sp>
        <p:sp>
          <p:nvSpPr>
            <p:cNvPr id="289" name="Google Shape;289;p60"/>
            <p:cNvSpPr/>
            <p:nvPr/>
          </p:nvSpPr>
          <p:spPr>
            <a:xfrm rot="10800000">
              <a:off x="6150946" y="2763502"/>
              <a:ext cx="2345535" cy="2345535"/>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60"/>
            <p:cNvSpPr txBox="1"/>
            <p:nvPr/>
          </p:nvSpPr>
          <p:spPr>
            <a:xfrm>
              <a:off x="6150946" y="2763502"/>
              <a:ext cx="1658544" cy="165854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Representation: ensuring participation</a:t>
              </a:r>
              <a:endParaRPr sz="1400" b="0" i="0" u="none" strike="noStrike" cap="none">
                <a:solidFill>
                  <a:srgbClr val="000000"/>
                </a:solidFill>
                <a:latin typeface="Arial"/>
                <a:ea typeface="Arial"/>
                <a:cs typeface="Arial"/>
                <a:sym typeface="Arial"/>
              </a:endParaRPr>
            </a:p>
          </p:txBody>
        </p:sp>
        <p:sp>
          <p:nvSpPr>
            <p:cNvPr id="291" name="Google Shape;291;p60"/>
            <p:cNvSpPr/>
            <p:nvPr/>
          </p:nvSpPr>
          <p:spPr>
            <a:xfrm rot="-5400000">
              <a:off x="3697071" y="2763502"/>
              <a:ext cx="2345535" cy="2345535"/>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0"/>
            <p:cNvSpPr txBox="1"/>
            <p:nvPr/>
          </p:nvSpPr>
          <p:spPr>
            <a:xfrm>
              <a:off x="4384062" y="2763502"/>
              <a:ext cx="1658544" cy="165854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Reconciliation: dealing with the legacies of the conflict</a:t>
              </a:r>
              <a:endParaRPr sz="1400" b="0" i="0" u="none" strike="noStrike" cap="none">
                <a:solidFill>
                  <a:srgbClr val="000000"/>
                </a:solidFill>
                <a:latin typeface="Arial"/>
                <a:ea typeface="Arial"/>
                <a:cs typeface="Arial"/>
                <a:sym typeface="Arial"/>
              </a:endParaRPr>
            </a:p>
          </p:txBody>
        </p:sp>
        <p:sp>
          <p:nvSpPr>
            <p:cNvPr id="293" name="Google Shape;293;p60"/>
            <p:cNvSpPr/>
            <p:nvPr/>
          </p:nvSpPr>
          <p:spPr>
            <a:xfrm>
              <a:off x="5691860" y="2371099"/>
              <a:ext cx="809832" cy="704202"/>
            </a:xfrm>
            <a:prstGeom prst="rect">
              <a:avLst/>
            </a:prstGeom>
            <a:solidFill>
              <a:srgbClr val="ABBAD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0"/>
            <p:cNvSpPr/>
            <p:nvPr/>
          </p:nvSpPr>
          <p:spPr>
            <a:xfrm rot="10800000">
              <a:off x="5691860" y="2380687"/>
              <a:ext cx="809832" cy="704202"/>
            </a:xfrm>
            <a:prstGeom prst="rect">
              <a:avLst/>
            </a:prstGeom>
            <a:solidFill>
              <a:srgbClr val="ABBAD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1"/>
          <p:cNvSpPr txBox="1">
            <a:spLocks noGrp="1"/>
          </p:cNvSpPr>
          <p:nvPr>
            <p:ph type="title"/>
          </p:nvPr>
        </p:nvSpPr>
        <p:spPr>
          <a:xfrm>
            <a:off x="868653" y="245675"/>
            <a:ext cx="10101156" cy="8648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1800"/>
              <a:buNone/>
            </a:pPr>
            <a:r>
              <a:rPr lang="en-US" sz="3200" b="1">
                <a:solidFill>
                  <a:srgbClr val="2E75B5"/>
                </a:solidFill>
                <a:latin typeface="Century Gothic"/>
                <a:ea typeface="Century Gothic"/>
                <a:cs typeface="Century Gothic"/>
                <a:sym typeface="Century Gothic"/>
              </a:rPr>
              <a:t>Examples of programmatic responses (PBF) </a:t>
            </a:r>
            <a:endParaRPr sz="3200">
              <a:solidFill>
                <a:srgbClr val="2E75B5"/>
              </a:solidFill>
            </a:endParaRPr>
          </a:p>
        </p:txBody>
      </p:sp>
      <p:pic>
        <p:nvPicPr>
          <p:cNvPr id="300" name="Google Shape;300;p61"/>
          <p:cNvPicPr preferRelativeResize="0"/>
          <p:nvPr/>
        </p:nvPicPr>
        <p:blipFill rotWithShape="1">
          <a:blip r:embed="rId3">
            <a:alphaModFix/>
          </a:blip>
          <a:srcRect/>
          <a:stretch/>
        </p:blipFill>
        <p:spPr>
          <a:xfrm>
            <a:off x="162343" y="331765"/>
            <a:ext cx="707781" cy="692691"/>
          </a:xfrm>
          <a:prstGeom prst="rect">
            <a:avLst/>
          </a:prstGeom>
          <a:noFill/>
          <a:ln>
            <a:noFill/>
          </a:ln>
        </p:spPr>
      </p:pic>
      <p:sp>
        <p:nvSpPr>
          <p:cNvPr id="301" name="Google Shape;301;p61"/>
          <p:cNvSpPr txBox="1">
            <a:spLocks noGrp="1"/>
          </p:cNvSpPr>
          <p:nvPr>
            <p:ph type="body" idx="1"/>
          </p:nvPr>
        </p:nvSpPr>
        <p:spPr>
          <a:xfrm>
            <a:off x="973583" y="1024455"/>
            <a:ext cx="8440239" cy="5587869"/>
          </a:xfrm>
          <a:prstGeom prst="rect">
            <a:avLst/>
          </a:prstGeom>
          <a:noFill/>
          <a:ln>
            <a:noFill/>
          </a:ln>
        </p:spPr>
        <p:txBody>
          <a:bodyPr spcFirstLastPara="1" wrap="square" lIns="91425" tIns="45700" rIns="91425" bIns="45700" anchor="t" anchorCtr="0">
            <a:normAutofit/>
          </a:bodyPr>
          <a:lstStyle/>
          <a:p>
            <a:pPr marL="457200" lvl="0" indent="-320040" algn="l" rtl="0">
              <a:lnSpc>
                <a:spcPct val="120000"/>
              </a:lnSpc>
              <a:spcBef>
                <a:spcPts val="1000"/>
              </a:spcBef>
              <a:spcAft>
                <a:spcPts val="0"/>
              </a:spcAft>
              <a:buSzPts val="1440"/>
              <a:buChar char="►"/>
            </a:pPr>
            <a:r>
              <a:rPr lang="en-US" u="sng" dirty="0">
                <a:solidFill>
                  <a:srgbClr val="0462C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S</a:t>
            </a:r>
            <a:r>
              <a:rPr lang="en-US" sz="1800" i="0" u="sng" strike="noStrike" dirty="0">
                <a:solidFill>
                  <a:srgbClr val="0462C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ierra Leone: “Improving Women's Participation in Political Processes as Peacebuilding Ambassadors-Sierra Leone</a:t>
            </a:r>
            <a:r>
              <a:rPr lang="en-US" sz="1800" i="0" u="none" strike="noStrike" dirty="0">
                <a:solidFill>
                  <a:srgbClr val="0462C1"/>
                </a:solidFill>
                <a:latin typeface="Century Gothic"/>
                <a:ea typeface="Century Gothic"/>
                <a:cs typeface="Century Gothic"/>
                <a:sym typeface="Century Gothic"/>
              </a:rPr>
              <a:t> (DPPA, UNDP and UN Women)</a:t>
            </a:r>
            <a:endParaRPr dirty="0"/>
          </a:p>
          <a:p>
            <a:pPr marL="457200" lvl="0" indent="-320040" algn="l" rtl="0">
              <a:lnSpc>
                <a:spcPct val="120000"/>
              </a:lnSpc>
              <a:spcBef>
                <a:spcPts val="1000"/>
              </a:spcBef>
              <a:spcAft>
                <a:spcPts val="0"/>
              </a:spcAft>
              <a:buSzPts val="1440"/>
              <a:buChar char="►"/>
            </a:pPr>
            <a:r>
              <a:rPr lang="en-US" sz="1800" b="0" i="0" u="sng" strike="noStrike" dirty="0">
                <a:solidFill>
                  <a:srgbClr val="0462C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Liberia: UNDP and UN Women </a:t>
            </a:r>
            <a:r>
              <a:rPr lang="en-US" u="sng" dirty="0">
                <a:solidFill>
                  <a:schemeClr val="hlink"/>
                </a:solidFill>
                <a:latin typeface="Century Gothic"/>
                <a:ea typeface="Century Gothic"/>
                <a:cs typeface="Century Gothic"/>
                <a:sym typeface="Century Gothic"/>
                <a:hlinkClick r:id="rId5"/>
              </a:rPr>
              <a:t>Promoting Inclusive Political Participation and Elimination of Violence Against Women in Politics</a:t>
            </a:r>
            <a:r>
              <a:rPr lang="en-US" dirty="0">
                <a:latin typeface="Century Gothic"/>
                <a:ea typeface="Century Gothic"/>
                <a:cs typeface="Century Gothic"/>
                <a:sym typeface="Century Gothic"/>
              </a:rPr>
              <a:t> (UNDP &amp; UN Women)</a:t>
            </a:r>
            <a:endParaRPr dirty="0"/>
          </a:p>
          <a:p>
            <a:pPr marL="457200" lvl="0" indent="-320040" algn="l" rtl="0">
              <a:lnSpc>
                <a:spcPct val="120000"/>
              </a:lnSpc>
              <a:spcBef>
                <a:spcPts val="1000"/>
              </a:spcBef>
              <a:spcAft>
                <a:spcPts val="0"/>
              </a:spcAft>
              <a:buSzPts val="1440"/>
              <a:buChar char="►"/>
            </a:pPr>
            <a:r>
              <a:rPr lang="en-US" u="sng" dirty="0">
                <a:solidFill>
                  <a:schemeClr val="hlink"/>
                </a:solidFill>
                <a:latin typeface="Century Gothic"/>
                <a:ea typeface="Century Gothic"/>
                <a:cs typeface="Century Gothic"/>
                <a:sym typeface="Century Gothic"/>
                <a:hlinkClick r:id="rId6"/>
              </a:rPr>
              <a:t>Enhancing Early Warning &amp; Prevention to Counter Hate Speech and Incitement Ahead of the 2022 Elections in Kenya</a:t>
            </a:r>
            <a:r>
              <a:rPr lang="en-US" dirty="0">
                <a:latin typeface="Century Gothic"/>
                <a:ea typeface="Century Gothic"/>
                <a:cs typeface="Century Gothic"/>
                <a:sym typeface="Century Gothic"/>
              </a:rPr>
              <a:t> (UNDP &amp; OHCHR)</a:t>
            </a:r>
            <a:endParaRPr dirty="0"/>
          </a:p>
          <a:p>
            <a:pPr marL="457200" lvl="0" indent="-320040" algn="l" rtl="0">
              <a:lnSpc>
                <a:spcPct val="120000"/>
              </a:lnSpc>
              <a:spcBef>
                <a:spcPts val="1000"/>
              </a:spcBef>
              <a:spcAft>
                <a:spcPts val="0"/>
              </a:spcAft>
              <a:buSzPts val="1440"/>
              <a:buChar char="►"/>
            </a:pPr>
            <a:r>
              <a:rPr lang="en-US" u="sng" dirty="0">
                <a:solidFill>
                  <a:schemeClr val="hlink"/>
                </a:solidFill>
                <a:latin typeface="Century Gothic"/>
                <a:ea typeface="Century Gothic"/>
                <a:cs typeface="Century Gothic"/>
                <a:sym typeface="Century Gothic"/>
                <a:hlinkClick r:id="rId7"/>
              </a:rPr>
              <a:t>Gambia: Women and Youth participation in decision-making processes and as agents of community conflict prevention </a:t>
            </a:r>
            <a:r>
              <a:rPr lang="en-US" dirty="0">
                <a:latin typeface="Century Gothic"/>
                <a:ea typeface="Century Gothic"/>
                <a:cs typeface="Century Gothic"/>
                <a:sym typeface="Century Gothic"/>
              </a:rPr>
              <a:t>(UNICEF &amp; UNFPA)</a:t>
            </a:r>
            <a:r>
              <a:rPr lang="en-US" dirty="0">
                <a:solidFill>
                  <a:srgbClr val="0462C1"/>
                </a:solidFill>
                <a:latin typeface="Century Gothic"/>
                <a:ea typeface="Century Gothic"/>
                <a:cs typeface="Century Gothic"/>
                <a:sym typeface="Century Gothic"/>
              </a:rPr>
              <a:t> </a:t>
            </a:r>
            <a:endParaRPr dirty="0"/>
          </a:p>
          <a:p>
            <a:pPr marL="457200" lvl="0" indent="-320040" algn="l" rtl="0">
              <a:lnSpc>
                <a:spcPct val="120000"/>
              </a:lnSpc>
              <a:spcBef>
                <a:spcPts val="1000"/>
              </a:spcBef>
              <a:spcAft>
                <a:spcPts val="0"/>
              </a:spcAft>
              <a:buSzPts val="1440"/>
              <a:buChar char="►"/>
            </a:pPr>
            <a:r>
              <a:rPr lang="en-US" dirty="0">
                <a:solidFill>
                  <a:srgbClr val="0462C1"/>
                </a:solidFill>
                <a:latin typeface="Century Gothic"/>
                <a:ea typeface="Century Gothic"/>
                <a:cs typeface="Century Gothic"/>
                <a:sym typeface="Century Gothic"/>
              </a:rPr>
              <a:t>Burundi, “Youth Lab: Supporting Youth Participation in Political Parties” (NIMD)</a:t>
            </a:r>
            <a:endParaRPr dirty="0"/>
          </a:p>
          <a:p>
            <a:pPr marL="137160" lvl="0" indent="0" algn="l" rtl="0">
              <a:lnSpc>
                <a:spcPct val="120000"/>
              </a:lnSpc>
              <a:spcBef>
                <a:spcPts val="1000"/>
              </a:spcBef>
              <a:spcAft>
                <a:spcPts val="0"/>
              </a:spcAft>
              <a:buSzPts val="1440"/>
              <a:buNone/>
            </a:pPr>
            <a:endParaRPr sz="1800" b="0" i="0" u="none" strike="noStrike" dirty="0">
              <a:solidFill>
                <a:srgbClr val="0462C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62"/>
          <p:cNvSpPr txBox="1">
            <a:spLocks noGrp="1"/>
          </p:cNvSpPr>
          <p:nvPr>
            <p:ph type="title"/>
          </p:nvPr>
        </p:nvSpPr>
        <p:spPr>
          <a:xfrm>
            <a:off x="1052740" y="461357"/>
            <a:ext cx="9063566" cy="7797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2800" b="1">
                <a:solidFill>
                  <a:srgbClr val="2E75B5"/>
                </a:solidFill>
                <a:latin typeface="Century Gothic"/>
                <a:ea typeface="Century Gothic"/>
                <a:cs typeface="Century Gothic"/>
                <a:sym typeface="Century Gothic"/>
              </a:rPr>
              <a:t>Additional examples of programmatic responses</a:t>
            </a:r>
            <a:endParaRPr/>
          </a:p>
        </p:txBody>
      </p:sp>
      <p:pic>
        <p:nvPicPr>
          <p:cNvPr id="307" name="Google Shape;307;p62"/>
          <p:cNvPicPr preferRelativeResize="0"/>
          <p:nvPr/>
        </p:nvPicPr>
        <p:blipFill rotWithShape="1">
          <a:blip r:embed="rId3">
            <a:alphaModFix/>
          </a:blip>
          <a:srcRect/>
          <a:stretch/>
        </p:blipFill>
        <p:spPr>
          <a:xfrm>
            <a:off x="346432" y="504901"/>
            <a:ext cx="707781" cy="692691"/>
          </a:xfrm>
          <a:prstGeom prst="rect">
            <a:avLst/>
          </a:prstGeom>
          <a:noFill/>
          <a:ln>
            <a:noFill/>
          </a:ln>
        </p:spPr>
      </p:pic>
      <p:sp>
        <p:nvSpPr>
          <p:cNvPr id="308" name="Google Shape;308;p62"/>
          <p:cNvSpPr txBox="1"/>
          <p:nvPr/>
        </p:nvSpPr>
        <p:spPr>
          <a:xfrm>
            <a:off x="812800" y="1625600"/>
            <a:ext cx="8445500"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entury Gothic"/>
                <a:ea typeface="Century Gothic"/>
                <a:cs typeface="Century Gothic"/>
                <a:sym typeface="Century Gothic"/>
              </a:rPr>
              <a:t>UNDP youth and women’s political participation project in </a:t>
            </a:r>
            <a:r>
              <a:rPr lang="en-US" sz="1800" b="1" i="0" u="none" strike="noStrike" cap="none" dirty="0">
                <a:solidFill>
                  <a:srgbClr val="0070C0"/>
                </a:solidFill>
                <a:latin typeface="Century Gothic"/>
                <a:ea typeface="Century Gothic"/>
                <a:cs typeface="Century Gothic"/>
                <a:sym typeface="Century Gothic"/>
              </a:rPr>
              <a:t>Maldives, </a:t>
            </a:r>
            <a:r>
              <a:rPr lang="en-US" sz="1800" b="0" i="0" u="none" strike="noStrike" cap="none" dirty="0">
                <a:solidFill>
                  <a:srgbClr val="000000"/>
                </a:solidFill>
                <a:latin typeface="Century Gothic"/>
                <a:ea typeface="Century Gothic"/>
                <a:cs typeface="Century Gothic"/>
                <a:sym typeface="Century Gothic"/>
              </a:rPr>
              <a:t>offering targeted trainings for youth wings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highlight>
                  <a:srgbClr val="FFFFFF"/>
                </a:highlight>
                <a:latin typeface="Century Gothic"/>
                <a:ea typeface="Century Gothic"/>
                <a:cs typeface="Century Gothic"/>
                <a:sym typeface="Century Gothic"/>
              </a:rPr>
              <a:t>UNDP and ILO “Empowering Youth as Agents for Peace and Social Cohesion in </a:t>
            </a:r>
            <a:r>
              <a:rPr lang="en-US" sz="1800" b="1" i="0" u="none" strike="noStrike" cap="none" dirty="0">
                <a:solidFill>
                  <a:srgbClr val="0070C0"/>
                </a:solidFill>
                <a:highlight>
                  <a:srgbClr val="FFFFFF"/>
                </a:highlight>
                <a:latin typeface="Century Gothic"/>
                <a:ea typeface="Century Gothic"/>
                <a:cs typeface="Century Gothic"/>
                <a:sym typeface="Century Gothic"/>
              </a:rPr>
              <a:t>Solomon Islands </a:t>
            </a:r>
            <a:r>
              <a:rPr lang="en-US" sz="1800" b="0" i="0" u="none" strike="noStrike" cap="none" dirty="0">
                <a:solidFill>
                  <a:srgbClr val="000000"/>
                </a:solidFill>
                <a:highlight>
                  <a:srgbClr val="FFFFFF"/>
                </a:highlight>
                <a:latin typeface="Century Gothic"/>
                <a:ea typeface="Century Gothic"/>
                <a:cs typeface="Century Gothic"/>
                <a:sym typeface="Century Gothic"/>
              </a:rPr>
              <a:t>(EYAPSCSI)” empowering marginalized young Solomon Islanders, particularly young women, to engage in decision-making and act as pro-active social entrepreneurs to address local sources of grievances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highlight>
                <a:srgbClr val="FFFFFF"/>
              </a:highlight>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entury Gothic"/>
                <a:ea typeface="Century Gothic"/>
                <a:cs typeface="Century Gothic"/>
                <a:sym typeface="Century Gothic"/>
              </a:rPr>
              <a:t>UN-Habitat and UNFPA </a:t>
            </a:r>
            <a:r>
              <a:rPr lang="en-US" sz="1800" b="0" i="0" u="none" strike="noStrike" cap="none" dirty="0">
                <a:solidFill>
                  <a:srgbClr val="0E101A"/>
                </a:solidFill>
                <a:latin typeface="Century Gothic"/>
                <a:ea typeface="Century Gothic"/>
                <a:cs typeface="Century Gothic"/>
                <a:sym typeface="Century Gothic"/>
              </a:rPr>
              <a:t>Youth Political Empowerment Project in </a:t>
            </a:r>
            <a:r>
              <a:rPr lang="en-US" sz="1800" b="1" i="0" u="none" strike="noStrike" cap="none" dirty="0">
                <a:solidFill>
                  <a:srgbClr val="0070C0"/>
                </a:solidFill>
                <a:latin typeface="Century Gothic"/>
                <a:ea typeface="Century Gothic"/>
                <a:cs typeface="Century Gothic"/>
                <a:sym typeface="Century Gothic"/>
              </a:rPr>
              <a:t>Somalia. </a:t>
            </a:r>
            <a:r>
              <a:rPr lang="en-US" sz="1800" b="0" i="0" u="none" strike="noStrike" cap="none" dirty="0">
                <a:solidFill>
                  <a:srgbClr val="0E101A"/>
                </a:solidFill>
                <a:latin typeface="Century Gothic"/>
                <a:ea typeface="Century Gothic"/>
                <a:cs typeface="Century Gothic"/>
                <a:sym typeface="Century Gothic"/>
              </a:rPr>
              <a:t>Through intergenerational dialogues, awareness sessions, media campaigns, and leadership training, the project contributed to a significant increase in youth political participation in the South-West and </a:t>
            </a:r>
            <a:r>
              <a:rPr lang="en-US" sz="1800" b="0" i="0" u="none" strike="noStrike" cap="none" dirty="0" err="1">
                <a:solidFill>
                  <a:srgbClr val="0E101A"/>
                </a:solidFill>
                <a:latin typeface="Century Gothic"/>
                <a:ea typeface="Century Gothic"/>
                <a:cs typeface="Century Gothic"/>
                <a:sym typeface="Century Gothic"/>
              </a:rPr>
              <a:t>Jubaland</a:t>
            </a:r>
            <a:r>
              <a:rPr lang="en-US" sz="1800" b="0" i="0" u="none" strike="noStrike" cap="none" dirty="0">
                <a:solidFill>
                  <a:srgbClr val="0E101A"/>
                </a:solidFill>
                <a:latin typeface="Century Gothic"/>
                <a:ea typeface="Century Gothic"/>
                <a:cs typeface="Century Gothic"/>
                <a:sym typeface="Century Gothic"/>
              </a:rPr>
              <a:t> State Parliament.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3"/>
          <p:cNvSpPr txBox="1">
            <a:spLocks noGrp="1"/>
          </p:cNvSpPr>
          <p:nvPr>
            <p:ph type="title"/>
          </p:nvPr>
        </p:nvSpPr>
        <p:spPr>
          <a:xfrm>
            <a:off x="1245380" y="616624"/>
            <a:ext cx="9143114" cy="967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200" b="1">
                <a:solidFill>
                  <a:srgbClr val="2E75B5"/>
                </a:solidFill>
                <a:latin typeface="Century Gothic"/>
                <a:ea typeface="Century Gothic"/>
                <a:cs typeface="Century Gothic"/>
                <a:sym typeface="Century Gothic"/>
              </a:rPr>
              <a:t>Key considerations </a:t>
            </a:r>
            <a:endParaRPr/>
          </a:p>
        </p:txBody>
      </p:sp>
      <p:sp>
        <p:nvSpPr>
          <p:cNvPr id="314" name="Google Shape;314;p63"/>
          <p:cNvSpPr txBox="1">
            <a:spLocks noGrp="1"/>
          </p:cNvSpPr>
          <p:nvPr>
            <p:ph type="body" idx="1"/>
          </p:nvPr>
        </p:nvSpPr>
        <p:spPr>
          <a:xfrm>
            <a:off x="578230" y="1100494"/>
            <a:ext cx="8542684" cy="542643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40"/>
              <a:buNone/>
            </a:pPr>
            <a:endParaRPr sz="1800" u="none" strike="noStrike" dirty="0">
              <a:latin typeface="Calibri"/>
              <a:ea typeface="Calibri"/>
              <a:cs typeface="Calibri"/>
              <a:sym typeface="Calibri"/>
            </a:endParaRPr>
          </a:p>
          <a:p>
            <a:pPr marL="342900" lvl="0" indent="-342900" algn="just" rtl="0">
              <a:lnSpc>
                <a:spcPct val="115000"/>
              </a:lnSpc>
              <a:spcBef>
                <a:spcPts val="0"/>
              </a:spcBef>
              <a:spcAft>
                <a:spcPts val="0"/>
              </a:spcAft>
              <a:buSzPts val="1440"/>
              <a:buFont typeface="Arial"/>
              <a:buChar char="●"/>
            </a:pPr>
            <a:r>
              <a:rPr lang="en-US" sz="1600" b="1" dirty="0">
                <a:solidFill>
                  <a:srgbClr val="0070C0"/>
                </a:solidFill>
                <a:latin typeface="Century Gothic"/>
                <a:ea typeface="Century Gothic"/>
                <a:cs typeface="Century Gothic"/>
                <a:sym typeface="Century Gothic"/>
              </a:rPr>
              <a:t>Inclusion or participation is not about competition. </a:t>
            </a:r>
            <a:r>
              <a:rPr lang="en-US" sz="1600" u="none" strike="noStrike" dirty="0">
                <a:latin typeface="Century Gothic"/>
                <a:ea typeface="Century Gothic"/>
                <a:cs typeface="Century Gothic"/>
                <a:sym typeface="Century Gothic"/>
              </a:rPr>
              <a:t>The promotion of the political participation of young people is not meant to </a:t>
            </a:r>
            <a:r>
              <a:rPr lang="en-US" sz="1600" dirty="0">
                <a:latin typeface="Century Gothic"/>
                <a:ea typeface="Century Gothic"/>
                <a:cs typeface="Century Gothic"/>
                <a:sym typeface="Century Gothic"/>
              </a:rPr>
              <a:t>happen </a:t>
            </a:r>
            <a:r>
              <a:rPr lang="en-US" sz="1600" u="none" strike="noStrike" dirty="0">
                <a:latin typeface="Century Gothic"/>
                <a:ea typeface="Century Gothic"/>
                <a:cs typeface="Century Gothic"/>
                <a:sym typeface="Century Gothic"/>
              </a:rPr>
              <a:t>at the expense of others. </a:t>
            </a:r>
            <a:endParaRPr dirty="0"/>
          </a:p>
          <a:p>
            <a:pPr marL="342900" lvl="0" indent="-342900" algn="just" rtl="0">
              <a:lnSpc>
                <a:spcPct val="115000"/>
              </a:lnSpc>
              <a:spcBef>
                <a:spcPts val="0"/>
              </a:spcBef>
              <a:spcAft>
                <a:spcPts val="0"/>
              </a:spcAft>
              <a:buSzPts val="1440"/>
              <a:buFont typeface="Arial"/>
              <a:buChar char="●"/>
            </a:pPr>
            <a:r>
              <a:rPr lang="en-US" sz="1600" b="1" u="none" strike="noStrike" dirty="0">
                <a:solidFill>
                  <a:srgbClr val="0070C0"/>
                </a:solidFill>
                <a:latin typeface="Century Gothic"/>
                <a:ea typeface="Century Gothic"/>
                <a:cs typeface="Century Gothic"/>
                <a:sym typeface="Century Gothic"/>
              </a:rPr>
              <a:t>Young people themselves are not a homogeneous group</a:t>
            </a:r>
            <a:r>
              <a:rPr lang="en-US" sz="1600" u="none" strike="noStrike" dirty="0">
                <a:latin typeface="Century Gothic"/>
                <a:ea typeface="Century Gothic"/>
                <a:cs typeface="Century Gothic"/>
                <a:sym typeface="Century Gothic"/>
              </a:rPr>
              <a:t> and thus ensuring the inclusion of a diversity of young people is crucial; e.g. LGBTQI+ and </a:t>
            </a:r>
            <a:r>
              <a:rPr lang="en-US" sz="1600" dirty="0">
                <a:latin typeface="Century Gothic"/>
                <a:ea typeface="Century Gothic"/>
                <a:cs typeface="Century Gothic"/>
                <a:sym typeface="Century Gothic"/>
              </a:rPr>
              <a:t>young women.</a:t>
            </a:r>
            <a:endParaRPr sz="1600" u="none" strike="noStrike" dirty="0">
              <a:latin typeface="Century Gothic"/>
              <a:ea typeface="Century Gothic"/>
              <a:cs typeface="Century Gothic"/>
              <a:sym typeface="Century Gothic"/>
            </a:endParaRPr>
          </a:p>
          <a:p>
            <a:pPr marL="342900" lvl="0" indent="-342900" algn="just" rtl="0">
              <a:lnSpc>
                <a:spcPct val="115000"/>
              </a:lnSpc>
              <a:spcBef>
                <a:spcPts val="0"/>
              </a:spcBef>
              <a:spcAft>
                <a:spcPts val="0"/>
              </a:spcAft>
              <a:buSzPts val="1440"/>
              <a:buFont typeface="Arial"/>
              <a:buChar char="●"/>
            </a:pPr>
            <a:r>
              <a:rPr lang="en-US" sz="1600" b="1" u="none" strike="noStrike" dirty="0">
                <a:solidFill>
                  <a:srgbClr val="0070C0"/>
                </a:solidFill>
                <a:latin typeface="Century Gothic"/>
                <a:ea typeface="Century Gothic"/>
                <a:cs typeface="Century Gothic"/>
                <a:sym typeface="Century Gothic"/>
              </a:rPr>
              <a:t>The participation of young people in one area of politics supports a broader culture of inclusion</a:t>
            </a:r>
            <a:r>
              <a:rPr lang="en-US" sz="1600" b="1" dirty="0">
                <a:solidFill>
                  <a:srgbClr val="0070C0"/>
                </a:solidFill>
                <a:latin typeface="Century Gothic"/>
                <a:ea typeface="Century Gothic"/>
                <a:cs typeface="Century Gothic"/>
                <a:sym typeface="Century Gothic"/>
              </a:rPr>
              <a:t>. </a:t>
            </a:r>
            <a:r>
              <a:rPr lang="en-US" sz="1600" u="none" strike="noStrike" dirty="0">
                <a:latin typeface="Century Gothic"/>
                <a:ea typeface="Century Gothic"/>
                <a:cs typeface="Century Gothic"/>
                <a:sym typeface="Century Gothic"/>
              </a:rPr>
              <a:t>Youth contributions to building peace should be narrated beyond the political party, negotiation table or protest to ensure it furthers the socialization of young people as active contributors to the betterment of society. </a:t>
            </a:r>
            <a:endParaRPr dirty="0"/>
          </a:p>
          <a:p>
            <a:pPr marL="342900" lvl="0" indent="-342900" algn="just" rtl="0">
              <a:lnSpc>
                <a:spcPct val="115000"/>
              </a:lnSpc>
              <a:spcBef>
                <a:spcPts val="0"/>
              </a:spcBef>
              <a:spcAft>
                <a:spcPts val="0"/>
              </a:spcAft>
              <a:buSzPts val="1440"/>
              <a:buFont typeface="Arial"/>
              <a:buChar char="●"/>
            </a:pPr>
            <a:r>
              <a:rPr lang="en-US" sz="1600" u="none" strike="noStrike" dirty="0">
                <a:latin typeface="Century Gothic"/>
                <a:ea typeface="Century Gothic"/>
                <a:cs typeface="Century Gothic"/>
                <a:sym typeface="Century Gothic"/>
              </a:rPr>
              <a:t>Young people’s right to participation and protection in politics should be considered and </a:t>
            </a:r>
            <a:r>
              <a:rPr lang="en-US" sz="1600" b="1" u="none" strike="noStrike" dirty="0">
                <a:solidFill>
                  <a:srgbClr val="0070C0"/>
                </a:solidFill>
                <a:latin typeface="Century Gothic"/>
                <a:ea typeface="Century Gothic"/>
                <a:cs typeface="Century Gothic"/>
                <a:sym typeface="Century Gothic"/>
              </a:rPr>
              <a:t>prioritized from the outset and in each stage of politics, regardless of what forms it takes. </a:t>
            </a:r>
            <a:endParaRPr dirty="0"/>
          </a:p>
          <a:p>
            <a:pPr marL="342900" lvl="0" indent="-342900" algn="just" rtl="0">
              <a:lnSpc>
                <a:spcPct val="115000"/>
              </a:lnSpc>
              <a:spcBef>
                <a:spcPts val="0"/>
              </a:spcBef>
              <a:spcAft>
                <a:spcPts val="0"/>
              </a:spcAft>
              <a:buSzPts val="1440"/>
              <a:buFont typeface="Arial"/>
              <a:buChar char="●"/>
            </a:pPr>
            <a:r>
              <a:rPr lang="en-US" sz="1600" dirty="0">
                <a:solidFill>
                  <a:schemeClr val="dk1"/>
                </a:solidFill>
                <a:latin typeface="Century Gothic"/>
                <a:ea typeface="Century Gothic"/>
                <a:cs typeface="Century Gothic"/>
                <a:sym typeface="Century Gothic"/>
              </a:rPr>
              <a:t>It is key to foster youth-inclusive political processes </a:t>
            </a:r>
            <a:r>
              <a:rPr lang="en-US" sz="1600" b="1" dirty="0">
                <a:solidFill>
                  <a:srgbClr val="0070C0"/>
                </a:solidFill>
                <a:latin typeface="Century Gothic"/>
                <a:ea typeface="Century Gothic"/>
                <a:cs typeface="Century Gothic"/>
                <a:sym typeface="Century Gothic"/>
              </a:rPr>
              <a:t>at all levels</a:t>
            </a:r>
            <a:r>
              <a:rPr lang="en-US" sz="1600" dirty="0">
                <a:solidFill>
                  <a:schemeClr val="dk1"/>
                </a:solidFill>
                <a:latin typeface="Century Gothic"/>
                <a:ea typeface="Century Gothic"/>
                <a:cs typeface="Century Gothic"/>
                <a:sym typeface="Century Gothic"/>
              </a:rPr>
              <a:t>. </a:t>
            </a:r>
            <a:r>
              <a:rPr lang="en-US" sz="1600" b="1" dirty="0">
                <a:solidFill>
                  <a:srgbClr val="0070C0"/>
                </a:solidFill>
                <a:latin typeface="Century Gothic"/>
                <a:ea typeface="Century Gothic"/>
                <a:cs typeface="Century Gothic"/>
                <a:sym typeface="Century Gothic"/>
              </a:rPr>
              <a:t>The local level </a:t>
            </a:r>
            <a:r>
              <a:rPr lang="en-US" sz="1600" dirty="0">
                <a:solidFill>
                  <a:schemeClr val="dk1"/>
                </a:solidFill>
                <a:latin typeface="Century Gothic"/>
                <a:ea typeface="Century Gothic"/>
                <a:cs typeface="Century Gothic"/>
                <a:sym typeface="Century Gothic"/>
              </a:rPr>
              <a:t>can provide an entry point for promoting youth participation in matters of peace and promoting trust between peoples and institutions. </a:t>
            </a:r>
            <a:endParaRPr dirty="0"/>
          </a:p>
          <a:p>
            <a:pPr marL="342900" lvl="0" indent="-342900" algn="just" rtl="0">
              <a:lnSpc>
                <a:spcPct val="115000"/>
              </a:lnSpc>
              <a:spcBef>
                <a:spcPts val="0"/>
              </a:spcBef>
              <a:spcAft>
                <a:spcPts val="0"/>
              </a:spcAft>
              <a:buSzPts val="1440"/>
              <a:buFont typeface="Arial"/>
              <a:buChar char="●"/>
            </a:pPr>
            <a:r>
              <a:rPr lang="en-US" sz="1600" b="1" u="none" strike="noStrike" dirty="0">
                <a:solidFill>
                  <a:srgbClr val="0070C0"/>
                </a:solidFill>
                <a:latin typeface="Century Gothic"/>
                <a:ea typeface="Century Gothic"/>
                <a:cs typeface="Century Gothic"/>
                <a:sym typeface="Century Gothic"/>
              </a:rPr>
              <a:t>It is not enough to raise awareness or train young people in mock institutions or </a:t>
            </a:r>
            <a:r>
              <a:rPr lang="en-US" sz="1600" b="1" u="none" strike="noStrike" dirty="0" err="1">
                <a:solidFill>
                  <a:srgbClr val="0070C0"/>
                </a:solidFill>
                <a:latin typeface="Century Gothic"/>
                <a:ea typeface="Century Gothic"/>
                <a:cs typeface="Century Gothic"/>
                <a:sym typeface="Century Gothic"/>
              </a:rPr>
              <a:t>programmes</a:t>
            </a:r>
            <a:r>
              <a:rPr lang="en-US" sz="1600" b="1" u="none" strike="noStrike" dirty="0">
                <a:solidFill>
                  <a:srgbClr val="0070C0"/>
                </a:solidFill>
                <a:latin typeface="Century Gothic"/>
                <a:ea typeface="Century Gothic"/>
                <a:cs typeface="Century Gothic"/>
                <a:sym typeface="Century Gothic"/>
              </a:rPr>
              <a:t>. </a:t>
            </a:r>
            <a:r>
              <a:rPr lang="en-US" sz="1600" dirty="0">
                <a:latin typeface="Century Gothic"/>
                <a:ea typeface="Century Gothic"/>
                <a:cs typeface="Century Gothic"/>
                <a:sym typeface="Century Gothic"/>
              </a:rPr>
              <a:t>While knowledge and experience are valuable, youth political participation can only be realized if </a:t>
            </a:r>
            <a:r>
              <a:rPr lang="en-US" sz="1600" b="1" dirty="0">
                <a:solidFill>
                  <a:srgbClr val="0070C0"/>
                </a:solidFill>
                <a:latin typeface="Century Gothic"/>
                <a:ea typeface="Century Gothic"/>
                <a:cs typeface="Century Gothic"/>
                <a:sym typeface="Century Gothic"/>
              </a:rPr>
              <a:t>youth truly get to participate themselves</a:t>
            </a:r>
            <a:r>
              <a:rPr lang="en-US" sz="1600" dirty="0">
                <a:latin typeface="Century Gothic"/>
                <a:ea typeface="Century Gothic"/>
                <a:cs typeface="Century Gothic"/>
                <a:sym typeface="Century Gothic"/>
              </a:rPr>
              <a:t>. </a:t>
            </a:r>
            <a:endParaRPr sz="1600" b="1" u="none" strike="noStrike" dirty="0">
              <a:solidFill>
                <a:srgbClr val="0070C0"/>
              </a:solidFill>
              <a:latin typeface="Century Gothic"/>
              <a:ea typeface="Century Gothic"/>
              <a:cs typeface="Century Gothic"/>
              <a:sym typeface="Century Gothic"/>
            </a:endParaRPr>
          </a:p>
        </p:txBody>
      </p:sp>
      <p:pic>
        <p:nvPicPr>
          <p:cNvPr id="315" name="Google Shape;315;p63"/>
          <p:cNvPicPr preferRelativeResize="0"/>
          <p:nvPr/>
        </p:nvPicPr>
        <p:blipFill rotWithShape="1">
          <a:blip r:embed="rId3">
            <a:alphaModFix/>
          </a:blip>
          <a:srcRect/>
          <a:stretch/>
        </p:blipFill>
        <p:spPr>
          <a:xfrm>
            <a:off x="430248" y="616624"/>
            <a:ext cx="707781" cy="6926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4"/>
          <p:cNvSpPr txBox="1">
            <a:spLocks noGrp="1"/>
          </p:cNvSpPr>
          <p:nvPr>
            <p:ph type="title"/>
          </p:nvPr>
        </p:nvSpPr>
        <p:spPr>
          <a:xfrm>
            <a:off x="868653" y="245675"/>
            <a:ext cx="10101156" cy="8648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1800"/>
              <a:buNone/>
            </a:pPr>
            <a:r>
              <a:rPr lang="en-US" sz="3200" b="1">
                <a:solidFill>
                  <a:srgbClr val="2E75B5"/>
                </a:solidFill>
                <a:latin typeface="Century Gothic"/>
                <a:ea typeface="Century Gothic"/>
                <a:cs typeface="Century Gothic"/>
                <a:sym typeface="Century Gothic"/>
              </a:rPr>
              <a:t>Key references (1/2)</a:t>
            </a:r>
            <a:endParaRPr sz="3200">
              <a:solidFill>
                <a:srgbClr val="2E75B5"/>
              </a:solidFill>
            </a:endParaRPr>
          </a:p>
        </p:txBody>
      </p:sp>
      <p:pic>
        <p:nvPicPr>
          <p:cNvPr id="321" name="Google Shape;321;p64"/>
          <p:cNvPicPr preferRelativeResize="0"/>
          <p:nvPr/>
        </p:nvPicPr>
        <p:blipFill rotWithShape="1">
          <a:blip r:embed="rId3">
            <a:alphaModFix/>
          </a:blip>
          <a:srcRect/>
          <a:stretch/>
        </p:blipFill>
        <p:spPr>
          <a:xfrm>
            <a:off x="162343" y="331765"/>
            <a:ext cx="707781" cy="692691"/>
          </a:xfrm>
          <a:prstGeom prst="rect">
            <a:avLst/>
          </a:prstGeom>
          <a:noFill/>
          <a:ln>
            <a:noFill/>
          </a:ln>
        </p:spPr>
      </p:pic>
      <p:sp>
        <p:nvSpPr>
          <p:cNvPr id="322" name="Google Shape;322;p64"/>
          <p:cNvSpPr txBox="1">
            <a:spLocks noGrp="1"/>
          </p:cNvSpPr>
          <p:nvPr>
            <p:ph type="body" idx="1"/>
          </p:nvPr>
        </p:nvSpPr>
        <p:spPr>
          <a:xfrm>
            <a:off x="868653" y="678110"/>
            <a:ext cx="9380247" cy="4340686"/>
          </a:xfrm>
          <a:prstGeom prst="rect">
            <a:avLst/>
          </a:prstGeom>
          <a:noFill/>
          <a:ln>
            <a:noFill/>
          </a:ln>
        </p:spPr>
        <p:txBody>
          <a:bodyPr spcFirstLastPara="1" wrap="square" lIns="91425" tIns="45700" rIns="91425" bIns="45700" anchor="t" anchorCtr="0">
            <a:noAutofit/>
          </a:bodyPr>
          <a:lstStyle/>
          <a:p>
            <a:pPr marL="0" marR="0" lvl="0" indent="-91440" algn="l" rtl="0">
              <a:lnSpc>
                <a:spcPct val="115000"/>
              </a:lnSpc>
              <a:spcBef>
                <a:spcPts val="1200"/>
              </a:spcBef>
              <a:spcAft>
                <a:spcPts val="0"/>
              </a:spcAft>
              <a:buSzPts val="1440"/>
              <a:buChar char="►"/>
            </a:pPr>
            <a:r>
              <a:rPr lang="en-US" sz="1400" u="sng" dirty="0">
                <a:solidFill>
                  <a:srgbClr val="0563C1"/>
                </a:solidFill>
                <a:latin typeface="Calibri"/>
                <a:ea typeface="Calibri"/>
                <a:cs typeface="Calibri"/>
                <a:sym typeface="Calibri"/>
              </a:rPr>
              <a:t>UNDP &amp; GCYPS Guidance note on youth inclusive political processes in the context of YPS (forthcoming) </a:t>
            </a:r>
            <a:endParaRPr sz="1600" dirty="0"/>
          </a:p>
          <a:p>
            <a:pPr marL="0" marR="0" lvl="0" indent="-91440" algn="l" rtl="0">
              <a:lnSpc>
                <a:spcPct val="115000"/>
              </a:lnSpc>
              <a:spcBef>
                <a:spcPts val="2400"/>
              </a:spcBef>
              <a:spcAft>
                <a:spcPts val="0"/>
              </a:spcAft>
              <a:buSzPts val="1440"/>
              <a:buChar char="►"/>
            </a:pPr>
            <a:r>
              <a:rPr lang="en-US" sz="1400" u="sng" dirty="0">
                <a:solidFill>
                  <a:srgbClr val="0563C1"/>
                </a:solidFill>
                <a:latin typeface="Calibri"/>
                <a:ea typeface="Calibri"/>
                <a:cs typeface="Calibri"/>
                <a:sym typeface="Calibri"/>
              </a:rPr>
              <a:t>UNDP, ‘Enhancing Youth Political Participation Throughout the Electoral Cycle’, January 2013</a:t>
            </a:r>
            <a:r>
              <a:rPr lang="en-US" sz="1400" dirty="0">
                <a:latin typeface="Calibri"/>
                <a:ea typeface="Calibri"/>
                <a:cs typeface="Calibri"/>
                <a:sym typeface="Calibri"/>
              </a:rPr>
              <a:t> </a:t>
            </a:r>
            <a:endParaRPr sz="1600" dirty="0"/>
          </a:p>
          <a:p>
            <a:pPr marL="0" marR="0" lvl="0" indent="-91440" algn="l" rtl="0">
              <a:lnSpc>
                <a:spcPct val="115000"/>
              </a:lnSpc>
              <a:spcBef>
                <a:spcPts val="2400"/>
              </a:spcBef>
              <a:spcAft>
                <a:spcPts val="0"/>
              </a:spcAft>
              <a:buSzPts val="1440"/>
              <a:buChar char="►"/>
            </a:pPr>
            <a:r>
              <a:rPr lang="en-US" sz="14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UNDP and European Commission – Joint Task Force on Electoral Assistance (2017), Youth Participation in Electoral Processes – Handbook for Electoral Management Bodies.  </a:t>
            </a:r>
            <a:r>
              <a:rPr lang="en-US" sz="1400" dirty="0">
                <a:latin typeface="Calibri"/>
                <a:ea typeface="Calibri"/>
                <a:cs typeface="Calibri"/>
                <a:sym typeface="Calibri"/>
              </a:rPr>
              <a:t> </a:t>
            </a:r>
            <a:endParaRPr sz="1600" dirty="0"/>
          </a:p>
          <a:p>
            <a:pPr marL="0" marR="0" lvl="0" indent="-91440" algn="l" rtl="0">
              <a:lnSpc>
                <a:spcPct val="115000"/>
              </a:lnSpc>
              <a:spcBef>
                <a:spcPts val="2400"/>
              </a:spcBef>
              <a:spcAft>
                <a:spcPts val="0"/>
              </a:spcAft>
              <a:buSzPts val="1440"/>
              <a:buChar char="►"/>
            </a:pPr>
            <a:r>
              <a:rPr lang="en-US" sz="1400" dirty="0">
                <a:latin typeface="Calibri"/>
                <a:ea typeface="Calibri"/>
                <a:cs typeface="Calibri"/>
                <a:sym typeface="Calibri"/>
              </a:rPr>
              <a:t>UNDP &amp; EC E-learning Course on</a:t>
            </a:r>
            <a:r>
              <a:rPr lang="en-US" sz="1400" u="sng" strike="noStrike"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4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Youth Participation in Electoral Processes</a:t>
            </a:r>
            <a:r>
              <a:rPr lang="en-US" sz="1400" dirty="0">
                <a:latin typeface="Calibri"/>
                <a:ea typeface="Calibri"/>
                <a:cs typeface="Calibri"/>
                <a:sym typeface="Calibri"/>
              </a:rPr>
              <a:t>.</a:t>
            </a:r>
          </a:p>
          <a:p>
            <a:pPr marL="0" marR="0" lvl="0" indent="-91440" algn="l" rtl="0">
              <a:lnSpc>
                <a:spcPct val="115000"/>
              </a:lnSpc>
              <a:spcBef>
                <a:spcPts val="2400"/>
              </a:spcBef>
              <a:spcAft>
                <a:spcPts val="0"/>
              </a:spcAft>
              <a:buSzPts val="1440"/>
              <a:buChar char="►"/>
            </a:pPr>
            <a:r>
              <a:rPr lang="en-US" sz="1400" dirty="0">
                <a:latin typeface="Calibri"/>
                <a:cs typeface="Calibri"/>
              </a:rPr>
              <a:t>UNDP </a:t>
            </a:r>
            <a:r>
              <a:rPr lang="en-US" sz="1400" u="sng" dirty="0">
                <a:solidFill>
                  <a:srgbClr val="1155CC"/>
                </a:solidFill>
                <a:latin typeface="Calibri"/>
                <a:cs typeface="Calibri"/>
              </a:rPr>
              <a:t>Sustaining Peace during Electoral Processes “SELECT” project (</a:t>
            </a:r>
            <a:r>
              <a:rPr lang="en-US" sz="1400" u="sng" dirty="0">
                <a:solidFill>
                  <a:srgbClr val="1155CC"/>
                </a:solidFill>
                <a:latin typeface="Calibri"/>
                <a:cs typeface="Calibri"/>
                <a:hlinkClick r:id="rId6"/>
              </a:rPr>
              <a:t>https://www.sustainingpeace-select.org/</a:t>
            </a:r>
            <a:r>
              <a:rPr lang="en-US" sz="1400" u="sng" dirty="0">
                <a:solidFill>
                  <a:srgbClr val="1155CC"/>
                </a:solidFill>
                <a:latin typeface="Calibri"/>
                <a:cs typeface="Calibri"/>
              </a:rPr>
              <a:t>) </a:t>
            </a:r>
            <a:endParaRPr sz="1400" u="sng" dirty="0">
              <a:solidFill>
                <a:srgbClr val="1155CC"/>
              </a:solidFill>
              <a:latin typeface="Calibri"/>
              <a:cs typeface="Calibri"/>
            </a:endParaRPr>
          </a:p>
          <a:p>
            <a:pPr marL="0" lvl="0" indent="-91440" algn="l" rtl="0">
              <a:lnSpc>
                <a:spcPct val="115000"/>
              </a:lnSpc>
              <a:spcBef>
                <a:spcPts val="2400"/>
              </a:spcBef>
              <a:spcAft>
                <a:spcPts val="0"/>
              </a:spcAft>
              <a:buSzPts val="1440"/>
              <a:buChar char="►"/>
            </a:pPr>
            <a:r>
              <a:rPr lang="en-US" sz="1400" u="sng" dirty="0">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Inter-Parliamentary Union (2021), Youth Participation in National Parliaments. </a:t>
            </a:r>
            <a:r>
              <a:rPr lang="en-US" sz="1400" dirty="0">
                <a:latin typeface="Calibri"/>
                <a:ea typeface="Calibri"/>
                <a:cs typeface="Calibri"/>
                <a:sym typeface="Calibri"/>
              </a:rPr>
              <a:t> </a:t>
            </a:r>
            <a:endParaRPr sz="1600" dirty="0"/>
          </a:p>
          <a:p>
            <a:pPr marL="0" lvl="0" indent="-91440" algn="l" rtl="0">
              <a:lnSpc>
                <a:spcPct val="115000"/>
              </a:lnSpc>
              <a:spcBef>
                <a:spcPts val="1200"/>
              </a:spcBef>
              <a:spcAft>
                <a:spcPts val="0"/>
              </a:spcAft>
              <a:buSzPts val="1440"/>
              <a:buChar char="►"/>
            </a:pPr>
            <a:r>
              <a:rPr lang="en-US" sz="1400" dirty="0">
                <a:latin typeface="Calibri"/>
                <a:ea typeface="Calibri"/>
                <a:cs typeface="Calibri"/>
                <a:sym typeface="Calibri"/>
              </a:rPr>
              <a:t>National Democratic Institute (2018), </a:t>
            </a:r>
            <a:r>
              <a:rPr lang="en-US" sz="1400" u="sng"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Youth Political Participation Programming Guide</a:t>
            </a:r>
            <a:r>
              <a:rPr lang="en-US" sz="1400" dirty="0">
                <a:latin typeface="Calibri"/>
                <a:ea typeface="Calibri"/>
                <a:cs typeface="Calibri"/>
                <a:sym typeface="Calibri"/>
              </a:rPr>
              <a:t>. </a:t>
            </a:r>
            <a:endParaRPr sz="1600" dirty="0"/>
          </a:p>
          <a:p>
            <a:pPr marL="0" lvl="0" indent="-91440" algn="l" rtl="0">
              <a:lnSpc>
                <a:spcPct val="115000"/>
              </a:lnSpc>
              <a:spcBef>
                <a:spcPts val="1200"/>
              </a:spcBef>
              <a:spcAft>
                <a:spcPts val="0"/>
              </a:spcAft>
              <a:buSzPts val="1440"/>
              <a:buChar char="►"/>
            </a:pPr>
            <a:r>
              <a:rPr lang="en-US" sz="1400" dirty="0" err="1">
                <a:solidFill>
                  <a:srgbClr val="202124"/>
                </a:solidFill>
                <a:highlight>
                  <a:srgbClr val="FFFFFF"/>
                </a:highlight>
                <a:latin typeface="Calibri"/>
                <a:ea typeface="Calibri"/>
                <a:cs typeface="Calibri"/>
                <a:sym typeface="Calibri"/>
              </a:rPr>
              <a:t>Organisation</a:t>
            </a:r>
            <a:r>
              <a:rPr lang="en-US" sz="1400" dirty="0">
                <a:solidFill>
                  <a:srgbClr val="202124"/>
                </a:solidFill>
                <a:highlight>
                  <a:srgbClr val="FFFFFF"/>
                </a:highlight>
                <a:latin typeface="Calibri"/>
                <a:ea typeface="Calibri"/>
                <a:cs typeface="Calibri"/>
                <a:sym typeface="Calibri"/>
              </a:rPr>
              <a:t> for Economic Co-operation and Development (</a:t>
            </a:r>
            <a:r>
              <a:rPr lang="en-US" sz="1400" dirty="0">
                <a:latin typeface="Calibri"/>
                <a:ea typeface="Calibri"/>
                <a:cs typeface="Calibri"/>
                <a:sym typeface="Calibri"/>
              </a:rPr>
              <a:t>OECD) (2020).</a:t>
            </a:r>
            <a:r>
              <a:rPr lang="en-US" sz="1400" u="sng" dirty="0">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 </a:t>
            </a:r>
            <a:r>
              <a:rPr lang="en-US" sz="1400" u="sng" dirty="0">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Youth and COVID-19: Response, Recovery and Resilience</a:t>
            </a:r>
            <a:endParaRPr sz="1400" dirty="0">
              <a:latin typeface="Calibri"/>
              <a:ea typeface="Calibri"/>
              <a:cs typeface="Calibri"/>
              <a:sym typeface="Calibri"/>
            </a:endParaRPr>
          </a:p>
          <a:p>
            <a:pPr marL="0" marR="0" lvl="0" indent="-91440" algn="l" rtl="0">
              <a:lnSpc>
                <a:spcPct val="115000"/>
              </a:lnSpc>
              <a:spcBef>
                <a:spcPts val="2400"/>
              </a:spcBef>
              <a:spcAft>
                <a:spcPts val="0"/>
              </a:spcAft>
              <a:buSzPts val="1440"/>
              <a:buChar char="►"/>
            </a:pPr>
            <a:r>
              <a:rPr lang="en-US" sz="1400" u="sng" dirty="0">
                <a:solidFill>
                  <a:srgbClr val="0563C1"/>
                </a:solidFill>
                <a:latin typeface="Calibri"/>
                <a:ea typeface="Calibri"/>
                <a:cs typeface="Calibri"/>
                <a:sym typeface="Calibri"/>
              </a:rPr>
              <a:t>United Nations Office of the Secretary-General’s Envoy on Youth, If I Disappear -  Global Report on Protecting Young People in Civic Space, 2021</a:t>
            </a:r>
            <a:endParaRPr sz="1400" dirty="0">
              <a:latin typeface="Calibri"/>
              <a:ea typeface="Calibri"/>
              <a:cs typeface="Calibri"/>
              <a:sym typeface="Calibri"/>
            </a:endParaRPr>
          </a:p>
          <a:p>
            <a:pPr marL="0" marR="0" lvl="0" indent="-91440" algn="l" rtl="0">
              <a:lnSpc>
                <a:spcPct val="115000"/>
              </a:lnSpc>
              <a:spcBef>
                <a:spcPts val="2400"/>
              </a:spcBef>
              <a:spcAft>
                <a:spcPts val="1200"/>
              </a:spcAft>
              <a:buSzPts val="1440"/>
              <a:buChar char="►"/>
            </a:pPr>
            <a:r>
              <a:rPr lang="en-US" sz="1400" u="sng" dirty="0">
                <a:solidFill>
                  <a:srgbClr val="0563C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UNFPA, UNDP, DPPA/PBSO, FBA (2021), Youth, Peace and Security: A Programming Handbook</a:t>
            </a:r>
            <a:endParaRP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5"/>
          <p:cNvSpPr txBox="1">
            <a:spLocks noGrp="1"/>
          </p:cNvSpPr>
          <p:nvPr>
            <p:ph type="title"/>
          </p:nvPr>
        </p:nvSpPr>
        <p:spPr>
          <a:xfrm>
            <a:off x="868653" y="245675"/>
            <a:ext cx="10101156" cy="8648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1800"/>
              <a:buNone/>
            </a:pPr>
            <a:r>
              <a:rPr lang="en-US" sz="3200" b="1">
                <a:solidFill>
                  <a:srgbClr val="2E75B5"/>
                </a:solidFill>
                <a:latin typeface="Century Gothic"/>
                <a:ea typeface="Century Gothic"/>
                <a:cs typeface="Century Gothic"/>
                <a:sym typeface="Century Gothic"/>
              </a:rPr>
              <a:t>Key references (2/2)</a:t>
            </a:r>
            <a:endParaRPr sz="3200">
              <a:solidFill>
                <a:srgbClr val="2E75B5"/>
              </a:solidFill>
            </a:endParaRPr>
          </a:p>
        </p:txBody>
      </p:sp>
      <p:pic>
        <p:nvPicPr>
          <p:cNvPr id="328" name="Google Shape;328;p65"/>
          <p:cNvPicPr preferRelativeResize="0"/>
          <p:nvPr/>
        </p:nvPicPr>
        <p:blipFill rotWithShape="1">
          <a:blip r:embed="rId3">
            <a:alphaModFix/>
          </a:blip>
          <a:srcRect/>
          <a:stretch/>
        </p:blipFill>
        <p:spPr>
          <a:xfrm>
            <a:off x="162343" y="331765"/>
            <a:ext cx="707781" cy="692691"/>
          </a:xfrm>
          <a:prstGeom prst="rect">
            <a:avLst/>
          </a:prstGeom>
          <a:noFill/>
          <a:ln>
            <a:noFill/>
          </a:ln>
        </p:spPr>
      </p:pic>
      <p:sp>
        <p:nvSpPr>
          <p:cNvPr id="329" name="Google Shape;329;p65"/>
          <p:cNvSpPr txBox="1">
            <a:spLocks noGrp="1"/>
          </p:cNvSpPr>
          <p:nvPr>
            <p:ph type="body" idx="1"/>
          </p:nvPr>
        </p:nvSpPr>
        <p:spPr>
          <a:xfrm>
            <a:off x="868653" y="1488614"/>
            <a:ext cx="8021347" cy="4340686"/>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b="1" u="sng" dirty="0">
                <a:solidFill>
                  <a:srgbClr val="0070C0"/>
                </a:solidFill>
              </a:rPr>
              <a:t>Platforms </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4"/>
              </a:rPr>
              <a:t>ACE Electoral Knowledge Network </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5"/>
              </a:rPr>
              <a:t>Agora</a:t>
            </a:r>
            <a:endParaRPr dirty="0"/>
          </a:p>
          <a:p>
            <a:pPr marL="457200" lvl="0" indent="-320040" algn="l" rtl="0">
              <a:lnSpc>
                <a:spcPct val="100000"/>
              </a:lnSpc>
              <a:spcBef>
                <a:spcPts val="1000"/>
              </a:spcBef>
              <a:spcAft>
                <a:spcPts val="0"/>
              </a:spcAft>
              <a:buSzPts val="1440"/>
              <a:buFont typeface="Trebuchet MS"/>
              <a:buChar char="-"/>
            </a:pPr>
            <a:r>
              <a:rPr lang="en-US" u="sng" dirty="0" err="1">
                <a:solidFill>
                  <a:schemeClr val="hlink"/>
                </a:solidFill>
                <a:hlinkClick r:id="rId6"/>
              </a:rPr>
              <a:t>Civicus</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7"/>
              </a:rPr>
              <a:t>International IDEA Political Finance Database</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8"/>
              </a:rPr>
              <a:t>IPU’s PARLINE Database</a:t>
            </a:r>
            <a:endParaRPr dirty="0"/>
          </a:p>
          <a:p>
            <a:pPr marL="457200" lvl="0" indent="-320040" algn="l" rtl="0">
              <a:lnSpc>
                <a:spcPct val="100000"/>
              </a:lnSpc>
              <a:spcBef>
                <a:spcPts val="1000"/>
              </a:spcBef>
              <a:spcAft>
                <a:spcPts val="0"/>
              </a:spcAft>
              <a:buSzPts val="1440"/>
              <a:buFont typeface="Trebuchet MS"/>
              <a:buChar char="-"/>
            </a:pPr>
            <a:r>
              <a:rPr lang="en-US" u="sng" dirty="0" err="1">
                <a:solidFill>
                  <a:schemeClr val="hlink"/>
                </a:solidFill>
                <a:hlinkClick r:id="rId9"/>
              </a:rPr>
              <a:t>iKNOW</a:t>
            </a:r>
            <a:r>
              <a:rPr lang="en-US" u="sng" dirty="0">
                <a:solidFill>
                  <a:schemeClr val="hlink"/>
                </a:solidFill>
                <a:hlinkClick r:id="rId9"/>
              </a:rPr>
              <a:t> Politics</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10"/>
              </a:rPr>
              <a:t>Youth4Peace</a:t>
            </a:r>
            <a:r>
              <a:rPr lang="en-US" dirty="0"/>
              <a:t> </a:t>
            </a:r>
            <a:endParaRPr dirty="0"/>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hlinkClick r:id="rId11"/>
              </a:rPr>
              <a:t>SALTO participation and information tool </a:t>
            </a:r>
            <a:endParaRPr lang="en-US" u="sng" dirty="0">
              <a:solidFill>
                <a:schemeClr val="hlink"/>
              </a:solidFill>
            </a:endParaRPr>
          </a:p>
          <a:p>
            <a:pPr marL="457200" lvl="0" indent="-320040" algn="l" rtl="0">
              <a:lnSpc>
                <a:spcPct val="100000"/>
              </a:lnSpc>
              <a:spcBef>
                <a:spcPts val="1000"/>
              </a:spcBef>
              <a:spcAft>
                <a:spcPts val="0"/>
              </a:spcAft>
              <a:buSzPts val="1440"/>
              <a:buFont typeface="Trebuchet MS"/>
              <a:buChar char="-"/>
            </a:pPr>
            <a:r>
              <a:rPr lang="en-US" u="sng" dirty="0">
                <a:solidFill>
                  <a:schemeClr val="hlink"/>
                </a:solidFill>
              </a:rPr>
              <a:t>SELECT (Sustaining Peace during </a:t>
            </a:r>
            <a:r>
              <a:rPr lang="en-US" u="sng">
                <a:solidFill>
                  <a:schemeClr val="hlink"/>
                </a:solidFill>
              </a:rPr>
              <a:t>Electoral Processes)</a:t>
            </a:r>
            <a:endParaRPr/>
          </a:p>
          <a:p>
            <a:pPr marL="457200" lvl="0" indent="-228600" algn="l" rtl="0">
              <a:lnSpc>
                <a:spcPct val="100000"/>
              </a:lnSpc>
              <a:spcBef>
                <a:spcPts val="1000"/>
              </a:spcBef>
              <a:spcAft>
                <a:spcPts val="0"/>
              </a:spcAft>
              <a:buSzPts val="144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646670" y="3429000"/>
            <a:ext cx="10898660" cy="3571102"/>
          </a:xfrm>
        </p:spPr>
        <p:txBody>
          <a:bodyPr anchor="b">
            <a:normAutofit fontScale="90000"/>
          </a:bodyPr>
          <a:lstStyle/>
          <a:p>
            <a:pPr lvl="0" algn="l">
              <a:lnSpc>
                <a:spcPct val="100000"/>
              </a:lnSpc>
              <a:spcBef>
                <a:spcPts val="0"/>
              </a:spcBef>
            </a:pPr>
            <a:br>
              <a:rPr lang="en-US" sz="3600" dirty="0">
                <a:solidFill>
                  <a:schemeClr val="bg1"/>
                </a:solidFill>
                <a:latin typeface="Calibri Light" panose="020F0302020204030204" pitchFamily="34" charset="0"/>
                <a:ea typeface="+mn-ea"/>
                <a:cs typeface="Calibri Light" panose="020F0302020204030204" pitchFamily="34" charset="0"/>
              </a:rPr>
            </a:br>
            <a:br>
              <a:rPr lang="en-US" sz="3600" dirty="0">
                <a:solidFill>
                  <a:schemeClr val="bg1"/>
                </a:solidFill>
                <a:latin typeface="Calibri Light" panose="020F0302020204030204" pitchFamily="34" charset="0"/>
                <a:ea typeface="+mn-ea"/>
                <a:cs typeface="Calibri Light" panose="020F0302020204030204" pitchFamily="34" charset="0"/>
              </a:rPr>
            </a:br>
            <a:br>
              <a:rPr lang="en-US" sz="3600" dirty="0">
                <a:solidFill>
                  <a:schemeClr val="bg1"/>
                </a:solidFill>
                <a:latin typeface="Calibri Light" panose="020F0302020204030204" pitchFamily="34" charset="0"/>
                <a:ea typeface="+mn-ea"/>
                <a:cs typeface="Calibri Light" panose="020F0302020204030204" pitchFamily="34" charset="0"/>
              </a:rPr>
            </a:br>
            <a:br>
              <a:rPr lang="en-US" sz="3600" dirty="0">
                <a:solidFill>
                  <a:schemeClr val="bg1"/>
                </a:solidFill>
                <a:latin typeface="Calibri Light" panose="020F0302020204030204" pitchFamily="34" charset="0"/>
                <a:ea typeface="+mn-ea"/>
                <a:cs typeface="Calibri Light" panose="020F0302020204030204" pitchFamily="34" charset="0"/>
              </a:rPr>
            </a:br>
            <a:br>
              <a:rPr lang="en-US" sz="3600" dirty="0">
                <a:solidFill>
                  <a:schemeClr val="bg1"/>
                </a:solidFill>
                <a:latin typeface="Calibri Light" panose="020F0302020204030204" pitchFamily="34" charset="0"/>
                <a:ea typeface="+mn-ea"/>
                <a:cs typeface="Calibri Light" panose="020F0302020204030204" pitchFamily="34" charset="0"/>
              </a:rPr>
            </a:br>
            <a:br>
              <a:rPr lang="en-US" sz="3600" dirty="0">
                <a:solidFill>
                  <a:schemeClr val="bg1"/>
                </a:solidFill>
                <a:latin typeface="Calibri Light" panose="020F0302020204030204" pitchFamily="34" charset="0"/>
                <a:ea typeface="+mn-ea"/>
                <a:cs typeface="Calibri Light" panose="020F0302020204030204" pitchFamily="34" charset="0"/>
              </a:rPr>
            </a:br>
            <a:r>
              <a:rPr lang="en-US" sz="3600" i="1" dirty="0">
                <a:solidFill>
                  <a:schemeClr val="bg1"/>
                </a:solidFill>
                <a:latin typeface="Calibri Light" panose="020F0302020204030204" pitchFamily="34" charset="0"/>
                <a:ea typeface="+mn-ea"/>
                <a:cs typeface="Calibri Light" panose="020F0302020204030204" pitchFamily="34" charset="0"/>
              </a:rPr>
              <a:t>SECRETARY-GENERAL’S PEACEBUILDING FUND:</a:t>
            </a:r>
            <a:br>
              <a:rPr lang="en-US" sz="3100" i="1" dirty="0">
                <a:solidFill>
                  <a:schemeClr val="bg1"/>
                </a:solidFill>
                <a:latin typeface="Calibri Light" panose="020F0302020204030204" pitchFamily="34" charset="0"/>
                <a:ea typeface="+mn-ea"/>
                <a:cs typeface="Calibri Light" panose="020F0302020204030204" pitchFamily="34" charset="0"/>
              </a:rPr>
            </a:br>
            <a:r>
              <a:rPr lang="en-US" sz="3100" i="1" dirty="0">
                <a:solidFill>
                  <a:schemeClr val="bg1"/>
                </a:solidFill>
                <a:latin typeface="Calibri Light" panose="020F0302020204030204" pitchFamily="34" charset="0"/>
                <a:ea typeface="+mn-ea"/>
                <a:cs typeface="Calibri Light" panose="020F0302020204030204" pitchFamily="34" charset="0"/>
              </a:rPr>
              <a:t>Promoting safety, security, and protection of diverse young people</a:t>
            </a:r>
            <a:br>
              <a:rPr lang="en-US" sz="3100" i="1" dirty="0">
                <a:solidFill>
                  <a:schemeClr val="bg1"/>
                </a:solidFill>
                <a:latin typeface="Calibri Light" panose="020F0302020204030204" pitchFamily="34" charset="0"/>
                <a:ea typeface="+mn-ea"/>
                <a:cs typeface="Calibri Light" panose="020F0302020204030204" pitchFamily="34" charset="0"/>
              </a:rPr>
            </a:br>
            <a:br>
              <a:rPr lang="en-GB" sz="1800" b="0" dirty="0">
                <a:solidFill>
                  <a:prstClr val="black"/>
                </a:solidFill>
                <a:latin typeface="Calibri" panose="020F0502020204030204"/>
                <a:ea typeface="+mn-ea"/>
                <a:cs typeface="+mn-cs"/>
              </a:rPr>
            </a:br>
            <a:r>
              <a:rPr lang="en-US" sz="4900" b="1" dirty="0">
                <a:solidFill>
                  <a:schemeClr val="bg1"/>
                </a:solidFill>
                <a:latin typeface="Futura Std Book" panose="020B0402020204020303" pitchFamily="34" charset="0"/>
              </a:rPr>
              <a:t>Safeguarding and expanding civic space for youth participation including through local level infrastructures for peace</a:t>
            </a:r>
            <a:br>
              <a:rPr lang="en-US" sz="10000" b="1" dirty="0">
                <a:solidFill>
                  <a:schemeClr val="bg1"/>
                </a:solidFill>
                <a:latin typeface="Futura Std Book" panose="020B0402020204020303" pitchFamily="34" charset="0"/>
              </a:rPr>
            </a:br>
            <a:endParaRPr lang="en-US" sz="10000" b="1" dirty="0">
              <a:solidFill>
                <a:schemeClr val="bg1"/>
              </a:solidFill>
              <a:latin typeface="Futura Std Book" panose="020B0402020204020303" pitchFamily="34" charset="0"/>
            </a:endParaRP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885851"/>
            <a:ext cx="9144000" cy="423769"/>
          </a:xfrm>
        </p:spPr>
        <p:txBody>
          <a:bodyPr>
            <a:normAutofit fontScale="85000" lnSpcReduction="20000"/>
          </a:bodyPr>
          <a:lstStyle/>
          <a:p>
            <a:pPr algn="l"/>
            <a:r>
              <a:rPr lang="en-US" dirty="0">
                <a:solidFill>
                  <a:schemeClr val="bg1"/>
                </a:solidFill>
                <a:latin typeface="Futura Std Book" panose="020B0402020204020303" pitchFamily="34" charset="0"/>
              </a:rPr>
              <a:t>Prepared by Civic Space Unit, OHCHR May 2023</a:t>
            </a:r>
          </a:p>
        </p:txBody>
      </p:sp>
      <p:pic>
        <p:nvPicPr>
          <p:cNvPr id="8" name="Picture 7">
            <a:extLst>
              <a:ext uri="{FF2B5EF4-FFF2-40B4-BE49-F238E27FC236}">
                <a16:creationId xmlns:a16="http://schemas.microsoft.com/office/drawing/2014/main" id="{A7878FB1-EF65-7744-9F93-0DFB5CB94A25}"/>
              </a:ext>
            </a:extLst>
          </p:cNvPr>
          <p:cNvPicPr>
            <a:picLocks noChangeAspect="1"/>
          </p:cNvPicPr>
          <p:nvPr/>
        </p:nvPicPr>
        <p:blipFill rotWithShape="1">
          <a:blip r:embed="rId3"/>
          <a:srcRect l="8684" t="17245" r="6601" b="15152"/>
          <a:stretch/>
        </p:blipFill>
        <p:spPr>
          <a:xfrm>
            <a:off x="766119" y="388287"/>
            <a:ext cx="2828851" cy="1038419"/>
          </a:xfrm>
          <a:prstGeom prst="rect">
            <a:avLst/>
          </a:prstGeom>
        </p:spPr>
      </p:pic>
      <p:pic>
        <p:nvPicPr>
          <p:cNvPr id="5" name="Picture 4">
            <a:extLst>
              <a:ext uri="{FF2B5EF4-FFF2-40B4-BE49-F238E27FC236}">
                <a16:creationId xmlns:a16="http://schemas.microsoft.com/office/drawing/2014/main" id="{9D5D9930-3238-E44D-2785-A5C83879015F}"/>
              </a:ext>
            </a:extLst>
          </p:cNvPr>
          <p:cNvPicPr>
            <a:picLocks noChangeAspect="1"/>
          </p:cNvPicPr>
          <p:nvPr/>
        </p:nvPicPr>
        <p:blipFill>
          <a:blip r:embed="rId4"/>
          <a:stretch>
            <a:fillRect/>
          </a:stretch>
        </p:blipFill>
        <p:spPr>
          <a:xfrm>
            <a:off x="0" y="-10377"/>
            <a:ext cx="12192000" cy="6878754"/>
          </a:xfrm>
          <a:prstGeom prst="rect">
            <a:avLst/>
          </a:prstGeom>
        </p:spPr>
      </p:pic>
    </p:spTree>
    <p:extLst>
      <p:ext uri="{BB962C8B-B14F-4D97-AF65-F5344CB8AC3E}">
        <p14:creationId xmlns:p14="http://schemas.microsoft.com/office/powerpoint/2010/main" val="2280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65FC49-FEF7-454A-8F0C-B80C011791EF}" type="slidenum">
              <a:rPr lang="en-US" smtClean="0"/>
              <a:t>28</a:t>
            </a:fld>
            <a:endParaRPr lang="en-US" dirty="0"/>
          </a:p>
        </p:txBody>
      </p:sp>
      <p:sp>
        <p:nvSpPr>
          <p:cNvPr id="3" name="Rectangle 2"/>
          <p:cNvSpPr/>
          <p:nvPr/>
        </p:nvSpPr>
        <p:spPr>
          <a:xfrm>
            <a:off x="544756" y="439486"/>
            <a:ext cx="6844586" cy="5816977"/>
          </a:xfrm>
          <a:prstGeom prst="rect">
            <a:avLst/>
          </a:prstGeom>
        </p:spPr>
        <p:txBody>
          <a:bodyPr wrap="square">
            <a:spAutoFit/>
          </a:bodyPr>
          <a:lstStyle/>
          <a:p>
            <a:r>
              <a:rPr lang="en-US" sz="4800" b="1" dirty="0">
                <a:solidFill>
                  <a:srgbClr val="006FB7"/>
                </a:solidFill>
                <a:latin typeface="Futura Std Book" panose="020B0402020204020303"/>
              </a:rPr>
              <a:t>WHAT IS CIVIC SPACE?</a:t>
            </a:r>
          </a:p>
          <a:p>
            <a:endParaRPr lang="en-US" dirty="0">
              <a:latin typeface="+mj-lt"/>
            </a:endParaRPr>
          </a:p>
          <a:p>
            <a:r>
              <a:rPr lang="en-US" dirty="0">
                <a:latin typeface="+mj-lt"/>
                <a:cs typeface="Calibri Light" panose="020F0302020204030204" pitchFamily="34" charset="0"/>
              </a:rPr>
              <a:t>Civic space is the environment that enables people and groups – or ‘civic space actors’ – to meaningfully participate both on and offline in the political, economic, social and cultural life of their societies. </a:t>
            </a:r>
          </a:p>
          <a:p>
            <a:endParaRPr lang="en-US" dirty="0">
              <a:latin typeface="+mj-lt"/>
              <a:cs typeface="Calibri Light" panose="020F0302020204030204" pitchFamily="34" charset="0"/>
            </a:endParaRPr>
          </a:p>
          <a:p>
            <a:r>
              <a:rPr lang="en-US" dirty="0">
                <a:latin typeface="+mj-lt"/>
                <a:cs typeface="Calibri Light" panose="020F0302020204030204" pitchFamily="34" charset="0"/>
              </a:rPr>
              <a:t>Civil society actors – including human rights defenders, women advocates, children, </a:t>
            </a:r>
            <a:r>
              <a:rPr lang="en-US" b="1" dirty="0">
                <a:latin typeface="+mj-lt"/>
                <a:cs typeface="Calibri Light" panose="020F0302020204030204" pitchFamily="34" charset="0"/>
              </a:rPr>
              <a:t>young people</a:t>
            </a:r>
            <a:r>
              <a:rPr lang="en-US" dirty="0">
                <a:latin typeface="+mj-lt"/>
                <a:cs typeface="Calibri Light" panose="020F0302020204030204" pitchFamily="34" charset="0"/>
              </a:rPr>
              <a:t>, members of minorities and indigenous people, trade unionists and journalists – need to be able to freely express themselves in full security and affect change peacefully and effectively. </a:t>
            </a:r>
          </a:p>
          <a:p>
            <a:endParaRPr lang="en-US" dirty="0">
              <a:latin typeface="+mj-lt"/>
              <a:cs typeface="Calibri Light" panose="020F0302020204030204" pitchFamily="34" charset="0"/>
            </a:endParaRPr>
          </a:p>
          <a:p>
            <a:r>
              <a:rPr lang="en-US" dirty="0">
                <a:latin typeface="+mj-lt"/>
                <a:cs typeface="Calibri Light" panose="020F0302020204030204" pitchFamily="34" charset="0"/>
              </a:rPr>
              <a:t>A vibrant civic space requires an open, secure and safe environment, free from acts of intimidation, harassment and reprisals – both on and offline. Any restrictions imposed in this space must comply with international human rights law </a:t>
            </a:r>
          </a:p>
          <a:p>
            <a:endParaRPr lang="en-US" dirty="0">
              <a:highlight>
                <a:srgbClr val="FF0000"/>
              </a:highlight>
              <a:latin typeface="+mj-lt"/>
              <a:cs typeface="Calibri Light" panose="020F0302020204030204" pitchFamily="34" charset="0"/>
            </a:endParaRPr>
          </a:p>
          <a:p>
            <a:r>
              <a:rPr lang="en-US" i="1" dirty="0">
                <a:solidFill>
                  <a:schemeClr val="dk1"/>
                </a:solidFill>
                <a:latin typeface="Trebuchet MS"/>
                <a:ea typeface="Trebuchet MS"/>
                <a:cs typeface="Trebuchet MS"/>
                <a:sym typeface="Trebuchet MS"/>
              </a:rPr>
              <a:t>See more in </a:t>
            </a:r>
            <a:r>
              <a:rPr lang="en-US" i="1" u="sng"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UN Guidance Note on Protection and Promotion of Civil Space</a:t>
            </a:r>
            <a:endParaRPr lang="en-US" i="1" dirty="0">
              <a:solidFill>
                <a:srgbClr val="575756"/>
              </a:solidFill>
              <a:latin typeface="Trebuchet MS"/>
              <a:ea typeface="Trebuchet MS"/>
              <a:cs typeface="Trebuchet MS"/>
              <a:sym typeface="Trebuchet MS"/>
            </a:endParaRPr>
          </a:p>
        </p:txBody>
      </p:sp>
      <p:grpSp>
        <p:nvGrpSpPr>
          <p:cNvPr id="2" name="Group 1">
            <a:extLst>
              <a:ext uri="{FF2B5EF4-FFF2-40B4-BE49-F238E27FC236}">
                <a16:creationId xmlns:a16="http://schemas.microsoft.com/office/drawing/2014/main" id="{D6F7761C-EE5C-1DC6-EB86-210BC4657B56}"/>
              </a:ext>
            </a:extLst>
          </p:cNvPr>
          <p:cNvGrpSpPr/>
          <p:nvPr/>
        </p:nvGrpSpPr>
        <p:grpSpPr>
          <a:xfrm>
            <a:off x="9143615" y="1996334"/>
            <a:ext cx="2123363" cy="2043742"/>
            <a:chOff x="0" y="885542"/>
            <a:chExt cx="2123363" cy="2043742"/>
          </a:xfrm>
        </p:grpSpPr>
        <p:sp>
          <p:nvSpPr>
            <p:cNvPr id="5" name="Shape 4">
              <a:extLst>
                <a:ext uri="{FF2B5EF4-FFF2-40B4-BE49-F238E27FC236}">
                  <a16:creationId xmlns:a16="http://schemas.microsoft.com/office/drawing/2014/main" id="{41F3D50A-5FC7-1BA8-8828-689A090C9E38}"/>
                </a:ext>
              </a:extLst>
            </p:cNvPr>
            <p:cNvSpPr/>
            <p:nvPr/>
          </p:nvSpPr>
          <p:spPr>
            <a:xfrm>
              <a:off x="0" y="885542"/>
              <a:ext cx="2123363" cy="2043742"/>
            </a:xfrm>
            <a:prstGeom prst="gear6">
              <a:avLst/>
            </a:prstGeom>
            <a:solidFill>
              <a:srgbClr val="009E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Shape 4">
              <a:extLst>
                <a:ext uri="{FF2B5EF4-FFF2-40B4-BE49-F238E27FC236}">
                  <a16:creationId xmlns:a16="http://schemas.microsoft.com/office/drawing/2014/main" id="{F3853F96-7448-76B6-6112-72F55EA2DE5B}"/>
                </a:ext>
              </a:extLst>
            </p:cNvPr>
            <p:cNvSpPr txBox="1"/>
            <p:nvPr/>
          </p:nvSpPr>
          <p:spPr>
            <a:xfrm>
              <a:off x="526092" y="1403170"/>
              <a:ext cx="1071179" cy="1008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mj-lt"/>
                </a:rPr>
                <a:t>PROTECTION</a:t>
              </a:r>
              <a:r>
                <a:rPr lang="en-US" sz="1500" kern="1200" dirty="0"/>
                <a:t> </a:t>
              </a:r>
            </a:p>
          </p:txBody>
        </p:sp>
      </p:grpSp>
      <p:grpSp>
        <p:nvGrpSpPr>
          <p:cNvPr id="8" name="Group 7">
            <a:extLst>
              <a:ext uri="{FF2B5EF4-FFF2-40B4-BE49-F238E27FC236}">
                <a16:creationId xmlns:a16="http://schemas.microsoft.com/office/drawing/2014/main" id="{2B95233C-CC01-E156-FEDD-311AB034FF1A}"/>
              </a:ext>
            </a:extLst>
          </p:cNvPr>
          <p:cNvGrpSpPr/>
          <p:nvPr/>
        </p:nvGrpSpPr>
        <p:grpSpPr>
          <a:xfrm>
            <a:off x="8478999" y="3863557"/>
            <a:ext cx="2578908" cy="2467437"/>
            <a:chOff x="1362900" y="2344302"/>
            <a:chExt cx="2578908" cy="2467437"/>
          </a:xfrm>
        </p:grpSpPr>
        <p:sp>
          <p:nvSpPr>
            <p:cNvPr id="9" name="Shape 8">
              <a:extLst>
                <a:ext uri="{FF2B5EF4-FFF2-40B4-BE49-F238E27FC236}">
                  <a16:creationId xmlns:a16="http://schemas.microsoft.com/office/drawing/2014/main" id="{95C0BC11-3E92-2967-3757-FDD7531C16BE}"/>
                </a:ext>
              </a:extLst>
            </p:cNvPr>
            <p:cNvSpPr/>
            <p:nvPr/>
          </p:nvSpPr>
          <p:spPr>
            <a:xfrm>
              <a:off x="1362900" y="2344302"/>
              <a:ext cx="2578908" cy="2467437"/>
            </a:xfrm>
            <a:prstGeom prst="gear9">
              <a:avLst/>
            </a:prstGeom>
            <a:solidFill>
              <a:srgbClr val="FAA3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Shape 4">
              <a:extLst>
                <a:ext uri="{FF2B5EF4-FFF2-40B4-BE49-F238E27FC236}">
                  <a16:creationId xmlns:a16="http://schemas.microsoft.com/office/drawing/2014/main" id="{C0394AA1-83FD-E6F3-B751-96A0444E7B9D}"/>
                </a:ext>
              </a:extLst>
            </p:cNvPr>
            <p:cNvSpPr txBox="1"/>
            <p:nvPr/>
          </p:nvSpPr>
          <p:spPr>
            <a:xfrm>
              <a:off x="1873044" y="2922287"/>
              <a:ext cx="1558620" cy="1268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PARTICIPATION</a:t>
              </a:r>
              <a:r>
                <a:rPr lang="en-US" sz="2000" kern="1200" dirty="0"/>
                <a:t> </a:t>
              </a:r>
            </a:p>
          </p:txBody>
        </p:sp>
      </p:grpSp>
      <p:grpSp>
        <p:nvGrpSpPr>
          <p:cNvPr id="12" name="Group 11">
            <a:extLst>
              <a:ext uri="{FF2B5EF4-FFF2-40B4-BE49-F238E27FC236}">
                <a16:creationId xmlns:a16="http://schemas.microsoft.com/office/drawing/2014/main" id="{A95D4565-6084-164C-F265-995CF2C3A977}"/>
              </a:ext>
            </a:extLst>
          </p:cNvPr>
          <p:cNvGrpSpPr/>
          <p:nvPr/>
        </p:nvGrpSpPr>
        <p:grpSpPr>
          <a:xfrm>
            <a:off x="7450128" y="1878118"/>
            <a:ext cx="1956533" cy="1967642"/>
            <a:chOff x="1842100" y="334927"/>
            <a:chExt cx="1956533" cy="1967642"/>
          </a:xfrm>
        </p:grpSpPr>
        <p:sp>
          <p:nvSpPr>
            <p:cNvPr id="13" name="Shape 12">
              <a:extLst>
                <a:ext uri="{FF2B5EF4-FFF2-40B4-BE49-F238E27FC236}">
                  <a16:creationId xmlns:a16="http://schemas.microsoft.com/office/drawing/2014/main" id="{1B8F1F8D-B299-AF68-E41F-7930B8CE0096}"/>
                </a:ext>
              </a:extLst>
            </p:cNvPr>
            <p:cNvSpPr/>
            <p:nvPr/>
          </p:nvSpPr>
          <p:spPr>
            <a:xfrm rot="20700000">
              <a:off x="1842100" y="334927"/>
              <a:ext cx="1956533" cy="1967642"/>
            </a:xfrm>
            <a:prstGeom prst="gear6">
              <a:avLst/>
            </a:prstGeom>
            <a:solidFill>
              <a:srgbClr val="006F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Shape 4">
              <a:extLst>
                <a:ext uri="{FF2B5EF4-FFF2-40B4-BE49-F238E27FC236}">
                  <a16:creationId xmlns:a16="http://schemas.microsoft.com/office/drawing/2014/main" id="{2D171F3F-1F11-41FD-85A5-6D369B29C53F}"/>
                </a:ext>
              </a:extLst>
            </p:cNvPr>
            <p:cNvSpPr txBox="1"/>
            <p:nvPr/>
          </p:nvSpPr>
          <p:spPr>
            <a:xfrm>
              <a:off x="2270567" y="767148"/>
              <a:ext cx="1099600" cy="1103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PROMOTION</a:t>
              </a:r>
            </a:p>
          </p:txBody>
        </p:sp>
      </p:grpSp>
      <p:sp>
        <p:nvSpPr>
          <p:cNvPr id="15" name="Title 1">
            <a:extLst>
              <a:ext uri="{FF2B5EF4-FFF2-40B4-BE49-F238E27FC236}">
                <a16:creationId xmlns:a16="http://schemas.microsoft.com/office/drawing/2014/main" id="{4E79E555-08EE-D830-BAF1-C040BF5E9494}"/>
              </a:ext>
            </a:extLst>
          </p:cNvPr>
          <p:cNvSpPr txBox="1">
            <a:spLocks/>
          </p:cNvSpPr>
          <p:nvPr/>
        </p:nvSpPr>
        <p:spPr>
          <a:xfrm>
            <a:off x="11140617" y="3103479"/>
            <a:ext cx="1013254" cy="1800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400" dirty="0">
                <a:solidFill>
                  <a:srgbClr val="006FB7"/>
                </a:solidFill>
                <a:latin typeface="+mj-lt"/>
              </a:rPr>
              <a:t>3 Ps </a:t>
            </a:r>
            <a:br>
              <a:rPr lang="en-GB" sz="2400" dirty="0">
                <a:solidFill>
                  <a:srgbClr val="006FB7"/>
                </a:solidFill>
                <a:latin typeface="+mj-lt"/>
              </a:rPr>
            </a:br>
            <a:r>
              <a:rPr lang="en-GB" sz="2400" dirty="0">
                <a:solidFill>
                  <a:srgbClr val="006FB7"/>
                </a:solidFill>
                <a:latin typeface="+mj-lt"/>
              </a:rPr>
              <a:t>FOR CIVIC SPACE</a:t>
            </a:r>
          </a:p>
        </p:txBody>
      </p:sp>
    </p:spTree>
    <p:extLst>
      <p:ext uri="{BB962C8B-B14F-4D97-AF65-F5344CB8AC3E}">
        <p14:creationId xmlns:p14="http://schemas.microsoft.com/office/powerpoint/2010/main" val="1170609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0"/>
                                  </p:stCondLst>
                                  <p:childTnLst>
                                    <p:animRot by="21600000">
                                      <p:cBhvr>
                                        <p:cTn id="37" dur="2000" fill="hold"/>
                                        <p:tgtEl>
                                          <p:spTgt spid="12"/>
                                        </p:tgtEl>
                                        <p:attrNameLst>
                                          <p:attrName>r</p:attrName>
                                        </p:attrNameLst>
                                      </p:cBhvr>
                                    </p:animRot>
                                  </p:childTnLst>
                                </p:cTn>
                              </p:par>
                              <p:par>
                                <p:cTn id="38" presetID="8" presetClass="emph" presetSubtype="0" fill="hold" nodeType="withEffect">
                                  <p:stCondLst>
                                    <p:cond delay="0"/>
                                  </p:stCondLst>
                                  <p:childTnLst>
                                    <p:animRot by="21600000">
                                      <p:cBhvr>
                                        <p:cTn id="39" dur="2250" fill="hold"/>
                                        <p:tgtEl>
                                          <p:spTgt spid="2"/>
                                        </p:tgtEl>
                                        <p:attrNameLst>
                                          <p:attrName>r</p:attrName>
                                        </p:attrNameLst>
                                      </p:cBhvr>
                                    </p:animRot>
                                  </p:childTnLst>
                                </p:cTn>
                              </p:par>
                              <p:par>
                                <p:cTn id="40" presetID="8" presetClass="emph" presetSubtype="0" fill="hold" nodeType="withEffect">
                                  <p:stCondLst>
                                    <p:cond delay="0"/>
                                  </p:stCondLst>
                                  <p:childTnLst>
                                    <p:animRot by="21600000">
                                      <p:cBhvr>
                                        <p:cTn id="41"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ectangle 48"/>
          <p:cNvSpPr/>
          <p:nvPr/>
        </p:nvSpPr>
        <p:spPr>
          <a:xfrm>
            <a:off x="0" y="6568914"/>
            <a:ext cx="10617544" cy="307777"/>
          </a:xfrm>
          <a:prstGeom prst="rect">
            <a:avLst/>
          </a:prstGeom>
        </p:spPr>
        <p:txBody>
          <a:bodyPr wrap="square">
            <a:spAutoFit/>
          </a:bodyPr>
          <a:lstStyle/>
          <a:p>
            <a:pPr lvl="0"/>
            <a:r>
              <a:rPr lang="en-US" sz="1400" i="1" dirty="0">
                <a:cs typeface="Calibri Light" panose="020F0302020204030204" pitchFamily="34" charset="0"/>
              </a:rPr>
              <a:t>Source of data, see report on: </a:t>
            </a:r>
            <a:r>
              <a:rPr lang="en-GB" sz="1400" i="1" dirty="0">
                <a:hlinkClick r:id="rId3"/>
              </a:rPr>
              <a:t>The Shrinking Space for  Civil Society and Its Impact on Young People and Their Organizations (coe.int)</a:t>
            </a:r>
            <a:endParaRPr lang="en-US" sz="1400" i="1" dirty="0"/>
          </a:p>
        </p:txBody>
      </p:sp>
      <p:sp>
        <p:nvSpPr>
          <p:cNvPr id="3" name="Google Shape;480;p25">
            <a:extLst>
              <a:ext uri="{FF2B5EF4-FFF2-40B4-BE49-F238E27FC236}">
                <a16:creationId xmlns:a16="http://schemas.microsoft.com/office/drawing/2014/main" id="{3C599E63-78F7-9756-4646-DFB3F87158A0}"/>
              </a:ext>
            </a:extLst>
          </p:cNvPr>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a:p>
        </p:txBody>
      </p:sp>
      <p:sp>
        <p:nvSpPr>
          <p:cNvPr id="35" name="Google Shape;481;p25">
            <a:extLst>
              <a:ext uri="{FF2B5EF4-FFF2-40B4-BE49-F238E27FC236}">
                <a16:creationId xmlns:a16="http://schemas.microsoft.com/office/drawing/2014/main" id="{BEB6FE36-AABD-E1BE-7039-4622E4220CEF}"/>
              </a:ext>
            </a:extLst>
          </p:cNvPr>
          <p:cNvSpPr txBox="1"/>
          <p:nvPr/>
        </p:nvSpPr>
        <p:spPr>
          <a:xfrm>
            <a:off x="6385083" y="4989908"/>
            <a:ext cx="5344012" cy="16828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FB7"/>
              </a:buClr>
              <a:buSzPts val="4400"/>
              <a:buFont typeface="Poppins"/>
              <a:buNone/>
            </a:pPr>
            <a:r>
              <a:rPr lang="en-US" sz="3600" b="1" i="0" u="none" strike="noStrike" cap="none" dirty="0">
                <a:solidFill>
                  <a:srgbClr val="006FB7"/>
                </a:solidFill>
                <a:latin typeface="Poppins"/>
                <a:ea typeface="Poppins"/>
                <a:cs typeface="Poppins"/>
                <a:sym typeface="Poppins"/>
              </a:rPr>
              <a:t>Challenges of Youth in Civic Space</a:t>
            </a:r>
            <a:endParaRPr sz="1100" b="0" i="0" u="none" strike="noStrike" cap="none" dirty="0">
              <a:solidFill>
                <a:srgbClr val="000000"/>
              </a:solidFill>
              <a:latin typeface="Arial"/>
              <a:ea typeface="Arial"/>
              <a:cs typeface="Arial"/>
              <a:sym typeface="Arial"/>
            </a:endParaRPr>
          </a:p>
        </p:txBody>
      </p:sp>
      <p:grpSp>
        <p:nvGrpSpPr>
          <p:cNvPr id="36" name="Google Shape;482;p25">
            <a:extLst>
              <a:ext uri="{FF2B5EF4-FFF2-40B4-BE49-F238E27FC236}">
                <a16:creationId xmlns:a16="http://schemas.microsoft.com/office/drawing/2014/main" id="{4007397D-1DCE-3C5D-6D7B-57B9AD2EC738}"/>
              </a:ext>
            </a:extLst>
          </p:cNvPr>
          <p:cNvGrpSpPr/>
          <p:nvPr/>
        </p:nvGrpSpPr>
        <p:grpSpPr>
          <a:xfrm>
            <a:off x="284738" y="2762902"/>
            <a:ext cx="1942467" cy="1246890"/>
            <a:chOff x="986979" y="786148"/>
            <a:chExt cx="1942467" cy="1246890"/>
          </a:xfrm>
        </p:grpSpPr>
        <p:sp>
          <p:nvSpPr>
            <p:cNvPr id="50" name="Google Shape;483;p25">
              <a:extLst>
                <a:ext uri="{FF2B5EF4-FFF2-40B4-BE49-F238E27FC236}">
                  <a16:creationId xmlns:a16="http://schemas.microsoft.com/office/drawing/2014/main" id="{0D61759B-D9B7-3C4E-394D-F90F8D455B7E}"/>
                </a:ext>
              </a:extLst>
            </p:cNvPr>
            <p:cNvSpPr/>
            <p:nvPr/>
          </p:nvSpPr>
          <p:spPr>
            <a:xfrm>
              <a:off x="986979" y="786148"/>
              <a:ext cx="1942467" cy="1246890"/>
            </a:xfrm>
            <a:prstGeom prst="flowChartAlternateProcess">
              <a:avLst/>
            </a:prstGeom>
            <a:solidFill>
              <a:srgbClr val="006FB7">
                <a:alpha val="89019"/>
              </a:srgb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484;p25">
              <a:extLst>
                <a:ext uri="{FF2B5EF4-FFF2-40B4-BE49-F238E27FC236}">
                  <a16:creationId xmlns:a16="http://schemas.microsoft.com/office/drawing/2014/main" id="{BA85F1A6-64CC-8245-D91E-5F2AF7853036}"/>
                </a:ext>
              </a:extLst>
            </p:cNvPr>
            <p:cNvSpPr txBox="1"/>
            <p:nvPr/>
          </p:nvSpPr>
          <p:spPr>
            <a:xfrm>
              <a:off x="1043253" y="1007781"/>
              <a:ext cx="1886191" cy="80362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400" b="1" i="0" u="none" strike="noStrike" cap="none" dirty="0">
                  <a:solidFill>
                    <a:schemeClr val="dk1"/>
                  </a:solidFill>
                  <a:latin typeface="Trebuchet MS"/>
                  <a:ea typeface="Trebuchet MS"/>
                  <a:cs typeface="Trebuchet MS"/>
                  <a:sym typeface="Trebuchet MS"/>
                </a:rPr>
                <a:t>RIGHT TO PARTICIPATION</a:t>
              </a:r>
              <a:endParaRPr sz="1400" b="0" i="0" u="none" strike="noStrike" cap="none" dirty="0">
                <a:solidFill>
                  <a:schemeClr val="dk1"/>
                </a:solidFill>
                <a:latin typeface="Trebuchet MS"/>
                <a:ea typeface="Trebuchet MS"/>
                <a:cs typeface="Trebuchet MS"/>
                <a:sym typeface="Trebuchet MS"/>
              </a:endParaRPr>
            </a:p>
          </p:txBody>
        </p:sp>
      </p:grpSp>
      <p:grpSp>
        <p:nvGrpSpPr>
          <p:cNvPr id="52" name="Google Shape;485;p25">
            <a:extLst>
              <a:ext uri="{FF2B5EF4-FFF2-40B4-BE49-F238E27FC236}">
                <a16:creationId xmlns:a16="http://schemas.microsoft.com/office/drawing/2014/main" id="{BB8C3F5E-9596-4E1C-0E23-0E6DC3AAE361}"/>
              </a:ext>
            </a:extLst>
          </p:cNvPr>
          <p:cNvGrpSpPr/>
          <p:nvPr/>
        </p:nvGrpSpPr>
        <p:grpSpPr>
          <a:xfrm>
            <a:off x="284738" y="4653694"/>
            <a:ext cx="1963360" cy="1693586"/>
            <a:chOff x="45345" y="128375"/>
            <a:chExt cx="1963360" cy="1693586"/>
          </a:xfrm>
        </p:grpSpPr>
        <p:sp>
          <p:nvSpPr>
            <p:cNvPr id="53" name="Google Shape;486;p25">
              <a:extLst>
                <a:ext uri="{FF2B5EF4-FFF2-40B4-BE49-F238E27FC236}">
                  <a16:creationId xmlns:a16="http://schemas.microsoft.com/office/drawing/2014/main" id="{F5587321-7BF3-E6CF-C36D-C3A0EAB14FB7}"/>
                </a:ext>
              </a:extLst>
            </p:cNvPr>
            <p:cNvSpPr/>
            <p:nvPr/>
          </p:nvSpPr>
          <p:spPr>
            <a:xfrm>
              <a:off x="45345" y="128375"/>
              <a:ext cx="1963360" cy="1693586"/>
            </a:xfrm>
            <a:prstGeom prst="flowChartAlternateProcess">
              <a:avLst/>
            </a:prstGeom>
            <a:solidFill>
              <a:srgbClr val="FAA31B">
                <a:alpha val="89019"/>
              </a:srgbClr>
            </a:solidFill>
            <a:ln w="12700" cap="rnd" cmpd="sng">
              <a:solidFill>
                <a:srgbClr val="FAA3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487;p25">
              <a:extLst>
                <a:ext uri="{FF2B5EF4-FFF2-40B4-BE49-F238E27FC236}">
                  <a16:creationId xmlns:a16="http://schemas.microsoft.com/office/drawing/2014/main" id="{BEFC6DDB-61CA-384E-4EDA-B884CCB26270}"/>
                </a:ext>
              </a:extLst>
            </p:cNvPr>
            <p:cNvSpPr txBox="1"/>
            <p:nvPr/>
          </p:nvSpPr>
          <p:spPr>
            <a:xfrm>
              <a:off x="326021" y="370362"/>
              <a:ext cx="1402009" cy="120961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400" b="1" i="0" u="none" strike="noStrike" cap="none" dirty="0">
                  <a:solidFill>
                    <a:schemeClr val="dk1"/>
                  </a:solidFill>
                  <a:latin typeface="Trebuchet MS"/>
                  <a:ea typeface="Trebuchet MS"/>
                  <a:cs typeface="Trebuchet MS"/>
                  <a:sym typeface="Trebuchet MS"/>
                </a:rPr>
                <a:t>ACCESS TO  INFORMATION &amp;</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n-US" sz="1400" b="1" i="0" u="none" strike="noStrike" cap="none" dirty="0">
                  <a:solidFill>
                    <a:schemeClr val="dk1"/>
                  </a:solidFill>
                  <a:latin typeface="Trebuchet MS"/>
                  <a:ea typeface="Trebuchet MS"/>
                  <a:cs typeface="Trebuchet MS"/>
                  <a:sym typeface="Trebuchet MS"/>
                </a:rPr>
                <a:t>FREEDOM OF EXPRESSION </a:t>
              </a:r>
              <a:endParaRPr lang="en-US" sz="1400" b="0" i="0" u="none" strike="noStrike" cap="none" dirty="0">
                <a:solidFill>
                  <a:schemeClr val="dk1"/>
                </a:solidFill>
                <a:latin typeface="Trebuchet MS"/>
                <a:ea typeface="Trebuchet MS"/>
                <a:cs typeface="Trebuchet MS"/>
                <a:sym typeface="Trebuchet MS"/>
              </a:endParaRPr>
            </a:p>
          </p:txBody>
        </p:sp>
      </p:grpSp>
      <p:grpSp>
        <p:nvGrpSpPr>
          <p:cNvPr id="55" name="Google Shape;488;p25">
            <a:extLst>
              <a:ext uri="{FF2B5EF4-FFF2-40B4-BE49-F238E27FC236}">
                <a16:creationId xmlns:a16="http://schemas.microsoft.com/office/drawing/2014/main" id="{E8CA22BF-F828-6BA0-84C7-010FC13F6792}"/>
              </a:ext>
            </a:extLst>
          </p:cNvPr>
          <p:cNvGrpSpPr/>
          <p:nvPr/>
        </p:nvGrpSpPr>
        <p:grpSpPr>
          <a:xfrm>
            <a:off x="4427153" y="4606434"/>
            <a:ext cx="1800000" cy="1800000"/>
            <a:chOff x="2197189" y="134872"/>
            <a:chExt cx="1985213" cy="1868601"/>
          </a:xfrm>
        </p:grpSpPr>
        <p:sp>
          <p:nvSpPr>
            <p:cNvPr id="56" name="Google Shape;489;p25">
              <a:extLst>
                <a:ext uri="{FF2B5EF4-FFF2-40B4-BE49-F238E27FC236}">
                  <a16:creationId xmlns:a16="http://schemas.microsoft.com/office/drawing/2014/main" id="{8B465833-7F1E-77F6-44C7-C49E155DB4B8}"/>
                </a:ext>
              </a:extLst>
            </p:cNvPr>
            <p:cNvSpPr/>
            <p:nvPr/>
          </p:nvSpPr>
          <p:spPr>
            <a:xfrm>
              <a:off x="2197189" y="134872"/>
              <a:ext cx="1985213" cy="1868601"/>
            </a:xfrm>
            <a:prstGeom prst="ellipse">
              <a:avLst/>
            </a:prstGeom>
            <a:solidFill>
              <a:schemeClr val="lt1">
                <a:alpha val="89019"/>
              </a:schemeClr>
            </a:solidFill>
            <a:ln w="12700" cap="rnd" cmpd="sng">
              <a:solidFill>
                <a:srgbClr val="FAA3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57" name="Google Shape;490;p25">
              <a:extLst>
                <a:ext uri="{FF2B5EF4-FFF2-40B4-BE49-F238E27FC236}">
                  <a16:creationId xmlns:a16="http://schemas.microsoft.com/office/drawing/2014/main" id="{4CF69BFB-5A9E-7B30-BE07-C72924A3169B}"/>
                </a:ext>
              </a:extLst>
            </p:cNvPr>
            <p:cNvSpPr txBox="1"/>
            <p:nvPr/>
          </p:nvSpPr>
          <p:spPr>
            <a:xfrm>
              <a:off x="2471995" y="514115"/>
              <a:ext cx="1418144" cy="1233219"/>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 IN 3 EXPERIENCE DIFFICULTIES IN ACCESSING INFORMATION FROM GOVERNMENT</a:t>
              </a:r>
              <a:endParaRPr sz="1200" b="0" i="0" u="none" strike="noStrike" cap="none" dirty="0">
                <a:solidFill>
                  <a:schemeClr val="dk1"/>
                </a:solidFill>
                <a:latin typeface="Trebuchet MS"/>
                <a:ea typeface="Trebuchet MS"/>
                <a:cs typeface="Trebuchet MS"/>
                <a:sym typeface="Trebuchet MS"/>
              </a:endParaRPr>
            </a:p>
          </p:txBody>
        </p:sp>
      </p:grpSp>
      <p:grpSp>
        <p:nvGrpSpPr>
          <p:cNvPr id="58" name="Google Shape;491;p25">
            <a:extLst>
              <a:ext uri="{FF2B5EF4-FFF2-40B4-BE49-F238E27FC236}">
                <a16:creationId xmlns:a16="http://schemas.microsoft.com/office/drawing/2014/main" id="{39755EA3-1A73-62D7-8E48-05AD432421ED}"/>
              </a:ext>
            </a:extLst>
          </p:cNvPr>
          <p:cNvGrpSpPr/>
          <p:nvPr/>
        </p:nvGrpSpPr>
        <p:grpSpPr>
          <a:xfrm>
            <a:off x="2550313" y="4605353"/>
            <a:ext cx="1800000" cy="1800000"/>
            <a:chOff x="3388615" y="93869"/>
            <a:chExt cx="1652944" cy="1470279"/>
          </a:xfrm>
        </p:grpSpPr>
        <p:sp>
          <p:nvSpPr>
            <p:cNvPr id="59" name="Google Shape;492;p25">
              <a:extLst>
                <a:ext uri="{FF2B5EF4-FFF2-40B4-BE49-F238E27FC236}">
                  <a16:creationId xmlns:a16="http://schemas.microsoft.com/office/drawing/2014/main" id="{815C1919-809B-371A-FA69-599516485251}"/>
                </a:ext>
              </a:extLst>
            </p:cNvPr>
            <p:cNvSpPr/>
            <p:nvPr/>
          </p:nvSpPr>
          <p:spPr>
            <a:xfrm>
              <a:off x="3388615" y="93869"/>
              <a:ext cx="1652944" cy="1470279"/>
            </a:xfrm>
            <a:prstGeom prst="ellipse">
              <a:avLst/>
            </a:prstGeom>
            <a:noFill/>
            <a:ln w="12700" cap="rnd" cmpd="sng">
              <a:solidFill>
                <a:srgbClr val="FAA3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60" name="Google Shape;493;p25">
              <a:extLst>
                <a:ext uri="{FF2B5EF4-FFF2-40B4-BE49-F238E27FC236}">
                  <a16:creationId xmlns:a16="http://schemas.microsoft.com/office/drawing/2014/main" id="{FA10E962-BBCC-9439-17FE-2BD0F5EDE8EA}"/>
                </a:ext>
              </a:extLst>
            </p:cNvPr>
            <p:cNvSpPr txBox="1"/>
            <p:nvPr/>
          </p:nvSpPr>
          <p:spPr>
            <a:xfrm>
              <a:off x="3541610" y="290900"/>
              <a:ext cx="1346954" cy="117484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2 IN 5 HAVE DIFFICULTIES EXPRESSING THEMSELVES FOR FEAR OF RETRIBUTION</a:t>
              </a:r>
              <a:endParaRPr sz="1200" b="0" i="0" u="none" strike="noStrike" cap="none" dirty="0">
                <a:solidFill>
                  <a:schemeClr val="dk1"/>
                </a:solidFill>
                <a:latin typeface="Trebuchet MS"/>
                <a:ea typeface="Trebuchet MS"/>
                <a:cs typeface="Trebuchet MS"/>
                <a:sym typeface="Trebuchet MS"/>
              </a:endParaRPr>
            </a:p>
          </p:txBody>
        </p:sp>
      </p:grpSp>
      <p:grpSp>
        <p:nvGrpSpPr>
          <p:cNvPr id="61" name="Google Shape;494;p25">
            <a:extLst>
              <a:ext uri="{FF2B5EF4-FFF2-40B4-BE49-F238E27FC236}">
                <a16:creationId xmlns:a16="http://schemas.microsoft.com/office/drawing/2014/main" id="{DE4F671E-CFF5-6401-9CF6-ADEA02559A27}"/>
              </a:ext>
            </a:extLst>
          </p:cNvPr>
          <p:cNvGrpSpPr/>
          <p:nvPr/>
        </p:nvGrpSpPr>
        <p:grpSpPr>
          <a:xfrm>
            <a:off x="2554204" y="2456117"/>
            <a:ext cx="1800000" cy="1800000"/>
            <a:chOff x="2040817" y="590628"/>
            <a:chExt cx="1492921" cy="1650124"/>
          </a:xfrm>
        </p:grpSpPr>
        <p:sp>
          <p:nvSpPr>
            <p:cNvPr id="62" name="Google Shape;495;p25">
              <a:extLst>
                <a:ext uri="{FF2B5EF4-FFF2-40B4-BE49-F238E27FC236}">
                  <a16:creationId xmlns:a16="http://schemas.microsoft.com/office/drawing/2014/main" id="{315767F1-DD6A-73B3-5DBA-1EEB32C316F4}"/>
                </a:ext>
              </a:extLst>
            </p:cNvPr>
            <p:cNvSpPr/>
            <p:nvPr/>
          </p:nvSpPr>
          <p:spPr>
            <a:xfrm>
              <a:off x="2040817" y="663263"/>
              <a:ext cx="1492921" cy="1492659"/>
            </a:xfrm>
            <a:prstGeom prst="ellipse">
              <a:avLst/>
            </a:prstGeom>
            <a:solidFill>
              <a:schemeClr val="lt1">
                <a:alpha val="89019"/>
              </a:scheme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63" name="Google Shape;496;p25">
              <a:extLst>
                <a:ext uri="{FF2B5EF4-FFF2-40B4-BE49-F238E27FC236}">
                  <a16:creationId xmlns:a16="http://schemas.microsoft.com/office/drawing/2014/main" id="{1D19999A-DD23-A641-BF80-8BD4D5486AB5}"/>
                </a:ext>
              </a:extLst>
            </p:cNvPr>
            <p:cNvSpPr txBox="1"/>
            <p:nvPr/>
          </p:nvSpPr>
          <p:spPr>
            <a:xfrm>
              <a:off x="2155957" y="590628"/>
              <a:ext cx="1257420" cy="16501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1/4 OF ORGANISATIONS NOT FULLY CAPABLE IN ENGAGING IN ADVOCACY ACTIVITIES FOR FEAR OF RETRIBUTION </a:t>
              </a:r>
              <a:endParaRPr sz="1200" b="0" i="0" u="none" strike="noStrike" cap="none" dirty="0">
                <a:solidFill>
                  <a:schemeClr val="dk1"/>
                </a:solidFill>
                <a:latin typeface="Trebuchet MS"/>
                <a:ea typeface="Trebuchet MS"/>
                <a:cs typeface="Trebuchet MS"/>
                <a:sym typeface="Trebuchet MS"/>
              </a:endParaRPr>
            </a:p>
          </p:txBody>
        </p:sp>
      </p:grpSp>
      <p:grpSp>
        <p:nvGrpSpPr>
          <p:cNvPr id="64" name="Google Shape;497;p25">
            <a:extLst>
              <a:ext uri="{FF2B5EF4-FFF2-40B4-BE49-F238E27FC236}">
                <a16:creationId xmlns:a16="http://schemas.microsoft.com/office/drawing/2014/main" id="{FE27A6CB-8769-D61B-5E94-4BF4284C01C5}"/>
              </a:ext>
            </a:extLst>
          </p:cNvPr>
          <p:cNvGrpSpPr/>
          <p:nvPr/>
        </p:nvGrpSpPr>
        <p:grpSpPr>
          <a:xfrm>
            <a:off x="4419239" y="2491152"/>
            <a:ext cx="1800000" cy="1800000"/>
            <a:chOff x="2867356" y="663857"/>
            <a:chExt cx="1491630" cy="1491471"/>
          </a:xfrm>
        </p:grpSpPr>
        <p:sp>
          <p:nvSpPr>
            <p:cNvPr id="65" name="Google Shape;498;p25">
              <a:extLst>
                <a:ext uri="{FF2B5EF4-FFF2-40B4-BE49-F238E27FC236}">
                  <a16:creationId xmlns:a16="http://schemas.microsoft.com/office/drawing/2014/main" id="{F28BBD3E-D065-9148-A2FC-ACF99AC31D3A}"/>
                </a:ext>
              </a:extLst>
            </p:cNvPr>
            <p:cNvSpPr/>
            <p:nvPr/>
          </p:nvSpPr>
          <p:spPr>
            <a:xfrm>
              <a:off x="2867356" y="663857"/>
              <a:ext cx="1491630" cy="1491471"/>
            </a:xfrm>
            <a:prstGeom prst="ellipse">
              <a:avLst/>
            </a:prstGeom>
            <a:solidFill>
              <a:schemeClr val="lt1">
                <a:alpha val="89019"/>
              </a:scheme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66" name="Google Shape;499;p25">
              <a:extLst>
                <a:ext uri="{FF2B5EF4-FFF2-40B4-BE49-F238E27FC236}">
                  <a16:creationId xmlns:a16="http://schemas.microsoft.com/office/drawing/2014/main" id="{3D630F43-0972-7D86-3B5F-19CA20C7A0B2}"/>
                </a:ext>
              </a:extLst>
            </p:cNvPr>
            <p:cNvSpPr txBox="1"/>
            <p:nvPr/>
          </p:nvSpPr>
          <p:spPr>
            <a:xfrm>
              <a:off x="3027576" y="743780"/>
              <a:ext cx="1171189" cy="132366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2  OUT OF 5 BELIEVE THEY ARE MODERATELY ABLE TO / CANNOT INFLUENCE DELIBERATION PROCESSES</a:t>
              </a:r>
              <a:endParaRPr sz="1200" b="0" i="0" u="none" strike="noStrike" cap="none" dirty="0">
                <a:solidFill>
                  <a:schemeClr val="dk1"/>
                </a:solidFill>
                <a:latin typeface="Trebuchet MS"/>
                <a:ea typeface="Trebuchet MS"/>
                <a:cs typeface="Trebuchet MS"/>
                <a:sym typeface="Trebuchet MS"/>
              </a:endParaRPr>
            </a:p>
          </p:txBody>
        </p:sp>
      </p:grpSp>
      <p:grpSp>
        <p:nvGrpSpPr>
          <p:cNvPr id="67" name="Google Shape;500;p25">
            <a:extLst>
              <a:ext uri="{FF2B5EF4-FFF2-40B4-BE49-F238E27FC236}">
                <a16:creationId xmlns:a16="http://schemas.microsoft.com/office/drawing/2014/main" id="{230D81CC-455C-2D98-300A-04F7F56CFEEA}"/>
              </a:ext>
            </a:extLst>
          </p:cNvPr>
          <p:cNvGrpSpPr/>
          <p:nvPr/>
        </p:nvGrpSpPr>
        <p:grpSpPr>
          <a:xfrm>
            <a:off x="6284274" y="2443186"/>
            <a:ext cx="1800000" cy="1800000"/>
            <a:chOff x="3699322" y="624649"/>
            <a:chExt cx="1486324" cy="1562898"/>
          </a:xfrm>
        </p:grpSpPr>
        <p:sp>
          <p:nvSpPr>
            <p:cNvPr id="68" name="Google Shape;501;p25">
              <a:extLst>
                <a:ext uri="{FF2B5EF4-FFF2-40B4-BE49-F238E27FC236}">
                  <a16:creationId xmlns:a16="http://schemas.microsoft.com/office/drawing/2014/main" id="{B60F633C-58F3-1635-A8BD-F93AB642BBD4}"/>
                </a:ext>
              </a:extLst>
            </p:cNvPr>
            <p:cNvSpPr/>
            <p:nvPr/>
          </p:nvSpPr>
          <p:spPr>
            <a:xfrm>
              <a:off x="3699322" y="666297"/>
              <a:ext cx="1486324" cy="1486591"/>
            </a:xfrm>
            <a:prstGeom prst="ellipse">
              <a:avLst/>
            </a:prstGeom>
            <a:solidFill>
              <a:schemeClr val="lt1">
                <a:alpha val="89019"/>
              </a:scheme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69" name="Google Shape;502;p25">
              <a:extLst>
                <a:ext uri="{FF2B5EF4-FFF2-40B4-BE49-F238E27FC236}">
                  <a16:creationId xmlns:a16="http://schemas.microsoft.com/office/drawing/2014/main" id="{F189982A-1881-9017-8CE2-E883E98AD09F}"/>
                </a:ext>
              </a:extLst>
            </p:cNvPr>
            <p:cNvSpPr txBox="1"/>
            <p:nvPr/>
          </p:nvSpPr>
          <p:spPr>
            <a:xfrm>
              <a:off x="3771582" y="624649"/>
              <a:ext cx="1318613" cy="156289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3 OUT OF 4 ORGANISATIONS NEVER, OR RARELY PARTICIPATE IN SOLUTION FORMULATION AT LOCAL LEVELS</a:t>
              </a:r>
              <a:endParaRPr sz="1200" b="0" i="0" u="none" strike="noStrike" cap="none" dirty="0">
                <a:solidFill>
                  <a:schemeClr val="dk1"/>
                </a:solidFill>
                <a:latin typeface="Trebuchet MS"/>
                <a:ea typeface="Trebuchet MS"/>
                <a:cs typeface="Trebuchet MS"/>
                <a:sym typeface="Trebuchet MS"/>
              </a:endParaRPr>
            </a:p>
          </p:txBody>
        </p:sp>
      </p:grpSp>
      <p:grpSp>
        <p:nvGrpSpPr>
          <p:cNvPr id="70" name="Google Shape;503;p25">
            <a:extLst>
              <a:ext uri="{FF2B5EF4-FFF2-40B4-BE49-F238E27FC236}">
                <a16:creationId xmlns:a16="http://schemas.microsoft.com/office/drawing/2014/main" id="{56B06780-2005-1BEF-6610-1044EE28E01C}"/>
              </a:ext>
            </a:extLst>
          </p:cNvPr>
          <p:cNvGrpSpPr/>
          <p:nvPr/>
        </p:nvGrpSpPr>
        <p:grpSpPr>
          <a:xfrm>
            <a:off x="8157089" y="2456117"/>
            <a:ext cx="1800000" cy="1800000"/>
            <a:chOff x="4134781" y="545157"/>
            <a:chExt cx="1679293" cy="1679222"/>
          </a:xfrm>
        </p:grpSpPr>
        <p:sp>
          <p:nvSpPr>
            <p:cNvPr id="71" name="Google Shape;504;p25">
              <a:extLst>
                <a:ext uri="{FF2B5EF4-FFF2-40B4-BE49-F238E27FC236}">
                  <a16:creationId xmlns:a16="http://schemas.microsoft.com/office/drawing/2014/main" id="{FB140134-9ED2-45FD-B51E-8FD12E6717E2}"/>
                </a:ext>
              </a:extLst>
            </p:cNvPr>
            <p:cNvSpPr/>
            <p:nvPr/>
          </p:nvSpPr>
          <p:spPr>
            <a:xfrm>
              <a:off x="4134781" y="545157"/>
              <a:ext cx="1679293" cy="1679222"/>
            </a:xfrm>
            <a:prstGeom prst="ellipse">
              <a:avLst/>
            </a:prstGeom>
            <a:solidFill>
              <a:schemeClr val="lt1">
                <a:alpha val="89019"/>
              </a:scheme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72" name="Google Shape;505;p25">
              <a:extLst>
                <a:ext uri="{FF2B5EF4-FFF2-40B4-BE49-F238E27FC236}">
                  <a16:creationId xmlns:a16="http://schemas.microsoft.com/office/drawing/2014/main" id="{8D4DBE9B-38B3-5C62-9E15-DCB93879F886}"/>
                </a:ext>
              </a:extLst>
            </p:cNvPr>
            <p:cNvSpPr txBox="1"/>
            <p:nvPr/>
          </p:nvSpPr>
          <p:spPr>
            <a:xfrm>
              <a:off x="4325175" y="597706"/>
              <a:ext cx="1305954" cy="152491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3 OUT OF 6 NEVER, OR RARELY PARTICIPATE IN SOLUTION FORMULATION AT NATIONAL LEVELS</a:t>
              </a:r>
              <a:endParaRPr sz="1200" b="0" i="0" u="none" strike="noStrike" cap="none" dirty="0">
                <a:solidFill>
                  <a:schemeClr val="dk1"/>
                </a:solidFill>
                <a:latin typeface="Trebuchet MS"/>
                <a:ea typeface="Trebuchet MS"/>
                <a:cs typeface="Trebuchet MS"/>
                <a:sym typeface="Trebuchet MS"/>
              </a:endParaRPr>
            </a:p>
          </p:txBody>
        </p:sp>
      </p:grpSp>
      <p:grpSp>
        <p:nvGrpSpPr>
          <p:cNvPr id="73" name="Google Shape;506;p25">
            <a:extLst>
              <a:ext uri="{FF2B5EF4-FFF2-40B4-BE49-F238E27FC236}">
                <a16:creationId xmlns:a16="http://schemas.microsoft.com/office/drawing/2014/main" id="{247073B1-7806-E838-00E4-5494C16E9BAD}"/>
              </a:ext>
            </a:extLst>
          </p:cNvPr>
          <p:cNvGrpSpPr/>
          <p:nvPr/>
        </p:nvGrpSpPr>
        <p:grpSpPr>
          <a:xfrm>
            <a:off x="327889" y="375783"/>
            <a:ext cx="1886193" cy="1630997"/>
            <a:chOff x="617835" y="662186"/>
            <a:chExt cx="1829918" cy="1494979"/>
          </a:xfrm>
        </p:grpSpPr>
        <p:sp>
          <p:nvSpPr>
            <p:cNvPr id="74" name="Google Shape;507;p25">
              <a:extLst>
                <a:ext uri="{FF2B5EF4-FFF2-40B4-BE49-F238E27FC236}">
                  <a16:creationId xmlns:a16="http://schemas.microsoft.com/office/drawing/2014/main" id="{16631CAF-B082-A2DB-949E-BB52601141BE}"/>
                </a:ext>
              </a:extLst>
            </p:cNvPr>
            <p:cNvSpPr/>
            <p:nvPr/>
          </p:nvSpPr>
          <p:spPr>
            <a:xfrm>
              <a:off x="617835" y="662186"/>
              <a:ext cx="1829918" cy="1494979"/>
            </a:xfrm>
            <a:prstGeom prst="flowChartAlternateProcess">
              <a:avLst/>
            </a:prstGeom>
            <a:solidFill>
              <a:srgbClr val="009EDB">
                <a:alpha val="89019"/>
              </a:srgbClr>
            </a:solidFill>
            <a:ln w="19050" cap="rnd"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508;p25">
              <a:extLst>
                <a:ext uri="{FF2B5EF4-FFF2-40B4-BE49-F238E27FC236}">
                  <a16:creationId xmlns:a16="http://schemas.microsoft.com/office/drawing/2014/main" id="{A14FBAE5-0DE3-BF97-C328-63AC45EBBED1}"/>
                </a:ext>
              </a:extLst>
            </p:cNvPr>
            <p:cNvSpPr txBox="1"/>
            <p:nvPr/>
          </p:nvSpPr>
          <p:spPr>
            <a:xfrm>
              <a:off x="617836" y="927918"/>
              <a:ext cx="1733946" cy="96351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400" b="1" i="0" u="none" strike="noStrike" cap="none" dirty="0">
                  <a:solidFill>
                    <a:schemeClr val="dk1"/>
                  </a:solidFill>
                  <a:latin typeface="Trebuchet MS"/>
                  <a:ea typeface="Trebuchet MS"/>
                  <a:cs typeface="Trebuchet MS"/>
                  <a:sym typeface="Trebuchet MS"/>
                </a:rPr>
                <a:t>FREEDOM OF ASSEMBLY &amp; ASSOCIATION</a:t>
              </a:r>
              <a:endParaRPr sz="1400" b="0" i="0" u="none" strike="noStrike" cap="none" dirty="0">
                <a:solidFill>
                  <a:schemeClr val="dk1"/>
                </a:solidFill>
                <a:latin typeface="Trebuchet MS"/>
                <a:ea typeface="Trebuchet MS"/>
                <a:cs typeface="Trebuchet MS"/>
                <a:sym typeface="Trebuchet MS"/>
              </a:endParaRPr>
            </a:p>
          </p:txBody>
        </p:sp>
      </p:grpSp>
      <p:grpSp>
        <p:nvGrpSpPr>
          <p:cNvPr id="76" name="Google Shape;509;p25">
            <a:extLst>
              <a:ext uri="{FF2B5EF4-FFF2-40B4-BE49-F238E27FC236}">
                <a16:creationId xmlns:a16="http://schemas.microsoft.com/office/drawing/2014/main" id="{2C94E9EB-F098-CCFA-0D2E-C6616758663B}"/>
              </a:ext>
            </a:extLst>
          </p:cNvPr>
          <p:cNvGrpSpPr/>
          <p:nvPr/>
        </p:nvGrpSpPr>
        <p:grpSpPr>
          <a:xfrm>
            <a:off x="2550313" y="279612"/>
            <a:ext cx="1800000" cy="1800000"/>
            <a:chOff x="3654400" y="0"/>
            <a:chExt cx="1494087" cy="1494085"/>
          </a:xfrm>
        </p:grpSpPr>
        <p:sp>
          <p:nvSpPr>
            <p:cNvPr id="77" name="Google Shape;510;p25">
              <a:extLst>
                <a:ext uri="{FF2B5EF4-FFF2-40B4-BE49-F238E27FC236}">
                  <a16:creationId xmlns:a16="http://schemas.microsoft.com/office/drawing/2014/main" id="{EC75FE71-A73B-D4DC-FDC7-D902E3960ED3}"/>
                </a:ext>
              </a:extLst>
            </p:cNvPr>
            <p:cNvSpPr/>
            <p:nvPr/>
          </p:nvSpPr>
          <p:spPr>
            <a:xfrm>
              <a:off x="3654400" y="0"/>
              <a:ext cx="1494087" cy="1494085"/>
            </a:xfrm>
            <a:prstGeom prst="ellipse">
              <a:avLst/>
            </a:prstGeom>
            <a:solidFill>
              <a:schemeClr val="lt1">
                <a:alpha val="89019"/>
              </a:schemeClr>
            </a:solidFill>
            <a:ln w="19050" cap="rnd" cmpd="sng">
              <a:solidFill>
                <a:srgbClr val="009E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78" name="Google Shape;511;p25">
              <a:extLst>
                <a:ext uri="{FF2B5EF4-FFF2-40B4-BE49-F238E27FC236}">
                  <a16:creationId xmlns:a16="http://schemas.microsoft.com/office/drawing/2014/main" id="{40819DE6-0F9C-A82C-745E-FFB0021047B2}"/>
                </a:ext>
              </a:extLst>
            </p:cNvPr>
            <p:cNvSpPr txBox="1"/>
            <p:nvPr/>
          </p:nvSpPr>
          <p:spPr>
            <a:xfrm>
              <a:off x="3868206" y="213480"/>
              <a:ext cx="1067326" cy="106712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 IN 8 EXPERIENCED DIFFICULTIES IN ORGANISING OR PARTICIPATING IN PUBLIC ASSEMBLIES </a:t>
              </a:r>
              <a:endParaRPr sz="1200" b="0" i="0" u="none" strike="noStrike" cap="none" dirty="0">
                <a:solidFill>
                  <a:schemeClr val="dk1"/>
                </a:solidFill>
                <a:latin typeface="Trebuchet MS"/>
                <a:ea typeface="Trebuchet MS"/>
                <a:cs typeface="Trebuchet MS"/>
                <a:sym typeface="Trebuchet MS"/>
              </a:endParaRPr>
            </a:p>
          </p:txBody>
        </p:sp>
      </p:grpSp>
      <p:grpSp>
        <p:nvGrpSpPr>
          <p:cNvPr id="79" name="Google Shape;512;p25">
            <a:extLst>
              <a:ext uri="{FF2B5EF4-FFF2-40B4-BE49-F238E27FC236}">
                <a16:creationId xmlns:a16="http://schemas.microsoft.com/office/drawing/2014/main" id="{80102D30-4D78-5A73-890D-57A69DBE51DA}"/>
              </a:ext>
            </a:extLst>
          </p:cNvPr>
          <p:cNvGrpSpPr/>
          <p:nvPr/>
        </p:nvGrpSpPr>
        <p:grpSpPr>
          <a:xfrm>
            <a:off x="4419239" y="279612"/>
            <a:ext cx="1800000" cy="1800000"/>
            <a:chOff x="4273994" y="0"/>
            <a:chExt cx="1493009" cy="1492747"/>
          </a:xfrm>
        </p:grpSpPr>
        <p:sp>
          <p:nvSpPr>
            <p:cNvPr id="80" name="Google Shape;513;p25">
              <a:extLst>
                <a:ext uri="{FF2B5EF4-FFF2-40B4-BE49-F238E27FC236}">
                  <a16:creationId xmlns:a16="http://schemas.microsoft.com/office/drawing/2014/main" id="{6871BF6C-E7AA-CACC-079C-9CF84C3F75AC}"/>
                </a:ext>
              </a:extLst>
            </p:cNvPr>
            <p:cNvSpPr/>
            <p:nvPr/>
          </p:nvSpPr>
          <p:spPr>
            <a:xfrm>
              <a:off x="4273994" y="0"/>
              <a:ext cx="1493009" cy="1492747"/>
            </a:xfrm>
            <a:prstGeom prst="ellipse">
              <a:avLst/>
            </a:prstGeom>
            <a:solidFill>
              <a:schemeClr val="lt1">
                <a:alpha val="89019"/>
              </a:schemeClr>
            </a:solidFill>
            <a:ln w="19050" cap="rnd" cmpd="sng">
              <a:solidFill>
                <a:srgbClr val="009E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81" name="Google Shape;514;p25">
              <a:extLst>
                <a:ext uri="{FF2B5EF4-FFF2-40B4-BE49-F238E27FC236}">
                  <a16:creationId xmlns:a16="http://schemas.microsoft.com/office/drawing/2014/main" id="{4F8A75A1-1CA4-EFF6-C425-228BD1FC478C}"/>
                </a:ext>
              </a:extLst>
            </p:cNvPr>
            <p:cNvSpPr txBox="1"/>
            <p:nvPr/>
          </p:nvSpPr>
          <p:spPr>
            <a:xfrm>
              <a:off x="4360463" y="61855"/>
              <a:ext cx="1325841" cy="132069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2 IN 5 ARE NOT CERTAIN THAT THEIR PARTICIPATION IN ASSEMBLIES WILL NOT RESULT IN RETRIBUTION</a:t>
              </a:r>
              <a:endParaRPr sz="1200" b="0" i="0" u="none" strike="noStrike" cap="none" dirty="0">
                <a:solidFill>
                  <a:schemeClr val="dk1"/>
                </a:solidFill>
                <a:latin typeface="Trebuchet MS"/>
                <a:ea typeface="Trebuchet MS"/>
                <a:cs typeface="Trebuchet MS"/>
                <a:sym typeface="Trebuchet MS"/>
              </a:endParaRPr>
            </a:p>
          </p:txBody>
        </p:sp>
      </p:grpSp>
      <p:grpSp>
        <p:nvGrpSpPr>
          <p:cNvPr id="82" name="Google Shape;515;p25">
            <a:extLst>
              <a:ext uri="{FF2B5EF4-FFF2-40B4-BE49-F238E27FC236}">
                <a16:creationId xmlns:a16="http://schemas.microsoft.com/office/drawing/2014/main" id="{7726B653-9923-BECE-216B-46F8533A0D8E}"/>
              </a:ext>
            </a:extLst>
          </p:cNvPr>
          <p:cNvGrpSpPr/>
          <p:nvPr/>
        </p:nvGrpSpPr>
        <p:grpSpPr>
          <a:xfrm>
            <a:off x="8157089" y="279612"/>
            <a:ext cx="1800000" cy="1800000"/>
            <a:chOff x="4090876" y="1145804"/>
            <a:chExt cx="1491717" cy="1491559"/>
          </a:xfrm>
        </p:grpSpPr>
        <p:sp>
          <p:nvSpPr>
            <p:cNvPr id="83" name="Google Shape;516;p25">
              <a:extLst>
                <a:ext uri="{FF2B5EF4-FFF2-40B4-BE49-F238E27FC236}">
                  <a16:creationId xmlns:a16="http://schemas.microsoft.com/office/drawing/2014/main" id="{91362F81-D34A-486B-562E-256CD31D164C}"/>
                </a:ext>
              </a:extLst>
            </p:cNvPr>
            <p:cNvSpPr/>
            <p:nvPr/>
          </p:nvSpPr>
          <p:spPr>
            <a:xfrm>
              <a:off x="4090876" y="1145804"/>
              <a:ext cx="1491717" cy="1491559"/>
            </a:xfrm>
            <a:prstGeom prst="ellipse">
              <a:avLst/>
            </a:prstGeom>
            <a:solidFill>
              <a:schemeClr val="lt1">
                <a:alpha val="89019"/>
              </a:schemeClr>
            </a:solidFill>
            <a:ln w="19050" cap="rnd" cmpd="sng">
              <a:solidFill>
                <a:srgbClr val="009E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84" name="Google Shape;517;p25">
              <a:extLst>
                <a:ext uri="{FF2B5EF4-FFF2-40B4-BE49-F238E27FC236}">
                  <a16:creationId xmlns:a16="http://schemas.microsoft.com/office/drawing/2014/main" id="{ECDED156-0EAC-023D-1386-87A1FE9F6551}"/>
                </a:ext>
              </a:extLst>
            </p:cNvPr>
            <p:cNvSpPr txBox="1"/>
            <p:nvPr/>
          </p:nvSpPr>
          <p:spPr>
            <a:xfrm>
              <a:off x="4260003" y="1199045"/>
              <a:ext cx="1263649" cy="141354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1/3 EXPERIENCE BARRIERS TO ACQUIRING FOREIGN FUNDING. </a:t>
              </a:r>
              <a:endParaRPr sz="1200" b="0" i="0" u="none" strike="noStrike" cap="none" dirty="0">
                <a:solidFill>
                  <a:schemeClr val="dk1"/>
                </a:solidFill>
                <a:latin typeface="Trebuchet MS"/>
                <a:ea typeface="Trebuchet MS"/>
                <a:cs typeface="Trebuchet MS"/>
                <a:sym typeface="Trebuchet MS"/>
              </a:endParaRPr>
            </a:p>
          </p:txBody>
        </p:sp>
      </p:grpSp>
      <p:grpSp>
        <p:nvGrpSpPr>
          <p:cNvPr id="85" name="Google Shape;518;p25">
            <a:extLst>
              <a:ext uri="{FF2B5EF4-FFF2-40B4-BE49-F238E27FC236}">
                <a16:creationId xmlns:a16="http://schemas.microsoft.com/office/drawing/2014/main" id="{05777EF5-18AD-0B7E-868E-6C32CDA0E1E3}"/>
              </a:ext>
            </a:extLst>
          </p:cNvPr>
          <p:cNvGrpSpPr/>
          <p:nvPr/>
        </p:nvGrpSpPr>
        <p:grpSpPr>
          <a:xfrm>
            <a:off x="10026015" y="279612"/>
            <a:ext cx="1800000" cy="1800000"/>
            <a:chOff x="1513821" y="618034"/>
            <a:chExt cx="1486412" cy="1607902"/>
          </a:xfrm>
        </p:grpSpPr>
        <p:sp>
          <p:nvSpPr>
            <p:cNvPr id="86" name="Google Shape;519;p25">
              <a:extLst>
                <a:ext uri="{FF2B5EF4-FFF2-40B4-BE49-F238E27FC236}">
                  <a16:creationId xmlns:a16="http://schemas.microsoft.com/office/drawing/2014/main" id="{88F90A3E-B244-B4E5-9181-59345BFFE982}"/>
                </a:ext>
              </a:extLst>
            </p:cNvPr>
            <p:cNvSpPr/>
            <p:nvPr/>
          </p:nvSpPr>
          <p:spPr>
            <a:xfrm>
              <a:off x="1513821" y="618034"/>
              <a:ext cx="1486412" cy="1607902"/>
            </a:xfrm>
            <a:prstGeom prst="ellipse">
              <a:avLst/>
            </a:prstGeom>
            <a:solidFill>
              <a:schemeClr val="lt1">
                <a:alpha val="89019"/>
              </a:schemeClr>
            </a:solidFill>
            <a:ln w="19050" cap="rnd" cmpd="sng">
              <a:solidFill>
                <a:srgbClr val="009E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87" name="Google Shape;520;p25">
              <a:extLst>
                <a:ext uri="{FF2B5EF4-FFF2-40B4-BE49-F238E27FC236}">
                  <a16:creationId xmlns:a16="http://schemas.microsoft.com/office/drawing/2014/main" id="{5A8BF4EE-4268-5F78-EF0B-D1FBB773B52A}"/>
                </a:ext>
              </a:extLst>
            </p:cNvPr>
            <p:cNvSpPr txBox="1"/>
            <p:nvPr/>
          </p:nvSpPr>
          <p:spPr>
            <a:xfrm>
              <a:off x="1726469" y="847777"/>
              <a:ext cx="1061824" cy="11484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 IN 4 REPORTS UNDUE RESTRICTIONS</a:t>
              </a:r>
              <a:endParaRPr sz="1200" b="0" i="0" u="none" strike="noStrike" cap="none" dirty="0">
                <a:solidFill>
                  <a:schemeClr val="dk1"/>
                </a:solidFill>
                <a:latin typeface="Trebuchet MS"/>
                <a:ea typeface="Trebuchet MS"/>
                <a:cs typeface="Trebuchet MS"/>
                <a:sym typeface="Trebuchet MS"/>
              </a:endParaRPr>
            </a:p>
          </p:txBody>
        </p:sp>
      </p:grpSp>
      <p:grpSp>
        <p:nvGrpSpPr>
          <p:cNvPr id="88" name="Google Shape;521;p25">
            <a:extLst>
              <a:ext uri="{FF2B5EF4-FFF2-40B4-BE49-F238E27FC236}">
                <a16:creationId xmlns:a16="http://schemas.microsoft.com/office/drawing/2014/main" id="{D694DF3D-966C-3239-D19D-DF6D0168F1FA}"/>
              </a:ext>
            </a:extLst>
          </p:cNvPr>
          <p:cNvGrpSpPr/>
          <p:nvPr/>
        </p:nvGrpSpPr>
        <p:grpSpPr>
          <a:xfrm>
            <a:off x="6288164" y="279612"/>
            <a:ext cx="1800000" cy="1800000"/>
            <a:chOff x="4275630" y="8915"/>
            <a:chExt cx="1679392" cy="1670405"/>
          </a:xfrm>
        </p:grpSpPr>
        <p:sp>
          <p:nvSpPr>
            <p:cNvPr id="89" name="Google Shape;522;p25">
              <a:extLst>
                <a:ext uri="{FF2B5EF4-FFF2-40B4-BE49-F238E27FC236}">
                  <a16:creationId xmlns:a16="http://schemas.microsoft.com/office/drawing/2014/main" id="{DDBA22B4-2312-F8B5-842B-C1CBFB5068FE}"/>
                </a:ext>
              </a:extLst>
            </p:cNvPr>
            <p:cNvSpPr/>
            <p:nvPr/>
          </p:nvSpPr>
          <p:spPr>
            <a:xfrm>
              <a:off x="4275630" y="8915"/>
              <a:ext cx="1679392" cy="1670405"/>
            </a:xfrm>
            <a:prstGeom prst="ellipse">
              <a:avLst/>
            </a:prstGeom>
            <a:solidFill>
              <a:schemeClr val="lt1">
                <a:alpha val="89019"/>
              </a:schemeClr>
            </a:solidFill>
            <a:ln w="19050" cap="rnd" cmpd="sng">
              <a:solidFill>
                <a:srgbClr val="009E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90" name="Google Shape;523;p25">
              <a:extLst>
                <a:ext uri="{FF2B5EF4-FFF2-40B4-BE49-F238E27FC236}">
                  <a16:creationId xmlns:a16="http://schemas.microsoft.com/office/drawing/2014/main" id="{CAA17920-B353-9EC6-0AE2-E9DA79970847}"/>
                </a:ext>
              </a:extLst>
            </p:cNvPr>
            <p:cNvSpPr txBox="1"/>
            <p:nvPr/>
          </p:nvSpPr>
          <p:spPr>
            <a:xfrm>
              <a:off x="4443468" y="176951"/>
              <a:ext cx="1336456" cy="141339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200" b="0" i="0" u="none" strike="noStrike" cap="none" dirty="0">
                  <a:solidFill>
                    <a:schemeClr val="dk1"/>
                  </a:solidFill>
                  <a:latin typeface="Trebuchet MS"/>
                  <a:ea typeface="Trebuchet MS"/>
                  <a:cs typeface="Trebuchet MS"/>
                  <a:sym typeface="Trebuchet MS"/>
                </a:rPr>
                <a:t>1 IN 5 EXPERIENCED GOVERNMENTAL INTERFERENCE IN THE FUNCTIONING OF THEIR ORGANIZATION</a:t>
              </a:r>
              <a:endParaRPr sz="1200" b="0" i="0" u="none" strike="noStrike" cap="none" dirty="0">
                <a:solidFill>
                  <a:schemeClr val="dk1"/>
                </a:solidFill>
                <a:latin typeface="Trebuchet MS"/>
                <a:ea typeface="Trebuchet MS"/>
                <a:cs typeface="Trebuchet MS"/>
                <a:sym typeface="Trebuchet MS"/>
              </a:endParaRPr>
            </a:p>
          </p:txBody>
        </p:sp>
      </p:grpSp>
    </p:spTree>
    <p:extLst>
      <p:ext uri="{BB962C8B-B14F-4D97-AF65-F5344CB8AC3E}">
        <p14:creationId xmlns:p14="http://schemas.microsoft.com/office/powerpoint/2010/main" val="3276970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1154999" y="480965"/>
            <a:ext cx="8871622" cy="7557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5"/>
              </a:buClr>
              <a:buSzPts val="3600"/>
              <a:buFont typeface="Century Gothic"/>
              <a:buNone/>
            </a:pPr>
            <a:r>
              <a:rPr lang="en-US" b="1" dirty="0">
                <a:solidFill>
                  <a:schemeClr val="accent5"/>
                </a:solidFill>
                <a:latin typeface="Century Gothic"/>
                <a:sym typeface="Century Gothic"/>
              </a:rPr>
              <a:t>Youth Promotion Initiative (YPI) </a:t>
            </a:r>
            <a:endParaRPr dirty="0"/>
          </a:p>
        </p:txBody>
      </p:sp>
      <p:sp>
        <p:nvSpPr>
          <p:cNvPr id="166" name="Google Shape;166;p3"/>
          <p:cNvSpPr txBox="1">
            <a:spLocks noGrp="1"/>
          </p:cNvSpPr>
          <p:nvPr>
            <p:ph type="body" idx="1"/>
          </p:nvPr>
        </p:nvSpPr>
        <p:spPr>
          <a:xfrm>
            <a:off x="-208524" y="1165370"/>
            <a:ext cx="10513503" cy="5301358"/>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SzPts val="1520"/>
              <a:buNone/>
            </a:pPr>
            <a:endParaRPr lang="en-US" sz="19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endParaRPr lang="en-US" sz="21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r>
              <a:rPr lang="en-US" sz="2100" dirty="0">
                <a:solidFill>
                  <a:schemeClr val="accent5"/>
                </a:solidFill>
                <a:latin typeface="Century Gothic"/>
                <a:ea typeface="Century Gothic"/>
                <a:cs typeface="Century Gothic"/>
                <a:sym typeface="Century Gothic"/>
              </a:rPr>
              <a:t>In </a:t>
            </a:r>
            <a:r>
              <a:rPr lang="en-US" sz="2100" b="1" dirty="0">
                <a:solidFill>
                  <a:schemeClr val="accent5"/>
                </a:solidFill>
                <a:latin typeface="Century Gothic"/>
                <a:ea typeface="Century Gothic"/>
                <a:cs typeface="Century Gothic"/>
                <a:sym typeface="Century Gothic"/>
              </a:rPr>
              <a:t>2016</a:t>
            </a:r>
            <a:r>
              <a:rPr lang="en-US" sz="2100" dirty="0">
                <a:solidFill>
                  <a:schemeClr val="accent5"/>
                </a:solidFill>
                <a:latin typeface="Century Gothic"/>
                <a:ea typeface="Century Gothic"/>
                <a:cs typeface="Century Gothic"/>
                <a:sym typeface="Century Gothic"/>
              </a:rPr>
              <a:t>, the UN Peacebuilding Fund (PBF) launched the YPI to allocate peacebuilding projects promoting youth inclusion and participated</a:t>
            </a:r>
          </a:p>
          <a:p>
            <a:pPr marL="742950" lvl="1" indent="-298450" algn="l" rtl="0">
              <a:spcBef>
                <a:spcPts val="1000"/>
              </a:spcBef>
              <a:spcAft>
                <a:spcPts val="0"/>
              </a:spcAft>
              <a:buSzPts val="1720"/>
              <a:buChar char="►"/>
            </a:pPr>
            <a:endParaRPr lang="en-US" sz="21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r>
              <a:rPr lang="en-US" sz="2100" dirty="0">
                <a:solidFill>
                  <a:schemeClr val="accent5"/>
                </a:solidFill>
                <a:latin typeface="Century Gothic"/>
                <a:ea typeface="Century Gothic"/>
                <a:cs typeface="Century Gothic"/>
                <a:sym typeface="Century Gothic"/>
              </a:rPr>
              <a:t>YPI supports </a:t>
            </a:r>
            <a:r>
              <a:rPr lang="en-US" sz="2100" b="1" dirty="0">
                <a:solidFill>
                  <a:schemeClr val="accent5"/>
                </a:solidFill>
                <a:latin typeface="Century Gothic"/>
                <a:ea typeface="Century Gothic"/>
                <a:cs typeface="Century Gothic"/>
                <a:sym typeface="Century Gothic"/>
              </a:rPr>
              <a:t>UN Security Council Resolution 2250 </a:t>
            </a:r>
            <a:r>
              <a:rPr lang="en-US" sz="2100" dirty="0">
                <a:solidFill>
                  <a:schemeClr val="accent5"/>
                </a:solidFill>
                <a:latin typeface="Century Gothic"/>
                <a:ea typeface="Century Gothic"/>
                <a:cs typeface="Century Gothic"/>
                <a:sym typeface="Century Gothic"/>
              </a:rPr>
              <a:t>and related resolutions.</a:t>
            </a:r>
          </a:p>
          <a:p>
            <a:pPr marL="742950" lvl="1" indent="-298450" algn="l" rtl="0">
              <a:spcBef>
                <a:spcPts val="1000"/>
              </a:spcBef>
              <a:spcAft>
                <a:spcPts val="0"/>
              </a:spcAft>
              <a:buSzPts val="1720"/>
              <a:buChar char="►"/>
            </a:pPr>
            <a:endParaRPr lang="en-US" sz="21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r>
              <a:rPr lang="en-US" sz="2100" dirty="0">
                <a:solidFill>
                  <a:schemeClr val="accent5"/>
                </a:solidFill>
                <a:latin typeface="Century Gothic"/>
                <a:ea typeface="Century Gothic"/>
                <a:cs typeface="Century Gothic"/>
                <a:sym typeface="Century Gothic"/>
              </a:rPr>
              <a:t>YPI invested </a:t>
            </a:r>
            <a:r>
              <a:rPr lang="en-US" sz="2100" b="1" dirty="0">
                <a:solidFill>
                  <a:schemeClr val="accent5"/>
                </a:solidFill>
                <a:latin typeface="Century Gothic"/>
                <a:ea typeface="Century Gothic"/>
                <a:cs typeface="Century Gothic"/>
                <a:sym typeface="Century Gothic"/>
              </a:rPr>
              <a:t>$128 million in 97 projects across 30+ countries </a:t>
            </a:r>
            <a:r>
              <a:rPr lang="en-US" sz="2100" dirty="0">
                <a:solidFill>
                  <a:schemeClr val="accent5"/>
                </a:solidFill>
                <a:latin typeface="Century Gothic"/>
                <a:ea typeface="Century Gothic"/>
                <a:cs typeface="Century Gothic"/>
                <a:sym typeface="Century Gothic"/>
              </a:rPr>
              <a:t>so far, of which $23 million was invested in 2022.</a:t>
            </a:r>
          </a:p>
          <a:p>
            <a:pPr marL="742950" lvl="1" indent="-298450" algn="l" rtl="0">
              <a:spcBef>
                <a:spcPts val="1000"/>
              </a:spcBef>
              <a:spcAft>
                <a:spcPts val="0"/>
              </a:spcAft>
              <a:buSzPts val="1720"/>
              <a:buChar char="►"/>
            </a:pPr>
            <a:endParaRPr lang="en-US" sz="2100" dirty="0">
              <a:solidFill>
                <a:schemeClr val="accent5"/>
              </a:solidFill>
              <a:latin typeface="Century Gothic"/>
              <a:ea typeface="Century Gothic"/>
              <a:cs typeface="Century Gothic"/>
              <a:sym typeface="Century Gothic"/>
            </a:endParaRPr>
          </a:p>
          <a:p>
            <a:pPr marL="457200" lvl="1" indent="0" algn="l" rtl="0">
              <a:spcBef>
                <a:spcPts val="1000"/>
              </a:spcBef>
              <a:spcAft>
                <a:spcPts val="0"/>
              </a:spcAft>
              <a:buSzPts val="1600"/>
              <a:buNone/>
            </a:pPr>
            <a:endParaRPr lang="en-US" sz="2100" dirty="0">
              <a:solidFill>
                <a:schemeClr val="accent5"/>
              </a:solidFill>
              <a:latin typeface="Century Gothic"/>
              <a:sym typeface="Century Gothic"/>
            </a:endParaRPr>
          </a:p>
        </p:txBody>
      </p:sp>
      <p:pic>
        <p:nvPicPr>
          <p:cNvPr id="167" name="Google Shape;167;p3"/>
          <p:cNvPicPr preferRelativeResize="0"/>
          <p:nvPr/>
        </p:nvPicPr>
        <p:blipFill rotWithShape="1">
          <a:blip r:embed="rId3">
            <a:alphaModFix/>
          </a:blip>
          <a:srcRect/>
          <a:stretch/>
        </p:blipFill>
        <p:spPr>
          <a:xfrm>
            <a:off x="336007" y="472679"/>
            <a:ext cx="707781" cy="692691"/>
          </a:xfrm>
          <a:prstGeom prst="rect">
            <a:avLst/>
          </a:prstGeom>
          <a:noFill/>
          <a:ln>
            <a:noFill/>
          </a:ln>
        </p:spPr>
      </p:pic>
    </p:spTree>
    <p:extLst>
      <p:ext uri="{BB962C8B-B14F-4D97-AF65-F5344CB8AC3E}">
        <p14:creationId xmlns:p14="http://schemas.microsoft.com/office/powerpoint/2010/main" val="1563476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65FC49-FEF7-454A-8F0C-B80C011791EF}" type="slidenum">
              <a:rPr lang="en-US" smtClean="0"/>
              <a:t>30</a:t>
            </a:fld>
            <a:endParaRPr lang="en-US" dirty="0"/>
          </a:p>
        </p:txBody>
      </p:sp>
      <p:sp>
        <p:nvSpPr>
          <p:cNvPr id="9" name="Slide Number Placeholder 1"/>
          <p:cNvSpPr txBox="1">
            <a:spLocks/>
          </p:cNvSpPr>
          <p:nvPr/>
        </p:nvSpPr>
        <p:spPr>
          <a:xfrm>
            <a:off x="108397" y="0"/>
            <a:ext cx="3129566" cy="741738"/>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Futura Std Light" panose="020B0602020204020303" pitchFamily="34" charset="-79"/>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i="1" dirty="0">
                <a:solidFill>
                  <a:srgbClr val="006FB7"/>
                </a:solidFill>
                <a:latin typeface="+mj-lt"/>
              </a:rPr>
              <a:t>Challenges of Youth in Civic Space </a:t>
            </a:r>
          </a:p>
        </p:txBody>
      </p:sp>
      <p:graphicFrame>
        <p:nvGraphicFramePr>
          <p:cNvPr id="18" name="Diagram 17">
            <a:extLst>
              <a:ext uri="{FF2B5EF4-FFF2-40B4-BE49-F238E27FC236}">
                <a16:creationId xmlns:a16="http://schemas.microsoft.com/office/drawing/2014/main" id="{9D5A40C0-225F-49E7-B419-73227F4307EC}"/>
              </a:ext>
            </a:extLst>
          </p:cNvPr>
          <p:cNvGraphicFramePr/>
          <p:nvPr/>
        </p:nvGraphicFramePr>
        <p:xfrm>
          <a:off x="1161535" y="345990"/>
          <a:ext cx="10367319" cy="601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descr="A picture containing clipart&#10;&#10;Description automatically generated">
            <a:extLst>
              <a:ext uri="{FF2B5EF4-FFF2-40B4-BE49-F238E27FC236}">
                <a16:creationId xmlns:a16="http://schemas.microsoft.com/office/drawing/2014/main" id="{19746F6D-55BA-4610-BC17-0A4621ECD565}"/>
              </a:ext>
            </a:extLst>
          </p:cNvPr>
          <p:cNvPicPr>
            <a:picLocks noChangeAspect="1"/>
          </p:cNvPicPr>
          <p:nvPr/>
        </p:nvPicPr>
        <p:blipFill>
          <a:blip r:embed="rId8"/>
          <a:stretch>
            <a:fillRect/>
          </a:stretch>
        </p:blipFill>
        <p:spPr>
          <a:xfrm>
            <a:off x="4888064" y="2668677"/>
            <a:ext cx="2916000" cy="1636403"/>
          </a:xfrm>
          <a:prstGeom prst="rect">
            <a:avLst/>
          </a:prstGeom>
        </p:spPr>
      </p:pic>
    </p:spTree>
    <p:extLst>
      <p:ext uri="{BB962C8B-B14F-4D97-AF65-F5344CB8AC3E}">
        <p14:creationId xmlns:p14="http://schemas.microsoft.com/office/powerpoint/2010/main" val="167800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65FC49-FEF7-454A-8F0C-B80C011791EF}" type="slidenum">
              <a:rPr lang="en-US" smtClean="0"/>
              <a:t>31</a:t>
            </a:fld>
            <a:endParaRPr lang="en-US" dirty="0"/>
          </a:p>
        </p:txBody>
      </p:sp>
      <p:sp>
        <p:nvSpPr>
          <p:cNvPr id="3" name="Rectangle 2"/>
          <p:cNvSpPr/>
          <p:nvPr/>
        </p:nvSpPr>
        <p:spPr>
          <a:xfrm>
            <a:off x="5375190" y="0"/>
            <a:ext cx="6816810" cy="3416320"/>
          </a:xfrm>
          <a:prstGeom prst="rect">
            <a:avLst/>
          </a:prstGeom>
        </p:spPr>
        <p:txBody>
          <a:bodyPr wrap="square">
            <a:spAutoFit/>
          </a:bodyPr>
          <a:lstStyle/>
          <a:p>
            <a:r>
              <a:rPr lang="en-US" sz="3600" b="1" dirty="0">
                <a:solidFill>
                  <a:srgbClr val="006FB7"/>
                </a:solidFill>
                <a:latin typeface="Futura Std Book"/>
              </a:rPr>
              <a:t>Youth Rights = Human Rights </a:t>
            </a:r>
          </a:p>
          <a:p>
            <a:endParaRPr lang="en-US" sz="2000" dirty="0">
              <a:solidFill>
                <a:srgbClr val="241F21"/>
              </a:solidFill>
              <a:latin typeface="itc-avant-garde-gothic-pro"/>
            </a:endParaRPr>
          </a:p>
          <a:p>
            <a:r>
              <a:rPr lang="en-US" sz="2000" dirty="0">
                <a:solidFill>
                  <a:srgbClr val="241F21"/>
                </a:solidFill>
                <a:latin typeface="itc-avant-garde-gothic-pro"/>
              </a:rPr>
              <a:t>Young people have same rights as other right holders, regardless of age.</a:t>
            </a:r>
          </a:p>
          <a:p>
            <a:endParaRPr lang="en-US" sz="2000" dirty="0">
              <a:solidFill>
                <a:srgbClr val="241F21"/>
              </a:solidFill>
              <a:latin typeface="itc-avant-garde-gothic-pro"/>
            </a:endParaRPr>
          </a:p>
          <a:p>
            <a:r>
              <a:rPr lang="en-US" sz="2000" dirty="0">
                <a:solidFill>
                  <a:srgbClr val="241F21"/>
                </a:solidFill>
                <a:latin typeface="itc-avant-garde-gothic-pro"/>
              </a:rPr>
              <a:t>Young people are part of civil society and have a role in it.</a:t>
            </a:r>
          </a:p>
          <a:p>
            <a:endParaRPr lang="en-US" sz="2000" dirty="0">
              <a:solidFill>
                <a:srgbClr val="241F21"/>
              </a:solidFill>
              <a:latin typeface="itc-avant-garde-gothic-pro"/>
            </a:endParaRPr>
          </a:p>
          <a:p>
            <a:r>
              <a:rPr lang="en-US" sz="2000" dirty="0">
                <a:solidFill>
                  <a:srgbClr val="241F21"/>
                </a:solidFill>
                <a:latin typeface="itc-avant-garde-gothic-pro"/>
              </a:rPr>
              <a:t>Young people can be civil society actors or human rights defenders.</a:t>
            </a:r>
            <a:br>
              <a:rPr lang="en-US" sz="2000" dirty="0">
                <a:solidFill>
                  <a:srgbClr val="241F21"/>
                </a:solidFill>
                <a:latin typeface="itc-avant-garde-gothic-pro"/>
              </a:rPr>
            </a:br>
            <a:endParaRPr lang="en-US" sz="2000" dirty="0">
              <a:solidFill>
                <a:srgbClr val="241F21"/>
              </a:solidFill>
              <a:latin typeface="itc-avant-garde-gothic-pro"/>
            </a:endParaRPr>
          </a:p>
        </p:txBody>
      </p:sp>
      <p:sp>
        <p:nvSpPr>
          <p:cNvPr id="7" name="Rectangle 6"/>
          <p:cNvSpPr/>
          <p:nvPr/>
        </p:nvSpPr>
        <p:spPr>
          <a:xfrm>
            <a:off x="1758277" y="6168528"/>
            <a:ext cx="3545360" cy="461665"/>
          </a:xfrm>
          <a:prstGeom prst="rect">
            <a:avLst/>
          </a:prstGeom>
        </p:spPr>
        <p:txBody>
          <a:bodyPr wrap="square">
            <a:spAutoFit/>
          </a:bodyPr>
          <a:lstStyle/>
          <a:p>
            <a:endParaRPr lang="en-US" sz="1200" i="1" dirty="0">
              <a:solidFill>
                <a:srgbClr val="241F21"/>
              </a:solidFill>
              <a:latin typeface="itc-avant-garde-gothic-pro"/>
            </a:endParaRPr>
          </a:p>
          <a:p>
            <a:r>
              <a:rPr lang="en-US" sz="1200" i="1" dirty="0">
                <a:solidFill>
                  <a:srgbClr val="241F21"/>
                </a:solidFill>
                <a:latin typeface="itc-avant-garde-gothic-pro"/>
              </a:rPr>
              <a:t>https://www.youthforum.org/topics/youth-rights</a:t>
            </a:r>
            <a:endParaRPr lang="en-US" sz="1200" b="0" i="1" dirty="0">
              <a:solidFill>
                <a:srgbClr val="241F21"/>
              </a:solidFill>
              <a:effectLst/>
              <a:latin typeface="itc-avant-garde-gothic-pro"/>
            </a:endParaRPr>
          </a:p>
        </p:txBody>
      </p:sp>
      <p:grpSp>
        <p:nvGrpSpPr>
          <p:cNvPr id="8" name="Group 7"/>
          <p:cNvGrpSpPr/>
          <p:nvPr/>
        </p:nvGrpSpPr>
        <p:grpSpPr>
          <a:xfrm>
            <a:off x="8227277" y="3064803"/>
            <a:ext cx="3693640" cy="3565390"/>
            <a:chOff x="3611382" y="3164383"/>
            <a:chExt cx="3436884" cy="3183773"/>
          </a:xfrm>
        </p:grpSpPr>
        <p:sp>
          <p:nvSpPr>
            <p:cNvPr id="9" name="Oval 8"/>
            <p:cNvSpPr/>
            <p:nvPr/>
          </p:nvSpPr>
          <p:spPr>
            <a:xfrm>
              <a:off x="3611382" y="3164383"/>
              <a:ext cx="3436884" cy="3183773"/>
            </a:xfrm>
            <a:prstGeom prst="ellipse">
              <a:avLst/>
            </a:prstGeom>
            <a:solidFill>
              <a:srgbClr val="006F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p:cNvSpPr txBox="1"/>
            <p:nvPr/>
          </p:nvSpPr>
          <p:spPr>
            <a:xfrm>
              <a:off x="3913130" y="3246247"/>
              <a:ext cx="2833389" cy="285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b="1" i="1" kern="1200" dirty="0">
                  <a:latin typeface="Futura Std Book"/>
                </a:rPr>
                <a:t>Article 1, 1998 Declaration on Human Rights Defenders</a:t>
              </a:r>
            </a:p>
            <a:p>
              <a:pPr lvl="0" algn="ctr" defTabSz="889000">
                <a:lnSpc>
                  <a:spcPct val="90000"/>
                </a:lnSpc>
                <a:spcBef>
                  <a:spcPct val="0"/>
                </a:spcBef>
                <a:spcAft>
                  <a:spcPct val="35000"/>
                </a:spcAft>
              </a:pPr>
              <a:r>
                <a:rPr lang="en-GB" sz="1400" b="0" i="0" kern="1200" dirty="0">
                  <a:latin typeface="Futura Std Book"/>
                </a:rPr>
                <a:t>Everyone has the right, individually and in association with others, to promote and to strive for the protection and realization of human rights and fundamental freedoms at the national and international levels.</a:t>
              </a:r>
              <a:endParaRPr lang="en-US" sz="1400" kern="1200" dirty="0">
                <a:latin typeface="Futura Std Book"/>
              </a:endParaRPr>
            </a:p>
          </p:txBody>
        </p:sp>
      </p:grpSp>
      <p:sp>
        <p:nvSpPr>
          <p:cNvPr id="11" name="Oval 10"/>
          <p:cNvSpPr/>
          <p:nvPr/>
        </p:nvSpPr>
        <p:spPr>
          <a:xfrm>
            <a:off x="5041557" y="3063501"/>
            <a:ext cx="3752837" cy="3657973"/>
          </a:xfrm>
          <a:prstGeom prst="ellipse">
            <a:avLst/>
          </a:prstGeom>
          <a:noFill/>
          <a:ln w="57150">
            <a:solidFill>
              <a:srgbClr val="006FB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latin typeface="+mj-lt"/>
              </a:rPr>
              <a:t>CIVIL SOCIETY ACTORS </a:t>
            </a:r>
          </a:p>
          <a:p>
            <a:pPr algn="ctr"/>
            <a:r>
              <a:rPr lang="en-US" sz="1600" dirty="0">
                <a:solidFill>
                  <a:schemeClr val="tx1"/>
                </a:solidFill>
              </a:rPr>
              <a:t>Advocacy Groups/ Community Groups/ </a:t>
            </a:r>
          </a:p>
          <a:p>
            <a:pPr algn="ctr"/>
            <a:r>
              <a:rPr lang="en-US" sz="1600" dirty="0">
                <a:solidFill>
                  <a:schemeClr val="tx1"/>
                </a:solidFill>
              </a:rPr>
              <a:t>Faith-based Organizations/</a:t>
            </a:r>
          </a:p>
          <a:p>
            <a:pPr algn="ctr"/>
            <a:r>
              <a:rPr lang="en-US" sz="1600" dirty="0">
                <a:solidFill>
                  <a:schemeClr val="tx1"/>
                </a:solidFill>
              </a:rPr>
              <a:t>Non-government or Non-profit Organizations/ Professional Associations/ Recreation, social or sports clubs/ Volunteer Organizations/ Charities/ </a:t>
            </a:r>
          </a:p>
          <a:p>
            <a:pPr algn="ctr"/>
            <a:r>
              <a:rPr lang="en-US" sz="1600" dirty="0">
                <a:solidFill>
                  <a:schemeClr val="tx1"/>
                </a:solidFill>
              </a:rPr>
              <a:t>Trade Unions/ Cooperatives/ </a:t>
            </a:r>
          </a:p>
          <a:p>
            <a:pPr algn="ctr"/>
            <a:r>
              <a:rPr lang="en-US" sz="1600" dirty="0">
                <a:solidFill>
                  <a:schemeClr val="tx1"/>
                </a:solidFill>
              </a:rPr>
              <a:t>Think Tanks/ Academic Institutions</a:t>
            </a:r>
          </a:p>
        </p:txBody>
      </p:sp>
      <p:pic>
        <p:nvPicPr>
          <p:cNvPr id="4" name="Picture 3">
            <a:extLst>
              <a:ext uri="{FF2B5EF4-FFF2-40B4-BE49-F238E27FC236}">
                <a16:creationId xmlns:a16="http://schemas.microsoft.com/office/drawing/2014/main" id="{293FE57B-1099-92D4-7666-1074E3FFE2F6}"/>
              </a:ext>
            </a:extLst>
          </p:cNvPr>
          <p:cNvPicPr>
            <a:picLocks noChangeAspect="1"/>
          </p:cNvPicPr>
          <p:nvPr/>
        </p:nvPicPr>
        <p:blipFill>
          <a:blip r:embed="rId3">
            <a:alphaModFix/>
          </a:blip>
          <a:stretch>
            <a:fillRect/>
          </a:stretch>
        </p:blipFill>
        <p:spPr>
          <a:xfrm>
            <a:off x="240981" y="3529065"/>
            <a:ext cx="4124926" cy="2812451"/>
          </a:xfrm>
          <a:prstGeom prst="rect">
            <a:avLst/>
          </a:prstGeom>
        </p:spPr>
      </p:pic>
      <p:sp>
        <p:nvSpPr>
          <p:cNvPr id="6" name="Oval 5">
            <a:extLst>
              <a:ext uri="{FF2B5EF4-FFF2-40B4-BE49-F238E27FC236}">
                <a16:creationId xmlns:a16="http://schemas.microsoft.com/office/drawing/2014/main" id="{FB931BAA-2641-83C7-2626-497F3216314F}"/>
              </a:ext>
            </a:extLst>
          </p:cNvPr>
          <p:cNvSpPr/>
          <p:nvPr/>
        </p:nvSpPr>
        <p:spPr>
          <a:xfrm>
            <a:off x="1907835" y="431191"/>
            <a:ext cx="1734527" cy="1592495"/>
          </a:xfrm>
          <a:prstGeom prst="ellipse">
            <a:avLst/>
          </a:prstGeom>
          <a:solidFill>
            <a:srgbClr val="E6C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mj-lt"/>
            </a:endParaRPr>
          </a:p>
        </p:txBody>
      </p:sp>
      <p:sp>
        <p:nvSpPr>
          <p:cNvPr id="12" name="Oval 11">
            <a:extLst>
              <a:ext uri="{FF2B5EF4-FFF2-40B4-BE49-F238E27FC236}">
                <a16:creationId xmlns:a16="http://schemas.microsoft.com/office/drawing/2014/main" id="{B27AA50A-6521-BD47-2C6D-6F76954349AB}"/>
              </a:ext>
            </a:extLst>
          </p:cNvPr>
          <p:cNvSpPr/>
          <p:nvPr/>
        </p:nvSpPr>
        <p:spPr>
          <a:xfrm>
            <a:off x="24694" y="2952054"/>
            <a:ext cx="792362" cy="791822"/>
          </a:xfrm>
          <a:prstGeom prst="ellipse">
            <a:avLst/>
          </a:prstGeom>
          <a:solidFill>
            <a:srgbClr val="30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mj-lt"/>
            </a:endParaRPr>
          </a:p>
        </p:txBody>
      </p:sp>
      <p:sp>
        <p:nvSpPr>
          <p:cNvPr id="13" name="Oval 12">
            <a:extLst>
              <a:ext uri="{FF2B5EF4-FFF2-40B4-BE49-F238E27FC236}">
                <a16:creationId xmlns:a16="http://schemas.microsoft.com/office/drawing/2014/main" id="{330C3E15-CA53-55C5-794F-442E2FD7D450}"/>
              </a:ext>
            </a:extLst>
          </p:cNvPr>
          <p:cNvSpPr/>
          <p:nvPr/>
        </p:nvSpPr>
        <p:spPr>
          <a:xfrm>
            <a:off x="428825" y="1122365"/>
            <a:ext cx="1329451" cy="1253222"/>
          </a:xfrm>
          <a:prstGeom prst="ellipse">
            <a:avLst/>
          </a:prstGeom>
          <a:solidFill>
            <a:srgbClr val="C3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sp>
        <p:nvSpPr>
          <p:cNvPr id="14" name="Oval 13">
            <a:extLst>
              <a:ext uri="{FF2B5EF4-FFF2-40B4-BE49-F238E27FC236}">
                <a16:creationId xmlns:a16="http://schemas.microsoft.com/office/drawing/2014/main" id="{E780536F-E6EE-3733-514C-69A9EA989B7A}"/>
              </a:ext>
            </a:extLst>
          </p:cNvPr>
          <p:cNvSpPr/>
          <p:nvPr/>
        </p:nvSpPr>
        <p:spPr>
          <a:xfrm>
            <a:off x="4159706" y="3095398"/>
            <a:ext cx="1171205" cy="1069812"/>
          </a:xfrm>
          <a:prstGeom prst="ellipse">
            <a:avLst/>
          </a:prstGeom>
          <a:solidFill>
            <a:srgbClr val="4B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mj-lt"/>
            </a:endParaRPr>
          </a:p>
        </p:txBody>
      </p:sp>
      <p:sp>
        <p:nvSpPr>
          <p:cNvPr id="15" name="Oval 14">
            <a:extLst>
              <a:ext uri="{FF2B5EF4-FFF2-40B4-BE49-F238E27FC236}">
                <a16:creationId xmlns:a16="http://schemas.microsoft.com/office/drawing/2014/main" id="{EC0EBBE3-C397-92EE-570F-EBD8C7C9D96B}"/>
              </a:ext>
            </a:extLst>
          </p:cNvPr>
          <p:cNvSpPr/>
          <p:nvPr/>
        </p:nvSpPr>
        <p:spPr>
          <a:xfrm>
            <a:off x="2143775" y="2493087"/>
            <a:ext cx="792362" cy="791822"/>
          </a:xfrm>
          <a:prstGeom prst="ellipse">
            <a:avLst/>
          </a:prstGeom>
          <a:solidFill>
            <a:srgbClr val="30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latin typeface="+mj-lt"/>
            </a:endParaRPr>
          </a:p>
        </p:txBody>
      </p:sp>
      <p:sp>
        <p:nvSpPr>
          <p:cNvPr id="16" name="TextBox 15">
            <a:extLst>
              <a:ext uri="{FF2B5EF4-FFF2-40B4-BE49-F238E27FC236}">
                <a16:creationId xmlns:a16="http://schemas.microsoft.com/office/drawing/2014/main" id="{6A96497F-0C7E-8BFC-F2C9-5A1DB1011D52}"/>
              </a:ext>
            </a:extLst>
          </p:cNvPr>
          <p:cNvSpPr txBox="1"/>
          <p:nvPr/>
        </p:nvSpPr>
        <p:spPr>
          <a:xfrm>
            <a:off x="2159349" y="2750498"/>
            <a:ext cx="1132427" cy="276999"/>
          </a:xfrm>
          <a:prstGeom prst="rect">
            <a:avLst/>
          </a:prstGeom>
          <a:noFill/>
        </p:spPr>
        <p:txBody>
          <a:bodyPr wrap="square" rtlCol="0">
            <a:spAutoFit/>
          </a:bodyPr>
          <a:lstStyle/>
          <a:p>
            <a:r>
              <a:rPr lang="en-GB" sz="1200" b="1" dirty="0">
                <a:solidFill>
                  <a:schemeClr val="bg1"/>
                </a:solidFill>
              </a:rPr>
              <a:t>Education</a:t>
            </a:r>
            <a:endParaRPr lang="en-GB" sz="1400" b="1" dirty="0">
              <a:solidFill>
                <a:schemeClr val="bg1"/>
              </a:solidFill>
            </a:endParaRPr>
          </a:p>
        </p:txBody>
      </p:sp>
      <p:sp>
        <p:nvSpPr>
          <p:cNvPr id="17" name="Oval 16">
            <a:extLst>
              <a:ext uri="{FF2B5EF4-FFF2-40B4-BE49-F238E27FC236}">
                <a16:creationId xmlns:a16="http://schemas.microsoft.com/office/drawing/2014/main" id="{9197B609-8F9B-DFCF-CEC4-977DF7850F29}"/>
              </a:ext>
            </a:extLst>
          </p:cNvPr>
          <p:cNvSpPr/>
          <p:nvPr/>
        </p:nvSpPr>
        <p:spPr>
          <a:xfrm>
            <a:off x="921049" y="2375587"/>
            <a:ext cx="986786" cy="851003"/>
          </a:xfrm>
          <a:prstGeom prst="ellipse">
            <a:avLst/>
          </a:prstGeom>
          <a:solidFill>
            <a:srgbClr val="4B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mj-lt"/>
            </a:endParaRPr>
          </a:p>
        </p:txBody>
      </p:sp>
      <p:sp>
        <p:nvSpPr>
          <p:cNvPr id="18" name="Oval 17">
            <a:extLst>
              <a:ext uri="{FF2B5EF4-FFF2-40B4-BE49-F238E27FC236}">
                <a16:creationId xmlns:a16="http://schemas.microsoft.com/office/drawing/2014/main" id="{86AFDAD7-041B-DE9A-F0D6-A0FFE80192F3}"/>
              </a:ext>
            </a:extLst>
          </p:cNvPr>
          <p:cNvSpPr/>
          <p:nvPr/>
        </p:nvSpPr>
        <p:spPr>
          <a:xfrm>
            <a:off x="3915639" y="1007275"/>
            <a:ext cx="792362" cy="791822"/>
          </a:xfrm>
          <a:prstGeom prst="ellipse">
            <a:avLst/>
          </a:prstGeom>
          <a:solidFill>
            <a:srgbClr val="30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sp>
        <p:nvSpPr>
          <p:cNvPr id="19" name="Oval 18">
            <a:extLst>
              <a:ext uri="{FF2B5EF4-FFF2-40B4-BE49-F238E27FC236}">
                <a16:creationId xmlns:a16="http://schemas.microsoft.com/office/drawing/2014/main" id="{39541248-BF6F-2BB0-AD9F-AA8F2D3D37B1}"/>
              </a:ext>
            </a:extLst>
          </p:cNvPr>
          <p:cNvSpPr/>
          <p:nvPr/>
        </p:nvSpPr>
        <p:spPr>
          <a:xfrm>
            <a:off x="3177649" y="1901345"/>
            <a:ext cx="1494408" cy="1367739"/>
          </a:xfrm>
          <a:prstGeom prst="ellipse">
            <a:avLst/>
          </a:prstGeom>
          <a:solidFill>
            <a:srgbClr val="C3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sp>
        <p:nvSpPr>
          <p:cNvPr id="20" name="TextBox 19">
            <a:extLst>
              <a:ext uri="{FF2B5EF4-FFF2-40B4-BE49-F238E27FC236}">
                <a16:creationId xmlns:a16="http://schemas.microsoft.com/office/drawing/2014/main" id="{8FB7F1A6-6D4C-14BC-A82E-64BCE20092DD}"/>
              </a:ext>
            </a:extLst>
          </p:cNvPr>
          <p:cNvSpPr txBox="1"/>
          <p:nvPr/>
        </p:nvSpPr>
        <p:spPr>
          <a:xfrm>
            <a:off x="2105706" y="880968"/>
            <a:ext cx="1367546" cy="584775"/>
          </a:xfrm>
          <a:prstGeom prst="rect">
            <a:avLst/>
          </a:prstGeom>
          <a:noFill/>
        </p:spPr>
        <p:txBody>
          <a:bodyPr wrap="square" rtlCol="0">
            <a:spAutoFit/>
          </a:bodyPr>
          <a:lstStyle/>
          <a:p>
            <a:r>
              <a:rPr lang="en-US" sz="1600" b="1" dirty="0">
                <a:solidFill>
                  <a:schemeClr val="bg1"/>
                </a:solidFill>
                <a:latin typeface="+mj-lt"/>
              </a:rPr>
              <a:t>Freedom from discrimination</a:t>
            </a:r>
            <a:endParaRPr lang="en-GB" b="1" dirty="0">
              <a:solidFill>
                <a:schemeClr val="bg1"/>
              </a:solidFill>
              <a:latin typeface="+mj-lt"/>
            </a:endParaRPr>
          </a:p>
        </p:txBody>
      </p:sp>
      <p:sp>
        <p:nvSpPr>
          <p:cNvPr id="21" name="TextBox 20">
            <a:extLst>
              <a:ext uri="{FF2B5EF4-FFF2-40B4-BE49-F238E27FC236}">
                <a16:creationId xmlns:a16="http://schemas.microsoft.com/office/drawing/2014/main" id="{BB5C56EC-3BA1-462A-A392-7D6D75675297}"/>
              </a:ext>
            </a:extLst>
          </p:cNvPr>
          <p:cNvSpPr txBox="1"/>
          <p:nvPr/>
        </p:nvSpPr>
        <p:spPr>
          <a:xfrm>
            <a:off x="569221" y="1363660"/>
            <a:ext cx="1201975" cy="1015663"/>
          </a:xfrm>
          <a:prstGeom prst="rect">
            <a:avLst/>
          </a:prstGeom>
          <a:noFill/>
        </p:spPr>
        <p:txBody>
          <a:bodyPr wrap="square" rtlCol="0">
            <a:spAutoFit/>
          </a:bodyPr>
          <a:lstStyle/>
          <a:p>
            <a:r>
              <a:rPr lang="en-US" sz="1400" b="1" dirty="0">
                <a:solidFill>
                  <a:schemeClr val="bg1"/>
                </a:solidFill>
                <a:latin typeface="+mj-lt"/>
              </a:rPr>
              <a:t>Freedom of assembly and association</a:t>
            </a:r>
            <a:endParaRPr lang="en-GB" sz="1400" b="1" dirty="0">
              <a:solidFill>
                <a:schemeClr val="bg1"/>
              </a:solidFill>
              <a:latin typeface="+mj-lt"/>
            </a:endParaRPr>
          </a:p>
          <a:p>
            <a:endParaRPr lang="en-GB" dirty="0">
              <a:solidFill>
                <a:schemeClr val="bg1"/>
              </a:solidFill>
            </a:endParaRPr>
          </a:p>
        </p:txBody>
      </p:sp>
      <p:sp>
        <p:nvSpPr>
          <p:cNvPr id="22" name="TextBox 21">
            <a:extLst>
              <a:ext uri="{FF2B5EF4-FFF2-40B4-BE49-F238E27FC236}">
                <a16:creationId xmlns:a16="http://schemas.microsoft.com/office/drawing/2014/main" id="{14F0C629-B641-2595-4A5A-AEC6C7FE98F9}"/>
              </a:ext>
            </a:extLst>
          </p:cNvPr>
          <p:cNvSpPr txBox="1"/>
          <p:nvPr/>
        </p:nvSpPr>
        <p:spPr>
          <a:xfrm>
            <a:off x="3369262" y="2294060"/>
            <a:ext cx="1405033" cy="769441"/>
          </a:xfrm>
          <a:prstGeom prst="rect">
            <a:avLst/>
          </a:prstGeom>
          <a:noFill/>
        </p:spPr>
        <p:txBody>
          <a:bodyPr wrap="square" rtlCol="0">
            <a:spAutoFit/>
          </a:bodyPr>
          <a:lstStyle/>
          <a:p>
            <a:r>
              <a:rPr lang="en-US" sz="1400" b="1" dirty="0">
                <a:solidFill>
                  <a:schemeClr val="bg1"/>
                </a:solidFill>
                <a:latin typeface="+mj-lt"/>
              </a:rPr>
              <a:t>Participation in public affairs</a:t>
            </a:r>
            <a:endParaRPr lang="en-GB" sz="1400" b="1" dirty="0">
              <a:solidFill>
                <a:schemeClr val="bg1"/>
              </a:solidFill>
              <a:latin typeface="+mj-lt"/>
            </a:endParaRPr>
          </a:p>
          <a:p>
            <a:endParaRPr lang="en-GB" sz="1600" dirty="0">
              <a:solidFill>
                <a:schemeClr val="bg1"/>
              </a:solidFill>
            </a:endParaRPr>
          </a:p>
        </p:txBody>
      </p:sp>
      <p:sp>
        <p:nvSpPr>
          <p:cNvPr id="23" name="TextBox 22">
            <a:extLst>
              <a:ext uri="{FF2B5EF4-FFF2-40B4-BE49-F238E27FC236}">
                <a16:creationId xmlns:a16="http://schemas.microsoft.com/office/drawing/2014/main" id="{9228E14B-4A11-720C-A15A-57D26DB2F033}"/>
              </a:ext>
            </a:extLst>
          </p:cNvPr>
          <p:cNvSpPr txBox="1"/>
          <p:nvPr/>
        </p:nvSpPr>
        <p:spPr>
          <a:xfrm>
            <a:off x="4005077" y="1262331"/>
            <a:ext cx="747203" cy="276999"/>
          </a:xfrm>
          <a:prstGeom prst="rect">
            <a:avLst/>
          </a:prstGeom>
          <a:noFill/>
        </p:spPr>
        <p:txBody>
          <a:bodyPr wrap="square" rtlCol="0">
            <a:spAutoFit/>
          </a:bodyPr>
          <a:lstStyle/>
          <a:p>
            <a:r>
              <a:rPr lang="en-GB" sz="1200" b="1" dirty="0">
                <a:solidFill>
                  <a:schemeClr val="bg1"/>
                </a:solidFill>
              </a:rPr>
              <a:t>Health</a:t>
            </a:r>
            <a:endParaRPr lang="en-GB" sz="1400" b="1" dirty="0">
              <a:solidFill>
                <a:schemeClr val="bg1"/>
              </a:solidFill>
            </a:endParaRPr>
          </a:p>
        </p:txBody>
      </p:sp>
      <p:sp>
        <p:nvSpPr>
          <p:cNvPr id="24" name="TextBox 23">
            <a:extLst>
              <a:ext uri="{FF2B5EF4-FFF2-40B4-BE49-F238E27FC236}">
                <a16:creationId xmlns:a16="http://schemas.microsoft.com/office/drawing/2014/main" id="{CA8FABD3-C69A-45CC-D86E-0148C788CFD5}"/>
              </a:ext>
            </a:extLst>
          </p:cNvPr>
          <p:cNvSpPr txBox="1"/>
          <p:nvPr/>
        </p:nvSpPr>
        <p:spPr>
          <a:xfrm>
            <a:off x="144934" y="3199047"/>
            <a:ext cx="1132427" cy="276999"/>
          </a:xfrm>
          <a:prstGeom prst="rect">
            <a:avLst/>
          </a:prstGeom>
          <a:noFill/>
        </p:spPr>
        <p:txBody>
          <a:bodyPr wrap="square" rtlCol="0">
            <a:spAutoFit/>
          </a:bodyPr>
          <a:lstStyle/>
          <a:p>
            <a:r>
              <a:rPr lang="en-GB" sz="1200" b="1" dirty="0">
                <a:solidFill>
                  <a:schemeClr val="bg1"/>
                </a:solidFill>
              </a:rPr>
              <a:t>Work</a:t>
            </a:r>
            <a:endParaRPr lang="en-GB" sz="1400" b="1" dirty="0">
              <a:solidFill>
                <a:schemeClr val="bg1"/>
              </a:solidFill>
            </a:endParaRPr>
          </a:p>
        </p:txBody>
      </p:sp>
      <p:sp>
        <p:nvSpPr>
          <p:cNvPr id="25" name="TextBox 24">
            <a:extLst>
              <a:ext uri="{FF2B5EF4-FFF2-40B4-BE49-F238E27FC236}">
                <a16:creationId xmlns:a16="http://schemas.microsoft.com/office/drawing/2014/main" id="{84408433-EBAE-6373-48E5-37C27D96DEA5}"/>
              </a:ext>
            </a:extLst>
          </p:cNvPr>
          <p:cNvSpPr txBox="1"/>
          <p:nvPr/>
        </p:nvSpPr>
        <p:spPr>
          <a:xfrm>
            <a:off x="4186008" y="3399471"/>
            <a:ext cx="11324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Freedom of expression</a:t>
            </a:r>
            <a:endParaRPr lang="en-GB" sz="1200" b="1" dirty="0">
              <a:solidFill>
                <a:schemeClr val="bg1"/>
              </a:solidFill>
              <a:latin typeface="+mj-lt"/>
            </a:endParaRPr>
          </a:p>
        </p:txBody>
      </p:sp>
      <p:sp>
        <p:nvSpPr>
          <p:cNvPr id="28" name="TextBox 27">
            <a:extLst>
              <a:ext uri="{FF2B5EF4-FFF2-40B4-BE49-F238E27FC236}">
                <a16:creationId xmlns:a16="http://schemas.microsoft.com/office/drawing/2014/main" id="{AAF00DB2-1943-32C4-1325-BD4E5122C657}"/>
              </a:ext>
            </a:extLst>
          </p:cNvPr>
          <p:cNvSpPr txBox="1"/>
          <p:nvPr/>
        </p:nvSpPr>
        <p:spPr>
          <a:xfrm>
            <a:off x="1028506" y="2631560"/>
            <a:ext cx="1132427" cy="307777"/>
          </a:xfrm>
          <a:prstGeom prst="rect">
            <a:avLst/>
          </a:prstGeom>
          <a:noFill/>
        </p:spPr>
        <p:txBody>
          <a:bodyPr wrap="square" rtlCol="0">
            <a:spAutoFit/>
          </a:bodyPr>
          <a:lstStyle/>
          <a:p>
            <a:r>
              <a:rPr lang="en-US" sz="1400" b="1" dirty="0">
                <a:solidFill>
                  <a:schemeClr val="bg1"/>
                </a:solidFill>
                <a:latin typeface="+mj-lt"/>
              </a:rPr>
              <a:t>Housing</a:t>
            </a:r>
            <a:endParaRPr lang="en-GB" sz="1400" b="1" dirty="0">
              <a:solidFill>
                <a:schemeClr val="bg1"/>
              </a:solidFill>
              <a:latin typeface="+mj-lt"/>
            </a:endParaRPr>
          </a:p>
        </p:txBody>
      </p:sp>
    </p:spTree>
    <p:extLst>
      <p:ext uri="{BB962C8B-B14F-4D97-AF65-F5344CB8AC3E}">
        <p14:creationId xmlns:p14="http://schemas.microsoft.com/office/powerpoint/2010/main" val="1354539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89632295-1DAD-1DEA-8383-161DF5DF3F40}"/>
              </a:ext>
            </a:extLst>
          </p:cNvPr>
          <p:cNvSpPr/>
          <p:nvPr/>
        </p:nvSpPr>
        <p:spPr>
          <a:xfrm>
            <a:off x="9383102" y="1972126"/>
            <a:ext cx="394619" cy="377756"/>
          </a:xfrm>
          <a:prstGeom prst="ellipse">
            <a:avLst/>
          </a:prstGeom>
          <a:solidFill>
            <a:srgbClr val="32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106" name="Graphic 105" descr="User outline">
            <a:extLst>
              <a:ext uri="{FF2B5EF4-FFF2-40B4-BE49-F238E27FC236}">
                <a16:creationId xmlns:a16="http://schemas.microsoft.com/office/drawing/2014/main" id="{FB666BFA-6DFF-1AFB-0EC7-15B51F5912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3468" y="1980899"/>
            <a:ext cx="318337" cy="318337"/>
          </a:xfrm>
          <a:prstGeom prst="rect">
            <a:avLst/>
          </a:prstGeom>
        </p:spPr>
      </p:pic>
      <p:pic>
        <p:nvPicPr>
          <p:cNvPr id="107" name="Graphic 106" descr="User outline">
            <a:extLst>
              <a:ext uri="{FF2B5EF4-FFF2-40B4-BE49-F238E27FC236}">
                <a16:creationId xmlns:a16="http://schemas.microsoft.com/office/drawing/2014/main" id="{A6C68286-A168-0698-0CB8-755D61252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5925" y="1994177"/>
            <a:ext cx="293100" cy="293100"/>
          </a:xfrm>
          <a:prstGeom prst="rect">
            <a:avLst/>
          </a:prstGeom>
        </p:spPr>
      </p:pic>
      <p:sp>
        <p:nvSpPr>
          <p:cNvPr id="94" name="Oval 93">
            <a:extLst>
              <a:ext uri="{FF2B5EF4-FFF2-40B4-BE49-F238E27FC236}">
                <a16:creationId xmlns:a16="http://schemas.microsoft.com/office/drawing/2014/main" id="{DA8CD5D1-2F62-62BE-4E0E-D06E5EB63335}"/>
              </a:ext>
            </a:extLst>
          </p:cNvPr>
          <p:cNvSpPr/>
          <p:nvPr/>
        </p:nvSpPr>
        <p:spPr>
          <a:xfrm>
            <a:off x="11114501" y="1960167"/>
            <a:ext cx="394619" cy="377756"/>
          </a:xfrm>
          <a:prstGeom prst="ellipse">
            <a:avLst/>
          </a:prstGeom>
          <a:solidFill>
            <a:srgbClr val="AED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95" name="Graphic 94" descr="User outline">
            <a:extLst>
              <a:ext uri="{FF2B5EF4-FFF2-40B4-BE49-F238E27FC236}">
                <a16:creationId xmlns:a16="http://schemas.microsoft.com/office/drawing/2014/main" id="{A83DE5EB-3F45-49FD-7712-4BEC3FACC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4867" y="1968940"/>
            <a:ext cx="318337" cy="318337"/>
          </a:xfrm>
          <a:prstGeom prst="rect">
            <a:avLst/>
          </a:prstGeom>
        </p:spPr>
      </p:pic>
      <p:pic>
        <p:nvPicPr>
          <p:cNvPr id="86" name="Graphic 85" descr="User outline">
            <a:extLst>
              <a:ext uri="{FF2B5EF4-FFF2-40B4-BE49-F238E27FC236}">
                <a16:creationId xmlns:a16="http://schemas.microsoft.com/office/drawing/2014/main" id="{19598F04-5C91-C75F-B17D-5889E11563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4620" y="2554485"/>
            <a:ext cx="293100" cy="293100"/>
          </a:xfrm>
          <a:prstGeom prst="rect">
            <a:avLst/>
          </a:prstGeom>
        </p:spPr>
      </p:pic>
      <p:pic>
        <p:nvPicPr>
          <p:cNvPr id="35" name="Picture 34">
            <a:extLst>
              <a:ext uri="{FF2B5EF4-FFF2-40B4-BE49-F238E27FC236}">
                <a16:creationId xmlns:a16="http://schemas.microsoft.com/office/drawing/2014/main" id="{AF0A526A-C654-9D55-B420-24884DA68CA7}"/>
              </a:ext>
            </a:extLst>
          </p:cNvPr>
          <p:cNvPicPr>
            <a:picLocks noChangeAspect="1"/>
          </p:cNvPicPr>
          <p:nvPr/>
        </p:nvPicPr>
        <p:blipFill>
          <a:blip r:embed="rId7">
            <a:alphaModFix/>
          </a:blip>
          <a:stretch>
            <a:fillRect/>
          </a:stretch>
        </p:blipFill>
        <p:spPr>
          <a:xfrm>
            <a:off x="240981" y="3529065"/>
            <a:ext cx="4124926" cy="2812451"/>
          </a:xfrm>
          <a:prstGeom prst="rect">
            <a:avLst/>
          </a:prstGeom>
        </p:spPr>
      </p:pic>
      <p:sp>
        <p:nvSpPr>
          <p:cNvPr id="6" name="Oval 5">
            <a:extLst>
              <a:ext uri="{FF2B5EF4-FFF2-40B4-BE49-F238E27FC236}">
                <a16:creationId xmlns:a16="http://schemas.microsoft.com/office/drawing/2014/main" id="{5964416E-E1CC-5446-CB58-6F6B0A7345AF}"/>
              </a:ext>
            </a:extLst>
          </p:cNvPr>
          <p:cNvSpPr/>
          <p:nvPr/>
        </p:nvSpPr>
        <p:spPr>
          <a:xfrm>
            <a:off x="2429618" y="711639"/>
            <a:ext cx="1734527" cy="1592495"/>
          </a:xfrm>
          <a:prstGeom prst="ellipse">
            <a:avLst/>
          </a:prstGeom>
          <a:solidFill>
            <a:srgbClr val="E6C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mj-lt"/>
            </a:endParaRPr>
          </a:p>
        </p:txBody>
      </p:sp>
      <p:sp>
        <p:nvSpPr>
          <p:cNvPr id="8" name="Oval 7">
            <a:extLst>
              <a:ext uri="{FF2B5EF4-FFF2-40B4-BE49-F238E27FC236}">
                <a16:creationId xmlns:a16="http://schemas.microsoft.com/office/drawing/2014/main" id="{EA1FBD54-55FE-873C-FF20-AD83265B8AA7}"/>
              </a:ext>
            </a:extLst>
          </p:cNvPr>
          <p:cNvSpPr/>
          <p:nvPr/>
        </p:nvSpPr>
        <p:spPr>
          <a:xfrm>
            <a:off x="658759" y="1279975"/>
            <a:ext cx="1329451" cy="1253222"/>
          </a:xfrm>
          <a:prstGeom prst="ellipse">
            <a:avLst/>
          </a:prstGeom>
          <a:solidFill>
            <a:srgbClr val="C3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sp>
        <p:nvSpPr>
          <p:cNvPr id="10" name="Oval 9">
            <a:extLst>
              <a:ext uri="{FF2B5EF4-FFF2-40B4-BE49-F238E27FC236}">
                <a16:creationId xmlns:a16="http://schemas.microsoft.com/office/drawing/2014/main" id="{222C5118-5126-217E-248E-1FF915FBD225}"/>
              </a:ext>
            </a:extLst>
          </p:cNvPr>
          <p:cNvSpPr/>
          <p:nvPr/>
        </p:nvSpPr>
        <p:spPr>
          <a:xfrm>
            <a:off x="1859003" y="2262330"/>
            <a:ext cx="1331157" cy="1277996"/>
          </a:xfrm>
          <a:prstGeom prst="ellipse">
            <a:avLst/>
          </a:prstGeom>
          <a:solidFill>
            <a:srgbClr val="30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latin typeface="+mj-lt"/>
            </a:endParaRPr>
          </a:p>
        </p:txBody>
      </p:sp>
      <p:sp>
        <p:nvSpPr>
          <p:cNvPr id="11" name="TextBox 10">
            <a:extLst>
              <a:ext uri="{FF2B5EF4-FFF2-40B4-BE49-F238E27FC236}">
                <a16:creationId xmlns:a16="http://schemas.microsoft.com/office/drawing/2014/main" id="{795AF200-A134-1F82-52CF-675597151B5E}"/>
              </a:ext>
            </a:extLst>
          </p:cNvPr>
          <p:cNvSpPr txBox="1"/>
          <p:nvPr/>
        </p:nvSpPr>
        <p:spPr>
          <a:xfrm>
            <a:off x="2209381" y="2721887"/>
            <a:ext cx="1132427" cy="307777"/>
          </a:xfrm>
          <a:prstGeom prst="rect">
            <a:avLst/>
          </a:prstGeom>
          <a:noFill/>
        </p:spPr>
        <p:txBody>
          <a:bodyPr wrap="square" rtlCol="0">
            <a:spAutoFit/>
          </a:bodyPr>
          <a:lstStyle/>
          <a:p>
            <a:r>
              <a:rPr lang="en-GB" sz="1400" b="1" dirty="0">
                <a:solidFill>
                  <a:schemeClr val="bg1"/>
                </a:solidFill>
              </a:rPr>
              <a:t>States</a:t>
            </a:r>
          </a:p>
        </p:txBody>
      </p:sp>
      <p:sp>
        <p:nvSpPr>
          <p:cNvPr id="12" name="Oval 11">
            <a:extLst>
              <a:ext uri="{FF2B5EF4-FFF2-40B4-BE49-F238E27FC236}">
                <a16:creationId xmlns:a16="http://schemas.microsoft.com/office/drawing/2014/main" id="{C640277D-F9AC-DF3D-D3D7-23AC5EB737DA}"/>
              </a:ext>
            </a:extLst>
          </p:cNvPr>
          <p:cNvSpPr/>
          <p:nvPr/>
        </p:nvSpPr>
        <p:spPr>
          <a:xfrm>
            <a:off x="419022" y="2533197"/>
            <a:ext cx="1158597" cy="1130736"/>
          </a:xfrm>
          <a:prstGeom prst="ellipse">
            <a:avLst/>
          </a:prstGeom>
          <a:solidFill>
            <a:srgbClr val="4B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mj-lt"/>
            </a:endParaRPr>
          </a:p>
        </p:txBody>
      </p:sp>
      <p:sp>
        <p:nvSpPr>
          <p:cNvPr id="14" name="Oval 13">
            <a:extLst>
              <a:ext uri="{FF2B5EF4-FFF2-40B4-BE49-F238E27FC236}">
                <a16:creationId xmlns:a16="http://schemas.microsoft.com/office/drawing/2014/main" id="{5E90E977-FB51-60FA-A9A1-AE1843F47B7F}"/>
              </a:ext>
            </a:extLst>
          </p:cNvPr>
          <p:cNvSpPr/>
          <p:nvPr/>
        </p:nvSpPr>
        <p:spPr>
          <a:xfrm>
            <a:off x="3393000" y="2385032"/>
            <a:ext cx="1365847" cy="1325563"/>
          </a:xfrm>
          <a:prstGeom prst="ellipse">
            <a:avLst/>
          </a:prstGeom>
          <a:solidFill>
            <a:srgbClr val="C3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sp>
        <p:nvSpPr>
          <p:cNvPr id="15" name="TextBox 14">
            <a:extLst>
              <a:ext uri="{FF2B5EF4-FFF2-40B4-BE49-F238E27FC236}">
                <a16:creationId xmlns:a16="http://schemas.microsoft.com/office/drawing/2014/main" id="{128099D5-B535-3C8B-F318-1650E5687A9E}"/>
              </a:ext>
            </a:extLst>
          </p:cNvPr>
          <p:cNvSpPr txBox="1"/>
          <p:nvPr/>
        </p:nvSpPr>
        <p:spPr>
          <a:xfrm>
            <a:off x="2709227" y="1194522"/>
            <a:ext cx="1367546" cy="584775"/>
          </a:xfrm>
          <a:prstGeom prst="rect">
            <a:avLst/>
          </a:prstGeom>
          <a:noFill/>
        </p:spPr>
        <p:txBody>
          <a:bodyPr wrap="square" rtlCol="0">
            <a:spAutoFit/>
          </a:bodyPr>
          <a:lstStyle/>
          <a:p>
            <a:r>
              <a:rPr lang="en-US" sz="3200" b="1" dirty="0">
                <a:solidFill>
                  <a:schemeClr val="bg1"/>
                </a:solidFill>
                <a:latin typeface="+mj-lt"/>
              </a:rPr>
              <a:t>Youth</a:t>
            </a:r>
            <a:endParaRPr lang="en-GB" sz="3600" b="1" dirty="0">
              <a:solidFill>
                <a:schemeClr val="bg1"/>
              </a:solidFill>
              <a:latin typeface="+mj-lt"/>
            </a:endParaRPr>
          </a:p>
        </p:txBody>
      </p:sp>
      <p:sp>
        <p:nvSpPr>
          <p:cNvPr id="16" name="TextBox 15">
            <a:extLst>
              <a:ext uri="{FF2B5EF4-FFF2-40B4-BE49-F238E27FC236}">
                <a16:creationId xmlns:a16="http://schemas.microsoft.com/office/drawing/2014/main" id="{8ECA9410-0294-C312-2533-0379D75F726B}"/>
              </a:ext>
            </a:extLst>
          </p:cNvPr>
          <p:cNvSpPr txBox="1"/>
          <p:nvPr/>
        </p:nvSpPr>
        <p:spPr>
          <a:xfrm>
            <a:off x="741753" y="1699571"/>
            <a:ext cx="1201975" cy="523220"/>
          </a:xfrm>
          <a:prstGeom prst="rect">
            <a:avLst/>
          </a:prstGeom>
          <a:noFill/>
        </p:spPr>
        <p:txBody>
          <a:bodyPr wrap="square" rtlCol="0">
            <a:spAutoFit/>
          </a:bodyPr>
          <a:lstStyle/>
          <a:p>
            <a:pPr algn="ctr"/>
            <a:r>
              <a:rPr lang="en-US" sz="1400" b="1" dirty="0">
                <a:solidFill>
                  <a:schemeClr val="bg1"/>
                </a:solidFill>
                <a:latin typeface="+mj-lt"/>
              </a:rPr>
              <a:t>Civil Society Actors</a:t>
            </a:r>
            <a:endParaRPr lang="en-GB" sz="1400" b="1" dirty="0">
              <a:solidFill>
                <a:schemeClr val="bg1"/>
              </a:solidFill>
              <a:latin typeface="+mj-lt"/>
            </a:endParaRPr>
          </a:p>
        </p:txBody>
      </p:sp>
      <p:sp>
        <p:nvSpPr>
          <p:cNvPr id="17" name="TextBox 16">
            <a:extLst>
              <a:ext uri="{FF2B5EF4-FFF2-40B4-BE49-F238E27FC236}">
                <a16:creationId xmlns:a16="http://schemas.microsoft.com/office/drawing/2014/main" id="{1B3930FC-77C9-DDF4-3138-7040B6E84DBB}"/>
              </a:ext>
            </a:extLst>
          </p:cNvPr>
          <p:cNvSpPr txBox="1"/>
          <p:nvPr/>
        </p:nvSpPr>
        <p:spPr>
          <a:xfrm>
            <a:off x="3414551" y="2891417"/>
            <a:ext cx="14050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United Nations</a:t>
            </a:r>
            <a:endParaRPr lang="en-GB" sz="1400" b="1" dirty="0">
              <a:solidFill>
                <a:schemeClr val="bg1"/>
              </a:solidFill>
              <a:latin typeface="+mj-lt"/>
            </a:endParaRPr>
          </a:p>
        </p:txBody>
      </p:sp>
      <p:sp>
        <p:nvSpPr>
          <p:cNvPr id="21" name="TextBox 20">
            <a:extLst>
              <a:ext uri="{FF2B5EF4-FFF2-40B4-BE49-F238E27FC236}">
                <a16:creationId xmlns:a16="http://schemas.microsoft.com/office/drawing/2014/main" id="{7CD71FC3-36F6-06B6-00C0-561F83A41063}"/>
              </a:ext>
            </a:extLst>
          </p:cNvPr>
          <p:cNvSpPr txBox="1"/>
          <p:nvPr/>
        </p:nvSpPr>
        <p:spPr>
          <a:xfrm>
            <a:off x="623011" y="2935357"/>
            <a:ext cx="1132427" cy="307777"/>
          </a:xfrm>
          <a:prstGeom prst="rect">
            <a:avLst/>
          </a:prstGeom>
          <a:noFill/>
        </p:spPr>
        <p:txBody>
          <a:bodyPr wrap="square" rtlCol="0">
            <a:spAutoFit/>
          </a:bodyPr>
          <a:lstStyle/>
          <a:p>
            <a:r>
              <a:rPr lang="en-US" sz="1400" b="1" dirty="0">
                <a:solidFill>
                  <a:schemeClr val="bg1"/>
                </a:solidFill>
                <a:latin typeface="+mj-lt"/>
              </a:rPr>
              <a:t>Donors</a:t>
            </a:r>
            <a:endParaRPr lang="en-GB" sz="1400" b="1" dirty="0">
              <a:solidFill>
                <a:schemeClr val="bg1"/>
              </a:solidFill>
              <a:latin typeface="+mj-lt"/>
            </a:endParaRPr>
          </a:p>
        </p:txBody>
      </p:sp>
      <p:sp>
        <p:nvSpPr>
          <p:cNvPr id="22" name="Left-Right Arrow 5">
            <a:extLst>
              <a:ext uri="{FF2B5EF4-FFF2-40B4-BE49-F238E27FC236}">
                <a16:creationId xmlns:a16="http://schemas.microsoft.com/office/drawing/2014/main" id="{3C52D1EB-9133-C818-AFA1-24026164BE90}"/>
              </a:ext>
            </a:extLst>
          </p:cNvPr>
          <p:cNvSpPr/>
          <p:nvPr/>
        </p:nvSpPr>
        <p:spPr>
          <a:xfrm>
            <a:off x="4365907" y="3715863"/>
            <a:ext cx="1216152" cy="484632"/>
          </a:xfrm>
          <a:prstGeom prst="leftRightArrow">
            <a:avLst/>
          </a:prstGeom>
          <a:solidFill>
            <a:srgbClr val="43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itle 3">
            <a:extLst>
              <a:ext uri="{FF2B5EF4-FFF2-40B4-BE49-F238E27FC236}">
                <a16:creationId xmlns:a16="http://schemas.microsoft.com/office/drawing/2014/main" id="{F0C62ACA-BB37-4038-C275-40F2D3914988}"/>
              </a:ext>
            </a:extLst>
          </p:cNvPr>
          <p:cNvSpPr txBox="1">
            <a:spLocks/>
          </p:cNvSpPr>
          <p:nvPr/>
        </p:nvSpPr>
        <p:spPr>
          <a:xfrm>
            <a:off x="0" y="15995"/>
            <a:ext cx="4755556" cy="9497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US" sz="3200" dirty="0">
                <a:solidFill>
                  <a:srgbClr val="006FB7"/>
                </a:solidFill>
                <a:latin typeface="+mj-lt"/>
              </a:rPr>
              <a:t>Who has a role to protect the youth?</a:t>
            </a:r>
          </a:p>
        </p:txBody>
      </p:sp>
      <p:sp>
        <p:nvSpPr>
          <p:cNvPr id="58" name="Title 3">
            <a:extLst>
              <a:ext uri="{FF2B5EF4-FFF2-40B4-BE49-F238E27FC236}">
                <a16:creationId xmlns:a16="http://schemas.microsoft.com/office/drawing/2014/main" id="{A5FAB475-E8B8-FE3C-CFE9-DC8A1C1D2B60}"/>
              </a:ext>
            </a:extLst>
          </p:cNvPr>
          <p:cNvSpPr txBox="1">
            <a:spLocks/>
          </p:cNvSpPr>
          <p:nvPr/>
        </p:nvSpPr>
        <p:spPr>
          <a:xfrm>
            <a:off x="4755557" y="-25101"/>
            <a:ext cx="7436444" cy="1122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US" sz="3200" dirty="0">
                <a:solidFill>
                  <a:srgbClr val="006FB7"/>
                </a:solidFill>
                <a:latin typeface="+mj-lt"/>
              </a:rPr>
              <a:t>What can be done to </a:t>
            </a:r>
            <a:r>
              <a:rPr lang="en-US" sz="3200" dirty="0">
                <a:solidFill>
                  <a:srgbClr val="C44B3D"/>
                </a:solidFill>
                <a:latin typeface="+mj-lt"/>
              </a:rPr>
              <a:t>strengthen</a:t>
            </a:r>
            <a:r>
              <a:rPr lang="en-US" sz="3200" dirty="0">
                <a:solidFill>
                  <a:srgbClr val="006FB7"/>
                </a:solidFill>
                <a:latin typeface="+mj-lt"/>
              </a:rPr>
              <a:t> the protection of youth in exercising their rights?</a:t>
            </a:r>
          </a:p>
        </p:txBody>
      </p:sp>
      <p:sp>
        <p:nvSpPr>
          <p:cNvPr id="62" name="Rounded Rectangle 26">
            <a:extLst>
              <a:ext uri="{FF2B5EF4-FFF2-40B4-BE49-F238E27FC236}">
                <a16:creationId xmlns:a16="http://schemas.microsoft.com/office/drawing/2014/main" id="{F796FC13-DEA5-15B0-8DC6-61DDBD66C279}"/>
              </a:ext>
            </a:extLst>
          </p:cNvPr>
          <p:cNvSpPr/>
          <p:nvPr/>
        </p:nvSpPr>
        <p:spPr>
          <a:xfrm>
            <a:off x="6650305" y="3884168"/>
            <a:ext cx="1112700" cy="1043898"/>
          </a:xfrm>
          <a:prstGeom prst="roundRect">
            <a:avLst>
              <a:gd name="adj" fmla="val 10000"/>
            </a:avLst>
          </a:prstGeom>
          <a:blipFill>
            <a:blip r:embed="rId8">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Rounded Rectangle 27">
            <a:extLst>
              <a:ext uri="{FF2B5EF4-FFF2-40B4-BE49-F238E27FC236}">
                <a16:creationId xmlns:a16="http://schemas.microsoft.com/office/drawing/2014/main" id="{ADDDF388-00CF-A872-ECD9-B5D820EBD456}"/>
              </a:ext>
            </a:extLst>
          </p:cNvPr>
          <p:cNvSpPr/>
          <p:nvPr/>
        </p:nvSpPr>
        <p:spPr>
          <a:xfrm>
            <a:off x="10027084" y="3884168"/>
            <a:ext cx="1112700" cy="1043898"/>
          </a:xfrm>
          <a:prstGeom prst="roundRect">
            <a:avLst>
              <a:gd name="adj" fmla="val 10000"/>
            </a:avLst>
          </a:prstGeom>
          <a:blipFill>
            <a:blip r:embed="rId9">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4" name="Picture 63">
            <a:extLst>
              <a:ext uri="{FF2B5EF4-FFF2-40B4-BE49-F238E27FC236}">
                <a16:creationId xmlns:a16="http://schemas.microsoft.com/office/drawing/2014/main" id="{E7AB4C16-E777-EF57-4D69-7AE788859B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24140" y="5810240"/>
            <a:ext cx="2094060" cy="1074951"/>
          </a:xfrm>
          <a:prstGeom prst="rect">
            <a:avLst/>
          </a:prstGeom>
        </p:spPr>
      </p:pic>
      <p:grpSp>
        <p:nvGrpSpPr>
          <p:cNvPr id="65" name="Group 64">
            <a:extLst>
              <a:ext uri="{FF2B5EF4-FFF2-40B4-BE49-F238E27FC236}">
                <a16:creationId xmlns:a16="http://schemas.microsoft.com/office/drawing/2014/main" id="{7B6D2FFF-C8FD-F334-262D-4C4B64407A1F}"/>
              </a:ext>
            </a:extLst>
          </p:cNvPr>
          <p:cNvGrpSpPr/>
          <p:nvPr/>
        </p:nvGrpSpPr>
        <p:grpSpPr>
          <a:xfrm>
            <a:off x="5217487" y="5545058"/>
            <a:ext cx="276175" cy="265182"/>
            <a:chOff x="4616450" y="4732338"/>
            <a:chExt cx="638175" cy="612774"/>
          </a:xfrm>
          <a:solidFill>
            <a:schemeClr val="bg1"/>
          </a:solidFill>
        </p:grpSpPr>
        <p:sp>
          <p:nvSpPr>
            <p:cNvPr id="66" name="Freeform 50">
              <a:extLst>
                <a:ext uri="{FF2B5EF4-FFF2-40B4-BE49-F238E27FC236}">
                  <a16:creationId xmlns:a16="http://schemas.microsoft.com/office/drawing/2014/main" id="{B6F599B8-FC75-700C-E65E-435713B287C1}"/>
                </a:ext>
              </a:extLst>
            </p:cNvPr>
            <p:cNvSpPr>
              <a:spLocks noEditPoints="1"/>
            </p:cNvSpPr>
            <p:nvPr/>
          </p:nvSpPr>
          <p:spPr bwMode="auto">
            <a:xfrm>
              <a:off x="4616450" y="4883150"/>
              <a:ext cx="638175" cy="461962"/>
            </a:xfrm>
            <a:custGeom>
              <a:avLst/>
              <a:gdLst>
                <a:gd name="T0" fmla="*/ 1731 w 3614"/>
                <a:gd name="T1" fmla="*/ 469 h 2623"/>
                <a:gd name="T2" fmla="*/ 1630 w 3614"/>
                <a:gd name="T3" fmla="*/ 601 h 2623"/>
                <a:gd name="T4" fmla="*/ 1456 w 3614"/>
                <a:gd name="T5" fmla="*/ 738 h 2623"/>
                <a:gd name="T6" fmla="*/ 1390 w 3614"/>
                <a:gd name="T7" fmla="*/ 965 h 2623"/>
                <a:gd name="T8" fmla="*/ 1454 w 3614"/>
                <a:gd name="T9" fmla="*/ 1181 h 2623"/>
                <a:gd name="T10" fmla="*/ 1614 w 3614"/>
                <a:gd name="T11" fmla="*/ 1306 h 2623"/>
                <a:gd name="T12" fmla="*/ 1862 w 3614"/>
                <a:gd name="T13" fmla="*/ 1379 h 2623"/>
                <a:gd name="T14" fmla="*/ 2016 w 3614"/>
                <a:gd name="T15" fmla="*/ 1451 h 2623"/>
                <a:gd name="T16" fmla="*/ 2079 w 3614"/>
                <a:gd name="T17" fmla="*/ 1577 h 2623"/>
                <a:gd name="T18" fmla="*/ 2044 w 3614"/>
                <a:gd name="T19" fmla="*/ 1747 h 2623"/>
                <a:gd name="T20" fmla="*/ 1909 w 3614"/>
                <a:gd name="T21" fmla="*/ 1846 h 2623"/>
                <a:gd name="T22" fmla="*/ 1763 w 3614"/>
                <a:gd name="T23" fmla="*/ 1848 h 2623"/>
                <a:gd name="T24" fmla="*/ 1626 w 3614"/>
                <a:gd name="T25" fmla="*/ 1760 h 2623"/>
                <a:gd name="T26" fmla="*/ 1568 w 3614"/>
                <a:gd name="T27" fmla="*/ 1627 h 2623"/>
                <a:gd name="T28" fmla="*/ 1483 w 3614"/>
                <a:gd name="T29" fmla="*/ 1587 h 2623"/>
                <a:gd name="T30" fmla="*/ 1376 w 3614"/>
                <a:gd name="T31" fmla="*/ 1648 h 2623"/>
                <a:gd name="T32" fmla="*/ 1411 w 3614"/>
                <a:gd name="T33" fmla="*/ 1802 h 2623"/>
                <a:gd name="T34" fmla="*/ 1538 w 3614"/>
                <a:gd name="T35" fmla="*/ 1950 h 2623"/>
                <a:gd name="T36" fmla="*/ 1720 w 3614"/>
                <a:gd name="T37" fmla="*/ 2071 h 2623"/>
                <a:gd name="T38" fmla="*/ 1780 w 3614"/>
                <a:gd name="T39" fmla="*/ 2149 h 2623"/>
                <a:gd name="T40" fmla="*/ 1903 w 3614"/>
                <a:gd name="T41" fmla="*/ 2128 h 2623"/>
                <a:gd name="T42" fmla="*/ 1975 w 3614"/>
                <a:gd name="T43" fmla="*/ 2011 h 2623"/>
                <a:gd name="T44" fmla="*/ 2170 w 3614"/>
                <a:gd name="T45" fmla="*/ 1896 h 2623"/>
                <a:gd name="T46" fmla="*/ 2275 w 3614"/>
                <a:gd name="T47" fmla="*/ 1695 h 2623"/>
                <a:gd name="T48" fmla="*/ 2256 w 3614"/>
                <a:gd name="T49" fmla="*/ 1446 h 2623"/>
                <a:gd name="T50" fmla="*/ 2150 w 3614"/>
                <a:gd name="T51" fmla="*/ 1301 h 2623"/>
                <a:gd name="T52" fmla="*/ 1968 w 3614"/>
                <a:gd name="T53" fmla="*/ 1212 h 2623"/>
                <a:gd name="T54" fmla="*/ 1778 w 3614"/>
                <a:gd name="T55" fmla="*/ 1169 h 2623"/>
                <a:gd name="T56" fmla="*/ 1631 w 3614"/>
                <a:gd name="T57" fmla="*/ 1083 h 2623"/>
                <a:gd name="T58" fmla="*/ 1588 w 3614"/>
                <a:gd name="T59" fmla="*/ 953 h 2623"/>
                <a:gd name="T60" fmla="*/ 1639 w 3614"/>
                <a:gd name="T61" fmla="*/ 816 h 2623"/>
                <a:gd name="T62" fmla="*/ 1786 w 3614"/>
                <a:gd name="T63" fmla="*/ 743 h 2623"/>
                <a:gd name="T64" fmla="*/ 1944 w 3614"/>
                <a:gd name="T65" fmla="*/ 772 h 2623"/>
                <a:gd name="T66" fmla="*/ 2030 w 3614"/>
                <a:gd name="T67" fmla="*/ 884 h 2623"/>
                <a:gd name="T68" fmla="*/ 2101 w 3614"/>
                <a:gd name="T69" fmla="*/ 939 h 2623"/>
                <a:gd name="T70" fmla="*/ 2215 w 3614"/>
                <a:gd name="T71" fmla="*/ 901 h 2623"/>
                <a:gd name="T72" fmla="*/ 2212 w 3614"/>
                <a:gd name="T73" fmla="*/ 786 h 2623"/>
                <a:gd name="T74" fmla="*/ 2083 w 3614"/>
                <a:gd name="T75" fmla="*/ 638 h 2623"/>
                <a:gd name="T76" fmla="*/ 1927 w 3614"/>
                <a:gd name="T77" fmla="*/ 509 h 2623"/>
                <a:gd name="T78" fmla="*/ 1867 w 3614"/>
                <a:gd name="T79" fmla="*/ 431 h 2623"/>
                <a:gd name="T80" fmla="*/ 2380 w 3614"/>
                <a:gd name="T81" fmla="*/ 59 h 2623"/>
                <a:gd name="T82" fmla="*/ 2801 w 3614"/>
                <a:gd name="T83" fmla="*/ 452 h 2623"/>
                <a:gd name="T84" fmla="*/ 3171 w 3614"/>
                <a:gd name="T85" fmla="*/ 952 h 2623"/>
                <a:gd name="T86" fmla="*/ 3455 w 3614"/>
                <a:gd name="T87" fmla="*/ 1490 h 2623"/>
                <a:gd name="T88" fmla="*/ 3589 w 3614"/>
                <a:gd name="T89" fmla="*/ 1965 h 2623"/>
                <a:gd name="T90" fmla="*/ 3611 w 3614"/>
                <a:gd name="T91" fmla="*/ 2335 h 2623"/>
                <a:gd name="T92" fmla="*/ 3517 w 3614"/>
                <a:gd name="T93" fmla="*/ 2525 h 2623"/>
                <a:gd name="T94" fmla="*/ 3326 w 3614"/>
                <a:gd name="T95" fmla="*/ 2619 h 2623"/>
                <a:gd name="T96" fmla="*/ 204 w 3614"/>
                <a:gd name="T97" fmla="*/ 2596 h 2623"/>
                <a:gd name="T98" fmla="*/ 45 w 3614"/>
                <a:gd name="T99" fmla="*/ 2458 h 2623"/>
                <a:gd name="T100" fmla="*/ 1 w 3614"/>
                <a:gd name="T101" fmla="*/ 2215 h 2623"/>
                <a:gd name="T102" fmla="*/ 61 w 3614"/>
                <a:gd name="T103" fmla="*/ 1780 h 2623"/>
                <a:gd name="T104" fmla="*/ 261 w 3614"/>
                <a:gd name="T105" fmla="*/ 1275 h 2623"/>
                <a:gd name="T106" fmla="*/ 583 w 3614"/>
                <a:gd name="T107" fmla="*/ 744 h 2623"/>
                <a:gd name="T108" fmla="*/ 977 w 3614"/>
                <a:gd name="T109" fmla="*/ 2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4" h="2623">
                  <a:moveTo>
                    <a:pt x="1801" y="428"/>
                  </a:moveTo>
                  <a:lnTo>
                    <a:pt x="1780" y="431"/>
                  </a:lnTo>
                  <a:lnTo>
                    <a:pt x="1761" y="439"/>
                  </a:lnTo>
                  <a:lnTo>
                    <a:pt x="1744" y="452"/>
                  </a:lnTo>
                  <a:lnTo>
                    <a:pt x="1731" y="469"/>
                  </a:lnTo>
                  <a:lnTo>
                    <a:pt x="1723" y="487"/>
                  </a:lnTo>
                  <a:lnTo>
                    <a:pt x="1720" y="509"/>
                  </a:lnTo>
                  <a:lnTo>
                    <a:pt x="1720" y="576"/>
                  </a:lnTo>
                  <a:lnTo>
                    <a:pt x="1674" y="587"/>
                  </a:lnTo>
                  <a:lnTo>
                    <a:pt x="1630" y="601"/>
                  </a:lnTo>
                  <a:lnTo>
                    <a:pt x="1590" y="619"/>
                  </a:lnTo>
                  <a:lnTo>
                    <a:pt x="1552" y="641"/>
                  </a:lnTo>
                  <a:lnTo>
                    <a:pt x="1520" y="666"/>
                  </a:lnTo>
                  <a:lnTo>
                    <a:pt x="1486" y="700"/>
                  </a:lnTo>
                  <a:lnTo>
                    <a:pt x="1456" y="738"/>
                  </a:lnTo>
                  <a:lnTo>
                    <a:pt x="1433" y="777"/>
                  </a:lnTo>
                  <a:lnTo>
                    <a:pt x="1413" y="820"/>
                  </a:lnTo>
                  <a:lnTo>
                    <a:pt x="1400" y="866"/>
                  </a:lnTo>
                  <a:lnTo>
                    <a:pt x="1392" y="915"/>
                  </a:lnTo>
                  <a:lnTo>
                    <a:pt x="1390" y="965"/>
                  </a:lnTo>
                  <a:lnTo>
                    <a:pt x="1392" y="1016"/>
                  </a:lnTo>
                  <a:lnTo>
                    <a:pt x="1401" y="1063"/>
                  </a:lnTo>
                  <a:lnTo>
                    <a:pt x="1414" y="1108"/>
                  </a:lnTo>
                  <a:lnTo>
                    <a:pt x="1434" y="1151"/>
                  </a:lnTo>
                  <a:lnTo>
                    <a:pt x="1454" y="1181"/>
                  </a:lnTo>
                  <a:lnTo>
                    <a:pt x="1477" y="1210"/>
                  </a:lnTo>
                  <a:lnTo>
                    <a:pt x="1502" y="1236"/>
                  </a:lnTo>
                  <a:lnTo>
                    <a:pt x="1531" y="1259"/>
                  </a:lnTo>
                  <a:lnTo>
                    <a:pt x="1562" y="1279"/>
                  </a:lnTo>
                  <a:lnTo>
                    <a:pt x="1614" y="1306"/>
                  </a:lnTo>
                  <a:lnTo>
                    <a:pt x="1666" y="1325"/>
                  </a:lnTo>
                  <a:lnTo>
                    <a:pt x="1719" y="1343"/>
                  </a:lnTo>
                  <a:lnTo>
                    <a:pt x="1773" y="1357"/>
                  </a:lnTo>
                  <a:lnTo>
                    <a:pt x="1829" y="1370"/>
                  </a:lnTo>
                  <a:lnTo>
                    <a:pt x="1862" y="1379"/>
                  </a:lnTo>
                  <a:lnTo>
                    <a:pt x="1896" y="1388"/>
                  </a:lnTo>
                  <a:lnTo>
                    <a:pt x="1929" y="1400"/>
                  </a:lnTo>
                  <a:lnTo>
                    <a:pt x="1960" y="1414"/>
                  </a:lnTo>
                  <a:lnTo>
                    <a:pt x="1990" y="1431"/>
                  </a:lnTo>
                  <a:lnTo>
                    <a:pt x="2016" y="1451"/>
                  </a:lnTo>
                  <a:lnTo>
                    <a:pt x="2040" y="1475"/>
                  </a:lnTo>
                  <a:lnTo>
                    <a:pt x="2055" y="1496"/>
                  </a:lnTo>
                  <a:lnTo>
                    <a:pt x="2066" y="1520"/>
                  </a:lnTo>
                  <a:lnTo>
                    <a:pt x="2074" y="1547"/>
                  </a:lnTo>
                  <a:lnTo>
                    <a:pt x="2079" y="1577"/>
                  </a:lnTo>
                  <a:lnTo>
                    <a:pt x="2081" y="1609"/>
                  </a:lnTo>
                  <a:lnTo>
                    <a:pt x="2079" y="1647"/>
                  </a:lnTo>
                  <a:lnTo>
                    <a:pt x="2071" y="1683"/>
                  </a:lnTo>
                  <a:lnTo>
                    <a:pt x="2060" y="1716"/>
                  </a:lnTo>
                  <a:lnTo>
                    <a:pt x="2044" y="1747"/>
                  </a:lnTo>
                  <a:lnTo>
                    <a:pt x="2023" y="1775"/>
                  </a:lnTo>
                  <a:lnTo>
                    <a:pt x="1999" y="1799"/>
                  </a:lnTo>
                  <a:lnTo>
                    <a:pt x="1971" y="1818"/>
                  </a:lnTo>
                  <a:lnTo>
                    <a:pt x="1941" y="1834"/>
                  </a:lnTo>
                  <a:lnTo>
                    <a:pt x="1909" y="1846"/>
                  </a:lnTo>
                  <a:lnTo>
                    <a:pt x="1874" y="1854"/>
                  </a:lnTo>
                  <a:lnTo>
                    <a:pt x="1853" y="1856"/>
                  </a:lnTo>
                  <a:lnTo>
                    <a:pt x="1832" y="1857"/>
                  </a:lnTo>
                  <a:lnTo>
                    <a:pt x="1797" y="1855"/>
                  </a:lnTo>
                  <a:lnTo>
                    <a:pt x="1763" y="1848"/>
                  </a:lnTo>
                  <a:lnTo>
                    <a:pt x="1731" y="1838"/>
                  </a:lnTo>
                  <a:lnTo>
                    <a:pt x="1700" y="1824"/>
                  </a:lnTo>
                  <a:lnTo>
                    <a:pt x="1673" y="1806"/>
                  </a:lnTo>
                  <a:lnTo>
                    <a:pt x="1648" y="1784"/>
                  </a:lnTo>
                  <a:lnTo>
                    <a:pt x="1626" y="1760"/>
                  </a:lnTo>
                  <a:lnTo>
                    <a:pt x="1611" y="1738"/>
                  </a:lnTo>
                  <a:lnTo>
                    <a:pt x="1597" y="1712"/>
                  </a:lnTo>
                  <a:lnTo>
                    <a:pt x="1586" y="1682"/>
                  </a:lnTo>
                  <a:lnTo>
                    <a:pt x="1575" y="1647"/>
                  </a:lnTo>
                  <a:lnTo>
                    <a:pt x="1568" y="1627"/>
                  </a:lnTo>
                  <a:lnTo>
                    <a:pt x="1557" y="1612"/>
                  </a:lnTo>
                  <a:lnTo>
                    <a:pt x="1541" y="1599"/>
                  </a:lnTo>
                  <a:lnTo>
                    <a:pt x="1524" y="1590"/>
                  </a:lnTo>
                  <a:lnTo>
                    <a:pt x="1504" y="1586"/>
                  </a:lnTo>
                  <a:lnTo>
                    <a:pt x="1483" y="1587"/>
                  </a:lnTo>
                  <a:lnTo>
                    <a:pt x="1438" y="1594"/>
                  </a:lnTo>
                  <a:lnTo>
                    <a:pt x="1418" y="1601"/>
                  </a:lnTo>
                  <a:lnTo>
                    <a:pt x="1399" y="1613"/>
                  </a:lnTo>
                  <a:lnTo>
                    <a:pt x="1386" y="1630"/>
                  </a:lnTo>
                  <a:lnTo>
                    <a:pt x="1376" y="1648"/>
                  </a:lnTo>
                  <a:lnTo>
                    <a:pt x="1372" y="1669"/>
                  </a:lnTo>
                  <a:lnTo>
                    <a:pt x="1373" y="1691"/>
                  </a:lnTo>
                  <a:lnTo>
                    <a:pt x="1384" y="1731"/>
                  </a:lnTo>
                  <a:lnTo>
                    <a:pt x="1396" y="1767"/>
                  </a:lnTo>
                  <a:lnTo>
                    <a:pt x="1411" y="1802"/>
                  </a:lnTo>
                  <a:lnTo>
                    <a:pt x="1430" y="1834"/>
                  </a:lnTo>
                  <a:lnTo>
                    <a:pt x="1454" y="1869"/>
                  </a:lnTo>
                  <a:lnTo>
                    <a:pt x="1480" y="1900"/>
                  </a:lnTo>
                  <a:lnTo>
                    <a:pt x="1509" y="1927"/>
                  </a:lnTo>
                  <a:lnTo>
                    <a:pt x="1538" y="1950"/>
                  </a:lnTo>
                  <a:lnTo>
                    <a:pt x="1570" y="1969"/>
                  </a:lnTo>
                  <a:lnTo>
                    <a:pt x="1617" y="1990"/>
                  </a:lnTo>
                  <a:lnTo>
                    <a:pt x="1668" y="2007"/>
                  </a:lnTo>
                  <a:lnTo>
                    <a:pt x="1720" y="2019"/>
                  </a:lnTo>
                  <a:lnTo>
                    <a:pt x="1720" y="2071"/>
                  </a:lnTo>
                  <a:lnTo>
                    <a:pt x="1723" y="2093"/>
                  </a:lnTo>
                  <a:lnTo>
                    <a:pt x="1731" y="2112"/>
                  </a:lnTo>
                  <a:lnTo>
                    <a:pt x="1744" y="2128"/>
                  </a:lnTo>
                  <a:lnTo>
                    <a:pt x="1761" y="2141"/>
                  </a:lnTo>
                  <a:lnTo>
                    <a:pt x="1780" y="2149"/>
                  </a:lnTo>
                  <a:lnTo>
                    <a:pt x="1801" y="2152"/>
                  </a:lnTo>
                  <a:lnTo>
                    <a:pt x="1846" y="2152"/>
                  </a:lnTo>
                  <a:lnTo>
                    <a:pt x="1867" y="2149"/>
                  </a:lnTo>
                  <a:lnTo>
                    <a:pt x="1887" y="2141"/>
                  </a:lnTo>
                  <a:lnTo>
                    <a:pt x="1903" y="2128"/>
                  </a:lnTo>
                  <a:lnTo>
                    <a:pt x="1915" y="2112"/>
                  </a:lnTo>
                  <a:lnTo>
                    <a:pt x="1924" y="2093"/>
                  </a:lnTo>
                  <a:lnTo>
                    <a:pt x="1927" y="2071"/>
                  </a:lnTo>
                  <a:lnTo>
                    <a:pt x="1927" y="2022"/>
                  </a:lnTo>
                  <a:lnTo>
                    <a:pt x="1975" y="2011"/>
                  </a:lnTo>
                  <a:lnTo>
                    <a:pt x="2020" y="1996"/>
                  </a:lnTo>
                  <a:lnTo>
                    <a:pt x="2061" y="1977"/>
                  </a:lnTo>
                  <a:lnTo>
                    <a:pt x="2101" y="1954"/>
                  </a:lnTo>
                  <a:lnTo>
                    <a:pt x="2137" y="1927"/>
                  </a:lnTo>
                  <a:lnTo>
                    <a:pt x="2170" y="1896"/>
                  </a:lnTo>
                  <a:lnTo>
                    <a:pt x="2200" y="1861"/>
                  </a:lnTo>
                  <a:lnTo>
                    <a:pt x="2226" y="1823"/>
                  </a:lnTo>
                  <a:lnTo>
                    <a:pt x="2246" y="1782"/>
                  </a:lnTo>
                  <a:lnTo>
                    <a:pt x="2263" y="1740"/>
                  </a:lnTo>
                  <a:lnTo>
                    <a:pt x="2275" y="1695"/>
                  </a:lnTo>
                  <a:lnTo>
                    <a:pt x="2282" y="1647"/>
                  </a:lnTo>
                  <a:lnTo>
                    <a:pt x="2284" y="1598"/>
                  </a:lnTo>
                  <a:lnTo>
                    <a:pt x="2280" y="1545"/>
                  </a:lnTo>
                  <a:lnTo>
                    <a:pt x="2272" y="1494"/>
                  </a:lnTo>
                  <a:lnTo>
                    <a:pt x="2256" y="1446"/>
                  </a:lnTo>
                  <a:lnTo>
                    <a:pt x="2241" y="1412"/>
                  </a:lnTo>
                  <a:lnTo>
                    <a:pt x="2222" y="1381"/>
                  </a:lnTo>
                  <a:lnTo>
                    <a:pt x="2201" y="1352"/>
                  </a:lnTo>
                  <a:lnTo>
                    <a:pt x="2177" y="1325"/>
                  </a:lnTo>
                  <a:lnTo>
                    <a:pt x="2150" y="1301"/>
                  </a:lnTo>
                  <a:lnTo>
                    <a:pt x="2119" y="1278"/>
                  </a:lnTo>
                  <a:lnTo>
                    <a:pt x="2085" y="1257"/>
                  </a:lnTo>
                  <a:lnTo>
                    <a:pt x="2047" y="1239"/>
                  </a:lnTo>
                  <a:lnTo>
                    <a:pt x="2009" y="1224"/>
                  </a:lnTo>
                  <a:lnTo>
                    <a:pt x="1968" y="1212"/>
                  </a:lnTo>
                  <a:lnTo>
                    <a:pt x="1926" y="1202"/>
                  </a:lnTo>
                  <a:lnTo>
                    <a:pt x="1885" y="1195"/>
                  </a:lnTo>
                  <a:lnTo>
                    <a:pt x="1848" y="1187"/>
                  </a:lnTo>
                  <a:lnTo>
                    <a:pt x="1813" y="1179"/>
                  </a:lnTo>
                  <a:lnTo>
                    <a:pt x="1778" y="1169"/>
                  </a:lnTo>
                  <a:lnTo>
                    <a:pt x="1744" y="1158"/>
                  </a:lnTo>
                  <a:lnTo>
                    <a:pt x="1713" y="1144"/>
                  </a:lnTo>
                  <a:lnTo>
                    <a:pt x="1683" y="1128"/>
                  </a:lnTo>
                  <a:lnTo>
                    <a:pt x="1656" y="1108"/>
                  </a:lnTo>
                  <a:lnTo>
                    <a:pt x="1631" y="1083"/>
                  </a:lnTo>
                  <a:lnTo>
                    <a:pt x="1616" y="1061"/>
                  </a:lnTo>
                  <a:lnTo>
                    <a:pt x="1604" y="1036"/>
                  </a:lnTo>
                  <a:lnTo>
                    <a:pt x="1595" y="1011"/>
                  </a:lnTo>
                  <a:lnTo>
                    <a:pt x="1590" y="983"/>
                  </a:lnTo>
                  <a:lnTo>
                    <a:pt x="1588" y="953"/>
                  </a:lnTo>
                  <a:lnTo>
                    <a:pt x="1590" y="922"/>
                  </a:lnTo>
                  <a:lnTo>
                    <a:pt x="1596" y="893"/>
                  </a:lnTo>
                  <a:lnTo>
                    <a:pt x="1606" y="865"/>
                  </a:lnTo>
                  <a:lnTo>
                    <a:pt x="1620" y="840"/>
                  </a:lnTo>
                  <a:lnTo>
                    <a:pt x="1639" y="816"/>
                  </a:lnTo>
                  <a:lnTo>
                    <a:pt x="1662" y="794"/>
                  </a:lnTo>
                  <a:lnTo>
                    <a:pt x="1689" y="775"/>
                  </a:lnTo>
                  <a:lnTo>
                    <a:pt x="1719" y="761"/>
                  </a:lnTo>
                  <a:lnTo>
                    <a:pt x="1752" y="750"/>
                  </a:lnTo>
                  <a:lnTo>
                    <a:pt x="1786" y="743"/>
                  </a:lnTo>
                  <a:lnTo>
                    <a:pt x="1822" y="741"/>
                  </a:lnTo>
                  <a:lnTo>
                    <a:pt x="1855" y="742"/>
                  </a:lnTo>
                  <a:lnTo>
                    <a:pt x="1887" y="749"/>
                  </a:lnTo>
                  <a:lnTo>
                    <a:pt x="1916" y="759"/>
                  </a:lnTo>
                  <a:lnTo>
                    <a:pt x="1944" y="772"/>
                  </a:lnTo>
                  <a:lnTo>
                    <a:pt x="1968" y="788"/>
                  </a:lnTo>
                  <a:lnTo>
                    <a:pt x="1990" y="809"/>
                  </a:lnTo>
                  <a:lnTo>
                    <a:pt x="2005" y="830"/>
                  </a:lnTo>
                  <a:lnTo>
                    <a:pt x="2020" y="855"/>
                  </a:lnTo>
                  <a:lnTo>
                    <a:pt x="2030" y="884"/>
                  </a:lnTo>
                  <a:lnTo>
                    <a:pt x="2039" y="901"/>
                  </a:lnTo>
                  <a:lnTo>
                    <a:pt x="2050" y="916"/>
                  </a:lnTo>
                  <a:lnTo>
                    <a:pt x="2066" y="927"/>
                  </a:lnTo>
                  <a:lnTo>
                    <a:pt x="2082" y="934"/>
                  </a:lnTo>
                  <a:lnTo>
                    <a:pt x="2101" y="939"/>
                  </a:lnTo>
                  <a:lnTo>
                    <a:pt x="2119" y="938"/>
                  </a:lnTo>
                  <a:lnTo>
                    <a:pt x="2163" y="932"/>
                  </a:lnTo>
                  <a:lnTo>
                    <a:pt x="2183" y="925"/>
                  </a:lnTo>
                  <a:lnTo>
                    <a:pt x="2200" y="916"/>
                  </a:lnTo>
                  <a:lnTo>
                    <a:pt x="2215" y="901"/>
                  </a:lnTo>
                  <a:lnTo>
                    <a:pt x="2226" y="884"/>
                  </a:lnTo>
                  <a:lnTo>
                    <a:pt x="2231" y="865"/>
                  </a:lnTo>
                  <a:lnTo>
                    <a:pt x="2232" y="844"/>
                  </a:lnTo>
                  <a:lnTo>
                    <a:pt x="2228" y="824"/>
                  </a:lnTo>
                  <a:lnTo>
                    <a:pt x="2212" y="786"/>
                  </a:lnTo>
                  <a:lnTo>
                    <a:pt x="2193" y="751"/>
                  </a:lnTo>
                  <a:lnTo>
                    <a:pt x="2170" y="718"/>
                  </a:lnTo>
                  <a:lnTo>
                    <a:pt x="2143" y="688"/>
                  </a:lnTo>
                  <a:lnTo>
                    <a:pt x="2115" y="661"/>
                  </a:lnTo>
                  <a:lnTo>
                    <a:pt x="2083" y="638"/>
                  </a:lnTo>
                  <a:lnTo>
                    <a:pt x="2048" y="618"/>
                  </a:lnTo>
                  <a:lnTo>
                    <a:pt x="2011" y="600"/>
                  </a:lnTo>
                  <a:lnTo>
                    <a:pt x="1970" y="587"/>
                  </a:lnTo>
                  <a:lnTo>
                    <a:pt x="1927" y="577"/>
                  </a:lnTo>
                  <a:lnTo>
                    <a:pt x="1927" y="509"/>
                  </a:lnTo>
                  <a:lnTo>
                    <a:pt x="1924" y="488"/>
                  </a:lnTo>
                  <a:lnTo>
                    <a:pt x="1916" y="469"/>
                  </a:lnTo>
                  <a:lnTo>
                    <a:pt x="1903" y="452"/>
                  </a:lnTo>
                  <a:lnTo>
                    <a:pt x="1887" y="439"/>
                  </a:lnTo>
                  <a:lnTo>
                    <a:pt x="1867" y="431"/>
                  </a:lnTo>
                  <a:lnTo>
                    <a:pt x="1846" y="428"/>
                  </a:lnTo>
                  <a:lnTo>
                    <a:pt x="1801" y="428"/>
                  </a:lnTo>
                  <a:close/>
                  <a:moveTo>
                    <a:pt x="1321" y="0"/>
                  </a:moveTo>
                  <a:lnTo>
                    <a:pt x="2292" y="0"/>
                  </a:lnTo>
                  <a:lnTo>
                    <a:pt x="2380" y="59"/>
                  </a:lnTo>
                  <a:lnTo>
                    <a:pt x="2467" y="126"/>
                  </a:lnTo>
                  <a:lnTo>
                    <a:pt x="2553" y="199"/>
                  </a:lnTo>
                  <a:lnTo>
                    <a:pt x="2638" y="279"/>
                  </a:lnTo>
                  <a:lnTo>
                    <a:pt x="2720" y="363"/>
                  </a:lnTo>
                  <a:lnTo>
                    <a:pt x="2801" y="452"/>
                  </a:lnTo>
                  <a:lnTo>
                    <a:pt x="2880" y="547"/>
                  </a:lnTo>
                  <a:lnTo>
                    <a:pt x="2957" y="643"/>
                  </a:lnTo>
                  <a:lnTo>
                    <a:pt x="3031" y="744"/>
                  </a:lnTo>
                  <a:lnTo>
                    <a:pt x="3103" y="848"/>
                  </a:lnTo>
                  <a:lnTo>
                    <a:pt x="3171" y="952"/>
                  </a:lnTo>
                  <a:lnTo>
                    <a:pt x="3235" y="1059"/>
                  </a:lnTo>
                  <a:lnTo>
                    <a:pt x="3296" y="1167"/>
                  </a:lnTo>
                  <a:lnTo>
                    <a:pt x="3354" y="1275"/>
                  </a:lnTo>
                  <a:lnTo>
                    <a:pt x="3406" y="1382"/>
                  </a:lnTo>
                  <a:lnTo>
                    <a:pt x="3455" y="1490"/>
                  </a:lnTo>
                  <a:lnTo>
                    <a:pt x="3494" y="1588"/>
                  </a:lnTo>
                  <a:lnTo>
                    <a:pt x="3526" y="1684"/>
                  </a:lnTo>
                  <a:lnTo>
                    <a:pt x="3552" y="1780"/>
                  </a:lnTo>
                  <a:lnTo>
                    <a:pt x="3573" y="1873"/>
                  </a:lnTo>
                  <a:lnTo>
                    <a:pt x="3589" y="1965"/>
                  </a:lnTo>
                  <a:lnTo>
                    <a:pt x="3600" y="2052"/>
                  </a:lnTo>
                  <a:lnTo>
                    <a:pt x="3608" y="2136"/>
                  </a:lnTo>
                  <a:lnTo>
                    <a:pt x="3613" y="2215"/>
                  </a:lnTo>
                  <a:lnTo>
                    <a:pt x="3614" y="2289"/>
                  </a:lnTo>
                  <a:lnTo>
                    <a:pt x="3611" y="2335"/>
                  </a:lnTo>
                  <a:lnTo>
                    <a:pt x="3603" y="2378"/>
                  </a:lnTo>
                  <a:lnTo>
                    <a:pt x="3588" y="2419"/>
                  </a:lnTo>
                  <a:lnTo>
                    <a:pt x="3569" y="2458"/>
                  </a:lnTo>
                  <a:lnTo>
                    <a:pt x="3545" y="2493"/>
                  </a:lnTo>
                  <a:lnTo>
                    <a:pt x="3517" y="2525"/>
                  </a:lnTo>
                  <a:lnTo>
                    <a:pt x="3484" y="2553"/>
                  </a:lnTo>
                  <a:lnTo>
                    <a:pt x="3449" y="2577"/>
                  </a:lnTo>
                  <a:lnTo>
                    <a:pt x="3411" y="2596"/>
                  </a:lnTo>
                  <a:lnTo>
                    <a:pt x="3369" y="2610"/>
                  </a:lnTo>
                  <a:lnTo>
                    <a:pt x="3326" y="2619"/>
                  </a:lnTo>
                  <a:lnTo>
                    <a:pt x="3280" y="2623"/>
                  </a:lnTo>
                  <a:lnTo>
                    <a:pt x="333" y="2623"/>
                  </a:lnTo>
                  <a:lnTo>
                    <a:pt x="288" y="2619"/>
                  </a:lnTo>
                  <a:lnTo>
                    <a:pt x="244" y="2610"/>
                  </a:lnTo>
                  <a:lnTo>
                    <a:pt x="204" y="2596"/>
                  </a:lnTo>
                  <a:lnTo>
                    <a:pt x="164" y="2577"/>
                  </a:lnTo>
                  <a:lnTo>
                    <a:pt x="129" y="2553"/>
                  </a:lnTo>
                  <a:lnTo>
                    <a:pt x="98" y="2525"/>
                  </a:lnTo>
                  <a:lnTo>
                    <a:pt x="69" y="2493"/>
                  </a:lnTo>
                  <a:lnTo>
                    <a:pt x="45" y="2458"/>
                  </a:lnTo>
                  <a:lnTo>
                    <a:pt x="26" y="2419"/>
                  </a:lnTo>
                  <a:lnTo>
                    <a:pt x="12" y="2378"/>
                  </a:lnTo>
                  <a:lnTo>
                    <a:pt x="3" y="2335"/>
                  </a:lnTo>
                  <a:lnTo>
                    <a:pt x="0" y="2289"/>
                  </a:lnTo>
                  <a:lnTo>
                    <a:pt x="1" y="2215"/>
                  </a:lnTo>
                  <a:lnTo>
                    <a:pt x="5" y="2136"/>
                  </a:lnTo>
                  <a:lnTo>
                    <a:pt x="13" y="2052"/>
                  </a:lnTo>
                  <a:lnTo>
                    <a:pt x="25" y="1965"/>
                  </a:lnTo>
                  <a:lnTo>
                    <a:pt x="41" y="1873"/>
                  </a:lnTo>
                  <a:lnTo>
                    <a:pt x="61" y="1780"/>
                  </a:lnTo>
                  <a:lnTo>
                    <a:pt x="88" y="1684"/>
                  </a:lnTo>
                  <a:lnTo>
                    <a:pt x="121" y="1588"/>
                  </a:lnTo>
                  <a:lnTo>
                    <a:pt x="159" y="1490"/>
                  </a:lnTo>
                  <a:lnTo>
                    <a:pt x="208" y="1382"/>
                  </a:lnTo>
                  <a:lnTo>
                    <a:pt x="261" y="1275"/>
                  </a:lnTo>
                  <a:lnTo>
                    <a:pt x="318" y="1167"/>
                  </a:lnTo>
                  <a:lnTo>
                    <a:pt x="379" y="1059"/>
                  </a:lnTo>
                  <a:lnTo>
                    <a:pt x="444" y="952"/>
                  </a:lnTo>
                  <a:lnTo>
                    <a:pt x="512" y="848"/>
                  </a:lnTo>
                  <a:lnTo>
                    <a:pt x="583" y="744"/>
                  </a:lnTo>
                  <a:lnTo>
                    <a:pt x="657" y="643"/>
                  </a:lnTo>
                  <a:lnTo>
                    <a:pt x="733" y="547"/>
                  </a:lnTo>
                  <a:lnTo>
                    <a:pt x="812" y="452"/>
                  </a:lnTo>
                  <a:lnTo>
                    <a:pt x="894" y="363"/>
                  </a:lnTo>
                  <a:lnTo>
                    <a:pt x="977" y="279"/>
                  </a:lnTo>
                  <a:lnTo>
                    <a:pt x="1061" y="199"/>
                  </a:lnTo>
                  <a:lnTo>
                    <a:pt x="1147" y="126"/>
                  </a:lnTo>
                  <a:lnTo>
                    <a:pt x="1233" y="59"/>
                  </a:lnTo>
                  <a:lnTo>
                    <a:pt x="132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67" name="Freeform 51">
              <a:extLst>
                <a:ext uri="{FF2B5EF4-FFF2-40B4-BE49-F238E27FC236}">
                  <a16:creationId xmlns:a16="http://schemas.microsoft.com/office/drawing/2014/main" id="{3729CB87-D70F-B1A3-7D34-F84F7D6A2748}"/>
                </a:ext>
              </a:extLst>
            </p:cNvPr>
            <p:cNvSpPr>
              <a:spLocks/>
            </p:cNvSpPr>
            <p:nvPr/>
          </p:nvSpPr>
          <p:spPr bwMode="auto">
            <a:xfrm>
              <a:off x="4800600" y="4732338"/>
              <a:ext cx="276225" cy="115887"/>
            </a:xfrm>
            <a:custGeom>
              <a:avLst/>
              <a:gdLst>
                <a:gd name="T0" fmla="*/ 780 w 1563"/>
                <a:gd name="T1" fmla="*/ 0 h 657"/>
                <a:gd name="T2" fmla="*/ 782 w 1563"/>
                <a:gd name="T3" fmla="*/ 0 h 657"/>
                <a:gd name="T4" fmla="*/ 1417 w 1563"/>
                <a:gd name="T5" fmla="*/ 2 h 657"/>
                <a:gd name="T6" fmla="*/ 1448 w 1563"/>
                <a:gd name="T7" fmla="*/ 6 h 657"/>
                <a:gd name="T8" fmla="*/ 1475 w 1563"/>
                <a:gd name="T9" fmla="*/ 15 h 657"/>
                <a:gd name="T10" fmla="*/ 1501 w 1563"/>
                <a:gd name="T11" fmla="*/ 28 h 657"/>
                <a:gd name="T12" fmla="*/ 1521 w 1563"/>
                <a:gd name="T13" fmla="*/ 46 h 657"/>
                <a:gd name="T14" fmla="*/ 1539 w 1563"/>
                <a:gd name="T15" fmla="*/ 67 h 657"/>
                <a:gd name="T16" fmla="*/ 1551 w 1563"/>
                <a:gd name="T17" fmla="*/ 91 h 657"/>
                <a:gd name="T18" fmla="*/ 1560 w 1563"/>
                <a:gd name="T19" fmla="*/ 118 h 657"/>
                <a:gd name="T20" fmla="*/ 1563 w 1563"/>
                <a:gd name="T21" fmla="*/ 145 h 657"/>
                <a:gd name="T22" fmla="*/ 1561 w 1563"/>
                <a:gd name="T23" fmla="*/ 174 h 657"/>
                <a:gd name="T24" fmla="*/ 1552 w 1563"/>
                <a:gd name="T25" fmla="*/ 202 h 657"/>
                <a:gd name="T26" fmla="*/ 1538 w 1563"/>
                <a:gd name="T27" fmla="*/ 229 h 657"/>
                <a:gd name="T28" fmla="*/ 1254 w 1563"/>
                <a:gd name="T29" fmla="*/ 657 h 657"/>
                <a:gd name="T30" fmla="*/ 310 w 1563"/>
                <a:gd name="T31" fmla="*/ 657 h 657"/>
                <a:gd name="T32" fmla="*/ 25 w 1563"/>
                <a:gd name="T33" fmla="*/ 229 h 657"/>
                <a:gd name="T34" fmla="*/ 11 w 1563"/>
                <a:gd name="T35" fmla="*/ 202 h 657"/>
                <a:gd name="T36" fmla="*/ 2 w 1563"/>
                <a:gd name="T37" fmla="*/ 174 h 657"/>
                <a:gd name="T38" fmla="*/ 0 w 1563"/>
                <a:gd name="T39" fmla="*/ 145 h 657"/>
                <a:gd name="T40" fmla="*/ 3 w 1563"/>
                <a:gd name="T41" fmla="*/ 118 h 657"/>
                <a:gd name="T42" fmla="*/ 12 w 1563"/>
                <a:gd name="T43" fmla="*/ 91 h 657"/>
                <a:gd name="T44" fmla="*/ 25 w 1563"/>
                <a:gd name="T45" fmla="*/ 67 h 657"/>
                <a:gd name="T46" fmla="*/ 41 w 1563"/>
                <a:gd name="T47" fmla="*/ 46 h 657"/>
                <a:gd name="T48" fmla="*/ 63 w 1563"/>
                <a:gd name="T49" fmla="*/ 28 h 657"/>
                <a:gd name="T50" fmla="*/ 87 w 1563"/>
                <a:gd name="T51" fmla="*/ 15 h 657"/>
                <a:gd name="T52" fmla="*/ 115 w 1563"/>
                <a:gd name="T53" fmla="*/ 6 h 657"/>
                <a:gd name="T54" fmla="*/ 145 w 1563"/>
                <a:gd name="T55" fmla="*/ 2 h 657"/>
                <a:gd name="T56" fmla="*/ 780 w 1563"/>
                <a:gd name="T5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3" h="657">
                  <a:moveTo>
                    <a:pt x="780" y="0"/>
                  </a:moveTo>
                  <a:lnTo>
                    <a:pt x="782" y="0"/>
                  </a:lnTo>
                  <a:lnTo>
                    <a:pt x="1417" y="2"/>
                  </a:lnTo>
                  <a:lnTo>
                    <a:pt x="1448" y="6"/>
                  </a:lnTo>
                  <a:lnTo>
                    <a:pt x="1475" y="15"/>
                  </a:lnTo>
                  <a:lnTo>
                    <a:pt x="1501" y="28"/>
                  </a:lnTo>
                  <a:lnTo>
                    <a:pt x="1521" y="46"/>
                  </a:lnTo>
                  <a:lnTo>
                    <a:pt x="1539" y="67"/>
                  </a:lnTo>
                  <a:lnTo>
                    <a:pt x="1551" y="91"/>
                  </a:lnTo>
                  <a:lnTo>
                    <a:pt x="1560" y="118"/>
                  </a:lnTo>
                  <a:lnTo>
                    <a:pt x="1563" y="145"/>
                  </a:lnTo>
                  <a:lnTo>
                    <a:pt x="1561" y="174"/>
                  </a:lnTo>
                  <a:lnTo>
                    <a:pt x="1552" y="202"/>
                  </a:lnTo>
                  <a:lnTo>
                    <a:pt x="1538" y="229"/>
                  </a:lnTo>
                  <a:lnTo>
                    <a:pt x="1254" y="657"/>
                  </a:lnTo>
                  <a:lnTo>
                    <a:pt x="310" y="657"/>
                  </a:lnTo>
                  <a:lnTo>
                    <a:pt x="25" y="229"/>
                  </a:lnTo>
                  <a:lnTo>
                    <a:pt x="11" y="202"/>
                  </a:lnTo>
                  <a:lnTo>
                    <a:pt x="2" y="174"/>
                  </a:lnTo>
                  <a:lnTo>
                    <a:pt x="0" y="145"/>
                  </a:lnTo>
                  <a:lnTo>
                    <a:pt x="3" y="118"/>
                  </a:lnTo>
                  <a:lnTo>
                    <a:pt x="12" y="91"/>
                  </a:lnTo>
                  <a:lnTo>
                    <a:pt x="25" y="67"/>
                  </a:lnTo>
                  <a:lnTo>
                    <a:pt x="41" y="46"/>
                  </a:lnTo>
                  <a:lnTo>
                    <a:pt x="63" y="28"/>
                  </a:lnTo>
                  <a:lnTo>
                    <a:pt x="87" y="15"/>
                  </a:lnTo>
                  <a:lnTo>
                    <a:pt x="115" y="6"/>
                  </a:lnTo>
                  <a:lnTo>
                    <a:pt x="145" y="2"/>
                  </a:lnTo>
                  <a:lnTo>
                    <a:pt x="78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latin typeface="Calibri Light" charset="0"/>
                <a:ea typeface="Calibri Light" charset="0"/>
                <a:cs typeface="Calibri Light" charset="0"/>
              </a:endParaRPr>
            </a:p>
          </p:txBody>
        </p:sp>
      </p:grpSp>
      <p:sp>
        <p:nvSpPr>
          <p:cNvPr id="68" name="TextBox 67">
            <a:extLst>
              <a:ext uri="{FF2B5EF4-FFF2-40B4-BE49-F238E27FC236}">
                <a16:creationId xmlns:a16="http://schemas.microsoft.com/office/drawing/2014/main" id="{E9F38012-C0A4-0652-AB26-D545D7E8D3DC}"/>
              </a:ext>
            </a:extLst>
          </p:cNvPr>
          <p:cNvSpPr txBox="1"/>
          <p:nvPr/>
        </p:nvSpPr>
        <p:spPr>
          <a:xfrm>
            <a:off x="5626272" y="5439679"/>
            <a:ext cx="1200463" cy="276999"/>
          </a:xfrm>
          <a:prstGeom prst="rect">
            <a:avLst/>
          </a:prstGeom>
          <a:noFill/>
        </p:spPr>
        <p:txBody>
          <a:bodyPr wrap="square" rtlCol="0">
            <a:spAutoFit/>
          </a:bodyPr>
          <a:lstStyle/>
          <a:p>
            <a:r>
              <a:rPr lang="en-US" sz="1200" dirty="0">
                <a:solidFill>
                  <a:schemeClr val="bg1"/>
                </a:solidFill>
                <a:latin typeface="Calibri Light" charset="0"/>
                <a:ea typeface="Calibri Light" charset="0"/>
                <a:cs typeface="Calibri Light" charset="0"/>
              </a:rPr>
              <a:t>Sample text</a:t>
            </a:r>
          </a:p>
        </p:txBody>
      </p:sp>
      <p:sp>
        <p:nvSpPr>
          <p:cNvPr id="70" name="Rounded Rectangle 25">
            <a:extLst>
              <a:ext uri="{FF2B5EF4-FFF2-40B4-BE49-F238E27FC236}">
                <a16:creationId xmlns:a16="http://schemas.microsoft.com/office/drawing/2014/main" id="{DCA876D1-E8FA-0606-7989-CC9341665FFE}"/>
              </a:ext>
            </a:extLst>
          </p:cNvPr>
          <p:cNvSpPr/>
          <p:nvPr/>
        </p:nvSpPr>
        <p:spPr>
          <a:xfrm>
            <a:off x="6493827" y="1980012"/>
            <a:ext cx="1286403" cy="1029966"/>
          </a:xfrm>
          <a:prstGeom prst="roundRect">
            <a:avLst>
              <a:gd name="adj" fmla="val 10000"/>
            </a:avLst>
          </a:prstGeom>
          <a:blipFill>
            <a:blip r:embed="rId11">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71" name="TextBox 70">
            <a:extLst>
              <a:ext uri="{FF2B5EF4-FFF2-40B4-BE49-F238E27FC236}">
                <a16:creationId xmlns:a16="http://schemas.microsoft.com/office/drawing/2014/main" id="{EE57DD1B-FE8B-742C-3FFD-694D936CF0A7}"/>
              </a:ext>
            </a:extLst>
          </p:cNvPr>
          <p:cNvSpPr txBox="1"/>
          <p:nvPr/>
        </p:nvSpPr>
        <p:spPr>
          <a:xfrm>
            <a:off x="9154600" y="1294792"/>
            <a:ext cx="2740035" cy="646331"/>
          </a:xfrm>
          <a:prstGeom prst="rect">
            <a:avLst/>
          </a:prstGeom>
          <a:noFill/>
        </p:spPr>
        <p:txBody>
          <a:bodyPr wrap="square" rtlCol="0">
            <a:spAutoFit/>
          </a:bodyPr>
          <a:lstStyle/>
          <a:p>
            <a:r>
              <a:rPr lang="en-US" b="1" dirty="0">
                <a:latin typeface="+mj-lt"/>
                <a:ea typeface="Calibri Light" charset="0"/>
                <a:cs typeface="Calibri Light" charset="0"/>
              </a:rPr>
              <a:t>Establish protection networks and form alliances</a:t>
            </a:r>
          </a:p>
        </p:txBody>
      </p:sp>
      <p:sp>
        <p:nvSpPr>
          <p:cNvPr id="72" name="TextBox 71">
            <a:extLst>
              <a:ext uri="{FF2B5EF4-FFF2-40B4-BE49-F238E27FC236}">
                <a16:creationId xmlns:a16="http://schemas.microsoft.com/office/drawing/2014/main" id="{59F4951B-78DD-3939-C6BD-B07B5874715E}"/>
              </a:ext>
            </a:extLst>
          </p:cNvPr>
          <p:cNvSpPr txBox="1"/>
          <p:nvPr/>
        </p:nvSpPr>
        <p:spPr>
          <a:xfrm>
            <a:off x="6112121" y="3264839"/>
            <a:ext cx="2303075" cy="646331"/>
          </a:xfrm>
          <a:prstGeom prst="rect">
            <a:avLst/>
          </a:prstGeom>
          <a:noFill/>
        </p:spPr>
        <p:txBody>
          <a:bodyPr wrap="square" rtlCol="0">
            <a:spAutoFit/>
          </a:bodyPr>
          <a:lstStyle/>
          <a:p>
            <a:r>
              <a:rPr lang="en-US" b="1" dirty="0">
                <a:latin typeface="+mj-lt"/>
                <a:ea typeface="Calibri Light" charset="0"/>
                <a:cs typeface="Calibri Light" charset="0"/>
              </a:rPr>
              <a:t>Training and Capacity Building on Protection</a:t>
            </a:r>
          </a:p>
        </p:txBody>
      </p:sp>
      <p:sp>
        <p:nvSpPr>
          <p:cNvPr id="73" name="TextBox 72">
            <a:extLst>
              <a:ext uri="{FF2B5EF4-FFF2-40B4-BE49-F238E27FC236}">
                <a16:creationId xmlns:a16="http://schemas.microsoft.com/office/drawing/2014/main" id="{9D0E3AA5-09DC-9EB3-537E-377BA2D34BEC}"/>
              </a:ext>
            </a:extLst>
          </p:cNvPr>
          <p:cNvSpPr txBox="1"/>
          <p:nvPr/>
        </p:nvSpPr>
        <p:spPr>
          <a:xfrm>
            <a:off x="9357116" y="3266051"/>
            <a:ext cx="2607897" cy="646331"/>
          </a:xfrm>
          <a:prstGeom prst="rect">
            <a:avLst/>
          </a:prstGeom>
          <a:noFill/>
        </p:spPr>
        <p:txBody>
          <a:bodyPr wrap="square" rtlCol="0">
            <a:spAutoFit/>
          </a:bodyPr>
          <a:lstStyle/>
          <a:p>
            <a:r>
              <a:rPr lang="en-US" b="1" dirty="0">
                <a:latin typeface="+mj-lt"/>
                <a:ea typeface="Calibri Light" charset="0"/>
                <a:cs typeface="Calibri Light" charset="0"/>
              </a:rPr>
              <a:t>Strengthen mechanisms of  monitoring &amp; reporting</a:t>
            </a:r>
            <a:endParaRPr lang="en-US" b="1" strike="sngStrike" dirty="0">
              <a:latin typeface="+mj-lt"/>
              <a:ea typeface="Calibri Light" charset="0"/>
              <a:cs typeface="Calibri Light" charset="0"/>
            </a:endParaRPr>
          </a:p>
        </p:txBody>
      </p:sp>
      <p:sp>
        <p:nvSpPr>
          <p:cNvPr id="74" name="Rectangle 73">
            <a:extLst>
              <a:ext uri="{FF2B5EF4-FFF2-40B4-BE49-F238E27FC236}">
                <a16:creationId xmlns:a16="http://schemas.microsoft.com/office/drawing/2014/main" id="{FC38F3CC-B102-641D-453B-608DA2542BC6}"/>
              </a:ext>
            </a:extLst>
          </p:cNvPr>
          <p:cNvSpPr/>
          <p:nvPr/>
        </p:nvSpPr>
        <p:spPr>
          <a:xfrm rot="369780">
            <a:off x="10379389" y="5541675"/>
            <a:ext cx="2114522" cy="646331"/>
          </a:xfrm>
          <a:prstGeom prst="rect">
            <a:avLst/>
          </a:prstGeom>
        </p:spPr>
        <p:txBody>
          <a:bodyPr wrap="square">
            <a:spAutoFit/>
          </a:bodyPr>
          <a:lstStyle/>
          <a:p>
            <a:r>
              <a:rPr lang="en-US" b="1" dirty="0">
                <a:latin typeface="+mj-lt"/>
              </a:rPr>
              <a:t>Positive narratives and </a:t>
            </a:r>
            <a:r>
              <a:rPr lang="en-US" b="1" dirty="0">
                <a:latin typeface="+mj-lt"/>
                <a:ea typeface="Calibri Light" charset="0"/>
                <a:cs typeface="Calibri Light" charset="0"/>
              </a:rPr>
              <a:t>public</a:t>
            </a:r>
            <a:r>
              <a:rPr lang="en-US" b="1" dirty="0">
                <a:latin typeface="+mj-lt"/>
              </a:rPr>
              <a:t> support </a:t>
            </a:r>
            <a:endParaRPr lang="en-GB" b="1" dirty="0">
              <a:latin typeface="+mj-lt"/>
            </a:endParaRPr>
          </a:p>
        </p:txBody>
      </p:sp>
      <p:sp>
        <p:nvSpPr>
          <p:cNvPr id="75" name="TextBox 74">
            <a:extLst>
              <a:ext uri="{FF2B5EF4-FFF2-40B4-BE49-F238E27FC236}">
                <a16:creationId xmlns:a16="http://schemas.microsoft.com/office/drawing/2014/main" id="{3F5C1E1D-6045-85FC-69E6-E2182F962EB2}"/>
              </a:ext>
            </a:extLst>
          </p:cNvPr>
          <p:cNvSpPr txBox="1"/>
          <p:nvPr/>
        </p:nvSpPr>
        <p:spPr>
          <a:xfrm>
            <a:off x="6112121" y="1286726"/>
            <a:ext cx="2303075" cy="707886"/>
          </a:xfrm>
          <a:prstGeom prst="rect">
            <a:avLst/>
          </a:prstGeom>
          <a:noFill/>
        </p:spPr>
        <p:txBody>
          <a:bodyPr wrap="square" rtlCol="0">
            <a:spAutoFit/>
          </a:bodyPr>
          <a:lstStyle/>
          <a:p>
            <a:r>
              <a:rPr lang="en-US" sz="2000" b="1" dirty="0">
                <a:latin typeface="+mj-lt"/>
                <a:ea typeface="Calibri Light" charset="0"/>
                <a:cs typeface="Calibri Light" charset="0"/>
              </a:rPr>
              <a:t>Increase Literacy on </a:t>
            </a:r>
          </a:p>
          <a:p>
            <a:r>
              <a:rPr lang="en-US" sz="2000" b="1" dirty="0">
                <a:latin typeface="+mj-lt"/>
                <a:ea typeface="Calibri Light" charset="0"/>
                <a:cs typeface="Calibri Light" charset="0"/>
              </a:rPr>
              <a:t>Digital Security </a:t>
            </a:r>
          </a:p>
        </p:txBody>
      </p:sp>
      <p:sp>
        <p:nvSpPr>
          <p:cNvPr id="76" name="Rectangle 75">
            <a:extLst>
              <a:ext uri="{FF2B5EF4-FFF2-40B4-BE49-F238E27FC236}">
                <a16:creationId xmlns:a16="http://schemas.microsoft.com/office/drawing/2014/main" id="{D3BDE6E7-39B6-B92E-4F78-BFB9A93CDF78}"/>
              </a:ext>
            </a:extLst>
          </p:cNvPr>
          <p:cNvSpPr/>
          <p:nvPr/>
        </p:nvSpPr>
        <p:spPr>
          <a:xfrm rot="21204721">
            <a:off x="8726968" y="5518002"/>
            <a:ext cx="1794342" cy="646331"/>
          </a:xfrm>
          <a:prstGeom prst="rect">
            <a:avLst/>
          </a:prstGeom>
        </p:spPr>
        <p:txBody>
          <a:bodyPr wrap="square">
            <a:spAutoFit/>
          </a:bodyPr>
          <a:lstStyle/>
          <a:p>
            <a:r>
              <a:rPr lang="en-US" b="1" dirty="0">
                <a:latin typeface="+mj-lt"/>
              </a:rPr>
              <a:t> Sensitize the State and Public</a:t>
            </a:r>
            <a:endParaRPr lang="en-GB" b="1" dirty="0">
              <a:latin typeface="+mj-lt"/>
            </a:endParaRPr>
          </a:p>
        </p:txBody>
      </p:sp>
      <p:sp>
        <p:nvSpPr>
          <p:cNvPr id="77" name="Oval 76">
            <a:extLst>
              <a:ext uri="{FF2B5EF4-FFF2-40B4-BE49-F238E27FC236}">
                <a16:creationId xmlns:a16="http://schemas.microsoft.com/office/drawing/2014/main" id="{E5932CCE-37E3-B928-1130-A5A5FFCB24C0}"/>
              </a:ext>
            </a:extLst>
          </p:cNvPr>
          <p:cNvSpPr/>
          <p:nvPr/>
        </p:nvSpPr>
        <p:spPr>
          <a:xfrm>
            <a:off x="9972403" y="2240280"/>
            <a:ext cx="444530" cy="410282"/>
          </a:xfrm>
          <a:prstGeom prst="ellipse">
            <a:avLst/>
          </a:prstGeom>
          <a:solidFill>
            <a:srgbClr val="C3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79" name="Graphic 78" descr="User outline">
            <a:extLst>
              <a:ext uri="{FF2B5EF4-FFF2-40B4-BE49-F238E27FC236}">
                <a16:creationId xmlns:a16="http://schemas.microsoft.com/office/drawing/2014/main" id="{04659F8F-C30B-BAD1-9EB9-9210D917D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2468" y="2262330"/>
            <a:ext cx="318337" cy="318337"/>
          </a:xfrm>
          <a:prstGeom prst="rect">
            <a:avLst/>
          </a:prstGeom>
        </p:spPr>
      </p:pic>
      <p:sp>
        <p:nvSpPr>
          <p:cNvPr id="80" name="Oval 79">
            <a:extLst>
              <a:ext uri="{FF2B5EF4-FFF2-40B4-BE49-F238E27FC236}">
                <a16:creationId xmlns:a16="http://schemas.microsoft.com/office/drawing/2014/main" id="{421874BA-3C25-A41A-C63E-CA5020530CCD}"/>
              </a:ext>
            </a:extLst>
          </p:cNvPr>
          <p:cNvSpPr/>
          <p:nvPr/>
        </p:nvSpPr>
        <p:spPr>
          <a:xfrm>
            <a:off x="10474709" y="1926329"/>
            <a:ext cx="444530" cy="410282"/>
          </a:xfrm>
          <a:prstGeom prst="ellipse">
            <a:avLst/>
          </a:prstGeom>
          <a:solidFill>
            <a:srgbClr val="E6C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81" name="Graphic 80" descr="User outline">
            <a:extLst>
              <a:ext uri="{FF2B5EF4-FFF2-40B4-BE49-F238E27FC236}">
                <a16:creationId xmlns:a16="http://schemas.microsoft.com/office/drawing/2014/main" id="{327E557B-4EC0-0D45-92AB-829BD2ACF9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05" y="1948379"/>
            <a:ext cx="318337" cy="318337"/>
          </a:xfrm>
          <a:prstGeom prst="rect">
            <a:avLst/>
          </a:prstGeom>
        </p:spPr>
      </p:pic>
      <p:cxnSp>
        <p:nvCxnSpPr>
          <p:cNvPr id="82" name="Straight Connector 81">
            <a:extLst>
              <a:ext uri="{FF2B5EF4-FFF2-40B4-BE49-F238E27FC236}">
                <a16:creationId xmlns:a16="http://schemas.microsoft.com/office/drawing/2014/main" id="{9D89C4C2-8E39-97DA-B465-70C729A66678}"/>
              </a:ext>
            </a:extLst>
          </p:cNvPr>
          <p:cNvCxnSpPr>
            <a:cxnSpLocks/>
          </p:cNvCxnSpPr>
          <p:nvPr/>
        </p:nvCxnSpPr>
        <p:spPr>
          <a:xfrm flipH="1">
            <a:off x="10363068" y="2273972"/>
            <a:ext cx="103820" cy="74272"/>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A5190799-3507-6BA8-1468-00B0B697AA0F}"/>
              </a:ext>
            </a:extLst>
          </p:cNvPr>
          <p:cNvSpPr/>
          <p:nvPr/>
        </p:nvSpPr>
        <p:spPr>
          <a:xfrm>
            <a:off x="10461523" y="2532434"/>
            <a:ext cx="394619" cy="377756"/>
          </a:xfrm>
          <a:prstGeom prst="ellipse">
            <a:avLst/>
          </a:prstGeom>
          <a:solidFill>
            <a:srgbClr val="E9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87" name="Graphic 86" descr="User outline">
            <a:extLst>
              <a:ext uri="{FF2B5EF4-FFF2-40B4-BE49-F238E27FC236}">
                <a16:creationId xmlns:a16="http://schemas.microsoft.com/office/drawing/2014/main" id="{866B9BC1-7F91-F096-D3B0-EB7C1254D7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1889" y="2541207"/>
            <a:ext cx="318337" cy="318337"/>
          </a:xfrm>
          <a:prstGeom prst="rect">
            <a:avLst/>
          </a:prstGeom>
        </p:spPr>
      </p:pic>
      <p:cxnSp>
        <p:nvCxnSpPr>
          <p:cNvPr id="88" name="Straight Connector 87">
            <a:extLst>
              <a:ext uri="{FF2B5EF4-FFF2-40B4-BE49-F238E27FC236}">
                <a16:creationId xmlns:a16="http://schemas.microsoft.com/office/drawing/2014/main" id="{BE99754C-E20F-E17D-E9CF-5FC378FEA737}"/>
              </a:ext>
            </a:extLst>
          </p:cNvPr>
          <p:cNvCxnSpPr>
            <a:cxnSpLocks/>
            <a:stCxn id="85" idx="1"/>
            <a:endCxn id="77" idx="5"/>
          </p:cNvCxnSpPr>
          <p:nvPr/>
        </p:nvCxnSpPr>
        <p:spPr>
          <a:xfrm flipH="1">
            <a:off x="10351833" y="2587755"/>
            <a:ext cx="167481" cy="2723"/>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pic>
        <p:nvPicPr>
          <p:cNvPr id="93" name="Graphic 92" descr="User outline">
            <a:extLst>
              <a:ext uri="{FF2B5EF4-FFF2-40B4-BE49-F238E27FC236}">
                <a16:creationId xmlns:a16="http://schemas.microsoft.com/office/drawing/2014/main" id="{0405FD46-D2A6-AB49-C4B6-A585D38CF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7598" y="1982218"/>
            <a:ext cx="293100" cy="293100"/>
          </a:xfrm>
          <a:prstGeom prst="rect">
            <a:avLst/>
          </a:prstGeom>
        </p:spPr>
      </p:pic>
      <p:cxnSp>
        <p:nvCxnSpPr>
          <p:cNvPr id="96" name="Straight Connector 95">
            <a:extLst>
              <a:ext uri="{FF2B5EF4-FFF2-40B4-BE49-F238E27FC236}">
                <a16:creationId xmlns:a16="http://schemas.microsoft.com/office/drawing/2014/main" id="{0AC1A503-3275-4938-520B-3CE0FB314C6D}"/>
              </a:ext>
            </a:extLst>
          </p:cNvPr>
          <p:cNvCxnSpPr>
            <a:cxnSpLocks/>
          </p:cNvCxnSpPr>
          <p:nvPr/>
        </p:nvCxnSpPr>
        <p:spPr>
          <a:xfrm flipH="1">
            <a:off x="10955246" y="2103463"/>
            <a:ext cx="167481" cy="2723"/>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184BE993-DD7C-5780-5AF0-2192C8DA8B68}"/>
              </a:ext>
            </a:extLst>
          </p:cNvPr>
          <p:cNvSpPr/>
          <p:nvPr/>
        </p:nvSpPr>
        <p:spPr>
          <a:xfrm>
            <a:off x="9715201" y="2723115"/>
            <a:ext cx="394619" cy="377756"/>
          </a:xfrm>
          <a:prstGeom prst="ellipse">
            <a:avLst/>
          </a:prstGeom>
          <a:solidFill>
            <a:srgbClr val="AED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98" name="Graphic 97" descr="User outline">
            <a:extLst>
              <a:ext uri="{FF2B5EF4-FFF2-40B4-BE49-F238E27FC236}">
                <a16:creationId xmlns:a16="http://schemas.microsoft.com/office/drawing/2014/main" id="{8F435D5C-7737-63E2-440B-78C0277B67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5567" y="2731888"/>
            <a:ext cx="318337" cy="318337"/>
          </a:xfrm>
          <a:prstGeom prst="rect">
            <a:avLst/>
          </a:prstGeom>
        </p:spPr>
      </p:pic>
      <p:sp>
        <p:nvSpPr>
          <p:cNvPr id="99" name="Oval 98">
            <a:extLst>
              <a:ext uri="{FF2B5EF4-FFF2-40B4-BE49-F238E27FC236}">
                <a16:creationId xmlns:a16="http://schemas.microsoft.com/office/drawing/2014/main" id="{6A95E69E-9EA1-60CB-7C7B-F97DE3456228}"/>
              </a:ext>
            </a:extLst>
          </p:cNvPr>
          <p:cNvSpPr/>
          <p:nvPr/>
        </p:nvSpPr>
        <p:spPr>
          <a:xfrm>
            <a:off x="9075409" y="2689277"/>
            <a:ext cx="444530" cy="410282"/>
          </a:xfrm>
          <a:prstGeom prst="ellipse">
            <a:avLst/>
          </a:prstGeom>
          <a:solidFill>
            <a:srgbClr val="E6C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latin typeface="+mj-lt"/>
            </a:endParaRPr>
          </a:p>
        </p:txBody>
      </p:sp>
      <p:pic>
        <p:nvPicPr>
          <p:cNvPr id="100" name="Graphic 99" descr="User outline">
            <a:extLst>
              <a:ext uri="{FF2B5EF4-FFF2-40B4-BE49-F238E27FC236}">
                <a16:creationId xmlns:a16="http://schemas.microsoft.com/office/drawing/2014/main" id="{95D0F75C-CAE6-305C-83A4-11A77F369A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8505" y="2711327"/>
            <a:ext cx="318337" cy="318337"/>
          </a:xfrm>
          <a:prstGeom prst="rect">
            <a:avLst/>
          </a:prstGeom>
        </p:spPr>
      </p:pic>
      <p:cxnSp>
        <p:nvCxnSpPr>
          <p:cNvPr id="101" name="Straight Connector 100">
            <a:extLst>
              <a:ext uri="{FF2B5EF4-FFF2-40B4-BE49-F238E27FC236}">
                <a16:creationId xmlns:a16="http://schemas.microsoft.com/office/drawing/2014/main" id="{99070CAF-CAB4-539A-7148-F0940A4EC5DC}"/>
              </a:ext>
            </a:extLst>
          </p:cNvPr>
          <p:cNvCxnSpPr>
            <a:cxnSpLocks/>
          </p:cNvCxnSpPr>
          <p:nvPr/>
        </p:nvCxnSpPr>
        <p:spPr>
          <a:xfrm flipH="1">
            <a:off x="9909128" y="2615005"/>
            <a:ext cx="103820" cy="74272"/>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pic>
        <p:nvPicPr>
          <p:cNvPr id="103" name="Graphic 102" descr="User outline">
            <a:extLst>
              <a:ext uri="{FF2B5EF4-FFF2-40B4-BE49-F238E27FC236}">
                <a16:creationId xmlns:a16="http://schemas.microsoft.com/office/drawing/2014/main" id="{C63915CB-76F5-2935-8F08-9527FFA176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78298" y="2745166"/>
            <a:ext cx="293100" cy="293100"/>
          </a:xfrm>
          <a:prstGeom prst="rect">
            <a:avLst/>
          </a:prstGeom>
        </p:spPr>
      </p:pic>
      <p:cxnSp>
        <p:nvCxnSpPr>
          <p:cNvPr id="104" name="Straight Connector 103">
            <a:extLst>
              <a:ext uri="{FF2B5EF4-FFF2-40B4-BE49-F238E27FC236}">
                <a16:creationId xmlns:a16="http://schemas.microsoft.com/office/drawing/2014/main" id="{F6CB2AFF-AE9A-325C-7511-74AFB1378B3A}"/>
              </a:ext>
            </a:extLst>
          </p:cNvPr>
          <p:cNvCxnSpPr>
            <a:cxnSpLocks/>
          </p:cNvCxnSpPr>
          <p:nvPr/>
        </p:nvCxnSpPr>
        <p:spPr>
          <a:xfrm flipH="1">
            <a:off x="9555946" y="2866411"/>
            <a:ext cx="167481" cy="2723"/>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727B503-B435-51F9-4BCF-E2575CC06827}"/>
              </a:ext>
            </a:extLst>
          </p:cNvPr>
          <p:cNvCxnSpPr>
            <a:cxnSpLocks/>
          </p:cNvCxnSpPr>
          <p:nvPr/>
        </p:nvCxnSpPr>
        <p:spPr>
          <a:xfrm flipH="1" flipV="1">
            <a:off x="9801005" y="2209926"/>
            <a:ext cx="171398" cy="89310"/>
          </a:xfrm>
          <a:prstGeom prst="line">
            <a:avLst/>
          </a:prstGeom>
          <a:ln>
            <a:solidFill>
              <a:srgbClr val="AEDBD1"/>
            </a:solidFill>
            <a:prstDash val="lgDash"/>
          </a:ln>
        </p:spPr>
        <p:style>
          <a:lnRef idx="1">
            <a:schemeClr val="accent1"/>
          </a:lnRef>
          <a:fillRef idx="0">
            <a:schemeClr val="accent1"/>
          </a:fillRef>
          <a:effectRef idx="0">
            <a:schemeClr val="accent1"/>
          </a:effectRef>
          <a:fontRef idx="minor">
            <a:schemeClr val="tx1"/>
          </a:fontRef>
        </p:style>
      </p:cxnSp>
      <p:sp>
        <p:nvSpPr>
          <p:cNvPr id="110" name="Rounded Rectangle 24">
            <a:extLst>
              <a:ext uri="{FF2B5EF4-FFF2-40B4-BE49-F238E27FC236}">
                <a16:creationId xmlns:a16="http://schemas.microsoft.com/office/drawing/2014/main" id="{94091C0B-1265-D28D-7F2D-86849E149599}"/>
              </a:ext>
            </a:extLst>
          </p:cNvPr>
          <p:cNvSpPr/>
          <p:nvPr/>
        </p:nvSpPr>
        <p:spPr>
          <a:xfrm>
            <a:off x="6558046" y="5694717"/>
            <a:ext cx="1297217" cy="1209852"/>
          </a:xfrm>
          <a:prstGeom prst="roundRect">
            <a:avLst>
              <a:gd name="adj" fmla="val 10000"/>
            </a:avLst>
          </a:prstGeom>
          <a:blipFill>
            <a:blip r:embed="rId1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1" name="Rectangle 110">
            <a:extLst>
              <a:ext uri="{FF2B5EF4-FFF2-40B4-BE49-F238E27FC236}">
                <a16:creationId xmlns:a16="http://schemas.microsoft.com/office/drawing/2014/main" id="{333DEEBD-8AC3-25A1-7367-C0F97E02A765}"/>
              </a:ext>
            </a:extLst>
          </p:cNvPr>
          <p:cNvSpPr/>
          <p:nvPr/>
        </p:nvSpPr>
        <p:spPr>
          <a:xfrm>
            <a:off x="5814238" y="5192948"/>
            <a:ext cx="2925463" cy="646331"/>
          </a:xfrm>
          <a:prstGeom prst="rect">
            <a:avLst/>
          </a:prstGeom>
        </p:spPr>
        <p:txBody>
          <a:bodyPr wrap="square">
            <a:spAutoFit/>
          </a:bodyPr>
          <a:lstStyle/>
          <a:p>
            <a:r>
              <a:rPr lang="en-US" b="1" dirty="0">
                <a:latin typeface="+mj-lt"/>
                <a:ea typeface="Calibri Light" charset="0"/>
                <a:cs typeface="Calibri Light" charset="0"/>
              </a:rPr>
              <a:t>Ensure civic space is inclusive and non-discriminatory</a:t>
            </a:r>
          </a:p>
        </p:txBody>
      </p:sp>
    </p:spTree>
    <p:extLst>
      <p:ext uri="{BB962C8B-B14F-4D97-AF65-F5344CB8AC3E}">
        <p14:creationId xmlns:p14="http://schemas.microsoft.com/office/powerpoint/2010/main" val="339309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9"/>
          <p:cNvSpPr txBox="1">
            <a:spLocks noGrp="1"/>
          </p:cNvSpPr>
          <p:nvPr>
            <p:ph type="title"/>
          </p:nvPr>
        </p:nvSpPr>
        <p:spPr>
          <a:xfrm>
            <a:off x="1233774" y="304556"/>
            <a:ext cx="8596668" cy="7834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5"/>
              </a:buClr>
              <a:buSzPts val="3600"/>
              <a:buFont typeface="Century Gothic"/>
              <a:buNone/>
            </a:pPr>
            <a:r>
              <a:rPr lang="en-US" b="1" dirty="0">
                <a:solidFill>
                  <a:schemeClr val="accent5"/>
                </a:solidFill>
                <a:latin typeface="Century Gothic"/>
                <a:ea typeface="Century Gothic"/>
                <a:cs typeface="Century Gothic"/>
                <a:sym typeface="Century Gothic"/>
              </a:rPr>
              <a:t>Project examples</a:t>
            </a:r>
            <a:endParaRPr b="1" dirty="0">
              <a:solidFill>
                <a:schemeClr val="accent5"/>
              </a:solidFill>
              <a:latin typeface="Century Gothic"/>
              <a:ea typeface="Century Gothic"/>
              <a:cs typeface="Century Gothic"/>
              <a:sym typeface="Century Gothic"/>
            </a:endParaRPr>
          </a:p>
        </p:txBody>
      </p:sp>
      <p:sp>
        <p:nvSpPr>
          <p:cNvPr id="604" name="Google Shape;604;p29"/>
          <p:cNvSpPr txBox="1">
            <a:spLocks noGrp="1"/>
          </p:cNvSpPr>
          <p:nvPr>
            <p:ph type="body" idx="1"/>
          </p:nvPr>
        </p:nvSpPr>
        <p:spPr>
          <a:xfrm>
            <a:off x="359865" y="627422"/>
            <a:ext cx="9470577" cy="5712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None/>
            </a:pPr>
            <a:endParaRPr lang="en-US" u="sng" dirty="0">
              <a:solidFill>
                <a:schemeClr val="accent5"/>
              </a:solidFill>
              <a:latin typeface="Century Gothic"/>
              <a:ea typeface="Century Gothic"/>
              <a:cs typeface="Century Gothic"/>
              <a:sym typeface="Century Gothic"/>
            </a:endParaRPr>
          </a:p>
          <a:p>
            <a:pPr marL="0" lvl="0" indent="0" algn="l" rtl="0">
              <a:lnSpc>
                <a:spcPct val="100000"/>
              </a:lnSpc>
              <a:spcBef>
                <a:spcPts val="1000"/>
              </a:spcBef>
              <a:spcAft>
                <a:spcPts val="0"/>
              </a:spcAft>
              <a:buSzPts val="1440"/>
              <a:buNone/>
            </a:pPr>
            <a:endParaRPr lang="es-ES" sz="1600" dirty="0">
              <a:solidFill>
                <a:schemeClr val="accent5"/>
              </a:solidFill>
              <a:latin typeface="Century Gothic"/>
              <a:hlinkClick r:id="rId3"/>
            </a:endParaRPr>
          </a:p>
          <a:p>
            <a:pPr marL="342900" lvl="0" indent="-342900" algn="l" rtl="0">
              <a:lnSpc>
                <a:spcPct val="100000"/>
              </a:lnSpc>
              <a:spcBef>
                <a:spcPts val="1000"/>
              </a:spcBef>
              <a:spcAft>
                <a:spcPts val="0"/>
              </a:spcAft>
              <a:buSzPts val="1440"/>
              <a:buChar char="►"/>
            </a:pPr>
            <a:r>
              <a:rPr lang="en-US" sz="1600" dirty="0">
                <a:solidFill>
                  <a:schemeClr val="accent5"/>
                </a:solidFill>
                <a:latin typeface="Century Gothic"/>
              </a:rPr>
              <a:t>Kyrgyzstan, OHCHR, UNICEF &amp; UNDP: </a:t>
            </a:r>
            <a:r>
              <a:rPr lang="en-US" sz="1600" dirty="0">
                <a:solidFill>
                  <a:schemeClr val="accent5"/>
                </a:solidFill>
                <a:latin typeface="Century Gothic"/>
                <a:hlinkClick r:id="rId4" action="ppaction://hlinkfile">
                  <a:extLst>
                    <a:ext uri="{A12FA001-AC4F-418D-AE19-62706E023703}">
                      <ahyp:hlinkClr xmlns:ahyp="http://schemas.microsoft.com/office/drawing/2018/hyperlinkcolor" val="tx"/>
                    </a:ext>
                  </a:extLst>
                </a:hlinkClick>
              </a:rPr>
              <a:t>Inclusive governance and shared identity for sustainable peace and development</a:t>
            </a:r>
            <a:endParaRPr lang="es-ES" sz="1600" dirty="0">
              <a:solidFill>
                <a:schemeClr val="accent5"/>
              </a:solidFill>
              <a:latin typeface="Century Gothic"/>
              <a:hlinkClick r:id="rId3">
                <a:extLst>
                  <a:ext uri="{A12FA001-AC4F-418D-AE19-62706E023703}">
                    <ahyp:hlinkClr xmlns:ahyp="http://schemas.microsoft.com/office/drawing/2018/hyperlinkcolor" val="tx"/>
                  </a:ext>
                </a:extLst>
              </a:hlinkClick>
            </a:endParaRPr>
          </a:p>
          <a:p>
            <a:pPr marL="342900" lvl="0" indent="-342900" algn="l" rtl="0">
              <a:lnSpc>
                <a:spcPct val="100000"/>
              </a:lnSpc>
              <a:spcBef>
                <a:spcPts val="1000"/>
              </a:spcBef>
              <a:spcAft>
                <a:spcPts val="0"/>
              </a:spcAft>
              <a:buSzPts val="1440"/>
              <a:buChar char="►"/>
            </a:pPr>
            <a:r>
              <a:rPr lang="es-ES" sz="1600" dirty="0">
                <a:solidFill>
                  <a:schemeClr val="accent5"/>
                </a:solidFill>
                <a:latin typeface="Century Gothic"/>
                <a:hlinkClick r:id="rId3"/>
              </a:rPr>
              <a:t>Guatemala, UNFPA, OHCHR &amp; IOM: NAK’B’IL: Juventudes mayas y mestizas organizadas contribuyendo a la construcción de sociedades inclusivas y la coexistencia pacífica en Huehuetenango</a:t>
            </a:r>
            <a:r>
              <a:rPr lang="es-ES" sz="1600" dirty="0">
                <a:solidFill>
                  <a:schemeClr val="accent5"/>
                </a:solidFill>
                <a:latin typeface="Century Gothic"/>
              </a:rPr>
              <a:t>.</a:t>
            </a:r>
          </a:p>
          <a:p>
            <a:pPr marL="342900" lvl="0" indent="-342900" algn="l" rtl="0">
              <a:lnSpc>
                <a:spcPct val="100000"/>
              </a:lnSpc>
              <a:spcBef>
                <a:spcPts val="1000"/>
              </a:spcBef>
              <a:spcAft>
                <a:spcPts val="0"/>
              </a:spcAft>
              <a:buSzPts val="1440"/>
              <a:buChar char="►"/>
            </a:pPr>
            <a:r>
              <a:rPr lang="es-ES" sz="1600" dirty="0">
                <a:solidFill>
                  <a:schemeClr val="accent5"/>
                </a:solidFill>
                <a:latin typeface="Century Gothic"/>
                <a:sym typeface="Century Gothic"/>
                <a:hlinkClick r:id="rId5"/>
              </a:rPr>
              <a:t>Somalia, FAO &amp; IOM; </a:t>
            </a:r>
            <a:r>
              <a:rPr lang="en-US" sz="1600" dirty="0">
                <a:solidFill>
                  <a:schemeClr val="accent5"/>
                </a:solidFill>
                <a:latin typeface="Century Gothic"/>
                <a:hlinkClick r:id="rId5"/>
              </a:rPr>
              <a:t>Promoting Inclusive Action in Peacebuilding (PIAP Initiative)</a:t>
            </a:r>
            <a:endParaRPr lang="en-US" sz="1600" dirty="0">
              <a:solidFill>
                <a:schemeClr val="accent5"/>
              </a:solidFill>
              <a:latin typeface="Century Gothic"/>
              <a:sym typeface="Century Gothic"/>
              <a:hlinkClick r:id="rId6">
                <a:extLst>
                  <a:ext uri="{A12FA001-AC4F-418D-AE19-62706E023703}">
                    <ahyp:hlinkClr xmlns:ahyp="http://schemas.microsoft.com/office/drawing/2018/hyperlinkcolor" val="tx"/>
                  </a:ext>
                </a:extLst>
              </a:hlinkClick>
            </a:endParaRPr>
          </a:p>
          <a:p>
            <a:pPr marL="342900" lvl="0" indent="-342900" algn="l" rtl="0">
              <a:lnSpc>
                <a:spcPct val="100000"/>
              </a:lnSpc>
              <a:spcBef>
                <a:spcPts val="1000"/>
              </a:spcBef>
              <a:spcAft>
                <a:spcPts val="0"/>
              </a:spcAft>
              <a:buSzPts val="1440"/>
              <a:buChar char="►"/>
            </a:pPr>
            <a:r>
              <a:rPr lang="en-US" u="sng" dirty="0">
                <a:solidFill>
                  <a:schemeClr val="accent5"/>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Madagascar, OHCHR &amp; UNESCO: Support for the protection of young human rights defenders and peace builders, to improve social peace and community cohesion</a:t>
            </a:r>
            <a:r>
              <a:rPr lang="en-US" dirty="0">
                <a:solidFill>
                  <a:schemeClr val="accent5"/>
                </a:solidFill>
                <a:latin typeface="Century Gothic"/>
                <a:ea typeface="Century Gothic"/>
                <a:cs typeface="Century Gothic"/>
                <a:sym typeface="Century Gothic"/>
              </a:rPr>
              <a:t>. </a:t>
            </a:r>
            <a:r>
              <a:rPr lang="en-US" sz="1600" dirty="0">
                <a:solidFill>
                  <a:schemeClr val="accent5"/>
                </a:solidFill>
                <a:latin typeface="Century Gothic"/>
                <a:ea typeface="Century Gothic"/>
                <a:cs typeface="Century Gothic"/>
                <a:sym typeface="Century Gothic"/>
              </a:rPr>
              <a:t>Focuses on supporting and protecting young people and young human rights defenders</a:t>
            </a:r>
            <a:endParaRPr dirty="0"/>
          </a:p>
          <a:p>
            <a:pPr marL="342900" lvl="0" indent="-342900" algn="l" rtl="0">
              <a:lnSpc>
                <a:spcPct val="100000"/>
              </a:lnSpc>
              <a:spcBef>
                <a:spcPts val="1000"/>
              </a:spcBef>
              <a:spcAft>
                <a:spcPts val="0"/>
              </a:spcAft>
              <a:buSzPts val="1440"/>
              <a:buChar char="►"/>
            </a:pPr>
            <a:r>
              <a:rPr lang="en-US" u="sng" dirty="0">
                <a:solidFill>
                  <a:schemeClr val="accent5"/>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Burkina Faso, UNFPA, UNICEF &amp; UNDP: Project to support the promotion and protection of young peace builders and human rights defenders in the Sahel, North and East Regions</a:t>
            </a:r>
            <a:r>
              <a:rPr lang="en-US" dirty="0">
                <a:solidFill>
                  <a:schemeClr val="accent5"/>
                </a:solidFill>
                <a:latin typeface="Century Gothic"/>
                <a:ea typeface="Century Gothic"/>
                <a:cs typeface="Century Gothic"/>
                <a:sym typeface="Century Gothic"/>
              </a:rPr>
              <a:t>. </a:t>
            </a:r>
            <a:r>
              <a:rPr lang="en-US" sz="1600" dirty="0">
                <a:solidFill>
                  <a:schemeClr val="accent5"/>
                </a:solidFill>
                <a:latin typeface="Century Gothic"/>
                <a:ea typeface="Century Gothic"/>
                <a:cs typeface="Century Gothic"/>
                <a:sym typeface="Century Gothic"/>
              </a:rPr>
              <a:t>Promotion and protection of young HR defenders and access to protection mechanisms. </a:t>
            </a:r>
            <a:endParaRPr sz="1600" dirty="0">
              <a:solidFill>
                <a:schemeClr val="accent5"/>
              </a:solidFill>
              <a:latin typeface="Century Gothic"/>
              <a:ea typeface="Century Gothic"/>
              <a:cs typeface="Century Gothic"/>
              <a:sym typeface="Century Gothic"/>
            </a:endParaRPr>
          </a:p>
          <a:p>
            <a:pPr marL="342900" lvl="0" indent="-251459" algn="l" rtl="0">
              <a:lnSpc>
                <a:spcPct val="100000"/>
              </a:lnSpc>
              <a:spcBef>
                <a:spcPts val="1000"/>
              </a:spcBef>
              <a:spcAft>
                <a:spcPts val="0"/>
              </a:spcAft>
              <a:buSzPts val="1440"/>
              <a:buNone/>
            </a:pPr>
            <a:endParaRPr sz="1800" dirty="0">
              <a:latin typeface="Calibri"/>
              <a:ea typeface="Calibri"/>
              <a:cs typeface="Calibri"/>
              <a:sym typeface="Calibri"/>
            </a:endParaRPr>
          </a:p>
          <a:p>
            <a:pPr marL="342900" lvl="0" indent="-251459" algn="l" rtl="0">
              <a:lnSpc>
                <a:spcPct val="100000"/>
              </a:lnSpc>
              <a:spcBef>
                <a:spcPts val="1000"/>
              </a:spcBef>
              <a:spcAft>
                <a:spcPts val="0"/>
              </a:spcAft>
              <a:buSzPts val="1440"/>
              <a:buNone/>
            </a:pPr>
            <a:endParaRPr sz="1800" dirty="0"/>
          </a:p>
          <a:p>
            <a:pPr marL="342900" lvl="0" indent="-251459" algn="l" rtl="0">
              <a:lnSpc>
                <a:spcPct val="100000"/>
              </a:lnSpc>
              <a:spcBef>
                <a:spcPts val="1000"/>
              </a:spcBef>
              <a:spcAft>
                <a:spcPts val="0"/>
              </a:spcAft>
              <a:buSzPts val="1440"/>
              <a:buNone/>
            </a:pPr>
            <a:endParaRPr sz="1800" dirty="0"/>
          </a:p>
          <a:p>
            <a:pPr marL="342900" lvl="0" indent="-251459" algn="l" rtl="0">
              <a:lnSpc>
                <a:spcPct val="100000"/>
              </a:lnSpc>
              <a:spcBef>
                <a:spcPts val="1000"/>
              </a:spcBef>
              <a:spcAft>
                <a:spcPts val="0"/>
              </a:spcAft>
              <a:buSzPts val="1440"/>
              <a:buNone/>
            </a:pPr>
            <a:endParaRPr sz="1800" dirty="0"/>
          </a:p>
          <a:p>
            <a:pPr marL="342900" lvl="0" indent="-251459" algn="l" rtl="0">
              <a:lnSpc>
                <a:spcPct val="100000"/>
              </a:lnSpc>
              <a:spcBef>
                <a:spcPts val="1000"/>
              </a:spcBef>
              <a:spcAft>
                <a:spcPts val="0"/>
              </a:spcAft>
              <a:buSzPts val="1440"/>
              <a:buNone/>
            </a:pPr>
            <a:endParaRPr sz="1800" dirty="0">
              <a:solidFill>
                <a:schemeClr val="accent5"/>
              </a:solidFill>
              <a:latin typeface="Century Gothic"/>
              <a:ea typeface="Century Gothic"/>
              <a:cs typeface="Century Gothic"/>
              <a:sym typeface="Century Gothic"/>
            </a:endParaRPr>
          </a:p>
          <a:p>
            <a:pPr marL="342900" lvl="0" indent="-251459" algn="l" rtl="0">
              <a:lnSpc>
                <a:spcPct val="100000"/>
              </a:lnSpc>
              <a:spcBef>
                <a:spcPts val="1000"/>
              </a:spcBef>
              <a:spcAft>
                <a:spcPts val="0"/>
              </a:spcAft>
              <a:buSzPts val="1440"/>
              <a:buNone/>
            </a:pPr>
            <a:endParaRPr dirty="0">
              <a:solidFill>
                <a:schemeClr val="accent5"/>
              </a:solidFill>
              <a:latin typeface="Century Gothic"/>
              <a:ea typeface="Century Gothic"/>
              <a:cs typeface="Century Gothic"/>
              <a:sym typeface="Century Gothic"/>
            </a:endParaRPr>
          </a:p>
          <a:p>
            <a:pPr marL="342900" lvl="0" indent="-251459" algn="l" rtl="0">
              <a:lnSpc>
                <a:spcPct val="100000"/>
              </a:lnSpc>
              <a:spcBef>
                <a:spcPts val="1000"/>
              </a:spcBef>
              <a:spcAft>
                <a:spcPts val="0"/>
              </a:spcAft>
              <a:buSzPts val="1440"/>
              <a:buNone/>
            </a:pPr>
            <a:endParaRPr dirty="0">
              <a:solidFill>
                <a:schemeClr val="accent5"/>
              </a:solidFill>
              <a:latin typeface="Century Gothic"/>
              <a:ea typeface="Century Gothic"/>
              <a:cs typeface="Century Gothic"/>
              <a:sym typeface="Century Gothic"/>
            </a:endParaRPr>
          </a:p>
        </p:txBody>
      </p:sp>
      <p:pic>
        <p:nvPicPr>
          <p:cNvPr id="605" name="Google Shape;605;p29"/>
          <p:cNvPicPr preferRelativeResize="0"/>
          <p:nvPr/>
        </p:nvPicPr>
        <p:blipFill rotWithShape="1">
          <a:blip r:embed="rId8">
            <a:alphaModFix/>
          </a:blip>
          <a:srcRect/>
          <a:stretch/>
        </p:blipFill>
        <p:spPr>
          <a:xfrm>
            <a:off x="359865" y="304556"/>
            <a:ext cx="707781" cy="6926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3"/>
          <p:cNvSpPr txBox="1"/>
          <p:nvPr/>
        </p:nvSpPr>
        <p:spPr>
          <a:xfrm>
            <a:off x="1117274" y="618670"/>
            <a:ext cx="8596668" cy="7025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5"/>
              </a:buClr>
              <a:buSzPts val="3600"/>
              <a:buFont typeface="Century Gothic"/>
              <a:buNone/>
            </a:pPr>
            <a:r>
              <a:rPr lang="en-US" sz="3600" b="1" i="0" u="none" strike="noStrike" cap="none">
                <a:solidFill>
                  <a:schemeClr val="accent5"/>
                </a:solidFill>
                <a:latin typeface="Century Gothic"/>
                <a:ea typeface="Century Gothic"/>
                <a:cs typeface="Century Gothic"/>
                <a:sym typeface="Century Gothic"/>
              </a:rPr>
              <a:t>Resources</a:t>
            </a:r>
            <a:endParaRPr sz="3600" b="1" i="0" u="none" strike="noStrike" cap="none">
              <a:solidFill>
                <a:schemeClr val="accent5"/>
              </a:solidFill>
              <a:latin typeface="Century Gothic"/>
              <a:ea typeface="Century Gothic"/>
              <a:cs typeface="Century Gothic"/>
              <a:sym typeface="Century Gothic"/>
            </a:endParaRPr>
          </a:p>
        </p:txBody>
      </p:sp>
      <p:pic>
        <p:nvPicPr>
          <p:cNvPr id="634" name="Google Shape;634;p33"/>
          <p:cNvPicPr preferRelativeResize="0"/>
          <p:nvPr/>
        </p:nvPicPr>
        <p:blipFill rotWithShape="1">
          <a:blip r:embed="rId3">
            <a:alphaModFix/>
          </a:blip>
          <a:srcRect/>
          <a:stretch/>
        </p:blipFill>
        <p:spPr>
          <a:xfrm>
            <a:off x="409493" y="604294"/>
            <a:ext cx="707781" cy="692691"/>
          </a:xfrm>
          <a:prstGeom prst="rect">
            <a:avLst/>
          </a:prstGeom>
          <a:noFill/>
          <a:ln>
            <a:noFill/>
          </a:ln>
        </p:spPr>
      </p:pic>
      <p:sp>
        <p:nvSpPr>
          <p:cNvPr id="635" name="Google Shape;635;p33"/>
          <p:cNvSpPr txBox="1"/>
          <p:nvPr/>
        </p:nvSpPr>
        <p:spPr>
          <a:xfrm>
            <a:off x="581493" y="1395150"/>
            <a:ext cx="9548555" cy="49339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www.un.org/peacebuilding/content/gypi</a:t>
            </a:r>
            <a:endParaRPr sz="2000" b="0" i="0" u="none" strike="noStrike" cap="none">
              <a:solidFill>
                <a:schemeClr val="accent5"/>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www.un.org/peacebuilding/fund</a:t>
            </a:r>
            <a:r>
              <a:rPr lang="en-US" sz="2000" b="0" i="0" u="none" strike="noStrike" cap="none">
                <a:solidFill>
                  <a:schemeClr val="accent5"/>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PBF GYPI Call for Proposals and Guidance Note</a:t>
            </a:r>
            <a:endParaRPr sz="2000" b="0" i="0" u="none" strike="noStrike" cap="none">
              <a:solidFill>
                <a:schemeClr val="accent5"/>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PBF Guidance Note on Youth and Peacebuilding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PBF Guidance Note on Gender Marker Scoring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UN Community Engagement Guidelines</a:t>
            </a:r>
            <a:endParaRPr sz="2000" b="0" i="0" u="none" strike="noStrike" cap="none">
              <a:solidFill>
                <a:schemeClr val="accent5"/>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10">
                  <a:extLst>
                    <a:ext uri="{A12FA001-AC4F-418D-AE19-62706E023703}">
                      <ahyp:hlinkClr xmlns:ahyp="http://schemas.microsoft.com/office/drawing/2018/hyperlinkcolor" val="tx"/>
                    </a:ext>
                  </a:extLst>
                </a:hlinkClick>
              </a:rPr>
              <a:t>YPS Handbook</a:t>
            </a:r>
            <a:endParaRPr sz="2000" b="0" i="0" u="sng" strike="noStrike" cap="none">
              <a:solidFill>
                <a:schemeClr val="accent5"/>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11">
                  <a:extLst>
                    <a:ext uri="{A12FA001-AC4F-418D-AE19-62706E023703}">
                      <ahyp:hlinkClr xmlns:ahyp="http://schemas.microsoft.com/office/drawing/2018/hyperlinkcolor" val="tx"/>
                    </a:ext>
                  </a:extLst>
                </a:hlinkClick>
              </a:rPr>
              <a:t>The Missing Peace: Independent Progress Study on Youth, Peace and Security</a:t>
            </a:r>
            <a:endParaRPr sz="2000" b="0" i="0" u="none" strike="noStrike" cap="none">
              <a:solidFill>
                <a:schemeClr val="accent5"/>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12">
                  <a:extLst>
                    <a:ext uri="{A12FA001-AC4F-418D-AE19-62706E023703}">
                      <ahyp:hlinkClr xmlns:ahyp="http://schemas.microsoft.com/office/drawing/2018/hyperlinkcolor" val="tx"/>
                    </a:ext>
                  </a:extLst>
                </a:hlinkClick>
              </a:rPr>
              <a:t>A Global Study on the Implementation of United Nations Security Council Resolution 1325</a:t>
            </a:r>
            <a:endParaRPr sz="2000" b="0" i="0" u="sng" strike="noStrike" cap="none">
              <a:solidFill>
                <a:schemeClr val="accent5"/>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US" sz="2000" b="0" i="0" u="sng" strike="noStrike" cap="none">
                <a:solidFill>
                  <a:schemeClr val="accent5"/>
                </a:solidFill>
                <a:latin typeface="Century Gothic"/>
                <a:ea typeface="Century Gothic"/>
                <a:cs typeface="Century Gothic"/>
                <a:sym typeface="Century Gothic"/>
                <a:hlinkClick r:id="rId13">
                  <a:extLst>
                    <a:ext uri="{A12FA001-AC4F-418D-AE19-62706E023703}">
                      <ahyp:hlinkClr xmlns:ahyp="http://schemas.microsoft.com/office/drawing/2018/hyperlinkcolor" val="tx"/>
                    </a:ext>
                  </a:extLst>
                </a:hlinkClick>
              </a:rPr>
              <a:t>Pathways for Peace: Inclusive Approaches to Preventing Violent Conflict</a:t>
            </a:r>
            <a:endParaRPr sz="2000" b="0" i="0" u="none" strike="noStrike" cap="none">
              <a:solidFill>
                <a:schemeClr val="accent5"/>
              </a:solidFill>
              <a:latin typeface="Century Gothic"/>
              <a:ea typeface="Century Gothic"/>
              <a:cs typeface="Century Gothic"/>
              <a:sym typeface="Century Gothic"/>
            </a:endParaRPr>
          </a:p>
          <a:p>
            <a:pPr marL="342900" marR="0" lvl="0" indent="-241300" algn="l" rtl="0">
              <a:lnSpc>
                <a:spcPct val="100000"/>
              </a:lnSpc>
              <a:spcBef>
                <a:spcPts val="1000"/>
              </a:spcBef>
              <a:spcAft>
                <a:spcPts val="0"/>
              </a:spcAft>
              <a:buClr>
                <a:schemeClr val="accent1"/>
              </a:buClr>
              <a:buSzPts val="1600"/>
              <a:buFont typeface="Noto Sans Symbols"/>
              <a:buNone/>
            </a:pPr>
            <a:endParaRPr sz="2000" b="1" i="0" u="none" strike="noStrike" cap="none">
              <a:solidFill>
                <a:schemeClr val="accent5"/>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title"/>
          </p:nvPr>
        </p:nvSpPr>
        <p:spPr>
          <a:xfrm>
            <a:off x="3586222" y="2766218"/>
            <a:ext cx="4184374" cy="13255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5"/>
              </a:buClr>
              <a:buSzPts val="5400"/>
              <a:buFont typeface="Century Gothic"/>
              <a:buNone/>
            </a:pPr>
            <a:r>
              <a:rPr lang="en-US" sz="5400" b="1">
                <a:solidFill>
                  <a:schemeClr val="accent5"/>
                </a:solidFill>
                <a:latin typeface="Century Gothic"/>
                <a:ea typeface="Century Gothic"/>
                <a:cs typeface="Century Gothic"/>
                <a:sym typeface="Century Gothic"/>
              </a:rPr>
              <a:t>Q&amp;A</a:t>
            </a:r>
            <a:endParaRPr/>
          </a:p>
        </p:txBody>
      </p:sp>
      <p:pic>
        <p:nvPicPr>
          <p:cNvPr id="642" name="Google Shape;642;p34"/>
          <p:cNvPicPr preferRelativeResize="0"/>
          <p:nvPr/>
        </p:nvPicPr>
        <p:blipFill rotWithShape="1">
          <a:blip r:embed="rId3">
            <a:alphaModFix/>
          </a:blip>
          <a:srcRect/>
          <a:stretch/>
        </p:blipFill>
        <p:spPr>
          <a:xfrm>
            <a:off x="489472" y="5637664"/>
            <a:ext cx="1212993" cy="1103795"/>
          </a:xfrm>
          <a:prstGeom prst="rect">
            <a:avLst/>
          </a:prstGeom>
          <a:noFill/>
          <a:ln>
            <a:noFill/>
          </a:ln>
        </p:spPr>
      </p:pic>
      <p:pic>
        <p:nvPicPr>
          <p:cNvPr id="643" name="Google Shape;643;p34"/>
          <p:cNvPicPr preferRelativeResize="0"/>
          <p:nvPr/>
        </p:nvPicPr>
        <p:blipFill rotWithShape="1">
          <a:blip r:embed="rId4">
            <a:alphaModFix/>
          </a:blip>
          <a:srcRect/>
          <a:stretch/>
        </p:blipFill>
        <p:spPr>
          <a:xfrm>
            <a:off x="1702465" y="5612020"/>
            <a:ext cx="1149274" cy="11550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1154999" y="480965"/>
            <a:ext cx="8871622" cy="7557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5"/>
              </a:buClr>
              <a:buSzPts val="3600"/>
              <a:buFont typeface="Century Gothic"/>
              <a:buNone/>
            </a:pPr>
            <a:r>
              <a:rPr lang="en-US" b="1" dirty="0">
                <a:solidFill>
                  <a:schemeClr val="accent5"/>
                </a:solidFill>
                <a:latin typeface="Century Gothic"/>
                <a:sym typeface="Century Gothic"/>
              </a:rPr>
              <a:t>Eligibility Criteria</a:t>
            </a:r>
            <a:endParaRPr dirty="0">
              <a:solidFill>
                <a:schemeClr val="accent2"/>
              </a:solidFill>
            </a:endParaRPr>
          </a:p>
        </p:txBody>
      </p:sp>
      <p:sp>
        <p:nvSpPr>
          <p:cNvPr id="166" name="Google Shape;166;p3"/>
          <p:cNvSpPr txBox="1">
            <a:spLocks noGrp="1"/>
          </p:cNvSpPr>
          <p:nvPr>
            <p:ph type="body" idx="1"/>
          </p:nvPr>
        </p:nvSpPr>
        <p:spPr>
          <a:xfrm>
            <a:off x="336008" y="858833"/>
            <a:ext cx="9690614" cy="4617293"/>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SzPts val="1520"/>
              <a:buNone/>
            </a:pPr>
            <a:endParaRPr sz="1800" dirty="0">
              <a:solidFill>
                <a:schemeClr val="accent5"/>
              </a:solidFill>
              <a:latin typeface="Century Gothic"/>
              <a:ea typeface="Century Gothic"/>
              <a:cs typeface="Century Gothic"/>
              <a:sym typeface="Century Gothic"/>
            </a:endParaRPr>
          </a:p>
          <a:p>
            <a:pPr marL="742950" lvl="1" indent="-298450">
              <a:spcBef>
                <a:spcPts val="1000"/>
              </a:spcBef>
              <a:buSzPts val="1720"/>
              <a:buFont typeface="Arial" panose="020B0604020202020204" pitchFamily="34" charset="0"/>
              <a:buChar char="►"/>
            </a:pPr>
            <a:r>
              <a:rPr lang="en-US" sz="1800" dirty="0">
                <a:solidFill>
                  <a:schemeClr val="accent5"/>
                </a:solidFill>
                <a:latin typeface="Century Gothic"/>
              </a:rPr>
              <a:t>The call for proposals contains a detailed list of </a:t>
            </a:r>
            <a:r>
              <a:rPr lang="en-US" sz="1800" b="1" dirty="0">
                <a:solidFill>
                  <a:schemeClr val="accent5"/>
                </a:solidFill>
                <a:latin typeface="Century Gothic"/>
              </a:rPr>
              <a:t>review criteria </a:t>
            </a:r>
            <a:r>
              <a:rPr lang="en-US" sz="1800" dirty="0">
                <a:solidFill>
                  <a:schemeClr val="accent5"/>
                </a:solidFill>
                <a:latin typeface="Century Gothic"/>
              </a:rPr>
              <a:t>and the </a:t>
            </a:r>
            <a:r>
              <a:rPr lang="en-US" sz="1800" b="1" dirty="0">
                <a:solidFill>
                  <a:schemeClr val="accent5"/>
                </a:solidFill>
                <a:latin typeface="Century Gothic"/>
              </a:rPr>
              <a:t>timeline</a:t>
            </a:r>
            <a:r>
              <a:rPr lang="en-US" sz="1800" dirty="0">
                <a:solidFill>
                  <a:schemeClr val="accent5"/>
                </a:solidFill>
                <a:latin typeface="Century Gothic"/>
              </a:rPr>
              <a:t>, </a:t>
            </a:r>
            <a:r>
              <a:rPr lang="en-US" sz="1800" dirty="0">
                <a:solidFill>
                  <a:schemeClr val="accent5"/>
                </a:solidFill>
                <a:latin typeface="Century Gothic"/>
                <a:hlinkClick r:id="rId3"/>
              </a:rPr>
              <a:t>available here</a:t>
            </a:r>
            <a:r>
              <a:rPr lang="en-US" sz="1800" dirty="0">
                <a:solidFill>
                  <a:schemeClr val="accent5"/>
                </a:solidFill>
                <a:latin typeface="Century Gothic"/>
              </a:rPr>
              <a:t>.</a:t>
            </a:r>
          </a:p>
          <a:p>
            <a:pPr marL="742950" lvl="1" indent="-298450">
              <a:spcBef>
                <a:spcPts val="1000"/>
              </a:spcBef>
              <a:buSzPts val="1720"/>
              <a:buFont typeface="Arial" panose="020B0604020202020204" pitchFamily="34" charset="0"/>
              <a:buChar char="►"/>
            </a:pPr>
            <a:endParaRPr lang="en-US" sz="1800" dirty="0">
              <a:solidFill>
                <a:schemeClr val="accent5"/>
              </a:solidFill>
              <a:latin typeface="Century Gothic"/>
            </a:endParaRPr>
          </a:p>
          <a:p>
            <a:pPr marL="742950" lvl="1" indent="-298450" algn="l" rtl="0">
              <a:spcBef>
                <a:spcPts val="1000"/>
              </a:spcBef>
              <a:spcAft>
                <a:spcPts val="0"/>
              </a:spcAft>
              <a:buSzPts val="1720"/>
              <a:buChar char="►"/>
            </a:pPr>
            <a:r>
              <a:rPr lang="en-US" sz="1800" b="1" dirty="0">
                <a:solidFill>
                  <a:schemeClr val="accent5"/>
                </a:solidFill>
                <a:latin typeface="Century Gothic"/>
                <a:ea typeface="Century Gothic"/>
                <a:cs typeface="Century Gothic"/>
                <a:sym typeface="Century Gothic"/>
              </a:rPr>
              <a:t>Three types of proposals</a:t>
            </a:r>
            <a:r>
              <a:rPr lang="en-US" sz="1800" dirty="0">
                <a:solidFill>
                  <a:schemeClr val="accent5"/>
                </a:solidFill>
                <a:latin typeface="Century Gothic"/>
                <a:ea typeface="Century Gothic"/>
                <a:cs typeface="Century Gothic"/>
                <a:sym typeface="Century Gothic"/>
              </a:rPr>
              <a:t>: 1) joint UN proposals, 2) joint UN-CSO proposals, and 3) CSO proposals. Required to be both </a:t>
            </a:r>
            <a:r>
              <a:rPr lang="en-US" sz="1800" b="1" dirty="0">
                <a:solidFill>
                  <a:schemeClr val="accent5"/>
                </a:solidFill>
                <a:latin typeface="Century Gothic"/>
                <a:ea typeface="Century Gothic"/>
                <a:cs typeface="Century Gothic"/>
                <a:sym typeface="Century Gothic"/>
              </a:rPr>
              <a:t>gender- and age sensitive</a:t>
            </a:r>
            <a:r>
              <a:rPr lang="en-US" sz="1800" dirty="0">
                <a:solidFill>
                  <a:schemeClr val="accent5"/>
                </a:solidFill>
                <a:latin typeface="Century Gothic"/>
                <a:ea typeface="Century Gothic"/>
                <a:cs typeface="Century Gothic"/>
                <a:sym typeface="Century Gothic"/>
              </a:rPr>
              <a:t>.  </a:t>
            </a:r>
          </a:p>
          <a:p>
            <a:pPr marL="742950" lvl="1" indent="-298450" algn="l" rtl="0">
              <a:spcBef>
                <a:spcPts val="1000"/>
              </a:spcBef>
              <a:spcAft>
                <a:spcPts val="0"/>
              </a:spcAft>
              <a:buSzPts val="1720"/>
              <a:buChar char="►"/>
            </a:pPr>
            <a:endParaRPr lang="en-US" sz="1800" b="1"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r>
              <a:rPr lang="en-US" sz="1800" b="1" dirty="0">
                <a:solidFill>
                  <a:schemeClr val="accent5"/>
                </a:solidFill>
                <a:latin typeface="Century Gothic"/>
                <a:ea typeface="Century Gothic"/>
                <a:cs typeface="Century Gothic"/>
                <a:sym typeface="Century Gothic"/>
              </a:rPr>
              <a:t>Gender marker 3 or 2 </a:t>
            </a:r>
            <a:r>
              <a:rPr lang="en-US" sz="1800" dirty="0">
                <a:solidFill>
                  <a:schemeClr val="accent5"/>
                </a:solidFill>
                <a:latin typeface="Century Gothic"/>
                <a:ea typeface="Century Gothic"/>
                <a:cs typeface="Century Gothic"/>
                <a:sym typeface="Century Gothic"/>
              </a:rPr>
              <a:t>is required for YPI proposals, and at least 40% of the requested </a:t>
            </a:r>
            <a:r>
              <a:rPr lang="en-US" sz="1800" b="1" dirty="0">
                <a:solidFill>
                  <a:schemeClr val="accent5"/>
                </a:solidFill>
                <a:latin typeface="Century Gothic"/>
                <a:ea typeface="Century Gothic"/>
                <a:cs typeface="Century Gothic"/>
                <a:sym typeface="Century Gothic"/>
              </a:rPr>
              <a:t>budget</a:t>
            </a:r>
            <a:r>
              <a:rPr lang="en-US" sz="1800" dirty="0">
                <a:solidFill>
                  <a:schemeClr val="accent5"/>
                </a:solidFill>
                <a:latin typeface="Century Gothic"/>
                <a:ea typeface="Century Gothic"/>
                <a:cs typeface="Century Gothic"/>
                <a:sym typeface="Century Gothic"/>
              </a:rPr>
              <a:t> is to be allocated to national/local CSOs as implementing partners, in particular </a:t>
            </a:r>
            <a:r>
              <a:rPr lang="en-US" sz="1800" dirty="0">
                <a:solidFill>
                  <a:schemeClr val="accent5"/>
                </a:solidFill>
                <a:latin typeface="Century Gothic"/>
              </a:rPr>
              <a:t>youth-led organizations.</a:t>
            </a:r>
            <a:r>
              <a:rPr lang="en-US" sz="1800" dirty="0">
                <a:solidFill>
                  <a:schemeClr val="accent5"/>
                </a:solidFill>
                <a:latin typeface="Century Gothic"/>
                <a:sym typeface="Century Gothic"/>
              </a:rPr>
              <a:t> </a:t>
            </a:r>
            <a:endParaRPr lang="en-US" sz="18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endParaRPr lang="en-US" sz="1800" dirty="0">
              <a:solidFill>
                <a:schemeClr val="accent5"/>
              </a:solidFill>
              <a:latin typeface="Century Gothic"/>
              <a:ea typeface="Century Gothic"/>
              <a:cs typeface="Century Gothic"/>
              <a:sym typeface="Century Gothic"/>
            </a:endParaRPr>
          </a:p>
          <a:p>
            <a:pPr marL="742950" lvl="1" indent="-298450" algn="l" rtl="0">
              <a:spcBef>
                <a:spcPts val="1000"/>
              </a:spcBef>
              <a:spcAft>
                <a:spcPts val="0"/>
              </a:spcAft>
              <a:buSzPts val="1720"/>
              <a:buChar char="►"/>
            </a:pPr>
            <a:r>
              <a:rPr lang="en-US" sz="1800" b="1" dirty="0">
                <a:solidFill>
                  <a:schemeClr val="accent5"/>
                </a:solidFill>
                <a:latin typeface="Century Gothic"/>
                <a:ea typeface="Century Gothic"/>
                <a:cs typeface="Century Gothic"/>
                <a:sym typeface="Century Gothic"/>
              </a:rPr>
              <a:t>Timeline</a:t>
            </a:r>
            <a:r>
              <a:rPr lang="en-US" sz="1800" dirty="0">
                <a:solidFill>
                  <a:schemeClr val="accent5"/>
                </a:solidFill>
                <a:latin typeface="Century Gothic"/>
                <a:ea typeface="Century Gothic"/>
                <a:cs typeface="Century Gothic"/>
                <a:sym typeface="Century Gothic"/>
              </a:rPr>
              <a:t>: concept notes due by </a:t>
            </a:r>
            <a:r>
              <a:rPr lang="en-US" sz="1800" u="sng" dirty="0">
                <a:solidFill>
                  <a:schemeClr val="accent5"/>
                </a:solidFill>
                <a:latin typeface="Century Gothic"/>
                <a:ea typeface="Century Gothic"/>
                <a:cs typeface="Century Gothic"/>
                <a:sym typeface="Century Gothic"/>
              </a:rPr>
              <a:t>Friday, </a:t>
            </a:r>
          </a:p>
          <a:p>
            <a:pPr marL="444500" lvl="1" indent="0" algn="l" rtl="0">
              <a:spcBef>
                <a:spcPts val="1000"/>
              </a:spcBef>
              <a:spcAft>
                <a:spcPts val="0"/>
              </a:spcAft>
              <a:buSzPts val="1720"/>
              <a:buNone/>
            </a:pPr>
            <a:r>
              <a:rPr lang="en-US" sz="1800" dirty="0">
                <a:solidFill>
                  <a:schemeClr val="accent5"/>
                </a:solidFill>
                <a:latin typeface="Century Gothic"/>
                <a:ea typeface="Century Gothic"/>
                <a:cs typeface="Century Gothic"/>
                <a:sym typeface="Century Gothic"/>
              </a:rPr>
              <a:t>     </a:t>
            </a:r>
            <a:r>
              <a:rPr lang="en-US" sz="1800" u="sng" dirty="0">
                <a:solidFill>
                  <a:schemeClr val="accent5"/>
                </a:solidFill>
                <a:latin typeface="Century Gothic"/>
                <a:ea typeface="Century Gothic"/>
                <a:cs typeface="Century Gothic"/>
                <a:sym typeface="Century Gothic"/>
              </a:rPr>
              <a:t>June 9</a:t>
            </a:r>
            <a:r>
              <a:rPr lang="en-US" sz="1800" u="sng" baseline="30000" dirty="0">
                <a:solidFill>
                  <a:schemeClr val="accent5"/>
                </a:solidFill>
                <a:latin typeface="Century Gothic"/>
                <a:ea typeface="Century Gothic"/>
                <a:cs typeface="Century Gothic"/>
                <a:sym typeface="Century Gothic"/>
              </a:rPr>
              <a:t>th</a:t>
            </a:r>
            <a:r>
              <a:rPr lang="en-US" sz="1800" u="sng" dirty="0">
                <a:solidFill>
                  <a:schemeClr val="accent5"/>
                </a:solidFill>
                <a:latin typeface="Century Gothic"/>
                <a:ea typeface="Century Gothic"/>
                <a:cs typeface="Century Gothic"/>
                <a:sym typeface="Century Gothic"/>
              </a:rPr>
              <a:t> </a:t>
            </a:r>
            <a:r>
              <a:rPr lang="en-US" sz="1800" dirty="0">
                <a:solidFill>
                  <a:schemeClr val="accent5"/>
                </a:solidFill>
                <a:latin typeface="Century Gothic"/>
                <a:sym typeface="Century Gothic"/>
              </a:rPr>
              <a:t>through the website.</a:t>
            </a:r>
          </a:p>
          <a:p>
            <a:pPr marL="457200" lvl="1" indent="0" algn="l" rtl="0">
              <a:spcBef>
                <a:spcPts val="1000"/>
              </a:spcBef>
              <a:spcAft>
                <a:spcPts val="0"/>
              </a:spcAft>
              <a:buSzPts val="1600"/>
              <a:buNone/>
            </a:pPr>
            <a:endParaRPr sz="1800" dirty="0">
              <a:solidFill>
                <a:schemeClr val="accent5"/>
              </a:solidFill>
              <a:latin typeface="Century Gothic"/>
              <a:ea typeface="Century Gothic"/>
              <a:cs typeface="Century Gothic"/>
              <a:sym typeface="Century Gothic"/>
            </a:endParaRPr>
          </a:p>
          <a:p>
            <a:pPr marL="342900" lvl="0" indent="-251459" algn="l" rtl="0">
              <a:spcBef>
                <a:spcPts val="1000"/>
              </a:spcBef>
              <a:spcAft>
                <a:spcPts val="0"/>
              </a:spcAft>
              <a:buSzPts val="1440"/>
              <a:buNone/>
            </a:pPr>
            <a:endParaRPr sz="1800" dirty="0">
              <a:solidFill>
                <a:schemeClr val="accent5"/>
              </a:solidFill>
              <a:latin typeface="Century Gothic"/>
              <a:ea typeface="Century Gothic"/>
              <a:cs typeface="Century Gothic"/>
              <a:sym typeface="Century Gothic"/>
            </a:endParaRPr>
          </a:p>
        </p:txBody>
      </p:sp>
      <p:pic>
        <p:nvPicPr>
          <p:cNvPr id="167" name="Google Shape;167;p3"/>
          <p:cNvPicPr preferRelativeResize="0"/>
          <p:nvPr/>
        </p:nvPicPr>
        <p:blipFill rotWithShape="1">
          <a:blip r:embed="rId4">
            <a:alphaModFix/>
          </a:blip>
          <a:srcRect/>
          <a:stretch/>
        </p:blipFill>
        <p:spPr>
          <a:xfrm>
            <a:off x="336007" y="472679"/>
            <a:ext cx="707781" cy="692691"/>
          </a:xfrm>
          <a:prstGeom prst="rect">
            <a:avLst/>
          </a:prstGeom>
          <a:noFill/>
          <a:ln>
            <a:noFill/>
          </a:ln>
        </p:spPr>
      </p:pic>
      <p:pic>
        <p:nvPicPr>
          <p:cNvPr id="3" name="Picture 2">
            <a:extLst>
              <a:ext uri="{FF2B5EF4-FFF2-40B4-BE49-F238E27FC236}">
                <a16:creationId xmlns:a16="http://schemas.microsoft.com/office/drawing/2014/main" id="{3F9305AC-CB36-B036-FEEB-5074966717ED}"/>
              </a:ext>
            </a:extLst>
          </p:cNvPr>
          <p:cNvPicPr>
            <a:picLocks noChangeAspect="1"/>
          </p:cNvPicPr>
          <p:nvPr/>
        </p:nvPicPr>
        <p:blipFill>
          <a:blip r:embed="rId5"/>
          <a:stretch>
            <a:fillRect/>
          </a:stretch>
        </p:blipFill>
        <p:spPr>
          <a:xfrm>
            <a:off x="5678213" y="4471970"/>
            <a:ext cx="6039280" cy="20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15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3957-578B-4A36-88D3-2D5766BFE456}"/>
              </a:ext>
            </a:extLst>
          </p:cNvPr>
          <p:cNvSpPr>
            <a:spLocks noGrp="1"/>
          </p:cNvSpPr>
          <p:nvPr>
            <p:ph type="title"/>
          </p:nvPr>
        </p:nvSpPr>
        <p:spPr>
          <a:xfrm>
            <a:off x="1064180" y="338673"/>
            <a:ext cx="7964065" cy="788838"/>
          </a:xfrm>
        </p:spPr>
        <p:txBody>
          <a:bodyPr/>
          <a:lstStyle/>
          <a:p>
            <a:r>
              <a:rPr lang="en-US" b="1">
                <a:solidFill>
                  <a:schemeClr val="accent5"/>
                </a:solidFill>
                <a:latin typeface="Century Gothic" panose="020B0502020202020204" pitchFamily="34" charset="0"/>
              </a:rPr>
              <a:t>Who can apply?</a:t>
            </a:r>
          </a:p>
        </p:txBody>
      </p:sp>
      <p:sp>
        <p:nvSpPr>
          <p:cNvPr id="3" name="Content Placeholder 2">
            <a:extLst>
              <a:ext uri="{FF2B5EF4-FFF2-40B4-BE49-F238E27FC236}">
                <a16:creationId xmlns:a16="http://schemas.microsoft.com/office/drawing/2014/main" id="{88FC5C7B-752C-4339-9544-62C424317D57}"/>
              </a:ext>
            </a:extLst>
          </p:cNvPr>
          <p:cNvSpPr>
            <a:spLocks noGrp="1"/>
          </p:cNvSpPr>
          <p:nvPr>
            <p:ph idx="1"/>
          </p:nvPr>
        </p:nvSpPr>
        <p:spPr>
          <a:xfrm>
            <a:off x="140946" y="1247086"/>
            <a:ext cx="10996239" cy="5610914"/>
          </a:xfrm>
        </p:spPr>
        <p:txBody>
          <a:bodyPr vert="horz" lIns="91440" tIns="45720" rIns="91440" bIns="45720" rtlCol="0" anchor="t">
            <a:noAutofit/>
          </a:bodyPr>
          <a:lstStyle/>
          <a:p>
            <a:pPr marL="0" indent="0">
              <a:buNone/>
            </a:pPr>
            <a:r>
              <a:rPr lang="en-US" sz="2400" dirty="0">
                <a:solidFill>
                  <a:schemeClr val="accent5"/>
                </a:solidFill>
                <a:latin typeface="Century Gothic"/>
              </a:rPr>
              <a:t>UN Agencies, Funds and </a:t>
            </a:r>
            <a:r>
              <a:rPr lang="en-US" sz="2400" dirty="0" err="1">
                <a:solidFill>
                  <a:schemeClr val="accent5"/>
                </a:solidFill>
                <a:latin typeface="Century Gothic"/>
              </a:rPr>
              <a:t>Programmes</a:t>
            </a:r>
            <a:r>
              <a:rPr lang="en-US" sz="2400" dirty="0">
                <a:solidFill>
                  <a:schemeClr val="accent5"/>
                </a:solidFill>
                <a:latin typeface="Century Gothic"/>
              </a:rPr>
              <a:t> (AFPs) and Civil Society Organizations (CSOs)</a:t>
            </a:r>
          </a:p>
          <a:p>
            <a:pPr marL="0" indent="0">
              <a:buNone/>
            </a:pPr>
            <a:endParaRPr lang="en-US" sz="1000" b="1" dirty="0">
              <a:solidFill>
                <a:schemeClr val="accent5"/>
              </a:solidFill>
              <a:latin typeface="Century Gothic"/>
            </a:endParaRPr>
          </a:p>
          <a:p>
            <a:pPr marL="0" indent="0">
              <a:buNone/>
            </a:pPr>
            <a:r>
              <a:rPr lang="en-US" sz="2400" b="1" u="sng" dirty="0">
                <a:solidFill>
                  <a:schemeClr val="accent5"/>
                </a:solidFill>
                <a:latin typeface="Century Gothic"/>
              </a:rPr>
              <a:t>UN Submissions</a:t>
            </a:r>
            <a:endParaRPr lang="en-US" sz="2400" dirty="0">
              <a:solidFill>
                <a:schemeClr val="accent5"/>
              </a:solidFill>
              <a:latin typeface="Century Gothic"/>
            </a:endParaRPr>
          </a:p>
          <a:p>
            <a:pPr lvl="1"/>
            <a:r>
              <a:rPr lang="en-US" sz="1600" dirty="0">
                <a:solidFill>
                  <a:schemeClr val="accent5"/>
                </a:solidFill>
                <a:latin typeface="Century Gothic"/>
              </a:rPr>
              <a:t>Max two proposals per initiative per UNCT (2 YPI and 2 GPI)</a:t>
            </a:r>
          </a:p>
          <a:p>
            <a:pPr lvl="1"/>
            <a:r>
              <a:rPr lang="en-US" sz="1600" dirty="0">
                <a:solidFill>
                  <a:schemeClr val="accent5"/>
                </a:solidFill>
                <a:latin typeface="Century Gothic"/>
              </a:rPr>
              <a:t>All UNCT and UN-CSO submissions must be endorsed by the RC (submission of signed cover letter)</a:t>
            </a:r>
          </a:p>
          <a:p>
            <a:pPr>
              <a:buFont typeface="+mj-lt"/>
              <a:buAutoNum type="arabicPeriod"/>
            </a:pPr>
            <a:r>
              <a:rPr lang="en-US" sz="2400" b="1" dirty="0">
                <a:solidFill>
                  <a:schemeClr val="accent5"/>
                </a:solidFill>
                <a:latin typeface="Century Gothic"/>
              </a:rPr>
              <a:t> Joint UN proposals</a:t>
            </a:r>
            <a:endParaRPr lang="en-US" sz="2400" dirty="0">
              <a:solidFill>
                <a:schemeClr val="accent5"/>
              </a:solidFill>
            </a:endParaRPr>
          </a:p>
          <a:p>
            <a:pPr lvl="1"/>
            <a:r>
              <a:rPr lang="en-US" sz="1600" dirty="0">
                <a:solidFill>
                  <a:schemeClr val="accent5"/>
                </a:solidFill>
                <a:latin typeface="Century Gothic"/>
              </a:rPr>
              <a:t>Grants between $800,000 and $2 million per project</a:t>
            </a:r>
          </a:p>
          <a:p>
            <a:pPr lvl="1"/>
            <a:r>
              <a:rPr lang="en-US" sz="1600" dirty="0">
                <a:solidFill>
                  <a:schemeClr val="accent5"/>
                </a:solidFill>
                <a:latin typeface="Century Gothic"/>
              </a:rPr>
              <a:t>2-3 UN partners as direct fund recipients per project</a:t>
            </a:r>
          </a:p>
          <a:p>
            <a:pPr marL="400050">
              <a:buFont typeface="+mj-lt"/>
              <a:buAutoNum type="arabicPeriod"/>
            </a:pPr>
            <a:r>
              <a:rPr lang="en-US" sz="2400" b="1" dirty="0">
                <a:solidFill>
                  <a:schemeClr val="accent5"/>
                </a:solidFill>
                <a:latin typeface="Century Gothic"/>
              </a:rPr>
              <a:t> Joint UN-CSO proposals</a:t>
            </a:r>
          </a:p>
          <a:p>
            <a:pPr marL="800100" lvl="1"/>
            <a:r>
              <a:rPr lang="en-US" sz="1600" dirty="0">
                <a:solidFill>
                  <a:schemeClr val="accent5"/>
                </a:solidFill>
                <a:latin typeface="Century Gothic"/>
              </a:rPr>
              <a:t>Grants between $800,000 and $2 million per project</a:t>
            </a:r>
          </a:p>
          <a:p>
            <a:pPr marL="800100" lvl="1"/>
            <a:r>
              <a:rPr lang="en-US" sz="1600" dirty="0">
                <a:solidFill>
                  <a:schemeClr val="accent5"/>
                </a:solidFill>
                <a:latin typeface="Century Gothic"/>
                <a:sym typeface="Wingdings" panose="05000000000000000000" pitchFamily="2" charset="2"/>
              </a:rPr>
              <a:t>Max 2 UN partners and 1 CSO partner as direct fund recipients per project</a:t>
            </a:r>
            <a:endParaRPr lang="en-US" sz="1600" dirty="0">
              <a:solidFill>
                <a:schemeClr val="accent5"/>
              </a:solidFill>
              <a:latin typeface="Century Gothic"/>
            </a:endParaRPr>
          </a:p>
          <a:p>
            <a:pPr marL="800100" lvl="1"/>
            <a:r>
              <a:rPr lang="en-US" sz="1600" dirty="0">
                <a:solidFill>
                  <a:schemeClr val="accent5"/>
                </a:solidFill>
                <a:latin typeface="Century Gothic"/>
                <a:sym typeface="Wingdings" panose="05000000000000000000" pitchFamily="2" charset="2"/>
              </a:rPr>
              <a:t>CSO partners need to meet the eligibility criteria</a:t>
            </a:r>
            <a:endParaRPr lang="en-US" sz="2000" dirty="0">
              <a:solidFill>
                <a:schemeClr val="accent5"/>
              </a:solidFill>
              <a:latin typeface="Century Gothic" panose="020B0502020202020204" pitchFamily="34" charset="0"/>
            </a:endParaRPr>
          </a:p>
          <a:p>
            <a:pPr marL="400050"/>
            <a:endParaRPr lang="en-US" b="1" dirty="0">
              <a:solidFill>
                <a:schemeClr val="accent5"/>
              </a:solidFill>
              <a:latin typeface="Century Gothic" panose="020B0502020202020204" pitchFamily="34" charset="0"/>
            </a:endParaRPr>
          </a:p>
          <a:p>
            <a:pPr marL="457200" lvl="1" indent="0">
              <a:buNone/>
            </a:pPr>
            <a:endParaRPr lang="en-US" sz="2000" b="1" dirty="0">
              <a:solidFill>
                <a:schemeClr val="accent5"/>
              </a:solidFill>
              <a:latin typeface="Century Gothic"/>
            </a:endParaRPr>
          </a:p>
        </p:txBody>
      </p:sp>
      <p:pic>
        <p:nvPicPr>
          <p:cNvPr id="5" name="Picture 4">
            <a:extLst>
              <a:ext uri="{FF2B5EF4-FFF2-40B4-BE49-F238E27FC236}">
                <a16:creationId xmlns:a16="http://schemas.microsoft.com/office/drawing/2014/main" id="{0D2AB185-A915-4DB6-80F3-F0A224BF81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6399" y="338673"/>
            <a:ext cx="707781" cy="692691"/>
          </a:xfrm>
          <a:prstGeom prst="rect">
            <a:avLst/>
          </a:prstGeom>
        </p:spPr>
      </p:pic>
    </p:spTree>
    <p:extLst>
      <p:ext uri="{BB962C8B-B14F-4D97-AF65-F5344CB8AC3E}">
        <p14:creationId xmlns:p14="http://schemas.microsoft.com/office/powerpoint/2010/main" val="289776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64F5C-5F51-4B44-9C20-E2294FA7D6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6573" y="564588"/>
            <a:ext cx="707781" cy="692691"/>
          </a:xfrm>
          <a:prstGeom prst="rect">
            <a:avLst/>
          </a:prstGeom>
        </p:spPr>
      </p:pic>
      <p:sp>
        <p:nvSpPr>
          <p:cNvPr id="11" name="Title 1">
            <a:extLst>
              <a:ext uri="{FF2B5EF4-FFF2-40B4-BE49-F238E27FC236}">
                <a16:creationId xmlns:a16="http://schemas.microsoft.com/office/drawing/2014/main" id="{4E350473-8E6D-473E-840F-155549FD1072}"/>
              </a:ext>
            </a:extLst>
          </p:cNvPr>
          <p:cNvSpPr>
            <a:spLocks noGrp="1"/>
          </p:cNvSpPr>
          <p:nvPr>
            <p:ph type="title"/>
          </p:nvPr>
        </p:nvSpPr>
        <p:spPr>
          <a:xfrm>
            <a:off x="1118399" y="564588"/>
            <a:ext cx="7964065" cy="788838"/>
          </a:xfrm>
        </p:spPr>
        <p:txBody>
          <a:bodyPr/>
          <a:lstStyle/>
          <a:p>
            <a:r>
              <a:rPr lang="en-US" b="1">
                <a:solidFill>
                  <a:schemeClr val="accent5"/>
                </a:solidFill>
                <a:latin typeface="Century Gothic" panose="020B0502020202020204" pitchFamily="34" charset="0"/>
              </a:rPr>
              <a:t>Who can apply?</a:t>
            </a:r>
          </a:p>
        </p:txBody>
      </p:sp>
      <p:sp>
        <p:nvSpPr>
          <p:cNvPr id="13" name="Content Placeholder 2">
            <a:extLst>
              <a:ext uri="{FF2B5EF4-FFF2-40B4-BE49-F238E27FC236}">
                <a16:creationId xmlns:a16="http://schemas.microsoft.com/office/drawing/2014/main" id="{78F3AF5B-D226-4D2B-850E-CC1EC1D09C34}"/>
              </a:ext>
            </a:extLst>
          </p:cNvPr>
          <p:cNvSpPr>
            <a:spLocks noGrp="1"/>
          </p:cNvSpPr>
          <p:nvPr>
            <p:ph idx="1"/>
          </p:nvPr>
        </p:nvSpPr>
        <p:spPr>
          <a:xfrm>
            <a:off x="633061" y="1606570"/>
            <a:ext cx="9353420" cy="4434633"/>
          </a:xfrm>
        </p:spPr>
        <p:txBody>
          <a:bodyPr vert="horz" lIns="91440" tIns="45720" rIns="91440" bIns="45720" rtlCol="0" anchor="t">
            <a:noAutofit/>
          </a:bodyPr>
          <a:lstStyle/>
          <a:p>
            <a:pPr marL="0" indent="0">
              <a:buNone/>
            </a:pPr>
            <a:r>
              <a:rPr lang="en-US" sz="2000" b="1" u="sng" dirty="0">
                <a:solidFill>
                  <a:schemeClr val="accent5"/>
                </a:solidFill>
                <a:latin typeface="Century Gothic"/>
              </a:rPr>
              <a:t>CSO Submissions</a:t>
            </a:r>
            <a:endParaRPr lang="en-US" sz="2000" b="1" u="sng" dirty="0">
              <a:solidFill>
                <a:schemeClr val="accent5"/>
              </a:solidFill>
              <a:ea typeface="+mn-lt"/>
              <a:cs typeface="+mn-lt"/>
            </a:endParaRPr>
          </a:p>
          <a:p>
            <a:r>
              <a:rPr lang="en-US" sz="2000" dirty="0">
                <a:solidFill>
                  <a:schemeClr val="accent5"/>
                </a:solidFill>
                <a:latin typeface="Century Gothic"/>
              </a:rPr>
              <a:t>Maximum two proposals per initiative per organization globally (</a:t>
            </a:r>
            <a:r>
              <a:rPr lang="en-US" sz="1800" dirty="0">
                <a:solidFill>
                  <a:schemeClr val="accent5"/>
                </a:solidFill>
                <a:latin typeface="Century Gothic"/>
              </a:rPr>
              <a:t>2 YPI and 2 GPI)</a:t>
            </a:r>
            <a:endParaRPr lang="en-US" dirty="0">
              <a:solidFill>
                <a:schemeClr val="accent5"/>
              </a:solidFill>
              <a:ea typeface="+mn-lt"/>
              <a:cs typeface="+mn-lt"/>
            </a:endParaRPr>
          </a:p>
          <a:p>
            <a:r>
              <a:rPr lang="en-US" sz="2000" dirty="0">
                <a:solidFill>
                  <a:schemeClr val="accent5"/>
                </a:solidFill>
                <a:latin typeface="Century Gothic"/>
              </a:rPr>
              <a:t>Grants between $300,000 and $2 million per project</a:t>
            </a:r>
            <a:endParaRPr lang="en-US" sz="2000" dirty="0">
              <a:solidFill>
                <a:schemeClr val="accent5"/>
              </a:solidFill>
              <a:ea typeface="+mn-lt"/>
              <a:cs typeface="+mn-lt"/>
            </a:endParaRPr>
          </a:p>
          <a:p>
            <a:r>
              <a:rPr lang="en-US" sz="2000" dirty="0">
                <a:solidFill>
                  <a:schemeClr val="accent5"/>
                </a:solidFill>
                <a:latin typeface="Century Gothic"/>
              </a:rPr>
              <a:t>Max one CSO as direct fund recipient per project and need to meet CSO eligibility criteria</a:t>
            </a:r>
          </a:p>
          <a:p>
            <a:r>
              <a:rPr lang="en-US" sz="2000" dirty="0">
                <a:solidFill>
                  <a:schemeClr val="accent5"/>
                </a:solidFill>
                <a:latin typeface="Century Gothic"/>
              </a:rPr>
              <a:t>Concept notes can </a:t>
            </a:r>
            <a:r>
              <a:rPr lang="en-US" sz="2000" dirty="0">
                <a:solidFill>
                  <a:schemeClr val="accent5"/>
                </a:solidFill>
                <a:latin typeface="Century Gothic"/>
                <a:ea typeface="+mn-lt"/>
                <a:cs typeface="+mn-lt"/>
              </a:rPr>
              <a:t>be submitted by the CSO independently, and in the final approval stage of full project proposals RC/DSRSG/SRSG and government approval are required </a:t>
            </a:r>
            <a:endParaRPr lang="en-US" sz="2000" dirty="0">
              <a:solidFill>
                <a:schemeClr val="accent5"/>
              </a:solidFill>
              <a:latin typeface="Century Gothic"/>
            </a:endParaRPr>
          </a:p>
          <a:p>
            <a:r>
              <a:rPr lang="en-US" sz="2000" dirty="0">
                <a:solidFill>
                  <a:schemeClr val="accent5"/>
                </a:solidFill>
                <a:latin typeface="Century Gothic"/>
              </a:rPr>
              <a:t>All CSO applicants are recommended to reach out to the PBF Secretariat/Focal Points in the project country</a:t>
            </a:r>
          </a:p>
          <a:p>
            <a:endParaRPr lang="en-US" sz="2000" dirty="0">
              <a:solidFill>
                <a:schemeClr val="accent5"/>
              </a:solidFill>
              <a:latin typeface="Century Gothic"/>
            </a:endParaRPr>
          </a:p>
          <a:p>
            <a:endParaRPr lang="en-US" sz="2000" dirty="0">
              <a:solidFill>
                <a:schemeClr val="accent5"/>
              </a:solidFill>
              <a:latin typeface="Century Gothic"/>
            </a:endParaRPr>
          </a:p>
          <a:p>
            <a:endParaRPr lang="en-US" sz="2000" dirty="0">
              <a:solidFill>
                <a:schemeClr val="accent5"/>
              </a:solidFill>
              <a:latin typeface="Century Gothic"/>
            </a:endParaRPr>
          </a:p>
          <a:p>
            <a:pPr marL="1028700" lvl="1">
              <a:buFont typeface="Wingdings,Sans-Serif"/>
              <a:buChar char="§"/>
            </a:pPr>
            <a:endParaRPr lang="en-US" sz="2000" dirty="0">
              <a:solidFill>
                <a:schemeClr val="accent5"/>
              </a:solidFill>
              <a:latin typeface="Century Gothic"/>
              <a:ea typeface="+mn-lt"/>
              <a:cs typeface="+mn-lt"/>
            </a:endParaRPr>
          </a:p>
          <a:p>
            <a:pPr marL="1028700" lvl="1">
              <a:buFont typeface="Wingdings,Sans-Serif"/>
              <a:buChar char="§"/>
            </a:pPr>
            <a:endParaRPr lang="en-US" sz="2000" dirty="0">
              <a:solidFill>
                <a:schemeClr val="accent5"/>
              </a:solidFill>
              <a:ea typeface="+mn-lt"/>
              <a:cs typeface="+mn-lt"/>
            </a:endParaRPr>
          </a:p>
          <a:p>
            <a:pPr marL="0" indent="0">
              <a:buNone/>
            </a:pPr>
            <a:endParaRPr lang="en-US" sz="2000" b="1" u="sng"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54764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64F5C-5F51-4B44-9C20-E2294FA7D6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6573" y="208766"/>
            <a:ext cx="707781" cy="692691"/>
          </a:xfrm>
          <a:prstGeom prst="rect">
            <a:avLst/>
          </a:prstGeom>
        </p:spPr>
      </p:pic>
      <p:sp>
        <p:nvSpPr>
          <p:cNvPr id="13" name="Content Placeholder 2">
            <a:extLst>
              <a:ext uri="{FF2B5EF4-FFF2-40B4-BE49-F238E27FC236}">
                <a16:creationId xmlns:a16="http://schemas.microsoft.com/office/drawing/2014/main" id="{78F3AF5B-D226-4D2B-850E-CC1EC1D09C34}"/>
              </a:ext>
            </a:extLst>
          </p:cNvPr>
          <p:cNvSpPr>
            <a:spLocks noGrp="1"/>
          </p:cNvSpPr>
          <p:nvPr>
            <p:ph idx="1"/>
          </p:nvPr>
        </p:nvSpPr>
        <p:spPr>
          <a:xfrm>
            <a:off x="192314" y="997604"/>
            <a:ext cx="9650330" cy="4997536"/>
          </a:xfrm>
        </p:spPr>
        <p:txBody>
          <a:bodyPr vert="horz" lIns="91440" tIns="45720" rIns="91440" bIns="45720" rtlCol="0" anchor="t">
            <a:noAutofit/>
          </a:bodyPr>
          <a:lstStyle/>
          <a:p>
            <a:r>
              <a:rPr lang="en-GB" sz="2000" b="1" dirty="0">
                <a:solidFill>
                  <a:schemeClr val="accent5"/>
                </a:solidFill>
                <a:latin typeface="Century Gothic"/>
              </a:rPr>
              <a:t>Formally registered </a:t>
            </a:r>
            <a:r>
              <a:rPr lang="en-GB" sz="2000" dirty="0">
                <a:solidFill>
                  <a:schemeClr val="accent5"/>
                </a:solidFill>
                <a:latin typeface="Century Gothic"/>
              </a:rPr>
              <a:t>as non-profit, for the duration of the proposed project in 1) the country where the headquarters is located and 2) the project country.</a:t>
            </a:r>
            <a:endParaRPr lang="en-US" sz="2000" dirty="0">
              <a:solidFill>
                <a:schemeClr val="accent5"/>
              </a:solidFill>
              <a:latin typeface="Century Gothic"/>
            </a:endParaRPr>
          </a:p>
          <a:p>
            <a:r>
              <a:rPr lang="en-GB" sz="2000" dirty="0">
                <a:solidFill>
                  <a:schemeClr val="accent5"/>
                </a:solidFill>
                <a:latin typeface="Century Gothic"/>
              </a:rPr>
              <a:t>Required to receive a </a:t>
            </a:r>
            <a:r>
              <a:rPr lang="en-GB" sz="2000" b="1" dirty="0">
                <a:solidFill>
                  <a:schemeClr val="accent5"/>
                </a:solidFill>
                <a:latin typeface="Century Gothic"/>
              </a:rPr>
              <a:t>low-risk score in a HACT micro-assessment </a:t>
            </a:r>
            <a:r>
              <a:rPr lang="en-GB" sz="2000" dirty="0">
                <a:solidFill>
                  <a:schemeClr val="accent5"/>
                </a:solidFill>
                <a:latin typeface="Century Gothic"/>
              </a:rPr>
              <a:t>in the project country. The questionnaire such an assessment is based on can be found </a:t>
            </a:r>
            <a:r>
              <a:rPr lang="en-GB" sz="2000" dirty="0">
                <a:solidFill>
                  <a:schemeClr val="accent5"/>
                </a:solidFill>
                <a:latin typeface="Century Gothic"/>
                <a:hlinkClick r:id="rId4">
                  <a:extLst>
                    <a:ext uri="{A12FA001-AC4F-418D-AE19-62706E023703}">
                      <ahyp:hlinkClr xmlns:ahyp="http://schemas.microsoft.com/office/drawing/2018/hyperlinkcolor" val="tx"/>
                    </a:ext>
                  </a:extLst>
                </a:hlinkClick>
              </a:rPr>
              <a:t>here</a:t>
            </a:r>
            <a:r>
              <a:rPr lang="en-GB" sz="2000" dirty="0">
                <a:solidFill>
                  <a:schemeClr val="accent5"/>
                </a:solidFill>
                <a:latin typeface="Century Gothic"/>
              </a:rPr>
              <a:t> for reference.</a:t>
            </a:r>
          </a:p>
          <a:p>
            <a:pPr lvl="1"/>
            <a:r>
              <a:rPr lang="en-GB" sz="2000" dirty="0">
                <a:solidFill>
                  <a:schemeClr val="accent5"/>
                </a:solidFill>
                <a:latin typeface="Century Gothic"/>
              </a:rPr>
              <a:t>If already assessed, low-risk scores from Jan 2022 and onwards will be accepted.</a:t>
            </a:r>
          </a:p>
          <a:p>
            <a:pPr lvl="1"/>
            <a:r>
              <a:rPr lang="en-GB" sz="2000" dirty="0">
                <a:solidFill>
                  <a:schemeClr val="accent5"/>
                </a:solidFill>
                <a:latin typeface="Century Gothic"/>
              </a:rPr>
              <a:t>If not yet assessed, for organizations invited to the second stage PBF will commission micro-assessments </a:t>
            </a:r>
          </a:p>
          <a:p>
            <a:r>
              <a:rPr lang="en-GB" sz="2000" b="1" dirty="0">
                <a:solidFill>
                  <a:schemeClr val="accent5"/>
                </a:solidFill>
                <a:latin typeface="Century Gothic"/>
              </a:rPr>
              <a:t>UN reference or donor reference </a:t>
            </a:r>
            <a:r>
              <a:rPr lang="en-GB" sz="2000" dirty="0">
                <a:solidFill>
                  <a:schemeClr val="accent5"/>
                </a:solidFill>
                <a:latin typeface="Century Gothic"/>
              </a:rPr>
              <a:t>from the project country, attesting to satisfactory financial and programmatic management of a grant in the last three years.</a:t>
            </a:r>
            <a:endParaRPr lang="en-US" sz="2000" dirty="0">
              <a:solidFill>
                <a:schemeClr val="accent5"/>
              </a:solidFill>
              <a:latin typeface="Century Gothic"/>
            </a:endParaRPr>
          </a:p>
          <a:p>
            <a:endParaRPr lang="en-GB" sz="2000" dirty="0">
              <a:solidFill>
                <a:schemeClr val="accent5"/>
              </a:solidFill>
              <a:latin typeface="Century Gothic"/>
            </a:endParaRPr>
          </a:p>
          <a:p>
            <a:r>
              <a:rPr lang="en-GB" sz="2000" dirty="0">
                <a:solidFill>
                  <a:schemeClr val="accent5"/>
                </a:solidFill>
                <a:latin typeface="Century Gothic"/>
              </a:rPr>
              <a:t>In the second stage: CSOs will be reviewed regarding prevention of sexual exploitation and abuse (PSEA)</a:t>
            </a:r>
          </a:p>
          <a:p>
            <a:pPr marL="1028700" lvl="1">
              <a:buFont typeface="Wingdings,Sans-Serif"/>
              <a:buChar char="§"/>
            </a:pPr>
            <a:endParaRPr lang="en-US" sz="1800" dirty="0">
              <a:solidFill>
                <a:schemeClr val="accent5"/>
              </a:solidFill>
              <a:latin typeface="Century Gothic"/>
              <a:ea typeface="+mn-lt"/>
              <a:cs typeface="+mn-lt"/>
            </a:endParaRPr>
          </a:p>
          <a:p>
            <a:pPr marL="1028700" lvl="1">
              <a:buFont typeface="Wingdings,Sans-Serif"/>
              <a:buChar char="§"/>
            </a:pPr>
            <a:endParaRPr lang="en-US" sz="1800" dirty="0">
              <a:solidFill>
                <a:schemeClr val="accent5"/>
              </a:solidFill>
              <a:latin typeface="Trebuchet MS" panose="020B0603020202020204"/>
              <a:ea typeface="+mn-lt"/>
              <a:cs typeface="+mn-lt"/>
            </a:endParaRPr>
          </a:p>
          <a:p>
            <a:pPr marL="0" indent="0">
              <a:buNone/>
            </a:pPr>
            <a:endParaRPr lang="en-US" sz="1800" b="1" u="sng" dirty="0">
              <a:solidFill>
                <a:schemeClr val="accent5"/>
              </a:solidFill>
              <a:latin typeface="Century Gothic" panose="020B0502020202020204" pitchFamily="34" charset="0"/>
              <a:ea typeface="+mn-lt"/>
              <a:cs typeface="+mn-lt"/>
            </a:endParaRPr>
          </a:p>
        </p:txBody>
      </p:sp>
      <p:sp>
        <p:nvSpPr>
          <p:cNvPr id="4" name="Title 1">
            <a:extLst>
              <a:ext uri="{FF2B5EF4-FFF2-40B4-BE49-F238E27FC236}">
                <a16:creationId xmlns:a16="http://schemas.microsoft.com/office/drawing/2014/main" id="{6506D69D-BF4E-3D8C-3545-D897F8A1BB3B}"/>
              </a:ext>
            </a:extLst>
          </p:cNvPr>
          <p:cNvSpPr>
            <a:spLocks noGrp="1"/>
          </p:cNvSpPr>
          <p:nvPr>
            <p:ph type="title"/>
          </p:nvPr>
        </p:nvSpPr>
        <p:spPr>
          <a:xfrm>
            <a:off x="1290465" y="208766"/>
            <a:ext cx="7964065" cy="788838"/>
          </a:xfrm>
        </p:spPr>
        <p:txBody>
          <a:bodyPr/>
          <a:lstStyle/>
          <a:p>
            <a:r>
              <a:rPr lang="en-US" b="1" dirty="0">
                <a:solidFill>
                  <a:schemeClr val="accent5"/>
                </a:solidFill>
                <a:latin typeface="Century Gothic"/>
              </a:rPr>
              <a:t>CSO Eligibility Criteria </a:t>
            </a:r>
            <a:endParaRPr lang="en-US" b="1"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15168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Google Shape;187;p5"/>
          <p:cNvGraphicFramePr/>
          <p:nvPr/>
        </p:nvGraphicFramePr>
        <p:xfrm>
          <a:off x="694481" y="1270000"/>
          <a:ext cx="8673775" cy="2844840"/>
        </p:xfrm>
        <a:graphic>
          <a:graphicData uri="http://schemas.openxmlformats.org/drawingml/2006/table">
            <a:tbl>
              <a:tblPr firstRow="1" bandRow="1">
                <a:noFill/>
                <a:tableStyleId>{680C393D-BE34-4F48-9318-8E9D7C7489D1}</a:tableStyleId>
              </a:tblPr>
              <a:tblGrid>
                <a:gridCol w="4310000">
                  <a:extLst>
                    <a:ext uri="{9D8B030D-6E8A-4147-A177-3AD203B41FA5}">
                      <a16:colId xmlns:a16="http://schemas.microsoft.com/office/drawing/2014/main" val="20000"/>
                    </a:ext>
                  </a:extLst>
                </a:gridCol>
                <a:gridCol w="43637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Gender Marker 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Gender Marker 3</a:t>
                      </a:r>
                      <a:endParaRPr sz="1400" u="none" strike="noStrike" cap="none"/>
                    </a:p>
                  </a:txBody>
                  <a:tcPr marL="91450" marR="91450" marT="45725" marB="45725"/>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dirty="0">
                          <a:solidFill>
                            <a:schemeClr val="dk1"/>
                          </a:solidFill>
                          <a:latin typeface="Century Gothic"/>
                          <a:ea typeface="Century Gothic"/>
                          <a:cs typeface="Century Gothic"/>
                          <a:sym typeface="Century Gothic"/>
                        </a:rPr>
                        <a:t>Advancing gender equality is a </a:t>
                      </a:r>
                      <a:r>
                        <a:rPr lang="en-US" sz="1800" b="0" i="0" u="sng" strike="noStrike" cap="none" dirty="0">
                          <a:solidFill>
                            <a:schemeClr val="dk1"/>
                          </a:solidFill>
                          <a:latin typeface="Century Gothic"/>
                          <a:ea typeface="Century Gothic"/>
                          <a:cs typeface="Century Gothic"/>
                          <a:sym typeface="Century Gothic"/>
                        </a:rPr>
                        <a:t>significant objective </a:t>
                      </a:r>
                      <a:r>
                        <a:rPr lang="en-US" sz="1800" b="0" i="0" u="none" strike="noStrike" cap="none" dirty="0">
                          <a:solidFill>
                            <a:schemeClr val="dk1"/>
                          </a:solidFill>
                          <a:latin typeface="Century Gothic"/>
                          <a:ea typeface="Century Gothic"/>
                          <a:cs typeface="Century Gothic"/>
                          <a:sym typeface="Century Gothic"/>
                        </a:rPr>
                        <a:t>but not the principal reason to undertake this project.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a:solidFill>
                            <a:schemeClr val="dk1"/>
                          </a:solidFill>
                          <a:latin typeface="Century Gothic"/>
                          <a:ea typeface="Century Gothic"/>
                          <a:cs typeface="Century Gothic"/>
                          <a:sym typeface="Century Gothic"/>
                        </a:rPr>
                        <a:t>The </a:t>
                      </a:r>
                      <a:r>
                        <a:rPr lang="en-US" sz="1800" b="0" i="0" u="sng" strike="noStrike" cap="none">
                          <a:solidFill>
                            <a:schemeClr val="dk1"/>
                          </a:solidFill>
                          <a:latin typeface="Century Gothic"/>
                          <a:ea typeface="Century Gothic"/>
                          <a:cs typeface="Century Gothic"/>
                          <a:sym typeface="Century Gothic"/>
                        </a:rPr>
                        <a:t>principle purpose </a:t>
                      </a:r>
                      <a:r>
                        <a:rPr lang="en-US" sz="1800" b="0" i="0" u="none" strike="noStrike" cap="none">
                          <a:solidFill>
                            <a:schemeClr val="dk1"/>
                          </a:solidFill>
                          <a:latin typeface="Century Gothic"/>
                          <a:ea typeface="Century Gothic"/>
                          <a:cs typeface="Century Gothic"/>
                          <a:sym typeface="Century Gothic"/>
                        </a:rPr>
                        <a:t>of the project is to advance gender equality and women’s empowerment (GEWE) in the context of peacebuilding. </a:t>
                      </a:r>
                      <a:endParaRPr sz="1400" u="none" strike="noStrike" cap="none"/>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a:solidFill>
                            <a:schemeClr val="dk1"/>
                          </a:solidFill>
                          <a:latin typeface="Century Gothic"/>
                          <a:ea typeface="Century Gothic"/>
                          <a:cs typeface="Century Gothic"/>
                          <a:sym typeface="Century Gothic"/>
                        </a:rPr>
                        <a:t>A GM2 project is a strongly gender mainstreamed project.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a:solidFill>
                            <a:schemeClr val="dk1"/>
                          </a:solidFill>
                          <a:latin typeface="Century Gothic"/>
                          <a:ea typeface="Century Gothic"/>
                          <a:cs typeface="Century Gothic"/>
                          <a:sym typeface="Century Gothic"/>
                        </a:rPr>
                        <a:t>Gender equality is fundamental to the project design and the expected results. </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entury Gothic"/>
                          <a:ea typeface="Century Gothic"/>
                          <a:cs typeface="Century Gothic"/>
                          <a:sym typeface="Century Gothic"/>
                        </a:rPr>
                        <a:t>30-79% of budget to GEWE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entury Gothic"/>
                          <a:ea typeface="Century Gothic"/>
                          <a:cs typeface="Century Gothic"/>
                          <a:sym typeface="Century Gothic"/>
                        </a:rPr>
                        <a:t>80-100% of budget to GEWE</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188" name="Google Shape;188;p5"/>
          <p:cNvSpPr txBox="1"/>
          <p:nvPr/>
        </p:nvSpPr>
        <p:spPr>
          <a:xfrm>
            <a:off x="694481" y="4389735"/>
            <a:ext cx="9327253" cy="465129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440"/>
              <a:buFont typeface="Noto Sans Symbols"/>
              <a:buChar char="►"/>
            </a:pPr>
            <a:r>
              <a:rPr lang="en-US" sz="1800" b="0" i="0" u="none" strike="noStrike" cap="none" dirty="0">
                <a:solidFill>
                  <a:schemeClr val="accent5"/>
                </a:solidFill>
                <a:latin typeface="Century Gothic"/>
                <a:ea typeface="Century Gothic"/>
                <a:cs typeface="Century Gothic"/>
                <a:sym typeface="Century Gothic"/>
              </a:rPr>
              <a:t>More information available in PBF Gender Marker Guidance </a:t>
            </a:r>
            <a:r>
              <a:rPr lang="en-US" sz="1800" b="0" i="0" u="sng" strike="noStrike" cap="none" dirty="0">
                <a:solidFill>
                  <a:schemeClr val="accent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here</a:t>
            </a:r>
            <a:endParaRPr sz="1800" b="0" i="0" u="none" strike="noStrike" cap="none" dirty="0">
              <a:solidFill>
                <a:schemeClr val="accent5"/>
              </a:solidFill>
              <a:latin typeface="Century Gothic"/>
              <a:ea typeface="Century Gothic"/>
              <a:cs typeface="Century Gothic"/>
              <a:sym typeface="Century Gothic"/>
            </a:endParaRPr>
          </a:p>
        </p:txBody>
      </p:sp>
      <p:sp>
        <p:nvSpPr>
          <p:cNvPr id="189" name="Google Shape;189;p5"/>
          <p:cNvSpPr txBox="1">
            <a:spLocks noGrp="1"/>
          </p:cNvSpPr>
          <p:nvPr>
            <p:ph type="title"/>
          </p:nvPr>
        </p:nvSpPr>
        <p:spPr>
          <a:xfrm>
            <a:off x="1200924" y="384847"/>
            <a:ext cx="8596668" cy="7319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5"/>
              </a:buClr>
              <a:buSzPts val="3600"/>
              <a:buFont typeface="Century Gothic"/>
              <a:buNone/>
            </a:pPr>
            <a:r>
              <a:rPr lang="en-US" b="1">
                <a:solidFill>
                  <a:schemeClr val="accent5"/>
                </a:solidFill>
                <a:latin typeface="Century Gothic"/>
                <a:ea typeface="Century Gothic"/>
                <a:cs typeface="Century Gothic"/>
                <a:sym typeface="Century Gothic"/>
              </a:rPr>
              <a:t>Gender Marker 2 vs. 3</a:t>
            </a:r>
            <a:endParaRPr b="1">
              <a:solidFill>
                <a:schemeClr val="accent5"/>
              </a:solidFill>
              <a:latin typeface="Century Gothic"/>
              <a:ea typeface="Century Gothic"/>
              <a:cs typeface="Century Gothic"/>
              <a:sym typeface="Century Gothic"/>
            </a:endParaRPr>
          </a:p>
        </p:txBody>
      </p:sp>
      <p:pic>
        <p:nvPicPr>
          <p:cNvPr id="190" name="Google Shape;190;p5" descr="A picture containing text, clipart, gear&#10;&#10;Description automatically generated"/>
          <p:cNvPicPr preferRelativeResize="0"/>
          <p:nvPr/>
        </p:nvPicPr>
        <p:blipFill rotWithShape="1">
          <a:blip r:embed="rId4">
            <a:alphaModFix/>
          </a:blip>
          <a:srcRect/>
          <a:stretch/>
        </p:blipFill>
        <p:spPr>
          <a:xfrm>
            <a:off x="493143" y="384847"/>
            <a:ext cx="707781" cy="6926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1200924" y="384847"/>
            <a:ext cx="8596668" cy="7319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5"/>
              </a:buClr>
              <a:buSzPts val="3600"/>
              <a:buFont typeface="Century Gothic"/>
              <a:buNone/>
            </a:pPr>
            <a:r>
              <a:rPr lang="en-US" b="1">
                <a:solidFill>
                  <a:schemeClr val="accent5"/>
                </a:solidFill>
                <a:latin typeface="Century Gothic"/>
                <a:ea typeface="Century Gothic"/>
                <a:cs typeface="Century Gothic"/>
                <a:sym typeface="Century Gothic"/>
              </a:rPr>
              <a:t>Lessons learned</a:t>
            </a:r>
            <a:endParaRPr b="1">
              <a:solidFill>
                <a:schemeClr val="accent5"/>
              </a:solidFill>
              <a:latin typeface="Century Gothic"/>
              <a:ea typeface="Century Gothic"/>
              <a:cs typeface="Century Gothic"/>
              <a:sym typeface="Century Gothic"/>
            </a:endParaRPr>
          </a:p>
        </p:txBody>
      </p:sp>
      <p:pic>
        <p:nvPicPr>
          <p:cNvPr id="181" name="Google Shape;181;p4" descr="A picture containing text, clipart, gear&#10;&#10;Description automatically generated"/>
          <p:cNvPicPr preferRelativeResize="0"/>
          <p:nvPr/>
        </p:nvPicPr>
        <p:blipFill rotWithShape="1">
          <a:blip r:embed="rId3">
            <a:alphaModFix/>
          </a:blip>
          <a:srcRect/>
          <a:stretch/>
        </p:blipFill>
        <p:spPr>
          <a:xfrm>
            <a:off x="493143" y="384847"/>
            <a:ext cx="707781" cy="692691"/>
          </a:xfrm>
          <a:prstGeom prst="rect">
            <a:avLst/>
          </a:prstGeom>
          <a:noFill/>
          <a:ln>
            <a:noFill/>
          </a:ln>
        </p:spPr>
      </p:pic>
      <p:sp>
        <p:nvSpPr>
          <p:cNvPr id="182" name="Google Shape;182;p4"/>
          <p:cNvSpPr txBox="1">
            <a:spLocks noGrp="1"/>
          </p:cNvSpPr>
          <p:nvPr>
            <p:ph type="body" idx="1"/>
          </p:nvPr>
        </p:nvSpPr>
        <p:spPr>
          <a:xfrm>
            <a:off x="311049" y="555568"/>
            <a:ext cx="9486543" cy="54459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endParaRPr dirty="0"/>
          </a:p>
          <a:p>
            <a:pPr marL="0" lvl="0" indent="0" algn="l" rtl="0">
              <a:lnSpc>
                <a:spcPct val="100000"/>
              </a:lnSpc>
              <a:spcBef>
                <a:spcPts val="1000"/>
              </a:spcBef>
              <a:spcAft>
                <a:spcPts val="0"/>
              </a:spcAft>
              <a:buSzPts val="1440"/>
              <a:buNone/>
            </a:pPr>
            <a:endParaRPr dirty="0">
              <a:solidFill>
                <a:srgbClr val="404040"/>
              </a:solidFill>
              <a:latin typeface="Trebuchet MS"/>
              <a:ea typeface="Trebuchet MS"/>
              <a:cs typeface="Trebuchet MS"/>
              <a:sym typeface="Trebuchet MS"/>
            </a:endParaRPr>
          </a:p>
          <a:p>
            <a:pPr marL="0" lvl="0" indent="0" algn="l" rtl="0">
              <a:lnSpc>
                <a:spcPct val="100000"/>
              </a:lnSpc>
              <a:spcBef>
                <a:spcPts val="1000"/>
              </a:spcBef>
              <a:spcAft>
                <a:spcPts val="0"/>
              </a:spcAft>
              <a:buSzPts val="1440"/>
              <a:buNone/>
            </a:pPr>
            <a:r>
              <a:rPr lang="en-US" dirty="0">
                <a:solidFill>
                  <a:schemeClr val="accent5"/>
                </a:solidFill>
                <a:latin typeface="Century Gothic"/>
                <a:ea typeface="Century Gothic"/>
                <a:cs typeface="Century Gothic"/>
                <a:sym typeface="Century Gothic"/>
              </a:rPr>
              <a:t>Main reasons for concept notes not being selected to the second stage in 2022:</a:t>
            </a:r>
            <a:endParaRPr dirty="0">
              <a:solidFill>
                <a:schemeClr val="accent5"/>
              </a:solidFill>
              <a:latin typeface="Century Gothic"/>
              <a:ea typeface="Century Gothic"/>
              <a:cs typeface="Century Gothic"/>
              <a:sym typeface="Century Gothic"/>
            </a:endParaRPr>
          </a:p>
          <a:p>
            <a:pPr marL="342900" lvl="0" indent="-342900" algn="l" rtl="0">
              <a:lnSpc>
                <a:spcPct val="100000"/>
              </a:lnSpc>
              <a:spcBef>
                <a:spcPts val="1000"/>
              </a:spcBef>
              <a:spcAft>
                <a:spcPts val="0"/>
              </a:spcAft>
              <a:buSzPts val="1440"/>
              <a:buAutoNum type="arabicPeriod"/>
            </a:pPr>
            <a:r>
              <a:rPr lang="en-US" b="1" dirty="0">
                <a:solidFill>
                  <a:schemeClr val="accent5"/>
                </a:solidFill>
                <a:latin typeface="Century Gothic"/>
                <a:ea typeface="Century Gothic"/>
                <a:cs typeface="Century Gothic"/>
                <a:sym typeface="Century Gothic"/>
              </a:rPr>
              <a:t>Link to peacebuilding</a:t>
            </a:r>
            <a:r>
              <a:rPr lang="en-US" dirty="0">
                <a:solidFill>
                  <a:schemeClr val="accent5"/>
                </a:solidFill>
                <a:latin typeface="Century Gothic"/>
                <a:ea typeface="Century Gothic"/>
                <a:cs typeface="Century Gothic"/>
                <a:sym typeface="Century Gothic"/>
              </a:rPr>
              <a:t>: Successful proposals were able to </a:t>
            </a:r>
            <a:r>
              <a:rPr lang="en-US" u="sng" dirty="0">
                <a:solidFill>
                  <a:schemeClr val="accent5"/>
                </a:solidFill>
                <a:latin typeface="Century Gothic"/>
                <a:ea typeface="Century Gothic"/>
                <a:cs typeface="Century Gothic"/>
                <a:sym typeface="Century Gothic"/>
              </a:rPr>
              <a:t>clearly articulate the link between the proposed interventions and the intended</a:t>
            </a:r>
            <a:r>
              <a:rPr lang="en-US" b="1" u="sng" dirty="0">
                <a:solidFill>
                  <a:schemeClr val="accent5"/>
                </a:solidFill>
                <a:latin typeface="Century Gothic"/>
                <a:ea typeface="Century Gothic"/>
                <a:cs typeface="Century Gothic"/>
                <a:sym typeface="Century Gothic"/>
              </a:rPr>
              <a:t> peacebuilding </a:t>
            </a:r>
            <a:r>
              <a:rPr lang="en-US" u="sng" dirty="0">
                <a:solidFill>
                  <a:schemeClr val="accent5"/>
                </a:solidFill>
                <a:latin typeface="Century Gothic"/>
                <a:ea typeface="Century Gothic"/>
                <a:cs typeface="Century Gothic"/>
                <a:sym typeface="Century Gothic"/>
              </a:rPr>
              <a:t>outcome</a:t>
            </a:r>
            <a:endParaRPr dirty="0"/>
          </a:p>
          <a:p>
            <a:pPr marL="342900" lvl="0" indent="-251459" algn="l" rtl="0">
              <a:lnSpc>
                <a:spcPct val="100000"/>
              </a:lnSpc>
              <a:spcBef>
                <a:spcPts val="1000"/>
              </a:spcBef>
              <a:spcAft>
                <a:spcPts val="0"/>
              </a:spcAft>
              <a:buSzPts val="1440"/>
              <a:buNone/>
            </a:pPr>
            <a:endParaRPr b="1" u="sng" dirty="0">
              <a:solidFill>
                <a:schemeClr val="accent5"/>
              </a:solidFill>
              <a:latin typeface="Century Gothic"/>
              <a:ea typeface="Century Gothic"/>
              <a:cs typeface="Century Gothic"/>
              <a:sym typeface="Century Gothic"/>
            </a:endParaRPr>
          </a:p>
          <a:p>
            <a:pPr marL="342900" lvl="0" indent="-342900" algn="l" rtl="0">
              <a:lnSpc>
                <a:spcPct val="100000"/>
              </a:lnSpc>
              <a:spcBef>
                <a:spcPts val="1000"/>
              </a:spcBef>
              <a:spcAft>
                <a:spcPts val="0"/>
              </a:spcAft>
              <a:buSzPts val="1440"/>
              <a:buAutoNum type="arabicPeriod"/>
            </a:pPr>
            <a:r>
              <a:rPr lang="en-US" b="1" dirty="0">
                <a:solidFill>
                  <a:schemeClr val="accent5"/>
                </a:solidFill>
                <a:latin typeface="Century Gothic"/>
                <a:ea typeface="Century Gothic"/>
                <a:cs typeface="Century Gothic"/>
                <a:sym typeface="Century Gothic"/>
              </a:rPr>
              <a:t>Gender / youth responsiveness</a:t>
            </a:r>
            <a:r>
              <a:rPr lang="en-US" dirty="0">
                <a:solidFill>
                  <a:schemeClr val="accent5"/>
                </a:solidFill>
                <a:latin typeface="Century Gothic"/>
                <a:ea typeface="Century Gothic"/>
                <a:cs typeface="Century Gothic"/>
                <a:sym typeface="Century Gothic"/>
              </a:rPr>
              <a:t>: Successful concept notes placed this </a:t>
            </a:r>
            <a:r>
              <a:rPr lang="en-US" u="sng" dirty="0">
                <a:solidFill>
                  <a:schemeClr val="accent5"/>
                </a:solidFill>
                <a:latin typeface="Century Gothic"/>
                <a:ea typeface="Century Gothic"/>
                <a:cs typeface="Century Gothic"/>
                <a:sym typeface="Century Gothic"/>
              </a:rPr>
              <a:t>at the</a:t>
            </a:r>
            <a:r>
              <a:rPr lang="en-US" dirty="0">
                <a:solidFill>
                  <a:schemeClr val="accent5"/>
                </a:solidFill>
                <a:latin typeface="Century Gothic"/>
                <a:ea typeface="Century Gothic"/>
                <a:cs typeface="Century Gothic"/>
                <a:sym typeface="Century Gothic"/>
              </a:rPr>
              <a:t> </a:t>
            </a:r>
            <a:r>
              <a:rPr lang="en-US" u="sng" dirty="0">
                <a:solidFill>
                  <a:schemeClr val="accent5"/>
                </a:solidFill>
                <a:latin typeface="Century Gothic"/>
                <a:ea typeface="Century Gothic"/>
                <a:cs typeface="Century Gothic"/>
                <a:sym typeface="Century Gothic"/>
              </a:rPr>
              <a:t>center</a:t>
            </a:r>
            <a:r>
              <a:rPr lang="en-US" dirty="0">
                <a:solidFill>
                  <a:schemeClr val="accent5"/>
                </a:solidFill>
                <a:latin typeface="Century Gothic"/>
                <a:ea typeface="Century Gothic"/>
                <a:cs typeface="Century Gothic"/>
                <a:sym typeface="Century Gothic"/>
              </a:rPr>
              <a:t> of their proposal</a:t>
            </a:r>
            <a:endParaRPr dirty="0"/>
          </a:p>
          <a:p>
            <a:pPr marL="342900" lvl="0" indent="-251459" algn="l" rtl="0">
              <a:lnSpc>
                <a:spcPct val="100000"/>
              </a:lnSpc>
              <a:spcBef>
                <a:spcPts val="1000"/>
              </a:spcBef>
              <a:spcAft>
                <a:spcPts val="0"/>
              </a:spcAft>
              <a:buSzPts val="1440"/>
              <a:buNone/>
            </a:pPr>
            <a:endParaRPr u="sng" dirty="0">
              <a:solidFill>
                <a:schemeClr val="accent5"/>
              </a:solidFill>
              <a:latin typeface="Century Gothic"/>
              <a:ea typeface="Century Gothic"/>
              <a:cs typeface="Century Gothic"/>
              <a:sym typeface="Century Gothic"/>
            </a:endParaRPr>
          </a:p>
          <a:p>
            <a:pPr marL="342900" lvl="0" indent="-342900" algn="l" rtl="0">
              <a:lnSpc>
                <a:spcPct val="100000"/>
              </a:lnSpc>
              <a:spcBef>
                <a:spcPts val="1000"/>
              </a:spcBef>
              <a:spcAft>
                <a:spcPts val="0"/>
              </a:spcAft>
              <a:buSzPts val="1440"/>
              <a:buAutoNum type="arabicPeriod"/>
            </a:pPr>
            <a:r>
              <a:rPr lang="en-US" b="1" dirty="0">
                <a:solidFill>
                  <a:schemeClr val="accent5"/>
                </a:solidFill>
                <a:latin typeface="Century Gothic"/>
                <a:ea typeface="Century Gothic"/>
                <a:cs typeface="Century Gothic"/>
                <a:sym typeface="Century Gothic"/>
              </a:rPr>
              <a:t>Innovation</a:t>
            </a:r>
            <a:r>
              <a:rPr lang="en-US" dirty="0">
                <a:solidFill>
                  <a:schemeClr val="accent5"/>
                </a:solidFill>
                <a:latin typeface="Century Gothic"/>
                <a:ea typeface="Century Gothic"/>
                <a:cs typeface="Century Gothic"/>
                <a:sym typeface="Century Gothic"/>
              </a:rPr>
              <a:t>: Successful concept notes articulated </a:t>
            </a:r>
            <a:r>
              <a:rPr lang="en-US" u="sng" dirty="0">
                <a:solidFill>
                  <a:schemeClr val="accent5"/>
                </a:solidFill>
                <a:latin typeface="Century Gothic"/>
                <a:ea typeface="Century Gothic"/>
                <a:cs typeface="Century Gothic"/>
                <a:sym typeface="Century Gothic"/>
              </a:rPr>
              <a:t>how and why</a:t>
            </a:r>
            <a:r>
              <a:rPr lang="en-US" dirty="0">
                <a:solidFill>
                  <a:schemeClr val="accent5"/>
                </a:solidFill>
                <a:latin typeface="Century Gothic"/>
                <a:ea typeface="Century Gothic"/>
                <a:cs typeface="Century Gothic"/>
                <a:sym typeface="Century Gothic"/>
              </a:rPr>
              <a:t> their proposal was innovative </a:t>
            </a:r>
            <a:endParaRPr dirty="0"/>
          </a:p>
          <a:p>
            <a:pPr marL="0" lvl="0" indent="0" algn="l" rtl="0">
              <a:lnSpc>
                <a:spcPct val="100000"/>
              </a:lnSpc>
              <a:spcBef>
                <a:spcPts val="1000"/>
              </a:spcBef>
              <a:spcAft>
                <a:spcPts val="0"/>
              </a:spcAft>
              <a:buSzPts val="1440"/>
              <a:buNone/>
            </a:pPr>
            <a:endParaRPr dirty="0">
              <a:solidFill>
                <a:schemeClr val="accent5"/>
              </a:solidFill>
              <a:latin typeface="Century Gothic"/>
              <a:ea typeface="Century Gothic"/>
              <a:cs typeface="Century Gothic"/>
              <a:sym typeface="Century Gothic"/>
            </a:endParaRPr>
          </a:p>
          <a:p>
            <a:pPr marL="285750" lvl="0" indent="-285750" algn="l" rtl="0">
              <a:lnSpc>
                <a:spcPct val="100000"/>
              </a:lnSpc>
              <a:spcBef>
                <a:spcPts val="1000"/>
              </a:spcBef>
              <a:spcAft>
                <a:spcPts val="0"/>
              </a:spcAft>
              <a:buSzPts val="1440"/>
              <a:buChar char="►"/>
            </a:pPr>
            <a:r>
              <a:rPr lang="en-US" dirty="0">
                <a:solidFill>
                  <a:schemeClr val="accent5"/>
                </a:solidFill>
                <a:latin typeface="Century Gothic"/>
                <a:ea typeface="Century Gothic"/>
                <a:cs typeface="Century Gothic"/>
                <a:sym typeface="Century Gothic"/>
              </a:rPr>
              <a:t>All applicants interested in applying are advised to reach out to the PBF Secretariat/Focal Point in the project country</a:t>
            </a:r>
            <a:endParaRPr b="1" u="sng" dirty="0">
              <a:solidFill>
                <a:schemeClr val="accent5"/>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EE66ABB701488670DDA4F2261003" ma:contentTypeVersion="22" ma:contentTypeDescription="Create a new document." ma:contentTypeScope="" ma:versionID="dd7efc7d9e16a36a44cc953efa0690aa">
  <xsd:schema xmlns:xsd="http://www.w3.org/2001/XMLSchema" xmlns:xs="http://www.w3.org/2001/XMLSchema" xmlns:p="http://schemas.microsoft.com/office/2006/metadata/properties" xmlns:ns2="9dc44b34-9e2b-42ea-86f7-9ee7f71036fc" xmlns:ns3="3352a50b-fe51-4c0c-a9ac-ac90f8281031" xmlns:ns4="985ec44e-1bab-4c0b-9df0-6ba128686fc9" targetNamespace="http://schemas.microsoft.com/office/2006/metadata/properties" ma:root="true" ma:fieldsID="43d15a7234b3fe12f11b2f0c1b5d944d" ns2:_="" ns3:_="" ns4:_="">
    <xsd:import namespace="9dc44b34-9e2b-42ea-86f7-9ee7f71036fc"/>
    <xsd:import namespace="3352a50b-fe51-4c0c-a9ac-ac90f8281031"/>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44b34-9e2b-42ea-86f7-9ee7f71036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52a50b-fe51-4c0c-a9ac-ac90f82810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0e6bb3-9d44-4933-87fb-d1905e1e72b6}" ma:internalName="TaxCatchAll" ma:showField="CatchAllData" ma:web="3352a50b-fe51-4c0c-a9ac-ac90f8281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9dc44b34-9e2b-42ea-86f7-9ee7f71036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AA3E23-F1BD-402D-AD69-D593E5C74D43}"/>
</file>

<file path=customXml/itemProps2.xml><?xml version="1.0" encoding="utf-8"?>
<ds:datastoreItem xmlns:ds="http://schemas.openxmlformats.org/officeDocument/2006/customXml" ds:itemID="{1E0F1833-F054-4ED7-A7C6-E1EDCCB52FD6}"/>
</file>

<file path=customXml/itemProps3.xml><?xml version="1.0" encoding="utf-8"?>
<ds:datastoreItem xmlns:ds="http://schemas.openxmlformats.org/officeDocument/2006/customXml" ds:itemID="{C70FA6CA-9F85-4364-BD89-8A88D8000E17}"/>
</file>

<file path=docProps/app.xml><?xml version="1.0" encoding="utf-8"?>
<Properties xmlns="http://schemas.openxmlformats.org/officeDocument/2006/extended-properties" xmlns:vt="http://schemas.openxmlformats.org/officeDocument/2006/docPropsVTypes">
  <TotalTime>338</TotalTime>
  <Words>4065</Words>
  <Application>Microsoft Office PowerPoint</Application>
  <PresentationFormat>Widescreen</PresentationFormat>
  <Paragraphs>365</Paragraphs>
  <Slides>35</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PT Serif</vt:lpstr>
      <vt:lpstr>Century Gothic</vt:lpstr>
      <vt:lpstr>Futura Std Book</vt:lpstr>
      <vt:lpstr>Wingdings,Sans-Serif</vt:lpstr>
      <vt:lpstr>itc-avant-garde-gothic-pro</vt:lpstr>
      <vt:lpstr>Poppins</vt:lpstr>
      <vt:lpstr>Wingdings</vt:lpstr>
      <vt:lpstr>Trebuchet MS</vt:lpstr>
      <vt:lpstr>Calibri Light</vt:lpstr>
      <vt:lpstr>Calibri</vt:lpstr>
      <vt:lpstr>Noto Sans Symbols</vt:lpstr>
      <vt:lpstr>Arial</vt:lpstr>
      <vt:lpstr>Facet</vt:lpstr>
      <vt:lpstr>Peacebuilding Fund’s Youth Promotion Initiative 2023</vt:lpstr>
      <vt:lpstr>Overview</vt:lpstr>
      <vt:lpstr>Youth Promotion Initiative (YPI) </vt:lpstr>
      <vt:lpstr>Eligibility Criteria</vt:lpstr>
      <vt:lpstr>Who can apply?</vt:lpstr>
      <vt:lpstr>Who can apply?</vt:lpstr>
      <vt:lpstr>CSO Eligibility Criteria </vt:lpstr>
      <vt:lpstr>Gender Marker 2 vs. 3</vt:lpstr>
      <vt:lpstr>Lessons learned</vt:lpstr>
      <vt:lpstr>YPS-responsive programming </vt:lpstr>
      <vt:lpstr>PowerPoint Presentation</vt:lpstr>
      <vt:lpstr>Aspects of a YPS-responsive programming </vt:lpstr>
      <vt:lpstr>The three-lens approach to youth participation</vt:lpstr>
      <vt:lpstr>Theme 1: Fostering youth-inclusive political processes and promoting the political participation of diverse young people</vt:lpstr>
      <vt:lpstr>Why this theme is a strategic priority</vt:lpstr>
      <vt:lpstr>Highlights from YPS resolutions &amp; Progress Study…</vt:lpstr>
      <vt:lpstr>…and from Secretary-General’s Reports</vt:lpstr>
      <vt:lpstr>SG’s Call to Action for Human Rights (2020)</vt:lpstr>
      <vt:lpstr>Policy and programming entry points (1/2)</vt:lpstr>
      <vt:lpstr>Policy and programming entry points (2/2)</vt:lpstr>
      <vt:lpstr>Theories of change</vt:lpstr>
      <vt:lpstr>Examples of programmatic responses (PBF) </vt:lpstr>
      <vt:lpstr>Additional examples of programmatic responses</vt:lpstr>
      <vt:lpstr>Key considerations </vt:lpstr>
      <vt:lpstr>Key references (1/2)</vt:lpstr>
      <vt:lpstr>Key references (2/2)</vt:lpstr>
      <vt:lpstr>      SECRETARY-GENERAL’S PEACEBUILDING FUND: Promoting safety, security, and protection of diverse young people  Safeguarding and expanding civic space for youth participation including through local level infrastructures for peace </vt:lpstr>
      <vt:lpstr>PowerPoint Presentation</vt:lpstr>
      <vt:lpstr>PowerPoint Presentation</vt:lpstr>
      <vt:lpstr>PowerPoint Presentation</vt:lpstr>
      <vt:lpstr>PowerPoint Presentation</vt:lpstr>
      <vt:lpstr>PowerPoint Presentation</vt:lpstr>
      <vt:lpstr>Project examples</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Peacebuilding Fund’s Youth Promotion Initiative 2022</dc:title>
  <dc:creator>Zoe Meijer</dc:creator>
  <cp:lastModifiedBy>Ylva Skondal</cp:lastModifiedBy>
  <cp:revision>7</cp:revision>
  <dcterms:created xsi:type="dcterms:W3CDTF">2019-04-10T19:12:51Z</dcterms:created>
  <dcterms:modified xsi:type="dcterms:W3CDTF">2023-05-11T20:13:10Z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0x010100B4AEEE66ABB701488670DDA4F2261003</vt:lpwstr>
  </property>
  <property fmtid="{D5CDD505-2E9C-101B-9397-08002B2CF9AE}" pid="3" name="Order">
    <vt:r8>3155800</vt:r8>
  </property>
</Properties>
</file>