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7" r:id="rId5"/>
    <p:sldId id="258" r:id="rId6"/>
    <p:sldId id="277" r:id="rId7"/>
    <p:sldId id="278" r:id="rId8"/>
    <p:sldId id="266" r:id="rId9"/>
    <p:sldId id="270" r:id="rId10"/>
    <p:sldId id="294" r:id="rId11"/>
    <p:sldId id="26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DDD5E6-9D23-037E-E01E-B2C4C6DE050B}" v="29" dt="2023-05-10T12:36:02.211"/>
    <p1510:client id="{22E050AE-534B-2077-DB22-29039EA23ECB}" v="14" dt="2023-05-10T12:21:43.317"/>
    <p1510:client id="{899BC85E-6A16-3B3C-1660-CDC9198541B1}" v="2" dt="2023-05-10T12:36:34.271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lva Skondal" userId="S::ylva.skoendal@un.org::66a1738a-15f8-487c-b0ad-bafff2b01874" providerId="AD" clId="Web-{22E050AE-534B-2077-DB22-29039EA23ECB}"/>
    <pc:docChg chg="modSld">
      <pc:chgData name="Ylva Skondal" userId="S::ylva.skoendal@un.org::66a1738a-15f8-487c-b0ad-bafff2b01874" providerId="AD" clId="Web-{22E050AE-534B-2077-DB22-29039EA23ECB}" dt="2023-05-10T12:21:43.317" v="13" actId="1076"/>
      <pc:docMkLst>
        <pc:docMk/>
      </pc:docMkLst>
      <pc:sldChg chg="modSp">
        <pc:chgData name="Ylva Skondal" userId="S::ylva.skoendal@un.org::66a1738a-15f8-487c-b0ad-bafff2b01874" providerId="AD" clId="Web-{22E050AE-534B-2077-DB22-29039EA23ECB}" dt="2023-05-10T12:20:25.861" v="0" actId="14100"/>
        <pc:sldMkLst>
          <pc:docMk/>
          <pc:sldMk cId="0" sldId="260"/>
        </pc:sldMkLst>
        <pc:spChg chg="mod">
          <ac:chgData name="Ylva Skondal" userId="S::ylva.skoendal@un.org::66a1738a-15f8-487c-b0ad-bafff2b01874" providerId="AD" clId="Web-{22E050AE-534B-2077-DB22-29039EA23ECB}" dt="2023-05-10T12:20:25.861" v="0" actId="14100"/>
          <ac:spMkLst>
            <pc:docMk/>
            <pc:sldMk cId="0" sldId="260"/>
            <ac:spMk id="174" creationId="{00000000-0000-0000-0000-000000000000}"/>
          </ac:spMkLst>
        </pc:spChg>
      </pc:sldChg>
      <pc:sldChg chg="modSp">
        <pc:chgData name="Ylva Skondal" userId="S::ylva.skoendal@un.org::66a1738a-15f8-487c-b0ad-bafff2b01874" providerId="AD" clId="Web-{22E050AE-534B-2077-DB22-29039EA23ECB}" dt="2023-05-10T12:21:18.003" v="9" actId="14100"/>
        <pc:sldMkLst>
          <pc:docMk/>
          <pc:sldMk cId="0" sldId="261"/>
        </pc:sldMkLst>
        <pc:spChg chg="mod">
          <ac:chgData name="Ylva Skondal" userId="S::ylva.skoendal@un.org::66a1738a-15f8-487c-b0ad-bafff2b01874" providerId="AD" clId="Web-{22E050AE-534B-2077-DB22-29039EA23ECB}" dt="2023-05-10T12:21:18.003" v="9" actId="14100"/>
          <ac:spMkLst>
            <pc:docMk/>
            <pc:sldMk cId="0" sldId="261"/>
            <ac:spMk id="179" creationId="{00000000-0000-0000-0000-000000000000}"/>
          </ac:spMkLst>
        </pc:spChg>
      </pc:sldChg>
      <pc:sldChg chg="modSp">
        <pc:chgData name="Ylva Skondal" userId="S::ylva.skoendal@un.org::66a1738a-15f8-487c-b0ad-bafff2b01874" providerId="AD" clId="Web-{22E050AE-534B-2077-DB22-29039EA23ECB}" dt="2023-05-10T12:21:25.691" v="10" actId="14100"/>
        <pc:sldMkLst>
          <pc:docMk/>
          <pc:sldMk cId="0" sldId="262"/>
        </pc:sldMkLst>
        <pc:spChg chg="mod">
          <ac:chgData name="Ylva Skondal" userId="S::ylva.skoendal@un.org::66a1738a-15f8-487c-b0ad-bafff2b01874" providerId="AD" clId="Web-{22E050AE-534B-2077-DB22-29039EA23ECB}" dt="2023-05-10T12:21:25.691" v="10" actId="14100"/>
          <ac:spMkLst>
            <pc:docMk/>
            <pc:sldMk cId="0" sldId="262"/>
            <ac:spMk id="186" creationId="{00000000-0000-0000-0000-000000000000}"/>
          </ac:spMkLst>
        </pc:spChg>
      </pc:sldChg>
      <pc:sldChg chg="modSp">
        <pc:chgData name="Ylva Skondal" userId="S::ylva.skoendal@un.org::66a1738a-15f8-487c-b0ad-bafff2b01874" providerId="AD" clId="Web-{22E050AE-534B-2077-DB22-29039EA23ECB}" dt="2023-05-10T12:21:43.317" v="13" actId="1076"/>
        <pc:sldMkLst>
          <pc:docMk/>
          <pc:sldMk cId="0" sldId="274"/>
        </pc:sldMkLst>
        <pc:spChg chg="mod">
          <ac:chgData name="Ylva Skondal" userId="S::ylva.skoendal@un.org::66a1738a-15f8-487c-b0ad-bafff2b01874" providerId="AD" clId="Web-{22E050AE-534B-2077-DB22-29039EA23ECB}" dt="2023-05-10T12:21:43.317" v="13" actId="1076"/>
          <ac:spMkLst>
            <pc:docMk/>
            <pc:sldMk cId="0" sldId="274"/>
            <ac:spMk id="274" creationId="{00000000-0000-0000-0000-000000000000}"/>
          </ac:spMkLst>
        </pc:spChg>
      </pc:sldChg>
      <pc:sldChg chg="modSp">
        <pc:chgData name="Ylva Skondal" userId="S::ylva.skoendal@un.org::66a1738a-15f8-487c-b0ad-bafff2b01874" providerId="AD" clId="Web-{22E050AE-534B-2077-DB22-29039EA23ECB}" dt="2023-05-10T12:20:56.300" v="6" actId="1076"/>
        <pc:sldMkLst>
          <pc:docMk/>
          <pc:sldMk cId="1223175821" sldId="279"/>
        </pc:sldMkLst>
        <pc:spChg chg="mod">
          <ac:chgData name="Ylva Skondal" userId="S::ylva.skoendal@un.org::66a1738a-15f8-487c-b0ad-bafff2b01874" providerId="AD" clId="Web-{22E050AE-534B-2077-DB22-29039EA23ECB}" dt="2023-05-10T12:20:30.596" v="1" actId="14100"/>
          <ac:spMkLst>
            <pc:docMk/>
            <pc:sldMk cId="1223175821" sldId="279"/>
            <ac:spMk id="172" creationId="{00000000-0000-0000-0000-000000000000}"/>
          </ac:spMkLst>
        </pc:spChg>
        <pc:spChg chg="mod">
          <ac:chgData name="Ylva Skondal" userId="S::ylva.skoendal@un.org::66a1738a-15f8-487c-b0ad-bafff2b01874" providerId="AD" clId="Web-{22E050AE-534B-2077-DB22-29039EA23ECB}" dt="2023-05-10T12:20:56.300" v="6" actId="1076"/>
          <ac:spMkLst>
            <pc:docMk/>
            <pc:sldMk cId="1223175821" sldId="279"/>
            <ac:spMk id="174" creationId="{00000000-0000-0000-0000-000000000000}"/>
          </ac:spMkLst>
        </pc:spChg>
        <pc:graphicFrameChg chg="mod">
          <ac:chgData name="Ylva Skondal" userId="S::ylva.skoendal@un.org::66a1738a-15f8-487c-b0ad-bafff2b01874" providerId="AD" clId="Web-{22E050AE-534B-2077-DB22-29039EA23ECB}" dt="2023-05-10T12:20:44.112" v="3" actId="1076"/>
          <ac:graphicFrameMkLst>
            <pc:docMk/>
            <pc:sldMk cId="1223175821" sldId="279"/>
            <ac:graphicFrameMk id="2" creationId="{A5330361-5D92-2C53-BBF8-FFE70C440B2E}"/>
          </ac:graphicFrameMkLst>
        </pc:graphicFrameChg>
      </pc:sldChg>
      <pc:sldChg chg="modSp">
        <pc:chgData name="Ylva Skondal" userId="S::ylva.skoendal@un.org::66a1738a-15f8-487c-b0ad-bafff2b01874" providerId="AD" clId="Web-{22E050AE-534B-2077-DB22-29039EA23ECB}" dt="2023-05-10T12:21:09.800" v="8" actId="1076"/>
        <pc:sldMkLst>
          <pc:docMk/>
          <pc:sldMk cId="1841394430" sldId="281"/>
        </pc:sldMkLst>
        <pc:spChg chg="mod">
          <ac:chgData name="Ylva Skondal" userId="S::ylva.skoendal@un.org::66a1738a-15f8-487c-b0ad-bafff2b01874" providerId="AD" clId="Web-{22E050AE-534B-2077-DB22-29039EA23ECB}" dt="2023-05-10T12:21:04.956" v="7" actId="14100"/>
          <ac:spMkLst>
            <pc:docMk/>
            <pc:sldMk cId="1841394430" sldId="281"/>
            <ac:spMk id="172" creationId="{00000000-0000-0000-0000-000000000000}"/>
          </ac:spMkLst>
        </pc:spChg>
        <pc:spChg chg="mod">
          <ac:chgData name="Ylva Skondal" userId="S::ylva.skoendal@un.org::66a1738a-15f8-487c-b0ad-bafff2b01874" providerId="AD" clId="Web-{22E050AE-534B-2077-DB22-29039EA23ECB}" dt="2023-05-10T12:21:09.800" v="8" actId="1076"/>
          <ac:spMkLst>
            <pc:docMk/>
            <pc:sldMk cId="1841394430" sldId="281"/>
            <ac:spMk id="174" creationId="{00000000-0000-0000-0000-000000000000}"/>
          </ac:spMkLst>
        </pc:spChg>
      </pc:sldChg>
      <pc:sldChg chg="modSp">
        <pc:chgData name="Ylva Skondal" userId="S::ylva.skoendal@un.org::66a1738a-15f8-487c-b0ad-bafff2b01874" providerId="AD" clId="Web-{22E050AE-534B-2077-DB22-29039EA23ECB}" dt="2023-05-10T12:21:31.316" v="11" actId="14100"/>
        <pc:sldMkLst>
          <pc:docMk/>
          <pc:sldMk cId="25968632" sldId="282"/>
        </pc:sldMkLst>
        <pc:spChg chg="mod">
          <ac:chgData name="Ylva Skondal" userId="S::ylva.skoendal@un.org::66a1738a-15f8-487c-b0ad-bafff2b01874" providerId="AD" clId="Web-{22E050AE-534B-2077-DB22-29039EA23ECB}" dt="2023-05-10T12:21:31.316" v="11" actId="14100"/>
          <ac:spMkLst>
            <pc:docMk/>
            <pc:sldMk cId="25968632" sldId="282"/>
            <ac:spMk id="186" creationId="{00000000-0000-0000-0000-000000000000}"/>
          </ac:spMkLst>
        </pc:spChg>
      </pc:sldChg>
    </pc:docChg>
  </pc:docChgLst>
  <pc:docChgLst>
    <pc:chgData name="Viktoria Marie Von Knobloch" userId="S::viktoria.vonknobloch@un.org::0792aa1c-3686-43f8-a90f-af0a41f71aca" providerId="AD" clId="Web-{08DDD5E6-9D23-037E-E01E-B2C4C6DE050B}"/>
    <pc:docChg chg="modSld">
      <pc:chgData name="Viktoria Marie Von Knobloch" userId="S::viktoria.vonknobloch@un.org::0792aa1c-3686-43f8-a90f-af0a41f71aca" providerId="AD" clId="Web-{08DDD5E6-9D23-037E-E01E-B2C4C6DE050B}" dt="2023-05-10T12:36:02.211" v="28" actId="20577"/>
      <pc:docMkLst>
        <pc:docMk/>
      </pc:docMkLst>
      <pc:sldChg chg="modSp">
        <pc:chgData name="Viktoria Marie Von Knobloch" userId="S::viktoria.vonknobloch@un.org::0792aa1c-3686-43f8-a90f-af0a41f71aca" providerId="AD" clId="Web-{08DDD5E6-9D23-037E-E01E-B2C4C6DE050B}" dt="2023-05-10T12:36:02.211" v="28" actId="20577"/>
        <pc:sldMkLst>
          <pc:docMk/>
          <pc:sldMk cId="0" sldId="257"/>
        </pc:sldMkLst>
        <pc:spChg chg="mod">
          <ac:chgData name="Viktoria Marie Von Knobloch" userId="S::viktoria.vonknobloch@un.org::0792aa1c-3686-43f8-a90f-af0a41f71aca" providerId="AD" clId="Web-{08DDD5E6-9D23-037E-E01E-B2C4C6DE050B}" dt="2023-05-10T12:36:02.211" v="28" actId="20577"/>
          <ac:spMkLst>
            <pc:docMk/>
            <pc:sldMk cId="0" sldId="257"/>
            <ac:spMk id="148" creationId="{00000000-0000-0000-0000-000000000000}"/>
          </ac:spMkLst>
        </pc:spChg>
      </pc:sldChg>
    </pc:docChg>
  </pc:docChgLst>
  <pc:docChgLst>
    <pc:chgData name="Viktoria Marie Von Knobloch" userId="S::viktoria.vonknobloch@un.org::0792aa1c-3686-43f8-a90f-af0a41f71aca" providerId="AD" clId="Web-{899BC85E-6A16-3B3C-1660-CDC9198541B1}"/>
    <pc:docChg chg="modSld">
      <pc:chgData name="Viktoria Marie Von Knobloch" userId="S::viktoria.vonknobloch@un.org::0792aa1c-3686-43f8-a90f-af0a41f71aca" providerId="AD" clId="Web-{899BC85E-6A16-3B3C-1660-CDC9198541B1}" dt="2023-05-10T12:36:34.271" v="1" actId="20577"/>
      <pc:docMkLst>
        <pc:docMk/>
      </pc:docMkLst>
      <pc:sldChg chg="modSp">
        <pc:chgData name="Viktoria Marie Von Knobloch" userId="S::viktoria.vonknobloch@un.org::0792aa1c-3686-43f8-a90f-af0a41f71aca" providerId="AD" clId="Web-{899BC85E-6A16-3B3C-1660-CDC9198541B1}" dt="2023-05-10T12:36:34.271" v="1" actId="20577"/>
        <pc:sldMkLst>
          <pc:docMk/>
          <pc:sldMk cId="0" sldId="257"/>
        </pc:sldMkLst>
        <pc:spChg chg="mod">
          <ac:chgData name="Viktoria Marie Von Knobloch" userId="S::viktoria.vonknobloch@un.org::0792aa1c-3686-43f8-a90f-af0a41f71aca" providerId="AD" clId="Web-{899BC85E-6A16-3B3C-1660-CDC9198541B1}" dt="2023-05-10T12:36:34.271" v="1" actId="20577"/>
          <ac:spMkLst>
            <pc:docMk/>
            <pc:sldMk cId="0" sldId="257"/>
            <ac:spMk id="14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83DF1-76D2-4634-A6DE-453B84B9D289}" type="datetimeFigureOut">
              <a:rPr lang="en-US" smtClean="0"/>
              <a:t>11/05/2023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Cliquez pour modifier les styles de texte du Master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90BB4-F2AF-4372-8F12-7745B0DE7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84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1425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4458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7901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1ba4262018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g11ba4262018_1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g11ba4262018_1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5772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2916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3FA3B-A6CE-4A22-BE50-D7920A913B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61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3FA3B-A6CE-4A22-BE50-D7920A913B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57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3FA3B-A6CE-4A22-BE50-D7920A913B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24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A72F-3118-74AE-F0C7-04CE2908E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42E47-82B0-F388-22E5-39C991624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C9CCB-3F71-36BA-791A-AF466857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D6F3-CDEB-47AB-9165-34182299DB7C}" type="datetimeFigureOut">
              <a:rPr lang="en-US" smtClean="0"/>
              <a:t>11/05/2023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20873-D315-BC28-4023-6272A4953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23AF3-0C4B-73A5-9128-6F29A53BC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7BC7-5A42-4713-B5AE-E1634091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2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714F3-B5D6-BF6E-B56A-EA6B61AB1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631192-5D0F-4356-3BB8-38ADAFF76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3A251-3430-8920-2B92-0582B5EF7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D6F3-CDEB-47AB-9165-34182299DB7C}" type="datetimeFigureOut">
              <a:rPr lang="en-US" smtClean="0"/>
              <a:t>11/05/2023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D8C34-D9A5-6B10-ADA9-887CCA07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24354-8C4F-7CF3-988C-A6A3E9C8B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7BC7-5A42-4713-B5AE-E1634091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0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8B792A-889B-A33E-0380-E5BFABE84A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CA695-9102-BF12-2C5B-B43FFAC79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B9C99-0137-042B-0C09-09A7B34D1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D6F3-CDEB-47AB-9165-34182299DB7C}" type="datetimeFigureOut">
              <a:rPr lang="en-US" smtClean="0"/>
              <a:t>11/05/2023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60BB9-2793-8882-A382-67441C8DA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A3D4A-E08E-F84B-6FF7-2FA770997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7BC7-5A42-4713-B5AE-E1634091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8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BA6E7-F6AB-610E-A1B2-A9318AEC4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5AB88-C3E0-DDA3-C051-BF4900934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52227-42AA-7D14-A0C6-27B0A5DD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D6F3-CDEB-47AB-9165-34182299DB7C}" type="datetimeFigureOut">
              <a:rPr lang="en-US" smtClean="0"/>
              <a:t>11/05/2023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746D8-18B1-8CB5-3C34-6677B65B4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A940D-DF47-3BC1-4407-81371573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7BC7-5A42-4713-B5AE-E1634091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5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596F-F24C-34A2-5A8F-07C98B7DF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AA029-9C7D-F05B-3BF5-3E88A82A7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7179B-8E98-BD53-E01E-B27040B57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D6F3-CDEB-47AB-9165-34182299DB7C}" type="datetimeFigureOut">
              <a:rPr lang="en-US" smtClean="0"/>
              <a:t>11/05/2023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96F4C-588F-94AF-A748-7F544608B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4D85C-4DED-9996-9E49-5D365AD3A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7BC7-5A42-4713-B5AE-E1634091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2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CE34E-C369-9C38-5AF4-BE512E06A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A7AE5-CF5A-1D20-A0C6-AC21D0D774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87E276-40AC-8FB1-DBDB-AC2A8965C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DBDCE-3ECF-1822-B6A0-D47B2F3E2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D6F3-CDEB-47AB-9165-34182299DB7C}" type="datetimeFigureOut">
              <a:rPr lang="en-US" smtClean="0"/>
              <a:t>11/05/2023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2CA9A-2A12-D729-B952-D8B450F1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DB13C-7665-5BC9-34F3-D84AE430F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7BC7-5A42-4713-B5AE-E1634091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0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A8CCC-6665-6B2E-F97D-7B8E38760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A6388-7305-6A60-407E-368190E6D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1FFBB5-6483-9418-5444-E04A09FB4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D0A4F0-ED94-899E-748F-F60827F030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CC5696-6EDF-63A7-E8F5-52C25F2E78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B5F33C-A58C-6285-D329-94FD0BFAF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D6F3-CDEB-47AB-9165-34182299DB7C}" type="datetimeFigureOut">
              <a:rPr lang="en-US" smtClean="0"/>
              <a:t>11/05/2023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CF215A-2B3E-37FA-A875-0A6929E36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0D4A61-EE75-662E-38E3-1934C046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7BC7-5A42-4713-B5AE-E1634091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6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CC2B0-1657-FE0F-BC60-DE1920C50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3CD6CD-CA80-486C-BF82-08D353329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D6F3-CDEB-47AB-9165-34182299DB7C}" type="datetimeFigureOut">
              <a:rPr lang="en-US" smtClean="0"/>
              <a:t>11/05/2023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8AEED-CAE8-370A-518D-27651E9B4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2871D0-CA1E-D51D-D1EB-6D0936BC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7BC7-5A42-4713-B5AE-E1634091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8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6B9773-EAD2-2B02-3F4F-8445DEECE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D6F3-CDEB-47AB-9165-34182299DB7C}" type="datetimeFigureOut">
              <a:rPr lang="en-US" smtClean="0"/>
              <a:t>11/05/2023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5E5B82-CA20-3789-2EB4-EEF4F9C8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8B75D-3AF6-D012-5990-294A87D37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7BC7-5A42-4713-B5AE-E1634091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3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A194A-A3D6-3D3F-5E1A-CBD6FEF57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3F920-E631-3685-2D1A-B51E08190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89835E-CEF6-82ED-EE89-C24B8DBD5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29087E-B081-F9CB-220D-75F5F455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D6F3-CDEB-47AB-9165-34182299DB7C}" type="datetimeFigureOut">
              <a:rPr lang="en-US" smtClean="0"/>
              <a:t>11/05/2023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61A5A-325E-2A9B-93E8-65804AE2D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953C0-9295-B93C-EB85-5252E6BBA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7BC7-5A42-4713-B5AE-E1634091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7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02E7B-CE70-D1AC-4816-78BA1E73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69EB8E-C013-1385-5679-F967EBEF00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9D465-45BB-1798-D348-5F798A9CF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2C91A-1D39-B707-2986-B93415701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D6F3-CDEB-47AB-9165-34182299DB7C}" type="datetimeFigureOut">
              <a:rPr lang="en-US" smtClean="0"/>
              <a:t>11/05/2023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3E72C-64DE-8E77-0521-D27473F3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84B9A9-0C85-7FBF-DA02-F699D333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7BC7-5A42-4713-B5AE-E1634091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1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91FF9E-4224-72D6-0B9B-7F1362B86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Cliquez pour modifier le style du titre principal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A260E-902E-320B-2B54-9D65D1684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Cliquez pour modifier les styles de texte du Master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F2D14-0A01-ADD9-21DC-C01F09C63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D6F3-CDEB-47AB-9165-34182299DB7C}" type="datetimeFigureOut">
              <a:rPr lang="en-US" smtClean="0"/>
              <a:t>11/05/2023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EF9BD-F224-3757-8FA1-0029152BD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56D-0E53-17D7-1F9F-0C706C03D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37BC7-5A42-4713-B5AE-E1634091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peacebuilding/content/gypi-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hyperlink" Target="mailto:pbfgypi@un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n.org/peacebuilding/content/thematic-review-climate-security-and-peacebuilding-2023" TargetMode="External"/><Relationship Id="rId4" Type="http://schemas.openxmlformats.org/officeDocument/2006/relationships/hyperlink" Target="https://www.securitycouncilreport.org/atf/cf/%7B65BFCF9B-6D27-4E9C-8CD3-CF6E4FF96FF9%7D/S-2022-740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ptf.undp.org/project/0011944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mptf.undp.org/project/00113057" TargetMode="External"/><Relationship Id="rId4" Type="http://schemas.openxmlformats.org/officeDocument/2006/relationships/hyperlink" Target="https://mptf.undp.org/project/0012974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trello.com/b/NBSxU6KO/gender-climate-and-security" TargetMode="External"/><Relationship Id="rId3" Type="http://schemas.openxmlformats.org/officeDocument/2006/relationships/hyperlink" Target="https://www.un.org/peacebuilding/content/gypi-en" TargetMode="External"/><Relationship Id="rId7" Type="http://schemas.openxmlformats.org/officeDocument/2006/relationships/hyperlink" Target="https://www.gender-nr-peace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ccelearn.org/course/view.php?id=118&amp;page=overview" TargetMode="External"/><Relationship Id="rId5" Type="http://schemas.openxmlformats.org/officeDocument/2006/relationships/hyperlink" Target="https://www.unwomen.org/en/digital-library/publications/2020/06/gender-climate-and-security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s://www.un.org/peacebuilding/content/thematic-review-climate-security-and-peacebuilding-2023" TargetMode="External"/><Relationship Id="rId9" Type="http://schemas.openxmlformats.org/officeDocument/2006/relationships/hyperlink" Target="https://beyondconsultations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peacebuilding/content/gypi-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ur03.safelinks.protection.outlook.com/?url=https%3A%2F%2Funsdg.un.org%2Fresources%2Fmicro-assessment-questionnaire-hact-framework%3Fmsclkid%3D03cbb784b68611ec966e6571acb3a2b0&amp;data=04%7C01%7Ceva.saenz%40undp.org%7C446e28c1d8bb4397c50d08da18c39637%7Cb3e5db5e2944483799f57488ace54319%7C0%7C0%7C637849525714719669%7CUnknown%7CTWFpbGZsb3d8eyJWIjoiMC4wLjAwMDAiLCJQIjoiV2luMzIiLCJBTiI6Ik1haWwiLCJXVCI6Mn0%3D%7C2000&amp;sdata=k0WJhBausscfd%2Fi9vFeoO64oLqbsb3iJLE25kgBf7yE%3D&amp;reserved=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.org/peacebuilding/sites/www.un.org.peacebuilding/files/documents/pbf_guidance_note_on_gender_marker_scoring_2019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ctrTitle"/>
          </p:nvPr>
        </p:nvSpPr>
        <p:spPr>
          <a:xfrm>
            <a:off x="828260" y="610795"/>
            <a:ext cx="1053547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accent5"/>
              </a:buClr>
              <a:buSzPts val="4400"/>
            </a:pPr>
            <a:r>
              <a:rPr lang="en-US" sz="44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Fonds pour la consolidation de la paix</a:t>
            </a:r>
            <a:br>
              <a:rPr lang="en-US" sz="4400" b="1" dirty="0">
                <a:latin typeface="Century Gothic"/>
                <a:ea typeface="Century Gothic"/>
                <a:cs typeface="Century Gothic"/>
              </a:rPr>
            </a:br>
            <a:r>
              <a:rPr lang="en-US" sz="44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Initiative pour la promotion </a:t>
            </a:r>
            <a:br>
              <a:rPr lang="en-US" sz="4400" b="1" dirty="0">
                <a:latin typeface="Century Gothic"/>
                <a:ea typeface="Century Gothic"/>
                <a:cs typeface="Century Gothic"/>
              </a:rPr>
            </a:br>
            <a:r>
              <a:rPr lang="en-US" sz="44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</a:t>
            </a:r>
            <a:r>
              <a:rPr lang="en-US" sz="44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l'</a:t>
            </a:r>
            <a:r>
              <a:rPr lang="en-US" sz="44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égalité</a:t>
            </a:r>
            <a:r>
              <a:rPr lang="en-US" sz="44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des genres 2023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149" name="Google Shape;149;p1"/>
          <p:cNvSpPr txBox="1">
            <a:spLocks noGrp="1"/>
          </p:cNvSpPr>
          <p:nvPr>
            <p:ph type="subTitle" idx="1"/>
          </p:nvPr>
        </p:nvSpPr>
        <p:spPr>
          <a:xfrm>
            <a:off x="734741" y="3859606"/>
            <a:ext cx="8814830" cy="2081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 sz="32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Webinaire thématique : GPI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 sz="20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 sz="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 2023</a:t>
            </a:r>
            <a:endParaRPr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2000" u="sng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https://www.un.org/peacebuilding/content/gypi-en</a:t>
            </a:r>
            <a:endParaRPr lang="en-US" sz="2000" u="sng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pbfgypi@un.org</a:t>
            </a:r>
            <a:endParaRPr lang="en-US" sz="20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lang="en-US"/>
          </a:p>
        </p:txBody>
      </p:sp>
      <p:pic>
        <p:nvPicPr>
          <p:cNvPr id="150" name="Google Shape;15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702919"/>
            <a:ext cx="1149274" cy="1103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9274" y="5677275"/>
            <a:ext cx="1149274" cy="1155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 txBox="1">
            <a:spLocks noGrp="1"/>
          </p:cNvSpPr>
          <p:nvPr>
            <p:ph type="title"/>
          </p:nvPr>
        </p:nvSpPr>
        <p:spPr>
          <a:xfrm>
            <a:off x="1064354" y="146159"/>
            <a:ext cx="7964100" cy="7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entury Gothic"/>
              <a:buNone/>
            </a:pPr>
            <a:r>
              <a:rPr lang="en-US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Focus thématique GPI</a:t>
            </a:r>
            <a:endParaRPr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3" name="Google Shape;17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923" y="9"/>
            <a:ext cx="707781" cy="69269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4"/>
          <p:cNvSpPr txBox="1">
            <a:spLocks noGrp="1"/>
          </p:cNvSpPr>
          <p:nvPr>
            <p:ph type="body" idx="1"/>
          </p:nvPr>
        </p:nvSpPr>
        <p:spPr>
          <a:xfrm>
            <a:off x="349455" y="1070708"/>
            <a:ext cx="11599622" cy="5414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L'appel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à propositions du GPI pour 2023 se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concentre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sur :</a:t>
            </a:r>
          </a:p>
          <a:p>
            <a:pPr marL="914400" lvl="1" indent="-457200">
              <a:spcBef>
                <a:spcPts val="1000"/>
              </a:spcBef>
              <a:buSzPts val="1440"/>
              <a:buAutoNum type="arabicPeriod"/>
            </a:pPr>
            <a:r>
              <a:rPr lang="en-US" sz="20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Atténuation</a:t>
            </a:r>
            <a:r>
              <a:rPr lang="en-US" sz="2000" b="1" dirty="0">
                <a:solidFill>
                  <a:schemeClr val="accent5"/>
                </a:solidFill>
                <a:latin typeface="Century Gothic"/>
                <a:sym typeface="Century Gothic"/>
              </a:rPr>
              <a:t> et adaptation au </a:t>
            </a:r>
            <a:r>
              <a:rPr lang="en-US" sz="20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changement</a:t>
            </a:r>
            <a:r>
              <a:rPr lang="en-US" sz="2000" b="1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climatique</a:t>
            </a:r>
            <a:endParaRPr lang="en-US" sz="2000" b="1" dirty="0">
              <a:solidFill>
                <a:schemeClr val="accent5"/>
              </a:solidFill>
              <a:latin typeface="Century Gothic"/>
            </a:endParaRPr>
          </a:p>
          <a:p>
            <a:pPr marL="914400" lvl="1" indent="-457200">
              <a:spcBef>
                <a:spcPts val="1000"/>
              </a:spcBef>
              <a:buSzPts val="1440"/>
              <a:buAutoNum type="arabicPeriod"/>
            </a:pPr>
            <a:r>
              <a:rPr lang="en-US" sz="20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L’engagement</a:t>
            </a:r>
            <a:r>
              <a:rPr lang="en-US" sz="2000" b="1" dirty="0">
                <a:solidFill>
                  <a:schemeClr val="accent5"/>
                </a:solidFill>
                <a:latin typeface="Century Gothic"/>
                <a:sym typeface="Century Gothic"/>
              </a:rPr>
              <a:t> des femmes dans la gestion des </a:t>
            </a:r>
            <a:r>
              <a:rPr lang="en-US" sz="20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ressources</a:t>
            </a:r>
            <a:r>
              <a:rPr lang="en-US" sz="2000" b="1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naturelles</a:t>
            </a:r>
            <a:endParaRPr lang="en-US" sz="2000" b="1" dirty="0">
              <a:solidFill>
                <a:schemeClr val="accent5"/>
              </a:solidFill>
              <a:latin typeface="Century Gothic"/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5"/>
              </a:solidFill>
              <a:latin typeface="Century Gothic"/>
              <a:sym typeface="Century Gothic"/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L'appel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répond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aux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défis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et aux lacunes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identifiés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dans le 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rapport du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Secrétaire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général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2022 sur Femmes,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Paix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é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curit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é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et 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dans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l'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examen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thématique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du PBSO de 2023 sur la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sécurité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climatique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la consolidation de la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paix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en-US" sz="2000" dirty="0">
              <a:solidFill>
                <a:schemeClr val="accent5"/>
              </a:solidFill>
              <a:latin typeface="Century Gothic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lang="en-US" sz="2000" dirty="0">
              <a:solidFill>
                <a:schemeClr val="accent5"/>
              </a:solidFill>
              <a:latin typeface="Century Gothic"/>
              <a:sym typeface="Century Gothic"/>
            </a:endParaRPr>
          </a:p>
          <a:p>
            <a:pPr>
              <a:buSzPts val="144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5"/>
                </a:solidFill>
                <a:latin typeface="Century Gothic"/>
                <a:sym typeface="Century Gothic"/>
              </a:rPr>
              <a:t>Le </a:t>
            </a:r>
            <a:r>
              <a:rPr lang="en-US" sz="20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climat</a:t>
            </a:r>
            <a:r>
              <a:rPr lang="en-US" sz="2000" b="1" dirty="0">
                <a:solidFill>
                  <a:schemeClr val="accent5"/>
                </a:solidFill>
                <a:latin typeface="Century Gothic"/>
                <a:sym typeface="Century Gothic"/>
              </a:rPr>
              <a:t>, la </a:t>
            </a:r>
            <a:r>
              <a:rPr lang="en-US" sz="20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paix</a:t>
            </a:r>
            <a:r>
              <a:rPr lang="en-US" sz="2000" b="1" dirty="0">
                <a:solidFill>
                  <a:schemeClr val="accent5"/>
                </a:solidFill>
                <a:latin typeface="Century Gothic"/>
                <a:sym typeface="Century Gothic"/>
              </a:rPr>
              <a:t> et la </a:t>
            </a:r>
            <a:r>
              <a:rPr lang="en-US" sz="20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sécurité</a:t>
            </a:r>
            <a:r>
              <a:rPr lang="en-US" sz="2000" b="1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font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référence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à “</a:t>
            </a:r>
            <a:r>
              <a:rPr lang="en-US" sz="2000" i="1" dirty="0">
                <a:solidFill>
                  <a:schemeClr val="accent5"/>
                </a:solidFill>
                <a:latin typeface="Century Gothic"/>
                <a:sym typeface="Century Gothic"/>
              </a:rPr>
              <a:t>la manière </a:t>
            </a:r>
            <a:r>
              <a:rPr lang="en-US" sz="2000" i="1" dirty="0" err="1">
                <a:solidFill>
                  <a:schemeClr val="accent5"/>
                </a:solidFill>
                <a:latin typeface="Century Gothic"/>
                <a:sym typeface="Century Gothic"/>
              </a:rPr>
              <a:t>dont</a:t>
            </a:r>
            <a:r>
              <a:rPr lang="en-US" sz="2000" i="1" dirty="0">
                <a:solidFill>
                  <a:schemeClr val="accent5"/>
                </a:solidFill>
                <a:latin typeface="Century Gothic"/>
                <a:sym typeface="Century Gothic"/>
              </a:rPr>
              <a:t> le </a:t>
            </a:r>
            <a:r>
              <a:rPr lang="en-US" sz="2000" i="1" dirty="0" err="1">
                <a:solidFill>
                  <a:schemeClr val="accent5"/>
                </a:solidFill>
                <a:latin typeface="Century Gothic"/>
                <a:sym typeface="Century Gothic"/>
              </a:rPr>
              <a:t>changement</a:t>
            </a:r>
            <a:r>
              <a:rPr lang="en-US" sz="2000" i="1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i="1" dirty="0" err="1">
                <a:solidFill>
                  <a:schemeClr val="accent5"/>
                </a:solidFill>
                <a:latin typeface="Century Gothic"/>
                <a:sym typeface="Century Gothic"/>
              </a:rPr>
              <a:t>climatique</a:t>
            </a:r>
            <a:r>
              <a:rPr lang="en-US" sz="2000" i="1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i="1" dirty="0" err="1">
                <a:solidFill>
                  <a:schemeClr val="accent5"/>
                </a:solidFill>
                <a:latin typeface="Century Gothic"/>
                <a:sym typeface="Century Gothic"/>
              </a:rPr>
              <a:t>peut</a:t>
            </a:r>
            <a:r>
              <a:rPr lang="en-US" sz="2000" i="1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i="1" dirty="0" err="1">
                <a:solidFill>
                  <a:schemeClr val="accent5"/>
                </a:solidFill>
                <a:latin typeface="Century Gothic"/>
                <a:sym typeface="Century Gothic"/>
              </a:rPr>
              <a:t>exacerber</a:t>
            </a:r>
            <a:r>
              <a:rPr lang="en-US" sz="2000" i="1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i="1" dirty="0" err="1">
                <a:solidFill>
                  <a:schemeClr val="accent5"/>
                </a:solidFill>
                <a:latin typeface="Century Gothic"/>
                <a:sym typeface="Century Gothic"/>
              </a:rPr>
              <a:t>ou</a:t>
            </a:r>
            <a:r>
              <a:rPr lang="en-US" sz="2000" i="1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i="1" dirty="0" err="1">
                <a:solidFill>
                  <a:schemeClr val="accent5"/>
                </a:solidFill>
                <a:latin typeface="Century Gothic"/>
                <a:sym typeface="Century Gothic"/>
              </a:rPr>
              <a:t>aggraver</a:t>
            </a:r>
            <a:r>
              <a:rPr lang="en-US" sz="2000" i="1" dirty="0">
                <a:solidFill>
                  <a:schemeClr val="accent5"/>
                </a:solidFill>
                <a:latin typeface="Century Gothic"/>
                <a:sym typeface="Century Gothic"/>
              </a:rPr>
              <a:t> les </a:t>
            </a:r>
            <a:r>
              <a:rPr lang="en-US" sz="2000" i="1" dirty="0" err="1">
                <a:solidFill>
                  <a:schemeClr val="accent5"/>
                </a:solidFill>
                <a:latin typeface="Century Gothic"/>
                <a:sym typeface="Century Gothic"/>
              </a:rPr>
              <a:t>risques</a:t>
            </a:r>
            <a:r>
              <a:rPr lang="en-US" sz="2000" i="1" dirty="0">
                <a:solidFill>
                  <a:schemeClr val="accent5"/>
                </a:solidFill>
                <a:latin typeface="Century Gothic"/>
                <a:sym typeface="Century Gothic"/>
              </a:rPr>
              <a:t> de violence, de </a:t>
            </a:r>
            <a:r>
              <a:rPr lang="en-US" sz="2000" i="1" dirty="0" err="1">
                <a:solidFill>
                  <a:schemeClr val="accent5"/>
                </a:solidFill>
                <a:latin typeface="Century Gothic"/>
                <a:sym typeface="Century Gothic"/>
              </a:rPr>
              <a:t>conflit</a:t>
            </a:r>
            <a:r>
              <a:rPr lang="en-US" sz="2000" i="1" dirty="0">
                <a:solidFill>
                  <a:schemeClr val="accent5"/>
                </a:solidFill>
                <a:latin typeface="Century Gothic"/>
                <a:sym typeface="Century Gothic"/>
              </a:rPr>
              <a:t> et </a:t>
            </a:r>
            <a:r>
              <a:rPr lang="en-US" sz="2000" i="1" dirty="0" err="1">
                <a:solidFill>
                  <a:schemeClr val="accent5"/>
                </a:solidFill>
                <a:latin typeface="Century Gothic"/>
                <a:sym typeface="Century Gothic"/>
              </a:rPr>
              <a:t>d'autres</a:t>
            </a:r>
            <a:r>
              <a:rPr lang="en-US" sz="2000" i="1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i="1" dirty="0" err="1">
                <a:solidFill>
                  <a:schemeClr val="accent5"/>
                </a:solidFill>
                <a:latin typeface="Century Gothic"/>
                <a:sym typeface="Century Gothic"/>
              </a:rPr>
              <a:t>vulnérabilités</a:t>
            </a:r>
            <a:r>
              <a:rPr lang="en-US" sz="2000" i="1" dirty="0">
                <a:solidFill>
                  <a:schemeClr val="accent5"/>
                </a:solidFill>
                <a:latin typeface="Century Gothic"/>
                <a:sym typeface="Century Gothic"/>
              </a:rPr>
              <a:t> et menaces </a:t>
            </a:r>
            <a:r>
              <a:rPr lang="en-US" sz="2000" i="1" dirty="0" err="1">
                <a:solidFill>
                  <a:schemeClr val="accent5"/>
                </a:solidFill>
                <a:latin typeface="Century Gothic"/>
                <a:sym typeface="Century Gothic"/>
              </a:rPr>
              <a:t>personnelles</a:t>
            </a:r>
            <a:r>
              <a:rPr lang="en-US" sz="2000" i="1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i="1" dirty="0" err="1">
                <a:solidFill>
                  <a:schemeClr val="accent5"/>
                </a:solidFill>
                <a:latin typeface="Century Gothic"/>
                <a:sym typeface="Century Gothic"/>
              </a:rPr>
              <a:t>ou</a:t>
            </a:r>
            <a:r>
              <a:rPr lang="en-US" sz="2000" i="1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i="1" dirty="0" err="1">
                <a:solidFill>
                  <a:schemeClr val="accent5"/>
                </a:solidFill>
                <a:latin typeface="Century Gothic"/>
                <a:sym typeface="Century Gothic"/>
              </a:rPr>
              <a:t>nationales</a:t>
            </a:r>
            <a:r>
              <a:rPr lang="en-US" sz="2000" i="1" dirty="0">
                <a:solidFill>
                  <a:schemeClr val="accent5"/>
                </a:solidFill>
                <a:latin typeface="Century Gothic"/>
                <a:sym typeface="Century Gothic"/>
              </a:rPr>
              <a:t>". </a:t>
            </a:r>
            <a:endParaRPr lang="en-US" sz="2000" i="1" dirty="0">
              <a:solidFill>
                <a:schemeClr val="accent5"/>
              </a:solidFill>
              <a:latin typeface="Century Gothic"/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5"/>
              </a:solidFill>
              <a:latin typeface="Century Gothic"/>
              <a:sym typeface="Century Gothic"/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L'égalité</a:t>
            </a:r>
            <a:r>
              <a:rPr lang="en-US" sz="2000" b="1" dirty="0">
                <a:solidFill>
                  <a:schemeClr val="accent5"/>
                </a:solidFill>
                <a:latin typeface="Century Gothic"/>
                <a:sym typeface="Century Gothic"/>
              </a:rPr>
              <a:t> des sexes et les </a:t>
            </a:r>
            <a:r>
              <a:rPr lang="en-US" sz="20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dynamiques</a:t>
            </a:r>
            <a:r>
              <a:rPr lang="en-US" sz="2000" b="1" dirty="0">
                <a:solidFill>
                  <a:schemeClr val="accent5"/>
                </a:solidFill>
                <a:latin typeface="Century Gothic"/>
                <a:sym typeface="Century Gothic"/>
              </a:rPr>
              <a:t> du </a:t>
            </a:r>
            <a:r>
              <a:rPr lang="en-US" sz="20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pouvoir</a:t>
            </a:r>
            <a:r>
              <a:rPr lang="en-US" sz="2000" b="1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sont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essentielles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pour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comprendre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les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effets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disproportionnés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du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changement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climatique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sur les femmes et les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communautés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marginalisées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, et pour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construire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des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sociétés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résilientes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,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inclusives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et durables.</a:t>
            </a:r>
            <a:endParaRPr lang="en-US" sz="2000" dirty="0">
              <a:solidFill>
                <a:schemeClr val="accent5"/>
              </a:solidFill>
              <a:latin typeface="Century Gothic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20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 txBox="1">
            <a:spLocks noGrp="1"/>
          </p:cNvSpPr>
          <p:nvPr>
            <p:ph type="title"/>
          </p:nvPr>
        </p:nvSpPr>
        <p:spPr>
          <a:xfrm>
            <a:off x="1064353" y="146159"/>
            <a:ext cx="10113929" cy="7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entury Gothic"/>
              <a:buNone/>
            </a:pPr>
            <a:r>
              <a:rPr lang="en-US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Thème</a:t>
            </a: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 : </a:t>
            </a:r>
            <a:r>
              <a:rPr lang="en-US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Atténuation</a:t>
            </a: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et </a:t>
            </a:r>
            <a:r>
              <a:rPr lang="en-US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adaptatoion</a:t>
            </a: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au </a:t>
            </a:r>
            <a:r>
              <a:rPr lang="en-US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changement</a:t>
            </a: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climatique</a:t>
            </a: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3" name="Google Shape;17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923" y="9"/>
            <a:ext cx="707781" cy="69269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4"/>
          <p:cNvSpPr txBox="1">
            <a:spLocks noGrp="1"/>
          </p:cNvSpPr>
          <p:nvPr>
            <p:ph type="body" idx="1"/>
          </p:nvPr>
        </p:nvSpPr>
        <p:spPr>
          <a:xfrm>
            <a:off x="242922" y="842199"/>
            <a:ext cx="11769323" cy="57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5"/>
              </a:solidFill>
              <a:latin typeface="Century Gothic"/>
              <a:sym typeface="Century Gothic"/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5"/>
              </a:solidFill>
              <a:latin typeface="Century Gothic"/>
              <a:sym typeface="Century Gothic"/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5"/>
              </a:solidFill>
              <a:latin typeface="Century Gothic"/>
              <a:sym typeface="Century Gothic"/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5"/>
              </a:solidFill>
              <a:latin typeface="Century Gothic"/>
              <a:sym typeface="Century Gothic"/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5"/>
              </a:solidFill>
              <a:latin typeface="Century Gothic"/>
              <a:sym typeface="Century Gothic"/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5"/>
              </a:solidFill>
              <a:latin typeface="Century Gothic"/>
              <a:sym typeface="Century Gothic"/>
            </a:endParaRPr>
          </a:p>
          <a:p>
            <a:pPr>
              <a:buSzPts val="144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Les femmes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ont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une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expérience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et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une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connaissance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uniques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des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ressources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naturelles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qui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sont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essentielles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pour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concevoir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- et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mettre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en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œuvre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- des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stratégies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d'adaptation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efficaces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. </a:t>
            </a: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Les femmes se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heurtent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à des obstacles pour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participer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aux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processus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décision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et de planification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,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ce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qui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peut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les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marginaliser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davantage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et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compromettre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les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possibilités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stratégies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globales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.</a:t>
            </a:r>
            <a:endParaRPr lang="en-US" sz="20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essentiel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promouvoir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 </a:t>
            </a:r>
            <a:r>
              <a:rPr lang="en-US" sz="20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projets</a:t>
            </a:r>
            <a:r>
              <a:rPr lang="en-US" sz="20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innovants</a:t>
            </a:r>
            <a:r>
              <a:rPr lang="en-US" sz="20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20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matière de </a:t>
            </a:r>
            <a:r>
              <a:rPr lang="en-US" sz="20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sécurité</a:t>
            </a:r>
            <a:r>
              <a:rPr lang="en-US" sz="20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climatique</a:t>
            </a:r>
            <a:r>
              <a:rPr lang="en-US" sz="20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soutiennent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rôle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 femmes dans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l'atténuation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effets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changement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climatique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et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l'adaptation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à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celui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-ci, qui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tiennent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compte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leurs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risques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spécifiques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et qui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prennent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considération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leur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interaction avec les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facteurs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contribuant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aux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conflits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US" sz="2000" i="1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5330361-5D92-2C53-BBF8-FFE70C440B2E}"/>
              </a:ext>
            </a:extLst>
          </p:cNvPr>
          <p:cNvGraphicFramePr>
            <a:graphicFrameLocks noGrp="1"/>
          </p:cNvGraphicFramePr>
          <p:nvPr/>
        </p:nvGraphicFramePr>
        <p:xfrm>
          <a:off x="670560" y="1446725"/>
          <a:ext cx="1085088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5440">
                  <a:extLst>
                    <a:ext uri="{9D8B030D-6E8A-4147-A177-3AD203B41FA5}">
                      <a16:colId xmlns:a16="http://schemas.microsoft.com/office/drawing/2014/main" val="2741293354"/>
                    </a:ext>
                  </a:extLst>
                </a:gridCol>
                <a:gridCol w="5425440">
                  <a:extLst>
                    <a:ext uri="{9D8B030D-6E8A-4147-A177-3AD203B41FA5}">
                      <a16:colId xmlns:a16="http://schemas.microsoft.com/office/drawing/2014/main" val="12879855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L'atténuation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des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effets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du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changement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climatique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fait 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référence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aux "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efforts 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visant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à 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réduire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ou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à 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prévenir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les 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émissions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de 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gaz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à 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effet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de 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serre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"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L'adaptation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au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changement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climatique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fait 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référence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à "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des 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changements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dans les pratiques, les 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systèmes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ou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les 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comportements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afin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de 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modérer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les 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dommages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potentiels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ou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de 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tirer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profit des 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opportunités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associées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au 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changement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climatique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776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107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 txBox="1">
            <a:spLocks noGrp="1"/>
          </p:cNvSpPr>
          <p:nvPr>
            <p:ph type="title"/>
          </p:nvPr>
        </p:nvSpPr>
        <p:spPr>
          <a:xfrm>
            <a:off x="1064354" y="146159"/>
            <a:ext cx="9631044" cy="7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entury Gothic"/>
              <a:buNone/>
            </a:pPr>
            <a:r>
              <a:rPr lang="en-US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Thème</a:t>
            </a: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 : Participation des femmes à la gestion des </a:t>
            </a:r>
            <a:r>
              <a:rPr lang="en-US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ressources</a:t>
            </a: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naturelles</a:t>
            </a: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</p:txBody>
      </p:sp>
      <p:pic>
        <p:nvPicPr>
          <p:cNvPr id="173" name="Google Shape;17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923" y="9"/>
            <a:ext cx="707781" cy="69269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4"/>
          <p:cNvSpPr txBox="1">
            <a:spLocks noGrp="1"/>
          </p:cNvSpPr>
          <p:nvPr>
            <p:ph type="body" idx="1"/>
          </p:nvPr>
        </p:nvSpPr>
        <p:spPr>
          <a:xfrm>
            <a:off x="379838" y="540509"/>
            <a:ext cx="8821326" cy="57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5"/>
              </a:solidFill>
              <a:latin typeface="Century Gothic"/>
              <a:sym typeface="Century Gothic"/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5"/>
              </a:solidFill>
              <a:latin typeface="Century Gothic"/>
              <a:sym typeface="Century Gothic"/>
            </a:endParaRPr>
          </a:p>
          <a:p>
            <a:pPr>
              <a:buSzPts val="144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Les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rôles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sexospécifiques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des femmes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en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tant que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principales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gestionnaires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des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ressources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naturelles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signifient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qu'elles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dépendent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fortement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des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ressources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naturelles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pour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leurs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moyens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subsistance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et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qu'elles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sont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particulièrement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bien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placées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pour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contribuer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aux efforts de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prise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décision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et de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résolution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des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conflits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autour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ces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questions. </a:t>
            </a:r>
            <a:endParaRPr lang="en-US" sz="2000" dirty="0">
              <a:solidFill>
                <a:schemeClr val="accent5"/>
              </a:solidFill>
              <a:latin typeface="Century Gothic"/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5"/>
              </a:solidFill>
              <a:latin typeface="Century Gothic"/>
              <a:sym typeface="Century Gothic"/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La participation des femmes à la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prise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décision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liée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à la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gouvernance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des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ressources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naturelles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peut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remédier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aux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déséquilibres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pouvoir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et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promouvoir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une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gouvernance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inclusive 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pour des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sociétés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plus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pacifiques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.</a:t>
            </a:r>
            <a:endParaRPr lang="en-US" sz="2000" dirty="0">
              <a:solidFill>
                <a:schemeClr val="accent5"/>
              </a:solidFill>
              <a:latin typeface="Century Gothic"/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5"/>
              </a:solidFill>
              <a:latin typeface="Century Gothic"/>
              <a:sym typeface="Century Gothic"/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Garantir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l'accès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des femmes aux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ressources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naturelles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et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leur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contrôle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sur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celles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-ci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peut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renforcer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leur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autonomie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sociale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et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économique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et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contribuer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à des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sociétés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plus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pacifiques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et plus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justes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en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réduisant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les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inégalités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fondées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sur le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sexe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et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en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s'attaquant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aux causes profondes des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conflits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.</a:t>
            </a:r>
            <a:endParaRPr lang="en-US" sz="2000" dirty="0">
              <a:solidFill>
                <a:schemeClr val="accent5"/>
              </a:solidFill>
              <a:latin typeface="Century Gothic"/>
            </a:endParaRPr>
          </a:p>
        </p:txBody>
      </p:sp>
      <p:pic>
        <p:nvPicPr>
          <p:cNvPr id="3" name="Picture 2" descr="A person holding a stick&#10;&#10;Description automatically generated with low confidence">
            <a:extLst>
              <a:ext uri="{FF2B5EF4-FFF2-40B4-BE49-F238E27FC236}">
                <a16:creationId xmlns:a16="http://schemas.microsoft.com/office/drawing/2014/main" id="{E4115297-588D-71D9-5B73-6EC2F21C2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690" y="2286448"/>
            <a:ext cx="3075310" cy="434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16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"/>
          <p:cNvSpPr txBox="1"/>
          <p:nvPr/>
        </p:nvSpPr>
        <p:spPr>
          <a:xfrm>
            <a:off x="186874" y="998325"/>
            <a:ext cx="11747217" cy="5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36550">
              <a:buClr>
                <a:schemeClr val="accent1"/>
              </a:buClr>
              <a:buSzPts val="1500"/>
              <a:buFont typeface="Noto Sans Symbols"/>
              <a:buChar char="►"/>
            </a:pPr>
            <a:endParaRPr lang="en-US" u="sng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350">
              <a:buClr>
                <a:schemeClr val="accent1"/>
              </a:buClr>
              <a:buSzPts val="1500"/>
            </a:pP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Adaptation au </a:t>
            </a:r>
            <a:r>
              <a:rPr lang="en-US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changement</a:t>
            </a: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climatique</a:t>
            </a: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 :</a:t>
            </a:r>
            <a:endParaRPr lang="en-US" b="1" dirty="0">
              <a:solidFill>
                <a:schemeClr val="accent5"/>
              </a:solidFill>
              <a:latin typeface="Century Gothic"/>
              <a:sym typeface="Century Gothic"/>
            </a:endParaRPr>
          </a:p>
          <a:p>
            <a:pPr marL="342900" indent="-336550">
              <a:buFont typeface="Noto Sans Symbols,Sans-Serif"/>
              <a:buChar char="►"/>
            </a:pPr>
            <a:r>
              <a:rPr lang="en-US" u="sng" dirty="0" err="1">
                <a:solidFill>
                  <a:schemeClr val="accent1">
                    <a:lumMod val="75000"/>
                  </a:schemeClr>
                </a:solidFill>
                <a:latin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Gambie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  <a:latin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(PBF/GMB/B-2) :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promouvoir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la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cohésion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sociale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et la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résilience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en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donnant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aux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communautés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les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moyens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développer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des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mécanismes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d'adaptation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efficaces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pour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gérer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les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risques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liés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au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climat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,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construire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des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moyens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subsistance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durables et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réduire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les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vulnérabilités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liées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au genre grâce à des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approches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sensibles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au genre pour la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prévention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des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conflits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et la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résilience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au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climat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. </a:t>
            </a:r>
          </a:p>
          <a:p>
            <a:pPr marL="6350"/>
            <a:endParaRPr lang="en-US" dirty="0">
              <a:solidFill>
                <a:schemeClr val="accent5"/>
              </a:solidFill>
              <a:latin typeface="Century Gothic"/>
              <a:cs typeface="Calibri" panose="020F0502020204030204"/>
            </a:endParaRPr>
          </a:p>
          <a:p>
            <a:pPr marL="6350">
              <a:buClr>
                <a:schemeClr val="accent1"/>
              </a:buClr>
              <a:buSzPts val="1500"/>
            </a:pPr>
            <a:r>
              <a:rPr lang="en-US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Atténuation</a:t>
            </a: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 des </a:t>
            </a:r>
            <a:r>
              <a:rPr lang="en-US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effets</a:t>
            </a: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 du </a:t>
            </a:r>
            <a:r>
              <a:rPr lang="en-US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changement</a:t>
            </a: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climatique</a:t>
            </a: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 :</a:t>
            </a:r>
          </a:p>
          <a:p>
            <a:pPr marL="342900" indent="-336550">
              <a:buSzPts val="1500"/>
              <a:buFont typeface="Noto Sans Symbols,Sans-Serif"/>
              <a:buChar char="►"/>
            </a:pPr>
            <a:r>
              <a:rPr lang="en-US" u="sng" dirty="0">
                <a:solidFill>
                  <a:srgbClr val="0563C1"/>
                </a:solidFill>
                <a:latin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Burundi (PBF/BDI/C-1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  <a:latin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  <a:latin typeface="Century Gothic"/>
                <a:sym typeface="Century Gothic"/>
              </a:rPr>
              <a:t>: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promouvoir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la conservation du parc national de la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Kibira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et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une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paix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durable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en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aidant le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gouvernement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à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déployer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des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éco-gardes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et à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mettre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en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œuvre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une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stratégie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réduction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des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émissions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dues à la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déforestation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et à la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dégradation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des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forêts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(REDD+) qui vise à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réduire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les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facteurs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déforestation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, à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accéder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aux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marchés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du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carbone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et à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fournir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des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modèles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subsistance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alternatifs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qui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apportent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des co-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bénéfices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aux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communautés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locales. </a:t>
            </a:r>
          </a:p>
          <a:p>
            <a:pPr marL="342900" indent="-336550">
              <a:buSzPts val="1500"/>
              <a:buFont typeface="Noto Sans Symbols,Sans-Serif"/>
              <a:buChar char="►"/>
            </a:pPr>
            <a:endParaRPr lang="en-US" sz="1800" b="0" i="0" strike="noStrike" cap="none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350">
              <a:buClr>
                <a:schemeClr val="accent1"/>
              </a:buClr>
              <a:buSzPts val="1500"/>
            </a:pP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Gestion des </a:t>
            </a:r>
            <a:r>
              <a:rPr lang="en-US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ressources</a:t>
            </a: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naturelles</a:t>
            </a: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 :</a:t>
            </a:r>
            <a:endParaRPr lang="en-US" b="1" dirty="0">
              <a:solidFill>
                <a:schemeClr val="accent5"/>
              </a:solidFill>
              <a:latin typeface="Century Gothic"/>
              <a:ea typeface="+mn-lt"/>
              <a:cs typeface="+mn-lt"/>
            </a:endParaRPr>
          </a:p>
          <a:p>
            <a:pPr marL="342900" indent="-336550">
              <a:buFont typeface="Noto Sans Symbols,Sans-Serif"/>
              <a:buChar char="►"/>
            </a:pPr>
            <a:r>
              <a:rPr lang="en-US" u="sng" dirty="0">
                <a:solidFill>
                  <a:srgbClr val="0563C1"/>
                </a:solidFill>
                <a:latin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Sud-Soudan (PBF/IRF-257) :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promouvoir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l'autonomisation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économique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des femmes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en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fournissant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une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formation et un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renforcement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des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capacités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pour les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groupes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de femmes sur les pratiques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agricoles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durables. Le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projet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visait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également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à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améliorer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l'accès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des femmes aux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ressources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naturelles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et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leur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participation aux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comités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de gestion des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ressources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naturelles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.</a:t>
            </a:r>
            <a:endParaRPr lang="en-US" dirty="0">
              <a:solidFill>
                <a:schemeClr val="accent5"/>
              </a:solidFill>
              <a:ea typeface="+mn-lt"/>
              <a:cs typeface="+mn-lt"/>
            </a:endParaRPr>
          </a:p>
        </p:txBody>
      </p:sp>
      <p:sp>
        <p:nvSpPr>
          <p:cNvPr id="180" name="Google Shape;180;p14"/>
          <p:cNvSpPr txBox="1">
            <a:spLocks noGrp="1"/>
          </p:cNvSpPr>
          <p:nvPr>
            <p:ph type="title"/>
          </p:nvPr>
        </p:nvSpPr>
        <p:spPr>
          <a:xfrm>
            <a:off x="1349510" y="285980"/>
            <a:ext cx="85968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entury Gothic"/>
              <a:buNone/>
            </a:pPr>
            <a:r>
              <a:rPr lang="en-US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Exemples de projets </a:t>
            </a:r>
            <a:endParaRPr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14" descr="A picture containing text, clipart, gea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3143" y="305638"/>
            <a:ext cx="707781" cy="692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 txBox="1"/>
          <p:nvPr/>
        </p:nvSpPr>
        <p:spPr>
          <a:xfrm>
            <a:off x="294100" y="1378425"/>
            <a:ext cx="11538392" cy="52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endParaRPr lang="en-US" sz="1800" b="1" i="0" u="none" strike="noStrike" cap="none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indent="-342900">
              <a:buClr>
                <a:schemeClr val="accent1"/>
              </a:buClr>
              <a:buSzPts val="1440"/>
              <a:buFont typeface="Noto Sans Symbols"/>
              <a:buChar char="►"/>
            </a:pPr>
            <a:endParaRPr lang="en-US" b="1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lang="en-US" sz="1800" b="1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Progrès</a:t>
            </a:r>
            <a:r>
              <a:rPr lang="en-US" sz="1800" b="1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réalisés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dans la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compréhension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et la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prise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compte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risques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et des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opportunités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liés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au genre dans la pratique de la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sécurité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climatique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US" sz="1800" b="0" i="0" u="none" strike="noStrike" cap="none" dirty="0">
              <a:solidFill>
                <a:schemeClr val="accent5"/>
              </a:solidFill>
              <a:latin typeface="Century Gothic"/>
              <a:ea typeface="Century Gothic"/>
              <a:cs typeface="Century Gothic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endParaRPr lang="en-US" sz="1800" b="0" i="0" u="none" strike="noStrike" cap="none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lang="en-US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Reconnaissance de </a:t>
            </a:r>
            <a:r>
              <a:rPr lang="en-US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l'intégration</a:t>
            </a:r>
            <a:r>
              <a:rPr lang="en-US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d'</a:t>
            </a:r>
            <a:r>
              <a:rPr lang="en-US" sz="1800" b="1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approches</a:t>
            </a:r>
            <a:r>
              <a:rPr lang="en-US" sz="1800" b="1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tenant </a:t>
            </a:r>
            <a:r>
              <a:rPr lang="en-US" sz="1800" b="1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compte</a:t>
            </a:r>
            <a:r>
              <a:rPr lang="en-US" sz="1800" b="1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 dimension de genre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essentielle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pour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obtenir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résultats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durables,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équitables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et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efficaces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matière de consolidation de la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paix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US" sz="1800" b="0" i="0" u="none" strike="noStrike" cap="none" dirty="0">
              <a:solidFill>
                <a:schemeClr val="accent5"/>
              </a:solidFill>
              <a:latin typeface="Century Gothic"/>
              <a:ea typeface="Century Gothic"/>
              <a:cs typeface="Century Gothic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endParaRPr lang="en-US" sz="1800" b="0" i="0" u="none" strike="noStrike" cap="none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lang="en-US" sz="1800" b="1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Enseignements</a:t>
            </a:r>
            <a:r>
              <a:rPr lang="en-US" sz="1800" b="1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tirés</a:t>
            </a:r>
            <a:r>
              <a:rPr lang="en-US" sz="1800" b="1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lang="en-US" sz="1800" b="1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-US" sz="18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réalisation</a:t>
            </a:r>
            <a:r>
              <a:rPr lang="en-US" sz="18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d'analyses</a:t>
            </a:r>
            <a:r>
              <a:rPr lang="en-US" sz="18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et </a:t>
            </a:r>
            <a:r>
              <a:rPr lang="en-US" sz="18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d'évaluations</a:t>
            </a:r>
            <a:r>
              <a:rPr lang="en-US" sz="18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intégrées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du </a:t>
            </a:r>
            <a:r>
              <a:rPr lang="en-US" sz="18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renforcement</a:t>
            </a:r>
            <a:r>
              <a:rPr lang="en-US" sz="18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 </a:t>
            </a:r>
            <a:r>
              <a:rPr lang="en-US" sz="18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partenariats</a:t>
            </a:r>
            <a:r>
              <a:rPr lang="en-US" sz="18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locaux</a:t>
            </a:r>
            <a:r>
              <a:rPr lang="en-US" sz="18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 de la </a:t>
            </a:r>
            <a:r>
              <a:rPr lang="en-US" sz="18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promotion du </a:t>
            </a:r>
            <a:r>
              <a:rPr lang="en-US" sz="18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renforcement</a:t>
            </a:r>
            <a:r>
              <a:rPr lang="en-US" sz="18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 </a:t>
            </a:r>
            <a:r>
              <a:rPr lang="en-US" sz="18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capacités</a:t>
            </a:r>
            <a:r>
              <a:rPr lang="en-US" sz="18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</a:t>
            </a:r>
            <a:endParaRPr lang="en-US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lvl="1" indent="-342900">
              <a:buClr>
                <a:schemeClr val="accent1"/>
              </a:buClr>
              <a:buSzPts val="1440"/>
              <a:buFont typeface="Wingdings" panose="05000000000000000000" pitchFamily="2" charset="2"/>
              <a:buChar char="§"/>
            </a:pPr>
            <a:r>
              <a:rPr lang="en-US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-US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réalisation</a:t>
            </a:r>
            <a:r>
              <a:rPr lang="en-US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d'analyses</a:t>
            </a:r>
            <a:r>
              <a:rPr lang="en-US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et </a:t>
            </a:r>
            <a:r>
              <a:rPr lang="en-US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d'évaluations</a:t>
            </a:r>
            <a:r>
              <a:rPr lang="en-US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intégrées</a:t>
            </a:r>
            <a:r>
              <a:rPr lang="en-US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</a:t>
            </a:r>
            <a:r>
              <a:rPr lang="en-US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essentielle</a:t>
            </a:r>
            <a:r>
              <a:rPr lang="en-US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pour </a:t>
            </a:r>
            <a:r>
              <a:rPr lang="en-US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éclairer</a:t>
            </a:r>
            <a:r>
              <a:rPr lang="en-US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conception et la mise </a:t>
            </a:r>
            <a:r>
              <a:rPr lang="en-US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œuvre</a:t>
            </a:r>
            <a:r>
              <a:rPr lang="en-US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d'interventions</a:t>
            </a:r>
            <a:r>
              <a:rPr lang="en-US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ciblées</a:t>
            </a:r>
            <a:r>
              <a:rPr lang="en-US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US" b="0" i="0" u="none" strike="noStrike" cap="none" dirty="0">
              <a:solidFill>
                <a:schemeClr val="accent5"/>
              </a:solidFill>
              <a:latin typeface="Century Gothic"/>
              <a:ea typeface="Century Gothic"/>
              <a:cs typeface="Century Gothic"/>
            </a:endParaRPr>
          </a:p>
          <a:p>
            <a:pPr marL="800100" lvl="1" indent="-342900">
              <a:buClr>
                <a:schemeClr val="accent1"/>
              </a:buClr>
              <a:buSzPts val="1440"/>
              <a:buFont typeface="Wingdings" panose="05000000000000000000" pitchFamily="2" charset="2"/>
              <a:buChar char="§"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renforcement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partenariats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avec les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organisations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société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civile, les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groupes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femmes et les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communautés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locales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accroît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l'efficacité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et la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durabilité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US" sz="1800" b="0" i="0" u="none" strike="noStrike" cap="none" dirty="0">
              <a:solidFill>
                <a:schemeClr val="accent5"/>
              </a:solidFill>
              <a:latin typeface="Century Gothic"/>
              <a:ea typeface="Century Gothic"/>
              <a:cs typeface="Century Gothic"/>
            </a:endParaRPr>
          </a:p>
          <a:p>
            <a:pPr marL="800100" lvl="1" indent="-342900">
              <a:buClr>
                <a:schemeClr val="accent1"/>
              </a:buClr>
              <a:buSzPts val="1440"/>
              <a:buFont typeface="Wingdings" panose="05000000000000000000" pitchFamily="2" charset="2"/>
              <a:buChar char="§"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renforcement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capacités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acteurs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locaux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particulier des femmes et des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groupes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marginalisés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améliore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participation et le leadership.</a:t>
            </a:r>
            <a:endParaRPr lang="en-US" sz="1800" b="0" i="0" u="none" strike="noStrike" cap="none" dirty="0">
              <a:solidFill>
                <a:schemeClr val="accent5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187" name="Google Shape;187;p12"/>
          <p:cNvSpPr txBox="1">
            <a:spLocks noGrp="1"/>
          </p:cNvSpPr>
          <p:nvPr>
            <p:ph type="title"/>
          </p:nvPr>
        </p:nvSpPr>
        <p:spPr>
          <a:xfrm>
            <a:off x="1312135" y="285992"/>
            <a:ext cx="8596668" cy="73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entury Gothic"/>
              <a:buNone/>
            </a:pPr>
            <a:r>
              <a:rPr lang="en-US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BONNES PRATIQUES ET ENSEIGNEMENTS TIRÉS (1)</a:t>
            </a:r>
            <a:br>
              <a:rPr lang="en-US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8" name="Google Shape;188;p12" descr="A picture containing text, clipart, ge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143" y="305638"/>
            <a:ext cx="707781" cy="692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 txBox="1"/>
          <p:nvPr/>
        </p:nvSpPr>
        <p:spPr>
          <a:xfrm>
            <a:off x="294100" y="1378425"/>
            <a:ext cx="11827562" cy="52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endParaRPr lang="en-US" sz="2000" b="1" i="0" u="none" strike="noStrike" cap="none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endParaRPr lang="en-US" sz="2000" b="1" i="0" u="none" strike="noStrike" cap="none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lang="en-US" sz="2000" b="1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D'autres</a:t>
            </a:r>
            <a:r>
              <a:rPr lang="en-US" sz="2000" b="1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leçons</a:t>
            </a:r>
            <a:r>
              <a:rPr lang="en-US" sz="2000" b="1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importantes</a:t>
            </a:r>
            <a:r>
              <a:rPr lang="en-US" sz="2000" b="1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ont</a:t>
            </a:r>
            <a:r>
              <a:rPr lang="en-US" sz="2000" b="1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été</a:t>
            </a:r>
            <a:r>
              <a:rPr lang="en-US" sz="2000" b="1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tirées</a:t>
            </a:r>
            <a:r>
              <a:rPr lang="en-US" sz="2000" b="1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endParaRPr lang="en-US" sz="2000" b="0" i="0" u="none" strike="noStrike" cap="none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lvl="1" indent="-342900">
              <a:buClr>
                <a:schemeClr val="accent1"/>
              </a:buClr>
              <a:buSzPts val="1440"/>
              <a:buFont typeface="Wingdings" panose="05000000000000000000" pitchFamily="2" charset="2"/>
              <a:buChar char="§"/>
            </a:pPr>
            <a:r>
              <a:rPr lang="en-US" sz="20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Une conception </a:t>
            </a:r>
            <a:r>
              <a:rPr lang="en-US" sz="20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minutieuse</a:t>
            </a:r>
            <a:r>
              <a:rPr lang="en-US" sz="20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 </a:t>
            </a:r>
            <a:r>
              <a:rPr lang="en-US" sz="20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projets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où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les femmes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jouent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rôle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premier plan dans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l'identification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priorités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améliore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l'intégration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800100" lvl="1" indent="-342900">
              <a:buClr>
                <a:schemeClr val="accent1"/>
              </a:buClr>
              <a:buSzPts val="1440"/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lvl="1" indent="-342900">
              <a:buClr>
                <a:schemeClr val="accent1"/>
              </a:buClr>
              <a:buSzPts val="1440"/>
              <a:buFont typeface="Wingdings" panose="05000000000000000000" pitchFamily="2" charset="2"/>
              <a:buChar char="§"/>
            </a:pPr>
            <a:r>
              <a:rPr lang="en-US" sz="20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L'analyse</a:t>
            </a:r>
            <a:r>
              <a:rPr lang="en-US" sz="20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intersectionnelle</a:t>
            </a:r>
            <a:r>
              <a:rPr lang="en-US" sz="20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l'accès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et du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contrôle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l'utilisation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ressources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naturelles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permet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d'aborder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les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formes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discrimination qui se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croisent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800100" lvl="1" indent="-342900">
              <a:buClr>
                <a:schemeClr val="accent1"/>
              </a:buClr>
              <a:buSzPts val="1440"/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lvl="1" indent="-342900">
              <a:buClr>
                <a:schemeClr val="accent1"/>
              </a:buClr>
              <a:buSzPts val="1440"/>
              <a:buFont typeface="Wingdings" panose="05000000000000000000" pitchFamily="2" charset="2"/>
              <a:buChar char="§"/>
            </a:pPr>
            <a:r>
              <a:rPr lang="en-US" sz="20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L'enchaînement</a:t>
            </a:r>
            <a:r>
              <a:rPr lang="en-US" sz="20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stratégique</a:t>
            </a:r>
            <a:r>
              <a:rPr lang="en-US" sz="20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activités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d'un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projet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permet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d'obtenir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meilleurs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résultats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800100" lvl="1" indent="-342900">
              <a:buClr>
                <a:schemeClr val="accent1"/>
              </a:buClr>
              <a:buSzPts val="1440"/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lvl="1" indent="-342900">
              <a:buClr>
                <a:schemeClr val="accent1"/>
              </a:buClr>
              <a:buSzPts val="1440"/>
              <a:buFont typeface="Wingdings" panose="05000000000000000000" pitchFamily="2" charset="2"/>
              <a:buChar char="§"/>
            </a:pP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L'intégration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d'</a:t>
            </a:r>
            <a:r>
              <a:rPr lang="en-US" sz="20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indicateurs</a:t>
            </a:r>
            <a:r>
              <a:rPr lang="en-US" sz="20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sexospécifiques</a:t>
            </a:r>
            <a:r>
              <a:rPr lang="en-US" sz="20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et de cadres de </a:t>
            </a:r>
            <a:r>
              <a:rPr lang="en-US" sz="20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suivi</a:t>
            </a:r>
            <a:r>
              <a:rPr lang="en-US" sz="20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et </a:t>
            </a:r>
            <a:r>
              <a:rPr lang="en-US" sz="20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d'évaluation</a:t>
            </a:r>
            <a:r>
              <a:rPr lang="en-US" sz="20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permet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d'obtenir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les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résultats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escomptés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et de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contribuer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à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l'égalité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entre les hommes et les femmes.</a:t>
            </a:r>
          </a:p>
        </p:txBody>
      </p:sp>
      <p:sp>
        <p:nvSpPr>
          <p:cNvPr id="187" name="Google Shape;187;p12"/>
          <p:cNvSpPr txBox="1">
            <a:spLocks noGrp="1"/>
          </p:cNvSpPr>
          <p:nvPr>
            <p:ph type="title"/>
          </p:nvPr>
        </p:nvSpPr>
        <p:spPr>
          <a:xfrm>
            <a:off x="1312135" y="285992"/>
            <a:ext cx="8596668" cy="73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entury Gothic"/>
              <a:buNone/>
            </a:pPr>
            <a:r>
              <a:rPr lang="en-US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BONNES PRATIQUES ET ENSEIGNEMENTS TIRÉS (2)</a:t>
            </a:r>
            <a:br>
              <a:rPr lang="en-US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8" name="Google Shape;188;p12" descr="A picture containing text, clipart, ge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143" y="305638"/>
            <a:ext cx="707781" cy="692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6235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1ba4262018_1_12"/>
          <p:cNvSpPr txBox="1">
            <a:spLocks noGrp="1"/>
          </p:cNvSpPr>
          <p:nvPr>
            <p:ph type="title"/>
          </p:nvPr>
        </p:nvSpPr>
        <p:spPr>
          <a:xfrm>
            <a:off x="1117274" y="409234"/>
            <a:ext cx="85968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entury Gothic"/>
              <a:buNone/>
            </a:pPr>
            <a:r>
              <a:rPr lang="en-US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Ressources</a:t>
            </a:r>
            <a:endParaRPr b="1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4" name="Google Shape;274;g11ba4262018_1_12"/>
          <p:cNvSpPr txBox="1">
            <a:spLocks noGrp="1"/>
          </p:cNvSpPr>
          <p:nvPr>
            <p:ph type="body" idx="1"/>
          </p:nvPr>
        </p:nvSpPr>
        <p:spPr>
          <a:xfrm>
            <a:off x="171938" y="1216800"/>
            <a:ext cx="11840307" cy="44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sz="1400" u="sng" kern="100" dirty="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3"/>
              </a:rPr>
              <a:t>Initiative pour la promotion de </a:t>
            </a:r>
            <a:r>
              <a:rPr lang="en-US" sz="1400" u="sng" kern="100" dirty="0" err="1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3"/>
              </a:rPr>
              <a:t>l'égalité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3"/>
              </a:rPr>
              <a:t> entre les hommes et les femmes et de la jeunesse </a:t>
            </a:r>
            <a:r>
              <a:rPr lang="en-US" sz="1400" kern="100" dirty="0">
                <a:effectLst/>
                <a:latin typeface="Century Gothic"/>
                <a:ea typeface="Calibri" panose="020F0502020204030204" pitchFamily="34" charset="0"/>
                <a:cs typeface="Arial"/>
              </a:rPr>
              <a:t>: 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site web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dédié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fournissant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des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informations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sur les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objectifs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, les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domaines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d'intervention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et les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projets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soutenus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par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l'Initiative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3"/>
              </a:rPr>
              <a:t>pour la promotion de </a:t>
            </a:r>
            <a:r>
              <a:rPr lang="en-US" sz="1400" u="sng" kern="100" dirty="0" err="1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3"/>
              </a:rPr>
              <a:t>l'égalité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3"/>
              </a:rPr>
              <a:t> entre les hommes et les femmes. </a:t>
            </a:r>
          </a:p>
          <a:p>
            <a:pPr marL="342900" marR="0" lvl="0" indent="-3429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4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sz="1400" u="sng" kern="100" dirty="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4"/>
              </a:rPr>
              <a:t>Examen </a:t>
            </a:r>
            <a:r>
              <a:rPr lang="en-US" sz="1400" u="sng" kern="100" dirty="0" err="1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4"/>
              </a:rPr>
              <a:t>thématique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4"/>
              </a:rPr>
              <a:t> sur la </a:t>
            </a:r>
            <a:r>
              <a:rPr lang="en-US" sz="1400" u="sng" kern="100" dirty="0" err="1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4"/>
              </a:rPr>
              <a:t>sécurité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4"/>
              </a:rPr>
              <a:t> </a:t>
            </a:r>
            <a:r>
              <a:rPr lang="en-US" sz="1400" u="sng" kern="100" dirty="0" err="1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4"/>
              </a:rPr>
              <a:t>climatique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4"/>
              </a:rPr>
              <a:t> et la consolidation de la </a:t>
            </a:r>
            <a:r>
              <a:rPr lang="en-US" sz="1400" u="sng" kern="100" dirty="0" err="1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4"/>
              </a:rPr>
              <a:t>paix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4"/>
              </a:rPr>
              <a:t> :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fournit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des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enseignements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sur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l'intégration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d'approches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sexospécifiques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dans les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programmes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relatifs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au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climat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et à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l'environnement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. Lien :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400" u="sng" kern="100" dirty="0">
              <a:solidFill>
                <a:srgbClr val="0563C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5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sz="1400" u="sng" kern="100" dirty="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5"/>
              </a:rPr>
              <a:t>Rapport conjoint sur le genre, le </a:t>
            </a:r>
            <a:r>
              <a:rPr lang="en-US" sz="1400" u="sng" kern="100" dirty="0" err="1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5"/>
              </a:rPr>
              <a:t>climat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5"/>
              </a:rPr>
              <a:t> et la </a:t>
            </a:r>
            <a:r>
              <a:rPr lang="en-US" sz="1400" u="sng" kern="100" dirty="0" err="1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5"/>
              </a:rPr>
              <a:t>sécurité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5"/>
              </a:rPr>
              <a:t> : Sustaining inclusive peace on the frontlines of climate change </a:t>
            </a:r>
            <a:r>
              <a:rPr lang="en-US" sz="1400" kern="100" dirty="0">
                <a:effectLst/>
                <a:latin typeface="Century Gothic"/>
                <a:ea typeface="Calibri" panose="020F0502020204030204" pitchFamily="34" charset="0"/>
                <a:cs typeface="Arial"/>
              </a:rPr>
              <a:t>: 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explore les dimensions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sexospécifiques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du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changement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climatique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et des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risques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pour la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sécurité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et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fournit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des études de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cas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et des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exemples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d'approches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tenant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compte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des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sexospécificités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400" u="sng" kern="100" dirty="0">
              <a:solidFill>
                <a:srgbClr val="0563C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6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sz="1400" u="sng" kern="100" dirty="0" err="1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6"/>
              </a:rPr>
              <a:t>Cours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6"/>
              </a:rPr>
              <a:t> </a:t>
            </a:r>
            <a:r>
              <a:rPr lang="en-US" sz="1400" u="sng" kern="100" dirty="0" err="1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6"/>
              </a:rPr>
              <a:t>d'apprentissage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6"/>
              </a:rPr>
              <a:t> </a:t>
            </a:r>
            <a:r>
              <a:rPr lang="en-US" sz="1400" u="sng" kern="100" dirty="0" err="1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6"/>
              </a:rPr>
              <a:t>en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6"/>
              </a:rPr>
              <a:t> </a:t>
            </a:r>
            <a:r>
              <a:rPr lang="en-US" sz="1400" u="sng" kern="100" dirty="0" err="1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6"/>
              </a:rPr>
              <a:t>ligne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6"/>
              </a:rPr>
              <a:t> sur le </a:t>
            </a:r>
            <a:r>
              <a:rPr lang="en-US" sz="1400" u="sng" kern="100" dirty="0" err="1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6"/>
              </a:rPr>
              <a:t>changement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6"/>
              </a:rPr>
              <a:t> </a:t>
            </a:r>
            <a:r>
              <a:rPr lang="en-US" sz="1400" u="sng" kern="100" dirty="0" err="1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6"/>
              </a:rPr>
              <a:t>climatique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6"/>
              </a:rPr>
              <a:t>, la </a:t>
            </a:r>
            <a:r>
              <a:rPr lang="en-US" sz="1400" u="sng" kern="100" dirty="0" err="1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6"/>
              </a:rPr>
              <a:t>paix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6"/>
              </a:rPr>
              <a:t> et la </a:t>
            </a:r>
            <a:r>
              <a:rPr lang="en-US" sz="1400" u="sng" kern="100" dirty="0" err="1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6"/>
              </a:rPr>
              <a:t>sécurité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6"/>
              </a:rPr>
              <a:t> : Understanding Climate-Related Security Risks Through an Integrated Lens </a:t>
            </a:r>
            <a:r>
              <a:rPr lang="en-US" sz="1400" kern="100" dirty="0">
                <a:effectLst/>
                <a:latin typeface="Century Gothic"/>
                <a:ea typeface="Calibri" panose="020F0502020204030204" pitchFamily="34" charset="0"/>
                <a:cs typeface="Arial"/>
              </a:rPr>
              <a:t>(</a:t>
            </a:r>
            <a:r>
              <a:rPr lang="en-US" sz="1400" u="sng" kern="100" dirty="0" err="1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6"/>
              </a:rPr>
              <a:t>Comprendre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6"/>
              </a:rPr>
              <a:t> les </a:t>
            </a:r>
            <a:r>
              <a:rPr lang="en-US" sz="1400" u="sng" kern="100" dirty="0" err="1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6"/>
              </a:rPr>
              <a:t>risques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6"/>
              </a:rPr>
              <a:t> de </a:t>
            </a:r>
            <a:r>
              <a:rPr lang="en-US" sz="1400" u="sng" kern="100" dirty="0" err="1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6"/>
              </a:rPr>
              <a:t>sécurité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6"/>
              </a:rPr>
              <a:t> </a:t>
            </a:r>
            <a:r>
              <a:rPr lang="en-US" sz="1400" u="sng" kern="100" dirty="0" err="1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6"/>
              </a:rPr>
              <a:t>liés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6"/>
              </a:rPr>
              <a:t> au </a:t>
            </a:r>
            <a:r>
              <a:rPr lang="en-US" sz="1400" u="sng" kern="100" dirty="0" err="1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6"/>
              </a:rPr>
              <a:t>climat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6"/>
              </a:rPr>
              <a:t> à travers </a:t>
            </a:r>
            <a:r>
              <a:rPr lang="en-US" sz="1400" u="sng" kern="100" dirty="0" err="1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6"/>
              </a:rPr>
              <a:t>une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6"/>
              </a:rPr>
              <a:t> perspective </a:t>
            </a:r>
            <a:r>
              <a:rPr lang="en-US" sz="1400" u="sng" kern="100" dirty="0" err="1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6"/>
              </a:rPr>
              <a:t>intégrée</a:t>
            </a:r>
            <a:r>
              <a:rPr lang="en-US" sz="1400" kern="100" dirty="0">
                <a:effectLst/>
                <a:latin typeface="Century Gothic"/>
                <a:ea typeface="Calibri" panose="020F0502020204030204" pitchFamily="34" charset="0"/>
                <a:cs typeface="Arial"/>
              </a:rPr>
              <a:t>) :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couvre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le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rôle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du genre dans la gestion des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risques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de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sécurité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liés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au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climat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400" u="sng" kern="100" dirty="0">
              <a:solidFill>
                <a:srgbClr val="0563C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7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400" u="sng" kern="100" dirty="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7"/>
              </a:rPr>
              <a:t>Plate-</a:t>
            </a:r>
            <a:r>
              <a:rPr lang="en-US" sz="1400" u="sng" kern="100" dirty="0" err="1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7"/>
              </a:rPr>
              <a:t>forme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7"/>
              </a:rPr>
              <a:t> de </a:t>
            </a:r>
            <a:r>
              <a:rPr lang="en-US" sz="1400" u="sng" kern="100" dirty="0" err="1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7"/>
              </a:rPr>
              <a:t>connaissances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7"/>
              </a:rPr>
              <a:t> sur le genre et la gestion des </a:t>
            </a:r>
            <a:r>
              <a:rPr lang="en-US" sz="1400" u="sng" kern="100" dirty="0" err="1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7"/>
              </a:rPr>
              <a:t>ressources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7"/>
              </a:rPr>
              <a:t> </a:t>
            </a:r>
            <a:r>
              <a:rPr lang="en-US" sz="1400" u="sng" kern="100" dirty="0" err="1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7"/>
              </a:rPr>
              <a:t>naturelles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7"/>
              </a:rPr>
              <a:t> dans la consolidation de la </a:t>
            </a:r>
            <a:r>
              <a:rPr lang="en-US" sz="1400" u="sng" kern="100" dirty="0" err="1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7"/>
              </a:rPr>
              <a:t>paix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7"/>
              </a:rPr>
              <a:t> </a:t>
            </a:r>
            <a:r>
              <a:rPr lang="en-US" sz="1400" kern="100" dirty="0">
                <a:effectLst/>
                <a:latin typeface="Century Gothic"/>
                <a:ea typeface="Calibri" panose="020F0502020204030204" pitchFamily="34" charset="0"/>
                <a:cs typeface="Arial"/>
              </a:rPr>
              <a:t>: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fournit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des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ressources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et des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informations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sur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l'intégration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du genre dans la gestion des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ressources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naturelles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pour la consolidation de la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paix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400" u="sng" kern="100" dirty="0">
              <a:solidFill>
                <a:srgbClr val="0563C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8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400" u="sng" kern="100" dirty="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8"/>
              </a:rPr>
              <a:t>Page Trello sur le genre, le </a:t>
            </a:r>
            <a:r>
              <a:rPr lang="en-US" sz="1400" u="sng" kern="100" dirty="0" err="1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8"/>
              </a:rPr>
              <a:t>climat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8"/>
              </a:rPr>
              <a:t> et la </a:t>
            </a:r>
            <a:r>
              <a:rPr lang="en-US" sz="1400" u="sng" kern="100" dirty="0" err="1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8"/>
              </a:rPr>
              <a:t>sécurité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8"/>
              </a:rPr>
              <a:t> </a:t>
            </a:r>
            <a:r>
              <a:rPr lang="en-US" sz="1400" kern="100" dirty="0">
                <a:effectLst/>
                <a:latin typeface="Century Gothic"/>
                <a:ea typeface="Calibri" panose="020F0502020204030204" pitchFamily="34" charset="0"/>
                <a:cs typeface="Arial"/>
              </a:rPr>
              <a:t>: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hébergée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par ONU Femmes,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compilant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une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série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de publications, de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boîtes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à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outils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,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d'études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de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cas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et de podcasts.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US" sz="1400" u="sng" kern="100" dirty="0">
              <a:solidFill>
                <a:srgbClr val="0563C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9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1400" u="sng" kern="100" dirty="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9"/>
              </a:rPr>
              <a:t>Initiative "Au-</a:t>
            </a:r>
            <a:r>
              <a:rPr lang="en-US" sz="1400" u="sng" kern="100" dirty="0" err="1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9"/>
              </a:rPr>
              <a:t>delà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9"/>
              </a:rPr>
              <a:t> des consultations" </a:t>
            </a:r>
            <a:r>
              <a:rPr lang="en-US" sz="1400" kern="100" dirty="0">
                <a:effectLst/>
                <a:latin typeface="Century Gothic"/>
                <a:ea typeface="Calibri" panose="020F0502020204030204" pitchFamily="34" charset="0"/>
                <a:cs typeface="Arial"/>
              </a:rPr>
              <a:t>: 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conseils pratiques et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outils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pour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soutenir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la conception et la mise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en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œuvre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de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processus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1400" dirty="0" err="1">
                <a:solidFill>
                  <a:schemeClr val="accent5"/>
                </a:solidFill>
                <a:latin typeface="Century Gothic"/>
              </a:rPr>
              <a:t>inclusifs</a:t>
            </a:r>
            <a:r>
              <a:rPr lang="en-US" sz="1400" dirty="0">
                <a:solidFill>
                  <a:schemeClr val="accent5"/>
                </a:solidFill>
                <a:latin typeface="Century Gothic"/>
              </a:rPr>
              <a:t>. 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pic>
        <p:nvPicPr>
          <p:cNvPr id="275" name="Google Shape;275;g11ba4262018_1_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09493" y="419116"/>
            <a:ext cx="707781" cy="692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"/>
          <p:cNvSpPr txBox="1">
            <a:spLocks noGrp="1"/>
          </p:cNvSpPr>
          <p:nvPr>
            <p:ph type="title"/>
          </p:nvPr>
        </p:nvSpPr>
        <p:spPr>
          <a:xfrm>
            <a:off x="3586222" y="2766218"/>
            <a:ext cx="418437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400"/>
              <a:buFont typeface="Century Gothic"/>
              <a:buNone/>
            </a:pPr>
            <a:r>
              <a:rPr lang="en-US" sz="54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Q&amp;R</a:t>
            </a:r>
            <a:endParaRPr/>
          </a:p>
        </p:txBody>
      </p:sp>
      <p:pic>
        <p:nvPicPr>
          <p:cNvPr id="282" name="Google Shape;28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472" y="5637664"/>
            <a:ext cx="1212993" cy="1103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2465" y="5612020"/>
            <a:ext cx="1149274" cy="1155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"/>
          <p:cNvSpPr txBox="1">
            <a:spLocks noGrp="1"/>
          </p:cNvSpPr>
          <p:nvPr>
            <p:ph type="title"/>
          </p:nvPr>
        </p:nvSpPr>
        <p:spPr>
          <a:xfrm>
            <a:off x="1009709" y="34783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entury Gothic"/>
              <a:buNone/>
            </a:pPr>
            <a:r>
              <a:rPr lang="en-US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Vue d'ensemble</a:t>
            </a:r>
            <a:endParaRPr/>
          </a:p>
        </p:txBody>
      </p:sp>
      <p:sp>
        <p:nvSpPr>
          <p:cNvPr id="158" name="Google Shape;158;p2"/>
          <p:cNvSpPr txBox="1">
            <a:spLocks noGrp="1"/>
          </p:cNvSpPr>
          <p:nvPr>
            <p:ph type="body" idx="1"/>
          </p:nvPr>
        </p:nvSpPr>
        <p:spPr>
          <a:xfrm>
            <a:off x="1009700" y="1384801"/>
            <a:ext cx="10497356" cy="51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endParaRPr lang="en-US" sz="24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fr-FR" sz="24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Initiative pour la promotion de l'égalité des genres </a:t>
            </a:r>
            <a:r>
              <a:rPr lang="en-US" sz="24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(GPI) </a:t>
            </a:r>
            <a:endParaRPr lang="en-US" dirty="0">
              <a:solidFill>
                <a:schemeClr val="accent5"/>
              </a:solidFill>
              <a:latin typeface="Century Gothic"/>
              <a:sym typeface="Century Gothic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SzPts val="1920"/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Critères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d'éligibilité</a:t>
            </a:r>
            <a:endParaRPr lang="en-US" dirty="0">
              <a:solidFill>
                <a:schemeClr val="accent5"/>
              </a:solidFill>
              <a:latin typeface="Century Gothic"/>
              <a:sym typeface="Century Gothic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SzPts val="1920"/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5"/>
              </a:solidFill>
              <a:latin typeface="Century Gothic"/>
              <a:sym typeface="Century Gothic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GPI 2023 </a:t>
            </a:r>
            <a:r>
              <a:rPr lang="en-US" sz="24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Thèmes</a:t>
            </a:r>
            <a:r>
              <a:rPr lang="en-US" sz="24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endParaRPr lang="en-US" sz="24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>
              <a:spcBef>
                <a:spcPts val="0"/>
              </a:spcBef>
              <a:buSzPts val="1920"/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Thème</a:t>
            </a:r>
            <a:r>
              <a:rPr lang="en-US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 : </a:t>
            </a:r>
            <a:r>
              <a:rPr lang="fr-FR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Atténuation et adaptation au changement climatique</a:t>
            </a:r>
            <a:endParaRPr lang="en-US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>
              <a:spcBef>
                <a:spcPts val="0"/>
              </a:spcBef>
              <a:buSzPts val="1920"/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Thème</a:t>
            </a:r>
            <a:r>
              <a:rPr lang="en-US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 : E</a:t>
            </a:r>
            <a:r>
              <a:rPr lang="fr-FR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ngagement</a:t>
            </a:r>
            <a:r>
              <a:rPr lang="fr-FR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 femmes dans la gestion des ressources naturelles</a:t>
            </a:r>
            <a:endParaRPr lang="en-US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>
              <a:spcBef>
                <a:spcPts val="0"/>
              </a:spcBef>
              <a:buSzPts val="1920"/>
              <a:buFontTx/>
              <a:buChar char="-"/>
            </a:pPr>
            <a:endParaRPr lang="en-US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Bonnes</a:t>
            </a:r>
            <a:r>
              <a:rPr lang="en-US" sz="24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pratiques et </a:t>
            </a:r>
            <a:r>
              <a:rPr lang="en-US" sz="24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enseignements</a:t>
            </a:r>
            <a:r>
              <a:rPr lang="en-US" sz="24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tirés</a:t>
            </a:r>
            <a:r>
              <a:rPr lang="en-US" sz="24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endParaRPr lang="en-US" sz="24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Ressources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endParaRPr lang="en-US" sz="24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Q&amp;R</a:t>
            </a:r>
          </a:p>
        </p:txBody>
      </p:sp>
      <p:pic>
        <p:nvPicPr>
          <p:cNvPr id="159" name="Google Shape;15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928" y="347830"/>
            <a:ext cx="707781" cy="692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"/>
          <p:cNvSpPr txBox="1">
            <a:spLocks noGrp="1"/>
          </p:cNvSpPr>
          <p:nvPr>
            <p:ph type="title"/>
          </p:nvPr>
        </p:nvSpPr>
        <p:spPr>
          <a:xfrm>
            <a:off x="1154999" y="480965"/>
            <a:ext cx="10434250" cy="755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entury Gothic"/>
              <a:buNone/>
            </a:pPr>
            <a:r>
              <a:rPr lang="en-US" b="1" dirty="0">
                <a:solidFill>
                  <a:schemeClr val="accent5"/>
                </a:solidFill>
                <a:latin typeface="Century Gothic"/>
                <a:sym typeface="Century Gothic"/>
              </a:rPr>
              <a:t>Initiative pour la promotion de </a:t>
            </a:r>
            <a:r>
              <a:rPr lang="en-US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l'égalité</a:t>
            </a:r>
            <a:r>
              <a:rPr lang="en-US" b="1" dirty="0">
                <a:solidFill>
                  <a:schemeClr val="accent5"/>
                </a:solidFill>
                <a:latin typeface="Century Gothic"/>
                <a:sym typeface="Century Gothic"/>
              </a:rPr>
              <a:t> des genres (GPI) </a:t>
            </a:r>
            <a:endParaRPr dirty="0"/>
          </a:p>
        </p:txBody>
      </p:sp>
      <p:sp>
        <p:nvSpPr>
          <p:cNvPr id="166" name="Google Shape;166;p3"/>
          <p:cNvSpPr txBox="1">
            <a:spLocks noGrp="1"/>
          </p:cNvSpPr>
          <p:nvPr>
            <p:ph type="body" idx="1"/>
          </p:nvPr>
        </p:nvSpPr>
        <p:spPr>
          <a:xfrm>
            <a:off x="336007" y="1165368"/>
            <a:ext cx="10513503" cy="54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SzPts val="1520"/>
              <a:buNone/>
            </a:pPr>
            <a:endParaRPr lang="en-US" sz="19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lvl="1" indent="-298450" algn="l" rtl="0">
              <a:spcBef>
                <a:spcPts val="1000"/>
              </a:spcBef>
              <a:spcAft>
                <a:spcPts val="0"/>
              </a:spcAft>
              <a:buSzPts val="1720"/>
              <a:buChar char="►"/>
            </a:pPr>
            <a:endParaRPr lang="en-US" sz="21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lvl="1" indent="-298450" algn="l" rtl="0">
              <a:spcBef>
                <a:spcPts val="1000"/>
              </a:spcBef>
              <a:spcAft>
                <a:spcPts val="0"/>
              </a:spcAft>
              <a:buSzPts val="1720"/>
              <a:buChar char="►"/>
            </a:pP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1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2011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le Fonds pour la consolidation de la paix des Nations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unies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(PBF) a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lancé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 GPI pour financer des projets de consolidation de la paix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promouvant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l'égalité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 genres et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l'autonomisation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 femmes.</a:t>
            </a:r>
          </a:p>
          <a:p>
            <a:pPr marL="742950" lvl="1" indent="-298450" algn="l" rtl="0">
              <a:spcBef>
                <a:spcPts val="1000"/>
              </a:spcBef>
              <a:spcAft>
                <a:spcPts val="0"/>
              </a:spcAft>
              <a:buSzPts val="1720"/>
              <a:buChar char="►"/>
            </a:pPr>
            <a:endParaRPr lang="en-US" sz="21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lvl="1" indent="-298450" algn="l" rtl="0">
              <a:spcBef>
                <a:spcPts val="1000"/>
              </a:spcBef>
              <a:spcAft>
                <a:spcPts val="0"/>
              </a:spcAft>
              <a:buSzPts val="1720"/>
              <a:buChar char="►"/>
            </a:pP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GPI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soutient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lang="en-US" sz="21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résolution</a:t>
            </a:r>
            <a:r>
              <a:rPr lang="en-US" sz="21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1325 du Conseil de </a:t>
            </a:r>
            <a:r>
              <a:rPr lang="en-US" sz="21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sécurité</a:t>
            </a:r>
            <a:r>
              <a:rPr lang="en-US" sz="21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 Nations </a:t>
            </a:r>
            <a:r>
              <a:rPr lang="en-US" sz="21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unies</a:t>
            </a:r>
            <a:r>
              <a:rPr lang="en-US" sz="21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 les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résolutions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connexes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742950" lvl="1" indent="-298450" algn="l" rtl="0">
              <a:spcBef>
                <a:spcPts val="1000"/>
              </a:spcBef>
              <a:spcAft>
                <a:spcPts val="0"/>
              </a:spcAft>
              <a:buSzPts val="1720"/>
              <a:buChar char="►"/>
            </a:pPr>
            <a:endParaRPr lang="en-US" sz="21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lvl="1" indent="-298450" algn="l" rtl="0">
              <a:spcBef>
                <a:spcPts val="1000"/>
              </a:spcBef>
              <a:spcAft>
                <a:spcPts val="0"/>
              </a:spcAft>
              <a:buSzPts val="1720"/>
              <a:buChar char="►"/>
            </a:pP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Jusqu'à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présent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GPI a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investi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1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137 millions de dollars dans 109 projets dans plus de 30 pays,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dont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23 millions de dollars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2022.</a:t>
            </a:r>
          </a:p>
          <a:p>
            <a:pPr marL="742950" lvl="1" indent="-298450" algn="l" rtl="0">
              <a:spcBef>
                <a:spcPts val="1000"/>
              </a:spcBef>
              <a:spcAft>
                <a:spcPts val="0"/>
              </a:spcAft>
              <a:buSzPts val="1720"/>
              <a:buChar char="►"/>
            </a:pPr>
            <a:endParaRPr lang="en-US" sz="21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lvl="1" indent="-298450" algn="l" rtl="0">
              <a:spcBef>
                <a:spcPts val="1000"/>
              </a:spcBef>
              <a:spcAft>
                <a:spcPts val="0"/>
              </a:spcAft>
              <a:buSzPts val="1720"/>
              <a:buChar char="►"/>
            </a:pP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GPI vise à soutenir le PBF à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atteindre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l'</a:t>
            </a:r>
            <a:r>
              <a:rPr lang="en-US" sz="21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objectif</a:t>
            </a:r>
            <a:r>
              <a:rPr lang="en-US" sz="21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15 % </a:t>
            </a:r>
            <a:r>
              <a:rPr lang="en-US" sz="21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fixé</a:t>
            </a:r>
            <a:r>
              <a:rPr lang="en-US" sz="21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l'ONU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pour les allocations de consolidation de la paix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axées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sur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l'égalité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 genres et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l'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sym typeface="Century Gothic"/>
              </a:rPr>
              <a:t>autonomisation</a:t>
            </a:r>
            <a:r>
              <a:rPr lang="en-US" sz="2100" dirty="0">
                <a:solidFill>
                  <a:schemeClr val="accent5"/>
                </a:solidFill>
                <a:latin typeface="Century Gothic"/>
                <a:sym typeface="Century Gothic"/>
              </a:rPr>
              <a:t> des 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femmes. Le </a:t>
            </a:r>
            <a:r>
              <a:rPr lang="en-US" sz="2100" dirty="0">
                <a:solidFill>
                  <a:schemeClr val="accent5"/>
                </a:solidFill>
                <a:latin typeface="Century Gothic"/>
                <a:sym typeface="Century Gothic"/>
              </a:rPr>
              <a:t>PBF a </a:t>
            </a:r>
            <a:r>
              <a:rPr lang="en-US" sz="21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dépassé</a:t>
            </a:r>
            <a:r>
              <a:rPr lang="en-US" sz="2100" b="1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1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cet</a:t>
            </a:r>
            <a:r>
              <a:rPr lang="en-US" sz="2100" b="1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1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objectif</a:t>
            </a:r>
            <a:r>
              <a:rPr lang="en-US" sz="2100" b="1" dirty="0">
                <a:solidFill>
                  <a:schemeClr val="accent5"/>
                </a:solidFill>
                <a:latin typeface="Century Gothic"/>
                <a:sym typeface="Century Gothic"/>
              </a:rPr>
              <a:t> pendant sept </a:t>
            </a:r>
            <a:r>
              <a:rPr lang="en-US" sz="21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années</a:t>
            </a:r>
            <a:r>
              <a:rPr lang="en-US" sz="2100" b="1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1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consécutives</a:t>
            </a:r>
            <a:r>
              <a:rPr lang="en-US" sz="2100" dirty="0">
                <a:solidFill>
                  <a:schemeClr val="accent5"/>
                </a:solidFill>
                <a:latin typeface="Century Gothic"/>
                <a:sym typeface="Century Gothic"/>
              </a:rPr>
              <a:t>,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sym typeface="Century Gothic"/>
              </a:rPr>
              <a:t>atteignant</a:t>
            </a:r>
            <a:r>
              <a:rPr lang="en-US" sz="2100" dirty="0">
                <a:solidFill>
                  <a:schemeClr val="accent5"/>
                </a:solidFill>
                <a:latin typeface="Century Gothic"/>
                <a:sym typeface="Century Gothic"/>
              </a:rPr>
              <a:t> 47 % dans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sym typeface="Century Gothic"/>
              </a:rPr>
              <a:t>l'ensemble</a:t>
            </a:r>
            <a:r>
              <a:rPr lang="en-US" sz="2100" dirty="0">
                <a:solidFill>
                  <a:schemeClr val="accent5"/>
                </a:solidFill>
                <a:latin typeface="Century Gothic"/>
                <a:sym typeface="Century Gothic"/>
              </a:rPr>
              <a:t> de son portefeuille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sym typeface="Century Gothic"/>
              </a:rPr>
              <a:t>en</a:t>
            </a:r>
            <a:r>
              <a:rPr lang="en-US" sz="2100" dirty="0">
                <a:solidFill>
                  <a:schemeClr val="accent5"/>
                </a:solidFill>
                <a:latin typeface="Century Gothic"/>
                <a:sym typeface="Century Gothic"/>
              </a:rPr>
              <a:t> 2022.</a:t>
            </a:r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lang="en-US" sz="2100" dirty="0">
              <a:solidFill>
                <a:schemeClr val="accent5"/>
              </a:solidFill>
              <a:latin typeface="Century Gothic"/>
              <a:sym typeface="Century Gothic"/>
            </a:endParaRPr>
          </a:p>
        </p:txBody>
      </p:sp>
      <p:pic>
        <p:nvPicPr>
          <p:cNvPr id="167" name="Google Shape;16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007" y="472679"/>
            <a:ext cx="707781" cy="692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3476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"/>
          <p:cNvSpPr txBox="1">
            <a:spLocks noGrp="1"/>
          </p:cNvSpPr>
          <p:nvPr>
            <p:ph type="title"/>
          </p:nvPr>
        </p:nvSpPr>
        <p:spPr>
          <a:xfrm>
            <a:off x="1154999" y="480965"/>
            <a:ext cx="8871622" cy="755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entury Gothic"/>
              <a:buNone/>
            </a:pPr>
            <a:r>
              <a:rPr lang="en-US" b="1">
                <a:solidFill>
                  <a:schemeClr val="accent5"/>
                </a:solidFill>
                <a:latin typeface="Century Gothic"/>
                <a:sym typeface="Century Gothic"/>
              </a:rPr>
              <a:t>Critères d'éligibilité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66" name="Google Shape;166;p3"/>
          <p:cNvSpPr txBox="1">
            <a:spLocks noGrp="1"/>
          </p:cNvSpPr>
          <p:nvPr>
            <p:ph type="body" idx="1"/>
          </p:nvPr>
        </p:nvSpPr>
        <p:spPr>
          <a:xfrm>
            <a:off x="3173" y="1120353"/>
            <a:ext cx="11175273" cy="461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SzPts val="1520"/>
              <a:buNone/>
            </a:pPr>
            <a:endParaRPr sz="18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lvl="1" indent="-298450">
              <a:spcBef>
                <a:spcPts val="1000"/>
              </a:spcBef>
              <a:buSzPts val="1720"/>
              <a:buFont typeface="Arial" panose="020B0604020202020204" pitchFamily="34" charset="0"/>
              <a:buChar char="►"/>
            </a:pPr>
            <a:r>
              <a:rPr lang="en-US" sz="1800" dirty="0" err="1">
                <a:solidFill>
                  <a:schemeClr val="accent5"/>
                </a:solidFill>
                <a:latin typeface="Century Gothic"/>
              </a:rPr>
              <a:t>L'appel</a:t>
            </a:r>
            <a:r>
              <a:rPr lang="en-US" sz="1800" dirty="0">
                <a:solidFill>
                  <a:schemeClr val="accent5"/>
                </a:solidFill>
                <a:latin typeface="Century Gothic"/>
              </a:rPr>
              <a:t> à propositions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</a:rPr>
              <a:t>contient</a:t>
            </a:r>
            <a:r>
              <a:rPr lang="en-US" sz="18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</a:rPr>
              <a:t>une</a:t>
            </a:r>
            <a:r>
              <a:rPr lang="en-US" sz="18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</a:rPr>
              <a:t>liste</a:t>
            </a:r>
            <a:r>
              <a:rPr lang="en-US" sz="18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</a:rPr>
              <a:t>détaillée</a:t>
            </a:r>
            <a:r>
              <a:rPr lang="en-US" sz="1800" dirty="0">
                <a:solidFill>
                  <a:schemeClr val="accent5"/>
                </a:solidFill>
                <a:latin typeface="Century Gothic"/>
              </a:rPr>
              <a:t> des </a:t>
            </a:r>
            <a:r>
              <a:rPr lang="en-US" sz="1800" b="1" dirty="0" err="1">
                <a:solidFill>
                  <a:schemeClr val="accent5"/>
                </a:solidFill>
                <a:latin typeface="Century Gothic"/>
              </a:rPr>
              <a:t>critères</a:t>
            </a:r>
            <a:r>
              <a:rPr lang="en-US" sz="1800" b="1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1800" b="1" dirty="0" err="1">
                <a:solidFill>
                  <a:schemeClr val="accent5"/>
                </a:solidFill>
                <a:latin typeface="Century Gothic"/>
              </a:rPr>
              <a:t>d'évaluation</a:t>
            </a:r>
            <a:r>
              <a:rPr lang="en-US" sz="1800" b="1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1800" dirty="0">
                <a:solidFill>
                  <a:schemeClr val="accent5"/>
                </a:solidFill>
                <a:latin typeface="Century Gothic"/>
              </a:rPr>
              <a:t>et du </a:t>
            </a:r>
            <a:r>
              <a:rPr lang="en-US" sz="1800" b="1" dirty="0" err="1">
                <a:solidFill>
                  <a:schemeClr val="accent5"/>
                </a:solidFill>
                <a:latin typeface="Century Gothic"/>
              </a:rPr>
              <a:t>calendrier</a:t>
            </a:r>
            <a:r>
              <a:rPr lang="en-US" sz="1800" dirty="0">
                <a:solidFill>
                  <a:schemeClr val="accent5"/>
                </a:solidFill>
                <a:latin typeface="Century Gothic"/>
              </a:rPr>
              <a:t>, </a:t>
            </a:r>
            <a:r>
              <a:rPr lang="en-US" sz="1800" dirty="0">
                <a:solidFill>
                  <a:schemeClr val="accent5"/>
                </a:solidFill>
                <a:latin typeface="Century Gothic"/>
                <a:hlinkClick r:id="rId3"/>
              </a:rPr>
              <a:t>disponible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  <a:hlinkClick r:id="rId3"/>
              </a:rPr>
              <a:t>ici</a:t>
            </a:r>
            <a:r>
              <a:rPr lang="en-US" sz="1800" dirty="0">
                <a:solidFill>
                  <a:schemeClr val="accent5"/>
                </a:solidFill>
                <a:latin typeface="Century Gothic"/>
                <a:hlinkClick r:id="rId3"/>
              </a:rPr>
              <a:t>.</a:t>
            </a:r>
          </a:p>
          <a:p>
            <a:pPr marL="742950" lvl="1" indent="-298450">
              <a:spcBef>
                <a:spcPts val="1000"/>
              </a:spcBef>
              <a:buSzPts val="1720"/>
              <a:buFont typeface="Arial" panose="020B0604020202020204" pitchFamily="34" charset="0"/>
              <a:buChar char="►"/>
            </a:pPr>
            <a:endParaRPr lang="en-US" sz="1800" dirty="0">
              <a:solidFill>
                <a:schemeClr val="accent5"/>
              </a:solidFill>
              <a:latin typeface="Century Gothic"/>
            </a:endParaRPr>
          </a:p>
          <a:p>
            <a:pPr marL="742950" lvl="1" indent="-298450" algn="l" rtl="0">
              <a:spcBef>
                <a:spcPts val="1000"/>
              </a:spcBef>
              <a:spcAft>
                <a:spcPts val="0"/>
              </a:spcAft>
              <a:buSzPts val="1720"/>
              <a:buChar char="►"/>
            </a:pPr>
            <a:r>
              <a:rPr lang="en-US" sz="18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Trois types de propositions 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1) propositions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conjointes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 Nations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unies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2) propositions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conjointes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 Nations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unies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et des OSC, et 3) propositions des OSC. Les propositions doivent </a:t>
            </a:r>
            <a:r>
              <a:rPr lang="en-US" sz="18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tenir</a:t>
            </a:r>
            <a:r>
              <a:rPr lang="en-US" sz="18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compte du </a:t>
            </a:r>
            <a:r>
              <a:rPr lang="en-US" sz="18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sexe</a:t>
            </a:r>
            <a:r>
              <a:rPr lang="en-US" sz="18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et de </a:t>
            </a:r>
            <a:r>
              <a:rPr lang="en-US" sz="18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l'âge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</a:p>
          <a:p>
            <a:pPr marL="742950" lvl="1" indent="-298450" algn="l" rtl="0">
              <a:spcBef>
                <a:spcPts val="1000"/>
              </a:spcBef>
              <a:spcAft>
                <a:spcPts val="0"/>
              </a:spcAft>
              <a:buSzPts val="1720"/>
              <a:buChar char="►"/>
            </a:pPr>
            <a:endParaRPr lang="en-US" sz="1800" b="1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lvl="1" indent="-298450" algn="l" rtl="0">
              <a:spcBef>
                <a:spcPts val="1000"/>
              </a:spcBef>
              <a:spcAft>
                <a:spcPts val="0"/>
              </a:spcAft>
              <a:buSzPts val="1720"/>
              <a:buChar char="►"/>
            </a:pPr>
            <a:r>
              <a:rPr lang="en-US" sz="18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</a:t>
            </a:r>
            <a:r>
              <a:rPr lang="en-US" sz="18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marqueur</a:t>
            </a:r>
            <a:r>
              <a:rPr lang="en-US" sz="18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genre 3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essentiel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pour les propositions de GPI, et au moins 40 % du </a:t>
            </a:r>
            <a:r>
              <a:rPr lang="en-US" sz="18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budget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demandé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doit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être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alloué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à des OSC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nationales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/locales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tant que partenaires de mise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œuvre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particulier à des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organisations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dirigées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 des femmes. </a:t>
            </a:r>
          </a:p>
          <a:p>
            <a:pPr marL="742950" lvl="1" indent="-298450" algn="l" rtl="0">
              <a:spcBef>
                <a:spcPts val="1000"/>
              </a:spcBef>
              <a:spcAft>
                <a:spcPts val="0"/>
              </a:spcAft>
              <a:buSzPts val="1720"/>
              <a:buChar char="►"/>
            </a:pPr>
            <a:endParaRPr lang="en-US" sz="18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lvl="1" indent="-298450" algn="l" rtl="0">
              <a:spcBef>
                <a:spcPts val="1000"/>
              </a:spcBef>
              <a:spcAft>
                <a:spcPts val="0"/>
              </a:spcAft>
              <a:buSzPts val="1720"/>
              <a:buChar char="►"/>
            </a:pPr>
            <a:r>
              <a:rPr lang="en-US" sz="18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Calendrier</a:t>
            </a:r>
            <a:r>
              <a:rPr lang="en-US" sz="18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les notes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conceptuelles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doivent                                                                                           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être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remises le </a:t>
            </a:r>
            <a:r>
              <a:rPr lang="en-US" sz="1800" u="sng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vendredi, 9 </a:t>
            </a:r>
            <a:r>
              <a:rPr lang="en-US" sz="1800" u="sng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juin</a:t>
            </a:r>
            <a:r>
              <a:rPr lang="en-US" sz="1800" u="sng" baseline="30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lang="en-US" sz="1800" dirty="0">
                <a:solidFill>
                  <a:schemeClr val="accent5"/>
                </a:solidFill>
                <a:latin typeface="Century Gothic"/>
                <a:sym typeface="Century Gothic"/>
              </a:rPr>
              <a:t> via le site web.</a:t>
            </a:r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8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18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7" name="Google Shape;16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007" y="472679"/>
            <a:ext cx="707781" cy="692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9305AC-CB36-B036-FEEB-507496671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909" y="4733490"/>
            <a:ext cx="6039280" cy="20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0153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43957-578B-4A36-88D3-2D5766BFE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180" y="338673"/>
            <a:ext cx="9481756" cy="788838"/>
          </a:xfrm>
        </p:spPr>
        <p:txBody>
          <a:bodyPr/>
          <a:lstStyle/>
          <a:p>
            <a:r>
              <a:rPr lang="en-US" b="1">
                <a:solidFill>
                  <a:schemeClr val="accent5"/>
                </a:solidFill>
                <a:latin typeface="Century Gothic" panose="020B0502020202020204" pitchFamily="34" charset="0"/>
              </a:rPr>
              <a:t>Qui </a:t>
            </a:r>
            <a:r>
              <a:rPr lang="en-US" b="1" err="1">
                <a:solidFill>
                  <a:schemeClr val="accent5"/>
                </a:solidFill>
                <a:latin typeface="Century Gothic" panose="020B0502020202020204" pitchFamily="34" charset="0"/>
              </a:rPr>
              <a:t>peut</a:t>
            </a:r>
            <a:r>
              <a:rPr lang="en-US" b="1">
                <a:solidFill>
                  <a:schemeClr val="accent5"/>
                </a:solidFill>
                <a:latin typeface="Century Gothic" panose="020B0502020202020204" pitchFamily="34" charset="0"/>
              </a:rPr>
              <a:t> poser </a:t>
            </a:r>
            <a:r>
              <a:rPr lang="en-US" b="1" err="1">
                <a:solidFill>
                  <a:schemeClr val="accent5"/>
                </a:solidFill>
                <a:latin typeface="Century Gothic" panose="020B0502020202020204" pitchFamily="34" charset="0"/>
              </a:rPr>
              <a:t>sa</a:t>
            </a:r>
            <a:r>
              <a:rPr lang="en-US" b="1">
                <a:solidFill>
                  <a:schemeClr val="accent5"/>
                </a:solidFill>
                <a:latin typeface="Century Gothic" panose="020B0502020202020204" pitchFamily="34" charset="0"/>
              </a:rPr>
              <a:t> candidature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C5C7B-752C-4339-9544-62C424317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34" y="1247086"/>
            <a:ext cx="9858574" cy="561091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5"/>
                </a:solidFill>
                <a:latin typeface="Century Gothic"/>
              </a:rPr>
              <a:t>Agences, fonds et </a:t>
            </a:r>
            <a:r>
              <a:rPr lang="en-US" sz="2400" dirty="0" err="1">
                <a:solidFill>
                  <a:schemeClr val="accent5"/>
                </a:solidFill>
                <a:latin typeface="Century Gothic"/>
              </a:rPr>
              <a:t>programmes</a:t>
            </a:r>
            <a:r>
              <a:rPr lang="en-US" sz="2400" dirty="0">
                <a:solidFill>
                  <a:schemeClr val="accent5"/>
                </a:solidFill>
                <a:latin typeface="Century Gothic"/>
              </a:rPr>
              <a:t> des Nations </a:t>
            </a:r>
            <a:r>
              <a:rPr lang="en-US" sz="2400" dirty="0" err="1">
                <a:solidFill>
                  <a:schemeClr val="accent5"/>
                </a:solidFill>
                <a:latin typeface="Century Gothic"/>
              </a:rPr>
              <a:t>unies</a:t>
            </a:r>
            <a:r>
              <a:rPr lang="en-US" sz="2400" dirty="0">
                <a:solidFill>
                  <a:schemeClr val="accent5"/>
                </a:solidFill>
                <a:latin typeface="Century Gothic"/>
              </a:rPr>
              <a:t> (AFP) et </a:t>
            </a:r>
            <a:r>
              <a:rPr lang="en-US" sz="2400" dirty="0" err="1">
                <a:solidFill>
                  <a:schemeClr val="accent5"/>
                </a:solidFill>
                <a:latin typeface="Century Gothic"/>
              </a:rPr>
              <a:t>organisations</a:t>
            </a:r>
            <a:r>
              <a:rPr lang="en-US" sz="2400" dirty="0">
                <a:solidFill>
                  <a:schemeClr val="accent5"/>
                </a:solidFill>
                <a:latin typeface="Century Gothic"/>
              </a:rPr>
              <a:t> de la </a:t>
            </a:r>
            <a:r>
              <a:rPr lang="en-US" sz="2400" dirty="0" err="1">
                <a:solidFill>
                  <a:schemeClr val="accent5"/>
                </a:solidFill>
                <a:latin typeface="Century Gothic"/>
              </a:rPr>
              <a:t>société</a:t>
            </a:r>
            <a:r>
              <a:rPr lang="en-US" sz="2400" dirty="0">
                <a:solidFill>
                  <a:schemeClr val="accent5"/>
                </a:solidFill>
                <a:latin typeface="Century Gothic"/>
              </a:rPr>
              <a:t> civile (OSC)</a:t>
            </a:r>
          </a:p>
          <a:p>
            <a:pPr marL="0" indent="0">
              <a:buNone/>
            </a:pPr>
            <a:endParaRPr lang="en-US" sz="1000" b="1" dirty="0">
              <a:solidFill>
                <a:schemeClr val="accent5"/>
              </a:solidFill>
              <a:latin typeface="Century Gothic"/>
            </a:endParaRPr>
          </a:p>
          <a:p>
            <a:pPr marL="0" indent="0">
              <a:buNone/>
            </a:pPr>
            <a:r>
              <a:rPr lang="en-US" sz="2400" b="1" u="sng" dirty="0" err="1">
                <a:solidFill>
                  <a:schemeClr val="accent5"/>
                </a:solidFill>
                <a:latin typeface="Century Gothic"/>
              </a:rPr>
              <a:t>Soumissions</a:t>
            </a:r>
            <a:r>
              <a:rPr lang="en-US" sz="2400" b="1" u="sng" dirty="0">
                <a:solidFill>
                  <a:schemeClr val="accent5"/>
                </a:solidFill>
                <a:latin typeface="Century Gothic"/>
              </a:rPr>
              <a:t> de </a:t>
            </a:r>
            <a:r>
              <a:rPr lang="en-US" sz="2400" b="1" u="sng" dirty="0" err="1">
                <a:solidFill>
                  <a:schemeClr val="accent5"/>
                </a:solidFill>
                <a:latin typeface="Century Gothic"/>
              </a:rPr>
              <a:t>l'ONU</a:t>
            </a:r>
            <a:endParaRPr lang="en-US" sz="2400" dirty="0">
              <a:solidFill>
                <a:schemeClr val="accent5"/>
              </a:solidFill>
              <a:latin typeface="Century Gothic"/>
            </a:endParaRPr>
          </a:p>
          <a:p>
            <a:pPr lvl="1"/>
            <a:r>
              <a:rPr lang="en-US" sz="1600" dirty="0">
                <a:solidFill>
                  <a:schemeClr val="accent5"/>
                </a:solidFill>
                <a:latin typeface="Century Gothic"/>
              </a:rPr>
              <a:t>Deux propositions au maximum par initiative et par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équipe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 de pays des Nations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unies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 (2 YPI et 2 GPI)</a:t>
            </a:r>
          </a:p>
          <a:p>
            <a:pPr lvl="1"/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Toutes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 les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soumissions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 de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l'UNCT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 et de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l'UN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-CSO doivent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être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approuvées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 par le CR (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présentation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 d'une lettre de couverture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signée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).</a:t>
            </a:r>
          </a:p>
          <a:p>
            <a:pPr marL="404813">
              <a:buFont typeface="+mj-lt"/>
              <a:buAutoNum type="arabicPeriod"/>
            </a:pPr>
            <a:r>
              <a:rPr lang="en-US" sz="2400" b="1" dirty="0">
                <a:solidFill>
                  <a:schemeClr val="accent5"/>
                </a:solidFill>
                <a:latin typeface="Century Gothic"/>
              </a:rPr>
              <a:t> Propositions </a:t>
            </a:r>
            <a:r>
              <a:rPr lang="en-US" sz="2400" b="1" dirty="0" err="1">
                <a:solidFill>
                  <a:schemeClr val="accent5"/>
                </a:solidFill>
                <a:latin typeface="Century Gothic"/>
              </a:rPr>
              <a:t>conjointes</a:t>
            </a:r>
            <a:r>
              <a:rPr lang="en-US" sz="2400" b="1" dirty="0">
                <a:solidFill>
                  <a:schemeClr val="accent5"/>
                </a:solidFill>
                <a:latin typeface="Century Gothic"/>
              </a:rPr>
              <a:t> des Nations </a:t>
            </a:r>
            <a:r>
              <a:rPr lang="en-US" sz="2400" b="1" dirty="0" err="1">
                <a:solidFill>
                  <a:schemeClr val="accent5"/>
                </a:solidFill>
                <a:latin typeface="Century Gothic"/>
              </a:rPr>
              <a:t>unies</a:t>
            </a:r>
            <a:endParaRPr lang="en-US" sz="2400" dirty="0">
              <a:solidFill>
                <a:schemeClr val="accent5"/>
              </a:solidFill>
            </a:endParaRPr>
          </a:p>
          <a:p>
            <a:pPr lvl="1"/>
            <a:r>
              <a:rPr lang="en-US" sz="1600" dirty="0">
                <a:solidFill>
                  <a:schemeClr val="accent5"/>
                </a:solidFill>
                <a:latin typeface="Century Gothic"/>
              </a:rPr>
              <a:t>Subventions comprises entre 800 000 et 2 millions de dollars par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projet</a:t>
            </a:r>
            <a:endParaRPr lang="en-US" sz="1600" dirty="0">
              <a:solidFill>
                <a:schemeClr val="accent5"/>
              </a:solidFill>
              <a:latin typeface="Century Gothic"/>
            </a:endParaRPr>
          </a:p>
          <a:p>
            <a:pPr lvl="1"/>
            <a:r>
              <a:rPr lang="en-US" sz="1600" dirty="0">
                <a:solidFill>
                  <a:schemeClr val="accent5"/>
                </a:solidFill>
                <a:latin typeface="Century Gothic"/>
              </a:rPr>
              <a:t>2 à 3 partenaires des Nations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unies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en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 tant que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bénéficiaires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 directs des fonds par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projet</a:t>
            </a:r>
            <a:endParaRPr lang="en-US" sz="1600" dirty="0">
              <a:solidFill>
                <a:schemeClr val="accent5"/>
              </a:solidFill>
              <a:latin typeface="Century Gothic"/>
            </a:endParaRPr>
          </a:p>
          <a:p>
            <a:pPr marL="400050">
              <a:buFont typeface="+mj-lt"/>
              <a:buAutoNum type="arabicPeriod"/>
            </a:pPr>
            <a:r>
              <a:rPr lang="en-US" sz="2400" b="1" dirty="0">
                <a:solidFill>
                  <a:schemeClr val="accent5"/>
                </a:solidFill>
                <a:latin typeface="Century Gothic"/>
              </a:rPr>
              <a:t> Propositions </a:t>
            </a:r>
            <a:r>
              <a:rPr lang="en-US" sz="2400" b="1" dirty="0" err="1">
                <a:solidFill>
                  <a:schemeClr val="accent5"/>
                </a:solidFill>
                <a:latin typeface="Century Gothic"/>
              </a:rPr>
              <a:t>conjointes</a:t>
            </a:r>
            <a:r>
              <a:rPr lang="en-US" sz="2400" b="1" dirty="0">
                <a:solidFill>
                  <a:schemeClr val="accent5"/>
                </a:solidFill>
                <a:latin typeface="Century Gothic"/>
              </a:rPr>
              <a:t> ONU-OSC</a:t>
            </a:r>
          </a:p>
          <a:p>
            <a:pPr marL="800100" lvl="1"/>
            <a:r>
              <a:rPr lang="en-US" sz="1600" dirty="0">
                <a:solidFill>
                  <a:schemeClr val="accent5"/>
                </a:solidFill>
                <a:latin typeface="Century Gothic"/>
              </a:rPr>
              <a:t>Subventions comprises entre 800 000 et 2 millions de dollars par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projet</a:t>
            </a:r>
            <a:endParaRPr lang="en-US" sz="1600" dirty="0">
              <a:solidFill>
                <a:schemeClr val="accent5"/>
              </a:solidFill>
              <a:latin typeface="Century Gothic"/>
            </a:endParaRPr>
          </a:p>
          <a:p>
            <a:pPr marL="800100" lvl="1"/>
            <a:r>
              <a:rPr lang="en-US" sz="1600" dirty="0">
                <a:solidFill>
                  <a:schemeClr val="accent5"/>
                </a:solidFill>
                <a:latin typeface="Century Gothic"/>
                <a:sym typeface="Wingdings" panose="05000000000000000000" pitchFamily="2" charset="2"/>
              </a:rPr>
              <a:t>Au maximum, 2 partenaires des Nations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  <a:sym typeface="Wingdings" panose="05000000000000000000" pitchFamily="2" charset="2"/>
              </a:rPr>
              <a:t>unies</a:t>
            </a:r>
            <a:r>
              <a:rPr lang="en-US" sz="1600" dirty="0">
                <a:solidFill>
                  <a:schemeClr val="accent5"/>
                </a:solidFill>
                <a:latin typeface="Century Gothic"/>
                <a:sym typeface="Wingdings" panose="05000000000000000000" pitchFamily="2" charset="2"/>
              </a:rPr>
              <a:t> et 1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  <a:sym typeface="Wingdings" panose="05000000000000000000" pitchFamily="2" charset="2"/>
              </a:rPr>
              <a:t>partenaire</a:t>
            </a:r>
            <a:r>
              <a:rPr lang="en-US" sz="1600" dirty="0">
                <a:solidFill>
                  <a:schemeClr val="accent5"/>
                </a:solidFill>
                <a:latin typeface="Century Gothic"/>
                <a:sym typeface="Wingdings" panose="05000000000000000000" pitchFamily="2" charset="2"/>
              </a:rPr>
              <a:t> d'une OSC sont les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  <a:sym typeface="Wingdings" panose="05000000000000000000" pitchFamily="2" charset="2"/>
              </a:rPr>
              <a:t>bénéficiaires</a:t>
            </a:r>
            <a:r>
              <a:rPr lang="en-US" sz="1600" dirty="0">
                <a:solidFill>
                  <a:schemeClr val="accent5"/>
                </a:solidFill>
                <a:latin typeface="Century Gothic"/>
                <a:sym typeface="Wingdings" panose="05000000000000000000" pitchFamily="2" charset="2"/>
              </a:rPr>
              <a:t> directs des fonds par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  <a:sym typeface="Wingdings" panose="05000000000000000000" pitchFamily="2" charset="2"/>
              </a:rPr>
              <a:t>projet</a:t>
            </a:r>
            <a:r>
              <a:rPr lang="en-US" sz="1600" dirty="0">
                <a:solidFill>
                  <a:schemeClr val="accent5"/>
                </a:solidFill>
                <a:latin typeface="Century Gothic"/>
                <a:sym typeface="Wingdings" panose="05000000000000000000" pitchFamily="2" charset="2"/>
              </a:rPr>
              <a:t>.</a:t>
            </a:r>
            <a:endParaRPr lang="en-US" sz="1600" dirty="0">
              <a:solidFill>
                <a:schemeClr val="accent5"/>
              </a:solidFill>
              <a:latin typeface="Century Gothic"/>
            </a:endParaRPr>
          </a:p>
          <a:p>
            <a:pPr marL="800100" lvl="1"/>
            <a:r>
              <a:rPr lang="en-US" sz="1600" dirty="0">
                <a:solidFill>
                  <a:schemeClr val="accent5"/>
                </a:solidFill>
                <a:latin typeface="Century Gothic"/>
                <a:sym typeface="Wingdings" panose="05000000000000000000" pitchFamily="2" charset="2"/>
              </a:rPr>
              <a:t>Les OSC partenaires doivent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  <a:sym typeface="Wingdings" panose="05000000000000000000" pitchFamily="2" charset="2"/>
              </a:rPr>
              <a:t>répondre</a:t>
            </a:r>
            <a:r>
              <a:rPr lang="en-US" sz="1600" dirty="0">
                <a:solidFill>
                  <a:schemeClr val="accent5"/>
                </a:solidFill>
                <a:latin typeface="Century Gothic"/>
                <a:sym typeface="Wingdings" panose="05000000000000000000" pitchFamily="2" charset="2"/>
              </a:rPr>
              <a:t> aux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  <a:sym typeface="Wingdings" panose="05000000000000000000" pitchFamily="2" charset="2"/>
              </a:rPr>
              <a:t>critères</a:t>
            </a:r>
            <a:r>
              <a:rPr lang="en-US" sz="1600" dirty="0">
                <a:solidFill>
                  <a:schemeClr val="accent5"/>
                </a:solidFill>
                <a:latin typeface="Century Gothic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  <a:sym typeface="Wingdings" panose="05000000000000000000" pitchFamily="2" charset="2"/>
              </a:rPr>
              <a:t>d'éligibilité</a:t>
            </a:r>
            <a:endParaRPr lang="en-US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400050"/>
            <a:endParaRPr lang="en-US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en-US" sz="2000" b="1" dirty="0">
              <a:solidFill>
                <a:schemeClr val="accent5"/>
              </a:solidFill>
              <a:latin typeface="Century Gothic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2AB185-A915-4DB6-80F3-F0A224BF814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9" y="338673"/>
            <a:ext cx="707781" cy="69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67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764F5C-5F51-4B44-9C20-E2294FA7D64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73" y="564588"/>
            <a:ext cx="707781" cy="69269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E350473-8E6D-473E-840F-155549FD1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399" y="564588"/>
            <a:ext cx="9412612" cy="788838"/>
          </a:xfrm>
        </p:spPr>
        <p:txBody>
          <a:bodyPr/>
          <a:lstStyle/>
          <a:p>
            <a:r>
              <a:rPr lang="en-US" b="1">
                <a:solidFill>
                  <a:schemeClr val="accent5"/>
                </a:solidFill>
                <a:latin typeface="Century Gothic" panose="020B0502020202020204" pitchFamily="34" charset="0"/>
              </a:rPr>
              <a:t>Qui </a:t>
            </a:r>
            <a:r>
              <a:rPr lang="en-US" b="1" err="1">
                <a:solidFill>
                  <a:schemeClr val="accent5"/>
                </a:solidFill>
                <a:latin typeface="Century Gothic" panose="020B0502020202020204" pitchFamily="34" charset="0"/>
              </a:rPr>
              <a:t>peut</a:t>
            </a:r>
            <a:r>
              <a:rPr lang="en-US" b="1">
                <a:solidFill>
                  <a:schemeClr val="accent5"/>
                </a:solidFill>
                <a:latin typeface="Century Gothic" panose="020B0502020202020204" pitchFamily="34" charset="0"/>
              </a:rPr>
              <a:t> poser </a:t>
            </a:r>
            <a:r>
              <a:rPr lang="en-US" b="1" err="1">
                <a:solidFill>
                  <a:schemeClr val="accent5"/>
                </a:solidFill>
                <a:latin typeface="Century Gothic" panose="020B0502020202020204" pitchFamily="34" charset="0"/>
              </a:rPr>
              <a:t>sa</a:t>
            </a:r>
            <a:r>
              <a:rPr lang="en-US" b="1">
                <a:solidFill>
                  <a:schemeClr val="accent5"/>
                </a:solidFill>
                <a:latin typeface="Century Gothic" panose="020B0502020202020204" pitchFamily="34" charset="0"/>
              </a:rPr>
              <a:t> candidature 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8F3AF5B-D226-4D2B-850E-CC1EC1D09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61" y="1606570"/>
            <a:ext cx="9319831" cy="44346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b="1" u="sng" dirty="0" err="1">
                <a:solidFill>
                  <a:schemeClr val="accent5"/>
                </a:solidFill>
                <a:latin typeface="Century Gothic"/>
              </a:rPr>
              <a:t>Soumissions</a:t>
            </a:r>
            <a:r>
              <a:rPr lang="en-US" sz="2000" b="1" u="sng" dirty="0">
                <a:solidFill>
                  <a:schemeClr val="accent5"/>
                </a:solidFill>
                <a:latin typeface="Century Gothic"/>
              </a:rPr>
              <a:t> des OSC</a:t>
            </a:r>
            <a:endParaRPr lang="en-US" sz="2000" b="1" u="sng" dirty="0">
              <a:solidFill>
                <a:schemeClr val="accent5"/>
              </a:solidFill>
              <a:ea typeface="+mn-lt"/>
              <a:cs typeface="+mn-lt"/>
            </a:endParaRPr>
          </a:p>
          <a:p>
            <a:r>
              <a:rPr lang="en-US" sz="2000" dirty="0">
                <a:solidFill>
                  <a:schemeClr val="accent5"/>
                </a:solidFill>
                <a:latin typeface="Century Gothic"/>
              </a:rPr>
              <a:t>Deux propositions au maximum par initiative et par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</a:rPr>
              <a:t>organisation</a:t>
            </a:r>
            <a:r>
              <a:rPr lang="en-US" sz="2000" dirty="0">
                <a:solidFill>
                  <a:schemeClr val="accent5"/>
                </a:solidFill>
                <a:latin typeface="Century Gothic"/>
              </a:rPr>
              <a:t> au niveau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</a:rPr>
              <a:t>mondial</a:t>
            </a:r>
            <a:r>
              <a:rPr lang="en-US" sz="2000" dirty="0">
                <a:solidFill>
                  <a:schemeClr val="accent5"/>
                </a:solidFill>
                <a:latin typeface="Century Gothic"/>
              </a:rPr>
              <a:t> (</a:t>
            </a:r>
            <a:r>
              <a:rPr lang="en-US" sz="1800" dirty="0">
                <a:solidFill>
                  <a:schemeClr val="accent5"/>
                </a:solidFill>
                <a:latin typeface="Century Gothic"/>
              </a:rPr>
              <a:t>2 YPI et 2 GPI).</a:t>
            </a:r>
            <a:endParaRPr lang="en-US" dirty="0">
              <a:solidFill>
                <a:schemeClr val="accent5"/>
              </a:solidFill>
              <a:ea typeface="+mn-lt"/>
              <a:cs typeface="+mn-lt"/>
            </a:endParaRPr>
          </a:p>
          <a:p>
            <a:r>
              <a:rPr lang="en-US" sz="2000" dirty="0">
                <a:solidFill>
                  <a:schemeClr val="accent5"/>
                </a:solidFill>
                <a:latin typeface="Century Gothic"/>
              </a:rPr>
              <a:t>Subventions comprises entre 300 000 et 2 millions de dollars par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</a:rPr>
              <a:t>projet</a:t>
            </a:r>
            <a:endParaRPr lang="en-US" sz="2000" dirty="0">
              <a:solidFill>
                <a:schemeClr val="accent5"/>
              </a:solidFill>
              <a:ea typeface="+mn-lt"/>
              <a:cs typeface="+mn-lt"/>
            </a:endParaRPr>
          </a:p>
          <a:p>
            <a:r>
              <a:rPr lang="en-US" sz="2000" dirty="0">
                <a:solidFill>
                  <a:schemeClr val="accent5"/>
                </a:solidFill>
                <a:latin typeface="Century Gothic"/>
              </a:rPr>
              <a:t>Maximum d'une OSC comme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</a:rPr>
              <a:t>bénéficiaire</a:t>
            </a:r>
            <a:r>
              <a:rPr lang="en-US" sz="2000" dirty="0">
                <a:solidFill>
                  <a:schemeClr val="accent5"/>
                </a:solidFill>
                <a:latin typeface="Century Gothic"/>
              </a:rPr>
              <a:t> direct des fonds par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</a:rPr>
              <a:t>projet</a:t>
            </a:r>
            <a:r>
              <a:rPr lang="en-US" sz="2000" dirty="0">
                <a:solidFill>
                  <a:schemeClr val="accent5"/>
                </a:solidFill>
                <a:latin typeface="Century Gothic"/>
              </a:rPr>
              <a:t> et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</a:rPr>
              <a:t>nécessité</a:t>
            </a:r>
            <a:r>
              <a:rPr lang="en-US" sz="2000" dirty="0">
                <a:solidFill>
                  <a:schemeClr val="accent5"/>
                </a:solidFill>
                <a:latin typeface="Century Gothic"/>
              </a:rPr>
              <a:t> de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</a:rPr>
              <a:t>satisfaire</a:t>
            </a:r>
            <a:r>
              <a:rPr lang="en-US" sz="2000" dirty="0">
                <a:solidFill>
                  <a:schemeClr val="accent5"/>
                </a:solidFill>
                <a:latin typeface="Century Gothic"/>
              </a:rPr>
              <a:t> les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</a:rPr>
              <a:t>critères</a:t>
            </a:r>
            <a:r>
              <a:rPr lang="en-US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</a:rPr>
              <a:t>d'éligibilité</a:t>
            </a:r>
            <a:r>
              <a:rPr lang="en-US" sz="2000" dirty="0">
                <a:solidFill>
                  <a:schemeClr val="accent5"/>
                </a:solidFill>
                <a:latin typeface="Century Gothic"/>
              </a:rPr>
              <a:t> des OSC</a:t>
            </a:r>
          </a:p>
          <a:p>
            <a:r>
              <a:rPr lang="en-US" sz="2000" dirty="0">
                <a:solidFill>
                  <a:schemeClr val="accent5"/>
                </a:solidFill>
                <a:latin typeface="Century Gothic"/>
              </a:rPr>
              <a:t>Les notes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</a:rPr>
              <a:t>conceptuelles</a:t>
            </a:r>
            <a:r>
              <a:rPr lang="en-US" sz="2000" dirty="0">
                <a:solidFill>
                  <a:schemeClr val="accent5"/>
                </a:solidFill>
                <a:latin typeface="Century Gothic"/>
              </a:rPr>
              <a:t> peuvent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</a:rPr>
              <a:t>être</a:t>
            </a:r>
            <a:r>
              <a:rPr lang="en-US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+mn-lt"/>
                <a:cs typeface="+mn-lt"/>
              </a:rPr>
              <a:t>soumises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+mn-lt"/>
                <a:cs typeface="+mn-lt"/>
              </a:rPr>
              <a:t> par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+mn-lt"/>
                <a:cs typeface="+mn-lt"/>
              </a:rPr>
              <a:t>l'OSC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+mn-lt"/>
                <a:cs typeface="+mn-lt"/>
              </a:rPr>
              <a:t> de manière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+mn-lt"/>
                <a:cs typeface="+mn-lt"/>
              </a:rPr>
              <a:t>indépendante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+mn-lt"/>
                <a:cs typeface="+mn-lt"/>
              </a:rPr>
              <a:t>, et au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+mn-lt"/>
                <a:cs typeface="+mn-lt"/>
              </a:rPr>
              <a:t>stade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+mn-lt"/>
                <a:cs typeface="+mn-lt"/>
              </a:rPr>
              <a:t> de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+mn-lt"/>
                <a:cs typeface="+mn-lt"/>
              </a:rPr>
              <a:t>l'approbation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+mn-lt"/>
                <a:cs typeface="+mn-lt"/>
              </a:rPr>
              <a:t> finale des propositions de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+mn-lt"/>
                <a:cs typeface="+mn-lt"/>
              </a:rPr>
              <a:t>projet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+mn-lt"/>
                <a:cs typeface="+mn-lt"/>
              </a:rPr>
              <a:t>complètes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+mn-lt"/>
                <a:cs typeface="+mn-lt"/>
              </a:rPr>
              <a:t>l'approbation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+mn-lt"/>
                <a:cs typeface="+mn-lt"/>
              </a:rPr>
              <a:t> du CR et du gouvernement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+mn-lt"/>
                <a:cs typeface="+mn-lt"/>
              </a:rPr>
              <a:t>est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+mn-lt"/>
                <a:cs typeface="+mn-lt"/>
              </a:rPr>
              <a:t>requise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+mn-lt"/>
                <a:cs typeface="+mn-lt"/>
              </a:rPr>
              <a:t>. </a:t>
            </a:r>
            <a:endParaRPr lang="en-US" sz="2000" dirty="0">
              <a:solidFill>
                <a:schemeClr val="accent5"/>
              </a:solidFill>
              <a:latin typeface="Century Gothic"/>
            </a:endParaRPr>
          </a:p>
          <a:p>
            <a:r>
              <a:rPr lang="en-US" sz="2000" dirty="0">
                <a:solidFill>
                  <a:schemeClr val="accent5"/>
                </a:solidFill>
                <a:latin typeface="Century Gothic"/>
              </a:rPr>
              <a:t>Il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</a:rPr>
              <a:t>est</a:t>
            </a:r>
            <a:r>
              <a:rPr lang="en-US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</a:rPr>
              <a:t>recommandé</a:t>
            </a:r>
            <a:r>
              <a:rPr lang="en-US" sz="2000" dirty="0">
                <a:solidFill>
                  <a:schemeClr val="accent5"/>
                </a:solidFill>
                <a:latin typeface="Century Gothic"/>
              </a:rPr>
              <a:t> à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</a:rPr>
              <a:t>toutes</a:t>
            </a:r>
            <a:r>
              <a:rPr lang="en-US" sz="2000" dirty="0">
                <a:solidFill>
                  <a:schemeClr val="accent5"/>
                </a:solidFill>
                <a:latin typeface="Century Gothic"/>
              </a:rPr>
              <a:t> les OSC candidates de prendre contact avec le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</a:rPr>
              <a:t>secrétariat</a:t>
            </a:r>
            <a:r>
              <a:rPr lang="en-US" sz="2000" dirty="0">
                <a:solidFill>
                  <a:schemeClr val="accent5"/>
                </a:solidFill>
                <a:latin typeface="Century Gothic"/>
              </a:rPr>
              <a:t> du PBF ou les points focaux dans le pays du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</a:rPr>
              <a:t>projet</a:t>
            </a:r>
            <a:r>
              <a:rPr lang="en-US" sz="2000" dirty="0">
                <a:solidFill>
                  <a:schemeClr val="accent5"/>
                </a:solidFill>
                <a:latin typeface="Century Gothic"/>
              </a:rPr>
              <a:t>.</a:t>
            </a:r>
          </a:p>
          <a:p>
            <a:endParaRPr lang="en-US" sz="2000" dirty="0">
              <a:solidFill>
                <a:schemeClr val="accent5"/>
              </a:solidFill>
              <a:latin typeface="Century Gothic"/>
            </a:endParaRPr>
          </a:p>
          <a:p>
            <a:endParaRPr lang="en-US" sz="2000" dirty="0">
              <a:solidFill>
                <a:schemeClr val="accent5"/>
              </a:solidFill>
              <a:latin typeface="Century Gothic"/>
            </a:endParaRPr>
          </a:p>
          <a:p>
            <a:endParaRPr lang="en-US" sz="2000" dirty="0">
              <a:solidFill>
                <a:schemeClr val="accent5"/>
              </a:solidFill>
              <a:latin typeface="Century Gothic"/>
            </a:endParaRPr>
          </a:p>
          <a:p>
            <a:pPr marL="1028700" lvl="1">
              <a:buFont typeface="Wingdings,Sans-Serif"/>
              <a:buChar char="§"/>
            </a:pPr>
            <a:endParaRPr lang="en-US" sz="2000" dirty="0">
              <a:solidFill>
                <a:schemeClr val="accent5"/>
              </a:solidFill>
              <a:latin typeface="Century Gothic"/>
              <a:ea typeface="+mn-lt"/>
              <a:cs typeface="+mn-lt"/>
            </a:endParaRPr>
          </a:p>
          <a:p>
            <a:pPr marL="1028700" lvl="1">
              <a:buFont typeface="Wingdings,Sans-Serif"/>
              <a:buChar char="§"/>
            </a:pPr>
            <a:endParaRPr lang="en-US" sz="2000" dirty="0">
              <a:solidFill>
                <a:schemeClr val="accent5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 sz="2000" b="1" u="sng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641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764F5C-5F51-4B44-9C20-E2294FA7D64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73" y="564588"/>
            <a:ext cx="707781" cy="692691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8F3AF5B-D226-4D2B-850E-CC1EC1D09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562" y="1594665"/>
            <a:ext cx="10951478" cy="499753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 b="1" dirty="0" err="1">
                <a:solidFill>
                  <a:schemeClr val="accent5"/>
                </a:solidFill>
                <a:latin typeface="Century Gothic"/>
              </a:rPr>
              <a:t>Formellement</a:t>
            </a:r>
            <a:r>
              <a:rPr lang="en-GB" sz="2000" b="1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GB" sz="2000" b="1" dirty="0" err="1">
                <a:solidFill>
                  <a:schemeClr val="accent5"/>
                </a:solidFill>
                <a:latin typeface="Century Gothic"/>
              </a:rPr>
              <a:t>enregistré</a:t>
            </a:r>
            <a:r>
              <a:rPr lang="en-GB" sz="2000" b="1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comme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organisme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à but non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lucratif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, pour la durée du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projet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proposé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, dans 1) le pays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où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se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trouve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le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siège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et 2) le pays du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projet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.</a:t>
            </a:r>
            <a:endParaRPr lang="en-US" sz="2000" dirty="0">
              <a:solidFill>
                <a:schemeClr val="accent5"/>
              </a:solidFill>
              <a:latin typeface="Century Gothic"/>
            </a:endParaRPr>
          </a:p>
          <a:p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Nécessité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d'obtenir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une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GB" sz="2000" b="1" dirty="0">
                <a:solidFill>
                  <a:schemeClr val="accent5"/>
                </a:solidFill>
                <a:latin typeface="Century Gothic"/>
              </a:rPr>
              <a:t>note de </a:t>
            </a:r>
            <a:r>
              <a:rPr lang="en-GB" sz="2000" b="1" dirty="0" err="1">
                <a:solidFill>
                  <a:schemeClr val="accent5"/>
                </a:solidFill>
                <a:latin typeface="Century Gothic"/>
              </a:rPr>
              <a:t>risque</a:t>
            </a:r>
            <a:r>
              <a:rPr lang="en-GB" sz="2000" b="1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GB" sz="2000" b="1" dirty="0" err="1">
                <a:solidFill>
                  <a:schemeClr val="accent5"/>
                </a:solidFill>
                <a:latin typeface="Century Gothic"/>
              </a:rPr>
              <a:t>faible</a:t>
            </a:r>
            <a:r>
              <a:rPr lang="en-GB" sz="2000" b="1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GB" sz="2000" b="1" dirty="0" err="1">
                <a:solidFill>
                  <a:schemeClr val="accent5"/>
                </a:solidFill>
                <a:latin typeface="Century Gothic"/>
              </a:rPr>
              <a:t>lors</a:t>
            </a:r>
            <a:r>
              <a:rPr lang="en-GB" sz="2000" b="1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GB" sz="2000" b="1" dirty="0" err="1">
                <a:solidFill>
                  <a:schemeClr val="accent5"/>
                </a:solidFill>
                <a:latin typeface="Century Gothic"/>
              </a:rPr>
              <a:t>d'une</a:t>
            </a:r>
            <a:r>
              <a:rPr lang="en-GB" sz="2000" b="1" dirty="0">
                <a:solidFill>
                  <a:schemeClr val="accent5"/>
                </a:solidFill>
                <a:latin typeface="Century Gothic"/>
              </a:rPr>
              <a:t> micro-</a:t>
            </a:r>
            <a:r>
              <a:rPr lang="en-GB" sz="2000" b="1" dirty="0" err="1">
                <a:solidFill>
                  <a:schemeClr val="accent5"/>
                </a:solidFill>
                <a:latin typeface="Century Gothic"/>
              </a:rPr>
              <a:t>évaluation</a:t>
            </a:r>
            <a:r>
              <a:rPr lang="en-GB" sz="2000" b="1" dirty="0">
                <a:solidFill>
                  <a:schemeClr val="accent5"/>
                </a:solidFill>
                <a:latin typeface="Century Gothic"/>
              </a:rPr>
              <a:t> HACT 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dans le pays du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projet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. Le questionnaire sur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lequel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se base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cette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évaluation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peut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être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consulté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ici</a:t>
            </a:r>
            <a:r>
              <a:rPr lang="en-GB" sz="2000" dirty="0">
                <a:solidFill>
                  <a:schemeClr val="accent5"/>
                </a:solidFill>
                <a:latin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à 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titre de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référence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.</a:t>
            </a:r>
          </a:p>
          <a:p>
            <a:pPr lvl="1"/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S'ils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ont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déjà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été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évalués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, les scores à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faible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risque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à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partir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de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janvier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2022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seront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acceptés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.</a:t>
            </a:r>
          </a:p>
          <a:p>
            <a:pPr lvl="1"/>
            <a:r>
              <a:rPr lang="en-GB" sz="2000" dirty="0">
                <a:solidFill>
                  <a:schemeClr val="accent5"/>
                </a:solidFill>
                <a:latin typeface="Century Gothic"/>
              </a:rPr>
              <a:t>Si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elles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n'ont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pas encore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été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évaluées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, le PBF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commandera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des micro-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évaluations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pour les organisations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invitées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à la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deuxième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étape. </a:t>
            </a:r>
          </a:p>
          <a:p>
            <a:r>
              <a:rPr lang="en-GB" sz="2000" b="1" dirty="0" err="1">
                <a:solidFill>
                  <a:schemeClr val="accent5"/>
                </a:solidFill>
                <a:latin typeface="Century Gothic"/>
              </a:rPr>
              <a:t>Référence</a:t>
            </a:r>
            <a:r>
              <a:rPr lang="en-GB" sz="2000" b="1" dirty="0">
                <a:solidFill>
                  <a:schemeClr val="accent5"/>
                </a:solidFill>
                <a:latin typeface="Century Gothic"/>
              </a:rPr>
              <a:t> de </a:t>
            </a:r>
            <a:r>
              <a:rPr lang="en-GB" sz="2000" b="1" dirty="0" err="1">
                <a:solidFill>
                  <a:schemeClr val="accent5"/>
                </a:solidFill>
                <a:latin typeface="Century Gothic"/>
              </a:rPr>
              <a:t>l'ONU</a:t>
            </a:r>
            <a:r>
              <a:rPr lang="en-GB" sz="2000" b="1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GB" sz="2000" b="1" dirty="0" err="1">
                <a:solidFill>
                  <a:schemeClr val="accent5"/>
                </a:solidFill>
                <a:latin typeface="Century Gothic"/>
              </a:rPr>
              <a:t>ou</a:t>
            </a:r>
            <a:r>
              <a:rPr lang="en-GB" sz="2000" b="1" dirty="0">
                <a:solidFill>
                  <a:schemeClr val="accent5"/>
                </a:solidFill>
                <a:latin typeface="Century Gothic"/>
              </a:rPr>
              <a:t> d’un </a:t>
            </a:r>
            <a:r>
              <a:rPr lang="en-GB" sz="2000" b="1" dirty="0" err="1">
                <a:solidFill>
                  <a:schemeClr val="accent5"/>
                </a:solidFill>
                <a:latin typeface="Century Gothic"/>
              </a:rPr>
              <a:t>donateur</a:t>
            </a:r>
            <a:r>
              <a:rPr lang="en-GB" sz="2000" b="1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du pays du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projet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, attestant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d'une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gestion financière et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programmatique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satisfaisante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d'une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subvention au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cours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des trois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dernières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années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.</a:t>
            </a:r>
            <a:endParaRPr lang="en-US" sz="2000" dirty="0">
              <a:solidFill>
                <a:schemeClr val="accent5"/>
              </a:solidFill>
              <a:latin typeface="Century Gothic"/>
            </a:endParaRPr>
          </a:p>
          <a:p>
            <a:endParaRPr lang="en-GB" sz="2000" dirty="0">
              <a:solidFill>
                <a:schemeClr val="accent5"/>
              </a:solidFill>
              <a:latin typeface="Century Gothic"/>
            </a:endParaRPr>
          </a:p>
          <a:p>
            <a:r>
              <a:rPr lang="en-GB" sz="2000" dirty="0">
                <a:solidFill>
                  <a:schemeClr val="accent5"/>
                </a:solidFill>
                <a:latin typeface="Century Gothic"/>
              </a:rPr>
              <a:t>Au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cours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de la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deuxième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étape, les OSC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seront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examinées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en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ce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qui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concerne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la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prévention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de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l'exploitation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et des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abus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sexuels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(PSEA).</a:t>
            </a:r>
          </a:p>
          <a:p>
            <a:pPr marL="1028700" lvl="1">
              <a:buFont typeface="Wingdings,Sans-Serif"/>
              <a:buChar char="§"/>
            </a:pPr>
            <a:endParaRPr lang="en-US" sz="1800" dirty="0">
              <a:solidFill>
                <a:schemeClr val="accent5"/>
              </a:solidFill>
              <a:latin typeface="Century Gothic"/>
              <a:ea typeface="+mn-lt"/>
              <a:cs typeface="+mn-lt"/>
            </a:endParaRPr>
          </a:p>
          <a:p>
            <a:pPr marL="1028700" lvl="1">
              <a:buFont typeface="Wingdings,Sans-Serif"/>
              <a:buChar char="§"/>
            </a:pPr>
            <a:endParaRPr lang="en-US" sz="1800" dirty="0">
              <a:solidFill>
                <a:schemeClr val="accent5"/>
              </a:solidFill>
              <a:latin typeface="Trebuchet MS" panose="020B0603020202020204"/>
              <a:ea typeface="+mn-lt"/>
              <a:cs typeface="+mn-lt"/>
            </a:endParaRPr>
          </a:p>
          <a:p>
            <a:pPr marL="0" indent="0">
              <a:buNone/>
            </a:pPr>
            <a:endParaRPr lang="en-US" sz="1800" b="1" u="sng" dirty="0">
              <a:solidFill>
                <a:schemeClr val="accent5"/>
              </a:solidFill>
              <a:latin typeface="Century Gothic" panose="020B0502020202020204" pitchFamily="34" charset="0"/>
              <a:ea typeface="+mn-lt"/>
              <a:cs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506D69D-BF4E-3D8C-3545-D897F8A1B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8" y="564588"/>
            <a:ext cx="7964065" cy="788838"/>
          </a:xfrm>
        </p:spPr>
        <p:txBody>
          <a:bodyPr/>
          <a:lstStyle/>
          <a:p>
            <a:r>
              <a:rPr lang="en-US" b="1">
                <a:solidFill>
                  <a:schemeClr val="accent5"/>
                </a:solidFill>
                <a:latin typeface="Century Gothic"/>
              </a:rPr>
              <a:t>Critères d'éligibilité des OSC </a:t>
            </a:r>
            <a:endParaRPr lang="en-US" b="1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688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0" name="Google Shape;200;p6"/>
          <p:cNvGraphicFramePr/>
          <p:nvPr>
            <p:extLst>
              <p:ext uri="{D42A27DB-BD31-4B8C-83A1-F6EECF244321}">
                <p14:modId xmlns:p14="http://schemas.microsoft.com/office/powerpoint/2010/main" val="1867379647"/>
              </p:ext>
            </p:extLst>
          </p:nvPr>
        </p:nvGraphicFramePr>
        <p:xfrm>
          <a:off x="1270142" y="1649924"/>
          <a:ext cx="9529938" cy="269625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529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972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Century Gothic" panose="020B0502020202020204" pitchFamily="34" charset="0"/>
                        </a:rPr>
                        <a:t>Marqueur de genre 3</a:t>
                      </a:r>
                      <a:endParaRPr sz="240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4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2100" kern="1200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L'</a:t>
                      </a:r>
                      <a:r>
                        <a:rPr lang="en-US" sz="2100" u="sng" kern="1200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objectif principal </a:t>
                      </a:r>
                      <a:r>
                        <a:rPr lang="en-US" sz="2100" kern="1200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du projet est de promouvoir l'égalité des sexes et l'autonomisation des femmes (GEWE) dans le contexte de la consolidation de la paix. </a:t>
                      </a:r>
                      <a:endParaRPr sz="2100" kern="1200">
                        <a:solidFill>
                          <a:schemeClr val="accent5"/>
                        </a:solidFill>
                        <a:latin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42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2100" kern="1200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L'égalité des sexes est un élément fondamental de la </a:t>
                      </a:r>
                      <a:r>
                        <a:rPr lang="en-US" sz="2100" u="sng" kern="1200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conception du projet </a:t>
                      </a:r>
                      <a:r>
                        <a:rPr lang="en-US" sz="2100" kern="1200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et des résultats escomptés. </a:t>
                      </a:r>
                      <a:endParaRPr sz="2100" kern="1200">
                        <a:solidFill>
                          <a:schemeClr val="accent5"/>
                        </a:solidFill>
                        <a:latin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42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kern="1200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80 à 100 % du </a:t>
                      </a:r>
                      <a:r>
                        <a:rPr lang="en-US" sz="2100" u="sng" kern="1200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budget </a:t>
                      </a:r>
                      <a:r>
                        <a:rPr lang="en-US" sz="2100" kern="1200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total est alloué à GEWE.</a:t>
                      </a:r>
                      <a:endParaRPr lang="en-US" sz="2100" kern="1200">
                        <a:solidFill>
                          <a:schemeClr val="accent5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2" name="Google Shape;202;p6"/>
          <p:cNvSpPr txBox="1">
            <a:spLocks noGrp="1"/>
          </p:cNvSpPr>
          <p:nvPr>
            <p:ph type="title"/>
          </p:nvPr>
        </p:nvSpPr>
        <p:spPr>
          <a:xfrm>
            <a:off x="1200924" y="365197"/>
            <a:ext cx="85968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entury Gothic"/>
              <a:buNone/>
            </a:pPr>
            <a:r>
              <a:rPr lang="en-US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Marqueur de genre 3</a:t>
            </a:r>
            <a:endParaRPr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6" descr="A picture containing text, clipart, ge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143" y="384847"/>
            <a:ext cx="707781" cy="6926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5B3D2F-7BD5-02C7-03E2-0CBEB16F3C7B}"/>
              </a:ext>
            </a:extLst>
          </p:cNvPr>
          <p:cNvSpPr txBox="1"/>
          <p:nvPr/>
        </p:nvSpPr>
        <p:spPr>
          <a:xfrm>
            <a:off x="847033" y="4691809"/>
            <a:ext cx="8952893" cy="1190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100" dirty="0"/>
          </a:p>
          <a:p>
            <a:pPr marL="742950" lvl="1" indent="-298450" algn="l" rtl="0">
              <a:spcBef>
                <a:spcPts val="1000"/>
              </a:spcBef>
              <a:spcAft>
                <a:spcPts val="0"/>
              </a:spcAft>
              <a:buSzPts val="1720"/>
              <a:buChar char="►"/>
            </a:pPr>
            <a:r>
              <a:rPr lang="en-US" sz="2100" dirty="0">
                <a:solidFill>
                  <a:schemeClr val="accent5"/>
                </a:solidFill>
                <a:latin typeface="Century Gothic"/>
              </a:rPr>
              <a:t>Le document PBF Gender Marker Guidance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</a:rPr>
              <a:t>contient</a:t>
            </a:r>
            <a:r>
              <a:rPr lang="en-US" sz="2100" dirty="0">
                <a:solidFill>
                  <a:schemeClr val="accent5"/>
                </a:solidFill>
                <a:latin typeface="Century Gothic"/>
              </a:rPr>
              <a:t> de plus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</a:rPr>
              <a:t>amples</a:t>
            </a:r>
            <a:r>
              <a:rPr lang="en-US" sz="21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</a:rPr>
              <a:t>informations</a:t>
            </a:r>
            <a:r>
              <a:rPr lang="en-US" sz="2100" dirty="0">
                <a:solidFill>
                  <a:schemeClr val="accent5"/>
                </a:solidFill>
                <a:latin typeface="Century Gothic"/>
              </a:rPr>
              <a:t>, </a:t>
            </a:r>
            <a:r>
              <a:rPr lang="en-US" sz="2100" dirty="0">
                <a:solidFill>
                  <a:schemeClr val="accent5"/>
                </a:solidFill>
                <a:latin typeface="Century Gothic"/>
                <a:hlinkClick r:id="rId4"/>
              </a:rPr>
              <a:t>disponible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hlinkClick r:id="rId4"/>
              </a:rPr>
              <a:t>ici</a:t>
            </a:r>
            <a:r>
              <a:rPr lang="en-US" sz="2100" dirty="0">
                <a:solidFill>
                  <a:schemeClr val="accent5"/>
                </a:solidFill>
                <a:latin typeface="Century Gothic"/>
                <a:hlinkClick r:id="rId4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"/>
          <p:cNvSpPr txBox="1">
            <a:spLocks noGrp="1"/>
          </p:cNvSpPr>
          <p:nvPr>
            <p:ph type="title"/>
          </p:nvPr>
        </p:nvSpPr>
        <p:spPr>
          <a:xfrm>
            <a:off x="1200924" y="384847"/>
            <a:ext cx="8596668" cy="73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entury Gothic"/>
              <a:buNone/>
            </a:pPr>
            <a:r>
              <a:rPr lang="en-US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Enseignements tirés</a:t>
            </a:r>
            <a:endParaRPr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0" name="Google Shape;210;p5" descr="A picture containing text, clipart, ge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143" y="384847"/>
            <a:ext cx="707781" cy="69269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5"/>
          <p:cNvSpPr txBox="1">
            <a:spLocks noGrp="1"/>
          </p:cNvSpPr>
          <p:nvPr>
            <p:ph type="body" idx="1"/>
          </p:nvPr>
        </p:nvSpPr>
        <p:spPr>
          <a:xfrm>
            <a:off x="493143" y="555568"/>
            <a:ext cx="11205714" cy="544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Principales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raisons pour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lesquelles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les notes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conceptuelles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ont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été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sélectionnées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dans le passé :</a:t>
            </a:r>
            <a:endParaRPr sz="20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AutoNum type="arabicPeriod"/>
            </a:pPr>
            <a:r>
              <a:rPr lang="en-US" sz="20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Lien avec la consolidation de la paix 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Les propositions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retenues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ont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été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mesure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d'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articuler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clairement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 lien entre les interventions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proposées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et les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résultats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escomptés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matière de </a:t>
            </a:r>
            <a:r>
              <a:rPr lang="en-US" sz="2000" b="1" u="sng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consolidation de la paix.</a:t>
            </a:r>
            <a:endParaRPr sz="2000"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2000" b="1" u="sng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AutoNum type="arabicPeriod"/>
            </a:pPr>
            <a:r>
              <a:rPr lang="en-US" sz="20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Réactivité</a:t>
            </a:r>
            <a:r>
              <a:rPr lang="en-US" sz="20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aux questions de genre et de jeunesse 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Les notes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conceptuelles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réussies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ont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placé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cet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aspect 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centre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leur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proposition.</a:t>
            </a:r>
            <a:endParaRPr sz="2000" dirty="0"/>
          </a:p>
          <a:p>
            <a:pPr marL="742950" lvl="1" indent="-204469" algn="l" rtl="0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endParaRPr sz="18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AutoNum type="arabicPeriod"/>
            </a:pPr>
            <a:r>
              <a:rPr lang="en-US" sz="20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Innovation 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Les notes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conceptuelles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retenues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ont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expliqué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comment et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pourquoi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leur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proposition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était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innovante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lang="en-US" b="1" u="sng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Vous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trouverez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les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critères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d'évaluation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dans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l'appel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à propositions.</a:t>
            </a:r>
            <a:endParaRPr sz="2000" dirty="0">
              <a:solidFill>
                <a:schemeClr val="accent5"/>
              </a:solidFill>
              <a:latin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AEEE66ABB701488670DDA4F2261003" ma:contentTypeVersion="22" ma:contentTypeDescription="Create a new document." ma:contentTypeScope="" ma:versionID="dd7efc7d9e16a36a44cc953efa0690aa">
  <xsd:schema xmlns:xsd="http://www.w3.org/2001/XMLSchema" xmlns:xs="http://www.w3.org/2001/XMLSchema" xmlns:p="http://schemas.microsoft.com/office/2006/metadata/properties" xmlns:ns2="9dc44b34-9e2b-42ea-86f7-9ee7f71036fc" xmlns:ns3="3352a50b-fe51-4c0c-a9ac-ac90f8281031" xmlns:ns4="985ec44e-1bab-4c0b-9df0-6ba128686fc9" targetNamespace="http://schemas.microsoft.com/office/2006/metadata/properties" ma:root="true" ma:fieldsID="43d15a7234b3fe12f11b2f0c1b5d944d" ns2:_="" ns3:_="" ns4:_="">
    <xsd:import namespace="9dc44b34-9e2b-42ea-86f7-9ee7f71036fc"/>
    <xsd:import namespace="3352a50b-fe51-4c0c-a9ac-ac90f8281031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c44b34-9e2b-42ea-86f7-9ee7f71036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52a50b-fe51-4c0c-a9ac-ac90f828103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8a0e6bb3-9d44-4933-87fb-d1905e1e72b6}" ma:internalName="TaxCatchAll" ma:showField="CatchAllData" ma:web="3352a50b-fe51-4c0c-a9ac-ac90f82810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lcf76f155ced4ddcb4097134ff3c332f xmlns="9dc44b34-9e2b-42ea-86f7-9ee7f71036f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448B89-2C8E-49E9-AC45-1D6F26A17F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CA4933-EF0F-4DFD-8122-B7BBBB30220D}">
  <ds:schemaRefs>
    <ds:schemaRef ds:uri="3352a50b-fe51-4c0c-a9ac-ac90f8281031"/>
    <ds:schemaRef ds:uri="985ec44e-1bab-4c0b-9df0-6ba128686fc9"/>
    <ds:schemaRef ds:uri="9dc44b34-9e2b-42ea-86f7-9ee7f71036f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1403BD4-0080-43A5-8DE5-73966E2904E8}">
  <ds:schemaRefs>
    <ds:schemaRef ds:uri="985ec44e-1bab-4c0b-9df0-6ba128686fc9"/>
    <ds:schemaRef ds:uri="9dc44b34-9e2b-42ea-86f7-9ee7f71036fc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2240</Words>
  <Application>Microsoft Office PowerPoint</Application>
  <PresentationFormat>Widescreen</PresentationFormat>
  <Paragraphs>179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Noto Sans Symbols</vt:lpstr>
      <vt:lpstr>Noto Sans Symbols,Sans-Serif</vt:lpstr>
      <vt:lpstr>Wingdings,Sans-Serif</vt:lpstr>
      <vt:lpstr>Arial</vt:lpstr>
      <vt:lpstr>Calibri</vt:lpstr>
      <vt:lpstr>Calibri Light</vt:lpstr>
      <vt:lpstr>Century Gothic</vt:lpstr>
      <vt:lpstr>Trebuchet MS</vt:lpstr>
      <vt:lpstr>Wingdings</vt:lpstr>
      <vt:lpstr>Office Theme</vt:lpstr>
      <vt:lpstr>Fonds pour la consolidation de la paix Initiative pour la promotion  de l'égalité des genres 2023</vt:lpstr>
      <vt:lpstr>Vue d'ensemble</vt:lpstr>
      <vt:lpstr>Initiative pour la promotion de l'égalité des genres (GPI) </vt:lpstr>
      <vt:lpstr>Critères d'éligibilité</vt:lpstr>
      <vt:lpstr>Qui peut poser sa candidature ?</vt:lpstr>
      <vt:lpstr>Qui peut poser sa candidature ?</vt:lpstr>
      <vt:lpstr>Critères d'éligibilité des OSC </vt:lpstr>
      <vt:lpstr>Marqueur de genre 3</vt:lpstr>
      <vt:lpstr>Enseignements tirés</vt:lpstr>
      <vt:lpstr>Focus thématique GPI</vt:lpstr>
      <vt:lpstr>Thème 1 : Atténuation et adaptatoion au changement climatique </vt:lpstr>
      <vt:lpstr>Thème 2 : Participation des femmes à la gestion des ressources naturelles </vt:lpstr>
      <vt:lpstr>Exemples de projets </vt:lpstr>
      <vt:lpstr>BONNES PRATIQUES ET ENSEIGNEMENTS TIRÉS (1) </vt:lpstr>
      <vt:lpstr>BONNES PRATIQUES ET ENSEIGNEMENTS TIRÉS (2) </vt:lpstr>
      <vt:lpstr>Ressources</vt:lpstr>
      <vt:lpstr>Q&amp;R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Kyra N. Luchtenberg</dc:creator>
  <cp:keywords>, docId:6BB76153B4F6FBD16AC92DA2D003B994</cp:keywords>
  <cp:lastModifiedBy>Ylva Skondal</cp:lastModifiedBy>
  <cp:revision>3</cp:revision>
  <dcterms:created xsi:type="dcterms:W3CDTF">2023-05-07T09:59:36Z</dcterms:created>
  <dcterms:modified xsi:type="dcterms:W3CDTF">2023-05-11T20:19:05Z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0x010100B4AEEE66ABB701488670DDA4F2261003</vt:lpwstr>
  </property>
  <property fmtid="{D5CDD505-2E9C-101B-9397-08002B2CF9AE}" pid="3" name="MediaServiceImageTags">
    <vt:lpwstr/>
  </property>
</Properties>
</file>