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77" r:id="rId7"/>
    <p:sldId id="278" r:id="rId8"/>
    <p:sldId id="266" r:id="rId9"/>
    <p:sldId id="270" r:id="rId10"/>
    <p:sldId id="294" r:id="rId11"/>
    <p:sldId id="264" r:id="rId12"/>
    <p:sldId id="296" r:id="rId13"/>
    <p:sldId id="260" r:id="rId14"/>
    <p:sldId id="279" r:id="rId15"/>
    <p:sldId id="281" r:id="rId16"/>
    <p:sldId id="261" r:id="rId17"/>
    <p:sldId id="262" r:id="rId18"/>
    <p:sldId id="28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EF70A-637A-52C7-5936-856A1C9FF0B3}" v="3" dt="2023-05-10T15:41:20.357"/>
    <p1510:client id="{BC3C50F9-83D8-A458-2150-F9B4D8F40D9D}" v="210" dt="2023-05-10T15:16:22.185"/>
    <p1510:client id="{F3A50EAF-C729-6F9C-124C-E08A32CAA6E8}" v="94" dt="2023-05-10T15:33:14.582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710"/>
  </p:normalViewPr>
  <p:slideViewPr>
    <p:cSldViewPr snapToGrid="0">
      <p:cViewPr varScale="1">
        <p:scale>
          <a:sx n="62" d="100"/>
          <a:sy n="62" d="100"/>
        </p:scale>
        <p:origin x="8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3DF1-76D2-4634-A6DE-453B84B9D28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90BB4-F2AF-4372-8F12-7745B0DE7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8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42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458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790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ba426201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11ba4262018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11ba4262018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77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91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FA3B-A6CE-4A22-BE50-D7920A913B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6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FA3B-A6CE-4A22-BE50-D7920A913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3FA3B-A6CE-4A22-BE50-D7920A913B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A72F-3118-74AE-F0C7-04CE2908E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2E47-82B0-F388-22E5-39C991624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C9CCB-3F71-36BA-791A-AF46685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20873-D315-BC28-4023-6272A495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3AF3-0C4B-73A5-9128-6F29A53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14F3-B5D6-BF6E-B56A-EA6B61AB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31192-5D0F-4356-3BB8-38ADAFF76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3A251-3430-8920-2B92-0582B5EF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8C34-D9A5-6B10-ADA9-887CCA07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4354-8C4F-7CF3-988C-A6A3E9C8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B792A-889B-A33E-0380-E5BFABE84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A695-9102-BF12-2C5B-B43FFAC79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B9C99-0137-042B-0C09-09A7B34D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60BB9-2793-8882-A382-67441C8D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3D4A-E08E-F84B-6FF7-2FA77099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8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A6E7-F6AB-610E-A1B2-A9318AEC4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5AB88-C3E0-DDA3-C051-BF490093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52227-42AA-7D14-A0C6-27B0A5DD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746D8-18B1-8CB5-3C34-6677B65B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940D-DF47-3BC1-4407-81371573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5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596F-F24C-34A2-5A8F-07C98B7D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AA029-9C7D-F05B-3BF5-3E88A82A7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179B-8E98-BD53-E01E-B27040B5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96F4C-588F-94AF-A748-7F544608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4D85C-4DED-9996-9E49-5D365AD3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2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E34E-C369-9C38-5AF4-BE512E06A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7AE5-CF5A-1D20-A0C6-AC21D0D77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7E276-40AC-8FB1-DBDB-AC2A8965C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BDCE-3ECF-1822-B6A0-D47B2F3E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2CA9A-2A12-D729-B952-D8B450F1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DB13C-7665-5BC9-34F3-D84AE430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0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8CCC-6665-6B2E-F97D-7B8E3876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A6388-7305-6A60-407E-368190E6D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FFBB5-6483-9418-5444-E04A09FB4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D0A4F0-ED94-899E-748F-F60827F03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CC5696-6EDF-63A7-E8F5-52C25F2E7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5F33C-A58C-6285-D329-94FD0BFA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F215A-2B3E-37FA-A875-0A6929E3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D4A61-EE75-662E-38E3-1934C046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C2B0-1657-FE0F-BC60-DE1920C5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3CD6CD-CA80-486C-BF82-08D35332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8AEED-CAE8-370A-518D-27651E9B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871D0-CA1E-D51D-D1EB-6D0936B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B9773-EAD2-2B02-3F4F-8445DEEC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E5B82-CA20-3789-2EB4-EEF4F9C8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8B75D-3AF6-D012-5990-294A87D3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194A-A3D6-3D3F-5E1A-CBD6FEF57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3F920-E631-3685-2D1A-B51E0819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9835E-CEF6-82ED-EE89-C24B8DBD5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9087E-B081-F9CB-220D-75F5F455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1A5A-325E-2A9B-93E8-65804AE2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953C0-9295-B93C-EB85-5252E6BB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2E7B-CE70-D1AC-4816-78BA1E73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69EB8E-C013-1385-5679-F967EBEF00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9D465-45BB-1798-D348-5F798A9CF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2C91A-1D39-B707-2986-B9341570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3E72C-64DE-8E77-0521-D27473F3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4B9A9-0C85-7FBF-DA02-F699D333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91FF9E-4224-72D6-0B9B-7F1362B8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A260E-902E-320B-2B54-9D65D1684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2D14-0A01-ADD9-21DC-C01F09C63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D6F3-CDEB-47AB-9165-34182299DB7C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EF9BD-F224-3757-8FA1-0029152BD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56D-0E53-17D7-1F9F-0C706C03D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7BC7-5A42-4713-B5AE-E16340912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peacebuilding/content/gypi-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mailto:pbfgypi@u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.org/peacebuilding/content/thematic-review-climate-security-and-peacebuilding-2023" TargetMode="External"/><Relationship Id="rId4" Type="http://schemas.openxmlformats.org/officeDocument/2006/relationships/hyperlink" Target="https://www.securitycouncilreport.org/atf/cf/%7B65BFCF9B-6D27-4E9C-8CD3-CF6E4FF96FF9%7D/S-2022-740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ptf.undp.org/project/0011944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mptf.undp.org/project/00113057" TargetMode="External"/><Relationship Id="rId4" Type="http://schemas.openxmlformats.org/officeDocument/2006/relationships/hyperlink" Target="https://mptf.undp.org/project/0012974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rello.com/b/NBSxU6KO/gender-climate-and-security" TargetMode="External"/><Relationship Id="rId3" Type="http://schemas.openxmlformats.org/officeDocument/2006/relationships/hyperlink" Target="https://www.un.org/peacebuilding/content/gypi-en" TargetMode="External"/><Relationship Id="rId7" Type="http://schemas.openxmlformats.org/officeDocument/2006/relationships/hyperlink" Target="https://www.gender-nr-peac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ccelearn.org/course/view.php?id=118&amp;page=overview" TargetMode="External"/><Relationship Id="rId5" Type="http://schemas.openxmlformats.org/officeDocument/2006/relationships/hyperlink" Target="https://www.unwomen.org/en/digital-library/publications/2020/06/gender-climate-and-security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un.org/peacebuilding/content/thematic-review-climate-security-and-peacebuilding-2023" TargetMode="External"/><Relationship Id="rId9" Type="http://schemas.openxmlformats.org/officeDocument/2006/relationships/hyperlink" Target="https://beyondconsultation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peacebuilding/content/gypi-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03.safelinks.protection.outlook.com/?url=https%3A%2F%2Funsdg.un.org%2Fresources%2Fmicro-assessment-questionnaire-hact-framework%3Fmsclkid%3D03cbb784b68611ec966e6571acb3a2b0&amp;data=04%7C01%7Ceva.saenz%40undp.org%7C446e28c1d8bb4397c50d08da18c39637%7Cb3e5db5e2944483799f57488ace54319%7C0%7C0%7C637849525714719669%7CUnknown%7CTWFpbGZsb3d8eyJWIjoiMC4wLjAwMDAiLCJQIjoiV2luMzIiLCJBTiI6Ik1haWwiLCJXVCI6Mn0%3D%7C2000&amp;sdata=k0WJhBausscfd%2Fi9vFeoO64oLqbsb3iJLE25kgBf7yE%3D&amp;reserved=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peacebuilding/sites/www.un.org.peacebuilding/files/documents/pbf_guidance_note_on_gender_marker_scoring_2019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828260" y="610795"/>
            <a:ext cx="1053547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entury Gothic"/>
              <a:buNone/>
            </a:pPr>
            <a:r>
              <a:rPr lang="en-US" sz="4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Fondo</a:t>
            </a: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la </a:t>
            </a:r>
            <a:r>
              <a:rPr lang="en-US" sz="4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Consolidación</a:t>
            </a: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Paz</a:t>
            </a:r>
            <a:b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Iniciativa</a:t>
            </a: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4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Promoción</a:t>
            </a: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4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</a:t>
            </a: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44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44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2023</a:t>
            </a:r>
            <a:endParaRPr dirty="0"/>
          </a:p>
        </p:txBody>
      </p:sp>
      <p:sp>
        <p:nvSpPr>
          <p:cNvPr id="149" name="Google Shape;149;p1"/>
          <p:cNvSpPr txBox="1">
            <a:spLocks noGrp="1"/>
          </p:cNvSpPr>
          <p:nvPr>
            <p:ph type="subTitle" idx="1"/>
          </p:nvPr>
        </p:nvSpPr>
        <p:spPr>
          <a:xfrm>
            <a:off x="734741" y="3859606"/>
            <a:ext cx="8814830" cy="208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Seminario </a:t>
            </a:r>
            <a:r>
              <a:rPr lang="en-US" sz="32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temático</a:t>
            </a:r>
            <a:r>
              <a:rPr lang="en-US" sz="32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GPI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lang="en-US" sz="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Mayo de 2023</a:t>
            </a:r>
            <a:endParaRPr dirty="0">
              <a:solidFill>
                <a:schemeClr val="accent5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https://www.un.org/peacebuilding/content/gypi-en</a:t>
            </a:r>
            <a:endParaRPr lang="en-US" sz="2000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pbfgypi@un.org</a:t>
            </a: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/>
          </a:p>
        </p:txBody>
      </p:sp>
      <p:pic>
        <p:nvPicPr>
          <p:cNvPr id="150" name="Google Shape;1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702919"/>
            <a:ext cx="1149274" cy="110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9274" y="5677275"/>
            <a:ext cx="1149274" cy="115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4354" y="146159"/>
            <a:ext cx="79641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Enfoque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temático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GPI</a:t>
            </a:r>
            <a:endParaRPr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23" y="9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446542" y="1116873"/>
            <a:ext cx="11301286" cy="5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convocatoria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propuestas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GPI para 2023 se centra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:</a:t>
            </a:r>
          </a:p>
          <a:p>
            <a:pPr marL="914400" lvl="1" indent="-457200">
              <a:spcBef>
                <a:spcPts val="1000"/>
              </a:spcBef>
              <a:buSzPts val="1440"/>
              <a:buAutoNum type="arabicPeriod"/>
            </a:pP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Mitigación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adaptación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al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cambio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climático</a:t>
            </a:r>
            <a:endParaRPr lang="en-US" sz="2000" b="1" dirty="0">
              <a:solidFill>
                <a:schemeClr val="accent5"/>
              </a:solidFill>
              <a:latin typeface="Century Gothic"/>
            </a:endParaRPr>
          </a:p>
          <a:p>
            <a:pPr marL="914400" lvl="1" indent="-457200">
              <a:spcBef>
                <a:spcPts val="1000"/>
              </a:spcBef>
              <a:buSzPts val="1440"/>
              <a:buAutoNum type="arabicPeriod"/>
            </a:pP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Participación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de las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mujeres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la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gestión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recursos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naturales</a:t>
            </a:r>
            <a:endParaRPr lang="en-US" sz="2000" b="1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convocatoria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aborda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retos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brechas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identificados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del Secretario General sobre las mujeres, la paz y la seguridad de 2022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la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Revisión temática sobre seguridad climática y consolidación de la paz de la OACP de 2023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>
              <a:buSzPts val="144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paz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seguridad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se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refiere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 "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las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formas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que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cambio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climático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puede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exacerbar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o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agravar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riesgos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violencia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conflicto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otras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vulnerabilidades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amenazas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personales</a:t>
            </a:r>
            <a:r>
              <a:rPr lang="en-US" sz="2000" i="1" dirty="0">
                <a:solidFill>
                  <a:schemeClr val="accent5"/>
                </a:solidFill>
                <a:latin typeface="Century Gothic"/>
                <a:sym typeface="Century Gothic"/>
              </a:rPr>
              <a:t> o </a:t>
            </a:r>
            <a:r>
              <a:rPr lang="en-US" sz="2000" i="1" dirty="0" err="1">
                <a:solidFill>
                  <a:schemeClr val="accent5"/>
                </a:solidFill>
                <a:latin typeface="Century Gothic"/>
                <a:sym typeface="Century Gothic"/>
              </a:rPr>
              <a:t>nacionales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". 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La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igualdad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género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y las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dinámicas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poder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son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fundamentales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para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comprender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efectos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desproporcionados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cambio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climático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sobre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mujeres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comunidades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marginadas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, y para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construir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sociedades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resilientes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inclusivas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sostenibles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4354" y="146159"/>
            <a:ext cx="10930116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1: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Mitigación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adaptación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climático</a:t>
            </a:r>
            <a:endParaRPr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23" y="9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242923" y="726205"/>
            <a:ext cx="11706154" cy="5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mujeres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tienen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una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experiencia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conocimientos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únicos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sobre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recursos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naturales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que son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fundamentales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para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diseñar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– 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implementar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–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estrategias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adaptación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eficaces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 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mujeres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enfrentan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obstáculos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para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participar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procesos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toma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decisiones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planificación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lo que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puede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marginarlas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aún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más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debilitar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oportunidades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aplicar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estrategias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holísticas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crucial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promover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innovadores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seguridad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climática</a:t>
            </a: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mitigación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climático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aborden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riesgos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específicos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tengan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cuenta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interacción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factores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contribuyen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conflictos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2000" i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330361-5D92-2C53-BBF8-FFE70C440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3170"/>
              </p:ext>
            </p:extLst>
          </p:nvPr>
        </p:nvGraphicFramePr>
        <p:xfrm>
          <a:off x="482352" y="1493010"/>
          <a:ext cx="1122729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512">
                  <a:extLst>
                    <a:ext uri="{9D8B030D-6E8A-4147-A177-3AD203B41FA5}">
                      <a16:colId xmlns:a16="http://schemas.microsoft.com/office/drawing/2014/main" val="2741293354"/>
                    </a:ext>
                  </a:extLst>
                </a:gridCol>
                <a:gridCol w="5867784">
                  <a:extLst>
                    <a:ext uri="{9D8B030D-6E8A-4147-A177-3AD203B41FA5}">
                      <a16:colId xmlns:a16="http://schemas.microsoft.com/office/drawing/2014/main" val="128798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La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mitigación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al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cambio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climático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se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refiere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 "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los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esfuerzos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que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reducen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o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evitan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las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emisiones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de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gases de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efecto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invernadero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"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La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adaptación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al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cambio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climático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se </a:t>
                      </a:r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refiere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 "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cambios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en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las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prácticas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,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sistemas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o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comportamientos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para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moderar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los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daños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potenciales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o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beneficiarse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de las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oportunidades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asociadas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al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cambio</a:t>
                      </a:r>
                      <a:r>
                        <a:rPr lang="en-US" sz="1800" b="0" i="1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1800" b="0" i="1" dirty="0" err="1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climático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/>
                          <a:sym typeface="Century Gothic"/>
                        </a:rPr>
                        <a:t>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7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17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064353" y="146159"/>
            <a:ext cx="10257767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2: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Participación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naturales </a:t>
            </a:r>
          </a:p>
        </p:txBody>
      </p:sp>
      <p:pic>
        <p:nvPicPr>
          <p:cNvPr id="173" name="Google Shape;17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23" y="9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411100" y="842199"/>
            <a:ext cx="8821326" cy="57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El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papel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mujeres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como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principales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gestoras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recursos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naturales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hace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que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dependan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gran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medida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ellos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para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su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subsistencia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que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estén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una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posición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única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para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contribuir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toma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decisiones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a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resolución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conflictos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torno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estas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cuestiones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 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participación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mujeres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toma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decisiones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relacionadas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con la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gobernanza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recursos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naturales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puede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corregir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desequilibrios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poder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promover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una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gobernanza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inclusiva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para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lograr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sociedades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más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pacíficas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44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Garantizar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acceso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mujeres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recursos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naturales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su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control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sobre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ellos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puede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potenciar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su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empoderamiento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social y </a:t>
            </a:r>
            <a:r>
              <a:rPr lang="en-US" sz="2000" u="sng" dirty="0" err="1">
                <a:solidFill>
                  <a:schemeClr val="accent5"/>
                </a:solidFill>
                <a:latin typeface="Century Gothic"/>
                <a:sym typeface="Century Gothic"/>
              </a:rPr>
              <a:t>económico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contribuir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unas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sociedades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más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pacíficas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justas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al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reducir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desigualdades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género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abordar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las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causas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conflictos</a:t>
            </a: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</p:txBody>
      </p:sp>
      <p:pic>
        <p:nvPicPr>
          <p:cNvPr id="3" name="Picture 2" descr="A person holding a stick&#10;&#10;Description automatically generated with low confidence">
            <a:extLst>
              <a:ext uri="{FF2B5EF4-FFF2-40B4-BE49-F238E27FC236}">
                <a16:creationId xmlns:a16="http://schemas.microsoft.com/office/drawing/2014/main" id="{E4115297-588D-71D9-5B73-6EC2F21C2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90" y="2286448"/>
            <a:ext cx="3075310" cy="43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9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"/>
          <p:cNvSpPr txBox="1"/>
          <p:nvPr/>
        </p:nvSpPr>
        <p:spPr>
          <a:xfrm>
            <a:off x="250276" y="1017980"/>
            <a:ext cx="11691447" cy="5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36550">
              <a:buClr>
                <a:schemeClr val="accent1"/>
              </a:buClr>
              <a:buSzPts val="1500"/>
              <a:buFont typeface="Noto Sans Symbols"/>
              <a:buChar char="►"/>
            </a:pPr>
            <a:endParaRPr lang="en-US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>
              <a:buClr>
                <a:schemeClr val="accent1"/>
              </a:buClr>
              <a:buSzPts val="1500"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Adaptación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al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cambio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climático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lang="en-US" b="1" dirty="0">
              <a:solidFill>
                <a:schemeClr val="accent5"/>
              </a:solidFill>
              <a:latin typeface="Century Gothic"/>
              <a:sym typeface="Century Gothic"/>
            </a:endParaRPr>
          </a:p>
          <a:p>
            <a:pPr marL="342900" indent="-336550">
              <a:buFont typeface="Noto Sans Symbols,Sans-Serif"/>
              <a:buChar char="►"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Gambia (PBF/GMB/B-2):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promueve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cohesión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social y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resiliencia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empoderando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 las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comunidades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para que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desarrollen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mecanismos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afrontamiento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eficaces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para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gestionar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riesgos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relacionados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con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clima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construir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medios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vida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sostenibles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reducir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las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vulnerabilidades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relacionadas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con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género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mediante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enfoques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sensibles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al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género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para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prevención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conflictos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y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resiliencia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climática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. </a:t>
            </a:r>
          </a:p>
          <a:p>
            <a:pPr marL="6350"/>
            <a:endParaRPr lang="en-US" dirty="0">
              <a:solidFill>
                <a:schemeClr val="accent5"/>
              </a:solidFill>
              <a:latin typeface="Century Gothic"/>
              <a:cs typeface="Calibri" panose="020F0502020204030204"/>
            </a:endParaRPr>
          </a:p>
          <a:p>
            <a:pPr marL="6350">
              <a:buClr>
                <a:schemeClr val="accent1"/>
              </a:buClr>
              <a:buSzPts val="1500"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Mitigación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del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cambio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climático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:</a:t>
            </a:r>
          </a:p>
          <a:p>
            <a:pPr marL="342900" indent="-336550">
              <a:buSzPts val="1500"/>
              <a:buFont typeface="Noto Sans Symbols,Sans-Serif"/>
              <a:buChar char="►"/>
            </a:pPr>
            <a:r>
              <a:rPr lang="en-US" u="sng" dirty="0">
                <a:solidFill>
                  <a:srgbClr val="0563C1"/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Burundi (PBF/BDI/C-1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Century Gothic"/>
                <a:sym typeface="Century Gothic"/>
              </a:rPr>
              <a:t>: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promueve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conservación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Parque Nacional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Kibira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y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paz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sostenible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apoyando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al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gobierno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despliegue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ecoguardas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aplicación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una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estrategia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Reducción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Emisiones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por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Deforestación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Degradación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Forestal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(REDD+)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cuyo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objetivo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es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reducir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conductores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deforestación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, acceder a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los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mercados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carbono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y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proporcionar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modelos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subsistencia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alternativos que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lleven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beneficios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colaterales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a las </a:t>
            </a:r>
            <a:r>
              <a:rPr lang="en-US" dirty="0" err="1">
                <a:solidFill>
                  <a:schemeClr val="accent5"/>
                </a:solidFill>
                <a:latin typeface="Century Gothic"/>
                <a:sym typeface="Century Gothic"/>
              </a:rPr>
              <a:t>comunidades</a:t>
            </a:r>
            <a:r>
              <a:rPr lang="en-US" dirty="0">
                <a:solidFill>
                  <a:schemeClr val="accent5"/>
                </a:solidFill>
                <a:latin typeface="Century Gothic"/>
                <a:sym typeface="Century Gothic"/>
              </a:rPr>
              <a:t> locales. </a:t>
            </a:r>
          </a:p>
          <a:p>
            <a:pPr marL="342900" indent="-336550">
              <a:buSzPts val="1500"/>
              <a:buFont typeface="Noto Sans Symbols,Sans-Serif"/>
              <a:buChar char="►"/>
            </a:pPr>
            <a:endParaRPr lang="en-US" sz="1800" b="0" i="0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50">
              <a:buClr>
                <a:schemeClr val="accent1"/>
              </a:buClr>
              <a:buSzPts val="1500"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Gestión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los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recursos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</a:rPr>
              <a:t> naturales:</a:t>
            </a:r>
            <a:endParaRPr lang="en-US" b="1" dirty="0">
              <a:solidFill>
                <a:schemeClr val="accent5"/>
              </a:solidFill>
              <a:latin typeface="Century Gothic"/>
              <a:ea typeface="+mn-lt"/>
              <a:cs typeface="+mn-lt"/>
            </a:endParaRPr>
          </a:p>
          <a:p>
            <a:pPr marL="342900" indent="-336550">
              <a:buFont typeface="Noto Sans Symbols,Sans-Serif"/>
              <a:buChar char="►"/>
            </a:pPr>
            <a:r>
              <a:rPr lang="en-US" u="sng" dirty="0">
                <a:solidFill>
                  <a:srgbClr val="0563C1"/>
                </a:solidFill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Sudán </a:t>
            </a:r>
            <a:r>
              <a:rPr lang="en-US" u="sng" dirty="0">
                <a:solidFill>
                  <a:srgbClr val="0563C1"/>
                </a:solidFill>
                <a:latin typeface="Century Gothic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 </a:t>
            </a:r>
            <a:r>
              <a:rPr lang="en-US" u="sng" dirty="0">
                <a:solidFill>
                  <a:srgbClr val="0563C1"/>
                </a:solidFill>
                <a:latin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 (PBF/IRF-257):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promueve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empoderamiento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económico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 las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mujeres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impartiendo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formación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y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capacitando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a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grupos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mujeres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prácticas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agrícolas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sostenibles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. El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proyecto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también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pretendía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mejorar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acceso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 las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mujeres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a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los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recursos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naturales y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su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participación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los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comités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gestión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</a:rPr>
              <a:t>recursos</a:t>
            </a:r>
            <a:r>
              <a:rPr lang="en-US" dirty="0">
                <a:solidFill>
                  <a:schemeClr val="accent5"/>
                </a:solidFill>
                <a:latin typeface="Century Gothic"/>
              </a:rPr>
              <a:t> naturales.</a:t>
            </a:r>
            <a:endParaRPr lang="en-US" dirty="0">
              <a:solidFill>
                <a:schemeClr val="accent5"/>
              </a:solidFill>
              <a:ea typeface="+mn-lt"/>
              <a:cs typeface="+mn-lt"/>
            </a:endParaRPr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1349510" y="285980"/>
            <a:ext cx="85968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Ejemplos de proyectos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14" descr="A picture containing text, clipart, gea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143" y="305638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294099" y="1378425"/>
            <a:ext cx="11546561" cy="5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1800" b="1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Progreso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realizado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comprensión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tratamiento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riesgos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oportunidades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inclusión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seguridad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climática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Reconocimiento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integración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enfoques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sensibles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esencial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obtener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sostenibles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equitativos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eficaces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consolidación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paz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Lecciones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aprendidas</a:t>
            </a:r>
            <a:r>
              <a:rPr lang="en-US" sz="18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torno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realización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evaluaciones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integradas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fortalecimiento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asociaciones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alianzas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locales 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promoción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refuerzo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n-US" sz="18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capacidades</a:t>
            </a:r>
            <a:r>
              <a:rPr lang="en-US" sz="18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realización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evaluaciones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integradas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fundamental para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informar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ejecución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intervenciones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dirigidas</a:t>
            </a:r>
            <a:r>
              <a:rPr lang="en-US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Reforzar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asociaciones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organizaciones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sociedad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civil,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comunidades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locales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aumenta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eficacia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sostenibilidad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refuerzo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capacidades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agentes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locales,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particular las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grupos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marginados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participación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liderazgo</a:t>
            </a:r>
            <a:r>
              <a:rPr lang="en-US" sz="18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1312135" y="285992"/>
            <a:ext cx="8596668" cy="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BUENAS PRÁCTICAS Y LECCIONES APRENDIDAS (1)</a:t>
            </a:r>
            <a:b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12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05638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294103" y="1101023"/>
            <a:ext cx="11501979" cy="52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2000" b="1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2000" b="1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Otras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lecciones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clave </a:t>
            </a:r>
            <a:r>
              <a:rPr lang="en-US" sz="2000" b="1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aprendidas</a:t>
            </a:r>
            <a:r>
              <a:rPr lang="en-US" sz="2000" b="1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endParaRPr lang="en-US" sz="2000" b="0" i="0" u="none" strike="noStrike" cap="none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diseño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cuidadoso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con las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frente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identificación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prioridades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integración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análisis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interseccional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acceso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control del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naturales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puede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abordar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discriminación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se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cruzan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secuenciación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estratégica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las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del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ayuda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lograr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mejores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Clr>
                <a:schemeClr val="accent1"/>
              </a:buClr>
              <a:buSzPts val="1440"/>
              <a:buFont typeface="Wingdings" panose="05000000000000000000" pitchFamily="2" charset="2"/>
              <a:buChar char="§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incorporación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indicadores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marcos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seguimiento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evaluación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tengan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cuenta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cuestiones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sng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2000" b="0" i="0" u="sng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garantiza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consecución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previstos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contribuye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000" b="0" i="0" u="none" strike="noStrike" cap="none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</p:txBody>
      </p:sp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1312135" y="285992"/>
            <a:ext cx="8596668" cy="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BUENAS PRÁCTICAS Y LECCIONES APRENDIDAS (2)</a:t>
            </a:r>
            <a:b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12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05638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8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ba4262018_1_12"/>
          <p:cNvSpPr txBox="1">
            <a:spLocks noGrp="1"/>
          </p:cNvSpPr>
          <p:nvPr>
            <p:ph type="title"/>
          </p:nvPr>
        </p:nvSpPr>
        <p:spPr>
          <a:xfrm>
            <a:off x="1117274" y="409234"/>
            <a:ext cx="85968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g11ba4262018_1_12"/>
          <p:cNvSpPr txBox="1">
            <a:spLocks noGrp="1"/>
          </p:cNvSpPr>
          <p:nvPr>
            <p:ph type="body" idx="1"/>
          </p:nvPr>
        </p:nvSpPr>
        <p:spPr>
          <a:xfrm>
            <a:off x="249476" y="1216800"/>
            <a:ext cx="11748843" cy="4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3"/>
              </a:rPr>
              <a:t>Iniciativa de Promoción de la Igualdad de Género y la Juventud</a:t>
            </a:r>
            <a:r>
              <a:rPr lang="en-US" sz="1400" kern="10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sitio web específico que proporciona información sobre los objetivos, las áreas de interés y los proyectos apoyados por la GYPI. </a:t>
            </a:r>
          </a:p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kern="10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4"/>
              </a:rPr>
              <a:t>Revisión temática sobre seguridad climática y consolidación de la paz: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proporciona lecciones aprendidas sobre la integración de enfoques sensibles al género en la programación climática y medioambiental. Enlace: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5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5"/>
              </a:rPr>
              <a:t>Informe conjunto sobre género, clima y seguridad: Sostener una paz inclusiva en primera línea frente al cambio climático</a:t>
            </a:r>
            <a:r>
              <a:rPr lang="en-US" sz="1400" kern="10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explora las dimensiones de género del cambio climático y los riesgos para la seguridad y ofrece estudios de casos y ejemplos de enfoques sensibles al género.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6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1400" u="sng" kern="10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6"/>
              </a:rPr>
              <a:t>Curso de aprendizaje electrónico sobre cambio climático, paz y seguridad: Comprender los riesgos para la seguridad relacionados con el clima a través de un enfoque integrado</a:t>
            </a:r>
            <a:r>
              <a:rPr lang="en-US" sz="1400" kern="10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aborda el papel del género a la hora de afrontar los riesgos para la seguridad relacionados con el clima.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>
              <a:solidFill>
                <a:srgbClr val="0563C1"/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7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u="sng" kern="10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7"/>
              </a:rPr>
              <a:t>Plataforma de conocimientos sobre género y gestión de los recursos naturales en la consolidación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de la paz</a:t>
            </a:r>
            <a:r>
              <a:rPr lang="en-US" sz="1400" kern="10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proporciona recursos e información sobre la integración del género en la gestión de los recursos naturales para la consolidación de la paz.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400" u="sng" kern="10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8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u="sng" kern="10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8"/>
              </a:rPr>
              <a:t>Trello Page on Gender, Climate and Security</a:t>
            </a:r>
            <a:r>
              <a:rPr lang="en-US" sz="1400" kern="10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alojada por ONU Mujeres, recopila una serie de publicaciones, conjuntos de herramientas, estudios de casos y podcasts.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US" sz="1400" u="sng" kern="100">
              <a:solidFill>
                <a:srgbClr val="0563C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9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400" u="sng" kern="100">
                <a:solidFill>
                  <a:srgbClr val="0563C1"/>
                </a:solidFill>
                <a:effectLst/>
                <a:latin typeface="Century Gothic"/>
                <a:ea typeface="Calibri" panose="020F0502020204030204" pitchFamily="34" charset="0"/>
                <a:cs typeface="Arial"/>
                <a:hlinkClick r:id="rId9"/>
              </a:rPr>
              <a:t>Iniciativa "Más allá de las consultas"</a:t>
            </a:r>
            <a:r>
              <a:rPr lang="en-US" sz="1400" kern="100">
                <a:effectLst/>
                <a:latin typeface="Century Gothic"/>
                <a:ea typeface="Calibri" panose="020F0502020204030204" pitchFamily="34" charset="0"/>
                <a:cs typeface="Arial"/>
              </a:rPr>
              <a:t>: </a:t>
            </a:r>
            <a:r>
              <a:rPr lang="en-US" sz="1400">
                <a:solidFill>
                  <a:schemeClr val="accent5"/>
                </a:solidFill>
                <a:latin typeface="Century Gothic"/>
              </a:rPr>
              <a:t>orientaciones prácticas y herramientas para apoyar el diseño y la aplicación de procesos integradores. </a:t>
            </a:r>
            <a:endParaRPr lang="en-US" sz="1400">
              <a:latin typeface="Century Gothic" panose="020B0502020202020204" pitchFamily="34" charset="0"/>
            </a:endParaRPr>
          </a:p>
        </p:txBody>
      </p:sp>
      <p:pic>
        <p:nvPicPr>
          <p:cNvPr id="275" name="Google Shape;275;g11ba4262018_1_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9493" y="419116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3586222" y="2766218"/>
            <a:ext cx="41843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Century Gothic"/>
              <a:buNone/>
            </a:pPr>
            <a:r>
              <a:rPr lang="en-US" sz="5400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PREGUNTAS Y RESPUESTAS</a:t>
            </a:r>
            <a:endParaRPr/>
          </a:p>
        </p:txBody>
      </p:sp>
      <p:pic>
        <p:nvPicPr>
          <p:cNvPr id="282" name="Google Shape;2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472" y="5637664"/>
            <a:ext cx="1212993" cy="110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2465" y="5612020"/>
            <a:ext cx="1149274" cy="115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1009709" y="34783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ts val="3600"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Visión</a:t>
            </a: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general - Agenda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1009700" y="1384801"/>
            <a:ext cx="9670011" cy="51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spcBef>
                <a:spcPts val="0"/>
              </a:spcBef>
              <a:buSzPts val="1920"/>
              <a:buChar char="►"/>
            </a:pP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Iniciativa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Promoción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(GPI) </a:t>
            </a: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Criterios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admisibilidad</a:t>
            </a: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>
              <a:spcBef>
                <a:spcPts val="0"/>
              </a:spcBef>
              <a:buSzPts val="1920"/>
              <a:buChar char="►"/>
            </a:pP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Temas GPI 2023:</a:t>
            </a: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1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1: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Mitigación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adaptación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cambio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climático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lvl="1">
              <a:spcBef>
                <a:spcPts val="0"/>
              </a:spcBef>
              <a:buSzPts val="192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2: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Participación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r>
              <a:rPr lang="en-US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naturales</a:t>
            </a: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lvl="1">
              <a:spcBef>
                <a:spcPts val="0"/>
              </a:spcBef>
              <a:buSzPts val="1920"/>
              <a:buFontTx/>
              <a:buChar char="-"/>
            </a:pPr>
            <a:endParaRPr lang="en-US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Buenas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prácticas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lecciones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aprendidas</a:t>
            </a: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Recursos</a:t>
            </a: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endParaRPr lang="en-US" sz="24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PREGUNTAS Y RESPUESTAS</a:t>
            </a:r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28" y="347830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154999" y="480965"/>
            <a:ext cx="8871622" cy="7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accent5"/>
              </a:buClr>
              <a:buSzPts val="3600"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Iniciativa</a:t>
            </a:r>
            <a:r>
              <a:rPr lang="en-US" b="1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Promoción</a:t>
            </a:r>
            <a:r>
              <a:rPr lang="en-US" b="1" dirty="0">
                <a:solidFill>
                  <a:schemeClr val="accent5"/>
                </a:solidFill>
                <a:latin typeface="Century Gothic"/>
                <a:sym typeface="Century Gothic"/>
              </a:rPr>
              <a:t> de la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Igualdad</a:t>
            </a:r>
            <a:r>
              <a:rPr lang="en-US" b="1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Género</a:t>
            </a:r>
            <a:r>
              <a:rPr lang="en-US" b="1" dirty="0">
                <a:solidFill>
                  <a:schemeClr val="accent5"/>
                </a:solidFill>
                <a:latin typeface="Century Gothic"/>
                <a:sym typeface="Century Gothic"/>
              </a:rPr>
              <a:t> (GPI) 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690426" y="1240125"/>
            <a:ext cx="10350763" cy="530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endParaRPr lang="en-US" sz="19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2011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Fondo para la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Consolidación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Paz (PBF) puso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marcha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IPG para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asignar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consolidación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paz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promovieran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empoderamiento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IPG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apoya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Resolución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1325 del Consejo de Seguridad de la ONU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paz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seguridad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y las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resoluciones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conexas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Hasta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IPG ha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invertido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$137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millones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dólares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109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proyectos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30 </a:t>
            </a:r>
            <a:r>
              <a:rPr lang="en-US" sz="21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países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cuales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$23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millones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invirtieron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2022.</a:t>
            </a: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21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GPI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aspira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aportar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</a:t>
            </a:r>
            <a:r>
              <a:rPr lang="en-US" sz="2100" b="1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objetivo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ONU de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destinar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b="1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21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15% de las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asignaciones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consolidación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paz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igualdad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100" err="1">
                <a:solidFill>
                  <a:schemeClr val="accent5"/>
                </a:solidFill>
                <a:latin typeface="Century Gothic"/>
                <a:sym typeface="Century Gothic"/>
              </a:rPr>
              <a:t>empoderamiento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210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</a:t>
            </a:r>
            <a:r>
              <a:rPr lang="en-US" sz="2100" dirty="0">
                <a:solidFill>
                  <a:schemeClr val="accent5"/>
                </a:solidFill>
                <a:latin typeface="Century Gothic"/>
                <a:sym typeface="Century Gothic"/>
              </a:rPr>
              <a:t>. </a:t>
            </a:r>
            <a:endParaRPr lang="en-US" sz="2100" dirty="0">
              <a:solidFill>
                <a:schemeClr val="accent5"/>
              </a:solidFill>
              <a:latin typeface="Century Gothic"/>
            </a:endParaRPr>
          </a:p>
          <a:p>
            <a:pPr marL="1200150" lvl="2" indent="-298450">
              <a:spcBef>
                <a:spcPts val="1000"/>
              </a:spcBef>
              <a:buSzPts val="1720"/>
              <a:buChar char="►"/>
            </a:pP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PBF </a:t>
            </a:r>
            <a:r>
              <a:rPr lang="en-US" sz="17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superó</a:t>
            </a:r>
            <a:r>
              <a:rPr lang="en-US" sz="17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sz="17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objetivo</a:t>
            </a:r>
            <a:r>
              <a:rPr lang="en-US" sz="17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durante</a:t>
            </a:r>
            <a:r>
              <a:rPr lang="en-US" sz="17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siete</a:t>
            </a:r>
            <a:r>
              <a:rPr lang="en-US" sz="17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años</a:t>
            </a:r>
            <a:r>
              <a:rPr lang="en-US" sz="1700" b="1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consecutivos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, </a:t>
            </a:r>
            <a:r>
              <a:rPr lang="en-US" sz="1700" dirty="0" err="1">
                <a:solidFill>
                  <a:schemeClr val="accent5"/>
                </a:solidFill>
                <a:latin typeface="Century Gothic"/>
                <a:sym typeface="Century Gothic"/>
              </a:rPr>
              <a:t>alcanzando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dirty="0" err="1">
                <a:solidFill>
                  <a:schemeClr val="accent5"/>
                </a:solidFill>
                <a:latin typeface="Century Gothic"/>
                <a:sym typeface="Century Gothic"/>
              </a:rPr>
              <a:t>el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 47% </a:t>
            </a:r>
            <a:r>
              <a:rPr lang="en-US" sz="17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dirty="0" err="1">
                <a:solidFill>
                  <a:schemeClr val="accent5"/>
                </a:solidFill>
                <a:latin typeface="Century Gothic"/>
                <a:sym typeface="Century Gothic"/>
              </a:rPr>
              <a:t>toda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dirty="0" err="1">
                <a:solidFill>
                  <a:schemeClr val="accent5"/>
                </a:solidFill>
                <a:latin typeface="Century Gothic"/>
                <a:sym typeface="Century Gothic"/>
              </a:rPr>
              <a:t>su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dirty="0" err="1">
                <a:solidFill>
                  <a:schemeClr val="accent5"/>
                </a:solidFill>
                <a:latin typeface="Century Gothic"/>
                <a:sym typeface="Century Gothic"/>
              </a:rPr>
              <a:t>cartera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 </a:t>
            </a:r>
            <a:r>
              <a:rPr lang="en-US" sz="1700" dirty="0" err="1">
                <a:solidFill>
                  <a:schemeClr val="accent5"/>
                </a:solidFill>
                <a:latin typeface="Century Gothic"/>
                <a:sym typeface="Century Gothic"/>
              </a:rPr>
              <a:t>en</a:t>
            </a:r>
            <a:r>
              <a:rPr lang="en-US" sz="1700" dirty="0">
                <a:solidFill>
                  <a:schemeClr val="accent5"/>
                </a:solidFill>
                <a:latin typeface="Century Gothic"/>
                <a:sym typeface="Century Gothic"/>
              </a:rPr>
              <a:t> 2022.</a:t>
            </a:r>
            <a:endParaRPr lang="en-US" sz="1700" dirty="0">
              <a:solidFill>
                <a:schemeClr val="accent5"/>
              </a:solidFill>
              <a:latin typeface="Century Gothic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en-US" sz="2100" dirty="0">
              <a:solidFill>
                <a:schemeClr val="accent5"/>
              </a:solidFill>
              <a:latin typeface="Century Gothic"/>
              <a:sym typeface="Century Gothic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007" y="472679"/>
            <a:ext cx="707781" cy="69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47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154999" y="480965"/>
            <a:ext cx="10526718" cy="75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Criterios</a:t>
            </a:r>
            <a:r>
              <a:rPr lang="en-US" b="1" dirty="0">
                <a:solidFill>
                  <a:schemeClr val="accent5"/>
                </a:solidFill>
                <a:latin typeface="Century Gothic"/>
                <a:sym typeface="Century Gothic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Century Gothic"/>
                <a:sym typeface="Century Gothic"/>
              </a:rPr>
              <a:t>admisibilidad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336007" y="858833"/>
            <a:ext cx="11175273" cy="400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Font typeface="Arial" panose="020B0604020202020204" pitchFamily="34" charset="0"/>
              <a:buChar char="►"/>
            </a:pPr>
            <a:r>
              <a:rPr lang="en-US" sz="1800" dirty="0">
                <a:solidFill>
                  <a:schemeClr val="accent5"/>
                </a:solidFill>
                <a:latin typeface="Century Gothic"/>
              </a:rPr>
              <a:t>La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convocatoria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propuestas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contiene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una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lista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detallada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los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</a:rPr>
              <a:t>criterios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</a:rPr>
              <a:t>revisión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y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</a:rPr>
              <a:t>calendario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, </a:t>
            </a:r>
            <a:r>
              <a:rPr lang="en-US" sz="1800" dirty="0">
                <a:solidFill>
                  <a:schemeClr val="accent5"/>
                </a:solidFill>
                <a:latin typeface="Century Gothic"/>
                <a:hlinkClick r:id="rId3"/>
              </a:rPr>
              <a:t>disponibles aquí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.</a:t>
            </a:r>
          </a:p>
          <a:p>
            <a:pPr marL="742950" lvl="1" indent="-298450">
              <a:spcBef>
                <a:spcPts val="1000"/>
              </a:spcBef>
              <a:buSzPts val="1720"/>
              <a:buFont typeface="Arial" panose="020B0604020202020204" pitchFamily="34" charset="0"/>
              <a:buChar char="►"/>
            </a:pPr>
            <a:endParaRPr lang="en-US" sz="1800" dirty="0">
              <a:solidFill>
                <a:schemeClr val="accent5"/>
              </a:solidFill>
              <a:latin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Char char="►"/>
            </a:pP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Tres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tipos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1)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ONU, 2)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conjuntas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ONU y las OSC, y 3)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OSC. Deben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tener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cuenta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tanto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consideraciones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 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 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edad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  </a:t>
            </a:r>
            <a:endParaRPr lang="en-US"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1800"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>
              <a:spcBef>
                <a:spcPts val="1000"/>
              </a:spcBef>
              <a:buSzPts val="1720"/>
              <a:buChar char="►"/>
            </a:pP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marcador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género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 (GM3) 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crucial para las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 GPI, y al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menos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40% del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presupuesto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solicitado</a:t>
            </a: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asignarse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OSC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nacionales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/locales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socios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ejecutores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particular a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organizaciones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dirigidas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mujeres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 </a:t>
            </a:r>
            <a:endParaRPr lang="en-US"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endParaRPr lang="en-US"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18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Calendario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entrega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las </a:t>
            </a: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conceptuales</a:t>
            </a:r>
            <a:r>
              <a:rPr lang="en-US" sz="18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US" sz="1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viernes</a:t>
            </a:r>
            <a:r>
              <a:rPr lang="en-US" sz="1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 de </a:t>
            </a:r>
            <a:r>
              <a:rPr lang="en-US" sz="1800" u="sng" dirty="0" err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junio</a:t>
            </a:r>
            <a:r>
              <a:rPr lang="en-US" sz="18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US" sz="1800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50825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007" y="472679"/>
            <a:ext cx="707781" cy="69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9305AC-CB36-B036-FEEB-507496671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619" y="4519489"/>
            <a:ext cx="5826629" cy="193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15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3957-578B-4A36-88D3-2D5766BFE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80" y="338673"/>
            <a:ext cx="7964065" cy="788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¿</a:t>
            </a:r>
            <a:r>
              <a:rPr lang="en-US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Quién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puede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solicitarlo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5C7B-752C-4339-9544-62C42431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33" y="1247086"/>
            <a:ext cx="11530495" cy="56109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  <a:latin typeface="Century Gothic"/>
              </a:rPr>
              <a:t>Agencias, Fondos y </a:t>
            </a:r>
            <a:r>
              <a:rPr lang="en-US" sz="2400" dirty="0" err="1">
                <a:solidFill>
                  <a:schemeClr val="accent5"/>
                </a:solidFill>
                <a:latin typeface="Century Gothic"/>
              </a:rPr>
              <a:t>Programas</a:t>
            </a:r>
            <a:r>
              <a:rPr lang="en-US" sz="2400" dirty="0">
                <a:solidFill>
                  <a:schemeClr val="accent5"/>
                </a:solidFill>
                <a:latin typeface="Century Gothic"/>
              </a:rPr>
              <a:t> de la ONU (AFPs) y Organizaciones de la Sociedad Civil (OSCs)</a:t>
            </a:r>
          </a:p>
          <a:p>
            <a:pPr marL="0" indent="0">
              <a:buNone/>
            </a:pPr>
            <a:endParaRPr lang="en-US" sz="1000" b="1" dirty="0">
              <a:solidFill>
                <a:schemeClr val="accent5"/>
              </a:solidFill>
              <a:latin typeface="Century Gothic"/>
            </a:endParaRPr>
          </a:p>
          <a:p>
            <a:pPr marL="0" indent="0">
              <a:buNone/>
            </a:pPr>
            <a:r>
              <a:rPr lang="en-US" sz="2400" b="1" u="sng" dirty="0" err="1">
                <a:solidFill>
                  <a:schemeClr val="accent5"/>
                </a:solidFill>
                <a:latin typeface="Century Gothic"/>
              </a:rPr>
              <a:t>Propuestas</a:t>
            </a:r>
            <a:r>
              <a:rPr lang="en-US" sz="2400" b="1" u="sng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2400" b="1" u="sng" dirty="0" err="1">
                <a:solidFill>
                  <a:schemeClr val="accent5"/>
                </a:solidFill>
                <a:latin typeface="Century Gothic"/>
              </a:rPr>
              <a:t>organismos</a:t>
            </a:r>
            <a:r>
              <a:rPr lang="en-US" sz="2400" b="1" u="sng" dirty="0">
                <a:solidFill>
                  <a:schemeClr val="accent5"/>
                </a:solidFill>
                <a:latin typeface="Century Gothic"/>
              </a:rPr>
              <a:t> de la ONU</a:t>
            </a:r>
            <a:endParaRPr lang="en-US" sz="2400" dirty="0">
              <a:solidFill>
                <a:schemeClr val="accent5"/>
              </a:solidFill>
              <a:latin typeface="Century Gothic"/>
            </a:endParaRP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entury Gothic"/>
              </a:rPr>
              <a:t>Máximo dos propuestas por iniciativa por UNCT (2 YPI y 2 GPI)</a:t>
            </a:r>
          </a:p>
          <a:p>
            <a:pPr lvl="1"/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Todas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las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propuestas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del Equipo de las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Naciones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Unidas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país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y de las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organizaciones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la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sociedad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civil de las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Naciones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Unidas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deben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contar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con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respaldo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del/la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Coordinador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/a 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Residente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(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presentación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una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carta de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endoso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firmada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solidFill>
                  <a:schemeClr val="accent5"/>
                </a:solidFill>
                <a:latin typeface="Century Gothic"/>
              </a:rPr>
              <a:t> Propuestas conjuntas de la ONU</a:t>
            </a:r>
            <a:endParaRPr lang="en-US" sz="2400" dirty="0">
              <a:solidFill>
                <a:schemeClr val="accent5"/>
              </a:solidFill>
            </a:endParaRPr>
          </a:p>
          <a:p>
            <a:pPr lvl="1"/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Subvenciones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entre $800.000 y $2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millones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dólares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por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proyecto</a:t>
            </a:r>
          </a:p>
          <a:p>
            <a:pPr lvl="1"/>
            <a:r>
              <a:rPr lang="en-US" sz="1600" dirty="0">
                <a:solidFill>
                  <a:schemeClr val="accent5"/>
                </a:solidFill>
                <a:latin typeface="Century Gothic"/>
              </a:rPr>
              <a:t>2-3 socios de la ONU como receptores directos de fondos por proyecto</a:t>
            </a:r>
          </a:p>
          <a:p>
            <a:pPr marL="400050">
              <a:buFont typeface="+mj-lt"/>
              <a:buAutoNum type="arabicPeriod"/>
            </a:pPr>
            <a:r>
              <a:rPr lang="en-US" sz="2400" b="1" dirty="0">
                <a:solidFill>
                  <a:schemeClr val="accent5"/>
                </a:solidFill>
                <a:latin typeface="Century Gothic"/>
              </a:rPr>
              <a:t> Propuestas conjuntas ONU-OSC</a:t>
            </a:r>
          </a:p>
          <a:p>
            <a:pPr marL="800100" lvl="1"/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Subvenciones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entre $800.000 y $2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millones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dólares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por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proyecto</a:t>
            </a:r>
            <a:endParaRPr lang="en-US" sz="1600" dirty="0">
              <a:solidFill>
                <a:schemeClr val="accent5"/>
              </a:solidFill>
              <a:latin typeface="Century Gothic"/>
            </a:endParaRPr>
          </a:p>
          <a:p>
            <a:pPr marL="800100" lvl="1"/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Máximo 2 socios de la ONU y 1 socio de la OSC como beneficiarios directos de fondos por proyecto</a:t>
            </a:r>
            <a:endParaRPr lang="en-US" sz="1600" dirty="0">
              <a:solidFill>
                <a:schemeClr val="accent5"/>
              </a:solidFill>
              <a:latin typeface="Century Gothic"/>
            </a:endParaRPr>
          </a:p>
          <a:p>
            <a:pPr marL="800100" lvl="1"/>
            <a:r>
              <a:rPr lang="en-US" sz="1600" dirty="0">
                <a:solidFill>
                  <a:schemeClr val="accent5"/>
                </a:solidFill>
                <a:latin typeface="Century Gothic"/>
                <a:sym typeface="Wingdings" panose="05000000000000000000" pitchFamily="2" charset="2"/>
              </a:rPr>
              <a:t>Los socios de las OSC deben cumplir los criterios de elegibilidad</a:t>
            </a:r>
            <a:endParaRPr lang="en-US" sz="2000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00050"/>
            <a:endParaRPr lang="en-US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accent5"/>
              </a:solidFill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AB185-A915-4DB6-80F3-F0A224BF81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9" y="338673"/>
            <a:ext cx="707781" cy="6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6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64F5C-5F51-4B44-9C20-E2294FA7D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" y="564588"/>
            <a:ext cx="707781" cy="69269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E350473-8E6D-473E-840F-155549FD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99" y="564588"/>
            <a:ext cx="7964065" cy="7888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¿</a:t>
            </a:r>
            <a:r>
              <a:rPr lang="en-US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Quién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puede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entury Gothic" panose="020B0502020202020204" pitchFamily="34" charset="0"/>
              </a:rPr>
              <a:t>solicitarlo</a:t>
            </a:r>
            <a:r>
              <a:rPr lang="en-US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? (2/2)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F3AF5B-D226-4D2B-850E-CC1EC1D0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61" y="1606570"/>
            <a:ext cx="10925366" cy="443463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accent5"/>
                </a:solidFill>
                <a:latin typeface="Century Gothic"/>
              </a:rPr>
              <a:t>Presentaciones de las OSC</a:t>
            </a:r>
            <a:endParaRPr lang="en-US" sz="2000" b="1" u="sng" dirty="0">
              <a:solidFill>
                <a:schemeClr val="accent5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Un máximo de dos propuestas por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iniciativa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y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organización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todo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mundo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(</a:t>
            </a:r>
            <a:r>
              <a:rPr lang="en-US" sz="1800" dirty="0">
                <a:solidFill>
                  <a:schemeClr val="accent5"/>
                </a:solidFill>
                <a:latin typeface="Century Gothic"/>
              </a:rPr>
              <a:t>2 GPI - 2 YPI)</a:t>
            </a:r>
            <a:endParaRPr lang="en-US">
              <a:solidFill>
                <a:schemeClr val="accent5"/>
              </a:solidFill>
              <a:ea typeface="+mn-lt"/>
              <a:cs typeface="+mn-lt"/>
            </a:endParaRPr>
          </a:p>
          <a:p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Subvenciones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de entre $300.000 y $2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millones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dólares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por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proyecto</a:t>
            </a:r>
            <a:endParaRPr lang="en-US" sz="2000" dirty="0" err="1">
              <a:solidFill>
                <a:schemeClr val="accent5"/>
              </a:solidFill>
              <a:ea typeface="+mn-lt"/>
              <a:cs typeface="+mn-lt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Máximo </a:t>
            </a:r>
            <a:r>
              <a:rPr lang="en-US" sz="2000" err="1">
                <a:solidFill>
                  <a:schemeClr val="accent5"/>
                </a:solidFill>
                <a:latin typeface="Century Gothic"/>
              </a:rPr>
              <a:t>una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OSC </a:t>
            </a:r>
            <a:r>
              <a:rPr lang="en-US" sz="2000" err="1">
                <a:solidFill>
                  <a:schemeClr val="accent5"/>
                </a:solidFill>
                <a:latin typeface="Century Gothic"/>
              </a:rPr>
              <a:t>como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accent5"/>
                </a:solidFill>
                <a:latin typeface="Century Gothic"/>
              </a:rPr>
              <a:t>beneficiaria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accent5"/>
                </a:solidFill>
                <a:latin typeface="Century Gothic"/>
              </a:rPr>
              <a:t>directa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2000" err="1">
                <a:solidFill>
                  <a:schemeClr val="accent5"/>
                </a:solidFill>
                <a:latin typeface="Century Gothic"/>
              </a:rPr>
              <a:t>fondos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accent5"/>
                </a:solidFill>
                <a:latin typeface="Century Gothic"/>
              </a:rPr>
              <a:t>por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err="1">
                <a:solidFill>
                  <a:schemeClr val="accent5"/>
                </a:solidFill>
                <a:latin typeface="Century Gothic"/>
              </a:rPr>
              <a:t>proyecto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lvl="1" indent="-342900"/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Cumplir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los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criterios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1600" dirty="0" err="1">
                <a:solidFill>
                  <a:schemeClr val="accent5"/>
                </a:solidFill>
                <a:latin typeface="Century Gothic"/>
              </a:rPr>
              <a:t>elegibilidad</a:t>
            </a:r>
            <a:r>
              <a:rPr lang="en-US" sz="1600" dirty="0">
                <a:solidFill>
                  <a:schemeClr val="accent5"/>
                </a:solidFill>
                <a:latin typeface="Century Gothic"/>
              </a:rPr>
              <a:t> de las OSC.</a:t>
            </a:r>
            <a:endParaRPr lang="en-US">
              <a:solidFill>
                <a:schemeClr val="accent5"/>
              </a:solidFill>
              <a:cs typeface="Calibri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Las notas conceptuales pueden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+mn-lt"/>
                <a:cs typeface="+mn-lt"/>
              </a:rPr>
              <a:t>ser presentadas por la OSC de forma independiente, y en la fase de aprobación final de las propuestas de proyecto completas se requiere la aprobación del CR/DSRSG/SRSG y del gobierno. 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r>
              <a:rPr lang="en-US" sz="2000" dirty="0">
                <a:solidFill>
                  <a:schemeClr val="accent5"/>
                </a:solidFill>
                <a:latin typeface="Century Gothic"/>
              </a:rPr>
              <a:t>Se recomienda a todas las organizaciones de la sociedad civil solicitantes que se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pongan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contacto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con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secretariados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o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los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puntos </a:t>
            </a:r>
            <a:r>
              <a:rPr lang="en-US" sz="2000" dirty="0" err="1">
                <a:solidFill>
                  <a:schemeClr val="accent5"/>
                </a:solidFill>
                <a:latin typeface="Century Gothic"/>
              </a:rPr>
              <a:t>focales</a:t>
            </a:r>
            <a:r>
              <a:rPr lang="en-US" sz="2000" dirty="0">
                <a:solidFill>
                  <a:schemeClr val="accent5"/>
                </a:solidFill>
                <a:latin typeface="Century Gothic"/>
              </a:rPr>
              <a:t> del PBF locales.</a:t>
            </a:r>
          </a:p>
          <a:p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pPr marL="1028700" lvl="1">
              <a:buFont typeface="Wingdings,Sans-Serif"/>
              <a:buChar char="§"/>
            </a:pPr>
            <a:endParaRPr lang="en-US" sz="2000" dirty="0">
              <a:solidFill>
                <a:schemeClr val="accent5"/>
              </a:solidFill>
              <a:latin typeface="Century Gothic"/>
              <a:ea typeface="+mn-lt"/>
              <a:cs typeface="+mn-lt"/>
            </a:endParaRPr>
          </a:p>
          <a:p>
            <a:pPr marL="1028700" lvl="1">
              <a:buFont typeface="Wingdings,Sans-Serif"/>
              <a:buChar char="§"/>
            </a:pPr>
            <a:endParaRPr lang="en-US" sz="2000" dirty="0">
              <a:solidFill>
                <a:schemeClr val="accent5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2000" b="1" u="sng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4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64F5C-5F51-4B44-9C20-E2294FA7D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" y="564588"/>
            <a:ext cx="707781" cy="69269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F3AF5B-D226-4D2B-850E-CC1EC1D0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43" y="1470618"/>
            <a:ext cx="10951478" cy="49975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Registrada formalmente 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como organización sin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ánimo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lucro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,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durante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la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duración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del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proyecto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propuesto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1)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país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donde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se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encuentra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la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sede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y 2)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país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donde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se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implementara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proyecto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r>
              <a:rPr lang="en-GB" sz="2000" dirty="0">
                <a:solidFill>
                  <a:schemeClr val="accent5"/>
                </a:solidFill>
                <a:latin typeface="Century Gothic"/>
              </a:rPr>
              <a:t>Se requiere recibir una </a:t>
            </a:r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puntuación de bajo riesgo en una microevaluación del HACT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en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país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 del </a:t>
            </a:r>
            <a:r>
              <a:rPr lang="en-GB" sz="2000" dirty="0" err="1">
                <a:solidFill>
                  <a:schemeClr val="accent5"/>
                </a:solidFill>
                <a:latin typeface="Century Gothic"/>
              </a:rPr>
              <a:t>proyecto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. </a:t>
            </a:r>
            <a:r>
              <a:rPr lang="en-GB" sz="1600" dirty="0" err="1">
                <a:solidFill>
                  <a:schemeClr val="accent5"/>
                </a:solidFill>
                <a:latin typeface="Century Gothic"/>
              </a:rPr>
              <a:t>Puede</a:t>
            </a:r>
            <a:r>
              <a:rPr lang="en-GB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1600" dirty="0" err="1">
                <a:solidFill>
                  <a:schemeClr val="accent5"/>
                </a:solidFill>
                <a:latin typeface="Century Gothic"/>
              </a:rPr>
              <a:t>consultar</a:t>
            </a:r>
            <a:r>
              <a:rPr lang="en-GB" sz="16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GB" sz="1600" dirty="0" err="1">
                <a:solidFill>
                  <a:schemeClr val="accent5"/>
                </a:solidFill>
                <a:latin typeface="Century Gothic"/>
              </a:rPr>
              <a:t>el</a:t>
            </a:r>
            <a:r>
              <a:rPr lang="en-GB" sz="1600" dirty="0">
                <a:solidFill>
                  <a:schemeClr val="accent5"/>
                </a:solidFill>
                <a:latin typeface="Century Gothic"/>
              </a:rPr>
              <a:t> </a:t>
            </a:r>
            <a:r>
              <a:rPr lang="en-GB" sz="1600" dirty="0" err="1">
                <a:solidFill>
                  <a:schemeClr val="accent5"/>
                </a:solidFill>
                <a:latin typeface="Century Gothic"/>
              </a:rPr>
              <a:t>cuestionario</a:t>
            </a:r>
            <a:r>
              <a:rPr lang="en-GB" sz="1600" dirty="0">
                <a:solidFill>
                  <a:schemeClr val="accent5"/>
                </a:solidFill>
                <a:latin typeface="Century Gothic"/>
              </a:rPr>
              <a:t> del HACT </a:t>
            </a:r>
            <a:r>
              <a:rPr lang="en-GB" sz="1600" dirty="0">
                <a:solidFill>
                  <a:schemeClr val="accent5"/>
                </a:solidFill>
                <a:latin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n-GB" sz="1600" dirty="0">
                <a:solidFill>
                  <a:schemeClr val="accent5"/>
                </a:solidFill>
                <a:latin typeface="Century Gothic"/>
              </a:rPr>
              <a:t>.</a:t>
            </a:r>
            <a:endParaRPr lang="en-GB" sz="1600">
              <a:solidFill>
                <a:schemeClr val="accent5"/>
              </a:solidFill>
              <a:cs typeface="Calibri"/>
            </a:endParaRPr>
          </a:p>
          <a:p>
            <a:endParaRPr lang="en-GB" sz="1600" dirty="0">
              <a:solidFill>
                <a:schemeClr val="accent5"/>
              </a:solidFill>
              <a:latin typeface="Century Gothic"/>
            </a:endParaRP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Century Gothic"/>
              </a:rPr>
              <a:t>Si ya se ha evaluado, se aceptarán las puntuaciones de bajo riesgo a partir de enero de 2022.</a:t>
            </a:r>
          </a:p>
          <a:p>
            <a:pPr lvl="1"/>
            <a:r>
              <a:rPr lang="en-GB" sz="2000" dirty="0">
                <a:solidFill>
                  <a:schemeClr val="accent5"/>
                </a:solidFill>
                <a:latin typeface="Century Gothic"/>
              </a:rPr>
              <a:t>Si aún no han sido evaluadas, PBF encargará microevaluaciones a las organizaciones invitadas a la segunda fase. </a:t>
            </a:r>
          </a:p>
          <a:p>
            <a:r>
              <a:rPr lang="en-GB" sz="2000" b="1" dirty="0">
                <a:solidFill>
                  <a:schemeClr val="accent5"/>
                </a:solidFill>
                <a:latin typeface="Century Gothic"/>
              </a:rPr>
              <a:t>Referencia de la ONU o de un donante </a:t>
            </a:r>
            <a:r>
              <a:rPr lang="en-GB" sz="2000" dirty="0">
                <a:solidFill>
                  <a:schemeClr val="accent5"/>
                </a:solidFill>
                <a:latin typeface="Century Gothic"/>
              </a:rPr>
              <a:t>del país del proyecto, que acredite una gestión financiera y programática satisfactoria de una subvención en los últimos tres años.</a:t>
            </a:r>
            <a:endParaRPr lang="en-US" sz="2000" dirty="0">
              <a:solidFill>
                <a:schemeClr val="accent5"/>
              </a:solidFill>
              <a:latin typeface="Century Gothic"/>
            </a:endParaRPr>
          </a:p>
          <a:p>
            <a:endParaRPr lang="en-GB" sz="2000" dirty="0">
              <a:solidFill>
                <a:schemeClr val="accent5"/>
              </a:solidFill>
              <a:latin typeface="Century Gothic"/>
            </a:endParaRPr>
          </a:p>
          <a:p>
            <a:r>
              <a:rPr lang="en-GB" sz="2000" dirty="0">
                <a:solidFill>
                  <a:schemeClr val="accent5"/>
                </a:solidFill>
                <a:latin typeface="Century Gothic"/>
              </a:rPr>
              <a:t>En la segunda fase: Se revisarán las OSC en relación con la prevención de la explotación y el abuso sexuales (PSEA)</a:t>
            </a:r>
          </a:p>
          <a:p>
            <a:pPr marL="1028700" lvl="1">
              <a:buFont typeface="Wingdings,Sans-Serif"/>
              <a:buChar char="§"/>
            </a:pPr>
            <a:endParaRPr lang="en-US" sz="1800" dirty="0">
              <a:solidFill>
                <a:schemeClr val="accent5"/>
              </a:solidFill>
              <a:latin typeface="Century Gothic"/>
              <a:ea typeface="+mn-lt"/>
              <a:cs typeface="+mn-lt"/>
            </a:endParaRPr>
          </a:p>
          <a:p>
            <a:pPr marL="1028700" lvl="1">
              <a:buFont typeface="Wingdings,Sans-Serif"/>
              <a:buChar char="§"/>
            </a:pPr>
            <a:endParaRPr lang="en-US" sz="1800" dirty="0">
              <a:solidFill>
                <a:schemeClr val="accent5"/>
              </a:solidFill>
              <a:latin typeface="Trebuchet MS" panose="020B0603020202020204"/>
              <a:ea typeface="+mn-lt"/>
              <a:cs typeface="+mn-lt"/>
            </a:endParaRPr>
          </a:p>
          <a:p>
            <a:pPr marL="0" indent="0">
              <a:buNone/>
            </a:pPr>
            <a:endParaRPr lang="en-US" sz="1800" b="1" u="sng" dirty="0">
              <a:solidFill>
                <a:schemeClr val="accent5"/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06D69D-BF4E-3D8C-3545-D897F8A1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8" y="564588"/>
            <a:ext cx="9507675" cy="78883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5"/>
                </a:solidFill>
                <a:latin typeface="Century Gothic"/>
              </a:rPr>
              <a:t>Criterios</a:t>
            </a:r>
            <a:r>
              <a:rPr lang="en-US" b="1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b="1" dirty="0" err="1">
                <a:solidFill>
                  <a:schemeClr val="accent5"/>
                </a:solidFill>
                <a:latin typeface="Century Gothic"/>
              </a:rPr>
              <a:t>admisibilidad</a:t>
            </a:r>
            <a:r>
              <a:rPr lang="en-US" b="1" dirty="0">
                <a:solidFill>
                  <a:schemeClr val="accent5"/>
                </a:solidFill>
                <a:latin typeface="Century Gothic"/>
              </a:rPr>
              <a:t> de las OSC </a:t>
            </a:r>
            <a:endParaRPr lang="en-US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8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6"/>
          <p:cNvGraphicFramePr/>
          <p:nvPr>
            <p:extLst>
              <p:ext uri="{D42A27DB-BD31-4B8C-83A1-F6EECF244321}">
                <p14:modId xmlns:p14="http://schemas.microsoft.com/office/powerpoint/2010/main" val="1423024023"/>
              </p:ext>
            </p:extLst>
          </p:nvPr>
        </p:nvGraphicFramePr>
        <p:xfrm>
          <a:off x="1270142" y="1649924"/>
          <a:ext cx="9529938" cy="29743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52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972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latin typeface="Century Gothic"/>
                        </a:rPr>
                        <a:t>Marcador</a:t>
                      </a:r>
                      <a:r>
                        <a:rPr lang="en-US" sz="2400" u="none" strike="noStrike" cap="none" dirty="0">
                          <a:latin typeface="Century Gothic"/>
                        </a:rPr>
                        <a:t> de </a:t>
                      </a:r>
                      <a:r>
                        <a:rPr lang="en-US" sz="2400" u="none" strike="noStrike" cap="none" dirty="0" err="1">
                          <a:latin typeface="Century Gothic"/>
                        </a:rPr>
                        <a:t>género</a:t>
                      </a:r>
                      <a:r>
                        <a:rPr lang="en-US" sz="2400" u="none" strike="noStrike" cap="none" dirty="0">
                          <a:latin typeface="Century Gothic"/>
                        </a:rPr>
                        <a:t> 3</a:t>
                      </a:r>
                      <a:endParaRPr sz="2400" dirty="0">
                        <a:latin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4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2100" u="sng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El </a:t>
                      </a:r>
                      <a:r>
                        <a:rPr lang="en-US" sz="2100" u="sng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objetivo</a:t>
                      </a:r>
                      <a:r>
                        <a:rPr lang="en-US" sz="2100" u="sng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principal 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del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proyecto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es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promover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la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igualdad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género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y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</a:rPr>
                        <a:t>el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 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</a:rPr>
                        <a:t>empoderamiento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 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de las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mujeres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en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el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contexto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de la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consolidación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paz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.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 </a:t>
                      </a:r>
                      <a:endParaRPr sz="2100" kern="1200" dirty="0">
                        <a:solidFill>
                          <a:schemeClr val="accent5"/>
                        </a:solidFill>
                        <a:latin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4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La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igualdad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género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es 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un pilar fundamental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</a:rPr>
                        <a:t>en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 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</a:rPr>
                        <a:t>el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u="sng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diseño</a:t>
                      </a:r>
                      <a:r>
                        <a:rPr lang="en-US" sz="2100" u="sng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del </a:t>
                      </a:r>
                      <a:r>
                        <a:rPr lang="en-US" sz="2100" u="sng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proyecto</a:t>
                      </a:r>
                      <a:r>
                        <a:rPr lang="en-US" sz="2100" u="sng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y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los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 de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</a:rPr>
                        <a:t>los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 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</a:rPr>
                        <a:t>resultados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esperados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.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 </a:t>
                      </a:r>
                      <a:endParaRPr sz="2100" kern="1200" dirty="0">
                        <a:solidFill>
                          <a:schemeClr val="accent5"/>
                        </a:solidFill>
                        <a:latin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El 80-100% del </a:t>
                      </a:r>
                      <a:r>
                        <a:rPr lang="en-US" sz="2100" u="sng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presupuesto</a:t>
                      </a:r>
                      <a:r>
                        <a:rPr lang="en-US" sz="2100" u="sng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total se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destina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a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 la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igualdad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de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género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y 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</a:rPr>
                        <a:t>al 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empoderamiento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 de las </a:t>
                      </a:r>
                      <a:r>
                        <a:rPr lang="en-US" sz="2100" kern="1200" dirty="0" err="1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mujeres</a:t>
                      </a:r>
                      <a:r>
                        <a:rPr lang="en-US" sz="2100" kern="1200" dirty="0">
                          <a:solidFill>
                            <a:schemeClr val="accent5"/>
                          </a:solidFill>
                          <a:latin typeface="Century Gothic"/>
                          <a:sym typeface="Century Gothic"/>
                        </a:rPr>
                        <a:t>.</a:t>
                      </a:r>
                      <a:endParaRPr lang="en-US" sz="2100" kern="1200" dirty="0">
                        <a:solidFill>
                          <a:schemeClr val="accent5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1200924" y="365197"/>
            <a:ext cx="85968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Marcador de género 3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6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84847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B3D2F-7BD5-02C7-03E2-0CBEB16F3C7B}"/>
              </a:ext>
            </a:extLst>
          </p:cNvPr>
          <p:cNvSpPr txBox="1"/>
          <p:nvPr/>
        </p:nvSpPr>
        <p:spPr>
          <a:xfrm>
            <a:off x="847033" y="4691809"/>
            <a:ext cx="10468032" cy="1190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100" dirty="0"/>
          </a:p>
          <a:p>
            <a:pPr marL="742950" lvl="1" indent="-298450" algn="l" rtl="0">
              <a:spcBef>
                <a:spcPts val="1000"/>
              </a:spcBef>
              <a:spcAft>
                <a:spcPts val="0"/>
              </a:spcAft>
              <a:buSzPts val="1720"/>
              <a:buChar char="►"/>
            </a:pPr>
            <a:r>
              <a:rPr lang="en-US" sz="2100" dirty="0">
                <a:solidFill>
                  <a:schemeClr val="accent5"/>
                </a:solidFill>
                <a:latin typeface="Century Gothic"/>
              </a:rPr>
              <a:t>La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Guía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sobre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marcadores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de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género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del PBF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contiene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más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 </a:t>
            </a:r>
            <a:r>
              <a:rPr lang="en-US" sz="2100" dirty="0" err="1">
                <a:solidFill>
                  <a:schemeClr val="accent5"/>
                </a:solidFill>
                <a:latin typeface="Century Gothic"/>
              </a:rPr>
              <a:t>información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, </a:t>
            </a:r>
            <a:r>
              <a:rPr lang="en-US" sz="2100" dirty="0">
                <a:solidFill>
                  <a:schemeClr val="accent5"/>
                </a:solidFill>
                <a:latin typeface="Century Gothic"/>
                <a:hlinkClick r:id="rId4"/>
              </a:rPr>
              <a:t>disponible aquí</a:t>
            </a:r>
            <a:r>
              <a:rPr lang="en-US" sz="2100" dirty="0">
                <a:solidFill>
                  <a:schemeClr val="accent5"/>
                </a:solidFill>
                <a:latin typeface="Century Gothic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1200924" y="384847"/>
            <a:ext cx="8596668" cy="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Lecciones aprendidas</a:t>
            </a:r>
            <a:endParaRPr b="1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5" descr="A picture containing text, clipart, ge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143" y="384847"/>
            <a:ext cx="707781" cy="69269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5"/>
          <p:cNvSpPr txBox="1">
            <a:spLocks noGrp="1"/>
          </p:cNvSpPr>
          <p:nvPr>
            <p:ph type="body" idx="1"/>
          </p:nvPr>
        </p:nvSpPr>
        <p:spPr>
          <a:xfrm>
            <a:off x="493143" y="555568"/>
            <a:ext cx="11205714" cy="544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Principales razones por las que las notas conceptuales no han sido seleccionadas en el pasado:</a:t>
            </a:r>
            <a:endParaRPr sz="20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AutoNum type="arabicPeriod"/>
            </a:pP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Vínculo con la consolidación de la paz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Las propuestas seleccionadas fueron capaces de 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articular claramente el vínculo entre las intervenciones propuestas y los resultados previstos en </a:t>
            </a:r>
            <a:r>
              <a:rPr lang="en-US" sz="2000" b="1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 de consolidación de la paz.</a:t>
            </a:r>
            <a:endParaRPr sz="2000"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2000" b="1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AutoNum type="arabicPeriod"/>
            </a:pP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Sensibilidad a las cuestiones de género y juventud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Las notas conceptuales que tuvieron éxito 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situaron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este aspecto en el 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centro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su propuesta.</a:t>
            </a:r>
            <a:endParaRPr sz="2000" dirty="0"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800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AutoNum type="arabicPeriod"/>
            </a:pPr>
            <a:r>
              <a:rPr lang="en-US" sz="2000" b="1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Innovación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Las notas conceptuales de éxito explicaban </a:t>
            </a:r>
            <a:r>
              <a:rPr lang="en-US" sz="2000" u="sng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y por qué </a:t>
            </a:r>
            <a:r>
              <a:rPr lang="en-US" sz="2000" dirty="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 propuesta era innovadora. </a:t>
            </a:r>
            <a:endParaRPr sz="20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lang="en-US" b="1" u="sng" dirty="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sz="2000" dirty="0">
                <a:solidFill>
                  <a:schemeClr val="accent5"/>
                </a:solidFill>
                <a:latin typeface="Century Gothic"/>
                <a:sym typeface="Century Gothic"/>
              </a:rPr>
              <a:t>Los criterios de evaluación figuran en la convocatoria de propuestas.</a:t>
            </a:r>
            <a:endParaRPr sz="2000" dirty="0">
              <a:solidFill>
                <a:schemeClr val="accent5"/>
              </a:solidFill>
              <a:latin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9dc44b34-9e2b-42ea-86f7-9ee7f71036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EE66ABB701488670DDA4F2261003" ma:contentTypeVersion="22" ma:contentTypeDescription="Create a new document." ma:contentTypeScope="" ma:versionID="dd7efc7d9e16a36a44cc953efa0690aa">
  <xsd:schema xmlns:xsd="http://www.w3.org/2001/XMLSchema" xmlns:xs="http://www.w3.org/2001/XMLSchema" xmlns:p="http://schemas.microsoft.com/office/2006/metadata/properties" xmlns:ns2="9dc44b34-9e2b-42ea-86f7-9ee7f71036fc" xmlns:ns3="3352a50b-fe51-4c0c-a9ac-ac90f8281031" xmlns:ns4="985ec44e-1bab-4c0b-9df0-6ba128686fc9" targetNamespace="http://schemas.microsoft.com/office/2006/metadata/properties" ma:root="true" ma:fieldsID="43d15a7234b3fe12f11b2f0c1b5d944d" ns2:_="" ns3:_="" ns4:_="">
    <xsd:import namespace="9dc44b34-9e2b-42ea-86f7-9ee7f71036fc"/>
    <xsd:import namespace="3352a50b-fe51-4c0c-a9ac-ac90f8281031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44b34-9e2b-42ea-86f7-9ee7f71036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2a50b-fe51-4c0c-a9ac-ac90f8281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a0e6bb3-9d44-4933-87fb-d1905e1e72b6}" ma:internalName="TaxCatchAll" ma:showField="CatchAllData" ma:web="3352a50b-fe51-4c0c-a9ac-ac90f8281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E716FE-21B2-423E-A238-74FC9006BC4F}">
  <ds:schemaRefs>
    <ds:schemaRef ds:uri="http://schemas.microsoft.com/office/2006/metadata/properties"/>
    <ds:schemaRef ds:uri="http://schemas.microsoft.com/office/infopath/2007/PartnerControls"/>
    <ds:schemaRef ds:uri="985ec44e-1bab-4c0b-9df0-6ba128686fc9"/>
    <ds:schemaRef ds:uri="9dc44b34-9e2b-42ea-86f7-9ee7f71036fc"/>
  </ds:schemaRefs>
</ds:datastoreItem>
</file>

<file path=customXml/itemProps2.xml><?xml version="1.0" encoding="utf-8"?>
<ds:datastoreItem xmlns:ds="http://schemas.openxmlformats.org/officeDocument/2006/customXml" ds:itemID="{B5DCA08E-5F18-41FE-85DF-A50C4DDA02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44b34-9e2b-42ea-86f7-9ee7f71036fc"/>
    <ds:schemaRef ds:uri="3352a50b-fe51-4c0c-a9ac-ac90f8281031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BA101-BE10-4488-8BB5-5482EAF282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2242</Words>
  <Application>Microsoft Office PowerPoint</Application>
  <PresentationFormat>Widescreen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Noto Sans Symbols</vt:lpstr>
      <vt:lpstr>Noto Sans Symbols,Sans-Serif</vt:lpstr>
      <vt:lpstr>Wingdings,Sans-Serif</vt:lpstr>
      <vt:lpstr>Arial</vt:lpstr>
      <vt:lpstr>Calibri</vt:lpstr>
      <vt:lpstr>Calibri Light</vt:lpstr>
      <vt:lpstr>Century Gothic</vt:lpstr>
      <vt:lpstr>Trebuchet MS</vt:lpstr>
      <vt:lpstr>Wingdings</vt:lpstr>
      <vt:lpstr>Office Theme</vt:lpstr>
      <vt:lpstr>Fondo para la Consolidación de Paz Iniciativa de Promoción de la Igualdad de Género 2023</vt:lpstr>
      <vt:lpstr>Visión general - Agenda</vt:lpstr>
      <vt:lpstr>Iniciativa de Promoción de la Igualdad de Género (GPI) </vt:lpstr>
      <vt:lpstr>Criterios de admisibilidad</vt:lpstr>
      <vt:lpstr>¿Quién puede solicitarlo? (1/2)</vt:lpstr>
      <vt:lpstr>¿Quién puede solicitarlo? (2/2)</vt:lpstr>
      <vt:lpstr>Criterios de admisibilidad de las OSC </vt:lpstr>
      <vt:lpstr>Marcador de género 3</vt:lpstr>
      <vt:lpstr>Lecciones aprendidas</vt:lpstr>
      <vt:lpstr>Enfoque temático GPI</vt:lpstr>
      <vt:lpstr>Tema 1: Mitigación y adaptación al cambio climático</vt:lpstr>
      <vt:lpstr>Tema 2: Participación de las mujeres en la gestión de los recursos naturales </vt:lpstr>
      <vt:lpstr>Ejemplos de proyectos </vt:lpstr>
      <vt:lpstr>BUENAS PRÁCTICAS Y LECCIONES APRENDIDAS (1) </vt:lpstr>
      <vt:lpstr>BUENAS PRÁCTICAS Y LECCIONES APRENDIDAS (2) </vt:lpstr>
      <vt:lpstr>Recursos</vt:lpstr>
      <vt:lpstr>PREGUNTAS Y RESPUESTAS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Kyra N. Luchtenberg</dc:creator>
  <cp:keywords>, docId:E0356B44C753BFFB573341661B86E016</cp:keywords>
  <cp:lastModifiedBy>Ylva Skondal</cp:lastModifiedBy>
  <cp:revision>94</cp:revision>
  <dcterms:created xsi:type="dcterms:W3CDTF">2023-05-07T09:59:36Z</dcterms:created>
  <dcterms:modified xsi:type="dcterms:W3CDTF">2023-05-10T16:31:16Z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0x010100B4AEEE66ABB701488670DDA4F2261003</vt:lpwstr>
  </property>
  <property fmtid="{D5CDD505-2E9C-101B-9397-08002B2CF9AE}" pid="3" name="MediaServiceImageTags">
    <vt:lpwstr/>
  </property>
</Properties>
</file>