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gjnfdofMNHi8wfMPE9huT9suHW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E321A67-C06B-40C2-BC81-A9005EF1B3D6}">
  <a:tblStyle styleId="{9E321A67-C06B-40C2-BC81-A9005EF1B3D6}"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org/peacebuilding/content/un-community-engagement-guidelines-peacebuilding-and-sustaining-peace-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304800" lvl="0" marL="457200" rtl="0" algn="l">
              <a:spcBef>
                <a:spcPts val="0"/>
              </a:spcBef>
              <a:spcAft>
                <a:spcPts val="0"/>
              </a:spcAft>
              <a:buSzPts val="1200"/>
              <a:buFont typeface="Calibri"/>
              <a:buChar char="-"/>
            </a:pPr>
            <a:r>
              <a:rPr lang="en-US"/>
              <a:t>Local women and women civil society actors are essential actors for conflict prevention, peacebuilding and sustaining peace, contributing a wealth of experience, knowledge and expertise. </a:t>
            </a:r>
            <a:endParaRPr/>
          </a:p>
          <a:p>
            <a:pPr indent="0" lvl="0" marL="457200" rtl="0" algn="l">
              <a:spcBef>
                <a:spcPts val="0"/>
              </a:spcBef>
              <a:spcAft>
                <a:spcPts val="0"/>
              </a:spcAft>
              <a:buNone/>
            </a:pPr>
            <a:r>
              <a:t/>
            </a:r>
            <a:endParaRPr/>
          </a:p>
          <a:p>
            <a:pPr indent="-304800" lvl="0" marL="457200" rtl="0" algn="l">
              <a:spcBef>
                <a:spcPts val="0"/>
              </a:spcBef>
              <a:spcAft>
                <a:spcPts val="0"/>
              </a:spcAft>
              <a:buSzPts val="1200"/>
              <a:buFont typeface="Calibri"/>
              <a:buChar char="-"/>
            </a:pPr>
            <a:r>
              <a:rPr lang="en-US"/>
              <a:t>2016 Twin Resolutions on peacebuilding and sustaining peace (A/RES/70/262 and S/RES/2282) shifted the focus from crisis response to peacebuilding and sustaining peace through comprehensive and coherent approaches and strategic and operational partnerships including with civil society actors, especially women and youth-led organizations.</a:t>
            </a:r>
            <a:endParaRPr/>
          </a:p>
          <a:p>
            <a:pPr indent="0" lvl="0" marL="457200" rtl="0" algn="l">
              <a:spcBef>
                <a:spcPts val="0"/>
              </a:spcBef>
              <a:spcAft>
                <a:spcPts val="0"/>
              </a:spcAft>
              <a:buNone/>
            </a:pPr>
            <a:r>
              <a:t/>
            </a:r>
            <a:endParaRPr/>
          </a:p>
          <a:p>
            <a:pPr indent="-304800" lvl="0" marL="457200" rtl="0" algn="l">
              <a:spcBef>
                <a:spcPts val="0"/>
              </a:spcBef>
              <a:spcAft>
                <a:spcPts val="0"/>
              </a:spcAft>
              <a:buSzPts val="1200"/>
              <a:buFont typeface="Calibri"/>
              <a:buChar char="-"/>
            </a:pPr>
            <a:r>
              <a:rPr lang="en-US"/>
              <a:t>In order to promote meaningful inclusion through broader partnerships, the 2018 Secretary-General’s report on Peacebuilding and Sustaining Peace (A/72/707-S/2018/43) called for strengthened and systematized engagement with civil society, including women and youth groups and local communities at large.</a:t>
            </a:r>
            <a:endParaRPr/>
          </a:p>
          <a:p>
            <a:pPr indent="0" lvl="0" marL="457200" rtl="0" algn="l">
              <a:spcBef>
                <a:spcPts val="0"/>
              </a:spcBef>
              <a:spcAft>
                <a:spcPts val="0"/>
              </a:spcAft>
              <a:buNone/>
            </a:pPr>
            <a:r>
              <a:t/>
            </a:r>
            <a:endParaRPr/>
          </a:p>
          <a:p>
            <a:pPr indent="-304800" lvl="0" marL="457200" rtl="0" algn="l">
              <a:spcBef>
                <a:spcPts val="0"/>
              </a:spcBef>
              <a:spcAft>
                <a:spcPts val="0"/>
              </a:spcAft>
              <a:buSzPts val="1200"/>
              <a:buFont typeface="Calibri"/>
              <a:buChar char="-"/>
            </a:pPr>
            <a:r>
              <a:rPr lang="en-US"/>
              <a:t>GPI submissions will be reviewed against a set of criteria by the Project Appraisal Committee, an important one is the consultation and partnership with local actors. </a:t>
            </a:r>
            <a:endParaRPr/>
          </a:p>
          <a:p>
            <a:pPr indent="0" lvl="0" marL="457200" rtl="0" algn="l">
              <a:spcBef>
                <a:spcPts val="0"/>
              </a:spcBef>
              <a:spcAft>
                <a:spcPts val="0"/>
              </a:spcAft>
              <a:buNone/>
            </a:pPr>
            <a:r>
              <a:t/>
            </a:r>
            <a:endParaRPr/>
          </a:p>
          <a:p>
            <a:pPr indent="-304800" lvl="0" marL="457200" rtl="0" algn="l">
              <a:spcBef>
                <a:spcPts val="0"/>
              </a:spcBef>
              <a:spcAft>
                <a:spcPts val="0"/>
              </a:spcAft>
              <a:buSzPts val="1200"/>
              <a:buFont typeface="Calibri"/>
              <a:buChar char="-"/>
            </a:pPr>
            <a:r>
              <a:rPr lang="en-US"/>
              <a:t>The partnerships must be meaningful. In the context of co-designing the GPI proposal, it might be possible to rely on systematic and institutionalized engagement in some cases, but it is likely that you’ll be confronted with limited resources and time to engage with civil society. On the screen, we included a few guidelines that could help you identify when and how you can engage with women’s organizations. </a:t>
            </a:r>
            <a:endParaRPr/>
          </a:p>
          <a:p>
            <a:pPr indent="0" lvl="0" marL="457200" rtl="0" algn="l">
              <a:spcBef>
                <a:spcPts val="0"/>
              </a:spcBef>
              <a:spcAft>
                <a:spcPts val="0"/>
              </a:spcAft>
              <a:buNone/>
            </a:pPr>
            <a:r>
              <a:t/>
            </a:r>
            <a:endParaRPr/>
          </a:p>
          <a:p>
            <a:pPr indent="-304800" lvl="0" marL="457200" rtl="0" algn="l">
              <a:spcBef>
                <a:spcPts val="0"/>
              </a:spcBef>
              <a:spcAft>
                <a:spcPts val="0"/>
              </a:spcAft>
              <a:buSzPts val="1200"/>
              <a:buChar char="-"/>
            </a:pPr>
            <a:r>
              <a:rPr lang="en-US"/>
              <a:t>An useful tool </a:t>
            </a:r>
            <a:r>
              <a:rPr lang="en-US">
                <a:solidFill>
                  <a:srgbClr val="2F2F2F"/>
                </a:solidFill>
                <a:highlight>
                  <a:srgbClr val="FFFFFF"/>
                </a:highlight>
              </a:rPr>
              <a:t>are the </a:t>
            </a:r>
            <a:r>
              <a:rPr lang="en-US" u="sng">
                <a:solidFill>
                  <a:srgbClr val="4CA5BA"/>
                </a:solidFill>
                <a:highlight>
                  <a:srgbClr val="FFFFFF"/>
                </a:highlight>
                <a:hlinkClick r:id="rId2">
                  <a:extLst>
                    <a:ext uri="{A12FA001-AC4F-418D-AE19-62706E023703}">
                      <ahyp:hlinkClr val="tx"/>
                    </a:ext>
                  </a:extLst>
                </a:hlinkClick>
              </a:rPr>
              <a:t>Community Engagement Guidelines</a:t>
            </a:r>
            <a:r>
              <a:rPr lang="en-US">
                <a:solidFill>
                  <a:srgbClr val="2F2F2F"/>
                </a:solidFill>
                <a:highlight>
                  <a:srgbClr val="FFFFFF"/>
                </a:highlight>
              </a:rPr>
              <a:t> (CEG) - a manual for UN actors operating in the field to engage meaningfully with civil society and provides concrete suggestions for doing that. The Guidelines also encourage risk-aware engagement, which is critical in many political contexts.</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
        <p:nvSpPr>
          <p:cNvPr id="214" name="Google Shape;21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26f785a820_2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26f785a820_2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 won’t have time to unpack all of the different challenges, but as a reminder we have included the most recurring pitfalls. </a:t>
            </a:r>
            <a:endParaRPr/>
          </a:p>
        </p:txBody>
      </p:sp>
      <p:sp>
        <p:nvSpPr>
          <p:cNvPr id="222" name="Google Shape;222;g126f785a820_2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26f785a820_2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26f785a820_2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Another useful</a:t>
            </a:r>
            <a:r>
              <a:rPr lang="en-US"/>
              <a:t> tool to promote more meaningful engagement of women in fragile and conflict-affected states is the “Beyond Consultations” tool developed by GAPS, Women for Women International, Amnesty International UK, Saferworld and Womankind Worldwide.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Enables self-assessment of consultation practices and provides a </a:t>
            </a:r>
            <a:r>
              <a:rPr i="1" lang="en-US"/>
              <a:t>best practic</a:t>
            </a:r>
            <a:r>
              <a:rPr lang="en-US"/>
              <a:t>e framework to ensure that women and women’s organizations are fully engaged in decision-making processes.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Self-assess the extent to which consultation practices, large or small, meaningfully engage women. The traffic light system helps scores progress when designing and delivering a consultation activity.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9" name="Google Shape;229;g126f785a820_2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Based on the recent discussions on financing for peacebuilding, the international donors are looking at innovative avenues to transform the current system of peacebuilding financing to sustainably address the challenges faced by diverse women peacebuilders. This year’s topic of GPI is an ideal opportunity to pursue such a change. And in this it is important to consider points that specifically relevant to your roles as intermediary. We provide some concrete suggestions and examples in the joint paper and suggest that you really think strategically about how to best structure your project in a way that supports local ownership, establishes authentic partnership with all partners involved in the project and ensure that efforts support women beyond just funding with a broader set of skills, resources and tools that will support their work in long term. Now, we will unpack each element for your consideration: </a:t>
            </a:r>
            <a:endParaRPr/>
          </a:p>
          <a:p>
            <a:pPr indent="0" lvl="0" marL="0" rtl="0" algn="l">
              <a:spcBef>
                <a:spcPts val="0"/>
              </a:spcBef>
              <a:spcAft>
                <a:spcPts val="0"/>
              </a:spcAft>
              <a:buClr>
                <a:schemeClr val="dk1"/>
              </a:buClr>
              <a:buSzPts val="1200"/>
              <a:buFont typeface="Calibri"/>
              <a:buNone/>
            </a:pPr>
            <a:r>
              <a:rPr lang="en-US" u="sng"/>
              <a:t>Source</a:t>
            </a:r>
            <a:r>
              <a:rPr lang="en-US"/>
              <a:t>: https://gppac.net/resources/fund-us-you-want-us-win-feminist-solutions-more-impactful-financing-peacebuilding</a:t>
            </a:r>
            <a:endParaRPr/>
          </a:p>
        </p:txBody>
      </p:sp>
      <p:sp>
        <p:nvSpPr>
          <p:cNvPr id="238" name="Google Shape;23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Font typeface="Calibri"/>
              <a:buAutoNum type="arabicParenR"/>
            </a:pPr>
            <a:r>
              <a:rPr lang="en-US"/>
              <a:t>Concretely, this means working with local peacebuilders to understand what their priorities are… take time to listen … and ensure that they can work within the scope of the problem. </a:t>
            </a:r>
            <a:endParaRPr/>
          </a:p>
          <a:p>
            <a:pPr indent="-317500" lvl="0" marL="457200" rtl="0" algn="l">
              <a:spcBef>
                <a:spcPts val="0"/>
              </a:spcBef>
              <a:spcAft>
                <a:spcPts val="0"/>
              </a:spcAft>
              <a:buClr>
                <a:schemeClr val="dk1"/>
              </a:buClr>
              <a:buSzPts val="1400"/>
              <a:buFont typeface="Calibri"/>
              <a:buAutoNum type="arabicParenR"/>
            </a:pPr>
            <a:r>
              <a:rPr lang="en-US"/>
              <a:t>Think about beneficiaries in advance and ways to provide them with subsequent flexibility. Those who end up benefiting from services must be able to make a selections about where this project is going and how.</a:t>
            </a:r>
            <a:endParaRPr/>
          </a:p>
          <a:p>
            <a:pPr indent="-317500" lvl="0" marL="457200" rtl="0" algn="l">
              <a:spcBef>
                <a:spcPts val="0"/>
              </a:spcBef>
              <a:spcAft>
                <a:spcPts val="0"/>
              </a:spcAft>
              <a:buClr>
                <a:schemeClr val="dk1"/>
              </a:buClr>
              <a:buSzPts val="1400"/>
              <a:buFont typeface="Calibri"/>
              <a:buAutoNum type="arabicParenR"/>
            </a:pPr>
            <a:r>
              <a:rPr lang="en-US"/>
              <a:t>Local women peacebuilders must be able to directly influence financing priorities, allocations and planning and be at the center of partnership frameworks. [GNWP example and GPPAC example pp. 8-9]</a:t>
            </a:r>
            <a:endParaRPr/>
          </a:p>
          <a:p>
            <a:pPr indent="-317500" lvl="0" marL="457200" rtl="0" algn="l">
              <a:spcBef>
                <a:spcPts val="0"/>
              </a:spcBef>
              <a:spcAft>
                <a:spcPts val="0"/>
              </a:spcAft>
              <a:buClr>
                <a:schemeClr val="dk1"/>
              </a:buClr>
              <a:buSzPts val="1400"/>
              <a:buFont typeface="Calibri"/>
              <a:buAutoNum type="arabicParenR"/>
            </a:pPr>
            <a:r>
              <a:rPr lang="en-US"/>
              <a:t>Working jointly provides well-rounded results; however, at the same time, it requires time to coordinate roles, expectations. </a:t>
            </a:r>
            <a:endParaRPr/>
          </a:p>
          <a:p>
            <a:pPr indent="0" lvl="0" marL="0" rtl="0" algn="l">
              <a:spcBef>
                <a:spcPts val="0"/>
              </a:spcBef>
              <a:spcAft>
                <a:spcPts val="0"/>
              </a:spcAft>
              <a:buClr>
                <a:schemeClr val="dk1"/>
              </a:buClr>
              <a:buSzPts val="1200"/>
              <a:buFont typeface="Calibri"/>
              <a:buNone/>
            </a:pPr>
            <a:r>
              <a:t/>
            </a:r>
            <a:endParaRPr/>
          </a:p>
        </p:txBody>
      </p:sp>
      <p:sp>
        <p:nvSpPr>
          <p:cNvPr id="245" name="Google Shape;245;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200"/>
              <a:buFont typeface="Calibri"/>
              <a:buNone/>
            </a:pPr>
            <a:r>
              <a:rPr lang="en-US"/>
              <a:t>Experiences of intermediary organisations such as GPPAC and GNWP, which manage grants or distribute money through small grants, confirm that it is possible - and necessary - to shift from a narrative of “risk” to one that is based on “trust.” In the past GPPAC’s experience with GYPI, it has proven to be possible to allocate all decision-making role to local peacebuilders for determining and shifting priorities, with intermediary organisations playing the role in ensuring that processes are run smoothly, provide needed global and regional spaces to amplify experiences and the space for reflection and learning is present. </a:t>
            </a:r>
            <a:endParaRPr/>
          </a:p>
          <a:p>
            <a:pPr indent="0" lvl="0" marL="0" rtl="0" algn="l">
              <a:lnSpc>
                <a:spcPct val="115000"/>
              </a:lnSpc>
              <a:spcBef>
                <a:spcPts val="1200"/>
              </a:spcBef>
              <a:spcAft>
                <a:spcPts val="0"/>
              </a:spcAft>
              <a:buClr>
                <a:schemeClr val="dk1"/>
              </a:buClr>
              <a:buSzPts val="1200"/>
              <a:buFont typeface="Calibri"/>
              <a:buNone/>
            </a:pPr>
            <a:r>
              <a:rPr lang="en-US"/>
              <a:t>Such an authentic relationship can be developed through:</a:t>
            </a:r>
            <a:endParaRPr/>
          </a:p>
          <a:p>
            <a:pPr indent="-317500" lvl="0" marL="457200" rtl="0" algn="l">
              <a:lnSpc>
                <a:spcPct val="115000"/>
              </a:lnSpc>
              <a:spcBef>
                <a:spcPts val="1200"/>
              </a:spcBef>
              <a:spcAft>
                <a:spcPts val="0"/>
              </a:spcAft>
              <a:buClr>
                <a:schemeClr val="dk1"/>
              </a:buClr>
              <a:buSzPts val="1400"/>
              <a:buFont typeface="Calibri"/>
              <a:buAutoNum type="arabicParenR"/>
            </a:pPr>
            <a:r>
              <a:rPr lang="en-US"/>
              <a:t>The GPPAC’s Youth-By-Youth Small grants project is an example of participatory grant-making, which aims to involve young peacebuilders in the decision on fund disbursement. GPPAC’s Youth Peace and Security Working Group – composed of young peacebuilders – aids development of the YPS Small Grants scheme to support other young actors.</a:t>
            </a:r>
            <a:endParaRPr/>
          </a:p>
          <a:p>
            <a:pPr indent="-317500" lvl="0" marL="457200" rtl="0" algn="l">
              <a:lnSpc>
                <a:spcPct val="115000"/>
              </a:lnSpc>
              <a:spcBef>
                <a:spcPts val="0"/>
              </a:spcBef>
              <a:spcAft>
                <a:spcPts val="0"/>
              </a:spcAft>
              <a:buClr>
                <a:schemeClr val="dk1"/>
              </a:buClr>
              <a:buSzPts val="1400"/>
              <a:buFont typeface="Calibri"/>
              <a:buAutoNum type="arabicParenR"/>
            </a:pPr>
            <a:r>
              <a:rPr lang="en-US"/>
              <a:t>To circumnavigate the barriers for youth organisations to access financial support in the long-term, INGOs and youth-focused CSOs can establish sustainable, strategic partnerships with youth-led organisations, going beyond merely financial commitments to ensure a holistic provision of support. This includes providing a “package” of technical and networking support that can enhance their organisational capacities as well as providing access to key policy spaces without forcing them to operate as “adult” organisations. Funds coupled with joint advocacy engagement can amplify and provide space for multi-stakeholder learning, exchange and action. </a:t>
            </a:r>
            <a:endParaRPr/>
          </a:p>
          <a:p>
            <a:pPr indent="-317500" lvl="0" marL="457200" rtl="0" algn="l">
              <a:lnSpc>
                <a:spcPct val="115000"/>
              </a:lnSpc>
              <a:spcBef>
                <a:spcPts val="0"/>
              </a:spcBef>
              <a:spcAft>
                <a:spcPts val="0"/>
              </a:spcAft>
              <a:buClr>
                <a:schemeClr val="dk1"/>
              </a:buClr>
              <a:buSzPts val="1400"/>
              <a:buFont typeface="Calibri"/>
              <a:buAutoNum type="arabicParenR"/>
            </a:pPr>
            <a:r>
              <a:rPr lang="en-US"/>
              <a:t>Choose those with whom you already have or will have stable relationships and how broader reach to those who would not otherwise be able to benefit would be able to join the project. In this, it is important to work with networks that bring a variety of partners with diverse areas of expertise.</a:t>
            </a:r>
            <a:endParaRPr/>
          </a:p>
          <a:p>
            <a:pPr indent="0" lvl="0" marL="0" rtl="0" algn="l">
              <a:lnSpc>
                <a:spcPct val="115000"/>
              </a:lnSpc>
              <a:spcBef>
                <a:spcPts val="1200"/>
              </a:spcBef>
              <a:spcAft>
                <a:spcPts val="0"/>
              </a:spcAft>
              <a:buClr>
                <a:schemeClr val="dk1"/>
              </a:buClr>
              <a:buSzPts val="1200"/>
              <a:buFont typeface="Calibri"/>
              <a:buNone/>
            </a:pPr>
            <a:r>
              <a:rPr lang="en-US"/>
              <a:t>The principles of authentic partnerships into their funding modalities and ensure that any intermediary organisations they work with operationalise and apply these principles in their work with local peacebuilders as well. Take a step back.</a:t>
            </a:r>
            <a:endParaRPr/>
          </a:p>
          <a:p>
            <a:pPr indent="0" lvl="0" marL="0" rtl="0" algn="l">
              <a:lnSpc>
                <a:spcPct val="115000"/>
              </a:lnSpc>
              <a:spcBef>
                <a:spcPts val="1200"/>
              </a:spcBef>
              <a:spcAft>
                <a:spcPts val="0"/>
              </a:spcAft>
              <a:buClr>
                <a:schemeClr val="dk1"/>
              </a:buClr>
              <a:buSzPts val="1200"/>
              <a:buFont typeface="Calibri"/>
              <a:buNone/>
            </a:pPr>
            <a:r>
              <a:rPr lang="en-US"/>
              <a:t>(GNWP’s flexibility of funding example, p.12)</a:t>
            </a:r>
            <a:endParaRPr/>
          </a:p>
          <a:p>
            <a:pPr indent="0" lvl="0" marL="0" rtl="0" algn="l">
              <a:lnSpc>
                <a:spcPct val="115000"/>
              </a:lnSpc>
              <a:spcBef>
                <a:spcPts val="1200"/>
              </a:spcBef>
              <a:spcAft>
                <a:spcPts val="0"/>
              </a:spcAft>
              <a:buClr>
                <a:schemeClr val="dk1"/>
              </a:buClr>
              <a:buSzPts val="1200"/>
              <a:buFont typeface="Calibri"/>
              <a:buNone/>
            </a:pPr>
            <a:r>
              <a:t/>
            </a:r>
            <a:endParaRPr/>
          </a:p>
          <a:p>
            <a:pPr indent="0" lvl="0" marL="0" rtl="0" algn="l">
              <a:spcBef>
                <a:spcPts val="1200"/>
              </a:spcBef>
              <a:spcAft>
                <a:spcPts val="0"/>
              </a:spcAft>
              <a:buClr>
                <a:schemeClr val="dk1"/>
              </a:buClr>
              <a:buSzPts val="1200"/>
              <a:buFont typeface="Calibri"/>
              <a:buNone/>
            </a:pPr>
            <a:r>
              <a:t/>
            </a:r>
            <a:endParaRPr/>
          </a:p>
        </p:txBody>
      </p:sp>
      <p:sp>
        <p:nvSpPr>
          <p:cNvPr id="251" name="Google Shape;25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Font typeface="Calibri"/>
              <a:buAutoNum type="arabicParenR"/>
            </a:pPr>
            <a:r>
              <a:rPr lang="en-US"/>
              <a:t>It is important to keep in mind that the Fund has specific purposes. In this sense,  a catalytic purpose of the Fund could provide a good foundation to kick off additional opportunities and additional support for a specific action that would help to move broader strategies of women CSOs further. For example, working on supporting the NAP implementation at the country level, the grant can be used to support a set of specific activities that can help achieve the result but would not otherwise benefit from grants.</a:t>
            </a:r>
            <a:endParaRPr/>
          </a:p>
          <a:p>
            <a:pPr indent="-317500" lvl="0" marL="457200" rtl="0" algn="l">
              <a:spcBef>
                <a:spcPts val="0"/>
              </a:spcBef>
              <a:spcAft>
                <a:spcPts val="0"/>
              </a:spcAft>
              <a:buClr>
                <a:schemeClr val="dk1"/>
              </a:buClr>
              <a:buSzPts val="1400"/>
              <a:buFont typeface="Calibri"/>
              <a:buAutoNum type="arabicParenR"/>
            </a:pPr>
            <a:r>
              <a:rPr lang="en-US"/>
              <a:t>It is important to outline what structures are already there that could support good results. </a:t>
            </a:r>
            <a:endParaRPr/>
          </a:p>
          <a:p>
            <a:pPr indent="-317500" lvl="0" marL="457200" rtl="0" algn="l">
              <a:spcBef>
                <a:spcPts val="0"/>
              </a:spcBef>
              <a:spcAft>
                <a:spcPts val="0"/>
              </a:spcAft>
              <a:buClr>
                <a:schemeClr val="dk1"/>
              </a:buClr>
              <a:buSzPts val="1400"/>
              <a:buFont typeface="Calibri"/>
              <a:buAutoNum type="arabicParenR"/>
            </a:pPr>
            <a:r>
              <a:rPr lang="en-US"/>
              <a:t>Beyond projectisation, women CSOs need money the most for simply enabling themselves to strengthen their institutional capacities and have time to do actual work. The grants then to some extent can support additional stuff and training in a variety of areas.</a:t>
            </a:r>
            <a:endParaRPr/>
          </a:p>
          <a:p>
            <a:pPr indent="-317500" lvl="0" marL="457200" rtl="0" algn="l">
              <a:spcBef>
                <a:spcPts val="0"/>
              </a:spcBef>
              <a:spcAft>
                <a:spcPts val="0"/>
              </a:spcAft>
              <a:buClr>
                <a:schemeClr val="dk1"/>
              </a:buClr>
              <a:buSzPts val="1400"/>
              <a:buFont typeface="Calibri"/>
              <a:buAutoNum type="arabicParenR"/>
            </a:pPr>
            <a:r>
              <a:rPr lang="en-US"/>
              <a:t>Working with networks at the country level could be the key to support “non-usual suspects”, those who are under-resourced. What it does is allowing local communities to get on board with peacebuilding priorities.</a:t>
            </a:r>
            <a:endParaRPr/>
          </a:p>
        </p:txBody>
      </p:sp>
      <p:sp>
        <p:nvSpPr>
          <p:cNvPr id="257" name="Google Shape;25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1ba4262018_1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11ba4262018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1ba4262018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11ba4262018_1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11ba4262018_1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457200" rtl="0" algn="l">
              <a:spcBef>
                <a:spcPts val="0"/>
              </a:spcBef>
              <a:spcAft>
                <a:spcPts val="0"/>
              </a:spcAft>
              <a:buNone/>
            </a:pPr>
            <a:r>
              <a:t/>
            </a:r>
            <a:endParaRPr/>
          </a:p>
        </p:txBody>
      </p:sp>
      <p:sp>
        <p:nvSpPr>
          <p:cNvPr id="191" name="Google Shape;19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17"/>
          <p:cNvGrpSpPr/>
          <p:nvPr/>
        </p:nvGrpSpPr>
        <p:grpSpPr>
          <a:xfrm>
            <a:off x="0" y="-8467"/>
            <a:ext cx="12192000" cy="6866467"/>
            <a:chOff x="0" y="-8467"/>
            <a:chExt cx="12192000" cy="6866467"/>
          </a:xfrm>
        </p:grpSpPr>
        <p:cxnSp>
          <p:nvCxnSpPr>
            <p:cNvPr id="28" name="Google Shape;28;p17"/>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17"/>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1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17"/>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7"/>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7"/>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C55A11">
                <a:alpha val="69803"/>
              </a:srgbClr>
            </a:solidFill>
            <a:ln>
              <a:noFill/>
            </a:ln>
          </p:spPr>
        </p:sp>
        <p:sp>
          <p:nvSpPr>
            <p:cNvPr id="34" name="Google Shape;34;p17"/>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8DA9DB">
                <a:alpha val="69803"/>
              </a:srgbClr>
            </a:solidFill>
            <a:ln>
              <a:noFill/>
            </a:ln>
          </p:spPr>
        </p:sp>
        <p:sp>
          <p:nvSpPr>
            <p:cNvPr id="35" name="Google Shape;35;p17"/>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17"/>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7"/>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17"/>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0" name="Google Shape;40;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4" name="Shape 94"/>
        <p:cNvGrpSpPr/>
        <p:nvPr/>
      </p:nvGrpSpPr>
      <p:grpSpPr>
        <a:xfrm>
          <a:off x="0" y="0"/>
          <a:ext cx="0" cy="0"/>
          <a:chOff x="0" y="0"/>
          <a:chExt cx="0" cy="0"/>
        </a:xfrm>
      </p:grpSpPr>
      <p:sp>
        <p:nvSpPr>
          <p:cNvPr id="95" name="Google Shape;95;p26"/>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6"/>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7" name="Google Shape;97;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0" name="Shape 100"/>
        <p:cNvGrpSpPr/>
        <p:nvPr/>
      </p:nvGrpSpPr>
      <p:grpSpPr>
        <a:xfrm>
          <a:off x="0" y="0"/>
          <a:ext cx="0" cy="0"/>
          <a:chOff x="0" y="0"/>
          <a:chExt cx="0" cy="0"/>
        </a:xfrm>
      </p:grpSpPr>
      <p:sp>
        <p:nvSpPr>
          <p:cNvPr id="101" name="Google Shape;101;p27"/>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7"/>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3" name="Google Shape;103;p27"/>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4" name="Google Shape;104;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27"/>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8DA9DB"/>
                </a:solidFill>
                <a:latin typeface="Arial"/>
                <a:ea typeface="Arial"/>
                <a:cs typeface="Arial"/>
                <a:sym typeface="Arial"/>
              </a:rPr>
              <a:t>“</a:t>
            </a:r>
            <a:endParaRPr/>
          </a:p>
        </p:txBody>
      </p:sp>
      <p:sp>
        <p:nvSpPr>
          <p:cNvPr id="108" name="Google Shape;108;p27"/>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8DA9DB"/>
                </a:solidFill>
                <a:latin typeface="Arial"/>
                <a:ea typeface="Arial"/>
                <a:cs typeface="Arial"/>
                <a:sym typeface="Arial"/>
              </a:rPr>
              <a:t>”</a:t>
            </a:r>
            <a:endParaRPr b="0" i="0" sz="1800" u="none" cap="none" strike="noStrike">
              <a:solidFill>
                <a:srgbClr val="8DA9DB"/>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28"/>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8"/>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2" name="Google Shape;112;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29"/>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9"/>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8" name="Google Shape;118;p29"/>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9" name="Google Shape;119;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29"/>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8DA9DB"/>
                </a:solidFill>
                <a:latin typeface="Arial"/>
                <a:ea typeface="Arial"/>
                <a:cs typeface="Arial"/>
                <a:sym typeface="Arial"/>
              </a:rPr>
              <a:t>“</a:t>
            </a:r>
            <a:endParaRPr/>
          </a:p>
        </p:txBody>
      </p:sp>
      <p:sp>
        <p:nvSpPr>
          <p:cNvPr id="123" name="Google Shape;123;p29"/>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8DA9DB"/>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4" name="Shape 124"/>
        <p:cNvGrpSpPr/>
        <p:nvPr/>
      </p:nvGrpSpPr>
      <p:grpSpPr>
        <a:xfrm>
          <a:off x="0" y="0"/>
          <a:ext cx="0" cy="0"/>
          <a:chOff x="0" y="0"/>
          <a:chExt cx="0" cy="0"/>
        </a:xfrm>
      </p:grpSpPr>
      <p:sp>
        <p:nvSpPr>
          <p:cNvPr id="125" name="Google Shape;125;p30"/>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0"/>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7" name="Google Shape;127;p30"/>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8" name="Google Shape;128;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3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1"/>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32"/>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2"/>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6" name="Google Shape;46;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19"/>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9"/>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2" name="Google Shape;52;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2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8" name="Google Shape;58;p20"/>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9" name="Google Shape;59;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2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5" name="Google Shape;65;p21"/>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6" name="Google Shape;66;p21"/>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7" name="Google Shape;67;p21"/>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24"/>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3" name="Google Shape;83;p24"/>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4" name="Google Shape;84;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25"/>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5"/>
          <p:cNvSpPr/>
          <p:nvPr>
            <p:ph idx="2" type="pic"/>
          </p:nvPr>
        </p:nvSpPr>
        <p:spPr>
          <a:xfrm>
            <a:off x="677334" y="609600"/>
            <a:ext cx="8596668" cy="3845718"/>
          </a:xfrm>
          <a:prstGeom prst="rect">
            <a:avLst/>
          </a:prstGeom>
          <a:noFill/>
          <a:ln>
            <a:noFill/>
          </a:ln>
        </p:spPr>
      </p:sp>
      <p:sp>
        <p:nvSpPr>
          <p:cNvPr id="90" name="Google Shape;90;p25"/>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6"/>
          <p:cNvGrpSpPr/>
          <p:nvPr/>
        </p:nvGrpSpPr>
        <p:grpSpPr>
          <a:xfrm>
            <a:off x="0" y="-8467"/>
            <a:ext cx="12192000" cy="6866467"/>
            <a:chOff x="0" y="-8467"/>
            <a:chExt cx="12192000" cy="6866467"/>
          </a:xfrm>
        </p:grpSpPr>
        <p:cxnSp>
          <p:nvCxnSpPr>
            <p:cNvPr id="11" name="Google Shape;11;p16"/>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16"/>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16"/>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6"/>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6"/>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6"/>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C55A11">
                <a:alpha val="69803"/>
              </a:srgbClr>
            </a:solidFill>
            <a:ln>
              <a:noFill/>
            </a:ln>
          </p:spPr>
        </p:sp>
        <p:sp>
          <p:nvSpPr>
            <p:cNvPr id="17" name="Google Shape;17;p16"/>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8DA9DB">
                <a:alpha val="69803"/>
              </a:srgbClr>
            </a:solidFill>
            <a:ln>
              <a:noFill/>
            </a:ln>
          </p:spPr>
        </p:sp>
        <p:sp>
          <p:nvSpPr>
            <p:cNvPr id="18" name="Google Shape;18;p16"/>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6"/>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6"/>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1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un.org/peacebuilding/content/gypi-en" TargetMode="External"/><Relationship Id="rId4" Type="http://schemas.openxmlformats.org/officeDocument/2006/relationships/image" Target="../media/image2.png"/><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hyperlink" Target="https://beyondconsultations.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un.org/peacebuilding/content/guides-and-resources" TargetMode="External"/><Relationship Id="rId4" Type="http://schemas.openxmlformats.org/officeDocument/2006/relationships/hyperlink" Target="https://www.un.org/peacebuilding/content/guides-and-resources" TargetMode="External"/><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un.org/peacebuilding/content/gypi-approved-project" TargetMode="External"/><Relationship Id="rId4" Type="http://schemas.openxmlformats.org/officeDocument/2006/relationships/hyperlink" Target="https://www.un.org/peacebuilding/content/guides-and-resources"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s://www.un.org/peacebuilding/sites/www.un.org.peacebuilding/files/documents/pbf_guidance_note_on_gender_marker_scoring_2019.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mptf.undp.org/factsheet/project/00126644" TargetMode="External"/><Relationship Id="rId4" Type="http://schemas.openxmlformats.org/officeDocument/2006/relationships/hyperlink" Target="https://mptf.undp.org/factsheet/project/00119223" TargetMode="External"/><Relationship Id="rId5" Type="http://schemas.openxmlformats.org/officeDocument/2006/relationships/hyperlink" Target="https://mptf.undp.org/factsheet/project/00125912" TargetMode="External"/><Relationship Id="rId6" Type="http://schemas.openxmlformats.org/officeDocument/2006/relationships/hyperlink" Target="https://mptf.undp.org/factsheet/project/00130616" TargetMode="External"/><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un.org/peacebuilding/content/gender-responsive-peacebuilding-2021"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un.org/peacebuilding/content/guidance-notes"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
          <p:cNvSpPr txBox="1"/>
          <p:nvPr>
            <p:ph type="ctrTitle"/>
          </p:nvPr>
        </p:nvSpPr>
        <p:spPr>
          <a:xfrm>
            <a:off x="-125584" y="683231"/>
            <a:ext cx="10535479" cy="23876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accent5"/>
              </a:buClr>
              <a:buSzPts val="4400"/>
              <a:buFont typeface="Century Gothic"/>
              <a:buNone/>
            </a:pPr>
            <a:r>
              <a:rPr b="1" lang="en-US" sz="4400">
                <a:solidFill>
                  <a:schemeClr val="accent5"/>
                </a:solidFill>
                <a:latin typeface="Century Gothic"/>
                <a:ea typeface="Century Gothic"/>
                <a:cs typeface="Century Gothic"/>
                <a:sym typeface="Century Gothic"/>
              </a:rPr>
              <a:t>Peacebuilding Fund’s</a:t>
            </a:r>
            <a:br>
              <a:rPr b="1" lang="en-US" sz="4400">
                <a:solidFill>
                  <a:schemeClr val="accent5"/>
                </a:solidFill>
                <a:latin typeface="Century Gothic"/>
                <a:ea typeface="Century Gothic"/>
                <a:cs typeface="Century Gothic"/>
                <a:sym typeface="Century Gothic"/>
              </a:rPr>
            </a:br>
            <a:r>
              <a:rPr b="1" lang="en-US" sz="4400">
                <a:solidFill>
                  <a:schemeClr val="accent5"/>
                </a:solidFill>
                <a:latin typeface="Century Gothic"/>
                <a:ea typeface="Century Gothic"/>
                <a:cs typeface="Century Gothic"/>
                <a:sym typeface="Century Gothic"/>
              </a:rPr>
              <a:t>Gender Promotion Initiative 2022</a:t>
            </a:r>
            <a:endParaRPr/>
          </a:p>
        </p:txBody>
      </p:sp>
      <p:sp>
        <p:nvSpPr>
          <p:cNvPr id="149" name="Google Shape;149;p1"/>
          <p:cNvSpPr txBox="1"/>
          <p:nvPr>
            <p:ph idx="1" type="subTitle"/>
          </p:nvPr>
        </p:nvSpPr>
        <p:spPr>
          <a:xfrm>
            <a:off x="734741" y="4093285"/>
            <a:ext cx="8814830" cy="2081484"/>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2560"/>
              <a:buNone/>
            </a:pPr>
            <a:r>
              <a:rPr lang="en-US" sz="3200">
                <a:solidFill>
                  <a:schemeClr val="accent5"/>
                </a:solidFill>
                <a:latin typeface="Century Gothic"/>
                <a:ea typeface="Century Gothic"/>
                <a:cs typeface="Century Gothic"/>
                <a:sym typeface="Century Gothic"/>
              </a:rPr>
              <a:t>Webinar: GPI 2022 + Q&amp;A</a:t>
            </a:r>
            <a:endParaRPr/>
          </a:p>
          <a:p>
            <a:pPr indent="0" lvl="0" marL="0" rtl="0" algn="r">
              <a:spcBef>
                <a:spcPts val="1000"/>
              </a:spcBef>
              <a:spcAft>
                <a:spcPts val="0"/>
              </a:spcAft>
              <a:buSzPts val="1600"/>
              <a:buNone/>
            </a:pPr>
            <a:r>
              <a:rPr lang="en-US" sz="2000">
                <a:solidFill>
                  <a:schemeClr val="accent5"/>
                </a:solidFill>
                <a:latin typeface="Century Gothic"/>
                <a:ea typeface="Century Gothic"/>
                <a:cs typeface="Century Gothic"/>
                <a:sym typeface="Century Gothic"/>
              </a:rPr>
              <a:t>May 2022</a:t>
            </a:r>
            <a:endParaRPr/>
          </a:p>
          <a:p>
            <a:pPr indent="0" lvl="0" marL="0" rtl="0" algn="r">
              <a:spcBef>
                <a:spcPts val="1000"/>
              </a:spcBef>
              <a:spcAft>
                <a:spcPts val="0"/>
              </a:spcAft>
              <a:buSzPts val="1600"/>
              <a:buNone/>
            </a:pPr>
            <a:r>
              <a:rPr lang="en-US"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https://www.un.org/peacebuilding/content/gypi-en</a:t>
            </a:r>
            <a:endParaRPr sz="2000">
              <a:solidFill>
                <a:schemeClr val="accent5"/>
              </a:solidFill>
              <a:latin typeface="Century Gothic"/>
              <a:ea typeface="Century Gothic"/>
              <a:cs typeface="Century Gothic"/>
              <a:sym typeface="Century Gothic"/>
            </a:endParaRPr>
          </a:p>
          <a:p>
            <a:pPr indent="0" lvl="0" marL="0" rtl="0" algn="r">
              <a:spcBef>
                <a:spcPts val="1000"/>
              </a:spcBef>
              <a:spcAft>
                <a:spcPts val="0"/>
              </a:spcAft>
              <a:buSzPts val="1600"/>
              <a:buNone/>
            </a:pPr>
            <a:r>
              <a:rPr lang="en-US" sz="2000">
                <a:solidFill>
                  <a:schemeClr val="accent5"/>
                </a:solidFill>
                <a:latin typeface="Century Gothic"/>
                <a:ea typeface="Century Gothic"/>
                <a:cs typeface="Century Gothic"/>
                <a:sym typeface="Century Gothic"/>
              </a:rPr>
              <a:t>pbfgypi@un.org</a:t>
            </a:r>
            <a:endParaRPr/>
          </a:p>
        </p:txBody>
      </p:sp>
      <p:pic>
        <p:nvPicPr>
          <p:cNvPr id="150" name="Google Shape;150;p1"/>
          <p:cNvPicPr preferRelativeResize="0"/>
          <p:nvPr/>
        </p:nvPicPr>
        <p:blipFill rotWithShape="1">
          <a:blip r:embed="rId4">
            <a:alphaModFix/>
          </a:blip>
          <a:srcRect b="0" l="0" r="0" t="0"/>
          <a:stretch/>
        </p:blipFill>
        <p:spPr>
          <a:xfrm>
            <a:off x="0" y="5702919"/>
            <a:ext cx="1149274" cy="1103795"/>
          </a:xfrm>
          <a:prstGeom prst="rect">
            <a:avLst/>
          </a:prstGeom>
          <a:noFill/>
          <a:ln>
            <a:noFill/>
          </a:ln>
        </p:spPr>
      </p:pic>
      <p:pic>
        <p:nvPicPr>
          <p:cNvPr id="151" name="Google Shape;151;p1"/>
          <p:cNvPicPr preferRelativeResize="0"/>
          <p:nvPr/>
        </p:nvPicPr>
        <p:blipFill rotWithShape="1">
          <a:blip r:embed="rId5">
            <a:alphaModFix/>
          </a:blip>
          <a:srcRect b="0" l="0" r="0" t="0"/>
          <a:stretch/>
        </p:blipFill>
        <p:spPr>
          <a:xfrm>
            <a:off x="1149274" y="5677275"/>
            <a:ext cx="1149274" cy="11550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b="1" lang="en-US">
                <a:solidFill>
                  <a:schemeClr val="accent5"/>
                </a:solidFill>
                <a:latin typeface="Century Gothic"/>
                <a:ea typeface="Century Gothic"/>
                <a:cs typeface="Century Gothic"/>
                <a:sym typeface="Century Gothic"/>
              </a:rPr>
              <a:t>Engaging and co-designing project proposals with women’s organizations</a:t>
            </a:r>
            <a:r>
              <a:rPr lang="en-US"/>
              <a:t> </a:t>
            </a:r>
            <a:endParaRPr/>
          </a:p>
        </p:txBody>
      </p:sp>
      <p:sp>
        <p:nvSpPr>
          <p:cNvPr id="217" name="Google Shape;217;p7"/>
          <p:cNvSpPr txBox="1"/>
          <p:nvPr>
            <p:ph idx="1" type="body"/>
          </p:nvPr>
        </p:nvSpPr>
        <p:spPr>
          <a:xfrm>
            <a:off x="677275" y="2136525"/>
            <a:ext cx="8596800" cy="44193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rgbClr val="2E75B6"/>
              </a:buClr>
              <a:buSzPts val="1400"/>
              <a:buChar char="●"/>
            </a:pPr>
            <a:r>
              <a:rPr lang="en-US" sz="1400">
                <a:solidFill>
                  <a:srgbClr val="2E75B6"/>
                </a:solidFill>
              </a:rPr>
              <a:t>Critical to </a:t>
            </a:r>
            <a:r>
              <a:rPr lang="en-US" sz="1400">
                <a:solidFill>
                  <a:srgbClr val="2E75B6"/>
                </a:solidFill>
              </a:rPr>
              <a:t>switch</a:t>
            </a:r>
            <a:r>
              <a:rPr lang="en-US" sz="1400">
                <a:solidFill>
                  <a:srgbClr val="2E75B6"/>
                </a:solidFill>
              </a:rPr>
              <a:t> </a:t>
            </a:r>
            <a:r>
              <a:rPr lang="en-US" sz="1400">
                <a:solidFill>
                  <a:srgbClr val="2E75B6"/>
                </a:solidFill>
              </a:rPr>
              <a:t>approaches</a:t>
            </a:r>
            <a:r>
              <a:rPr lang="en-US" sz="1400">
                <a:solidFill>
                  <a:srgbClr val="2E75B6"/>
                </a:solidFill>
              </a:rPr>
              <a:t>: approach women’s organizations not as beneficiaries or implementing entities, but as true partners</a:t>
            </a:r>
            <a:endParaRPr sz="1400">
              <a:solidFill>
                <a:srgbClr val="2E75B6"/>
              </a:solidFill>
            </a:endParaRPr>
          </a:p>
          <a:p>
            <a:pPr indent="0" lvl="0" marL="457200" rtl="0" algn="l">
              <a:spcBef>
                <a:spcPts val="0"/>
              </a:spcBef>
              <a:spcAft>
                <a:spcPts val="0"/>
              </a:spcAft>
              <a:buNone/>
            </a:pPr>
            <a:r>
              <a:t/>
            </a:r>
            <a:endParaRPr sz="1400">
              <a:solidFill>
                <a:srgbClr val="2E75B6"/>
              </a:solidFill>
            </a:endParaRPr>
          </a:p>
          <a:p>
            <a:pPr indent="-317500" lvl="0" marL="457200" rtl="0" algn="l">
              <a:spcBef>
                <a:spcPts val="0"/>
              </a:spcBef>
              <a:spcAft>
                <a:spcPts val="0"/>
              </a:spcAft>
              <a:buClr>
                <a:srgbClr val="2E75B6"/>
              </a:buClr>
              <a:buSzPts val="1400"/>
              <a:buChar char="●"/>
            </a:pPr>
            <a:r>
              <a:rPr lang="en-US" sz="1400">
                <a:solidFill>
                  <a:srgbClr val="2E75B6"/>
                </a:solidFill>
              </a:rPr>
              <a:t>When to engage with women and women’s organizations?</a:t>
            </a:r>
            <a:endParaRPr sz="1400">
              <a:solidFill>
                <a:srgbClr val="2E75B6"/>
              </a:solidFill>
            </a:endParaRPr>
          </a:p>
          <a:p>
            <a:pPr indent="-317500" lvl="1" marL="914400" rtl="0" algn="l">
              <a:lnSpc>
                <a:spcPct val="115000"/>
              </a:lnSpc>
              <a:spcBef>
                <a:spcPts val="0"/>
              </a:spcBef>
              <a:spcAft>
                <a:spcPts val="0"/>
              </a:spcAft>
              <a:buClr>
                <a:srgbClr val="2E75B6"/>
              </a:buClr>
              <a:buSzPts val="1400"/>
              <a:buFont typeface="Calibri"/>
              <a:buChar char="○"/>
            </a:pPr>
            <a:r>
              <a:rPr lang="en-US" sz="1400">
                <a:solidFill>
                  <a:srgbClr val="2E75B6"/>
                </a:solidFill>
                <a:latin typeface="Calibri"/>
                <a:ea typeface="Calibri"/>
                <a:cs typeface="Calibri"/>
                <a:sym typeface="Calibri"/>
              </a:rPr>
              <a:t>Conflict analysis</a:t>
            </a:r>
            <a:endParaRPr sz="1400">
              <a:solidFill>
                <a:srgbClr val="2E75B6"/>
              </a:solidFill>
              <a:latin typeface="Calibri"/>
              <a:ea typeface="Calibri"/>
              <a:cs typeface="Calibri"/>
              <a:sym typeface="Calibri"/>
            </a:endParaRPr>
          </a:p>
          <a:p>
            <a:pPr indent="-317500" lvl="1" marL="914400" rtl="0" algn="l">
              <a:lnSpc>
                <a:spcPct val="115000"/>
              </a:lnSpc>
              <a:spcBef>
                <a:spcPts val="0"/>
              </a:spcBef>
              <a:spcAft>
                <a:spcPts val="0"/>
              </a:spcAft>
              <a:buClr>
                <a:srgbClr val="2E75B6"/>
              </a:buClr>
              <a:buSzPts val="1400"/>
              <a:buFont typeface="Calibri"/>
              <a:buChar char="○"/>
            </a:pPr>
            <a:r>
              <a:rPr lang="en-US" sz="1400">
                <a:solidFill>
                  <a:srgbClr val="2E75B6"/>
                </a:solidFill>
                <a:latin typeface="Calibri"/>
                <a:ea typeface="Calibri"/>
                <a:cs typeface="Calibri"/>
                <a:sym typeface="Calibri"/>
              </a:rPr>
              <a:t>Priority setting</a:t>
            </a:r>
            <a:endParaRPr sz="1400">
              <a:solidFill>
                <a:srgbClr val="2E75B6"/>
              </a:solidFill>
              <a:latin typeface="Calibri"/>
              <a:ea typeface="Calibri"/>
              <a:cs typeface="Calibri"/>
              <a:sym typeface="Calibri"/>
            </a:endParaRPr>
          </a:p>
          <a:p>
            <a:pPr indent="-317500" lvl="1" marL="914400" rtl="0" algn="l">
              <a:lnSpc>
                <a:spcPct val="115000"/>
              </a:lnSpc>
              <a:spcBef>
                <a:spcPts val="0"/>
              </a:spcBef>
              <a:spcAft>
                <a:spcPts val="0"/>
              </a:spcAft>
              <a:buClr>
                <a:srgbClr val="2E75B6"/>
              </a:buClr>
              <a:buSzPts val="1400"/>
              <a:buFont typeface="Calibri"/>
              <a:buChar char="○"/>
            </a:pPr>
            <a:r>
              <a:rPr lang="en-US" sz="1400">
                <a:solidFill>
                  <a:srgbClr val="2E75B6"/>
                </a:solidFill>
                <a:latin typeface="Calibri"/>
                <a:ea typeface="Calibri"/>
                <a:cs typeface="Calibri"/>
                <a:sym typeface="Calibri"/>
              </a:rPr>
              <a:t>Project design</a:t>
            </a:r>
            <a:endParaRPr sz="1400">
              <a:solidFill>
                <a:srgbClr val="2E75B6"/>
              </a:solidFill>
              <a:latin typeface="Calibri"/>
              <a:ea typeface="Calibri"/>
              <a:cs typeface="Calibri"/>
              <a:sym typeface="Calibri"/>
            </a:endParaRPr>
          </a:p>
          <a:p>
            <a:pPr indent="-317500" lvl="1" marL="914400" rtl="0" algn="l">
              <a:lnSpc>
                <a:spcPct val="115000"/>
              </a:lnSpc>
              <a:spcBef>
                <a:spcPts val="0"/>
              </a:spcBef>
              <a:spcAft>
                <a:spcPts val="0"/>
              </a:spcAft>
              <a:buClr>
                <a:srgbClr val="2E75B6"/>
              </a:buClr>
              <a:buSzPts val="1400"/>
              <a:buFont typeface="Calibri"/>
              <a:buChar char="○"/>
            </a:pPr>
            <a:r>
              <a:rPr lang="en-US" sz="1400">
                <a:solidFill>
                  <a:srgbClr val="2E75B6"/>
                </a:solidFill>
                <a:latin typeface="Calibri"/>
                <a:ea typeface="Calibri"/>
                <a:cs typeface="Calibri"/>
                <a:sym typeface="Calibri"/>
              </a:rPr>
              <a:t>Budget distribution</a:t>
            </a:r>
            <a:endParaRPr sz="1400">
              <a:solidFill>
                <a:srgbClr val="2E75B6"/>
              </a:solidFill>
              <a:latin typeface="Calibri"/>
              <a:ea typeface="Calibri"/>
              <a:cs typeface="Calibri"/>
              <a:sym typeface="Calibri"/>
            </a:endParaRPr>
          </a:p>
          <a:p>
            <a:pPr indent="-317500" lvl="1" marL="914400" rtl="0" algn="l">
              <a:lnSpc>
                <a:spcPct val="115000"/>
              </a:lnSpc>
              <a:spcBef>
                <a:spcPts val="0"/>
              </a:spcBef>
              <a:spcAft>
                <a:spcPts val="0"/>
              </a:spcAft>
              <a:buClr>
                <a:srgbClr val="2E75B6"/>
              </a:buClr>
              <a:buSzPts val="1400"/>
              <a:buFont typeface="Calibri"/>
              <a:buChar char="○"/>
            </a:pPr>
            <a:r>
              <a:rPr lang="en-US" sz="1400">
                <a:solidFill>
                  <a:srgbClr val="2E75B6"/>
                </a:solidFill>
                <a:latin typeface="Calibri"/>
                <a:ea typeface="Calibri"/>
                <a:cs typeface="Calibri"/>
                <a:sym typeface="Calibri"/>
              </a:rPr>
              <a:t>Project implementation</a:t>
            </a:r>
            <a:endParaRPr sz="1400">
              <a:solidFill>
                <a:srgbClr val="2E75B6"/>
              </a:solidFill>
              <a:latin typeface="Calibri"/>
              <a:ea typeface="Calibri"/>
              <a:cs typeface="Calibri"/>
              <a:sym typeface="Calibri"/>
            </a:endParaRPr>
          </a:p>
          <a:p>
            <a:pPr indent="-317500" lvl="1" marL="914400" rtl="0" algn="l">
              <a:lnSpc>
                <a:spcPct val="115000"/>
              </a:lnSpc>
              <a:spcBef>
                <a:spcPts val="0"/>
              </a:spcBef>
              <a:spcAft>
                <a:spcPts val="0"/>
              </a:spcAft>
              <a:buClr>
                <a:srgbClr val="2E75B6"/>
              </a:buClr>
              <a:buSzPts val="1400"/>
              <a:buFont typeface="Calibri"/>
              <a:buChar char="○"/>
            </a:pPr>
            <a:r>
              <a:rPr lang="en-US" sz="1400">
                <a:solidFill>
                  <a:srgbClr val="2E75B6"/>
                </a:solidFill>
                <a:latin typeface="Calibri"/>
                <a:ea typeface="Calibri"/>
                <a:cs typeface="Calibri"/>
                <a:sym typeface="Calibri"/>
              </a:rPr>
              <a:t>Monitoring/reporting/evaluation</a:t>
            </a:r>
            <a:endParaRPr sz="1400">
              <a:solidFill>
                <a:srgbClr val="2E75B6"/>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400">
              <a:solidFill>
                <a:srgbClr val="2E75B6"/>
              </a:solidFill>
              <a:latin typeface="Arial"/>
              <a:ea typeface="Arial"/>
              <a:cs typeface="Arial"/>
              <a:sym typeface="Arial"/>
            </a:endParaRPr>
          </a:p>
          <a:p>
            <a:pPr indent="-317500" lvl="0" marL="457200" rtl="0" algn="l">
              <a:lnSpc>
                <a:spcPct val="115000"/>
              </a:lnSpc>
              <a:spcBef>
                <a:spcPts val="0"/>
              </a:spcBef>
              <a:spcAft>
                <a:spcPts val="0"/>
              </a:spcAft>
              <a:buClr>
                <a:srgbClr val="2E75B6"/>
              </a:buClr>
              <a:buSzPts val="1400"/>
              <a:buChar char="●"/>
            </a:pPr>
            <a:r>
              <a:rPr lang="en-US" sz="1400">
                <a:solidFill>
                  <a:srgbClr val="2E75B6"/>
                </a:solidFill>
              </a:rPr>
              <a:t>How to engage with women’s organizations?</a:t>
            </a:r>
            <a:endParaRPr b="1" sz="1400">
              <a:solidFill>
                <a:srgbClr val="2E75B6"/>
              </a:solidFill>
              <a:latin typeface="Calibri"/>
              <a:ea typeface="Calibri"/>
              <a:cs typeface="Calibri"/>
              <a:sym typeface="Calibri"/>
            </a:endParaRPr>
          </a:p>
          <a:p>
            <a:pPr indent="-317500" lvl="1" marL="914400" rtl="0" algn="l">
              <a:lnSpc>
                <a:spcPct val="115000"/>
              </a:lnSpc>
              <a:spcBef>
                <a:spcPts val="0"/>
              </a:spcBef>
              <a:spcAft>
                <a:spcPts val="0"/>
              </a:spcAft>
              <a:buClr>
                <a:srgbClr val="2E75B6"/>
              </a:buClr>
              <a:buSzPts val="1400"/>
              <a:buChar char="○"/>
            </a:pPr>
            <a:r>
              <a:rPr lang="en-US" sz="1400">
                <a:solidFill>
                  <a:srgbClr val="2E75B6"/>
                </a:solidFill>
                <a:latin typeface="Calibri"/>
                <a:ea typeface="Calibri"/>
                <a:cs typeface="Calibri"/>
                <a:sym typeface="Calibri"/>
              </a:rPr>
              <a:t>Transparent process to select core partner organization</a:t>
            </a:r>
            <a:endParaRPr sz="1400">
              <a:solidFill>
                <a:srgbClr val="2E75B6"/>
              </a:solidFill>
              <a:latin typeface="Calibri"/>
              <a:ea typeface="Calibri"/>
              <a:cs typeface="Calibri"/>
              <a:sym typeface="Calibri"/>
            </a:endParaRPr>
          </a:p>
          <a:p>
            <a:pPr indent="-317500" lvl="1" marL="914400" rtl="0" algn="l">
              <a:lnSpc>
                <a:spcPct val="115000"/>
              </a:lnSpc>
              <a:spcBef>
                <a:spcPts val="0"/>
              </a:spcBef>
              <a:spcAft>
                <a:spcPts val="0"/>
              </a:spcAft>
              <a:buClr>
                <a:srgbClr val="2E75B6"/>
              </a:buClr>
              <a:buSzPts val="1400"/>
              <a:buFont typeface="Calibri"/>
              <a:buChar char="○"/>
            </a:pPr>
            <a:r>
              <a:rPr lang="en-US" sz="1400">
                <a:solidFill>
                  <a:srgbClr val="2E75B6"/>
                </a:solidFill>
                <a:latin typeface="Calibri"/>
                <a:ea typeface="Calibri"/>
                <a:cs typeface="Calibri"/>
                <a:sym typeface="Calibri"/>
              </a:rPr>
              <a:t>Identify key women peacebuilders and women’s organizations to be engaged throughout the project</a:t>
            </a:r>
            <a:endParaRPr sz="1400">
              <a:solidFill>
                <a:srgbClr val="2E75B6"/>
              </a:solidFill>
              <a:latin typeface="Calibri"/>
              <a:ea typeface="Calibri"/>
              <a:cs typeface="Calibri"/>
              <a:sym typeface="Calibri"/>
            </a:endParaRPr>
          </a:p>
          <a:p>
            <a:pPr indent="-317500" lvl="1" marL="914400" rtl="0" algn="l">
              <a:lnSpc>
                <a:spcPct val="115000"/>
              </a:lnSpc>
              <a:spcBef>
                <a:spcPts val="0"/>
              </a:spcBef>
              <a:spcAft>
                <a:spcPts val="0"/>
              </a:spcAft>
              <a:buClr>
                <a:srgbClr val="2E75B6"/>
              </a:buClr>
              <a:buSzPts val="1400"/>
              <a:buChar char="○"/>
            </a:pPr>
            <a:r>
              <a:rPr lang="en-US" sz="1400">
                <a:solidFill>
                  <a:srgbClr val="2E75B6"/>
                </a:solidFill>
                <a:latin typeface="Calibri"/>
                <a:ea typeface="Calibri"/>
                <a:cs typeface="Calibri"/>
                <a:sym typeface="Calibri"/>
              </a:rPr>
              <a:t>Ensure diversity of representation</a:t>
            </a:r>
            <a:endParaRPr sz="1400">
              <a:solidFill>
                <a:srgbClr val="2E75B6"/>
              </a:solidFill>
              <a:latin typeface="Calibri"/>
              <a:ea typeface="Calibri"/>
              <a:cs typeface="Calibri"/>
              <a:sym typeface="Calibri"/>
            </a:endParaRPr>
          </a:p>
          <a:p>
            <a:pPr indent="-317500" lvl="1" marL="914400" rtl="0" algn="l">
              <a:lnSpc>
                <a:spcPct val="115000"/>
              </a:lnSpc>
              <a:spcBef>
                <a:spcPts val="0"/>
              </a:spcBef>
              <a:spcAft>
                <a:spcPts val="0"/>
              </a:spcAft>
              <a:buClr>
                <a:srgbClr val="2E75B6"/>
              </a:buClr>
              <a:buSzPts val="1400"/>
              <a:buChar char="○"/>
            </a:pPr>
            <a:r>
              <a:rPr lang="en-US" sz="1400">
                <a:solidFill>
                  <a:srgbClr val="2E75B6"/>
                </a:solidFill>
                <a:latin typeface="Calibri"/>
                <a:ea typeface="Calibri"/>
                <a:cs typeface="Calibri"/>
                <a:sym typeface="Calibri"/>
              </a:rPr>
              <a:t>Focus on meaningful participation</a:t>
            </a:r>
            <a:endParaRPr sz="1400">
              <a:solidFill>
                <a:srgbClr val="2E75B6"/>
              </a:solidFill>
              <a:latin typeface="Calibri"/>
              <a:ea typeface="Calibri"/>
              <a:cs typeface="Calibri"/>
              <a:sym typeface="Calibri"/>
            </a:endParaRPr>
          </a:p>
          <a:p>
            <a:pPr indent="-317500" lvl="1" marL="914400" rtl="0" algn="l">
              <a:lnSpc>
                <a:spcPct val="115000"/>
              </a:lnSpc>
              <a:spcBef>
                <a:spcPts val="0"/>
              </a:spcBef>
              <a:spcAft>
                <a:spcPts val="0"/>
              </a:spcAft>
              <a:buClr>
                <a:srgbClr val="2E75B6"/>
              </a:buClr>
              <a:buSzPts val="1400"/>
              <a:buChar char="○"/>
            </a:pPr>
            <a:r>
              <a:rPr lang="en-US" sz="1400">
                <a:solidFill>
                  <a:srgbClr val="2E75B6"/>
                </a:solidFill>
                <a:latin typeface="Calibri"/>
                <a:ea typeface="Calibri"/>
                <a:cs typeface="Calibri"/>
                <a:sym typeface="Calibri"/>
              </a:rPr>
              <a:t>Ensure a Do no harm approach</a:t>
            </a:r>
            <a:endParaRPr sz="1400">
              <a:solidFill>
                <a:srgbClr val="2E75B6"/>
              </a:solidFill>
              <a:latin typeface="Calibri"/>
              <a:ea typeface="Calibri"/>
              <a:cs typeface="Calibri"/>
              <a:sym typeface="Calibri"/>
            </a:endParaRPr>
          </a:p>
          <a:p>
            <a:pPr indent="-317500" lvl="1" marL="914400" rtl="0" algn="l">
              <a:lnSpc>
                <a:spcPct val="115000"/>
              </a:lnSpc>
              <a:spcBef>
                <a:spcPts val="0"/>
              </a:spcBef>
              <a:spcAft>
                <a:spcPts val="0"/>
              </a:spcAft>
              <a:buClr>
                <a:srgbClr val="2E75B6"/>
              </a:buClr>
              <a:buSzPts val="1400"/>
              <a:buChar char="○"/>
            </a:pPr>
            <a:r>
              <a:rPr lang="en-US" sz="1400">
                <a:solidFill>
                  <a:srgbClr val="2E75B6"/>
                </a:solidFill>
                <a:latin typeface="Calibri"/>
                <a:ea typeface="Calibri"/>
                <a:cs typeface="Calibri"/>
                <a:sym typeface="Calibri"/>
              </a:rPr>
              <a:t>Support effective women-led initiatives </a:t>
            </a:r>
            <a:endParaRPr sz="1400">
              <a:solidFill>
                <a:srgbClr val="2E75B6"/>
              </a:solidFill>
              <a:latin typeface="Calibri"/>
              <a:ea typeface="Calibri"/>
              <a:cs typeface="Calibri"/>
              <a:sym typeface="Calibri"/>
            </a:endParaRPr>
          </a:p>
          <a:p>
            <a:pPr indent="0" lvl="0" marL="0" rtl="0" algn="l">
              <a:spcBef>
                <a:spcPts val="0"/>
              </a:spcBef>
              <a:spcAft>
                <a:spcPts val="0"/>
              </a:spcAft>
              <a:buNone/>
            </a:pPr>
            <a:r>
              <a:t/>
            </a:r>
            <a:endParaRPr sz="1400">
              <a:solidFill>
                <a:srgbClr val="2E75B6"/>
              </a:solidFill>
            </a:endParaRPr>
          </a:p>
          <a:p>
            <a:pPr indent="0" lvl="0" marL="457200" rtl="0" algn="l">
              <a:spcBef>
                <a:spcPts val="0"/>
              </a:spcBef>
              <a:spcAft>
                <a:spcPts val="0"/>
              </a:spcAft>
              <a:buNone/>
            </a:pPr>
            <a:r>
              <a:t/>
            </a:r>
            <a:endParaRPr>
              <a:solidFill>
                <a:srgbClr val="2E75B6"/>
              </a:solidFill>
            </a:endParaRPr>
          </a:p>
        </p:txBody>
      </p:sp>
      <p:pic>
        <p:nvPicPr>
          <p:cNvPr id="218" name="Google Shape;218;p7"/>
          <p:cNvPicPr preferRelativeResize="0"/>
          <p:nvPr/>
        </p:nvPicPr>
        <p:blipFill>
          <a:blip r:embed="rId3">
            <a:alphaModFix/>
          </a:blip>
          <a:stretch>
            <a:fillRect/>
          </a:stretch>
        </p:blipFill>
        <p:spPr>
          <a:xfrm>
            <a:off x="9411900" y="3172350"/>
            <a:ext cx="2613125" cy="33834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26f785a820_2_1"/>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en-US">
                <a:solidFill>
                  <a:schemeClr val="accent5"/>
                </a:solidFill>
                <a:latin typeface="Century Gothic"/>
                <a:ea typeface="Century Gothic"/>
                <a:cs typeface="Century Gothic"/>
                <a:sym typeface="Century Gothic"/>
              </a:rPr>
              <a:t>Typical pitfalls in engagement</a:t>
            </a:r>
            <a:endParaRPr/>
          </a:p>
        </p:txBody>
      </p:sp>
      <p:sp>
        <p:nvSpPr>
          <p:cNvPr id="225" name="Google Shape;225;g126f785a820_2_1"/>
          <p:cNvSpPr txBox="1"/>
          <p:nvPr>
            <p:ph idx="1" type="body"/>
          </p:nvPr>
        </p:nvSpPr>
        <p:spPr>
          <a:xfrm>
            <a:off x="677334" y="2160589"/>
            <a:ext cx="8596800" cy="3880800"/>
          </a:xfrm>
          <a:prstGeom prst="rect">
            <a:avLst/>
          </a:prstGeom>
        </p:spPr>
        <p:txBody>
          <a:bodyPr anchorCtr="0" anchor="t" bIns="45700" lIns="91425" spcFirstLastPara="1" rIns="91425" wrap="square" tIns="45700">
            <a:normAutofit/>
          </a:bodyPr>
          <a:lstStyle/>
          <a:p>
            <a:pPr indent="-330200" lvl="0" marL="457200" rtl="0" algn="l">
              <a:lnSpc>
                <a:spcPct val="115000"/>
              </a:lnSpc>
              <a:spcBef>
                <a:spcPts val="0"/>
              </a:spcBef>
              <a:spcAft>
                <a:spcPts val="0"/>
              </a:spcAft>
              <a:buClr>
                <a:srgbClr val="2E75B6"/>
              </a:buClr>
              <a:buSzPts val="1600"/>
              <a:buChar char="➔"/>
            </a:pPr>
            <a:r>
              <a:rPr lang="en-US" sz="1600">
                <a:solidFill>
                  <a:srgbClr val="2E75B6"/>
                </a:solidFill>
                <a:latin typeface="Calibri"/>
                <a:ea typeface="Calibri"/>
                <a:cs typeface="Calibri"/>
                <a:sym typeface="Calibri"/>
              </a:rPr>
              <a:t>Women are only considered beneficiaries and stakeholders, not actors and leaders</a:t>
            </a:r>
            <a:endParaRPr sz="1600">
              <a:solidFill>
                <a:srgbClr val="2E75B6"/>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600">
              <a:solidFill>
                <a:srgbClr val="2E75B6"/>
              </a:solidFill>
              <a:latin typeface="Calibri"/>
              <a:ea typeface="Calibri"/>
              <a:cs typeface="Calibri"/>
              <a:sym typeface="Calibri"/>
            </a:endParaRPr>
          </a:p>
          <a:p>
            <a:pPr indent="-330200" lvl="0" marL="457200" rtl="0" algn="l">
              <a:lnSpc>
                <a:spcPct val="115000"/>
              </a:lnSpc>
              <a:spcBef>
                <a:spcPts val="0"/>
              </a:spcBef>
              <a:spcAft>
                <a:spcPts val="0"/>
              </a:spcAft>
              <a:buClr>
                <a:srgbClr val="2E75B6"/>
              </a:buClr>
              <a:buSzPts val="1600"/>
              <a:buChar char="➔"/>
            </a:pPr>
            <a:r>
              <a:rPr lang="en-US" sz="1600">
                <a:solidFill>
                  <a:srgbClr val="2E75B6"/>
                </a:solidFill>
                <a:latin typeface="Calibri"/>
                <a:ea typeface="Calibri"/>
                <a:cs typeface="Calibri"/>
                <a:sym typeface="Calibri"/>
              </a:rPr>
              <a:t>Women are consulted too late in the process</a:t>
            </a:r>
            <a:endParaRPr sz="1600">
              <a:solidFill>
                <a:srgbClr val="2E75B6"/>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600">
              <a:solidFill>
                <a:srgbClr val="2E75B6"/>
              </a:solidFill>
              <a:latin typeface="Calibri"/>
              <a:ea typeface="Calibri"/>
              <a:cs typeface="Calibri"/>
              <a:sym typeface="Calibri"/>
            </a:endParaRPr>
          </a:p>
          <a:p>
            <a:pPr indent="-330200" lvl="0" marL="457200" rtl="0" algn="l">
              <a:lnSpc>
                <a:spcPct val="115000"/>
              </a:lnSpc>
              <a:spcBef>
                <a:spcPts val="0"/>
              </a:spcBef>
              <a:spcAft>
                <a:spcPts val="0"/>
              </a:spcAft>
              <a:buClr>
                <a:srgbClr val="2E75B6"/>
              </a:buClr>
              <a:buSzPts val="1600"/>
              <a:buChar char="➔"/>
            </a:pPr>
            <a:r>
              <a:rPr lang="en-US" sz="1600">
                <a:solidFill>
                  <a:srgbClr val="2E75B6"/>
                </a:solidFill>
                <a:latin typeface="Calibri"/>
                <a:ea typeface="Calibri"/>
                <a:cs typeface="Calibri"/>
                <a:sym typeface="Calibri"/>
              </a:rPr>
              <a:t>Only well-established women’s organizations are invited for a consultation or partnership</a:t>
            </a:r>
            <a:endParaRPr sz="1600">
              <a:solidFill>
                <a:srgbClr val="2E75B6"/>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600">
              <a:solidFill>
                <a:srgbClr val="2E75B6"/>
              </a:solidFill>
              <a:latin typeface="Calibri"/>
              <a:ea typeface="Calibri"/>
              <a:cs typeface="Calibri"/>
              <a:sym typeface="Calibri"/>
            </a:endParaRPr>
          </a:p>
          <a:p>
            <a:pPr indent="-330200" lvl="0" marL="457200" rtl="0" algn="l">
              <a:lnSpc>
                <a:spcPct val="115000"/>
              </a:lnSpc>
              <a:spcBef>
                <a:spcPts val="0"/>
              </a:spcBef>
              <a:spcAft>
                <a:spcPts val="0"/>
              </a:spcAft>
              <a:buClr>
                <a:srgbClr val="2E75B6"/>
              </a:buClr>
              <a:buSzPts val="1600"/>
              <a:buChar char="➔"/>
            </a:pPr>
            <a:r>
              <a:rPr lang="en-US" sz="1600">
                <a:solidFill>
                  <a:srgbClr val="2E75B6"/>
                </a:solidFill>
                <a:latin typeface="Calibri"/>
                <a:ea typeface="Calibri"/>
                <a:cs typeface="Calibri"/>
                <a:sym typeface="Calibri"/>
              </a:rPr>
              <a:t>Lumping women and youth together, treating them as homogeneous groups</a:t>
            </a:r>
            <a:endParaRPr sz="1600">
              <a:solidFill>
                <a:srgbClr val="2E75B6"/>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600">
              <a:solidFill>
                <a:srgbClr val="2E75B6"/>
              </a:solidFill>
              <a:latin typeface="Calibri"/>
              <a:ea typeface="Calibri"/>
              <a:cs typeface="Calibri"/>
              <a:sym typeface="Calibri"/>
            </a:endParaRPr>
          </a:p>
          <a:p>
            <a:pPr indent="-330200" lvl="0" marL="457200" rtl="0" algn="l">
              <a:lnSpc>
                <a:spcPct val="115000"/>
              </a:lnSpc>
              <a:spcBef>
                <a:spcPts val="0"/>
              </a:spcBef>
              <a:spcAft>
                <a:spcPts val="0"/>
              </a:spcAft>
              <a:buClr>
                <a:srgbClr val="2E75B6"/>
              </a:buClr>
              <a:buSzPts val="1600"/>
              <a:buChar char="➔"/>
            </a:pPr>
            <a:r>
              <a:rPr lang="en-US" sz="1600">
                <a:solidFill>
                  <a:srgbClr val="2E75B6"/>
                </a:solidFill>
                <a:latin typeface="Calibri"/>
                <a:ea typeface="Calibri"/>
                <a:cs typeface="Calibri"/>
                <a:sym typeface="Calibri"/>
              </a:rPr>
              <a:t>Generalizing statements around young men as perpetrators of violence and young women as passive victims </a:t>
            </a:r>
            <a:endParaRPr sz="1600">
              <a:solidFill>
                <a:srgbClr val="2E75B6"/>
              </a:solidFill>
              <a:latin typeface="Calibri"/>
              <a:ea typeface="Calibri"/>
              <a:cs typeface="Calibri"/>
              <a:sym typeface="Calibri"/>
            </a:endParaRPr>
          </a:p>
          <a:p>
            <a:pPr indent="0" lvl="0" marL="0" rtl="0" algn="l">
              <a:spcBef>
                <a:spcPts val="1000"/>
              </a:spcBef>
              <a:spcAft>
                <a:spcPts val="0"/>
              </a:spcAft>
              <a:buNone/>
            </a:pPr>
            <a:r>
              <a:t/>
            </a:r>
            <a:endParaRPr>
              <a:solidFill>
                <a:srgbClr val="2E75B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126f785a820_2_8"/>
          <p:cNvSpPr txBox="1"/>
          <p:nvPr>
            <p:ph type="title"/>
          </p:nvPr>
        </p:nvSpPr>
        <p:spPr>
          <a:xfrm>
            <a:off x="312975" y="428275"/>
            <a:ext cx="9403200" cy="16896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en-US" sz="2400">
                <a:solidFill>
                  <a:schemeClr val="accent5"/>
                </a:solidFill>
                <a:latin typeface="Century Gothic"/>
                <a:ea typeface="Century Gothic"/>
                <a:cs typeface="Century Gothic"/>
                <a:sym typeface="Century Gothic"/>
              </a:rPr>
              <a:t>Beyond consultation:</a:t>
            </a:r>
            <a:r>
              <a:rPr b="1" lang="en-US" sz="2400">
                <a:solidFill>
                  <a:schemeClr val="accent5"/>
                </a:solidFill>
                <a:latin typeface="Century Gothic"/>
                <a:ea typeface="Century Gothic"/>
                <a:cs typeface="Century Gothic"/>
                <a:sym typeface="Century Gothic"/>
              </a:rPr>
              <a:t> 10 principles for meaningful participation</a:t>
            </a:r>
            <a:endParaRPr sz="2500"/>
          </a:p>
        </p:txBody>
      </p:sp>
      <p:pic>
        <p:nvPicPr>
          <p:cNvPr id="232" name="Google Shape;232;g126f785a820_2_8"/>
          <p:cNvPicPr preferRelativeResize="0"/>
          <p:nvPr/>
        </p:nvPicPr>
        <p:blipFill>
          <a:blip r:embed="rId3">
            <a:alphaModFix/>
          </a:blip>
          <a:stretch>
            <a:fillRect/>
          </a:stretch>
        </p:blipFill>
        <p:spPr>
          <a:xfrm>
            <a:off x="152400" y="701850"/>
            <a:ext cx="10433627" cy="5851350"/>
          </a:xfrm>
          <a:prstGeom prst="rect">
            <a:avLst/>
          </a:prstGeom>
          <a:noFill/>
          <a:ln>
            <a:noFill/>
          </a:ln>
        </p:spPr>
      </p:pic>
      <p:pic>
        <p:nvPicPr>
          <p:cNvPr id="233" name="Google Shape;233;g126f785a820_2_8"/>
          <p:cNvPicPr preferRelativeResize="0"/>
          <p:nvPr/>
        </p:nvPicPr>
        <p:blipFill>
          <a:blip r:embed="rId4">
            <a:alphaModFix/>
          </a:blip>
          <a:stretch>
            <a:fillRect/>
          </a:stretch>
        </p:blipFill>
        <p:spPr>
          <a:xfrm>
            <a:off x="10947348" y="5102399"/>
            <a:ext cx="1197551" cy="1689600"/>
          </a:xfrm>
          <a:prstGeom prst="rect">
            <a:avLst/>
          </a:prstGeom>
          <a:noFill/>
          <a:ln>
            <a:noFill/>
          </a:ln>
        </p:spPr>
      </p:pic>
      <p:sp>
        <p:nvSpPr>
          <p:cNvPr id="234" name="Google Shape;234;g126f785a820_2_8"/>
          <p:cNvSpPr txBox="1"/>
          <p:nvPr/>
        </p:nvSpPr>
        <p:spPr>
          <a:xfrm>
            <a:off x="4148750" y="6243000"/>
            <a:ext cx="6798600" cy="6150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US" sz="1300" u="sng">
                <a:solidFill>
                  <a:schemeClr val="hlink"/>
                </a:solidFill>
                <a:latin typeface="Century Gothic"/>
                <a:ea typeface="Century Gothic"/>
                <a:cs typeface="Century Gothic"/>
                <a:sym typeface="Century Gothic"/>
                <a:hlinkClick r:id="rId5"/>
              </a:rPr>
              <a:t>Beyond Consultations</a:t>
            </a:r>
            <a:r>
              <a:rPr lang="en-US" sz="1300">
                <a:solidFill>
                  <a:srgbClr val="2E75B6"/>
                </a:solidFill>
                <a:latin typeface="Century Gothic"/>
                <a:ea typeface="Century Gothic"/>
                <a:cs typeface="Century Gothic"/>
                <a:sym typeface="Century Gothic"/>
              </a:rPr>
              <a:t> tool (2019), </a:t>
            </a:r>
            <a:r>
              <a:rPr i="1" lang="en-US" sz="1300">
                <a:solidFill>
                  <a:srgbClr val="2E75B6"/>
                </a:solidFill>
                <a:latin typeface="Century Gothic"/>
                <a:ea typeface="Century Gothic"/>
                <a:cs typeface="Century Gothic"/>
                <a:sym typeface="Century Gothic"/>
              </a:rPr>
              <a:t>GAPS, Women for Women International, Amnesty International UK, Saferworld and Womankind Worldwide</a:t>
            </a:r>
            <a:endParaRPr i="1" sz="1300">
              <a:solidFill>
                <a:srgbClr val="2E75B6"/>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8"/>
          <p:cNvSpPr txBox="1"/>
          <p:nvPr>
            <p:ph idx="1" type="body"/>
          </p:nvPr>
        </p:nvSpPr>
        <p:spPr>
          <a:xfrm>
            <a:off x="299623" y="891000"/>
            <a:ext cx="9533400" cy="5517900"/>
          </a:xfrm>
          <a:prstGeom prst="rect">
            <a:avLst/>
          </a:prstGeom>
          <a:noFill/>
          <a:ln>
            <a:noFill/>
          </a:ln>
        </p:spPr>
        <p:txBody>
          <a:bodyPr anchorCtr="0" anchor="t" bIns="45700" lIns="91425" spcFirstLastPara="1" rIns="91425" wrap="square" tIns="45700">
            <a:normAutofit/>
          </a:bodyPr>
          <a:lstStyle/>
          <a:p>
            <a:pPr indent="-220980" lvl="0" marL="342900" rtl="0" algn="l">
              <a:spcBef>
                <a:spcPts val="0"/>
              </a:spcBef>
              <a:spcAft>
                <a:spcPts val="0"/>
              </a:spcAft>
              <a:buSzPts val="1920"/>
              <a:buNone/>
            </a:pPr>
            <a:r>
              <a:t/>
            </a:r>
            <a:endParaRPr sz="2400">
              <a:solidFill>
                <a:schemeClr val="accent5"/>
              </a:solidFill>
              <a:latin typeface="Century Gothic"/>
              <a:ea typeface="Century Gothic"/>
              <a:cs typeface="Century Gothic"/>
              <a:sym typeface="Century Gothic"/>
            </a:endParaRPr>
          </a:p>
          <a:p>
            <a:pPr indent="-220980" lvl="0" marL="342900" rtl="0" algn="l">
              <a:spcBef>
                <a:spcPts val="0"/>
              </a:spcBef>
              <a:spcAft>
                <a:spcPts val="0"/>
              </a:spcAft>
              <a:buSzPts val="1920"/>
              <a:buNone/>
            </a:pPr>
            <a:r>
              <a:rPr b="1" lang="en-US" sz="2600">
                <a:solidFill>
                  <a:schemeClr val="accent5"/>
                </a:solidFill>
                <a:latin typeface="Century Gothic"/>
                <a:ea typeface="Century Gothic"/>
                <a:cs typeface="Century Gothic"/>
                <a:sym typeface="Century Gothic"/>
              </a:rPr>
              <a:t>How to meaningfully support women peacebuilders?</a:t>
            </a:r>
            <a:endParaRPr b="1" sz="2600">
              <a:solidFill>
                <a:schemeClr val="accent5"/>
              </a:solidFill>
              <a:latin typeface="Century Gothic"/>
              <a:ea typeface="Century Gothic"/>
              <a:cs typeface="Century Gothic"/>
              <a:sym typeface="Century Gothic"/>
            </a:endParaRPr>
          </a:p>
          <a:p>
            <a:pPr indent="-220980" lvl="0" marL="342900" rtl="0" algn="l">
              <a:spcBef>
                <a:spcPts val="0"/>
              </a:spcBef>
              <a:spcAft>
                <a:spcPts val="0"/>
              </a:spcAft>
              <a:buSzPts val="1920"/>
              <a:buNone/>
            </a:pPr>
            <a:r>
              <a:t/>
            </a:r>
            <a:endParaRPr sz="2400">
              <a:solidFill>
                <a:schemeClr val="accent5"/>
              </a:solidFill>
              <a:latin typeface="Century Gothic"/>
              <a:ea typeface="Century Gothic"/>
              <a:cs typeface="Century Gothic"/>
              <a:sym typeface="Century Gothic"/>
            </a:endParaRPr>
          </a:p>
          <a:p>
            <a:pPr indent="0" lvl="0" marL="4572000" rtl="0" algn="l">
              <a:spcBef>
                <a:spcPts val="0"/>
              </a:spcBef>
              <a:spcAft>
                <a:spcPts val="0"/>
              </a:spcAft>
              <a:buSzPts val="1920"/>
              <a:buNone/>
            </a:pPr>
            <a:r>
              <a:t/>
            </a:r>
            <a:endParaRPr sz="2400">
              <a:solidFill>
                <a:schemeClr val="accent5"/>
              </a:solidFill>
              <a:latin typeface="Century Gothic"/>
              <a:ea typeface="Century Gothic"/>
              <a:cs typeface="Century Gothic"/>
              <a:sym typeface="Century Gothic"/>
            </a:endParaRPr>
          </a:p>
          <a:p>
            <a:pPr indent="-381000" lvl="0" marL="4572000" rtl="0" algn="l">
              <a:spcBef>
                <a:spcPts val="0"/>
              </a:spcBef>
              <a:spcAft>
                <a:spcPts val="0"/>
              </a:spcAft>
              <a:buClr>
                <a:schemeClr val="accent5"/>
              </a:buClr>
              <a:buSzPts val="2400"/>
              <a:buFont typeface="Century Gothic"/>
              <a:buChar char="►"/>
            </a:pPr>
            <a:r>
              <a:rPr lang="en-US" sz="2400">
                <a:solidFill>
                  <a:schemeClr val="accent5"/>
                </a:solidFill>
                <a:latin typeface="Century Gothic"/>
                <a:ea typeface="Century Gothic"/>
                <a:cs typeface="Century Gothic"/>
                <a:sym typeface="Century Gothic"/>
              </a:rPr>
              <a:t>Local ownership</a:t>
            </a:r>
            <a:endParaRPr sz="2400">
              <a:solidFill>
                <a:schemeClr val="accent5"/>
              </a:solidFill>
              <a:latin typeface="Century Gothic"/>
              <a:ea typeface="Century Gothic"/>
              <a:cs typeface="Century Gothic"/>
              <a:sym typeface="Century Gothic"/>
            </a:endParaRPr>
          </a:p>
          <a:p>
            <a:pPr indent="0" lvl="0" marL="4572000" rtl="0" algn="l">
              <a:spcBef>
                <a:spcPts val="0"/>
              </a:spcBef>
              <a:spcAft>
                <a:spcPts val="0"/>
              </a:spcAft>
              <a:buSzPts val="1920"/>
              <a:buNone/>
            </a:pPr>
            <a:r>
              <a:t/>
            </a:r>
            <a:endParaRPr sz="2400">
              <a:solidFill>
                <a:schemeClr val="accent5"/>
              </a:solidFill>
              <a:latin typeface="Century Gothic"/>
              <a:ea typeface="Century Gothic"/>
              <a:cs typeface="Century Gothic"/>
              <a:sym typeface="Century Gothic"/>
            </a:endParaRPr>
          </a:p>
          <a:p>
            <a:pPr indent="-381000" lvl="0" marL="4572000" rtl="0" algn="l">
              <a:spcBef>
                <a:spcPts val="0"/>
              </a:spcBef>
              <a:spcAft>
                <a:spcPts val="0"/>
              </a:spcAft>
              <a:buClr>
                <a:schemeClr val="accent5"/>
              </a:buClr>
              <a:buSzPts val="2400"/>
              <a:buFont typeface="Century Gothic"/>
              <a:buChar char="►"/>
            </a:pPr>
            <a:r>
              <a:rPr lang="en-US" sz="2400">
                <a:solidFill>
                  <a:schemeClr val="accent5"/>
                </a:solidFill>
                <a:latin typeface="Century Gothic"/>
                <a:ea typeface="Century Gothic"/>
                <a:cs typeface="Century Gothic"/>
                <a:sym typeface="Century Gothic"/>
              </a:rPr>
              <a:t>Authentic partnership</a:t>
            </a:r>
            <a:endParaRPr sz="2400">
              <a:solidFill>
                <a:schemeClr val="accent5"/>
              </a:solidFill>
              <a:latin typeface="Century Gothic"/>
              <a:ea typeface="Century Gothic"/>
              <a:cs typeface="Century Gothic"/>
              <a:sym typeface="Century Gothic"/>
            </a:endParaRPr>
          </a:p>
          <a:p>
            <a:pPr indent="0" lvl="0" marL="4572000" rtl="0" algn="l">
              <a:spcBef>
                <a:spcPts val="0"/>
              </a:spcBef>
              <a:spcAft>
                <a:spcPts val="0"/>
              </a:spcAft>
              <a:buSzPts val="1920"/>
              <a:buNone/>
            </a:pPr>
            <a:r>
              <a:t/>
            </a:r>
            <a:endParaRPr sz="2400">
              <a:solidFill>
                <a:schemeClr val="accent5"/>
              </a:solidFill>
              <a:latin typeface="Century Gothic"/>
              <a:ea typeface="Century Gothic"/>
              <a:cs typeface="Century Gothic"/>
              <a:sym typeface="Century Gothic"/>
            </a:endParaRPr>
          </a:p>
          <a:p>
            <a:pPr indent="-381000" lvl="0" marL="4572000" rtl="0" algn="l">
              <a:spcBef>
                <a:spcPts val="0"/>
              </a:spcBef>
              <a:spcAft>
                <a:spcPts val="0"/>
              </a:spcAft>
              <a:buClr>
                <a:schemeClr val="accent5"/>
              </a:buClr>
              <a:buSzPts val="2400"/>
              <a:buFont typeface="Century Gothic"/>
              <a:buChar char="►"/>
            </a:pPr>
            <a:r>
              <a:rPr lang="en-US" sz="2400">
                <a:solidFill>
                  <a:schemeClr val="accent5"/>
                </a:solidFill>
                <a:latin typeface="Century Gothic"/>
                <a:ea typeface="Century Gothic"/>
                <a:cs typeface="Century Gothic"/>
                <a:sym typeface="Century Gothic"/>
              </a:rPr>
              <a:t>Sustainability</a:t>
            </a:r>
            <a:endParaRPr sz="2400">
              <a:solidFill>
                <a:schemeClr val="accent5"/>
              </a:solidFill>
              <a:latin typeface="Century Gothic"/>
              <a:ea typeface="Century Gothic"/>
              <a:cs typeface="Century Gothic"/>
              <a:sym typeface="Century Gothic"/>
            </a:endParaRPr>
          </a:p>
        </p:txBody>
      </p:sp>
      <p:pic>
        <p:nvPicPr>
          <p:cNvPr id="241" name="Google Shape;241;p8"/>
          <p:cNvPicPr preferRelativeResize="0"/>
          <p:nvPr/>
        </p:nvPicPr>
        <p:blipFill rotWithShape="1">
          <a:blip r:embed="rId3">
            <a:alphaModFix/>
          </a:blip>
          <a:srcRect b="0" l="0" r="0" t="0"/>
          <a:stretch/>
        </p:blipFill>
        <p:spPr>
          <a:xfrm>
            <a:off x="623925" y="2536575"/>
            <a:ext cx="3729650" cy="3211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9"/>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b="1" lang="en-US">
                <a:solidFill>
                  <a:schemeClr val="accent5"/>
                </a:solidFill>
                <a:latin typeface="Century Gothic"/>
                <a:ea typeface="Century Gothic"/>
                <a:cs typeface="Century Gothic"/>
                <a:sym typeface="Century Gothic"/>
              </a:rPr>
              <a:t>Local Ownership</a:t>
            </a:r>
            <a:endParaRPr b="1">
              <a:solidFill>
                <a:schemeClr val="accent5"/>
              </a:solidFill>
              <a:latin typeface="Century Gothic"/>
              <a:ea typeface="Century Gothic"/>
              <a:cs typeface="Century Gothic"/>
              <a:sym typeface="Century Gothic"/>
            </a:endParaRPr>
          </a:p>
        </p:txBody>
      </p:sp>
      <p:sp>
        <p:nvSpPr>
          <p:cNvPr id="248" name="Google Shape;248;p9"/>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lnSpcReduction="10000"/>
          </a:bodyPr>
          <a:lstStyle/>
          <a:p>
            <a:pPr indent="-320040" lvl="0" marL="457200" rtl="0" algn="l">
              <a:lnSpc>
                <a:spcPct val="100000"/>
              </a:lnSpc>
              <a:spcBef>
                <a:spcPts val="1000"/>
              </a:spcBef>
              <a:spcAft>
                <a:spcPts val="0"/>
              </a:spcAft>
              <a:buSzPts val="1440"/>
              <a:buChar char="➔"/>
            </a:pPr>
            <a:r>
              <a:rPr b="1" lang="en-US"/>
              <a:t>Co-creation:</a:t>
            </a:r>
            <a:r>
              <a:rPr lang="en-US"/>
              <a:t> ensure that all partners co-determine the direction of the project;</a:t>
            </a:r>
            <a:endParaRPr/>
          </a:p>
          <a:p>
            <a:pPr indent="0" lvl="0" marL="0" rtl="0" algn="l">
              <a:lnSpc>
                <a:spcPct val="100000"/>
              </a:lnSpc>
              <a:spcBef>
                <a:spcPts val="1000"/>
              </a:spcBef>
              <a:spcAft>
                <a:spcPts val="0"/>
              </a:spcAft>
              <a:buSzPts val="1440"/>
              <a:buNone/>
            </a:pPr>
            <a:r>
              <a:t/>
            </a:r>
            <a:endParaRPr/>
          </a:p>
          <a:p>
            <a:pPr indent="-320040" lvl="0" marL="457200" rtl="0" algn="l">
              <a:lnSpc>
                <a:spcPct val="100000"/>
              </a:lnSpc>
              <a:spcBef>
                <a:spcPts val="1000"/>
              </a:spcBef>
              <a:spcAft>
                <a:spcPts val="0"/>
              </a:spcAft>
              <a:buSzPts val="1440"/>
              <a:buChar char="➔"/>
            </a:pPr>
            <a:r>
              <a:rPr b="1" lang="en-US"/>
              <a:t>Bring in beneficiaries:</a:t>
            </a:r>
            <a:r>
              <a:rPr lang="en-US"/>
              <a:t> provide flexibility to beneficiaries from the very early stages;</a:t>
            </a:r>
            <a:endParaRPr/>
          </a:p>
          <a:p>
            <a:pPr indent="0" lvl="0" marL="0" rtl="0" algn="l">
              <a:lnSpc>
                <a:spcPct val="100000"/>
              </a:lnSpc>
              <a:spcBef>
                <a:spcPts val="1000"/>
              </a:spcBef>
              <a:spcAft>
                <a:spcPts val="0"/>
              </a:spcAft>
              <a:buSzPts val="1440"/>
              <a:buNone/>
            </a:pPr>
            <a:r>
              <a:t/>
            </a:r>
            <a:endParaRPr/>
          </a:p>
          <a:p>
            <a:pPr indent="-320040" lvl="0" marL="457200" rtl="0" algn="l">
              <a:lnSpc>
                <a:spcPct val="100000"/>
              </a:lnSpc>
              <a:spcBef>
                <a:spcPts val="1000"/>
              </a:spcBef>
              <a:spcAft>
                <a:spcPts val="0"/>
              </a:spcAft>
              <a:buSzPts val="1440"/>
              <a:buChar char="➔"/>
            </a:pPr>
            <a:r>
              <a:rPr b="1" lang="en-US"/>
              <a:t>Participatory grantmaking:</a:t>
            </a:r>
            <a:r>
              <a:rPr lang="en-US"/>
              <a:t> adapt participatory resource allocation strategies (esp. small grants); and</a:t>
            </a:r>
            <a:endParaRPr/>
          </a:p>
          <a:p>
            <a:pPr indent="0" lvl="0" marL="0" rtl="0" algn="l">
              <a:lnSpc>
                <a:spcPct val="100000"/>
              </a:lnSpc>
              <a:spcBef>
                <a:spcPts val="1000"/>
              </a:spcBef>
              <a:spcAft>
                <a:spcPts val="0"/>
              </a:spcAft>
              <a:buSzPts val="1440"/>
              <a:buNone/>
            </a:pPr>
            <a:r>
              <a:t/>
            </a:r>
            <a:endParaRPr/>
          </a:p>
          <a:p>
            <a:pPr indent="-320040" lvl="0" marL="457200" rtl="0" algn="l">
              <a:lnSpc>
                <a:spcPct val="100000"/>
              </a:lnSpc>
              <a:spcBef>
                <a:spcPts val="1000"/>
              </a:spcBef>
              <a:spcAft>
                <a:spcPts val="0"/>
              </a:spcAft>
              <a:buSzPts val="1440"/>
              <a:buChar char="➔"/>
            </a:pPr>
            <a:r>
              <a:rPr b="1" lang="en-US"/>
              <a:t>Plan ahead: </a:t>
            </a:r>
            <a:r>
              <a:rPr lang="en-US"/>
              <a:t>encourage joint programming (but be mindful of time and resources).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b="1" lang="en-US">
                <a:solidFill>
                  <a:schemeClr val="accent5"/>
                </a:solidFill>
                <a:latin typeface="Century Gothic"/>
                <a:ea typeface="Century Gothic"/>
                <a:cs typeface="Century Gothic"/>
                <a:sym typeface="Century Gothic"/>
              </a:rPr>
              <a:t>Authentic partnerships</a:t>
            </a:r>
            <a:endParaRPr/>
          </a:p>
        </p:txBody>
      </p:sp>
      <p:sp>
        <p:nvSpPr>
          <p:cNvPr id="254" name="Google Shape;254;p10"/>
          <p:cNvSpPr txBox="1"/>
          <p:nvPr>
            <p:ph idx="1" type="body"/>
          </p:nvPr>
        </p:nvSpPr>
        <p:spPr>
          <a:xfrm>
            <a:off x="677263" y="1740725"/>
            <a:ext cx="8596800" cy="48087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15000"/>
              </a:lnSpc>
              <a:spcBef>
                <a:spcPts val="1200"/>
              </a:spcBef>
              <a:spcAft>
                <a:spcPts val="0"/>
              </a:spcAft>
              <a:buSzPts val="275"/>
              <a:buNone/>
            </a:pPr>
            <a:r>
              <a:rPr lang="en-US" sz="7200"/>
              <a:t>A </a:t>
            </a:r>
            <a:r>
              <a:rPr b="1" lang="en-US" sz="7200"/>
              <a:t>shift </a:t>
            </a:r>
            <a:r>
              <a:rPr lang="en-US" sz="7200"/>
              <a:t>from a narrative of </a:t>
            </a:r>
            <a:r>
              <a:rPr b="1" lang="en-US" sz="7200"/>
              <a:t>“risk”</a:t>
            </a:r>
            <a:r>
              <a:rPr lang="en-US" sz="7200"/>
              <a:t> to one that is based on “</a:t>
            </a:r>
            <a:r>
              <a:rPr b="1" lang="en-US" sz="7200"/>
              <a:t>trust”</a:t>
            </a:r>
            <a:r>
              <a:rPr lang="en-US" sz="7200"/>
              <a:t> in practice:</a:t>
            </a:r>
            <a:endParaRPr sz="7200"/>
          </a:p>
          <a:p>
            <a:pPr indent="-342900" lvl="0" marL="457200" rtl="0" algn="l">
              <a:lnSpc>
                <a:spcPct val="115000"/>
              </a:lnSpc>
              <a:spcBef>
                <a:spcPts val="1200"/>
              </a:spcBef>
              <a:spcAft>
                <a:spcPts val="0"/>
              </a:spcAft>
              <a:buSzPct val="100000"/>
              <a:buChar char="➔"/>
            </a:pPr>
            <a:r>
              <a:rPr lang="en-US" sz="7200"/>
              <a:t>Designing and managing participatory</a:t>
            </a:r>
            <a:r>
              <a:rPr b="1" lang="en-US" sz="7200"/>
              <a:t> </a:t>
            </a:r>
            <a:r>
              <a:rPr lang="en-US" sz="7200"/>
              <a:t>resource allocation processes, </a:t>
            </a:r>
            <a:r>
              <a:rPr lang="en-US" sz="7200">
                <a:solidFill>
                  <a:srgbClr val="3F3F3F"/>
                </a:solidFill>
              </a:rPr>
              <a:t>promoting flexible financing instruments and modalities; </a:t>
            </a:r>
            <a:br>
              <a:rPr lang="en-US" sz="7200">
                <a:solidFill>
                  <a:srgbClr val="3F3F3F"/>
                </a:solidFill>
              </a:rPr>
            </a:br>
            <a:endParaRPr sz="7200">
              <a:solidFill>
                <a:srgbClr val="3F3F3F"/>
              </a:solidFill>
            </a:endParaRPr>
          </a:p>
          <a:p>
            <a:pPr indent="-342900" lvl="0" marL="457200" rtl="0" algn="l">
              <a:lnSpc>
                <a:spcPct val="115000"/>
              </a:lnSpc>
              <a:spcBef>
                <a:spcPts val="0"/>
              </a:spcBef>
              <a:spcAft>
                <a:spcPts val="0"/>
              </a:spcAft>
              <a:buSzPct val="100000"/>
              <a:buChar char="➔"/>
            </a:pPr>
            <a:r>
              <a:rPr lang="en-US" sz="7200">
                <a:solidFill>
                  <a:srgbClr val="3F3F3F"/>
                </a:solidFill>
              </a:rPr>
              <a:t>Conducting capacity-building needs assessments and then helping local organisations meet those needs;</a:t>
            </a:r>
            <a:br>
              <a:rPr lang="en-US" sz="7200">
                <a:solidFill>
                  <a:srgbClr val="3F3F3F"/>
                </a:solidFill>
              </a:rPr>
            </a:br>
            <a:endParaRPr sz="7200">
              <a:solidFill>
                <a:srgbClr val="3F3F3F"/>
              </a:solidFill>
            </a:endParaRPr>
          </a:p>
          <a:p>
            <a:pPr indent="-342900" lvl="0" marL="457200" rtl="0" algn="l">
              <a:lnSpc>
                <a:spcPct val="115000"/>
              </a:lnSpc>
              <a:spcBef>
                <a:spcPts val="0"/>
              </a:spcBef>
              <a:spcAft>
                <a:spcPts val="0"/>
              </a:spcAft>
              <a:buSzPct val="100000"/>
              <a:buChar char="➔"/>
            </a:pPr>
            <a:r>
              <a:rPr lang="en-US" sz="7200">
                <a:solidFill>
                  <a:srgbClr val="3F3F3F"/>
                </a:solidFill>
              </a:rPr>
              <a:t>Supporting adaptive monitoring and evaluation processes, including community-led determination of impact and encouraging clear and realistic goals;</a:t>
            </a:r>
            <a:br>
              <a:rPr lang="en-US" sz="1100">
                <a:solidFill>
                  <a:srgbClr val="3F3F3F"/>
                </a:solidFill>
                <a:latin typeface="Arial"/>
                <a:ea typeface="Arial"/>
                <a:cs typeface="Arial"/>
                <a:sym typeface="Arial"/>
              </a:rPr>
            </a:br>
            <a:endParaRPr sz="7200">
              <a:solidFill>
                <a:srgbClr val="3F3F3F"/>
              </a:solidFill>
            </a:endParaRPr>
          </a:p>
          <a:p>
            <a:pPr indent="-342900" lvl="0" marL="457200" rtl="0" algn="l">
              <a:lnSpc>
                <a:spcPct val="115000"/>
              </a:lnSpc>
              <a:spcBef>
                <a:spcPts val="0"/>
              </a:spcBef>
              <a:spcAft>
                <a:spcPts val="0"/>
              </a:spcAft>
              <a:buSzPct val="100000"/>
              <a:buChar char="➔"/>
            </a:pPr>
            <a:r>
              <a:rPr lang="en-US" sz="7200"/>
              <a:t>Facilitating access to global, regional and cross-border expertise for local organisations; and  </a:t>
            </a:r>
            <a:br>
              <a:rPr lang="en-US" sz="7200"/>
            </a:br>
            <a:endParaRPr sz="7200"/>
          </a:p>
          <a:p>
            <a:pPr indent="-342900" lvl="0" marL="457200" rtl="0" algn="l">
              <a:lnSpc>
                <a:spcPct val="115000"/>
              </a:lnSpc>
              <a:spcBef>
                <a:spcPts val="0"/>
              </a:spcBef>
              <a:spcAft>
                <a:spcPts val="0"/>
              </a:spcAft>
              <a:buSzPct val="100000"/>
              <a:buChar char="➔"/>
            </a:pPr>
            <a:r>
              <a:rPr lang="en-US" sz="7200"/>
              <a:t>Prioritising long-term, trusting partnerships, rather than short-term collaborations between INGOs and local organisations for a specific grant process.</a:t>
            </a:r>
            <a:endParaRPr sz="7200"/>
          </a:p>
          <a:p>
            <a:pPr indent="0" lvl="0" marL="0" rtl="0" algn="l">
              <a:lnSpc>
                <a:spcPct val="115000"/>
              </a:lnSpc>
              <a:spcBef>
                <a:spcPts val="1200"/>
              </a:spcBef>
              <a:spcAft>
                <a:spcPts val="0"/>
              </a:spcAft>
              <a:buClr>
                <a:schemeClr val="dk1"/>
              </a:buClr>
              <a:buSzPct val="61110"/>
              <a:buFont typeface="Arial"/>
              <a:buNone/>
            </a:pPr>
            <a:r>
              <a:t/>
            </a:r>
            <a:endParaRPr/>
          </a:p>
          <a:p>
            <a:pPr indent="-251459" lvl="0" marL="342900" rtl="0" algn="l">
              <a:spcBef>
                <a:spcPts val="1200"/>
              </a:spcBef>
              <a:spcAft>
                <a:spcPts val="0"/>
              </a:spcAft>
              <a:buSzPct val="79999"/>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b="1" lang="en-US">
                <a:solidFill>
                  <a:schemeClr val="accent5"/>
                </a:solidFill>
                <a:latin typeface="Century Gothic"/>
                <a:ea typeface="Century Gothic"/>
                <a:cs typeface="Century Gothic"/>
                <a:sym typeface="Century Gothic"/>
              </a:rPr>
              <a:t>Sustainability</a:t>
            </a:r>
            <a:endParaRPr/>
          </a:p>
        </p:txBody>
      </p:sp>
      <p:sp>
        <p:nvSpPr>
          <p:cNvPr id="260" name="Google Shape;260;p1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20040" lvl="0" marL="457200" rtl="0" algn="l">
              <a:lnSpc>
                <a:spcPct val="200000"/>
              </a:lnSpc>
              <a:spcBef>
                <a:spcPts val="0"/>
              </a:spcBef>
              <a:spcAft>
                <a:spcPts val="0"/>
              </a:spcAft>
              <a:buSzPts val="1440"/>
              <a:buChar char="➔"/>
            </a:pPr>
            <a:r>
              <a:rPr lang="en-US"/>
              <a:t>Utilise the </a:t>
            </a:r>
            <a:r>
              <a:rPr b="1" lang="en-US"/>
              <a:t>“catalytic” role </a:t>
            </a:r>
            <a:r>
              <a:rPr lang="en-US"/>
              <a:t>of the Fund;</a:t>
            </a:r>
            <a:endParaRPr/>
          </a:p>
          <a:p>
            <a:pPr indent="-320040" lvl="0" marL="457200" rtl="0" algn="l">
              <a:lnSpc>
                <a:spcPct val="100000"/>
              </a:lnSpc>
              <a:spcBef>
                <a:spcPts val="0"/>
              </a:spcBef>
              <a:spcAft>
                <a:spcPts val="0"/>
              </a:spcAft>
              <a:buSzPts val="1440"/>
              <a:buChar char="➔"/>
            </a:pPr>
            <a:r>
              <a:rPr lang="en-US"/>
              <a:t>Practice support that leads to </a:t>
            </a:r>
            <a:r>
              <a:rPr b="1" lang="en-US"/>
              <a:t>broader sustainability</a:t>
            </a:r>
            <a:r>
              <a:rPr lang="en-US"/>
              <a:t> (i.e., partnering with existing local and community structures);</a:t>
            </a:r>
            <a:endParaRPr/>
          </a:p>
          <a:p>
            <a:pPr indent="-251459" lvl="0" marL="342900" rtl="0" algn="l">
              <a:lnSpc>
                <a:spcPct val="100000"/>
              </a:lnSpc>
              <a:spcBef>
                <a:spcPts val="0"/>
              </a:spcBef>
              <a:spcAft>
                <a:spcPts val="0"/>
              </a:spcAft>
              <a:buSzPts val="1440"/>
              <a:buNone/>
            </a:pPr>
            <a:r>
              <a:t/>
            </a:r>
            <a:endParaRPr/>
          </a:p>
          <a:p>
            <a:pPr indent="-320040" lvl="0" marL="457200" rtl="0" algn="l">
              <a:lnSpc>
                <a:spcPct val="100000"/>
              </a:lnSpc>
              <a:spcBef>
                <a:spcPts val="0"/>
              </a:spcBef>
              <a:spcAft>
                <a:spcPts val="0"/>
              </a:spcAft>
              <a:buSzPts val="1440"/>
              <a:buChar char="➔"/>
            </a:pPr>
            <a:r>
              <a:rPr lang="en-US"/>
              <a:t>Prioritise </a:t>
            </a:r>
            <a:r>
              <a:rPr b="1" lang="en-US"/>
              <a:t>institutional capacity</a:t>
            </a:r>
            <a:r>
              <a:rPr lang="en-US"/>
              <a:t>, including enhancing resources, skills and capacity to collect data and analyse results; and</a:t>
            </a:r>
            <a:endParaRPr/>
          </a:p>
          <a:p>
            <a:pPr indent="0" lvl="0" marL="91440" rtl="0" algn="l">
              <a:lnSpc>
                <a:spcPct val="100000"/>
              </a:lnSpc>
              <a:spcBef>
                <a:spcPts val="0"/>
              </a:spcBef>
              <a:spcAft>
                <a:spcPts val="0"/>
              </a:spcAft>
              <a:buSzPts val="1440"/>
              <a:buNone/>
            </a:pPr>
            <a:r>
              <a:t/>
            </a:r>
            <a:endParaRPr/>
          </a:p>
          <a:p>
            <a:pPr indent="-320040" lvl="0" marL="457200" rtl="0" algn="l">
              <a:lnSpc>
                <a:spcPct val="200000"/>
              </a:lnSpc>
              <a:spcBef>
                <a:spcPts val="0"/>
              </a:spcBef>
              <a:spcAft>
                <a:spcPts val="0"/>
              </a:spcAft>
              <a:buSzPts val="1440"/>
              <a:buChar char="➔"/>
            </a:pPr>
            <a:r>
              <a:rPr lang="en-US"/>
              <a:t>Focus on bringing on board </a:t>
            </a:r>
            <a:r>
              <a:rPr b="1" lang="en-US"/>
              <a:t>diverse partners</a:t>
            </a:r>
            <a:r>
              <a:rPr lang="en-US"/>
              <a:t>.</a:t>
            </a:r>
            <a:endParaRPr/>
          </a:p>
          <a:p>
            <a:pPr indent="-251459" lvl="0" marL="342900" rtl="0" algn="l">
              <a:spcBef>
                <a:spcPts val="0"/>
              </a:spcBef>
              <a:spcAft>
                <a:spcPts val="0"/>
              </a:spcAft>
              <a:buSzPts val="144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4" name="Shape 264"/>
        <p:cNvGrpSpPr/>
        <p:nvPr/>
      </p:nvGrpSpPr>
      <p:grpSpPr>
        <a:xfrm>
          <a:off x="0" y="0"/>
          <a:ext cx="0" cy="0"/>
          <a:chOff x="0" y="0"/>
          <a:chExt cx="0" cy="0"/>
        </a:xfrm>
      </p:grpSpPr>
      <p:sp>
        <p:nvSpPr>
          <p:cNvPr id="265" name="Google Shape;265;g11ba4262018_1_6"/>
          <p:cNvSpPr txBox="1"/>
          <p:nvPr>
            <p:ph type="title"/>
          </p:nvPr>
        </p:nvSpPr>
        <p:spPr>
          <a:xfrm>
            <a:off x="1131651" y="96211"/>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5"/>
              </a:buClr>
              <a:buSzPts val="3600"/>
              <a:buFont typeface="Century Gothic"/>
              <a:buNone/>
            </a:pPr>
            <a:r>
              <a:rPr b="1" lang="en-US">
                <a:solidFill>
                  <a:schemeClr val="accent5"/>
                </a:solidFill>
                <a:latin typeface="Century Gothic"/>
                <a:ea typeface="Century Gothic"/>
                <a:cs typeface="Century Gothic"/>
                <a:sym typeface="Century Gothic"/>
              </a:rPr>
              <a:t>Timeline</a:t>
            </a:r>
            <a:endParaRPr b="1">
              <a:solidFill>
                <a:schemeClr val="accent5"/>
              </a:solidFill>
              <a:latin typeface="Century Gothic"/>
              <a:ea typeface="Century Gothic"/>
              <a:cs typeface="Century Gothic"/>
              <a:sym typeface="Century Gothic"/>
            </a:endParaRPr>
          </a:p>
        </p:txBody>
      </p:sp>
      <p:sp>
        <p:nvSpPr>
          <p:cNvPr id="266" name="Google Shape;266;g11ba4262018_1_6"/>
          <p:cNvSpPr txBox="1"/>
          <p:nvPr>
            <p:ph idx="1" type="body"/>
          </p:nvPr>
        </p:nvSpPr>
        <p:spPr>
          <a:xfrm>
            <a:off x="423870" y="1273517"/>
            <a:ext cx="10344600" cy="6029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r>
              <a:rPr b="1" lang="en-US" sz="2000" u="sng">
                <a:solidFill>
                  <a:schemeClr val="accent5"/>
                </a:solidFill>
                <a:latin typeface="Century Gothic"/>
                <a:ea typeface="Century Gothic"/>
                <a:cs typeface="Century Gothic"/>
                <a:sym typeface="Century Gothic"/>
              </a:rPr>
              <a:t>Stage 1: Concept notes</a:t>
            </a:r>
            <a:endParaRPr/>
          </a:p>
          <a:p>
            <a:pPr indent="-342900" lvl="0" marL="342900" rtl="0" algn="l">
              <a:lnSpc>
                <a:spcPct val="100000"/>
              </a:lnSpc>
              <a:spcBef>
                <a:spcPts val="1000"/>
              </a:spcBef>
              <a:spcAft>
                <a:spcPts val="0"/>
              </a:spcAft>
              <a:buSzPts val="1600"/>
              <a:buChar char="►"/>
            </a:pPr>
            <a:r>
              <a:rPr lang="en-US" sz="2000">
                <a:solidFill>
                  <a:schemeClr val="accent5"/>
                </a:solidFill>
                <a:latin typeface="Century Gothic"/>
                <a:ea typeface="Century Gothic"/>
                <a:cs typeface="Century Gothic"/>
                <a:sym typeface="Century Gothic"/>
              </a:rPr>
              <a:t>Online application portal opens: late May, 2 weeks before deadline</a:t>
            </a:r>
            <a:endParaRPr/>
          </a:p>
          <a:p>
            <a:pPr indent="-342900" lvl="0" marL="342900" rtl="0" algn="l">
              <a:lnSpc>
                <a:spcPct val="100000"/>
              </a:lnSpc>
              <a:spcBef>
                <a:spcPts val="1000"/>
              </a:spcBef>
              <a:spcAft>
                <a:spcPts val="0"/>
              </a:spcAft>
              <a:buSzPts val="1600"/>
              <a:buChar char="►"/>
            </a:pPr>
            <a:r>
              <a:rPr lang="en-US" sz="2000">
                <a:solidFill>
                  <a:schemeClr val="accent5"/>
                </a:solidFill>
                <a:latin typeface="Century Gothic"/>
                <a:ea typeface="Century Gothic"/>
                <a:cs typeface="Century Gothic"/>
                <a:sym typeface="Century Gothic"/>
              </a:rPr>
              <a:t>Deadline for the online concept note submissions: </a:t>
            </a:r>
            <a:r>
              <a:rPr b="1" lang="en-US" sz="2000" u="sng">
                <a:solidFill>
                  <a:schemeClr val="accent5"/>
                </a:solidFill>
                <a:latin typeface="Century Gothic"/>
                <a:ea typeface="Century Gothic"/>
                <a:cs typeface="Century Gothic"/>
                <a:sym typeface="Century Gothic"/>
              </a:rPr>
              <a:t>June 6 </a:t>
            </a:r>
            <a:endParaRPr/>
          </a:p>
          <a:p>
            <a:pPr indent="-342900" lvl="0" marL="342900" rtl="0" algn="l">
              <a:lnSpc>
                <a:spcPct val="100000"/>
              </a:lnSpc>
              <a:spcBef>
                <a:spcPts val="1000"/>
              </a:spcBef>
              <a:spcAft>
                <a:spcPts val="0"/>
              </a:spcAft>
              <a:buSzPts val="1600"/>
              <a:buChar char="►"/>
            </a:pPr>
            <a:r>
              <a:rPr lang="en-US" sz="2000">
                <a:solidFill>
                  <a:schemeClr val="accent5"/>
                </a:solidFill>
                <a:latin typeface="Century Gothic"/>
                <a:ea typeface="Century Gothic"/>
                <a:cs typeface="Century Gothic"/>
                <a:sym typeface="Century Gothic"/>
              </a:rPr>
              <a:t>Review of concept notes and results: early July</a:t>
            </a:r>
            <a:endParaRPr/>
          </a:p>
          <a:p>
            <a:pPr indent="-241300" lvl="0" marL="342900" rtl="0" algn="l">
              <a:lnSpc>
                <a:spcPct val="100000"/>
              </a:lnSpc>
              <a:spcBef>
                <a:spcPts val="1000"/>
              </a:spcBef>
              <a:spcAft>
                <a:spcPts val="0"/>
              </a:spcAft>
              <a:buSzPts val="1600"/>
              <a:buNone/>
            </a:pPr>
            <a:r>
              <a:t/>
            </a:r>
            <a:endParaRPr sz="2000">
              <a:solidFill>
                <a:schemeClr val="accent5"/>
              </a:solidFill>
              <a:latin typeface="Century Gothic"/>
              <a:ea typeface="Century Gothic"/>
              <a:cs typeface="Century Gothic"/>
              <a:sym typeface="Century Gothic"/>
            </a:endParaRPr>
          </a:p>
          <a:p>
            <a:pPr indent="0" lvl="0" marL="0" rtl="0" algn="l">
              <a:lnSpc>
                <a:spcPct val="100000"/>
              </a:lnSpc>
              <a:spcBef>
                <a:spcPts val="1000"/>
              </a:spcBef>
              <a:spcAft>
                <a:spcPts val="0"/>
              </a:spcAft>
              <a:buSzPts val="1600"/>
              <a:buNone/>
            </a:pPr>
            <a:r>
              <a:rPr b="1" lang="en-US" sz="2000" u="sng">
                <a:solidFill>
                  <a:schemeClr val="accent5"/>
                </a:solidFill>
                <a:latin typeface="Century Gothic"/>
                <a:ea typeface="Century Gothic"/>
                <a:cs typeface="Century Gothic"/>
                <a:sym typeface="Century Gothic"/>
              </a:rPr>
              <a:t>Stage 2: Full proposals</a:t>
            </a:r>
            <a:endParaRPr/>
          </a:p>
          <a:p>
            <a:pPr indent="-342900" lvl="0" marL="342900" rtl="0" algn="l">
              <a:lnSpc>
                <a:spcPct val="100000"/>
              </a:lnSpc>
              <a:spcBef>
                <a:spcPts val="1000"/>
              </a:spcBef>
              <a:spcAft>
                <a:spcPts val="0"/>
              </a:spcAft>
              <a:buSzPts val="1600"/>
              <a:buChar char="►"/>
            </a:pPr>
            <a:r>
              <a:rPr lang="en-US" sz="2000">
                <a:solidFill>
                  <a:schemeClr val="accent5"/>
                </a:solidFill>
                <a:latin typeface="Century Gothic"/>
                <a:ea typeface="Century Gothic"/>
                <a:cs typeface="Century Gothic"/>
                <a:sym typeface="Century Gothic"/>
              </a:rPr>
              <a:t>Deadline for draft proposals for feedback: end of August</a:t>
            </a:r>
            <a:endParaRPr sz="2000">
              <a:solidFill>
                <a:schemeClr val="accent5"/>
              </a:solidFill>
              <a:latin typeface="Century Gothic"/>
              <a:ea typeface="Century Gothic"/>
              <a:cs typeface="Century Gothic"/>
              <a:sym typeface="Century Gothic"/>
            </a:endParaRPr>
          </a:p>
          <a:p>
            <a:pPr indent="-342900" lvl="0" marL="342900" rtl="0" algn="l">
              <a:lnSpc>
                <a:spcPct val="100000"/>
              </a:lnSpc>
              <a:spcBef>
                <a:spcPts val="1000"/>
              </a:spcBef>
              <a:spcAft>
                <a:spcPts val="0"/>
              </a:spcAft>
              <a:buSzPts val="1600"/>
              <a:buChar char="►"/>
            </a:pPr>
            <a:r>
              <a:rPr lang="en-US" sz="2000">
                <a:solidFill>
                  <a:schemeClr val="accent5"/>
                </a:solidFill>
                <a:latin typeface="Century Gothic"/>
                <a:ea typeface="Century Gothic"/>
                <a:cs typeface="Century Gothic"/>
                <a:sym typeface="Century Gothic"/>
              </a:rPr>
              <a:t>Deadline for final proposals: October</a:t>
            </a:r>
            <a:endParaRPr/>
          </a:p>
          <a:p>
            <a:pPr indent="-342900" lvl="0" marL="342900" rtl="0" algn="l">
              <a:lnSpc>
                <a:spcPct val="100000"/>
              </a:lnSpc>
              <a:spcBef>
                <a:spcPts val="1000"/>
              </a:spcBef>
              <a:spcAft>
                <a:spcPts val="0"/>
              </a:spcAft>
              <a:buSzPts val="1600"/>
              <a:buChar char="►"/>
            </a:pPr>
            <a:r>
              <a:rPr lang="en-US" sz="2000">
                <a:solidFill>
                  <a:schemeClr val="accent5"/>
                </a:solidFill>
                <a:latin typeface="Century Gothic"/>
                <a:ea typeface="Century Gothic"/>
                <a:cs typeface="Century Gothic"/>
                <a:sym typeface="Century Gothic"/>
              </a:rPr>
              <a:t>Results: November</a:t>
            </a:r>
            <a:endParaRPr sz="2000">
              <a:solidFill>
                <a:schemeClr val="accent5"/>
              </a:solidFill>
              <a:latin typeface="Century Gothic"/>
              <a:ea typeface="Century Gothic"/>
              <a:cs typeface="Century Gothic"/>
              <a:sym typeface="Century Gothic"/>
            </a:endParaRPr>
          </a:p>
          <a:p>
            <a:pPr indent="-342900" lvl="0" marL="342900" rtl="0" algn="l">
              <a:lnSpc>
                <a:spcPct val="100000"/>
              </a:lnSpc>
              <a:spcBef>
                <a:spcPts val="1000"/>
              </a:spcBef>
              <a:spcAft>
                <a:spcPts val="0"/>
              </a:spcAft>
              <a:buSzPts val="1600"/>
              <a:buChar char="►"/>
            </a:pPr>
            <a:r>
              <a:rPr lang="en-US" sz="2000">
                <a:solidFill>
                  <a:schemeClr val="accent5"/>
                </a:solidFill>
                <a:latin typeface="Century Gothic"/>
                <a:ea typeface="Century Gothic"/>
                <a:cs typeface="Century Gothic"/>
                <a:sym typeface="Century Gothic"/>
              </a:rPr>
              <a:t>Funds disbursement: December/January</a:t>
            </a:r>
            <a:endParaRPr sz="2000">
              <a:solidFill>
                <a:schemeClr val="accent5"/>
              </a:solidFill>
              <a:latin typeface="Century Gothic"/>
              <a:ea typeface="Century Gothic"/>
              <a:cs typeface="Century Gothic"/>
              <a:sym typeface="Century Gothic"/>
            </a:endParaRPr>
          </a:p>
        </p:txBody>
      </p:sp>
      <p:pic>
        <p:nvPicPr>
          <p:cNvPr id="267" name="Google Shape;267;g11ba4262018_1_6"/>
          <p:cNvPicPr preferRelativeResize="0"/>
          <p:nvPr/>
        </p:nvPicPr>
        <p:blipFill rotWithShape="1">
          <a:blip r:embed="rId3">
            <a:alphaModFix/>
          </a:blip>
          <a:srcRect b="0" l="0" r="0" t="0"/>
          <a:stretch/>
        </p:blipFill>
        <p:spPr>
          <a:xfrm>
            <a:off x="423870" y="135984"/>
            <a:ext cx="707781" cy="6926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2" name="Shape 272"/>
        <p:cNvGrpSpPr/>
        <p:nvPr/>
      </p:nvGrpSpPr>
      <p:grpSpPr>
        <a:xfrm>
          <a:off x="0" y="0"/>
          <a:ext cx="0" cy="0"/>
          <a:chOff x="0" y="0"/>
          <a:chExt cx="0" cy="0"/>
        </a:xfrm>
      </p:grpSpPr>
      <p:sp>
        <p:nvSpPr>
          <p:cNvPr id="273" name="Google Shape;273;g11ba4262018_1_12"/>
          <p:cNvSpPr txBox="1"/>
          <p:nvPr>
            <p:ph type="title"/>
          </p:nvPr>
        </p:nvSpPr>
        <p:spPr>
          <a:xfrm>
            <a:off x="1117274" y="409234"/>
            <a:ext cx="8596800" cy="702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5"/>
              </a:buClr>
              <a:buSzPts val="3600"/>
              <a:buFont typeface="Century Gothic"/>
              <a:buNone/>
            </a:pPr>
            <a:r>
              <a:rPr b="1" lang="en-US">
                <a:solidFill>
                  <a:schemeClr val="accent5"/>
                </a:solidFill>
                <a:latin typeface="Century Gothic"/>
                <a:ea typeface="Century Gothic"/>
                <a:cs typeface="Century Gothic"/>
                <a:sym typeface="Century Gothic"/>
              </a:rPr>
              <a:t>Available support</a:t>
            </a:r>
            <a:endParaRPr b="1">
              <a:solidFill>
                <a:schemeClr val="accent5"/>
              </a:solidFill>
              <a:latin typeface="Century Gothic"/>
              <a:ea typeface="Century Gothic"/>
              <a:cs typeface="Century Gothic"/>
              <a:sym typeface="Century Gothic"/>
            </a:endParaRPr>
          </a:p>
        </p:txBody>
      </p:sp>
      <p:sp>
        <p:nvSpPr>
          <p:cNvPr id="274" name="Google Shape;274;g11ba4262018_1_12"/>
          <p:cNvSpPr txBox="1"/>
          <p:nvPr>
            <p:ph idx="1" type="body"/>
          </p:nvPr>
        </p:nvSpPr>
        <p:spPr>
          <a:xfrm>
            <a:off x="763383" y="1360011"/>
            <a:ext cx="9383100" cy="4424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440"/>
              <a:buChar char="►"/>
            </a:pPr>
            <a:r>
              <a:rPr lang="en-US">
                <a:solidFill>
                  <a:schemeClr val="accent5"/>
                </a:solidFill>
                <a:latin typeface="Century Gothic"/>
                <a:ea typeface="Century Gothic"/>
                <a:cs typeface="Century Gothic"/>
                <a:sym typeface="Century Gothic"/>
              </a:rPr>
              <a:t>Existing webinars on </a:t>
            </a:r>
            <a:r>
              <a:rPr lang="en-US"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GYPI website</a:t>
            </a:r>
            <a:r>
              <a:rPr lang="en-US">
                <a:solidFill>
                  <a:schemeClr val="accent5"/>
                </a:solidFill>
                <a:latin typeface="Century Gothic"/>
                <a:ea typeface="Century Gothic"/>
                <a:cs typeface="Century Gothic"/>
                <a:sym typeface="Century Gothic"/>
              </a:rPr>
              <a:t>:</a:t>
            </a:r>
            <a:endParaRPr/>
          </a:p>
          <a:p>
            <a:pPr indent="-285750" lvl="1" marL="742950" rtl="0" algn="l">
              <a:lnSpc>
                <a:spcPct val="100000"/>
              </a:lnSpc>
              <a:spcBef>
                <a:spcPts val="1000"/>
              </a:spcBef>
              <a:spcAft>
                <a:spcPts val="0"/>
              </a:spcAft>
              <a:buSzPts val="1440"/>
              <a:buChar char="►"/>
            </a:pPr>
            <a:r>
              <a:rPr lang="en-US" sz="1800">
                <a:solidFill>
                  <a:schemeClr val="accent5"/>
                </a:solidFill>
                <a:latin typeface="Century Gothic"/>
                <a:ea typeface="Century Gothic"/>
                <a:cs typeface="Century Gothic"/>
                <a:sym typeface="Century Gothic"/>
              </a:rPr>
              <a:t>Intro webinars in Eng, Fr and Es</a:t>
            </a:r>
            <a:endParaRPr/>
          </a:p>
          <a:p>
            <a:pPr indent="-285750" lvl="1" marL="742950" rtl="0" algn="l">
              <a:lnSpc>
                <a:spcPct val="100000"/>
              </a:lnSpc>
              <a:spcBef>
                <a:spcPts val="1000"/>
              </a:spcBef>
              <a:spcAft>
                <a:spcPts val="0"/>
              </a:spcAft>
              <a:buSzPts val="1440"/>
              <a:buChar char="►"/>
            </a:pPr>
            <a:r>
              <a:rPr lang="en-US" sz="1800">
                <a:solidFill>
                  <a:schemeClr val="accent5"/>
                </a:solidFill>
                <a:latin typeface="Century Gothic"/>
                <a:ea typeface="Century Gothic"/>
                <a:cs typeface="Century Gothic"/>
                <a:sym typeface="Century Gothic"/>
              </a:rPr>
              <a:t>Youth-inclusive peacebuilding</a:t>
            </a:r>
            <a:endParaRPr/>
          </a:p>
          <a:p>
            <a:pPr indent="-285750" lvl="1" marL="742950" rtl="0" algn="l">
              <a:lnSpc>
                <a:spcPct val="100000"/>
              </a:lnSpc>
              <a:spcBef>
                <a:spcPts val="1000"/>
              </a:spcBef>
              <a:spcAft>
                <a:spcPts val="0"/>
              </a:spcAft>
              <a:buSzPts val="1440"/>
              <a:buChar char="►"/>
            </a:pPr>
            <a:r>
              <a:rPr lang="en-US" sz="1800">
                <a:solidFill>
                  <a:schemeClr val="accent5"/>
                </a:solidFill>
                <a:latin typeface="Century Gothic"/>
                <a:ea typeface="Century Gothic"/>
                <a:cs typeface="Century Gothic"/>
                <a:sym typeface="Century Gothic"/>
              </a:rPr>
              <a:t>Gender-responsive peacebuilding</a:t>
            </a:r>
            <a:endParaRPr/>
          </a:p>
          <a:p>
            <a:pPr indent="-285750" lvl="1" marL="742950" rtl="0" algn="l">
              <a:lnSpc>
                <a:spcPct val="100000"/>
              </a:lnSpc>
              <a:spcBef>
                <a:spcPts val="1000"/>
              </a:spcBef>
              <a:spcAft>
                <a:spcPts val="0"/>
              </a:spcAft>
              <a:buSzPts val="1440"/>
              <a:buChar char="►"/>
            </a:pPr>
            <a:r>
              <a:rPr lang="en-US" sz="1800">
                <a:solidFill>
                  <a:schemeClr val="accent5"/>
                </a:solidFill>
                <a:latin typeface="Century Gothic"/>
                <a:ea typeface="Century Gothic"/>
                <a:cs typeface="Century Gothic"/>
                <a:sym typeface="Century Gothic"/>
              </a:rPr>
              <a:t>Conflict analysis and theory of change</a:t>
            </a:r>
            <a:endParaRPr/>
          </a:p>
          <a:p>
            <a:pPr indent="-285750" lvl="1" marL="742950" rtl="0" algn="l">
              <a:lnSpc>
                <a:spcPct val="100000"/>
              </a:lnSpc>
              <a:spcBef>
                <a:spcPts val="1000"/>
              </a:spcBef>
              <a:spcAft>
                <a:spcPts val="0"/>
              </a:spcAft>
              <a:buSzPts val="1440"/>
              <a:buChar char="►"/>
            </a:pPr>
            <a:r>
              <a:rPr lang="en-US" sz="1800">
                <a:solidFill>
                  <a:schemeClr val="accent5"/>
                </a:solidFill>
                <a:latin typeface="Century Gothic"/>
                <a:ea typeface="Century Gothic"/>
                <a:cs typeface="Century Gothic"/>
                <a:sym typeface="Century Gothic"/>
              </a:rPr>
              <a:t>Monitoring and evaluation</a:t>
            </a:r>
            <a:endParaRPr/>
          </a:p>
          <a:p>
            <a:pPr indent="-330200" lvl="0" marL="457200" rtl="0" algn="l">
              <a:spcBef>
                <a:spcPts val="1000"/>
              </a:spcBef>
              <a:spcAft>
                <a:spcPts val="0"/>
              </a:spcAft>
              <a:buSzPts val="1600"/>
              <a:buChar char="►"/>
            </a:pPr>
            <a:r>
              <a:rPr lang="en-US" sz="2000">
                <a:solidFill>
                  <a:schemeClr val="accent5"/>
                </a:solidFill>
                <a:latin typeface="Century Gothic"/>
                <a:ea typeface="Century Gothic"/>
                <a:cs typeface="Century Gothic"/>
                <a:sym typeface="Century Gothic"/>
              </a:rPr>
              <a:t>PBF Secretariat/Focal points in country (list will be shared with the slides)</a:t>
            </a:r>
            <a:endParaRPr/>
          </a:p>
          <a:p>
            <a:pPr indent="-342900" lvl="0" marL="342900" rtl="0" algn="l">
              <a:lnSpc>
                <a:spcPct val="100000"/>
              </a:lnSpc>
              <a:spcBef>
                <a:spcPts val="1000"/>
              </a:spcBef>
              <a:spcAft>
                <a:spcPts val="0"/>
              </a:spcAft>
              <a:buSzPts val="1600"/>
              <a:buChar char="►"/>
            </a:pPr>
            <a:r>
              <a:rPr lang="en-US" sz="20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GYPI website</a:t>
            </a:r>
            <a:r>
              <a:rPr lang="en-US" sz="2000">
                <a:solidFill>
                  <a:schemeClr val="accent5"/>
                </a:solidFill>
                <a:latin typeface="Century Gothic"/>
                <a:ea typeface="Century Gothic"/>
                <a:cs typeface="Century Gothic"/>
                <a:sym typeface="Century Gothic"/>
              </a:rPr>
              <a:t>, including Call for Proposal in EN, ES and FR, Resources and Frequently Asked Questions</a:t>
            </a:r>
            <a:endParaRPr/>
          </a:p>
          <a:p>
            <a:pPr indent="-342900" lvl="0" marL="342900" rtl="0" algn="l">
              <a:lnSpc>
                <a:spcPct val="100000"/>
              </a:lnSpc>
              <a:spcBef>
                <a:spcPts val="1000"/>
              </a:spcBef>
              <a:spcAft>
                <a:spcPts val="0"/>
              </a:spcAft>
              <a:buSzPts val="1600"/>
              <a:buChar char="►"/>
            </a:pPr>
            <a:r>
              <a:rPr lang="en-US" sz="2000">
                <a:solidFill>
                  <a:schemeClr val="accent5"/>
                </a:solidFill>
                <a:latin typeface="Century Gothic"/>
                <a:ea typeface="Century Gothic"/>
                <a:cs typeface="Century Gothic"/>
                <a:sym typeface="Century Gothic"/>
              </a:rPr>
              <a:t>pbfgypi@un.org</a:t>
            </a:r>
            <a:endParaRPr/>
          </a:p>
        </p:txBody>
      </p:sp>
      <p:pic>
        <p:nvPicPr>
          <p:cNvPr id="275" name="Google Shape;275;g11ba4262018_1_12"/>
          <p:cNvPicPr preferRelativeResize="0"/>
          <p:nvPr/>
        </p:nvPicPr>
        <p:blipFill rotWithShape="1">
          <a:blip r:embed="rId5">
            <a:alphaModFix/>
          </a:blip>
          <a:srcRect b="0" l="0" r="0" t="0"/>
          <a:stretch/>
        </p:blipFill>
        <p:spPr>
          <a:xfrm>
            <a:off x="409493" y="419116"/>
            <a:ext cx="707781" cy="6926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5"/>
          <p:cNvSpPr txBox="1"/>
          <p:nvPr>
            <p:ph type="title"/>
          </p:nvPr>
        </p:nvSpPr>
        <p:spPr>
          <a:xfrm>
            <a:off x="3586222" y="2766218"/>
            <a:ext cx="4184374" cy="132556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5"/>
              </a:buClr>
              <a:buSzPts val="5400"/>
              <a:buFont typeface="Century Gothic"/>
              <a:buNone/>
            </a:pPr>
            <a:r>
              <a:rPr b="1" lang="en-US" sz="5400">
                <a:solidFill>
                  <a:schemeClr val="accent5"/>
                </a:solidFill>
                <a:latin typeface="Century Gothic"/>
                <a:ea typeface="Century Gothic"/>
                <a:cs typeface="Century Gothic"/>
                <a:sym typeface="Century Gothic"/>
              </a:rPr>
              <a:t>Q&amp;A</a:t>
            </a:r>
            <a:endParaRPr/>
          </a:p>
        </p:txBody>
      </p:sp>
      <p:pic>
        <p:nvPicPr>
          <p:cNvPr id="282" name="Google Shape;282;p15"/>
          <p:cNvPicPr preferRelativeResize="0"/>
          <p:nvPr/>
        </p:nvPicPr>
        <p:blipFill rotWithShape="1">
          <a:blip r:embed="rId3">
            <a:alphaModFix/>
          </a:blip>
          <a:srcRect b="0" l="0" r="0" t="0"/>
          <a:stretch/>
        </p:blipFill>
        <p:spPr>
          <a:xfrm>
            <a:off x="489472" y="5637664"/>
            <a:ext cx="1212993" cy="1103795"/>
          </a:xfrm>
          <a:prstGeom prst="rect">
            <a:avLst/>
          </a:prstGeom>
          <a:noFill/>
          <a:ln>
            <a:noFill/>
          </a:ln>
        </p:spPr>
      </p:pic>
      <p:pic>
        <p:nvPicPr>
          <p:cNvPr id="283" name="Google Shape;283;p15"/>
          <p:cNvPicPr preferRelativeResize="0"/>
          <p:nvPr/>
        </p:nvPicPr>
        <p:blipFill rotWithShape="1">
          <a:blip r:embed="rId4">
            <a:alphaModFix/>
          </a:blip>
          <a:srcRect b="0" l="0" r="0" t="0"/>
          <a:stretch/>
        </p:blipFill>
        <p:spPr>
          <a:xfrm>
            <a:off x="1702465" y="5612020"/>
            <a:ext cx="1149274" cy="11550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
          <p:cNvSpPr txBox="1"/>
          <p:nvPr>
            <p:ph type="title"/>
          </p:nvPr>
        </p:nvSpPr>
        <p:spPr>
          <a:xfrm>
            <a:off x="1009709" y="34783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5"/>
              </a:buClr>
              <a:buSzPts val="3600"/>
              <a:buFont typeface="Century Gothic"/>
              <a:buNone/>
            </a:pPr>
            <a:r>
              <a:rPr b="1" lang="en-US">
                <a:solidFill>
                  <a:schemeClr val="accent5"/>
                </a:solidFill>
                <a:latin typeface="Century Gothic"/>
                <a:ea typeface="Century Gothic"/>
                <a:cs typeface="Century Gothic"/>
                <a:sym typeface="Century Gothic"/>
              </a:rPr>
              <a:t>Overview</a:t>
            </a:r>
            <a:endParaRPr/>
          </a:p>
        </p:txBody>
      </p:sp>
      <p:sp>
        <p:nvSpPr>
          <p:cNvPr id="158" name="Google Shape;158;p2"/>
          <p:cNvSpPr txBox="1"/>
          <p:nvPr>
            <p:ph idx="1" type="body"/>
          </p:nvPr>
        </p:nvSpPr>
        <p:spPr>
          <a:xfrm>
            <a:off x="1009700" y="1384801"/>
            <a:ext cx="7543500" cy="51735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US" sz="2400">
                <a:solidFill>
                  <a:schemeClr val="accent5"/>
                </a:solidFill>
                <a:latin typeface="Century Gothic"/>
                <a:ea typeface="Century Gothic"/>
                <a:cs typeface="Century Gothic"/>
                <a:sym typeface="Century Gothic"/>
              </a:rPr>
              <a:t>Gender Promotion Initiative 2022</a:t>
            </a:r>
            <a:endParaRPr sz="2400">
              <a:solidFill>
                <a:schemeClr val="accent5"/>
              </a:solidFill>
              <a:latin typeface="Century Gothic"/>
              <a:ea typeface="Century Gothic"/>
              <a:cs typeface="Century Gothic"/>
              <a:sym typeface="Century Gothic"/>
            </a:endParaRPr>
          </a:p>
          <a:p>
            <a:pPr indent="-373380" lvl="0" marL="342900" rtl="0" algn="l">
              <a:spcBef>
                <a:spcPts val="1000"/>
              </a:spcBef>
              <a:spcAft>
                <a:spcPts val="0"/>
              </a:spcAft>
              <a:buSzPts val="1920"/>
              <a:buChar char="►"/>
            </a:pPr>
            <a:r>
              <a:rPr lang="en-US" sz="2400">
                <a:solidFill>
                  <a:schemeClr val="accent5"/>
                </a:solidFill>
                <a:latin typeface="Century Gothic"/>
                <a:ea typeface="Century Gothic"/>
                <a:cs typeface="Century Gothic"/>
                <a:sym typeface="Century Gothic"/>
              </a:rPr>
              <a:t>Supporting institutional capacity </a:t>
            </a:r>
            <a:endParaRPr sz="2400">
              <a:solidFill>
                <a:schemeClr val="accent5"/>
              </a:solidFill>
              <a:latin typeface="Century Gothic"/>
              <a:ea typeface="Century Gothic"/>
              <a:cs typeface="Century Gothic"/>
              <a:sym typeface="Century Gothic"/>
            </a:endParaRPr>
          </a:p>
          <a:p>
            <a:pPr indent="-373380" lvl="0" marL="342900" rtl="0" algn="l">
              <a:spcBef>
                <a:spcPts val="1000"/>
              </a:spcBef>
              <a:spcAft>
                <a:spcPts val="0"/>
              </a:spcAft>
              <a:buSzPts val="1920"/>
              <a:buChar char="►"/>
            </a:pPr>
            <a:r>
              <a:rPr lang="en-US" sz="2400">
                <a:solidFill>
                  <a:schemeClr val="accent5"/>
                </a:solidFill>
                <a:latin typeface="Century Gothic"/>
                <a:ea typeface="Century Gothic"/>
                <a:cs typeface="Century Gothic"/>
                <a:sym typeface="Century Gothic"/>
              </a:rPr>
              <a:t>Do no harm</a:t>
            </a:r>
            <a:endParaRPr sz="2400">
              <a:solidFill>
                <a:schemeClr val="accent5"/>
              </a:solidFill>
              <a:latin typeface="Century Gothic"/>
              <a:ea typeface="Century Gothic"/>
              <a:cs typeface="Century Gothic"/>
              <a:sym typeface="Century Gothic"/>
            </a:endParaRPr>
          </a:p>
          <a:p>
            <a:pPr indent="-342900" lvl="0" marL="342900" rtl="0" algn="l">
              <a:spcBef>
                <a:spcPts val="1000"/>
              </a:spcBef>
              <a:spcAft>
                <a:spcPts val="0"/>
              </a:spcAft>
              <a:buSzPts val="1920"/>
              <a:buChar char="►"/>
            </a:pPr>
            <a:r>
              <a:rPr lang="en-US" sz="2400">
                <a:solidFill>
                  <a:schemeClr val="accent5"/>
                </a:solidFill>
                <a:latin typeface="Century Gothic"/>
                <a:ea typeface="Century Gothic"/>
                <a:cs typeface="Century Gothic"/>
                <a:sym typeface="Century Gothic"/>
              </a:rPr>
              <a:t>Engaging and co-designing project proposals with women’s organizations </a:t>
            </a:r>
            <a:endParaRPr/>
          </a:p>
          <a:p>
            <a:pPr indent="-342900" lvl="0" marL="342900" rtl="0" algn="l">
              <a:spcBef>
                <a:spcPts val="1000"/>
              </a:spcBef>
              <a:spcAft>
                <a:spcPts val="0"/>
              </a:spcAft>
              <a:buSzPts val="1920"/>
              <a:buChar char="►"/>
            </a:pPr>
            <a:r>
              <a:rPr lang="en-US" sz="2400">
                <a:solidFill>
                  <a:schemeClr val="accent5"/>
                </a:solidFill>
                <a:latin typeface="Century Gothic"/>
                <a:ea typeface="Century Gothic"/>
                <a:cs typeface="Century Gothic"/>
                <a:sym typeface="Century Gothic"/>
              </a:rPr>
              <a:t>Supporting and financing women’s civil society organizations</a:t>
            </a:r>
            <a:endParaRPr/>
          </a:p>
          <a:p>
            <a:pPr indent="-342900" lvl="0" marL="342900" rtl="0" algn="l">
              <a:spcBef>
                <a:spcPts val="1000"/>
              </a:spcBef>
              <a:spcAft>
                <a:spcPts val="0"/>
              </a:spcAft>
              <a:buSzPts val="1920"/>
              <a:buChar char="►"/>
            </a:pPr>
            <a:r>
              <a:rPr lang="en-US" sz="2400">
                <a:solidFill>
                  <a:schemeClr val="accent5"/>
                </a:solidFill>
                <a:latin typeface="Century Gothic"/>
                <a:ea typeface="Century Gothic"/>
                <a:cs typeface="Century Gothic"/>
                <a:sym typeface="Century Gothic"/>
              </a:rPr>
              <a:t>Q&amp;A</a:t>
            </a:r>
            <a:endParaRPr/>
          </a:p>
        </p:txBody>
      </p:sp>
      <p:pic>
        <p:nvPicPr>
          <p:cNvPr id="159" name="Google Shape;159;p2"/>
          <p:cNvPicPr preferRelativeResize="0"/>
          <p:nvPr/>
        </p:nvPicPr>
        <p:blipFill rotWithShape="1">
          <a:blip r:embed="rId3">
            <a:alphaModFix/>
          </a:blip>
          <a:srcRect b="0" l="0" r="0" t="0"/>
          <a:stretch/>
        </p:blipFill>
        <p:spPr>
          <a:xfrm>
            <a:off x="301928" y="347830"/>
            <a:ext cx="707781" cy="6926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
          <p:cNvSpPr txBox="1"/>
          <p:nvPr>
            <p:ph type="title"/>
          </p:nvPr>
        </p:nvSpPr>
        <p:spPr>
          <a:xfrm>
            <a:off x="1154999" y="480965"/>
            <a:ext cx="8871622" cy="75573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5"/>
              </a:buClr>
              <a:buSzPts val="3600"/>
              <a:buFont typeface="Century Gothic"/>
              <a:buNone/>
            </a:pPr>
            <a:r>
              <a:rPr b="1" lang="en-US">
                <a:solidFill>
                  <a:schemeClr val="accent5"/>
                </a:solidFill>
                <a:latin typeface="Century Gothic"/>
                <a:ea typeface="Century Gothic"/>
                <a:cs typeface="Century Gothic"/>
                <a:sym typeface="Century Gothic"/>
              </a:rPr>
              <a:t>Gender Promotion Initiative (GPI)</a:t>
            </a:r>
            <a:endParaRPr/>
          </a:p>
        </p:txBody>
      </p:sp>
      <p:sp>
        <p:nvSpPr>
          <p:cNvPr id="166" name="Google Shape;166;p3"/>
          <p:cNvSpPr txBox="1"/>
          <p:nvPr>
            <p:ph idx="1" type="body"/>
          </p:nvPr>
        </p:nvSpPr>
        <p:spPr>
          <a:xfrm>
            <a:off x="336007" y="858833"/>
            <a:ext cx="8871623" cy="5301358"/>
          </a:xfrm>
          <a:prstGeom prst="rect">
            <a:avLst/>
          </a:prstGeom>
          <a:noFill/>
          <a:ln>
            <a:noFill/>
          </a:ln>
        </p:spPr>
        <p:txBody>
          <a:bodyPr anchorCtr="0" anchor="t" bIns="45700" lIns="91425" spcFirstLastPara="1" rIns="91425" wrap="square" tIns="45700">
            <a:normAutofit/>
          </a:bodyPr>
          <a:lstStyle/>
          <a:p>
            <a:pPr indent="0" lvl="1" marL="457200" rtl="0" algn="l">
              <a:spcBef>
                <a:spcPts val="0"/>
              </a:spcBef>
              <a:spcAft>
                <a:spcPts val="0"/>
              </a:spcAft>
              <a:buSzPts val="1520"/>
              <a:buNone/>
            </a:pPr>
            <a:r>
              <a:t/>
            </a:r>
            <a:endParaRPr sz="1900">
              <a:solidFill>
                <a:schemeClr val="accent5"/>
              </a:solidFill>
              <a:latin typeface="Century Gothic"/>
              <a:ea typeface="Century Gothic"/>
              <a:cs typeface="Century Gothic"/>
              <a:sym typeface="Century Gothic"/>
            </a:endParaRPr>
          </a:p>
          <a:p>
            <a:pPr indent="-298450" lvl="1" marL="742950" rtl="0" algn="l">
              <a:spcBef>
                <a:spcPts val="1000"/>
              </a:spcBef>
              <a:spcAft>
                <a:spcPts val="0"/>
              </a:spcAft>
              <a:buSzPts val="1720"/>
              <a:buChar char="►"/>
            </a:pPr>
            <a:r>
              <a:rPr lang="en-US" sz="2100">
                <a:solidFill>
                  <a:schemeClr val="accent5"/>
                </a:solidFill>
                <a:latin typeface="Century Gothic"/>
                <a:ea typeface="Century Gothic"/>
                <a:cs typeface="Century Gothic"/>
                <a:sym typeface="Century Gothic"/>
              </a:rPr>
              <a:t>In response to Security Council resolutions 1325 (2000) and subsequent resolutions on Women, Peace and Security, the Peacebuilding Fund (PBF) launched its first Gender Promotion Initiative in 2011</a:t>
            </a:r>
            <a:endParaRPr sz="1800"/>
          </a:p>
          <a:p>
            <a:pPr indent="-298450" lvl="1" marL="742950" rtl="0" algn="l">
              <a:spcBef>
                <a:spcPts val="1000"/>
              </a:spcBef>
              <a:spcAft>
                <a:spcPts val="0"/>
              </a:spcAft>
              <a:buSzPts val="1720"/>
              <a:buChar char="►"/>
            </a:pPr>
            <a:r>
              <a:rPr lang="en-US" sz="2100">
                <a:solidFill>
                  <a:schemeClr val="accent5"/>
                </a:solidFill>
                <a:latin typeface="Century Gothic"/>
                <a:ea typeface="Century Gothic"/>
                <a:cs typeface="Century Gothic"/>
                <a:sym typeface="Century Gothic"/>
              </a:rPr>
              <a:t>Aims to support innovative approaches that promote gender equality and support women in peacebuilding</a:t>
            </a:r>
            <a:endParaRPr sz="1800"/>
          </a:p>
          <a:p>
            <a:pPr indent="-298450" lvl="1" marL="742950" rtl="0" algn="l">
              <a:spcBef>
                <a:spcPts val="1000"/>
              </a:spcBef>
              <a:spcAft>
                <a:spcPts val="0"/>
              </a:spcAft>
              <a:buSzPts val="1640"/>
              <a:buChar char="►"/>
            </a:pPr>
            <a:r>
              <a:rPr lang="en-US" sz="2000">
                <a:solidFill>
                  <a:schemeClr val="accent5"/>
                </a:solidFill>
                <a:latin typeface="Century Gothic"/>
                <a:ea typeface="Century Gothic"/>
                <a:cs typeface="Century Gothic"/>
                <a:sym typeface="Century Gothic"/>
              </a:rPr>
              <a:t>2021: </a:t>
            </a:r>
            <a:r>
              <a:rPr lang="en-US"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Project list available here</a:t>
            </a:r>
            <a:endParaRPr sz="2000">
              <a:solidFill>
                <a:schemeClr val="accent5"/>
              </a:solidFill>
              <a:latin typeface="Century Gothic"/>
              <a:ea typeface="Century Gothic"/>
              <a:cs typeface="Century Gothic"/>
              <a:sym typeface="Century Gothic"/>
            </a:endParaRPr>
          </a:p>
          <a:p>
            <a:pPr indent="-298450" lvl="1" marL="742950" rtl="0" algn="l">
              <a:spcBef>
                <a:spcPts val="1000"/>
              </a:spcBef>
              <a:spcAft>
                <a:spcPts val="0"/>
              </a:spcAft>
              <a:buSzPts val="1640"/>
              <a:buChar char="►"/>
            </a:pPr>
            <a:r>
              <a:rPr lang="en-US" sz="2000">
                <a:solidFill>
                  <a:schemeClr val="accent5"/>
                </a:solidFill>
                <a:latin typeface="Century Gothic"/>
                <a:ea typeface="Century Gothic"/>
                <a:cs typeface="Century Gothic"/>
                <a:sym typeface="Century Gothic"/>
              </a:rPr>
              <a:t>The recordings and slides from the introductory webinars (including information on eligibility) are </a:t>
            </a:r>
            <a:r>
              <a:rPr lang="en-US" sz="20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available here</a:t>
            </a:r>
            <a:endParaRPr sz="2000">
              <a:solidFill>
                <a:schemeClr val="accent5"/>
              </a:solidFill>
              <a:latin typeface="Century Gothic"/>
              <a:ea typeface="Century Gothic"/>
              <a:cs typeface="Century Gothic"/>
              <a:sym typeface="Century Gothic"/>
            </a:endParaRPr>
          </a:p>
          <a:p>
            <a:pPr indent="-189230" lvl="1" marL="742950" rtl="0" algn="l">
              <a:spcBef>
                <a:spcPts val="1000"/>
              </a:spcBef>
              <a:spcAft>
                <a:spcPts val="0"/>
              </a:spcAft>
              <a:buSzPts val="1520"/>
              <a:buNone/>
            </a:pPr>
            <a:r>
              <a:t/>
            </a:r>
            <a:endParaRPr sz="1900">
              <a:solidFill>
                <a:schemeClr val="accent5"/>
              </a:solidFill>
              <a:latin typeface="Century Gothic"/>
              <a:ea typeface="Century Gothic"/>
              <a:cs typeface="Century Gothic"/>
              <a:sym typeface="Century Gothic"/>
            </a:endParaRPr>
          </a:p>
          <a:p>
            <a:pPr indent="0" lvl="1" marL="457200" rtl="0" algn="l">
              <a:spcBef>
                <a:spcPts val="1000"/>
              </a:spcBef>
              <a:spcAft>
                <a:spcPts val="0"/>
              </a:spcAft>
              <a:buSzPts val="1600"/>
              <a:buNone/>
            </a:pPr>
            <a:r>
              <a:rPr lang="en-US" sz="2000">
                <a:solidFill>
                  <a:schemeClr val="accent5"/>
                </a:solidFill>
                <a:latin typeface="Century Gothic"/>
                <a:ea typeface="Century Gothic"/>
                <a:cs typeface="Century Gothic"/>
                <a:sym typeface="Century Gothic"/>
              </a:rPr>
              <a:t>.</a:t>
            </a:r>
            <a:endParaRPr sz="1900">
              <a:solidFill>
                <a:schemeClr val="accent5"/>
              </a:solidFill>
              <a:latin typeface="Century Gothic"/>
              <a:ea typeface="Century Gothic"/>
              <a:cs typeface="Century Gothic"/>
              <a:sym typeface="Century Gothic"/>
            </a:endParaRPr>
          </a:p>
          <a:p>
            <a:pPr indent="-251459" lvl="0" marL="342900" rtl="0" algn="l">
              <a:spcBef>
                <a:spcPts val="1000"/>
              </a:spcBef>
              <a:spcAft>
                <a:spcPts val="0"/>
              </a:spcAft>
              <a:buSzPts val="1440"/>
              <a:buNone/>
            </a:pPr>
            <a:r>
              <a:t/>
            </a:r>
            <a:endParaRPr>
              <a:solidFill>
                <a:schemeClr val="accent5"/>
              </a:solidFill>
              <a:latin typeface="Century Gothic"/>
              <a:ea typeface="Century Gothic"/>
              <a:cs typeface="Century Gothic"/>
              <a:sym typeface="Century Gothic"/>
            </a:endParaRPr>
          </a:p>
        </p:txBody>
      </p:sp>
      <p:pic>
        <p:nvPicPr>
          <p:cNvPr id="167" name="Google Shape;167;p3"/>
          <p:cNvPicPr preferRelativeResize="0"/>
          <p:nvPr/>
        </p:nvPicPr>
        <p:blipFill rotWithShape="1">
          <a:blip r:embed="rId5">
            <a:alphaModFix/>
          </a:blip>
          <a:srcRect b="0" l="0" r="0" t="0"/>
          <a:stretch/>
        </p:blipFill>
        <p:spPr>
          <a:xfrm>
            <a:off x="336007" y="472679"/>
            <a:ext cx="707781" cy="6926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txBox="1"/>
          <p:nvPr>
            <p:ph type="title"/>
          </p:nvPr>
        </p:nvSpPr>
        <p:spPr>
          <a:xfrm>
            <a:off x="1064354" y="146159"/>
            <a:ext cx="7964100" cy="7887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5"/>
              </a:buClr>
              <a:buSzPts val="3600"/>
              <a:buFont typeface="Century Gothic"/>
              <a:buNone/>
            </a:pPr>
            <a:r>
              <a:rPr b="1" lang="en-US">
                <a:solidFill>
                  <a:schemeClr val="accent5"/>
                </a:solidFill>
                <a:latin typeface="Century Gothic"/>
                <a:ea typeface="Century Gothic"/>
                <a:cs typeface="Century Gothic"/>
                <a:sym typeface="Century Gothic"/>
              </a:rPr>
              <a:t>Thematic Focus GPI</a:t>
            </a:r>
            <a:endParaRPr b="1">
              <a:solidFill>
                <a:schemeClr val="accent5"/>
              </a:solidFill>
              <a:latin typeface="Century Gothic"/>
              <a:ea typeface="Century Gothic"/>
              <a:cs typeface="Century Gothic"/>
              <a:sym typeface="Century Gothic"/>
            </a:endParaRPr>
          </a:p>
        </p:txBody>
      </p:sp>
      <p:pic>
        <p:nvPicPr>
          <p:cNvPr id="173" name="Google Shape;173;p4"/>
          <p:cNvPicPr preferRelativeResize="0"/>
          <p:nvPr/>
        </p:nvPicPr>
        <p:blipFill rotWithShape="1">
          <a:blip r:embed="rId3">
            <a:alphaModFix/>
          </a:blip>
          <a:srcRect b="0" l="0" r="0" t="0"/>
          <a:stretch/>
        </p:blipFill>
        <p:spPr>
          <a:xfrm>
            <a:off x="242923" y="9"/>
            <a:ext cx="707781" cy="692691"/>
          </a:xfrm>
          <a:prstGeom prst="rect">
            <a:avLst/>
          </a:prstGeom>
          <a:noFill/>
          <a:ln>
            <a:noFill/>
          </a:ln>
        </p:spPr>
      </p:pic>
      <p:sp>
        <p:nvSpPr>
          <p:cNvPr id="174" name="Google Shape;174;p4"/>
          <p:cNvSpPr txBox="1"/>
          <p:nvPr>
            <p:ph idx="1" type="body"/>
          </p:nvPr>
        </p:nvSpPr>
        <p:spPr>
          <a:xfrm>
            <a:off x="411100" y="842199"/>
            <a:ext cx="9662100" cy="5792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rPr lang="en-US" sz="1700">
                <a:solidFill>
                  <a:schemeClr val="accent5"/>
                </a:solidFill>
                <a:latin typeface="Century Gothic"/>
                <a:ea typeface="Century Gothic"/>
                <a:cs typeface="Century Gothic"/>
                <a:sym typeface="Century Gothic"/>
              </a:rPr>
              <a:t>This year's GPI will focus on:</a:t>
            </a:r>
            <a:endParaRPr sz="1700"/>
          </a:p>
          <a:p>
            <a:pPr indent="0" lvl="0" marL="0" rtl="0" algn="l">
              <a:spcBef>
                <a:spcPts val="1000"/>
              </a:spcBef>
              <a:spcAft>
                <a:spcPts val="0"/>
              </a:spcAft>
              <a:buSzPts val="1440"/>
              <a:buNone/>
            </a:pPr>
            <a:r>
              <a:rPr b="1" lang="en-US" sz="1700">
                <a:solidFill>
                  <a:srgbClr val="5B9AD5"/>
                </a:solidFill>
                <a:latin typeface="Century Gothic"/>
                <a:ea typeface="Century Gothic"/>
                <a:cs typeface="Century Gothic"/>
                <a:sym typeface="Century Gothic"/>
              </a:rPr>
              <a:t>Supporting women’s civil society organizations, groups and networks in strengthening their institutional capacity for sustainable contribution to peacebuilding </a:t>
            </a:r>
            <a:endParaRPr b="1" sz="1700">
              <a:solidFill>
                <a:srgbClr val="5B9AD5"/>
              </a:solidFill>
              <a:latin typeface="Century Gothic"/>
              <a:ea typeface="Century Gothic"/>
              <a:cs typeface="Century Gothic"/>
              <a:sym typeface="Century Gothic"/>
            </a:endParaRPr>
          </a:p>
          <a:p>
            <a:pPr indent="0" lvl="0" marL="0" rtl="0" algn="l">
              <a:spcBef>
                <a:spcPts val="1000"/>
              </a:spcBef>
              <a:spcAft>
                <a:spcPts val="0"/>
              </a:spcAft>
              <a:buSzPts val="1440"/>
              <a:buNone/>
            </a:pPr>
            <a:r>
              <a:t/>
            </a:r>
            <a:endParaRPr b="1" sz="1700">
              <a:solidFill>
                <a:srgbClr val="5B9AD5"/>
              </a:solidFill>
              <a:latin typeface="Century Gothic"/>
              <a:ea typeface="Century Gothic"/>
              <a:cs typeface="Century Gothic"/>
              <a:sym typeface="Century Gothic"/>
            </a:endParaRPr>
          </a:p>
          <a:p>
            <a:pPr indent="-330200" lvl="0" marL="342900" rtl="0" algn="l">
              <a:spcBef>
                <a:spcPts val="1000"/>
              </a:spcBef>
              <a:spcAft>
                <a:spcPts val="0"/>
              </a:spcAft>
              <a:buSzPts val="1240"/>
              <a:buChar char="►"/>
            </a:pPr>
            <a:r>
              <a:rPr lang="en-US" sz="1600">
                <a:solidFill>
                  <a:schemeClr val="accent5"/>
                </a:solidFill>
                <a:latin typeface="Century Gothic"/>
                <a:ea typeface="Century Gothic"/>
                <a:cs typeface="Century Gothic"/>
                <a:sym typeface="Century Gothic"/>
              </a:rPr>
              <a:t>Need to reach all criteria for </a:t>
            </a:r>
            <a:r>
              <a:rPr lang="en-US" sz="16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PBF Gender Marker 3</a:t>
            </a:r>
            <a:endParaRPr sz="1600">
              <a:solidFill>
                <a:schemeClr val="accent5"/>
              </a:solidFill>
              <a:latin typeface="Century Gothic"/>
              <a:ea typeface="Century Gothic"/>
              <a:cs typeface="Century Gothic"/>
              <a:sym typeface="Century Gothic"/>
            </a:endParaRPr>
          </a:p>
          <a:p>
            <a:pPr indent="-330200" lvl="0" marL="342900" rtl="0" algn="l">
              <a:spcBef>
                <a:spcPts val="1000"/>
              </a:spcBef>
              <a:spcAft>
                <a:spcPts val="0"/>
              </a:spcAft>
              <a:buSzPts val="1240"/>
              <a:buChar char="►"/>
            </a:pPr>
            <a:r>
              <a:rPr lang="en-US" sz="1600">
                <a:solidFill>
                  <a:schemeClr val="accent5"/>
                </a:solidFill>
                <a:latin typeface="Century Gothic"/>
                <a:ea typeface="Century Gothic"/>
                <a:cs typeface="Century Gothic"/>
                <a:sym typeface="Century Gothic"/>
              </a:rPr>
              <a:t>Required to be both gender- and age sensitive </a:t>
            </a:r>
            <a:endParaRPr sz="1600"/>
          </a:p>
          <a:p>
            <a:pPr indent="-330200" lvl="0" marL="342900" rtl="0" algn="l">
              <a:spcBef>
                <a:spcPts val="1000"/>
              </a:spcBef>
              <a:spcAft>
                <a:spcPts val="0"/>
              </a:spcAft>
              <a:buSzPts val="1240"/>
              <a:buChar char="►"/>
            </a:pPr>
            <a:r>
              <a:rPr lang="en-US" sz="1600">
                <a:solidFill>
                  <a:schemeClr val="accent5"/>
                </a:solidFill>
                <a:latin typeface="Century Gothic"/>
                <a:ea typeface="Century Gothic"/>
                <a:cs typeface="Century Gothic"/>
                <a:sym typeface="Century Gothic"/>
              </a:rPr>
              <a:t>At least 40% to be allocated to national or local civil society partners, in particular women-led organizations</a:t>
            </a:r>
            <a:endParaRPr sz="1600"/>
          </a:p>
          <a:p>
            <a:pPr indent="0" lvl="0" marL="0" rtl="0" algn="l">
              <a:spcBef>
                <a:spcPts val="1000"/>
              </a:spcBef>
              <a:spcAft>
                <a:spcPts val="0"/>
              </a:spcAft>
              <a:buSzPts val="1440"/>
              <a:buNone/>
            </a:pPr>
            <a:r>
              <a:t/>
            </a:r>
            <a:endParaRPr sz="1700">
              <a:solidFill>
                <a:schemeClr val="accent5"/>
              </a:solidFill>
              <a:latin typeface="Century Gothic"/>
              <a:ea typeface="Century Gothic"/>
              <a:cs typeface="Century Gothic"/>
              <a:sym typeface="Century Gothic"/>
            </a:endParaRPr>
          </a:p>
          <a:p>
            <a:pPr indent="0" lvl="0" marL="0" rtl="0" algn="l">
              <a:spcBef>
                <a:spcPts val="1000"/>
              </a:spcBef>
              <a:spcAft>
                <a:spcPts val="0"/>
              </a:spcAft>
              <a:buSzPts val="1440"/>
              <a:buNone/>
            </a:pPr>
            <a:r>
              <a:rPr lang="en-US" sz="1700">
                <a:solidFill>
                  <a:schemeClr val="accent5"/>
                </a:solidFill>
                <a:latin typeface="Century Gothic"/>
                <a:ea typeface="Century Gothic"/>
                <a:cs typeface="Century Gothic"/>
                <a:sym typeface="Century Gothic"/>
              </a:rPr>
              <a:t>In addition, preference will be given to: </a:t>
            </a:r>
            <a:endParaRPr sz="1700">
              <a:solidFill>
                <a:schemeClr val="accent5"/>
              </a:solidFill>
              <a:latin typeface="Century Gothic"/>
              <a:ea typeface="Century Gothic"/>
              <a:cs typeface="Century Gothic"/>
              <a:sym typeface="Century Gothic"/>
            </a:endParaRPr>
          </a:p>
          <a:p>
            <a:pPr indent="-342900" lvl="0" marL="342900" rtl="0" algn="l">
              <a:spcBef>
                <a:spcPts val="1000"/>
              </a:spcBef>
              <a:spcAft>
                <a:spcPts val="0"/>
              </a:spcAft>
              <a:buSzPts val="1440"/>
              <a:buChar char="►"/>
            </a:pPr>
            <a:r>
              <a:rPr lang="en-US" sz="1700">
                <a:solidFill>
                  <a:schemeClr val="accent5"/>
                </a:solidFill>
                <a:latin typeface="Century Gothic"/>
                <a:ea typeface="Century Gothic"/>
                <a:cs typeface="Century Gothic"/>
                <a:sym typeface="Century Gothic"/>
              </a:rPr>
              <a:t>Joint </a:t>
            </a:r>
            <a:r>
              <a:rPr b="1" lang="en-US" sz="1700">
                <a:solidFill>
                  <a:schemeClr val="accent5"/>
                </a:solidFill>
                <a:latin typeface="Century Gothic"/>
                <a:ea typeface="Century Gothic"/>
                <a:cs typeface="Century Gothic"/>
                <a:sym typeface="Century Gothic"/>
              </a:rPr>
              <a:t>UN-CSO projects</a:t>
            </a:r>
            <a:r>
              <a:rPr lang="en-US" sz="1700">
                <a:solidFill>
                  <a:schemeClr val="accent5"/>
                </a:solidFill>
                <a:latin typeface="Century Gothic"/>
                <a:ea typeface="Century Gothic"/>
                <a:cs typeface="Century Gothic"/>
                <a:sym typeface="Century Gothic"/>
              </a:rPr>
              <a:t>, projects implemented by </a:t>
            </a:r>
            <a:r>
              <a:rPr b="1" lang="en-US" sz="1700">
                <a:solidFill>
                  <a:schemeClr val="accent5"/>
                </a:solidFill>
                <a:latin typeface="Century Gothic"/>
                <a:ea typeface="Century Gothic"/>
                <a:cs typeface="Century Gothic"/>
                <a:sym typeface="Century Gothic"/>
              </a:rPr>
              <a:t>national CSOs </a:t>
            </a:r>
            <a:r>
              <a:rPr lang="en-US" sz="1700">
                <a:solidFill>
                  <a:schemeClr val="accent5"/>
                </a:solidFill>
                <a:latin typeface="Century Gothic"/>
                <a:ea typeface="Century Gothic"/>
                <a:cs typeface="Century Gothic"/>
                <a:sym typeface="Century Gothic"/>
              </a:rPr>
              <a:t>and projects that demonstrate strong partnerships with </a:t>
            </a:r>
            <a:r>
              <a:rPr b="1" lang="en-US" sz="1700">
                <a:solidFill>
                  <a:schemeClr val="accent5"/>
                </a:solidFill>
                <a:latin typeface="Century Gothic"/>
                <a:ea typeface="Century Gothic"/>
                <a:cs typeface="Century Gothic"/>
                <a:sym typeface="Century Gothic"/>
              </a:rPr>
              <a:t>women-led organizations</a:t>
            </a:r>
            <a:r>
              <a:rPr lang="en-US" sz="1900">
                <a:solidFill>
                  <a:schemeClr val="accent5"/>
                </a:solidFill>
                <a:latin typeface="Century Gothic"/>
                <a:ea typeface="Century Gothic"/>
                <a:cs typeface="Century Gothic"/>
                <a:sym typeface="Century Gothic"/>
              </a:rPr>
              <a:t>.  </a:t>
            </a:r>
            <a:endParaRPr sz="1900">
              <a:solidFill>
                <a:schemeClr val="accent5"/>
              </a:solidFill>
              <a:latin typeface="Century Gothic"/>
              <a:ea typeface="Century Gothic"/>
              <a:cs typeface="Century Gothic"/>
              <a:sym typeface="Century Gothic"/>
            </a:endParaRPr>
          </a:p>
          <a:p>
            <a:pPr indent="0" lvl="0" marL="0" rtl="0" algn="l">
              <a:spcBef>
                <a:spcPts val="1000"/>
              </a:spcBef>
              <a:spcAft>
                <a:spcPts val="0"/>
              </a:spcAft>
              <a:buNone/>
            </a:pPr>
            <a:r>
              <a:t/>
            </a:r>
            <a:endParaRPr sz="1900">
              <a:solidFill>
                <a:schemeClr val="accent5"/>
              </a:solidFill>
              <a:latin typeface="Century Gothic"/>
              <a:ea typeface="Century Gothic"/>
              <a:cs typeface="Century Gothic"/>
              <a:sym typeface="Century Gothic"/>
            </a:endParaRPr>
          </a:p>
          <a:p>
            <a:pPr indent="0" lvl="0" marL="0" rtl="0" algn="l">
              <a:spcBef>
                <a:spcPts val="1000"/>
              </a:spcBef>
              <a:spcAft>
                <a:spcPts val="0"/>
              </a:spcAft>
              <a:buNone/>
            </a:pPr>
            <a:r>
              <a:rPr lang="en-US" sz="1600">
                <a:solidFill>
                  <a:schemeClr val="accent5"/>
                </a:solidFill>
                <a:latin typeface="Century Gothic"/>
                <a:ea typeface="Century Gothic"/>
                <a:cs typeface="Century Gothic"/>
                <a:sym typeface="Century Gothic"/>
              </a:rPr>
              <a:t>To reach organizations working on the front lines of crises, innovative and trust-filled intermediary models, such as larger organizations acting as intermediaries are encouraged.</a:t>
            </a:r>
            <a:endParaRPr sz="1600">
              <a:solidFill>
                <a:schemeClr val="accent5"/>
              </a:solidFill>
              <a:latin typeface="Century Gothic"/>
              <a:ea typeface="Century Gothic"/>
              <a:cs typeface="Century Gothic"/>
              <a:sym typeface="Century Gothic"/>
            </a:endParaRPr>
          </a:p>
          <a:p>
            <a:pPr indent="0" lvl="0" marL="0" rtl="0" algn="l">
              <a:spcBef>
                <a:spcPts val="1000"/>
              </a:spcBef>
              <a:spcAft>
                <a:spcPts val="0"/>
              </a:spcAft>
              <a:buNone/>
            </a:pPr>
            <a:r>
              <a:t/>
            </a:r>
            <a:endParaRPr sz="1600">
              <a:solidFill>
                <a:schemeClr val="accent5"/>
              </a:solidFill>
              <a:latin typeface="Century Gothic"/>
              <a:ea typeface="Century Gothic"/>
              <a:cs typeface="Century Gothic"/>
              <a:sym typeface="Century Gothic"/>
            </a:endParaRPr>
          </a:p>
          <a:p>
            <a:pPr indent="0" lvl="0" marL="0" rtl="0" algn="l">
              <a:spcBef>
                <a:spcPts val="1000"/>
              </a:spcBef>
              <a:spcAft>
                <a:spcPts val="0"/>
              </a:spcAft>
              <a:buNone/>
            </a:pPr>
            <a:r>
              <a:rPr lang="en-US" sz="1900">
                <a:solidFill>
                  <a:schemeClr val="accent5"/>
                </a:solidFill>
                <a:latin typeface="Century Gothic"/>
                <a:ea typeface="Century Gothic"/>
                <a:cs typeface="Century Gothic"/>
                <a:sym typeface="Century Gothic"/>
              </a:rPr>
              <a:t>Reminder: deadline for  submitting concept notes is </a:t>
            </a:r>
            <a:r>
              <a:rPr b="1" lang="en-US" sz="1900" u="sng">
                <a:solidFill>
                  <a:schemeClr val="accent5"/>
                </a:solidFill>
                <a:latin typeface="Century Gothic"/>
                <a:ea typeface="Century Gothic"/>
                <a:cs typeface="Century Gothic"/>
                <a:sym typeface="Century Gothic"/>
              </a:rPr>
              <a:t>June 6th </a:t>
            </a:r>
            <a:endParaRPr b="1" sz="1900" u="sng">
              <a:solidFill>
                <a:schemeClr val="accent5"/>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txBox="1"/>
          <p:nvPr/>
        </p:nvSpPr>
        <p:spPr>
          <a:xfrm>
            <a:off x="186875" y="998325"/>
            <a:ext cx="10072200" cy="5778000"/>
          </a:xfrm>
          <a:prstGeom prst="rect">
            <a:avLst/>
          </a:prstGeom>
          <a:noFill/>
          <a:ln>
            <a:noFill/>
          </a:ln>
        </p:spPr>
        <p:txBody>
          <a:bodyPr anchorCtr="0" anchor="t" bIns="45700" lIns="91425" spcFirstLastPara="1" rIns="91425" wrap="square" tIns="45700">
            <a:noAutofit/>
          </a:bodyPr>
          <a:lstStyle/>
          <a:p>
            <a:pPr indent="-336550" lvl="0" marL="342900" marR="0" rtl="0" algn="l">
              <a:spcBef>
                <a:spcPts val="0"/>
              </a:spcBef>
              <a:spcAft>
                <a:spcPts val="0"/>
              </a:spcAft>
              <a:buClr>
                <a:schemeClr val="accent1"/>
              </a:buClr>
              <a:buSzPts val="1500"/>
              <a:buFont typeface="Noto Sans Symbols"/>
              <a:buChar char="►"/>
            </a:pPr>
            <a:r>
              <a:rPr b="0" i="0" lang="en-US" sz="1900" u="sng" cap="none" strike="noStrike">
                <a:solidFill>
                  <a:schemeClr val="accent5"/>
                </a:solidFill>
                <a:latin typeface="Century Gothic"/>
                <a:ea typeface="Century Gothic"/>
                <a:cs typeface="Century Gothic"/>
                <a:sym typeface="Century Gothic"/>
                <a:hlinkClick r:id="rId3">
                  <a:extLst>
                    <a:ext uri="{A12FA001-AC4F-418D-AE19-62706E023703}">
                      <ahyp:hlinkClr val="tx"/>
                    </a:ext>
                  </a:extLst>
                </a:hlinkClick>
              </a:rPr>
              <a:t>Burundi, UN Women &amp; AFSC: Strengthening the Women’s Mediator Network      </a:t>
            </a:r>
            <a:r>
              <a:rPr b="0" i="0" lang="en-US" sz="1900" u="none" cap="none" strike="noStrike">
                <a:solidFill>
                  <a:schemeClr val="accent5"/>
                </a:solidFill>
                <a:latin typeface="Century Gothic"/>
                <a:ea typeface="Century Gothic"/>
                <a:cs typeface="Century Gothic"/>
                <a:sym typeface="Century Gothic"/>
              </a:rPr>
              <a:t>    The network has handled more than 25,000 community-based conflicts and building on the achievements, this project is working to expand the peacebuilding impact by supporting its efforts in institution development. </a:t>
            </a:r>
            <a:endParaRPr sz="1300"/>
          </a:p>
          <a:p>
            <a:pPr indent="-336550" lvl="0" marL="342900" marR="0" rtl="0" algn="l">
              <a:spcBef>
                <a:spcPts val="1000"/>
              </a:spcBef>
              <a:spcAft>
                <a:spcPts val="0"/>
              </a:spcAft>
              <a:buClr>
                <a:schemeClr val="accent1"/>
              </a:buClr>
              <a:buSzPts val="1500"/>
              <a:buFont typeface="Noto Sans Symbols"/>
              <a:buChar char="►"/>
            </a:pPr>
            <a:r>
              <a:rPr b="0" i="0" lang="en-US" sz="1900" u="sng" cap="none" strike="noStrike">
                <a:solidFill>
                  <a:schemeClr val="accent5"/>
                </a:solidFill>
                <a:latin typeface="Century Gothic"/>
                <a:ea typeface="Century Gothic"/>
                <a:cs typeface="Century Gothic"/>
                <a:sym typeface="Century Gothic"/>
                <a:hlinkClick r:id="rId4">
                  <a:extLst>
                    <a:ext uri="{A12FA001-AC4F-418D-AE19-62706E023703}">
                      <ahyp:hlinkClr val="tx"/>
                    </a:ext>
                  </a:extLst>
                </a:hlinkClick>
              </a:rPr>
              <a:t>Sri Lanka, SFCG: Young Women as Drivers of Peace: Providing 360° Support to Emerging Women Leaders</a:t>
            </a:r>
            <a:r>
              <a:rPr b="0" i="0" lang="en-US" sz="1900" u="none" cap="none" strike="noStrike">
                <a:solidFill>
                  <a:schemeClr val="accent5"/>
                </a:solidFill>
                <a:latin typeface="Century Gothic"/>
                <a:ea typeface="Century Gothic"/>
                <a:cs typeface="Century Gothic"/>
                <a:sym typeface="Century Gothic"/>
              </a:rPr>
              <a:t>                                                                  </a:t>
            </a:r>
            <a:r>
              <a:rPr lang="en-US" sz="1900">
                <a:solidFill>
                  <a:schemeClr val="accent5"/>
                </a:solidFill>
                <a:latin typeface="Century Gothic"/>
                <a:ea typeface="Century Gothic"/>
                <a:cs typeface="Century Gothic"/>
                <a:sym typeface="Century Gothic"/>
              </a:rPr>
              <a:t>                     </a:t>
            </a:r>
            <a:r>
              <a:rPr b="0" i="0" lang="en-US" sz="1900" u="none" cap="none" strike="noStrike">
                <a:solidFill>
                  <a:schemeClr val="accent5"/>
                </a:solidFill>
                <a:latin typeface="Century Gothic"/>
                <a:ea typeface="Century Gothic"/>
                <a:cs typeface="Century Gothic"/>
                <a:sym typeface="Century Gothic"/>
              </a:rPr>
              <a:t> Support emerging women leaders by putting the power to determine resource allocation and define success metrics in th</a:t>
            </a:r>
            <a:r>
              <a:rPr lang="en-US" sz="1900">
                <a:solidFill>
                  <a:schemeClr val="accent5"/>
                </a:solidFill>
                <a:latin typeface="Century Gothic"/>
                <a:ea typeface="Century Gothic"/>
                <a:cs typeface="Century Gothic"/>
                <a:sym typeface="Century Gothic"/>
              </a:rPr>
              <a:t>eir</a:t>
            </a:r>
            <a:r>
              <a:rPr b="0" i="0" lang="en-US" sz="1900" u="none" cap="none" strike="noStrike">
                <a:solidFill>
                  <a:schemeClr val="accent5"/>
                </a:solidFill>
                <a:latin typeface="Century Gothic"/>
                <a:ea typeface="Century Gothic"/>
                <a:cs typeface="Century Gothic"/>
                <a:sym typeface="Century Gothic"/>
              </a:rPr>
              <a:t> hands</a:t>
            </a:r>
            <a:r>
              <a:rPr lang="en-US" sz="1900">
                <a:solidFill>
                  <a:schemeClr val="accent5"/>
                </a:solidFill>
                <a:latin typeface="Century Gothic"/>
                <a:ea typeface="Century Gothic"/>
                <a:cs typeface="Century Gothic"/>
                <a:sym typeface="Century Gothic"/>
              </a:rPr>
              <a:t>, included a t</a:t>
            </a:r>
            <a:r>
              <a:rPr b="0" i="0" lang="en-US" sz="1900" u="none" cap="none" strike="noStrike">
                <a:solidFill>
                  <a:schemeClr val="accent5"/>
                </a:solidFill>
                <a:latin typeface="Century Gothic"/>
                <a:ea typeface="Century Gothic"/>
                <a:cs typeface="Century Gothic"/>
                <a:sym typeface="Century Gothic"/>
              </a:rPr>
              <a:t>ailored mentorship and small grants program</a:t>
            </a:r>
            <a:r>
              <a:rPr lang="en-US" sz="1900">
                <a:solidFill>
                  <a:schemeClr val="accent5"/>
                </a:solidFill>
                <a:latin typeface="Century Gothic"/>
                <a:ea typeface="Century Gothic"/>
                <a:cs typeface="Century Gothic"/>
                <a:sym typeface="Century Gothic"/>
              </a:rPr>
              <a:t>.</a:t>
            </a:r>
            <a:endParaRPr b="0" i="0" sz="1900" u="none" cap="none" strike="noStrike">
              <a:solidFill>
                <a:schemeClr val="accent5"/>
              </a:solidFill>
              <a:latin typeface="Century Gothic"/>
              <a:ea typeface="Century Gothic"/>
              <a:cs typeface="Century Gothic"/>
              <a:sym typeface="Century Gothic"/>
            </a:endParaRPr>
          </a:p>
          <a:p>
            <a:pPr indent="-361950" lvl="0" marL="342900" marR="0" rtl="0" algn="l">
              <a:spcBef>
                <a:spcPts val="1000"/>
              </a:spcBef>
              <a:spcAft>
                <a:spcPts val="0"/>
              </a:spcAft>
              <a:buClr>
                <a:schemeClr val="accent5"/>
              </a:buClr>
              <a:buSzPts val="1900"/>
              <a:buFont typeface="Century Gothic"/>
              <a:buChar char="►"/>
            </a:pPr>
            <a:r>
              <a:rPr lang="en-US" sz="1900" u="sng">
                <a:solidFill>
                  <a:schemeClr val="accent5"/>
                </a:solidFill>
                <a:latin typeface="Century Gothic"/>
                <a:ea typeface="Century Gothic"/>
                <a:cs typeface="Century Gothic"/>
                <a:sym typeface="Century Gothic"/>
                <a:hlinkClick r:id="rId5">
                  <a:extLst>
                    <a:ext uri="{A12FA001-AC4F-418D-AE19-62706E023703}">
                      <ahyp:hlinkClr val="tx"/>
                    </a:ext>
                  </a:extLst>
                </a:hlinkClick>
              </a:rPr>
              <a:t>DRC, Fund for Congolese Women: Promoting Women’s Participation in Peacebuilding through Peace Huts</a:t>
            </a:r>
            <a:r>
              <a:rPr lang="en-US" sz="1900">
                <a:solidFill>
                  <a:schemeClr val="accent5"/>
                </a:solidFill>
                <a:latin typeface="Century Gothic"/>
                <a:ea typeface="Century Gothic"/>
                <a:cs typeface="Century Gothic"/>
                <a:sym typeface="Century Gothic"/>
              </a:rPr>
              <a:t>                                                                       </a:t>
            </a:r>
            <a:r>
              <a:rPr lang="en-US" sz="1900">
                <a:solidFill>
                  <a:schemeClr val="accent5"/>
                </a:solidFill>
                <a:latin typeface="Century Gothic"/>
                <a:ea typeface="Century Gothic"/>
                <a:cs typeface="Century Gothic"/>
                <a:sym typeface="Century Gothic"/>
              </a:rPr>
              <a:t>Women-led organisation that support other grassroots women-led organizations in working through peace huts to resolve local conflicts </a:t>
            </a:r>
            <a:endParaRPr sz="1900">
              <a:solidFill>
                <a:schemeClr val="accent5"/>
              </a:solidFill>
              <a:latin typeface="Century Gothic"/>
              <a:ea typeface="Century Gothic"/>
              <a:cs typeface="Century Gothic"/>
              <a:sym typeface="Century Gothic"/>
            </a:endParaRPr>
          </a:p>
          <a:p>
            <a:pPr indent="-336550" lvl="0" marL="342900" marR="0" rtl="0" algn="l">
              <a:spcBef>
                <a:spcPts val="1000"/>
              </a:spcBef>
              <a:spcAft>
                <a:spcPts val="0"/>
              </a:spcAft>
              <a:buClr>
                <a:schemeClr val="accent1"/>
              </a:buClr>
              <a:buSzPts val="1500"/>
              <a:buFont typeface="Noto Sans Symbols"/>
              <a:buChar char="►"/>
            </a:pPr>
            <a:r>
              <a:rPr lang="en-US" sz="1900" u="sng">
                <a:solidFill>
                  <a:schemeClr val="accent5"/>
                </a:solidFill>
                <a:latin typeface="Century Gothic"/>
                <a:ea typeface="Century Gothic"/>
                <a:cs typeface="Century Gothic"/>
                <a:sym typeface="Century Gothic"/>
                <a:hlinkClick r:id="rId6">
                  <a:extLst>
                    <a:ext uri="{A12FA001-AC4F-418D-AE19-62706E023703}">
                      <ahyp:hlinkClr val="tx"/>
                    </a:ext>
                  </a:extLst>
                </a:hlinkClick>
              </a:rPr>
              <a:t>Liptako-Gourma region, Mercy Corps: Appui aux Initiatives Locales de promotion de la Paix</a:t>
            </a:r>
            <a:r>
              <a:rPr lang="en-US" sz="1900">
                <a:solidFill>
                  <a:schemeClr val="accent5"/>
                </a:solidFill>
                <a:latin typeface="Century Gothic"/>
                <a:ea typeface="Century Gothic"/>
                <a:cs typeface="Century Gothic"/>
                <a:sym typeface="Century Gothic"/>
              </a:rPr>
              <a:t>                                                                                                                    Example of a project that includes a small grants facility to support local organisations.</a:t>
            </a:r>
            <a:endParaRPr sz="1700">
              <a:solidFill>
                <a:schemeClr val="dk1"/>
              </a:solidFill>
              <a:latin typeface="Times New Roman"/>
              <a:ea typeface="Times New Roman"/>
              <a:cs typeface="Times New Roman"/>
              <a:sym typeface="Times New Roman"/>
            </a:endParaRPr>
          </a:p>
          <a:p>
            <a:pPr indent="0" lvl="0" marL="457200" rtl="0" algn="l">
              <a:spcBef>
                <a:spcPts val="1000"/>
              </a:spcBef>
              <a:spcAft>
                <a:spcPts val="0"/>
              </a:spcAft>
              <a:buNone/>
            </a:pPr>
            <a:r>
              <a:rPr lang="en-US" sz="1800">
                <a:solidFill>
                  <a:schemeClr val="dk1"/>
                </a:solidFill>
                <a:latin typeface="Times New Roman"/>
                <a:ea typeface="Times New Roman"/>
                <a:cs typeface="Times New Roman"/>
                <a:sym typeface="Times New Roman"/>
              </a:rPr>
              <a:t> </a:t>
            </a:r>
            <a:endParaRPr>
              <a:solidFill>
                <a:schemeClr val="dk1"/>
              </a:solidFill>
            </a:endParaRPr>
          </a:p>
          <a:p>
            <a:pPr indent="0" lvl="0" marL="457200" marR="0" rtl="0" algn="l">
              <a:spcBef>
                <a:spcPts val="1000"/>
              </a:spcBef>
              <a:spcAft>
                <a:spcPts val="0"/>
              </a:spcAft>
              <a:buNone/>
            </a:pPr>
            <a:r>
              <a:t/>
            </a:r>
            <a:endParaRPr sz="1800">
              <a:latin typeface="Times New Roman"/>
              <a:ea typeface="Times New Roman"/>
              <a:cs typeface="Times New Roman"/>
              <a:sym typeface="Times New Roman"/>
            </a:endParaRPr>
          </a:p>
          <a:p>
            <a:pPr indent="0" lvl="0" marL="0" marR="0" rtl="0" algn="l">
              <a:spcBef>
                <a:spcPts val="1000"/>
              </a:spcBef>
              <a:spcAft>
                <a:spcPts val="0"/>
              </a:spcAft>
              <a:buNone/>
            </a:pPr>
            <a:r>
              <a:t/>
            </a:r>
            <a:endParaRPr sz="1800">
              <a:latin typeface="Times New Roman"/>
              <a:ea typeface="Times New Roman"/>
              <a:cs typeface="Times New Roman"/>
              <a:sym typeface="Times New Roman"/>
            </a:endParaRPr>
          </a:p>
          <a:p>
            <a:pPr indent="0" lvl="0" marL="457200" marR="0" rtl="0" algn="l">
              <a:spcBef>
                <a:spcPts val="1000"/>
              </a:spcBef>
              <a:spcAft>
                <a:spcPts val="0"/>
              </a:spcAft>
              <a:buNone/>
            </a:pPr>
            <a:r>
              <a:rPr b="0" i="0" lang="en-US" sz="1800" u="none" cap="none" strike="noStrike">
                <a:solidFill>
                  <a:srgbClr val="000000"/>
                </a:solidFill>
                <a:latin typeface="Times New Roman"/>
                <a:ea typeface="Times New Roman"/>
                <a:cs typeface="Times New Roman"/>
                <a:sym typeface="Times New Roman"/>
              </a:rPr>
              <a:t> </a:t>
            </a:r>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chemeClr val="accent5"/>
              </a:solidFill>
              <a:latin typeface="Century Gothic"/>
              <a:ea typeface="Century Gothic"/>
              <a:cs typeface="Century Gothic"/>
              <a:sym typeface="Century Gothic"/>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chemeClr val="accent5"/>
              </a:solidFill>
              <a:latin typeface="Century Gothic"/>
              <a:ea typeface="Century Gothic"/>
              <a:cs typeface="Century Gothic"/>
              <a:sym typeface="Century Gothic"/>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chemeClr val="accent5"/>
              </a:solidFill>
              <a:latin typeface="Century Gothic"/>
              <a:ea typeface="Century Gothic"/>
              <a:cs typeface="Century Gothic"/>
              <a:sym typeface="Century Gothic"/>
            </a:endParaRPr>
          </a:p>
        </p:txBody>
      </p:sp>
      <p:sp>
        <p:nvSpPr>
          <p:cNvPr id="180" name="Google Shape;180;p14"/>
          <p:cNvSpPr txBox="1"/>
          <p:nvPr>
            <p:ph type="title"/>
          </p:nvPr>
        </p:nvSpPr>
        <p:spPr>
          <a:xfrm>
            <a:off x="1349510" y="285980"/>
            <a:ext cx="8596800" cy="732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5"/>
              </a:buClr>
              <a:buSzPts val="3600"/>
              <a:buFont typeface="Century Gothic"/>
              <a:buNone/>
            </a:pPr>
            <a:r>
              <a:rPr b="1" lang="en-US">
                <a:solidFill>
                  <a:schemeClr val="accent5"/>
                </a:solidFill>
                <a:latin typeface="Century Gothic"/>
                <a:ea typeface="Century Gothic"/>
                <a:cs typeface="Century Gothic"/>
                <a:sym typeface="Century Gothic"/>
              </a:rPr>
              <a:t>Project examples </a:t>
            </a:r>
            <a:endParaRPr b="1">
              <a:solidFill>
                <a:schemeClr val="accent5"/>
              </a:solidFill>
              <a:latin typeface="Century Gothic"/>
              <a:ea typeface="Century Gothic"/>
              <a:cs typeface="Century Gothic"/>
              <a:sym typeface="Century Gothic"/>
            </a:endParaRPr>
          </a:p>
        </p:txBody>
      </p:sp>
      <p:pic>
        <p:nvPicPr>
          <p:cNvPr descr="A picture containing text, clipart, gear&#10;&#10;Description automatically generated" id="181" name="Google Shape;181;p14"/>
          <p:cNvPicPr preferRelativeResize="0"/>
          <p:nvPr/>
        </p:nvPicPr>
        <p:blipFill rotWithShape="1">
          <a:blip r:embed="rId7">
            <a:alphaModFix/>
          </a:blip>
          <a:srcRect b="0" l="0" r="0" t="0"/>
          <a:stretch/>
        </p:blipFill>
        <p:spPr>
          <a:xfrm>
            <a:off x="493143" y="305638"/>
            <a:ext cx="707781" cy="6926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2"/>
          <p:cNvSpPr txBox="1"/>
          <p:nvPr/>
        </p:nvSpPr>
        <p:spPr>
          <a:xfrm>
            <a:off x="294100" y="1378425"/>
            <a:ext cx="9614700" cy="5229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440"/>
              <a:buFont typeface="Noto Sans Symbols"/>
              <a:buChar char="►"/>
            </a:pPr>
            <a:r>
              <a:rPr b="0" i="0" lang="en-US" sz="1800" u="none" cap="none" strike="noStrike">
                <a:solidFill>
                  <a:schemeClr val="accent5"/>
                </a:solidFill>
                <a:latin typeface="Century Gothic"/>
                <a:ea typeface="Century Gothic"/>
                <a:cs typeface="Century Gothic"/>
                <a:sym typeface="Century Gothic"/>
              </a:rPr>
              <a:t>The 2021 PBSO’s </a:t>
            </a:r>
            <a:r>
              <a:rPr b="0" i="0" lang="en-US" sz="1800" u="sng" cap="none" strike="noStrike">
                <a:solidFill>
                  <a:schemeClr val="accent5"/>
                </a:solidFill>
                <a:latin typeface="Century Gothic"/>
                <a:ea typeface="Century Gothic"/>
                <a:cs typeface="Century Gothic"/>
                <a:sym typeface="Century Gothic"/>
                <a:hlinkClick r:id="rId3">
                  <a:extLst>
                    <a:ext uri="{A12FA001-AC4F-418D-AE19-62706E023703}">
                      <ahyp:hlinkClr val="tx"/>
                    </a:ext>
                  </a:extLst>
                </a:hlinkClick>
              </a:rPr>
              <a:t>Thematic Review on Gender-Responsive Peacebuilding</a:t>
            </a:r>
            <a:r>
              <a:rPr b="0" i="0" lang="en-US" sz="1800" u="none" cap="none" strike="noStrike">
                <a:solidFill>
                  <a:schemeClr val="accent5"/>
                </a:solidFill>
                <a:latin typeface="Century Gothic"/>
                <a:ea typeface="Century Gothic"/>
                <a:cs typeface="Century Gothic"/>
                <a:sym typeface="Century Gothic"/>
              </a:rPr>
              <a:t> confirmed that many women peacebuilders emphasize the need for more sustained capacity building support</a:t>
            </a:r>
            <a:endParaRPr/>
          </a:p>
          <a:p>
            <a:pPr indent="-342900" lvl="0" marL="342900" marR="0" rtl="0" algn="l">
              <a:spcBef>
                <a:spcPts val="1000"/>
              </a:spcBef>
              <a:spcAft>
                <a:spcPts val="0"/>
              </a:spcAft>
              <a:buClr>
                <a:schemeClr val="accent1"/>
              </a:buClr>
              <a:buSzPts val="1440"/>
              <a:buFont typeface="Noto Sans Symbols"/>
              <a:buChar char="►"/>
            </a:pPr>
            <a:r>
              <a:rPr b="0" i="0" lang="en-US" sz="1800" u="none" cap="none" strike="noStrike">
                <a:solidFill>
                  <a:schemeClr val="accent5"/>
                </a:solidFill>
                <a:latin typeface="Century Gothic"/>
                <a:ea typeface="Century Gothic"/>
                <a:cs typeface="Century Gothic"/>
                <a:sym typeface="Century Gothic"/>
              </a:rPr>
              <a:t>Including in  technical areas as financial management, grant writing, and monitoring and evaluation</a:t>
            </a:r>
            <a:endParaRPr/>
          </a:p>
          <a:p>
            <a:pPr indent="-342900" lvl="0" marL="342900" marR="0" rtl="0" algn="l">
              <a:spcBef>
                <a:spcPts val="1000"/>
              </a:spcBef>
              <a:spcAft>
                <a:spcPts val="0"/>
              </a:spcAft>
              <a:buClr>
                <a:schemeClr val="accent1"/>
              </a:buClr>
              <a:buSzPts val="1440"/>
              <a:buFont typeface="Noto Sans Symbols"/>
              <a:buChar char="►"/>
            </a:pPr>
            <a:r>
              <a:rPr b="0" i="0" lang="en-US" sz="1800" u="none" cap="none" strike="noStrike">
                <a:solidFill>
                  <a:schemeClr val="accent5"/>
                </a:solidFill>
                <a:latin typeface="Century Gothic"/>
                <a:ea typeface="Century Gothic"/>
                <a:cs typeface="Century Gothic"/>
                <a:sym typeface="Century Gothic"/>
              </a:rPr>
              <a:t>Responding to this recommendation, the GPI seeks proposals </a:t>
            </a:r>
            <a:r>
              <a:rPr b="1" i="0" lang="en-US" sz="1800" u="none" cap="none" strike="noStrike">
                <a:solidFill>
                  <a:schemeClr val="accent5"/>
                </a:solidFill>
                <a:latin typeface="Century Gothic"/>
                <a:ea typeface="Century Gothic"/>
                <a:cs typeface="Century Gothic"/>
                <a:sym typeface="Century Gothic"/>
              </a:rPr>
              <a:t>supporting women’s civil society organizations, groups and networks to build their ins</a:t>
            </a:r>
            <a:r>
              <a:rPr b="1" lang="en-US" sz="1800">
                <a:solidFill>
                  <a:schemeClr val="accent5"/>
                </a:solidFill>
                <a:latin typeface="Century Gothic"/>
                <a:ea typeface="Century Gothic"/>
                <a:cs typeface="Century Gothic"/>
                <a:sym typeface="Century Gothic"/>
              </a:rPr>
              <a:t>titutional </a:t>
            </a:r>
            <a:r>
              <a:rPr b="1" i="0" lang="en-US" sz="1800" u="none" cap="none" strike="noStrike">
                <a:solidFill>
                  <a:schemeClr val="accent5"/>
                </a:solidFill>
                <a:latin typeface="Century Gothic"/>
                <a:ea typeface="Century Gothic"/>
                <a:cs typeface="Century Gothic"/>
                <a:sym typeface="Century Gothic"/>
              </a:rPr>
              <a:t>capacity</a:t>
            </a:r>
            <a:r>
              <a:rPr b="0" i="0" lang="en-US" sz="1800" u="none" cap="none" strike="noStrike">
                <a:solidFill>
                  <a:schemeClr val="accent5"/>
                </a:solidFill>
                <a:latin typeface="Century Gothic"/>
                <a:ea typeface="Century Gothic"/>
                <a:cs typeface="Century Gothic"/>
                <a:sym typeface="Century Gothic"/>
              </a:rPr>
              <a:t> to undertake peacebuilding actions in a sustainable manner</a:t>
            </a:r>
            <a:endParaRPr/>
          </a:p>
          <a:p>
            <a:pPr indent="-342900" lvl="0" marL="342900" marR="0" rtl="0" algn="l">
              <a:spcBef>
                <a:spcPts val="1000"/>
              </a:spcBef>
              <a:spcAft>
                <a:spcPts val="0"/>
              </a:spcAft>
              <a:buClr>
                <a:schemeClr val="accent1"/>
              </a:buClr>
              <a:buSzPts val="1440"/>
              <a:buFont typeface="Noto Sans Symbols"/>
              <a:buChar char="►"/>
            </a:pPr>
            <a:r>
              <a:rPr b="0" i="0" lang="en-US" sz="1800" u="none" cap="none" strike="noStrike">
                <a:solidFill>
                  <a:schemeClr val="accent5"/>
                </a:solidFill>
                <a:latin typeface="Century Gothic"/>
                <a:ea typeface="Century Gothic"/>
                <a:cs typeface="Century Gothic"/>
                <a:sym typeface="Century Gothic"/>
              </a:rPr>
              <a:t>This can for example include:</a:t>
            </a:r>
            <a:endParaRPr/>
          </a:p>
          <a:p>
            <a:pPr indent="-285750" lvl="1" marL="742950" marR="0" rtl="0" algn="l">
              <a:spcBef>
                <a:spcPts val="1000"/>
              </a:spcBef>
              <a:spcAft>
                <a:spcPts val="0"/>
              </a:spcAft>
              <a:buClr>
                <a:schemeClr val="accent1"/>
              </a:buClr>
              <a:buSzPts val="1280"/>
              <a:buFont typeface="Noto Sans Symbols"/>
              <a:buChar char="►"/>
            </a:pPr>
            <a:r>
              <a:rPr b="0" i="0" lang="en-US" sz="1600" u="none" cap="none" strike="noStrike">
                <a:solidFill>
                  <a:schemeClr val="accent5"/>
                </a:solidFill>
                <a:latin typeface="Century Gothic"/>
                <a:ea typeface="Century Gothic"/>
                <a:cs typeface="Century Gothic"/>
                <a:sym typeface="Century Gothic"/>
              </a:rPr>
              <a:t>engaging in stakeholder mapping</a:t>
            </a:r>
            <a:endParaRPr/>
          </a:p>
          <a:p>
            <a:pPr indent="-285750" lvl="1" marL="742950" marR="0" rtl="0" algn="l">
              <a:spcBef>
                <a:spcPts val="1000"/>
              </a:spcBef>
              <a:spcAft>
                <a:spcPts val="0"/>
              </a:spcAft>
              <a:buClr>
                <a:schemeClr val="accent1"/>
              </a:buClr>
              <a:buSzPts val="1280"/>
              <a:buFont typeface="Noto Sans Symbols"/>
              <a:buChar char="►"/>
            </a:pPr>
            <a:r>
              <a:rPr b="0" i="0" lang="en-US" sz="1600" u="none" cap="none" strike="noStrike">
                <a:solidFill>
                  <a:schemeClr val="accent5"/>
                </a:solidFill>
                <a:latin typeface="Century Gothic"/>
                <a:ea typeface="Century Gothic"/>
                <a:cs typeface="Century Gothic"/>
                <a:sym typeface="Century Gothic"/>
              </a:rPr>
              <a:t>supporting organizations with bottom-up needs assessments </a:t>
            </a:r>
            <a:endParaRPr/>
          </a:p>
          <a:p>
            <a:pPr indent="-285750" lvl="1" marL="742950" marR="0" rtl="0" algn="l">
              <a:spcBef>
                <a:spcPts val="1000"/>
              </a:spcBef>
              <a:spcAft>
                <a:spcPts val="0"/>
              </a:spcAft>
              <a:buClr>
                <a:schemeClr val="accent1"/>
              </a:buClr>
              <a:buSzPts val="1280"/>
              <a:buFont typeface="Noto Sans Symbols"/>
              <a:buChar char="►"/>
            </a:pPr>
            <a:r>
              <a:rPr b="0" i="0" lang="en-US" sz="1600" u="none" cap="none" strike="noStrike">
                <a:solidFill>
                  <a:schemeClr val="accent5"/>
                </a:solidFill>
                <a:latin typeface="Century Gothic"/>
                <a:ea typeface="Century Gothic"/>
                <a:cs typeface="Century Gothic"/>
                <a:sym typeface="Century Gothic"/>
              </a:rPr>
              <a:t>supporting in filling identified capacity gaps and</a:t>
            </a:r>
            <a:endParaRPr/>
          </a:p>
          <a:p>
            <a:pPr indent="-285750" lvl="1" marL="742950" marR="0" rtl="0" algn="l">
              <a:spcBef>
                <a:spcPts val="1000"/>
              </a:spcBef>
              <a:spcAft>
                <a:spcPts val="0"/>
              </a:spcAft>
              <a:buClr>
                <a:schemeClr val="accent1"/>
              </a:buClr>
              <a:buSzPts val="1280"/>
              <a:buFont typeface="Noto Sans Symbols"/>
              <a:buChar char="►"/>
            </a:pPr>
            <a:r>
              <a:rPr b="0" i="0" lang="en-US" sz="1600" u="none" cap="none" strike="noStrike">
                <a:solidFill>
                  <a:schemeClr val="accent5"/>
                </a:solidFill>
                <a:latin typeface="Century Gothic"/>
                <a:ea typeface="Century Gothic"/>
                <a:cs typeface="Century Gothic"/>
                <a:sym typeface="Century Gothic"/>
              </a:rPr>
              <a:t>working through small grants facilities</a:t>
            </a:r>
            <a:endParaRPr/>
          </a:p>
          <a:p>
            <a:pPr indent="0" lvl="0" marL="0" marR="0" rtl="0" algn="l">
              <a:spcBef>
                <a:spcPts val="1000"/>
              </a:spcBef>
              <a:spcAft>
                <a:spcPts val="0"/>
              </a:spcAft>
              <a:buClr>
                <a:schemeClr val="accent1"/>
              </a:buClr>
              <a:buSzPts val="1440"/>
              <a:buFont typeface="Noto Sans Symbols"/>
              <a:buNone/>
            </a:pPr>
            <a:r>
              <a:t/>
            </a:r>
            <a:endParaRPr b="0" i="0" sz="1800" u="none" cap="none" strike="noStrike">
              <a:solidFill>
                <a:schemeClr val="accent5"/>
              </a:solidFill>
              <a:latin typeface="Century Gothic"/>
              <a:ea typeface="Century Gothic"/>
              <a:cs typeface="Century Gothic"/>
              <a:sym typeface="Century Gothic"/>
            </a:endParaRPr>
          </a:p>
        </p:txBody>
      </p:sp>
      <p:sp>
        <p:nvSpPr>
          <p:cNvPr id="187" name="Google Shape;187;p12"/>
          <p:cNvSpPr txBox="1"/>
          <p:nvPr>
            <p:ph type="title"/>
          </p:nvPr>
        </p:nvSpPr>
        <p:spPr>
          <a:xfrm>
            <a:off x="1312135" y="285992"/>
            <a:ext cx="8596668" cy="7319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5"/>
              </a:buClr>
              <a:buSzPts val="3600"/>
              <a:buFont typeface="Century Gothic"/>
              <a:buNone/>
            </a:pPr>
            <a:r>
              <a:rPr b="1" lang="en-US">
                <a:solidFill>
                  <a:schemeClr val="accent5"/>
                </a:solidFill>
                <a:latin typeface="Century Gothic"/>
                <a:ea typeface="Century Gothic"/>
                <a:cs typeface="Century Gothic"/>
                <a:sym typeface="Century Gothic"/>
              </a:rPr>
              <a:t>Supporting </a:t>
            </a:r>
            <a:r>
              <a:rPr b="1" lang="en-US">
                <a:solidFill>
                  <a:schemeClr val="accent5"/>
                </a:solidFill>
                <a:latin typeface="Century Gothic"/>
                <a:ea typeface="Century Gothic"/>
                <a:cs typeface="Century Gothic"/>
                <a:sym typeface="Century Gothic"/>
              </a:rPr>
              <a:t>institutional</a:t>
            </a:r>
            <a:r>
              <a:rPr b="1" lang="en-US">
                <a:solidFill>
                  <a:schemeClr val="accent5"/>
                </a:solidFill>
                <a:latin typeface="Century Gothic"/>
                <a:ea typeface="Century Gothic"/>
                <a:cs typeface="Century Gothic"/>
                <a:sym typeface="Century Gothic"/>
              </a:rPr>
              <a:t> capacity </a:t>
            </a:r>
            <a:endParaRPr b="1">
              <a:solidFill>
                <a:schemeClr val="accent5"/>
              </a:solidFill>
              <a:latin typeface="Century Gothic"/>
              <a:ea typeface="Century Gothic"/>
              <a:cs typeface="Century Gothic"/>
              <a:sym typeface="Century Gothic"/>
            </a:endParaRPr>
          </a:p>
        </p:txBody>
      </p:sp>
      <p:pic>
        <p:nvPicPr>
          <p:cNvPr descr="A picture containing text, clipart, gear&#10;&#10;Description automatically generated" id="188" name="Google Shape;188;p12"/>
          <p:cNvPicPr preferRelativeResize="0"/>
          <p:nvPr/>
        </p:nvPicPr>
        <p:blipFill rotWithShape="1">
          <a:blip r:embed="rId4">
            <a:alphaModFix/>
          </a:blip>
          <a:srcRect b="0" l="0" r="0" t="0"/>
          <a:stretch/>
        </p:blipFill>
        <p:spPr>
          <a:xfrm>
            <a:off x="493143" y="305638"/>
            <a:ext cx="707781" cy="6926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nvSpPr>
        <p:spPr>
          <a:xfrm>
            <a:off x="294120" y="1438360"/>
            <a:ext cx="8825166" cy="469797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440"/>
              <a:buFont typeface="Noto Sans Symbols"/>
              <a:buChar char="►"/>
            </a:pPr>
            <a:r>
              <a:rPr b="0" i="0" lang="en-US" sz="1800" u="none" cap="none" strike="noStrike">
                <a:solidFill>
                  <a:schemeClr val="accent5"/>
                </a:solidFill>
                <a:latin typeface="Century Gothic"/>
                <a:ea typeface="Century Gothic"/>
                <a:cs typeface="Century Gothic"/>
                <a:sym typeface="Century Gothic"/>
              </a:rPr>
              <a:t>Women peacebuilder and human rights defenders can face exclusion, marginalization, discrimination and violence due to their work.</a:t>
            </a:r>
            <a:endParaRPr/>
          </a:p>
          <a:p>
            <a:pPr indent="-342900" lvl="0" marL="342900" marR="0" rtl="0" algn="l">
              <a:spcBef>
                <a:spcPts val="1000"/>
              </a:spcBef>
              <a:spcAft>
                <a:spcPts val="0"/>
              </a:spcAft>
              <a:buClr>
                <a:schemeClr val="accent1"/>
              </a:buClr>
              <a:buSzPts val="1440"/>
              <a:buFont typeface="Noto Sans Symbols"/>
              <a:buChar char="►"/>
            </a:pPr>
            <a:r>
              <a:rPr b="0" i="0" lang="en-US" sz="1800" u="none" cap="none" strike="noStrike">
                <a:solidFill>
                  <a:schemeClr val="accent5"/>
                </a:solidFill>
                <a:latin typeface="Century Gothic"/>
                <a:ea typeface="Century Gothic"/>
                <a:cs typeface="Century Gothic"/>
                <a:sym typeface="Century Gothic"/>
              </a:rPr>
              <a:t>Those facing multiple intersecting forms of marginalization face particular risks</a:t>
            </a:r>
            <a:endParaRPr b="0" i="0" sz="1800" u="none" cap="none" strike="noStrike">
              <a:solidFill>
                <a:srgbClr val="000000"/>
              </a:solidFill>
              <a:latin typeface="Times New Roman"/>
              <a:ea typeface="Times New Roman"/>
              <a:cs typeface="Times New Roman"/>
              <a:sym typeface="Times New Roman"/>
            </a:endParaRPr>
          </a:p>
          <a:p>
            <a:pPr indent="-342900" lvl="0" marL="342900" rtl="0" algn="l">
              <a:spcBef>
                <a:spcPts val="1000"/>
              </a:spcBef>
              <a:spcAft>
                <a:spcPts val="0"/>
              </a:spcAft>
              <a:buClr>
                <a:schemeClr val="accent1"/>
              </a:buClr>
              <a:buSzPts val="1440"/>
              <a:buFont typeface="Noto Sans Symbols"/>
              <a:buChar char="►"/>
            </a:pPr>
            <a:r>
              <a:rPr lang="en-US" sz="1800">
                <a:solidFill>
                  <a:schemeClr val="accent5"/>
                </a:solidFill>
                <a:latin typeface="Century Gothic"/>
                <a:ea typeface="Century Gothic"/>
                <a:cs typeface="Century Gothic"/>
                <a:sym typeface="Century Gothic"/>
              </a:rPr>
              <a:t>Diverse types of protection may be needed </a:t>
            </a:r>
            <a:endParaRPr sz="1800">
              <a:latin typeface="Times New Roman"/>
              <a:ea typeface="Times New Roman"/>
              <a:cs typeface="Times New Roman"/>
              <a:sym typeface="Times New Roman"/>
            </a:endParaRPr>
          </a:p>
          <a:p>
            <a:pPr indent="-342900" lvl="0" marL="342900" marR="0" rtl="0" algn="l">
              <a:spcBef>
                <a:spcPts val="1000"/>
              </a:spcBef>
              <a:spcAft>
                <a:spcPts val="0"/>
              </a:spcAft>
              <a:buClr>
                <a:schemeClr val="accent1"/>
              </a:buClr>
              <a:buSzPts val="1440"/>
              <a:buFont typeface="Noto Sans Symbols"/>
              <a:buChar char="►"/>
            </a:pPr>
            <a:r>
              <a:rPr b="0" i="0" lang="en-US" sz="1800" u="none" cap="none" strike="noStrike">
                <a:solidFill>
                  <a:schemeClr val="accent5"/>
                </a:solidFill>
                <a:latin typeface="Century Gothic"/>
                <a:ea typeface="Century Gothic"/>
                <a:cs typeface="Century Gothic"/>
                <a:sym typeface="Century Gothic"/>
              </a:rPr>
              <a:t>In order to achieve peace, it is essential that women peacebuilders and organizations have the opportunity to promote their work without fear of threats or reprisals</a:t>
            </a:r>
            <a:endParaRPr b="0" i="0" sz="1800" u="none" cap="none" strike="noStrike">
              <a:solidFill>
                <a:schemeClr val="accent5"/>
              </a:solidFill>
              <a:latin typeface="Century Gothic"/>
              <a:ea typeface="Century Gothic"/>
              <a:cs typeface="Century Gothic"/>
              <a:sym typeface="Century Gothic"/>
            </a:endParaRPr>
          </a:p>
          <a:p>
            <a:pPr indent="-365760" lvl="0" marL="342900" marR="0" rtl="0" algn="l">
              <a:spcBef>
                <a:spcPts val="1000"/>
              </a:spcBef>
              <a:spcAft>
                <a:spcPts val="0"/>
              </a:spcAft>
              <a:buClr>
                <a:schemeClr val="accent5"/>
              </a:buClr>
              <a:buSzPts val="1800"/>
              <a:buFont typeface="Century Gothic"/>
              <a:buChar char="►"/>
            </a:pPr>
            <a:r>
              <a:rPr lang="en-US" sz="1800">
                <a:solidFill>
                  <a:schemeClr val="accent5"/>
                </a:solidFill>
                <a:latin typeface="Century Gothic"/>
                <a:ea typeface="Century Gothic"/>
                <a:cs typeface="Century Gothic"/>
                <a:sym typeface="Century Gothic"/>
              </a:rPr>
              <a:t>Consider and prevent the risk of of further exposing women peacebuilders and their </a:t>
            </a:r>
            <a:r>
              <a:rPr lang="en-US" sz="1800">
                <a:solidFill>
                  <a:schemeClr val="accent5"/>
                </a:solidFill>
                <a:latin typeface="Century Gothic"/>
                <a:ea typeface="Century Gothic"/>
                <a:cs typeface="Century Gothic"/>
                <a:sym typeface="Century Gothic"/>
              </a:rPr>
              <a:t>organisations and the risk of them facing potential backlash</a:t>
            </a:r>
            <a:r>
              <a:rPr lang="en-US" sz="1800">
                <a:solidFill>
                  <a:schemeClr val="accent5"/>
                </a:solidFill>
                <a:latin typeface="Century Gothic"/>
                <a:ea typeface="Century Gothic"/>
                <a:cs typeface="Century Gothic"/>
                <a:sym typeface="Century Gothic"/>
              </a:rPr>
              <a:t> due to the work</a:t>
            </a:r>
            <a:endParaRPr sz="1800">
              <a:solidFill>
                <a:schemeClr val="accent5"/>
              </a:solidFill>
              <a:latin typeface="Century Gothic"/>
              <a:ea typeface="Century Gothic"/>
              <a:cs typeface="Century Gothic"/>
              <a:sym typeface="Century Gothic"/>
            </a:endParaRPr>
          </a:p>
          <a:p>
            <a:pPr indent="-365760" lvl="0" marL="342900" marR="0" rtl="0" algn="l">
              <a:spcBef>
                <a:spcPts val="1000"/>
              </a:spcBef>
              <a:spcAft>
                <a:spcPts val="0"/>
              </a:spcAft>
              <a:buClr>
                <a:schemeClr val="accent5"/>
              </a:buClr>
              <a:buSzPts val="1800"/>
              <a:buFont typeface="Century Gothic"/>
              <a:buChar char="►"/>
            </a:pPr>
            <a:r>
              <a:rPr lang="en-US" sz="1800">
                <a:solidFill>
                  <a:schemeClr val="accent5"/>
                </a:solidFill>
                <a:latin typeface="Century Gothic"/>
                <a:ea typeface="Century Gothic"/>
                <a:cs typeface="Century Gothic"/>
                <a:sym typeface="Century Gothic"/>
              </a:rPr>
              <a:t>Do no harm and </a:t>
            </a:r>
            <a:r>
              <a:rPr lang="en-US" sz="1800">
                <a:solidFill>
                  <a:schemeClr val="accent5"/>
                </a:solidFill>
                <a:latin typeface="Century Gothic"/>
                <a:ea typeface="Century Gothic"/>
                <a:cs typeface="Century Gothic"/>
                <a:sym typeface="Century Gothic"/>
              </a:rPr>
              <a:t>consider</a:t>
            </a:r>
            <a:r>
              <a:rPr lang="en-US" sz="1800">
                <a:solidFill>
                  <a:schemeClr val="accent5"/>
                </a:solidFill>
                <a:latin typeface="Century Gothic"/>
                <a:ea typeface="Century Gothic"/>
                <a:cs typeface="Century Gothic"/>
                <a:sym typeface="Century Gothic"/>
              </a:rPr>
              <a:t> aspects around protection</a:t>
            </a:r>
            <a:endParaRPr sz="1800">
              <a:solidFill>
                <a:schemeClr val="accent5"/>
              </a:solidFill>
              <a:latin typeface="Century Gothic"/>
              <a:ea typeface="Century Gothic"/>
              <a:cs typeface="Century Gothic"/>
              <a:sym typeface="Century Gothic"/>
            </a:endParaRPr>
          </a:p>
          <a:p>
            <a:pPr indent="0" lvl="0" marL="457200" marR="0" rtl="0" algn="l">
              <a:spcBef>
                <a:spcPts val="1000"/>
              </a:spcBef>
              <a:spcAft>
                <a:spcPts val="0"/>
              </a:spcAft>
              <a:buNone/>
            </a:pPr>
            <a:r>
              <a:t/>
            </a:r>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chemeClr val="accent5"/>
              </a:solidFill>
              <a:latin typeface="Century Gothic"/>
              <a:ea typeface="Century Gothic"/>
              <a:cs typeface="Century Gothic"/>
              <a:sym typeface="Century Gothic"/>
            </a:endParaRPr>
          </a:p>
          <a:p>
            <a:pPr indent="-251459" lvl="0" marL="342900" marR="0" rtl="0" algn="l">
              <a:spcBef>
                <a:spcPts val="1000"/>
              </a:spcBef>
              <a:spcAft>
                <a:spcPts val="0"/>
              </a:spcAft>
              <a:buClr>
                <a:schemeClr val="accent1"/>
              </a:buClr>
              <a:buSzPts val="1440"/>
              <a:buFont typeface="Noto Sans Symbols"/>
              <a:buNone/>
            </a:pPr>
            <a:r>
              <a:t/>
            </a:r>
            <a:endParaRPr b="0" i="0" sz="1800" u="none" cap="none" strike="noStrike">
              <a:solidFill>
                <a:schemeClr val="accent5"/>
              </a:solidFill>
              <a:latin typeface="Century Gothic"/>
              <a:ea typeface="Century Gothic"/>
              <a:cs typeface="Century Gothic"/>
              <a:sym typeface="Century Gothic"/>
            </a:endParaRPr>
          </a:p>
        </p:txBody>
      </p:sp>
      <p:sp>
        <p:nvSpPr>
          <p:cNvPr id="194" name="Google Shape;194;p13"/>
          <p:cNvSpPr txBox="1"/>
          <p:nvPr>
            <p:ph type="title"/>
          </p:nvPr>
        </p:nvSpPr>
        <p:spPr>
          <a:xfrm>
            <a:off x="1423346" y="486363"/>
            <a:ext cx="8596668" cy="7319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5"/>
              </a:buClr>
              <a:buSzPts val="3600"/>
              <a:buFont typeface="Century Gothic"/>
              <a:buNone/>
            </a:pPr>
            <a:r>
              <a:rPr b="1" lang="en-US">
                <a:solidFill>
                  <a:schemeClr val="accent5"/>
                </a:solidFill>
                <a:latin typeface="Century Gothic"/>
                <a:ea typeface="Century Gothic"/>
                <a:cs typeface="Century Gothic"/>
                <a:sym typeface="Century Gothic"/>
              </a:rPr>
              <a:t>Protection and do no harm</a:t>
            </a:r>
            <a:endParaRPr b="1">
              <a:solidFill>
                <a:schemeClr val="accent5"/>
              </a:solidFill>
              <a:latin typeface="Century Gothic"/>
              <a:ea typeface="Century Gothic"/>
              <a:cs typeface="Century Gothic"/>
              <a:sym typeface="Century Gothic"/>
            </a:endParaRPr>
          </a:p>
        </p:txBody>
      </p:sp>
      <p:pic>
        <p:nvPicPr>
          <p:cNvPr descr="A picture containing text, clipart, gear&#10;&#10;Description automatically generated" id="195" name="Google Shape;195;p13"/>
          <p:cNvPicPr preferRelativeResize="0"/>
          <p:nvPr/>
        </p:nvPicPr>
        <p:blipFill rotWithShape="1">
          <a:blip r:embed="rId3">
            <a:alphaModFix/>
          </a:blip>
          <a:srcRect b="0" l="0" r="0" t="0"/>
          <a:stretch/>
        </p:blipFill>
        <p:spPr>
          <a:xfrm>
            <a:off x="567284" y="375322"/>
            <a:ext cx="707781" cy="6926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aphicFrame>
        <p:nvGraphicFramePr>
          <p:cNvPr id="200" name="Google Shape;200;p6"/>
          <p:cNvGraphicFramePr/>
          <p:nvPr/>
        </p:nvGraphicFramePr>
        <p:xfrm>
          <a:off x="977833" y="1565945"/>
          <a:ext cx="3000000" cy="3000000"/>
        </p:xfrm>
        <a:graphic>
          <a:graphicData uri="http://schemas.openxmlformats.org/drawingml/2006/table">
            <a:tbl>
              <a:tblPr bandRow="1" firstRow="1">
                <a:noFill/>
                <a:tableStyleId>{9E321A67-C06B-40C2-BC81-A9005EF1B3D6}</a:tableStyleId>
              </a:tblPr>
              <a:tblGrid>
                <a:gridCol w="7485700"/>
              </a:tblGrid>
              <a:tr h="370850">
                <a:tc>
                  <a:txBody>
                    <a:bodyPr/>
                    <a:lstStyle/>
                    <a:p>
                      <a:pPr indent="0" lvl="0" marL="0" marR="0" rtl="0" algn="l">
                        <a:spcBef>
                          <a:spcPts val="0"/>
                        </a:spcBef>
                        <a:spcAft>
                          <a:spcPts val="0"/>
                        </a:spcAft>
                        <a:buNone/>
                      </a:pPr>
                      <a:r>
                        <a:rPr lang="en-US" sz="1800" u="none" cap="none" strike="noStrike"/>
                        <a:t>Gender Marker 3</a:t>
                      </a:r>
                      <a:endParaRPr/>
                    </a:p>
                  </a:txBody>
                  <a:tcPr marT="45725" marB="45725" marR="91450" marL="91450"/>
                </a:tc>
              </a:tr>
              <a:tr h="228600">
                <a:tc>
                  <a:txBody>
                    <a:bodyPr/>
                    <a:lstStyle/>
                    <a:p>
                      <a:pPr indent="0" lvl="0" marL="0" marR="0" rtl="0" algn="l">
                        <a:lnSpc>
                          <a:spcPct val="100000"/>
                        </a:lnSpc>
                        <a:spcBef>
                          <a:spcPts val="0"/>
                        </a:spcBef>
                        <a:spcAft>
                          <a:spcPts val="0"/>
                        </a:spcAft>
                        <a:buClr>
                          <a:schemeClr val="dk2"/>
                        </a:buClr>
                        <a:buSzPts val="1800"/>
                        <a:buFont typeface="Century Gothic"/>
                        <a:buNone/>
                      </a:pPr>
                      <a:r>
                        <a:rPr b="0" i="0" lang="en-US" sz="1800" u="none" strike="noStrike">
                          <a:solidFill>
                            <a:schemeClr val="dk2"/>
                          </a:solidFill>
                          <a:latin typeface="Century Gothic"/>
                          <a:ea typeface="Century Gothic"/>
                          <a:cs typeface="Century Gothic"/>
                          <a:sym typeface="Century Gothic"/>
                        </a:rPr>
                        <a:t>The </a:t>
                      </a:r>
                      <a:r>
                        <a:rPr b="0" i="0" lang="en-US" sz="1800" u="sng" strike="noStrike">
                          <a:solidFill>
                            <a:schemeClr val="dk2"/>
                          </a:solidFill>
                          <a:latin typeface="Century Gothic"/>
                          <a:ea typeface="Century Gothic"/>
                          <a:cs typeface="Century Gothic"/>
                          <a:sym typeface="Century Gothic"/>
                        </a:rPr>
                        <a:t>principle purpose </a:t>
                      </a:r>
                      <a:r>
                        <a:rPr b="0" i="0" lang="en-US" sz="1800" u="none" strike="noStrike">
                          <a:solidFill>
                            <a:schemeClr val="dk2"/>
                          </a:solidFill>
                          <a:latin typeface="Century Gothic"/>
                          <a:ea typeface="Century Gothic"/>
                          <a:cs typeface="Century Gothic"/>
                          <a:sym typeface="Century Gothic"/>
                        </a:rPr>
                        <a:t>of the project is to advance gender equality and women’s empowerment (GEWE) in the context of peacebuilding. </a:t>
                      </a:r>
                      <a:endParaRPr/>
                    </a:p>
                  </a:txBody>
                  <a:tcPr marT="45725" marB="45725" marR="91450" marL="91450"/>
                </a:tc>
              </a:tr>
              <a:tr h="228600">
                <a:tc>
                  <a:txBody>
                    <a:bodyPr/>
                    <a:lstStyle/>
                    <a:p>
                      <a:pPr indent="0" lvl="0" marL="0" marR="0" rtl="0" algn="l">
                        <a:lnSpc>
                          <a:spcPct val="100000"/>
                        </a:lnSpc>
                        <a:spcBef>
                          <a:spcPts val="0"/>
                        </a:spcBef>
                        <a:spcAft>
                          <a:spcPts val="0"/>
                        </a:spcAft>
                        <a:buClr>
                          <a:schemeClr val="dk2"/>
                        </a:buClr>
                        <a:buSzPts val="1800"/>
                        <a:buFont typeface="Century Gothic"/>
                        <a:buNone/>
                      </a:pPr>
                      <a:r>
                        <a:rPr b="0" i="0" lang="en-US" sz="1800" u="none" strike="noStrike">
                          <a:solidFill>
                            <a:schemeClr val="dk2"/>
                          </a:solidFill>
                          <a:latin typeface="Century Gothic"/>
                          <a:ea typeface="Century Gothic"/>
                          <a:cs typeface="Century Gothic"/>
                          <a:sym typeface="Century Gothic"/>
                        </a:rPr>
                        <a:t>Gender equality is fundamental to the project design and the expected results. </a:t>
                      </a:r>
                      <a:endParaRPr/>
                    </a:p>
                  </a:txBody>
                  <a:tcPr marT="45725" marB="45725" marR="91450" marL="91450"/>
                </a:tc>
              </a:tr>
              <a:tr h="370850">
                <a:tc>
                  <a:txBody>
                    <a:bodyPr/>
                    <a:lstStyle/>
                    <a:p>
                      <a:pPr indent="0" lvl="0" marL="0" marR="0" rtl="0" algn="l">
                        <a:spcBef>
                          <a:spcPts val="0"/>
                        </a:spcBef>
                        <a:spcAft>
                          <a:spcPts val="0"/>
                        </a:spcAft>
                        <a:buNone/>
                      </a:pPr>
                      <a:r>
                        <a:rPr lang="en-US" sz="1800">
                          <a:solidFill>
                            <a:schemeClr val="dk2"/>
                          </a:solidFill>
                          <a:latin typeface="Century Gothic"/>
                          <a:ea typeface="Century Gothic"/>
                          <a:cs typeface="Century Gothic"/>
                          <a:sym typeface="Century Gothic"/>
                        </a:rPr>
                        <a:t>80-100% of budget to GEWE</a:t>
                      </a:r>
                      <a:endParaRPr/>
                    </a:p>
                  </a:txBody>
                  <a:tcPr marT="45725" marB="45725" marR="91450" marL="91450"/>
                </a:tc>
              </a:tr>
            </a:tbl>
          </a:graphicData>
        </a:graphic>
      </p:graphicFrame>
      <p:sp>
        <p:nvSpPr>
          <p:cNvPr id="201" name="Google Shape;201;p6"/>
          <p:cNvSpPr txBox="1"/>
          <p:nvPr/>
        </p:nvSpPr>
        <p:spPr>
          <a:xfrm>
            <a:off x="750556" y="4330876"/>
            <a:ext cx="9327300" cy="4651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1440"/>
              <a:buFont typeface="Noto Sans Symbols"/>
              <a:buChar char="►"/>
            </a:pPr>
            <a:r>
              <a:rPr b="0" i="0" lang="en-US" sz="1800" u="none" cap="none" strike="noStrike">
                <a:solidFill>
                  <a:schemeClr val="accent5"/>
                </a:solidFill>
                <a:latin typeface="Century Gothic"/>
                <a:ea typeface="Century Gothic"/>
                <a:cs typeface="Century Gothic"/>
                <a:sym typeface="Century Gothic"/>
              </a:rPr>
              <a:t>More information available in PBF Gender Marker Guidance </a:t>
            </a:r>
            <a:r>
              <a:rPr b="0" i="0" lang="en-US" sz="1800" u="sng" cap="none" strike="noStrike">
                <a:solidFill>
                  <a:schemeClr val="accent5"/>
                </a:solidFill>
                <a:latin typeface="Century Gothic"/>
                <a:ea typeface="Century Gothic"/>
                <a:cs typeface="Century Gothic"/>
                <a:sym typeface="Century Gothic"/>
                <a:hlinkClick r:id="rId3">
                  <a:extLst>
                    <a:ext uri="{A12FA001-AC4F-418D-AE19-62706E023703}">
                      <ahyp:hlinkClr val="tx"/>
                    </a:ext>
                  </a:extLst>
                </a:hlinkClick>
              </a:rPr>
              <a:t>here</a:t>
            </a:r>
            <a:endParaRPr b="0" i="0" sz="1800" u="none" cap="none" strike="noStrike">
              <a:solidFill>
                <a:schemeClr val="accent5"/>
              </a:solidFill>
              <a:latin typeface="Century Gothic"/>
              <a:ea typeface="Century Gothic"/>
              <a:cs typeface="Century Gothic"/>
              <a:sym typeface="Century Gothic"/>
            </a:endParaRPr>
          </a:p>
          <a:p>
            <a:pPr indent="0" lvl="1" marL="457200" marR="0" rtl="0" algn="l">
              <a:spcBef>
                <a:spcPts val="1000"/>
              </a:spcBef>
              <a:spcAft>
                <a:spcPts val="0"/>
              </a:spcAft>
              <a:buClr>
                <a:schemeClr val="accent1"/>
              </a:buClr>
              <a:buSzPts val="1280"/>
              <a:buFont typeface="Noto Sans Symbols"/>
              <a:buNone/>
            </a:pPr>
            <a:r>
              <a:t/>
            </a:r>
            <a:endParaRPr/>
          </a:p>
        </p:txBody>
      </p:sp>
      <p:sp>
        <p:nvSpPr>
          <p:cNvPr id="202" name="Google Shape;202;p6"/>
          <p:cNvSpPr txBox="1"/>
          <p:nvPr>
            <p:ph type="title"/>
          </p:nvPr>
        </p:nvSpPr>
        <p:spPr>
          <a:xfrm>
            <a:off x="1200924" y="365197"/>
            <a:ext cx="8596800" cy="732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5"/>
              </a:buClr>
              <a:buSzPts val="3600"/>
              <a:buFont typeface="Century Gothic"/>
              <a:buNone/>
            </a:pPr>
            <a:r>
              <a:rPr b="1" lang="en-US">
                <a:solidFill>
                  <a:schemeClr val="accent5"/>
                </a:solidFill>
                <a:latin typeface="Century Gothic"/>
                <a:ea typeface="Century Gothic"/>
                <a:cs typeface="Century Gothic"/>
                <a:sym typeface="Century Gothic"/>
              </a:rPr>
              <a:t>Gender Marker 3</a:t>
            </a:r>
            <a:endParaRPr b="1">
              <a:solidFill>
                <a:schemeClr val="accent5"/>
              </a:solidFill>
              <a:latin typeface="Century Gothic"/>
              <a:ea typeface="Century Gothic"/>
              <a:cs typeface="Century Gothic"/>
              <a:sym typeface="Century Gothic"/>
            </a:endParaRPr>
          </a:p>
        </p:txBody>
      </p:sp>
      <p:pic>
        <p:nvPicPr>
          <p:cNvPr descr="A picture containing text, clipart, gear&#10;&#10;Description automatically generated" id="203" name="Google Shape;203;p6"/>
          <p:cNvPicPr preferRelativeResize="0"/>
          <p:nvPr/>
        </p:nvPicPr>
        <p:blipFill rotWithShape="1">
          <a:blip r:embed="rId4">
            <a:alphaModFix/>
          </a:blip>
          <a:srcRect b="0" l="0" r="0" t="0"/>
          <a:stretch/>
        </p:blipFill>
        <p:spPr>
          <a:xfrm>
            <a:off x="493143" y="384847"/>
            <a:ext cx="707781" cy="6926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5"/>
          <p:cNvSpPr txBox="1"/>
          <p:nvPr>
            <p:ph type="title"/>
          </p:nvPr>
        </p:nvSpPr>
        <p:spPr>
          <a:xfrm>
            <a:off x="1200924" y="384847"/>
            <a:ext cx="8596668" cy="73198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5"/>
              </a:buClr>
              <a:buSzPts val="3600"/>
              <a:buFont typeface="Century Gothic"/>
              <a:buNone/>
            </a:pPr>
            <a:r>
              <a:rPr b="1" lang="en-US">
                <a:solidFill>
                  <a:schemeClr val="accent5"/>
                </a:solidFill>
                <a:latin typeface="Century Gothic"/>
                <a:ea typeface="Century Gothic"/>
                <a:cs typeface="Century Gothic"/>
                <a:sym typeface="Century Gothic"/>
              </a:rPr>
              <a:t>Lessons learned</a:t>
            </a:r>
            <a:endParaRPr b="1">
              <a:solidFill>
                <a:schemeClr val="accent5"/>
              </a:solidFill>
              <a:latin typeface="Century Gothic"/>
              <a:ea typeface="Century Gothic"/>
              <a:cs typeface="Century Gothic"/>
              <a:sym typeface="Century Gothic"/>
            </a:endParaRPr>
          </a:p>
        </p:txBody>
      </p:sp>
      <p:pic>
        <p:nvPicPr>
          <p:cNvPr descr="A picture containing text, clipart, gear&#10;&#10;Description automatically generated" id="210" name="Google Shape;210;p5"/>
          <p:cNvPicPr preferRelativeResize="0"/>
          <p:nvPr/>
        </p:nvPicPr>
        <p:blipFill rotWithShape="1">
          <a:blip r:embed="rId3">
            <a:alphaModFix/>
          </a:blip>
          <a:srcRect b="0" l="0" r="0" t="0"/>
          <a:stretch/>
        </p:blipFill>
        <p:spPr>
          <a:xfrm>
            <a:off x="493143" y="384847"/>
            <a:ext cx="707781" cy="692691"/>
          </a:xfrm>
          <a:prstGeom prst="rect">
            <a:avLst/>
          </a:prstGeom>
          <a:noFill/>
          <a:ln>
            <a:noFill/>
          </a:ln>
        </p:spPr>
      </p:pic>
      <p:sp>
        <p:nvSpPr>
          <p:cNvPr id="211" name="Google Shape;211;p5"/>
          <p:cNvSpPr txBox="1"/>
          <p:nvPr>
            <p:ph idx="1" type="body"/>
          </p:nvPr>
        </p:nvSpPr>
        <p:spPr>
          <a:xfrm>
            <a:off x="311049" y="555568"/>
            <a:ext cx="9486543" cy="54459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40"/>
              <a:buNone/>
            </a:pPr>
            <a:r>
              <a:t/>
            </a:r>
            <a:endParaRPr/>
          </a:p>
          <a:p>
            <a:pPr indent="0" lvl="0" marL="0" rtl="0" algn="l">
              <a:spcBef>
                <a:spcPts val="1000"/>
              </a:spcBef>
              <a:spcAft>
                <a:spcPts val="0"/>
              </a:spcAft>
              <a:buSzPts val="1440"/>
              <a:buNone/>
            </a:pPr>
            <a:r>
              <a:t/>
            </a:r>
            <a:endParaRPr>
              <a:solidFill>
                <a:srgbClr val="404040"/>
              </a:solidFill>
              <a:latin typeface="Trebuchet MS"/>
              <a:ea typeface="Trebuchet MS"/>
              <a:cs typeface="Trebuchet MS"/>
              <a:sym typeface="Trebuchet MS"/>
            </a:endParaRPr>
          </a:p>
          <a:p>
            <a:pPr indent="0" lvl="0" marL="0" rtl="0" algn="l">
              <a:spcBef>
                <a:spcPts val="1000"/>
              </a:spcBef>
              <a:spcAft>
                <a:spcPts val="0"/>
              </a:spcAft>
              <a:buSzPts val="1440"/>
              <a:buNone/>
            </a:pPr>
            <a:r>
              <a:rPr lang="en-US">
                <a:solidFill>
                  <a:schemeClr val="accent5"/>
                </a:solidFill>
                <a:latin typeface="Century Gothic"/>
                <a:ea typeface="Century Gothic"/>
                <a:cs typeface="Century Gothic"/>
                <a:sym typeface="Century Gothic"/>
              </a:rPr>
              <a:t>Main reasons for concept notes not being selected in 2021:</a:t>
            </a:r>
            <a:endParaRPr>
              <a:solidFill>
                <a:schemeClr val="accent5"/>
              </a:solidFill>
              <a:latin typeface="Century Gothic"/>
              <a:ea typeface="Century Gothic"/>
              <a:cs typeface="Century Gothic"/>
              <a:sym typeface="Century Gothic"/>
            </a:endParaRPr>
          </a:p>
          <a:p>
            <a:pPr indent="-342900" lvl="0" marL="342900" rtl="0" algn="l">
              <a:spcBef>
                <a:spcPts val="1000"/>
              </a:spcBef>
              <a:spcAft>
                <a:spcPts val="0"/>
              </a:spcAft>
              <a:buSzPts val="1440"/>
              <a:buAutoNum type="arabicPeriod"/>
            </a:pPr>
            <a:r>
              <a:rPr b="1" lang="en-US">
                <a:solidFill>
                  <a:schemeClr val="accent5"/>
                </a:solidFill>
                <a:latin typeface="Century Gothic"/>
                <a:ea typeface="Century Gothic"/>
                <a:cs typeface="Century Gothic"/>
                <a:sym typeface="Century Gothic"/>
              </a:rPr>
              <a:t>Link to peacebuilding</a:t>
            </a:r>
            <a:r>
              <a:rPr lang="en-US">
                <a:solidFill>
                  <a:schemeClr val="accent5"/>
                </a:solidFill>
                <a:latin typeface="Century Gothic"/>
                <a:ea typeface="Century Gothic"/>
                <a:cs typeface="Century Gothic"/>
                <a:sym typeface="Century Gothic"/>
              </a:rPr>
              <a:t>: Successful proposals were able to </a:t>
            </a:r>
            <a:r>
              <a:rPr lang="en-US" u="sng">
                <a:solidFill>
                  <a:schemeClr val="accent5"/>
                </a:solidFill>
                <a:latin typeface="Century Gothic"/>
                <a:ea typeface="Century Gothic"/>
                <a:cs typeface="Century Gothic"/>
                <a:sym typeface="Century Gothic"/>
              </a:rPr>
              <a:t>clearly articulate the link between the proposed interventions and the intended</a:t>
            </a:r>
            <a:r>
              <a:rPr b="1" lang="en-US" u="sng">
                <a:solidFill>
                  <a:schemeClr val="accent5"/>
                </a:solidFill>
                <a:latin typeface="Century Gothic"/>
                <a:ea typeface="Century Gothic"/>
                <a:cs typeface="Century Gothic"/>
                <a:sym typeface="Century Gothic"/>
              </a:rPr>
              <a:t> peacebuilding </a:t>
            </a:r>
            <a:r>
              <a:rPr lang="en-US" u="sng">
                <a:solidFill>
                  <a:schemeClr val="accent5"/>
                </a:solidFill>
                <a:latin typeface="Century Gothic"/>
                <a:ea typeface="Century Gothic"/>
                <a:cs typeface="Century Gothic"/>
                <a:sym typeface="Century Gothic"/>
              </a:rPr>
              <a:t>outcome</a:t>
            </a:r>
            <a:endParaRPr/>
          </a:p>
          <a:p>
            <a:pPr indent="-251459" lvl="0" marL="342900" rtl="0" algn="l">
              <a:spcBef>
                <a:spcPts val="1000"/>
              </a:spcBef>
              <a:spcAft>
                <a:spcPts val="0"/>
              </a:spcAft>
              <a:buSzPts val="1440"/>
              <a:buNone/>
            </a:pPr>
            <a:r>
              <a:t/>
            </a:r>
            <a:endParaRPr b="1" u="sng">
              <a:solidFill>
                <a:schemeClr val="accent5"/>
              </a:solidFill>
              <a:latin typeface="Century Gothic"/>
              <a:ea typeface="Century Gothic"/>
              <a:cs typeface="Century Gothic"/>
              <a:sym typeface="Century Gothic"/>
            </a:endParaRPr>
          </a:p>
          <a:p>
            <a:pPr indent="-342900" lvl="0" marL="342900" rtl="0" algn="l">
              <a:spcBef>
                <a:spcPts val="1000"/>
              </a:spcBef>
              <a:spcAft>
                <a:spcPts val="0"/>
              </a:spcAft>
              <a:buSzPts val="1440"/>
              <a:buAutoNum type="arabicPeriod"/>
            </a:pPr>
            <a:r>
              <a:rPr b="1" lang="en-US">
                <a:solidFill>
                  <a:schemeClr val="accent5"/>
                </a:solidFill>
                <a:latin typeface="Century Gothic"/>
                <a:ea typeface="Century Gothic"/>
                <a:cs typeface="Century Gothic"/>
                <a:sym typeface="Century Gothic"/>
              </a:rPr>
              <a:t>Gender / youth responsiveness</a:t>
            </a:r>
            <a:r>
              <a:rPr lang="en-US">
                <a:solidFill>
                  <a:schemeClr val="accent5"/>
                </a:solidFill>
                <a:latin typeface="Century Gothic"/>
                <a:ea typeface="Century Gothic"/>
                <a:cs typeface="Century Gothic"/>
                <a:sym typeface="Century Gothic"/>
              </a:rPr>
              <a:t>: Successful concept notes placed this </a:t>
            </a:r>
            <a:r>
              <a:rPr lang="en-US" u="sng">
                <a:solidFill>
                  <a:schemeClr val="accent5"/>
                </a:solidFill>
                <a:latin typeface="Century Gothic"/>
                <a:ea typeface="Century Gothic"/>
                <a:cs typeface="Century Gothic"/>
                <a:sym typeface="Century Gothic"/>
              </a:rPr>
              <a:t>at the</a:t>
            </a:r>
            <a:r>
              <a:rPr lang="en-US">
                <a:solidFill>
                  <a:schemeClr val="accent5"/>
                </a:solidFill>
                <a:latin typeface="Century Gothic"/>
                <a:ea typeface="Century Gothic"/>
                <a:cs typeface="Century Gothic"/>
                <a:sym typeface="Century Gothic"/>
              </a:rPr>
              <a:t> </a:t>
            </a:r>
            <a:r>
              <a:rPr lang="en-US" u="sng">
                <a:solidFill>
                  <a:schemeClr val="accent5"/>
                </a:solidFill>
                <a:latin typeface="Century Gothic"/>
                <a:ea typeface="Century Gothic"/>
                <a:cs typeface="Century Gothic"/>
                <a:sym typeface="Century Gothic"/>
              </a:rPr>
              <a:t>center</a:t>
            </a:r>
            <a:r>
              <a:rPr lang="en-US">
                <a:solidFill>
                  <a:schemeClr val="accent5"/>
                </a:solidFill>
                <a:latin typeface="Century Gothic"/>
                <a:ea typeface="Century Gothic"/>
                <a:cs typeface="Century Gothic"/>
                <a:sym typeface="Century Gothic"/>
              </a:rPr>
              <a:t> of their proposal</a:t>
            </a:r>
            <a:endParaRPr/>
          </a:p>
          <a:p>
            <a:pPr indent="-285750" lvl="1" marL="742950" rtl="0" algn="l">
              <a:spcBef>
                <a:spcPts val="1000"/>
              </a:spcBef>
              <a:spcAft>
                <a:spcPts val="0"/>
              </a:spcAft>
              <a:buSzPts val="1280"/>
              <a:buChar char="►"/>
            </a:pPr>
            <a:r>
              <a:rPr lang="en-US">
                <a:solidFill>
                  <a:schemeClr val="accent5"/>
                </a:solidFill>
                <a:latin typeface="Century Gothic"/>
                <a:ea typeface="Century Gothic"/>
                <a:cs typeface="Century Gothic"/>
                <a:sym typeface="Century Gothic"/>
              </a:rPr>
              <a:t>Gender does not equate women, but it is about the diversity of femininities and masculinities, power relations, attitudes, behaviors, norms and roles. </a:t>
            </a:r>
            <a:endParaRPr u="sng">
              <a:solidFill>
                <a:schemeClr val="accent5"/>
              </a:solidFill>
              <a:latin typeface="Century Gothic"/>
              <a:ea typeface="Century Gothic"/>
              <a:cs typeface="Century Gothic"/>
              <a:sym typeface="Century Gothic"/>
            </a:endParaRPr>
          </a:p>
          <a:p>
            <a:pPr indent="-285750" lvl="1" marL="742950" rtl="0" algn="l">
              <a:spcBef>
                <a:spcPts val="1000"/>
              </a:spcBef>
              <a:spcAft>
                <a:spcPts val="0"/>
              </a:spcAft>
              <a:buSzPts val="1280"/>
              <a:buChar char="►"/>
            </a:pPr>
            <a:r>
              <a:rPr lang="en-US">
                <a:solidFill>
                  <a:schemeClr val="accent5"/>
                </a:solidFill>
                <a:latin typeface="Century Gothic"/>
                <a:ea typeface="Century Gothic"/>
                <a:cs typeface="Century Gothic"/>
                <a:sym typeface="Century Gothic"/>
              </a:rPr>
              <a:t>Avoid stereotyping</a:t>
            </a:r>
            <a:endParaRPr/>
          </a:p>
          <a:p>
            <a:pPr indent="-285750" lvl="1" marL="742950" rtl="0" algn="l">
              <a:spcBef>
                <a:spcPts val="1000"/>
              </a:spcBef>
              <a:spcAft>
                <a:spcPts val="0"/>
              </a:spcAft>
              <a:buSzPts val="1280"/>
              <a:buChar char="►"/>
            </a:pPr>
            <a:r>
              <a:rPr lang="en-US">
                <a:solidFill>
                  <a:schemeClr val="accent5"/>
                </a:solidFill>
                <a:latin typeface="Century Gothic"/>
                <a:ea typeface="Century Gothic"/>
                <a:cs typeface="Century Gothic"/>
                <a:sym typeface="Century Gothic"/>
              </a:rPr>
              <a:t>Focus on agency</a:t>
            </a:r>
            <a:endParaRPr/>
          </a:p>
          <a:p>
            <a:pPr indent="-204469" lvl="1" marL="742950" rtl="0" algn="l">
              <a:spcBef>
                <a:spcPts val="1000"/>
              </a:spcBef>
              <a:spcAft>
                <a:spcPts val="0"/>
              </a:spcAft>
              <a:buSzPts val="1280"/>
              <a:buNone/>
            </a:pPr>
            <a:r>
              <a:t/>
            </a:r>
            <a:endParaRPr>
              <a:solidFill>
                <a:schemeClr val="accent5"/>
              </a:solidFill>
              <a:latin typeface="Century Gothic"/>
              <a:ea typeface="Century Gothic"/>
              <a:cs typeface="Century Gothic"/>
              <a:sym typeface="Century Gothic"/>
            </a:endParaRPr>
          </a:p>
          <a:p>
            <a:pPr indent="-342900" lvl="0" marL="342900" rtl="0" algn="l">
              <a:spcBef>
                <a:spcPts val="1000"/>
              </a:spcBef>
              <a:spcAft>
                <a:spcPts val="0"/>
              </a:spcAft>
              <a:buSzPts val="1440"/>
              <a:buAutoNum type="arabicPeriod"/>
            </a:pPr>
            <a:r>
              <a:rPr b="1" lang="en-US">
                <a:solidFill>
                  <a:schemeClr val="accent5"/>
                </a:solidFill>
                <a:latin typeface="Century Gothic"/>
                <a:ea typeface="Century Gothic"/>
                <a:cs typeface="Century Gothic"/>
                <a:sym typeface="Century Gothic"/>
              </a:rPr>
              <a:t>Innovation</a:t>
            </a:r>
            <a:r>
              <a:rPr lang="en-US">
                <a:solidFill>
                  <a:schemeClr val="accent5"/>
                </a:solidFill>
                <a:latin typeface="Century Gothic"/>
                <a:ea typeface="Century Gothic"/>
                <a:cs typeface="Century Gothic"/>
                <a:sym typeface="Century Gothic"/>
              </a:rPr>
              <a:t>: Successful concept notes articulated </a:t>
            </a:r>
            <a:r>
              <a:rPr lang="en-US" u="sng">
                <a:solidFill>
                  <a:schemeClr val="accent5"/>
                </a:solidFill>
                <a:latin typeface="Century Gothic"/>
                <a:ea typeface="Century Gothic"/>
                <a:cs typeface="Century Gothic"/>
                <a:sym typeface="Century Gothic"/>
              </a:rPr>
              <a:t>how and why</a:t>
            </a:r>
            <a:r>
              <a:rPr lang="en-US">
                <a:solidFill>
                  <a:schemeClr val="accent5"/>
                </a:solidFill>
                <a:latin typeface="Century Gothic"/>
                <a:ea typeface="Century Gothic"/>
                <a:cs typeface="Century Gothic"/>
                <a:sym typeface="Century Gothic"/>
              </a:rPr>
              <a:t> their proposal was innovative </a:t>
            </a:r>
            <a:endParaRPr/>
          </a:p>
          <a:p>
            <a:pPr indent="0" lvl="0" marL="0" rtl="0" algn="l">
              <a:spcBef>
                <a:spcPts val="1000"/>
              </a:spcBef>
              <a:spcAft>
                <a:spcPts val="0"/>
              </a:spcAft>
              <a:buSzPts val="1440"/>
              <a:buNone/>
            </a:pPr>
            <a:r>
              <a:t/>
            </a:r>
            <a:endParaRPr b="1" u="sng">
              <a:solidFill>
                <a:schemeClr val="accent5"/>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2019-04-10T19:12:51Z</dcterms:created>
  <dc:creator>Zoe Meijer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0x010100B4AEEE66ABB701488670DDA4F2261003</vt:lpwstr>
  </property>
  <property fmtid="{D5CDD505-2E9C-101B-9397-08002B2CF9AE}" pid="3" name="Order">
    <vt:r8>3155800.0</vt:r8>
  </property>
</Properties>
</file>