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82" r:id="rId7"/>
    <p:sldId id="280" r:id="rId8"/>
    <p:sldId id="286" r:id="rId9"/>
    <p:sldId id="281" r:id="rId10"/>
    <p:sldId id="275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emarie MCCLEAN" initials="RM" lastIdx="2" clrIdx="0">
    <p:extLst>
      <p:ext uri="{19B8F6BF-5375-455C-9EA6-DF929625EA0E}">
        <p15:presenceInfo xmlns:p15="http://schemas.microsoft.com/office/powerpoint/2012/main" userId="Rosemarie MCCLE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4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BD92B-6BAA-4AE8-BE55-29F1996DDC06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C74A7-997F-42C7-97A0-B0B2FF3F9B6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7197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7294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7149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376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3901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4269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8337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C74A7-997F-42C7-97A0-B0B2FF3F9B60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598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5DD9F-2631-4847-9028-A629E1B55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1C0AD8-6467-4C54-B9B4-1B35D5A54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47549-761A-4429-9E7C-16CF276A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A6981-57DC-4312-A4A7-F96D3919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70869-CE82-4DED-866A-ED733B03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249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D9CC-0B00-49A0-8FDA-674C6B2BE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1B669C-3301-4B0C-AD79-1EAD92FFD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DE5A2-5A57-4F3C-ACBB-6407FFC3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A0EEF-D905-4F6F-85D0-A931C1D3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63938-60FF-4921-94A4-651A20E2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354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3195B4-F91A-4E5E-9157-6900C90064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B01ED-19AA-4D2E-B443-4E4520E27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641BD-000A-460F-B582-722B574F5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BDCB6-854C-49EC-8C50-4AAF50791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17DC8-019E-44F8-AED6-B1346F6D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42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595BC-FEFB-4C34-9FCB-CCF774F3E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29CCF-2966-4C49-8E13-398649AB9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6C41E-BC1F-4862-9DF6-A6A72842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C2D6A-CB3C-45C5-A93C-521FF8CAF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53F3B-F136-481C-9046-C000D1D5F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3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6E45-F0AE-409E-A5BE-812720D8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5626E-EC95-4ACB-915F-C819AA44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B3BA2-3942-48FE-9E87-FF20EAC19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2EE1A-22BE-4F50-B69B-FC08168C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4282F-904D-4D60-B838-B6DCF961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900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C59B4-CC8F-4A08-9404-5E6756ADB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9C59C-46E3-44EA-B6DE-13FEF57DC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CEB2E-2B06-4132-91D3-DC92C320C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57DB5-4FCA-4DFF-AD1B-B8ADB442B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40D39-C0D9-452E-A476-595E2376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DFD4E-DC63-490C-A95C-BC681829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430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0B309-8685-4F4C-82F7-48F39E62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BD18A-A1EE-4044-8278-0202F66EB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0C9AA-90D8-4F91-B6B9-E1A282022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0C364-358B-4209-9B06-BDD9B7933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8BDA1-780C-4B0E-9956-AF9A18F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51D2B-1090-461E-82B0-00ADDFDC6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3B6974-E3F8-4C72-AD7E-7BD2BA5B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B2DE6B-FE7F-4541-8DF8-862DA56D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81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D580-4CEE-4771-917F-4F5E2D95C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7C21BF-4316-4DD2-A256-C7E927519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95C2B-B622-4C4E-B7A0-7FF5A4EE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376A1-50F8-4A5B-9EFD-773C33C61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098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DE074E-6C07-4987-9915-4D62237C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11265-D43D-41A1-BAD1-61CE608F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A9EBC-3992-422B-911F-F1BDC72F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094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0B1A9-74C2-4D31-81BB-3855A30B0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C7BC4-978B-49F4-815A-AEB413500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E3C7C-3FFC-45AF-8073-2DA15CB99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5802D-F269-4EBE-8490-283CC5A7A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E1608-22E7-44B6-80C8-68E17B793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28F5F-B9D0-4334-B2E0-BA81BA17E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936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33AE-2B5C-4E7C-8D20-C42ACE4DB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10CCCC-0FE9-4CBC-AF97-AF7A07341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29E9F-FE7A-4020-B0CD-A856C361A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8B86B-90AF-4A82-89C6-9AFFA88CE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D71FF-C9A1-4AFD-8461-548CA83A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C9F99-2417-4301-9E8C-3CF6339D0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35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FEB01C-A81A-4A26-B1EF-A0791523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BE802-C14A-4A22-866C-304D76543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CFEA3-F2C1-49D5-BD37-CBFDE9340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B9687-28D1-4E45-A464-6DDD6E14978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C2132-7843-4F85-BA70-56C14A0D27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32C82-9D9B-4D4F-BEF5-A81CE0990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1720C-C25F-41DD-A710-2ED9000BC75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535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8DE4E-460E-4D0C-986E-18963F853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286" y="533399"/>
            <a:ext cx="9144000" cy="1909763"/>
          </a:xfrm>
        </p:spPr>
        <p:txBody>
          <a:bodyPr/>
          <a:lstStyle/>
          <a:p>
            <a:r>
              <a:rPr lang="en-US" b="1" dirty="0">
                <a:latin typeface="Calibri"/>
              </a:rPr>
              <a:t>UNJSPF Investments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8EDC0-267E-4273-BBCD-FD39F6795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3162"/>
            <a:ext cx="9144000" cy="2814638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sz="2800" dirty="0"/>
              <a:t>19 June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0F9891-6245-4E78-A02A-25E227139B34}"/>
              </a:ext>
            </a:extLst>
          </p:cNvPr>
          <p:cNvSpPr/>
          <p:nvPr/>
        </p:nvSpPr>
        <p:spPr>
          <a:xfrm>
            <a:off x="0" y="5417878"/>
            <a:ext cx="12192000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C68943-8840-48A0-9F48-D3D3463803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0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240"/>
          </a:xfrm>
        </p:spPr>
        <p:txBody>
          <a:bodyPr/>
          <a:lstStyle/>
          <a:p>
            <a:pPr algn="ctr"/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Long-</a:t>
            </a:r>
            <a:r>
              <a:rPr lang="fr-FR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term</a:t>
            </a:r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 Real Return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0" y="5417878"/>
            <a:ext cx="12192000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FC55395-8E82-41F1-8FC4-C24455EBEFC1}"/>
              </a:ext>
            </a:extLst>
          </p:cNvPr>
          <p:cNvSpPr/>
          <p:nvPr/>
        </p:nvSpPr>
        <p:spPr>
          <a:xfrm>
            <a:off x="9292226" y="1381232"/>
            <a:ext cx="2753474" cy="106851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4.32% as of 31-Dec-19 and </a:t>
            </a:r>
            <a:r>
              <a:rPr lang="en-US" dirty="0">
                <a:solidFill>
                  <a:schemeClr val="bg1"/>
                </a:solidFill>
              </a:rPr>
              <a:t>3.52</a:t>
            </a:r>
            <a:r>
              <a:rPr lang="en-US" dirty="0"/>
              <a:t>% as of 31-Mar-20</a:t>
            </a:r>
          </a:p>
          <a:p>
            <a:pPr algn="ctr"/>
            <a:r>
              <a:rPr lang="en-US" dirty="0"/>
              <a:t>4.10% as of 30-Apr-20</a:t>
            </a:r>
          </a:p>
          <a:p>
            <a:pPr algn="ctr"/>
            <a:r>
              <a:rPr lang="en-US" dirty="0"/>
              <a:t>4.21% as of 31-May-20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B12DB0-8BFB-49F8-AA8A-1A1B268B6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14" y="1076325"/>
            <a:ext cx="8842985" cy="417195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1F6CC93-9471-472F-A8F4-C46ABBAED440}"/>
              </a:ext>
            </a:extLst>
          </p:cNvPr>
          <p:cNvCxnSpPr>
            <a:cxnSpLocks/>
          </p:cNvCxnSpPr>
          <p:nvPr/>
        </p:nvCxnSpPr>
        <p:spPr>
          <a:xfrm flipH="1">
            <a:off x="8155595" y="2449744"/>
            <a:ext cx="1807555" cy="1503131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3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240"/>
          </a:xfrm>
        </p:spPr>
        <p:txBody>
          <a:bodyPr>
            <a:normAutofit/>
          </a:bodyPr>
          <a:lstStyle/>
          <a:p>
            <a:pPr algn="ctr"/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Strategic Asset Allocation</a:t>
            </a:r>
            <a:b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(as of 31 May 2020)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0" y="5417878"/>
            <a:ext cx="12192000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grpSp>
        <p:nvGrpSpPr>
          <p:cNvPr id="140" name="Group 137">
            <a:extLst>
              <a:ext uri="{FF2B5EF4-FFF2-40B4-BE49-F238E27FC236}">
                <a16:creationId xmlns:a16="http://schemas.microsoft.com/office/drawing/2014/main" id="{69903563-DBE0-4AA8-9158-ACE06E96CF7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0312" y="1190624"/>
            <a:ext cx="10126663" cy="5667375"/>
            <a:chOff x="142" y="730"/>
            <a:chExt cx="6379" cy="3570"/>
          </a:xfrm>
        </p:grpSpPr>
        <p:sp>
          <p:nvSpPr>
            <p:cNvPr id="142" name="Rectangle 138">
              <a:extLst>
                <a:ext uri="{FF2B5EF4-FFF2-40B4-BE49-F238E27FC236}">
                  <a16:creationId xmlns:a16="http://schemas.microsoft.com/office/drawing/2014/main" id="{CC69DD41-48A4-436D-84D8-5CB390B50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204"/>
              <a:ext cx="6374" cy="298"/>
            </a:xfrm>
            <a:prstGeom prst="rect">
              <a:avLst/>
            </a:pr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139">
              <a:extLst>
                <a:ext uri="{FF2B5EF4-FFF2-40B4-BE49-F238E27FC236}">
                  <a16:creationId xmlns:a16="http://schemas.microsoft.com/office/drawing/2014/main" id="{B4161048-B57D-401D-9BAA-F00AC646E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497"/>
              <a:ext cx="6374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Rectangle 140">
              <a:extLst>
                <a:ext uri="{FF2B5EF4-FFF2-40B4-BE49-F238E27FC236}">
                  <a16:creationId xmlns:a16="http://schemas.microsoft.com/office/drawing/2014/main" id="{0ED310A4-7643-4D7B-B049-7321CC2D9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790"/>
              <a:ext cx="6374" cy="298"/>
            </a:xfrm>
            <a:prstGeom prst="rect">
              <a:avLst/>
            </a:pr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141">
              <a:extLst>
                <a:ext uri="{FF2B5EF4-FFF2-40B4-BE49-F238E27FC236}">
                  <a16:creationId xmlns:a16="http://schemas.microsoft.com/office/drawing/2014/main" id="{20064CA8-553C-40E9-9844-344159954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083"/>
              <a:ext cx="6374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142">
              <a:extLst>
                <a:ext uri="{FF2B5EF4-FFF2-40B4-BE49-F238E27FC236}">
                  <a16:creationId xmlns:a16="http://schemas.microsoft.com/office/drawing/2014/main" id="{6FE591DF-99EB-4356-B092-249034AEF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376"/>
              <a:ext cx="6374" cy="478"/>
            </a:xfrm>
            <a:prstGeom prst="rect">
              <a:avLst/>
            </a:pr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Rectangle 143">
              <a:extLst>
                <a:ext uri="{FF2B5EF4-FFF2-40B4-BE49-F238E27FC236}">
                  <a16:creationId xmlns:a16="http://schemas.microsoft.com/office/drawing/2014/main" id="{DF3070EB-AF35-4D53-8D87-4BD8D605D0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849"/>
              <a:ext cx="6374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144">
              <a:extLst>
                <a:ext uri="{FF2B5EF4-FFF2-40B4-BE49-F238E27FC236}">
                  <a16:creationId xmlns:a16="http://schemas.microsoft.com/office/drawing/2014/main" id="{34762081-446F-4941-AA08-5EA9CA30C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3142"/>
              <a:ext cx="6374" cy="298"/>
            </a:xfrm>
            <a:prstGeom prst="rect">
              <a:avLst/>
            </a:pr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Rectangle 145">
              <a:extLst>
                <a:ext uri="{FF2B5EF4-FFF2-40B4-BE49-F238E27FC236}">
                  <a16:creationId xmlns:a16="http://schemas.microsoft.com/office/drawing/2014/main" id="{58D6DEA8-E33D-4EC9-A1AA-FC10FD7C9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3435"/>
              <a:ext cx="6374" cy="635"/>
            </a:xfrm>
            <a:prstGeom prst="rect">
              <a:avLst/>
            </a:prstGeom>
            <a:solidFill>
              <a:srgbClr val="F6F6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Rectangle 146">
              <a:extLst>
                <a:ext uri="{FF2B5EF4-FFF2-40B4-BE49-F238E27FC236}">
                  <a16:creationId xmlns:a16="http://schemas.microsoft.com/office/drawing/2014/main" id="{AC7B2487-8C9E-43EF-9735-533AEBC6D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4065"/>
              <a:ext cx="6374" cy="215"/>
            </a:xfrm>
            <a:prstGeom prst="rect">
              <a:avLst/>
            </a:prstGeom>
            <a:solidFill>
              <a:srgbClr val="2F75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Rectangle 147">
              <a:extLst>
                <a:ext uri="{FF2B5EF4-FFF2-40B4-BE49-F238E27FC236}">
                  <a16:creationId xmlns:a16="http://schemas.microsoft.com/office/drawing/2014/main" id="{9CC18966-96B1-4552-9C5E-B7CF4C884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891"/>
              <a:ext cx="70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Asset Classes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2" name="Rectangle 148">
              <a:extLst>
                <a:ext uri="{FF2B5EF4-FFF2-40B4-BE49-F238E27FC236}">
                  <a16:creationId xmlns:a16="http://schemas.microsoft.com/office/drawing/2014/main" id="{0D7FF735-4ED3-4069-ADCC-9668C5C79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4" y="891"/>
              <a:ext cx="74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Minimum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3" name="Rectangle 149">
              <a:extLst>
                <a:ext uri="{FF2B5EF4-FFF2-40B4-BE49-F238E27FC236}">
                  <a16:creationId xmlns:a16="http://schemas.microsoft.com/office/drawing/2014/main" id="{5E005695-C56D-4443-8E8D-B375FC1F7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0" y="891"/>
              <a:ext cx="820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Target SAA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4" name="Rectangle 150">
              <a:extLst>
                <a:ext uri="{FF2B5EF4-FFF2-40B4-BE49-F238E27FC236}">
                  <a16:creationId xmlns:a16="http://schemas.microsoft.com/office/drawing/2014/main" id="{6EBAD225-F0FF-4E0B-80D0-15D869BFB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" y="891"/>
              <a:ext cx="76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Maximum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151">
              <a:extLst>
                <a:ext uri="{FF2B5EF4-FFF2-40B4-BE49-F238E27FC236}">
                  <a16:creationId xmlns:a16="http://schemas.microsoft.com/office/drawing/2014/main" id="{9AB2D526-C3A5-4CED-B463-FC65842F7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" y="813"/>
              <a:ext cx="64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Benchmark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152">
              <a:extLst>
                <a:ext uri="{FF2B5EF4-FFF2-40B4-BE49-F238E27FC236}">
                  <a16:creationId xmlns:a16="http://schemas.microsoft.com/office/drawing/2014/main" id="{8A60D7BA-2FB7-4BF3-BE52-49B81CC89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969"/>
              <a:ext cx="71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Weight**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153">
              <a:extLst>
                <a:ext uri="{FF2B5EF4-FFF2-40B4-BE49-F238E27FC236}">
                  <a16:creationId xmlns:a16="http://schemas.microsoft.com/office/drawing/2014/main" id="{C906B439-52B5-454E-9D4E-67036E2B9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2" y="813"/>
              <a:ext cx="53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Portfolio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" name="Rectangle 154">
              <a:extLst>
                <a:ext uri="{FF2B5EF4-FFF2-40B4-BE49-F238E27FC236}">
                  <a16:creationId xmlns:a16="http://schemas.microsoft.com/office/drawing/2014/main" id="{FB597483-BB81-4296-A9BD-ABCC3DD45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7" y="969"/>
              <a:ext cx="62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Weight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155">
              <a:extLst>
                <a:ext uri="{FF2B5EF4-FFF2-40B4-BE49-F238E27FC236}">
                  <a16:creationId xmlns:a16="http://schemas.microsoft.com/office/drawing/2014/main" id="{CCF67332-5DC2-4BF9-9627-2CDA381DB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1277"/>
              <a:ext cx="750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Global Equities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Rectangle 156">
              <a:extLst>
                <a:ext uri="{FF2B5EF4-FFF2-40B4-BE49-F238E27FC236}">
                  <a16:creationId xmlns:a16="http://schemas.microsoft.com/office/drawing/2014/main" id="{156A8863-9123-4336-80B1-F91CD3B09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" y="127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157">
              <a:extLst>
                <a:ext uri="{FF2B5EF4-FFF2-40B4-BE49-F238E27FC236}">
                  <a16:creationId xmlns:a16="http://schemas.microsoft.com/office/drawing/2014/main" id="{6C096000-8163-426C-A5F4-33FE39C33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127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45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158">
              <a:extLst>
                <a:ext uri="{FF2B5EF4-FFF2-40B4-BE49-F238E27FC236}">
                  <a16:creationId xmlns:a16="http://schemas.microsoft.com/office/drawing/2014/main" id="{A6D32F09-C91D-42F3-A161-F6BC8758C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127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159">
              <a:extLst>
                <a:ext uri="{FF2B5EF4-FFF2-40B4-BE49-F238E27FC236}">
                  <a16:creationId xmlns:a16="http://schemas.microsoft.com/office/drawing/2014/main" id="{A8F17544-7926-4E4F-BB15-CE5249403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8" y="1277"/>
              <a:ext cx="1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57.4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160">
              <a:extLst>
                <a:ext uri="{FF2B5EF4-FFF2-40B4-BE49-F238E27FC236}">
                  <a16:creationId xmlns:a16="http://schemas.microsoft.com/office/drawing/2014/main" id="{BB518B43-8BD8-4125-9750-97F696ABA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" y="1296"/>
              <a:ext cx="1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55.2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161">
              <a:extLst>
                <a:ext uri="{FF2B5EF4-FFF2-40B4-BE49-F238E27FC236}">
                  <a16:creationId xmlns:a16="http://schemas.microsoft.com/office/drawing/2014/main" id="{FD535233-67F0-408E-937D-B5DF5AED3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1570"/>
              <a:ext cx="68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Private Equity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162">
              <a:extLst>
                <a:ext uri="{FF2B5EF4-FFF2-40B4-BE49-F238E27FC236}">
                  <a16:creationId xmlns:a16="http://schemas.microsoft.com/office/drawing/2014/main" id="{B4D55121-B08E-4B8D-A910-493343DBC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1570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63">
              <a:extLst>
                <a:ext uri="{FF2B5EF4-FFF2-40B4-BE49-F238E27FC236}">
                  <a16:creationId xmlns:a16="http://schemas.microsoft.com/office/drawing/2014/main" id="{E1FC4E79-F0FA-4E10-92C3-303D75391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1570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164">
              <a:extLst>
                <a:ext uri="{FF2B5EF4-FFF2-40B4-BE49-F238E27FC236}">
                  <a16:creationId xmlns:a16="http://schemas.microsoft.com/office/drawing/2014/main" id="{4E81863C-CCE1-46F5-A7AE-F423975D9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1570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9" name="Rectangle 165">
              <a:extLst>
                <a:ext uri="{FF2B5EF4-FFF2-40B4-BE49-F238E27FC236}">
                  <a16:creationId xmlns:a16="http://schemas.microsoft.com/office/drawing/2014/main" id="{3C8326D0-1C76-40CD-97D1-62C7AC62E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8" y="1570"/>
              <a:ext cx="12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>
                  <a:solidFill>
                    <a:srgbClr val="000000"/>
                  </a:solidFill>
                  <a:latin typeface="Segoe UI" panose="020B0502040204020203" pitchFamily="34" charset="0"/>
                </a:rPr>
                <a:t>4.9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0" name="Rectangle 166">
              <a:extLst>
                <a:ext uri="{FF2B5EF4-FFF2-40B4-BE49-F238E27FC236}">
                  <a16:creationId xmlns:a16="http://schemas.microsoft.com/office/drawing/2014/main" id="{8BB44F4E-C7FD-4F51-8872-7FDCC42C7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8" y="1570"/>
              <a:ext cx="12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>
                  <a:solidFill>
                    <a:srgbClr val="000000"/>
                  </a:solidFill>
                  <a:latin typeface="Segoe UI" panose="020B0502040204020203" pitchFamily="34" charset="0"/>
                </a:rPr>
                <a:t>4.9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1" name="Rectangle 167">
              <a:extLst>
                <a:ext uri="{FF2B5EF4-FFF2-40B4-BE49-F238E27FC236}">
                  <a16:creationId xmlns:a16="http://schemas.microsoft.com/office/drawing/2014/main" id="{1A3F5281-138D-41B9-99D1-F56933B7E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1863"/>
              <a:ext cx="56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Real Estate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2" name="Rectangle 168">
              <a:extLst>
                <a:ext uri="{FF2B5EF4-FFF2-40B4-BE49-F238E27FC236}">
                  <a16:creationId xmlns:a16="http://schemas.microsoft.com/office/drawing/2014/main" id="{23ED706A-0594-4AE7-B802-489E213C7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1863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69">
              <a:extLst>
                <a:ext uri="{FF2B5EF4-FFF2-40B4-BE49-F238E27FC236}">
                  <a16:creationId xmlns:a16="http://schemas.microsoft.com/office/drawing/2014/main" id="{05CA7E33-FFE8-46DB-8E24-4D8C3F3C7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186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0">
              <a:extLst>
                <a:ext uri="{FF2B5EF4-FFF2-40B4-BE49-F238E27FC236}">
                  <a16:creationId xmlns:a16="http://schemas.microsoft.com/office/drawing/2014/main" id="{9632FD43-ADA4-45FE-AB0A-0728F8149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186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1">
              <a:extLst>
                <a:ext uri="{FF2B5EF4-FFF2-40B4-BE49-F238E27FC236}">
                  <a16:creationId xmlns:a16="http://schemas.microsoft.com/office/drawing/2014/main" id="{45730627-E120-4319-8115-F09F37299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8" y="1863"/>
              <a:ext cx="19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7.4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2">
              <a:extLst>
                <a:ext uri="{FF2B5EF4-FFF2-40B4-BE49-F238E27FC236}">
                  <a16:creationId xmlns:a16="http://schemas.microsoft.com/office/drawing/2014/main" id="{5FBEB1C5-5CE1-49DC-9C76-03223F65C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8" y="1863"/>
              <a:ext cx="19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7.4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3">
              <a:extLst>
                <a:ext uri="{FF2B5EF4-FFF2-40B4-BE49-F238E27FC236}">
                  <a16:creationId xmlns:a16="http://schemas.microsoft.com/office/drawing/2014/main" id="{67C81919-F7F1-4C96-9949-B738F9AC0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2156"/>
              <a:ext cx="61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Real Assets*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4">
              <a:extLst>
                <a:ext uri="{FF2B5EF4-FFF2-40B4-BE49-F238E27FC236}">
                  <a16:creationId xmlns:a16="http://schemas.microsoft.com/office/drawing/2014/main" id="{EF37251A-896D-4FC7-BA71-4EDAD8BA4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215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5">
              <a:extLst>
                <a:ext uri="{FF2B5EF4-FFF2-40B4-BE49-F238E27FC236}">
                  <a16:creationId xmlns:a16="http://schemas.microsoft.com/office/drawing/2014/main" id="{B13FA75C-43AE-46FC-859C-35915E0E6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215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6">
              <a:extLst>
                <a:ext uri="{FF2B5EF4-FFF2-40B4-BE49-F238E27FC236}">
                  <a16:creationId xmlns:a16="http://schemas.microsoft.com/office/drawing/2014/main" id="{88D80CA1-4972-47D9-95A9-C1C4B0361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" y="215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77">
              <a:extLst>
                <a:ext uri="{FF2B5EF4-FFF2-40B4-BE49-F238E27FC236}">
                  <a16:creationId xmlns:a16="http://schemas.microsoft.com/office/drawing/2014/main" id="{F8867D29-347A-4137-9678-1301017D7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8" y="2156"/>
              <a:ext cx="19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0.3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78">
              <a:extLst>
                <a:ext uri="{FF2B5EF4-FFF2-40B4-BE49-F238E27FC236}">
                  <a16:creationId xmlns:a16="http://schemas.microsoft.com/office/drawing/2014/main" id="{A1C3FDFC-78EF-4A3F-9AF9-7D45E13C9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8" y="2156"/>
              <a:ext cx="19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0.3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79">
              <a:extLst>
                <a:ext uri="{FF2B5EF4-FFF2-40B4-BE49-F238E27FC236}">
                  <a16:creationId xmlns:a16="http://schemas.microsoft.com/office/drawing/2014/main" id="{F69BECF7-D1B7-40B8-8210-E38D27BB2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2537"/>
              <a:ext cx="146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Subtotal (GROWTH ASSETS)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0">
              <a:extLst>
                <a:ext uri="{FF2B5EF4-FFF2-40B4-BE49-F238E27FC236}">
                  <a16:creationId xmlns:a16="http://schemas.microsoft.com/office/drawing/2014/main" id="{002CEBA1-0277-4EDB-8C5B-2BDB31E11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" y="253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1">
              <a:extLst>
                <a:ext uri="{FF2B5EF4-FFF2-40B4-BE49-F238E27FC236}">
                  <a16:creationId xmlns:a16="http://schemas.microsoft.com/office/drawing/2014/main" id="{AF062ED5-6E2E-4B46-9CD7-08B1D6EF4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253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70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2">
              <a:extLst>
                <a:ext uri="{FF2B5EF4-FFF2-40B4-BE49-F238E27FC236}">
                  <a16:creationId xmlns:a16="http://schemas.microsoft.com/office/drawing/2014/main" id="{EFB18AD9-94C6-48F0-8877-EE7B0FF70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253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95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3">
              <a:extLst>
                <a:ext uri="{FF2B5EF4-FFF2-40B4-BE49-F238E27FC236}">
                  <a16:creationId xmlns:a16="http://schemas.microsoft.com/office/drawing/2014/main" id="{8633BD64-7830-4574-AF19-D783376CC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8" y="2537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70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4">
              <a:extLst>
                <a:ext uri="{FF2B5EF4-FFF2-40B4-BE49-F238E27FC236}">
                  <a16:creationId xmlns:a16="http://schemas.microsoft.com/office/drawing/2014/main" id="{6A593FB8-DE65-4233-9798-AC3E8A3D7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8" y="2537"/>
              <a:ext cx="1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67.8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5">
              <a:extLst>
                <a:ext uri="{FF2B5EF4-FFF2-40B4-BE49-F238E27FC236}">
                  <a16:creationId xmlns:a16="http://schemas.microsoft.com/office/drawing/2014/main" id="{5126296A-BF49-46AC-8A3F-193FEEB8C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2923"/>
              <a:ext cx="100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Global Fixed Income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6">
              <a:extLst>
                <a:ext uri="{FF2B5EF4-FFF2-40B4-BE49-F238E27FC236}">
                  <a16:creationId xmlns:a16="http://schemas.microsoft.com/office/drawing/2014/main" id="{24441AAB-467F-4D4E-8AA2-AC526C47B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" y="292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87">
              <a:extLst>
                <a:ext uri="{FF2B5EF4-FFF2-40B4-BE49-F238E27FC236}">
                  <a16:creationId xmlns:a16="http://schemas.microsoft.com/office/drawing/2014/main" id="{78D2AB0D-78D6-41EA-ABD5-26220C926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292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29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88">
              <a:extLst>
                <a:ext uri="{FF2B5EF4-FFF2-40B4-BE49-F238E27FC236}">
                  <a16:creationId xmlns:a16="http://schemas.microsoft.com/office/drawing/2014/main" id="{D540B4C7-243D-4B8A-944B-3529744BA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292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89">
              <a:extLst>
                <a:ext uri="{FF2B5EF4-FFF2-40B4-BE49-F238E27FC236}">
                  <a16:creationId xmlns:a16="http://schemas.microsoft.com/office/drawing/2014/main" id="{35A2EA31-6D98-44AF-9E34-4874FFFE2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8" y="2923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29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0">
              <a:extLst>
                <a:ext uri="{FF2B5EF4-FFF2-40B4-BE49-F238E27FC236}">
                  <a16:creationId xmlns:a16="http://schemas.microsoft.com/office/drawing/2014/main" id="{AD752FCC-9FD2-4FFF-B251-CC72ABB65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8" y="2923"/>
              <a:ext cx="1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28.8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1">
              <a:extLst>
                <a:ext uri="{FF2B5EF4-FFF2-40B4-BE49-F238E27FC236}">
                  <a16:creationId xmlns:a16="http://schemas.microsoft.com/office/drawing/2014/main" id="{12810139-3481-41C0-92A8-0205ECE93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3216"/>
              <a:ext cx="95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Cash &amp; Equivalents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2">
              <a:extLst>
                <a:ext uri="{FF2B5EF4-FFF2-40B4-BE49-F238E27FC236}">
                  <a16:creationId xmlns:a16="http://schemas.microsoft.com/office/drawing/2014/main" id="{93354F93-7BA6-464C-8F0B-17E3B9428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21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3">
              <a:extLst>
                <a:ext uri="{FF2B5EF4-FFF2-40B4-BE49-F238E27FC236}">
                  <a16:creationId xmlns:a16="http://schemas.microsoft.com/office/drawing/2014/main" id="{D13FAB86-F257-4F7B-B8CA-A2932D788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321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4">
              <a:extLst>
                <a:ext uri="{FF2B5EF4-FFF2-40B4-BE49-F238E27FC236}">
                  <a16:creationId xmlns:a16="http://schemas.microsoft.com/office/drawing/2014/main" id="{426ACB28-5B51-437C-9545-DBE34AB56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3216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5">
              <a:extLst>
                <a:ext uri="{FF2B5EF4-FFF2-40B4-BE49-F238E27FC236}">
                  <a16:creationId xmlns:a16="http://schemas.microsoft.com/office/drawing/2014/main" id="{4574A640-4B3F-4681-8DE3-817D4B118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3" y="3216"/>
              <a:ext cx="11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6">
              <a:extLst>
                <a:ext uri="{FF2B5EF4-FFF2-40B4-BE49-F238E27FC236}">
                  <a16:creationId xmlns:a16="http://schemas.microsoft.com/office/drawing/2014/main" id="{76995EAA-52AB-4724-BAFF-FF5DCC1A9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8" y="3216"/>
              <a:ext cx="19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3.4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197">
              <a:extLst>
                <a:ext uri="{FF2B5EF4-FFF2-40B4-BE49-F238E27FC236}">
                  <a16:creationId xmlns:a16="http://schemas.microsoft.com/office/drawing/2014/main" id="{5112BCB7-5DBF-4101-95EF-FDE457C60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3597"/>
              <a:ext cx="134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Subtotal (NON-GROWTH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198">
              <a:extLst>
                <a:ext uri="{FF2B5EF4-FFF2-40B4-BE49-F238E27FC236}">
                  <a16:creationId xmlns:a16="http://schemas.microsoft.com/office/drawing/2014/main" id="{46B9D131-FFE2-404E-813E-E3FBBFCDD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3753"/>
              <a:ext cx="46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ASSETS)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199">
              <a:extLst>
                <a:ext uri="{FF2B5EF4-FFF2-40B4-BE49-F238E27FC236}">
                  <a16:creationId xmlns:a16="http://schemas.microsoft.com/office/drawing/2014/main" id="{70BC6135-3652-4F41-AA55-538AA17CF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" y="3675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0">
              <a:extLst>
                <a:ext uri="{FF2B5EF4-FFF2-40B4-BE49-F238E27FC236}">
                  <a16:creationId xmlns:a16="http://schemas.microsoft.com/office/drawing/2014/main" id="{A1B88267-9173-4278-8FF7-0C82B0036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3675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1">
              <a:extLst>
                <a:ext uri="{FF2B5EF4-FFF2-40B4-BE49-F238E27FC236}">
                  <a16:creationId xmlns:a16="http://schemas.microsoft.com/office/drawing/2014/main" id="{C48ACC89-12C9-4E12-A05D-73EA6B48C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3675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50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2">
              <a:extLst>
                <a:ext uri="{FF2B5EF4-FFF2-40B4-BE49-F238E27FC236}">
                  <a16:creationId xmlns:a16="http://schemas.microsoft.com/office/drawing/2014/main" id="{DB451522-7F9E-4542-AD5F-5FE2DBF7E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8" y="3675"/>
              <a:ext cx="17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3">
              <a:extLst>
                <a:ext uri="{FF2B5EF4-FFF2-40B4-BE49-F238E27FC236}">
                  <a16:creationId xmlns:a16="http://schemas.microsoft.com/office/drawing/2014/main" id="{A341227F-87D1-4D5B-A0B9-A71098F08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8" y="3675"/>
              <a:ext cx="1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32.2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4">
              <a:extLst>
                <a:ext uri="{FF2B5EF4-FFF2-40B4-BE49-F238E27FC236}">
                  <a16:creationId xmlns:a16="http://schemas.microsoft.com/office/drawing/2014/main" id="{F95D0DE5-74CA-442D-B209-A10F97ADB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" y="4070"/>
              <a:ext cx="5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Segoe UI" panose="020B0502040204020203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5">
              <a:extLst>
                <a:ext uri="{FF2B5EF4-FFF2-40B4-BE49-F238E27FC236}">
                  <a16:creationId xmlns:a16="http://schemas.microsoft.com/office/drawing/2014/main" id="{E02A416C-906F-49B8-95FF-E984658D0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1" y="4070"/>
              <a:ext cx="33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Segoe UI" panose="020B0502040204020203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6">
              <a:extLst>
                <a:ext uri="{FF2B5EF4-FFF2-40B4-BE49-F238E27FC236}">
                  <a16:creationId xmlns:a16="http://schemas.microsoft.com/office/drawing/2014/main" id="{2DF0C02F-2079-47A4-A490-C4B1A2970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4070"/>
              <a:ext cx="33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Segoe UI" panose="020B0502040204020203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07">
              <a:extLst>
                <a:ext uri="{FF2B5EF4-FFF2-40B4-BE49-F238E27FC236}">
                  <a16:creationId xmlns:a16="http://schemas.microsoft.com/office/drawing/2014/main" id="{7E7B899B-E861-4A28-ADCE-5C310F4B8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3" y="4070"/>
              <a:ext cx="33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Segoe UI" panose="020B0502040204020203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Line 208">
              <a:extLst>
                <a:ext uri="{FF2B5EF4-FFF2-40B4-BE49-F238E27FC236}">
                  <a16:creationId xmlns:a16="http://schemas.microsoft.com/office/drawing/2014/main" id="{DB878816-AA16-47F7-AA64-9355885F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Rectangle 209">
              <a:extLst>
                <a:ext uri="{FF2B5EF4-FFF2-40B4-BE49-F238E27FC236}">
                  <a16:creationId xmlns:a16="http://schemas.microsoft.com/office/drawing/2014/main" id="{B128B120-71B2-4E39-82D3-45D1CF633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Line 210">
              <a:extLst>
                <a:ext uri="{FF2B5EF4-FFF2-40B4-BE49-F238E27FC236}">
                  <a16:creationId xmlns:a16="http://schemas.microsoft.com/office/drawing/2014/main" id="{7B74B637-3280-4928-AA45-12BDCF4337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Rectangle 211">
              <a:extLst>
                <a:ext uri="{FF2B5EF4-FFF2-40B4-BE49-F238E27FC236}">
                  <a16:creationId xmlns:a16="http://schemas.microsoft.com/office/drawing/2014/main" id="{4542EE88-983C-4BAA-AD7B-D0519FE3B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Line 212">
              <a:extLst>
                <a:ext uri="{FF2B5EF4-FFF2-40B4-BE49-F238E27FC236}">
                  <a16:creationId xmlns:a16="http://schemas.microsoft.com/office/drawing/2014/main" id="{0B00A6B0-701D-4A22-BA16-61B8A1F82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4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Rectangle 213">
              <a:extLst>
                <a:ext uri="{FF2B5EF4-FFF2-40B4-BE49-F238E27FC236}">
                  <a16:creationId xmlns:a16="http://schemas.microsoft.com/office/drawing/2014/main" id="{BAD797CA-297D-4831-9FBC-C1E82C8D0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Line 214">
              <a:extLst>
                <a:ext uri="{FF2B5EF4-FFF2-40B4-BE49-F238E27FC236}">
                  <a16:creationId xmlns:a16="http://schemas.microsoft.com/office/drawing/2014/main" id="{C0872AFA-DEC4-49FB-A743-4A63AAF8C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5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Rectangle 215">
              <a:extLst>
                <a:ext uri="{FF2B5EF4-FFF2-40B4-BE49-F238E27FC236}">
                  <a16:creationId xmlns:a16="http://schemas.microsoft.com/office/drawing/2014/main" id="{5C6081BB-8633-4584-92D8-9BA8D11BD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Line 216">
              <a:extLst>
                <a:ext uri="{FF2B5EF4-FFF2-40B4-BE49-F238E27FC236}">
                  <a16:creationId xmlns:a16="http://schemas.microsoft.com/office/drawing/2014/main" id="{715EB798-41F3-4105-BA93-4D9B3B812D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Rectangle 217">
              <a:extLst>
                <a:ext uri="{FF2B5EF4-FFF2-40B4-BE49-F238E27FC236}">
                  <a16:creationId xmlns:a16="http://schemas.microsoft.com/office/drawing/2014/main" id="{AAEA8CA0-E48C-457F-911A-192B113E0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0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Line 218">
              <a:extLst>
                <a:ext uri="{FF2B5EF4-FFF2-40B4-BE49-F238E27FC236}">
                  <a16:creationId xmlns:a16="http://schemas.microsoft.com/office/drawing/2014/main" id="{4D86A33B-E4BE-4312-A676-1ABBB27C7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1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Rectangle 219">
              <a:extLst>
                <a:ext uri="{FF2B5EF4-FFF2-40B4-BE49-F238E27FC236}">
                  <a16:creationId xmlns:a16="http://schemas.microsoft.com/office/drawing/2014/main" id="{C03EE54B-2467-44C9-B3EC-E2559FEC6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1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Rectangle 220">
              <a:extLst>
                <a:ext uri="{FF2B5EF4-FFF2-40B4-BE49-F238E27FC236}">
                  <a16:creationId xmlns:a16="http://schemas.microsoft.com/office/drawing/2014/main" id="{DE901824-0EE4-43ED-98A9-D93AE0F5C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199"/>
              <a:ext cx="6374" cy="10"/>
            </a:xfrm>
            <a:prstGeom prst="rect">
              <a:avLst/>
            </a:pr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Line 221">
              <a:extLst>
                <a:ext uri="{FF2B5EF4-FFF2-40B4-BE49-F238E27FC236}">
                  <a16:creationId xmlns:a16="http://schemas.microsoft.com/office/drawing/2014/main" id="{CEE8D57A-2079-4A77-AEF8-E56B406438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1" y="730"/>
              <a:ext cx="0" cy="469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Rectangle 222">
              <a:extLst>
                <a:ext uri="{FF2B5EF4-FFF2-40B4-BE49-F238E27FC236}">
                  <a16:creationId xmlns:a16="http://schemas.microsoft.com/office/drawing/2014/main" id="{4DA382AF-D1F3-4BA5-9ADC-EF01CE199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1" y="730"/>
              <a:ext cx="5" cy="46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Rectangle 223">
              <a:extLst>
                <a:ext uri="{FF2B5EF4-FFF2-40B4-BE49-F238E27FC236}">
                  <a16:creationId xmlns:a16="http://schemas.microsoft.com/office/drawing/2014/main" id="{BB86E4AC-5F22-4A01-BF9B-D13DF8825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492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Rectangle 224">
              <a:extLst>
                <a:ext uri="{FF2B5EF4-FFF2-40B4-BE49-F238E27FC236}">
                  <a16:creationId xmlns:a16="http://schemas.microsoft.com/office/drawing/2014/main" id="{D4A9DAA6-3E6A-473C-AD5F-AD2446308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785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Rectangle 225">
              <a:extLst>
                <a:ext uri="{FF2B5EF4-FFF2-40B4-BE49-F238E27FC236}">
                  <a16:creationId xmlns:a16="http://schemas.microsoft.com/office/drawing/2014/main" id="{D53DBA6B-6D4C-45C8-92CA-6E90D50E0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078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Rectangle 226">
              <a:extLst>
                <a:ext uri="{FF2B5EF4-FFF2-40B4-BE49-F238E27FC236}">
                  <a16:creationId xmlns:a16="http://schemas.microsoft.com/office/drawing/2014/main" id="{578D930A-EB1D-480A-BD16-16DDE82E5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371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Rectangle 227">
              <a:extLst>
                <a:ext uri="{FF2B5EF4-FFF2-40B4-BE49-F238E27FC236}">
                  <a16:creationId xmlns:a16="http://schemas.microsoft.com/office/drawing/2014/main" id="{1B0B21D2-2517-42AD-B819-E2A0E62FE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844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Rectangle 228">
              <a:extLst>
                <a:ext uri="{FF2B5EF4-FFF2-40B4-BE49-F238E27FC236}">
                  <a16:creationId xmlns:a16="http://schemas.microsoft.com/office/drawing/2014/main" id="{0C0DF9E3-C4E6-4EF8-83A1-8D9ABC8A1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3137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Rectangle 229">
              <a:extLst>
                <a:ext uri="{FF2B5EF4-FFF2-40B4-BE49-F238E27FC236}">
                  <a16:creationId xmlns:a16="http://schemas.microsoft.com/office/drawing/2014/main" id="{1C504035-78B9-4FCD-8AE4-A01DB4AE5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3430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Rectangle 230">
              <a:extLst>
                <a:ext uri="{FF2B5EF4-FFF2-40B4-BE49-F238E27FC236}">
                  <a16:creationId xmlns:a16="http://schemas.microsoft.com/office/drawing/2014/main" id="{FC5C0395-D18D-4A8C-B423-1FDB81DD5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4060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Rectangle 231">
              <a:extLst>
                <a:ext uri="{FF2B5EF4-FFF2-40B4-BE49-F238E27FC236}">
                  <a16:creationId xmlns:a16="http://schemas.microsoft.com/office/drawing/2014/main" id="{7A8FB9CF-B5B1-496C-AA6E-243A2B57F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4270"/>
              <a:ext cx="6374" cy="1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Line 232">
              <a:extLst>
                <a:ext uri="{FF2B5EF4-FFF2-40B4-BE49-F238E27FC236}">
                  <a16:creationId xmlns:a16="http://schemas.microsoft.com/office/drawing/2014/main" id="{12879FB6-DA59-4CF8-9A65-30A5195E6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Rectangle 233">
              <a:extLst>
                <a:ext uri="{FF2B5EF4-FFF2-40B4-BE49-F238E27FC236}">
                  <a16:creationId xmlns:a16="http://schemas.microsoft.com/office/drawing/2014/main" id="{825A5F08-88CC-4D8F-9169-EF3749515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Line 234">
              <a:extLst>
                <a:ext uri="{FF2B5EF4-FFF2-40B4-BE49-F238E27FC236}">
                  <a16:creationId xmlns:a16="http://schemas.microsoft.com/office/drawing/2014/main" id="{0F7EB7AE-B6C8-43AA-8A02-DE506E707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Rectangle 235">
              <a:extLst>
                <a:ext uri="{FF2B5EF4-FFF2-40B4-BE49-F238E27FC236}">
                  <a16:creationId xmlns:a16="http://schemas.microsoft.com/office/drawing/2014/main" id="{36DE56A9-963A-4925-A55B-CBB2F0DC0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Line 236">
              <a:extLst>
                <a:ext uri="{FF2B5EF4-FFF2-40B4-BE49-F238E27FC236}">
                  <a16:creationId xmlns:a16="http://schemas.microsoft.com/office/drawing/2014/main" id="{8EB5DE80-D647-466A-985B-61D72F1756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4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Rectangle 237">
              <a:extLst>
                <a:ext uri="{FF2B5EF4-FFF2-40B4-BE49-F238E27FC236}">
                  <a16:creationId xmlns:a16="http://schemas.microsoft.com/office/drawing/2014/main" id="{5C933920-04AF-4144-A51A-DA4C18332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Line 238">
              <a:extLst>
                <a:ext uri="{FF2B5EF4-FFF2-40B4-BE49-F238E27FC236}">
                  <a16:creationId xmlns:a16="http://schemas.microsoft.com/office/drawing/2014/main" id="{608AC34B-7E06-4F08-9B31-7B9A2E762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5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Rectangle 239">
              <a:extLst>
                <a:ext uri="{FF2B5EF4-FFF2-40B4-BE49-F238E27FC236}">
                  <a16:creationId xmlns:a16="http://schemas.microsoft.com/office/drawing/2014/main" id="{3A0270DA-D741-446E-A862-95A1A7A3B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Line 240">
              <a:extLst>
                <a:ext uri="{FF2B5EF4-FFF2-40B4-BE49-F238E27FC236}">
                  <a16:creationId xmlns:a16="http://schemas.microsoft.com/office/drawing/2014/main" id="{3BCE3CC7-9E12-4E3E-AAB5-FE2A253E5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Rectangle 241">
              <a:extLst>
                <a:ext uri="{FF2B5EF4-FFF2-40B4-BE49-F238E27FC236}">
                  <a16:creationId xmlns:a16="http://schemas.microsoft.com/office/drawing/2014/main" id="{63AFCE84-618E-44D7-AEB3-177405E87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0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Line 242">
              <a:extLst>
                <a:ext uri="{FF2B5EF4-FFF2-40B4-BE49-F238E27FC236}">
                  <a16:creationId xmlns:a16="http://schemas.microsoft.com/office/drawing/2014/main" id="{F29C6151-521E-459C-B3E9-8494E564E5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1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Rectangle 243">
              <a:extLst>
                <a:ext uri="{FF2B5EF4-FFF2-40B4-BE49-F238E27FC236}">
                  <a16:creationId xmlns:a16="http://schemas.microsoft.com/office/drawing/2014/main" id="{A99F8CF3-3EC5-4727-8E4F-A4D695B79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1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Line 244">
              <a:extLst>
                <a:ext uri="{FF2B5EF4-FFF2-40B4-BE49-F238E27FC236}">
                  <a16:creationId xmlns:a16="http://schemas.microsoft.com/office/drawing/2014/main" id="{F81D640D-A6A3-4157-9C63-EEEEF9035B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1" y="428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Rectangle 245">
              <a:extLst>
                <a:ext uri="{FF2B5EF4-FFF2-40B4-BE49-F238E27FC236}">
                  <a16:creationId xmlns:a16="http://schemas.microsoft.com/office/drawing/2014/main" id="{39C8D2C6-DE32-4C2F-A213-E1CC5A3D7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1" y="428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Line 246">
              <a:extLst>
                <a:ext uri="{FF2B5EF4-FFF2-40B4-BE49-F238E27FC236}">
                  <a16:creationId xmlns:a16="http://schemas.microsoft.com/office/drawing/2014/main" id="{C7CD833D-3858-4187-9C39-9270F9BD0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" y="730"/>
              <a:ext cx="6374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Rectangle 247">
              <a:extLst>
                <a:ext uri="{FF2B5EF4-FFF2-40B4-BE49-F238E27FC236}">
                  <a16:creationId xmlns:a16="http://schemas.microsoft.com/office/drawing/2014/main" id="{438859EB-4CC1-433C-8F66-46CBEE826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730"/>
              <a:ext cx="6379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Line 248">
              <a:extLst>
                <a:ext uri="{FF2B5EF4-FFF2-40B4-BE49-F238E27FC236}">
                  <a16:creationId xmlns:a16="http://schemas.microsoft.com/office/drawing/2014/main" id="{DE037DE5-E140-43DC-A11D-9C8B5D2FA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120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Rectangle 249">
              <a:extLst>
                <a:ext uri="{FF2B5EF4-FFF2-40B4-BE49-F238E27FC236}">
                  <a16:creationId xmlns:a16="http://schemas.microsoft.com/office/drawing/2014/main" id="{EE148855-2B24-4E36-9086-0D0DF15CF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1204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Line 250">
              <a:extLst>
                <a:ext uri="{FF2B5EF4-FFF2-40B4-BE49-F238E27FC236}">
                  <a16:creationId xmlns:a16="http://schemas.microsoft.com/office/drawing/2014/main" id="{07B19ECC-8BF9-44B1-B3AD-3B6E7E2CC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149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Rectangle 251">
              <a:extLst>
                <a:ext uri="{FF2B5EF4-FFF2-40B4-BE49-F238E27FC236}">
                  <a16:creationId xmlns:a16="http://schemas.microsoft.com/office/drawing/2014/main" id="{F0260735-9A0F-44DC-B254-DB94D5250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1497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Line 252">
              <a:extLst>
                <a:ext uri="{FF2B5EF4-FFF2-40B4-BE49-F238E27FC236}">
                  <a16:creationId xmlns:a16="http://schemas.microsoft.com/office/drawing/2014/main" id="{D5115F78-D73B-42C8-A917-5691C7BF0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1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Rectangle 253">
              <a:extLst>
                <a:ext uri="{FF2B5EF4-FFF2-40B4-BE49-F238E27FC236}">
                  <a16:creationId xmlns:a16="http://schemas.microsoft.com/office/drawing/2014/main" id="{3E547DDF-BDB6-4892-984C-DBCFB79E5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1790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Line 254">
              <a:extLst>
                <a:ext uri="{FF2B5EF4-FFF2-40B4-BE49-F238E27FC236}">
                  <a16:creationId xmlns:a16="http://schemas.microsoft.com/office/drawing/2014/main" id="{42E7760D-DB63-469D-82AD-F4306D668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208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Rectangle 255">
              <a:extLst>
                <a:ext uri="{FF2B5EF4-FFF2-40B4-BE49-F238E27FC236}">
                  <a16:creationId xmlns:a16="http://schemas.microsoft.com/office/drawing/2014/main" id="{8141F449-603B-42B6-98FE-379F77C4D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2083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Line 256">
              <a:extLst>
                <a:ext uri="{FF2B5EF4-FFF2-40B4-BE49-F238E27FC236}">
                  <a16:creationId xmlns:a16="http://schemas.microsoft.com/office/drawing/2014/main" id="{A22799AA-68A1-4013-A85F-36C3E84CC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237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Rectangle 257">
              <a:extLst>
                <a:ext uri="{FF2B5EF4-FFF2-40B4-BE49-F238E27FC236}">
                  <a16:creationId xmlns:a16="http://schemas.microsoft.com/office/drawing/2014/main" id="{E4C577D8-A308-490A-BD14-87FA6A3B1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2376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Line 258">
              <a:extLst>
                <a:ext uri="{FF2B5EF4-FFF2-40B4-BE49-F238E27FC236}">
                  <a16:creationId xmlns:a16="http://schemas.microsoft.com/office/drawing/2014/main" id="{0D54D50D-7C80-4156-BBCA-7DAEB50A2A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284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Rectangle 259">
              <a:extLst>
                <a:ext uri="{FF2B5EF4-FFF2-40B4-BE49-F238E27FC236}">
                  <a16:creationId xmlns:a16="http://schemas.microsoft.com/office/drawing/2014/main" id="{D6D58F13-4136-4B59-8DD0-2589FB7A6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2849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Line 260">
              <a:extLst>
                <a:ext uri="{FF2B5EF4-FFF2-40B4-BE49-F238E27FC236}">
                  <a16:creationId xmlns:a16="http://schemas.microsoft.com/office/drawing/2014/main" id="{E1C0468C-B25F-45A6-A560-9CE086F64C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314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Rectangle 261">
              <a:extLst>
                <a:ext uri="{FF2B5EF4-FFF2-40B4-BE49-F238E27FC236}">
                  <a16:creationId xmlns:a16="http://schemas.microsoft.com/office/drawing/2014/main" id="{2211D7AA-A891-426E-B26A-BEAD6F6F9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3142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Line 262">
              <a:extLst>
                <a:ext uri="{FF2B5EF4-FFF2-40B4-BE49-F238E27FC236}">
                  <a16:creationId xmlns:a16="http://schemas.microsoft.com/office/drawing/2014/main" id="{1A51D5F2-2A61-4718-AAB5-854CB3CCC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343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Rectangle 263">
              <a:extLst>
                <a:ext uri="{FF2B5EF4-FFF2-40B4-BE49-F238E27FC236}">
                  <a16:creationId xmlns:a16="http://schemas.microsoft.com/office/drawing/2014/main" id="{4B75EA22-D803-408F-83BC-184D92181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3435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Line 264">
              <a:extLst>
                <a:ext uri="{FF2B5EF4-FFF2-40B4-BE49-F238E27FC236}">
                  <a16:creationId xmlns:a16="http://schemas.microsoft.com/office/drawing/2014/main" id="{2C6BEF3F-A8E9-46BD-8B3A-A145FC08CA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Rectangle 265">
              <a:extLst>
                <a:ext uri="{FF2B5EF4-FFF2-40B4-BE49-F238E27FC236}">
                  <a16:creationId xmlns:a16="http://schemas.microsoft.com/office/drawing/2014/main" id="{EB30D9DB-9F42-407E-8AC9-F104DB9DF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4065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Line 266">
              <a:extLst>
                <a:ext uri="{FF2B5EF4-FFF2-40B4-BE49-F238E27FC236}">
                  <a16:creationId xmlns:a16="http://schemas.microsoft.com/office/drawing/2014/main" id="{0BFC84AE-B502-4522-8D93-CA74312BC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" y="42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Rectangle 267">
              <a:extLst>
                <a:ext uri="{FF2B5EF4-FFF2-40B4-BE49-F238E27FC236}">
                  <a16:creationId xmlns:a16="http://schemas.microsoft.com/office/drawing/2014/main" id="{611A3C5C-DD15-4446-9B41-CD98B3802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" y="4275"/>
              <a:ext cx="5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AutoShape 136">
              <a:extLst>
                <a:ext uri="{FF2B5EF4-FFF2-40B4-BE49-F238E27FC236}">
                  <a16:creationId xmlns:a16="http://schemas.microsoft.com/office/drawing/2014/main" id="{EDD5E33E-270B-4520-BFAB-D8603F5DD97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2" y="730"/>
              <a:ext cx="6374" cy="3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56A67651-7FCB-4268-9B38-062CA966D1D8}"/>
              </a:ext>
            </a:extLst>
          </p:cNvPr>
          <p:cNvSpPr/>
          <p:nvPr/>
        </p:nvSpPr>
        <p:spPr>
          <a:xfrm>
            <a:off x="4676775" y="1177291"/>
            <a:ext cx="1364582" cy="556640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70257C-C1C3-4EB6-A918-EA80F51993E3}"/>
              </a:ext>
            </a:extLst>
          </p:cNvPr>
          <p:cNvSpPr/>
          <p:nvPr/>
        </p:nvSpPr>
        <p:spPr>
          <a:xfrm>
            <a:off x="7724454" y="1158241"/>
            <a:ext cx="1181528" cy="558232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2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14" y="215939"/>
            <a:ext cx="10515600" cy="1158240"/>
          </a:xfrm>
        </p:spPr>
        <p:txBody>
          <a:bodyPr/>
          <a:lstStyle/>
          <a:p>
            <a:pPr algn="ctr"/>
            <a:r>
              <a:rPr lang="fr-FR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Market</a:t>
            </a:r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 Value of Assets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8582024" y="5417878"/>
            <a:ext cx="3609975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FC55395-8E82-41F1-8FC4-C24455EBEFC1}"/>
              </a:ext>
            </a:extLst>
          </p:cNvPr>
          <p:cNvSpPr/>
          <p:nvPr/>
        </p:nvSpPr>
        <p:spPr>
          <a:xfrm>
            <a:off x="8854665" y="3537777"/>
            <a:ext cx="2895600" cy="1757049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US$72.0B 31-Dec-19,</a:t>
            </a:r>
          </a:p>
          <a:p>
            <a:pPr algn="ctr"/>
            <a:r>
              <a:rPr lang="en-US" dirty="0"/>
              <a:t>US$63.1B 31-Mar-20, </a:t>
            </a:r>
          </a:p>
          <a:p>
            <a:pPr algn="ctr"/>
            <a:r>
              <a:rPr lang="en-US" dirty="0"/>
              <a:t>US$66.9B 30-Apr-20, </a:t>
            </a:r>
          </a:p>
          <a:p>
            <a:pPr algn="ctr"/>
            <a:r>
              <a:rPr lang="en-US" dirty="0"/>
              <a:t>US$68.6B 31-May-20</a:t>
            </a:r>
          </a:p>
          <a:p>
            <a:pPr algn="ctr"/>
            <a:r>
              <a:rPr lang="en-US" dirty="0"/>
              <a:t>US$70.1B 19-Jun-20</a:t>
            </a:r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177212-0312-43A1-B35A-121708B4B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93" y="1374179"/>
            <a:ext cx="8582015" cy="5267882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F841E2F-3F83-4FB2-A54E-BD658ED19CFE}"/>
              </a:ext>
            </a:extLst>
          </p:cNvPr>
          <p:cNvCxnSpPr>
            <a:cxnSpLocks/>
          </p:cNvCxnSpPr>
          <p:nvPr/>
        </p:nvCxnSpPr>
        <p:spPr>
          <a:xfrm flipH="1" flipV="1">
            <a:off x="8162925" y="2913770"/>
            <a:ext cx="1695450" cy="624007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984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14" y="215939"/>
            <a:ext cx="10515600" cy="1158240"/>
          </a:xfrm>
        </p:spPr>
        <p:txBody>
          <a:bodyPr/>
          <a:lstStyle/>
          <a:p>
            <a:pPr algn="ctr"/>
            <a:r>
              <a:rPr lang="fr-FR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Market</a:t>
            </a:r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 Value of Assets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8582024" y="5417878"/>
            <a:ext cx="3609975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FC55395-8E82-41F1-8FC4-C24455EBEFC1}"/>
              </a:ext>
            </a:extLst>
          </p:cNvPr>
          <p:cNvSpPr/>
          <p:nvPr/>
        </p:nvSpPr>
        <p:spPr>
          <a:xfrm>
            <a:off x="8854665" y="3537777"/>
            <a:ext cx="2895600" cy="1757049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US$72.0B 31-Dec-19,     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or.            </a:t>
            </a:r>
          </a:p>
          <a:p>
            <a:pPr algn="ctr"/>
            <a:r>
              <a:rPr lang="en-US" dirty="0"/>
              <a:t>US$63.1B 31-Mar-20,     </a:t>
            </a:r>
            <a:r>
              <a:rPr lang="en-US" sz="1400" dirty="0">
                <a:solidFill>
                  <a:srgbClr val="FF0000"/>
                </a:solidFill>
              </a:rPr>
              <a:t>12.4%</a:t>
            </a:r>
            <a:r>
              <a:rPr lang="en-US" sz="1400" dirty="0"/>
              <a:t> </a:t>
            </a:r>
          </a:p>
          <a:p>
            <a:pPr algn="ctr"/>
            <a:r>
              <a:rPr lang="en-US" dirty="0"/>
              <a:t>US$66.9B 30-Apr-20</a:t>
            </a:r>
            <a:r>
              <a:rPr lang="en-US" sz="1400" dirty="0"/>
              <a:t>,          </a:t>
            </a:r>
            <a:r>
              <a:rPr lang="en-US" sz="1400" dirty="0">
                <a:solidFill>
                  <a:srgbClr val="FF0000"/>
                </a:solidFill>
              </a:rPr>
              <a:t>7.0%</a:t>
            </a:r>
            <a:r>
              <a:rPr lang="en-US" sz="1400" dirty="0"/>
              <a:t> </a:t>
            </a:r>
          </a:p>
          <a:p>
            <a:pPr algn="ctr"/>
            <a:r>
              <a:rPr lang="en-US" dirty="0"/>
              <a:t>US$68.6B 31-May-20,      </a:t>
            </a:r>
            <a:r>
              <a:rPr lang="en-US" sz="1400" dirty="0">
                <a:solidFill>
                  <a:srgbClr val="FF0000"/>
                </a:solidFill>
              </a:rPr>
              <a:t>4.6%</a:t>
            </a:r>
          </a:p>
          <a:p>
            <a:pPr algn="ctr"/>
            <a:r>
              <a:rPr lang="en-US" dirty="0"/>
              <a:t>US$70.1B 19-Jun-20,        </a:t>
            </a:r>
            <a:r>
              <a:rPr lang="en-US" sz="1400" dirty="0">
                <a:solidFill>
                  <a:srgbClr val="FF0000"/>
                </a:solidFill>
              </a:rPr>
              <a:t>2.7%</a:t>
            </a:r>
            <a:endParaRPr lang="en-US" sz="1400" dirty="0"/>
          </a:p>
          <a:p>
            <a:pPr algn="ctr"/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A5AC65-034B-4EB5-A964-798913BEB545}"/>
              </a:ext>
            </a:extLst>
          </p:cNvPr>
          <p:cNvCxnSpPr>
            <a:cxnSpLocks/>
          </p:cNvCxnSpPr>
          <p:nvPr/>
        </p:nvCxnSpPr>
        <p:spPr>
          <a:xfrm>
            <a:off x="4079081" y="4000249"/>
            <a:ext cx="864394" cy="77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B0DB729-CBA5-43D8-8084-DBF721740BA4}"/>
              </a:ext>
            </a:extLst>
          </p:cNvPr>
          <p:cNvCxnSpPr>
            <a:cxnSpLocks/>
          </p:cNvCxnSpPr>
          <p:nvPr/>
        </p:nvCxnSpPr>
        <p:spPr>
          <a:xfrm flipV="1">
            <a:off x="5214938" y="4487939"/>
            <a:ext cx="0" cy="520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E04921-8F48-4C62-B5D7-4D142CEAEC25}"/>
              </a:ext>
            </a:extLst>
          </p:cNvPr>
          <p:cNvCxnSpPr>
            <a:cxnSpLocks/>
          </p:cNvCxnSpPr>
          <p:nvPr/>
        </p:nvCxnSpPr>
        <p:spPr>
          <a:xfrm>
            <a:off x="5720941" y="3608583"/>
            <a:ext cx="3225" cy="468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C2C38C2A-2985-4687-8402-549C0F563B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3" y="1081843"/>
            <a:ext cx="8557606" cy="571293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64F6EB5-B46C-4BCD-8325-F4B3A037CB6D}"/>
              </a:ext>
            </a:extLst>
          </p:cNvPr>
          <p:cNvSpPr>
            <a:spLocks/>
          </p:cNvSpPr>
          <p:nvPr/>
        </p:nvSpPr>
        <p:spPr>
          <a:xfrm>
            <a:off x="4105315" y="3467489"/>
            <a:ext cx="962025" cy="57357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2007 US$41.7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D28A26-40BF-4B97-8E39-83CEA6EC55E5}"/>
              </a:ext>
            </a:extLst>
          </p:cNvPr>
          <p:cNvSpPr>
            <a:spLocks/>
          </p:cNvSpPr>
          <p:nvPr/>
        </p:nvSpPr>
        <p:spPr>
          <a:xfrm>
            <a:off x="5361610" y="3426679"/>
            <a:ext cx="962025" cy="57357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2010 US$41.4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7E8132-4F36-4D07-B63A-A30381827834}"/>
              </a:ext>
            </a:extLst>
          </p:cNvPr>
          <p:cNvSpPr>
            <a:spLocks/>
          </p:cNvSpPr>
          <p:nvPr/>
        </p:nvSpPr>
        <p:spPr>
          <a:xfrm>
            <a:off x="4822111" y="4794271"/>
            <a:ext cx="962025" cy="57357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2008 US$31.3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C0C152D-1C5F-427C-BB4E-BA8A57D62096}"/>
              </a:ext>
            </a:extLst>
          </p:cNvPr>
          <p:cNvCxnSpPr>
            <a:cxnSpLocks/>
          </p:cNvCxnSpPr>
          <p:nvPr/>
        </p:nvCxnSpPr>
        <p:spPr>
          <a:xfrm>
            <a:off x="5196477" y="4326014"/>
            <a:ext cx="0" cy="4019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6817637-232A-4DAC-8A51-0A53354CF841}"/>
              </a:ext>
            </a:extLst>
          </p:cNvPr>
          <p:cNvSpPr txBox="1"/>
          <p:nvPr/>
        </p:nvSpPr>
        <p:spPr>
          <a:xfrm>
            <a:off x="4724402" y="4367921"/>
            <a:ext cx="4667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25%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F841E2F-3F83-4FB2-A54E-BD658ED19CFE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8248650" y="2771775"/>
            <a:ext cx="2053815" cy="766002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22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240"/>
          </a:xfrm>
        </p:spPr>
        <p:txBody>
          <a:bodyPr>
            <a:normAutofit fontScale="90000"/>
          </a:bodyPr>
          <a:lstStyle/>
          <a:p>
            <a:pPr algn="ctr"/>
            <a:b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Weekly </a:t>
            </a:r>
            <a:r>
              <a:rPr lang="fr-FR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Fund</a:t>
            </a:r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 Performance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0" y="5417878"/>
            <a:ext cx="12192000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B6E2FF6-0BE5-4B5F-A7A7-93DF2C6B4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21457"/>
            <a:ext cx="11966942" cy="396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75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75F6DD-B856-4CD8-BEEA-861E1FC97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57" y="643466"/>
            <a:ext cx="4373285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9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C53CC-89B4-4B21-9FA7-09D60B7F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24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u="sng" dirty="0">
                <a:latin typeface="Calibri" panose="020F0502020204030204" pitchFamily="34" charset="0"/>
                <a:cs typeface="Calibri" panose="020F0502020204030204" pitchFamily="34" charset="0"/>
              </a:rPr>
              <a:t>Strategic Asset Allocation vs. Actual Portfolio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9CECB-5A52-47B6-A6AF-E44D3D271E49}"/>
              </a:ext>
            </a:extLst>
          </p:cNvPr>
          <p:cNvSpPr/>
          <p:nvPr/>
        </p:nvSpPr>
        <p:spPr>
          <a:xfrm>
            <a:off x="38207" y="5532794"/>
            <a:ext cx="12192000" cy="1440122"/>
          </a:xfrm>
          <a:prstGeom prst="rect">
            <a:avLst/>
          </a:prstGeom>
          <a:solidFill>
            <a:srgbClr val="4F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E9B2D-9E10-4071-AE54-931384E9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86" y="5481094"/>
            <a:ext cx="1299656" cy="131368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6A67651-7FCB-4268-9B38-062CA966D1D8}"/>
              </a:ext>
            </a:extLst>
          </p:cNvPr>
          <p:cNvSpPr/>
          <p:nvPr/>
        </p:nvSpPr>
        <p:spPr>
          <a:xfrm>
            <a:off x="5952588" y="1570007"/>
            <a:ext cx="1781711" cy="265909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70257C-C1C3-4EB6-A918-EA80F51993E3}"/>
              </a:ext>
            </a:extLst>
          </p:cNvPr>
          <p:cNvSpPr/>
          <p:nvPr/>
        </p:nvSpPr>
        <p:spPr>
          <a:xfrm>
            <a:off x="9449072" y="1570007"/>
            <a:ext cx="1868042" cy="265909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A772AE00-FDC1-41D7-9E4F-98F07CB1FF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3200" y="1300163"/>
            <a:ext cx="11682413" cy="4014788"/>
            <a:chOff x="128" y="819"/>
            <a:chExt cx="7359" cy="25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BD32E6C4-EA3E-48FD-8D32-8139BE1046D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4" y="825"/>
              <a:ext cx="7018" cy="2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53736525-2651-479C-9524-1F02D61EA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825"/>
              <a:ext cx="2542" cy="172"/>
            </a:xfrm>
            <a:prstGeom prst="rect">
              <a:avLst/>
            </a:prstGeom>
            <a:solidFill>
              <a:srgbClr val="BDD7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82002276-678D-47B9-A05C-D4C792747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" y="825"/>
              <a:ext cx="4482" cy="172"/>
            </a:xfrm>
            <a:prstGeom prst="rect">
              <a:avLst/>
            </a:prstGeom>
            <a:solidFill>
              <a:srgbClr val="9BC2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846F9147-F3DC-4FA7-AB80-C7F8BD217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991"/>
              <a:ext cx="7018" cy="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FAF97F66-66FC-4B2D-974E-2F54B98F8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1823"/>
              <a:ext cx="7018" cy="172"/>
            </a:xfrm>
            <a:prstGeom prst="rect">
              <a:avLst/>
            </a:prstGeom>
            <a:solidFill>
              <a:srgbClr val="D9E1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989A5F12-8144-4EAF-A847-B264178BF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1989"/>
              <a:ext cx="7018" cy="3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338693AA-FD04-4215-B81A-2DB3A5285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2322"/>
              <a:ext cx="7018" cy="172"/>
            </a:xfrm>
            <a:prstGeom prst="rect">
              <a:avLst/>
            </a:prstGeom>
            <a:solidFill>
              <a:srgbClr val="D9E1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2216CD24-5729-42D9-9AE1-8CB527F07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2488"/>
              <a:ext cx="7018" cy="17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47A06207-2D96-4C44-BDC9-BC9E1AB73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2654"/>
              <a:ext cx="7018" cy="6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35B3C5B9-31C6-4653-A06C-D906826BB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003"/>
              <a:ext cx="63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Asset Class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A298EE8F-596E-4E56-BF97-E94DAE2A2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2" y="1003"/>
              <a:ext cx="54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SAA 2015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5">
              <a:extLst>
                <a:ext uri="{FF2B5EF4-FFF2-40B4-BE49-F238E27FC236}">
                  <a16:creationId xmlns:a16="http://schemas.microsoft.com/office/drawing/2014/main" id="{E71DAF0B-7369-41C6-85BA-3D3A28171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0" y="1003"/>
              <a:ext cx="54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SAA 2019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D771920B-CEDA-4B1D-B1C7-776478C42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1" y="1003"/>
              <a:ext cx="56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30-Jun-19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7">
              <a:extLst>
                <a:ext uri="{FF2B5EF4-FFF2-40B4-BE49-F238E27FC236}">
                  <a16:creationId xmlns:a16="http://schemas.microsoft.com/office/drawing/2014/main" id="{84A177C3-4620-4305-86D6-1B47F618D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7" y="1003"/>
              <a:ext cx="56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31-May-20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8">
              <a:extLst>
                <a:ext uri="{FF2B5EF4-FFF2-40B4-BE49-F238E27FC236}">
                  <a16:creationId xmlns:a16="http://schemas.microsoft.com/office/drawing/2014/main" id="{B4C81DEA-D7AA-48F1-A8D4-113F7EA9F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169"/>
              <a:ext cx="8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Global Equities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9">
              <a:extLst>
                <a:ext uri="{FF2B5EF4-FFF2-40B4-BE49-F238E27FC236}">
                  <a16:creationId xmlns:a16="http://schemas.microsoft.com/office/drawing/2014/main" id="{78FAA068-7739-4F5D-9B71-A14C56F0F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" y="1169"/>
              <a:ext cx="18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0">
              <a:extLst>
                <a:ext uri="{FF2B5EF4-FFF2-40B4-BE49-F238E27FC236}">
                  <a16:creationId xmlns:a16="http://schemas.microsoft.com/office/drawing/2014/main" id="{A681205F-6605-4CF6-BEF6-33E7FCCB6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6" y="1169"/>
              <a:ext cx="18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1">
              <a:extLst>
                <a:ext uri="{FF2B5EF4-FFF2-40B4-BE49-F238E27FC236}">
                  <a16:creationId xmlns:a16="http://schemas.microsoft.com/office/drawing/2014/main" id="{19D42405-CD87-4FD7-81FB-90D165AE6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" y="1169"/>
              <a:ext cx="284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56.9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2">
              <a:extLst>
                <a:ext uri="{FF2B5EF4-FFF2-40B4-BE49-F238E27FC236}">
                  <a16:creationId xmlns:a16="http://schemas.microsoft.com/office/drawing/2014/main" id="{CA906FC2-DD55-44C0-AE82-6559876DE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7" y="1169"/>
              <a:ext cx="22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55.2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43A00C44-C895-429F-AECB-95EFEF72C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335"/>
              <a:ext cx="76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Private Equity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id="{B27FAA8B-1618-4840-B9F4-A9669D67A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2" y="1335"/>
              <a:ext cx="1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6F320774-B07F-4C3E-8C70-6D1CDB799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0" y="1335"/>
              <a:ext cx="1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6">
              <a:extLst>
                <a:ext uri="{FF2B5EF4-FFF2-40B4-BE49-F238E27FC236}">
                  <a16:creationId xmlns:a16="http://schemas.microsoft.com/office/drawing/2014/main" id="{5D21B068-87CA-4F16-AF74-BA514D57F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8" y="1335"/>
              <a:ext cx="22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4.7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7">
              <a:extLst>
                <a:ext uri="{FF2B5EF4-FFF2-40B4-BE49-F238E27FC236}">
                  <a16:creationId xmlns:a16="http://schemas.microsoft.com/office/drawing/2014/main" id="{8B63E482-132D-496C-9E52-7CEB131B2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1" y="1335"/>
              <a:ext cx="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4.9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8">
              <a:extLst>
                <a:ext uri="{FF2B5EF4-FFF2-40B4-BE49-F238E27FC236}">
                  <a16:creationId xmlns:a16="http://schemas.microsoft.com/office/drawing/2014/main" id="{5FB95630-BBF1-4E7D-AFAB-FF4561739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502"/>
              <a:ext cx="62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Real Estate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9">
              <a:extLst>
                <a:ext uri="{FF2B5EF4-FFF2-40B4-BE49-F238E27FC236}">
                  <a16:creationId xmlns:a16="http://schemas.microsoft.com/office/drawing/2014/main" id="{69D684B5-44E6-4831-9781-D358F7EA7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2" y="1502"/>
              <a:ext cx="1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0">
              <a:extLst>
                <a:ext uri="{FF2B5EF4-FFF2-40B4-BE49-F238E27FC236}">
                  <a16:creationId xmlns:a16="http://schemas.microsoft.com/office/drawing/2014/main" id="{20C029EA-FE76-41E1-8262-8FB42AF47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6" y="1502"/>
              <a:ext cx="18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1">
              <a:extLst>
                <a:ext uri="{FF2B5EF4-FFF2-40B4-BE49-F238E27FC236}">
                  <a16:creationId xmlns:a16="http://schemas.microsoft.com/office/drawing/2014/main" id="{CE1286BA-5D57-4BE1-A553-67E2EFEFE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8" y="1502"/>
              <a:ext cx="22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2">
              <a:extLst>
                <a:ext uri="{FF2B5EF4-FFF2-40B4-BE49-F238E27FC236}">
                  <a16:creationId xmlns:a16="http://schemas.microsoft.com/office/drawing/2014/main" id="{70B08485-6EAB-44D3-ADEC-4FB8F036D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8" y="1501"/>
              <a:ext cx="19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3">
              <a:extLst>
                <a:ext uri="{FF2B5EF4-FFF2-40B4-BE49-F238E27FC236}">
                  <a16:creationId xmlns:a16="http://schemas.microsoft.com/office/drawing/2014/main" id="{0B43C4AE-EEC7-4DDB-BF2C-F2F0B0F0E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668"/>
              <a:ext cx="631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Real Assets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4">
              <a:extLst>
                <a:ext uri="{FF2B5EF4-FFF2-40B4-BE49-F238E27FC236}">
                  <a16:creationId xmlns:a16="http://schemas.microsoft.com/office/drawing/2014/main" id="{BE46A4F5-8F03-4808-BCB3-E6145C03C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0" y="1668"/>
              <a:ext cx="1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5">
              <a:extLst>
                <a:ext uri="{FF2B5EF4-FFF2-40B4-BE49-F238E27FC236}">
                  <a16:creationId xmlns:a16="http://schemas.microsoft.com/office/drawing/2014/main" id="{28110C22-4EB8-4E50-B75F-EC9E39514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1" y="1668"/>
              <a:ext cx="22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0.3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6">
              <a:extLst>
                <a:ext uri="{FF2B5EF4-FFF2-40B4-BE49-F238E27FC236}">
                  <a16:creationId xmlns:a16="http://schemas.microsoft.com/office/drawing/2014/main" id="{E5A519EE-967D-4CD6-BD89-E3D7B666D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1834"/>
              <a:ext cx="150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Subtotal (GROWTH ASSETS)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7">
              <a:extLst>
                <a:ext uri="{FF2B5EF4-FFF2-40B4-BE49-F238E27FC236}">
                  <a16:creationId xmlns:a16="http://schemas.microsoft.com/office/drawing/2014/main" id="{3BBC2AA9-3770-4928-B60B-40A442E6A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" y="1834"/>
              <a:ext cx="19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8">
              <a:extLst>
                <a:ext uri="{FF2B5EF4-FFF2-40B4-BE49-F238E27FC236}">
                  <a16:creationId xmlns:a16="http://schemas.microsoft.com/office/drawing/2014/main" id="{459CB017-7C34-4E5A-B52D-645BB7730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6" y="1834"/>
              <a:ext cx="19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9">
              <a:extLst>
                <a:ext uri="{FF2B5EF4-FFF2-40B4-BE49-F238E27FC236}">
                  <a16:creationId xmlns:a16="http://schemas.microsoft.com/office/drawing/2014/main" id="{7E64B47D-1626-41CC-8236-29596B3A6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" y="1834"/>
              <a:ext cx="29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68.5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0">
              <a:extLst>
                <a:ext uri="{FF2B5EF4-FFF2-40B4-BE49-F238E27FC236}">
                  <a16:creationId xmlns:a16="http://schemas.microsoft.com/office/drawing/2014/main" id="{3EB02D6C-F769-42FC-A9CE-077F55D2F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7" y="1834"/>
              <a:ext cx="2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67.8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1">
              <a:extLst>
                <a:ext uri="{FF2B5EF4-FFF2-40B4-BE49-F238E27FC236}">
                  <a16:creationId xmlns:a16="http://schemas.microsoft.com/office/drawing/2014/main" id="{B569737C-A92E-47EF-B4C9-11582864A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2001"/>
              <a:ext cx="109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Global Fixed Income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2">
              <a:extLst>
                <a:ext uri="{FF2B5EF4-FFF2-40B4-BE49-F238E27FC236}">
                  <a16:creationId xmlns:a16="http://schemas.microsoft.com/office/drawing/2014/main" id="{C5C56B37-CB8D-425A-8F26-CAB0C2A23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3" y="2001"/>
              <a:ext cx="284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26.5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3">
              <a:extLst>
                <a:ext uri="{FF2B5EF4-FFF2-40B4-BE49-F238E27FC236}">
                  <a16:creationId xmlns:a16="http://schemas.microsoft.com/office/drawing/2014/main" id="{7C7680FC-D640-4874-AFF7-A6F0DAB0E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6" y="2001"/>
              <a:ext cx="18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4">
              <a:extLst>
                <a:ext uri="{FF2B5EF4-FFF2-40B4-BE49-F238E27FC236}">
                  <a16:creationId xmlns:a16="http://schemas.microsoft.com/office/drawing/2014/main" id="{7704CABB-867B-4E0A-889A-D0AB009E6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" y="2001"/>
              <a:ext cx="284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26.1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5">
              <a:extLst>
                <a:ext uri="{FF2B5EF4-FFF2-40B4-BE49-F238E27FC236}">
                  <a16:creationId xmlns:a16="http://schemas.microsoft.com/office/drawing/2014/main" id="{5A3AC40B-DD6A-4FB3-B67C-D06A16BFC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0" y="1994"/>
              <a:ext cx="22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28.8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6">
              <a:extLst>
                <a:ext uri="{FF2B5EF4-FFF2-40B4-BE49-F238E27FC236}">
                  <a16:creationId xmlns:a16="http://schemas.microsoft.com/office/drawing/2014/main" id="{DE92E885-B108-48B7-B4E4-BDBA6F80D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2167"/>
              <a:ext cx="103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Cash &amp; Equivalents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7">
              <a:extLst>
                <a:ext uri="{FF2B5EF4-FFF2-40B4-BE49-F238E27FC236}">
                  <a16:creationId xmlns:a16="http://schemas.microsoft.com/office/drawing/2014/main" id="{BF3D39C1-2C83-44EA-919E-2A35A7254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7" y="2167"/>
              <a:ext cx="22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1.5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8">
              <a:extLst>
                <a:ext uri="{FF2B5EF4-FFF2-40B4-BE49-F238E27FC236}">
                  <a16:creationId xmlns:a16="http://schemas.microsoft.com/office/drawing/2014/main" id="{4DD23456-291E-41BE-AF8E-CF5CA8173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0" y="2167"/>
              <a:ext cx="12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9">
              <a:extLst>
                <a:ext uri="{FF2B5EF4-FFF2-40B4-BE49-F238E27FC236}">
                  <a16:creationId xmlns:a16="http://schemas.microsoft.com/office/drawing/2014/main" id="{B76D2245-79AF-4754-87F7-419D8F984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8" y="2167"/>
              <a:ext cx="22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5.5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0">
              <a:extLst>
                <a:ext uri="{FF2B5EF4-FFF2-40B4-BE49-F238E27FC236}">
                  <a16:creationId xmlns:a16="http://schemas.microsoft.com/office/drawing/2014/main" id="{BB4B0CC3-C46F-4AFA-9658-61E012E4D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1" y="2167"/>
              <a:ext cx="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1">
              <a:extLst>
                <a:ext uri="{FF2B5EF4-FFF2-40B4-BE49-F238E27FC236}">
                  <a16:creationId xmlns:a16="http://schemas.microsoft.com/office/drawing/2014/main" id="{2223DC80-7920-49BD-9F8B-83FE4BD0A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2333"/>
              <a:ext cx="178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Subtotal (NON GROWTH ASSETS)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2">
              <a:extLst>
                <a:ext uri="{FF2B5EF4-FFF2-40B4-BE49-F238E27FC236}">
                  <a16:creationId xmlns:a16="http://schemas.microsoft.com/office/drawing/2014/main" id="{2E264357-5C83-461B-BCC7-BEF751F14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" y="2333"/>
              <a:ext cx="19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3">
              <a:extLst>
                <a:ext uri="{FF2B5EF4-FFF2-40B4-BE49-F238E27FC236}">
                  <a16:creationId xmlns:a16="http://schemas.microsoft.com/office/drawing/2014/main" id="{9F868D99-D374-4659-83B4-297C61AE1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6" y="2333"/>
              <a:ext cx="19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4">
              <a:extLst>
                <a:ext uri="{FF2B5EF4-FFF2-40B4-BE49-F238E27FC236}">
                  <a16:creationId xmlns:a16="http://schemas.microsoft.com/office/drawing/2014/main" id="{AE1DC482-575B-429F-8377-E29868455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" y="2333"/>
              <a:ext cx="29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31.5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5">
              <a:extLst>
                <a:ext uri="{FF2B5EF4-FFF2-40B4-BE49-F238E27FC236}">
                  <a16:creationId xmlns:a16="http://schemas.microsoft.com/office/drawing/2014/main" id="{F4EF0EB7-F8B8-4501-A977-D3EB43861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7" y="2333"/>
              <a:ext cx="2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32.2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6">
              <a:extLst>
                <a:ext uri="{FF2B5EF4-FFF2-40B4-BE49-F238E27FC236}">
                  <a16:creationId xmlns:a16="http://schemas.microsoft.com/office/drawing/2014/main" id="{507EE6A9-2FAF-42A6-8EAC-6CA0569B5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" y="2500"/>
              <a:ext cx="60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7">
              <a:extLst>
                <a:ext uri="{FF2B5EF4-FFF2-40B4-BE49-F238E27FC236}">
                  <a16:creationId xmlns:a16="http://schemas.microsoft.com/office/drawing/2014/main" id="{BC52C6A6-C0B9-4278-B0FF-9539DCA11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500"/>
              <a:ext cx="25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8">
              <a:extLst>
                <a:ext uri="{FF2B5EF4-FFF2-40B4-BE49-F238E27FC236}">
                  <a16:creationId xmlns:a16="http://schemas.microsoft.com/office/drawing/2014/main" id="{C6D0AF2E-937A-4ABC-9CCD-DC129A83B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7" y="2500"/>
              <a:ext cx="25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9">
              <a:extLst>
                <a:ext uri="{FF2B5EF4-FFF2-40B4-BE49-F238E27FC236}">
                  <a16:creationId xmlns:a16="http://schemas.microsoft.com/office/drawing/2014/main" id="{B3D6C483-517E-4B0C-B2EB-C5D3A5E74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5" y="2500"/>
              <a:ext cx="35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100.0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0">
              <a:extLst>
                <a:ext uri="{FF2B5EF4-FFF2-40B4-BE49-F238E27FC236}">
                  <a16:creationId xmlns:a16="http://schemas.microsoft.com/office/drawing/2014/main" id="{A28C730D-AC7C-4ACC-8C08-9613A3491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4" y="2500"/>
              <a:ext cx="25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1">
              <a:extLst>
                <a:ext uri="{FF2B5EF4-FFF2-40B4-BE49-F238E27FC236}">
                  <a16:creationId xmlns:a16="http://schemas.microsoft.com/office/drawing/2014/main" id="{F5816437-1F6D-4EFC-9F99-3ACB09807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" y="2700"/>
              <a:ext cx="3623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SAA or Strategic Asset Allocation represents long-term asset allocation targets and ranges.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4B6C9934-3588-4C64-A051-1F6CA37EE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" y="2867"/>
              <a:ext cx="7336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SAA 2015 - targets effective 1 August 2015, based on the 2015 ALM study, SAA 2019 - targets effective 1 October 2019, based on the 2019 ALM study and IPS approved on 6 August 2019.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3">
              <a:extLst>
                <a:ext uri="{FF2B5EF4-FFF2-40B4-BE49-F238E27FC236}">
                  <a16:creationId xmlns:a16="http://schemas.microsoft.com/office/drawing/2014/main" id="{38DD3621-1883-4571-A06D-FD6375C4A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" y="3021"/>
              <a:ext cx="290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Note: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4">
              <a:extLst>
                <a:ext uri="{FF2B5EF4-FFF2-40B4-BE49-F238E27FC236}">
                  <a16:creationId xmlns:a16="http://schemas.microsoft.com/office/drawing/2014/main" id="{76410372-01CD-4D7F-A454-AB2F1AFC1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" y="3119"/>
              <a:ext cx="22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65">
              <a:extLst>
                <a:ext uri="{FF2B5EF4-FFF2-40B4-BE49-F238E27FC236}">
                  <a16:creationId xmlns:a16="http://schemas.microsoft.com/office/drawing/2014/main" id="{0AA51FDB-D4FB-4983-BFBB-867C91092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" y="3021"/>
              <a:ext cx="4015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Investments in Private Equity, Real Estate and Real Assets cannot be bought or sold at a short notice.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755D50ED-2D19-4B09-8742-CE9BB792D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" y="3199"/>
              <a:ext cx="6080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They are not affected by short-term asset allocation decisions, which are limited to public markets such as Global Equities, Global Fixed Income and Cash. 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7">
              <a:extLst>
                <a:ext uri="{FF2B5EF4-FFF2-40B4-BE49-F238E27FC236}">
                  <a16:creationId xmlns:a16="http://schemas.microsoft.com/office/drawing/2014/main" id="{96FA0740-C721-4728-B1AD-5DC92E520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3" y="837"/>
              <a:ext cx="1638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Strategic Allocation Target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8">
              <a:extLst>
                <a:ext uri="{FF2B5EF4-FFF2-40B4-BE49-F238E27FC236}">
                  <a16:creationId xmlns:a16="http://schemas.microsoft.com/office/drawing/2014/main" id="{C3125F2C-3037-4B45-9CB5-AC783D199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9" y="837"/>
              <a:ext cx="153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Actual Portfolio Weights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Line 69">
              <a:extLst>
                <a:ext uri="{FF2B5EF4-FFF2-40B4-BE49-F238E27FC236}">
                  <a16:creationId xmlns:a16="http://schemas.microsoft.com/office/drawing/2014/main" id="{77CE8CAB-ED5C-48F1-A134-53447697FC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70">
              <a:extLst>
                <a:ext uri="{FF2B5EF4-FFF2-40B4-BE49-F238E27FC236}">
                  <a16:creationId xmlns:a16="http://schemas.microsoft.com/office/drawing/2014/main" id="{11E0F145-A3D7-48CB-B48C-FE0DC5667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71">
              <a:extLst>
                <a:ext uri="{FF2B5EF4-FFF2-40B4-BE49-F238E27FC236}">
                  <a16:creationId xmlns:a16="http://schemas.microsoft.com/office/drawing/2014/main" id="{A068665D-04D4-45CB-83A9-4AADDA5B44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72">
              <a:extLst>
                <a:ext uri="{FF2B5EF4-FFF2-40B4-BE49-F238E27FC236}">
                  <a16:creationId xmlns:a16="http://schemas.microsoft.com/office/drawing/2014/main" id="{AC7BAEC9-28A5-4B6F-B183-CA2BDF600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73">
              <a:extLst>
                <a:ext uri="{FF2B5EF4-FFF2-40B4-BE49-F238E27FC236}">
                  <a16:creationId xmlns:a16="http://schemas.microsoft.com/office/drawing/2014/main" id="{0E155594-FBEB-440B-A344-97E59AA9CA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0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Rectangle 74">
              <a:extLst>
                <a:ext uri="{FF2B5EF4-FFF2-40B4-BE49-F238E27FC236}">
                  <a16:creationId xmlns:a16="http://schemas.microsoft.com/office/drawing/2014/main" id="{80C34ECB-0B36-4DA4-93EF-D481BA116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5">
              <a:extLst>
                <a:ext uri="{FF2B5EF4-FFF2-40B4-BE49-F238E27FC236}">
                  <a16:creationId xmlns:a16="http://schemas.microsoft.com/office/drawing/2014/main" id="{4BA0DD1F-2BD0-4D6C-9F83-1BA62B9F6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19"/>
              <a:ext cx="70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76">
              <a:extLst>
                <a:ext uri="{FF2B5EF4-FFF2-40B4-BE49-F238E27FC236}">
                  <a16:creationId xmlns:a16="http://schemas.microsoft.com/office/drawing/2014/main" id="{431AF88D-A6C8-425B-81BA-A63883C9DA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46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77">
              <a:extLst>
                <a:ext uri="{FF2B5EF4-FFF2-40B4-BE49-F238E27FC236}">
                  <a16:creationId xmlns:a16="http://schemas.microsoft.com/office/drawing/2014/main" id="{FE3DCC50-6CCD-4159-B1DC-D9BBD975A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6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78">
              <a:extLst>
                <a:ext uri="{FF2B5EF4-FFF2-40B4-BE49-F238E27FC236}">
                  <a16:creationId xmlns:a16="http://schemas.microsoft.com/office/drawing/2014/main" id="{CAA93DBA-9728-4151-A529-4946FF0A7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1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Rectangle 79">
              <a:extLst>
                <a:ext uri="{FF2B5EF4-FFF2-40B4-BE49-F238E27FC236}">
                  <a16:creationId xmlns:a16="http://schemas.microsoft.com/office/drawing/2014/main" id="{D7E905CE-88D8-4797-8FC1-6E16EB983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80">
              <a:extLst>
                <a:ext uri="{FF2B5EF4-FFF2-40B4-BE49-F238E27FC236}">
                  <a16:creationId xmlns:a16="http://schemas.microsoft.com/office/drawing/2014/main" id="{FC85E939-E041-4914-8AD8-205AC17846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63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81">
              <a:extLst>
                <a:ext uri="{FF2B5EF4-FFF2-40B4-BE49-F238E27FC236}">
                  <a16:creationId xmlns:a16="http://schemas.microsoft.com/office/drawing/2014/main" id="{98F13906-3145-4CF5-941E-888AB3FC4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3" y="81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82">
              <a:extLst>
                <a:ext uri="{FF2B5EF4-FFF2-40B4-BE49-F238E27FC236}">
                  <a16:creationId xmlns:a16="http://schemas.microsoft.com/office/drawing/2014/main" id="{E964419E-1E57-4EA7-812E-E587AD985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991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Rectangle 83">
              <a:extLst>
                <a:ext uri="{FF2B5EF4-FFF2-40B4-BE49-F238E27FC236}">
                  <a16:creationId xmlns:a16="http://schemas.microsoft.com/office/drawing/2014/main" id="{AA7A3919-E8CF-4214-A67E-706FB741A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991"/>
              <a:ext cx="700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4">
              <a:extLst>
                <a:ext uri="{FF2B5EF4-FFF2-40B4-BE49-F238E27FC236}">
                  <a16:creationId xmlns:a16="http://schemas.microsoft.com/office/drawing/2014/main" id="{75E34D27-8D09-4B40-9ED2-EF8740DF0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1158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Rectangle 85">
              <a:extLst>
                <a:ext uri="{FF2B5EF4-FFF2-40B4-BE49-F238E27FC236}">
                  <a16:creationId xmlns:a16="http://schemas.microsoft.com/office/drawing/2014/main" id="{F050859F-F55B-44D2-92FC-F5647820C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1158"/>
              <a:ext cx="700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6">
              <a:extLst>
                <a:ext uri="{FF2B5EF4-FFF2-40B4-BE49-F238E27FC236}">
                  <a16:creationId xmlns:a16="http://schemas.microsoft.com/office/drawing/2014/main" id="{7CD09E5C-B9E5-4DAA-93DE-D41574D1CF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1823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7">
              <a:extLst>
                <a:ext uri="{FF2B5EF4-FFF2-40B4-BE49-F238E27FC236}">
                  <a16:creationId xmlns:a16="http://schemas.microsoft.com/office/drawing/2014/main" id="{B3CF4280-4F27-44B8-8A77-B928BFDF3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1823"/>
              <a:ext cx="700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88">
              <a:extLst>
                <a:ext uri="{FF2B5EF4-FFF2-40B4-BE49-F238E27FC236}">
                  <a16:creationId xmlns:a16="http://schemas.microsoft.com/office/drawing/2014/main" id="{566C594F-BD3F-4021-9490-2E4486D4F3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1989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89">
              <a:extLst>
                <a:ext uri="{FF2B5EF4-FFF2-40B4-BE49-F238E27FC236}">
                  <a16:creationId xmlns:a16="http://schemas.microsoft.com/office/drawing/2014/main" id="{492EE2D5-F839-4601-963F-D09AB9918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1989"/>
              <a:ext cx="700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90">
              <a:extLst>
                <a:ext uri="{FF2B5EF4-FFF2-40B4-BE49-F238E27FC236}">
                  <a16:creationId xmlns:a16="http://schemas.microsoft.com/office/drawing/2014/main" id="{BF0D6970-AE7F-4E5D-BD07-C55D5A1DC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322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91">
              <a:extLst>
                <a:ext uri="{FF2B5EF4-FFF2-40B4-BE49-F238E27FC236}">
                  <a16:creationId xmlns:a16="http://schemas.microsoft.com/office/drawing/2014/main" id="{E6D0C364-D31B-43A5-9372-FFA7B08D0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2322"/>
              <a:ext cx="700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92">
              <a:extLst>
                <a:ext uri="{FF2B5EF4-FFF2-40B4-BE49-F238E27FC236}">
                  <a16:creationId xmlns:a16="http://schemas.microsoft.com/office/drawing/2014/main" id="{C0E5599D-1E75-4A44-84D2-FA6BA6CA93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488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93">
              <a:extLst>
                <a:ext uri="{FF2B5EF4-FFF2-40B4-BE49-F238E27FC236}">
                  <a16:creationId xmlns:a16="http://schemas.microsoft.com/office/drawing/2014/main" id="{3BFE0AC9-7E7C-49D2-9BAE-1CD365823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2488"/>
              <a:ext cx="700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94">
              <a:extLst>
                <a:ext uri="{FF2B5EF4-FFF2-40B4-BE49-F238E27FC236}">
                  <a16:creationId xmlns:a16="http://schemas.microsoft.com/office/drawing/2014/main" id="{D7442D74-0528-4F96-AAC2-C9EEB6F812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831"/>
              <a:ext cx="0" cy="18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95">
              <a:extLst>
                <a:ext uri="{FF2B5EF4-FFF2-40B4-BE49-F238E27FC236}">
                  <a16:creationId xmlns:a16="http://schemas.microsoft.com/office/drawing/2014/main" id="{F677495E-2589-40F2-B0AE-A9A4C9C3C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" y="831"/>
              <a:ext cx="6" cy="182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96">
              <a:extLst>
                <a:ext uri="{FF2B5EF4-FFF2-40B4-BE49-F238E27FC236}">
                  <a16:creationId xmlns:a16="http://schemas.microsoft.com/office/drawing/2014/main" id="{3A3F76F9-FA6C-4308-B7B8-648592E8C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997"/>
              <a:ext cx="0" cy="16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Rectangle 97">
              <a:extLst>
                <a:ext uri="{FF2B5EF4-FFF2-40B4-BE49-F238E27FC236}">
                  <a16:creationId xmlns:a16="http://schemas.microsoft.com/office/drawing/2014/main" id="{14BF761C-4ABB-43E4-A7C1-ACC9895DC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" y="997"/>
              <a:ext cx="6" cy="16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98">
              <a:extLst>
                <a:ext uri="{FF2B5EF4-FFF2-40B4-BE49-F238E27FC236}">
                  <a16:creationId xmlns:a16="http://schemas.microsoft.com/office/drawing/2014/main" id="{5F4E038B-A42C-4F2F-942A-EE8024ECA0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" y="831"/>
              <a:ext cx="0" cy="18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99">
              <a:extLst>
                <a:ext uri="{FF2B5EF4-FFF2-40B4-BE49-F238E27FC236}">
                  <a16:creationId xmlns:a16="http://schemas.microsoft.com/office/drawing/2014/main" id="{A6B0BC75-1979-497B-AC22-C197221C6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831"/>
              <a:ext cx="6" cy="182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100">
              <a:extLst>
                <a:ext uri="{FF2B5EF4-FFF2-40B4-BE49-F238E27FC236}">
                  <a16:creationId xmlns:a16="http://schemas.microsoft.com/office/drawing/2014/main" id="{F74CA77C-7712-4B06-A0DD-D4A6CA29E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63" y="997"/>
              <a:ext cx="0" cy="16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101">
              <a:extLst>
                <a:ext uri="{FF2B5EF4-FFF2-40B4-BE49-F238E27FC236}">
                  <a16:creationId xmlns:a16="http://schemas.microsoft.com/office/drawing/2014/main" id="{77DB069C-F3BA-4165-B93B-1F768C47D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3" y="997"/>
              <a:ext cx="6" cy="16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102">
              <a:extLst>
                <a:ext uri="{FF2B5EF4-FFF2-40B4-BE49-F238E27FC236}">
                  <a16:creationId xmlns:a16="http://schemas.microsoft.com/office/drawing/2014/main" id="{A0062BF9-97F6-4F2B-BC0B-28B9149E6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654"/>
              <a:ext cx="70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Rectangle 103">
              <a:extLst>
                <a:ext uri="{FF2B5EF4-FFF2-40B4-BE49-F238E27FC236}">
                  <a16:creationId xmlns:a16="http://schemas.microsoft.com/office/drawing/2014/main" id="{0CFA5A52-C62B-49A9-8705-E42FE836A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2654"/>
              <a:ext cx="700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104">
              <a:extLst>
                <a:ext uri="{FF2B5EF4-FFF2-40B4-BE49-F238E27FC236}">
                  <a16:creationId xmlns:a16="http://schemas.microsoft.com/office/drawing/2014/main" id="{3C763DC0-9F9B-4C72-9296-4D9E0114C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" y="819"/>
              <a:ext cx="12" cy="25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Rectangle 105">
              <a:extLst>
                <a:ext uri="{FF2B5EF4-FFF2-40B4-BE49-F238E27FC236}">
                  <a16:creationId xmlns:a16="http://schemas.microsoft.com/office/drawing/2014/main" id="{08A95F50-0A97-4800-BE30-6D4C19A17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3320"/>
              <a:ext cx="701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Rectangle 106">
              <a:extLst>
                <a:ext uri="{FF2B5EF4-FFF2-40B4-BE49-F238E27FC236}">
                  <a16:creationId xmlns:a16="http://schemas.microsoft.com/office/drawing/2014/main" id="{2082474E-42F5-4D52-8463-71D77F1C6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1" y="831"/>
              <a:ext cx="11" cy="2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107">
              <a:extLst>
                <a:ext uri="{FF2B5EF4-FFF2-40B4-BE49-F238E27FC236}">
                  <a16:creationId xmlns:a16="http://schemas.microsoft.com/office/drawing/2014/main" id="{22813F81-97AF-42B4-9C9F-419E3C5054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Rectangle 108">
              <a:extLst>
                <a:ext uri="{FF2B5EF4-FFF2-40B4-BE49-F238E27FC236}">
                  <a16:creationId xmlns:a16="http://schemas.microsoft.com/office/drawing/2014/main" id="{D924C8F8-EE02-4D27-B65C-FCFC0F8D88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109">
              <a:extLst>
                <a:ext uri="{FF2B5EF4-FFF2-40B4-BE49-F238E27FC236}">
                  <a16:creationId xmlns:a16="http://schemas.microsoft.com/office/drawing/2014/main" id="{4F3B4C84-C6E0-41CD-A6F6-D37FFAC05E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110">
              <a:extLst>
                <a:ext uri="{FF2B5EF4-FFF2-40B4-BE49-F238E27FC236}">
                  <a16:creationId xmlns:a16="http://schemas.microsoft.com/office/drawing/2014/main" id="{A66E369D-EA8B-4031-A02F-2B537D728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111">
              <a:extLst>
                <a:ext uri="{FF2B5EF4-FFF2-40B4-BE49-F238E27FC236}">
                  <a16:creationId xmlns:a16="http://schemas.microsoft.com/office/drawing/2014/main" id="{BA23D3AE-5C78-42BD-830D-6EEA6BBFD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Rectangle 112">
              <a:extLst>
                <a:ext uri="{FF2B5EF4-FFF2-40B4-BE49-F238E27FC236}">
                  <a16:creationId xmlns:a16="http://schemas.microsoft.com/office/drawing/2014/main" id="{C8737690-69E5-478B-9475-DF4A38F1E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113">
              <a:extLst>
                <a:ext uri="{FF2B5EF4-FFF2-40B4-BE49-F238E27FC236}">
                  <a16:creationId xmlns:a16="http://schemas.microsoft.com/office/drawing/2014/main" id="{4E2372B8-DA77-4236-B325-EFA3F1FCC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114">
              <a:extLst>
                <a:ext uri="{FF2B5EF4-FFF2-40B4-BE49-F238E27FC236}">
                  <a16:creationId xmlns:a16="http://schemas.microsoft.com/office/drawing/2014/main" id="{48E73E12-449F-481B-B49C-948D0C5AD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115">
              <a:extLst>
                <a:ext uri="{FF2B5EF4-FFF2-40B4-BE49-F238E27FC236}">
                  <a16:creationId xmlns:a16="http://schemas.microsoft.com/office/drawing/2014/main" id="{8037EF62-384C-4922-8E5C-BD8DCD7F1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63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Rectangle 116">
              <a:extLst>
                <a:ext uri="{FF2B5EF4-FFF2-40B4-BE49-F238E27FC236}">
                  <a16:creationId xmlns:a16="http://schemas.microsoft.com/office/drawing/2014/main" id="{6937E1BB-C8AE-4CB6-88CE-5E9A9A6A7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3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117">
              <a:extLst>
                <a:ext uri="{FF2B5EF4-FFF2-40B4-BE49-F238E27FC236}">
                  <a16:creationId xmlns:a16="http://schemas.microsoft.com/office/drawing/2014/main" id="{5707A4A0-CF86-42E8-B5A4-9EA8090A0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46" y="33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118">
              <a:extLst>
                <a:ext uri="{FF2B5EF4-FFF2-40B4-BE49-F238E27FC236}">
                  <a16:creationId xmlns:a16="http://schemas.microsoft.com/office/drawing/2014/main" id="{E7273AE7-0876-4D59-8642-8D376D32C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6" y="333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119">
              <a:extLst>
                <a:ext uri="{FF2B5EF4-FFF2-40B4-BE49-F238E27FC236}">
                  <a16:creationId xmlns:a16="http://schemas.microsoft.com/office/drawing/2014/main" id="{1FC65758-BA6A-48C6-B07E-FBCFBAB0F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8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Rectangle 120">
              <a:extLst>
                <a:ext uri="{FF2B5EF4-FFF2-40B4-BE49-F238E27FC236}">
                  <a16:creationId xmlns:a16="http://schemas.microsoft.com/office/drawing/2014/main" id="{9F47A323-8C41-4F74-9CEC-FD1D76705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825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121">
              <a:extLst>
                <a:ext uri="{FF2B5EF4-FFF2-40B4-BE49-F238E27FC236}">
                  <a16:creationId xmlns:a16="http://schemas.microsoft.com/office/drawing/2014/main" id="{99CDF02B-2484-4842-A01A-615637831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9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Rectangle 122">
              <a:extLst>
                <a:ext uri="{FF2B5EF4-FFF2-40B4-BE49-F238E27FC236}">
                  <a16:creationId xmlns:a16="http://schemas.microsoft.com/office/drawing/2014/main" id="{C68D5D9A-8135-4FA8-A5D9-F5F8F38AF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99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123">
              <a:extLst>
                <a:ext uri="{FF2B5EF4-FFF2-40B4-BE49-F238E27FC236}">
                  <a16:creationId xmlns:a16="http://schemas.microsoft.com/office/drawing/2014/main" id="{58DB3BEF-7918-4C94-AF76-7EF5A3E8C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15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Rectangle 124">
              <a:extLst>
                <a:ext uri="{FF2B5EF4-FFF2-40B4-BE49-F238E27FC236}">
                  <a16:creationId xmlns:a16="http://schemas.microsoft.com/office/drawing/2014/main" id="{DFBC0F79-5960-429B-8E00-B2C174763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158"/>
              <a:ext cx="6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Line 125">
              <a:extLst>
                <a:ext uri="{FF2B5EF4-FFF2-40B4-BE49-F238E27FC236}">
                  <a16:creationId xmlns:a16="http://schemas.microsoft.com/office/drawing/2014/main" id="{0DA804C9-875B-4CEC-8E0F-F5991FE72D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32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Rectangle 126">
              <a:extLst>
                <a:ext uri="{FF2B5EF4-FFF2-40B4-BE49-F238E27FC236}">
                  <a16:creationId xmlns:a16="http://schemas.microsoft.com/office/drawing/2014/main" id="{489098DC-0BE3-4A48-A169-209B4DC4B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32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127">
              <a:extLst>
                <a:ext uri="{FF2B5EF4-FFF2-40B4-BE49-F238E27FC236}">
                  <a16:creationId xmlns:a16="http://schemas.microsoft.com/office/drawing/2014/main" id="{1A3143A5-00B2-4F4B-B757-E8E0F0714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4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128">
              <a:extLst>
                <a:ext uri="{FF2B5EF4-FFF2-40B4-BE49-F238E27FC236}">
                  <a16:creationId xmlns:a16="http://schemas.microsoft.com/office/drawing/2014/main" id="{83A48F9D-6D65-4FE7-ABDC-03CDE88F1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49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129">
              <a:extLst>
                <a:ext uri="{FF2B5EF4-FFF2-40B4-BE49-F238E27FC236}">
                  <a16:creationId xmlns:a16="http://schemas.microsoft.com/office/drawing/2014/main" id="{B408C193-BA36-4E23-97CF-3AD7EC6C6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6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Rectangle 130">
              <a:extLst>
                <a:ext uri="{FF2B5EF4-FFF2-40B4-BE49-F238E27FC236}">
                  <a16:creationId xmlns:a16="http://schemas.microsoft.com/office/drawing/2014/main" id="{CCABF4EC-3CD5-48A3-ACB8-8915D5172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657"/>
              <a:ext cx="6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Line 131">
              <a:extLst>
                <a:ext uri="{FF2B5EF4-FFF2-40B4-BE49-F238E27FC236}">
                  <a16:creationId xmlns:a16="http://schemas.microsoft.com/office/drawing/2014/main" id="{3AB9038F-EA87-4D41-8991-E6869FBFC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82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Rectangle 132">
              <a:extLst>
                <a:ext uri="{FF2B5EF4-FFF2-40B4-BE49-F238E27FC236}">
                  <a16:creationId xmlns:a16="http://schemas.microsoft.com/office/drawing/2014/main" id="{FE6BC694-1CFF-4E5D-953B-8EC694922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823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133">
              <a:extLst>
                <a:ext uri="{FF2B5EF4-FFF2-40B4-BE49-F238E27FC236}">
                  <a16:creationId xmlns:a16="http://schemas.microsoft.com/office/drawing/2014/main" id="{45CC294C-DBF3-4E32-8F35-D7013C783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198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Rectangle 134">
              <a:extLst>
                <a:ext uri="{FF2B5EF4-FFF2-40B4-BE49-F238E27FC236}">
                  <a16:creationId xmlns:a16="http://schemas.microsoft.com/office/drawing/2014/main" id="{C3542EDC-0D0F-410F-9E7A-51158B69E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198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135">
              <a:extLst>
                <a:ext uri="{FF2B5EF4-FFF2-40B4-BE49-F238E27FC236}">
                  <a16:creationId xmlns:a16="http://schemas.microsoft.com/office/drawing/2014/main" id="{F8F3A793-507E-448A-8BB6-2C2FBC062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15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Rectangle 136">
              <a:extLst>
                <a:ext uri="{FF2B5EF4-FFF2-40B4-BE49-F238E27FC236}">
                  <a16:creationId xmlns:a16="http://schemas.microsoft.com/office/drawing/2014/main" id="{9922124A-0C0F-4BDB-A446-EE731EDBA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155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Line 137">
              <a:extLst>
                <a:ext uri="{FF2B5EF4-FFF2-40B4-BE49-F238E27FC236}">
                  <a16:creationId xmlns:a16="http://schemas.microsoft.com/office/drawing/2014/main" id="{F9ABBC2F-9D4C-4542-BF9E-178F073AB6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3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138">
              <a:extLst>
                <a:ext uri="{FF2B5EF4-FFF2-40B4-BE49-F238E27FC236}">
                  <a16:creationId xmlns:a16="http://schemas.microsoft.com/office/drawing/2014/main" id="{2AB6ABD7-415E-43BF-83DF-E38BA63F4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322"/>
              <a:ext cx="6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Line 139">
              <a:extLst>
                <a:ext uri="{FF2B5EF4-FFF2-40B4-BE49-F238E27FC236}">
                  <a16:creationId xmlns:a16="http://schemas.microsoft.com/office/drawing/2014/main" id="{777800DD-BDC8-4063-853E-115CBD732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4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140">
              <a:extLst>
                <a:ext uri="{FF2B5EF4-FFF2-40B4-BE49-F238E27FC236}">
                  <a16:creationId xmlns:a16="http://schemas.microsoft.com/office/drawing/2014/main" id="{31BF0CDA-E673-4E84-A158-F96286325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488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141">
              <a:extLst>
                <a:ext uri="{FF2B5EF4-FFF2-40B4-BE49-F238E27FC236}">
                  <a16:creationId xmlns:a16="http://schemas.microsoft.com/office/drawing/2014/main" id="{A9307F7D-370A-4C87-B47F-16EF0D9D3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65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Rectangle 142">
              <a:extLst>
                <a:ext uri="{FF2B5EF4-FFF2-40B4-BE49-F238E27FC236}">
                  <a16:creationId xmlns:a16="http://schemas.microsoft.com/office/drawing/2014/main" id="{74D4AB72-1D18-482B-AA3F-B2468CB55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65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Line 143">
              <a:extLst>
                <a:ext uri="{FF2B5EF4-FFF2-40B4-BE49-F238E27FC236}">
                  <a16:creationId xmlns:a16="http://schemas.microsoft.com/office/drawing/2014/main" id="{210C1DAB-1CC0-4D56-A7AB-4FD57E27E7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82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Rectangle 144">
              <a:extLst>
                <a:ext uri="{FF2B5EF4-FFF2-40B4-BE49-F238E27FC236}">
                  <a16:creationId xmlns:a16="http://schemas.microsoft.com/office/drawing/2014/main" id="{2A9D7AD6-128D-44BA-AC62-EA19B7D41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821"/>
              <a:ext cx="6" cy="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145">
              <a:extLst>
                <a:ext uri="{FF2B5EF4-FFF2-40B4-BE49-F238E27FC236}">
                  <a16:creationId xmlns:a16="http://schemas.microsoft.com/office/drawing/2014/main" id="{3B2B3DF9-7E4A-4EDA-A11E-1A000EDDCF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29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Rectangle 146">
              <a:extLst>
                <a:ext uri="{FF2B5EF4-FFF2-40B4-BE49-F238E27FC236}">
                  <a16:creationId xmlns:a16="http://schemas.microsoft.com/office/drawing/2014/main" id="{BA47ABF0-5B4D-418D-BF47-4DDE584F5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2987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147">
              <a:extLst>
                <a:ext uri="{FF2B5EF4-FFF2-40B4-BE49-F238E27FC236}">
                  <a16:creationId xmlns:a16="http://schemas.microsoft.com/office/drawing/2014/main" id="{B2FA784A-CB72-4CE1-8AFF-5B2F41FEF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31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Rectangle 148">
              <a:extLst>
                <a:ext uri="{FF2B5EF4-FFF2-40B4-BE49-F238E27FC236}">
                  <a16:creationId xmlns:a16="http://schemas.microsoft.com/office/drawing/2014/main" id="{964F2CE2-7DBF-4F2C-B2EF-73A8ADBF6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3153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149">
              <a:extLst>
                <a:ext uri="{FF2B5EF4-FFF2-40B4-BE49-F238E27FC236}">
                  <a16:creationId xmlns:a16="http://schemas.microsoft.com/office/drawing/2014/main" id="{9B1B7519-5DC2-43F5-957D-30D532177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2" y="33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Rectangle 150">
              <a:extLst>
                <a:ext uri="{FF2B5EF4-FFF2-40B4-BE49-F238E27FC236}">
                  <a16:creationId xmlns:a16="http://schemas.microsoft.com/office/drawing/2014/main" id="{32829231-B314-4BD8-9F28-08116DD14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" y="3325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754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28BE934CF6C745A8950D97FC376928" ma:contentTypeVersion="13" ma:contentTypeDescription="Create a new document." ma:contentTypeScope="" ma:versionID="ad988ea4e8990d951e7f4a0f4742bafd">
  <xsd:schema xmlns:xsd="http://www.w3.org/2001/XMLSchema" xmlns:xs="http://www.w3.org/2001/XMLSchema" xmlns:p="http://schemas.microsoft.com/office/2006/metadata/properties" xmlns:ns3="9707f4e2-ecff-4666-9978-6680bf277be1" xmlns:ns4="bdadb0bb-89d8-4227-92a0-fa1e3b15c8d6" targetNamespace="http://schemas.microsoft.com/office/2006/metadata/properties" ma:root="true" ma:fieldsID="858ad8cdc86ee190c4d5ead968e380a9" ns3:_="" ns4:_="">
    <xsd:import namespace="9707f4e2-ecff-4666-9978-6680bf277be1"/>
    <xsd:import namespace="bdadb0bb-89d8-4227-92a0-fa1e3b15c8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07f4e2-ecff-4666-9978-6680bf277b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db0bb-89d8-4227-92a0-fa1e3b15c8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AF580C-BC72-4584-A788-27DF385A42A8}">
  <ds:schemaRefs>
    <ds:schemaRef ds:uri="9707f4e2-ecff-4666-9978-6680bf277be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dadb0bb-89d8-4227-92a0-fa1e3b15c8d6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BC91A72-9343-4217-AA8F-EEFE2B3A41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07f4e2-ecff-4666-9978-6680bf277be1"/>
    <ds:schemaRef ds:uri="bdadb0bb-89d8-4227-92a0-fa1e3b15c8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B0439F-FFAA-4C0B-A71F-7369AE05E5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389</Words>
  <Application>Microsoft Office PowerPoint</Application>
  <PresentationFormat>Widescreen</PresentationFormat>
  <Paragraphs>149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 Theme</vt:lpstr>
      <vt:lpstr>UNJSPF Investments</vt:lpstr>
      <vt:lpstr>Long-term Real Return</vt:lpstr>
      <vt:lpstr>Strategic Asset Allocation (as of 31 May 2020)</vt:lpstr>
      <vt:lpstr>Market Value of Assets</vt:lpstr>
      <vt:lpstr>Market Value of Assets</vt:lpstr>
      <vt:lpstr> Weekly Fund Performance</vt:lpstr>
      <vt:lpstr>PowerPoint Presentation</vt:lpstr>
      <vt:lpstr>Strategic Asset Allocation vs. Actual Portfolio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Strategic Plan consultation with Managers</dc:title>
  <dc:creator>Serge Gas</dc:creator>
  <cp:lastModifiedBy>Velimir Kovacevic</cp:lastModifiedBy>
  <cp:revision>61</cp:revision>
  <dcterms:created xsi:type="dcterms:W3CDTF">2020-03-05T21:55:47Z</dcterms:created>
  <dcterms:modified xsi:type="dcterms:W3CDTF">2020-06-30T15:40:01Z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0x0101007428BE934CF6C745A8950D97FC376928</vt:lpwstr>
  </property>
</Properties>
</file>