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7"/>
  </p:notesMasterIdLst>
  <p:sldIdLst>
    <p:sldId id="256" r:id="rId5"/>
    <p:sldId id="293" r:id="rId6"/>
    <p:sldId id="1210" r:id="rId7"/>
    <p:sldId id="1211" r:id="rId8"/>
    <p:sldId id="287" r:id="rId9"/>
    <p:sldId id="294" r:id="rId10"/>
    <p:sldId id="288" r:id="rId11"/>
    <p:sldId id="1208" r:id="rId12"/>
    <p:sldId id="1218" r:id="rId13"/>
    <p:sldId id="295" r:id="rId14"/>
    <p:sldId id="257" r:id="rId15"/>
    <p:sldId id="1207" r:id="rId16"/>
    <p:sldId id="297" r:id="rId17"/>
    <p:sldId id="296" r:id="rId18"/>
    <p:sldId id="279" r:id="rId19"/>
    <p:sldId id="1217" r:id="rId20"/>
    <p:sldId id="259" r:id="rId21"/>
    <p:sldId id="258" r:id="rId22"/>
    <p:sldId id="260" r:id="rId23"/>
    <p:sldId id="277" r:id="rId24"/>
    <p:sldId id="1213" r:id="rId25"/>
    <p:sldId id="1206"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semarie MCCLEAN" initials="RM" lastIdx="11" clrIdx="0">
    <p:extLst>
      <p:ext uri="{19B8F6BF-5375-455C-9EA6-DF929625EA0E}">
        <p15:presenceInfo xmlns:p15="http://schemas.microsoft.com/office/powerpoint/2012/main" userId="Rosemarie MCCLEAN" providerId="None"/>
      </p:ext>
    </p:extLst>
  </p:cmAuthor>
  <p:cmAuthor id="2" name="Maria Clarissa O'Donnell" initials="MCO" lastIdx="2" clrIdx="1">
    <p:extLst>
      <p:ext uri="{19B8F6BF-5375-455C-9EA6-DF929625EA0E}">
        <p15:presenceInfo xmlns:p15="http://schemas.microsoft.com/office/powerpoint/2012/main" userId="S-1-5-21-3237368166-3349108251-301524939-2374" providerId="AD"/>
      </p:ext>
    </p:extLst>
  </p:cmAuthor>
  <p:cmAuthor id="3" name="Serge Gas" initials="SG" lastIdx="8" clrIdx="2">
    <p:extLst>
      <p:ext uri="{19B8F6BF-5375-455C-9EA6-DF929625EA0E}">
        <p15:presenceInfo xmlns:p15="http://schemas.microsoft.com/office/powerpoint/2012/main" userId="S::serge.gas@un.org::ff1107fc-2b4b-41f3-8b8a-6b8e72182fa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40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3817" autoAdjust="0"/>
  </p:normalViewPr>
  <p:slideViewPr>
    <p:cSldViewPr snapToGrid="0">
      <p:cViewPr varScale="1">
        <p:scale>
          <a:sx n="89" d="100"/>
          <a:sy n="89" d="100"/>
        </p:scale>
        <p:origin x="12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0ECF98-702C-420A-854F-A7A6B248CADC}" type="datetimeFigureOut">
              <a:rPr lang="fr-FR" smtClean="0"/>
              <a:t>30/06/2020</a:t>
            </a:fld>
            <a:endParaRPr lang="fr-FR"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CDAE51-2A9A-46C5-AC9D-B85C37B3FE2C}" type="slidenum">
              <a:rPr lang="fr-FR" smtClean="0"/>
              <a:t>‹#›</a:t>
            </a:fld>
            <a:endParaRPr lang="fr-FR" dirty="0"/>
          </a:p>
        </p:txBody>
      </p:sp>
    </p:spTree>
    <p:extLst>
      <p:ext uri="{BB962C8B-B14F-4D97-AF65-F5344CB8AC3E}">
        <p14:creationId xmlns:p14="http://schemas.microsoft.com/office/powerpoint/2010/main" val="3203220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DC74A7-997F-42C7-97A0-B0B2FF3F9B60}"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fr-FR"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7149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CDAE51-2A9A-46C5-AC9D-B85C37B3FE2C}" type="slidenum">
              <a:rPr lang="fr-FR" smtClean="0"/>
              <a:t>3</a:t>
            </a:fld>
            <a:endParaRPr lang="fr-FR" dirty="0"/>
          </a:p>
        </p:txBody>
      </p:sp>
    </p:spTree>
    <p:extLst>
      <p:ext uri="{BB962C8B-B14F-4D97-AF65-F5344CB8AC3E}">
        <p14:creationId xmlns:p14="http://schemas.microsoft.com/office/powerpoint/2010/main" val="1167943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DC74A7-997F-42C7-97A0-B0B2FF3F9B60}"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fr-FR"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5887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CDAE51-2A9A-46C5-AC9D-B85C37B3FE2C}" type="slidenum">
              <a:rPr lang="fr-FR" smtClean="0"/>
              <a:t>11</a:t>
            </a:fld>
            <a:endParaRPr lang="fr-FR" dirty="0"/>
          </a:p>
        </p:txBody>
      </p:sp>
    </p:spTree>
    <p:extLst>
      <p:ext uri="{BB962C8B-B14F-4D97-AF65-F5344CB8AC3E}">
        <p14:creationId xmlns:p14="http://schemas.microsoft.com/office/powerpoint/2010/main" val="14592416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CDAE51-2A9A-46C5-AC9D-B85C37B3FE2C}" type="slidenum">
              <a:rPr lang="fr-FR" smtClean="0"/>
              <a:t>12</a:t>
            </a:fld>
            <a:endParaRPr lang="fr-FR" dirty="0"/>
          </a:p>
        </p:txBody>
      </p:sp>
    </p:spTree>
    <p:extLst>
      <p:ext uri="{BB962C8B-B14F-4D97-AF65-F5344CB8AC3E}">
        <p14:creationId xmlns:p14="http://schemas.microsoft.com/office/powerpoint/2010/main" val="2805184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CDAE51-2A9A-46C5-AC9D-B85C37B3FE2C}" type="slidenum">
              <a:rPr lang="fr-FR" smtClean="0"/>
              <a:t>13</a:t>
            </a:fld>
            <a:endParaRPr lang="fr-FR" dirty="0"/>
          </a:p>
        </p:txBody>
      </p:sp>
    </p:spTree>
    <p:extLst>
      <p:ext uri="{BB962C8B-B14F-4D97-AF65-F5344CB8AC3E}">
        <p14:creationId xmlns:p14="http://schemas.microsoft.com/office/powerpoint/2010/main" val="805700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sz="1200"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5"/>
          </p:nvPr>
        </p:nvSpPr>
        <p:spPr/>
        <p:txBody>
          <a:bodyPr/>
          <a:lstStyle/>
          <a:p>
            <a:fld id="{A2CDAE51-2A9A-46C5-AC9D-B85C37B3FE2C}" type="slidenum">
              <a:rPr lang="fr-FR" smtClean="0"/>
              <a:t>14</a:t>
            </a:fld>
            <a:endParaRPr lang="fr-FR" dirty="0"/>
          </a:p>
        </p:txBody>
      </p:sp>
    </p:spTree>
    <p:extLst>
      <p:ext uri="{BB962C8B-B14F-4D97-AF65-F5344CB8AC3E}">
        <p14:creationId xmlns:p14="http://schemas.microsoft.com/office/powerpoint/2010/main" val="330005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sz="1200"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5"/>
          </p:nvPr>
        </p:nvSpPr>
        <p:spPr/>
        <p:txBody>
          <a:bodyPr/>
          <a:lstStyle/>
          <a:p>
            <a:fld id="{A2CDAE51-2A9A-46C5-AC9D-B85C37B3FE2C}" type="slidenum">
              <a:rPr lang="fr-FR" smtClean="0"/>
              <a:t>22</a:t>
            </a:fld>
            <a:endParaRPr lang="fr-FR" dirty="0"/>
          </a:p>
        </p:txBody>
      </p:sp>
    </p:spTree>
    <p:extLst>
      <p:ext uri="{BB962C8B-B14F-4D97-AF65-F5344CB8AC3E}">
        <p14:creationId xmlns:p14="http://schemas.microsoft.com/office/powerpoint/2010/main" val="793966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5DD9F-2631-4847-9028-A629E1B555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a:extLst>
              <a:ext uri="{FF2B5EF4-FFF2-40B4-BE49-F238E27FC236}">
                <a16:creationId xmlns:a16="http://schemas.microsoft.com/office/drawing/2014/main" id="{031C0AD8-6467-4C54-B9B4-1B35D5A546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a:extLst>
              <a:ext uri="{FF2B5EF4-FFF2-40B4-BE49-F238E27FC236}">
                <a16:creationId xmlns:a16="http://schemas.microsoft.com/office/drawing/2014/main" id="{43647549-761A-4429-9E7C-16CF276AD21D}"/>
              </a:ext>
            </a:extLst>
          </p:cNvPr>
          <p:cNvSpPr>
            <a:spLocks noGrp="1"/>
          </p:cNvSpPr>
          <p:nvPr>
            <p:ph type="dt" sz="half" idx="10"/>
          </p:nvPr>
        </p:nvSpPr>
        <p:spPr/>
        <p:txBody>
          <a:bodyPr/>
          <a:lstStyle/>
          <a:p>
            <a:fld id="{B97B0D1C-050C-4F00-8176-17D9E091A59F}" type="datetime1">
              <a:rPr lang="fr-FR" smtClean="0"/>
              <a:t>30/06/2020</a:t>
            </a:fld>
            <a:endParaRPr lang="fr-FR" dirty="0"/>
          </a:p>
        </p:txBody>
      </p:sp>
      <p:sp>
        <p:nvSpPr>
          <p:cNvPr id="5" name="Footer Placeholder 4">
            <a:extLst>
              <a:ext uri="{FF2B5EF4-FFF2-40B4-BE49-F238E27FC236}">
                <a16:creationId xmlns:a16="http://schemas.microsoft.com/office/drawing/2014/main" id="{930A6981-57DC-4312-A4A7-F96D39196DEC}"/>
              </a:ext>
            </a:extLst>
          </p:cNvPr>
          <p:cNvSpPr>
            <a:spLocks noGrp="1"/>
          </p:cNvSpPr>
          <p:nvPr>
            <p:ph type="ftr" sz="quarter" idx="11"/>
          </p:nvPr>
        </p:nvSpPr>
        <p:spPr/>
        <p:txBody>
          <a:bodyPr/>
          <a:lstStyle/>
          <a:p>
            <a:endParaRPr lang="fr-FR" dirty="0"/>
          </a:p>
        </p:txBody>
      </p:sp>
      <p:sp>
        <p:nvSpPr>
          <p:cNvPr id="6" name="Slide Number Placeholder 5">
            <a:extLst>
              <a:ext uri="{FF2B5EF4-FFF2-40B4-BE49-F238E27FC236}">
                <a16:creationId xmlns:a16="http://schemas.microsoft.com/office/drawing/2014/main" id="{33970869-CE82-4DED-866A-ED733B036A1D}"/>
              </a:ext>
            </a:extLst>
          </p:cNvPr>
          <p:cNvSpPr>
            <a:spLocks noGrp="1"/>
          </p:cNvSpPr>
          <p:nvPr>
            <p:ph type="sldNum" sz="quarter" idx="12"/>
          </p:nvPr>
        </p:nvSpPr>
        <p:spPr/>
        <p:txBody>
          <a:bodyPr/>
          <a:lstStyle/>
          <a:p>
            <a:fld id="{C191720C-C25F-41DD-A710-2ED9000BC75C}" type="slidenum">
              <a:rPr lang="fr-FR" smtClean="0"/>
              <a:t>‹#›</a:t>
            </a:fld>
            <a:endParaRPr lang="fr-FR" dirty="0"/>
          </a:p>
        </p:txBody>
      </p:sp>
    </p:spTree>
    <p:extLst>
      <p:ext uri="{BB962C8B-B14F-4D97-AF65-F5344CB8AC3E}">
        <p14:creationId xmlns:p14="http://schemas.microsoft.com/office/powerpoint/2010/main" val="1642493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6D9CC-0B00-49A0-8FDA-674C6B2BE82E}"/>
              </a:ext>
            </a:extLst>
          </p:cNvPr>
          <p:cNvSpPr>
            <a:spLocks noGrp="1"/>
          </p:cNvSpPr>
          <p:nvPr>
            <p:ph type="title"/>
          </p:nvPr>
        </p:nvSpPr>
        <p:spPr/>
        <p:txBody>
          <a:bodyPr/>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951B669C-3301-4B0C-AD79-1EAD92FFDA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F92DE5A2-5A57-4F3C-ACBB-6407FFC31E94}"/>
              </a:ext>
            </a:extLst>
          </p:cNvPr>
          <p:cNvSpPr>
            <a:spLocks noGrp="1"/>
          </p:cNvSpPr>
          <p:nvPr>
            <p:ph type="dt" sz="half" idx="10"/>
          </p:nvPr>
        </p:nvSpPr>
        <p:spPr/>
        <p:txBody>
          <a:bodyPr/>
          <a:lstStyle/>
          <a:p>
            <a:fld id="{29253A48-2F70-41A9-96DF-D2B9B356850D}" type="datetime1">
              <a:rPr lang="fr-FR" smtClean="0"/>
              <a:t>30/06/2020</a:t>
            </a:fld>
            <a:endParaRPr lang="fr-FR" dirty="0"/>
          </a:p>
        </p:txBody>
      </p:sp>
      <p:sp>
        <p:nvSpPr>
          <p:cNvPr id="5" name="Footer Placeholder 4">
            <a:extLst>
              <a:ext uri="{FF2B5EF4-FFF2-40B4-BE49-F238E27FC236}">
                <a16:creationId xmlns:a16="http://schemas.microsoft.com/office/drawing/2014/main" id="{791A0EEF-D905-4F6F-85D0-A931C1D3C482}"/>
              </a:ext>
            </a:extLst>
          </p:cNvPr>
          <p:cNvSpPr>
            <a:spLocks noGrp="1"/>
          </p:cNvSpPr>
          <p:nvPr>
            <p:ph type="ftr" sz="quarter" idx="11"/>
          </p:nvPr>
        </p:nvSpPr>
        <p:spPr/>
        <p:txBody>
          <a:bodyPr/>
          <a:lstStyle/>
          <a:p>
            <a:endParaRPr lang="fr-FR" dirty="0"/>
          </a:p>
        </p:txBody>
      </p:sp>
      <p:sp>
        <p:nvSpPr>
          <p:cNvPr id="6" name="Slide Number Placeholder 5">
            <a:extLst>
              <a:ext uri="{FF2B5EF4-FFF2-40B4-BE49-F238E27FC236}">
                <a16:creationId xmlns:a16="http://schemas.microsoft.com/office/drawing/2014/main" id="{F9B63938-60FF-4921-94A4-651A20E246FB}"/>
              </a:ext>
            </a:extLst>
          </p:cNvPr>
          <p:cNvSpPr>
            <a:spLocks noGrp="1"/>
          </p:cNvSpPr>
          <p:nvPr>
            <p:ph type="sldNum" sz="quarter" idx="12"/>
          </p:nvPr>
        </p:nvSpPr>
        <p:spPr/>
        <p:txBody>
          <a:bodyPr/>
          <a:lstStyle/>
          <a:p>
            <a:fld id="{C191720C-C25F-41DD-A710-2ED9000BC75C}" type="slidenum">
              <a:rPr lang="fr-FR" smtClean="0"/>
              <a:t>‹#›</a:t>
            </a:fld>
            <a:endParaRPr lang="fr-FR" dirty="0"/>
          </a:p>
        </p:txBody>
      </p:sp>
    </p:spTree>
    <p:extLst>
      <p:ext uri="{BB962C8B-B14F-4D97-AF65-F5344CB8AC3E}">
        <p14:creationId xmlns:p14="http://schemas.microsoft.com/office/powerpoint/2010/main" val="1683545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3195B4-F91A-4E5E-9157-6900C90064D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3C5B01ED-19AA-4D2E-B443-4E4520E276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540641BD-000A-460F-B582-722B574F57A7}"/>
              </a:ext>
            </a:extLst>
          </p:cNvPr>
          <p:cNvSpPr>
            <a:spLocks noGrp="1"/>
          </p:cNvSpPr>
          <p:nvPr>
            <p:ph type="dt" sz="half" idx="10"/>
          </p:nvPr>
        </p:nvSpPr>
        <p:spPr/>
        <p:txBody>
          <a:bodyPr/>
          <a:lstStyle/>
          <a:p>
            <a:fld id="{DFEEB8AC-8EB5-4900-B193-FD7A957541E7}" type="datetime1">
              <a:rPr lang="fr-FR" smtClean="0"/>
              <a:t>30/06/2020</a:t>
            </a:fld>
            <a:endParaRPr lang="fr-FR" dirty="0"/>
          </a:p>
        </p:txBody>
      </p:sp>
      <p:sp>
        <p:nvSpPr>
          <p:cNvPr id="5" name="Footer Placeholder 4">
            <a:extLst>
              <a:ext uri="{FF2B5EF4-FFF2-40B4-BE49-F238E27FC236}">
                <a16:creationId xmlns:a16="http://schemas.microsoft.com/office/drawing/2014/main" id="{2CABDCB6-854C-49EC-8C50-4AAF50791809}"/>
              </a:ext>
            </a:extLst>
          </p:cNvPr>
          <p:cNvSpPr>
            <a:spLocks noGrp="1"/>
          </p:cNvSpPr>
          <p:nvPr>
            <p:ph type="ftr" sz="quarter" idx="11"/>
          </p:nvPr>
        </p:nvSpPr>
        <p:spPr/>
        <p:txBody>
          <a:bodyPr/>
          <a:lstStyle/>
          <a:p>
            <a:endParaRPr lang="fr-FR" dirty="0"/>
          </a:p>
        </p:txBody>
      </p:sp>
      <p:sp>
        <p:nvSpPr>
          <p:cNvPr id="6" name="Slide Number Placeholder 5">
            <a:extLst>
              <a:ext uri="{FF2B5EF4-FFF2-40B4-BE49-F238E27FC236}">
                <a16:creationId xmlns:a16="http://schemas.microsoft.com/office/drawing/2014/main" id="{DE817DC8-019E-44F8-AED6-B1346F6D3614}"/>
              </a:ext>
            </a:extLst>
          </p:cNvPr>
          <p:cNvSpPr>
            <a:spLocks noGrp="1"/>
          </p:cNvSpPr>
          <p:nvPr>
            <p:ph type="sldNum" sz="quarter" idx="12"/>
          </p:nvPr>
        </p:nvSpPr>
        <p:spPr/>
        <p:txBody>
          <a:bodyPr/>
          <a:lstStyle/>
          <a:p>
            <a:fld id="{C191720C-C25F-41DD-A710-2ED9000BC75C}" type="slidenum">
              <a:rPr lang="fr-FR" smtClean="0"/>
              <a:t>‹#›</a:t>
            </a:fld>
            <a:endParaRPr lang="fr-FR" dirty="0"/>
          </a:p>
        </p:txBody>
      </p:sp>
    </p:spTree>
    <p:extLst>
      <p:ext uri="{BB962C8B-B14F-4D97-AF65-F5344CB8AC3E}">
        <p14:creationId xmlns:p14="http://schemas.microsoft.com/office/powerpoint/2010/main" val="3964282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595BC-FEFB-4C34-9FCB-CCF774F3E3D3}"/>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D1529CCF-2966-4C49-8E13-398649AB94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E1A6C41E-BC1F-4862-9DF6-A6A72842E526}"/>
              </a:ext>
            </a:extLst>
          </p:cNvPr>
          <p:cNvSpPr>
            <a:spLocks noGrp="1"/>
          </p:cNvSpPr>
          <p:nvPr>
            <p:ph type="dt" sz="half" idx="10"/>
          </p:nvPr>
        </p:nvSpPr>
        <p:spPr/>
        <p:txBody>
          <a:bodyPr/>
          <a:lstStyle/>
          <a:p>
            <a:fld id="{CC44A6A1-B84C-4C20-9EB9-7984B322B740}" type="datetime1">
              <a:rPr lang="fr-FR" smtClean="0"/>
              <a:t>30/06/2020</a:t>
            </a:fld>
            <a:endParaRPr lang="fr-FR" dirty="0"/>
          </a:p>
        </p:txBody>
      </p:sp>
      <p:sp>
        <p:nvSpPr>
          <p:cNvPr id="5" name="Footer Placeholder 4">
            <a:extLst>
              <a:ext uri="{FF2B5EF4-FFF2-40B4-BE49-F238E27FC236}">
                <a16:creationId xmlns:a16="http://schemas.microsoft.com/office/drawing/2014/main" id="{758C2D6A-CB3C-45C5-A93C-521FF8CAFAE9}"/>
              </a:ext>
            </a:extLst>
          </p:cNvPr>
          <p:cNvSpPr>
            <a:spLocks noGrp="1"/>
          </p:cNvSpPr>
          <p:nvPr>
            <p:ph type="ftr" sz="quarter" idx="11"/>
          </p:nvPr>
        </p:nvSpPr>
        <p:spPr/>
        <p:txBody>
          <a:bodyPr/>
          <a:lstStyle/>
          <a:p>
            <a:endParaRPr lang="fr-FR" dirty="0"/>
          </a:p>
        </p:txBody>
      </p:sp>
      <p:sp>
        <p:nvSpPr>
          <p:cNvPr id="6" name="Slide Number Placeholder 5">
            <a:extLst>
              <a:ext uri="{FF2B5EF4-FFF2-40B4-BE49-F238E27FC236}">
                <a16:creationId xmlns:a16="http://schemas.microsoft.com/office/drawing/2014/main" id="{23253F3B-F136-481C-9046-C000D1D5FCB2}"/>
              </a:ext>
            </a:extLst>
          </p:cNvPr>
          <p:cNvSpPr>
            <a:spLocks noGrp="1"/>
          </p:cNvSpPr>
          <p:nvPr>
            <p:ph type="sldNum" sz="quarter" idx="12"/>
          </p:nvPr>
        </p:nvSpPr>
        <p:spPr/>
        <p:txBody>
          <a:bodyPr/>
          <a:lstStyle/>
          <a:p>
            <a:fld id="{C191720C-C25F-41DD-A710-2ED9000BC75C}" type="slidenum">
              <a:rPr lang="fr-FR" smtClean="0"/>
              <a:t>‹#›</a:t>
            </a:fld>
            <a:endParaRPr lang="fr-FR" dirty="0"/>
          </a:p>
        </p:txBody>
      </p:sp>
    </p:spTree>
    <p:extLst>
      <p:ext uri="{BB962C8B-B14F-4D97-AF65-F5344CB8AC3E}">
        <p14:creationId xmlns:p14="http://schemas.microsoft.com/office/powerpoint/2010/main" val="3888355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D6E45-F0AE-409E-A5BE-812720D883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a:extLst>
              <a:ext uri="{FF2B5EF4-FFF2-40B4-BE49-F238E27FC236}">
                <a16:creationId xmlns:a16="http://schemas.microsoft.com/office/drawing/2014/main" id="{7895626E-EC95-4ACB-915F-C819AA4444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BB3BA2-3942-48FE-9E87-FF20EAC19C7C}"/>
              </a:ext>
            </a:extLst>
          </p:cNvPr>
          <p:cNvSpPr>
            <a:spLocks noGrp="1"/>
          </p:cNvSpPr>
          <p:nvPr>
            <p:ph type="dt" sz="half" idx="10"/>
          </p:nvPr>
        </p:nvSpPr>
        <p:spPr/>
        <p:txBody>
          <a:bodyPr/>
          <a:lstStyle/>
          <a:p>
            <a:fld id="{53FF9F7A-C895-4E7F-8DCB-275AD9A73172}" type="datetime1">
              <a:rPr lang="fr-FR" smtClean="0"/>
              <a:t>30/06/2020</a:t>
            </a:fld>
            <a:endParaRPr lang="fr-FR" dirty="0"/>
          </a:p>
        </p:txBody>
      </p:sp>
      <p:sp>
        <p:nvSpPr>
          <p:cNvPr id="5" name="Footer Placeholder 4">
            <a:extLst>
              <a:ext uri="{FF2B5EF4-FFF2-40B4-BE49-F238E27FC236}">
                <a16:creationId xmlns:a16="http://schemas.microsoft.com/office/drawing/2014/main" id="{A582EE1A-22BE-4F50-B69B-FC08168C298A}"/>
              </a:ext>
            </a:extLst>
          </p:cNvPr>
          <p:cNvSpPr>
            <a:spLocks noGrp="1"/>
          </p:cNvSpPr>
          <p:nvPr>
            <p:ph type="ftr" sz="quarter" idx="11"/>
          </p:nvPr>
        </p:nvSpPr>
        <p:spPr/>
        <p:txBody>
          <a:bodyPr/>
          <a:lstStyle/>
          <a:p>
            <a:endParaRPr lang="fr-FR" dirty="0"/>
          </a:p>
        </p:txBody>
      </p:sp>
      <p:sp>
        <p:nvSpPr>
          <p:cNvPr id="6" name="Slide Number Placeholder 5">
            <a:extLst>
              <a:ext uri="{FF2B5EF4-FFF2-40B4-BE49-F238E27FC236}">
                <a16:creationId xmlns:a16="http://schemas.microsoft.com/office/drawing/2014/main" id="{2044282F-904D-4D60-B838-B6DCF961E3C6}"/>
              </a:ext>
            </a:extLst>
          </p:cNvPr>
          <p:cNvSpPr>
            <a:spLocks noGrp="1"/>
          </p:cNvSpPr>
          <p:nvPr>
            <p:ph type="sldNum" sz="quarter" idx="12"/>
          </p:nvPr>
        </p:nvSpPr>
        <p:spPr/>
        <p:txBody>
          <a:bodyPr/>
          <a:lstStyle/>
          <a:p>
            <a:fld id="{C191720C-C25F-41DD-A710-2ED9000BC75C}" type="slidenum">
              <a:rPr lang="fr-FR" smtClean="0"/>
              <a:t>‹#›</a:t>
            </a:fld>
            <a:endParaRPr lang="fr-FR" dirty="0"/>
          </a:p>
        </p:txBody>
      </p:sp>
    </p:spTree>
    <p:extLst>
      <p:ext uri="{BB962C8B-B14F-4D97-AF65-F5344CB8AC3E}">
        <p14:creationId xmlns:p14="http://schemas.microsoft.com/office/powerpoint/2010/main" val="1269000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C59B4-CC8F-4A08-9404-5E6756ADB60C}"/>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B509C59C-46E3-44EA-B6DE-13FEF57DC80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a:extLst>
              <a:ext uri="{FF2B5EF4-FFF2-40B4-BE49-F238E27FC236}">
                <a16:creationId xmlns:a16="http://schemas.microsoft.com/office/drawing/2014/main" id="{F1DCEB2E-2B06-4132-91D3-DC92C320C0E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a:extLst>
              <a:ext uri="{FF2B5EF4-FFF2-40B4-BE49-F238E27FC236}">
                <a16:creationId xmlns:a16="http://schemas.microsoft.com/office/drawing/2014/main" id="{28657DB5-4FCA-4DFF-AD1B-B8ADB442BF3D}"/>
              </a:ext>
            </a:extLst>
          </p:cNvPr>
          <p:cNvSpPr>
            <a:spLocks noGrp="1"/>
          </p:cNvSpPr>
          <p:nvPr>
            <p:ph type="dt" sz="half" idx="10"/>
          </p:nvPr>
        </p:nvSpPr>
        <p:spPr/>
        <p:txBody>
          <a:bodyPr/>
          <a:lstStyle/>
          <a:p>
            <a:fld id="{27D12491-27AF-4BE0-8EE2-6AFE6964267C}" type="datetime1">
              <a:rPr lang="fr-FR" smtClean="0"/>
              <a:t>30/06/2020</a:t>
            </a:fld>
            <a:endParaRPr lang="fr-FR" dirty="0"/>
          </a:p>
        </p:txBody>
      </p:sp>
      <p:sp>
        <p:nvSpPr>
          <p:cNvPr id="6" name="Footer Placeholder 5">
            <a:extLst>
              <a:ext uri="{FF2B5EF4-FFF2-40B4-BE49-F238E27FC236}">
                <a16:creationId xmlns:a16="http://schemas.microsoft.com/office/drawing/2014/main" id="{62B40D39-C0D9-452E-A476-595E2376A075}"/>
              </a:ext>
            </a:extLst>
          </p:cNvPr>
          <p:cNvSpPr>
            <a:spLocks noGrp="1"/>
          </p:cNvSpPr>
          <p:nvPr>
            <p:ph type="ftr" sz="quarter" idx="11"/>
          </p:nvPr>
        </p:nvSpPr>
        <p:spPr/>
        <p:txBody>
          <a:bodyPr/>
          <a:lstStyle/>
          <a:p>
            <a:endParaRPr lang="fr-FR" dirty="0"/>
          </a:p>
        </p:txBody>
      </p:sp>
      <p:sp>
        <p:nvSpPr>
          <p:cNvPr id="7" name="Slide Number Placeholder 6">
            <a:extLst>
              <a:ext uri="{FF2B5EF4-FFF2-40B4-BE49-F238E27FC236}">
                <a16:creationId xmlns:a16="http://schemas.microsoft.com/office/drawing/2014/main" id="{F4EDFD4E-DC63-490C-A95C-BC6818298486}"/>
              </a:ext>
            </a:extLst>
          </p:cNvPr>
          <p:cNvSpPr>
            <a:spLocks noGrp="1"/>
          </p:cNvSpPr>
          <p:nvPr>
            <p:ph type="sldNum" sz="quarter" idx="12"/>
          </p:nvPr>
        </p:nvSpPr>
        <p:spPr/>
        <p:txBody>
          <a:bodyPr/>
          <a:lstStyle/>
          <a:p>
            <a:fld id="{C191720C-C25F-41DD-A710-2ED9000BC75C}" type="slidenum">
              <a:rPr lang="fr-FR" smtClean="0"/>
              <a:t>‹#›</a:t>
            </a:fld>
            <a:endParaRPr lang="fr-FR" dirty="0"/>
          </a:p>
        </p:txBody>
      </p:sp>
    </p:spTree>
    <p:extLst>
      <p:ext uri="{BB962C8B-B14F-4D97-AF65-F5344CB8AC3E}">
        <p14:creationId xmlns:p14="http://schemas.microsoft.com/office/powerpoint/2010/main" val="2404303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0B309-8685-4F4C-82F7-48F39E6289A5}"/>
              </a:ext>
            </a:extLst>
          </p:cNvPr>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a:extLst>
              <a:ext uri="{FF2B5EF4-FFF2-40B4-BE49-F238E27FC236}">
                <a16:creationId xmlns:a16="http://schemas.microsoft.com/office/drawing/2014/main" id="{9A3BD18A-A1EE-4044-8278-0202F66EBD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2E0C9AA-90D8-4F91-B6B9-E1A282022E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a:extLst>
              <a:ext uri="{FF2B5EF4-FFF2-40B4-BE49-F238E27FC236}">
                <a16:creationId xmlns:a16="http://schemas.microsoft.com/office/drawing/2014/main" id="{ED80C364-358B-4209-9B06-BDD9B79333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38BDA1-780C-4B0E-9956-AF9A18FE9E4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a:extLst>
              <a:ext uri="{FF2B5EF4-FFF2-40B4-BE49-F238E27FC236}">
                <a16:creationId xmlns:a16="http://schemas.microsoft.com/office/drawing/2014/main" id="{EA951D2B-1090-461E-82B0-00ADDFDC6C81}"/>
              </a:ext>
            </a:extLst>
          </p:cNvPr>
          <p:cNvSpPr>
            <a:spLocks noGrp="1"/>
          </p:cNvSpPr>
          <p:nvPr>
            <p:ph type="dt" sz="half" idx="10"/>
          </p:nvPr>
        </p:nvSpPr>
        <p:spPr/>
        <p:txBody>
          <a:bodyPr/>
          <a:lstStyle/>
          <a:p>
            <a:fld id="{64CF8A90-6446-4975-8E84-D5615B2074AD}" type="datetime1">
              <a:rPr lang="fr-FR" smtClean="0"/>
              <a:t>30/06/2020</a:t>
            </a:fld>
            <a:endParaRPr lang="fr-FR" dirty="0"/>
          </a:p>
        </p:txBody>
      </p:sp>
      <p:sp>
        <p:nvSpPr>
          <p:cNvPr id="8" name="Footer Placeholder 7">
            <a:extLst>
              <a:ext uri="{FF2B5EF4-FFF2-40B4-BE49-F238E27FC236}">
                <a16:creationId xmlns:a16="http://schemas.microsoft.com/office/drawing/2014/main" id="{EC3B6974-E3F8-4C72-AD7E-7BD2BA5BF5D8}"/>
              </a:ext>
            </a:extLst>
          </p:cNvPr>
          <p:cNvSpPr>
            <a:spLocks noGrp="1"/>
          </p:cNvSpPr>
          <p:nvPr>
            <p:ph type="ftr" sz="quarter" idx="11"/>
          </p:nvPr>
        </p:nvSpPr>
        <p:spPr/>
        <p:txBody>
          <a:bodyPr/>
          <a:lstStyle/>
          <a:p>
            <a:endParaRPr lang="fr-FR" dirty="0"/>
          </a:p>
        </p:txBody>
      </p:sp>
      <p:sp>
        <p:nvSpPr>
          <p:cNvPr id="9" name="Slide Number Placeholder 8">
            <a:extLst>
              <a:ext uri="{FF2B5EF4-FFF2-40B4-BE49-F238E27FC236}">
                <a16:creationId xmlns:a16="http://schemas.microsoft.com/office/drawing/2014/main" id="{40B2DE6B-FE7F-4541-8DF8-862DA56DF8CC}"/>
              </a:ext>
            </a:extLst>
          </p:cNvPr>
          <p:cNvSpPr>
            <a:spLocks noGrp="1"/>
          </p:cNvSpPr>
          <p:nvPr>
            <p:ph type="sldNum" sz="quarter" idx="12"/>
          </p:nvPr>
        </p:nvSpPr>
        <p:spPr/>
        <p:txBody>
          <a:bodyPr/>
          <a:lstStyle/>
          <a:p>
            <a:fld id="{C191720C-C25F-41DD-A710-2ED9000BC75C}" type="slidenum">
              <a:rPr lang="fr-FR" smtClean="0"/>
              <a:t>‹#›</a:t>
            </a:fld>
            <a:endParaRPr lang="fr-FR" dirty="0"/>
          </a:p>
        </p:txBody>
      </p:sp>
    </p:spTree>
    <p:extLst>
      <p:ext uri="{BB962C8B-B14F-4D97-AF65-F5344CB8AC3E}">
        <p14:creationId xmlns:p14="http://schemas.microsoft.com/office/powerpoint/2010/main" val="3578197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FD580-4CEE-4771-917F-4F5E2D95C628}"/>
              </a:ext>
            </a:extLst>
          </p:cNvPr>
          <p:cNvSpPr>
            <a:spLocks noGrp="1"/>
          </p:cNvSpPr>
          <p:nvPr>
            <p:ph type="title"/>
          </p:nvPr>
        </p:nvSpPr>
        <p:spPr/>
        <p:txBody>
          <a:bodyPr/>
          <a:lstStyle/>
          <a:p>
            <a:r>
              <a:rPr lang="en-US"/>
              <a:t>Click to edit Master title style</a:t>
            </a:r>
            <a:endParaRPr lang="fr-FR"/>
          </a:p>
        </p:txBody>
      </p:sp>
      <p:sp>
        <p:nvSpPr>
          <p:cNvPr id="3" name="Date Placeholder 2">
            <a:extLst>
              <a:ext uri="{FF2B5EF4-FFF2-40B4-BE49-F238E27FC236}">
                <a16:creationId xmlns:a16="http://schemas.microsoft.com/office/drawing/2014/main" id="{CC7C21BF-4316-4DD2-A256-C7E927519C90}"/>
              </a:ext>
            </a:extLst>
          </p:cNvPr>
          <p:cNvSpPr>
            <a:spLocks noGrp="1"/>
          </p:cNvSpPr>
          <p:nvPr>
            <p:ph type="dt" sz="half" idx="10"/>
          </p:nvPr>
        </p:nvSpPr>
        <p:spPr/>
        <p:txBody>
          <a:bodyPr/>
          <a:lstStyle/>
          <a:p>
            <a:fld id="{405FA23A-E7D9-4464-9F49-96DDA6AFCBD9}" type="datetime1">
              <a:rPr lang="fr-FR" smtClean="0"/>
              <a:t>30/06/2020</a:t>
            </a:fld>
            <a:endParaRPr lang="fr-FR" dirty="0"/>
          </a:p>
        </p:txBody>
      </p:sp>
      <p:sp>
        <p:nvSpPr>
          <p:cNvPr id="4" name="Footer Placeholder 3">
            <a:extLst>
              <a:ext uri="{FF2B5EF4-FFF2-40B4-BE49-F238E27FC236}">
                <a16:creationId xmlns:a16="http://schemas.microsoft.com/office/drawing/2014/main" id="{A1495C2B-B622-4C4E-B7A0-7FF5A4EEDAB7}"/>
              </a:ext>
            </a:extLst>
          </p:cNvPr>
          <p:cNvSpPr>
            <a:spLocks noGrp="1"/>
          </p:cNvSpPr>
          <p:nvPr>
            <p:ph type="ftr" sz="quarter" idx="11"/>
          </p:nvPr>
        </p:nvSpPr>
        <p:spPr/>
        <p:txBody>
          <a:bodyPr/>
          <a:lstStyle/>
          <a:p>
            <a:endParaRPr lang="fr-FR" dirty="0"/>
          </a:p>
        </p:txBody>
      </p:sp>
      <p:sp>
        <p:nvSpPr>
          <p:cNvPr id="5" name="Slide Number Placeholder 4">
            <a:extLst>
              <a:ext uri="{FF2B5EF4-FFF2-40B4-BE49-F238E27FC236}">
                <a16:creationId xmlns:a16="http://schemas.microsoft.com/office/drawing/2014/main" id="{264376A1-50F8-4A5B-9EFD-773C33C61983}"/>
              </a:ext>
            </a:extLst>
          </p:cNvPr>
          <p:cNvSpPr>
            <a:spLocks noGrp="1"/>
          </p:cNvSpPr>
          <p:nvPr>
            <p:ph type="sldNum" sz="quarter" idx="12"/>
          </p:nvPr>
        </p:nvSpPr>
        <p:spPr/>
        <p:txBody>
          <a:bodyPr/>
          <a:lstStyle/>
          <a:p>
            <a:fld id="{C191720C-C25F-41DD-A710-2ED9000BC75C}" type="slidenum">
              <a:rPr lang="fr-FR" smtClean="0"/>
              <a:t>‹#›</a:t>
            </a:fld>
            <a:endParaRPr lang="fr-FR" dirty="0"/>
          </a:p>
        </p:txBody>
      </p:sp>
    </p:spTree>
    <p:extLst>
      <p:ext uri="{BB962C8B-B14F-4D97-AF65-F5344CB8AC3E}">
        <p14:creationId xmlns:p14="http://schemas.microsoft.com/office/powerpoint/2010/main" val="2020982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DE074E-6C07-4987-9915-4D62237CB94E}"/>
              </a:ext>
            </a:extLst>
          </p:cNvPr>
          <p:cNvSpPr>
            <a:spLocks noGrp="1"/>
          </p:cNvSpPr>
          <p:nvPr>
            <p:ph type="dt" sz="half" idx="10"/>
          </p:nvPr>
        </p:nvSpPr>
        <p:spPr/>
        <p:txBody>
          <a:bodyPr/>
          <a:lstStyle/>
          <a:p>
            <a:fld id="{504F948F-F741-4212-91A1-82F9CDA2AE6C}" type="datetime1">
              <a:rPr lang="fr-FR" smtClean="0"/>
              <a:t>30/06/2020</a:t>
            </a:fld>
            <a:endParaRPr lang="fr-FR" dirty="0"/>
          </a:p>
        </p:txBody>
      </p:sp>
      <p:sp>
        <p:nvSpPr>
          <p:cNvPr id="3" name="Footer Placeholder 2">
            <a:extLst>
              <a:ext uri="{FF2B5EF4-FFF2-40B4-BE49-F238E27FC236}">
                <a16:creationId xmlns:a16="http://schemas.microsoft.com/office/drawing/2014/main" id="{DC311265-D43D-41A1-BAD1-61CE608F61C4}"/>
              </a:ext>
            </a:extLst>
          </p:cNvPr>
          <p:cNvSpPr>
            <a:spLocks noGrp="1"/>
          </p:cNvSpPr>
          <p:nvPr>
            <p:ph type="ftr" sz="quarter" idx="11"/>
          </p:nvPr>
        </p:nvSpPr>
        <p:spPr/>
        <p:txBody>
          <a:bodyPr/>
          <a:lstStyle/>
          <a:p>
            <a:endParaRPr lang="fr-FR" dirty="0"/>
          </a:p>
        </p:txBody>
      </p:sp>
      <p:sp>
        <p:nvSpPr>
          <p:cNvPr id="4" name="Slide Number Placeholder 3">
            <a:extLst>
              <a:ext uri="{FF2B5EF4-FFF2-40B4-BE49-F238E27FC236}">
                <a16:creationId xmlns:a16="http://schemas.microsoft.com/office/drawing/2014/main" id="{28EA9EBC-3992-422B-911F-F1BDC72FBB0A}"/>
              </a:ext>
            </a:extLst>
          </p:cNvPr>
          <p:cNvSpPr>
            <a:spLocks noGrp="1"/>
          </p:cNvSpPr>
          <p:nvPr>
            <p:ph type="sldNum" sz="quarter" idx="12"/>
          </p:nvPr>
        </p:nvSpPr>
        <p:spPr/>
        <p:txBody>
          <a:bodyPr/>
          <a:lstStyle/>
          <a:p>
            <a:fld id="{C191720C-C25F-41DD-A710-2ED9000BC75C}" type="slidenum">
              <a:rPr lang="fr-FR" smtClean="0"/>
              <a:t>‹#›</a:t>
            </a:fld>
            <a:endParaRPr lang="fr-FR" dirty="0"/>
          </a:p>
        </p:txBody>
      </p:sp>
    </p:spTree>
    <p:extLst>
      <p:ext uri="{BB962C8B-B14F-4D97-AF65-F5344CB8AC3E}">
        <p14:creationId xmlns:p14="http://schemas.microsoft.com/office/powerpoint/2010/main" val="343094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0B1A9-74C2-4D31-81BB-3855A30B03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a:extLst>
              <a:ext uri="{FF2B5EF4-FFF2-40B4-BE49-F238E27FC236}">
                <a16:creationId xmlns:a16="http://schemas.microsoft.com/office/drawing/2014/main" id="{0F5C7BC4-978B-49F4-815A-AEB413500F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a:extLst>
              <a:ext uri="{FF2B5EF4-FFF2-40B4-BE49-F238E27FC236}">
                <a16:creationId xmlns:a16="http://schemas.microsoft.com/office/drawing/2014/main" id="{A6DE3C7C-3FFC-45AF-8073-2DA15CB990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F5802D-F269-4EBE-8490-283CC5A7A318}"/>
              </a:ext>
            </a:extLst>
          </p:cNvPr>
          <p:cNvSpPr>
            <a:spLocks noGrp="1"/>
          </p:cNvSpPr>
          <p:nvPr>
            <p:ph type="dt" sz="half" idx="10"/>
          </p:nvPr>
        </p:nvSpPr>
        <p:spPr/>
        <p:txBody>
          <a:bodyPr/>
          <a:lstStyle/>
          <a:p>
            <a:fld id="{DBE8D03F-052F-44DE-90EF-13A1DA00A3FF}" type="datetime1">
              <a:rPr lang="fr-FR" smtClean="0"/>
              <a:t>30/06/2020</a:t>
            </a:fld>
            <a:endParaRPr lang="fr-FR" dirty="0"/>
          </a:p>
        </p:txBody>
      </p:sp>
      <p:sp>
        <p:nvSpPr>
          <p:cNvPr id="6" name="Footer Placeholder 5">
            <a:extLst>
              <a:ext uri="{FF2B5EF4-FFF2-40B4-BE49-F238E27FC236}">
                <a16:creationId xmlns:a16="http://schemas.microsoft.com/office/drawing/2014/main" id="{C24E1608-22E7-44B6-80C8-68E17B793665}"/>
              </a:ext>
            </a:extLst>
          </p:cNvPr>
          <p:cNvSpPr>
            <a:spLocks noGrp="1"/>
          </p:cNvSpPr>
          <p:nvPr>
            <p:ph type="ftr" sz="quarter" idx="11"/>
          </p:nvPr>
        </p:nvSpPr>
        <p:spPr/>
        <p:txBody>
          <a:bodyPr/>
          <a:lstStyle/>
          <a:p>
            <a:endParaRPr lang="fr-FR" dirty="0"/>
          </a:p>
        </p:txBody>
      </p:sp>
      <p:sp>
        <p:nvSpPr>
          <p:cNvPr id="7" name="Slide Number Placeholder 6">
            <a:extLst>
              <a:ext uri="{FF2B5EF4-FFF2-40B4-BE49-F238E27FC236}">
                <a16:creationId xmlns:a16="http://schemas.microsoft.com/office/drawing/2014/main" id="{3F828F5F-B9D0-4334-B2E0-BA81BA17E2D9}"/>
              </a:ext>
            </a:extLst>
          </p:cNvPr>
          <p:cNvSpPr>
            <a:spLocks noGrp="1"/>
          </p:cNvSpPr>
          <p:nvPr>
            <p:ph type="sldNum" sz="quarter" idx="12"/>
          </p:nvPr>
        </p:nvSpPr>
        <p:spPr/>
        <p:txBody>
          <a:bodyPr/>
          <a:lstStyle/>
          <a:p>
            <a:fld id="{C191720C-C25F-41DD-A710-2ED9000BC75C}" type="slidenum">
              <a:rPr lang="fr-FR" smtClean="0"/>
              <a:t>‹#›</a:t>
            </a:fld>
            <a:endParaRPr lang="fr-FR" dirty="0"/>
          </a:p>
        </p:txBody>
      </p:sp>
    </p:spTree>
    <p:extLst>
      <p:ext uri="{BB962C8B-B14F-4D97-AF65-F5344CB8AC3E}">
        <p14:creationId xmlns:p14="http://schemas.microsoft.com/office/powerpoint/2010/main" val="1799366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833AE-2B5C-4E7C-8D20-C42ACE4DBF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a:extLst>
              <a:ext uri="{FF2B5EF4-FFF2-40B4-BE49-F238E27FC236}">
                <a16:creationId xmlns:a16="http://schemas.microsoft.com/office/drawing/2014/main" id="{C310CCCC-0FE9-4CBC-AF97-AF7A07341C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Text Placeholder 3">
            <a:extLst>
              <a:ext uri="{FF2B5EF4-FFF2-40B4-BE49-F238E27FC236}">
                <a16:creationId xmlns:a16="http://schemas.microsoft.com/office/drawing/2014/main" id="{B2D29E9F-FE7A-4020-B0CD-A856C361A3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F8B86B-90AF-4A82-89C6-9AFFA88CE578}"/>
              </a:ext>
            </a:extLst>
          </p:cNvPr>
          <p:cNvSpPr>
            <a:spLocks noGrp="1"/>
          </p:cNvSpPr>
          <p:nvPr>
            <p:ph type="dt" sz="half" idx="10"/>
          </p:nvPr>
        </p:nvSpPr>
        <p:spPr/>
        <p:txBody>
          <a:bodyPr/>
          <a:lstStyle/>
          <a:p>
            <a:fld id="{1EBEA9AB-F6A2-40D0-9A98-8B8FF2F24C6B}" type="datetime1">
              <a:rPr lang="fr-FR" smtClean="0"/>
              <a:t>30/06/2020</a:t>
            </a:fld>
            <a:endParaRPr lang="fr-FR" dirty="0"/>
          </a:p>
        </p:txBody>
      </p:sp>
      <p:sp>
        <p:nvSpPr>
          <p:cNvPr id="6" name="Footer Placeholder 5">
            <a:extLst>
              <a:ext uri="{FF2B5EF4-FFF2-40B4-BE49-F238E27FC236}">
                <a16:creationId xmlns:a16="http://schemas.microsoft.com/office/drawing/2014/main" id="{ACCD71FF-C9A1-4AFD-8461-548CA83A150A}"/>
              </a:ext>
            </a:extLst>
          </p:cNvPr>
          <p:cNvSpPr>
            <a:spLocks noGrp="1"/>
          </p:cNvSpPr>
          <p:nvPr>
            <p:ph type="ftr" sz="quarter" idx="11"/>
          </p:nvPr>
        </p:nvSpPr>
        <p:spPr/>
        <p:txBody>
          <a:bodyPr/>
          <a:lstStyle/>
          <a:p>
            <a:endParaRPr lang="fr-FR" dirty="0"/>
          </a:p>
        </p:txBody>
      </p:sp>
      <p:sp>
        <p:nvSpPr>
          <p:cNvPr id="7" name="Slide Number Placeholder 6">
            <a:extLst>
              <a:ext uri="{FF2B5EF4-FFF2-40B4-BE49-F238E27FC236}">
                <a16:creationId xmlns:a16="http://schemas.microsoft.com/office/drawing/2014/main" id="{45EC9F99-2417-4301-9E8C-3CF6339D09A5}"/>
              </a:ext>
            </a:extLst>
          </p:cNvPr>
          <p:cNvSpPr>
            <a:spLocks noGrp="1"/>
          </p:cNvSpPr>
          <p:nvPr>
            <p:ph type="sldNum" sz="quarter" idx="12"/>
          </p:nvPr>
        </p:nvSpPr>
        <p:spPr/>
        <p:txBody>
          <a:bodyPr/>
          <a:lstStyle/>
          <a:p>
            <a:fld id="{C191720C-C25F-41DD-A710-2ED9000BC75C}" type="slidenum">
              <a:rPr lang="fr-FR" smtClean="0"/>
              <a:t>‹#›</a:t>
            </a:fld>
            <a:endParaRPr lang="fr-FR" dirty="0"/>
          </a:p>
        </p:txBody>
      </p:sp>
    </p:spTree>
    <p:extLst>
      <p:ext uri="{BB962C8B-B14F-4D97-AF65-F5344CB8AC3E}">
        <p14:creationId xmlns:p14="http://schemas.microsoft.com/office/powerpoint/2010/main" val="3857352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FEB01C-A81A-4A26-B1EF-A07915239F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a:extLst>
              <a:ext uri="{FF2B5EF4-FFF2-40B4-BE49-F238E27FC236}">
                <a16:creationId xmlns:a16="http://schemas.microsoft.com/office/drawing/2014/main" id="{6EBBE802-C14A-4A22-866C-304D765434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2DACFEA3-F2C1-49D5-BD37-CBFDE9340A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67DB78-E82D-4DC5-8462-A600D8D66A0E}" type="datetime1">
              <a:rPr lang="fr-FR" smtClean="0"/>
              <a:t>30/06/2020</a:t>
            </a:fld>
            <a:endParaRPr lang="fr-FR" dirty="0"/>
          </a:p>
        </p:txBody>
      </p:sp>
      <p:sp>
        <p:nvSpPr>
          <p:cNvPr id="5" name="Footer Placeholder 4">
            <a:extLst>
              <a:ext uri="{FF2B5EF4-FFF2-40B4-BE49-F238E27FC236}">
                <a16:creationId xmlns:a16="http://schemas.microsoft.com/office/drawing/2014/main" id="{A39C2132-7843-4F85-BA70-56C14A0D27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Slide Number Placeholder 5">
            <a:extLst>
              <a:ext uri="{FF2B5EF4-FFF2-40B4-BE49-F238E27FC236}">
                <a16:creationId xmlns:a16="http://schemas.microsoft.com/office/drawing/2014/main" id="{AD432C82-9D9B-4D4F-BEF5-A81CE09909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91720C-C25F-41DD-A710-2ED9000BC75C}" type="slidenum">
              <a:rPr lang="fr-FR" smtClean="0"/>
              <a:t>‹#›</a:t>
            </a:fld>
            <a:endParaRPr lang="fr-FR" dirty="0"/>
          </a:p>
        </p:txBody>
      </p:sp>
    </p:spTree>
    <p:extLst>
      <p:ext uri="{BB962C8B-B14F-4D97-AF65-F5344CB8AC3E}">
        <p14:creationId xmlns:p14="http://schemas.microsoft.com/office/powerpoint/2010/main" val="845359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8DE4E-460E-4D0C-986E-18963F853300}"/>
              </a:ext>
            </a:extLst>
          </p:cNvPr>
          <p:cNvSpPr>
            <a:spLocks noGrp="1"/>
          </p:cNvSpPr>
          <p:nvPr>
            <p:ph type="ctrTitle"/>
          </p:nvPr>
        </p:nvSpPr>
        <p:spPr>
          <a:xfrm>
            <a:off x="219075" y="1440121"/>
            <a:ext cx="11506200" cy="2114551"/>
          </a:xfrm>
        </p:spPr>
        <p:txBody>
          <a:bodyPr>
            <a:normAutofit fontScale="90000"/>
          </a:bodyPr>
          <a:lstStyle/>
          <a:p>
            <a:r>
              <a:rPr lang="en-US" sz="7200" b="1" dirty="0">
                <a:latin typeface="Calibri"/>
              </a:rPr>
              <a:t>Update on the UNJSPF</a:t>
            </a:r>
            <a:br>
              <a:rPr lang="en-US" sz="7200" b="1" dirty="0">
                <a:latin typeface="Calibri"/>
              </a:rPr>
            </a:br>
            <a:br>
              <a:rPr lang="en-US" sz="7200" b="1" dirty="0">
                <a:latin typeface="Calibri"/>
              </a:rPr>
            </a:br>
            <a:r>
              <a:rPr lang="en-US" sz="4900" b="1" dirty="0">
                <a:latin typeface="Calibri"/>
              </a:rPr>
              <a:t>AFICS New York Annual Assembly</a:t>
            </a:r>
            <a:br>
              <a:rPr lang="en-US" b="1" dirty="0">
                <a:latin typeface="Calibri"/>
              </a:rPr>
            </a:br>
            <a:endParaRPr lang="fr-FR" dirty="0"/>
          </a:p>
        </p:txBody>
      </p:sp>
      <p:sp>
        <p:nvSpPr>
          <p:cNvPr id="3" name="Subtitle 2">
            <a:extLst>
              <a:ext uri="{FF2B5EF4-FFF2-40B4-BE49-F238E27FC236}">
                <a16:creationId xmlns:a16="http://schemas.microsoft.com/office/drawing/2014/main" id="{6728EDC0-267E-4273-BBCD-FD39F67954C5}"/>
              </a:ext>
            </a:extLst>
          </p:cNvPr>
          <p:cNvSpPr>
            <a:spLocks noGrp="1"/>
          </p:cNvSpPr>
          <p:nvPr>
            <p:ph type="subTitle" idx="1"/>
          </p:nvPr>
        </p:nvSpPr>
        <p:spPr>
          <a:xfrm>
            <a:off x="1524000" y="2657475"/>
            <a:ext cx="9144000" cy="2600325"/>
          </a:xfrm>
        </p:spPr>
        <p:txBody>
          <a:bodyPr>
            <a:normAutofit lnSpcReduction="10000"/>
          </a:bodyPr>
          <a:lstStyle/>
          <a:p>
            <a:endParaRPr lang="fr-FR" dirty="0"/>
          </a:p>
          <a:p>
            <a:r>
              <a:rPr lang="fr-FR" sz="4000" b="1" dirty="0"/>
              <a:t>Rosemarie McClean</a:t>
            </a:r>
          </a:p>
          <a:p>
            <a:r>
              <a:rPr lang="fr-FR" sz="4000" dirty="0"/>
              <a:t> UNJSF Chief </a:t>
            </a:r>
            <a:r>
              <a:rPr lang="en-US" sz="4000" dirty="0"/>
              <a:t>Executive</a:t>
            </a:r>
            <a:r>
              <a:rPr lang="fr-FR" sz="4000" dirty="0"/>
              <a:t> of Pension Administration </a:t>
            </a:r>
          </a:p>
          <a:p>
            <a:r>
              <a:rPr lang="fr-FR" sz="2800" dirty="0"/>
              <a:t>23 June 2020</a:t>
            </a:r>
          </a:p>
        </p:txBody>
      </p:sp>
      <p:sp>
        <p:nvSpPr>
          <p:cNvPr id="6" name="Rectangle 5">
            <a:extLst>
              <a:ext uri="{FF2B5EF4-FFF2-40B4-BE49-F238E27FC236}">
                <a16:creationId xmlns:a16="http://schemas.microsoft.com/office/drawing/2014/main" id="{EC0F9891-6245-4E78-A02A-25E227139B34}"/>
              </a:ext>
            </a:extLst>
          </p:cNvPr>
          <p:cNvSpPr/>
          <p:nvPr/>
        </p:nvSpPr>
        <p:spPr>
          <a:xfrm>
            <a:off x="0" y="5417878"/>
            <a:ext cx="12192000" cy="1440122"/>
          </a:xfrm>
          <a:prstGeom prst="rect">
            <a:avLst/>
          </a:prstGeom>
          <a:solidFill>
            <a:srgbClr val="4F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28C68943-8840-48A0-9F48-D3D34638030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7286" y="5481094"/>
            <a:ext cx="1299656" cy="1313689"/>
          </a:xfrm>
          <a:prstGeom prst="rect">
            <a:avLst/>
          </a:prstGeom>
        </p:spPr>
      </p:pic>
    </p:spTree>
    <p:extLst>
      <p:ext uri="{BB962C8B-B14F-4D97-AF65-F5344CB8AC3E}">
        <p14:creationId xmlns:p14="http://schemas.microsoft.com/office/powerpoint/2010/main" val="2668908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F96C6-DF33-41F9-9866-5AFC1D706F14}"/>
              </a:ext>
            </a:extLst>
          </p:cNvPr>
          <p:cNvSpPr>
            <a:spLocks noGrp="1"/>
          </p:cNvSpPr>
          <p:nvPr>
            <p:ph type="title"/>
          </p:nvPr>
        </p:nvSpPr>
        <p:spPr>
          <a:xfrm>
            <a:off x="95250" y="0"/>
            <a:ext cx="11668125" cy="1325563"/>
          </a:xfrm>
        </p:spPr>
        <p:txBody>
          <a:bodyPr>
            <a:normAutofit/>
          </a:bodyPr>
          <a:lstStyle/>
          <a:p>
            <a:pPr algn="ctr"/>
            <a:r>
              <a:rPr lang="fr-FR" sz="3600" b="1" dirty="0">
                <a:latin typeface="Calibri" panose="020F0502020204030204" pitchFamily="34" charset="0"/>
                <a:cs typeface="Calibri" panose="020F0502020204030204" pitchFamily="34" charset="0"/>
              </a:rPr>
              <a:t>THE FACIAL RECOGNITION PROJECT </a:t>
            </a:r>
          </a:p>
        </p:txBody>
      </p:sp>
      <p:sp>
        <p:nvSpPr>
          <p:cNvPr id="3" name="Content Placeholder 2">
            <a:extLst>
              <a:ext uri="{FF2B5EF4-FFF2-40B4-BE49-F238E27FC236}">
                <a16:creationId xmlns:a16="http://schemas.microsoft.com/office/drawing/2014/main" id="{14B15CC0-C985-4C01-9132-46E7F7440F63}"/>
              </a:ext>
            </a:extLst>
          </p:cNvPr>
          <p:cNvSpPr>
            <a:spLocks noGrp="1"/>
          </p:cNvSpPr>
          <p:nvPr>
            <p:ph idx="1"/>
          </p:nvPr>
        </p:nvSpPr>
        <p:spPr>
          <a:xfrm>
            <a:off x="542925" y="1129756"/>
            <a:ext cx="10515600" cy="4351338"/>
          </a:xfrm>
        </p:spPr>
        <p:txBody>
          <a:bodyPr>
            <a:normAutofit lnSpcReduction="10000"/>
          </a:bodyPr>
          <a:lstStyle/>
          <a:p>
            <a:r>
              <a:rPr lang="en-US" dirty="0"/>
              <a:t>Pilot project started after memo signed by WFP in February 2020, ICC is providing technical support. </a:t>
            </a:r>
          </a:p>
          <a:p>
            <a:r>
              <a:rPr lang="en-US" dirty="0"/>
              <a:t>The “Application (App)” has been developed and is currently being published in the relevant public application stores (i.e., Apple and Google). </a:t>
            </a:r>
          </a:p>
          <a:p>
            <a:r>
              <a:rPr lang="en-US" dirty="0"/>
              <a:t>Around 250 WFP retirees have been identified to volunteer as test-users of the new App.</a:t>
            </a:r>
          </a:p>
          <a:p>
            <a:r>
              <a:rPr lang="en-US" dirty="0"/>
              <a:t>A full-fledge test is ongoing since May 2020.</a:t>
            </a:r>
          </a:p>
          <a:p>
            <a:r>
              <a:rPr lang="en-US" dirty="0"/>
              <a:t>The results and lessons learned of this initiative will be reported to the UNJSP Board at its next session.</a:t>
            </a:r>
          </a:p>
          <a:p>
            <a:endParaRPr lang="fr-FR" dirty="0"/>
          </a:p>
        </p:txBody>
      </p:sp>
      <p:sp>
        <p:nvSpPr>
          <p:cNvPr id="4" name="Rectangle 3">
            <a:extLst>
              <a:ext uri="{FF2B5EF4-FFF2-40B4-BE49-F238E27FC236}">
                <a16:creationId xmlns:a16="http://schemas.microsoft.com/office/drawing/2014/main" id="{28015497-9953-4174-8363-8C8FFCA132BE}"/>
              </a:ext>
            </a:extLst>
          </p:cNvPr>
          <p:cNvSpPr/>
          <p:nvPr/>
        </p:nvSpPr>
        <p:spPr>
          <a:xfrm>
            <a:off x="0" y="5417878"/>
            <a:ext cx="12192000" cy="1440122"/>
          </a:xfrm>
          <a:prstGeom prst="rect">
            <a:avLst/>
          </a:prstGeom>
          <a:solidFill>
            <a:srgbClr val="4F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01ACD2F4-FCF3-4296-9D36-11CC30B3758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7286" y="5481094"/>
            <a:ext cx="1299656" cy="1313689"/>
          </a:xfrm>
          <a:prstGeom prst="rect">
            <a:avLst/>
          </a:prstGeom>
        </p:spPr>
      </p:pic>
    </p:spTree>
    <p:extLst>
      <p:ext uri="{BB962C8B-B14F-4D97-AF65-F5344CB8AC3E}">
        <p14:creationId xmlns:p14="http://schemas.microsoft.com/office/powerpoint/2010/main" val="14987447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C53CC-89B4-4B21-9FA7-09D60B7FF2EB}"/>
              </a:ext>
            </a:extLst>
          </p:cNvPr>
          <p:cNvSpPr>
            <a:spLocks noGrp="1"/>
          </p:cNvSpPr>
          <p:nvPr>
            <p:ph type="title"/>
          </p:nvPr>
        </p:nvSpPr>
        <p:spPr>
          <a:xfrm>
            <a:off x="760229" y="209320"/>
            <a:ext cx="10515600" cy="711200"/>
          </a:xfrm>
        </p:spPr>
        <p:txBody>
          <a:bodyPr/>
          <a:lstStyle/>
          <a:p>
            <a:pPr algn="ctr"/>
            <a:r>
              <a:rPr lang="en-US" b="1" dirty="0">
                <a:latin typeface="Calibri" panose="020F0502020204030204" pitchFamily="34" charset="0"/>
                <a:cs typeface="Calibri" panose="020F0502020204030204" pitchFamily="34" charset="0"/>
              </a:rPr>
              <a:t>COVID-19 – Business Continuity</a:t>
            </a:r>
          </a:p>
        </p:txBody>
      </p:sp>
      <p:sp>
        <p:nvSpPr>
          <p:cNvPr id="3" name="Content Placeholder 2">
            <a:extLst>
              <a:ext uri="{FF2B5EF4-FFF2-40B4-BE49-F238E27FC236}">
                <a16:creationId xmlns:a16="http://schemas.microsoft.com/office/drawing/2014/main" id="{4DE98A37-6363-479D-8BA3-9B89BFF8E024}"/>
              </a:ext>
            </a:extLst>
          </p:cNvPr>
          <p:cNvSpPr>
            <a:spLocks noGrp="1"/>
          </p:cNvSpPr>
          <p:nvPr>
            <p:ph idx="1"/>
          </p:nvPr>
        </p:nvSpPr>
        <p:spPr>
          <a:xfrm>
            <a:off x="331217" y="711200"/>
            <a:ext cx="11100554" cy="4769894"/>
          </a:xfrm>
        </p:spPr>
        <p:txBody>
          <a:bodyPr>
            <a:normAutofit fontScale="92500"/>
          </a:bodyPr>
          <a:lstStyle/>
          <a:p>
            <a:pPr marL="0" indent="0">
              <a:buNone/>
            </a:pPr>
            <a:endParaRPr lang="en-US" dirty="0">
              <a:latin typeface="Calibri" panose="020F0502020204030204" pitchFamily="34" charset="0"/>
              <a:cs typeface="Calibri" panose="020F0502020204030204" pitchFamily="34" charset="0"/>
            </a:endParaRPr>
          </a:p>
          <a:p>
            <a:r>
              <a:rPr lang="en-US" sz="3600" dirty="0">
                <a:solidFill>
                  <a:prstClr val="black"/>
                </a:solidFill>
              </a:rPr>
              <a:t>Fund prepared with business continuity plans and crisis management tools</a:t>
            </a:r>
          </a:p>
          <a:p>
            <a:r>
              <a:rPr lang="en-US" sz="3600" dirty="0">
                <a:latin typeface="Calibri" panose="020F0502020204030204" pitchFamily="34" charset="0"/>
                <a:ea typeface="Calibri" panose="020F0502020204030204" pitchFamily="34" charset="0"/>
              </a:rPr>
              <a:t>All staff are working remotely - receipt/sending of mail and checks have been executed by essential staff from the office</a:t>
            </a:r>
            <a:r>
              <a:rPr lang="en-US" sz="3600" dirty="0">
                <a:solidFill>
                  <a:prstClr val="black"/>
                </a:solidFill>
              </a:rPr>
              <a:t> </a:t>
            </a:r>
          </a:p>
          <a:p>
            <a:r>
              <a:rPr lang="en-US" sz="3600" dirty="0">
                <a:solidFill>
                  <a:prstClr val="black"/>
                </a:solidFill>
              </a:rPr>
              <a:t>Geneva Office’s Staff started its gradual return to the office as of 8 June in line with UNOG guidance</a:t>
            </a:r>
          </a:p>
          <a:p>
            <a:r>
              <a:rPr lang="en-US" sz="3600" dirty="0">
                <a:solidFill>
                  <a:prstClr val="black"/>
                </a:solidFill>
              </a:rPr>
              <a:t>Staff have worked very hard to ensure continuity of service</a:t>
            </a:r>
          </a:p>
          <a:p>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a:p>
            <a:endParaRPr lang="en-US" dirty="0"/>
          </a:p>
          <a:p>
            <a:endParaRPr lang="fr-FR" dirty="0"/>
          </a:p>
        </p:txBody>
      </p:sp>
      <p:sp>
        <p:nvSpPr>
          <p:cNvPr id="4" name="Rectangle 3">
            <a:extLst>
              <a:ext uri="{FF2B5EF4-FFF2-40B4-BE49-F238E27FC236}">
                <a16:creationId xmlns:a16="http://schemas.microsoft.com/office/drawing/2014/main" id="{B999CECB-5A52-47B6-A6AF-E44D3D271E49}"/>
              </a:ext>
            </a:extLst>
          </p:cNvPr>
          <p:cNvSpPr/>
          <p:nvPr/>
        </p:nvSpPr>
        <p:spPr>
          <a:xfrm>
            <a:off x="0" y="5417878"/>
            <a:ext cx="12192000" cy="1440122"/>
          </a:xfrm>
          <a:prstGeom prst="rect">
            <a:avLst/>
          </a:prstGeom>
          <a:solidFill>
            <a:srgbClr val="4F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AAEE9B2D-9E10-4071-AE54-931384E945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7286" y="5481094"/>
            <a:ext cx="1299656" cy="1313689"/>
          </a:xfrm>
          <a:prstGeom prst="rect">
            <a:avLst/>
          </a:prstGeom>
        </p:spPr>
      </p:pic>
      <p:sp>
        <p:nvSpPr>
          <p:cNvPr id="8" name="Slide Number Placeholder 7">
            <a:extLst>
              <a:ext uri="{FF2B5EF4-FFF2-40B4-BE49-F238E27FC236}">
                <a16:creationId xmlns:a16="http://schemas.microsoft.com/office/drawing/2014/main" id="{9EE626E8-84F3-4E48-AAA2-CCD6B9C114DB}"/>
              </a:ext>
            </a:extLst>
          </p:cNvPr>
          <p:cNvSpPr>
            <a:spLocks noGrp="1"/>
          </p:cNvSpPr>
          <p:nvPr>
            <p:ph type="sldNum" sz="quarter" idx="12"/>
          </p:nvPr>
        </p:nvSpPr>
        <p:spPr/>
        <p:txBody>
          <a:bodyPr/>
          <a:lstStyle/>
          <a:p>
            <a:fld id="{C191720C-C25F-41DD-A710-2ED9000BC75C}" type="slidenum">
              <a:rPr lang="fr-FR" smtClean="0"/>
              <a:t>11</a:t>
            </a:fld>
            <a:endParaRPr lang="fr-FR" dirty="0"/>
          </a:p>
        </p:txBody>
      </p:sp>
    </p:spTree>
    <p:extLst>
      <p:ext uri="{BB962C8B-B14F-4D97-AF65-F5344CB8AC3E}">
        <p14:creationId xmlns:p14="http://schemas.microsoft.com/office/powerpoint/2010/main" val="2403306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C53CC-89B4-4B21-9FA7-09D60B7FF2EB}"/>
              </a:ext>
            </a:extLst>
          </p:cNvPr>
          <p:cNvSpPr>
            <a:spLocks noGrp="1"/>
          </p:cNvSpPr>
          <p:nvPr>
            <p:ph type="title"/>
          </p:nvPr>
        </p:nvSpPr>
        <p:spPr>
          <a:xfrm>
            <a:off x="838200" y="229167"/>
            <a:ext cx="10515600" cy="711200"/>
          </a:xfrm>
        </p:spPr>
        <p:txBody>
          <a:bodyPr/>
          <a:lstStyle/>
          <a:p>
            <a:pPr algn="ctr"/>
            <a:r>
              <a:rPr lang="en-US" b="1" dirty="0">
                <a:latin typeface="Calibri" panose="020F0502020204030204" pitchFamily="34" charset="0"/>
                <a:cs typeface="Calibri" panose="020F0502020204030204" pitchFamily="34" charset="0"/>
              </a:rPr>
              <a:t>COVID-19 – Impact on Operations</a:t>
            </a:r>
          </a:p>
        </p:txBody>
      </p:sp>
      <p:sp>
        <p:nvSpPr>
          <p:cNvPr id="3" name="Content Placeholder 2">
            <a:extLst>
              <a:ext uri="{FF2B5EF4-FFF2-40B4-BE49-F238E27FC236}">
                <a16:creationId xmlns:a16="http://schemas.microsoft.com/office/drawing/2014/main" id="{4DE98A37-6363-479D-8BA3-9B89BFF8E024}"/>
              </a:ext>
            </a:extLst>
          </p:cNvPr>
          <p:cNvSpPr>
            <a:spLocks noGrp="1"/>
          </p:cNvSpPr>
          <p:nvPr>
            <p:ph idx="1"/>
          </p:nvPr>
        </p:nvSpPr>
        <p:spPr>
          <a:xfrm>
            <a:off x="331217" y="584767"/>
            <a:ext cx="11100554" cy="4769894"/>
          </a:xfrm>
        </p:spPr>
        <p:txBody>
          <a:bodyPr>
            <a:normAutofit lnSpcReduction="10000"/>
          </a:bodyPr>
          <a:lstStyle/>
          <a:p>
            <a:pPr marL="0" indent="0">
              <a:buNone/>
            </a:pPr>
            <a:endParaRPr lang="en-US" dirty="0">
              <a:latin typeface="Calibri" panose="020F0502020204030204" pitchFamily="34" charset="0"/>
              <a:cs typeface="Calibri" panose="020F0502020204030204" pitchFamily="34" charset="0"/>
            </a:endParaRPr>
          </a:p>
          <a:p>
            <a:r>
              <a:rPr lang="en-US" sz="3600" dirty="0">
                <a:solidFill>
                  <a:prstClr val="black"/>
                </a:solidFill>
              </a:rPr>
              <a:t>The Fund continues to be available on the phone or by email, only our walk-in services in New York and Geneva are closed</a:t>
            </a:r>
          </a:p>
          <a:p>
            <a:r>
              <a:rPr lang="en-US" sz="3600" dirty="0">
                <a:solidFill>
                  <a:prstClr val="black"/>
                </a:solidFill>
              </a:rPr>
              <a:t>Despite remote work, performance has stayed at a high level – over 90% of new pension cases are processed within 15 business days</a:t>
            </a:r>
          </a:p>
          <a:p>
            <a:r>
              <a:rPr lang="en-US" sz="3600" dirty="0">
                <a:latin typeface="Calibri" panose="020F0502020204030204" pitchFamily="34" charset="0"/>
                <a:cs typeface="Calibri" panose="020F0502020204030204" pitchFamily="34" charset="0"/>
              </a:rPr>
              <a:t>2019 Annual Statement for participants released mid-May</a:t>
            </a:r>
          </a:p>
          <a:p>
            <a:pPr lvl="0"/>
            <a:endParaRPr lang="en-US" sz="3000" dirty="0">
              <a:solidFill>
                <a:prstClr val="black"/>
              </a:solidFill>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a:p>
            <a:endParaRPr lang="en-US" dirty="0"/>
          </a:p>
          <a:p>
            <a:endParaRPr lang="fr-FR" dirty="0"/>
          </a:p>
        </p:txBody>
      </p:sp>
      <p:sp>
        <p:nvSpPr>
          <p:cNvPr id="4" name="Rectangle 3">
            <a:extLst>
              <a:ext uri="{FF2B5EF4-FFF2-40B4-BE49-F238E27FC236}">
                <a16:creationId xmlns:a16="http://schemas.microsoft.com/office/drawing/2014/main" id="{B999CECB-5A52-47B6-A6AF-E44D3D271E49}"/>
              </a:ext>
            </a:extLst>
          </p:cNvPr>
          <p:cNvSpPr/>
          <p:nvPr/>
        </p:nvSpPr>
        <p:spPr>
          <a:xfrm>
            <a:off x="0" y="5417878"/>
            <a:ext cx="12192000" cy="1440122"/>
          </a:xfrm>
          <a:prstGeom prst="rect">
            <a:avLst/>
          </a:prstGeom>
          <a:solidFill>
            <a:srgbClr val="4F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AAEE9B2D-9E10-4071-AE54-931384E945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7286" y="5481094"/>
            <a:ext cx="1299656" cy="1313689"/>
          </a:xfrm>
          <a:prstGeom prst="rect">
            <a:avLst/>
          </a:prstGeom>
        </p:spPr>
      </p:pic>
      <p:sp>
        <p:nvSpPr>
          <p:cNvPr id="8" name="Slide Number Placeholder 7">
            <a:extLst>
              <a:ext uri="{FF2B5EF4-FFF2-40B4-BE49-F238E27FC236}">
                <a16:creationId xmlns:a16="http://schemas.microsoft.com/office/drawing/2014/main" id="{E2A38917-F7BD-4643-B90E-F13CD02BA601}"/>
              </a:ext>
            </a:extLst>
          </p:cNvPr>
          <p:cNvSpPr>
            <a:spLocks noGrp="1"/>
          </p:cNvSpPr>
          <p:nvPr>
            <p:ph type="sldNum" sz="quarter" idx="12"/>
          </p:nvPr>
        </p:nvSpPr>
        <p:spPr/>
        <p:txBody>
          <a:bodyPr/>
          <a:lstStyle/>
          <a:p>
            <a:fld id="{C191720C-C25F-41DD-A710-2ED9000BC75C}" type="slidenum">
              <a:rPr lang="fr-FR" smtClean="0"/>
              <a:t>12</a:t>
            </a:fld>
            <a:endParaRPr lang="fr-FR" dirty="0"/>
          </a:p>
        </p:txBody>
      </p:sp>
    </p:spTree>
    <p:extLst>
      <p:ext uri="{BB962C8B-B14F-4D97-AF65-F5344CB8AC3E}">
        <p14:creationId xmlns:p14="http://schemas.microsoft.com/office/powerpoint/2010/main" val="4107372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C53CC-89B4-4B21-9FA7-09D60B7FF2EB}"/>
              </a:ext>
            </a:extLst>
          </p:cNvPr>
          <p:cNvSpPr>
            <a:spLocks noGrp="1"/>
          </p:cNvSpPr>
          <p:nvPr>
            <p:ph type="title"/>
          </p:nvPr>
        </p:nvSpPr>
        <p:spPr>
          <a:xfrm>
            <a:off x="793279" y="207703"/>
            <a:ext cx="10515600" cy="711200"/>
          </a:xfrm>
        </p:spPr>
        <p:txBody>
          <a:bodyPr/>
          <a:lstStyle/>
          <a:p>
            <a:pPr algn="ctr"/>
            <a:r>
              <a:rPr lang="en-US" b="1" dirty="0">
                <a:latin typeface="Calibri" panose="020F0502020204030204" pitchFamily="34" charset="0"/>
                <a:cs typeface="Calibri" panose="020F0502020204030204" pitchFamily="34" charset="0"/>
              </a:rPr>
              <a:t>COVID-19 – Retirees and Beneficiaries</a:t>
            </a:r>
          </a:p>
        </p:txBody>
      </p:sp>
      <p:sp>
        <p:nvSpPr>
          <p:cNvPr id="3" name="Content Placeholder 2">
            <a:extLst>
              <a:ext uri="{FF2B5EF4-FFF2-40B4-BE49-F238E27FC236}">
                <a16:creationId xmlns:a16="http://schemas.microsoft.com/office/drawing/2014/main" id="{4DE98A37-6363-479D-8BA3-9B89BFF8E024}"/>
              </a:ext>
            </a:extLst>
          </p:cNvPr>
          <p:cNvSpPr>
            <a:spLocks noGrp="1"/>
          </p:cNvSpPr>
          <p:nvPr>
            <p:ph idx="1"/>
          </p:nvPr>
        </p:nvSpPr>
        <p:spPr>
          <a:xfrm>
            <a:off x="269979" y="594911"/>
            <a:ext cx="11128742" cy="4625080"/>
          </a:xfrm>
        </p:spPr>
        <p:txBody>
          <a:bodyPr>
            <a:normAutofit/>
          </a:bodyPr>
          <a:lstStyle/>
          <a:p>
            <a:pPr marL="0" indent="0">
              <a:buNone/>
            </a:pPr>
            <a:endParaRPr lang="en-US" dirty="0">
              <a:latin typeface="Calibri" panose="020F0502020204030204" pitchFamily="34" charset="0"/>
              <a:cs typeface="Calibri" panose="020F0502020204030204" pitchFamily="34" charset="0"/>
            </a:endParaRPr>
          </a:p>
          <a:p>
            <a:r>
              <a:rPr lang="en-US" sz="3200" dirty="0">
                <a:latin typeface="Calibri" panose="020F0502020204030204" pitchFamily="34" charset="0"/>
                <a:cs typeface="Calibri" panose="020F0502020204030204" pitchFamily="34" charset="0"/>
              </a:rPr>
              <a:t>Pension payrolls have been processed on time in March, April and May</a:t>
            </a:r>
          </a:p>
          <a:p>
            <a:r>
              <a:rPr lang="en-US" sz="3200" dirty="0">
                <a:latin typeface="Calibri" panose="020F0502020204030204" pitchFamily="34" charset="0"/>
                <a:cs typeface="Calibri" panose="020F0502020204030204" pitchFamily="34" charset="0"/>
              </a:rPr>
              <a:t>Cost-of-living adjustments (COLA) have been processed as usual in April</a:t>
            </a:r>
          </a:p>
          <a:p>
            <a:r>
              <a:rPr lang="en-US" sz="3200" dirty="0">
                <a:latin typeface="Calibri" panose="020F0502020204030204" pitchFamily="34" charset="0"/>
                <a:cs typeface="Calibri" panose="020F0502020204030204" pitchFamily="34" charset="0"/>
              </a:rPr>
              <a:t>2019 Certificate of Entitlement (CE) suspensions are postponed to the June 2020 payroll – instead of May as in the previous years. First mailing of the 2020 CEs is now expected end of June 2020, instead of end of May</a:t>
            </a:r>
          </a:p>
          <a:p>
            <a:pPr marL="0" indent="0">
              <a:buNone/>
            </a:pPr>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a:p>
            <a:endParaRPr lang="en-US" dirty="0"/>
          </a:p>
          <a:p>
            <a:endParaRPr lang="fr-FR" dirty="0"/>
          </a:p>
        </p:txBody>
      </p:sp>
      <p:sp>
        <p:nvSpPr>
          <p:cNvPr id="4" name="Rectangle 3">
            <a:extLst>
              <a:ext uri="{FF2B5EF4-FFF2-40B4-BE49-F238E27FC236}">
                <a16:creationId xmlns:a16="http://schemas.microsoft.com/office/drawing/2014/main" id="{B999CECB-5A52-47B6-A6AF-E44D3D271E49}"/>
              </a:ext>
            </a:extLst>
          </p:cNvPr>
          <p:cNvSpPr/>
          <p:nvPr/>
        </p:nvSpPr>
        <p:spPr>
          <a:xfrm>
            <a:off x="0" y="5417877"/>
            <a:ext cx="12192000" cy="1440122"/>
          </a:xfrm>
          <a:prstGeom prst="rect">
            <a:avLst/>
          </a:prstGeom>
          <a:solidFill>
            <a:srgbClr val="4F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AAEE9B2D-9E10-4071-AE54-931384E945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7286" y="5481094"/>
            <a:ext cx="1299656" cy="1313689"/>
          </a:xfrm>
          <a:prstGeom prst="rect">
            <a:avLst/>
          </a:prstGeom>
        </p:spPr>
      </p:pic>
      <p:sp>
        <p:nvSpPr>
          <p:cNvPr id="8" name="Slide Number Placeholder 7">
            <a:extLst>
              <a:ext uri="{FF2B5EF4-FFF2-40B4-BE49-F238E27FC236}">
                <a16:creationId xmlns:a16="http://schemas.microsoft.com/office/drawing/2014/main" id="{B518A17B-61BF-40D3-AA7A-DC22E779E2E7}"/>
              </a:ext>
            </a:extLst>
          </p:cNvPr>
          <p:cNvSpPr>
            <a:spLocks noGrp="1"/>
          </p:cNvSpPr>
          <p:nvPr>
            <p:ph type="sldNum" sz="quarter" idx="12"/>
          </p:nvPr>
        </p:nvSpPr>
        <p:spPr/>
        <p:txBody>
          <a:bodyPr/>
          <a:lstStyle/>
          <a:p>
            <a:fld id="{C191720C-C25F-41DD-A710-2ED9000BC75C}" type="slidenum">
              <a:rPr lang="fr-FR" smtClean="0"/>
              <a:t>13</a:t>
            </a:fld>
            <a:endParaRPr lang="fr-FR" dirty="0"/>
          </a:p>
        </p:txBody>
      </p:sp>
    </p:spTree>
    <p:extLst>
      <p:ext uri="{BB962C8B-B14F-4D97-AF65-F5344CB8AC3E}">
        <p14:creationId xmlns:p14="http://schemas.microsoft.com/office/powerpoint/2010/main" val="15010415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C53CC-89B4-4B21-9FA7-09D60B7FF2EB}"/>
              </a:ext>
            </a:extLst>
          </p:cNvPr>
          <p:cNvSpPr>
            <a:spLocks noGrp="1"/>
          </p:cNvSpPr>
          <p:nvPr>
            <p:ph type="title"/>
          </p:nvPr>
        </p:nvSpPr>
        <p:spPr>
          <a:xfrm>
            <a:off x="801514" y="126785"/>
            <a:ext cx="10515600" cy="711200"/>
          </a:xfrm>
        </p:spPr>
        <p:txBody>
          <a:bodyPr>
            <a:normAutofit/>
          </a:bodyPr>
          <a:lstStyle/>
          <a:p>
            <a:pPr algn="ctr"/>
            <a:r>
              <a:rPr lang="en-US" b="1" dirty="0">
                <a:latin typeface="Calibri" panose="020F0502020204030204" pitchFamily="34" charset="0"/>
                <a:cs typeface="Calibri" panose="020F0502020204030204" pitchFamily="34" charset="0"/>
              </a:rPr>
              <a:t>COVID-19 - Long and Medium-Term Impacts</a:t>
            </a:r>
          </a:p>
        </p:txBody>
      </p:sp>
      <p:sp>
        <p:nvSpPr>
          <p:cNvPr id="3" name="Content Placeholder 2">
            <a:extLst>
              <a:ext uri="{FF2B5EF4-FFF2-40B4-BE49-F238E27FC236}">
                <a16:creationId xmlns:a16="http://schemas.microsoft.com/office/drawing/2014/main" id="{4DE98A37-6363-479D-8BA3-9B89BFF8E024}"/>
              </a:ext>
            </a:extLst>
          </p:cNvPr>
          <p:cNvSpPr>
            <a:spLocks noGrp="1"/>
          </p:cNvSpPr>
          <p:nvPr>
            <p:ph idx="1"/>
          </p:nvPr>
        </p:nvSpPr>
        <p:spPr>
          <a:xfrm>
            <a:off x="333375" y="901201"/>
            <a:ext cx="11164714" cy="4453460"/>
          </a:xfrm>
        </p:spPr>
        <p:txBody>
          <a:bodyPr>
            <a:normAutofit/>
          </a:bodyPr>
          <a:lstStyle/>
          <a:p>
            <a:r>
              <a:rPr lang="en-US" sz="3600" dirty="0"/>
              <a:t>In order to ensure business continuity, the Fund quickly switched to accepting certain documents (e.g. separation documents) in digital format</a:t>
            </a:r>
          </a:p>
          <a:p>
            <a:r>
              <a:rPr lang="en-US" sz="3600" dirty="0"/>
              <a:t>COVID-19 highlighted the need for digitalization, going paperless, without compromising the integrity of our controls</a:t>
            </a:r>
          </a:p>
          <a:p>
            <a:r>
              <a:rPr lang="en-US" sz="3600" dirty="0"/>
              <a:t>The situation and the need for speed modernization has greatly inspired the Strategy 2021-2023</a:t>
            </a:r>
          </a:p>
          <a:p>
            <a:endParaRPr lang="en-US" sz="3600" b="1" u="sng" dirty="0"/>
          </a:p>
          <a:p>
            <a:pPr marL="0" indent="0" algn="ctr">
              <a:buNone/>
            </a:pPr>
            <a:endParaRPr lang="en-US" sz="3600" b="1" u="sng" dirty="0"/>
          </a:p>
          <a:p>
            <a:pPr marL="0" indent="0" algn="ctr">
              <a:buNone/>
            </a:pPr>
            <a:endParaRPr lang="en-US" sz="3600" b="1" u="sng" dirty="0"/>
          </a:p>
          <a:p>
            <a:pPr marL="0" indent="0">
              <a:buNone/>
            </a:pPr>
            <a:endParaRPr lang="en-US" b="1" u="sng" dirty="0"/>
          </a:p>
          <a:p>
            <a:endParaRPr lang="fr-FR" dirty="0"/>
          </a:p>
        </p:txBody>
      </p:sp>
      <p:sp>
        <p:nvSpPr>
          <p:cNvPr id="4" name="Rectangle 3">
            <a:extLst>
              <a:ext uri="{FF2B5EF4-FFF2-40B4-BE49-F238E27FC236}">
                <a16:creationId xmlns:a16="http://schemas.microsoft.com/office/drawing/2014/main" id="{B999CECB-5A52-47B6-A6AF-E44D3D271E49}"/>
              </a:ext>
            </a:extLst>
          </p:cNvPr>
          <p:cNvSpPr/>
          <p:nvPr/>
        </p:nvSpPr>
        <p:spPr>
          <a:xfrm>
            <a:off x="0" y="5417878"/>
            <a:ext cx="12192000" cy="1440122"/>
          </a:xfrm>
          <a:prstGeom prst="rect">
            <a:avLst/>
          </a:prstGeom>
          <a:solidFill>
            <a:srgbClr val="4F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AAEE9B2D-9E10-4071-AE54-931384E945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7286" y="5481094"/>
            <a:ext cx="1299656" cy="1313689"/>
          </a:xfrm>
          <a:prstGeom prst="rect">
            <a:avLst/>
          </a:prstGeom>
        </p:spPr>
      </p:pic>
      <p:sp>
        <p:nvSpPr>
          <p:cNvPr id="8" name="Slide Number Placeholder 7">
            <a:extLst>
              <a:ext uri="{FF2B5EF4-FFF2-40B4-BE49-F238E27FC236}">
                <a16:creationId xmlns:a16="http://schemas.microsoft.com/office/drawing/2014/main" id="{11A48E69-E7A1-4B78-913B-8BBBFA493C68}"/>
              </a:ext>
            </a:extLst>
          </p:cNvPr>
          <p:cNvSpPr>
            <a:spLocks noGrp="1"/>
          </p:cNvSpPr>
          <p:nvPr>
            <p:ph type="sldNum" sz="quarter" idx="12"/>
          </p:nvPr>
        </p:nvSpPr>
        <p:spPr/>
        <p:txBody>
          <a:bodyPr/>
          <a:lstStyle/>
          <a:p>
            <a:fld id="{C191720C-C25F-41DD-A710-2ED9000BC75C}" type="slidenum">
              <a:rPr lang="fr-FR" smtClean="0"/>
              <a:t>14</a:t>
            </a:fld>
            <a:endParaRPr lang="fr-FR" dirty="0"/>
          </a:p>
        </p:txBody>
      </p:sp>
    </p:spTree>
    <p:extLst>
      <p:ext uri="{BB962C8B-B14F-4D97-AF65-F5344CB8AC3E}">
        <p14:creationId xmlns:p14="http://schemas.microsoft.com/office/powerpoint/2010/main" val="2597002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AF0AD-D676-4537-B350-B596EBCB01D6}"/>
              </a:ext>
            </a:extLst>
          </p:cNvPr>
          <p:cNvSpPr>
            <a:spLocks noGrp="1"/>
          </p:cNvSpPr>
          <p:nvPr>
            <p:ph type="title"/>
          </p:nvPr>
        </p:nvSpPr>
        <p:spPr>
          <a:xfrm>
            <a:off x="838200" y="195262"/>
            <a:ext cx="10515600" cy="1325563"/>
          </a:xfrm>
        </p:spPr>
        <p:txBody>
          <a:bodyPr/>
          <a:lstStyle/>
          <a:p>
            <a:pPr algn="ctr"/>
            <a:r>
              <a:rPr lang="fr-FR" b="1" dirty="0">
                <a:latin typeface="Calibri" panose="020F0502020204030204" pitchFamily="34" charset="0"/>
                <a:cs typeface="Calibri" panose="020F0502020204030204" pitchFamily="34" charset="0"/>
              </a:rPr>
              <a:t>THE STRATEGY 2021-2023: C.A.R.E.</a:t>
            </a:r>
          </a:p>
        </p:txBody>
      </p:sp>
      <p:sp>
        <p:nvSpPr>
          <p:cNvPr id="3" name="Content Placeholder 2">
            <a:extLst>
              <a:ext uri="{FF2B5EF4-FFF2-40B4-BE49-F238E27FC236}">
                <a16:creationId xmlns:a16="http://schemas.microsoft.com/office/drawing/2014/main" id="{D1E85454-19B5-41ED-A280-73E5F0D4AF2F}"/>
              </a:ext>
            </a:extLst>
          </p:cNvPr>
          <p:cNvSpPr>
            <a:spLocks noGrp="1"/>
          </p:cNvSpPr>
          <p:nvPr>
            <p:ph idx="1"/>
          </p:nvPr>
        </p:nvSpPr>
        <p:spPr>
          <a:xfrm>
            <a:off x="838200" y="1520825"/>
            <a:ext cx="10515600" cy="4351338"/>
          </a:xfrm>
        </p:spPr>
        <p:txBody>
          <a:bodyPr/>
          <a:lstStyle/>
          <a:p>
            <a:r>
              <a:rPr lang="en-US" sz="4000" dirty="0">
                <a:latin typeface="Calibri" panose="020F0502020204030204" pitchFamily="34" charset="0"/>
                <a:cs typeface="Calibri" panose="020F0502020204030204" pitchFamily="34" charset="0"/>
              </a:rPr>
              <a:t>Following a staff survey and a senior staff planning session, a renewed mission, vision, and value statements have been defined. We  discussed the draft with all staff across the Fund</a:t>
            </a:r>
          </a:p>
          <a:p>
            <a:r>
              <a:rPr lang="en-US" sz="4000" dirty="0">
                <a:latin typeface="Calibri" panose="020F0502020204030204" pitchFamily="34" charset="0"/>
                <a:cs typeface="Calibri" panose="020F0502020204030204" pitchFamily="34" charset="0"/>
              </a:rPr>
              <a:t>A three-year roadmap is being built, outlining impactful change within three strategic themes </a:t>
            </a:r>
            <a:r>
              <a:rPr lang="en-US" dirty="0">
                <a:latin typeface="Calibri" panose="020F0502020204030204" pitchFamily="34" charset="0"/>
                <a:cs typeface="Calibri" panose="020F0502020204030204" pitchFamily="34" charset="0"/>
              </a:rPr>
              <a:t> </a:t>
            </a:r>
          </a:p>
        </p:txBody>
      </p:sp>
      <p:sp>
        <p:nvSpPr>
          <p:cNvPr id="4" name="Rectangle 3">
            <a:extLst>
              <a:ext uri="{FF2B5EF4-FFF2-40B4-BE49-F238E27FC236}">
                <a16:creationId xmlns:a16="http://schemas.microsoft.com/office/drawing/2014/main" id="{E5B20303-CAD3-499E-ABC6-DDDAD3652F89}"/>
              </a:ext>
            </a:extLst>
          </p:cNvPr>
          <p:cNvSpPr/>
          <p:nvPr/>
        </p:nvSpPr>
        <p:spPr>
          <a:xfrm>
            <a:off x="0" y="5417878"/>
            <a:ext cx="12192000" cy="1440122"/>
          </a:xfrm>
          <a:prstGeom prst="rect">
            <a:avLst/>
          </a:prstGeom>
          <a:solidFill>
            <a:srgbClr val="4F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D546E37D-D35B-44A2-969C-64BE26C32F0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7286" y="5481094"/>
            <a:ext cx="1299656" cy="1313689"/>
          </a:xfrm>
          <a:prstGeom prst="rect">
            <a:avLst/>
          </a:prstGeom>
        </p:spPr>
      </p:pic>
      <p:sp>
        <p:nvSpPr>
          <p:cNvPr id="8" name="Slide Number Placeholder 7">
            <a:extLst>
              <a:ext uri="{FF2B5EF4-FFF2-40B4-BE49-F238E27FC236}">
                <a16:creationId xmlns:a16="http://schemas.microsoft.com/office/drawing/2014/main" id="{43A8B1EC-1A04-486F-882B-EB3148BC84C5}"/>
              </a:ext>
            </a:extLst>
          </p:cNvPr>
          <p:cNvSpPr>
            <a:spLocks noGrp="1"/>
          </p:cNvSpPr>
          <p:nvPr>
            <p:ph type="sldNum" sz="quarter" idx="12"/>
          </p:nvPr>
        </p:nvSpPr>
        <p:spPr/>
        <p:txBody>
          <a:bodyPr/>
          <a:lstStyle/>
          <a:p>
            <a:fld id="{C191720C-C25F-41DD-A710-2ED9000BC75C}" type="slidenum">
              <a:rPr lang="fr-FR" smtClean="0"/>
              <a:t>15</a:t>
            </a:fld>
            <a:endParaRPr lang="fr-FR" dirty="0"/>
          </a:p>
        </p:txBody>
      </p:sp>
    </p:spTree>
    <p:extLst>
      <p:ext uri="{BB962C8B-B14F-4D97-AF65-F5344CB8AC3E}">
        <p14:creationId xmlns:p14="http://schemas.microsoft.com/office/powerpoint/2010/main" val="145451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69C19-BA9F-4C28-82C3-39E92B005BBB}"/>
              </a:ext>
            </a:extLst>
          </p:cNvPr>
          <p:cNvSpPr>
            <a:spLocks noGrp="1"/>
          </p:cNvSpPr>
          <p:nvPr>
            <p:ph type="title"/>
          </p:nvPr>
        </p:nvSpPr>
        <p:spPr>
          <a:xfrm>
            <a:off x="838200" y="-58738"/>
            <a:ext cx="10515600" cy="1325563"/>
          </a:xfrm>
        </p:spPr>
        <p:txBody>
          <a:bodyPr/>
          <a:lstStyle/>
          <a:p>
            <a:pPr algn="ctr"/>
            <a:r>
              <a:rPr lang="en-US" b="1" dirty="0">
                <a:latin typeface="Calibri" panose="020F0502020204030204" pitchFamily="34" charset="0"/>
                <a:cs typeface="Calibri" panose="020F0502020204030204" pitchFamily="34" charset="0"/>
              </a:rPr>
              <a:t>C.A.R.E. stands for…</a:t>
            </a:r>
            <a:endParaRPr lang="fr-FR"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5D55F21E-B914-41F9-A45F-95639385DA3B}"/>
              </a:ext>
            </a:extLst>
          </p:cNvPr>
          <p:cNvSpPr>
            <a:spLocks noGrp="1"/>
          </p:cNvSpPr>
          <p:nvPr>
            <p:ph idx="1"/>
          </p:nvPr>
        </p:nvSpPr>
        <p:spPr>
          <a:xfrm>
            <a:off x="460540" y="1169727"/>
            <a:ext cx="10893260" cy="4248150"/>
          </a:xfrm>
        </p:spPr>
        <p:txBody>
          <a:bodyPr>
            <a:normAutofit lnSpcReduction="10000"/>
          </a:bodyPr>
          <a:lstStyle/>
          <a:p>
            <a:r>
              <a:rPr lang="en-US" sz="3900" b="1" dirty="0">
                <a:latin typeface="Calibri" panose="020F0502020204030204" pitchFamily="34" charset="0"/>
                <a:cs typeface="Calibri" panose="020F0502020204030204" pitchFamily="34" charset="0"/>
              </a:rPr>
              <a:t>C – Client focused</a:t>
            </a:r>
          </a:p>
          <a:p>
            <a:pPr marL="0" indent="0">
              <a:buNone/>
            </a:pPr>
            <a:endParaRPr lang="en-US" sz="3900" b="1" dirty="0">
              <a:latin typeface="Calibri" panose="020F0502020204030204" pitchFamily="34" charset="0"/>
              <a:cs typeface="Calibri" panose="020F0502020204030204" pitchFamily="34" charset="0"/>
            </a:endParaRPr>
          </a:p>
          <a:p>
            <a:r>
              <a:rPr lang="en-US" sz="3900" b="1" dirty="0">
                <a:latin typeface="Calibri" panose="020F0502020204030204" pitchFamily="34" charset="0"/>
                <a:cs typeface="Calibri" panose="020F0502020204030204" pitchFamily="34" charset="0"/>
              </a:rPr>
              <a:t>A - Action oriented</a:t>
            </a:r>
          </a:p>
          <a:p>
            <a:pPr marL="0" indent="0">
              <a:buNone/>
            </a:pPr>
            <a:endParaRPr lang="en-US" sz="3900" b="1" dirty="0">
              <a:latin typeface="Calibri" panose="020F0502020204030204" pitchFamily="34" charset="0"/>
              <a:cs typeface="Calibri" panose="020F0502020204030204" pitchFamily="34" charset="0"/>
            </a:endParaRPr>
          </a:p>
          <a:p>
            <a:r>
              <a:rPr lang="en-US" sz="3900" b="1" dirty="0">
                <a:latin typeface="Calibri" panose="020F0502020204030204" pitchFamily="34" charset="0"/>
                <a:cs typeface="Calibri" panose="020F0502020204030204" pitchFamily="34" charset="0"/>
              </a:rPr>
              <a:t>R – Relations builder</a:t>
            </a:r>
          </a:p>
          <a:p>
            <a:pPr marL="0" indent="0">
              <a:buNone/>
            </a:pPr>
            <a:endParaRPr lang="en-US" sz="3900" b="1" dirty="0">
              <a:latin typeface="Calibri" panose="020F0502020204030204" pitchFamily="34" charset="0"/>
              <a:cs typeface="Calibri" panose="020F0502020204030204" pitchFamily="34" charset="0"/>
            </a:endParaRPr>
          </a:p>
          <a:p>
            <a:r>
              <a:rPr lang="en-US" sz="3900" b="1" dirty="0">
                <a:latin typeface="Calibri" panose="020F0502020204030204" pitchFamily="34" charset="0"/>
                <a:cs typeface="Calibri" panose="020F0502020204030204" pitchFamily="34" charset="0"/>
              </a:rPr>
              <a:t>E – Efficiency driven</a:t>
            </a:r>
          </a:p>
          <a:p>
            <a:endParaRPr lang="fr-FR" dirty="0"/>
          </a:p>
        </p:txBody>
      </p:sp>
      <p:sp>
        <p:nvSpPr>
          <p:cNvPr id="4" name="Rectangle 3">
            <a:extLst>
              <a:ext uri="{FF2B5EF4-FFF2-40B4-BE49-F238E27FC236}">
                <a16:creationId xmlns:a16="http://schemas.microsoft.com/office/drawing/2014/main" id="{9A9688F7-F0F2-4811-81DE-1B39145C24C4}"/>
              </a:ext>
            </a:extLst>
          </p:cNvPr>
          <p:cNvSpPr/>
          <p:nvPr/>
        </p:nvSpPr>
        <p:spPr>
          <a:xfrm>
            <a:off x="0" y="5417878"/>
            <a:ext cx="12192000" cy="1440122"/>
          </a:xfrm>
          <a:prstGeom prst="rect">
            <a:avLst/>
          </a:prstGeom>
          <a:solidFill>
            <a:srgbClr val="4F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EEA80883-9932-4656-A2A6-EC79B2F60E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7286" y="5481094"/>
            <a:ext cx="1299656" cy="1313689"/>
          </a:xfrm>
          <a:prstGeom prst="rect">
            <a:avLst/>
          </a:prstGeom>
        </p:spPr>
      </p:pic>
      <p:sp>
        <p:nvSpPr>
          <p:cNvPr id="8" name="Slide Number Placeholder 7">
            <a:extLst>
              <a:ext uri="{FF2B5EF4-FFF2-40B4-BE49-F238E27FC236}">
                <a16:creationId xmlns:a16="http://schemas.microsoft.com/office/drawing/2014/main" id="{F2CDF4D1-E5B5-449D-BEA9-08D9F76EC2A3}"/>
              </a:ext>
            </a:extLst>
          </p:cNvPr>
          <p:cNvSpPr>
            <a:spLocks noGrp="1"/>
          </p:cNvSpPr>
          <p:nvPr>
            <p:ph type="sldNum" sz="quarter" idx="12"/>
          </p:nvPr>
        </p:nvSpPr>
        <p:spPr/>
        <p:txBody>
          <a:bodyPr/>
          <a:lstStyle/>
          <a:p>
            <a:fld id="{C191720C-C25F-41DD-A710-2ED9000BC75C}" type="slidenum">
              <a:rPr lang="fr-FR" smtClean="0"/>
              <a:t>16</a:t>
            </a:fld>
            <a:endParaRPr lang="fr-FR" dirty="0"/>
          </a:p>
        </p:txBody>
      </p:sp>
    </p:spTree>
    <p:extLst>
      <p:ext uri="{BB962C8B-B14F-4D97-AF65-F5344CB8AC3E}">
        <p14:creationId xmlns:p14="http://schemas.microsoft.com/office/powerpoint/2010/main" val="22874465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F915E-9E50-4AD4-BD74-40776F775EA9}"/>
              </a:ext>
            </a:extLst>
          </p:cNvPr>
          <p:cNvSpPr>
            <a:spLocks noGrp="1"/>
          </p:cNvSpPr>
          <p:nvPr>
            <p:ph type="title"/>
          </p:nvPr>
        </p:nvSpPr>
        <p:spPr>
          <a:xfrm>
            <a:off x="838200" y="185365"/>
            <a:ext cx="10515600" cy="1325563"/>
          </a:xfrm>
        </p:spPr>
        <p:txBody>
          <a:bodyPr/>
          <a:lstStyle/>
          <a:p>
            <a:pPr algn="ctr"/>
            <a:r>
              <a:rPr lang="en-US" b="1" dirty="0">
                <a:latin typeface="Calibri" panose="020F0502020204030204" pitchFamily="34" charset="0"/>
                <a:cs typeface="Calibri" panose="020F0502020204030204" pitchFamily="34" charset="0"/>
              </a:rPr>
              <a:t>Mission Statement</a:t>
            </a:r>
            <a:r>
              <a:rPr lang="en-US" dirty="0">
                <a:latin typeface="Calibri" panose="020F0502020204030204" pitchFamily="34" charset="0"/>
                <a:cs typeface="Calibri" panose="020F0502020204030204" pitchFamily="34" charset="0"/>
              </a:rPr>
              <a:t> </a:t>
            </a:r>
            <a:endParaRPr lang="fr-FR"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D2D2A5AC-3457-4CA1-8F3C-E7B34B330489}"/>
              </a:ext>
            </a:extLst>
          </p:cNvPr>
          <p:cNvSpPr>
            <a:spLocks noGrp="1"/>
          </p:cNvSpPr>
          <p:nvPr>
            <p:ph idx="1"/>
          </p:nvPr>
        </p:nvSpPr>
        <p:spPr>
          <a:xfrm>
            <a:off x="801514" y="1369664"/>
            <a:ext cx="10515600" cy="3984997"/>
          </a:xfrm>
        </p:spPr>
        <p:txBody>
          <a:bodyPr>
            <a:normAutofit/>
          </a:bodyPr>
          <a:lstStyle/>
          <a:p>
            <a:pPr marL="0" indent="0">
              <a:buNone/>
            </a:pPr>
            <a:r>
              <a:rPr lang="en-US" b="1" dirty="0">
                <a:latin typeface="Calibri" panose="020F0502020204030204" pitchFamily="34" charset="0"/>
                <a:cs typeface="Calibri" panose="020F0502020204030204" pitchFamily="34" charset="0"/>
              </a:rPr>
              <a:t>TO DELIVER: </a:t>
            </a:r>
          </a:p>
          <a:p>
            <a:pPr marL="0" indent="0">
              <a:buNone/>
            </a:pPr>
            <a:endParaRPr lang="en-US" sz="4000" b="1" dirty="0">
              <a:latin typeface="Calibri" panose="020F0502020204030204" pitchFamily="34" charset="0"/>
              <a:cs typeface="Calibri" panose="020F0502020204030204" pitchFamily="34" charset="0"/>
            </a:endParaRPr>
          </a:p>
          <a:p>
            <a:r>
              <a:rPr lang="en-US" sz="4000" b="1" dirty="0">
                <a:latin typeface="Calibri" panose="020F0502020204030204" pitchFamily="34" charset="0"/>
                <a:cs typeface="Calibri" panose="020F0502020204030204" pitchFamily="34" charset="0"/>
              </a:rPr>
              <a:t>A simplified client’s experience</a:t>
            </a:r>
          </a:p>
          <a:p>
            <a:r>
              <a:rPr lang="en-US" sz="4000" b="1" dirty="0">
                <a:latin typeface="Calibri" panose="020F0502020204030204" pitchFamily="34" charset="0"/>
                <a:cs typeface="Calibri" panose="020F0502020204030204" pitchFamily="34" charset="0"/>
              </a:rPr>
              <a:t>The modernization of pension services</a:t>
            </a:r>
          </a:p>
          <a:p>
            <a:r>
              <a:rPr lang="en-US" sz="4000" b="1" dirty="0">
                <a:latin typeface="Calibri" panose="020F0502020204030204" pitchFamily="34" charset="0"/>
                <a:cs typeface="Calibri" panose="020F0502020204030204" pitchFamily="34" charset="0"/>
              </a:rPr>
              <a:t>A strong, global partnership network</a:t>
            </a:r>
            <a:endParaRPr lang="en-US" sz="4000" dirty="0">
              <a:latin typeface="Calibri" panose="020F0502020204030204" pitchFamily="34" charset="0"/>
              <a:cs typeface="Calibri" panose="020F0502020204030204" pitchFamily="34" charset="0"/>
            </a:endParaRPr>
          </a:p>
          <a:p>
            <a:endParaRPr lang="fr-FR" dirty="0"/>
          </a:p>
        </p:txBody>
      </p:sp>
      <p:sp>
        <p:nvSpPr>
          <p:cNvPr id="4" name="Rectangle 3">
            <a:extLst>
              <a:ext uri="{FF2B5EF4-FFF2-40B4-BE49-F238E27FC236}">
                <a16:creationId xmlns:a16="http://schemas.microsoft.com/office/drawing/2014/main" id="{7C63DAD4-0B78-4692-866C-0F61F8360F1C}"/>
              </a:ext>
            </a:extLst>
          </p:cNvPr>
          <p:cNvSpPr/>
          <p:nvPr/>
        </p:nvSpPr>
        <p:spPr>
          <a:xfrm>
            <a:off x="0" y="5417878"/>
            <a:ext cx="12192000" cy="1440122"/>
          </a:xfrm>
          <a:prstGeom prst="rect">
            <a:avLst/>
          </a:prstGeom>
          <a:solidFill>
            <a:srgbClr val="4F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CE35D889-C444-461C-8BA5-785BC789C6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7286" y="5481094"/>
            <a:ext cx="1299656" cy="1313689"/>
          </a:xfrm>
          <a:prstGeom prst="rect">
            <a:avLst/>
          </a:prstGeom>
        </p:spPr>
      </p:pic>
      <p:sp>
        <p:nvSpPr>
          <p:cNvPr id="8" name="Slide Number Placeholder 7">
            <a:extLst>
              <a:ext uri="{FF2B5EF4-FFF2-40B4-BE49-F238E27FC236}">
                <a16:creationId xmlns:a16="http://schemas.microsoft.com/office/drawing/2014/main" id="{E23684A8-D5C7-4D24-938B-7B201B3B60C3}"/>
              </a:ext>
            </a:extLst>
          </p:cNvPr>
          <p:cNvSpPr>
            <a:spLocks noGrp="1"/>
          </p:cNvSpPr>
          <p:nvPr>
            <p:ph type="sldNum" sz="quarter" idx="12"/>
          </p:nvPr>
        </p:nvSpPr>
        <p:spPr/>
        <p:txBody>
          <a:bodyPr/>
          <a:lstStyle/>
          <a:p>
            <a:fld id="{C191720C-C25F-41DD-A710-2ED9000BC75C}" type="slidenum">
              <a:rPr lang="fr-FR" smtClean="0"/>
              <a:t>17</a:t>
            </a:fld>
            <a:endParaRPr lang="fr-FR" dirty="0"/>
          </a:p>
        </p:txBody>
      </p:sp>
    </p:spTree>
    <p:extLst>
      <p:ext uri="{BB962C8B-B14F-4D97-AF65-F5344CB8AC3E}">
        <p14:creationId xmlns:p14="http://schemas.microsoft.com/office/powerpoint/2010/main" val="5544415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C3B52-8704-4C17-965E-2F186922651B}"/>
              </a:ext>
            </a:extLst>
          </p:cNvPr>
          <p:cNvSpPr>
            <a:spLocks noGrp="1"/>
          </p:cNvSpPr>
          <p:nvPr>
            <p:ph type="title"/>
          </p:nvPr>
        </p:nvSpPr>
        <p:spPr>
          <a:xfrm>
            <a:off x="760020" y="136525"/>
            <a:ext cx="10515600" cy="1325563"/>
          </a:xfrm>
        </p:spPr>
        <p:txBody>
          <a:bodyPr/>
          <a:lstStyle/>
          <a:p>
            <a:pPr algn="ctr"/>
            <a:r>
              <a:rPr lang="fr-FR" b="1" dirty="0">
                <a:latin typeface="+mn-lt"/>
              </a:rPr>
              <a:t>Vision</a:t>
            </a:r>
          </a:p>
        </p:txBody>
      </p:sp>
      <p:sp>
        <p:nvSpPr>
          <p:cNvPr id="3" name="Content Placeholder 2">
            <a:extLst>
              <a:ext uri="{FF2B5EF4-FFF2-40B4-BE49-F238E27FC236}">
                <a16:creationId xmlns:a16="http://schemas.microsoft.com/office/drawing/2014/main" id="{A6F6E72E-2003-42AF-805D-D9985A6DA5DE}"/>
              </a:ext>
            </a:extLst>
          </p:cNvPr>
          <p:cNvSpPr>
            <a:spLocks noGrp="1"/>
          </p:cNvSpPr>
          <p:nvPr>
            <p:ph idx="1"/>
          </p:nvPr>
        </p:nvSpPr>
        <p:spPr>
          <a:xfrm>
            <a:off x="1529521" y="1384712"/>
            <a:ext cx="10437421" cy="5201393"/>
          </a:xfrm>
        </p:spPr>
        <p:txBody>
          <a:bodyPr>
            <a:normAutofit/>
          </a:bodyPr>
          <a:lstStyle/>
          <a:p>
            <a:pPr marL="0" indent="0">
              <a:buNone/>
            </a:pPr>
            <a:endParaRPr lang="en-US" b="1" u="sng" dirty="0">
              <a:latin typeface="Calibri" panose="020F0502020204030204" pitchFamily="34" charset="0"/>
              <a:cs typeface="Calibri" panose="020F0502020204030204" pitchFamily="34" charset="0"/>
            </a:endParaRPr>
          </a:p>
          <a:p>
            <a:pPr marL="0" indent="0">
              <a:buNone/>
            </a:pPr>
            <a:r>
              <a:rPr lang="en-US" sz="4800" b="1" dirty="0">
                <a:latin typeface="Calibri" panose="020F0502020204030204" pitchFamily="34" charset="0"/>
                <a:cs typeface="Calibri" panose="020F0502020204030204" pitchFamily="34" charset="0"/>
              </a:rPr>
              <a:t>To be a pension fund that provides outstanding service globally</a:t>
            </a:r>
          </a:p>
          <a:p>
            <a:pPr marL="0" indent="0">
              <a:buNone/>
            </a:pPr>
            <a:endParaRPr lang="en-US" dirty="0">
              <a:latin typeface="Calibri" panose="020F0502020204030204" pitchFamily="34" charset="0"/>
              <a:cs typeface="Calibri" panose="020F0502020204030204" pitchFamily="34" charset="0"/>
            </a:endParaRPr>
          </a:p>
          <a:p>
            <a:pPr marL="0" indent="0">
              <a:buNone/>
            </a:pPr>
            <a:r>
              <a:rPr lang="en-US" dirty="0">
                <a:latin typeface="Calibri" panose="020F0502020204030204" pitchFamily="34" charset="0"/>
                <a:cs typeface="Calibri" panose="020F0502020204030204" pitchFamily="34" charset="0"/>
              </a:rPr>
              <a:t>The ambition is to have, by 2023, a </a:t>
            </a:r>
            <a:r>
              <a:rPr lang="en-US" u="sng" dirty="0">
                <a:latin typeface="Calibri" panose="020F0502020204030204" pitchFamily="34" charset="0"/>
                <a:cs typeface="Calibri" panose="020F0502020204030204" pitchFamily="34" charset="0"/>
              </a:rPr>
              <a:t>service-oriented</a:t>
            </a:r>
            <a:r>
              <a:rPr lang="en-US" dirty="0">
                <a:latin typeface="Calibri" panose="020F0502020204030204" pitchFamily="34" charset="0"/>
                <a:cs typeface="Calibri" panose="020F0502020204030204" pitchFamily="34" charset="0"/>
              </a:rPr>
              <a:t> Fund and the same high-quality services for all of our member organizations, participants, and beneficiaries wherever they may be. </a:t>
            </a:r>
          </a:p>
          <a:p>
            <a:pPr marL="0" indent="0">
              <a:buNone/>
            </a:pPr>
            <a:endParaRPr lang="fr-FR" dirty="0"/>
          </a:p>
        </p:txBody>
      </p:sp>
      <p:sp>
        <p:nvSpPr>
          <p:cNvPr id="4" name="Rectangle 3">
            <a:extLst>
              <a:ext uri="{FF2B5EF4-FFF2-40B4-BE49-F238E27FC236}">
                <a16:creationId xmlns:a16="http://schemas.microsoft.com/office/drawing/2014/main" id="{52E9735E-156A-4AB1-822F-34668FEF4649}"/>
              </a:ext>
            </a:extLst>
          </p:cNvPr>
          <p:cNvSpPr/>
          <p:nvPr/>
        </p:nvSpPr>
        <p:spPr>
          <a:xfrm>
            <a:off x="0" y="5417878"/>
            <a:ext cx="12192000" cy="1440122"/>
          </a:xfrm>
          <a:prstGeom prst="rect">
            <a:avLst/>
          </a:prstGeom>
          <a:solidFill>
            <a:srgbClr val="4F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C7F8A0A6-002E-4E0D-83CC-AF5AF90FD4A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7286" y="5481094"/>
            <a:ext cx="1299656" cy="1313689"/>
          </a:xfrm>
          <a:prstGeom prst="rect">
            <a:avLst/>
          </a:prstGeom>
        </p:spPr>
      </p:pic>
      <p:sp>
        <p:nvSpPr>
          <p:cNvPr id="8" name="Slide Number Placeholder 7">
            <a:extLst>
              <a:ext uri="{FF2B5EF4-FFF2-40B4-BE49-F238E27FC236}">
                <a16:creationId xmlns:a16="http://schemas.microsoft.com/office/drawing/2014/main" id="{BBBC675C-EF4D-4980-91C3-67BCA30FF380}"/>
              </a:ext>
            </a:extLst>
          </p:cNvPr>
          <p:cNvSpPr>
            <a:spLocks noGrp="1"/>
          </p:cNvSpPr>
          <p:nvPr>
            <p:ph type="sldNum" sz="quarter" idx="12"/>
          </p:nvPr>
        </p:nvSpPr>
        <p:spPr/>
        <p:txBody>
          <a:bodyPr/>
          <a:lstStyle/>
          <a:p>
            <a:fld id="{C191720C-C25F-41DD-A710-2ED9000BC75C}" type="slidenum">
              <a:rPr lang="fr-FR" smtClean="0"/>
              <a:t>18</a:t>
            </a:fld>
            <a:endParaRPr lang="fr-FR" dirty="0"/>
          </a:p>
        </p:txBody>
      </p:sp>
    </p:spTree>
    <p:extLst>
      <p:ext uri="{BB962C8B-B14F-4D97-AF65-F5344CB8AC3E}">
        <p14:creationId xmlns:p14="http://schemas.microsoft.com/office/powerpoint/2010/main" val="3536522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69C19-BA9F-4C28-82C3-39E92B005BBB}"/>
              </a:ext>
            </a:extLst>
          </p:cNvPr>
          <p:cNvSpPr>
            <a:spLocks noGrp="1"/>
          </p:cNvSpPr>
          <p:nvPr>
            <p:ph type="title"/>
          </p:nvPr>
        </p:nvSpPr>
        <p:spPr>
          <a:xfrm>
            <a:off x="838200" y="-58738"/>
            <a:ext cx="10515600" cy="1325563"/>
          </a:xfrm>
        </p:spPr>
        <p:txBody>
          <a:bodyPr/>
          <a:lstStyle/>
          <a:p>
            <a:pPr algn="ctr"/>
            <a:r>
              <a:rPr lang="en-US" b="1" dirty="0">
                <a:latin typeface="Calibri" panose="020F0502020204030204" pitchFamily="34" charset="0"/>
                <a:cs typeface="Calibri" panose="020F0502020204030204" pitchFamily="34" charset="0"/>
              </a:rPr>
              <a:t>Values</a:t>
            </a:r>
            <a:endParaRPr lang="fr-FR"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5D55F21E-B914-41F9-A45F-95639385DA3B}"/>
              </a:ext>
            </a:extLst>
          </p:cNvPr>
          <p:cNvSpPr>
            <a:spLocks noGrp="1"/>
          </p:cNvSpPr>
          <p:nvPr>
            <p:ph idx="1"/>
          </p:nvPr>
        </p:nvSpPr>
        <p:spPr>
          <a:xfrm>
            <a:off x="460540" y="1169727"/>
            <a:ext cx="10893260" cy="4248150"/>
          </a:xfrm>
        </p:spPr>
        <p:txBody>
          <a:bodyPr>
            <a:normAutofit fontScale="92500" lnSpcReduction="20000"/>
          </a:bodyPr>
          <a:lstStyle/>
          <a:p>
            <a:r>
              <a:rPr lang="en-US" sz="3900" b="1" dirty="0">
                <a:latin typeface="Calibri" panose="020F0502020204030204" pitchFamily="34" charset="0"/>
                <a:cs typeface="Calibri" panose="020F0502020204030204" pitchFamily="34" charset="0"/>
              </a:rPr>
              <a:t>Integrity, Professionalism, Respect for Diversity</a:t>
            </a:r>
          </a:p>
          <a:p>
            <a:pPr marL="0" indent="0">
              <a:buNone/>
            </a:pPr>
            <a:endParaRPr lang="en-US" sz="3900" b="1" dirty="0">
              <a:latin typeface="Calibri" panose="020F0502020204030204" pitchFamily="34" charset="0"/>
              <a:cs typeface="Calibri" panose="020F0502020204030204" pitchFamily="34" charset="0"/>
            </a:endParaRPr>
          </a:p>
          <a:p>
            <a:pPr marL="0" indent="0">
              <a:buNone/>
            </a:pPr>
            <a:r>
              <a:rPr lang="en-US" sz="3900" b="1" dirty="0">
                <a:latin typeface="Calibri" panose="020F0502020204030204" pitchFamily="34" charset="0"/>
                <a:cs typeface="Calibri" panose="020F0502020204030204" pitchFamily="34" charset="0"/>
              </a:rPr>
              <a:t>and</a:t>
            </a:r>
          </a:p>
          <a:p>
            <a:pPr marL="0" indent="0">
              <a:buNone/>
            </a:pPr>
            <a:endParaRPr lang="en-US" sz="3900" b="1" dirty="0">
              <a:latin typeface="Calibri" panose="020F0502020204030204" pitchFamily="34" charset="0"/>
              <a:cs typeface="Calibri" panose="020F0502020204030204" pitchFamily="34" charset="0"/>
            </a:endParaRPr>
          </a:p>
          <a:p>
            <a:r>
              <a:rPr lang="en-US" sz="3900" b="1" dirty="0">
                <a:latin typeface="Calibri" panose="020F0502020204030204" pitchFamily="34" charset="0"/>
                <a:cs typeface="Calibri" panose="020F0502020204030204" pitchFamily="34" charset="0"/>
              </a:rPr>
              <a:t>Innovation, Partnership, and Service</a:t>
            </a:r>
          </a:p>
          <a:p>
            <a:pPr marL="0" indent="0">
              <a:buNone/>
            </a:pPr>
            <a:endParaRPr lang="en-US" sz="3600" b="1" dirty="0">
              <a:latin typeface="Calibri" panose="020F0502020204030204" pitchFamily="34" charset="0"/>
              <a:cs typeface="Calibri" panose="020F0502020204030204" pitchFamily="34" charset="0"/>
            </a:endParaRPr>
          </a:p>
          <a:p>
            <a:pPr marL="0" indent="0">
              <a:buNone/>
            </a:pPr>
            <a:r>
              <a:rPr lang="en-US" sz="3600" dirty="0">
                <a:latin typeface="Calibri" panose="020F0502020204030204" pitchFamily="34" charset="0"/>
                <a:cs typeface="Calibri" panose="020F0502020204030204" pitchFamily="34" charset="0"/>
              </a:rPr>
              <a:t>In these endeavors, we will be guided by the UN values as well as those we have identified as core to the transformation of the Fund.</a:t>
            </a:r>
          </a:p>
          <a:p>
            <a:endParaRPr lang="fr-FR" dirty="0"/>
          </a:p>
        </p:txBody>
      </p:sp>
      <p:sp>
        <p:nvSpPr>
          <p:cNvPr id="4" name="Rectangle 3">
            <a:extLst>
              <a:ext uri="{FF2B5EF4-FFF2-40B4-BE49-F238E27FC236}">
                <a16:creationId xmlns:a16="http://schemas.microsoft.com/office/drawing/2014/main" id="{9A9688F7-F0F2-4811-81DE-1B39145C24C4}"/>
              </a:ext>
            </a:extLst>
          </p:cNvPr>
          <p:cNvSpPr/>
          <p:nvPr/>
        </p:nvSpPr>
        <p:spPr>
          <a:xfrm>
            <a:off x="0" y="5417878"/>
            <a:ext cx="12192000" cy="1440122"/>
          </a:xfrm>
          <a:prstGeom prst="rect">
            <a:avLst/>
          </a:prstGeom>
          <a:solidFill>
            <a:srgbClr val="4F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EEA80883-9932-4656-A2A6-EC79B2F60E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7286" y="5481094"/>
            <a:ext cx="1299656" cy="1313689"/>
          </a:xfrm>
          <a:prstGeom prst="rect">
            <a:avLst/>
          </a:prstGeom>
        </p:spPr>
      </p:pic>
      <p:sp>
        <p:nvSpPr>
          <p:cNvPr id="8" name="Slide Number Placeholder 7">
            <a:extLst>
              <a:ext uri="{FF2B5EF4-FFF2-40B4-BE49-F238E27FC236}">
                <a16:creationId xmlns:a16="http://schemas.microsoft.com/office/drawing/2014/main" id="{072D5615-4AF7-438E-8FC7-59E8689364AF}"/>
              </a:ext>
            </a:extLst>
          </p:cNvPr>
          <p:cNvSpPr>
            <a:spLocks noGrp="1"/>
          </p:cNvSpPr>
          <p:nvPr>
            <p:ph type="sldNum" sz="quarter" idx="12"/>
          </p:nvPr>
        </p:nvSpPr>
        <p:spPr/>
        <p:txBody>
          <a:bodyPr/>
          <a:lstStyle/>
          <a:p>
            <a:fld id="{C191720C-C25F-41DD-A710-2ED9000BC75C}" type="slidenum">
              <a:rPr lang="fr-FR" smtClean="0"/>
              <a:t>19</a:t>
            </a:fld>
            <a:endParaRPr lang="fr-FR" dirty="0"/>
          </a:p>
        </p:txBody>
      </p:sp>
    </p:spTree>
    <p:extLst>
      <p:ext uri="{BB962C8B-B14F-4D97-AF65-F5344CB8AC3E}">
        <p14:creationId xmlns:p14="http://schemas.microsoft.com/office/powerpoint/2010/main" val="298082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C53CC-89B4-4B21-9FA7-09D60B7FF2EB}"/>
              </a:ext>
            </a:extLst>
          </p:cNvPr>
          <p:cNvSpPr>
            <a:spLocks noGrp="1"/>
          </p:cNvSpPr>
          <p:nvPr>
            <p:ph type="title"/>
          </p:nvPr>
        </p:nvSpPr>
        <p:spPr>
          <a:xfrm>
            <a:off x="838200" y="1"/>
            <a:ext cx="10515600" cy="1158240"/>
          </a:xfrm>
        </p:spPr>
        <p:txBody>
          <a:bodyPr/>
          <a:lstStyle/>
          <a:p>
            <a:pPr algn="ctr"/>
            <a:r>
              <a:rPr lang="fr-FR" sz="3600" b="1" dirty="0">
                <a:latin typeface="Calibri" panose="020F0502020204030204" pitchFamily="34" charset="0"/>
                <a:cs typeface="Calibri" panose="020F0502020204030204" pitchFamily="34" charset="0"/>
              </a:rPr>
              <a:t>2019 KEY FIGURES</a:t>
            </a:r>
            <a:br>
              <a:rPr lang="fr-FR" sz="3600" b="1" dirty="0">
                <a:latin typeface="Calibri" panose="020F0502020204030204" pitchFamily="34" charset="0"/>
                <a:cs typeface="Calibri" panose="020F0502020204030204" pitchFamily="34" charset="0"/>
              </a:rPr>
            </a:br>
            <a:r>
              <a:rPr lang="fr-FR" sz="3600" b="1" dirty="0">
                <a:latin typeface="Calibri" panose="020F0502020204030204" pitchFamily="34" charset="0"/>
                <a:cs typeface="Calibri" panose="020F0502020204030204" pitchFamily="34" charset="0"/>
              </a:rPr>
              <a:t>FROM THE UNJSPF </a:t>
            </a:r>
            <a:r>
              <a:rPr lang="fr-FR" sz="3400" b="1" dirty="0">
                <a:latin typeface="Calibri" panose="020F0502020204030204" pitchFamily="34" charset="0"/>
                <a:cs typeface="Calibri" panose="020F0502020204030204" pitchFamily="34" charset="0"/>
              </a:rPr>
              <a:t>FINANCIAL</a:t>
            </a:r>
            <a:r>
              <a:rPr lang="fr-FR" sz="3600" b="1" dirty="0">
                <a:latin typeface="Calibri" panose="020F0502020204030204" pitchFamily="34" charset="0"/>
                <a:cs typeface="Calibri" panose="020F0502020204030204" pitchFamily="34" charset="0"/>
              </a:rPr>
              <a:t> STATEMENTS</a:t>
            </a:r>
          </a:p>
        </p:txBody>
      </p:sp>
      <p:sp>
        <p:nvSpPr>
          <p:cNvPr id="3" name="Content Placeholder 2">
            <a:extLst>
              <a:ext uri="{FF2B5EF4-FFF2-40B4-BE49-F238E27FC236}">
                <a16:creationId xmlns:a16="http://schemas.microsoft.com/office/drawing/2014/main" id="{4DE98A37-6363-479D-8BA3-9B89BFF8E024}"/>
              </a:ext>
            </a:extLst>
          </p:cNvPr>
          <p:cNvSpPr>
            <a:spLocks noGrp="1"/>
          </p:cNvSpPr>
          <p:nvPr>
            <p:ph idx="1"/>
          </p:nvPr>
        </p:nvSpPr>
        <p:spPr>
          <a:xfrm>
            <a:off x="123825" y="1016000"/>
            <a:ext cx="11639550" cy="4401877"/>
          </a:xfrm>
        </p:spPr>
        <p:txBody>
          <a:bodyPr>
            <a:normAutofit fontScale="77500" lnSpcReduction="20000"/>
          </a:bodyPr>
          <a:lstStyle/>
          <a:p>
            <a:pPr marL="285750" lvl="1" indent="-285750">
              <a:lnSpc>
                <a:spcPct val="120000"/>
              </a:lnSpc>
              <a:spcBef>
                <a:spcPct val="0"/>
              </a:spcBef>
            </a:pPr>
            <a:r>
              <a:rPr lang="en-US" sz="4400" dirty="0">
                <a:latin typeface="Calibri" panose="020F0502020204030204" pitchFamily="34" charset="0"/>
                <a:ea typeface="Verdana" panose="020B0604030504040204" pitchFamily="34" charset="0"/>
                <a:cs typeface="Calibri" panose="020F0502020204030204" pitchFamily="34" charset="0"/>
              </a:rPr>
              <a:t>131,583 participants (+2.3%) and 79,975 beneficiaries+retirees (+1.6%)</a:t>
            </a:r>
          </a:p>
          <a:p>
            <a:pPr marL="0" lvl="1" indent="0">
              <a:lnSpc>
                <a:spcPct val="120000"/>
              </a:lnSpc>
              <a:spcBef>
                <a:spcPct val="0"/>
              </a:spcBef>
              <a:buNone/>
            </a:pPr>
            <a:endParaRPr lang="en-US" sz="4400" dirty="0">
              <a:latin typeface="Calibri" panose="020F0502020204030204" pitchFamily="34" charset="0"/>
              <a:ea typeface="Verdana" panose="020B0604030504040204" pitchFamily="34" charset="0"/>
              <a:cs typeface="Calibri" panose="020F0502020204030204" pitchFamily="34" charset="0"/>
            </a:endParaRPr>
          </a:p>
          <a:p>
            <a:pPr marL="0" lvl="1" indent="-285750">
              <a:lnSpc>
                <a:spcPct val="100000"/>
              </a:lnSpc>
              <a:spcBef>
                <a:spcPct val="0"/>
              </a:spcBef>
            </a:pPr>
            <a:r>
              <a:rPr lang="en-US" sz="4400" dirty="0">
                <a:latin typeface="Calibri" panose="020F0502020204030204" pitchFamily="34" charset="0"/>
                <a:ea typeface="Verdana" panose="020B0604030504040204" pitchFamily="34" charset="0"/>
                <a:cs typeface="Calibri" panose="020F0502020204030204" pitchFamily="34" charset="0"/>
              </a:rPr>
              <a:t>USD 2.7 billion of periodic benefits (2.4 billion in 2018) /USD 2.69 billion of contributions from employers/staff </a:t>
            </a:r>
          </a:p>
          <a:p>
            <a:pPr marL="0" lvl="1" indent="0">
              <a:lnSpc>
                <a:spcPct val="100000"/>
              </a:lnSpc>
              <a:spcBef>
                <a:spcPct val="0"/>
              </a:spcBef>
              <a:buNone/>
            </a:pPr>
            <a:r>
              <a:rPr lang="en-US" sz="4400" dirty="0">
                <a:latin typeface="Calibri" panose="020F0502020204030204" pitchFamily="34" charset="0"/>
                <a:ea typeface="Verdana" panose="020B0604030504040204" pitchFamily="34" charset="0"/>
                <a:cs typeface="Calibri" panose="020F0502020204030204" pitchFamily="34" charset="0"/>
              </a:rPr>
              <a:t>(2.7 billion in 2018)</a:t>
            </a:r>
          </a:p>
          <a:p>
            <a:pPr marL="0" lvl="1" indent="0">
              <a:lnSpc>
                <a:spcPct val="100000"/>
              </a:lnSpc>
              <a:spcBef>
                <a:spcPct val="0"/>
              </a:spcBef>
              <a:buNone/>
            </a:pPr>
            <a:endParaRPr lang="en-US" sz="4400" dirty="0">
              <a:latin typeface="Calibri" panose="020F0502020204030204" pitchFamily="34" charset="0"/>
              <a:ea typeface="Verdana" panose="020B0604030504040204" pitchFamily="34" charset="0"/>
              <a:cs typeface="Calibri" panose="020F0502020204030204" pitchFamily="34" charset="0"/>
            </a:endParaRPr>
          </a:p>
          <a:p>
            <a:pPr marL="0" lvl="1" indent="-285750">
              <a:lnSpc>
                <a:spcPct val="100000"/>
              </a:lnSpc>
              <a:spcBef>
                <a:spcPct val="0"/>
              </a:spcBef>
            </a:pPr>
            <a:r>
              <a:rPr lang="en-US" sz="4400" dirty="0">
                <a:latin typeface="Calibri" panose="020F0502020204030204" pitchFamily="34" charset="0"/>
                <a:ea typeface="Verdana" panose="020B0604030504040204" pitchFamily="34" charset="0"/>
                <a:cs typeface="Calibri" panose="020F0502020204030204" pitchFamily="34" charset="0"/>
              </a:rPr>
              <a:t>Processing rate of initial separation within 15 business days is currently over 90% both in New York and Geneva</a:t>
            </a:r>
          </a:p>
          <a:p>
            <a:pPr marL="0" lvl="1" indent="0">
              <a:lnSpc>
                <a:spcPct val="100000"/>
              </a:lnSpc>
              <a:spcBef>
                <a:spcPct val="0"/>
              </a:spcBef>
              <a:buNone/>
            </a:pPr>
            <a:endParaRPr lang="en-US" sz="4400" dirty="0">
              <a:latin typeface="Verdana" panose="020B0604030504040204" pitchFamily="34" charset="0"/>
              <a:ea typeface="Verdana" panose="020B0604030504040204" pitchFamily="34" charset="0"/>
            </a:endParaRPr>
          </a:p>
          <a:p>
            <a:pPr marL="0" lvl="1" indent="0">
              <a:lnSpc>
                <a:spcPct val="100000"/>
              </a:lnSpc>
              <a:spcBef>
                <a:spcPct val="0"/>
              </a:spcBef>
              <a:buNone/>
            </a:pPr>
            <a:endParaRPr lang="en-US" sz="4400" dirty="0">
              <a:latin typeface="Verdana" panose="020B0604030504040204" pitchFamily="34" charset="0"/>
              <a:ea typeface="Verdana" panose="020B0604030504040204" pitchFamily="34" charset="0"/>
            </a:endParaRPr>
          </a:p>
          <a:p>
            <a:pPr marL="0" lvl="1" indent="0">
              <a:lnSpc>
                <a:spcPct val="100000"/>
              </a:lnSpc>
              <a:spcBef>
                <a:spcPct val="0"/>
              </a:spcBef>
              <a:buNone/>
            </a:pPr>
            <a:endParaRPr lang="en-US" sz="4400" dirty="0">
              <a:latin typeface="Verdana" panose="020B0604030504040204" pitchFamily="34" charset="0"/>
              <a:ea typeface="Verdana" panose="020B0604030504040204" pitchFamily="34" charset="0"/>
            </a:endParaRPr>
          </a:p>
          <a:p>
            <a:pPr marL="285750" lvl="1" indent="-285750">
              <a:lnSpc>
                <a:spcPct val="120000"/>
              </a:lnSpc>
              <a:spcBef>
                <a:spcPct val="0"/>
              </a:spcBef>
            </a:pPr>
            <a:endParaRPr lang="en-US" sz="4400" dirty="0">
              <a:latin typeface="Verdana" panose="020B0604030504040204" pitchFamily="34" charset="0"/>
              <a:ea typeface="Verdana" panose="020B0604030504040204" pitchFamily="34" charset="0"/>
            </a:endParaRPr>
          </a:p>
          <a:p>
            <a:endParaRPr lang="en-US" sz="2400" dirty="0"/>
          </a:p>
          <a:p>
            <a:endParaRPr lang="fr-FR" dirty="0"/>
          </a:p>
        </p:txBody>
      </p:sp>
      <p:sp>
        <p:nvSpPr>
          <p:cNvPr id="4" name="Rectangle 3">
            <a:extLst>
              <a:ext uri="{FF2B5EF4-FFF2-40B4-BE49-F238E27FC236}">
                <a16:creationId xmlns:a16="http://schemas.microsoft.com/office/drawing/2014/main" id="{B999CECB-5A52-47B6-A6AF-E44D3D271E49}"/>
              </a:ext>
            </a:extLst>
          </p:cNvPr>
          <p:cNvSpPr/>
          <p:nvPr/>
        </p:nvSpPr>
        <p:spPr>
          <a:xfrm>
            <a:off x="0" y="5417878"/>
            <a:ext cx="12192000" cy="1440122"/>
          </a:xfrm>
          <a:prstGeom prst="rect">
            <a:avLst/>
          </a:prstGeom>
          <a:solidFill>
            <a:srgbClr val="4F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AAEE9B2D-9E10-4071-AE54-931384E945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7286" y="5481094"/>
            <a:ext cx="1299656" cy="1313689"/>
          </a:xfrm>
          <a:prstGeom prst="rect">
            <a:avLst/>
          </a:prstGeom>
        </p:spPr>
      </p:pic>
      <p:sp>
        <p:nvSpPr>
          <p:cNvPr id="8" name="Slide Number Placeholder 7">
            <a:extLst>
              <a:ext uri="{FF2B5EF4-FFF2-40B4-BE49-F238E27FC236}">
                <a16:creationId xmlns:a16="http://schemas.microsoft.com/office/drawing/2014/main" id="{53E56D7B-ABF3-4C0E-911D-3DC2AF61F4FF}"/>
              </a:ext>
            </a:extLst>
          </p:cNvPr>
          <p:cNvSpPr>
            <a:spLocks noGrp="1"/>
          </p:cNvSpPr>
          <p:nvPr>
            <p:ph type="sldNum" sz="quarter" idx="12"/>
          </p:nvPr>
        </p:nvSpPr>
        <p:spPr/>
        <p:txBody>
          <a:bodyPr/>
          <a:lstStyle/>
          <a:p>
            <a:fld id="{C191720C-C25F-41DD-A710-2ED9000BC75C}" type="slidenum">
              <a:rPr lang="fr-FR" smtClean="0"/>
              <a:t>2</a:t>
            </a:fld>
            <a:endParaRPr lang="fr-FR" dirty="0"/>
          </a:p>
        </p:txBody>
      </p:sp>
    </p:spTree>
    <p:extLst>
      <p:ext uri="{BB962C8B-B14F-4D97-AF65-F5344CB8AC3E}">
        <p14:creationId xmlns:p14="http://schemas.microsoft.com/office/powerpoint/2010/main" val="169593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C8A9A-CAB9-4E3C-89EB-F710E540D0EE}"/>
              </a:ext>
            </a:extLst>
          </p:cNvPr>
          <p:cNvSpPr>
            <a:spLocks noGrp="1"/>
          </p:cNvSpPr>
          <p:nvPr>
            <p:ph type="title"/>
          </p:nvPr>
        </p:nvSpPr>
        <p:spPr>
          <a:xfrm>
            <a:off x="801514" y="0"/>
            <a:ext cx="10515600" cy="912879"/>
          </a:xfrm>
        </p:spPr>
        <p:txBody>
          <a:bodyPr>
            <a:normAutofit/>
          </a:bodyPr>
          <a:lstStyle/>
          <a:p>
            <a:pPr algn="ctr"/>
            <a:r>
              <a:rPr lang="fr-FR" b="1" dirty="0">
                <a:latin typeface="Calibri" panose="020F0502020204030204" pitchFamily="34" charset="0"/>
                <a:cs typeface="Calibri" panose="020F0502020204030204" pitchFamily="34" charset="0"/>
              </a:rPr>
              <a:t>The Strategic </a:t>
            </a:r>
            <a:r>
              <a:rPr lang="fr-FR" b="1" dirty="0" err="1">
                <a:latin typeface="Calibri" panose="020F0502020204030204" pitchFamily="34" charset="0"/>
                <a:cs typeface="Calibri" panose="020F0502020204030204" pitchFamily="34" charset="0"/>
              </a:rPr>
              <a:t>Pillars</a:t>
            </a:r>
            <a:endParaRPr lang="fr-FR" b="1"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B17D8E38-A145-4AB7-BBCC-881F84533C58}"/>
              </a:ext>
            </a:extLst>
          </p:cNvPr>
          <p:cNvSpPr>
            <a:spLocks noGrp="1"/>
          </p:cNvSpPr>
          <p:nvPr>
            <p:ph idx="1"/>
          </p:nvPr>
        </p:nvSpPr>
        <p:spPr>
          <a:xfrm>
            <a:off x="467034" y="839887"/>
            <a:ext cx="10850080" cy="4650984"/>
          </a:xfrm>
        </p:spPr>
        <p:txBody>
          <a:bodyPr>
            <a:normAutofit lnSpcReduction="10000"/>
          </a:bodyPr>
          <a:lstStyle/>
          <a:p>
            <a:pPr defTabSz="375680">
              <a:spcBef>
                <a:spcPts val="3000"/>
              </a:spcBef>
              <a:defRPr sz="1700">
                <a:latin typeface="Calibri"/>
                <a:ea typeface="Calibri"/>
                <a:cs typeface="Calibri"/>
                <a:sym typeface="Calibri"/>
              </a:defRPr>
            </a:pPr>
            <a:r>
              <a:rPr lang="en-US" sz="3600" b="1" dirty="0">
                <a:ea typeface="+mn-lt"/>
                <a:cs typeface="+mn-lt"/>
              </a:rPr>
              <a:t>Simplify the Client Experience</a:t>
            </a:r>
            <a:r>
              <a:rPr lang="en-US" sz="2000" b="1" dirty="0">
                <a:ea typeface="+mn-lt"/>
                <a:cs typeface="+mn-lt"/>
              </a:rPr>
              <a:t>:</a:t>
            </a:r>
            <a:r>
              <a:rPr lang="en-US" sz="2000" dirty="0">
                <a:ea typeface="+mn-lt"/>
                <a:cs typeface="+mn-lt"/>
              </a:rPr>
              <a:t> </a:t>
            </a:r>
            <a:r>
              <a:rPr lang="en-US" sz="2400" dirty="0">
                <a:ea typeface="+mn-lt"/>
                <a:cs typeface="+mn-lt"/>
              </a:rPr>
              <a:t>Client service and satisfaction will become the priority. This pillar will focus on key moments of service delivery to participants, retirees and beneficiaries, giving the tools to employing organizations to do their part. It will move the Fund to become a paperless organization.</a:t>
            </a:r>
          </a:p>
          <a:p>
            <a:pPr defTabSz="375680">
              <a:spcBef>
                <a:spcPts val="3000"/>
              </a:spcBef>
              <a:defRPr sz="1700">
                <a:latin typeface="Calibri"/>
                <a:ea typeface="Calibri"/>
                <a:cs typeface="Calibri"/>
                <a:sym typeface="Calibri"/>
              </a:defRPr>
            </a:pPr>
            <a:r>
              <a:rPr lang="en-US" sz="3600" b="1" dirty="0">
                <a:ea typeface="+mn-lt"/>
                <a:cs typeface="+mn-lt"/>
              </a:rPr>
              <a:t>Modernize Pension Services</a:t>
            </a:r>
            <a:r>
              <a:rPr lang="en-US" sz="2000" b="1" dirty="0">
                <a:ea typeface="+mn-lt"/>
                <a:cs typeface="+mn-lt"/>
              </a:rPr>
              <a:t>:</a:t>
            </a:r>
            <a:r>
              <a:rPr lang="en-US" sz="2000" dirty="0">
                <a:ea typeface="+mn-lt"/>
                <a:cs typeface="+mn-lt"/>
              </a:rPr>
              <a:t> </a:t>
            </a:r>
            <a:r>
              <a:rPr lang="en-US" sz="2400" dirty="0">
                <a:ea typeface="+mn-lt"/>
                <a:cs typeface="+mn-lt"/>
              </a:rPr>
              <a:t>Innovation, business transformation, including mapping the Fund’s value stream, testing robotic process automation and upscaling skills will be the backbone of the modernization.</a:t>
            </a:r>
          </a:p>
          <a:p>
            <a:pPr defTabSz="375680">
              <a:spcBef>
                <a:spcPts val="3000"/>
              </a:spcBef>
              <a:buSzTx/>
              <a:defRPr sz="1700">
                <a:latin typeface="Calibri"/>
                <a:ea typeface="Calibri"/>
                <a:cs typeface="Calibri"/>
                <a:sym typeface="Calibri"/>
              </a:defRPr>
            </a:pPr>
            <a:r>
              <a:rPr lang="en-US" sz="3600" b="1" dirty="0">
                <a:ea typeface="+mn-lt"/>
                <a:cs typeface="+mn-lt"/>
              </a:rPr>
              <a:t>Develop a Strong, Global Partnership Network: </a:t>
            </a:r>
            <a:r>
              <a:rPr lang="en-US" sz="2400" dirty="0">
                <a:ea typeface="+mn-lt"/>
                <a:cs typeface="+mn-lt"/>
              </a:rPr>
              <a:t>Becoming a data-driven organization and building partnerships with staff, member organizations, and decision makers/stakeholders, enhancing transparency and accountability</a:t>
            </a:r>
            <a:r>
              <a:rPr lang="en-US" sz="2000" dirty="0">
                <a:ea typeface="+mn-lt"/>
                <a:cs typeface="+mn-lt"/>
              </a:rPr>
              <a:t> </a:t>
            </a:r>
            <a:r>
              <a:rPr lang="en-US" sz="2400" dirty="0">
                <a:ea typeface="+mn-lt"/>
                <a:cs typeface="+mn-lt"/>
              </a:rPr>
              <a:t>will improve trust and confidence in the Fund.</a:t>
            </a:r>
            <a:endParaRPr lang="fr-FR" dirty="0"/>
          </a:p>
        </p:txBody>
      </p:sp>
      <p:sp>
        <p:nvSpPr>
          <p:cNvPr id="4" name="Rectangle 3">
            <a:extLst>
              <a:ext uri="{FF2B5EF4-FFF2-40B4-BE49-F238E27FC236}">
                <a16:creationId xmlns:a16="http://schemas.microsoft.com/office/drawing/2014/main" id="{1A7AF7A5-B22A-4034-B056-049DB85D84F6}"/>
              </a:ext>
            </a:extLst>
          </p:cNvPr>
          <p:cNvSpPr/>
          <p:nvPr/>
        </p:nvSpPr>
        <p:spPr>
          <a:xfrm>
            <a:off x="0" y="5417878"/>
            <a:ext cx="12192000" cy="1440122"/>
          </a:xfrm>
          <a:prstGeom prst="rect">
            <a:avLst/>
          </a:prstGeom>
          <a:solidFill>
            <a:srgbClr val="4F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4B7C513B-BEA6-4A98-AA57-D2B2B042789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7286" y="5481094"/>
            <a:ext cx="1299656" cy="1313689"/>
          </a:xfrm>
          <a:prstGeom prst="rect">
            <a:avLst/>
          </a:prstGeom>
        </p:spPr>
      </p:pic>
      <p:sp>
        <p:nvSpPr>
          <p:cNvPr id="8" name="Slide Number Placeholder 7">
            <a:extLst>
              <a:ext uri="{FF2B5EF4-FFF2-40B4-BE49-F238E27FC236}">
                <a16:creationId xmlns:a16="http://schemas.microsoft.com/office/drawing/2014/main" id="{4FB43B1D-2134-4088-8B13-0DBB8D1D4939}"/>
              </a:ext>
            </a:extLst>
          </p:cNvPr>
          <p:cNvSpPr>
            <a:spLocks noGrp="1"/>
          </p:cNvSpPr>
          <p:nvPr>
            <p:ph type="sldNum" sz="quarter" idx="12"/>
          </p:nvPr>
        </p:nvSpPr>
        <p:spPr/>
        <p:txBody>
          <a:bodyPr/>
          <a:lstStyle/>
          <a:p>
            <a:fld id="{C191720C-C25F-41DD-A710-2ED9000BC75C}" type="slidenum">
              <a:rPr lang="fr-FR" smtClean="0"/>
              <a:t>20</a:t>
            </a:fld>
            <a:endParaRPr lang="fr-FR" dirty="0"/>
          </a:p>
        </p:txBody>
      </p:sp>
    </p:spTree>
    <p:extLst>
      <p:ext uri="{BB962C8B-B14F-4D97-AF65-F5344CB8AC3E}">
        <p14:creationId xmlns:p14="http://schemas.microsoft.com/office/powerpoint/2010/main" val="32608830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C8A9A-CAB9-4E3C-89EB-F710E540D0EE}"/>
              </a:ext>
            </a:extLst>
          </p:cNvPr>
          <p:cNvSpPr>
            <a:spLocks noGrp="1"/>
          </p:cNvSpPr>
          <p:nvPr>
            <p:ph type="title"/>
          </p:nvPr>
        </p:nvSpPr>
        <p:spPr>
          <a:xfrm>
            <a:off x="801514" y="0"/>
            <a:ext cx="10515600" cy="912879"/>
          </a:xfrm>
        </p:spPr>
        <p:txBody>
          <a:bodyPr>
            <a:normAutofit/>
          </a:bodyPr>
          <a:lstStyle/>
          <a:p>
            <a:pPr algn="ctr"/>
            <a:r>
              <a:rPr lang="fr-FR" b="1" dirty="0">
                <a:latin typeface="Calibri" panose="020F0502020204030204" pitchFamily="34" charset="0"/>
                <a:cs typeface="Calibri" panose="020F0502020204030204" pitchFamily="34" charset="0"/>
              </a:rPr>
              <a:t>Strategy – 2021 Budget Implications</a:t>
            </a:r>
          </a:p>
        </p:txBody>
      </p:sp>
      <p:sp>
        <p:nvSpPr>
          <p:cNvPr id="3" name="Content Placeholder 2">
            <a:extLst>
              <a:ext uri="{FF2B5EF4-FFF2-40B4-BE49-F238E27FC236}">
                <a16:creationId xmlns:a16="http://schemas.microsoft.com/office/drawing/2014/main" id="{B17D8E38-A145-4AB7-BBCC-881F84533C58}"/>
              </a:ext>
            </a:extLst>
          </p:cNvPr>
          <p:cNvSpPr>
            <a:spLocks noGrp="1"/>
          </p:cNvSpPr>
          <p:nvPr>
            <p:ph idx="1"/>
          </p:nvPr>
        </p:nvSpPr>
        <p:spPr>
          <a:xfrm>
            <a:off x="467034" y="839887"/>
            <a:ext cx="10850080" cy="4650984"/>
          </a:xfrm>
        </p:spPr>
        <p:txBody>
          <a:bodyPr>
            <a:normAutofit/>
          </a:bodyPr>
          <a:lstStyle/>
          <a:p>
            <a:pPr defTabSz="375680">
              <a:spcBef>
                <a:spcPts val="3000"/>
              </a:spcBef>
              <a:buSzTx/>
              <a:defRPr sz="1700">
                <a:latin typeface="Calibri"/>
                <a:ea typeface="Calibri"/>
                <a:cs typeface="Calibri"/>
                <a:sym typeface="Calibri"/>
              </a:defRPr>
            </a:pPr>
            <a:r>
              <a:rPr lang="en-US" sz="3600" dirty="0">
                <a:ea typeface="+mn-lt"/>
                <a:cs typeface="+mn-lt"/>
              </a:rPr>
              <a:t>The execution of the strategy requires that we add new skills,  especially in the areas of business transformation, project management, and data analytics</a:t>
            </a:r>
          </a:p>
          <a:p>
            <a:pPr defTabSz="375680">
              <a:spcBef>
                <a:spcPts val="3000"/>
              </a:spcBef>
              <a:buSzTx/>
              <a:defRPr sz="1700">
                <a:latin typeface="Calibri"/>
                <a:ea typeface="Calibri"/>
                <a:cs typeface="Calibri"/>
                <a:sym typeface="Calibri"/>
              </a:defRPr>
            </a:pPr>
            <a:r>
              <a:rPr lang="en-US" sz="3600" dirty="0">
                <a:ea typeface="+mn-lt"/>
                <a:cs typeface="+mn-lt"/>
              </a:rPr>
              <a:t>More automation requires additional IT services</a:t>
            </a:r>
          </a:p>
          <a:p>
            <a:pPr defTabSz="375680">
              <a:spcBef>
                <a:spcPts val="3000"/>
              </a:spcBef>
              <a:buSzTx/>
              <a:defRPr sz="1700">
                <a:latin typeface="Calibri"/>
                <a:ea typeface="Calibri"/>
                <a:cs typeface="Calibri"/>
                <a:sym typeface="Calibri"/>
              </a:defRPr>
            </a:pPr>
            <a:r>
              <a:rPr lang="en-US" sz="3600" dirty="0">
                <a:ea typeface="+mn-lt"/>
                <a:cs typeface="+mn-lt"/>
              </a:rPr>
              <a:t>Efficiency gains from the efforts proposed in 2021 will result in better servicing of the Fund’s clients</a:t>
            </a:r>
          </a:p>
        </p:txBody>
      </p:sp>
      <p:sp>
        <p:nvSpPr>
          <p:cNvPr id="4" name="Rectangle 3">
            <a:extLst>
              <a:ext uri="{FF2B5EF4-FFF2-40B4-BE49-F238E27FC236}">
                <a16:creationId xmlns:a16="http://schemas.microsoft.com/office/drawing/2014/main" id="{1A7AF7A5-B22A-4034-B056-049DB85D84F6}"/>
              </a:ext>
            </a:extLst>
          </p:cNvPr>
          <p:cNvSpPr/>
          <p:nvPr/>
        </p:nvSpPr>
        <p:spPr>
          <a:xfrm>
            <a:off x="0" y="5417878"/>
            <a:ext cx="12192000" cy="1440122"/>
          </a:xfrm>
          <a:prstGeom prst="rect">
            <a:avLst/>
          </a:prstGeom>
          <a:solidFill>
            <a:srgbClr val="4F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4B7C513B-BEA6-4A98-AA57-D2B2B042789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7286" y="5481094"/>
            <a:ext cx="1299656" cy="1313689"/>
          </a:xfrm>
          <a:prstGeom prst="rect">
            <a:avLst/>
          </a:prstGeom>
        </p:spPr>
      </p:pic>
      <p:sp>
        <p:nvSpPr>
          <p:cNvPr id="8" name="Slide Number Placeholder 7">
            <a:extLst>
              <a:ext uri="{FF2B5EF4-FFF2-40B4-BE49-F238E27FC236}">
                <a16:creationId xmlns:a16="http://schemas.microsoft.com/office/drawing/2014/main" id="{E70323C7-8A36-4A06-AF86-A10E9026EFB8}"/>
              </a:ext>
            </a:extLst>
          </p:cNvPr>
          <p:cNvSpPr>
            <a:spLocks noGrp="1"/>
          </p:cNvSpPr>
          <p:nvPr>
            <p:ph type="sldNum" sz="quarter" idx="12"/>
          </p:nvPr>
        </p:nvSpPr>
        <p:spPr/>
        <p:txBody>
          <a:bodyPr/>
          <a:lstStyle/>
          <a:p>
            <a:fld id="{C191720C-C25F-41DD-A710-2ED9000BC75C}" type="slidenum">
              <a:rPr lang="fr-FR" smtClean="0"/>
              <a:t>21</a:t>
            </a:fld>
            <a:endParaRPr lang="fr-FR" dirty="0"/>
          </a:p>
        </p:txBody>
      </p:sp>
    </p:spTree>
    <p:extLst>
      <p:ext uri="{BB962C8B-B14F-4D97-AF65-F5344CB8AC3E}">
        <p14:creationId xmlns:p14="http://schemas.microsoft.com/office/powerpoint/2010/main" val="5780809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E98A37-6363-479D-8BA3-9B89BFF8E024}"/>
              </a:ext>
            </a:extLst>
          </p:cNvPr>
          <p:cNvSpPr>
            <a:spLocks noGrp="1"/>
          </p:cNvSpPr>
          <p:nvPr>
            <p:ph idx="1"/>
          </p:nvPr>
        </p:nvSpPr>
        <p:spPr>
          <a:xfrm>
            <a:off x="333375" y="901201"/>
            <a:ext cx="11164714" cy="4453460"/>
          </a:xfrm>
        </p:spPr>
        <p:txBody>
          <a:bodyPr>
            <a:normAutofit/>
          </a:bodyPr>
          <a:lstStyle/>
          <a:p>
            <a:pPr marL="0" indent="0" algn="ctr">
              <a:buNone/>
            </a:pPr>
            <a:endParaRPr lang="en-US" b="1" u="sng" dirty="0"/>
          </a:p>
          <a:p>
            <a:pPr marL="0" indent="0" algn="ctr">
              <a:buNone/>
            </a:pPr>
            <a:endParaRPr lang="fr-FR" sz="5400" dirty="0"/>
          </a:p>
          <a:p>
            <a:pPr marL="0" indent="0" algn="ctr">
              <a:buNone/>
            </a:pPr>
            <a:r>
              <a:rPr lang="en-US" sz="5400" dirty="0"/>
              <a:t>Thank you!</a:t>
            </a:r>
          </a:p>
        </p:txBody>
      </p:sp>
      <p:sp>
        <p:nvSpPr>
          <p:cNvPr id="4" name="Rectangle 3">
            <a:extLst>
              <a:ext uri="{FF2B5EF4-FFF2-40B4-BE49-F238E27FC236}">
                <a16:creationId xmlns:a16="http://schemas.microsoft.com/office/drawing/2014/main" id="{B999CECB-5A52-47B6-A6AF-E44D3D271E49}"/>
              </a:ext>
            </a:extLst>
          </p:cNvPr>
          <p:cNvSpPr/>
          <p:nvPr/>
        </p:nvSpPr>
        <p:spPr>
          <a:xfrm>
            <a:off x="0" y="5417878"/>
            <a:ext cx="12192000" cy="1440122"/>
          </a:xfrm>
          <a:prstGeom prst="rect">
            <a:avLst/>
          </a:prstGeom>
          <a:solidFill>
            <a:srgbClr val="4F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AAEE9B2D-9E10-4071-AE54-931384E945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7286" y="5481094"/>
            <a:ext cx="1299656" cy="1313689"/>
          </a:xfrm>
          <a:prstGeom prst="rect">
            <a:avLst/>
          </a:prstGeom>
        </p:spPr>
      </p:pic>
      <p:sp>
        <p:nvSpPr>
          <p:cNvPr id="7" name="Slide Number Placeholder 6">
            <a:extLst>
              <a:ext uri="{FF2B5EF4-FFF2-40B4-BE49-F238E27FC236}">
                <a16:creationId xmlns:a16="http://schemas.microsoft.com/office/drawing/2014/main" id="{472E31C9-04E4-4FAF-B37B-3E998243AF6D}"/>
              </a:ext>
            </a:extLst>
          </p:cNvPr>
          <p:cNvSpPr>
            <a:spLocks noGrp="1"/>
          </p:cNvSpPr>
          <p:nvPr>
            <p:ph type="sldNum" sz="quarter" idx="12"/>
          </p:nvPr>
        </p:nvSpPr>
        <p:spPr/>
        <p:txBody>
          <a:bodyPr/>
          <a:lstStyle/>
          <a:p>
            <a:fld id="{C191720C-C25F-41DD-A710-2ED9000BC75C}" type="slidenum">
              <a:rPr lang="fr-FR" smtClean="0"/>
              <a:t>22</a:t>
            </a:fld>
            <a:endParaRPr lang="fr-FR" dirty="0"/>
          </a:p>
        </p:txBody>
      </p:sp>
    </p:spTree>
    <p:extLst>
      <p:ext uri="{BB962C8B-B14F-4D97-AF65-F5344CB8AC3E}">
        <p14:creationId xmlns:p14="http://schemas.microsoft.com/office/powerpoint/2010/main" val="477439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C53CC-89B4-4B21-9FA7-09D60B7FF2EB}"/>
              </a:ext>
            </a:extLst>
          </p:cNvPr>
          <p:cNvSpPr>
            <a:spLocks noGrp="1"/>
          </p:cNvSpPr>
          <p:nvPr>
            <p:ph type="title"/>
          </p:nvPr>
        </p:nvSpPr>
        <p:spPr>
          <a:xfrm>
            <a:off x="838200" y="229167"/>
            <a:ext cx="10515600" cy="711200"/>
          </a:xfrm>
        </p:spPr>
        <p:txBody>
          <a:bodyPr/>
          <a:lstStyle/>
          <a:p>
            <a:pPr algn="ctr"/>
            <a:r>
              <a:rPr lang="en-US" b="1" dirty="0">
                <a:latin typeface="Calibri" panose="020F0502020204030204" pitchFamily="34" charset="0"/>
                <a:cs typeface="Calibri" panose="020F0502020204030204" pitchFamily="34" charset="0"/>
              </a:rPr>
              <a:t>Benefit Processing Benchmark</a:t>
            </a:r>
          </a:p>
        </p:txBody>
      </p:sp>
      <p:sp>
        <p:nvSpPr>
          <p:cNvPr id="3" name="Content Placeholder 2">
            <a:extLst>
              <a:ext uri="{FF2B5EF4-FFF2-40B4-BE49-F238E27FC236}">
                <a16:creationId xmlns:a16="http://schemas.microsoft.com/office/drawing/2014/main" id="{4DE98A37-6363-479D-8BA3-9B89BFF8E024}"/>
              </a:ext>
            </a:extLst>
          </p:cNvPr>
          <p:cNvSpPr>
            <a:spLocks noGrp="1"/>
          </p:cNvSpPr>
          <p:nvPr>
            <p:ph idx="1"/>
          </p:nvPr>
        </p:nvSpPr>
        <p:spPr>
          <a:xfrm>
            <a:off x="331217" y="584767"/>
            <a:ext cx="11100554" cy="4769894"/>
          </a:xfrm>
        </p:spPr>
        <p:txBody>
          <a:bodyPr>
            <a:normAutofit/>
          </a:bodyPr>
          <a:lstStyle/>
          <a:p>
            <a:pPr marL="0" indent="0">
              <a:buNone/>
            </a:pPr>
            <a:endParaRPr lang="en-US" dirty="0">
              <a:latin typeface="Calibri" panose="020F0502020204030204" pitchFamily="34" charset="0"/>
              <a:cs typeface="Calibri" panose="020F0502020204030204" pitchFamily="34" charset="0"/>
            </a:endParaRPr>
          </a:p>
          <a:p>
            <a:endParaRPr lang="en-US" sz="3600" dirty="0">
              <a:solidFill>
                <a:prstClr val="black"/>
              </a:solidFill>
            </a:endParaRPr>
          </a:p>
          <a:p>
            <a:pPr lvl="0"/>
            <a:endParaRPr lang="en-US" sz="3000" dirty="0">
              <a:solidFill>
                <a:prstClr val="black"/>
              </a:solidFill>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a:p>
            <a:endParaRPr lang="en-US" dirty="0"/>
          </a:p>
          <a:p>
            <a:endParaRPr lang="fr-FR" dirty="0"/>
          </a:p>
        </p:txBody>
      </p:sp>
      <p:sp>
        <p:nvSpPr>
          <p:cNvPr id="4" name="Rectangle 3">
            <a:extLst>
              <a:ext uri="{FF2B5EF4-FFF2-40B4-BE49-F238E27FC236}">
                <a16:creationId xmlns:a16="http://schemas.microsoft.com/office/drawing/2014/main" id="{B999CECB-5A52-47B6-A6AF-E44D3D271E49}"/>
              </a:ext>
            </a:extLst>
          </p:cNvPr>
          <p:cNvSpPr/>
          <p:nvPr/>
        </p:nvSpPr>
        <p:spPr>
          <a:xfrm>
            <a:off x="0" y="5417878"/>
            <a:ext cx="12192000" cy="1440122"/>
          </a:xfrm>
          <a:prstGeom prst="rect">
            <a:avLst/>
          </a:prstGeom>
          <a:solidFill>
            <a:srgbClr val="4F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AAEE9B2D-9E10-4071-AE54-931384E945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7286" y="5481094"/>
            <a:ext cx="1299656" cy="1313689"/>
          </a:xfrm>
          <a:prstGeom prst="rect">
            <a:avLst/>
          </a:prstGeom>
        </p:spPr>
      </p:pic>
      <p:pic>
        <p:nvPicPr>
          <p:cNvPr id="6" name="Picture 5">
            <a:extLst>
              <a:ext uri="{FF2B5EF4-FFF2-40B4-BE49-F238E27FC236}">
                <a16:creationId xmlns:a16="http://schemas.microsoft.com/office/drawing/2014/main" id="{1592CBF8-9572-47D5-A31C-52CE8D7A0469}"/>
              </a:ext>
            </a:extLst>
          </p:cNvPr>
          <p:cNvPicPr>
            <a:picLocks noChangeAspect="1"/>
          </p:cNvPicPr>
          <p:nvPr/>
        </p:nvPicPr>
        <p:blipFill>
          <a:blip r:embed="rId4"/>
          <a:stretch>
            <a:fillRect/>
          </a:stretch>
        </p:blipFill>
        <p:spPr>
          <a:xfrm>
            <a:off x="1762698" y="1066377"/>
            <a:ext cx="8679529" cy="4725246"/>
          </a:xfrm>
          <a:prstGeom prst="rect">
            <a:avLst/>
          </a:prstGeom>
        </p:spPr>
      </p:pic>
      <p:sp>
        <p:nvSpPr>
          <p:cNvPr id="9" name="Slide Number Placeholder 8">
            <a:extLst>
              <a:ext uri="{FF2B5EF4-FFF2-40B4-BE49-F238E27FC236}">
                <a16:creationId xmlns:a16="http://schemas.microsoft.com/office/drawing/2014/main" id="{2EB20757-50E9-46B4-8069-878CECD1A96D}"/>
              </a:ext>
            </a:extLst>
          </p:cNvPr>
          <p:cNvSpPr>
            <a:spLocks noGrp="1"/>
          </p:cNvSpPr>
          <p:nvPr>
            <p:ph type="sldNum" sz="quarter" idx="12"/>
          </p:nvPr>
        </p:nvSpPr>
        <p:spPr/>
        <p:txBody>
          <a:bodyPr/>
          <a:lstStyle/>
          <a:p>
            <a:fld id="{C191720C-C25F-41DD-A710-2ED9000BC75C}" type="slidenum">
              <a:rPr lang="fr-FR" smtClean="0"/>
              <a:t>3</a:t>
            </a:fld>
            <a:endParaRPr lang="fr-FR" dirty="0"/>
          </a:p>
        </p:txBody>
      </p:sp>
    </p:spTree>
    <p:extLst>
      <p:ext uri="{BB962C8B-B14F-4D97-AF65-F5344CB8AC3E}">
        <p14:creationId xmlns:p14="http://schemas.microsoft.com/office/powerpoint/2010/main" val="3486834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C53CC-89B4-4B21-9FA7-09D60B7FF2EB}"/>
              </a:ext>
            </a:extLst>
          </p:cNvPr>
          <p:cNvSpPr>
            <a:spLocks noGrp="1"/>
          </p:cNvSpPr>
          <p:nvPr>
            <p:ph type="title"/>
          </p:nvPr>
        </p:nvSpPr>
        <p:spPr>
          <a:xfrm>
            <a:off x="757409" y="-142240"/>
            <a:ext cx="10515600" cy="1158240"/>
          </a:xfrm>
        </p:spPr>
        <p:txBody>
          <a:bodyPr/>
          <a:lstStyle/>
          <a:p>
            <a:pPr algn="ctr"/>
            <a:r>
              <a:rPr lang="en-US" sz="3600" b="1" dirty="0">
                <a:latin typeface="Calibri" panose="020F0502020204030204" pitchFamily="34" charset="0"/>
                <a:cs typeface="Calibri" panose="020F0502020204030204" pitchFamily="34" charset="0"/>
              </a:rPr>
              <a:t>Number of Participants, Retirees, and Beneficiaries</a:t>
            </a:r>
          </a:p>
        </p:txBody>
      </p:sp>
      <p:sp>
        <p:nvSpPr>
          <p:cNvPr id="3" name="Content Placeholder 2">
            <a:extLst>
              <a:ext uri="{FF2B5EF4-FFF2-40B4-BE49-F238E27FC236}">
                <a16:creationId xmlns:a16="http://schemas.microsoft.com/office/drawing/2014/main" id="{4DE98A37-6363-479D-8BA3-9B89BFF8E024}"/>
              </a:ext>
            </a:extLst>
          </p:cNvPr>
          <p:cNvSpPr>
            <a:spLocks noGrp="1"/>
          </p:cNvSpPr>
          <p:nvPr>
            <p:ph idx="1"/>
          </p:nvPr>
        </p:nvSpPr>
        <p:spPr>
          <a:xfrm>
            <a:off x="436880" y="1016000"/>
            <a:ext cx="10677034" cy="4401877"/>
          </a:xfrm>
        </p:spPr>
        <p:txBody>
          <a:bodyPr>
            <a:normAutofit/>
          </a:bodyPr>
          <a:lstStyle/>
          <a:p>
            <a:pPr marL="0" lvl="1" indent="0">
              <a:lnSpc>
                <a:spcPct val="100000"/>
              </a:lnSpc>
              <a:spcBef>
                <a:spcPct val="0"/>
              </a:spcBef>
              <a:buNone/>
            </a:pPr>
            <a:endParaRPr lang="en-US" sz="4400" dirty="0">
              <a:latin typeface="Verdana" panose="020B0604030504040204" pitchFamily="34" charset="0"/>
              <a:ea typeface="Verdana" panose="020B0604030504040204" pitchFamily="34" charset="0"/>
            </a:endParaRPr>
          </a:p>
          <a:p>
            <a:pPr marL="0" lvl="1" indent="0">
              <a:lnSpc>
                <a:spcPct val="100000"/>
              </a:lnSpc>
              <a:spcBef>
                <a:spcPct val="0"/>
              </a:spcBef>
              <a:buNone/>
            </a:pPr>
            <a:endParaRPr lang="en-US" sz="4400" dirty="0">
              <a:latin typeface="Verdana" panose="020B0604030504040204" pitchFamily="34" charset="0"/>
              <a:ea typeface="Verdana" panose="020B0604030504040204" pitchFamily="34" charset="0"/>
            </a:endParaRPr>
          </a:p>
          <a:p>
            <a:pPr marL="0" lvl="1" indent="0">
              <a:lnSpc>
                <a:spcPct val="100000"/>
              </a:lnSpc>
              <a:spcBef>
                <a:spcPct val="0"/>
              </a:spcBef>
              <a:buNone/>
            </a:pPr>
            <a:endParaRPr lang="en-US" sz="4400" dirty="0">
              <a:latin typeface="Verdana" panose="020B0604030504040204" pitchFamily="34" charset="0"/>
              <a:ea typeface="Verdana" panose="020B0604030504040204" pitchFamily="34" charset="0"/>
            </a:endParaRPr>
          </a:p>
          <a:p>
            <a:pPr marL="285750" lvl="1" indent="-285750">
              <a:lnSpc>
                <a:spcPct val="120000"/>
              </a:lnSpc>
              <a:spcBef>
                <a:spcPct val="0"/>
              </a:spcBef>
            </a:pPr>
            <a:endParaRPr lang="en-US" sz="4400" dirty="0">
              <a:latin typeface="Verdana" panose="020B0604030504040204" pitchFamily="34" charset="0"/>
              <a:ea typeface="Verdana" panose="020B0604030504040204" pitchFamily="34" charset="0"/>
            </a:endParaRPr>
          </a:p>
          <a:p>
            <a:endParaRPr lang="en-US" sz="2400" dirty="0"/>
          </a:p>
          <a:p>
            <a:endParaRPr lang="fr-FR" dirty="0"/>
          </a:p>
        </p:txBody>
      </p:sp>
      <p:sp>
        <p:nvSpPr>
          <p:cNvPr id="4" name="Rectangle 3">
            <a:extLst>
              <a:ext uri="{FF2B5EF4-FFF2-40B4-BE49-F238E27FC236}">
                <a16:creationId xmlns:a16="http://schemas.microsoft.com/office/drawing/2014/main" id="{B999CECB-5A52-47B6-A6AF-E44D3D271E49}"/>
              </a:ext>
            </a:extLst>
          </p:cNvPr>
          <p:cNvSpPr/>
          <p:nvPr/>
        </p:nvSpPr>
        <p:spPr>
          <a:xfrm>
            <a:off x="0" y="5417878"/>
            <a:ext cx="12192000" cy="1440122"/>
          </a:xfrm>
          <a:prstGeom prst="rect">
            <a:avLst/>
          </a:prstGeom>
          <a:solidFill>
            <a:srgbClr val="4F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AAEE9B2D-9E10-4071-AE54-931384E945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7286" y="5481094"/>
            <a:ext cx="1299656" cy="1313689"/>
          </a:xfrm>
          <a:prstGeom prst="rect">
            <a:avLst/>
          </a:prstGeom>
        </p:spPr>
      </p:pic>
      <p:pic>
        <p:nvPicPr>
          <p:cNvPr id="7" name="Picture 6">
            <a:extLst>
              <a:ext uri="{FF2B5EF4-FFF2-40B4-BE49-F238E27FC236}">
                <a16:creationId xmlns:a16="http://schemas.microsoft.com/office/drawing/2014/main" id="{0F8619B1-FC38-48A8-B4D9-93D42DE588E8}"/>
              </a:ext>
            </a:extLst>
          </p:cNvPr>
          <p:cNvPicPr>
            <a:picLocks noChangeAspect="1"/>
          </p:cNvPicPr>
          <p:nvPr/>
        </p:nvPicPr>
        <p:blipFill>
          <a:blip r:embed="rId4"/>
          <a:stretch>
            <a:fillRect/>
          </a:stretch>
        </p:blipFill>
        <p:spPr>
          <a:xfrm>
            <a:off x="1167788" y="774522"/>
            <a:ext cx="9694843" cy="5221924"/>
          </a:xfrm>
          <a:prstGeom prst="rect">
            <a:avLst/>
          </a:prstGeom>
        </p:spPr>
      </p:pic>
      <p:sp>
        <p:nvSpPr>
          <p:cNvPr id="9" name="Slide Number Placeholder 8">
            <a:extLst>
              <a:ext uri="{FF2B5EF4-FFF2-40B4-BE49-F238E27FC236}">
                <a16:creationId xmlns:a16="http://schemas.microsoft.com/office/drawing/2014/main" id="{DFE1655A-18F9-4515-888B-FBA02EAEC0F8}"/>
              </a:ext>
            </a:extLst>
          </p:cNvPr>
          <p:cNvSpPr>
            <a:spLocks noGrp="1"/>
          </p:cNvSpPr>
          <p:nvPr>
            <p:ph type="sldNum" sz="quarter" idx="12"/>
          </p:nvPr>
        </p:nvSpPr>
        <p:spPr/>
        <p:txBody>
          <a:bodyPr/>
          <a:lstStyle/>
          <a:p>
            <a:fld id="{C191720C-C25F-41DD-A710-2ED9000BC75C}" type="slidenum">
              <a:rPr lang="fr-FR" smtClean="0"/>
              <a:t>4</a:t>
            </a:fld>
            <a:endParaRPr lang="fr-FR" dirty="0"/>
          </a:p>
        </p:txBody>
      </p:sp>
    </p:spTree>
    <p:extLst>
      <p:ext uri="{BB962C8B-B14F-4D97-AF65-F5344CB8AC3E}">
        <p14:creationId xmlns:p14="http://schemas.microsoft.com/office/powerpoint/2010/main" val="751114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C53CC-89B4-4B21-9FA7-09D60B7FF2EB}"/>
              </a:ext>
            </a:extLst>
          </p:cNvPr>
          <p:cNvSpPr>
            <a:spLocks noGrp="1"/>
          </p:cNvSpPr>
          <p:nvPr>
            <p:ph type="title"/>
          </p:nvPr>
        </p:nvSpPr>
        <p:spPr>
          <a:xfrm>
            <a:off x="651242" y="365125"/>
            <a:ext cx="10702558" cy="1011781"/>
          </a:xfrm>
        </p:spPr>
        <p:txBody>
          <a:bodyPr>
            <a:normAutofit fontScale="90000"/>
          </a:bodyPr>
          <a:lstStyle/>
          <a:p>
            <a:pPr algn="ctr"/>
            <a:r>
              <a:rPr lang="fr-FR" sz="3600" b="1" dirty="0">
                <a:latin typeface="Calibri" panose="020F0502020204030204" pitchFamily="34" charset="0"/>
                <a:cs typeface="Calibri" panose="020F0502020204030204" pitchFamily="34" charset="0"/>
              </a:rPr>
              <a:t>IMPLEMENTATION OF THE 2019 UNGA RESOLUTION (1/5): </a:t>
            </a:r>
            <a:br>
              <a:rPr lang="fr-FR" sz="3600" b="1" dirty="0">
                <a:latin typeface="Calibri" panose="020F0502020204030204" pitchFamily="34" charset="0"/>
                <a:cs typeface="Calibri" panose="020F0502020204030204" pitchFamily="34" charset="0"/>
              </a:rPr>
            </a:br>
            <a:r>
              <a:rPr lang="fr-FR" sz="3600" b="1" dirty="0">
                <a:latin typeface="Calibri" panose="020F0502020204030204" pitchFamily="34" charset="0"/>
                <a:cs typeface="Calibri" panose="020F0502020204030204" pitchFamily="34" charset="0"/>
              </a:rPr>
              <a:t>SECRETARY OF THE PENSION BOARD</a:t>
            </a:r>
          </a:p>
        </p:txBody>
      </p:sp>
      <p:sp>
        <p:nvSpPr>
          <p:cNvPr id="3" name="Content Placeholder 2">
            <a:extLst>
              <a:ext uri="{FF2B5EF4-FFF2-40B4-BE49-F238E27FC236}">
                <a16:creationId xmlns:a16="http://schemas.microsoft.com/office/drawing/2014/main" id="{4DE98A37-6363-479D-8BA3-9B89BFF8E024}"/>
              </a:ext>
            </a:extLst>
          </p:cNvPr>
          <p:cNvSpPr>
            <a:spLocks noGrp="1"/>
          </p:cNvSpPr>
          <p:nvPr>
            <p:ph idx="1"/>
          </p:nvPr>
        </p:nvSpPr>
        <p:spPr>
          <a:xfrm>
            <a:off x="651242" y="1567384"/>
            <a:ext cx="10515600" cy="4351338"/>
          </a:xfrm>
        </p:spPr>
        <p:txBody>
          <a:bodyPr>
            <a:normAutofit/>
          </a:bodyPr>
          <a:lstStyle/>
          <a:p>
            <a:endParaRPr lang="en-US" dirty="0">
              <a:latin typeface="Calibri" panose="020F0502020204030204" pitchFamily="34" charset="0"/>
              <a:cs typeface="Calibri" panose="020F0502020204030204" pitchFamily="34" charset="0"/>
            </a:endParaRPr>
          </a:p>
          <a:p>
            <a:r>
              <a:rPr lang="en-US" sz="3200" dirty="0"/>
              <a:t>Secretary in place </a:t>
            </a:r>
            <a:r>
              <a:rPr lang="en-US" sz="3200" i="1" dirty="0"/>
              <a:t>ad interim </a:t>
            </a:r>
            <a:r>
              <a:rPr lang="en-US" sz="3200" dirty="0"/>
              <a:t>since January 2020</a:t>
            </a:r>
          </a:p>
          <a:p>
            <a:r>
              <a:rPr lang="en-US" sz="3200" dirty="0"/>
              <a:t>Office of the Secretary established (one P4 and one G6)</a:t>
            </a:r>
          </a:p>
          <a:p>
            <a:r>
              <a:rPr lang="en-US" sz="3200" dirty="0"/>
              <a:t>Separation of roles in Board committees’ secretarial functions temporarily agreed upon – to be endorsed by the Pension Board at its July session</a:t>
            </a:r>
          </a:p>
          <a:p>
            <a:pPr marL="0" indent="0">
              <a:buNone/>
            </a:pPr>
            <a:endParaRPr lang="en-US" sz="3200" dirty="0"/>
          </a:p>
        </p:txBody>
      </p:sp>
      <p:sp>
        <p:nvSpPr>
          <p:cNvPr id="4" name="Rectangle 3">
            <a:extLst>
              <a:ext uri="{FF2B5EF4-FFF2-40B4-BE49-F238E27FC236}">
                <a16:creationId xmlns:a16="http://schemas.microsoft.com/office/drawing/2014/main" id="{B999CECB-5A52-47B6-A6AF-E44D3D271E49}"/>
              </a:ext>
            </a:extLst>
          </p:cNvPr>
          <p:cNvSpPr/>
          <p:nvPr/>
        </p:nvSpPr>
        <p:spPr>
          <a:xfrm>
            <a:off x="0" y="5417878"/>
            <a:ext cx="12192000" cy="1440122"/>
          </a:xfrm>
          <a:prstGeom prst="rect">
            <a:avLst/>
          </a:prstGeom>
          <a:solidFill>
            <a:srgbClr val="4F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AAEE9B2D-9E10-4071-AE54-931384E945E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7286" y="5481094"/>
            <a:ext cx="1299656" cy="1313689"/>
          </a:xfrm>
          <a:prstGeom prst="rect">
            <a:avLst/>
          </a:prstGeom>
        </p:spPr>
      </p:pic>
      <p:sp>
        <p:nvSpPr>
          <p:cNvPr id="8" name="Slide Number Placeholder 7">
            <a:extLst>
              <a:ext uri="{FF2B5EF4-FFF2-40B4-BE49-F238E27FC236}">
                <a16:creationId xmlns:a16="http://schemas.microsoft.com/office/drawing/2014/main" id="{8CB05EFF-6A5D-4EEA-93F5-D6CDCB1D95EB}"/>
              </a:ext>
            </a:extLst>
          </p:cNvPr>
          <p:cNvSpPr>
            <a:spLocks noGrp="1"/>
          </p:cNvSpPr>
          <p:nvPr>
            <p:ph type="sldNum" sz="quarter" idx="12"/>
          </p:nvPr>
        </p:nvSpPr>
        <p:spPr/>
        <p:txBody>
          <a:bodyPr/>
          <a:lstStyle/>
          <a:p>
            <a:fld id="{C191720C-C25F-41DD-A710-2ED9000BC75C}" type="slidenum">
              <a:rPr lang="fr-FR" smtClean="0"/>
              <a:t>5</a:t>
            </a:fld>
            <a:endParaRPr lang="fr-FR" dirty="0"/>
          </a:p>
        </p:txBody>
      </p:sp>
    </p:spTree>
    <p:extLst>
      <p:ext uri="{BB962C8B-B14F-4D97-AF65-F5344CB8AC3E}">
        <p14:creationId xmlns:p14="http://schemas.microsoft.com/office/powerpoint/2010/main" val="2342791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6E70E-5231-465C-82AB-86E8DE48F876}"/>
              </a:ext>
            </a:extLst>
          </p:cNvPr>
          <p:cNvSpPr>
            <a:spLocks noGrp="1"/>
          </p:cNvSpPr>
          <p:nvPr>
            <p:ph type="title"/>
          </p:nvPr>
        </p:nvSpPr>
        <p:spPr>
          <a:xfrm>
            <a:off x="376237" y="213456"/>
            <a:ext cx="11439525" cy="914592"/>
          </a:xfrm>
        </p:spPr>
        <p:txBody>
          <a:bodyPr>
            <a:normAutofit fontScale="90000"/>
          </a:bodyPr>
          <a:lstStyle/>
          <a:p>
            <a:pPr algn="ctr"/>
            <a:br>
              <a:rPr lang="en-US" sz="3600" b="1" dirty="0">
                <a:latin typeface="Calibri" panose="020F0502020204030204" pitchFamily="34" charset="0"/>
                <a:cs typeface="Calibri" panose="020F0502020204030204" pitchFamily="34" charset="0"/>
              </a:rPr>
            </a:br>
            <a:r>
              <a:rPr lang="fr-FR" sz="3600" b="1" dirty="0">
                <a:solidFill>
                  <a:prstClr val="black"/>
                </a:solidFill>
                <a:latin typeface="Calibri" panose="020F0502020204030204" pitchFamily="34" charset="0"/>
                <a:cs typeface="Calibri" panose="020F0502020204030204" pitchFamily="34" charset="0"/>
              </a:rPr>
              <a:t>IMPLEMENTATION OF THE 2019 UNGA RESOLUTION (2/5):</a:t>
            </a:r>
            <a:br>
              <a:rPr lang="en-US" sz="3600" b="1" dirty="0">
                <a:latin typeface="Calibri" panose="020F0502020204030204" pitchFamily="34" charset="0"/>
                <a:cs typeface="Calibri" panose="020F0502020204030204" pitchFamily="34" charset="0"/>
              </a:rPr>
            </a:br>
            <a:r>
              <a:rPr lang="en-US" sz="3600" b="1" dirty="0">
                <a:latin typeface="Calibri" panose="020F0502020204030204" pitchFamily="34" charset="0"/>
                <a:cs typeface="Calibri" panose="020F0502020204030204" pitchFamily="34" charset="0"/>
              </a:rPr>
              <a:t>RECRUITMENTS OF THE DEPUTY AND THE SECRETARY</a:t>
            </a:r>
          </a:p>
        </p:txBody>
      </p:sp>
      <p:sp>
        <p:nvSpPr>
          <p:cNvPr id="3" name="Content Placeholder 2">
            <a:extLst>
              <a:ext uri="{FF2B5EF4-FFF2-40B4-BE49-F238E27FC236}">
                <a16:creationId xmlns:a16="http://schemas.microsoft.com/office/drawing/2014/main" id="{C2BFC095-951B-482C-977C-DB4754A86B0C}"/>
              </a:ext>
            </a:extLst>
          </p:cNvPr>
          <p:cNvSpPr>
            <a:spLocks noGrp="1"/>
          </p:cNvSpPr>
          <p:nvPr>
            <p:ph idx="1"/>
          </p:nvPr>
        </p:nvSpPr>
        <p:spPr>
          <a:xfrm>
            <a:off x="622442" y="1619249"/>
            <a:ext cx="10515600" cy="3796377"/>
          </a:xfrm>
        </p:spPr>
        <p:txBody>
          <a:bodyPr>
            <a:normAutofit/>
          </a:bodyPr>
          <a:lstStyle/>
          <a:p>
            <a:r>
              <a:rPr lang="fr-FR" sz="3200" dirty="0"/>
              <a:t>Jobs </a:t>
            </a:r>
            <a:r>
              <a:rPr lang="en-US" sz="3200" dirty="0"/>
              <a:t>advertised</a:t>
            </a:r>
            <a:r>
              <a:rPr lang="fr-FR" sz="3200" dirty="0"/>
              <a:t> on the </a:t>
            </a:r>
            <a:r>
              <a:rPr lang="en-US" sz="3200" dirty="0"/>
              <a:t>UN Careers website from 5 March - 24 April 2020 (Deputy) and from 21 April - 20 May 2020 (Secretary of the Pension Board)</a:t>
            </a:r>
          </a:p>
          <a:p>
            <a:r>
              <a:rPr lang="en-US" sz="3200" dirty="0"/>
              <a:t>The Succession Planning Committee is examining candidatures and will propose short lists to the Board</a:t>
            </a:r>
          </a:p>
          <a:p>
            <a:r>
              <a:rPr lang="en-US" sz="3200" dirty="0"/>
              <a:t>Board expected to proceed with the appointments at their July 2020 session</a:t>
            </a:r>
            <a:endParaRPr lang="fr-FR" sz="3200" dirty="0"/>
          </a:p>
        </p:txBody>
      </p:sp>
      <p:sp>
        <p:nvSpPr>
          <p:cNvPr id="5" name="Rectangle 4">
            <a:extLst>
              <a:ext uri="{FF2B5EF4-FFF2-40B4-BE49-F238E27FC236}">
                <a16:creationId xmlns:a16="http://schemas.microsoft.com/office/drawing/2014/main" id="{411CC195-2755-47F8-9E7E-369FE6F6107E}"/>
              </a:ext>
            </a:extLst>
          </p:cNvPr>
          <p:cNvSpPr/>
          <p:nvPr/>
        </p:nvSpPr>
        <p:spPr>
          <a:xfrm>
            <a:off x="0" y="5417878"/>
            <a:ext cx="12192000" cy="1440122"/>
          </a:xfrm>
          <a:prstGeom prst="rect">
            <a:avLst/>
          </a:prstGeom>
          <a:solidFill>
            <a:srgbClr val="4F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4CD3A2FB-C81E-45EB-AE04-B006E7A631D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7286" y="5481094"/>
            <a:ext cx="1299656" cy="1313689"/>
          </a:xfrm>
          <a:prstGeom prst="rect">
            <a:avLst/>
          </a:prstGeom>
        </p:spPr>
      </p:pic>
      <p:sp>
        <p:nvSpPr>
          <p:cNvPr id="8" name="Slide Number Placeholder 7">
            <a:extLst>
              <a:ext uri="{FF2B5EF4-FFF2-40B4-BE49-F238E27FC236}">
                <a16:creationId xmlns:a16="http://schemas.microsoft.com/office/drawing/2014/main" id="{C2F1FA6D-4929-4B4C-8ACF-83E54C144CED}"/>
              </a:ext>
            </a:extLst>
          </p:cNvPr>
          <p:cNvSpPr>
            <a:spLocks noGrp="1"/>
          </p:cNvSpPr>
          <p:nvPr>
            <p:ph type="sldNum" sz="quarter" idx="12"/>
          </p:nvPr>
        </p:nvSpPr>
        <p:spPr/>
        <p:txBody>
          <a:bodyPr/>
          <a:lstStyle/>
          <a:p>
            <a:fld id="{C191720C-C25F-41DD-A710-2ED9000BC75C}" type="slidenum">
              <a:rPr lang="fr-FR" smtClean="0"/>
              <a:t>6</a:t>
            </a:fld>
            <a:endParaRPr lang="fr-FR" dirty="0"/>
          </a:p>
        </p:txBody>
      </p:sp>
    </p:spTree>
    <p:extLst>
      <p:ext uri="{BB962C8B-B14F-4D97-AF65-F5344CB8AC3E}">
        <p14:creationId xmlns:p14="http://schemas.microsoft.com/office/powerpoint/2010/main" val="3847186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C53CC-89B4-4B21-9FA7-09D60B7FF2EB}"/>
              </a:ext>
            </a:extLst>
          </p:cNvPr>
          <p:cNvSpPr>
            <a:spLocks noGrp="1"/>
          </p:cNvSpPr>
          <p:nvPr>
            <p:ph type="title"/>
          </p:nvPr>
        </p:nvSpPr>
        <p:spPr>
          <a:xfrm>
            <a:off x="589935" y="29884"/>
            <a:ext cx="10727179" cy="1325563"/>
          </a:xfrm>
        </p:spPr>
        <p:txBody>
          <a:bodyPr>
            <a:normAutofit fontScale="90000"/>
          </a:bodyPr>
          <a:lstStyle/>
          <a:p>
            <a:pPr algn="ctr"/>
            <a:br>
              <a:rPr lang="fr-FR" sz="3200" b="1" dirty="0">
                <a:latin typeface="Calibri" panose="020F0502020204030204" pitchFamily="34" charset="0"/>
                <a:cs typeface="Calibri" panose="020F0502020204030204" pitchFamily="34" charset="0"/>
              </a:rPr>
            </a:br>
            <a:r>
              <a:rPr lang="fr-FR" sz="3600" b="1" dirty="0">
                <a:solidFill>
                  <a:prstClr val="black"/>
                </a:solidFill>
                <a:latin typeface="Calibri" panose="020F0502020204030204" pitchFamily="34" charset="0"/>
                <a:cs typeface="Calibri" panose="020F0502020204030204" pitchFamily="34" charset="0"/>
              </a:rPr>
              <a:t>IMPLEMENTATION OF THE 2019 UNGA RESOLUTION (3/5):</a:t>
            </a:r>
            <a:br>
              <a:rPr lang="fr-FR" sz="3200" b="1" dirty="0">
                <a:latin typeface="Calibri" panose="020F0502020204030204" pitchFamily="34" charset="0"/>
                <a:cs typeface="Calibri" panose="020F0502020204030204" pitchFamily="34" charset="0"/>
              </a:rPr>
            </a:br>
            <a:r>
              <a:rPr lang="fr-FR" sz="3600" b="1" dirty="0">
                <a:solidFill>
                  <a:prstClr val="black"/>
                </a:solidFill>
                <a:latin typeface="Calibri" panose="020F0502020204030204" pitchFamily="34" charset="0"/>
                <a:cs typeface="Calibri" panose="020F0502020204030204" pitchFamily="34" charset="0"/>
              </a:rPr>
              <a:t>INDEPENDENT GOVERNANCE REVIEW</a:t>
            </a:r>
          </a:p>
        </p:txBody>
      </p:sp>
      <p:sp>
        <p:nvSpPr>
          <p:cNvPr id="3" name="Content Placeholder 2">
            <a:extLst>
              <a:ext uri="{FF2B5EF4-FFF2-40B4-BE49-F238E27FC236}">
                <a16:creationId xmlns:a16="http://schemas.microsoft.com/office/drawing/2014/main" id="{4DE98A37-6363-479D-8BA3-9B89BFF8E024}"/>
              </a:ext>
            </a:extLst>
          </p:cNvPr>
          <p:cNvSpPr>
            <a:spLocks noGrp="1"/>
          </p:cNvSpPr>
          <p:nvPr>
            <p:ph idx="1"/>
          </p:nvPr>
        </p:nvSpPr>
        <p:spPr>
          <a:xfrm>
            <a:off x="838200" y="1441830"/>
            <a:ext cx="10515600" cy="4351338"/>
          </a:xfrm>
        </p:spPr>
        <p:txBody>
          <a:bodyPr>
            <a:normAutofit/>
          </a:bodyPr>
          <a:lstStyle/>
          <a:p>
            <a:pPr marL="0" indent="0">
              <a:buNone/>
            </a:pPr>
            <a:endParaRPr lang="en-US" dirty="0">
              <a:latin typeface="Calibri" panose="020F0502020204030204" pitchFamily="34" charset="0"/>
              <a:cs typeface="Calibri" panose="020F0502020204030204" pitchFamily="34" charset="0"/>
            </a:endParaRPr>
          </a:p>
          <a:p>
            <a:pPr marL="0" indent="0">
              <a:buNone/>
            </a:pPr>
            <a:endParaRPr lang="fr-FR" dirty="0"/>
          </a:p>
        </p:txBody>
      </p:sp>
      <p:sp>
        <p:nvSpPr>
          <p:cNvPr id="4" name="Rectangle 3">
            <a:extLst>
              <a:ext uri="{FF2B5EF4-FFF2-40B4-BE49-F238E27FC236}">
                <a16:creationId xmlns:a16="http://schemas.microsoft.com/office/drawing/2014/main" id="{B999CECB-5A52-47B6-A6AF-E44D3D271E49}"/>
              </a:ext>
            </a:extLst>
          </p:cNvPr>
          <p:cNvSpPr/>
          <p:nvPr/>
        </p:nvSpPr>
        <p:spPr>
          <a:xfrm>
            <a:off x="0" y="5417878"/>
            <a:ext cx="12192000" cy="1440122"/>
          </a:xfrm>
          <a:prstGeom prst="rect">
            <a:avLst/>
          </a:prstGeom>
          <a:solidFill>
            <a:srgbClr val="4F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AAEE9B2D-9E10-4071-AE54-931384E945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7286" y="5481094"/>
            <a:ext cx="1299656" cy="1313689"/>
          </a:xfrm>
          <a:prstGeom prst="rect">
            <a:avLst/>
          </a:prstGeom>
        </p:spPr>
      </p:pic>
      <p:sp>
        <p:nvSpPr>
          <p:cNvPr id="8" name="Rectangle 1">
            <a:extLst>
              <a:ext uri="{FF2B5EF4-FFF2-40B4-BE49-F238E27FC236}">
                <a16:creationId xmlns:a16="http://schemas.microsoft.com/office/drawing/2014/main" id="{D8AE5C0A-EB6E-4681-9E7A-1298B74BBCEF}"/>
              </a:ext>
            </a:extLst>
          </p:cNvPr>
          <p:cNvSpPr>
            <a:spLocks noChangeArrowheads="1"/>
          </p:cNvSpPr>
          <p:nvPr/>
        </p:nvSpPr>
        <p:spPr bwMode="auto">
          <a:xfrm>
            <a:off x="957615" y="2184593"/>
            <a:ext cx="17796203" cy="715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FR" dirty="0"/>
          </a:p>
        </p:txBody>
      </p:sp>
      <p:sp>
        <p:nvSpPr>
          <p:cNvPr id="9" name="TextBox 8">
            <a:extLst>
              <a:ext uri="{FF2B5EF4-FFF2-40B4-BE49-F238E27FC236}">
                <a16:creationId xmlns:a16="http://schemas.microsoft.com/office/drawing/2014/main" id="{C30476DB-30FA-431F-B334-BE32D22A9606}"/>
              </a:ext>
            </a:extLst>
          </p:cNvPr>
          <p:cNvSpPr txBox="1"/>
          <p:nvPr/>
        </p:nvSpPr>
        <p:spPr>
          <a:xfrm>
            <a:off x="957615" y="2013944"/>
            <a:ext cx="9915318" cy="3323987"/>
          </a:xfrm>
          <a:prstGeom prst="rect">
            <a:avLst/>
          </a:prstGeom>
          <a:noFill/>
        </p:spPr>
        <p:txBody>
          <a:bodyPr wrap="square" rtlCol="0">
            <a:spAutoFit/>
          </a:bodyPr>
          <a:lstStyle/>
          <a:p>
            <a:pPr marL="285750" indent="-285750">
              <a:buFont typeface="Arial" panose="020B0604020202020204" pitchFamily="34" charset="0"/>
              <a:buChar char="•"/>
            </a:pPr>
            <a:r>
              <a:rPr lang="en-US" sz="3200" dirty="0"/>
              <a:t>Process started in January following UN procurement rules and with the assistance of the UN Procurement Division</a:t>
            </a:r>
          </a:p>
          <a:p>
            <a:endParaRPr lang="en-US" sz="3200" dirty="0"/>
          </a:p>
          <a:p>
            <a:pPr marL="285750" indent="-285750">
              <a:buFont typeface="Arial" panose="020B0604020202020204" pitchFamily="34" charset="0"/>
              <a:buChar char="•"/>
            </a:pPr>
            <a:r>
              <a:rPr lang="en-US" sz="3200" dirty="0"/>
              <a:t>Selection made last Friday: Mosaic Governance Advisors</a:t>
            </a:r>
          </a:p>
          <a:p>
            <a:endParaRPr lang="en-US" sz="3200" dirty="0"/>
          </a:p>
          <a:p>
            <a:endParaRPr lang="en-US" b="1" dirty="0"/>
          </a:p>
        </p:txBody>
      </p:sp>
      <p:sp>
        <p:nvSpPr>
          <p:cNvPr id="10" name="Slide Number Placeholder 9">
            <a:extLst>
              <a:ext uri="{FF2B5EF4-FFF2-40B4-BE49-F238E27FC236}">
                <a16:creationId xmlns:a16="http://schemas.microsoft.com/office/drawing/2014/main" id="{DDD417F0-AADA-4CE4-A892-8C751FE6B7F2}"/>
              </a:ext>
            </a:extLst>
          </p:cNvPr>
          <p:cNvSpPr>
            <a:spLocks noGrp="1"/>
          </p:cNvSpPr>
          <p:nvPr>
            <p:ph type="sldNum" sz="quarter" idx="12"/>
          </p:nvPr>
        </p:nvSpPr>
        <p:spPr/>
        <p:txBody>
          <a:bodyPr/>
          <a:lstStyle/>
          <a:p>
            <a:fld id="{C191720C-C25F-41DD-A710-2ED9000BC75C}" type="slidenum">
              <a:rPr lang="fr-FR" smtClean="0"/>
              <a:t>7</a:t>
            </a:fld>
            <a:endParaRPr lang="fr-FR" dirty="0"/>
          </a:p>
        </p:txBody>
      </p:sp>
    </p:spTree>
    <p:extLst>
      <p:ext uri="{BB962C8B-B14F-4D97-AF65-F5344CB8AC3E}">
        <p14:creationId xmlns:p14="http://schemas.microsoft.com/office/powerpoint/2010/main" val="3320957395"/>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C53CC-89B4-4B21-9FA7-09D60B7FF2EB}"/>
              </a:ext>
            </a:extLst>
          </p:cNvPr>
          <p:cNvSpPr>
            <a:spLocks noGrp="1"/>
          </p:cNvSpPr>
          <p:nvPr>
            <p:ph type="title"/>
          </p:nvPr>
        </p:nvSpPr>
        <p:spPr>
          <a:xfrm>
            <a:off x="801514" y="29884"/>
            <a:ext cx="10515600" cy="1325563"/>
          </a:xfrm>
        </p:spPr>
        <p:txBody>
          <a:bodyPr>
            <a:normAutofit/>
          </a:bodyPr>
          <a:lstStyle/>
          <a:p>
            <a:pPr algn="ctr"/>
            <a:r>
              <a:rPr lang="fr-FR" sz="3200" b="1" dirty="0">
                <a:latin typeface="Calibri" panose="020F0502020204030204" pitchFamily="34" charset="0"/>
                <a:cs typeface="Calibri" panose="020F0502020204030204" pitchFamily="34" charset="0"/>
              </a:rPr>
              <a:t>FUNCTIONAL REPORTING AND THE GENEVA OFFICE (1/2)</a:t>
            </a:r>
          </a:p>
        </p:txBody>
      </p:sp>
      <p:sp>
        <p:nvSpPr>
          <p:cNvPr id="3" name="Content Placeholder 2">
            <a:extLst>
              <a:ext uri="{FF2B5EF4-FFF2-40B4-BE49-F238E27FC236}">
                <a16:creationId xmlns:a16="http://schemas.microsoft.com/office/drawing/2014/main" id="{4DE98A37-6363-479D-8BA3-9B89BFF8E024}"/>
              </a:ext>
            </a:extLst>
          </p:cNvPr>
          <p:cNvSpPr>
            <a:spLocks noGrp="1"/>
          </p:cNvSpPr>
          <p:nvPr>
            <p:ph idx="1"/>
          </p:nvPr>
        </p:nvSpPr>
        <p:spPr>
          <a:xfrm>
            <a:off x="838200" y="1441830"/>
            <a:ext cx="10515600" cy="4351338"/>
          </a:xfrm>
        </p:spPr>
        <p:txBody>
          <a:bodyPr>
            <a:normAutofit/>
          </a:bodyPr>
          <a:lstStyle/>
          <a:p>
            <a:pPr marL="0" indent="0">
              <a:buNone/>
            </a:pPr>
            <a:endParaRPr lang="en-US" dirty="0">
              <a:latin typeface="Calibri" panose="020F0502020204030204" pitchFamily="34" charset="0"/>
              <a:cs typeface="Calibri" panose="020F0502020204030204" pitchFamily="34" charset="0"/>
            </a:endParaRPr>
          </a:p>
          <a:p>
            <a:pPr marL="0" indent="0">
              <a:buNone/>
            </a:pPr>
            <a:endParaRPr lang="fr-FR" dirty="0"/>
          </a:p>
        </p:txBody>
      </p:sp>
      <p:sp>
        <p:nvSpPr>
          <p:cNvPr id="4" name="Rectangle 3">
            <a:extLst>
              <a:ext uri="{FF2B5EF4-FFF2-40B4-BE49-F238E27FC236}">
                <a16:creationId xmlns:a16="http://schemas.microsoft.com/office/drawing/2014/main" id="{B999CECB-5A52-47B6-A6AF-E44D3D271E49}"/>
              </a:ext>
            </a:extLst>
          </p:cNvPr>
          <p:cNvSpPr/>
          <p:nvPr/>
        </p:nvSpPr>
        <p:spPr>
          <a:xfrm>
            <a:off x="0" y="5417878"/>
            <a:ext cx="12192000" cy="1440122"/>
          </a:xfrm>
          <a:prstGeom prst="rect">
            <a:avLst/>
          </a:prstGeom>
          <a:solidFill>
            <a:srgbClr val="4F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AAEE9B2D-9E10-4071-AE54-931384E945E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7286" y="5481094"/>
            <a:ext cx="1299656" cy="1313689"/>
          </a:xfrm>
          <a:prstGeom prst="rect">
            <a:avLst/>
          </a:prstGeom>
        </p:spPr>
      </p:pic>
      <p:sp>
        <p:nvSpPr>
          <p:cNvPr id="8" name="Rectangle 1">
            <a:extLst>
              <a:ext uri="{FF2B5EF4-FFF2-40B4-BE49-F238E27FC236}">
                <a16:creationId xmlns:a16="http://schemas.microsoft.com/office/drawing/2014/main" id="{D8AE5C0A-EB6E-4681-9E7A-1298B74BBCEF}"/>
              </a:ext>
            </a:extLst>
          </p:cNvPr>
          <p:cNvSpPr>
            <a:spLocks noChangeArrowheads="1"/>
          </p:cNvSpPr>
          <p:nvPr/>
        </p:nvSpPr>
        <p:spPr bwMode="auto">
          <a:xfrm>
            <a:off x="957615" y="2184593"/>
            <a:ext cx="17796203" cy="715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FR" dirty="0"/>
          </a:p>
        </p:txBody>
      </p:sp>
      <p:sp>
        <p:nvSpPr>
          <p:cNvPr id="9" name="TextBox 8">
            <a:extLst>
              <a:ext uri="{FF2B5EF4-FFF2-40B4-BE49-F238E27FC236}">
                <a16:creationId xmlns:a16="http://schemas.microsoft.com/office/drawing/2014/main" id="{C30476DB-30FA-431F-B334-BE32D22A9606}"/>
              </a:ext>
            </a:extLst>
          </p:cNvPr>
          <p:cNvSpPr txBox="1"/>
          <p:nvPr/>
        </p:nvSpPr>
        <p:spPr>
          <a:xfrm>
            <a:off x="625432" y="1441830"/>
            <a:ext cx="10065774" cy="5016758"/>
          </a:xfrm>
          <a:prstGeom prst="rect">
            <a:avLst/>
          </a:prstGeom>
          <a:noFill/>
        </p:spPr>
        <p:txBody>
          <a:bodyPr wrap="square" rtlCol="0">
            <a:spAutoFit/>
          </a:bodyPr>
          <a:lstStyle/>
          <a:p>
            <a:pPr marL="285750" indent="-285750">
              <a:buFont typeface="Arial" panose="020B0604020202020204" pitchFamily="34" charset="0"/>
              <a:buChar char="•"/>
            </a:pPr>
            <a:r>
              <a:rPr lang="en-US" sz="2800" dirty="0"/>
              <a:t>Effective January 2020, staff report to their functional leads</a:t>
            </a:r>
          </a:p>
          <a:p>
            <a:pPr marL="285750" lvl="0" indent="-285750">
              <a:buFont typeface="Arial" panose="020B0604020202020204" pitchFamily="34" charset="0"/>
              <a:buChar char="•"/>
            </a:pPr>
            <a:r>
              <a:rPr lang="en-US" sz="2800" dirty="0"/>
              <a:t>Renewed collaboration between the two offices – more regular exchanges and harmonizing practices including project work</a:t>
            </a:r>
          </a:p>
          <a:p>
            <a:pPr marL="285750" lvl="0" indent="-285750">
              <a:buFont typeface="Arial" panose="020B0604020202020204" pitchFamily="34" charset="0"/>
              <a:buChar char="•"/>
            </a:pPr>
            <a:r>
              <a:rPr lang="en-US" sz="2800" dirty="0"/>
              <a:t>Realignment of processes have commenced</a:t>
            </a:r>
          </a:p>
          <a:p>
            <a:pPr marL="285750" indent="-285750">
              <a:buFont typeface="Arial" panose="020B0604020202020204" pitchFamily="34" charset="0"/>
              <a:buChar char="•"/>
            </a:pPr>
            <a:r>
              <a:rPr lang="en-US" sz="2800" dirty="0"/>
              <a:t>Performance of the Geneva Office improving</a:t>
            </a:r>
          </a:p>
          <a:p>
            <a:pPr marL="285750" indent="-285750">
              <a:buFont typeface="Arial" panose="020B0604020202020204" pitchFamily="34" charset="0"/>
              <a:buChar char="•"/>
            </a:pPr>
            <a:r>
              <a:rPr lang="en-US" sz="2800" dirty="0"/>
              <a:t>Work still in progress</a:t>
            </a:r>
          </a:p>
          <a:p>
            <a:pPr marL="285750" indent="-285750">
              <a:buFont typeface="Arial" panose="020B0604020202020204" pitchFamily="34" charset="0"/>
              <a:buChar char="•"/>
            </a:pPr>
            <a:r>
              <a:rPr lang="en-US" sz="2800" dirty="0"/>
              <a:t>We are looking at moving the Geneva Office to the Palais des Nations in spring 2021</a:t>
            </a:r>
          </a:p>
          <a:p>
            <a:endParaRPr lang="en-US" sz="3200" dirty="0"/>
          </a:p>
          <a:p>
            <a:endParaRPr lang="en-US" sz="3200" b="1" dirty="0"/>
          </a:p>
          <a:p>
            <a:endParaRPr lang="en-US" sz="3200" b="1" dirty="0"/>
          </a:p>
        </p:txBody>
      </p:sp>
      <p:sp>
        <p:nvSpPr>
          <p:cNvPr id="10" name="Slide Number Placeholder 9">
            <a:extLst>
              <a:ext uri="{FF2B5EF4-FFF2-40B4-BE49-F238E27FC236}">
                <a16:creationId xmlns:a16="http://schemas.microsoft.com/office/drawing/2014/main" id="{180BBB1A-FF67-4BD9-B350-F697E90DE9F3}"/>
              </a:ext>
            </a:extLst>
          </p:cNvPr>
          <p:cNvSpPr>
            <a:spLocks noGrp="1"/>
          </p:cNvSpPr>
          <p:nvPr>
            <p:ph type="sldNum" sz="quarter" idx="12"/>
          </p:nvPr>
        </p:nvSpPr>
        <p:spPr/>
        <p:txBody>
          <a:bodyPr/>
          <a:lstStyle/>
          <a:p>
            <a:fld id="{C191720C-C25F-41DD-A710-2ED9000BC75C}" type="slidenum">
              <a:rPr lang="fr-FR" smtClean="0"/>
              <a:t>8</a:t>
            </a:fld>
            <a:endParaRPr lang="fr-FR" dirty="0"/>
          </a:p>
        </p:txBody>
      </p:sp>
    </p:spTree>
    <p:extLst>
      <p:ext uri="{BB962C8B-B14F-4D97-AF65-F5344CB8AC3E}">
        <p14:creationId xmlns:p14="http://schemas.microsoft.com/office/powerpoint/2010/main" val="3336079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C53CC-89B4-4B21-9FA7-09D60B7FF2EB}"/>
              </a:ext>
            </a:extLst>
          </p:cNvPr>
          <p:cNvSpPr>
            <a:spLocks noGrp="1"/>
          </p:cNvSpPr>
          <p:nvPr>
            <p:ph type="title"/>
          </p:nvPr>
        </p:nvSpPr>
        <p:spPr>
          <a:xfrm>
            <a:off x="304799" y="29884"/>
            <a:ext cx="11552903" cy="1325563"/>
          </a:xfrm>
        </p:spPr>
        <p:txBody>
          <a:bodyPr>
            <a:normAutofit/>
          </a:bodyPr>
          <a:lstStyle/>
          <a:p>
            <a:pPr algn="ctr"/>
            <a:r>
              <a:rPr lang="fr-FR" sz="3200" b="1" dirty="0">
                <a:latin typeface="Calibri" panose="020F0502020204030204" pitchFamily="34" charset="0"/>
                <a:cs typeface="Calibri" panose="020F0502020204030204" pitchFamily="34" charset="0"/>
              </a:rPr>
              <a:t>FUNCTIONAL REPORTING AND THE GENEVA OFFICE (2/2)</a:t>
            </a:r>
          </a:p>
        </p:txBody>
      </p:sp>
      <p:sp>
        <p:nvSpPr>
          <p:cNvPr id="3" name="Content Placeholder 2">
            <a:extLst>
              <a:ext uri="{FF2B5EF4-FFF2-40B4-BE49-F238E27FC236}">
                <a16:creationId xmlns:a16="http://schemas.microsoft.com/office/drawing/2014/main" id="{4DE98A37-6363-479D-8BA3-9B89BFF8E024}"/>
              </a:ext>
            </a:extLst>
          </p:cNvPr>
          <p:cNvSpPr>
            <a:spLocks noGrp="1"/>
          </p:cNvSpPr>
          <p:nvPr>
            <p:ph idx="1"/>
          </p:nvPr>
        </p:nvSpPr>
        <p:spPr>
          <a:xfrm>
            <a:off x="838200" y="1441830"/>
            <a:ext cx="10515600" cy="4351338"/>
          </a:xfrm>
        </p:spPr>
        <p:txBody>
          <a:bodyPr>
            <a:normAutofit/>
          </a:bodyPr>
          <a:lstStyle/>
          <a:p>
            <a:pPr marL="0" indent="0">
              <a:buNone/>
            </a:pPr>
            <a:endParaRPr lang="en-US" dirty="0">
              <a:latin typeface="Calibri" panose="020F0502020204030204" pitchFamily="34" charset="0"/>
              <a:cs typeface="Calibri" panose="020F0502020204030204" pitchFamily="34" charset="0"/>
            </a:endParaRPr>
          </a:p>
          <a:p>
            <a:pPr marL="0" indent="0">
              <a:buNone/>
            </a:pPr>
            <a:endParaRPr lang="fr-FR" dirty="0"/>
          </a:p>
        </p:txBody>
      </p:sp>
      <p:sp>
        <p:nvSpPr>
          <p:cNvPr id="4" name="Rectangle 3">
            <a:extLst>
              <a:ext uri="{FF2B5EF4-FFF2-40B4-BE49-F238E27FC236}">
                <a16:creationId xmlns:a16="http://schemas.microsoft.com/office/drawing/2014/main" id="{B999CECB-5A52-47B6-A6AF-E44D3D271E49}"/>
              </a:ext>
            </a:extLst>
          </p:cNvPr>
          <p:cNvSpPr/>
          <p:nvPr/>
        </p:nvSpPr>
        <p:spPr>
          <a:xfrm>
            <a:off x="0" y="5417878"/>
            <a:ext cx="12192000" cy="1440122"/>
          </a:xfrm>
          <a:prstGeom prst="rect">
            <a:avLst/>
          </a:prstGeom>
          <a:solidFill>
            <a:srgbClr val="4F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AAEE9B2D-9E10-4071-AE54-931384E945E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7286" y="5481094"/>
            <a:ext cx="1299656" cy="1313689"/>
          </a:xfrm>
          <a:prstGeom prst="rect">
            <a:avLst/>
          </a:prstGeom>
        </p:spPr>
      </p:pic>
      <p:sp>
        <p:nvSpPr>
          <p:cNvPr id="8" name="Rectangle 1">
            <a:extLst>
              <a:ext uri="{FF2B5EF4-FFF2-40B4-BE49-F238E27FC236}">
                <a16:creationId xmlns:a16="http://schemas.microsoft.com/office/drawing/2014/main" id="{D8AE5C0A-EB6E-4681-9E7A-1298B74BBCEF}"/>
              </a:ext>
            </a:extLst>
          </p:cNvPr>
          <p:cNvSpPr>
            <a:spLocks noChangeArrowheads="1"/>
          </p:cNvSpPr>
          <p:nvPr/>
        </p:nvSpPr>
        <p:spPr bwMode="auto">
          <a:xfrm>
            <a:off x="957615" y="2184593"/>
            <a:ext cx="17796203" cy="715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FR" dirty="0"/>
          </a:p>
        </p:txBody>
      </p:sp>
      <p:sp>
        <p:nvSpPr>
          <p:cNvPr id="9" name="TextBox 8">
            <a:extLst>
              <a:ext uri="{FF2B5EF4-FFF2-40B4-BE49-F238E27FC236}">
                <a16:creationId xmlns:a16="http://schemas.microsoft.com/office/drawing/2014/main" id="{C30476DB-30FA-431F-B334-BE32D22A9606}"/>
              </a:ext>
            </a:extLst>
          </p:cNvPr>
          <p:cNvSpPr txBox="1"/>
          <p:nvPr/>
        </p:nvSpPr>
        <p:spPr>
          <a:xfrm>
            <a:off x="601512" y="960050"/>
            <a:ext cx="10065774" cy="6494085"/>
          </a:xfrm>
          <a:prstGeom prst="rect">
            <a:avLst/>
          </a:prstGeom>
          <a:noFill/>
        </p:spPr>
        <p:txBody>
          <a:bodyPr wrap="square" rtlCol="0">
            <a:spAutoFit/>
          </a:bodyPr>
          <a:lstStyle/>
          <a:p>
            <a:pPr marL="285750" indent="-285750">
              <a:buFont typeface="Arial" panose="020B0604020202020204" pitchFamily="34" charset="0"/>
              <a:buChar char="•"/>
            </a:pPr>
            <a:r>
              <a:rPr lang="en-US" sz="3200" dirty="0"/>
              <a:t>There is no downsizing of the Geneva Office</a:t>
            </a:r>
          </a:p>
          <a:p>
            <a:pPr marL="285750" indent="-285750">
              <a:buFont typeface="Arial" panose="020B0604020202020204" pitchFamily="34" charset="0"/>
              <a:buChar char="•"/>
            </a:pPr>
            <a:r>
              <a:rPr lang="en-US" sz="3200" dirty="0"/>
              <a:t>The Finance functions will be centralized in New York for better efficiency</a:t>
            </a:r>
          </a:p>
          <a:p>
            <a:pPr marL="285750" indent="-285750">
              <a:buFont typeface="Arial" panose="020B0604020202020204" pitchFamily="34" charset="0"/>
              <a:buChar char="•"/>
            </a:pPr>
            <a:r>
              <a:rPr lang="en-US" sz="3200" dirty="0"/>
              <a:t>Staff Members of the Finance unit will be reassigned to Geneva’s Client Service and Pension and Entitlement Sections</a:t>
            </a:r>
          </a:p>
          <a:p>
            <a:pPr marL="285750" indent="-285750">
              <a:buFont typeface="Arial" panose="020B0604020202020204" pitchFamily="34" charset="0"/>
              <a:buChar char="•"/>
            </a:pPr>
            <a:r>
              <a:rPr lang="en-US" sz="3200" dirty="0"/>
              <a:t>Front-line services to clients will be strengthened in Geneva as a result of this move.</a:t>
            </a:r>
          </a:p>
          <a:p>
            <a:pPr marL="285750" indent="-285750">
              <a:buFont typeface="Arial" panose="020B0604020202020204" pitchFamily="34" charset="0"/>
              <a:buChar char="•"/>
            </a:pPr>
            <a:endParaRPr lang="en-US" sz="3200" dirty="0"/>
          </a:p>
          <a:p>
            <a:pPr marL="285750" indent="-285750">
              <a:buFont typeface="Arial" panose="020B0604020202020204" pitchFamily="34" charset="0"/>
              <a:buChar char="•"/>
            </a:pPr>
            <a:endParaRPr lang="en-US" sz="3200" dirty="0"/>
          </a:p>
          <a:p>
            <a:pPr marL="285750" indent="-285750">
              <a:buFont typeface="Arial" panose="020B0604020202020204" pitchFamily="34" charset="0"/>
              <a:buChar char="•"/>
            </a:pPr>
            <a:endParaRPr lang="en-US" sz="3200" dirty="0"/>
          </a:p>
          <a:p>
            <a:endParaRPr lang="en-US" sz="3200" b="1" dirty="0"/>
          </a:p>
          <a:p>
            <a:endParaRPr lang="en-US" sz="3200" b="1" dirty="0"/>
          </a:p>
        </p:txBody>
      </p:sp>
      <p:sp>
        <p:nvSpPr>
          <p:cNvPr id="10" name="Slide Number Placeholder 9">
            <a:extLst>
              <a:ext uri="{FF2B5EF4-FFF2-40B4-BE49-F238E27FC236}">
                <a16:creationId xmlns:a16="http://schemas.microsoft.com/office/drawing/2014/main" id="{180BBB1A-FF67-4BD9-B350-F697E90DE9F3}"/>
              </a:ext>
            </a:extLst>
          </p:cNvPr>
          <p:cNvSpPr>
            <a:spLocks noGrp="1"/>
          </p:cNvSpPr>
          <p:nvPr>
            <p:ph type="sldNum" sz="quarter" idx="12"/>
          </p:nvPr>
        </p:nvSpPr>
        <p:spPr/>
        <p:txBody>
          <a:bodyPr/>
          <a:lstStyle/>
          <a:p>
            <a:fld id="{C191720C-C25F-41DD-A710-2ED9000BC75C}" type="slidenum">
              <a:rPr lang="fr-FR" smtClean="0"/>
              <a:t>9</a:t>
            </a:fld>
            <a:endParaRPr lang="fr-FR" dirty="0"/>
          </a:p>
        </p:txBody>
      </p:sp>
    </p:spTree>
    <p:extLst>
      <p:ext uri="{BB962C8B-B14F-4D97-AF65-F5344CB8AC3E}">
        <p14:creationId xmlns:p14="http://schemas.microsoft.com/office/powerpoint/2010/main" val="5412085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24175FF26C0764AA1F41892ECCC3A20" ma:contentTypeVersion="7" ma:contentTypeDescription="Create a new document." ma:contentTypeScope="" ma:versionID="c3a2c09cececff00d67dc5416aff4239">
  <xsd:schema xmlns:xsd="http://www.w3.org/2001/XMLSchema" xmlns:xs="http://www.w3.org/2001/XMLSchema" xmlns:p="http://schemas.microsoft.com/office/2006/metadata/properties" xmlns:ns3="e3caf9d5-95d3-4729-b437-5bc785b7167d" targetNamespace="http://schemas.microsoft.com/office/2006/metadata/properties" ma:root="true" ma:fieldsID="62637fb51da3c69e003523f87329420c" ns3:_="">
    <xsd:import namespace="e3caf9d5-95d3-4729-b437-5bc785b7167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caf9d5-95d3-4729-b437-5bc785b716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E8C3CB2-6FAD-4BCF-8150-7372C52BD4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caf9d5-95d3-4729-b437-5bc785b7167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8AF580C-BC72-4584-A788-27DF385A42A8}">
  <ds:schemaRefs>
    <ds:schemaRef ds:uri="http://purl.org/dc/terms/"/>
    <ds:schemaRef ds:uri="http://schemas.openxmlformats.org/package/2006/metadata/core-properties"/>
    <ds:schemaRef ds:uri="http://purl.org/dc/dcmitype/"/>
    <ds:schemaRef ds:uri="http://schemas.microsoft.com/office/infopath/2007/PartnerControls"/>
    <ds:schemaRef ds:uri="e3caf9d5-95d3-4729-b437-5bc785b7167d"/>
    <ds:schemaRef ds:uri="http://purl.org/dc/elements/1.1/"/>
    <ds:schemaRef ds:uri="http://schemas.microsoft.com/office/2006/documentManagement/typ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00B0439F-FFAA-4C0B-A71F-7369AE05E58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5443</TotalTime>
  <Words>1079</Words>
  <Application>Microsoft Office PowerPoint</Application>
  <PresentationFormat>Widescreen</PresentationFormat>
  <Paragraphs>166</Paragraphs>
  <Slides>22</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Verdana</vt:lpstr>
      <vt:lpstr>Office Theme</vt:lpstr>
      <vt:lpstr>Update on the UNJSPF  AFICS New York Annual Assembly </vt:lpstr>
      <vt:lpstr>2019 KEY FIGURES FROM THE UNJSPF FINANCIAL STATEMENTS</vt:lpstr>
      <vt:lpstr>Benefit Processing Benchmark</vt:lpstr>
      <vt:lpstr>Number of Participants, Retirees, and Beneficiaries</vt:lpstr>
      <vt:lpstr>IMPLEMENTATION OF THE 2019 UNGA RESOLUTION (1/5):  SECRETARY OF THE PENSION BOARD</vt:lpstr>
      <vt:lpstr> IMPLEMENTATION OF THE 2019 UNGA RESOLUTION (2/5): RECRUITMENTS OF THE DEPUTY AND THE SECRETARY</vt:lpstr>
      <vt:lpstr> IMPLEMENTATION OF THE 2019 UNGA RESOLUTION (3/5): INDEPENDENT GOVERNANCE REVIEW</vt:lpstr>
      <vt:lpstr>FUNCTIONAL REPORTING AND THE GENEVA OFFICE (1/2)</vt:lpstr>
      <vt:lpstr>FUNCTIONAL REPORTING AND THE GENEVA OFFICE (2/2)</vt:lpstr>
      <vt:lpstr>THE FACIAL RECOGNITION PROJECT </vt:lpstr>
      <vt:lpstr>COVID-19 – Business Continuity</vt:lpstr>
      <vt:lpstr>COVID-19 – Impact on Operations</vt:lpstr>
      <vt:lpstr>COVID-19 – Retirees and Beneficiaries</vt:lpstr>
      <vt:lpstr>COVID-19 - Long and Medium-Term Impacts</vt:lpstr>
      <vt:lpstr>THE STRATEGY 2021-2023: C.A.R.E.</vt:lpstr>
      <vt:lpstr>C.A.R.E. stands for…</vt:lpstr>
      <vt:lpstr>Mission Statement </vt:lpstr>
      <vt:lpstr>Vision</vt:lpstr>
      <vt:lpstr>Values</vt:lpstr>
      <vt:lpstr>The Strategic Pillars</vt:lpstr>
      <vt:lpstr>Strategy – 2021 Budget Implications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Draft Strategic Plan consultation with Managers</dc:title>
  <dc:creator>Serge Gas</dc:creator>
  <cp:lastModifiedBy>Velimir Kovacevic</cp:lastModifiedBy>
  <cp:revision>78</cp:revision>
  <dcterms:created xsi:type="dcterms:W3CDTF">2020-03-05T21:55:47Z</dcterms:created>
  <dcterms:modified xsi:type="dcterms:W3CDTF">2020-06-30T15:54:29Z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0x010100D24175FF26C0764AA1F41892ECCC3A20</vt:lpwstr>
  </property>
</Properties>
</file>