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94" r:id="rId6"/>
    <p:sldId id="296" r:id="rId7"/>
    <p:sldId id="283" r:id="rId8"/>
    <p:sldId id="295" r:id="rId9"/>
    <p:sldId id="298" r:id="rId10"/>
    <p:sldId id="297" r:id="rId11"/>
    <p:sldId id="276" r:id="rId12"/>
    <p:sldId id="301" r:id="rId13"/>
    <p:sldId id="300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B317160\Documents\Current%20Stuff\SDI\SDI%20Work%20Program\SDI%20Research%20Agenda\Presentation%20on%20SDI%20EDUCATION\ppt_graph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i="1" dirty="0"/>
              <a:t>Percent of all children </a:t>
            </a:r>
            <a:r>
              <a:rPr lang="en-US" sz="2400" b="1" i="1" dirty="0">
                <a:solidFill>
                  <a:srgbClr val="FF0000"/>
                </a:solidFill>
              </a:rPr>
              <a:t>NOT</a:t>
            </a:r>
            <a:r>
              <a:rPr lang="en-US" sz="2400" i="1" baseline="0" dirty="0"/>
              <a:t> </a:t>
            </a:r>
            <a:r>
              <a:rPr lang="en-US" sz="2400" i="1" dirty="0"/>
              <a:t>reaching basic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9945048556345894E-2"/>
          <c:y val="0.15517246687766056"/>
          <c:w val="0.94005495141898132"/>
          <c:h val="0.63336588975662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Percent of all children not reaching basic skills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Sheet1!$A$3:$A$19</c:f>
              <c:strCache>
                <c:ptCount val="17"/>
                <c:pt idx="0">
                  <c:v>Zambia</c:v>
                </c:pt>
                <c:pt idx="1">
                  <c:v>Uganda</c:v>
                </c:pt>
                <c:pt idx="2">
                  <c:v>Sub-Saharan Africa</c:v>
                </c:pt>
                <c:pt idx="3">
                  <c:v>South Asia</c:v>
                </c:pt>
                <c:pt idx="4">
                  <c:v>India </c:v>
                </c:pt>
                <c:pt idx="5">
                  <c:v>Kenya</c:v>
                </c:pt>
                <c:pt idx="6">
                  <c:v>Egypt</c:v>
                </c:pt>
                <c:pt idx="7">
                  <c:v>Middle East, North Africa</c:v>
                </c:pt>
                <c:pt idx="8">
                  <c:v>Brazil</c:v>
                </c:pt>
                <c:pt idx="9">
                  <c:v>Philippines</c:v>
                </c:pt>
                <c:pt idx="10">
                  <c:v>Latin America and Caribbean </c:v>
                </c:pt>
                <c:pt idx="11">
                  <c:v>Chile</c:v>
                </c:pt>
                <c:pt idx="12">
                  <c:v>East Asia and Pacific</c:v>
                </c:pt>
                <c:pt idx="13">
                  <c:v>Europe</c:v>
                </c:pt>
                <c:pt idx="14">
                  <c:v>North America</c:v>
                </c:pt>
                <c:pt idx="15">
                  <c:v>Vietnam</c:v>
                </c:pt>
                <c:pt idx="16">
                  <c:v>Finland</c:v>
                </c:pt>
              </c:strCache>
            </c:str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98.3</c:v>
                </c:pt>
                <c:pt idx="1">
                  <c:v>95.7</c:v>
                </c:pt>
                <c:pt idx="2">
                  <c:v>94.1</c:v>
                </c:pt>
                <c:pt idx="3">
                  <c:v>89.2</c:v>
                </c:pt>
                <c:pt idx="4">
                  <c:v>88.8</c:v>
                </c:pt>
                <c:pt idx="5">
                  <c:v>77.2</c:v>
                </c:pt>
                <c:pt idx="6">
                  <c:v>71.099999999999994</c:v>
                </c:pt>
                <c:pt idx="7">
                  <c:v>67.900000000000006</c:v>
                </c:pt>
                <c:pt idx="8">
                  <c:v>65.7</c:v>
                </c:pt>
                <c:pt idx="9">
                  <c:v>65.599999999999994</c:v>
                </c:pt>
                <c:pt idx="10">
                  <c:v>65.2</c:v>
                </c:pt>
                <c:pt idx="11">
                  <c:v>46.6</c:v>
                </c:pt>
                <c:pt idx="12">
                  <c:v>29.1</c:v>
                </c:pt>
                <c:pt idx="13">
                  <c:v>28.4</c:v>
                </c:pt>
                <c:pt idx="14">
                  <c:v>23.9</c:v>
                </c:pt>
                <c:pt idx="15">
                  <c:v>21.2</c:v>
                </c:pt>
                <c:pt idx="16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3-46A3-B185-F85C20E6D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7900959"/>
        <c:axId val="1737901375"/>
      </c:barChart>
      <c:catAx>
        <c:axId val="173790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7901375"/>
        <c:crosses val="autoZero"/>
        <c:auto val="1"/>
        <c:lblAlgn val="ctr"/>
        <c:lblOffset val="100"/>
        <c:noMultiLvlLbl val="0"/>
      </c:catAx>
      <c:valAx>
        <c:axId val="17379013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7900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5034458411997"/>
          <c:y val="0.14224550248941326"/>
          <c:w val="0.77976794725883747"/>
          <c:h val="0.69427715650995603"/>
        </c:manualLayout>
      </c:layout>
      <c:stockChart>
        <c:ser>
          <c:idx val="0"/>
          <c:order val="0"/>
          <c:tx>
            <c:strRef>
              <c:f>'Shared Prosperity (kids and r2)'!$A$40</c:f>
              <c:strCache>
                <c:ptCount val="1"/>
                <c:pt idx="0">
                  <c:v>Best Schools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chemeClr val="tx2"/>
              </a:solidFill>
            </c:spPr>
          </c:marker>
          <c:dLbls>
            <c:dLbl>
              <c:idx val="3"/>
              <c:layout>
                <c:manualLayout>
                  <c:x val="-2.9239766081871343E-2"/>
                  <c:y val="-4.5434681384824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EF-4859-9DFA-9911E5359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'Shared Prosperity (kids and r2)'!$B$39:$G$39</c:f>
              <c:strCache>
                <c:ptCount val="6"/>
                <c:pt idx="0">
                  <c:v>KE Read</c:v>
                </c:pt>
                <c:pt idx="1">
                  <c:v>NG Read</c:v>
                </c:pt>
                <c:pt idx="2">
                  <c:v>UG Read</c:v>
                </c:pt>
                <c:pt idx="3">
                  <c:v>KE Math</c:v>
                </c:pt>
                <c:pt idx="4">
                  <c:v>NG Math</c:v>
                </c:pt>
                <c:pt idx="5">
                  <c:v>UG Math</c:v>
                </c:pt>
              </c:strCache>
            </c:strRef>
          </c:cat>
          <c:val>
            <c:numRef>
              <c:f>'Shared Prosperity (kids and r2)'!$B$40:$G$40</c:f>
              <c:numCache>
                <c:formatCode>0</c:formatCode>
                <c:ptCount val="6"/>
                <c:pt idx="0">
                  <c:v>89</c:v>
                </c:pt>
                <c:pt idx="1">
                  <c:v>61</c:v>
                </c:pt>
                <c:pt idx="2">
                  <c:v>84.320989999999995</c:v>
                </c:pt>
                <c:pt idx="3">
                  <c:v>81.02</c:v>
                </c:pt>
                <c:pt idx="4">
                  <c:v>51.506459999999997</c:v>
                </c:pt>
                <c:pt idx="5">
                  <c:v>86.923079999999999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EF-4859-9DFA-9911E535926D}"/>
            </c:ext>
          </c:extLst>
        </c:ser>
        <c:ser>
          <c:idx val="1"/>
          <c:order val="1"/>
          <c:tx>
            <c:strRef>
              <c:f>'Shared Prosperity (kids and r2)'!$A$41</c:f>
              <c:strCache>
                <c:ptCount val="1"/>
                <c:pt idx="0">
                  <c:v>Worst Schools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881213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'Shared Prosperity (kids and r2)'!$B$39:$G$39</c:f>
              <c:strCache>
                <c:ptCount val="6"/>
                <c:pt idx="0">
                  <c:v>KE Read</c:v>
                </c:pt>
                <c:pt idx="1">
                  <c:v>NG Read</c:v>
                </c:pt>
                <c:pt idx="2">
                  <c:v>UG Read</c:v>
                </c:pt>
                <c:pt idx="3">
                  <c:v>KE Math</c:v>
                </c:pt>
                <c:pt idx="4">
                  <c:v>NG Math</c:v>
                </c:pt>
                <c:pt idx="5">
                  <c:v>UG Math</c:v>
                </c:pt>
              </c:strCache>
            </c:strRef>
          </c:cat>
          <c:val>
            <c:numRef>
              <c:f>'Shared Prosperity (kids and r2)'!$B$41:$G$41</c:f>
              <c:numCache>
                <c:formatCode>0</c:formatCode>
                <c:ptCount val="6"/>
                <c:pt idx="0">
                  <c:v>28</c:v>
                </c:pt>
                <c:pt idx="1">
                  <c:v>6.0838619999999999</c:v>
                </c:pt>
                <c:pt idx="2">
                  <c:v>38.148150000000001</c:v>
                </c:pt>
                <c:pt idx="3">
                  <c:v>66.923079999999999</c:v>
                </c:pt>
                <c:pt idx="4">
                  <c:v>27.503969999999999</c:v>
                </c:pt>
                <c:pt idx="5">
                  <c:v>36.923079999999999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EF-4859-9DFA-9911E535926D}"/>
            </c:ext>
          </c:extLst>
        </c:ser>
        <c:ser>
          <c:idx val="2"/>
          <c:order val="2"/>
          <c:tx>
            <c:strRef>
              <c:f>'Shared Prosperity (kids and r2)'!$A$42</c:f>
              <c:strCache>
                <c:ptCount val="1"/>
                <c:pt idx="0">
                  <c:v>Mean Score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4"/>
            <c:spPr>
              <a:solidFill>
                <a:schemeClr val="accent3">
                  <a:lumMod val="50000"/>
                </a:schemeClr>
              </a:solidFill>
            </c:spPr>
          </c:marker>
          <c:dLbls>
            <c:dLbl>
              <c:idx val="3"/>
              <c:layout>
                <c:manualLayout>
                  <c:x val="-3.8986354775828458E-3"/>
                  <c:y val="6.98995098228074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EF-4859-9DFA-9911E5359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'Shared Prosperity (kids and r2)'!$B$39:$G$39</c:f>
              <c:strCache>
                <c:ptCount val="6"/>
                <c:pt idx="0">
                  <c:v>KE Read</c:v>
                </c:pt>
                <c:pt idx="1">
                  <c:v>NG Read</c:v>
                </c:pt>
                <c:pt idx="2">
                  <c:v>UG Read</c:v>
                </c:pt>
                <c:pt idx="3">
                  <c:v>KE Math</c:v>
                </c:pt>
                <c:pt idx="4">
                  <c:v>NG Math</c:v>
                </c:pt>
                <c:pt idx="5">
                  <c:v>UG Math</c:v>
                </c:pt>
              </c:strCache>
            </c:strRef>
          </c:cat>
          <c:val>
            <c:numRef>
              <c:f>'Shared Prosperity (kids and r2)'!$B$42:$G$42</c:f>
              <c:numCache>
                <c:formatCode>0</c:formatCode>
                <c:ptCount val="6"/>
                <c:pt idx="0">
                  <c:v>78.004339999999999</c:v>
                </c:pt>
                <c:pt idx="1">
                  <c:v>46.049750000000003</c:v>
                </c:pt>
                <c:pt idx="2">
                  <c:v>52.193399999999997</c:v>
                </c:pt>
                <c:pt idx="3">
                  <c:v>74.688649999999996</c:v>
                </c:pt>
                <c:pt idx="4">
                  <c:v>40.817630000000001</c:v>
                </c:pt>
                <c:pt idx="5">
                  <c:v>57.94858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EF-4859-9DFA-9911E5359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50800" cap="flat" cmpd="dbl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</c:hiLowLines>
        <c:axId val="479523672"/>
        <c:axId val="479527984"/>
      </c:stockChart>
      <c:catAx>
        <c:axId val="479523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79527984"/>
        <c:crosses val="autoZero"/>
        <c:auto val="1"/>
        <c:lblAlgn val="ctr"/>
        <c:lblOffset val="100"/>
        <c:noMultiLvlLbl val="0"/>
      </c:catAx>
      <c:valAx>
        <c:axId val="479527984"/>
        <c:scaling>
          <c:orientation val="minMax"/>
          <c:max val="9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 b="0"/>
                </a:pPr>
                <a:r>
                  <a:rPr lang="en-US" sz="2400" b="0" dirty="0"/>
                  <a:t>Student</a:t>
                </a:r>
                <a:r>
                  <a:rPr lang="en-US" sz="2400" b="0" baseline="0" dirty="0"/>
                  <a:t> Test Score</a:t>
                </a:r>
                <a:endParaRPr lang="en-US" sz="900" b="0" dirty="0"/>
              </a:p>
            </c:rich>
          </c:tx>
          <c:layout>
            <c:manualLayout>
              <c:xMode val="edge"/>
              <c:yMode val="edge"/>
              <c:x val="0.46577398426459032"/>
              <c:y val="0.2525630546181727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795236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0.76835</cdr:x>
      <cdr:y>0.89285</cdr:y>
    </cdr:from>
    <cdr:to>
      <cdr:x>0.85672</cdr:x>
      <cdr:y>0.94192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163059" y="5040136"/>
          <a:ext cx="70884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1pPr>
          <a:lvl2pPr marL="647700" indent="-190500" algn="l" rtl="0" eaLnBrk="0" fontAlgn="base" hangingPunct="0">
            <a:spcBef>
              <a:spcPct val="0"/>
            </a:spcBef>
            <a:spcAft>
              <a:spcPct val="0"/>
            </a:spcAft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2pPr>
          <a:lvl3pPr marL="1296988" indent="-382588" algn="l" rtl="0" eaLnBrk="0" fontAlgn="base" hangingPunct="0">
            <a:spcBef>
              <a:spcPct val="0"/>
            </a:spcBef>
            <a:spcAft>
              <a:spcPct val="0"/>
            </a:spcAft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3pPr>
          <a:lvl4pPr marL="1944688" indent="-573088" algn="l" rtl="0" eaLnBrk="0" fontAlgn="base" hangingPunct="0">
            <a:spcBef>
              <a:spcPct val="0"/>
            </a:spcBef>
            <a:spcAft>
              <a:spcPct val="0"/>
            </a:spcAft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4pPr>
          <a:lvl5pPr marL="2593975" indent="-765175" algn="l" rtl="0" eaLnBrk="0" fontAlgn="base" hangingPunct="0">
            <a:spcBef>
              <a:spcPct val="0"/>
            </a:spcBef>
            <a:spcAft>
              <a:spcPct val="0"/>
            </a:spcAft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5pPr>
          <a:lvl6pPr marL="2286000" algn="l" defTabSz="914400" rtl="0" eaLnBrk="1" latinLnBrk="0" hangingPunct="1"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6pPr>
          <a:lvl7pPr marL="2743200" algn="l" defTabSz="914400" rtl="0" eaLnBrk="1" latinLnBrk="0" hangingPunct="1"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7pPr>
          <a:lvl8pPr marL="3200400" algn="l" defTabSz="914400" rtl="0" eaLnBrk="1" latinLnBrk="0" hangingPunct="1"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8pPr>
          <a:lvl9pPr marL="3657600" algn="l" defTabSz="914400" rtl="0" eaLnBrk="1" latinLnBrk="0" hangingPunct="1">
            <a:defRPr sz="3400" kern="1200">
              <a:solidFill>
                <a:schemeClr val="tx1"/>
              </a:solidFill>
              <a:latin typeface="Arial" pitchFamily="34" charset="0"/>
              <a:ea typeface="ヒラギノ角ゴ Pro W3" charset="-128"/>
              <a:cs typeface="+mn-cs"/>
            </a:defRPr>
          </a:lvl9pPr>
        </a:lstStyle>
        <a:p xmlns:a="http://schemas.openxmlformats.org/drawingml/2006/main">
          <a:r>
            <a:rPr lang="en-US" sz="1200" dirty="0"/>
            <a:t>(sd=20)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FF2AD-5D87-4CFB-A723-FC5AACC7841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EF50-4834-466E-AEB5-8BDE8BFAD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FEF50-4834-466E-AEB5-8BDE8BFAD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0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76517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5176" y="4172134"/>
            <a:ext cx="5796772" cy="5352927"/>
          </a:xfrm>
          <a:prstGeom prst="rect">
            <a:avLst/>
          </a:prstGeom>
        </p:spPr>
        <p:txBody>
          <a:bodyPr lIns="39136" tIns="19568" rIns="39136" bIns="19568"/>
          <a:lstStyle/>
          <a:p>
            <a:pPr algn="l"/>
            <a:endParaRPr lang="en-US" sz="800" dirty="0">
              <a:solidFill>
                <a:srgbClr val="FFFFFF"/>
              </a:solidFill>
              <a:latin typeface="Sourc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040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SDG 4.1.1b minimum proficiency level</a:t>
            </a:r>
          </a:p>
          <a:p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US" sz="1800" baseline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S. Gust, E. Hanushek, and L. </a:t>
            </a:r>
            <a:r>
              <a:rPr lang="en-US" sz="1800" baseline="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Woessmann</a:t>
            </a:r>
            <a:r>
              <a:rPr lang="en-US" sz="1800" baseline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2024. “Global universal basic skills: Current deficits and implications for world development. Journal of Development Economics. Vol 166 (1).</a:t>
            </a:r>
          </a:p>
          <a:p>
            <a:pPr>
              <a:spcAft>
                <a:spcPts val="600"/>
              </a:spcAft>
            </a:pPr>
            <a:endParaRPr lang="en-US" sz="1800" baseline="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68630" indent="-285750">
              <a:spcAft>
                <a:spcPts val="0"/>
              </a:spcAft>
              <a:buFontTx/>
              <a:buChar char="-"/>
            </a:pPr>
            <a:r>
              <a:rPr lang="en-US" sz="1800" baseline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Based on microdata of international (PISA, TIMSS) and regional achievement tests (TERCE, SERCE, SACMEQ, PASEC) in 159 countries (mapped to common PISA scale).</a:t>
            </a:r>
          </a:p>
          <a:p>
            <a:pPr marL="468630" indent="-285750">
              <a:spcAft>
                <a:spcPts val="1200"/>
              </a:spcAft>
              <a:buFontTx/>
              <a:buChar char="-"/>
            </a:pPr>
            <a:r>
              <a:rPr lang="en-US" sz="1800" baseline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At least two thirds of the world’s youth do not reach basic skills, ranging from 24% in North America to 89% in South Asia and 94% in SSA.</a:t>
            </a:r>
          </a:p>
          <a:p>
            <a:pPr marL="354330" indent="-171450">
              <a:spcAft>
                <a:spcPts val="1200"/>
              </a:spcAft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FEF50-4834-466E-AEB5-8BDE8BFADF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2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39136" tIns="19568" rIns="39136" bIns="19568"/>
          <a:lstStyle/>
          <a:p>
            <a:endParaRPr lang="en-US" sz="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39136" tIns="19568" rIns="39136" bIns="19568"/>
          <a:lstStyle/>
          <a:p>
            <a:pPr algn="r" defTabSz="391363">
              <a:defRPr/>
            </a:pPr>
            <a:fld id="{B384CE48-B599-433A-B621-4F6EA998626E}" type="slidenum">
              <a:rPr lang="en-US" altLang="en-US" sz="500">
                <a:solidFill>
                  <a:prstClr val="black"/>
                </a:solidFill>
                <a:latin typeface="Calibri" panose="020F0502020204030204"/>
              </a:rPr>
              <a:pPr algn="r" defTabSz="391363">
                <a:defRPr/>
              </a:pPr>
              <a:t>4</a:t>
            </a:fld>
            <a:endParaRPr lang="en-US" altLang="en-US" sz="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430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8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Source: Joao Pedro Azevedo, </a:t>
            </a:r>
            <a:r>
              <a:rPr lang="en-US" sz="1600" b="0" i="0" dirty="0">
                <a:solidFill>
                  <a:srgbClr val="201F1E"/>
                </a:solidFill>
                <a:effectLst/>
              </a:rPr>
              <a:t>Chief Statistician, Deputy-Director Data and Analytics, UNICEF.</a:t>
            </a:r>
          </a:p>
          <a:p>
            <a:pPr>
              <a:spcAft>
                <a:spcPts val="600"/>
              </a:spcAft>
            </a:pPr>
            <a:endParaRPr lang="en-US" sz="1600" b="0" i="0" dirty="0">
              <a:solidFill>
                <a:srgbClr val="201F1E"/>
              </a:solidFill>
              <a:effectLst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clear negative and statistically significant relationship in which lower levels of learning deprivation are clearly associated with larger pupil expenditure.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However, a closer look a countries at a much narrower range of per-pupil expenditure, such as from USD40 to 700 (PPP), yield a very different picture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the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negative and statistically significant relationship disappears.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FEF50-4834-466E-AEB5-8BDE8BFAD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39136" tIns="19568" rIns="39136" bIns="1956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5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FEF50-4834-466E-AEB5-8BDE8BFADF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7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baseline="0" dirty="0">
                <a:latin typeface="Arial-ItalicMT"/>
              </a:rPr>
              <a:t>Spotlight on Basic Education Completion and Foundational Learning in Mozambique 2023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FEF50-4834-466E-AEB5-8BDE8BFADF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7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37B5-B3AF-4FCB-985D-9CA23E41E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6FC33-575E-4872-8D0D-A11AAA32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D9A7F-51D7-4627-8734-6C4DC2E5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1E17-BCB4-44CF-8589-24F1ABAC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EB15-4ECC-421A-905D-9455D071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45A7-24FC-4BAD-A033-A84024D3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60EC9-91B8-468F-8685-50B76FF63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6CC1F-8833-4735-883B-2EFE80A0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52811-B5FB-4851-ABA7-44C5EAB2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70092-E1C7-4D92-9DB8-60430A6B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0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2F5C7-981A-41BA-B56F-2E0E75B46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B567A-AE2C-448F-9E15-EE2458411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4741-618F-44DE-A424-E2EDF0CB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6DE6C-E5C7-4CB4-9062-58D3A253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A2D9-2E62-4CF4-93BF-7BC33C0F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09EC-53C6-4F87-B304-A3AED78D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2922-90A5-4244-9864-E3D04B8A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FB26-66F0-4518-B3E4-5CE9A69B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3829-6F36-465E-B134-D1379F87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AE02-6F8A-4B41-AD55-2A014A2F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7C20-D7C9-422E-84F5-B3AED935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D5B7D-FC61-4EE7-831F-CF7AA5CE7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34EFC-D3EB-479F-B596-E860AB7C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30177-BAA1-48B3-85A2-D4206FAA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734A8-A938-43C0-8CB9-7A7CC5EB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F5E-0C44-4013-8859-9BFC21A9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5E06-9C41-437B-A722-A8BE25C71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4BB0A-BBDB-46B9-885E-BA84915DA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92845-94F7-441B-920F-93BDBD2B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3BBC7-9018-449F-B9E3-90E6CA0C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2BFAC-4E67-4912-850C-11925E8D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2E2A-2923-41D1-86A3-E3D28B82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12F42-1108-41B7-9B21-237C3FF6A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09A65-D17A-4F15-8150-55CE8F566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B23D1-AAA5-4006-A59A-92675F609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51CEB-AC67-42B7-9875-62F4EEB42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4C631-2920-4D2F-86D6-0AD3E085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C875B-6E90-4A5C-B637-FCD28352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726D5-A499-47DA-9BA0-9A08C14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AA82-1EA9-4235-A3A8-6C524484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29A96-34AA-4F10-92CA-5CE3F62B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EF2DB-882F-4E5D-A6C9-0F6C55D0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65564-4CAA-4F61-9AED-F2F7F09E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8EB816-1C16-4227-8542-E197735E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842D7-D3E2-489C-8E91-A74DA3AEF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B315-D607-49E6-9910-7649AFD9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02A0-4C02-42A8-8B42-ED46D273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7DA6-6F45-450B-A6B6-7155CD7B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7335-629A-499C-A541-4FA2CB890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A3FE9-D96D-4794-A0B4-42D4F13A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AAF50-F416-4536-9243-59926FB0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45A79-8370-4720-9C57-958F721F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C824-3F30-4D70-AF5C-76C1AA3E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69798-9590-4541-BA8B-C7A318DE3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589A9-5B05-4497-AF4C-CC2EC540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2EC44-C655-4AF9-ADF7-8D2EAA39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0CFD1-FF31-4774-B1D5-9D73615D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50BBD-21D1-4183-A104-4E3442BE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58932-C499-4C14-8CF5-9D5D7A66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2C65F-1864-4455-B428-24533427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55F64-5B5C-48F5-97B7-DE019E3CC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9DF4-218D-4548-A9D3-C096AF4118A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51ACD-061B-4A00-AFE9-C20835CFF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CD2F5-8EB0-4A89-B65B-F3847E000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D36A-1191-4AB1-97A3-F3D66902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CF39-76C3-438B-ADAE-D876EB90F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210" y="1122363"/>
            <a:ext cx="9030789" cy="1691957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Education—Foundation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B7B44-C964-4264-8BC8-2F61F418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90" y="4296228"/>
            <a:ext cx="8847909" cy="1608183"/>
          </a:xfrm>
        </p:spPr>
        <p:txBody>
          <a:bodyPr>
            <a:normAutofit/>
          </a:bodyPr>
          <a:lstStyle/>
          <a:p>
            <a:r>
              <a:rPr lang="en-US" sz="2800" b="1" i="1" dirty="0"/>
              <a:t>Ritva Reinikka, Senior Fellow</a:t>
            </a:r>
          </a:p>
          <a:p>
            <a:r>
              <a:rPr lang="en-US" sz="2800" b="1" i="1" dirty="0"/>
              <a:t>Second UN LDC Future Forum</a:t>
            </a:r>
          </a:p>
          <a:p>
            <a:r>
              <a:rPr lang="en-US" sz="2800" b="1" i="1" dirty="0"/>
              <a:t>Helsinki 5 March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003E6-5BF1-4399-92F9-80CD7F6B7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355341"/>
            <a:ext cx="2336800" cy="6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273F-796A-4030-B14C-A8CFFD0C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2" y="419319"/>
            <a:ext cx="10671048" cy="76809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Trends in Foundational learning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565ED0-BA3E-45A1-B3CE-8D5757BD89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366" y="1706410"/>
            <a:ext cx="11941268" cy="43482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39769-E681-4E04-B1E5-5CD1C39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8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6365-6883-4EE8-A06E-936790A4F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451" y="2071597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202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46F8-6581-42D3-BC52-4B61ECB1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94" y="457201"/>
            <a:ext cx="11132254" cy="8478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Access to schooling is a global success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AF7FE2-B700-4839-A1DE-2FACE5E6FF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1373" y="1992168"/>
            <a:ext cx="11849253" cy="363266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9B71F-F08A-4A28-8D9A-488D70E8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1DE3-726B-4041-BBC1-87E5AC1E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173932"/>
            <a:ext cx="110974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Large gaps across regions and countries in the share youth reaching basic skills (akin to SDGs minimum learning level)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1D850C6-C3B8-4FE2-8120-9FA2A4E46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58495"/>
              </p:ext>
            </p:extLst>
          </p:nvPr>
        </p:nvGraphicFramePr>
        <p:xfrm>
          <a:off x="772391" y="1695798"/>
          <a:ext cx="10647218" cy="48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88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 title="Shared Prosperity"/>
          <p:cNvGraphicFramePr>
            <a:graphicFrameLocks/>
          </p:cNvGraphicFramePr>
          <p:nvPr/>
        </p:nvGraphicFramePr>
        <p:xfrm>
          <a:off x="1730648" y="1332286"/>
          <a:ext cx="8021161" cy="564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683289" y="6009571"/>
            <a:ext cx="3117569" cy="7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60583" y="1923835"/>
            <a:ext cx="3968091" cy="4300783"/>
            <a:chOff x="9253985" y="2988878"/>
            <a:chExt cx="3576547" cy="5608098"/>
          </a:xfrm>
        </p:grpSpPr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9514761" y="2988878"/>
              <a:ext cx="3315771" cy="5608098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75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Schools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top deciles of teacher presence, and subject knowledge, and in bottom decile of pupil/teacher ratio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9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75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Average schools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45</a:t>
              </a:r>
              <a:r>
                <a:rPr kumimoji="0" lang="en-US" sz="1975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-55</a:t>
              </a:r>
              <a:r>
                <a:rPr kumimoji="0" lang="en-US" sz="1975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percentile of teacher presence, and subject knowledge, and pupil/teacher ratio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9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75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Worst Schools</a:t>
              </a:r>
              <a:endParaRPr kumimoji="0" lang="en-US" sz="19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bottom deciles of teacher presence, and subject knowledge, and in top ventile of pupil/teacher ratio.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253985" y="3638290"/>
              <a:ext cx="276894" cy="3268567"/>
              <a:chOff x="9415910" y="3638290"/>
              <a:chExt cx="276894" cy="3268567"/>
            </a:xfrm>
          </p:grpSpPr>
          <p:sp>
            <p:nvSpPr>
              <p:cNvPr id="19" name="Diamond 18"/>
              <p:cNvSpPr/>
              <p:nvPr/>
            </p:nvSpPr>
            <p:spPr>
              <a:xfrm>
                <a:off x="9573742" y="3638290"/>
                <a:ext cx="119062" cy="228601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415910" y="6716357"/>
                <a:ext cx="138112" cy="1905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9514211" y="5201940"/>
                <a:ext cx="119062" cy="171450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7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itle 5"/>
          <p:cNvSpPr txBox="1">
            <a:spLocks/>
          </p:cNvSpPr>
          <p:nvPr/>
        </p:nvSpPr>
        <p:spPr>
          <a:xfrm>
            <a:off x="487681" y="223806"/>
            <a:ext cx="11007634" cy="936344"/>
          </a:xfrm>
          <a:prstGeom prst="rect">
            <a:avLst/>
          </a:prstGeom>
        </p:spPr>
        <p:txBody>
          <a:bodyPr vert="horz" lIns="64514" tIns="32257" rIns="64514" bIns="3225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 diagnostic of the education system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anose="020B0A04020102020204" pitchFamily="34" charset="0"/>
              </a:rPr>
              <a:t>Service Delivery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7627" y="1213430"/>
            <a:ext cx="11007634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Learning outcomes in Nigeria’s best </a:t>
            </a:r>
            <a:r>
              <a:rPr lang="en-US" sz="2000" b="1" dirty="0">
                <a:latin typeface="Calibri Light" panose="020F0302020204030204"/>
              </a:rPr>
              <a:t>schools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are worse than the outcomes in Kenya's worst schools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3355" y="6385903"/>
            <a:ext cx="731290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(sd=19)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3530" y="6385903"/>
            <a:ext cx="731290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(sd=21)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0857" y="1923835"/>
            <a:ext cx="3036999" cy="47443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191" y="6126635"/>
            <a:ext cx="680314" cy="309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Kenya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55" y="6117094"/>
            <a:ext cx="722955" cy="309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Nigeria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9530" y="6126635"/>
            <a:ext cx="761875" cy="309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Uganda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992" y="3686747"/>
            <a:ext cx="2040520" cy="55183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F8EF5-576C-4E28-B8DC-3945C20D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9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1829-999E-4126-8378-797E3F32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6" y="338386"/>
            <a:ext cx="10889674" cy="107358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More learning per year of schooling is needed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85EE81-D08C-41FD-8E72-097A05A766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9809" y="1970116"/>
            <a:ext cx="7943457" cy="443068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48C77-9748-49AC-BA41-B66AAA006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266" y="2148840"/>
            <a:ext cx="3962469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5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DD4E-0AE2-4C1F-A4B6-38754C2F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145039"/>
            <a:ext cx="10954789" cy="11781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Finance</a:t>
            </a:r>
            <a:r>
              <a:rPr lang="en-US" b="1" dirty="0"/>
              <a:t>—necessary but not sufficient</a:t>
            </a:r>
            <a:br>
              <a:rPr lang="en-US" b="1" dirty="0"/>
            </a:br>
            <a:r>
              <a:rPr lang="en-US" sz="2400" b="1" dirty="0"/>
              <a:t>Relationship between learning deprivation and expenditure per pupil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FE09-AF27-41F5-8C99-82C4F852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0" y="1466079"/>
            <a:ext cx="8792095" cy="52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C942-6B3F-4450-B7FA-AAC4394F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57200"/>
            <a:ext cx="10671048" cy="76809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Foundational learning is key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5E430B-935A-4527-B911-33016DC7DA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8096" y="1789084"/>
            <a:ext cx="4586168" cy="41628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8CDC8-86DA-4839-AC93-FD5AC859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A5452-4E11-49B4-BCB7-BA4B4421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64" y="1789084"/>
            <a:ext cx="6393217" cy="41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A236-F6F7-4745-A4CF-0BE30E1A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9E686-BC4C-574A-8C0D-8CF86D30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2360-1EC4-49F9-8587-17E3502D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Curriculum shifted towards foundational learning in Mozambique (UNESCO)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39528-78B3-46D0-9D0A-3AE4B06A6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6" y="1849646"/>
            <a:ext cx="8038011" cy="44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106ca0-b570-4208-b613-4d54aef3d039">
      <Terms xmlns="http://schemas.microsoft.com/office/infopath/2007/PartnerControls"/>
    </lcf76f155ced4ddcb4097134ff3c332f>
    <Huom_x0021_ xmlns="b0106ca0-b570-4208-b613-4d54aef3d039" xsi:nil="true"/>
    <TaxCatchAll xmlns="e3b9b034-7619-44a1-ace9-8585f479cc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EA05C3CACF4B41A02485ADF5501564" ma:contentTypeVersion="19" ma:contentTypeDescription="Luo uusi asiakirja." ma:contentTypeScope="" ma:versionID="d7282e99d6951e26d45e054f673149a8">
  <xsd:schema xmlns:xsd="http://www.w3.org/2001/XMLSchema" xmlns:xs="http://www.w3.org/2001/XMLSchema" xmlns:p="http://schemas.microsoft.com/office/2006/metadata/properties" xmlns:ns2="e3b9b034-7619-44a1-ace9-8585f479cc2c" xmlns:ns3="b0106ca0-b570-4208-b613-4d54aef3d039" targetNamespace="http://schemas.microsoft.com/office/2006/metadata/properties" ma:root="true" ma:fieldsID="408f429346f2efd86e9fd086893313a2" ns2:_="" ns3:_="">
    <xsd:import namespace="e3b9b034-7619-44a1-ace9-8585f479cc2c"/>
    <xsd:import namespace="b0106ca0-b570-4208-b613-4d54aef3d0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Huom_x0021_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9b034-7619-44a1-ace9-8585f479cc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a49e964-c20f-4219-a1a0-20e24f55a24c}" ma:internalName="TaxCatchAll" ma:showField="CatchAllData" ma:web="e3b9b034-7619-44a1-ace9-8585f479cc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06ca0-b570-4208-b613-4d54aef3d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Huom_x0021_" ma:index="21" nillable="true" ma:displayName="Huom!" ma:description="Tähän sarakkeeseen tarvittavat huomiot kansion sisältöön liittyen." ma:format="Dropdown" ma:internalName="Huom_x0021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abbe0517-5675-43cc-b213-d766b0bc52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B8538-E493-4D7B-ACDF-0D4F94C1B7F9}">
  <ds:schemaRefs>
    <ds:schemaRef ds:uri="http://schemas.microsoft.com/office/2006/metadata/properties"/>
    <ds:schemaRef ds:uri="http://schemas.microsoft.com/office/infopath/2007/PartnerControls"/>
    <ds:schemaRef ds:uri="b0106ca0-b570-4208-b613-4d54aef3d039"/>
    <ds:schemaRef ds:uri="e3b9b034-7619-44a1-ace9-8585f479cc2c"/>
  </ds:schemaRefs>
</ds:datastoreItem>
</file>

<file path=customXml/itemProps2.xml><?xml version="1.0" encoding="utf-8"?>
<ds:datastoreItem xmlns:ds="http://schemas.openxmlformats.org/officeDocument/2006/customXml" ds:itemID="{44C0CD91-5E0B-41BF-B43A-228CA4E2C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E7CD3-5535-4652-AE1B-8797B140B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9b034-7619-44a1-ace9-8585f479cc2c"/>
    <ds:schemaRef ds:uri="b0106ca0-b570-4208-b613-4d54aef3d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420</Words>
  <Application>Microsoft Office PowerPoint</Application>
  <PresentationFormat>Laajakuva</PresentationFormat>
  <Paragraphs>55</Paragraphs>
  <Slides>11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Education—Foundation for Innovation</vt:lpstr>
      <vt:lpstr>Access to schooling is a global success</vt:lpstr>
      <vt:lpstr>Large gaps across regions and countries in the share youth reaching basic skills (akin to SDGs minimum learning level)</vt:lpstr>
      <vt:lpstr>PowerPoint-esitys</vt:lpstr>
      <vt:lpstr>More learning per year of schooling is needed</vt:lpstr>
      <vt:lpstr>Finance—necessary but not sufficient Relationship between learning deprivation and expenditure per pupil</vt:lpstr>
      <vt:lpstr>Foundational learning is key</vt:lpstr>
      <vt:lpstr>PowerPoint-esitys</vt:lpstr>
      <vt:lpstr>Curriculum shifted towards foundational learning in Mozambique (UNESCO)</vt:lpstr>
      <vt:lpstr>Trends in Foundational learning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Ritva Reinikka</dc:creator>
  <cp:lastModifiedBy>Ritva Reinikka</cp:lastModifiedBy>
  <cp:revision>11</cp:revision>
  <dcterms:created xsi:type="dcterms:W3CDTF">2024-02-28T08:51:09Z</dcterms:created>
  <dcterms:modified xsi:type="dcterms:W3CDTF">2024-03-05T10:28:16Z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0x01010072EA05C3CACF4B41A02485ADF5501564</vt:lpwstr>
  </property>
  <property fmtid="{D5CDD505-2E9C-101B-9397-08002B2CF9AE}" pid="3" name="MediaServiceImageTags">
    <vt:lpwstr/>
  </property>
</Properties>
</file>