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0"/>
  </p:notesMasterIdLst>
  <p:sldIdLst>
    <p:sldId id="256" r:id="rId2"/>
    <p:sldId id="258" r:id="rId3"/>
    <p:sldId id="266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396" autoAdjust="0"/>
  </p:normalViewPr>
  <p:slideViewPr>
    <p:cSldViewPr snapToGrid="0">
      <p:cViewPr varScale="1">
        <p:scale>
          <a:sx n="58" d="100"/>
          <a:sy n="58" d="100"/>
        </p:scale>
        <p:origin x="89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D612-680B-4C63-86FD-BA41105768FA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CDBEE-3354-4908-A127-805162C93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6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Challenges: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Timor-Leste faced triple shocks: political impasse, pandemic effects, and natural disasters, hindering progress in human development and economic growth. The depletion of the Petroleum Fund by the end of the decade poses a critical trade-off between fiscal consolidation and maintaining social protection.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CDBEE-3354-4908-A127-805162C93A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1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1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0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62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15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99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6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91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22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4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2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6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3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4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6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1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B1208DF-557E-4176-A90F-360EE48385B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555A86F-E762-40A5-AF7E-893CD00C0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6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330" y="877324"/>
            <a:ext cx="10077727" cy="2677648"/>
          </a:xfrm>
        </p:spPr>
        <p:txBody>
          <a:bodyPr/>
          <a:lstStyle/>
          <a:p>
            <a:pPr algn="ctr"/>
            <a:r>
              <a:rPr lang="en-US" dirty="0" smtClean="0"/>
              <a:t>Timor-Leste's Status of Implementation of the </a:t>
            </a:r>
            <a:r>
              <a:rPr lang="en-US" dirty="0" err="1" smtClean="0"/>
              <a:t>DPoA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576" y="4315367"/>
            <a:ext cx="10212481" cy="861420"/>
          </a:xfrm>
        </p:spPr>
        <p:txBody>
          <a:bodyPr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National Experiences, Challenges, and Recommendations for Structured Support and Robust Monitoring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Turkiye</a:t>
            </a:r>
            <a:r>
              <a:rPr lang="en-US" sz="1600" dirty="0" smtClean="0">
                <a:solidFill>
                  <a:schemeClr val="bg1"/>
                </a:solidFill>
              </a:rPr>
              <a:t>, July 2024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7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139" y="493612"/>
            <a:ext cx="10708907" cy="1094558"/>
          </a:xfrm>
        </p:spPr>
        <p:txBody>
          <a:bodyPr/>
          <a:lstStyle/>
          <a:p>
            <a:r>
              <a:rPr lang="en-US" b="1" dirty="0" smtClean="0"/>
              <a:t>Background and Context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53" y="2338939"/>
            <a:ext cx="11877575" cy="442762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Timor-Leste’s long-term vision is guided by Timor-Leste’s </a:t>
            </a:r>
            <a:r>
              <a:rPr lang="en-US" sz="2000" b="1" dirty="0" smtClean="0">
                <a:solidFill>
                  <a:schemeClr val="tx1"/>
                </a:solidFill>
              </a:rPr>
              <a:t>Strategic Development Plan 2011-2030</a:t>
            </a:r>
            <a:r>
              <a:rPr lang="en-US" sz="2000" dirty="0" smtClean="0">
                <a:solidFill>
                  <a:schemeClr val="tx1"/>
                </a:solidFill>
              </a:rPr>
              <a:t> (2011) - a </a:t>
            </a:r>
            <a:r>
              <a:rPr lang="en-US" sz="2000" dirty="0">
                <a:solidFill>
                  <a:schemeClr val="tx1"/>
                </a:solidFill>
              </a:rPr>
              <a:t>twenty year vision that reflects the aspirations of the Timorese people to create a prosperous and strong nation.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Timor-Leste adopted the </a:t>
            </a:r>
            <a:r>
              <a:rPr lang="en-US" sz="2000" b="1" dirty="0" smtClean="0">
                <a:solidFill>
                  <a:schemeClr val="tx1"/>
                </a:solidFill>
              </a:rPr>
              <a:t>2030 Agenda and Sustainable Development Goals </a:t>
            </a:r>
            <a:r>
              <a:rPr lang="en-US" sz="2000" dirty="0" smtClean="0">
                <a:solidFill>
                  <a:schemeClr val="tx1"/>
                </a:solidFill>
              </a:rPr>
              <a:t>(2015) and launched a roadmap to implement it in 2017.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Substantial progress had been made over </a:t>
            </a:r>
            <a:r>
              <a:rPr lang="en-US" sz="2000" dirty="0">
                <a:solidFill>
                  <a:schemeClr val="tx1"/>
                </a:solidFill>
              </a:rPr>
              <a:t>the past 20 years but graduating from LDC remains challenging and fully achieving any of the SDGs by 2030 is unlikely under the current development pace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The </a:t>
            </a:r>
            <a:r>
              <a:rPr lang="en-US" sz="2000" dirty="0" smtClean="0">
                <a:solidFill>
                  <a:schemeClr val="tx1"/>
                </a:solidFill>
              </a:rPr>
              <a:t>Second Voluntary National Review of SDG Implementation Progress (2023) and the </a:t>
            </a:r>
            <a:r>
              <a:rPr lang="en-US" sz="2000" dirty="0" smtClean="0">
                <a:solidFill>
                  <a:schemeClr val="tx1"/>
                </a:solidFill>
              </a:rPr>
              <a:t>Committee </a:t>
            </a:r>
            <a:r>
              <a:rPr lang="en-US" sz="2000" dirty="0">
                <a:solidFill>
                  <a:schemeClr val="tx1"/>
                </a:solidFill>
              </a:rPr>
              <a:t>for Development Policy (CDP) </a:t>
            </a:r>
            <a:r>
              <a:rPr lang="en-US" sz="2000" dirty="0" smtClean="0">
                <a:solidFill>
                  <a:schemeClr val="tx1"/>
                </a:solidFill>
              </a:rPr>
              <a:t>2024 </a:t>
            </a:r>
            <a:r>
              <a:rPr lang="en-US" sz="2000" dirty="0">
                <a:solidFill>
                  <a:schemeClr val="tx1"/>
                </a:solidFill>
              </a:rPr>
              <a:t>Triennial Review of </a:t>
            </a:r>
            <a:r>
              <a:rPr lang="en-US" sz="2000" dirty="0" smtClean="0">
                <a:solidFill>
                  <a:schemeClr val="tx1"/>
                </a:solidFill>
              </a:rPr>
              <a:t>Timor-Leste LDC’s graduation progress (2023) </a:t>
            </a:r>
            <a:r>
              <a:rPr lang="en-US" sz="2000" dirty="0">
                <a:solidFill>
                  <a:schemeClr val="tx1"/>
                </a:solidFill>
              </a:rPr>
              <a:t>highlights successes and setbacks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91" y="684910"/>
            <a:ext cx="9779345" cy="706964"/>
          </a:xfrm>
        </p:spPr>
        <p:txBody>
          <a:bodyPr>
            <a:normAutofit/>
          </a:bodyPr>
          <a:lstStyle/>
          <a:p>
            <a:r>
              <a:rPr lang="en-US" b="1" dirty="0" smtClean="0"/>
              <a:t>Aligning </a:t>
            </a:r>
            <a:r>
              <a:rPr b="1" dirty="0" err="1" smtClean="0"/>
              <a:t>DPoA</a:t>
            </a:r>
            <a:r>
              <a:rPr b="1" dirty="0" smtClean="0"/>
              <a:t> </a:t>
            </a:r>
            <a:r>
              <a:rPr lang="en-US" b="1" dirty="0" smtClean="0"/>
              <a:t>with Timor-Leste SDP </a:t>
            </a:r>
            <a:endParaRPr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266869"/>
              </p:ext>
            </p:extLst>
          </p:nvPr>
        </p:nvGraphicFramePr>
        <p:xfrm>
          <a:off x="130629" y="2099894"/>
          <a:ext cx="11985171" cy="4645384"/>
        </p:xfrm>
        <a:graphic>
          <a:graphicData uri="http://schemas.openxmlformats.org/drawingml/2006/table">
            <a:tbl>
              <a:tblPr/>
              <a:tblGrid>
                <a:gridCol w="3272712"/>
                <a:gridCol w="87124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solidFill>
                            <a:schemeClr val="bg1"/>
                          </a:solidFill>
                        </a:rPr>
                        <a:t>DPoA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Key Focus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Timor-Leste Strategic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Development Plan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and Roadmap to 2030 Agenda and SDGs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</a:tr>
              <a:tr h="479817">
                <a:tc>
                  <a:txBody>
                    <a:bodyPr/>
                    <a:lstStyle/>
                    <a:p>
                      <a:r>
                        <a:rPr lang="en-US" sz="1400" b="1"/>
                        <a:t>1. Investing in people to eradicate poverty and build capacity</a:t>
                      </a:r>
                      <a:endParaRPr lang="en-US" sz="140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1 (No Poverty):</a:t>
                      </a:r>
                      <a:r>
                        <a:rPr lang="en-US" sz="1400" dirty="0"/>
                        <a:t> Programs targeting poverty reduction, health, and education </a:t>
                      </a:r>
                      <a:r>
                        <a:rPr lang="en-US" sz="1400" dirty="0" smtClean="0"/>
                        <a:t>initiatives.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4 (Quality Education):</a:t>
                      </a:r>
                      <a:r>
                        <a:rPr lang="en-US" sz="1400" dirty="0"/>
                        <a:t> Expanding access to education and vocational training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3 (Good Health and Well-being):</a:t>
                      </a:r>
                      <a:r>
                        <a:rPr lang="en-US" sz="1400" dirty="0"/>
                        <a:t> Improving healthcare services and infrastructure.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4974">
                <a:tc>
                  <a:txBody>
                    <a:bodyPr/>
                    <a:lstStyle/>
                    <a:p>
                      <a:r>
                        <a:rPr lang="en-US" sz="1400" b="1" dirty="0"/>
                        <a:t>2. Leveraging science, technology, and innovation for sustainable development</a:t>
                      </a:r>
                      <a:endParaRPr lang="en-US" sz="1400" dirty="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9 (Industry, Innovation, and Infrastructure):</a:t>
                      </a:r>
                      <a:r>
                        <a:rPr lang="en-US" sz="1400" dirty="0"/>
                        <a:t> Investment in technology and innovation infrastructure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8 (Decent Work and Economic Growth):</a:t>
                      </a:r>
                      <a:r>
                        <a:rPr lang="en-US" sz="1400" dirty="0"/>
                        <a:t> Promoting technological advancements to boost economic activities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4 (Quality Education):</a:t>
                      </a:r>
                      <a:r>
                        <a:rPr lang="en-US" sz="1400" dirty="0"/>
                        <a:t> Incorporating technology in education systems.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395">
                <a:tc>
                  <a:txBody>
                    <a:bodyPr/>
                    <a:lstStyle/>
                    <a:p>
                      <a:r>
                        <a:rPr lang="en-US" sz="1400" b="1" dirty="0"/>
                        <a:t>3. Supporting structural transformation for prosperity</a:t>
                      </a:r>
                      <a:endParaRPr lang="en-US" sz="1400" dirty="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8 (Decent Work and Economic Growth):</a:t>
                      </a:r>
                      <a:r>
                        <a:rPr lang="en-US" sz="1400" dirty="0"/>
                        <a:t> Economic diversification and support for </a:t>
                      </a:r>
                      <a:r>
                        <a:rPr lang="en-US" sz="1400" dirty="0" smtClean="0"/>
                        <a:t>SMEs.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9 (Industry, Innovation, and Infrastructure):</a:t>
                      </a:r>
                      <a:r>
                        <a:rPr lang="en-US" sz="1400" dirty="0"/>
                        <a:t> Developing robust infrastructure to support economic activities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10 (Reduced Inequality):</a:t>
                      </a:r>
                      <a:r>
                        <a:rPr lang="en-US" sz="1400" dirty="0"/>
                        <a:t> Inclusive growth initiatives to reduce disparities.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7395">
                <a:tc>
                  <a:txBody>
                    <a:bodyPr/>
                    <a:lstStyle/>
                    <a:p>
                      <a:r>
                        <a:rPr lang="en-US" sz="1400" b="1"/>
                        <a:t>4. Enhancing international trade and regional integration</a:t>
                      </a:r>
                      <a:endParaRPr lang="en-US" sz="140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17 (Partnerships for the Goals):</a:t>
                      </a:r>
                      <a:r>
                        <a:rPr lang="en-US" sz="1400" dirty="0"/>
                        <a:t> Enhancing regional and international </a:t>
                      </a:r>
                      <a:r>
                        <a:rPr lang="en-US" sz="1400" dirty="0" smtClean="0"/>
                        <a:t>cooperation.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9 (Industry, Innovation, and Infrastructure):</a:t>
                      </a:r>
                      <a:r>
                        <a:rPr lang="en-US" sz="1400" dirty="0"/>
                        <a:t> Developing trade infrastructure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8 (Decent Work and Economic Growth):</a:t>
                      </a:r>
                      <a:r>
                        <a:rPr lang="en-US" sz="1400" dirty="0"/>
                        <a:t> Promoting export-led growth and regional trade partnerships.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395">
                <a:tc>
                  <a:txBody>
                    <a:bodyPr/>
                    <a:lstStyle/>
                    <a:p>
                      <a:r>
                        <a:rPr lang="en-US" sz="1400" b="1"/>
                        <a:t>5. Addressing climate change, environmental degradation, and building resilience against future shocks</a:t>
                      </a:r>
                      <a:endParaRPr lang="en-US" sz="140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13 (Climate Action):</a:t>
                      </a:r>
                      <a:r>
                        <a:rPr lang="en-US" sz="1400" dirty="0"/>
                        <a:t> Climate change mitigation and adaptation </a:t>
                      </a:r>
                      <a:r>
                        <a:rPr lang="en-US" sz="1400" dirty="0" smtClean="0"/>
                        <a:t>strategies.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15 (Life on Land):</a:t>
                      </a:r>
                      <a:r>
                        <a:rPr lang="en-US" sz="1400" dirty="0"/>
                        <a:t> Sustainable management of natural </a:t>
                      </a:r>
                      <a:r>
                        <a:rPr lang="en-US" sz="1400" dirty="0" smtClean="0"/>
                        <a:t>resources.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14 (Life Below Water):</a:t>
                      </a:r>
                      <a:r>
                        <a:rPr lang="en-US" sz="1400" dirty="0"/>
                        <a:t> Marine conservation </a:t>
                      </a:r>
                      <a:r>
                        <a:rPr lang="en-US" sz="1400" dirty="0" smtClean="0"/>
                        <a:t>efforts.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7 (Affordable and Clean Energy):</a:t>
                      </a:r>
                      <a:r>
                        <a:rPr lang="en-US" sz="1400" dirty="0"/>
                        <a:t> Promoting renewable energy sources.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4974">
                <a:tc>
                  <a:txBody>
                    <a:bodyPr/>
                    <a:lstStyle/>
                    <a:p>
                      <a:r>
                        <a:rPr lang="en-US" sz="1400" b="1"/>
                        <a:t>6. Mobilizing international solidarity and partnerships for sustainable graduation</a:t>
                      </a:r>
                      <a:endParaRPr lang="en-US" sz="1400"/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SDG 17 (Partnerships for the Goals):</a:t>
                      </a:r>
                      <a:r>
                        <a:rPr lang="en-US" sz="1400" dirty="0"/>
                        <a:t> Building global partnerships to support sustainable </a:t>
                      </a:r>
                      <a:r>
                        <a:rPr lang="en-US" sz="1400" dirty="0" smtClean="0"/>
                        <a:t>development.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10 (Reduced Inequality):</a:t>
                      </a:r>
                      <a:r>
                        <a:rPr lang="en-US" sz="1400" dirty="0"/>
                        <a:t> Efforts to create equitable international relationships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b="1" dirty="0" smtClean="0"/>
                        <a:t>SDG </a:t>
                      </a:r>
                      <a:r>
                        <a:rPr lang="en-US" sz="1400" b="1" dirty="0"/>
                        <a:t>16 (Peace, Justice, and Strong Institutions):</a:t>
                      </a:r>
                      <a:r>
                        <a:rPr lang="en-US" sz="1400" dirty="0"/>
                        <a:t> Strengthening institutions through international support.</a:t>
                      </a:r>
                    </a:p>
                  </a:txBody>
                  <a:tcPr marL="19193" marR="19193" marT="9596" marB="9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16450" y="2416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703" y="646409"/>
            <a:ext cx="8761413" cy="706964"/>
          </a:xfrm>
        </p:spPr>
        <p:txBody>
          <a:bodyPr/>
          <a:lstStyle/>
          <a:p>
            <a:r>
              <a:rPr b="1" dirty="0"/>
              <a:t>Common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86870"/>
            <a:ext cx="12262585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solidFill>
                  <a:schemeClr val="tx1"/>
                </a:solidFill>
              </a:rPr>
              <a:t>Political Will and Commitment</a:t>
            </a:r>
            <a:r>
              <a:rPr lang="en-US" sz="2200" dirty="0" smtClean="0">
                <a:solidFill>
                  <a:schemeClr val="tx1"/>
                </a:solidFill>
              </a:rPr>
              <a:t>: political instability hinders progress in meeting the targets.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200" b="1" dirty="0" smtClean="0">
                <a:solidFill>
                  <a:schemeClr val="tx1"/>
                </a:solidFill>
              </a:rPr>
              <a:t>Economic </a:t>
            </a:r>
            <a:r>
              <a:rPr sz="2200" b="1" dirty="0">
                <a:solidFill>
                  <a:schemeClr val="tx1"/>
                </a:solidFill>
              </a:rPr>
              <a:t>Vulnerabilities</a:t>
            </a:r>
            <a:r>
              <a:rPr sz="2200" dirty="0">
                <a:solidFill>
                  <a:schemeClr val="tx1"/>
                </a:solidFill>
              </a:rPr>
              <a:t>: Heavy reliance on a narrow range of exports, leading to economic instability. Limited access to international markets and trade barriers.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200" b="1" dirty="0" smtClean="0">
                <a:solidFill>
                  <a:schemeClr val="tx1"/>
                </a:solidFill>
              </a:rPr>
              <a:t>Social </a:t>
            </a:r>
            <a:r>
              <a:rPr sz="2200" b="1" dirty="0">
                <a:solidFill>
                  <a:schemeClr val="tx1"/>
                </a:solidFill>
              </a:rPr>
              <a:t>Inequities</a:t>
            </a:r>
            <a:r>
              <a:rPr sz="2200" dirty="0">
                <a:solidFill>
                  <a:schemeClr val="tx1"/>
                </a:solidFill>
              </a:rPr>
              <a:t>: Persistent poverty, inequality, and limited </a:t>
            </a:r>
            <a:r>
              <a:rPr lang="en-US" sz="2200" dirty="0" smtClean="0">
                <a:solidFill>
                  <a:schemeClr val="tx1"/>
                </a:solidFill>
              </a:rPr>
              <a:t>health facilities</a:t>
            </a:r>
            <a:r>
              <a:rPr sz="2200" dirty="0" smtClean="0">
                <a:solidFill>
                  <a:schemeClr val="tx1"/>
                </a:solidFill>
              </a:rPr>
              <a:t>. </a:t>
            </a:r>
            <a:r>
              <a:rPr sz="2200" dirty="0">
                <a:solidFill>
                  <a:schemeClr val="tx1"/>
                </a:solidFill>
              </a:rPr>
              <a:t>Challenges in reaching marginalized and remote communities with essential services.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200" b="1" dirty="0" smtClean="0">
                <a:solidFill>
                  <a:schemeClr val="tx1"/>
                </a:solidFill>
              </a:rPr>
              <a:t>Institutional </a:t>
            </a:r>
            <a:r>
              <a:rPr sz="2200" b="1" dirty="0">
                <a:solidFill>
                  <a:schemeClr val="tx1"/>
                </a:solidFill>
              </a:rPr>
              <a:t>Weaknesses</a:t>
            </a:r>
            <a:r>
              <a:rPr sz="2200" dirty="0">
                <a:solidFill>
                  <a:schemeClr val="tx1"/>
                </a:solidFill>
              </a:rPr>
              <a:t>: Weak governance structures and limited institutional capacity. </a:t>
            </a:r>
            <a:r>
              <a:rPr lang="en-US" sz="2200" dirty="0" smtClean="0">
                <a:solidFill>
                  <a:schemeClr val="tx1"/>
                </a:solidFill>
              </a:rPr>
              <a:t>I</a:t>
            </a:r>
            <a:r>
              <a:rPr sz="2200" dirty="0" smtClean="0">
                <a:solidFill>
                  <a:schemeClr val="tx1"/>
                </a:solidFill>
              </a:rPr>
              <a:t>nefficiencies </a:t>
            </a:r>
            <a:r>
              <a:rPr sz="2200" dirty="0">
                <a:solidFill>
                  <a:schemeClr val="tx1"/>
                </a:solidFill>
              </a:rPr>
              <a:t>in public administration</a:t>
            </a:r>
            <a:r>
              <a:rPr sz="2200" dirty="0" smtClean="0">
                <a:solidFill>
                  <a:schemeClr val="tx1"/>
                </a:solidFill>
              </a:rPr>
              <a:t>.</a:t>
            </a:r>
            <a:endParaRPr lang="en-US" sz="22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b="1" dirty="0" smtClean="0">
                <a:solidFill>
                  <a:schemeClr val="tx1"/>
                </a:solidFill>
              </a:rPr>
              <a:t>ulnerable </a:t>
            </a:r>
            <a:r>
              <a:rPr lang="en-US" sz="2200" b="1" dirty="0">
                <a:solidFill>
                  <a:schemeClr val="tx1"/>
                </a:solidFill>
              </a:rPr>
              <a:t>to the impacts of natural hazards and climate change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endParaRPr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383" y="2603500"/>
            <a:ext cx="11762071" cy="3691422"/>
          </a:xfrm>
        </p:spPr>
        <p:txBody>
          <a:bodyPr>
            <a:noAutofit/>
          </a:bodyPr>
          <a:lstStyle/>
          <a:p>
            <a:r>
              <a:rPr sz="2400" b="1" dirty="0">
                <a:solidFill>
                  <a:schemeClr val="tx1"/>
                </a:solidFill>
              </a:rPr>
              <a:t>Community Engagement</a:t>
            </a:r>
            <a:r>
              <a:rPr sz="2400" dirty="0">
                <a:solidFill>
                  <a:schemeClr val="tx1"/>
                </a:solidFill>
              </a:rPr>
              <a:t>: Importance of involving local communities in planning and implementation. Ensuring that development initiatives are </a:t>
            </a:r>
            <a:r>
              <a:rPr lang="en-US" sz="2400" dirty="0" smtClean="0">
                <a:solidFill>
                  <a:schemeClr val="tx1"/>
                </a:solidFill>
              </a:rPr>
              <a:t>“Country Lead, Country owned”, </a:t>
            </a:r>
            <a:r>
              <a:rPr sz="2400" dirty="0" smtClean="0">
                <a:solidFill>
                  <a:schemeClr val="tx1"/>
                </a:solidFill>
              </a:rPr>
              <a:t>culturally </a:t>
            </a:r>
            <a:r>
              <a:rPr sz="2400" dirty="0">
                <a:solidFill>
                  <a:schemeClr val="tx1"/>
                </a:solidFill>
              </a:rPr>
              <a:t>relevant and locally </a:t>
            </a:r>
            <a:r>
              <a:rPr sz="2400" dirty="0" smtClean="0">
                <a:solidFill>
                  <a:schemeClr val="tx1"/>
                </a:solidFill>
              </a:rPr>
              <a:t>owned.</a:t>
            </a:r>
            <a:endParaRPr sz="2400" dirty="0">
              <a:solidFill>
                <a:schemeClr val="tx1"/>
              </a:solidFill>
            </a:endParaRPr>
          </a:p>
          <a:p>
            <a:r>
              <a:rPr sz="2400" b="1" dirty="0" smtClean="0">
                <a:solidFill>
                  <a:schemeClr val="tx1"/>
                </a:solidFill>
              </a:rPr>
              <a:t>Capacity </a:t>
            </a:r>
            <a:r>
              <a:rPr sz="2400" b="1" dirty="0">
                <a:solidFill>
                  <a:schemeClr val="tx1"/>
                </a:solidFill>
              </a:rPr>
              <a:t>Building</a:t>
            </a:r>
            <a:r>
              <a:rPr sz="2400" dirty="0">
                <a:solidFill>
                  <a:schemeClr val="tx1"/>
                </a:solidFill>
              </a:rPr>
              <a:t>: Continuous investment in human resources and institutional capacity. Strengthening local institutions to enhance governance and service delivery.</a:t>
            </a:r>
          </a:p>
          <a:p>
            <a:r>
              <a:rPr sz="2400" b="1" dirty="0" smtClean="0">
                <a:solidFill>
                  <a:schemeClr val="tx1"/>
                </a:solidFill>
              </a:rPr>
              <a:t>Policy Coherence</a:t>
            </a:r>
            <a:r>
              <a:rPr lang="en-US" sz="2400" b="1" dirty="0" smtClean="0">
                <a:solidFill>
                  <a:schemeClr val="tx1"/>
                </a:solidFill>
              </a:rPr>
              <a:t> and Sequencing</a:t>
            </a:r>
            <a:r>
              <a:rPr sz="2400" dirty="0" smtClean="0">
                <a:solidFill>
                  <a:schemeClr val="tx1"/>
                </a:solidFill>
              </a:rPr>
              <a:t>: </a:t>
            </a:r>
            <a:r>
              <a:rPr sz="2400" dirty="0">
                <a:solidFill>
                  <a:schemeClr val="tx1"/>
                </a:solidFill>
              </a:rPr>
              <a:t>Aligning national policies with </a:t>
            </a:r>
            <a:r>
              <a:rPr sz="2400" dirty="0" err="1">
                <a:solidFill>
                  <a:schemeClr val="tx1"/>
                </a:solidFill>
              </a:rPr>
              <a:t>DPoA</a:t>
            </a:r>
            <a:r>
              <a:rPr sz="2400" dirty="0">
                <a:solidFill>
                  <a:schemeClr val="tx1"/>
                </a:solidFill>
              </a:rPr>
              <a:t> objectives for better outcomes. Coordinating efforts across different sectors and stakeholders.</a:t>
            </a:r>
          </a:p>
        </p:txBody>
      </p:sp>
    </p:spTree>
    <p:extLst>
      <p:ext uri="{BB962C8B-B14F-4D97-AF65-F5344CB8AC3E}">
        <p14:creationId xmlns:p14="http://schemas.microsoft.com/office/powerpoint/2010/main" val="12462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644" y="781163"/>
            <a:ext cx="9204098" cy="706964"/>
          </a:xfrm>
        </p:spPr>
        <p:txBody>
          <a:bodyPr>
            <a:normAutofit/>
          </a:bodyPr>
          <a:lstStyle/>
          <a:p>
            <a:r>
              <a:rPr lang="en-US" b="1" dirty="0"/>
              <a:t>Lessons Learned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04" y="2420963"/>
            <a:ext cx="11858324" cy="3864677"/>
          </a:xfrm>
        </p:spPr>
        <p:txBody>
          <a:bodyPr>
            <a:noAutofit/>
          </a:bodyPr>
          <a:lstStyle/>
          <a:p>
            <a:r>
              <a:rPr sz="2400" b="1" dirty="0">
                <a:solidFill>
                  <a:schemeClr val="tx1"/>
                </a:solidFill>
              </a:rPr>
              <a:t>Integrated Approaches</a:t>
            </a:r>
            <a:r>
              <a:rPr sz="2400" dirty="0">
                <a:solidFill>
                  <a:schemeClr val="tx1"/>
                </a:solidFill>
              </a:rPr>
              <a:t>: </a:t>
            </a:r>
            <a:r>
              <a:rPr sz="2400" dirty="0" smtClean="0">
                <a:solidFill>
                  <a:schemeClr val="tx1"/>
                </a:solidFill>
              </a:rPr>
              <a:t>Combining </a:t>
            </a:r>
            <a:r>
              <a:rPr sz="2400" dirty="0">
                <a:solidFill>
                  <a:schemeClr val="tx1"/>
                </a:solidFill>
              </a:rPr>
              <a:t>efforts across education, health, and economic development. Holistic strategies that address multiple dimensions of poverty and development.</a:t>
            </a:r>
          </a:p>
          <a:p>
            <a:r>
              <a:rPr sz="2400" b="1" dirty="0" smtClean="0">
                <a:solidFill>
                  <a:schemeClr val="tx1"/>
                </a:solidFill>
              </a:rPr>
              <a:t>Partnerships </a:t>
            </a:r>
            <a:r>
              <a:rPr sz="2400" b="1" dirty="0">
                <a:solidFill>
                  <a:schemeClr val="tx1"/>
                </a:solidFill>
              </a:rPr>
              <a:t>and Collaboration</a:t>
            </a:r>
            <a:r>
              <a:rPr sz="2400" dirty="0">
                <a:solidFill>
                  <a:schemeClr val="tx1"/>
                </a:solidFill>
              </a:rPr>
              <a:t>: Engaging with international partners, NGOs, and the private sector. Leveraging global networks for technical assistance and funding.</a:t>
            </a:r>
          </a:p>
          <a:p>
            <a:r>
              <a:rPr sz="2400" b="1" dirty="0" smtClean="0">
                <a:solidFill>
                  <a:schemeClr val="tx1"/>
                </a:solidFill>
              </a:rPr>
              <a:t>Monitoring </a:t>
            </a:r>
            <a:r>
              <a:rPr sz="2400" b="1" dirty="0">
                <a:solidFill>
                  <a:schemeClr val="tx1"/>
                </a:solidFill>
              </a:rPr>
              <a:t>and Evaluation</a:t>
            </a:r>
            <a:r>
              <a:rPr sz="2400" dirty="0">
                <a:solidFill>
                  <a:schemeClr val="tx1"/>
                </a:solidFill>
              </a:rPr>
              <a:t>: Establishing robust M&amp;E frameworks to track </a:t>
            </a:r>
            <a:r>
              <a:rPr sz="2400" dirty="0" smtClean="0">
                <a:solidFill>
                  <a:schemeClr val="tx1"/>
                </a:solidFill>
              </a:rPr>
              <a:t>progress</a:t>
            </a:r>
            <a:r>
              <a:rPr lang="en-US" sz="2400" dirty="0" smtClean="0">
                <a:solidFill>
                  <a:schemeClr val="tx1"/>
                </a:solidFill>
              </a:rPr>
              <a:t>, outcomes</a:t>
            </a:r>
            <a:r>
              <a:rPr sz="2400" dirty="0" smtClean="0">
                <a:solidFill>
                  <a:schemeClr val="tx1"/>
                </a:solidFill>
              </a:rPr>
              <a:t> </a:t>
            </a:r>
            <a:r>
              <a:rPr sz="2400" dirty="0">
                <a:solidFill>
                  <a:schemeClr val="tx1"/>
                </a:solidFill>
              </a:rPr>
              <a:t>and adapt strategies. Using data and evidence to inform decision-making and policy </a:t>
            </a:r>
            <a:r>
              <a:rPr sz="2400" dirty="0" smtClean="0">
                <a:solidFill>
                  <a:schemeClr val="tx1"/>
                </a:solidFill>
              </a:rPr>
              <a:t>adjustments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</a:rPr>
              <a:t>eg</a:t>
            </a:r>
            <a:r>
              <a:rPr lang="en-US" sz="2400" dirty="0" smtClean="0">
                <a:solidFill>
                  <a:schemeClr val="tx1"/>
                </a:solidFill>
              </a:rPr>
              <a:t>. “Census </a:t>
            </a:r>
            <a:r>
              <a:rPr lang="en-US" sz="2400" dirty="0" err="1" smtClean="0">
                <a:solidFill>
                  <a:schemeClr val="tx1"/>
                </a:solidFill>
              </a:rPr>
              <a:t>fo</a:t>
            </a:r>
            <a:r>
              <a:rPr lang="en-US" sz="2400" dirty="0" smtClean="0">
                <a:solidFill>
                  <a:schemeClr val="tx1"/>
                </a:solidFill>
              </a:rPr>
              <a:t> Fila </a:t>
            </a:r>
            <a:r>
              <a:rPr lang="en-US" sz="2400" dirty="0" err="1" smtClean="0">
                <a:solidFill>
                  <a:schemeClr val="tx1"/>
                </a:solidFill>
              </a:rPr>
              <a:t>Fali</a:t>
            </a:r>
            <a:r>
              <a:rPr lang="en-US" sz="2400" dirty="0" smtClean="0">
                <a:solidFill>
                  <a:schemeClr val="tx1"/>
                </a:solidFill>
              </a:rPr>
              <a:t>” and ‘</a:t>
            </a:r>
            <a:r>
              <a:rPr lang="en-US" sz="2400" dirty="0" err="1" smtClean="0">
                <a:solidFill>
                  <a:schemeClr val="tx1"/>
                </a:solidFill>
              </a:rPr>
              <a:t>Dalan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Futuru</a:t>
            </a:r>
            <a:r>
              <a:rPr lang="en-US" sz="2400" dirty="0" smtClean="0">
                <a:solidFill>
                  <a:schemeClr val="tx1"/>
                </a:solidFill>
              </a:rPr>
              <a:t> Timor-Leste’ information system to track budget allocations towards each SDGs targets</a:t>
            </a:r>
            <a:r>
              <a:rPr sz="2400" dirty="0" smtClean="0">
                <a:solidFill>
                  <a:schemeClr val="tx1"/>
                </a:solidFill>
              </a:rPr>
              <a:t>.</a:t>
            </a:r>
            <a:endParaRPr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Recommendations for Enhancing DPoA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34" y="2603500"/>
            <a:ext cx="11473312" cy="3416300"/>
          </a:xfrm>
        </p:spPr>
        <p:txBody>
          <a:bodyPr>
            <a:noAutofit/>
          </a:bodyPr>
          <a:lstStyle/>
          <a:p>
            <a:r>
              <a:rPr sz="2000" b="1" dirty="0">
                <a:solidFill>
                  <a:schemeClr val="tx1"/>
                </a:solidFill>
              </a:rPr>
              <a:t>Enhancing Financial Support: </a:t>
            </a:r>
            <a:r>
              <a:rPr sz="2000" dirty="0">
                <a:solidFill>
                  <a:schemeClr val="tx1"/>
                </a:solidFill>
              </a:rPr>
              <a:t>Increasing ODA (Official Development Assistance) and mobilizing domestic resources. Facilitating access to concessional financing and </a:t>
            </a:r>
            <a:r>
              <a:rPr sz="2000" dirty="0" smtClean="0">
                <a:solidFill>
                  <a:schemeClr val="tx1"/>
                </a:solidFill>
              </a:rPr>
              <a:t>investment</a:t>
            </a:r>
            <a:r>
              <a:rPr lang="en-US" sz="2000" dirty="0" smtClean="0">
                <a:solidFill>
                  <a:schemeClr val="tx1"/>
                </a:solidFill>
              </a:rPr>
              <a:t>, particularly assist in adapting to climate-related disasters</a:t>
            </a:r>
            <a:r>
              <a:rPr sz="2000" dirty="0" smtClean="0">
                <a:solidFill>
                  <a:schemeClr val="tx1"/>
                </a:solidFill>
              </a:rPr>
              <a:t>.</a:t>
            </a:r>
            <a:endParaRPr sz="2000" dirty="0">
              <a:solidFill>
                <a:schemeClr val="tx1"/>
              </a:solidFill>
            </a:endParaRPr>
          </a:p>
          <a:p>
            <a:r>
              <a:rPr sz="2000" b="1" dirty="0" smtClean="0">
                <a:solidFill>
                  <a:schemeClr val="tx1"/>
                </a:solidFill>
              </a:rPr>
              <a:t>Strengthening </a:t>
            </a:r>
            <a:r>
              <a:rPr sz="2000" b="1" dirty="0">
                <a:solidFill>
                  <a:schemeClr val="tx1"/>
                </a:solidFill>
              </a:rPr>
              <a:t>Global Partnerships</a:t>
            </a:r>
            <a:r>
              <a:rPr sz="2000" dirty="0">
                <a:solidFill>
                  <a:schemeClr val="tx1"/>
                </a:solidFill>
              </a:rPr>
              <a:t>: Building strong alliances with development partners and international organizations. Promoting </a:t>
            </a:r>
            <a:r>
              <a:rPr sz="2000" dirty="0" smtClean="0">
                <a:solidFill>
                  <a:schemeClr val="tx1"/>
                </a:solidFill>
              </a:rPr>
              <a:t>South-South </a:t>
            </a:r>
            <a:r>
              <a:rPr sz="2000" dirty="0">
                <a:solidFill>
                  <a:schemeClr val="tx1"/>
                </a:solidFill>
              </a:rPr>
              <a:t>and triangular cooperation for knowledge exchange.</a:t>
            </a:r>
          </a:p>
          <a:p>
            <a:r>
              <a:rPr sz="2000" b="1" dirty="0" smtClean="0">
                <a:solidFill>
                  <a:schemeClr val="tx1"/>
                </a:solidFill>
              </a:rPr>
              <a:t>Fostering </a:t>
            </a:r>
            <a:r>
              <a:rPr sz="2000" b="1" dirty="0">
                <a:solidFill>
                  <a:schemeClr val="tx1"/>
                </a:solidFill>
              </a:rPr>
              <a:t>Innovation and Technology Transfer</a:t>
            </a:r>
            <a:r>
              <a:rPr sz="2000" dirty="0">
                <a:solidFill>
                  <a:schemeClr val="tx1"/>
                </a:solidFill>
              </a:rPr>
              <a:t>: Encouraging innovation through supportive policies and incentives. Facilitating technology transfer and capacity building in critical sectors.</a:t>
            </a:r>
          </a:p>
        </p:txBody>
      </p:sp>
    </p:spTree>
    <p:extLst>
      <p:ext uri="{BB962C8B-B14F-4D97-AF65-F5344CB8AC3E}">
        <p14:creationId xmlns:p14="http://schemas.microsoft.com/office/powerpoint/2010/main" val="28853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478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Thank you</a:t>
            </a:r>
            <a:r>
              <a:rPr lang="en-US" sz="3600" dirty="0"/>
              <a:t> .!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Obrigado </a:t>
            </a:r>
            <a:r>
              <a:rPr lang="en-US" sz="3600" dirty="0" err="1" smtClean="0"/>
              <a:t>wa’in</a:t>
            </a:r>
            <a:r>
              <a:rPr lang="en-US" sz="3600" dirty="0" smtClean="0"/>
              <a:t>.!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37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864</TotalTime>
  <Words>935</Words>
  <Application>Microsoft Office PowerPoint</Application>
  <PresentationFormat>Widescreen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Timor-Leste's Status of Implementation of the DPoA</vt:lpstr>
      <vt:lpstr>Background and Context</vt:lpstr>
      <vt:lpstr>Aligning DPoA with Timor-Leste SDP </vt:lpstr>
      <vt:lpstr>Common Challenges</vt:lpstr>
      <vt:lpstr>Lessons Learned</vt:lpstr>
      <vt:lpstr>Lessons Learned</vt:lpstr>
      <vt:lpstr>Recommendations for Enhancing DPoA Implementation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the Doha Program of Action</dc:title>
  <dc:creator>Microsoft account</dc:creator>
  <cp:lastModifiedBy>Microsoft account</cp:lastModifiedBy>
  <cp:revision>23</cp:revision>
  <dcterms:created xsi:type="dcterms:W3CDTF">2024-07-24T20:14:16Z</dcterms:created>
  <dcterms:modified xsi:type="dcterms:W3CDTF">2024-07-25T10:39:15Z</dcterms:modified>
</cp:coreProperties>
</file>