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43" r:id="rId3"/>
    <p:sldId id="645" r:id="rId4"/>
    <p:sldId id="651" r:id="rId5"/>
    <p:sldId id="649" r:id="rId6"/>
    <p:sldId id="65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879A1-0083-4110-A686-C38E743D7647}" v="1129" dt="2023-06-26T17:59:04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en Pardo Y Fernandez" userId="440667e2-e222-4ed8-9580-7202c6ec7586" providerId="ADAL" clId="{2EB879A1-0083-4110-A686-C38E743D7647}"/>
    <pc:docChg chg="modSld">
      <pc:chgData name="Maximilien Pardo Y Fernandez" userId="440667e2-e222-4ed8-9580-7202c6ec7586" providerId="ADAL" clId="{2EB879A1-0083-4110-A686-C38E743D7647}" dt="2023-06-26T18:02:19.594" v="234" actId="20577"/>
      <pc:docMkLst>
        <pc:docMk/>
      </pc:docMkLst>
      <pc:sldChg chg="modSp mod">
        <pc:chgData name="Maximilien Pardo Y Fernandez" userId="440667e2-e222-4ed8-9580-7202c6ec7586" providerId="ADAL" clId="{2EB879A1-0083-4110-A686-C38E743D7647}" dt="2023-06-26T18:02:19.594" v="234" actId="20577"/>
        <pc:sldMkLst>
          <pc:docMk/>
          <pc:sldMk cId="4053018280" sldId="256"/>
        </pc:sldMkLst>
        <pc:spChg chg="mod">
          <ac:chgData name="Maximilien Pardo Y Fernandez" userId="440667e2-e222-4ed8-9580-7202c6ec7586" providerId="ADAL" clId="{2EB879A1-0083-4110-A686-C38E743D7647}" dt="2023-06-26T18:02:19.594" v="234" actId="20577"/>
          <ac:spMkLst>
            <pc:docMk/>
            <pc:sldMk cId="4053018280" sldId="256"/>
            <ac:spMk id="27" creationId="{333C2EB6-46F3-42AA-AD7F-4BFA0DD87922}"/>
          </ac:spMkLst>
        </pc:spChg>
      </pc:sldChg>
      <pc:sldChg chg="modSp mod">
        <pc:chgData name="Maximilien Pardo Y Fernandez" userId="440667e2-e222-4ed8-9580-7202c6ec7586" providerId="ADAL" clId="{2EB879A1-0083-4110-A686-C38E743D7647}" dt="2023-06-26T17:59:04.715" v="219" actId="207"/>
        <pc:sldMkLst>
          <pc:docMk/>
          <pc:sldMk cId="1129416336" sldId="649"/>
        </pc:sldMkLst>
        <pc:spChg chg="mod">
          <ac:chgData name="Maximilien Pardo Y Fernandez" userId="440667e2-e222-4ed8-9580-7202c6ec7586" providerId="ADAL" clId="{2EB879A1-0083-4110-A686-C38E743D7647}" dt="2023-06-26T17:54:42.131" v="44" actId="207"/>
          <ac:spMkLst>
            <pc:docMk/>
            <pc:sldMk cId="1129416336" sldId="649"/>
            <ac:spMk id="5" creationId="{BE1E2871-552E-C7BF-DFEE-861F599E1E9A}"/>
          </ac:spMkLst>
        </pc:spChg>
        <pc:spChg chg="mod">
          <ac:chgData name="Maximilien Pardo Y Fernandez" userId="440667e2-e222-4ed8-9580-7202c6ec7586" providerId="ADAL" clId="{2EB879A1-0083-4110-A686-C38E743D7647}" dt="2023-06-26T17:55:08.425" v="46" actId="207"/>
          <ac:spMkLst>
            <pc:docMk/>
            <pc:sldMk cId="1129416336" sldId="649"/>
            <ac:spMk id="7" creationId="{C83D562E-643E-96C8-4D5D-E809D9F240CE}"/>
          </ac:spMkLst>
        </pc:spChg>
        <pc:spChg chg="mod">
          <ac:chgData name="Maximilien Pardo Y Fernandez" userId="440667e2-e222-4ed8-9580-7202c6ec7586" providerId="ADAL" clId="{2EB879A1-0083-4110-A686-C38E743D7647}" dt="2023-06-26T17:56:08.710" v="126" actId="207"/>
          <ac:spMkLst>
            <pc:docMk/>
            <pc:sldMk cId="1129416336" sldId="649"/>
            <ac:spMk id="10" creationId="{D9195B73-1EE4-0677-DACF-DF91C087737B}"/>
          </ac:spMkLst>
        </pc:spChg>
        <pc:spChg chg="mod">
          <ac:chgData name="Maximilien Pardo Y Fernandez" userId="440667e2-e222-4ed8-9580-7202c6ec7586" providerId="ADAL" clId="{2EB879A1-0083-4110-A686-C38E743D7647}" dt="2023-06-26T17:59:04.715" v="219" actId="207"/>
          <ac:spMkLst>
            <pc:docMk/>
            <pc:sldMk cId="1129416336" sldId="649"/>
            <ac:spMk id="17" creationId="{CB800D78-8AAE-D3C5-EB76-BB14C3B1BC95}"/>
          </ac:spMkLst>
        </pc:spChg>
        <pc:spChg chg="mod">
          <ac:chgData name="Maximilien Pardo Y Fernandez" userId="440667e2-e222-4ed8-9580-7202c6ec7586" providerId="ADAL" clId="{2EB879A1-0083-4110-A686-C38E743D7647}" dt="2023-06-26T17:54:50.315" v="45" actId="207"/>
          <ac:spMkLst>
            <pc:docMk/>
            <pc:sldMk cId="1129416336" sldId="649"/>
            <ac:spMk id="21" creationId="{3570CF8E-7846-9021-396D-30FD1F689F03}"/>
          </ac:spMkLst>
        </pc:spChg>
        <pc:spChg chg="mod">
          <ac:chgData name="Maximilien Pardo Y Fernandez" userId="440667e2-e222-4ed8-9580-7202c6ec7586" providerId="ADAL" clId="{2EB879A1-0083-4110-A686-C38E743D7647}" dt="2023-06-26T17:55:22.042" v="72" actId="1036"/>
          <ac:spMkLst>
            <pc:docMk/>
            <pc:sldMk cId="1129416336" sldId="649"/>
            <ac:spMk id="23" creationId="{E9F28788-0915-275C-E8EE-38CA7D0B3063}"/>
          </ac:spMkLst>
        </pc:spChg>
        <pc:spChg chg="mod">
          <ac:chgData name="Maximilien Pardo Y Fernandez" userId="440667e2-e222-4ed8-9580-7202c6ec7586" providerId="ADAL" clId="{2EB879A1-0083-4110-A686-C38E743D7647}" dt="2023-06-26T17:56:28.484" v="128" actId="207"/>
          <ac:spMkLst>
            <pc:docMk/>
            <pc:sldMk cId="1129416336" sldId="649"/>
            <ac:spMk id="25" creationId="{0D0F7C14-DDA1-6917-07A6-D1FE27AD0819}"/>
          </ac:spMkLst>
        </pc:spChg>
        <pc:spChg chg="mod">
          <ac:chgData name="Maximilien Pardo Y Fernandez" userId="440667e2-e222-4ed8-9580-7202c6ec7586" providerId="ADAL" clId="{2EB879A1-0083-4110-A686-C38E743D7647}" dt="2023-06-26T17:55:35.685" v="112" actId="1035"/>
          <ac:spMkLst>
            <pc:docMk/>
            <pc:sldMk cId="1129416336" sldId="649"/>
            <ac:spMk id="27" creationId="{5BDA047D-B275-E70D-A9B2-1BFE64C64C52}"/>
          </ac:spMkLst>
        </pc:spChg>
        <pc:spChg chg="mod">
          <ac:chgData name="Maximilien Pardo Y Fernandez" userId="440667e2-e222-4ed8-9580-7202c6ec7586" providerId="ADAL" clId="{2EB879A1-0083-4110-A686-C38E743D7647}" dt="2023-06-26T17:55:25.550" v="84" actId="1036"/>
          <ac:spMkLst>
            <pc:docMk/>
            <pc:sldMk cId="1129416336" sldId="649"/>
            <ac:spMk id="29" creationId="{E87C58F6-5348-2270-027A-579F759752FC}"/>
          </ac:spMkLst>
        </pc:spChg>
      </pc:sldChg>
      <pc:sldChg chg="modSp mod">
        <pc:chgData name="Maximilien Pardo Y Fernandez" userId="440667e2-e222-4ed8-9580-7202c6ec7586" providerId="ADAL" clId="{2EB879A1-0083-4110-A686-C38E743D7647}" dt="2023-06-26T17:58:45.287" v="218" actId="20577"/>
        <pc:sldMkLst>
          <pc:docMk/>
          <pc:sldMk cId="1499232863" sldId="650"/>
        </pc:sldMkLst>
        <pc:spChg chg="mod">
          <ac:chgData name="Maximilien Pardo Y Fernandez" userId="440667e2-e222-4ed8-9580-7202c6ec7586" providerId="ADAL" clId="{2EB879A1-0083-4110-A686-C38E743D7647}" dt="2023-06-26T17:58:24.696" v="211" actId="207"/>
          <ac:spMkLst>
            <pc:docMk/>
            <pc:sldMk cId="1499232863" sldId="650"/>
            <ac:spMk id="9" creationId="{C5F32610-C778-C065-BD29-526E1CA4C1DD}"/>
          </ac:spMkLst>
        </pc:spChg>
        <pc:spChg chg="mod">
          <ac:chgData name="Maximilien Pardo Y Fernandez" userId="440667e2-e222-4ed8-9580-7202c6ec7586" providerId="ADAL" clId="{2EB879A1-0083-4110-A686-C38E743D7647}" dt="2023-06-26T17:58:45.287" v="218" actId="20577"/>
          <ac:spMkLst>
            <pc:docMk/>
            <pc:sldMk cId="1499232863" sldId="650"/>
            <ac:spMk id="11" creationId="{683EE629-B3B4-FB3A-65FB-0795E47DA82D}"/>
          </ac:spMkLst>
        </pc:spChg>
        <pc:spChg chg="mod">
          <ac:chgData name="Maximilien Pardo Y Fernandez" userId="440667e2-e222-4ed8-9580-7202c6ec7586" providerId="ADAL" clId="{2EB879A1-0083-4110-A686-C38E743D7647}" dt="2023-06-26T17:58:02.431" v="208" actId="207"/>
          <ac:spMkLst>
            <pc:docMk/>
            <pc:sldMk cId="1499232863" sldId="650"/>
            <ac:spMk id="13" creationId="{C2D2D316-216C-B9EB-6D4E-9BC91D2ED3D1}"/>
          </ac:spMkLst>
        </pc:spChg>
        <pc:spChg chg="mod">
          <ac:chgData name="Maximilien Pardo Y Fernandez" userId="440667e2-e222-4ed8-9580-7202c6ec7586" providerId="ADAL" clId="{2EB879A1-0083-4110-A686-C38E743D7647}" dt="2023-06-26T17:56:53.828" v="150" actId="20577"/>
          <ac:spMkLst>
            <pc:docMk/>
            <pc:sldMk cId="1499232863" sldId="650"/>
            <ac:spMk id="14" creationId="{DAEC6CD9-D7F1-9B5F-68F7-C919E847ABA4}"/>
          </ac:spMkLst>
        </pc:spChg>
        <pc:spChg chg="mod">
          <ac:chgData name="Maximilien Pardo Y Fernandez" userId="440667e2-e222-4ed8-9580-7202c6ec7586" providerId="ADAL" clId="{2EB879A1-0083-4110-A686-C38E743D7647}" dt="2023-06-26T17:58:16.259" v="210" actId="207"/>
          <ac:spMkLst>
            <pc:docMk/>
            <pc:sldMk cId="1499232863" sldId="650"/>
            <ac:spMk id="15" creationId="{D63BC3B5-0330-301B-2B0C-B699E5970C9E}"/>
          </ac:spMkLst>
        </pc:spChg>
        <pc:spChg chg="mod">
          <ac:chgData name="Maximilien Pardo Y Fernandez" userId="440667e2-e222-4ed8-9580-7202c6ec7586" providerId="ADAL" clId="{2EB879A1-0083-4110-A686-C38E743D7647}" dt="2023-06-26T17:58:06.246" v="209" actId="207"/>
          <ac:spMkLst>
            <pc:docMk/>
            <pc:sldMk cId="1499232863" sldId="650"/>
            <ac:spMk id="19" creationId="{1EB09EAC-02BE-4768-A3C8-556AA01454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1870-BE72-1668-5894-37D6BA2DB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5D613-5EAD-7194-BAD8-740C39B5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C7E13-4E1B-2DEF-8077-62719CD4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5BE2-6CDB-D0BB-1D3F-0A851133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92516-C17C-48CD-41FA-9EFA23A6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BA1F-3988-0E87-93D4-98A1A95F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6C162-7C0F-E5DE-F3B8-5D2682C81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6CC72-2492-0BA8-7754-DFAC2A47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527A7-5F98-78C5-D6E9-CCF89947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DD16F-74A5-B999-4B69-B90F4A5E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A4BEA-2321-D093-7E02-4527EDA70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FCFAE-23D9-49C7-E862-1EBDBBF16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700C5-DC6D-E324-7A6F-0586B41F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4FD5B-F6FA-51E6-C513-8F0FA9D1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4DEE-2B21-ECB4-3280-5F07ED35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643E-BB53-20EC-8CF9-1A46FE1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90F5-046F-982B-2607-C2953DB0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2102-FBEF-7782-B4CD-AFE9186B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6342-8F5F-5017-E663-EC9B3733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FF665-ACE0-C286-024F-500A75C6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A713-0E55-E0C3-35B4-16025821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152DF-7869-B5D6-A50B-25D67DE82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AF518-BD5A-39F9-9306-CE80248E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B539-51B2-0B01-D354-368FCA80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ACBF6-CF3E-C6DC-FF52-AEA6F8FA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9A04-7921-AE73-D33A-B0EC4BC7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06F6-8592-B329-60BD-994C2A262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1578F-A257-FBF4-1977-914875DA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FB93D-BEEB-DA2D-2C3B-146A4371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2D80A-A358-70A0-7AED-715C3821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D9B94-F91F-2827-FDEB-A3797132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31F0-5FB3-D890-C05D-6124B6CB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3983E-5DCD-DD72-333B-6AA81584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80533-FF58-236B-785E-AAB0EC7CF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B9467-4F2C-3AAE-D921-B1431D52A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EC5BA-09AA-5F1D-E297-3F02080F7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3BF10-54A1-6F4F-4A11-FC533BAC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62EDC-E250-12A7-BD36-8AC223A7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03903-9817-6A52-EA45-3B588ABA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3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1AD-732E-36A3-0C6A-8F2E4E2F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12302-EF03-D9A9-BE3E-799428D7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CD384-9B9F-0993-65A0-B8DE7579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28B6C-CB2B-8DAD-F7E6-350E697E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4AC62-2E2A-8E07-9709-DFAC6E78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D8C34-8576-615B-CBA0-F7B8C110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A3169-745C-75CE-3D13-EC68E4CD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68DB-AD2C-2E68-B3E5-CC5A98BC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6882-950E-0DE4-A1B3-B17A85D3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E4742-F75A-7C96-F2EB-8F93FD7E9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87817-9E5A-4AF5-1718-FA6C93A0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010EB-CB83-AB31-D6F8-5D2A78D7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B418D-B6E7-035F-70EA-6E429423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13C5-8205-C188-AB52-C3192C08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77B32-CEEB-855F-36C2-D722FB791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93292-55BC-8CF9-7BF2-589DBDB1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526CE-CA65-01D3-84BB-2145169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A68ED-08AB-8116-E8B5-862C2B90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8582-0913-12E6-888A-B45CA6EB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BBC58-72A4-0794-98F7-E324AD34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B19E2-3DD1-8CB7-09F0-C537BD56E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F21DC-1BBE-C77B-1A71-3B989EBD7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696C-6B69-41F6-AFBE-EE3790FC5204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EEEFA-2231-20A7-9A09-B407F5D41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130E-5C74-BF94-66D0-69887353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ED36-7E5A-4B15-8CA2-10B06DB8A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51B297-6293-46BE-B6DC-795E7B29F3FD}"/>
              </a:ext>
            </a:extLst>
          </p:cNvPr>
          <p:cNvCxnSpPr/>
          <p:nvPr/>
        </p:nvCxnSpPr>
        <p:spPr>
          <a:xfrm>
            <a:off x="5261317" y="44453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492EA0-E2C5-4806-8942-D17006FFA7B0}"/>
              </a:ext>
            </a:extLst>
          </p:cNvPr>
          <p:cNvSpPr txBox="1"/>
          <p:nvPr/>
        </p:nvSpPr>
        <p:spPr>
          <a:xfrm>
            <a:off x="516832" y="1418240"/>
            <a:ext cx="10827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800" b="1" i="0" dirty="0">
                <a:solidFill>
                  <a:srgbClr val="242424"/>
                </a:solidFill>
                <a:effectLst/>
                <a:latin typeface="-apple-system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THE VULNERABILITY-RESILIENCE COUNTRY PROFILES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MS’ Comments Received and Suggested Ways to Address Them</a:t>
            </a:r>
            <a:endParaRPr lang="en-US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US" sz="2000" dirty="0">
              <a:solidFill>
                <a:srgbClr val="00B0F0"/>
              </a:solidFill>
              <a:effectLst/>
              <a:ea typeface="DengXian" panose="02010600030101010101" pitchFamily="2" charset="-122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828943E9-E3E5-4F2D-A333-EBB9BFD6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8295" y="4444417"/>
            <a:ext cx="1009863" cy="11414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3C2EB6-46F3-42AA-AD7F-4BFA0DD87922}"/>
              </a:ext>
            </a:extLst>
          </p:cNvPr>
          <p:cNvSpPr txBox="1"/>
          <p:nvPr/>
        </p:nvSpPr>
        <p:spPr>
          <a:xfrm>
            <a:off x="4443983" y="6188373"/>
            <a:ext cx="715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27 June 2023</a:t>
            </a:r>
            <a:br>
              <a:rPr lang="en-US" sz="2000" b="1" dirty="0"/>
            </a:br>
            <a:endParaRPr lang="en-US" sz="20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2C66FC-C0B9-4358-B1BB-5E8D0BCA7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30990"/>
          <a:stretch/>
        </p:blipFill>
        <p:spPr>
          <a:xfrm>
            <a:off x="2079150" y="3048744"/>
            <a:ext cx="2504535" cy="279825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FCF0FAA-E276-468D-8CB7-60BFDAEC3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765" y="4710343"/>
            <a:ext cx="1009863" cy="1141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C7D64B-8973-4E65-A4EE-D542B7CFB1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t="7642" r="12951" b="1828"/>
          <a:stretch/>
        </p:blipFill>
        <p:spPr>
          <a:xfrm>
            <a:off x="4889233" y="3040824"/>
            <a:ext cx="2504535" cy="279825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4F65786-EEE3-4543-862A-FAED04AC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224" y="4676159"/>
            <a:ext cx="1009863" cy="11414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407570F-953A-4633-A502-44209EA09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117" y="3710603"/>
            <a:ext cx="1009863" cy="20371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ECCF4C-337A-4153-93A9-4058ED85E9CA}"/>
              </a:ext>
            </a:extLst>
          </p:cNvPr>
          <p:cNvGrpSpPr/>
          <p:nvPr/>
        </p:nvGrpSpPr>
        <p:grpSpPr>
          <a:xfrm>
            <a:off x="7691372" y="3073511"/>
            <a:ext cx="2586785" cy="2891510"/>
            <a:chOff x="7691373" y="3073511"/>
            <a:chExt cx="2130192" cy="1683724"/>
          </a:xfrm>
        </p:grpSpPr>
        <p:pic>
          <p:nvPicPr>
            <p:cNvPr id="16" name="Picture 10" descr="Image result for Low lying coastal areas">
              <a:extLst>
                <a:ext uri="{FF2B5EF4-FFF2-40B4-BE49-F238E27FC236}">
                  <a16:creationId xmlns:a16="http://schemas.microsoft.com/office/drawing/2014/main" id="{0ACDCA62-6250-4E03-B174-CEA497822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373" y="3073511"/>
              <a:ext cx="2039054" cy="1582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0A4C55F-F704-460C-9ABF-672D3513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1702" y="3615770"/>
              <a:ext cx="1009863" cy="1141465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A3C15-CB3F-F6F8-EB28-23ABBDFC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9" y="257553"/>
            <a:ext cx="1574524" cy="13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01EE35-F0D2-37F7-D1AC-5C6DB7F8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391" y="25755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1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E4184D0-A73E-46E6-833D-3ADBA8DFC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/>
          <a:stretch/>
        </p:blipFill>
        <p:spPr>
          <a:xfrm>
            <a:off x="455223" y="2376328"/>
            <a:ext cx="2032623" cy="16057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400" y="2881421"/>
            <a:ext cx="1009863" cy="1141465"/>
          </a:xfrm>
          <a:prstGeom prst="rect">
            <a:avLst/>
          </a:prstGeom>
        </p:spPr>
      </p:pic>
      <p:pic>
        <p:nvPicPr>
          <p:cNvPr id="17" name="Picture 2" descr="Image result for Low lying coastal areas">
            <a:extLst>
              <a:ext uri="{FF2B5EF4-FFF2-40B4-BE49-F238E27FC236}">
                <a16:creationId xmlns:a16="http://schemas.microsoft.com/office/drawing/2014/main" id="{1343D57D-DDF1-4196-9D61-D68B749A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5" y="4046491"/>
            <a:ext cx="2039051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675" y="4417648"/>
            <a:ext cx="1009863" cy="11414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5A39FA-8E2A-465F-AC30-71AE7846B6F9}"/>
              </a:ext>
            </a:extLst>
          </p:cNvPr>
          <p:cNvSpPr txBox="1"/>
          <p:nvPr/>
        </p:nvSpPr>
        <p:spPr>
          <a:xfrm>
            <a:off x="3319926" y="695676"/>
            <a:ext cx="251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CONTENT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47D3E-34FF-426F-90A8-2B87E4A16690}"/>
              </a:ext>
            </a:extLst>
          </p:cNvPr>
          <p:cNvSpPr txBox="1"/>
          <p:nvPr/>
        </p:nvSpPr>
        <p:spPr>
          <a:xfrm>
            <a:off x="3389500" y="2995858"/>
            <a:ext cx="900634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/>
              <a:t>1. Reminder: </a:t>
            </a:r>
            <a:r>
              <a:rPr lang="en-US" sz="2000" b="1" i="1" dirty="0">
                <a:solidFill>
                  <a:srgbClr val="00B0F0"/>
                </a:solidFill>
              </a:rPr>
              <a:t>Objectives</a:t>
            </a:r>
            <a:r>
              <a:rPr lang="en-US" sz="2000" b="1" i="1" dirty="0"/>
              <a:t> of the VRCP</a:t>
            </a:r>
          </a:p>
          <a:p>
            <a:endParaRPr lang="en-US" sz="2000" b="1" i="1" dirty="0"/>
          </a:p>
          <a:p>
            <a:r>
              <a:rPr lang="en-US" sz="2000" b="1" i="1" dirty="0"/>
              <a:t>2. Overview of </a:t>
            </a:r>
            <a:r>
              <a:rPr lang="en-US" sz="2000" b="1" i="1" dirty="0">
                <a:solidFill>
                  <a:srgbClr val="00B0F0"/>
                </a:solidFill>
              </a:rPr>
              <a:t>Comments</a:t>
            </a:r>
            <a:r>
              <a:rPr lang="en-US" sz="2000" b="1" i="1" dirty="0"/>
              <a:t> received</a:t>
            </a:r>
          </a:p>
          <a:p>
            <a:endParaRPr lang="en-US" sz="2000" b="1" i="1" dirty="0"/>
          </a:p>
          <a:p>
            <a:r>
              <a:rPr lang="en-US" sz="2000" b="1" i="1" dirty="0"/>
              <a:t>3. </a:t>
            </a:r>
            <a:r>
              <a:rPr lang="en-US" sz="2000" b="1" i="1" dirty="0">
                <a:solidFill>
                  <a:srgbClr val="00B0F0"/>
                </a:solidFill>
              </a:rPr>
              <a:t>Two main issues </a:t>
            </a:r>
            <a:r>
              <a:rPr lang="en-US" sz="2000" b="1" i="1" dirty="0"/>
              <a:t>and Suggested ways to address them</a:t>
            </a:r>
          </a:p>
          <a:p>
            <a:endParaRPr lang="en-US" sz="2400" b="1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A34671-A6E3-AC29-ADDA-FE8C28D5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9" y="257553"/>
            <a:ext cx="1574524" cy="13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B381F6A-5FF7-87ED-5918-D63A9441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391" y="25755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2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E4184D0-A73E-46E6-833D-3ADBA8DFC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/>
          <a:stretch/>
        </p:blipFill>
        <p:spPr>
          <a:xfrm>
            <a:off x="455223" y="2376328"/>
            <a:ext cx="2032623" cy="16057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400" y="2881421"/>
            <a:ext cx="1009863" cy="1141465"/>
          </a:xfrm>
          <a:prstGeom prst="rect">
            <a:avLst/>
          </a:prstGeom>
        </p:spPr>
      </p:pic>
      <p:pic>
        <p:nvPicPr>
          <p:cNvPr id="17" name="Picture 2" descr="Image result for Low lying coastal areas">
            <a:extLst>
              <a:ext uri="{FF2B5EF4-FFF2-40B4-BE49-F238E27FC236}">
                <a16:creationId xmlns:a16="http://schemas.microsoft.com/office/drawing/2014/main" id="{1343D57D-DDF1-4196-9D61-D68B749A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5" y="4046491"/>
            <a:ext cx="2039051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675" y="4417648"/>
            <a:ext cx="1009863" cy="11414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5A39FA-8E2A-465F-AC30-71AE7846B6F9}"/>
              </a:ext>
            </a:extLst>
          </p:cNvPr>
          <p:cNvSpPr txBox="1"/>
          <p:nvPr/>
        </p:nvSpPr>
        <p:spPr>
          <a:xfrm>
            <a:off x="2863465" y="809465"/>
            <a:ext cx="442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OBJECTIVES OF THE VRCP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47D3E-34FF-426F-90A8-2B87E4A16690}"/>
              </a:ext>
            </a:extLst>
          </p:cNvPr>
          <p:cNvSpPr txBox="1"/>
          <p:nvPr/>
        </p:nvSpPr>
        <p:spPr>
          <a:xfrm>
            <a:off x="2972795" y="2282011"/>
            <a:ext cx="9006346" cy="367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1/  </a:t>
            </a: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Provide a detailed, multi-dimensional vulnerability and resilience </a:t>
            </a:r>
            <a:r>
              <a:rPr lang="en-US" sz="2000" b="1" dirty="0">
                <a:solidFill>
                  <a:srgbClr val="00B0F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characterization</a:t>
            </a: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at national level.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2/ </a:t>
            </a: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Articulate and recommend priority, integrated, and costed </a:t>
            </a:r>
            <a:r>
              <a:rPr lang="en-US" sz="2000" b="1" dirty="0">
                <a:solidFill>
                  <a:srgbClr val="00B0F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interventions</a:t>
            </a: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for resilience building at national level.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3/ </a:t>
            </a:r>
            <a:r>
              <a:rPr lang="en-US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Enhance, inform, and contribute to the formulation, implementation, and monitoring cycle of </a:t>
            </a:r>
            <a:r>
              <a:rPr lang="en-US" sz="2000" b="1" dirty="0">
                <a:solidFill>
                  <a:srgbClr val="00B0F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National Development Planning </a:t>
            </a:r>
            <a:r>
              <a:rPr lang="en-US" sz="2000" b="1" dirty="0">
                <a:solidFill>
                  <a:srgbClr val="00B0F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Processes</a:t>
            </a:r>
            <a:endParaRPr lang="en-US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sz="2400" b="1" i="1" dirty="0"/>
          </a:p>
          <a:p>
            <a:endParaRPr lang="en-US" sz="2400" b="1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A34671-A6E3-AC29-ADDA-FE8C28D5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9" y="257553"/>
            <a:ext cx="1574524" cy="13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B381F6A-5FF7-87ED-5918-D63A9441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391" y="25755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5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76C2-AFD4-A03B-3583-5174FF81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588560"/>
            <a:ext cx="1218247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VRCP MS’ Comments – Overview: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- Received by Canada, Colombia, UK, USA, EU+MS, OACPS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Overall positive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Two</a:t>
            </a:r>
            <a:r>
              <a:rPr lang="en-US" dirty="0"/>
              <a:t> Main Issues Raised – Strategic 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3B802-4B73-4956-ADEA-61501F94CADC}"/>
              </a:ext>
            </a:extLst>
          </p:cNvPr>
          <p:cNvSpPr txBox="1"/>
          <p:nvPr/>
        </p:nvSpPr>
        <p:spPr>
          <a:xfrm>
            <a:off x="6134100" y="5305425"/>
            <a:ext cx="52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=&gt;</a:t>
            </a:r>
            <a:r>
              <a:rPr lang="en-US" sz="2800" dirty="0"/>
              <a:t> Additional burden for SIDS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D377A-707F-773D-C159-A10393D3C46E}"/>
              </a:ext>
            </a:extLst>
          </p:cNvPr>
          <p:cNvSpPr txBox="1"/>
          <p:nvPr/>
        </p:nvSpPr>
        <p:spPr>
          <a:xfrm>
            <a:off x="6115048" y="5861566"/>
            <a:ext cx="6191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=&gt;</a:t>
            </a:r>
            <a:r>
              <a:rPr lang="en-US" sz="2800" dirty="0"/>
              <a:t> Additional burden for Custodian Body + Cost implications</a:t>
            </a:r>
          </a:p>
        </p:txBody>
      </p:sp>
    </p:spTree>
    <p:extLst>
      <p:ext uri="{BB962C8B-B14F-4D97-AF65-F5344CB8AC3E}">
        <p14:creationId xmlns:p14="http://schemas.microsoft.com/office/powerpoint/2010/main" val="5411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1E2871-552E-C7BF-DFEE-861F599E1E9A}"/>
              </a:ext>
            </a:extLst>
          </p:cNvPr>
          <p:cNvSpPr txBox="1"/>
          <p:nvPr/>
        </p:nvSpPr>
        <p:spPr>
          <a:xfrm>
            <a:off x="0" y="320223"/>
            <a:ext cx="6097604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At this stage we would like to indicate that the development</a:t>
            </a:r>
            <a:r>
              <a:rPr lang="en-US" i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of VCRP seems to entail a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significant burden report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further reflections on how to minimize it would be welcomed”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D562E-643E-96C8-4D5D-E809D9F240CE}"/>
              </a:ext>
            </a:extLst>
          </p:cNvPr>
          <p:cNvSpPr txBox="1"/>
          <p:nvPr/>
        </p:nvSpPr>
        <p:spPr>
          <a:xfrm>
            <a:off x="6096000" y="358323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“We would encourage being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mindful of creating additional process and capacity requirements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 SIDS”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93AD6-B5A7-A6BB-BAFB-E75BD38A565C}"/>
              </a:ext>
            </a:extLst>
          </p:cNvPr>
          <p:cNvSpPr txBox="1"/>
          <p:nvPr/>
        </p:nvSpPr>
        <p:spPr>
          <a:xfrm>
            <a:off x="3047198" y="-25009"/>
            <a:ext cx="55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Issue #1: </a:t>
            </a:r>
            <a:r>
              <a:rPr lang="en-US" b="1" dirty="0"/>
              <a:t>Additional burden for SIDS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95B73-1EE4-0677-DACF-DF91C087737B}"/>
              </a:ext>
            </a:extLst>
          </p:cNvPr>
          <p:cNvSpPr txBox="1"/>
          <p:nvPr/>
        </p:nvSpPr>
        <p:spPr>
          <a:xfrm>
            <a:off x="6045469" y="1216962"/>
            <a:ext cx="60976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“Developing quality VRCPs that achieve the intended goals will require technical expertise, resources, and data collection/analysis that many vulnerable countries do not have or that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would be diverted from other national development initiatives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.”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00D78-8AAE-D3C5-EB76-BB14C3B1BC95}"/>
              </a:ext>
            </a:extLst>
          </p:cNvPr>
          <p:cNvSpPr txBox="1"/>
          <p:nvPr/>
        </p:nvSpPr>
        <p:spPr>
          <a:xfrm>
            <a:off x="48927" y="3324081"/>
            <a:ext cx="5349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“we propose that, in lieu of a separate country profile, vulnerability and resilience sections be formally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incorporated into national sustainable development plans, or related existing processes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noted below, on a voluntary basis for countries wishing to include them”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0CF8E-7846-9021-396D-30FD1F689F03}"/>
              </a:ext>
            </a:extLst>
          </p:cNvPr>
          <p:cNvSpPr txBox="1"/>
          <p:nvPr/>
        </p:nvSpPr>
        <p:spPr>
          <a:xfrm>
            <a:off x="-31282" y="1519975"/>
            <a:ext cx="5871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“…concerned about likely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overlaps with the numerous existing country </a:t>
            </a:r>
            <a:r>
              <a:rPr lang="en-US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programmes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such as national development strategies, NDCs, and NAPs.”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28788-0915-275C-E8EE-38CA7D0B3063}"/>
              </a:ext>
            </a:extLst>
          </p:cNvPr>
          <p:cNvSpPr txBox="1"/>
          <p:nvPr/>
        </p:nvSpPr>
        <p:spPr>
          <a:xfrm>
            <a:off x="45718" y="4988563"/>
            <a:ext cx="5662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“may be prudent to, in place of the proposed vulnerability-Resilience Country Profiles, consider a peer-to-peer learning and exchange mechanism (e.g., MVI Peer-to-Peer Review) to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 progress and the effectiveness of interventions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actions</a:t>
            </a:r>
            <a:r>
              <a:rPr lang="en-US" i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related or linked to the UN MVI framework and National Development Plans.” 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F7C14-DDA1-6917-07A6-D1FE27AD0819}"/>
              </a:ext>
            </a:extLst>
          </p:cNvPr>
          <p:cNvSpPr txBox="1"/>
          <p:nvPr/>
        </p:nvSpPr>
        <p:spPr>
          <a:xfrm>
            <a:off x="5840128" y="3152607"/>
            <a:ext cx="6169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“supportive of the idea raised during the consultation process to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link vulnerability -resilience country profiles to National Sustainable Development Plans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.”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DA047D-B275-E70D-A9B2-1BFE64C64C52}"/>
              </a:ext>
            </a:extLst>
          </p:cNvPr>
          <p:cNvSpPr txBox="1"/>
          <p:nvPr/>
        </p:nvSpPr>
        <p:spPr>
          <a:xfrm>
            <a:off x="1400877" y="2723042"/>
            <a:ext cx="8878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=&gt; MS’ Recommendations: </a:t>
            </a:r>
            <a:r>
              <a:rPr lang="en-US" b="1" dirty="0"/>
              <a:t>Incorporation into existing plans and processes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7C58F6-5348-2270-027A-579F759752FC}"/>
              </a:ext>
            </a:extLst>
          </p:cNvPr>
          <p:cNvSpPr txBox="1"/>
          <p:nvPr/>
        </p:nvSpPr>
        <p:spPr>
          <a:xfrm>
            <a:off x="5927407" y="4328812"/>
            <a:ext cx="5995236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Our Recommended Response: </a:t>
            </a:r>
            <a:r>
              <a:rPr lang="en-US" dirty="0">
                <a:solidFill>
                  <a:srgbClr val="00B050"/>
                </a:solidFill>
              </a:rPr>
              <a:t>While this is the approach suggested in the paper already, we will further underline it to make it clear that VRCP is </a:t>
            </a:r>
            <a:r>
              <a:rPr lang="en-US" b="1" dirty="0">
                <a:solidFill>
                  <a:srgbClr val="00B050"/>
                </a:solidFill>
              </a:rPr>
              <a:t>not a stand-alone product and it should be integral part of existing national processes, particularly: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B050"/>
                </a:solidFill>
              </a:rPr>
              <a:t>National Development Plans (NDPs)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B050"/>
                </a:solidFill>
              </a:rPr>
              <a:t>Integrated National Financing Framework (INFF)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B050"/>
                </a:solidFill>
              </a:rPr>
              <a:t>Voluntary National Review (VNRs)</a:t>
            </a:r>
          </a:p>
        </p:txBody>
      </p:sp>
    </p:spTree>
    <p:extLst>
      <p:ext uri="{BB962C8B-B14F-4D97-AF65-F5344CB8AC3E}">
        <p14:creationId xmlns:p14="http://schemas.microsoft.com/office/powerpoint/2010/main" val="11294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7" grpId="0"/>
      <p:bldP spid="21" grpId="0"/>
      <p:bldP spid="23" grpId="0"/>
      <p:bldP spid="25" grpId="0"/>
      <p:bldP spid="27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83EE629-B3B4-FB3A-65FB-0795E47DA82D}"/>
              </a:ext>
            </a:extLst>
          </p:cNvPr>
          <p:cNvSpPr txBox="1"/>
          <p:nvPr/>
        </p:nvSpPr>
        <p:spPr>
          <a:xfrm>
            <a:off x="1645017" y="99550"/>
            <a:ext cx="909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Issue #2 : </a:t>
            </a:r>
            <a:r>
              <a:rPr lang="en-US" b="1" dirty="0"/>
              <a:t>Additional burden for MVI Custodian body + Additional cost implications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2D316-216C-B9EB-6D4E-9BC91D2ED3D1}"/>
              </a:ext>
            </a:extLst>
          </p:cNvPr>
          <p:cNvSpPr txBox="1"/>
          <p:nvPr/>
        </p:nvSpPr>
        <p:spPr>
          <a:xfrm>
            <a:off x="41710" y="472628"/>
            <a:ext cx="5123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Adding this responsibility to the Secretariat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while expecting them to fulfill their core functions would require additional resources and programmatic and budget implications”</a:t>
            </a:r>
            <a:r>
              <a:rPr lang="en-US" sz="18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BC3B5-0330-301B-2B0C-B699E5970C9E}"/>
              </a:ext>
            </a:extLst>
          </p:cNvPr>
          <p:cNvSpPr txBox="1"/>
          <p:nvPr/>
        </p:nvSpPr>
        <p:spPr>
          <a:xfrm>
            <a:off x="6672846" y="645880"/>
            <a:ext cx="5216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“VRCPs require programmatic and development policy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experts, already available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elsewhere in the UN system” 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B09EAC-02BE-4768-A3C8-556AA0145414}"/>
              </a:ext>
            </a:extLst>
          </p:cNvPr>
          <p:cNvSpPr txBox="1"/>
          <p:nvPr/>
        </p:nvSpPr>
        <p:spPr>
          <a:xfrm>
            <a:off x="30497" y="1773755"/>
            <a:ext cx="5510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“…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cost implications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 the listed “donor resources </a:t>
            </a:r>
            <a:r>
              <a:rPr lang="en-US" i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(…)” </a:t>
            </a:r>
            <a:r>
              <a:rPr lang="en-US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without any prior discussion with these sources”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E129D-B249-F3A0-00F5-32F534A528A2}"/>
              </a:ext>
            </a:extLst>
          </p:cNvPr>
          <p:cNvSpPr txBox="1"/>
          <p:nvPr/>
        </p:nvSpPr>
        <p:spPr>
          <a:xfrm>
            <a:off x="2643189" y="2349379"/>
            <a:ext cx="6020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=&gt; MS’ recommendations: </a:t>
            </a:r>
            <a:r>
              <a:rPr lang="en-US" b="1" dirty="0"/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8979A-9683-58D3-6842-6812B85030CC}"/>
              </a:ext>
            </a:extLst>
          </p:cNvPr>
          <p:cNvSpPr txBox="1"/>
          <p:nvPr/>
        </p:nvSpPr>
        <p:spPr>
          <a:xfrm>
            <a:off x="0" y="2641472"/>
            <a:ext cx="1122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Our own recommended response is two-fold: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32610-C778-C065-BD29-526E1CA4C1DD}"/>
              </a:ext>
            </a:extLst>
          </p:cNvPr>
          <p:cNvSpPr txBox="1"/>
          <p:nvPr/>
        </p:nvSpPr>
        <p:spPr>
          <a:xfrm>
            <a:off x="6672846" y="1809842"/>
            <a:ext cx="5216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Alternatives</a:t>
            </a:r>
            <a:r>
              <a:rPr lang="en-US" i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to VRCP oversight and implementation”</a:t>
            </a:r>
            <a:endParaRPr lang="en-US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C6CD9-D7F1-9B5F-68F7-C919E847ABA4}"/>
              </a:ext>
            </a:extLst>
          </p:cNvPr>
          <p:cNvSpPr txBox="1"/>
          <p:nvPr/>
        </p:nvSpPr>
        <p:spPr>
          <a:xfrm>
            <a:off x="41710" y="2974084"/>
            <a:ext cx="7142090" cy="39703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A lean VRCP coordination team will be needed and hosted by the MVI Secretariat. The VRCP team and associated VRCP work (Secretariat level global coordination + country level national implementation) will follow two principles: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 order to optimize synergies and capitalize on existing know-how, and resources, the VRCP work would be substantially guided by </a:t>
            </a:r>
            <a:r>
              <a:rPr lang="en-US" b="1" dirty="0"/>
              <a:t>the Independent MVI advisory &amp; review Panel </a:t>
            </a:r>
            <a:r>
              <a:rPr lang="en-US" dirty="0"/>
              <a:t>(cf. MVI governance arrangements) made of available and voluntary UN and IFIs experts already working on respective country profiles, vulnerability assessments and associated methodologies. 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 order to secure </a:t>
            </a:r>
            <a:r>
              <a:rPr lang="en-US" b="1" dirty="0"/>
              <a:t>financial resources </a:t>
            </a:r>
            <a:r>
              <a:rPr lang="en-US" dirty="0"/>
              <a:t>required for VRCP global coordination and national implementation, consideration could be given to the feasibility of using extra-budgetary funding from interested partners or exploring other financing arrangements.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FB2911-0DD4-3A82-3F0A-8A2E05BCF212}"/>
              </a:ext>
            </a:extLst>
          </p:cNvPr>
          <p:cNvSpPr txBox="1"/>
          <p:nvPr/>
        </p:nvSpPr>
        <p:spPr>
          <a:xfrm>
            <a:off x="7478228" y="2996381"/>
            <a:ext cx="4476084" cy="3139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Underline that embarking on a VRCP will be country-led, strictly voluntary and that any support to be provided to countries willing to undertake a VRCP will be based on two conditions: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Countries need to be </a:t>
            </a:r>
            <a:r>
              <a:rPr lang="en-US" b="1" dirty="0"/>
              <a:t>deemed vulnerable</a:t>
            </a:r>
            <a:r>
              <a:rPr lang="en-US" dirty="0"/>
              <a:t> as per the determined MVI threshold (</a:t>
            </a:r>
            <a:r>
              <a:rPr lang="en-US" dirty="0" err="1"/>
              <a:t>tbd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Financial resources </a:t>
            </a:r>
            <a:r>
              <a:rPr lang="en-US" dirty="0"/>
              <a:t>need to be available - expectations need to be managed from the outset.</a:t>
            </a:r>
          </a:p>
        </p:txBody>
      </p:sp>
    </p:spTree>
    <p:extLst>
      <p:ext uri="{BB962C8B-B14F-4D97-AF65-F5344CB8AC3E}">
        <p14:creationId xmlns:p14="http://schemas.microsoft.com/office/powerpoint/2010/main" val="14992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  <p:bldP spid="3" grpId="0"/>
      <p:bldP spid="6" grpId="0"/>
      <p:bldP spid="9" grpId="0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770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VRCP MS’ Comments – Overview:   - Received by Canada, Colombia, UK, USA, EU+MS, OACPS   - Overall positive  - Two Main Issues Raised – Strategic ones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VRCP MS Comments – Overview:   - Received by Canada, Colombia, UK, USA, EU+MS, OACPS   - Overall positive  - Two Main Issues Raised – Strategic ones</dc:title>
  <dc:creator>Maximilien Pardo Y Fernandez</dc:creator>
  <cp:lastModifiedBy>Maximilien Pardo Y Fernandez</cp:lastModifiedBy>
  <cp:revision>2</cp:revision>
  <dcterms:created xsi:type="dcterms:W3CDTF">2023-06-23T20:42:04Z</dcterms:created>
  <dcterms:modified xsi:type="dcterms:W3CDTF">2023-06-26T18:02:23Z</dcterms:modified>
</cp:coreProperties>
</file>