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302" r:id="rId6"/>
    <p:sldId id="312" r:id="rId7"/>
    <p:sldId id="261" r:id="rId8"/>
    <p:sldId id="313" r:id="rId9"/>
    <p:sldId id="314" r:id="rId10"/>
    <p:sldId id="315" r:id="rId11"/>
    <p:sldId id="267" r:id="rId12"/>
  </p:sldIdLst>
  <p:sldSz cx="9144000" cy="5143500" type="screen16x9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rOmMQRKV23XQGcTwD3PjbVDq0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34e43cc53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134e43cc53c_0_11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134e43cc53c_0_11:notes"/>
          <p:cNvSpPr txBox="1">
            <a:spLocks noGrp="1"/>
          </p:cNvSpPr>
          <p:nvPr>
            <p:ph type="sldNum" idx="12"/>
          </p:nvPr>
        </p:nvSpPr>
        <p:spPr>
          <a:xfrm>
            <a:off x="5179484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381000"/>
            <a:ext cx="86106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1954276" y="604774"/>
            <a:ext cx="5366384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618236" y="875900"/>
            <a:ext cx="7523480" cy="146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381000"/>
            <a:ext cx="86106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1590" y="1337944"/>
            <a:ext cx="6453505" cy="30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5415" y="4448175"/>
            <a:ext cx="1212214" cy="54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1615" y="4444365"/>
            <a:ext cx="1040765" cy="50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6515" y="4448175"/>
            <a:ext cx="1299844" cy="51689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1954276" y="604774"/>
            <a:ext cx="5366384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1954276" y="604774"/>
            <a:ext cx="5366384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34e43cc53c_0_39"/>
          <p:cNvSpPr txBox="1">
            <a:spLocks noGrp="1"/>
          </p:cNvSpPr>
          <p:nvPr>
            <p:ph type="title"/>
          </p:nvPr>
        </p:nvSpPr>
        <p:spPr>
          <a:xfrm>
            <a:off x="1619672" y="0"/>
            <a:ext cx="75243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65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1954276" y="604774"/>
            <a:ext cx="5366384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618236" y="875900"/>
            <a:ext cx="7523480" cy="146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/>
          <p:nvPr/>
        </p:nvSpPr>
        <p:spPr>
          <a:xfrm>
            <a:off x="2164397" y="4003040"/>
            <a:ext cx="4815205" cy="15240"/>
          </a:xfrm>
          <a:custGeom>
            <a:avLst/>
            <a:gdLst/>
            <a:ahLst/>
            <a:cxnLst/>
            <a:rect l="l" t="t" r="r" b="b"/>
            <a:pathLst>
              <a:path w="4815205" h="15239" extrusionOk="0">
                <a:moveTo>
                  <a:pt x="0" y="15240"/>
                </a:moveTo>
                <a:lnTo>
                  <a:pt x="4815205" y="0"/>
                </a:lnTo>
              </a:path>
            </a:pathLst>
          </a:custGeom>
          <a:noFill/>
          <a:ln w="12700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1"/>
          <p:cNvSpPr/>
          <p:nvPr/>
        </p:nvSpPr>
        <p:spPr>
          <a:xfrm>
            <a:off x="2222500" y="4828540"/>
            <a:ext cx="4815840" cy="15240"/>
          </a:xfrm>
          <a:custGeom>
            <a:avLst/>
            <a:gdLst/>
            <a:ahLst/>
            <a:cxnLst/>
            <a:rect l="l" t="t" r="r" b="b"/>
            <a:pathLst>
              <a:path w="4815840" h="15239" extrusionOk="0">
                <a:moveTo>
                  <a:pt x="0" y="15240"/>
                </a:moveTo>
                <a:lnTo>
                  <a:pt x="4815840" y="0"/>
                </a:lnTo>
              </a:path>
            </a:pathLst>
          </a:custGeom>
          <a:noFill/>
          <a:ln w="12700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148" y="841742"/>
            <a:ext cx="2200451" cy="69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1935479"/>
            <a:ext cx="5562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6367" y="1054663"/>
            <a:ext cx="1751248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 l="-5520" r="5519"/>
          <a:stretch/>
        </p:blipFill>
        <p:spPr>
          <a:xfrm>
            <a:off x="5811390" y="844556"/>
            <a:ext cx="1381201" cy="69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191FE4-5531-A9E7-E4ED-1AAF556BA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7139" y="3948957"/>
            <a:ext cx="5046562" cy="9489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5DCE9-967A-922A-6E8F-97C200F2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16" y="1648714"/>
            <a:ext cx="5366384" cy="1107996"/>
          </a:xfrm>
        </p:spPr>
        <p:txBody>
          <a:bodyPr/>
          <a:lstStyle/>
          <a:p>
            <a:pPr algn="ctr"/>
            <a:r>
              <a:rPr lang="es-PY" sz="3600" dirty="0"/>
              <a:t>Desafíos y Lecciones Aprendidas</a:t>
            </a:r>
          </a:p>
        </p:txBody>
      </p:sp>
    </p:spTree>
    <p:extLst>
      <p:ext uri="{BB962C8B-B14F-4D97-AF65-F5344CB8AC3E}">
        <p14:creationId xmlns:p14="http://schemas.microsoft.com/office/powerpoint/2010/main" val="41374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0"/>
          <p:cNvGrpSpPr/>
          <p:nvPr/>
        </p:nvGrpSpPr>
        <p:grpSpPr>
          <a:xfrm>
            <a:off x="0" y="0"/>
            <a:ext cx="9144000" cy="5143498"/>
            <a:chOff x="0" y="0"/>
            <a:chExt cx="9144000" cy="5143498"/>
          </a:xfrm>
        </p:grpSpPr>
        <p:pic>
          <p:nvPicPr>
            <p:cNvPr id="252" name="Google Shape;252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51434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10"/>
            <p:cNvSpPr/>
            <p:nvPr/>
          </p:nvSpPr>
          <p:spPr>
            <a:xfrm>
              <a:off x="1340485" y="987425"/>
              <a:ext cx="6769100" cy="3575685"/>
            </a:xfrm>
            <a:custGeom>
              <a:avLst/>
              <a:gdLst/>
              <a:ahLst/>
              <a:cxnLst/>
              <a:rect l="l" t="t" r="r" b="b"/>
              <a:pathLst>
                <a:path w="6769100" h="3575685" extrusionOk="0">
                  <a:moveTo>
                    <a:pt x="6769100" y="0"/>
                  </a:moveTo>
                  <a:lnTo>
                    <a:pt x="0" y="0"/>
                  </a:lnTo>
                  <a:lnTo>
                    <a:pt x="0" y="3575685"/>
                  </a:lnTo>
                  <a:lnTo>
                    <a:pt x="6769100" y="3575685"/>
                  </a:lnTo>
                  <a:lnTo>
                    <a:pt x="6769100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4" name="Google Shape;254;p10"/>
          <p:cNvSpPr txBox="1">
            <a:spLocks noGrp="1"/>
          </p:cNvSpPr>
          <p:nvPr>
            <p:ph type="title"/>
          </p:nvPr>
        </p:nvSpPr>
        <p:spPr>
          <a:xfrm>
            <a:off x="2588547" y="1272675"/>
            <a:ext cx="39669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FFFFF"/>
                </a:solidFill>
              </a:rPr>
              <a:t>Thank you very much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1867651" y="1708275"/>
            <a:ext cx="54087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9055" marR="527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Jazmin Ayala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Roa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Directorate of Multilateral Economic  Organizations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Ministry of Relations of Paraguay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+59521 414 8803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endParaRPr sz="145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4e43cc53c_0_11"/>
          <p:cNvSpPr txBox="1">
            <a:spLocks noGrp="1"/>
          </p:cNvSpPr>
          <p:nvPr>
            <p:ph type="title"/>
          </p:nvPr>
        </p:nvSpPr>
        <p:spPr>
          <a:xfrm>
            <a:off x="0" y="1139000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en-US" sz="2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Decree No. 7102, April 27</a:t>
            </a:r>
            <a:r>
              <a:rPr lang="en-US" sz="2300" b="1" baseline="30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2017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g134e43cc53c_0_11" descr="Ministerio de Relaciones Exteriores"/>
          <p:cNvPicPr preferRelativeResize="0"/>
          <p:nvPr/>
        </p:nvPicPr>
        <p:blipFill rotWithShape="1">
          <a:blip r:embed="rId3">
            <a:alphaModFix/>
          </a:blip>
          <a:srcRect l="46170" t="16839" r="10947"/>
          <a:stretch/>
        </p:blipFill>
        <p:spPr>
          <a:xfrm>
            <a:off x="3390201" y="98820"/>
            <a:ext cx="2531234" cy="113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34e43cc53c_0_11" descr="py_de_la_gente_cab.png"/>
          <p:cNvPicPr preferRelativeResize="0"/>
          <p:nvPr/>
        </p:nvPicPr>
        <p:blipFill rotWithShape="1">
          <a:blip r:embed="rId4">
            <a:alphaModFix/>
          </a:blip>
          <a:srcRect t="12902" b="29032"/>
          <a:stretch/>
        </p:blipFill>
        <p:spPr>
          <a:xfrm>
            <a:off x="6065398" y="98820"/>
            <a:ext cx="2172406" cy="105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134e43cc53c_0_11" descr="C:\Users\caromero\AppData\Local\Microsoft\Windows\Temporary Internet Files\Content.Outlook\HOPZXZS7\Logo-Comite-Nacional.png"/>
          <p:cNvPicPr preferRelativeResize="0"/>
          <p:nvPr/>
        </p:nvPicPr>
        <p:blipFill rotWithShape="1">
          <a:blip r:embed="rId5">
            <a:alphaModFix/>
          </a:blip>
          <a:srcRect l="13492" t="36577" r="15384" b="35143"/>
          <a:stretch/>
        </p:blipFill>
        <p:spPr>
          <a:xfrm>
            <a:off x="581837" y="103549"/>
            <a:ext cx="2714486" cy="107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134e43cc53c_0_11"/>
          <p:cNvPicPr preferRelativeResize="0"/>
          <p:nvPr/>
        </p:nvPicPr>
        <p:blipFill rotWithShape="1">
          <a:blip r:embed="rId6">
            <a:alphaModFix/>
          </a:blip>
          <a:srcRect l="8628" t="21866" r="10583" b="3784"/>
          <a:stretch/>
        </p:blipFill>
        <p:spPr>
          <a:xfrm>
            <a:off x="290502" y="1635646"/>
            <a:ext cx="8203971" cy="3426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1661" y="4330331"/>
            <a:ext cx="1141057" cy="48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5090" y="4348118"/>
            <a:ext cx="979672" cy="44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5729" y="4342193"/>
            <a:ext cx="1223543" cy="45961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/>
          <p:nvPr/>
        </p:nvSpPr>
        <p:spPr>
          <a:xfrm>
            <a:off x="3380738" y="2705514"/>
            <a:ext cx="1081467" cy="772560"/>
          </a:xfrm>
          <a:custGeom>
            <a:avLst/>
            <a:gdLst/>
            <a:ahLst/>
            <a:cxnLst/>
            <a:rect l="l" t="t" r="r" b="b"/>
            <a:pathLst>
              <a:path w="1147445" h="868045" extrusionOk="0">
                <a:moveTo>
                  <a:pt x="551814" y="0"/>
                </a:moveTo>
                <a:lnTo>
                  <a:pt x="0" y="868044"/>
                </a:lnTo>
                <a:lnTo>
                  <a:pt x="1147445" y="868044"/>
                </a:lnTo>
                <a:lnTo>
                  <a:pt x="551814" y="0"/>
                </a:lnTo>
                <a:close/>
              </a:path>
            </a:pathLst>
          </a:custGeom>
          <a:solidFill>
            <a:srgbClr val="F1A3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1954276" y="604774"/>
            <a:ext cx="5366384" cy="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PY" altLang="ko-KR" sz="20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Comité Nacional de Facilitación de Comercio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600075" y="875900"/>
            <a:ext cx="7962900" cy="27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42106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Private sector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2106670" y="2789899"/>
            <a:ext cx="477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5402146" y="2789894"/>
            <a:ext cx="477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2622169" y="3637026"/>
            <a:ext cx="14511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Public Institutions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3507175" y="3008475"/>
            <a:ext cx="82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MRE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2565E5A9-3D15-7757-53B7-09277BA454FE}"/>
              </a:ext>
            </a:extLst>
          </p:cNvPr>
          <p:cNvSpPr txBox="1"/>
          <p:nvPr/>
        </p:nvSpPr>
        <p:spPr>
          <a:xfrm>
            <a:off x="257209" y="1131589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Es un foro de concertación y coordinación público-privado, que conglomera </a:t>
            </a:r>
            <a:r>
              <a:rPr lang="es-PY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a 27 instituciones públicas </a:t>
            </a:r>
            <a:r>
              <a:rPr lang="es-PY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y </a:t>
            </a:r>
            <a:r>
              <a:rPr lang="es-PY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15 de los principales gremios y asociaciones del sector privado</a:t>
            </a:r>
            <a:r>
              <a:rPr lang="es-PY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; y está encargado de coordinar la aplicación del AFC y otras normas internacionales relativas a la facilitación del comercio en el Paraguay.</a:t>
            </a: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AB1C296-0464-679D-CDFD-328E665AB683}"/>
              </a:ext>
            </a:extLst>
          </p:cNvPr>
          <p:cNvSpPr txBox="1"/>
          <p:nvPr/>
        </p:nvSpPr>
        <p:spPr>
          <a:xfrm>
            <a:off x="2183677" y="91078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PY" altLang="ko-KR" sz="14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Foro de concertación</a:t>
            </a:r>
            <a:r>
              <a:rPr kumimoji="0" lang="es-PY" altLang="ko-KR" sz="1400" b="0" i="0" u="none" strike="noStrike" kern="1200" cap="none" spc="0" normalizeH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público-privado</a:t>
            </a:r>
            <a:endParaRPr kumimoji="0" lang="es-PY" altLang="ko-KR" sz="1400" b="0" i="0" u="none" strike="noStrike" kern="1200" cap="none" spc="0" normalizeH="0" baseline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FAA32CB7-FA65-05B9-BC5F-50BBED52D175}"/>
              </a:ext>
            </a:extLst>
          </p:cNvPr>
          <p:cNvGrpSpPr/>
          <p:nvPr/>
        </p:nvGrpSpPr>
        <p:grpSpPr>
          <a:xfrm>
            <a:off x="917037" y="1802736"/>
            <a:ext cx="5998053" cy="2788390"/>
            <a:chOff x="1521716" y="1275606"/>
            <a:chExt cx="5642572" cy="2726588"/>
          </a:xfrm>
          <a:solidFill>
            <a:srgbClr val="32AEB8"/>
          </a:solidFill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22902E31-FF74-3557-C6D4-D74753E92772}"/>
                </a:ext>
              </a:extLst>
            </p:cNvPr>
            <p:cNvGrpSpPr/>
            <p:nvPr/>
          </p:nvGrpSpPr>
          <p:grpSpPr>
            <a:xfrm>
              <a:off x="1521716" y="1596158"/>
              <a:ext cx="3168352" cy="2406036"/>
              <a:chOff x="1521716" y="1596158"/>
              <a:chExt cx="3168352" cy="2406036"/>
            </a:xfrm>
            <a:grpFill/>
          </p:grpSpPr>
          <p:grpSp>
            <p:nvGrpSpPr>
              <p:cNvPr id="23" name="Group 11">
                <a:extLst>
                  <a:ext uri="{FF2B5EF4-FFF2-40B4-BE49-F238E27FC236}">
                    <a16:creationId xmlns:a16="http://schemas.microsoft.com/office/drawing/2014/main" id="{24B0E2D7-F082-ADA1-F3F8-DC422B424956}"/>
                  </a:ext>
                </a:extLst>
              </p:cNvPr>
              <p:cNvGrpSpPr/>
              <p:nvPr/>
            </p:nvGrpSpPr>
            <p:grpSpPr>
              <a:xfrm>
                <a:off x="1521716" y="1596158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25" name="Donut 13">
                  <a:extLst>
                    <a:ext uri="{FF2B5EF4-FFF2-40B4-BE49-F238E27FC236}">
                      <a16:creationId xmlns:a16="http://schemas.microsoft.com/office/drawing/2014/main" id="{625F9BA3-AD61-DFCF-9DF7-635F0138BE54}"/>
                    </a:ext>
                  </a:extLst>
                </p:cNvPr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26" name="Right Arrow 14">
                  <a:extLst>
                    <a:ext uri="{FF2B5EF4-FFF2-40B4-BE49-F238E27FC236}">
                      <a16:creationId xmlns:a16="http://schemas.microsoft.com/office/drawing/2014/main" id="{CC8DD4E7-4457-1676-58A3-D8EB1A278B41}"/>
                    </a:ext>
                  </a:extLst>
                </p:cNvPr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</p:grpSp>
          <p:sp>
            <p:nvSpPr>
              <p:cNvPr id="24" name="Oval 12">
                <a:extLst>
                  <a:ext uri="{FF2B5EF4-FFF2-40B4-BE49-F238E27FC236}">
                    <a16:creationId xmlns:a16="http://schemas.microsoft.com/office/drawing/2014/main" id="{3CFDFB90-1D32-5496-BAA2-33755D0D4918}"/>
                  </a:ext>
                </a:extLst>
              </p:cNvPr>
              <p:cNvSpPr/>
              <p:nvPr/>
            </p:nvSpPr>
            <p:spPr>
              <a:xfrm>
                <a:off x="2167713" y="2261493"/>
                <a:ext cx="892524" cy="857238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Y" altLang="ko-KR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27</a:t>
                </a:r>
                <a:endParaRPr kumimoji="0" lang="ko-KR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649B354D-4970-AE25-5F2F-8525C8A1FE1D}"/>
                </a:ext>
              </a:extLst>
            </p:cNvPr>
            <p:cNvGrpSpPr/>
            <p:nvPr/>
          </p:nvGrpSpPr>
          <p:grpSpPr>
            <a:xfrm>
              <a:off x="3995936" y="1275606"/>
              <a:ext cx="3168352" cy="2406036"/>
              <a:chOff x="3851920" y="1401130"/>
              <a:chExt cx="3168352" cy="2406036"/>
            </a:xfrm>
            <a:grpFill/>
          </p:grpSpPr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id="{97CEF592-2183-D98E-9FCC-1B9EAF4F6D67}"/>
                  </a:ext>
                </a:extLst>
              </p:cNvPr>
              <p:cNvGrpSpPr/>
              <p:nvPr/>
            </p:nvGrpSpPr>
            <p:grpSpPr>
              <a:xfrm rot="10800000">
                <a:off x="3851920" y="1401130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21" name="Donut 9">
                  <a:extLst>
                    <a:ext uri="{FF2B5EF4-FFF2-40B4-BE49-F238E27FC236}">
                      <a16:creationId xmlns:a16="http://schemas.microsoft.com/office/drawing/2014/main" id="{1D72D073-AFCF-6E2B-1682-2AE26B1436CA}"/>
                    </a:ext>
                  </a:extLst>
                </p:cNvPr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22" name="Right Arrow 10">
                  <a:extLst>
                    <a:ext uri="{FF2B5EF4-FFF2-40B4-BE49-F238E27FC236}">
                      <a16:creationId xmlns:a16="http://schemas.microsoft.com/office/drawing/2014/main" id="{71F81353-A650-BDFB-C333-237E24877A77}"/>
                    </a:ext>
                  </a:extLst>
                </p:cNvPr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</p:grpSp>
          <p:sp>
            <p:nvSpPr>
              <p:cNvPr id="20" name="Oval 8">
                <a:extLst>
                  <a:ext uri="{FF2B5EF4-FFF2-40B4-BE49-F238E27FC236}">
                    <a16:creationId xmlns:a16="http://schemas.microsoft.com/office/drawing/2014/main" id="{50BDE7B5-F43B-D1A7-962C-BF81C4AAB085}"/>
                  </a:ext>
                </a:extLst>
              </p:cNvPr>
              <p:cNvSpPr/>
              <p:nvPr/>
            </p:nvSpPr>
            <p:spPr>
              <a:xfrm>
                <a:off x="5477446" y="2274833"/>
                <a:ext cx="901130" cy="880141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Y" altLang="ko-KR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rPr>
                  <a:t>15</a:t>
                </a:r>
                <a:endParaRPr kumimoji="0" lang="ko-KR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2343657" y="636015"/>
            <a:ext cx="43485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Establishment of the new CNFC structure</a:t>
            </a:r>
            <a:endParaRPr/>
          </a:p>
          <a:p>
            <a:pPr marL="635" lvl="0" indent="0" algn="ctr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Working groups and work plans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5" descr="http://www.cnfc.gov.py/wp-content/uploads/2021/08/CNFC-Estructura-para-plataforma-2-1024x724.jpg"/>
          <p:cNvPicPr preferRelativeResize="0"/>
          <p:nvPr/>
        </p:nvPicPr>
        <p:blipFill rotWithShape="1">
          <a:blip r:embed="rId3">
            <a:alphaModFix/>
          </a:blip>
          <a:srcRect t="4177"/>
          <a:stretch/>
        </p:blipFill>
        <p:spPr>
          <a:xfrm>
            <a:off x="1739725" y="1244350"/>
            <a:ext cx="5575475" cy="32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 flipV="1">
            <a:off x="1939081" y="0"/>
            <a:ext cx="5476553" cy="64188"/>
            <a:chOff x="1569493" y="491319"/>
            <a:chExt cx="4626591" cy="286603"/>
          </a:xfrm>
        </p:grpSpPr>
        <p:sp>
          <p:nvSpPr>
            <p:cNvPr id="4" name="Rectangle 9"/>
            <p:cNvSpPr/>
            <p:nvPr userDrawn="1"/>
          </p:nvSpPr>
          <p:spPr>
            <a:xfrm>
              <a:off x="1569493" y="491319"/>
              <a:ext cx="1542197" cy="2866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Rectangle 10"/>
            <p:cNvSpPr/>
            <p:nvPr userDrawn="1"/>
          </p:nvSpPr>
          <p:spPr>
            <a:xfrm>
              <a:off x="3111690" y="491319"/>
              <a:ext cx="1542197" cy="2866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ectangle 11"/>
            <p:cNvSpPr/>
            <p:nvPr userDrawn="1"/>
          </p:nvSpPr>
          <p:spPr>
            <a:xfrm>
              <a:off x="4653887" y="491319"/>
              <a:ext cx="1542197" cy="2866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7" name="Oval 1">
            <a:extLst>
              <a:ext uri="{FF2B5EF4-FFF2-40B4-BE49-F238E27FC236}">
                <a16:creationId xmlns:a16="http://schemas.microsoft.com/office/drawing/2014/main" id="{12496059-E14D-4D93-9689-B7942689C950}"/>
              </a:ext>
            </a:extLst>
          </p:cNvPr>
          <p:cNvSpPr/>
          <p:nvPr/>
        </p:nvSpPr>
        <p:spPr>
          <a:xfrm>
            <a:off x="3780403" y="2106264"/>
            <a:ext cx="1538957" cy="151843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C8ADB-520D-4B1B-858D-B0897E17FEEF}"/>
              </a:ext>
            </a:extLst>
          </p:cNvPr>
          <p:cNvSpPr txBox="1"/>
          <p:nvPr/>
        </p:nvSpPr>
        <p:spPr>
          <a:xfrm>
            <a:off x="3959539" y="2658574"/>
            <a:ext cx="118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CNFC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42A4F0BD-A5AD-4D81-82BE-88B4A6C5EC9B}"/>
              </a:ext>
            </a:extLst>
          </p:cNvPr>
          <p:cNvGrpSpPr/>
          <p:nvPr/>
        </p:nvGrpSpPr>
        <p:grpSpPr>
          <a:xfrm>
            <a:off x="2654797" y="850792"/>
            <a:ext cx="3768349" cy="3852262"/>
            <a:chOff x="2355806" y="1647580"/>
            <a:chExt cx="4360380" cy="4517724"/>
          </a:xfrm>
        </p:grpSpPr>
        <p:sp>
          <p:nvSpPr>
            <p:cNvPr id="10" name="Donut 5">
              <a:extLst>
                <a:ext uri="{FF2B5EF4-FFF2-40B4-BE49-F238E27FC236}">
                  <a16:creationId xmlns:a16="http://schemas.microsoft.com/office/drawing/2014/main" id="{5BAA5999-7891-442C-9AC4-6574B3F77E76}"/>
                </a:ext>
              </a:extLst>
            </p:cNvPr>
            <p:cNvSpPr/>
            <p:nvPr/>
          </p:nvSpPr>
          <p:spPr>
            <a:xfrm>
              <a:off x="2771800" y="2179613"/>
              <a:ext cx="3553643" cy="3553643"/>
            </a:xfrm>
            <a:prstGeom prst="donut">
              <a:avLst>
                <a:gd name="adj" fmla="val 246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F8B42397-E821-4EC3-BE3B-8866CF9C0E6C}"/>
                </a:ext>
              </a:extLst>
            </p:cNvPr>
            <p:cNvSpPr/>
            <p:nvPr/>
          </p:nvSpPr>
          <p:spPr>
            <a:xfrm>
              <a:off x="3059832" y="1647580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3C25BDDD-EE9B-4BD9-9099-AE17616DAFF9}"/>
                </a:ext>
              </a:extLst>
            </p:cNvPr>
            <p:cNvSpPr/>
            <p:nvPr/>
          </p:nvSpPr>
          <p:spPr>
            <a:xfrm>
              <a:off x="5020102" y="1647580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FD5BCE61-A568-4BA5-ADBB-D3FE36A5F620}"/>
                </a:ext>
              </a:extLst>
            </p:cNvPr>
            <p:cNvSpPr/>
            <p:nvPr/>
          </p:nvSpPr>
          <p:spPr>
            <a:xfrm>
              <a:off x="3059832" y="5101238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47DE6975-758E-490D-8C7E-AB3EF23ED21F}"/>
                </a:ext>
              </a:extLst>
            </p:cNvPr>
            <p:cNvSpPr/>
            <p:nvPr/>
          </p:nvSpPr>
          <p:spPr>
            <a:xfrm>
              <a:off x="5020102" y="5101238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E58A05AD-D2E7-46DB-A095-109800CFC451}"/>
                </a:ext>
              </a:extLst>
            </p:cNvPr>
            <p:cNvSpPr/>
            <p:nvPr/>
          </p:nvSpPr>
          <p:spPr>
            <a:xfrm>
              <a:off x="2355806" y="3378773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" name="Rounded Rectangle 11">
              <a:extLst>
                <a:ext uri="{FF2B5EF4-FFF2-40B4-BE49-F238E27FC236}">
                  <a16:creationId xmlns:a16="http://schemas.microsoft.com/office/drawing/2014/main" id="{21F589AD-1A41-4C5D-A745-179D2A61D3CC}"/>
                </a:ext>
              </a:extLst>
            </p:cNvPr>
            <p:cNvSpPr/>
            <p:nvPr/>
          </p:nvSpPr>
          <p:spPr>
            <a:xfrm>
              <a:off x="5652120" y="3378773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36238DC3-6EED-4E8D-8839-278D66273670}"/>
              </a:ext>
            </a:extLst>
          </p:cNvPr>
          <p:cNvGrpSpPr/>
          <p:nvPr/>
        </p:nvGrpSpPr>
        <p:grpSpPr>
          <a:xfrm>
            <a:off x="6141185" y="3881113"/>
            <a:ext cx="2503347" cy="1058484"/>
            <a:chOff x="1040485" y="3758324"/>
            <a:chExt cx="1991950" cy="1156071"/>
          </a:xfrm>
        </p:grpSpPr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DCB06478-F0F8-4595-8C4F-8EAF748F024F}"/>
                </a:ext>
              </a:extLst>
            </p:cNvPr>
            <p:cNvSpPr txBox="1"/>
            <p:nvPr/>
          </p:nvSpPr>
          <p:spPr>
            <a:xfrm>
              <a:off x="1043021" y="3758324"/>
              <a:ext cx="1989414" cy="27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Articulo</a:t>
              </a:r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7.8 del  AFC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BABBA998-3464-4D29-915D-494A609B5345}"/>
                </a:ext>
              </a:extLst>
            </p:cNvPr>
            <p:cNvSpPr txBox="1"/>
            <p:nvPr/>
          </p:nvSpPr>
          <p:spPr>
            <a:xfrm>
              <a:off x="1040485" y="3973170"/>
              <a:ext cx="1989414" cy="941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 </a:t>
              </a:r>
              <a:r>
                <a:rPr lang="es-PY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simplificación de trámites para permitir el levante rápido por lo menos de aquellas mercancías que hayan entrado a través de instalaciones de carga aérea (envíos urgentes).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5">
            <a:extLst>
              <a:ext uri="{FF2B5EF4-FFF2-40B4-BE49-F238E27FC236}">
                <a16:creationId xmlns:a16="http://schemas.microsoft.com/office/drawing/2014/main" id="{44E24FDB-97EC-4219-9594-5B1FE1DBCA0A}"/>
              </a:ext>
            </a:extLst>
          </p:cNvPr>
          <p:cNvGrpSpPr/>
          <p:nvPr/>
        </p:nvGrpSpPr>
        <p:grpSpPr>
          <a:xfrm>
            <a:off x="148315" y="3881114"/>
            <a:ext cx="2974031" cy="752667"/>
            <a:chOff x="993672" y="3698887"/>
            <a:chExt cx="1998939" cy="822060"/>
          </a:xfrm>
        </p:grpSpPr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2A715C55-F46A-423B-8B07-5B8BD18792EB}"/>
                </a:ext>
              </a:extLst>
            </p:cNvPr>
            <p:cNvSpPr txBox="1"/>
            <p:nvPr/>
          </p:nvSpPr>
          <p:spPr>
            <a:xfrm>
              <a:off x="993672" y="3698887"/>
              <a:ext cx="1989414" cy="27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Y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Articulo</a:t>
              </a:r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7.6 del  AFC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EC98FFD2-B1B4-4B96-886E-BC2E811A673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05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Y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 medición y publicación periódica y sistemática del plazo medio necesario para el levante de mercancías.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BB758766-30F7-4AF5-B77A-461882D4B052}"/>
              </a:ext>
            </a:extLst>
          </p:cNvPr>
          <p:cNvGrpSpPr/>
          <p:nvPr/>
        </p:nvGrpSpPr>
        <p:grpSpPr>
          <a:xfrm>
            <a:off x="6648262" y="2283609"/>
            <a:ext cx="2160240" cy="1206025"/>
            <a:chOff x="996814" y="3803401"/>
            <a:chExt cx="2141720" cy="1317216"/>
          </a:xfrm>
        </p:grpSpPr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id="{79E61604-301D-4138-B126-0761793EAB82}"/>
                </a:ext>
              </a:extLst>
            </p:cNvPr>
            <p:cNvSpPr txBox="1"/>
            <p:nvPr/>
          </p:nvSpPr>
          <p:spPr>
            <a:xfrm>
              <a:off x="1003197" y="3803401"/>
              <a:ext cx="1989414" cy="27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Articulo</a:t>
              </a:r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5.3 del  AFC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4EA8305A-0C6B-4720-BE8F-0744BBFD2634}"/>
                </a:ext>
              </a:extLst>
            </p:cNvPr>
            <p:cNvSpPr txBox="1"/>
            <p:nvPr/>
          </p:nvSpPr>
          <p:spPr>
            <a:xfrm>
              <a:off x="996814" y="4011314"/>
              <a:ext cx="2141720" cy="1109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Sobre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las </a:t>
              </a:r>
              <a:r>
                <a:rPr lang="es-PY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pruebas de laboratorio a que son sometidas las mercancías con fines de reglamentación </a:t>
              </a:r>
              <a:r>
                <a:rPr lang="es-PY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ali</a:t>
              </a:r>
              <a:r>
                <a:rPr lang="es-PY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</a:t>
              </a:r>
            </a:p>
            <a:p>
              <a:r>
                <a:rPr lang="es-PY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mentaria</a:t>
              </a:r>
              <a:r>
                <a:rPr lang="es-PY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agrícola o de otro tipo</a:t>
              </a:r>
            </a:p>
            <a:p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algn="r"/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1">
            <a:extLst>
              <a:ext uri="{FF2B5EF4-FFF2-40B4-BE49-F238E27FC236}">
                <a16:creationId xmlns:a16="http://schemas.microsoft.com/office/drawing/2014/main" id="{A0C0A177-4B09-4612-9D8D-A0CBBDAB724D}"/>
              </a:ext>
            </a:extLst>
          </p:cNvPr>
          <p:cNvGrpSpPr/>
          <p:nvPr/>
        </p:nvGrpSpPr>
        <p:grpSpPr>
          <a:xfrm>
            <a:off x="118441" y="717858"/>
            <a:ext cx="2974031" cy="1060442"/>
            <a:chOff x="993672" y="3698889"/>
            <a:chExt cx="1998939" cy="1158210"/>
          </a:xfrm>
        </p:grpSpPr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id="{47D8BE92-7E23-4A32-A3CC-1DF192C006E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Y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Artículo 1 del AFC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31">
              <a:extLst>
                <a:ext uri="{FF2B5EF4-FFF2-40B4-BE49-F238E27FC236}">
                  <a16:creationId xmlns:a16="http://schemas.microsoft.com/office/drawing/2014/main" id="{B0A5E7F2-F336-4683-872C-14809616DC7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941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Y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Los Miembros publicarán esa información "prontamente" y de "manera no discriminatoria y fácilmente accesible" para que los gobiernos, los comerciantes y otras partes interesadas puedan tener conocimiento de ella.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4">
            <a:extLst>
              <a:ext uri="{FF2B5EF4-FFF2-40B4-BE49-F238E27FC236}">
                <a16:creationId xmlns:a16="http://schemas.microsoft.com/office/drawing/2014/main" id="{53E6113D-3C1B-4B77-8F22-669A64AD0575}"/>
              </a:ext>
            </a:extLst>
          </p:cNvPr>
          <p:cNvGrpSpPr/>
          <p:nvPr/>
        </p:nvGrpSpPr>
        <p:grpSpPr>
          <a:xfrm>
            <a:off x="5998280" y="717858"/>
            <a:ext cx="3047036" cy="1368219"/>
            <a:chOff x="993672" y="3698889"/>
            <a:chExt cx="1998939" cy="1494360"/>
          </a:xfrm>
        </p:grpSpPr>
        <p:sp>
          <p:nvSpPr>
            <p:cNvPr id="30" name="TextBox 33">
              <a:extLst>
                <a:ext uri="{FF2B5EF4-FFF2-40B4-BE49-F238E27FC236}">
                  <a16:creationId xmlns:a16="http://schemas.microsoft.com/office/drawing/2014/main" id="{6964B0C9-092F-4B78-9616-279B027D5DF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Articulo</a:t>
              </a:r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 del  AFC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38AF0140-D783-4872-9AE9-896458C5F2F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77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 debe ofrecer a los comerciantes y otras partes interesadas oportunidades y un plazo razonable para formular observaciones sobre las propuestas relativas a la introducción o modificación de leyes y reglamentos administrativos relacionados con el comercio.</a:t>
              </a:r>
            </a:p>
          </p:txBody>
        </p:sp>
      </p:grpSp>
      <p:grpSp>
        <p:nvGrpSpPr>
          <p:cNvPr id="32" name="Group 27">
            <a:extLst>
              <a:ext uri="{FF2B5EF4-FFF2-40B4-BE49-F238E27FC236}">
                <a16:creationId xmlns:a16="http://schemas.microsoft.com/office/drawing/2014/main" id="{8BBCFBD0-A8BD-4B84-B27E-48627867BBAD}"/>
              </a:ext>
            </a:extLst>
          </p:cNvPr>
          <p:cNvGrpSpPr/>
          <p:nvPr/>
        </p:nvGrpSpPr>
        <p:grpSpPr>
          <a:xfrm>
            <a:off x="159037" y="2198334"/>
            <a:ext cx="2340811" cy="1242434"/>
            <a:chOff x="993672" y="3698888"/>
            <a:chExt cx="1998939" cy="1124862"/>
          </a:xfrm>
        </p:grpSpPr>
        <p:sp>
          <p:nvSpPr>
            <p:cNvPr id="33" name="TextBox 36">
              <a:extLst>
                <a:ext uri="{FF2B5EF4-FFF2-40B4-BE49-F238E27FC236}">
                  <a16:creationId xmlns:a16="http://schemas.microsoft.com/office/drawing/2014/main" id="{149B00F2-EABD-43A0-80EF-E4DB80340111}"/>
                </a:ext>
              </a:extLst>
            </p:cNvPr>
            <p:cNvSpPr txBox="1"/>
            <p:nvPr/>
          </p:nvSpPr>
          <p:spPr>
            <a:xfrm>
              <a:off x="993672" y="3698888"/>
              <a:ext cx="1989414" cy="39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Y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Articulo</a:t>
              </a:r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8 del  AFC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7">
              <a:extLst>
                <a:ext uri="{FF2B5EF4-FFF2-40B4-BE49-F238E27FC236}">
                  <a16:creationId xmlns:a16="http://schemas.microsoft.com/office/drawing/2014/main" id="{07F6943B-9B23-4669-A156-CC9B9405E891}"/>
                </a:ext>
              </a:extLst>
            </p:cNvPr>
            <p:cNvSpPr txBox="1"/>
            <p:nvPr/>
          </p:nvSpPr>
          <p:spPr>
            <a:xfrm>
              <a:off x="993673" y="3904200"/>
              <a:ext cx="1998938" cy="91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Y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Cooperación efectiva entre las autoridades aduaneras y otras autoridades competentes en las cuestiones relativas a la facilitación del comercio y el cumplimiento de los procedimientos aduaneros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  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41" name="40 Rectángulo"/>
          <p:cNvSpPr/>
          <p:nvPr/>
        </p:nvSpPr>
        <p:spPr>
          <a:xfrm>
            <a:off x="3387040" y="1115614"/>
            <a:ext cx="740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dirty="0">
                <a:solidFill>
                  <a:schemeClr val="bg1">
                    <a:lumMod val="50000"/>
                  </a:schemeClr>
                </a:solidFill>
              </a:rPr>
              <a:t>Art.1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5078688" y="107499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>
                <a:solidFill>
                  <a:schemeClr val="bg1">
                    <a:lumMod val="50000"/>
                  </a:schemeClr>
                </a:solidFill>
              </a:rPr>
              <a:t>Art.2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5540045" y="258912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>
                <a:solidFill>
                  <a:schemeClr val="bg1">
                    <a:lumMod val="50000"/>
                  </a:schemeClr>
                </a:solidFill>
              </a:rPr>
              <a:t>Art. 5.3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4948480" y="407782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>
                <a:solidFill>
                  <a:schemeClr val="bg1">
                    <a:lumMod val="50000"/>
                  </a:schemeClr>
                </a:solidFill>
              </a:rPr>
              <a:t>Art. 7.8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3263234" y="407782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>
                <a:solidFill>
                  <a:schemeClr val="bg1">
                    <a:lumMod val="50000"/>
                  </a:schemeClr>
                </a:solidFill>
              </a:rPr>
              <a:t>Art.7.6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2759202" y="260917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>
                <a:solidFill>
                  <a:schemeClr val="bg1">
                    <a:lumMod val="50000"/>
                  </a:schemeClr>
                </a:solidFill>
              </a:rPr>
              <a:t>Art.8</a:t>
            </a: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369377" y="64188"/>
            <a:ext cx="8439125" cy="662667"/>
          </a:xfrm>
        </p:spPr>
        <p:txBody>
          <a:bodyPr/>
          <a:lstStyle/>
          <a:p>
            <a:pPr algn="ctr"/>
            <a:r>
              <a:rPr lang="es-PY" altLang="ko-KR" sz="2800" dirty="0"/>
              <a:t>Grupos de Trabajo</a:t>
            </a:r>
          </a:p>
        </p:txBody>
      </p:sp>
    </p:spTree>
    <p:extLst>
      <p:ext uri="{BB962C8B-B14F-4D97-AF65-F5344CB8AC3E}">
        <p14:creationId xmlns:p14="http://schemas.microsoft.com/office/powerpoint/2010/main" val="157282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5876" y="0"/>
            <a:ext cx="9144000" cy="884466"/>
          </a:xfrm>
        </p:spPr>
        <p:txBody>
          <a:bodyPr/>
          <a:lstStyle/>
          <a:p>
            <a:r>
              <a:rPr lang="es-CL" sz="2800" b="1" dirty="0">
                <a:solidFill>
                  <a:schemeClr val="accent5">
                    <a:lumMod val="50000"/>
                  </a:schemeClr>
                </a:solidFill>
              </a:rPr>
              <a:t>PRINCIPALES DESAFÍOS DEL CNFC</a:t>
            </a:r>
            <a:endParaRPr lang="es-PY" sz="2800" dirty="0"/>
          </a:p>
        </p:txBody>
      </p:sp>
      <p:sp>
        <p:nvSpPr>
          <p:cNvPr id="4" name="Google Shape;369;p34"/>
          <p:cNvSpPr>
            <a:spLocks noChangeArrowheads="1"/>
          </p:cNvSpPr>
          <p:nvPr/>
        </p:nvSpPr>
        <p:spPr bwMode="auto">
          <a:xfrm>
            <a:off x="5717260" y="3105651"/>
            <a:ext cx="473075" cy="473075"/>
          </a:xfrm>
          <a:prstGeom prst="ellipse">
            <a:avLst/>
          </a:prstGeom>
          <a:solidFill>
            <a:srgbClr val="FFA4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6" name="Google Shape;371;p34"/>
          <p:cNvSpPr>
            <a:spLocks noChangeArrowheads="1"/>
          </p:cNvSpPr>
          <p:nvPr/>
        </p:nvSpPr>
        <p:spPr bwMode="auto">
          <a:xfrm>
            <a:off x="1475656" y="987513"/>
            <a:ext cx="473075" cy="473075"/>
          </a:xfrm>
          <a:prstGeom prst="ellipse">
            <a:avLst/>
          </a:prstGeom>
          <a:solidFill>
            <a:srgbClr val="DD7E6B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8" name="Google Shape;373;p34"/>
          <p:cNvSpPr>
            <a:spLocks noChangeArrowheads="1"/>
          </p:cNvSpPr>
          <p:nvPr/>
        </p:nvSpPr>
        <p:spPr bwMode="auto">
          <a:xfrm>
            <a:off x="7539818" y="987513"/>
            <a:ext cx="473075" cy="473075"/>
          </a:xfrm>
          <a:prstGeom prst="ellipse">
            <a:avLst/>
          </a:prstGeom>
          <a:solidFill>
            <a:srgbClr val="ED0036">
              <a:alpha val="71371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9" name="Google Shape;374;p34"/>
          <p:cNvSpPr>
            <a:spLocks noChangeArrowheads="1"/>
          </p:cNvSpPr>
          <p:nvPr/>
        </p:nvSpPr>
        <p:spPr bwMode="auto">
          <a:xfrm>
            <a:off x="1931692" y="3161213"/>
            <a:ext cx="473075" cy="473075"/>
          </a:xfrm>
          <a:prstGeom prst="ellipse">
            <a:avLst/>
          </a:prstGeom>
          <a:solidFill>
            <a:srgbClr val="FFD966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0" name="Google Shape;376;p34"/>
          <p:cNvSpPr txBox="1">
            <a:spLocks/>
          </p:cNvSpPr>
          <p:nvPr/>
        </p:nvSpPr>
        <p:spPr>
          <a:xfrm>
            <a:off x="784300" y="3705652"/>
            <a:ext cx="3015012" cy="8934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ct val="0"/>
              </a:spcAft>
              <a:buClr>
                <a:srgbClr val="CCCCCC"/>
              </a:buClr>
              <a:buFont typeface="Nunito Sans" charset="0"/>
              <a:buNone/>
            </a:pPr>
            <a:r>
              <a:rPr lang="es-PY" sz="1800" b="1" dirty="0">
                <a:solidFill>
                  <a:srgbClr val="666666"/>
                </a:solidFill>
                <a:latin typeface="Nunito Sans" charset="0"/>
                <a:cs typeface="Arial" charset="0"/>
                <a:sym typeface="Nunito Sans" charset="0"/>
              </a:rPr>
              <a:t>DIFERENCIAS </a:t>
            </a:r>
            <a:r>
              <a:rPr lang="es-PY" sz="1800" b="1">
                <a:solidFill>
                  <a:srgbClr val="666666"/>
                </a:solidFill>
                <a:latin typeface="Nunito Sans" charset="0"/>
                <a:cs typeface="Arial" charset="0"/>
                <a:sym typeface="Nunito Sans" charset="0"/>
              </a:rPr>
              <a:t>DE AVANCE       TECNOLÓGICO DE                      LAS  </a:t>
            </a:r>
            <a:r>
              <a:rPr lang="es-PY" sz="1800" b="1" dirty="0">
                <a:solidFill>
                  <a:srgbClr val="666666"/>
                </a:solidFill>
                <a:latin typeface="Nunito Sans" charset="0"/>
                <a:cs typeface="Arial" charset="0"/>
                <a:sym typeface="Nunito Sans" charset="0"/>
              </a:rPr>
              <a:t>INSTITUCIONES</a:t>
            </a:r>
            <a:endParaRPr lang="es-ES" sz="1800" dirty="0">
              <a:solidFill>
                <a:srgbClr val="666666"/>
              </a:solidFill>
              <a:latin typeface="Nunito Sans" charset="0"/>
              <a:cs typeface="Arial" charset="0"/>
              <a:sym typeface="Nunito Sans" charset="0"/>
            </a:endParaRPr>
          </a:p>
        </p:txBody>
      </p:sp>
      <p:sp>
        <p:nvSpPr>
          <p:cNvPr id="11" name="Google Shape;377;p34"/>
          <p:cNvSpPr txBox="1">
            <a:spLocks/>
          </p:cNvSpPr>
          <p:nvPr/>
        </p:nvSpPr>
        <p:spPr>
          <a:xfrm>
            <a:off x="4815316" y="3622749"/>
            <a:ext cx="2276964" cy="10592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ct val="0"/>
              </a:spcAft>
              <a:buClr>
                <a:srgbClr val="CCCCCC"/>
              </a:buClr>
              <a:buFont typeface="Nunito Sans" charset="0"/>
              <a:buNone/>
            </a:pPr>
            <a:r>
              <a:rPr lang="es-PY" sz="1800" b="1" dirty="0">
                <a:solidFill>
                  <a:srgbClr val="666666"/>
                </a:solidFill>
                <a:latin typeface="Nunito Sans" charset="0"/>
                <a:cs typeface="Arial" charset="0"/>
                <a:sym typeface="Nunito Sans" charset="0"/>
              </a:rPr>
              <a:t>MAYOR PROVECHO </a:t>
            </a:r>
          </a:p>
          <a:p>
            <a:pPr marL="0" indent="0" algn="ctr">
              <a:lnSpc>
                <a:spcPct val="115000"/>
              </a:lnSpc>
              <a:spcAft>
                <a:spcPct val="0"/>
              </a:spcAft>
              <a:buClr>
                <a:srgbClr val="CCCCCC"/>
              </a:buClr>
              <a:buFont typeface="Nunito Sans" charset="0"/>
              <a:buNone/>
            </a:pPr>
            <a:r>
              <a:rPr lang="es-PY" sz="1800" b="1" dirty="0">
                <a:solidFill>
                  <a:srgbClr val="666666"/>
                </a:solidFill>
                <a:latin typeface="Nunito Sans" charset="0"/>
                <a:cs typeface="Arial" charset="0"/>
                <a:sym typeface="Nunito Sans" charset="0"/>
              </a:rPr>
              <a:t>DE LA COOPERACIÓN</a:t>
            </a:r>
            <a:endParaRPr lang="es-ES" sz="1800" dirty="0">
              <a:solidFill>
                <a:srgbClr val="666666"/>
              </a:solidFill>
              <a:latin typeface="Nunito Sans" charset="0"/>
              <a:cs typeface="Arial" charset="0"/>
              <a:sym typeface="Nunito Sans" charset="0"/>
            </a:endParaRPr>
          </a:p>
        </p:txBody>
      </p:sp>
      <p:sp>
        <p:nvSpPr>
          <p:cNvPr id="13" name="Google Shape;380;p34"/>
          <p:cNvSpPr txBox="1">
            <a:spLocks/>
          </p:cNvSpPr>
          <p:nvPr/>
        </p:nvSpPr>
        <p:spPr>
          <a:xfrm>
            <a:off x="611560" y="1632487"/>
            <a:ext cx="2510956" cy="970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ct val="0"/>
              </a:spcAft>
              <a:buClr>
                <a:srgbClr val="CCCCCC"/>
              </a:buClr>
              <a:buFont typeface="Nunito Sans" charset="0"/>
              <a:buNone/>
            </a:pPr>
            <a:r>
              <a:rPr lang="es-PY" sz="1800" b="1" dirty="0">
                <a:solidFill>
                  <a:srgbClr val="666666"/>
                </a:solidFill>
                <a:latin typeface="Nunito Sans" charset="0"/>
                <a:cs typeface="Arial" charset="0"/>
                <a:sym typeface="Nunito Sans" charset="0"/>
              </a:rPr>
              <a:t>CRECIENTE NÚMERO DE INTERESADOS EN </a:t>
            </a:r>
          </a:p>
          <a:p>
            <a:pPr marL="0" indent="0" algn="ctr">
              <a:lnSpc>
                <a:spcPct val="115000"/>
              </a:lnSpc>
              <a:spcAft>
                <a:spcPct val="0"/>
              </a:spcAft>
              <a:buClr>
                <a:srgbClr val="CCCCCC"/>
              </a:buClr>
              <a:buFont typeface="Nunito Sans" charset="0"/>
              <a:buNone/>
            </a:pPr>
            <a:r>
              <a:rPr lang="es-PY" sz="1800" b="1" dirty="0">
                <a:solidFill>
                  <a:srgbClr val="666666"/>
                </a:solidFill>
                <a:latin typeface="Nunito Sans" charset="0"/>
                <a:cs typeface="Arial" charset="0"/>
                <a:sym typeface="Nunito Sans" charset="0"/>
              </a:rPr>
              <a:t>PARTICICIPAR </a:t>
            </a:r>
          </a:p>
          <a:p>
            <a:pPr marL="0" indent="0" algn="ctr">
              <a:lnSpc>
                <a:spcPct val="115000"/>
              </a:lnSpc>
              <a:spcAft>
                <a:spcPct val="0"/>
              </a:spcAft>
              <a:buClr>
                <a:srgbClr val="CCCCCC"/>
              </a:buClr>
              <a:buFont typeface="Nunito Sans" charset="0"/>
              <a:buNone/>
            </a:pPr>
            <a:r>
              <a:rPr lang="es-PY" sz="1800" b="1" dirty="0">
                <a:solidFill>
                  <a:srgbClr val="666666"/>
                </a:solidFill>
                <a:latin typeface="Nunito Sans" charset="0"/>
                <a:cs typeface="Arial" charset="0"/>
                <a:sym typeface="Nunito Sans" charset="0"/>
              </a:rPr>
              <a:t>NO AGREMIADOS</a:t>
            </a:r>
            <a:endParaRPr lang="es-ES" sz="1800" dirty="0">
              <a:solidFill>
                <a:srgbClr val="666666"/>
              </a:solidFill>
              <a:latin typeface="Nunito Sans" charset="0"/>
              <a:cs typeface="Arial" charset="0"/>
              <a:sym typeface="Nunito Sans" charset="0"/>
            </a:endParaRPr>
          </a:p>
        </p:txBody>
      </p:sp>
      <p:sp>
        <p:nvSpPr>
          <p:cNvPr id="15" name="Google Shape;382;p34"/>
          <p:cNvSpPr txBox="1">
            <a:spLocks/>
          </p:cNvSpPr>
          <p:nvPr/>
        </p:nvSpPr>
        <p:spPr>
          <a:xfrm>
            <a:off x="6732240" y="1632487"/>
            <a:ext cx="2088232" cy="7917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ct val="0"/>
              </a:spcAft>
              <a:buClr>
                <a:srgbClr val="CCCCCC"/>
              </a:buClr>
              <a:buFont typeface="Nunito Sans" charset="0"/>
              <a:buNone/>
            </a:pPr>
            <a:r>
              <a:rPr lang="es-ES" sz="1800" b="1" dirty="0">
                <a:solidFill>
                  <a:srgbClr val="666666"/>
                </a:solidFill>
                <a:latin typeface="Nunito Sans" charset="0"/>
                <a:cs typeface="Arial" charset="0"/>
                <a:sym typeface="Nunito Sans" charset="0"/>
              </a:rPr>
              <a:t>FRECUENCIA DE </a:t>
            </a:r>
          </a:p>
          <a:p>
            <a:pPr marL="0" indent="0" algn="ctr">
              <a:lnSpc>
                <a:spcPct val="115000"/>
              </a:lnSpc>
              <a:spcAft>
                <a:spcPct val="0"/>
              </a:spcAft>
              <a:buClr>
                <a:srgbClr val="CCCCCC"/>
              </a:buClr>
              <a:buFont typeface="Nunito Sans" charset="0"/>
              <a:buNone/>
            </a:pPr>
            <a:r>
              <a:rPr lang="es-ES" sz="1800" b="1" dirty="0">
                <a:solidFill>
                  <a:srgbClr val="666666"/>
                </a:solidFill>
                <a:latin typeface="Nunito Sans" charset="0"/>
                <a:cs typeface="Arial" charset="0"/>
                <a:sym typeface="Nunito Sans" charset="0"/>
              </a:rPr>
              <a:t>LAS REUNIONES Y </a:t>
            </a:r>
          </a:p>
          <a:p>
            <a:pPr marL="0" indent="0" algn="ctr">
              <a:lnSpc>
                <a:spcPct val="115000"/>
              </a:lnSpc>
              <a:spcAft>
                <a:spcPct val="0"/>
              </a:spcAft>
              <a:buClr>
                <a:srgbClr val="CCCCCC"/>
              </a:buClr>
              <a:buFont typeface="Nunito Sans" charset="0"/>
              <a:buNone/>
            </a:pPr>
            <a:r>
              <a:rPr lang="es-ES" sz="1800" b="1" dirty="0">
                <a:solidFill>
                  <a:srgbClr val="666666"/>
                </a:solidFill>
                <a:latin typeface="Nunito Sans" charset="0"/>
                <a:cs typeface="Arial" charset="0"/>
                <a:sym typeface="Nunito Sans" charset="0"/>
              </a:rPr>
              <a:t>TOMA DE DECISIÓN </a:t>
            </a:r>
          </a:p>
          <a:p>
            <a:pPr marL="0" indent="0" algn="ctr">
              <a:lnSpc>
                <a:spcPct val="115000"/>
              </a:lnSpc>
              <a:spcAft>
                <a:spcPct val="0"/>
              </a:spcAft>
              <a:buClr>
                <a:srgbClr val="CCCCCC"/>
              </a:buClr>
              <a:buFont typeface="Nunito Sans" charset="0"/>
              <a:buNone/>
            </a:pPr>
            <a:endParaRPr lang="es-ES" sz="1800" dirty="0">
              <a:solidFill>
                <a:srgbClr val="666666"/>
              </a:solidFill>
              <a:latin typeface="Nunito Sans" charset="0"/>
              <a:cs typeface="Arial" charset="0"/>
              <a:sym typeface="Nunito Sans" charset="0"/>
            </a:endParaRPr>
          </a:p>
          <a:p>
            <a:pPr marL="0" indent="0">
              <a:lnSpc>
                <a:spcPct val="115000"/>
              </a:lnSpc>
              <a:spcAft>
                <a:spcPct val="0"/>
              </a:spcAft>
              <a:buClr>
                <a:srgbClr val="CCCCCC"/>
              </a:buClr>
              <a:buFont typeface="Nunito Sans" charset="0"/>
              <a:buNone/>
            </a:pPr>
            <a:endParaRPr lang="es-ES" sz="1600" dirty="0">
              <a:solidFill>
                <a:srgbClr val="666666"/>
              </a:solidFill>
              <a:latin typeface="Nunito Sans" charset="0"/>
              <a:cs typeface="Arial" charset="0"/>
              <a:sym typeface="Nunito Sans" charset="0"/>
            </a:endParaRPr>
          </a:p>
        </p:txBody>
      </p:sp>
      <p:sp>
        <p:nvSpPr>
          <p:cNvPr id="12" name="Google Shape;373;p34">
            <a:extLst>
              <a:ext uri="{FF2B5EF4-FFF2-40B4-BE49-F238E27FC236}">
                <a16:creationId xmlns:a16="http://schemas.microsoft.com/office/drawing/2014/main" id="{C386BE80-F19C-4942-910B-E2FAB9C0C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024" y="987514"/>
            <a:ext cx="473075" cy="473075"/>
          </a:xfrm>
          <a:prstGeom prst="ellipse">
            <a:avLst/>
          </a:prstGeom>
          <a:solidFill>
            <a:srgbClr val="ED0036">
              <a:alpha val="71371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 dirty="0">
              <a:highlight>
                <a:srgbClr val="00FF00"/>
              </a:highligh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E8AE0F-6F8E-6442-8CA6-3BE2CED002CD}"/>
              </a:ext>
            </a:extLst>
          </p:cNvPr>
          <p:cNvSpPr txBox="1"/>
          <p:nvPr/>
        </p:nvSpPr>
        <p:spPr>
          <a:xfrm>
            <a:off x="3347864" y="1563638"/>
            <a:ext cx="2369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>
                <a:solidFill>
                  <a:srgbClr val="666666"/>
                </a:solidFill>
                <a:latin typeface="Nunito Sans" charset="0"/>
                <a:cs typeface="Arial" charset="0"/>
              </a:rPr>
              <a:t>COORDINAR</a:t>
            </a:r>
          </a:p>
          <a:p>
            <a:pPr algn="ctr"/>
            <a:r>
              <a:rPr lang="es-PY" b="1" dirty="0">
                <a:solidFill>
                  <a:srgbClr val="666666"/>
                </a:solidFill>
                <a:latin typeface="Nunito Sans" charset="0"/>
                <a:cs typeface="Arial" charset="0"/>
              </a:rPr>
              <a:t>NOTIFICACIONES</a:t>
            </a:r>
          </a:p>
          <a:p>
            <a:pPr algn="ctr"/>
            <a:endParaRPr lang="es-PY" b="1" dirty="0">
              <a:solidFill>
                <a:srgbClr val="666666"/>
              </a:solidFill>
              <a:latin typeface="Nunito Sans" charset="0"/>
              <a:cs typeface="Arial" charset="0"/>
            </a:endParaRPr>
          </a:p>
          <a:p>
            <a:pPr algn="ctr"/>
            <a:r>
              <a:rPr lang="es-PY" b="1" dirty="0">
                <a:solidFill>
                  <a:srgbClr val="666666"/>
                </a:solidFill>
                <a:latin typeface="Nunito Sans" charset="0"/>
                <a:cs typeface="Arial" charset="0"/>
              </a:rPr>
              <a:t>ACTUALIZACIÓN DE </a:t>
            </a:r>
          </a:p>
          <a:p>
            <a:pPr algn="ctr"/>
            <a:r>
              <a:rPr lang="es-PY" b="1" dirty="0">
                <a:solidFill>
                  <a:srgbClr val="666666"/>
                </a:solidFill>
                <a:latin typeface="Nunito Sans" charset="0"/>
                <a:cs typeface="Arial" charset="0"/>
              </a:rPr>
              <a:t>NORMATIVA</a:t>
            </a:r>
          </a:p>
        </p:txBody>
      </p:sp>
    </p:spTree>
    <p:extLst>
      <p:ext uri="{BB962C8B-B14F-4D97-AF65-F5344CB8AC3E}">
        <p14:creationId xmlns:p14="http://schemas.microsoft.com/office/powerpoint/2010/main" val="189798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5136515" y="4322445"/>
            <a:ext cx="3745865" cy="547369"/>
            <a:chOff x="5136515" y="4322445"/>
            <a:chExt cx="3745865" cy="547369"/>
          </a:xfrm>
        </p:grpSpPr>
        <p:pic>
          <p:nvPicPr>
            <p:cNvPr id="147" name="Google Shape;147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95415" y="4326254"/>
              <a:ext cx="1212214" cy="543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41615" y="4322445"/>
              <a:ext cx="1040765" cy="503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36515" y="4326254"/>
              <a:ext cx="1299844" cy="5168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581025" y="952500"/>
            <a:ext cx="79821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The Committee in the Pandemic Context</a:t>
            </a:r>
            <a:endParaRPr sz="2300"/>
          </a:p>
        </p:txBody>
      </p:sp>
      <p:sp>
        <p:nvSpPr>
          <p:cNvPr id="151" name="Google Shape;151;p4"/>
          <p:cNvSpPr txBox="1"/>
          <p:nvPr/>
        </p:nvSpPr>
        <p:spPr>
          <a:xfrm>
            <a:off x="581025" y="1404111"/>
            <a:ext cx="67284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84835" marR="0" lvl="0" indent="-509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Cross-border flow of goods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835" marR="0" lvl="0" indent="-509269" algn="l" rtl="0">
              <a:lnSpc>
                <a:spcPct val="119464"/>
              </a:lnSpc>
              <a:spcBef>
                <a:spcPts val="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Reorganization of bureaucratic structures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835" marR="1726564" lvl="0" indent="-508000" algn="l" rtl="0">
              <a:lnSpc>
                <a:spcPct val="118214"/>
              </a:lnSpc>
              <a:spcBef>
                <a:spcPts val="13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Digitization and simplification  of procedures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FBFCF9-D8CE-3A16-C9CC-79F8C3BA2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76" y="716280"/>
            <a:ext cx="7370932" cy="34747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4D5B0C-51B6-8B70-5890-E50C9C3AF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B1CCD5-E0E8-6E8F-0EA3-40A6ABC23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1" y="792480"/>
            <a:ext cx="7579874" cy="33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4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25FB82-8FD2-0EB9-4AE4-8DD538119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50" y="765954"/>
            <a:ext cx="7361499" cy="36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81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387</Words>
  <Application>Microsoft Office PowerPoint</Application>
  <PresentationFormat>On-screen Show (16:9)</PresentationFormat>
  <Paragraphs>61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Nunito Sans</vt:lpstr>
      <vt:lpstr>Office Theme</vt:lpstr>
      <vt:lpstr>PowerPoint Presentation</vt:lpstr>
      <vt:lpstr>Decree No. 7102, April 27th, 2017</vt:lpstr>
      <vt:lpstr>Comité Nacional de Facilitación de Comercio</vt:lpstr>
      <vt:lpstr>Establishment of the new CNFC structure Working groups and work plans</vt:lpstr>
      <vt:lpstr>Grupos de Trabajo</vt:lpstr>
      <vt:lpstr>PRINCIPALES DESAFÍOS DEL CNFC</vt:lpstr>
      <vt:lpstr>The Committee in the Pandemic Context</vt:lpstr>
      <vt:lpstr>PowerPoint Presentation</vt:lpstr>
      <vt:lpstr>PowerPoint Presentation</vt:lpstr>
      <vt:lpstr>Desafíos y Lecciones Aprendidas</vt:lpstr>
      <vt:lpstr>Thank you very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 AR</dc:creator>
  <cp:lastModifiedBy>Nnana Mmanyabela Pheto</cp:lastModifiedBy>
  <cp:revision>6</cp:revision>
  <dcterms:created xsi:type="dcterms:W3CDTF">2022-06-14T21:28:21Z</dcterms:created>
  <dcterms:modified xsi:type="dcterms:W3CDTF">2022-06-17T09:38:40Z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2022-06-14T00:00:00Z</vt:filetime>
  </property>
</Properties>
</file>