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93" r:id="rId5"/>
    <p:sldId id="300" r:id="rId6"/>
    <p:sldId id="294" r:id="rId7"/>
    <p:sldId id="295" r:id="rId8"/>
    <p:sldId id="296" r:id="rId9"/>
    <p:sldId id="297" r:id="rId10"/>
    <p:sldId id="298" r:id="rId11"/>
    <p:sldId id="299" r:id="rId12"/>
    <p:sldId id="286" r:id="rId13"/>
  </p:sldIdLst>
  <p:sldSz cx="12192000" cy="6858000"/>
  <p:notesSz cx="6858000" cy="9144000"/>
  <p:defaultTextStyle>
    <a:defPPr>
      <a:defRPr lang="en-M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9526"/>
    <a:srgbClr val="283071"/>
    <a:srgbClr val="0056A4"/>
    <a:srgbClr val="E74011"/>
    <a:srgbClr val="8AB44F"/>
    <a:srgbClr val="E7E6E6"/>
    <a:srgbClr val="4D4A49"/>
    <a:srgbClr val="165CA7"/>
    <a:srgbClr val="82B44F"/>
    <a:srgbClr val="DC0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DF7403FE-69A2-CDD9-1600-CCAEB9956D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89752-0AAF-4AE4-8300-19D552E2E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151063"/>
            <a:ext cx="5848350" cy="2387600"/>
          </a:xfrm>
        </p:spPr>
        <p:txBody>
          <a:bodyPr anchor="t">
            <a:normAutofit/>
          </a:bodyPr>
          <a:lstStyle>
            <a:lvl1pPr algn="ctr">
              <a:defRPr sz="6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CEC790-411A-4F18-B729-5D4D55EF7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4711112"/>
            <a:ext cx="5848350" cy="9953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190F6-5E47-414C-B89D-3111363B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29A17-D01C-461D-AD7B-BD2FC01D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442855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255318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dotted line&#10;&#10;Description automatically generated">
            <a:extLst>
              <a:ext uri="{FF2B5EF4-FFF2-40B4-BE49-F238E27FC236}">
                <a16:creationId xmlns:a16="http://schemas.microsoft.com/office/drawing/2014/main" id="{B236BC70-40FA-B9C5-5FED-2E0905D9E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588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0056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849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250866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3A8E3A-F2E4-4F83-3835-A1E981CB6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752" y="0"/>
            <a:ext cx="12229751" cy="6721475"/>
          </a:xfrm>
          <a:prstGeom prst="rect">
            <a:avLst/>
          </a:prstGeom>
        </p:spPr>
      </p:pic>
      <p:pic>
        <p:nvPicPr>
          <p:cNvPr id="8" name="Picture 7" descr="A blue and white dotted line&#10;&#10;Description automatically generated">
            <a:extLst>
              <a:ext uri="{FF2B5EF4-FFF2-40B4-BE49-F238E27FC236}">
                <a16:creationId xmlns:a16="http://schemas.microsoft.com/office/drawing/2014/main" id="{B236BC70-40FA-B9C5-5FED-2E0905D9ED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52" y="0"/>
            <a:ext cx="12229751" cy="6753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605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0056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136455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232098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background with white lines&#10;&#10;Description automatically generated">
            <a:extLst>
              <a:ext uri="{FF2B5EF4-FFF2-40B4-BE49-F238E27FC236}">
                <a16:creationId xmlns:a16="http://schemas.microsoft.com/office/drawing/2014/main" id="{40C72ECE-3F38-2C30-2B55-BD91C8F73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2B69D-5E29-4CD0-ADD2-C44EB6F1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01" y="4428384"/>
            <a:ext cx="5431298" cy="1574236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B901C-8E21-4119-A164-F55771C4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301" y="5866210"/>
            <a:ext cx="4655574" cy="490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AC45D-B62B-45BD-8B01-77730E26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50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33733-ED30-4B57-80FC-26CB23FFB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D8F5-A793-4C68-A330-C3162E39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276163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background with white lines&#10;&#10;Description automatically generated">
            <a:extLst>
              <a:ext uri="{FF2B5EF4-FFF2-40B4-BE49-F238E27FC236}">
                <a16:creationId xmlns:a16="http://schemas.microsoft.com/office/drawing/2014/main" id="{EF93A22F-986D-8FA4-B784-62375404A1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2B69D-5E29-4CD0-ADD2-C44EB6F1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01" y="4428384"/>
            <a:ext cx="5431298" cy="1574236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B901C-8E21-4119-A164-F55771C4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301" y="5866210"/>
            <a:ext cx="4655574" cy="490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AC45D-B62B-45BD-8B01-77730E26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33733-ED30-4B57-80FC-26CB23FFB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D8F5-A793-4C68-A330-C3162E39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2335699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35122027-06B8-25C5-3E3F-B332F775F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2B69D-5E29-4CD0-ADD2-C44EB6F1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01" y="4428384"/>
            <a:ext cx="5431298" cy="1574236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B901C-8E21-4119-A164-F55771C4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301" y="5866210"/>
            <a:ext cx="4655574" cy="490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AC45D-B62B-45BD-8B01-77730E26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33733-ED30-4B57-80FC-26CB23FFB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D8F5-A793-4C68-A330-C3162E39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3327731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AB2B-3296-432C-AE96-1D6165D4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309914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871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small dots&#10;&#10;Description automatically generated">
            <a:extLst>
              <a:ext uri="{FF2B5EF4-FFF2-40B4-BE49-F238E27FC236}">
                <a16:creationId xmlns:a16="http://schemas.microsoft.com/office/drawing/2014/main" id="{21EF40A7-EA85-202D-05E2-245FFA5DB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85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88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red dotted line on a white background&#10;&#10;Description automatically generated">
            <a:extLst>
              <a:ext uri="{FF2B5EF4-FFF2-40B4-BE49-F238E27FC236}">
                <a16:creationId xmlns:a16="http://schemas.microsoft.com/office/drawing/2014/main" id="{F2A76268-C9F3-8BD1-1521-4F0C70A2D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38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E740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9151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38332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urface with small dots&#10;&#10;Description automatically generated">
            <a:extLst>
              <a:ext uri="{FF2B5EF4-FFF2-40B4-BE49-F238E27FC236}">
                <a16:creationId xmlns:a16="http://schemas.microsoft.com/office/drawing/2014/main" id="{2743707B-039A-C83C-5E28-9EA33656A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ontent Placeholder 4" descr="A red dotted line on a white background&#10;&#10;Description automatically generated">
            <a:extLst>
              <a:ext uri="{FF2B5EF4-FFF2-40B4-BE49-F238E27FC236}">
                <a16:creationId xmlns:a16="http://schemas.microsoft.com/office/drawing/2014/main" id="{F2A76268-C9F3-8BD1-1521-4F0C70A2D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4063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E740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6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162743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red dotted line on a white background&#10;&#10;Description automatically generated">
            <a:extLst>
              <a:ext uri="{FF2B5EF4-FFF2-40B4-BE49-F238E27FC236}">
                <a16:creationId xmlns:a16="http://schemas.microsoft.com/office/drawing/2014/main" id="{F2A76268-C9F3-8BD1-1521-4F0C70A2D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4063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E740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61" y="2089151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236" y="6356350"/>
            <a:ext cx="41148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107871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uple of green and white objects&#10;&#10;Description automatically generated">
            <a:extLst>
              <a:ext uri="{FF2B5EF4-FFF2-40B4-BE49-F238E27FC236}">
                <a16:creationId xmlns:a16="http://schemas.microsoft.com/office/drawing/2014/main" id="{4898FF70-168C-FD6F-EE54-9CCEAF89E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588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5795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6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02EA-C9E3-45BA-A299-C33F76BC7117}" type="slidenum">
              <a:rPr lang="en-MU" smtClean="0"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133463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small dots&#10;&#10;Description automatically generated">
            <a:extLst>
              <a:ext uri="{FF2B5EF4-FFF2-40B4-BE49-F238E27FC236}">
                <a16:creationId xmlns:a16="http://schemas.microsoft.com/office/drawing/2014/main" id="{61C7270D-5266-2C15-DE96-F9922EDBB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ouple of green and white objects&#10;&#10;Description automatically generated">
            <a:extLst>
              <a:ext uri="{FF2B5EF4-FFF2-40B4-BE49-F238E27FC236}">
                <a16:creationId xmlns:a16="http://schemas.microsoft.com/office/drawing/2014/main" id="{4898FF70-168C-FD6F-EE54-9CCEAF89E1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320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5795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408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02EA-C9E3-45BA-A299-C33F76BC7117}" type="slidenum">
              <a:rPr lang="en-MU" smtClean="0"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381820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uple of green and white objects&#10;&#10;Description automatically generated">
            <a:extLst>
              <a:ext uri="{FF2B5EF4-FFF2-40B4-BE49-F238E27FC236}">
                <a16:creationId xmlns:a16="http://schemas.microsoft.com/office/drawing/2014/main" id="{4898FF70-168C-FD6F-EE54-9CCEAF89E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320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5795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408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102EA-C9E3-45BA-A299-C33F76BC7117}" type="slidenum">
              <a:rPr lang="en-MU" smtClean="0"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235943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dotted line&#10;&#10;Description automatically generated">
            <a:extLst>
              <a:ext uri="{FF2B5EF4-FFF2-40B4-BE49-F238E27FC236}">
                <a16:creationId xmlns:a16="http://schemas.microsoft.com/office/drawing/2014/main" id="{B236BC70-40FA-B9C5-5FED-2E0905D9E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588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0056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201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383721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urface with small dots&#10;&#10;Description automatically generated">
            <a:extLst>
              <a:ext uri="{FF2B5EF4-FFF2-40B4-BE49-F238E27FC236}">
                <a16:creationId xmlns:a16="http://schemas.microsoft.com/office/drawing/2014/main" id="{4E0A537B-5304-A0AE-7833-6AB84C8FD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and white dotted line&#10;&#10;Description automatically generated">
            <a:extLst>
              <a:ext uri="{FF2B5EF4-FFF2-40B4-BE49-F238E27FC236}">
                <a16:creationId xmlns:a16="http://schemas.microsoft.com/office/drawing/2014/main" id="{B236BC70-40FA-B9C5-5FED-2E0905D9ED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208FD-5A3B-43B2-88BC-63F00242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3113"/>
            <a:ext cx="8305800" cy="1325563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0056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1630-3D5F-4991-97D6-E4A69842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6"/>
            <a:ext cx="10515600" cy="4351338"/>
          </a:xfrm>
        </p:spPr>
        <p:txBody>
          <a:bodyPr/>
          <a:lstStyle>
            <a:lvl1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D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3533-07B1-435F-84DC-EAD522A2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E659-798D-4FC0-B010-08524493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05B3-78B9-4149-A252-1BD3C5C2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306684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3C2AD3-2F48-41CF-8987-528D1DDA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M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F33A3-3AE5-4FC9-941B-623ABA108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E3A29-59FF-467F-99FD-22861BA74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4C63AC-E8CC-43EA-A3DE-085A16BDB030}" type="datetimeFigureOut">
              <a:rPr lang="en-MU" smtClean="0"/>
              <a:pPr/>
              <a:t>26/01/2024</a:t>
            </a:fld>
            <a:endParaRPr lang="en-M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F4DF1-2D0E-4083-A30B-75F51653C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F8055-D7F3-4067-93EA-D269CB35E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C102EA-C9E3-45BA-A299-C33F76BC7117}" type="slidenum">
              <a:rPr lang="en-MU" smtClean="0"/>
              <a:pPr/>
              <a:t>‹#›</a:t>
            </a:fld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40085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5" r:id="rId3"/>
    <p:sldLayoutId id="2147483664" r:id="rId4"/>
    <p:sldLayoutId id="2147483662" r:id="rId5"/>
    <p:sldLayoutId id="2147483666" r:id="rId6"/>
    <p:sldLayoutId id="2147483667" r:id="rId7"/>
    <p:sldLayoutId id="2147483650" r:id="rId8"/>
    <p:sldLayoutId id="2147483668" r:id="rId9"/>
    <p:sldLayoutId id="2147483669" r:id="rId10"/>
    <p:sldLayoutId id="2147483672" r:id="rId11"/>
    <p:sldLayoutId id="2147483651" r:id="rId12"/>
    <p:sldLayoutId id="2147483660" r:id="rId13"/>
    <p:sldLayoutId id="2147483661" r:id="rId14"/>
    <p:sldLayoutId id="2147483654" r:id="rId15"/>
    <p:sldLayoutId id="2147483655" r:id="rId16"/>
    <p:sldLayoutId id="2147483670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D4A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D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D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D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ield of tall grass and the sun&#10;&#10;Description automatically generated">
            <a:extLst>
              <a:ext uri="{FF2B5EF4-FFF2-40B4-BE49-F238E27FC236}">
                <a16:creationId xmlns:a16="http://schemas.microsoft.com/office/drawing/2014/main" id="{20380F28-0388-433E-BC4F-9B079AA13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ogo on a black background&#10;&#10;Description automatically generated">
            <a:extLst>
              <a:ext uri="{FF2B5EF4-FFF2-40B4-BE49-F238E27FC236}">
                <a16:creationId xmlns:a16="http://schemas.microsoft.com/office/drawing/2014/main" id="{D15287A1-408E-4ED0-B772-9BF425247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E30D1E2-5E52-43B6-861E-36FBF689D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61124"/>
            <a:ext cx="7106856" cy="1655762"/>
          </a:xfrm>
        </p:spPr>
        <p:txBody>
          <a:bodyPr>
            <a:noAutofit/>
          </a:bodyPr>
          <a:lstStyle/>
          <a:p>
            <a:pPr algn="l"/>
            <a:r>
              <a:rPr lang="en-GB" sz="3200" i="1" dirty="0">
                <a:solidFill>
                  <a:schemeClr val="bg1"/>
                </a:solidFill>
              </a:rPr>
              <a:t>“Role of the Sugarcane Industry in the Green Economy Landscape of Mauritius as a SIDS”</a:t>
            </a:r>
          </a:p>
          <a:p>
            <a:pPr algn="l"/>
            <a:endParaRPr lang="en-GB" sz="3200" dirty="0">
              <a:solidFill>
                <a:schemeClr val="bg1"/>
              </a:solidFill>
            </a:endParaRPr>
          </a:p>
          <a:p>
            <a:pPr algn="l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en-GB" sz="1600" dirty="0">
                <a:solidFill>
                  <a:schemeClr val="bg1"/>
                </a:solidFill>
              </a:rPr>
              <a:t> by: Rajiv </a:t>
            </a:r>
            <a:r>
              <a:rPr lang="en-GB" sz="1600" dirty="0" err="1">
                <a:solidFill>
                  <a:schemeClr val="bg1"/>
                </a:solidFill>
              </a:rPr>
              <a:t>Ramlugon</a:t>
            </a:r>
            <a:r>
              <a:rPr lang="en-GB" sz="1600" dirty="0">
                <a:solidFill>
                  <a:schemeClr val="bg1"/>
                </a:solidFill>
              </a:rPr>
              <a:t> -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Chief Sustainability Officer</a:t>
            </a:r>
          </a:p>
          <a:p>
            <a:pPr algn="l"/>
            <a:r>
              <a:rPr lang="en-GB" sz="1600" dirty="0">
                <a:solidFill>
                  <a:schemeClr val="bg1"/>
                </a:solidFill>
              </a:rPr>
              <a:t>Date: 29 January 2024</a:t>
            </a:r>
            <a:endParaRPr lang="en-M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6EF6D802-D754-8935-53DE-69EC5BF3578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05" y="5891283"/>
            <a:ext cx="460264" cy="593776"/>
          </a:xfrm>
          <a:prstGeom prst="rect">
            <a:avLst/>
          </a:prstGeom>
        </p:spPr>
      </p:pic>
      <p:pic>
        <p:nvPicPr>
          <p:cNvPr id="6" name="Picture 5" descr="A grey logo with a circle and a circle on it&#10;&#10;Description automatically generated">
            <a:extLst>
              <a:ext uri="{FF2B5EF4-FFF2-40B4-BE49-F238E27FC236}">
                <a16:creationId xmlns:a16="http://schemas.microsoft.com/office/drawing/2014/main" id="{AD810E73-87DD-8C50-C58C-1C76939ECC4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16" y="5886413"/>
            <a:ext cx="580668" cy="598646"/>
          </a:xfrm>
          <a:prstGeom prst="rect">
            <a:avLst/>
          </a:prstGeom>
        </p:spPr>
      </p:pic>
      <p:pic>
        <p:nvPicPr>
          <p:cNvPr id="10" name="Picture 9" descr="A logo of a house&#10;&#10;Description automatically generated">
            <a:extLst>
              <a:ext uri="{FF2B5EF4-FFF2-40B4-BE49-F238E27FC236}">
                <a16:creationId xmlns:a16="http://schemas.microsoft.com/office/drawing/2014/main" id="{F42D29A3-E130-3B78-A701-7033870B2DB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31" y="5886413"/>
            <a:ext cx="482413" cy="621487"/>
          </a:xfrm>
          <a:prstGeom prst="rect">
            <a:avLst/>
          </a:prstGeom>
        </p:spPr>
      </p:pic>
      <p:pic>
        <p:nvPicPr>
          <p:cNvPr id="12" name="Picture 11" descr="A black and grey logo&#10;&#10;Description automatically generated">
            <a:extLst>
              <a:ext uri="{FF2B5EF4-FFF2-40B4-BE49-F238E27FC236}">
                <a16:creationId xmlns:a16="http://schemas.microsoft.com/office/drawing/2014/main" id="{C50AD5DF-4D13-4E65-18C9-084583A71EA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52" y="5858827"/>
            <a:ext cx="441991" cy="701145"/>
          </a:xfrm>
          <a:prstGeom prst="rect">
            <a:avLst/>
          </a:prstGeom>
        </p:spPr>
      </p:pic>
      <p:pic>
        <p:nvPicPr>
          <p:cNvPr id="14" name="Picture 13" descr="A grey logo with white text&#10;&#10;Description automatically generated">
            <a:extLst>
              <a:ext uri="{FF2B5EF4-FFF2-40B4-BE49-F238E27FC236}">
                <a16:creationId xmlns:a16="http://schemas.microsoft.com/office/drawing/2014/main" id="{8EC5E078-7AF3-D624-69D1-0804A2F2F4E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5" y="5925603"/>
            <a:ext cx="833005" cy="541373"/>
          </a:xfrm>
          <a:prstGeom prst="rect">
            <a:avLst/>
          </a:prstGeom>
        </p:spPr>
      </p:pic>
      <p:pic>
        <p:nvPicPr>
          <p:cNvPr id="16" name="Picture 15" descr="A black and grey logo&#10;&#10;Description automatically generated">
            <a:extLst>
              <a:ext uri="{FF2B5EF4-FFF2-40B4-BE49-F238E27FC236}">
                <a16:creationId xmlns:a16="http://schemas.microsoft.com/office/drawing/2014/main" id="{CBFB825A-1A56-41E7-B02D-0AA7FFC158BC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5" y="5858827"/>
            <a:ext cx="745343" cy="6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26" y="199781"/>
            <a:ext cx="11183815" cy="1325563"/>
          </a:xfrm>
        </p:spPr>
        <p:txBody>
          <a:bodyPr>
            <a:normAutofit/>
          </a:bodyPr>
          <a:lstStyle/>
          <a:p>
            <a:r>
              <a:rPr lang="en-US" dirty="0"/>
              <a:t>The National Biomass Framework</a:t>
            </a:r>
            <a:endParaRPr lang="en-M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F293C-FC6B-2F4B-D3DA-F337D5A12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344"/>
            <a:ext cx="12053498" cy="48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26" y="199781"/>
            <a:ext cx="11183815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Omnicane’s</a:t>
            </a:r>
            <a:r>
              <a:rPr lang="en-US" dirty="0"/>
              <a:t> Contribution to the Energy Transition Target</a:t>
            </a:r>
            <a:endParaRPr lang="en-M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3E0C6-C587-B169-39CC-BE5A6DBA2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7" y="1761188"/>
            <a:ext cx="11540528" cy="49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63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F9131-2764-B00C-8600-ACCA451E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310" y="2682869"/>
            <a:ext cx="8305800" cy="1325563"/>
          </a:xfrm>
        </p:spPr>
        <p:txBody>
          <a:bodyPr/>
          <a:lstStyle/>
          <a:p>
            <a:r>
              <a:rPr lang="en-US" dirty="0"/>
              <a:t>Thank You</a:t>
            </a:r>
            <a:endParaRPr lang="en-MU" dirty="0"/>
          </a:p>
        </p:txBody>
      </p:sp>
      <p:pic>
        <p:nvPicPr>
          <p:cNvPr id="2" name="Picture 1" descr="A picture containing outdoor, cloud, aerial photography, grass&#10;&#10;Description automatically generated">
            <a:extLst>
              <a:ext uri="{FF2B5EF4-FFF2-40B4-BE49-F238E27FC236}">
                <a16:creationId xmlns:a16="http://schemas.microsoft.com/office/drawing/2014/main" id="{30ECFE7A-C169-35DE-A8B0-9FCA5E352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" y="-4900"/>
            <a:ext cx="9144000" cy="6856811"/>
          </a:xfrm>
          <a:prstGeom prst="rect">
            <a:avLst/>
          </a:prstGeom>
        </p:spPr>
      </p:pic>
      <p:sp>
        <p:nvSpPr>
          <p:cNvPr id="3" name="TextBox 2" descr=" 3">
            <a:extLst>
              <a:ext uri="{FF2B5EF4-FFF2-40B4-BE49-F238E27FC236}">
                <a16:creationId xmlns:a16="http://schemas.microsoft.com/office/drawing/2014/main" id="{A53ADD9E-5D14-CD50-B371-35BC18998124}"/>
              </a:ext>
            </a:extLst>
          </p:cNvPr>
          <p:cNvSpPr txBox="1"/>
          <p:nvPr/>
        </p:nvSpPr>
        <p:spPr>
          <a:xfrm>
            <a:off x="-941974" y="5772871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59C6C-10A8-AB63-5427-BDFE3FF9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676" y="6089"/>
            <a:ext cx="3093840" cy="246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C58B-EDE4-8948-3E50-84F639F9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986"/>
            <a:ext cx="8305800" cy="1325563"/>
          </a:xfrm>
        </p:spPr>
        <p:txBody>
          <a:bodyPr/>
          <a:lstStyle/>
          <a:p>
            <a:r>
              <a:rPr lang="en-US" dirty="0"/>
              <a:t>About Mauritius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F923-8BAC-C74C-A9A8-E6CEE4EE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04" y="3611564"/>
            <a:ext cx="11667956" cy="4351338"/>
          </a:xfrm>
        </p:spPr>
        <p:txBody>
          <a:bodyPr/>
          <a:lstStyle/>
          <a:p>
            <a:pPr marL="0" indent="0">
              <a:buNone/>
            </a:pPr>
            <a:endParaRPr lang="en-GB" dirty="0">
              <a:solidFill>
                <a:srgbClr val="4A4A49"/>
              </a:solidFill>
            </a:endParaRPr>
          </a:p>
          <a:p>
            <a:r>
              <a:rPr lang="en-GB" sz="2400" dirty="0">
                <a:solidFill>
                  <a:srgbClr val="4A4A49"/>
                </a:solidFill>
              </a:rPr>
              <a:t>Land Area: 2,040 Km</a:t>
            </a:r>
            <a:r>
              <a:rPr lang="en-GB" sz="2400" baseline="30000" dirty="0">
                <a:solidFill>
                  <a:srgbClr val="4A4A49"/>
                </a:solidFill>
              </a:rPr>
              <a:t>2</a:t>
            </a:r>
          </a:p>
          <a:p>
            <a:r>
              <a:rPr lang="en-GB" sz="2400" dirty="0">
                <a:solidFill>
                  <a:srgbClr val="4A4A49"/>
                </a:solidFill>
              </a:rPr>
              <a:t>EEZ Coverage: 2.3 million Km</a:t>
            </a:r>
            <a:r>
              <a:rPr lang="en-GB" sz="2400" baseline="30000" dirty="0">
                <a:solidFill>
                  <a:srgbClr val="4A4A49"/>
                </a:solidFill>
              </a:rPr>
              <a:t>2</a:t>
            </a:r>
          </a:p>
          <a:p>
            <a:r>
              <a:rPr lang="en-GB" sz="2400" dirty="0">
                <a:solidFill>
                  <a:srgbClr val="4A4A49"/>
                </a:solidFill>
              </a:rPr>
              <a:t>Population: 1.26 Million </a:t>
            </a:r>
          </a:p>
          <a:p>
            <a:r>
              <a:rPr lang="en-GB" sz="2400" dirty="0">
                <a:solidFill>
                  <a:srgbClr val="4A4A49"/>
                </a:solidFill>
              </a:rPr>
              <a:t>GDP per capita: $12,700</a:t>
            </a:r>
          </a:p>
          <a:p>
            <a:r>
              <a:rPr lang="en-GB" sz="2400" dirty="0">
                <a:solidFill>
                  <a:srgbClr val="4A4A49"/>
                </a:solidFill>
              </a:rPr>
              <a:t>Main Economic sectors: Textile, Tourism, Financial &amp; Business services, ICT, Seafood processing, Agriculture.</a:t>
            </a:r>
          </a:p>
          <a:p>
            <a:endParaRPr lang="en-M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9E5D5-E80C-64F7-0792-BE5BBDD57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40" y="1600534"/>
            <a:ext cx="5307647" cy="2569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837EE9-DA31-58F0-1273-1FC3A731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82" y="1070767"/>
            <a:ext cx="61529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25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6729"/>
            <a:ext cx="861528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Sugarcane Sector in Mauritius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23CE4-6538-5EE4-99FC-95425753C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18" y="1916112"/>
            <a:ext cx="4043288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4A4A49"/>
                </a:solidFill>
              </a:rPr>
              <a:t>Oldest crop in the island’s history (nearly 4 centuries)</a:t>
            </a:r>
          </a:p>
          <a:p>
            <a:r>
              <a:rPr lang="en-GB" dirty="0">
                <a:solidFill>
                  <a:srgbClr val="4A4A49"/>
                </a:solidFill>
              </a:rPr>
              <a:t>Backbone of the Mauritian Economy till 1980s</a:t>
            </a:r>
          </a:p>
          <a:p>
            <a:r>
              <a:rPr lang="en-GB" dirty="0">
                <a:solidFill>
                  <a:srgbClr val="4A4A49"/>
                </a:solidFill>
              </a:rPr>
              <a:t>Current land area under sugarcane: 42,000 Ha </a:t>
            </a:r>
          </a:p>
          <a:p>
            <a:r>
              <a:rPr lang="en-GB" dirty="0">
                <a:solidFill>
                  <a:srgbClr val="4A4A49"/>
                </a:solidFill>
              </a:rPr>
              <a:t>Annual Sugar production: 230,000 tons </a:t>
            </a:r>
            <a:endParaRPr lang="en-MU" dirty="0"/>
          </a:p>
          <a:p>
            <a:endParaRPr lang="en-M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8BF32-F3C8-DDE8-CB4A-75657C23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019" y="1722292"/>
            <a:ext cx="7326982" cy="49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9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1010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Challenges of the Sugarcane Industry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23CE4-6538-5EE4-99FC-95425753C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26111"/>
            <a:ext cx="10725442" cy="1731889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Economic:</a:t>
            </a:r>
            <a:r>
              <a:rPr lang="en-GB" dirty="0">
                <a:solidFill>
                  <a:srgbClr val="4A4A49"/>
                </a:solidFill>
              </a:rPr>
              <a:t> Open competition on the international market</a:t>
            </a:r>
          </a:p>
          <a:p>
            <a:r>
              <a:rPr lang="en-GB" b="1" dirty="0">
                <a:solidFill>
                  <a:srgbClr val="C00000"/>
                </a:solidFill>
              </a:rPr>
              <a:t>Social:</a:t>
            </a:r>
            <a:r>
              <a:rPr lang="en-GB" dirty="0">
                <a:solidFill>
                  <a:srgbClr val="4A4A49"/>
                </a:solidFill>
              </a:rPr>
              <a:t> Labour scarcity, aging workforce</a:t>
            </a:r>
          </a:p>
          <a:p>
            <a:r>
              <a:rPr lang="en-GB" b="1" dirty="0">
                <a:solidFill>
                  <a:srgbClr val="C00000"/>
                </a:solidFill>
              </a:rPr>
              <a:t>Environmental:</a:t>
            </a:r>
            <a:r>
              <a:rPr lang="en-GB" dirty="0">
                <a:solidFill>
                  <a:srgbClr val="4A4A49"/>
                </a:solidFill>
              </a:rPr>
              <a:t> Vulnerability to climate change risks</a:t>
            </a:r>
            <a:endParaRPr lang="en-MU" dirty="0"/>
          </a:p>
          <a:p>
            <a:endParaRPr lang="en-M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A89A3-DC51-8D23-F071-88931CB9B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551" y="1097279"/>
            <a:ext cx="7769991" cy="39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5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6729"/>
            <a:ext cx="10190872" cy="1325563"/>
          </a:xfrm>
        </p:spPr>
        <p:txBody>
          <a:bodyPr>
            <a:normAutofit/>
          </a:bodyPr>
          <a:lstStyle/>
          <a:p>
            <a:r>
              <a:rPr lang="en-US" dirty="0"/>
              <a:t>About </a:t>
            </a:r>
            <a:r>
              <a:rPr lang="en-US" dirty="0" err="1"/>
              <a:t>Omnicane</a:t>
            </a:r>
            <a:endParaRPr lang="en-M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09581-91B4-29EA-9B26-78DF34EE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8" y="1524961"/>
            <a:ext cx="10967084" cy="531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1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6729"/>
            <a:ext cx="1019087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Our Unique Integrated Cane Cluster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23CE4-6538-5EE4-99FC-95425753C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245" y="1962060"/>
            <a:ext cx="4466889" cy="4499211"/>
          </a:xfrm>
        </p:spPr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The Cane Cluster comprises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1.4 M tons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sugar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mill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sugar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refinery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refining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250,000 Tons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24M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Lts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bioethanol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distillery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bagasse/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coal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cogeneration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plant of 90MW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Production of 30,000 Tons of green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cement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annually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Production of 60,000 Tons of Bio-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fertilizer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Capture and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CO</a:t>
            </a:r>
            <a:r>
              <a:rPr kumimoji="0" lang="fr-FR" sz="2200" b="1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use in Beverage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industry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Employment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800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Foreign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Currency revenue for the country: USD 200 M/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MU" dirty="0">
              <a:solidFill>
                <a:schemeClr val="tx1"/>
              </a:solidFill>
            </a:endParaRPr>
          </a:p>
          <a:p>
            <a:endParaRPr lang="en-MU" dirty="0"/>
          </a:p>
        </p:txBody>
      </p:sp>
      <p:pic>
        <p:nvPicPr>
          <p:cNvPr id="7" name="Content Placeholder 5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130B0457-10EC-CD18-E68C-CEB105285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12869" r="4443"/>
          <a:stretch/>
        </p:blipFill>
        <p:spPr>
          <a:xfrm>
            <a:off x="0" y="2166189"/>
            <a:ext cx="7854964" cy="38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6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6729"/>
            <a:ext cx="1019087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Our Unique Integrated Cane Cluster</a:t>
            </a:r>
            <a:endParaRPr lang="en-M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54916-C853-22F3-30D7-127EF9CE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1" y="1547446"/>
            <a:ext cx="7510365" cy="5310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E3DBA3-4616-B95A-34BF-DB4C4E17E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695" y="2252589"/>
            <a:ext cx="4182794" cy="23528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1965AE-401A-8060-565C-471F7133EB86}"/>
              </a:ext>
            </a:extLst>
          </p:cNvPr>
          <p:cNvSpPr/>
          <p:nvPr/>
        </p:nvSpPr>
        <p:spPr>
          <a:xfrm>
            <a:off x="7934178" y="5135707"/>
            <a:ext cx="4075311" cy="1025941"/>
          </a:xfrm>
          <a:prstGeom prst="rect">
            <a:avLst/>
          </a:prstGeom>
          <a:solidFill>
            <a:srgbClr val="127238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latin typeface="NotoSans"/>
              </a:rPr>
              <a:t>We are in the Circular Economy Cycle based on the “Zero Waste” Model</a:t>
            </a:r>
          </a:p>
        </p:txBody>
      </p:sp>
    </p:spTree>
    <p:extLst>
      <p:ext uri="{BB962C8B-B14F-4D97-AF65-F5344CB8AC3E}">
        <p14:creationId xmlns:p14="http://schemas.microsoft.com/office/powerpoint/2010/main" val="15300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97" y="199781"/>
            <a:ext cx="10190872" cy="1325563"/>
          </a:xfrm>
        </p:spPr>
        <p:txBody>
          <a:bodyPr>
            <a:normAutofit/>
          </a:bodyPr>
          <a:lstStyle/>
          <a:p>
            <a:r>
              <a:rPr lang="en-US" dirty="0"/>
              <a:t>The Energy Transition Challenge </a:t>
            </a:r>
            <a:endParaRPr lang="en-M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98B685-9100-79BC-1706-42A1ECAC2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9" y="1270962"/>
            <a:ext cx="10678552" cy="558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2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92B-56BF-35D2-0642-BDC52E28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26" y="199781"/>
            <a:ext cx="1118381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Targeted Energy Mix for Mauritius </a:t>
            </a:r>
            <a:endParaRPr lang="en-M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4F391-78FB-30D2-9B9D-6BE56A708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10" y="1381188"/>
            <a:ext cx="11479780" cy="547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9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28255AFD8B0941ADCCC6F1B7AFDA72" ma:contentTypeVersion="19" ma:contentTypeDescription="Create a new document." ma:contentTypeScope="" ma:versionID="67a3fcff7b04e4ab13085c807b4954ce">
  <xsd:schema xmlns:xsd="http://www.w3.org/2001/XMLSchema" xmlns:xs="http://www.w3.org/2001/XMLSchema" xmlns:p="http://schemas.microsoft.com/office/2006/metadata/properties" xmlns:ns2="97ccd1a4-a646-4ea1-b0d3-9c76a9644db6" xmlns:ns3="528fe294-5479-4ff3-b623-788f11fdcb40" xmlns:ns4="985ec44e-1bab-4c0b-9df0-6ba128686fc9" targetNamespace="http://schemas.microsoft.com/office/2006/metadata/properties" ma:root="true" ma:fieldsID="9179a17f953300df69165272286621f1" ns2:_="" ns3:_="" ns4:_="">
    <xsd:import namespace="97ccd1a4-a646-4ea1-b0d3-9c76a9644db6"/>
    <xsd:import namespace="528fe294-5479-4ff3-b623-788f11fdcb40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GBNEvaluation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cd1a4-a646-4ea1-b0d3-9c76a9644db6" elementFormDefault="qualified">
    <xsd:import namespace="http://schemas.microsoft.com/office/2006/documentManagement/types"/>
    <xsd:import namespace="http://schemas.microsoft.com/office/infopath/2007/PartnerControls"/>
    <xsd:element name="GBNEvaluation" ma:index="8" nillable="true" ma:displayName="GBN Evaluation" ma:format="Dropdown" ma:internalName="GBNEvaluation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fe294-5479-4ff3-b623-788f11fdcb4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f5f0da3-c594-4b77-837e-430027d11bd4}" ma:internalName="TaxCatchAll" ma:showField="CatchAllData" ma:web="528fe294-5479-4ff3-b623-788f11fdcb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33865C-50E3-445C-83C4-F939C69879B5}"/>
</file>

<file path=customXml/itemProps2.xml><?xml version="1.0" encoding="utf-8"?>
<ds:datastoreItem xmlns:ds="http://schemas.openxmlformats.org/officeDocument/2006/customXml" ds:itemID="{C3BF6665-10B0-40AE-8264-8C1A666A8A85}"/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272</Words>
  <Application>Microsoft Macintosh PowerPoint</Application>
  <PresentationFormat>Widescreen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NotoSans</vt:lpstr>
      <vt:lpstr>Office Theme</vt:lpstr>
      <vt:lpstr>PowerPoint Presentation</vt:lpstr>
      <vt:lpstr>About Mauritius</vt:lpstr>
      <vt:lpstr>Sugarcane Sector in Mauritius</vt:lpstr>
      <vt:lpstr> Challenges of the Sugarcane Industry</vt:lpstr>
      <vt:lpstr>About Omnicane</vt:lpstr>
      <vt:lpstr>Our Unique Integrated Cane Cluster</vt:lpstr>
      <vt:lpstr>Our Unique Integrated Cane Cluster</vt:lpstr>
      <vt:lpstr>The Energy Transition Challenge </vt:lpstr>
      <vt:lpstr>The Targeted Energy Mix for Mauritius </vt:lpstr>
      <vt:lpstr>The National Biomass Framework</vt:lpstr>
      <vt:lpstr>Omnicane’s Contribution to the Energy Transition Target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Arielle Li Kwak Tat</dc:creator>
  <cp:lastModifiedBy>Rajiv Ramlugon</cp:lastModifiedBy>
  <cp:revision>26</cp:revision>
  <dcterms:created xsi:type="dcterms:W3CDTF">2023-07-27T11:23:46Z</dcterms:created>
  <dcterms:modified xsi:type="dcterms:W3CDTF">2024-01-26T05:08:02Z</dcterms:modified>
</cp:coreProperties>
</file>