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65" r:id="rId4"/>
    <p:sldId id="262" r:id="rId5"/>
    <p:sldId id="258" r:id="rId6"/>
    <p:sldId id="260" r:id="rId7"/>
    <p:sldId id="266" r:id="rId8"/>
    <p:sldId id="264" r:id="rId9"/>
    <p:sldId id="267" r:id="rId10"/>
  </p:sldIdLst>
  <p:sldSz cx="12192000" cy="6858000"/>
  <p:notesSz cx="6858000" cy="9144000"/>
  <p:defaultTextStyle>
    <a:defPPr>
      <a:defRPr lang="en-L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9" d="100"/>
          <a:sy n="109" d="100"/>
        </p:scale>
        <p:origin x="20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6A54E-40D2-E940-91B2-30F755A322A5}" type="datetimeFigureOut">
              <a:rPr lang="en-US" smtClean="0"/>
              <a:t>11/3/24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6DBD8-7B19-484A-8BCA-7767E4994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75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C7B12-DD80-7346-5F48-47BD3DB7B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LC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8A24D6-7C86-EF8C-6483-25EA62F4A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L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2B4F8-4189-6C7B-68E6-3FD9B89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6686-FF9D-774B-9E36-BFC4BB39D5BA}" type="datetimeFigureOut">
              <a:rPr lang="en-LC" smtClean="0"/>
              <a:t>11/3/24</a:t>
            </a:fld>
            <a:endParaRPr lang="en-L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ED267-A3F3-A37B-8734-27013AA19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620D7-30EA-B2B5-4BD2-2F37C919F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CA8E-2FBF-5642-B249-B5157414DE2E}" type="slidenum">
              <a:rPr lang="en-LC" smtClean="0"/>
              <a:t>‹#›</a:t>
            </a:fld>
            <a:endParaRPr lang="en-LC"/>
          </a:p>
        </p:txBody>
      </p:sp>
    </p:spTree>
    <p:extLst>
      <p:ext uri="{BB962C8B-B14F-4D97-AF65-F5344CB8AC3E}">
        <p14:creationId xmlns:p14="http://schemas.microsoft.com/office/powerpoint/2010/main" val="849585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15933-7291-9157-EAC1-2752253B0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LC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231FC-B332-E66B-D735-BD5481F1B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CB8B5-68F8-AF95-BEFA-966780DFB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6686-FF9D-774B-9E36-BFC4BB39D5BA}" type="datetimeFigureOut">
              <a:rPr lang="en-LC" smtClean="0"/>
              <a:t>11/3/24</a:t>
            </a:fld>
            <a:endParaRPr lang="en-L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ADE00-A412-660E-BDD7-2C0F1DD72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2A8D8-ECD9-B502-2307-ECA5E5F2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CA8E-2FBF-5642-B249-B5157414DE2E}" type="slidenum">
              <a:rPr lang="en-LC" smtClean="0"/>
              <a:t>‹#›</a:t>
            </a:fld>
            <a:endParaRPr lang="en-LC"/>
          </a:p>
        </p:txBody>
      </p:sp>
    </p:spTree>
    <p:extLst>
      <p:ext uri="{BB962C8B-B14F-4D97-AF65-F5344CB8AC3E}">
        <p14:creationId xmlns:p14="http://schemas.microsoft.com/office/powerpoint/2010/main" val="518836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F3664B-4924-508E-BEA2-13C8E35182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LC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CF5051-20F4-5DB5-2D25-63E0785CD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506B2-A422-2FAC-FEC4-77DFCB3ED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6686-FF9D-774B-9E36-BFC4BB39D5BA}" type="datetimeFigureOut">
              <a:rPr lang="en-LC" smtClean="0"/>
              <a:t>11/3/24</a:t>
            </a:fld>
            <a:endParaRPr lang="en-L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226AB-34F5-F344-8383-1DBB429EB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F29D8-7E4B-A602-ECFE-2BE3DD501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CA8E-2FBF-5642-B249-B5157414DE2E}" type="slidenum">
              <a:rPr lang="en-LC" smtClean="0"/>
              <a:t>‹#›</a:t>
            </a:fld>
            <a:endParaRPr lang="en-LC"/>
          </a:p>
        </p:txBody>
      </p:sp>
    </p:spTree>
    <p:extLst>
      <p:ext uri="{BB962C8B-B14F-4D97-AF65-F5344CB8AC3E}">
        <p14:creationId xmlns:p14="http://schemas.microsoft.com/office/powerpoint/2010/main" val="284021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21C3D-8E90-A20A-187A-912213831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LC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7789F-62B5-F675-8F1A-18C390A5A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B079B-6234-73A3-6B87-04196862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6686-FF9D-774B-9E36-BFC4BB39D5BA}" type="datetimeFigureOut">
              <a:rPr lang="en-LC" smtClean="0"/>
              <a:t>11/3/24</a:t>
            </a:fld>
            <a:endParaRPr lang="en-L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29717-8728-9EC6-4BFF-E6F8419E2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1A696-23EA-0D00-93E0-49D0950A9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CA8E-2FBF-5642-B249-B5157414DE2E}" type="slidenum">
              <a:rPr lang="en-LC" smtClean="0"/>
              <a:t>‹#›</a:t>
            </a:fld>
            <a:endParaRPr lang="en-LC"/>
          </a:p>
        </p:txBody>
      </p:sp>
    </p:spTree>
    <p:extLst>
      <p:ext uri="{BB962C8B-B14F-4D97-AF65-F5344CB8AC3E}">
        <p14:creationId xmlns:p14="http://schemas.microsoft.com/office/powerpoint/2010/main" val="240951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66898-36B5-4A1E-A7A1-7ED9FB137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LC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7B969-117D-9BA3-9F64-38783DBCF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6F849-F9FC-8736-5F4E-63C1FF2EF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6686-FF9D-774B-9E36-BFC4BB39D5BA}" type="datetimeFigureOut">
              <a:rPr lang="en-LC" smtClean="0"/>
              <a:t>11/3/24</a:t>
            </a:fld>
            <a:endParaRPr lang="en-L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4672F-B6F2-6D49-2172-0DBBCBCD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2CFE0-530C-41AA-0AB3-5900C0329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CA8E-2FBF-5642-B249-B5157414DE2E}" type="slidenum">
              <a:rPr lang="en-LC" smtClean="0"/>
              <a:t>‹#›</a:t>
            </a:fld>
            <a:endParaRPr lang="en-LC"/>
          </a:p>
        </p:txBody>
      </p:sp>
    </p:spTree>
    <p:extLst>
      <p:ext uri="{BB962C8B-B14F-4D97-AF65-F5344CB8AC3E}">
        <p14:creationId xmlns:p14="http://schemas.microsoft.com/office/powerpoint/2010/main" val="380214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DC32E-9083-DB0D-F4CC-AC762F063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LC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B114A-EDD2-6CE1-9CD8-EBCAFAFA78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C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F356A-844E-CB37-1E6E-85935C987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C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279F33-D04C-DFE2-F9B4-CAABEBC3B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6686-FF9D-774B-9E36-BFC4BB39D5BA}" type="datetimeFigureOut">
              <a:rPr lang="en-LC" smtClean="0"/>
              <a:t>11/3/24</a:t>
            </a:fld>
            <a:endParaRPr lang="en-LC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99EC24-D946-7B7E-EADA-5931B0D92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C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9CF6D-1F2D-620A-E360-DC70E214D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CA8E-2FBF-5642-B249-B5157414DE2E}" type="slidenum">
              <a:rPr lang="en-LC" smtClean="0"/>
              <a:t>‹#›</a:t>
            </a:fld>
            <a:endParaRPr lang="en-LC"/>
          </a:p>
        </p:txBody>
      </p:sp>
    </p:spTree>
    <p:extLst>
      <p:ext uri="{BB962C8B-B14F-4D97-AF65-F5344CB8AC3E}">
        <p14:creationId xmlns:p14="http://schemas.microsoft.com/office/powerpoint/2010/main" val="3842136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8C270-AAEB-4B37-0416-33AA0E7CD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C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8E54D-121E-34D1-AF38-5AAD58B8B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61933-2752-754F-106F-CF4AAD837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C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81833F-791B-CCAD-8B6A-E73D7F5C7F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BAC3F6-DD19-B7F6-EF01-DC6DF1BDC4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C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88CB6F-F0D9-01E3-3BB2-B55225D6F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6686-FF9D-774B-9E36-BFC4BB39D5BA}" type="datetimeFigureOut">
              <a:rPr lang="en-LC" smtClean="0"/>
              <a:t>11/3/24</a:t>
            </a:fld>
            <a:endParaRPr lang="en-LC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9CB936-35E9-CABD-4511-B1CA2323F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C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A9A001-88CB-8470-CBD6-14404D067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CA8E-2FBF-5642-B249-B5157414DE2E}" type="slidenum">
              <a:rPr lang="en-LC" smtClean="0"/>
              <a:t>‹#›</a:t>
            </a:fld>
            <a:endParaRPr lang="en-LC"/>
          </a:p>
        </p:txBody>
      </p:sp>
    </p:spTree>
    <p:extLst>
      <p:ext uri="{BB962C8B-B14F-4D97-AF65-F5344CB8AC3E}">
        <p14:creationId xmlns:p14="http://schemas.microsoft.com/office/powerpoint/2010/main" val="907114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4422E-9ACF-7B1E-3C0E-C2F4F22B4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LC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09BC88-EB11-93BB-A141-FCB494BBB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6686-FF9D-774B-9E36-BFC4BB39D5BA}" type="datetimeFigureOut">
              <a:rPr lang="en-LC" smtClean="0"/>
              <a:t>11/3/24</a:t>
            </a:fld>
            <a:endParaRPr lang="en-LC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EEE4CA-CF77-0110-5EC5-3C1FC4BE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C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EE7B55-68E9-0908-97DD-84E0BA928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CA8E-2FBF-5642-B249-B5157414DE2E}" type="slidenum">
              <a:rPr lang="en-LC" smtClean="0"/>
              <a:t>‹#›</a:t>
            </a:fld>
            <a:endParaRPr lang="en-LC"/>
          </a:p>
        </p:txBody>
      </p:sp>
    </p:spTree>
    <p:extLst>
      <p:ext uri="{BB962C8B-B14F-4D97-AF65-F5344CB8AC3E}">
        <p14:creationId xmlns:p14="http://schemas.microsoft.com/office/powerpoint/2010/main" val="1002357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1C10D5-B066-5AF8-5262-FD709D372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6686-FF9D-774B-9E36-BFC4BB39D5BA}" type="datetimeFigureOut">
              <a:rPr lang="en-LC" smtClean="0"/>
              <a:t>11/3/24</a:t>
            </a:fld>
            <a:endParaRPr lang="en-LC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9AA7D3-5B4D-18DA-1701-FF25FF1D1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C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336E9-AE2D-206A-B403-DB8CBDEED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CA8E-2FBF-5642-B249-B5157414DE2E}" type="slidenum">
              <a:rPr lang="en-LC" smtClean="0"/>
              <a:t>‹#›</a:t>
            </a:fld>
            <a:endParaRPr lang="en-LC"/>
          </a:p>
        </p:txBody>
      </p:sp>
    </p:spTree>
    <p:extLst>
      <p:ext uri="{BB962C8B-B14F-4D97-AF65-F5344CB8AC3E}">
        <p14:creationId xmlns:p14="http://schemas.microsoft.com/office/powerpoint/2010/main" val="2290937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98460-BA3F-C382-3FAE-91D5B45E8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LC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6E60C-4BB1-5A45-5420-5BD00CFE9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C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E63B7-38CC-D6ED-D172-BCDC3AC0A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D966B0-53BF-A303-455C-8757BC9BE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6686-FF9D-774B-9E36-BFC4BB39D5BA}" type="datetimeFigureOut">
              <a:rPr lang="en-LC" smtClean="0"/>
              <a:t>11/3/24</a:t>
            </a:fld>
            <a:endParaRPr lang="en-LC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8FA4E-1E1C-1576-0F63-FFCB3D84E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C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42BF46-9526-F92F-F9C4-3A0EA0DF9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CA8E-2FBF-5642-B249-B5157414DE2E}" type="slidenum">
              <a:rPr lang="en-LC" smtClean="0"/>
              <a:t>‹#›</a:t>
            </a:fld>
            <a:endParaRPr lang="en-LC"/>
          </a:p>
        </p:txBody>
      </p:sp>
    </p:spTree>
    <p:extLst>
      <p:ext uri="{BB962C8B-B14F-4D97-AF65-F5344CB8AC3E}">
        <p14:creationId xmlns:p14="http://schemas.microsoft.com/office/powerpoint/2010/main" val="3693975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238D-FC83-D767-30E0-D5F0145A9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LC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206E2E-BEBC-8E26-6E66-7C9E1F7220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LC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C1BD9A-11D9-C637-1533-B122F742A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6A802-AD78-C8AC-70EF-9369BFC93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6686-FF9D-774B-9E36-BFC4BB39D5BA}" type="datetimeFigureOut">
              <a:rPr lang="en-LC" smtClean="0"/>
              <a:t>11/3/24</a:t>
            </a:fld>
            <a:endParaRPr lang="en-LC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D9A12E-31EB-B546-674B-9DDF6604A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C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F8EEB-B69C-716C-5A96-3FB22B0E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CA8E-2FBF-5642-B249-B5157414DE2E}" type="slidenum">
              <a:rPr lang="en-LC" smtClean="0"/>
              <a:t>‹#›</a:t>
            </a:fld>
            <a:endParaRPr lang="en-LC"/>
          </a:p>
        </p:txBody>
      </p:sp>
    </p:spTree>
    <p:extLst>
      <p:ext uri="{BB962C8B-B14F-4D97-AF65-F5344CB8AC3E}">
        <p14:creationId xmlns:p14="http://schemas.microsoft.com/office/powerpoint/2010/main" val="326314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B7D4DC-F50C-A85C-5496-704DF4F62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LC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D7B2A8-994F-E214-9AE8-B69DBA2CC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5FAC8-62BD-3A2A-5D38-AFAFD37BED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36686-FF9D-774B-9E36-BFC4BB39D5BA}" type="datetimeFigureOut">
              <a:rPr lang="en-LC" smtClean="0"/>
              <a:t>11/3/24</a:t>
            </a:fld>
            <a:endParaRPr lang="en-L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E14E7-B8AE-9F5A-3CE8-A91633846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0F19C-C442-3972-9F14-3159EFD252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1CA8E-2FBF-5642-B249-B5157414DE2E}" type="slidenum">
              <a:rPr lang="en-LC" smtClean="0"/>
              <a:t>‹#›</a:t>
            </a:fld>
            <a:endParaRPr lang="en-LC"/>
          </a:p>
        </p:txBody>
      </p:sp>
    </p:spTree>
    <p:extLst>
      <p:ext uri="{BB962C8B-B14F-4D97-AF65-F5344CB8AC3E}">
        <p14:creationId xmlns:p14="http://schemas.microsoft.com/office/powerpoint/2010/main" val="26473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C4821931-5F15-7EDE-F8DA-6D1912F570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LC"/>
          </a:p>
        </p:txBody>
      </p:sp>
      <p:pic>
        <p:nvPicPr>
          <p:cNvPr id="8" name="Picture 7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122C46B8-1C05-4382-5500-57FE87809C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84" t="5525" r="-1" b="-48"/>
          <a:stretch/>
        </p:blipFill>
        <p:spPr>
          <a:xfrm>
            <a:off x="-4059" y="-859"/>
            <a:ext cx="4040627" cy="6111710"/>
          </a:xfrm>
          <a:prstGeom prst="rect">
            <a:avLst/>
          </a:prstGeom>
        </p:spPr>
      </p:pic>
      <p:pic>
        <p:nvPicPr>
          <p:cNvPr id="7" name="Picture 6" descr="A blue background with white text and green and blue rectangles&#10;&#10;Description automatically generated">
            <a:extLst>
              <a:ext uri="{FF2B5EF4-FFF2-40B4-BE49-F238E27FC236}">
                <a16:creationId xmlns:a16="http://schemas.microsoft.com/office/drawing/2014/main" id="{1A8BB52D-F969-7B91-6395-684A4658D7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47"/>
          <a:stretch/>
        </p:blipFill>
        <p:spPr>
          <a:xfrm>
            <a:off x="457200" y="2817341"/>
            <a:ext cx="11277600" cy="3293510"/>
          </a:xfrm>
          <a:prstGeom prst="rect">
            <a:avLst/>
          </a:prstGeom>
        </p:spPr>
      </p:pic>
      <p:pic>
        <p:nvPicPr>
          <p:cNvPr id="9" name="Picture 8" descr="signature_411510214">
            <a:extLst>
              <a:ext uri="{FF2B5EF4-FFF2-40B4-BE49-F238E27FC236}">
                <a16:creationId xmlns:a16="http://schemas.microsoft.com/office/drawing/2014/main" id="{770F93F8-0DC7-3271-02A5-E44F208E12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805" y="2033973"/>
            <a:ext cx="2019300" cy="5765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F3631D-2CD7-1204-0DC0-CA173E1A11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6" b="23030"/>
          <a:stretch/>
        </p:blipFill>
        <p:spPr bwMode="auto">
          <a:xfrm>
            <a:off x="7762370" y="1981903"/>
            <a:ext cx="1167130" cy="6934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International Trade Centre - Wikipedia">
            <a:extLst>
              <a:ext uri="{FF2B5EF4-FFF2-40B4-BE49-F238E27FC236}">
                <a16:creationId xmlns:a16="http://schemas.microsoft.com/office/drawing/2014/main" id="{7C045B0A-54F2-7650-3341-D752A234FF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350" y="1981903"/>
            <a:ext cx="1446530" cy="593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615E445-E8CE-BD5F-6F20-2A92EF4EC403}"/>
              </a:ext>
            </a:extLst>
          </p:cNvPr>
          <p:cNvSpPr txBox="1"/>
          <p:nvPr/>
        </p:nvSpPr>
        <p:spPr>
          <a:xfrm>
            <a:off x="4349579" y="469557"/>
            <a:ext cx="7385222" cy="11286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Segoe" panose="020B0502040200020203" pitchFamily="34" charset="77"/>
              </a:rPr>
              <a:t>Blue-Green Roadmap for SIDS</a:t>
            </a:r>
          </a:p>
          <a:p>
            <a:r>
              <a:rPr lang="en-US" dirty="0">
                <a:solidFill>
                  <a:schemeClr val="bg1"/>
                </a:solidFill>
                <a:latin typeface="Segoe" panose="020B0502040200020203" pitchFamily="34" charset="77"/>
              </a:rPr>
              <a:t>A Strategic Approach for Sustainable Development in the Caribbean</a:t>
            </a:r>
            <a:endParaRPr lang="en-LC" dirty="0">
              <a:solidFill>
                <a:schemeClr val="bg1"/>
              </a:solidFill>
              <a:latin typeface="Segoe" panose="020B0502040200020203" pitchFamily="34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C84C46-DA39-2F7C-EB1B-59E96360A38C}"/>
              </a:ext>
            </a:extLst>
          </p:cNvPr>
          <p:cNvSpPr txBox="1"/>
          <p:nvPr/>
        </p:nvSpPr>
        <p:spPr>
          <a:xfrm>
            <a:off x="213153" y="6254872"/>
            <a:ext cx="3669957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LC" sz="2400" dirty="0">
                <a:solidFill>
                  <a:schemeClr val="accent1">
                    <a:lumMod val="75000"/>
                  </a:schemeClr>
                </a:solidFill>
                <a:latin typeface="Segoe" panose="020B0502040200020203" pitchFamily="34" charset="77"/>
              </a:rPr>
              <a:t>Karolin Troubetzkoy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8A1158-9D18-32DE-36C1-97F0B0F0D6AD}"/>
              </a:ext>
            </a:extLst>
          </p:cNvPr>
          <p:cNvSpPr txBox="1"/>
          <p:nvPr/>
        </p:nvSpPr>
        <p:spPr>
          <a:xfrm>
            <a:off x="4349579" y="6289589"/>
            <a:ext cx="784241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Segoe" panose="020B0502040200020203" pitchFamily="34" charset="77"/>
              </a:rPr>
              <a:t>Webinar on Outcomes from the SIDS Global Business Network Forum 2024</a:t>
            </a:r>
            <a:endParaRPr lang="en-LC" dirty="0">
              <a:solidFill>
                <a:schemeClr val="bg1"/>
              </a:solidFill>
              <a:latin typeface="Segoe" panose="020B0502040200020203" pitchFamily="34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219C28-D363-0E99-7582-9EC58C0E0C2D}"/>
              </a:ext>
            </a:extLst>
          </p:cNvPr>
          <p:cNvSpPr txBox="1"/>
          <p:nvPr/>
        </p:nvSpPr>
        <p:spPr>
          <a:xfrm>
            <a:off x="4485503" y="1495168"/>
            <a:ext cx="7249297" cy="3628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" panose="020B0502040200020203" pitchFamily="34" charset="77"/>
              </a:rPr>
              <a:t>DATE:  NOVEMBER 6, 2024</a:t>
            </a:r>
            <a:endParaRPr lang="en-LC" sz="1400" dirty="0">
              <a:solidFill>
                <a:schemeClr val="bg1"/>
              </a:solidFill>
              <a:latin typeface="Segoe" panose="020B0502040200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11624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5C355-2524-07D4-FCDA-D1B323413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C25A14A-702E-211D-47A3-2EA153B6FE35}"/>
              </a:ext>
            </a:extLst>
          </p:cNvPr>
          <p:cNvSpPr/>
          <p:nvPr/>
        </p:nvSpPr>
        <p:spPr>
          <a:xfrm>
            <a:off x="0" y="6010841"/>
            <a:ext cx="12192000" cy="847159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C" dirty="0"/>
          </a:p>
        </p:txBody>
      </p:sp>
      <p:pic>
        <p:nvPicPr>
          <p:cNvPr id="2" name="Picture 1" descr="signature_411510214">
            <a:extLst>
              <a:ext uri="{FF2B5EF4-FFF2-40B4-BE49-F238E27FC236}">
                <a16:creationId xmlns:a16="http://schemas.microsoft.com/office/drawing/2014/main" id="{72A7D854-C7AD-1D09-DF60-97F7ECC029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377" y="6179665"/>
            <a:ext cx="2019300" cy="5765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B3DCCA-0008-7D6A-1C4C-8ECBD14E2D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6" b="23030"/>
          <a:stretch/>
        </p:blipFill>
        <p:spPr bwMode="auto">
          <a:xfrm>
            <a:off x="5871527" y="6087710"/>
            <a:ext cx="1167130" cy="6934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International Trade Centre - Wikipedia">
            <a:extLst>
              <a:ext uri="{FF2B5EF4-FFF2-40B4-BE49-F238E27FC236}">
                <a16:creationId xmlns:a16="http://schemas.microsoft.com/office/drawing/2014/main" id="{0161945F-EE27-9C90-2AD7-EE2D038021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507" y="6137557"/>
            <a:ext cx="1446530" cy="5937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7F0405A-378F-C1FA-F3DA-47DE548010BD}"/>
              </a:ext>
            </a:extLst>
          </p:cNvPr>
          <p:cNvSpPr/>
          <p:nvPr/>
        </p:nvSpPr>
        <p:spPr>
          <a:xfrm>
            <a:off x="0" y="0"/>
            <a:ext cx="12192000" cy="84715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C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735747-11A3-1623-4577-7CA4691801A6}"/>
              </a:ext>
            </a:extLst>
          </p:cNvPr>
          <p:cNvSpPr txBox="1"/>
          <p:nvPr/>
        </p:nvSpPr>
        <p:spPr>
          <a:xfrm>
            <a:off x="350854" y="163274"/>
            <a:ext cx="9528870" cy="60824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Segoe" panose="020B0502040200020203" pitchFamily="34" charset="77"/>
              </a:rPr>
              <a:t> KEY CHALLENGES: The “Big Ticket” Items</a:t>
            </a:r>
            <a:endParaRPr lang="en-LC" sz="3200" b="1" dirty="0">
              <a:solidFill>
                <a:schemeClr val="bg1"/>
              </a:solidFill>
              <a:latin typeface="Segoe" panose="020B0502040200020203" pitchFamily="34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845D8B-32E0-635F-2504-870E228D36EC}"/>
              </a:ext>
            </a:extLst>
          </p:cNvPr>
          <p:cNvSpPr txBox="1"/>
          <p:nvPr/>
        </p:nvSpPr>
        <p:spPr>
          <a:xfrm>
            <a:off x="457201" y="1086073"/>
            <a:ext cx="11294076" cy="4903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91440" algn="l">
              <a:spcBef>
                <a:spcPts val="0"/>
              </a:spcBef>
              <a:spcAft>
                <a:spcPts val="800"/>
              </a:spcAft>
              <a:buSzPct val="100000"/>
              <a:buFont typeface="Arial"/>
              <a:buChar char="•"/>
            </a:pPr>
            <a:r>
              <a:rPr lang="en-US" b="1" i="0" dirty="0">
                <a:solidFill>
                  <a:srgbClr val="616161"/>
                </a:solidFill>
              </a:rPr>
              <a:t>Climate Change Adaptation and Resilience:</a:t>
            </a:r>
            <a:r>
              <a:rPr lang="en-US" b="0" i="0" dirty="0">
                <a:solidFill>
                  <a:srgbClr val="616161"/>
                </a:solidFill>
              </a:rPr>
              <a:t> Building resilient infrastructure and developing risk management strategies.</a:t>
            </a:r>
          </a:p>
          <a:p>
            <a:pPr marL="228600" lvl="1" indent="-9144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b="1" i="0" dirty="0">
                <a:solidFill>
                  <a:srgbClr val="616161"/>
                </a:solidFill>
              </a:rPr>
              <a:t>Renewable Energy Transition:</a:t>
            </a:r>
            <a:r>
              <a:rPr lang="en-US" b="0" i="0" dirty="0">
                <a:solidFill>
                  <a:srgbClr val="616161"/>
                </a:solidFill>
              </a:rPr>
              <a:t> Investing in renewable projects and infrastructure to reduce fossil fuel dependency.</a:t>
            </a:r>
          </a:p>
          <a:p>
            <a:pPr marL="228600" lvl="1" indent="-9144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b="1" i="0" dirty="0">
                <a:solidFill>
                  <a:srgbClr val="616161"/>
                </a:solidFill>
              </a:rPr>
              <a:t>Coastal and Marine Conservation:</a:t>
            </a:r>
            <a:r>
              <a:rPr lang="en-US" b="0" i="0" dirty="0">
                <a:solidFill>
                  <a:srgbClr val="616161"/>
                </a:solidFill>
              </a:rPr>
              <a:t> Expanding marine protected areas and implementing sustainable fisheries.</a:t>
            </a:r>
          </a:p>
          <a:p>
            <a:pPr marL="228600" lvl="1" indent="-9144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b="1" i="0" dirty="0">
                <a:solidFill>
                  <a:srgbClr val="616161"/>
                </a:solidFill>
              </a:rPr>
              <a:t>Water Resources Management:</a:t>
            </a:r>
            <a:r>
              <a:rPr lang="en-US" b="0" i="0" dirty="0">
                <a:solidFill>
                  <a:srgbClr val="616161"/>
                </a:solidFill>
              </a:rPr>
              <a:t> Enhancing water conservation and addressing water scarcity and quality.</a:t>
            </a:r>
          </a:p>
          <a:p>
            <a:pPr marL="228600" lvl="1" indent="-9144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b="1" i="0" dirty="0">
                <a:solidFill>
                  <a:srgbClr val="616161"/>
                </a:solidFill>
              </a:rPr>
              <a:t>Sustainable Tourism:</a:t>
            </a:r>
            <a:r>
              <a:rPr lang="en-US" b="0" i="0" dirty="0">
                <a:solidFill>
                  <a:srgbClr val="616161"/>
                </a:solidFill>
              </a:rPr>
              <a:t> Promoting eco-friendly tourism and sustainable certifications.</a:t>
            </a:r>
          </a:p>
          <a:p>
            <a:pPr marL="228600" lvl="1" indent="-9144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b="1" i="0" dirty="0">
                <a:solidFill>
                  <a:srgbClr val="616161"/>
                </a:solidFill>
              </a:rPr>
              <a:t>Waste Management and Recycling:</a:t>
            </a:r>
            <a:r>
              <a:rPr lang="en-US" b="0" i="0" dirty="0">
                <a:solidFill>
                  <a:srgbClr val="616161"/>
                </a:solidFill>
              </a:rPr>
              <a:t> Establishing waste systems, reducing plastic pollution through bans and recycling.</a:t>
            </a:r>
          </a:p>
          <a:p>
            <a:pPr marL="228600" lvl="1" indent="-9144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b="1" i="0" dirty="0">
                <a:solidFill>
                  <a:srgbClr val="616161"/>
                </a:solidFill>
              </a:rPr>
              <a:t>Sustainable Agriculture and Food Security:</a:t>
            </a:r>
            <a:r>
              <a:rPr lang="en-US" b="0" i="0" dirty="0">
                <a:solidFill>
                  <a:srgbClr val="616161"/>
                </a:solidFill>
              </a:rPr>
              <a:t> Promoting resilient agriculture and local food production methods.</a:t>
            </a:r>
          </a:p>
          <a:p>
            <a:pPr marL="228600" lvl="1" indent="-9144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b="1" i="0" dirty="0">
                <a:solidFill>
                  <a:srgbClr val="616161"/>
                </a:solidFill>
              </a:rPr>
              <a:t>Infrastructure Development:</a:t>
            </a:r>
            <a:r>
              <a:rPr lang="en-US" b="0" i="0" dirty="0">
                <a:solidFill>
                  <a:srgbClr val="616161"/>
                </a:solidFill>
              </a:rPr>
              <a:t> Upgrading transport and urban infrastructure for energy efficiency.</a:t>
            </a:r>
          </a:p>
          <a:p>
            <a:pPr marL="228600" lvl="1" indent="-9144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b="1" i="0" dirty="0">
                <a:solidFill>
                  <a:srgbClr val="616161"/>
                </a:solidFill>
              </a:rPr>
              <a:t>Biodiversity Conservation:</a:t>
            </a:r>
            <a:r>
              <a:rPr lang="en-US" b="0" i="0" dirty="0">
                <a:solidFill>
                  <a:srgbClr val="616161"/>
                </a:solidFill>
              </a:rPr>
              <a:t> Protecting habitats like reefs and mangroves vital for biodiversity.</a:t>
            </a:r>
          </a:p>
          <a:p>
            <a:pPr marL="228600" lvl="1" indent="-9144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b="1" i="0" dirty="0">
                <a:solidFill>
                  <a:srgbClr val="616161"/>
                </a:solidFill>
              </a:rPr>
              <a:t>Education and Capacity Building:</a:t>
            </a:r>
            <a:r>
              <a:rPr lang="en-US" b="0" i="0" dirty="0">
                <a:solidFill>
                  <a:srgbClr val="616161"/>
                </a:solidFill>
              </a:rPr>
              <a:t> Strengthening sustainability-focused education programs.</a:t>
            </a:r>
          </a:p>
        </p:txBody>
      </p:sp>
    </p:spTree>
    <p:extLst>
      <p:ext uri="{BB962C8B-B14F-4D97-AF65-F5344CB8AC3E}">
        <p14:creationId xmlns:p14="http://schemas.microsoft.com/office/powerpoint/2010/main" val="2611818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88EE3-E0BA-B2D1-8127-662FF88F9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3D0647E-6C6F-3EFD-2DD0-D5C60179E1AB}"/>
              </a:ext>
            </a:extLst>
          </p:cNvPr>
          <p:cNvSpPr/>
          <p:nvPr/>
        </p:nvSpPr>
        <p:spPr>
          <a:xfrm>
            <a:off x="0" y="6010841"/>
            <a:ext cx="12192000" cy="847159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C" dirty="0"/>
          </a:p>
        </p:txBody>
      </p:sp>
      <p:pic>
        <p:nvPicPr>
          <p:cNvPr id="2" name="Picture 1" descr="signature_411510214">
            <a:extLst>
              <a:ext uri="{FF2B5EF4-FFF2-40B4-BE49-F238E27FC236}">
                <a16:creationId xmlns:a16="http://schemas.microsoft.com/office/drawing/2014/main" id="{CC8051D5-F77C-B576-7AB0-F7355EF4B7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377" y="6179665"/>
            <a:ext cx="2019300" cy="5765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FCCC8F-9ACE-FF3C-B607-BE3EAD7F47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6" b="23030"/>
          <a:stretch/>
        </p:blipFill>
        <p:spPr bwMode="auto">
          <a:xfrm>
            <a:off x="5871527" y="6087710"/>
            <a:ext cx="1167130" cy="6934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International Trade Centre - Wikipedia">
            <a:extLst>
              <a:ext uri="{FF2B5EF4-FFF2-40B4-BE49-F238E27FC236}">
                <a16:creationId xmlns:a16="http://schemas.microsoft.com/office/drawing/2014/main" id="{F732C5F6-2ECC-0497-369C-43F2DB8584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507" y="6137557"/>
            <a:ext cx="1446530" cy="5937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150DA0-0A8C-ED81-F12A-391885FBF0DB}"/>
              </a:ext>
            </a:extLst>
          </p:cNvPr>
          <p:cNvSpPr/>
          <p:nvPr/>
        </p:nvSpPr>
        <p:spPr>
          <a:xfrm>
            <a:off x="0" y="0"/>
            <a:ext cx="12192000" cy="84715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C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BF5253-DC88-8D7D-A2BB-08F8CFEC95D1}"/>
              </a:ext>
            </a:extLst>
          </p:cNvPr>
          <p:cNvSpPr txBox="1"/>
          <p:nvPr/>
        </p:nvSpPr>
        <p:spPr>
          <a:xfrm>
            <a:off x="350854" y="238913"/>
            <a:ext cx="9528870" cy="60824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Segoe" panose="020B0502040200020203" pitchFamily="34" charset="77"/>
              </a:rPr>
              <a:t>KEY PILLARS FOR SUSTAINABLE PROGRESS</a:t>
            </a:r>
            <a:endParaRPr lang="en-LC" sz="3200" b="1" dirty="0">
              <a:solidFill>
                <a:schemeClr val="bg1"/>
              </a:solidFill>
              <a:latin typeface="Segoe" panose="020B0502040200020203" pitchFamily="34" charset="77"/>
            </a:endParaRPr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26276785-D7B2-3D83-F5C0-251C776058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3792" y="887572"/>
            <a:ext cx="8936315" cy="503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11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00BE8-DDA8-E479-1F43-2A584BF2D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B1C99B-CE56-2F6B-865C-0987520B96AE}"/>
              </a:ext>
            </a:extLst>
          </p:cNvPr>
          <p:cNvSpPr/>
          <p:nvPr/>
        </p:nvSpPr>
        <p:spPr>
          <a:xfrm>
            <a:off x="0" y="6010841"/>
            <a:ext cx="12192000" cy="847159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C" dirty="0"/>
          </a:p>
        </p:txBody>
      </p:sp>
      <p:pic>
        <p:nvPicPr>
          <p:cNvPr id="2" name="Picture 1" descr="signature_411510214">
            <a:extLst>
              <a:ext uri="{FF2B5EF4-FFF2-40B4-BE49-F238E27FC236}">
                <a16:creationId xmlns:a16="http://schemas.microsoft.com/office/drawing/2014/main" id="{D99DC3ED-EDD2-8E06-477D-4D6A968736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377" y="6179665"/>
            <a:ext cx="2019300" cy="5765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FCDADC-187A-9404-0745-87961B373B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6" b="23030"/>
          <a:stretch/>
        </p:blipFill>
        <p:spPr bwMode="auto">
          <a:xfrm>
            <a:off x="5871527" y="6087710"/>
            <a:ext cx="1167130" cy="6934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International Trade Centre - Wikipedia">
            <a:extLst>
              <a:ext uri="{FF2B5EF4-FFF2-40B4-BE49-F238E27FC236}">
                <a16:creationId xmlns:a16="http://schemas.microsoft.com/office/drawing/2014/main" id="{2ABDB839-78B8-85CF-4DC7-3AD1D4C82F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507" y="6137557"/>
            <a:ext cx="1446530" cy="5937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768FA6-5C66-0099-7A1C-CCC692458D96}"/>
              </a:ext>
            </a:extLst>
          </p:cNvPr>
          <p:cNvSpPr/>
          <p:nvPr/>
        </p:nvSpPr>
        <p:spPr>
          <a:xfrm>
            <a:off x="0" y="0"/>
            <a:ext cx="12192000" cy="84715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C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84A129-D2CF-AFC6-8278-FA9D15D32D5F}"/>
              </a:ext>
            </a:extLst>
          </p:cNvPr>
          <p:cNvSpPr txBox="1"/>
          <p:nvPr/>
        </p:nvSpPr>
        <p:spPr>
          <a:xfrm>
            <a:off x="350853" y="238913"/>
            <a:ext cx="11073891" cy="60824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Segoe" panose="020B0502040200020203" pitchFamily="34" charset="77"/>
              </a:rPr>
              <a:t>	KEY ACTIONS TO DRIVE SUSTAINABLE PROGRESS</a:t>
            </a:r>
            <a:endParaRPr lang="en-LC" sz="3200" b="1" dirty="0">
              <a:solidFill>
                <a:schemeClr val="bg1"/>
              </a:solidFill>
              <a:latin typeface="Segoe" panose="020B0502040200020203" pitchFamily="34" charset="77"/>
            </a:endParaRPr>
          </a:p>
        </p:txBody>
      </p:sp>
      <p:pic>
        <p:nvPicPr>
          <p:cNvPr id="9" name="Picture 8" descr="A screenshot of a white and black text&#10;&#10;Description automatically generated">
            <a:extLst>
              <a:ext uri="{FF2B5EF4-FFF2-40B4-BE49-F238E27FC236}">
                <a16:creationId xmlns:a16="http://schemas.microsoft.com/office/drawing/2014/main" id="{44DBD380-DA29-43A6-9527-DBF286839E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6726" y="1533489"/>
            <a:ext cx="8229602" cy="44908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84C17B-CE6F-8DF6-5ED6-64F7DF5C3A25}"/>
              </a:ext>
            </a:extLst>
          </p:cNvPr>
          <p:cNvSpPr txBox="1"/>
          <p:nvPr/>
        </p:nvSpPr>
        <p:spPr>
          <a:xfrm>
            <a:off x="1581665" y="1037439"/>
            <a:ext cx="8983361" cy="40011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Key Requirement : All actions must be underpinned by science-based evidence</a:t>
            </a:r>
            <a:r>
              <a:rPr lang="en-US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7147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BED5C5-3F0B-4748-B708-D7E6FA595821}"/>
              </a:ext>
            </a:extLst>
          </p:cNvPr>
          <p:cNvSpPr/>
          <p:nvPr/>
        </p:nvSpPr>
        <p:spPr>
          <a:xfrm>
            <a:off x="0" y="6010841"/>
            <a:ext cx="12192000" cy="847159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C" dirty="0"/>
          </a:p>
        </p:txBody>
      </p:sp>
      <p:pic>
        <p:nvPicPr>
          <p:cNvPr id="2" name="Picture 1" descr="signature_411510214">
            <a:extLst>
              <a:ext uri="{FF2B5EF4-FFF2-40B4-BE49-F238E27FC236}">
                <a16:creationId xmlns:a16="http://schemas.microsoft.com/office/drawing/2014/main" id="{E7AE4215-B558-A701-158A-C8E74B84B0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377" y="6179665"/>
            <a:ext cx="2019300" cy="5765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9E7EA6-658D-2699-3A49-E17BD2CF01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6" b="23030"/>
          <a:stretch/>
        </p:blipFill>
        <p:spPr bwMode="auto">
          <a:xfrm>
            <a:off x="5871527" y="6087710"/>
            <a:ext cx="1167130" cy="6934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International Trade Centre - Wikipedia">
            <a:extLst>
              <a:ext uri="{FF2B5EF4-FFF2-40B4-BE49-F238E27FC236}">
                <a16:creationId xmlns:a16="http://schemas.microsoft.com/office/drawing/2014/main" id="{D49F96F4-6B87-0DB4-B017-1515358A9B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507" y="6137557"/>
            <a:ext cx="1446530" cy="5937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A33BA94-7618-A5A3-81A7-B04E8B7B42A1}"/>
              </a:ext>
            </a:extLst>
          </p:cNvPr>
          <p:cNvSpPr/>
          <p:nvPr/>
        </p:nvSpPr>
        <p:spPr>
          <a:xfrm>
            <a:off x="0" y="0"/>
            <a:ext cx="12192000" cy="84715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C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129823-2200-1706-0FCF-ADD4843FAAA3}"/>
              </a:ext>
            </a:extLst>
          </p:cNvPr>
          <p:cNvSpPr txBox="1"/>
          <p:nvPr/>
        </p:nvSpPr>
        <p:spPr>
          <a:xfrm>
            <a:off x="350854" y="238913"/>
            <a:ext cx="8373016" cy="60824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Segoe" panose="020B0502040200020203" pitchFamily="34" charset="77"/>
              </a:rPr>
              <a:t>Enhancing Governance and Coordination</a:t>
            </a:r>
            <a:endParaRPr lang="en-LC" sz="3200" b="1" dirty="0">
              <a:solidFill>
                <a:schemeClr val="bg1"/>
              </a:solidFill>
              <a:latin typeface="Segoe" panose="020B0502040200020203" pitchFamily="34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10AE19-1914-C675-1199-8425B179953D}"/>
              </a:ext>
            </a:extLst>
          </p:cNvPr>
          <p:cNvSpPr txBox="1"/>
          <p:nvPr/>
        </p:nvSpPr>
        <p:spPr>
          <a:xfrm>
            <a:off x="914401" y="847160"/>
            <a:ext cx="10058399" cy="1896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b="1" dirty="0">
              <a:latin typeface="Segoe" panose="020B0502040200020203" pitchFamily="34" charset="77"/>
            </a:endParaRPr>
          </a:p>
          <a:p>
            <a:r>
              <a:rPr lang="en-US" b="1" dirty="0">
                <a:latin typeface="Segoe" panose="020B0502040200020203" pitchFamily="34" charset="77"/>
              </a:rPr>
              <a:t>“Big Ticket Items”: </a:t>
            </a:r>
            <a:r>
              <a:rPr lang="en-US" dirty="0">
                <a:latin typeface="Segoe" panose="020B0502040200020203" pitchFamily="34" charset="77"/>
              </a:rPr>
              <a:t>Identifying and focusing efforts on high-impact projects that require coordinated regional actions : Waste, Plastics, Circular Economies, Water, Renewables</a:t>
            </a:r>
          </a:p>
          <a:p>
            <a:endParaRPr lang="en-US" dirty="0">
              <a:latin typeface="Segoe" panose="020B0502040200020203" pitchFamily="34" charset="77"/>
            </a:endParaRPr>
          </a:p>
          <a:p>
            <a:r>
              <a:rPr lang="en-US" b="1" dirty="0">
                <a:latin typeface="Segoe" panose="020B0502040200020203" pitchFamily="34" charset="77"/>
              </a:rPr>
              <a:t>Role of Government: </a:t>
            </a:r>
            <a:r>
              <a:rPr lang="en-US" dirty="0">
                <a:latin typeface="Segoe" panose="020B0502040200020203" pitchFamily="34" charset="77"/>
              </a:rPr>
              <a:t>Facilitating the creation of policy frameworks that support blue-green integration and enable effective PPP’s. Tax Concession Incentives for Blue-Green Initiatives.</a:t>
            </a:r>
          </a:p>
          <a:p>
            <a:endParaRPr lang="en-US" sz="2000" dirty="0">
              <a:latin typeface="Segoe" panose="020B0502040200020203" pitchFamily="34" charset="77"/>
            </a:endParaRPr>
          </a:p>
          <a:p>
            <a:endParaRPr lang="en-US" sz="2000" b="1" dirty="0">
              <a:latin typeface="Segoe" panose="020B0502040200020203" pitchFamily="34" charset="77"/>
            </a:endParaRPr>
          </a:p>
          <a:p>
            <a:endParaRPr lang="en-US" sz="2000" b="1" dirty="0">
              <a:latin typeface="Segoe" panose="020B0502040200020203" pitchFamily="34" charset="77"/>
            </a:endParaRPr>
          </a:p>
          <a:p>
            <a:endParaRPr lang="en-US" b="1" dirty="0">
              <a:latin typeface="Segoe" panose="020B0502040200020203" pitchFamily="34" charset="77"/>
            </a:endParaRPr>
          </a:p>
          <a:p>
            <a:r>
              <a:rPr lang="en-US" b="1" dirty="0">
                <a:latin typeface="Segoe" panose="020B0502040200020203" pitchFamily="34" charset="77"/>
              </a:rPr>
              <a:t>Community Empowerment: </a:t>
            </a:r>
            <a:r>
              <a:rPr lang="en-US" dirty="0">
                <a:latin typeface="Segoe" panose="020B0502040200020203" pitchFamily="34" charset="77"/>
              </a:rPr>
              <a:t>Leveraging local knowledge and traditions in sustainability practices. </a:t>
            </a:r>
            <a:r>
              <a:rPr lang="en-US" sz="1400" b="1" i="0" dirty="0">
                <a:solidFill>
                  <a:srgbClr val="616161"/>
                </a:solidFill>
                <a:latin typeface="Proxima Nova"/>
              </a:rPr>
              <a:t>Capacity Building, Empowering Local Initiatives, Community Meetings for Dialogue, Market Access and Networking</a:t>
            </a:r>
            <a:endParaRPr lang="en-US" sz="1400" dirty="0">
              <a:latin typeface="Segoe" panose="020B0502040200020203" pitchFamily="34" charset="77"/>
            </a:endParaRPr>
          </a:p>
          <a:p>
            <a:endParaRPr lang="en-US" b="1" dirty="0">
              <a:latin typeface="Segoe" panose="020B0502040200020203" pitchFamily="34" charset="77"/>
            </a:endParaRPr>
          </a:p>
          <a:p>
            <a:r>
              <a:rPr lang="en-US" b="1" dirty="0">
                <a:latin typeface="Segoe" panose="020B0502040200020203" pitchFamily="34" charset="77"/>
              </a:rPr>
              <a:t>Matchmaking Platform: </a:t>
            </a:r>
            <a:r>
              <a:rPr lang="en-US" dirty="0">
                <a:latin typeface="Segoe" panose="020B0502040200020203" pitchFamily="34" charset="77"/>
              </a:rPr>
              <a:t>Connecting innovators with investors and community leaders to foster business opportunities.</a:t>
            </a:r>
          </a:p>
          <a:p>
            <a:endParaRPr lang="en-US" dirty="0">
              <a:latin typeface="Segoe" panose="020B0502040200020203" pitchFamily="34" charset="77"/>
            </a:endParaRPr>
          </a:p>
          <a:p>
            <a:r>
              <a:rPr lang="en-US" b="1" dirty="0">
                <a:latin typeface="Segoe" panose="020B0502040200020203" pitchFamily="34" charset="77"/>
              </a:rPr>
              <a:t>Success Stories: </a:t>
            </a:r>
            <a:r>
              <a:rPr lang="en-US" dirty="0">
                <a:latin typeface="Segoe" panose="020B0502040200020203" pitchFamily="34" charset="77"/>
              </a:rPr>
              <a:t>Showcase examples of successful local initiatives to illustrate potential scalable projects. </a:t>
            </a:r>
            <a:r>
              <a:rPr lang="en-US" sz="1800" b="1" i="0" dirty="0">
                <a:solidFill>
                  <a:srgbClr val="616161"/>
                </a:solidFill>
                <a:latin typeface="Proxima Nova"/>
              </a:rPr>
              <a:t>Continuous Learning and Improvement. Public Recognition. Awards.</a:t>
            </a:r>
          </a:p>
          <a:p>
            <a:endParaRPr lang="en-US" dirty="0">
              <a:latin typeface="Segoe" panose="020B0502040200020203" pitchFamily="34" charset="77"/>
            </a:endParaRPr>
          </a:p>
          <a:p>
            <a:endParaRPr lang="en-US" sz="2000" dirty="0">
              <a:latin typeface="Segoe" panose="020B0502040200020203" pitchFamily="34" charset="77"/>
            </a:endParaRPr>
          </a:p>
          <a:p>
            <a:endParaRPr lang="en-US" sz="2000" dirty="0">
              <a:latin typeface="Segoe" panose="020B0502040200020203" pitchFamily="34" charset="77"/>
            </a:endParaRPr>
          </a:p>
          <a:p>
            <a:endParaRPr lang="en-US" sz="2000" dirty="0">
              <a:latin typeface="Segoe" panose="020B0502040200020203" pitchFamily="34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18AA8C-CB73-3DE2-CC6D-08F937E2D251}"/>
              </a:ext>
            </a:extLst>
          </p:cNvPr>
          <p:cNvSpPr/>
          <p:nvPr/>
        </p:nvSpPr>
        <p:spPr>
          <a:xfrm>
            <a:off x="0" y="2820069"/>
            <a:ext cx="12113172" cy="76064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/>
                </a:solidFill>
                <a:latin typeface="Segoe" panose="020B0502040200020203" pitchFamily="34" charset="77"/>
              </a:rPr>
              <a:t>    </a:t>
            </a:r>
            <a:r>
              <a:rPr lang="en-US" sz="2800" b="1" dirty="0">
                <a:solidFill>
                  <a:schemeClr val="bg1"/>
                </a:solidFill>
                <a:latin typeface="Segoe" panose="020B0502040200020203" pitchFamily="34" charset="77"/>
              </a:rPr>
              <a:t>Engaging Stakeholders and Implementing Strategies</a:t>
            </a:r>
            <a:endParaRPr lang="en-LC" sz="2800" b="1" dirty="0">
              <a:solidFill>
                <a:schemeClr val="bg1"/>
              </a:solidFill>
              <a:latin typeface="Segoe" panose="020B0502040200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21554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BED5C5-3F0B-4748-B708-D7E6FA595821}"/>
              </a:ext>
            </a:extLst>
          </p:cNvPr>
          <p:cNvSpPr/>
          <p:nvPr/>
        </p:nvSpPr>
        <p:spPr>
          <a:xfrm>
            <a:off x="0" y="6010841"/>
            <a:ext cx="12192000" cy="847159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C" dirty="0"/>
          </a:p>
        </p:txBody>
      </p:sp>
      <p:pic>
        <p:nvPicPr>
          <p:cNvPr id="2" name="Picture 1" descr="signature_411510214">
            <a:extLst>
              <a:ext uri="{FF2B5EF4-FFF2-40B4-BE49-F238E27FC236}">
                <a16:creationId xmlns:a16="http://schemas.microsoft.com/office/drawing/2014/main" id="{E7AE4215-B558-A701-158A-C8E74B84B0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377" y="6179665"/>
            <a:ext cx="2019300" cy="5765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9E7EA6-658D-2699-3A49-E17BD2CF01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6" b="23030"/>
          <a:stretch/>
        </p:blipFill>
        <p:spPr bwMode="auto">
          <a:xfrm>
            <a:off x="5871527" y="6087710"/>
            <a:ext cx="1167130" cy="6934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International Trade Centre - Wikipedia">
            <a:extLst>
              <a:ext uri="{FF2B5EF4-FFF2-40B4-BE49-F238E27FC236}">
                <a16:creationId xmlns:a16="http://schemas.microsoft.com/office/drawing/2014/main" id="{D49F96F4-6B87-0DB4-B017-1515358A9B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507" y="6137557"/>
            <a:ext cx="1446530" cy="5937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5C01405-88E8-C214-C7AC-1F6BBE72039D}"/>
              </a:ext>
            </a:extLst>
          </p:cNvPr>
          <p:cNvSpPr/>
          <p:nvPr/>
        </p:nvSpPr>
        <p:spPr>
          <a:xfrm>
            <a:off x="0" y="0"/>
            <a:ext cx="12192000" cy="84715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C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604393-AE48-65C2-653A-4A8C1270D689}"/>
              </a:ext>
            </a:extLst>
          </p:cNvPr>
          <p:cNvSpPr txBox="1"/>
          <p:nvPr/>
        </p:nvSpPr>
        <p:spPr>
          <a:xfrm>
            <a:off x="1147499" y="126718"/>
            <a:ext cx="10955579" cy="84715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Funding and Financial Support Mechanisms</a:t>
            </a:r>
            <a:endParaRPr lang="en-LC" sz="3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2" descr="A group of words on a white background&#10;&#10;Description automatically generated">
            <a:extLst>
              <a:ext uri="{FF2B5EF4-FFF2-40B4-BE49-F238E27FC236}">
                <a16:creationId xmlns:a16="http://schemas.microsoft.com/office/drawing/2014/main" id="{A44D4712-2E96-06B8-90AF-4BBEA44A77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119" y="1908726"/>
            <a:ext cx="10630657" cy="4000360"/>
          </a:xfrm>
          <a:prstGeom prst="rect">
            <a:avLst/>
          </a:prstGeom>
        </p:spPr>
      </p:pic>
      <p:sp>
        <p:nvSpPr>
          <p:cNvPr id="14" name="Subtitle 3">
            <a:extLst>
              <a:ext uri="{FF2B5EF4-FFF2-40B4-BE49-F238E27FC236}">
                <a16:creationId xmlns:a16="http://schemas.microsoft.com/office/drawing/2014/main" id="{7BEDD5EC-7EFF-09D7-8215-2D19A2E770FD}"/>
              </a:ext>
            </a:extLst>
          </p:cNvPr>
          <p:cNvSpPr txBox="1">
            <a:spLocks/>
          </p:cNvSpPr>
          <p:nvPr/>
        </p:nvSpPr>
        <p:spPr>
          <a:xfrm>
            <a:off x="415599" y="950568"/>
            <a:ext cx="11360799" cy="6424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Easier Access to Grant Funding Capital and Intellectual Property Protections</a:t>
            </a:r>
          </a:p>
        </p:txBody>
      </p:sp>
    </p:spTree>
    <p:extLst>
      <p:ext uri="{BB962C8B-B14F-4D97-AF65-F5344CB8AC3E}">
        <p14:creationId xmlns:p14="http://schemas.microsoft.com/office/powerpoint/2010/main" val="2825924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53A51-0BDB-DB90-8B23-952D93FAE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AB987A5-414B-F118-7CBF-5043777F5ADC}"/>
              </a:ext>
            </a:extLst>
          </p:cNvPr>
          <p:cNvSpPr/>
          <p:nvPr/>
        </p:nvSpPr>
        <p:spPr>
          <a:xfrm>
            <a:off x="0" y="6010841"/>
            <a:ext cx="12192000" cy="847159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C" dirty="0"/>
          </a:p>
        </p:txBody>
      </p:sp>
      <p:pic>
        <p:nvPicPr>
          <p:cNvPr id="2" name="Picture 1" descr="signature_411510214">
            <a:extLst>
              <a:ext uri="{FF2B5EF4-FFF2-40B4-BE49-F238E27FC236}">
                <a16:creationId xmlns:a16="http://schemas.microsoft.com/office/drawing/2014/main" id="{642B2686-3355-D1D8-5463-51158517DD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377" y="6179665"/>
            <a:ext cx="2019300" cy="5765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89FD57-5EA3-C248-E5EB-0AB94FEC13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6" b="23030"/>
          <a:stretch/>
        </p:blipFill>
        <p:spPr bwMode="auto">
          <a:xfrm>
            <a:off x="5871527" y="6087710"/>
            <a:ext cx="1167130" cy="6934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International Trade Centre - Wikipedia">
            <a:extLst>
              <a:ext uri="{FF2B5EF4-FFF2-40B4-BE49-F238E27FC236}">
                <a16:creationId xmlns:a16="http://schemas.microsoft.com/office/drawing/2014/main" id="{4A83643F-2923-5C6D-5554-DC57A01DF4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507" y="6137557"/>
            <a:ext cx="1446530" cy="5937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DCE463F-B447-CDCF-3A29-C332D26A0D03}"/>
              </a:ext>
            </a:extLst>
          </p:cNvPr>
          <p:cNvSpPr/>
          <p:nvPr/>
        </p:nvSpPr>
        <p:spPr>
          <a:xfrm>
            <a:off x="0" y="0"/>
            <a:ext cx="12192000" cy="84715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C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BE2825-12F9-CAA5-FE93-32460DD19E60}"/>
              </a:ext>
            </a:extLst>
          </p:cNvPr>
          <p:cNvSpPr txBox="1"/>
          <p:nvPr/>
        </p:nvSpPr>
        <p:spPr>
          <a:xfrm>
            <a:off x="415599" y="126718"/>
            <a:ext cx="11687479" cy="84715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Strategic Role of Conservation Trust Funds in SIDS</a:t>
            </a:r>
            <a:endParaRPr lang="en-LC" sz="3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Subtitle 3">
            <a:extLst>
              <a:ext uri="{FF2B5EF4-FFF2-40B4-BE49-F238E27FC236}">
                <a16:creationId xmlns:a16="http://schemas.microsoft.com/office/drawing/2014/main" id="{E57A59F7-04F4-33A1-15CB-82B24A79478B}"/>
              </a:ext>
            </a:extLst>
          </p:cNvPr>
          <p:cNvSpPr txBox="1">
            <a:spLocks/>
          </p:cNvSpPr>
          <p:nvPr/>
        </p:nvSpPr>
        <p:spPr>
          <a:xfrm>
            <a:off x="415599" y="950568"/>
            <a:ext cx="11360799" cy="64241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Conservation Trust Funds: Enabling Sustainable Development and Conservation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B0C070-A914-3CE4-DE91-5657D12CECC2}"/>
              </a:ext>
            </a:extLst>
          </p:cNvPr>
          <p:cNvSpPr txBox="1"/>
          <p:nvPr/>
        </p:nvSpPr>
        <p:spPr>
          <a:xfrm>
            <a:off x="415599" y="1346887"/>
            <a:ext cx="11360799" cy="4411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91440" algn="l">
              <a:spcBef>
                <a:spcPts val="0"/>
              </a:spcBef>
              <a:spcAft>
                <a:spcPts val="800"/>
              </a:spcAft>
              <a:buSzPct val="100000"/>
              <a:buFont typeface="Arial"/>
              <a:buChar char="•"/>
            </a:pPr>
            <a:r>
              <a:rPr lang="en-US" b="1" i="0" dirty="0">
                <a:solidFill>
                  <a:srgbClr val="616161"/>
                </a:solidFill>
                <a:latin typeface="Proxima Nova"/>
              </a:rPr>
              <a:t>Sustainable Financing:</a:t>
            </a:r>
            <a:r>
              <a:rPr lang="en-US" b="0" i="0" dirty="0">
                <a:solidFill>
                  <a:srgbClr val="616161"/>
                </a:solidFill>
                <a:latin typeface="Proxima Nova"/>
              </a:rPr>
              <a:t> CTFs provide sustainable, long-term financial support crucial for ongoing conservation efforts. They manage and allocate funds efficiently to maximize conservation outcomes.</a:t>
            </a:r>
          </a:p>
          <a:p>
            <a:pPr marL="228600" lvl="1" indent="-9144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b="1" i="0" dirty="0">
                <a:solidFill>
                  <a:srgbClr val="616161"/>
                </a:solidFill>
                <a:latin typeface="Proxima Nova"/>
              </a:rPr>
              <a:t>Supporting Policy and Regional Integration:</a:t>
            </a:r>
            <a:r>
              <a:rPr lang="en-US" b="0" i="0" dirty="0">
                <a:solidFill>
                  <a:srgbClr val="616161"/>
                </a:solidFill>
                <a:latin typeface="Proxima Nova"/>
              </a:rPr>
              <a:t> CTFs help align national strategies with regional conservation priorities, ensuring cohesive policy frameworks across SIDS. They enhance the implementation of international environmental agreements and regional biodiversity strategies.</a:t>
            </a:r>
          </a:p>
          <a:p>
            <a:pPr marL="228600" lvl="1" indent="-9144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b="1" i="0" dirty="0">
                <a:solidFill>
                  <a:srgbClr val="616161"/>
                </a:solidFill>
                <a:latin typeface="Proxima Nova"/>
              </a:rPr>
              <a:t>Community Empowerment and Engagement:</a:t>
            </a:r>
            <a:r>
              <a:rPr lang="en-US" b="0" i="0" dirty="0">
                <a:solidFill>
                  <a:srgbClr val="616161"/>
                </a:solidFill>
                <a:latin typeface="Proxima Nova"/>
              </a:rPr>
              <a:t> By funding local conservation initiatives, CTFs ensure community involvement and buy-in, essential for the success of environmental projects. They integrate traditional knowledge and practices in conservation efforts, respecting indigenous insights.</a:t>
            </a:r>
          </a:p>
          <a:p>
            <a:pPr marL="228600" lvl="1" indent="-9144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b="1" i="0" dirty="0">
                <a:solidFill>
                  <a:srgbClr val="616161"/>
                </a:solidFill>
                <a:latin typeface="Proxima Nova"/>
              </a:rPr>
              <a:t>Facilitating Multi-Sector Collaboration:</a:t>
            </a:r>
            <a:r>
              <a:rPr lang="en-US" b="0" i="0" dirty="0">
                <a:solidFill>
                  <a:srgbClr val="616161"/>
                </a:solidFill>
                <a:latin typeface="Proxima Nova"/>
              </a:rPr>
              <a:t> CTFs serve as platforms for collaboration between governments, NGOs, the private sector, and international donors, avoiding duplication and leveraging collective expertise for greater impact.</a:t>
            </a:r>
          </a:p>
          <a:p>
            <a:pPr marL="228600" lvl="1" indent="-9144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b="1" i="0" dirty="0">
                <a:solidFill>
                  <a:srgbClr val="616161"/>
                </a:solidFill>
                <a:latin typeface="Proxima Nova"/>
              </a:rPr>
              <a:t>Driving Local and Global Impact:</a:t>
            </a:r>
            <a:r>
              <a:rPr lang="en-US" b="0" i="0" dirty="0">
                <a:solidFill>
                  <a:srgbClr val="616161"/>
                </a:solidFill>
                <a:latin typeface="Proxima Nova"/>
              </a:rPr>
              <a:t> Through strategic funding and partnerships, CTFs help implement projects that address both local conservation needs and global environmental targets, including the '30x30' target to protect 30% of land and ocean by 2030.</a:t>
            </a:r>
          </a:p>
        </p:txBody>
      </p:sp>
    </p:spTree>
    <p:extLst>
      <p:ext uri="{BB962C8B-B14F-4D97-AF65-F5344CB8AC3E}">
        <p14:creationId xmlns:p14="http://schemas.microsoft.com/office/powerpoint/2010/main" val="1267857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5B69C-00EB-43FE-DD34-F2A2E5708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0B9D804-F715-D213-4397-6203C8850D21}"/>
              </a:ext>
            </a:extLst>
          </p:cNvPr>
          <p:cNvSpPr/>
          <p:nvPr/>
        </p:nvSpPr>
        <p:spPr>
          <a:xfrm>
            <a:off x="0" y="6010841"/>
            <a:ext cx="12192000" cy="847159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C" dirty="0"/>
          </a:p>
        </p:txBody>
      </p:sp>
      <p:pic>
        <p:nvPicPr>
          <p:cNvPr id="2" name="Picture 1" descr="signature_411510214">
            <a:extLst>
              <a:ext uri="{FF2B5EF4-FFF2-40B4-BE49-F238E27FC236}">
                <a16:creationId xmlns:a16="http://schemas.microsoft.com/office/drawing/2014/main" id="{CE3D13C1-A42F-D370-67D3-229E1595DD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377" y="6179665"/>
            <a:ext cx="2019300" cy="5765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D0E47C-0BCD-F7C8-0B29-A20E1E1CBC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6" b="23030"/>
          <a:stretch/>
        </p:blipFill>
        <p:spPr bwMode="auto">
          <a:xfrm>
            <a:off x="5871527" y="6087710"/>
            <a:ext cx="1167130" cy="6934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International Trade Centre - Wikipedia">
            <a:extLst>
              <a:ext uri="{FF2B5EF4-FFF2-40B4-BE49-F238E27FC236}">
                <a16:creationId xmlns:a16="http://schemas.microsoft.com/office/drawing/2014/main" id="{73F1EEA9-F0CF-986E-DB90-C16ABA692D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507" y="6137557"/>
            <a:ext cx="1446530" cy="5937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86918B-DCC9-8EE4-4ACB-05EE9648D3FF}"/>
              </a:ext>
            </a:extLst>
          </p:cNvPr>
          <p:cNvSpPr/>
          <p:nvPr/>
        </p:nvSpPr>
        <p:spPr>
          <a:xfrm>
            <a:off x="0" y="0"/>
            <a:ext cx="12192000" cy="84715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C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1B91D4-AF1B-85BB-4C26-8C8048ADA27E}"/>
              </a:ext>
            </a:extLst>
          </p:cNvPr>
          <p:cNvSpPr txBox="1"/>
          <p:nvPr/>
        </p:nvSpPr>
        <p:spPr>
          <a:xfrm>
            <a:off x="350853" y="238913"/>
            <a:ext cx="10955579" cy="60824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Segoe" panose="020B0502040200020203" pitchFamily="34" charset="77"/>
              </a:rPr>
              <a:t>Commitment and Collaboration</a:t>
            </a:r>
            <a:endParaRPr lang="en-LC" sz="3200" b="1" dirty="0">
              <a:solidFill>
                <a:schemeClr val="bg1"/>
              </a:solidFill>
              <a:latin typeface="Segoe" panose="020B0502040200020203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B0509A-12FF-396C-2C5C-EC9F8DAE0C03}"/>
              </a:ext>
            </a:extLst>
          </p:cNvPr>
          <p:cNvSpPr txBox="1"/>
          <p:nvPr/>
        </p:nvSpPr>
        <p:spPr>
          <a:xfrm>
            <a:off x="1062681" y="1346886"/>
            <a:ext cx="10280822" cy="40653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b="1" dirty="0"/>
              <a:t>Strategic Importance: </a:t>
            </a:r>
            <a:r>
              <a:rPr lang="en-US" sz="2000" b="1" i="0" dirty="0"/>
              <a:t>Breaking Silos Across Sectors. </a:t>
            </a:r>
          </a:p>
          <a:p>
            <a:r>
              <a:rPr lang="en-US" sz="2000" dirty="0"/>
              <a:t>Need for a cohesive public-private sector approach to Blue-Green Development in the Caribbean and across SIDS to </a:t>
            </a:r>
            <a:r>
              <a:rPr lang="en-US" sz="2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accelerate progress irrespective of political changes.</a:t>
            </a:r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Call to Action: </a:t>
            </a:r>
            <a:r>
              <a:rPr lang="en-US" sz="2000" dirty="0"/>
              <a:t>Encourage stakeholders to engage with the roadmap and commit to collective action. </a:t>
            </a:r>
            <a:r>
              <a:rPr lang="en-US" sz="2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Organize regional events to connect governments and the private sector within each SIDS region in a targeted manner, and to provide recommendations for governments to strengthen policies and their support to their local businesses</a:t>
            </a:r>
            <a:r>
              <a:rPr lang="en-US" sz="2000" dirty="0">
                <a:effectLst/>
              </a:rPr>
              <a:t> </a:t>
            </a:r>
            <a:endParaRPr lang="en-US" sz="2000" dirty="0"/>
          </a:p>
          <a:p>
            <a:endParaRPr lang="en-US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0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Monitoring and Evaluation</a:t>
            </a:r>
            <a:r>
              <a:rPr lang="en-US" sz="20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 detailed framework that outlines who will be responsible for monitoring, the metrics of success, and the frequency of evaluations would enhance accountability and effectiveness.</a:t>
            </a:r>
          </a:p>
          <a:p>
            <a:endParaRPr lang="en-US" sz="2000" dirty="0">
              <a:latin typeface="Segoe" panose="020B0502040200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81095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8383C33-8AFA-2391-C9FF-4EAC5AC1911B}"/>
              </a:ext>
            </a:extLst>
          </p:cNvPr>
          <p:cNvSpPr/>
          <p:nvPr/>
        </p:nvSpPr>
        <p:spPr>
          <a:xfrm>
            <a:off x="5293677" y="847158"/>
            <a:ext cx="3046095" cy="5163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C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BED5C5-3F0B-4748-B708-D7E6FA595821}"/>
              </a:ext>
            </a:extLst>
          </p:cNvPr>
          <p:cNvSpPr/>
          <p:nvPr/>
        </p:nvSpPr>
        <p:spPr>
          <a:xfrm>
            <a:off x="0" y="6010841"/>
            <a:ext cx="12192000" cy="847159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C" dirty="0"/>
          </a:p>
        </p:txBody>
      </p:sp>
      <p:pic>
        <p:nvPicPr>
          <p:cNvPr id="2" name="Picture 1" descr="signature_411510214">
            <a:extLst>
              <a:ext uri="{FF2B5EF4-FFF2-40B4-BE49-F238E27FC236}">
                <a16:creationId xmlns:a16="http://schemas.microsoft.com/office/drawing/2014/main" id="{E7AE4215-B558-A701-158A-C8E74B84B0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377" y="6179665"/>
            <a:ext cx="2019300" cy="5765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9E7EA6-658D-2699-3A49-E17BD2CF01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6" b="23030"/>
          <a:stretch/>
        </p:blipFill>
        <p:spPr bwMode="auto">
          <a:xfrm>
            <a:off x="5871527" y="6087710"/>
            <a:ext cx="1167130" cy="6934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International Trade Centre - Wikipedia">
            <a:extLst>
              <a:ext uri="{FF2B5EF4-FFF2-40B4-BE49-F238E27FC236}">
                <a16:creationId xmlns:a16="http://schemas.microsoft.com/office/drawing/2014/main" id="{D49F96F4-6B87-0DB4-B017-1515358A9B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507" y="6137557"/>
            <a:ext cx="1446530" cy="5937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5C01405-88E8-C214-C7AC-1F6BBE72039D}"/>
              </a:ext>
            </a:extLst>
          </p:cNvPr>
          <p:cNvSpPr/>
          <p:nvPr/>
        </p:nvSpPr>
        <p:spPr>
          <a:xfrm>
            <a:off x="0" y="0"/>
            <a:ext cx="12192000" cy="8471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RECENT PUBLICATIONS</a:t>
            </a:r>
            <a:endParaRPr lang="en-LC" sz="3600" b="1" dirty="0"/>
          </a:p>
        </p:txBody>
      </p:sp>
      <p:pic>
        <p:nvPicPr>
          <p:cNvPr id="9" name="Picture 8" descr="A cover of a magazine&#10;&#10;Description automatically generated">
            <a:extLst>
              <a:ext uri="{FF2B5EF4-FFF2-40B4-BE49-F238E27FC236}">
                <a16:creationId xmlns:a16="http://schemas.microsoft.com/office/drawing/2014/main" id="{6FD46BBD-AFD7-8811-B28A-49CE23C32D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r="907"/>
          <a:stretch/>
        </p:blipFill>
        <p:spPr>
          <a:xfrm>
            <a:off x="-8839" y="847159"/>
            <a:ext cx="3957341" cy="5146349"/>
          </a:xfrm>
          <a:prstGeom prst="rect">
            <a:avLst/>
          </a:prstGeom>
        </p:spPr>
      </p:pic>
      <p:pic>
        <p:nvPicPr>
          <p:cNvPr id="11" name="Picture 10" descr="A qr code with black and white squares&#10;&#10;Description automatically generated">
            <a:extLst>
              <a:ext uri="{FF2B5EF4-FFF2-40B4-BE49-F238E27FC236}">
                <a16:creationId xmlns:a16="http://schemas.microsoft.com/office/drawing/2014/main" id="{37AAB1E3-6816-09BB-F720-C7BC36314B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4747" y="4151870"/>
            <a:ext cx="1633648" cy="1633648"/>
          </a:xfrm>
          <a:prstGeom prst="rect">
            <a:avLst/>
          </a:prstGeom>
        </p:spPr>
      </p:pic>
      <p:pic>
        <p:nvPicPr>
          <p:cNvPr id="13" name="Picture 12" descr="A white paper with text and colorful corals&#10;&#10;Description automatically generated">
            <a:extLst>
              <a:ext uri="{FF2B5EF4-FFF2-40B4-BE49-F238E27FC236}">
                <a16:creationId xmlns:a16="http://schemas.microsoft.com/office/drawing/2014/main" id="{E6E6D339-33F0-5403-6EB7-CEA695B8F3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9772" y="847158"/>
            <a:ext cx="3544223" cy="51636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D40621C-6396-652E-459A-D9E38062E095}"/>
              </a:ext>
            </a:extLst>
          </p:cNvPr>
          <p:cNvSpPr txBox="1"/>
          <p:nvPr/>
        </p:nvSpPr>
        <p:spPr>
          <a:xfrm>
            <a:off x="5352968" y="2187146"/>
            <a:ext cx="2927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LC" sz="3200" dirty="0">
                <a:latin typeface="Segoe Light" panose="020B0302040200020203" pitchFamily="34" charset="77"/>
              </a:rPr>
              <a:t>Soon published on CBF website: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8383C70-423D-33AD-E6B0-02DCE8E3AC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4202" y="4106172"/>
            <a:ext cx="1725044" cy="17250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15698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28255AFD8B0941ADCCC6F1B7AFDA72" ma:contentTypeVersion="19" ma:contentTypeDescription="Create a new document." ma:contentTypeScope="" ma:versionID="f75042b97dfe48d40c50adc19db96817">
  <xsd:schema xmlns:xsd="http://www.w3.org/2001/XMLSchema" xmlns:xs="http://www.w3.org/2001/XMLSchema" xmlns:p="http://schemas.microsoft.com/office/2006/metadata/properties" xmlns:ns2="97ccd1a4-a646-4ea1-b0d3-9c76a9644db6" xmlns:ns3="528fe294-5479-4ff3-b623-788f11fdcb40" xmlns:ns4="985ec44e-1bab-4c0b-9df0-6ba128686fc9" targetNamespace="http://schemas.microsoft.com/office/2006/metadata/properties" ma:root="true" ma:fieldsID="ba9b1f4fc5e3617684c742d91f6c8f92" ns2:_="" ns3:_="" ns4:_="">
    <xsd:import namespace="97ccd1a4-a646-4ea1-b0d3-9c76a9644db6"/>
    <xsd:import namespace="528fe294-5479-4ff3-b623-788f11fdcb40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GBNEvaluation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cd1a4-a646-4ea1-b0d3-9c76a9644db6" elementFormDefault="qualified">
    <xsd:import namespace="http://schemas.microsoft.com/office/2006/documentManagement/types"/>
    <xsd:import namespace="http://schemas.microsoft.com/office/infopath/2007/PartnerControls"/>
    <xsd:element name="GBNEvaluation" ma:index="8" nillable="true" ma:displayName="GBN Evaluation" ma:format="Dropdown" ma:internalName="GBNEvaluation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8fe294-5479-4ff3-b623-788f11fdcb4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9f5f0da3-c594-4b77-837e-430027d11bd4}" ma:internalName="TaxCatchAll" ma:showField="CatchAllData" ma:web="528fe294-5479-4ff3-b623-788f11fdcb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7ccd1a4-a646-4ea1-b0d3-9c76a9644db6">
      <Terms xmlns="http://schemas.microsoft.com/office/infopath/2007/PartnerControls"/>
    </lcf76f155ced4ddcb4097134ff3c332f>
    <TaxCatchAll xmlns="985ec44e-1bab-4c0b-9df0-6ba128686fc9" xsi:nil="true"/>
    <GBNEvaluation xmlns="97ccd1a4-a646-4ea1-b0d3-9c76a9644db6" xsi:nil="true"/>
  </documentManagement>
</p:properties>
</file>

<file path=customXml/itemProps1.xml><?xml version="1.0" encoding="utf-8"?>
<ds:datastoreItem xmlns:ds="http://schemas.openxmlformats.org/officeDocument/2006/customXml" ds:itemID="{AEF1987D-DA73-44B9-819F-42AC96747F63}"/>
</file>

<file path=customXml/itemProps2.xml><?xml version="1.0" encoding="utf-8"?>
<ds:datastoreItem xmlns:ds="http://schemas.openxmlformats.org/officeDocument/2006/customXml" ds:itemID="{F9FDFFEF-CEDD-458E-A4CC-F3879B968E7A}"/>
</file>

<file path=customXml/itemProps3.xml><?xml version="1.0" encoding="utf-8"?>
<ds:datastoreItem xmlns:ds="http://schemas.openxmlformats.org/officeDocument/2006/customXml" ds:itemID="{C51F3932-F97F-421F-BF69-B5A788FE455B}"/>
</file>

<file path=docProps/app.xml><?xml version="1.0" encoding="utf-8"?>
<Properties xmlns="http://schemas.openxmlformats.org/officeDocument/2006/extended-properties" xmlns:vt="http://schemas.openxmlformats.org/officeDocument/2006/docPropsVTypes">
  <TotalTime>1818</TotalTime>
  <Words>672</Words>
  <Application>Microsoft Macintosh PowerPoint</Application>
  <PresentationFormat>Widescreen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Proxima Nova</vt:lpstr>
      <vt:lpstr>Segoe</vt:lpstr>
      <vt:lpstr>Segoe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Karolin Troubetzkoy</dc:creator>
  <cp:lastModifiedBy>Karolin Troubetzkoy</cp:lastModifiedBy>
  <cp:revision>20</cp:revision>
  <dcterms:created xsi:type="dcterms:W3CDTF">2024-11-01T14:48:23Z</dcterms:created>
  <dcterms:modified xsi:type="dcterms:W3CDTF">2024-11-04T19:13:23Z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0x0101002F28255AFD8B0941ADCCC6F1B7AFDA72</vt:lpwstr>
  </property>
</Properties>
</file>