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League Spartan" charset="1" panose="00000800000000000000"/>
      <p:regular r:id="rId14"/>
    </p:embeddedFont>
    <p:embeddedFont>
      <p:font typeface="Sanchez" charset="1" panose="02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3.xml"/><Relationship Id="rId3" Type="http://schemas.openxmlformats.org/officeDocument/2006/relationships/viewProps" Target="view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2.xml"/><Relationship Id="rId2" Type="http://schemas.openxmlformats.org/officeDocument/2006/relationships/presProps" Target="presProps.xml"/><Relationship Id="rId16"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slide" Target="slides/slide6.xml"/><Relationship Id="rId6" Type="http://schemas.openxmlformats.org/officeDocument/2006/relationships/slide" Target="slides/slide1.xml"/><Relationship Id="rId15" Type="http://schemas.openxmlformats.org/officeDocument/2006/relationships/font" Target="fonts/font15.fntdata"/><Relationship Id="rId5" Type="http://schemas.openxmlformats.org/officeDocument/2006/relationships/tableStyles" Target="tableStyles.xml"/><Relationship Id="rId10" Type="http://schemas.openxmlformats.org/officeDocument/2006/relationships/slide" Target="slides/slide5.xml"/><Relationship Id="rId14" Type="http://schemas.openxmlformats.org/officeDocument/2006/relationships/font" Target="fonts/font14.fntdata"/><Relationship Id="rId4" Type="http://schemas.openxmlformats.org/officeDocument/2006/relationships/theme" Target="theme/theme1.xml"/><Relationship Id="rId9" Type="http://schemas.openxmlformats.org/officeDocument/2006/relationships/slide" Target="slides/slide4.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7F6FF"/>
        </a:solidFill>
      </p:bgPr>
    </p:bg>
    <p:spTree>
      <p:nvGrpSpPr>
        <p:cNvPr id="1" name=""/>
        <p:cNvGrpSpPr/>
        <p:nvPr/>
      </p:nvGrpSpPr>
      <p:grpSpPr>
        <a:xfrm>
          <a:off x="0" y="0"/>
          <a:ext cx="0" cy="0"/>
          <a:chOff x="0" y="0"/>
          <a:chExt cx="0" cy="0"/>
        </a:xfrm>
      </p:grpSpPr>
      <p:sp>
        <p:nvSpPr>
          <p:cNvPr name="Freeform 2" id="2"/>
          <p:cNvSpPr/>
          <p:nvPr/>
        </p:nvSpPr>
        <p:spPr>
          <a:xfrm flipH="false" flipV="false" rot="0">
            <a:off x="-1831627" y="-439175"/>
            <a:ext cx="13161514" cy="11165351"/>
          </a:xfrm>
          <a:custGeom>
            <a:avLst/>
            <a:gdLst/>
            <a:ahLst/>
            <a:cxnLst/>
            <a:rect r="r" b="b" t="t" l="l"/>
            <a:pathLst>
              <a:path h="11165351" w="13161514">
                <a:moveTo>
                  <a:pt x="0" y="0"/>
                </a:moveTo>
                <a:lnTo>
                  <a:pt x="13161513" y="0"/>
                </a:lnTo>
                <a:lnTo>
                  <a:pt x="13161513" y="11165350"/>
                </a:lnTo>
                <a:lnTo>
                  <a:pt x="0" y="11165350"/>
                </a:lnTo>
                <a:lnTo>
                  <a:pt x="0" y="0"/>
                </a:lnTo>
                <a:close/>
              </a:path>
            </a:pathLst>
          </a:custGeom>
          <a:blipFill>
            <a:blip r:embed="rId2"/>
            <a:stretch>
              <a:fillRect l="0" t="0" r="0" b="0"/>
            </a:stretch>
          </a:blipFill>
        </p:spPr>
      </p:sp>
      <p:sp>
        <p:nvSpPr>
          <p:cNvPr name="TextBox 3" id="3"/>
          <p:cNvSpPr txBox="true"/>
          <p:nvPr/>
        </p:nvSpPr>
        <p:spPr>
          <a:xfrm rot="0">
            <a:off x="7869916" y="2343200"/>
            <a:ext cx="9389384" cy="4200174"/>
          </a:xfrm>
          <a:prstGeom prst="rect">
            <a:avLst/>
          </a:prstGeom>
        </p:spPr>
        <p:txBody>
          <a:bodyPr anchor="t" rtlCol="false" tIns="0" lIns="0" bIns="0" rIns="0">
            <a:spAutoFit/>
          </a:bodyPr>
          <a:lstStyle/>
          <a:p>
            <a:pPr algn="r">
              <a:lnSpc>
                <a:spcPts val="8290"/>
              </a:lnSpc>
            </a:pPr>
            <a:r>
              <a:rPr lang="en-US" sz="7469" spc="-373">
                <a:solidFill>
                  <a:srgbClr val="015A83"/>
                </a:solidFill>
                <a:latin typeface="League Spartan"/>
                <a:ea typeface="League Spartan"/>
                <a:cs typeface="League Spartan"/>
                <a:sym typeface="League Spartan"/>
              </a:rPr>
              <a:t>Recommendations for a Healthy and Sustainable Environment in SIDS</a:t>
            </a:r>
          </a:p>
        </p:txBody>
      </p:sp>
      <p:sp>
        <p:nvSpPr>
          <p:cNvPr name="TextBox 4" id="4"/>
          <p:cNvSpPr txBox="true"/>
          <p:nvPr/>
        </p:nvSpPr>
        <p:spPr>
          <a:xfrm rot="0">
            <a:off x="12373588" y="7493525"/>
            <a:ext cx="4418194" cy="1274750"/>
          </a:xfrm>
          <a:prstGeom prst="rect">
            <a:avLst/>
          </a:prstGeom>
        </p:spPr>
        <p:txBody>
          <a:bodyPr anchor="t" rtlCol="false" tIns="0" lIns="0" bIns="0" rIns="0">
            <a:spAutoFit/>
          </a:bodyPr>
          <a:lstStyle/>
          <a:p>
            <a:pPr algn="r">
              <a:lnSpc>
                <a:spcPts val="5038"/>
              </a:lnSpc>
            </a:pPr>
            <a:r>
              <a:rPr lang="en-US" sz="3875" spc="193">
                <a:solidFill>
                  <a:srgbClr val="3E7EA4"/>
                </a:solidFill>
                <a:latin typeface="Sanchez"/>
                <a:ea typeface="Sanchez"/>
                <a:cs typeface="Sanchez"/>
                <a:sym typeface="Sanchez"/>
              </a:rPr>
              <a:t>DILMA VIEIRA</a:t>
            </a:r>
          </a:p>
          <a:p>
            <a:pPr algn="r">
              <a:lnSpc>
                <a:spcPts val="5038"/>
              </a:lnSpc>
            </a:pPr>
            <a:r>
              <a:rPr lang="en-US" sz="3875" spc="193">
                <a:solidFill>
                  <a:srgbClr val="3E7EA4"/>
                </a:solidFill>
                <a:latin typeface="Sanchez"/>
                <a:ea typeface="Sanchez"/>
                <a:cs typeface="Sanchez"/>
                <a:sym typeface="Sanchez"/>
              </a:rPr>
              <a:t>CABO VERDE</a:t>
            </a:r>
          </a:p>
        </p:txBody>
      </p:sp>
      <p:sp>
        <p:nvSpPr>
          <p:cNvPr name="AutoShape 5" id="5"/>
          <p:cNvSpPr/>
          <p:nvPr/>
        </p:nvSpPr>
        <p:spPr>
          <a:xfrm>
            <a:off x="12929788" y="1684011"/>
            <a:ext cx="4046524" cy="0"/>
          </a:xfrm>
          <a:prstGeom prst="line">
            <a:avLst/>
          </a:prstGeom>
          <a:ln cap="flat" w="38100">
            <a:solidFill>
              <a:srgbClr val="015A83"/>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15A83"/>
        </a:solidFill>
      </p:bgPr>
    </p:bg>
    <p:spTree>
      <p:nvGrpSpPr>
        <p:cNvPr id="1" name=""/>
        <p:cNvGrpSpPr/>
        <p:nvPr/>
      </p:nvGrpSpPr>
      <p:grpSpPr>
        <a:xfrm>
          <a:off x="0" y="0"/>
          <a:ext cx="0" cy="0"/>
          <a:chOff x="0" y="0"/>
          <a:chExt cx="0" cy="0"/>
        </a:xfrm>
      </p:grpSpPr>
      <p:sp>
        <p:nvSpPr>
          <p:cNvPr name="Freeform 2" id="2"/>
          <p:cNvSpPr/>
          <p:nvPr/>
        </p:nvSpPr>
        <p:spPr>
          <a:xfrm flipH="false" flipV="false" rot="0">
            <a:off x="-293301" y="7230525"/>
            <a:ext cx="3811207" cy="3641291"/>
          </a:xfrm>
          <a:custGeom>
            <a:avLst/>
            <a:gdLst/>
            <a:ahLst/>
            <a:cxnLst/>
            <a:rect r="r" b="b" t="t" l="l"/>
            <a:pathLst>
              <a:path h="3641291" w="3811207">
                <a:moveTo>
                  <a:pt x="0" y="0"/>
                </a:moveTo>
                <a:lnTo>
                  <a:pt x="3811208" y="0"/>
                </a:lnTo>
                <a:lnTo>
                  <a:pt x="3811208" y="3641291"/>
                </a:lnTo>
                <a:lnTo>
                  <a:pt x="0" y="3641291"/>
                </a:lnTo>
                <a:lnTo>
                  <a:pt x="0" y="0"/>
                </a:lnTo>
                <a:close/>
              </a:path>
            </a:pathLst>
          </a:custGeom>
          <a:blipFill>
            <a:blip r:embed="rId2"/>
            <a:stretch>
              <a:fillRect l="0" t="0" r="0" b="0"/>
            </a:stretch>
          </a:blipFill>
        </p:spPr>
      </p:sp>
      <p:grpSp>
        <p:nvGrpSpPr>
          <p:cNvPr name="Group 3" id="3"/>
          <p:cNvGrpSpPr/>
          <p:nvPr/>
        </p:nvGrpSpPr>
        <p:grpSpPr>
          <a:xfrm rot="0">
            <a:off x="1612303" y="8184956"/>
            <a:ext cx="1013471" cy="101347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9FEC"/>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7098325" y="668211"/>
            <a:ext cx="2379349" cy="2379349"/>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9FEC"/>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1885617" y="1534035"/>
            <a:ext cx="11952835" cy="781050"/>
          </a:xfrm>
          <a:prstGeom prst="rect">
            <a:avLst/>
          </a:prstGeom>
        </p:spPr>
        <p:txBody>
          <a:bodyPr anchor="t" rtlCol="false" tIns="0" lIns="0" bIns="0" rIns="0">
            <a:spAutoFit/>
          </a:bodyPr>
          <a:lstStyle/>
          <a:p>
            <a:pPr algn="l">
              <a:lnSpc>
                <a:spcPts val="5700"/>
              </a:lnSpc>
            </a:pPr>
            <a:r>
              <a:rPr lang="en-US" sz="6000" spc="-300">
                <a:solidFill>
                  <a:srgbClr val="E7F6FF"/>
                </a:solidFill>
                <a:latin typeface="League Spartan"/>
                <a:ea typeface="League Spartan"/>
                <a:cs typeface="League Spartan"/>
                <a:sym typeface="League Spartan"/>
              </a:rPr>
              <a:t>Economic Diversification</a:t>
            </a:r>
          </a:p>
        </p:txBody>
      </p:sp>
      <p:sp>
        <p:nvSpPr>
          <p:cNvPr name="TextBox 10" id="10"/>
          <p:cNvSpPr txBox="true"/>
          <p:nvPr/>
        </p:nvSpPr>
        <p:spPr>
          <a:xfrm rot="0">
            <a:off x="1885617" y="2801987"/>
            <a:ext cx="15033132" cy="7397751"/>
          </a:xfrm>
          <a:prstGeom prst="rect">
            <a:avLst/>
          </a:prstGeom>
        </p:spPr>
        <p:txBody>
          <a:bodyPr anchor="t" rtlCol="false" tIns="0" lIns="0" bIns="0" rIns="0">
            <a:spAutoFit/>
          </a:bodyPr>
          <a:lstStyle/>
          <a:p>
            <a:pPr algn="l" marL="755642" indent="-377821" lvl="1">
              <a:lnSpc>
                <a:spcPts val="4899"/>
              </a:lnSpc>
              <a:buAutoNum type="arabicPeriod" startAt="1"/>
            </a:pPr>
            <a:r>
              <a:rPr lang="en-US" sz="3499">
                <a:solidFill>
                  <a:srgbClr val="FFFFFF"/>
                </a:solidFill>
                <a:latin typeface="Sanchez"/>
                <a:ea typeface="Sanchez"/>
                <a:cs typeface="Sanchez"/>
                <a:sym typeface="Sanchez"/>
              </a:rPr>
              <a:t>Promotion of Emerging Sectors:</a:t>
            </a:r>
          </a:p>
          <a:p>
            <a:pPr algn="l" marL="1511285" indent="-503762" lvl="2">
              <a:lnSpc>
                <a:spcPts val="4899"/>
              </a:lnSpc>
              <a:buAutoNum type="alphaLcPeriod" startAt="1"/>
            </a:pPr>
            <a:r>
              <a:rPr lang="en-US" sz="3499">
                <a:solidFill>
                  <a:srgbClr val="FFFFFF"/>
                </a:solidFill>
                <a:latin typeface="Sanchez"/>
                <a:ea typeface="Sanchez"/>
                <a:cs typeface="Sanchez"/>
                <a:sym typeface="Sanchez"/>
              </a:rPr>
              <a:t>Encourage the exploration of new industries, such as sustainable tourism, renewable energy (wind and solar), and information technologies.</a:t>
            </a:r>
          </a:p>
          <a:p>
            <a:pPr algn="l" marL="1511285" indent="-503762" lvl="2">
              <a:lnSpc>
                <a:spcPts val="4899"/>
              </a:lnSpc>
              <a:buAutoNum type="alphaLcPeriod" startAt="1"/>
            </a:pPr>
            <a:r>
              <a:rPr lang="en-US" sz="3499">
                <a:solidFill>
                  <a:srgbClr val="FFFFFF"/>
                </a:solidFill>
                <a:latin typeface="Sanchez"/>
                <a:ea typeface="Sanchez"/>
                <a:cs typeface="Sanchez"/>
                <a:sym typeface="Sanchez"/>
              </a:rPr>
              <a:t>Objective: Reduce dependence on traditional sectors and increase economic resilience.</a:t>
            </a:r>
          </a:p>
          <a:p>
            <a:pPr algn="l" marL="755642" indent="-377821" lvl="1">
              <a:lnSpc>
                <a:spcPts val="4899"/>
              </a:lnSpc>
              <a:buAutoNum type="arabicPeriod" startAt="1"/>
            </a:pPr>
            <a:r>
              <a:rPr lang="en-US" sz="3499">
                <a:solidFill>
                  <a:srgbClr val="FFFFFF"/>
                </a:solidFill>
                <a:latin typeface="Sanchez"/>
                <a:ea typeface="Sanchez"/>
                <a:cs typeface="Sanchez"/>
                <a:sym typeface="Sanchez"/>
              </a:rPr>
              <a:t>Development of Agriculture and Fisheries:</a:t>
            </a:r>
          </a:p>
          <a:p>
            <a:pPr algn="l" marL="1511285" indent="-503762" lvl="2">
              <a:lnSpc>
                <a:spcPts val="4899"/>
              </a:lnSpc>
              <a:buAutoNum type="alphaLcPeriod" startAt="1"/>
            </a:pPr>
            <a:r>
              <a:rPr lang="en-US" sz="3499">
                <a:solidFill>
                  <a:srgbClr val="FFFFFF"/>
                </a:solidFill>
                <a:latin typeface="Sanchez"/>
                <a:ea typeface="Sanchez"/>
                <a:cs typeface="Sanchez"/>
                <a:sym typeface="Sanchez"/>
              </a:rPr>
              <a:t>Integrate sustainable practices in agriculture and fishing to strengthen food security and promote exports.</a:t>
            </a:r>
          </a:p>
          <a:p>
            <a:pPr algn="l" marL="1511285" indent="-503762" lvl="2">
              <a:lnSpc>
                <a:spcPts val="4899"/>
              </a:lnSpc>
              <a:buAutoNum type="alphaLcPeriod" startAt="1"/>
            </a:pPr>
            <a:r>
              <a:rPr lang="en-US" sz="3499">
                <a:solidFill>
                  <a:srgbClr val="FFFFFF"/>
                </a:solidFill>
                <a:latin typeface="Sanchez"/>
                <a:ea typeface="Sanchez"/>
                <a:cs typeface="Sanchez"/>
                <a:sym typeface="Sanchez"/>
              </a:rPr>
              <a:t>Objective: Ensure a diversified and sustainable economic base.</a:t>
            </a:r>
          </a:p>
          <a:p>
            <a:pPr algn="l">
              <a:lnSpc>
                <a:spcPts val="4899"/>
              </a:lnSpc>
            </a:pPr>
          </a:p>
          <a:p>
            <a:pPr algn="l">
              <a:lnSpc>
                <a:spcPts val="489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15A83"/>
        </a:solidFill>
      </p:bgPr>
    </p:bg>
    <p:spTree>
      <p:nvGrpSpPr>
        <p:cNvPr id="1" name=""/>
        <p:cNvGrpSpPr/>
        <p:nvPr/>
      </p:nvGrpSpPr>
      <p:grpSpPr>
        <a:xfrm>
          <a:off x="0" y="0"/>
          <a:ext cx="0" cy="0"/>
          <a:chOff x="0" y="0"/>
          <a:chExt cx="0" cy="0"/>
        </a:xfrm>
      </p:grpSpPr>
      <p:sp>
        <p:nvSpPr>
          <p:cNvPr name="Freeform 2" id="2"/>
          <p:cNvSpPr/>
          <p:nvPr/>
        </p:nvSpPr>
        <p:spPr>
          <a:xfrm flipH="false" flipV="false" rot="0">
            <a:off x="-293301" y="7230525"/>
            <a:ext cx="3811207" cy="3641291"/>
          </a:xfrm>
          <a:custGeom>
            <a:avLst/>
            <a:gdLst/>
            <a:ahLst/>
            <a:cxnLst/>
            <a:rect r="r" b="b" t="t" l="l"/>
            <a:pathLst>
              <a:path h="3641291" w="3811207">
                <a:moveTo>
                  <a:pt x="0" y="0"/>
                </a:moveTo>
                <a:lnTo>
                  <a:pt x="3811208" y="0"/>
                </a:lnTo>
                <a:lnTo>
                  <a:pt x="3811208" y="3641291"/>
                </a:lnTo>
                <a:lnTo>
                  <a:pt x="0" y="3641291"/>
                </a:lnTo>
                <a:lnTo>
                  <a:pt x="0" y="0"/>
                </a:lnTo>
                <a:close/>
              </a:path>
            </a:pathLst>
          </a:custGeom>
          <a:blipFill>
            <a:blip r:embed="rId2"/>
            <a:stretch>
              <a:fillRect l="0" t="0" r="0" b="0"/>
            </a:stretch>
          </a:blipFill>
        </p:spPr>
      </p:sp>
      <p:grpSp>
        <p:nvGrpSpPr>
          <p:cNvPr name="Group 3" id="3"/>
          <p:cNvGrpSpPr/>
          <p:nvPr/>
        </p:nvGrpSpPr>
        <p:grpSpPr>
          <a:xfrm rot="0">
            <a:off x="1612303" y="8184956"/>
            <a:ext cx="1013471" cy="101347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9FEC"/>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7098325" y="668211"/>
            <a:ext cx="2379349" cy="2379349"/>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9FEC"/>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1885617" y="1534035"/>
            <a:ext cx="11952835" cy="781050"/>
          </a:xfrm>
          <a:prstGeom prst="rect">
            <a:avLst/>
          </a:prstGeom>
        </p:spPr>
        <p:txBody>
          <a:bodyPr anchor="t" rtlCol="false" tIns="0" lIns="0" bIns="0" rIns="0">
            <a:spAutoFit/>
          </a:bodyPr>
          <a:lstStyle/>
          <a:p>
            <a:pPr algn="l">
              <a:lnSpc>
                <a:spcPts val="5700"/>
              </a:lnSpc>
            </a:pPr>
            <a:r>
              <a:rPr lang="en-US" sz="6000" spc="-300">
                <a:solidFill>
                  <a:srgbClr val="E7F6FF"/>
                </a:solidFill>
                <a:latin typeface="League Spartan"/>
                <a:ea typeface="League Spartan"/>
                <a:cs typeface="League Spartan"/>
                <a:sym typeface="League Spartan"/>
              </a:rPr>
              <a:t>Training and Entrepreneurship</a:t>
            </a:r>
          </a:p>
        </p:txBody>
      </p:sp>
      <p:sp>
        <p:nvSpPr>
          <p:cNvPr name="TextBox 10" id="10"/>
          <p:cNvSpPr txBox="true"/>
          <p:nvPr/>
        </p:nvSpPr>
        <p:spPr>
          <a:xfrm rot="0">
            <a:off x="1885617" y="2801987"/>
            <a:ext cx="15033132" cy="8016876"/>
          </a:xfrm>
          <a:prstGeom prst="rect">
            <a:avLst/>
          </a:prstGeom>
        </p:spPr>
        <p:txBody>
          <a:bodyPr anchor="t" rtlCol="false" tIns="0" lIns="0" bIns="0" rIns="0">
            <a:spAutoFit/>
          </a:bodyPr>
          <a:lstStyle/>
          <a:p>
            <a:pPr algn="l" marL="755642" indent="-377821" lvl="1">
              <a:lnSpc>
                <a:spcPts val="4899"/>
              </a:lnSpc>
              <a:buAutoNum type="arabicPeriod" startAt="1"/>
            </a:pPr>
            <a:r>
              <a:rPr lang="en-US" sz="3499">
                <a:solidFill>
                  <a:srgbClr val="FFFFFF"/>
                </a:solidFill>
                <a:latin typeface="Sanchez"/>
                <a:ea typeface="Sanchez"/>
                <a:cs typeface="Sanchez"/>
                <a:sym typeface="Sanchez"/>
              </a:rPr>
              <a:t>Training and Education Programs:</a:t>
            </a:r>
          </a:p>
          <a:p>
            <a:pPr algn="l" marL="1511285" indent="-503762" lvl="2">
              <a:lnSpc>
                <a:spcPts val="4899"/>
              </a:lnSpc>
              <a:buAutoNum type="alphaLcPeriod" startAt="1"/>
            </a:pPr>
            <a:r>
              <a:rPr lang="en-US" sz="3499">
                <a:solidFill>
                  <a:srgbClr val="FFFFFF"/>
                </a:solidFill>
                <a:latin typeface="Sanchez"/>
                <a:ea typeface="Sanchez"/>
                <a:cs typeface="Sanchez"/>
                <a:sym typeface="Sanchez"/>
              </a:rPr>
              <a:t>Develop training programs that prepare citizens, especially youth and women, for the modern job market and entrepreneurship.</a:t>
            </a:r>
          </a:p>
          <a:p>
            <a:pPr algn="l" marL="1511285" indent="-503762" lvl="2">
              <a:lnSpc>
                <a:spcPts val="4899"/>
              </a:lnSpc>
              <a:buAutoNum type="alphaLcPeriod" startAt="1"/>
            </a:pPr>
            <a:r>
              <a:rPr lang="en-US" sz="3499">
                <a:solidFill>
                  <a:srgbClr val="FFFFFF"/>
                </a:solidFill>
                <a:latin typeface="Sanchez"/>
                <a:ea typeface="Sanchez"/>
                <a:cs typeface="Sanchez"/>
                <a:sym typeface="Sanchez"/>
              </a:rPr>
              <a:t>Objective: Increase skills and employability.</a:t>
            </a:r>
          </a:p>
          <a:p>
            <a:pPr algn="l" marL="755642" indent="-377821" lvl="1">
              <a:lnSpc>
                <a:spcPts val="4899"/>
              </a:lnSpc>
              <a:buAutoNum type="arabicPeriod" startAt="1"/>
            </a:pPr>
            <a:r>
              <a:rPr lang="en-US" sz="3499">
                <a:solidFill>
                  <a:srgbClr val="FFFFFF"/>
                </a:solidFill>
                <a:latin typeface="Sanchez"/>
                <a:ea typeface="Sanchez"/>
                <a:cs typeface="Sanchez"/>
                <a:sym typeface="Sanchez"/>
              </a:rPr>
              <a:t> </a:t>
            </a:r>
            <a:r>
              <a:rPr lang="en-US" sz="3499">
                <a:solidFill>
                  <a:srgbClr val="FFFFFF"/>
                </a:solidFill>
                <a:latin typeface="Sanchez"/>
                <a:ea typeface="Sanchez"/>
                <a:cs typeface="Sanchez"/>
                <a:sym typeface="Sanchez"/>
              </a:rPr>
              <a:t>Support for Entrepreneurship:</a:t>
            </a:r>
          </a:p>
          <a:p>
            <a:pPr algn="l" marL="1511285" indent="-503762" lvl="2">
              <a:lnSpc>
                <a:spcPts val="4899"/>
              </a:lnSpc>
              <a:buAutoNum type="alphaLcPeriod" startAt="1"/>
            </a:pPr>
            <a:r>
              <a:rPr lang="en-US" sz="3499">
                <a:solidFill>
                  <a:srgbClr val="FFFFFF"/>
                </a:solidFill>
                <a:latin typeface="Sanchez"/>
                <a:ea typeface="Sanchez"/>
                <a:cs typeface="Sanchez"/>
                <a:sym typeface="Sanchez"/>
              </a:rPr>
              <a:t>Create business incubators and accelerators that provide technical, financial, and mentoring support to startups and small businesses.</a:t>
            </a:r>
          </a:p>
          <a:p>
            <a:pPr algn="l" marL="1511285" indent="-503762" lvl="2">
              <a:lnSpc>
                <a:spcPts val="4899"/>
              </a:lnSpc>
              <a:buAutoNum type="alphaLcPeriod" startAt="1"/>
            </a:pPr>
            <a:r>
              <a:rPr lang="en-US" sz="3499">
                <a:solidFill>
                  <a:srgbClr val="FFFFFF"/>
                </a:solidFill>
                <a:latin typeface="Sanchez"/>
                <a:ea typeface="Sanchez"/>
                <a:cs typeface="Sanchez"/>
                <a:sym typeface="Sanchez"/>
              </a:rPr>
              <a:t>Objective: Facilitate the growth and sustainability of local businesses.</a:t>
            </a:r>
          </a:p>
          <a:p>
            <a:pPr algn="l">
              <a:lnSpc>
                <a:spcPts val="4899"/>
              </a:lnSpc>
            </a:pPr>
          </a:p>
          <a:p>
            <a:pPr algn="l">
              <a:lnSpc>
                <a:spcPts val="489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15A83"/>
        </a:solidFill>
      </p:bgPr>
    </p:bg>
    <p:spTree>
      <p:nvGrpSpPr>
        <p:cNvPr id="1" name=""/>
        <p:cNvGrpSpPr/>
        <p:nvPr/>
      </p:nvGrpSpPr>
      <p:grpSpPr>
        <a:xfrm>
          <a:off x="0" y="0"/>
          <a:ext cx="0" cy="0"/>
          <a:chOff x="0" y="0"/>
          <a:chExt cx="0" cy="0"/>
        </a:xfrm>
      </p:grpSpPr>
      <p:sp>
        <p:nvSpPr>
          <p:cNvPr name="Freeform 2" id="2"/>
          <p:cNvSpPr/>
          <p:nvPr/>
        </p:nvSpPr>
        <p:spPr>
          <a:xfrm flipH="false" flipV="false" rot="0">
            <a:off x="-293301" y="7230525"/>
            <a:ext cx="3811207" cy="3641291"/>
          </a:xfrm>
          <a:custGeom>
            <a:avLst/>
            <a:gdLst/>
            <a:ahLst/>
            <a:cxnLst/>
            <a:rect r="r" b="b" t="t" l="l"/>
            <a:pathLst>
              <a:path h="3641291" w="3811207">
                <a:moveTo>
                  <a:pt x="0" y="0"/>
                </a:moveTo>
                <a:lnTo>
                  <a:pt x="3811208" y="0"/>
                </a:lnTo>
                <a:lnTo>
                  <a:pt x="3811208" y="3641291"/>
                </a:lnTo>
                <a:lnTo>
                  <a:pt x="0" y="3641291"/>
                </a:lnTo>
                <a:lnTo>
                  <a:pt x="0" y="0"/>
                </a:lnTo>
                <a:close/>
              </a:path>
            </a:pathLst>
          </a:custGeom>
          <a:blipFill>
            <a:blip r:embed="rId2"/>
            <a:stretch>
              <a:fillRect l="0" t="0" r="0" b="0"/>
            </a:stretch>
          </a:blipFill>
        </p:spPr>
      </p:sp>
      <p:grpSp>
        <p:nvGrpSpPr>
          <p:cNvPr name="Group 3" id="3"/>
          <p:cNvGrpSpPr/>
          <p:nvPr/>
        </p:nvGrpSpPr>
        <p:grpSpPr>
          <a:xfrm rot="0">
            <a:off x="1612303" y="8184956"/>
            <a:ext cx="1013471" cy="101347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9FEC"/>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7098325" y="668211"/>
            <a:ext cx="2379349" cy="2379349"/>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9FEC"/>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1885617" y="1172085"/>
            <a:ext cx="11952835" cy="1504950"/>
          </a:xfrm>
          <a:prstGeom prst="rect">
            <a:avLst/>
          </a:prstGeom>
        </p:spPr>
        <p:txBody>
          <a:bodyPr anchor="t" rtlCol="false" tIns="0" lIns="0" bIns="0" rIns="0">
            <a:spAutoFit/>
          </a:bodyPr>
          <a:lstStyle/>
          <a:p>
            <a:pPr algn="l">
              <a:lnSpc>
                <a:spcPts val="5700"/>
              </a:lnSpc>
            </a:pPr>
            <a:r>
              <a:rPr lang="en-US" sz="6000" spc="-300">
                <a:solidFill>
                  <a:srgbClr val="E7F6FF"/>
                </a:solidFill>
                <a:latin typeface="League Spartan"/>
                <a:ea typeface="League Spartan"/>
                <a:cs typeface="League Spartan"/>
                <a:sym typeface="League Spartan"/>
              </a:rPr>
              <a:t>Digital Transformation and Development Funds</a:t>
            </a:r>
          </a:p>
        </p:txBody>
      </p:sp>
      <p:sp>
        <p:nvSpPr>
          <p:cNvPr name="TextBox 10" id="10"/>
          <p:cNvSpPr txBox="true"/>
          <p:nvPr/>
        </p:nvSpPr>
        <p:spPr>
          <a:xfrm rot="0">
            <a:off x="1885617" y="2801987"/>
            <a:ext cx="15033132" cy="5540376"/>
          </a:xfrm>
          <a:prstGeom prst="rect">
            <a:avLst/>
          </a:prstGeom>
        </p:spPr>
        <p:txBody>
          <a:bodyPr anchor="t" rtlCol="false" tIns="0" lIns="0" bIns="0" rIns="0">
            <a:spAutoFit/>
          </a:bodyPr>
          <a:lstStyle/>
          <a:p>
            <a:pPr algn="l" marL="755642" indent="-377821" lvl="1">
              <a:lnSpc>
                <a:spcPts val="4899"/>
              </a:lnSpc>
              <a:buFont typeface="Arial"/>
              <a:buChar char="•"/>
            </a:pPr>
            <a:r>
              <a:rPr lang="en-US" sz="3499">
                <a:solidFill>
                  <a:srgbClr val="FFFFFF"/>
                </a:solidFill>
                <a:latin typeface="Sanchez"/>
                <a:ea typeface="Sanchez"/>
                <a:cs typeface="Sanchez"/>
                <a:sym typeface="Sanchez"/>
              </a:rPr>
              <a:t>Implementation of Advanced Technologies:</a:t>
            </a:r>
          </a:p>
          <a:p>
            <a:pPr algn="l" marL="1511285" indent="-503762" lvl="2">
              <a:lnSpc>
                <a:spcPts val="4899"/>
              </a:lnSpc>
              <a:buFont typeface="Arial"/>
              <a:buChar char="⚬"/>
            </a:pPr>
            <a:r>
              <a:rPr lang="en-US" sz="3499">
                <a:solidFill>
                  <a:srgbClr val="FFFFFF"/>
                </a:solidFill>
                <a:latin typeface="Sanchez"/>
                <a:ea typeface="Sanchez"/>
                <a:cs typeface="Sanchez"/>
                <a:sym typeface="Sanchez"/>
              </a:rPr>
              <a:t>Utilize artificial intelligence solutions, process automation, and big data analysis to improve operational efficiency.</a:t>
            </a:r>
          </a:p>
          <a:p>
            <a:pPr algn="l" marL="1511285" indent="-503762" lvl="2">
              <a:lnSpc>
                <a:spcPts val="4899"/>
              </a:lnSpc>
              <a:buFont typeface="Arial"/>
              <a:buChar char="⚬"/>
            </a:pPr>
            <a:r>
              <a:rPr lang="en-US" sz="3499">
                <a:solidFill>
                  <a:srgbClr val="FFFFFF"/>
                </a:solidFill>
                <a:latin typeface="Sanchez"/>
                <a:ea typeface="Sanchez"/>
                <a:cs typeface="Sanchez"/>
                <a:sym typeface="Sanchez"/>
              </a:rPr>
              <a:t>Objective: Modernize businesses and increase competitiveness.</a:t>
            </a:r>
          </a:p>
          <a:p>
            <a:pPr algn="l" marL="755642" indent="-377821" lvl="1">
              <a:lnSpc>
                <a:spcPts val="4899"/>
              </a:lnSpc>
              <a:buFont typeface="Arial"/>
              <a:buChar char="•"/>
            </a:pPr>
            <a:r>
              <a:rPr lang="en-US" sz="3499">
                <a:solidFill>
                  <a:srgbClr val="FFFFFF"/>
                </a:solidFill>
                <a:latin typeface="Sanchez"/>
                <a:ea typeface="Sanchez"/>
                <a:cs typeface="Sanchez"/>
                <a:sym typeface="Sanchez"/>
              </a:rPr>
              <a:t>Access to Internet and Technology:</a:t>
            </a:r>
          </a:p>
          <a:p>
            <a:pPr algn="l" marL="1511285" indent="-503762" lvl="2">
              <a:lnSpc>
                <a:spcPts val="4899"/>
              </a:lnSpc>
              <a:buFont typeface="Arial"/>
              <a:buChar char="⚬"/>
            </a:pPr>
            <a:r>
              <a:rPr lang="en-US" sz="3499">
                <a:solidFill>
                  <a:srgbClr val="FFFFFF"/>
                </a:solidFill>
                <a:latin typeface="Sanchez"/>
                <a:ea typeface="Sanchez"/>
                <a:cs typeface="Sanchez"/>
                <a:sym typeface="Sanchez"/>
              </a:rPr>
              <a:t>Ensure that all areas, especially rural and remote ones, have access to quality Internet services.</a:t>
            </a:r>
          </a:p>
          <a:p>
            <a:pPr algn="l" marL="1511285" indent="-503762" lvl="2">
              <a:lnSpc>
                <a:spcPts val="4899"/>
              </a:lnSpc>
              <a:buFont typeface="Arial"/>
              <a:buChar char="⚬"/>
            </a:pPr>
            <a:r>
              <a:rPr lang="en-US" sz="3499">
                <a:solidFill>
                  <a:srgbClr val="FFFFFF"/>
                </a:solidFill>
                <a:latin typeface="Sanchez"/>
                <a:ea typeface="Sanchez"/>
                <a:cs typeface="Sanchez"/>
                <a:sym typeface="Sanchez"/>
              </a:rPr>
              <a:t>Objective: Facilitate the growth of digital businesses.</a:t>
            </a:r>
          </a:p>
          <a:p>
            <a:pPr algn="l">
              <a:lnSpc>
                <a:spcPts val="489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15A83"/>
        </a:solidFill>
      </p:bgPr>
    </p:bg>
    <p:spTree>
      <p:nvGrpSpPr>
        <p:cNvPr id="1" name=""/>
        <p:cNvGrpSpPr/>
        <p:nvPr/>
      </p:nvGrpSpPr>
      <p:grpSpPr>
        <a:xfrm>
          <a:off x="0" y="0"/>
          <a:ext cx="0" cy="0"/>
          <a:chOff x="0" y="0"/>
          <a:chExt cx="0" cy="0"/>
        </a:xfrm>
      </p:grpSpPr>
      <p:sp>
        <p:nvSpPr>
          <p:cNvPr name="Freeform 2" id="2"/>
          <p:cNvSpPr/>
          <p:nvPr/>
        </p:nvSpPr>
        <p:spPr>
          <a:xfrm flipH="false" flipV="false" rot="0">
            <a:off x="-293301" y="7230525"/>
            <a:ext cx="3811207" cy="3641291"/>
          </a:xfrm>
          <a:custGeom>
            <a:avLst/>
            <a:gdLst/>
            <a:ahLst/>
            <a:cxnLst/>
            <a:rect r="r" b="b" t="t" l="l"/>
            <a:pathLst>
              <a:path h="3641291" w="3811207">
                <a:moveTo>
                  <a:pt x="0" y="0"/>
                </a:moveTo>
                <a:lnTo>
                  <a:pt x="3811208" y="0"/>
                </a:lnTo>
                <a:lnTo>
                  <a:pt x="3811208" y="3641291"/>
                </a:lnTo>
                <a:lnTo>
                  <a:pt x="0" y="3641291"/>
                </a:lnTo>
                <a:lnTo>
                  <a:pt x="0" y="0"/>
                </a:lnTo>
                <a:close/>
              </a:path>
            </a:pathLst>
          </a:custGeom>
          <a:blipFill>
            <a:blip r:embed="rId2"/>
            <a:stretch>
              <a:fillRect l="0" t="0" r="0" b="0"/>
            </a:stretch>
          </a:blipFill>
        </p:spPr>
      </p:sp>
      <p:grpSp>
        <p:nvGrpSpPr>
          <p:cNvPr name="Group 3" id="3"/>
          <p:cNvGrpSpPr/>
          <p:nvPr/>
        </p:nvGrpSpPr>
        <p:grpSpPr>
          <a:xfrm rot="0">
            <a:off x="1612303" y="8184956"/>
            <a:ext cx="1013471" cy="101347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9FEC"/>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7098325" y="668211"/>
            <a:ext cx="2379349" cy="2379349"/>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9FEC"/>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1885617" y="1172085"/>
            <a:ext cx="11952835" cy="1504950"/>
          </a:xfrm>
          <a:prstGeom prst="rect">
            <a:avLst/>
          </a:prstGeom>
        </p:spPr>
        <p:txBody>
          <a:bodyPr anchor="t" rtlCol="false" tIns="0" lIns="0" bIns="0" rIns="0">
            <a:spAutoFit/>
          </a:bodyPr>
          <a:lstStyle/>
          <a:p>
            <a:pPr algn="l">
              <a:lnSpc>
                <a:spcPts val="5700"/>
              </a:lnSpc>
            </a:pPr>
            <a:r>
              <a:rPr lang="en-US" sz="6000" spc="-300">
                <a:solidFill>
                  <a:srgbClr val="E7F6FF"/>
                </a:solidFill>
                <a:latin typeface="League Spartan"/>
                <a:ea typeface="League Spartan"/>
                <a:cs typeface="League Spartan"/>
                <a:sym typeface="League Spartan"/>
              </a:rPr>
              <a:t>Digital Transformation and Development Funds</a:t>
            </a:r>
          </a:p>
        </p:txBody>
      </p:sp>
      <p:sp>
        <p:nvSpPr>
          <p:cNvPr name="TextBox 10" id="10"/>
          <p:cNvSpPr txBox="true"/>
          <p:nvPr/>
        </p:nvSpPr>
        <p:spPr>
          <a:xfrm rot="0">
            <a:off x="1885617" y="2801987"/>
            <a:ext cx="15033132" cy="4921251"/>
          </a:xfrm>
          <a:prstGeom prst="rect">
            <a:avLst/>
          </a:prstGeom>
        </p:spPr>
        <p:txBody>
          <a:bodyPr anchor="t" rtlCol="false" tIns="0" lIns="0" bIns="0" rIns="0">
            <a:spAutoFit/>
          </a:bodyPr>
          <a:lstStyle/>
          <a:p>
            <a:pPr algn="l" marL="755642" indent="-377821" lvl="1">
              <a:lnSpc>
                <a:spcPts val="4899"/>
              </a:lnSpc>
              <a:buFont typeface="Arial"/>
              <a:buChar char="•"/>
            </a:pPr>
            <a:r>
              <a:rPr lang="en-US" sz="3499">
                <a:solidFill>
                  <a:srgbClr val="FFFFFF"/>
                </a:solidFill>
                <a:latin typeface="Sanchez"/>
                <a:ea typeface="Sanchez"/>
                <a:cs typeface="Sanchez"/>
                <a:sym typeface="Sanchez"/>
              </a:rPr>
              <a:t>Creation of Specific Development Funds:</a:t>
            </a:r>
          </a:p>
          <a:p>
            <a:pPr algn="l" marL="1511285" indent="-503762" lvl="2">
              <a:lnSpc>
                <a:spcPts val="4899"/>
              </a:lnSpc>
              <a:buFont typeface="Arial"/>
              <a:buChar char="⚬"/>
            </a:pPr>
            <a:r>
              <a:rPr lang="en-US" sz="3499">
                <a:solidFill>
                  <a:srgbClr val="FFFFFF"/>
                </a:solidFill>
                <a:latin typeface="Sanchez"/>
                <a:ea typeface="Sanchez"/>
                <a:cs typeface="Sanchez"/>
                <a:sym typeface="Sanchez"/>
              </a:rPr>
              <a:t>Regional Development Fund: Create specific funds for sustainable development and innovation projects.</a:t>
            </a:r>
          </a:p>
          <a:p>
            <a:pPr algn="l" marL="1511285" indent="-503762" lvl="2">
              <a:lnSpc>
                <a:spcPts val="4899"/>
              </a:lnSpc>
              <a:buFont typeface="Arial"/>
              <a:buChar char="⚬"/>
            </a:pPr>
            <a:r>
              <a:rPr lang="en-US" sz="3499">
                <a:solidFill>
                  <a:srgbClr val="FFFFFF"/>
                </a:solidFill>
                <a:latin typeface="Sanchez"/>
                <a:ea typeface="Sanchez"/>
                <a:cs typeface="Sanchez"/>
                <a:sym typeface="Sanchez"/>
              </a:rPr>
              <a:t>Microfinance and Inclusive Financing: Strengthen microfinance institutions that offer accessible credit to small entrepreneurs.</a:t>
            </a:r>
          </a:p>
          <a:p>
            <a:pPr algn="l" marL="1511285" indent="-503762" lvl="2">
              <a:lnSpc>
                <a:spcPts val="4899"/>
              </a:lnSpc>
              <a:buFont typeface="Arial"/>
              <a:buChar char="⚬"/>
            </a:pPr>
            <a:r>
              <a:rPr lang="en-US" sz="3499">
                <a:solidFill>
                  <a:srgbClr val="FFFFFF"/>
                </a:solidFill>
                <a:latin typeface="Sanchez"/>
                <a:ea typeface="Sanchez"/>
                <a:cs typeface="Sanchez"/>
                <a:sym typeface="Sanchez"/>
              </a:rPr>
              <a:t>Tax Incentives and Subsidies: Offer incentives to attract private investors in strategic and high-impact sectors.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15A83"/>
        </a:solidFill>
      </p:bgPr>
    </p:bg>
    <p:spTree>
      <p:nvGrpSpPr>
        <p:cNvPr id="1" name=""/>
        <p:cNvGrpSpPr/>
        <p:nvPr/>
      </p:nvGrpSpPr>
      <p:grpSpPr>
        <a:xfrm>
          <a:off x="0" y="0"/>
          <a:ext cx="0" cy="0"/>
          <a:chOff x="0" y="0"/>
          <a:chExt cx="0" cy="0"/>
        </a:xfrm>
      </p:grpSpPr>
      <p:sp>
        <p:nvSpPr>
          <p:cNvPr name="Freeform 2" id="2"/>
          <p:cNvSpPr/>
          <p:nvPr/>
        </p:nvSpPr>
        <p:spPr>
          <a:xfrm flipH="false" flipV="false" rot="0">
            <a:off x="-293301" y="7230525"/>
            <a:ext cx="3811207" cy="3641291"/>
          </a:xfrm>
          <a:custGeom>
            <a:avLst/>
            <a:gdLst/>
            <a:ahLst/>
            <a:cxnLst/>
            <a:rect r="r" b="b" t="t" l="l"/>
            <a:pathLst>
              <a:path h="3641291" w="3811207">
                <a:moveTo>
                  <a:pt x="0" y="0"/>
                </a:moveTo>
                <a:lnTo>
                  <a:pt x="3811208" y="0"/>
                </a:lnTo>
                <a:lnTo>
                  <a:pt x="3811208" y="3641291"/>
                </a:lnTo>
                <a:lnTo>
                  <a:pt x="0" y="3641291"/>
                </a:lnTo>
                <a:lnTo>
                  <a:pt x="0" y="0"/>
                </a:lnTo>
                <a:close/>
              </a:path>
            </a:pathLst>
          </a:custGeom>
          <a:blipFill>
            <a:blip r:embed="rId2"/>
            <a:stretch>
              <a:fillRect l="0" t="0" r="0" b="0"/>
            </a:stretch>
          </a:blipFill>
        </p:spPr>
      </p:sp>
      <p:grpSp>
        <p:nvGrpSpPr>
          <p:cNvPr name="Group 3" id="3"/>
          <p:cNvGrpSpPr/>
          <p:nvPr/>
        </p:nvGrpSpPr>
        <p:grpSpPr>
          <a:xfrm rot="0">
            <a:off x="1612303" y="8184956"/>
            <a:ext cx="1013471" cy="101347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9FEC"/>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7098325" y="668211"/>
            <a:ext cx="2379349" cy="2379349"/>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9FEC"/>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1885617" y="1534035"/>
            <a:ext cx="11952835" cy="781050"/>
          </a:xfrm>
          <a:prstGeom prst="rect">
            <a:avLst/>
          </a:prstGeom>
        </p:spPr>
        <p:txBody>
          <a:bodyPr anchor="t" rtlCol="false" tIns="0" lIns="0" bIns="0" rIns="0">
            <a:spAutoFit/>
          </a:bodyPr>
          <a:lstStyle/>
          <a:p>
            <a:pPr algn="l">
              <a:lnSpc>
                <a:spcPts val="5700"/>
              </a:lnSpc>
            </a:pPr>
            <a:r>
              <a:rPr lang="en-US" sz="6000" spc="-300">
                <a:solidFill>
                  <a:srgbClr val="E7F6FF"/>
                </a:solidFill>
                <a:latin typeface="League Spartan"/>
                <a:ea typeface="League Spartan"/>
                <a:cs typeface="League Spartan"/>
                <a:sym typeface="League Spartan"/>
              </a:rPr>
              <a:t>Conclusion and Call to Action</a:t>
            </a:r>
          </a:p>
        </p:txBody>
      </p:sp>
      <p:sp>
        <p:nvSpPr>
          <p:cNvPr name="TextBox 10" id="10"/>
          <p:cNvSpPr txBox="true"/>
          <p:nvPr/>
        </p:nvSpPr>
        <p:spPr>
          <a:xfrm rot="0">
            <a:off x="1885617" y="2235816"/>
            <a:ext cx="15033132" cy="8636001"/>
          </a:xfrm>
          <a:prstGeom prst="rect">
            <a:avLst/>
          </a:prstGeom>
        </p:spPr>
        <p:txBody>
          <a:bodyPr anchor="t" rtlCol="false" tIns="0" lIns="0" bIns="0" rIns="0">
            <a:spAutoFit/>
          </a:bodyPr>
          <a:lstStyle/>
          <a:p>
            <a:pPr algn="l" marL="755642" indent="-377821" lvl="1">
              <a:lnSpc>
                <a:spcPts val="4899"/>
              </a:lnSpc>
              <a:buFont typeface="Arial"/>
              <a:buChar char="•"/>
            </a:pPr>
            <a:r>
              <a:rPr lang="en-US" sz="3499">
                <a:solidFill>
                  <a:srgbClr val="FFFFFF"/>
                </a:solidFill>
                <a:latin typeface="Sanchez"/>
                <a:ea typeface="Sanchez"/>
                <a:cs typeface="Sanchez"/>
                <a:sym typeface="Sanchez"/>
              </a:rPr>
              <a:t>Implementing these points will allow for the construction of a healthy and sustainable environment in SIDS, promoting economic resilience and quality of life.</a:t>
            </a:r>
          </a:p>
          <a:p>
            <a:pPr algn="l" marL="755642" indent="-377821" lvl="1">
              <a:lnSpc>
                <a:spcPts val="4899"/>
              </a:lnSpc>
              <a:buFont typeface="Arial"/>
              <a:buChar char="•"/>
            </a:pPr>
            <a:r>
              <a:rPr lang="en-US" sz="3499">
                <a:solidFill>
                  <a:srgbClr val="FFFFFF"/>
                </a:solidFill>
                <a:latin typeface="Sanchez"/>
                <a:ea typeface="Sanchez"/>
                <a:cs typeface="Sanchez"/>
                <a:sym typeface="Sanchez"/>
              </a:rPr>
              <a:t>We must ensure opportunities focused on gender to promote economic and social development in Small Island Developing States (SIDS). The barriers women face in entrepreneurship and accessing financing limit their potential and hinder the growth of communities and the country as a whole. Integrating gender into all investment initiatives is not just an issue of equity; it's an effective strategy for maximizing economic impact. When women have equal access to financial resources, they not only drive their own businesses but also strengthen local economies, fostering more sustainable and inclusive practices.</a:t>
            </a:r>
          </a:p>
          <a:p>
            <a:pPr algn="l" marL="755642" indent="-377821" lvl="1">
              <a:lnSpc>
                <a:spcPts val="4899"/>
              </a:lnSpc>
              <a:buFont typeface="Arial"/>
              <a:buChar char="•"/>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15A83"/>
        </a:solidFill>
      </p:bgPr>
    </p:bg>
    <p:spTree>
      <p:nvGrpSpPr>
        <p:cNvPr id="1" name=""/>
        <p:cNvGrpSpPr/>
        <p:nvPr/>
      </p:nvGrpSpPr>
      <p:grpSpPr>
        <a:xfrm>
          <a:off x="0" y="0"/>
          <a:ext cx="0" cy="0"/>
          <a:chOff x="0" y="0"/>
          <a:chExt cx="0" cy="0"/>
        </a:xfrm>
      </p:grpSpPr>
      <p:sp>
        <p:nvSpPr>
          <p:cNvPr name="Freeform 2" id="2"/>
          <p:cNvSpPr/>
          <p:nvPr/>
        </p:nvSpPr>
        <p:spPr>
          <a:xfrm flipH="false" flipV="false" rot="0">
            <a:off x="-329093" y="-928857"/>
            <a:ext cx="7556162" cy="11745330"/>
          </a:xfrm>
          <a:custGeom>
            <a:avLst/>
            <a:gdLst/>
            <a:ahLst/>
            <a:cxnLst/>
            <a:rect r="r" b="b" t="t" l="l"/>
            <a:pathLst>
              <a:path h="11745330" w="7556162">
                <a:moveTo>
                  <a:pt x="0" y="0"/>
                </a:moveTo>
                <a:lnTo>
                  <a:pt x="7556162" y="0"/>
                </a:lnTo>
                <a:lnTo>
                  <a:pt x="7556162" y="11745330"/>
                </a:lnTo>
                <a:lnTo>
                  <a:pt x="0" y="11745330"/>
                </a:lnTo>
                <a:lnTo>
                  <a:pt x="0" y="0"/>
                </a:lnTo>
                <a:close/>
              </a:path>
            </a:pathLst>
          </a:custGeom>
          <a:blipFill>
            <a:blip r:embed="rId2"/>
            <a:stretch>
              <a:fillRect l="0" t="0" r="0" b="0"/>
            </a:stretch>
          </a:blipFill>
        </p:spPr>
      </p:sp>
      <p:sp>
        <p:nvSpPr>
          <p:cNvPr name="TextBox 3" id="3"/>
          <p:cNvSpPr txBox="true"/>
          <p:nvPr/>
        </p:nvSpPr>
        <p:spPr>
          <a:xfrm rot="0">
            <a:off x="3026014" y="1880002"/>
            <a:ext cx="14441733" cy="5294879"/>
          </a:xfrm>
          <a:prstGeom prst="rect">
            <a:avLst/>
          </a:prstGeom>
        </p:spPr>
        <p:txBody>
          <a:bodyPr anchor="t" rtlCol="false" tIns="0" lIns="0" bIns="0" rIns="0">
            <a:spAutoFit/>
          </a:bodyPr>
          <a:lstStyle/>
          <a:p>
            <a:pPr algn="l">
              <a:lnSpc>
                <a:spcPts val="8397"/>
              </a:lnSpc>
            </a:pPr>
            <a:r>
              <a:rPr lang="en-US" sz="7366" spc="-368">
                <a:solidFill>
                  <a:srgbClr val="E7F6FF"/>
                </a:solidFill>
                <a:latin typeface="League Spartan"/>
                <a:ea typeface="League Spartan"/>
                <a:cs typeface="League Spartan"/>
                <a:sym typeface="League Spartan"/>
              </a:rPr>
              <a:t>Let’s work together to turn these recommendations into concrete practices, promoting a more sustainable future for our communities.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15A83"/>
        </a:solidFill>
      </p:bgPr>
    </p:bg>
    <p:spTree>
      <p:nvGrpSpPr>
        <p:cNvPr id="1" name=""/>
        <p:cNvGrpSpPr/>
        <p:nvPr/>
      </p:nvGrpSpPr>
      <p:grpSpPr>
        <a:xfrm>
          <a:off x="0" y="0"/>
          <a:ext cx="0" cy="0"/>
          <a:chOff x="0" y="0"/>
          <a:chExt cx="0" cy="0"/>
        </a:xfrm>
      </p:grpSpPr>
      <p:sp>
        <p:nvSpPr>
          <p:cNvPr name="Freeform 2" id="2"/>
          <p:cNvSpPr/>
          <p:nvPr/>
        </p:nvSpPr>
        <p:spPr>
          <a:xfrm flipH="false" flipV="false" rot="0">
            <a:off x="-1092937" y="4492546"/>
            <a:ext cx="20473874" cy="7848319"/>
          </a:xfrm>
          <a:custGeom>
            <a:avLst/>
            <a:gdLst/>
            <a:ahLst/>
            <a:cxnLst/>
            <a:rect r="r" b="b" t="t" l="l"/>
            <a:pathLst>
              <a:path h="7848319" w="20473874">
                <a:moveTo>
                  <a:pt x="0" y="0"/>
                </a:moveTo>
                <a:lnTo>
                  <a:pt x="20473874" y="0"/>
                </a:lnTo>
                <a:lnTo>
                  <a:pt x="20473874" y="7848319"/>
                </a:lnTo>
                <a:lnTo>
                  <a:pt x="0" y="7848319"/>
                </a:lnTo>
                <a:lnTo>
                  <a:pt x="0" y="0"/>
                </a:lnTo>
                <a:close/>
              </a:path>
            </a:pathLst>
          </a:custGeom>
          <a:blipFill>
            <a:blip r:embed="rId2"/>
            <a:stretch>
              <a:fillRect l="0" t="0" r="0" b="0"/>
            </a:stretch>
          </a:blipFill>
        </p:spPr>
      </p:sp>
      <p:sp>
        <p:nvSpPr>
          <p:cNvPr name="TextBox 3" id="3"/>
          <p:cNvSpPr txBox="true"/>
          <p:nvPr/>
        </p:nvSpPr>
        <p:spPr>
          <a:xfrm rot="0">
            <a:off x="3728163" y="2671212"/>
            <a:ext cx="12642065" cy="2770019"/>
          </a:xfrm>
          <a:prstGeom prst="rect">
            <a:avLst/>
          </a:prstGeom>
        </p:spPr>
        <p:txBody>
          <a:bodyPr anchor="t" rtlCol="false" tIns="0" lIns="0" bIns="0" rIns="0">
            <a:spAutoFit/>
          </a:bodyPr>
          <a:lstStyle/>
          <a:p>
            <a:pPr algn="ctr">
              <a:lnSpc>
                <a:spcPts val="10585"/>
              </a:lnSpc>
            </a:pPr>
            <a:r>
              <a:rPr lang="en-US" sz="11143" spc="-557">
                <a:solidFill>
                  <a:srgbClr val="E7F6FF"/>
                </a:solidFill>
                <a:latin typeface="League Spartan"/>
                <a:ea typeface="League Spartan"/>
                <a:cs typeface="League Spartan"/>
                <a:sym typeface="League Spartan"/>
              </a:rPr>
              <a:t>Thank your attention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28255AFD8B0941ADCCC6F1B7AFDA72" ma:contentTypeVersion="19" ma:contentTypeDescription="Create a new document." ma:contentTypeScope="" ma:versionID="f75042b97dfe48d40c50adc19db96817">
  <xsd:schema xmlns:xsd="http://www.w3.org/2001/XMLSchema" xmlns:xs="http://www.w3.org/2001/XMLSchema" xmlns:p="http://schemas.microsoft.com/office/2006/metadata/properties" xmlns:ns2="97ccd1a4-a646-4ea1-b0d3-9c76a9644db6" xmlns:ns3="528fe294-5479-4ff3-b623-788f11fdcb40" xmlns:ns4="985ec44e-1bab-4c0b-9df0-6ba128686fc9" targetNamespace="http://schemas.microsoft.com/office/2006/metadata/properties" ma:root="true" ma:fieldsID="ba9b1f4fc5e3617684c742d91f6c8f92" ns2:_="" ns3:_="" ns4:_="">
    <xsd:import namespace="97ccd1a4-a646-4ea1-b0d3-9c76a9644db6"/>
    <xsd:import namespace="528fe294-5479-4ff3-b623-788f11fdcb40"/>
    <xsd:import namespace="985ec44e-1bab-4c0b-9df0-6ba128686fc9"/>
    <xsd:element name="properties">
      <xsd:complexType>
        <xsd:sequence>
          <xsd:element name="documentManagement">
            <xsd:complexType>
              <xsd:all>
                <xsd:element ref="ns2:GBNEvaluation"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cd1a4-a646-4ea1-b0d3-9c76a9644db6" elementFormDefault="qualified">
    <xsd:import namespace="http://schemas.microsoft.com/office/2006/documentManagement/types"/>
    <xsd:import namespace="http://schemas.microsoft.com/office/infopath/2007/PartnerControls"/>
    <xsd:element name="GBNEvaluation" ma:index="8" nillable="true" ma:displayName="GBN Evaluation" ma:format="Dropdown" ma:internalName="GBNEvaluation">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8fe294-5479-4ff3-b623-788f11fdcb4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f5f0da3-c594-4b77-837e-430027d11bd4}" ma:internalName="TaxCatchAll" ma:showField="CatchAllData" ma:web="528fe294-5479-4ff3-b623-788f11fdcb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ccd1a4-a646-4ea1-b0d3-9c76a9644db6">
      <Terms xmlns="http://schemas.microsoft.com/office/infopath/2007/PartnerControls"/>
    </lcf76f155ced4ddcb4097134ff3c332f>
    <TaxCatchAll xmlns="985ec44e-1bab-4c0b-9df0-6ba128686fc9" xsi:nil="true"/>
    <GBNEvaluation xmlns="97ccd1a4-a646-4ea1-b0d3-9c76a9644db6" xsi:nil="true"/>
  </documentManagement>
</p:properties>
</file>

<file path=customXml/itemProps1.xml><?xml version="1.0" encoding="utf-8"?>
<ds:datastoreItem xmlns:ds="http://schemas.openxmlformats.org/officeDocument/2006/customXml" ds:itemID="{6256D26A-08C2-419F-A67F-EA3CEA56B700}"/>
</file>

<file path=customXml/itemProps2.xml><?xml version="1.0" encoding="utf-8"?>
<ds:datastoreItem xmlns:ds="http://schemas.openxmlformats.org/officeDocument/2006/customXml" ds:itemID="{4E4024F5-B316-4C79-84BB-76B6DBB91173}"/>
</file>

<file path=customXml/itemProps3.xml><?xml version="1.0" encoding="utf-8"?>
<ds:datastoreItem xmlns:ds="http://schemas.openxmlformats.org/officeDocument/2006/customXml" ds:itemID="{43930A89-FEAB-4847-B7C2-C8B73F20FD38}"/>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Dilma Vieira_Presentation</dc:title>
  <cp:revision>1</cp:revision>
  <dcterms:created xsi:type="dcterms:W3CDTF">2006-08-16T00:00:00Z</dcterms:created>
  <dcterms:modified xsi:type="dcterms:W3CDTF">2011-08-01T06:04:30Z</dcterms:modified>
  <dc:identifier>DAGVsfQDpkE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0x0101002F28255AFD8B0941ADCCC6F1B7AFDA72</vt:lpwstr>
  </property>
</Properties>
</file>