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48" r:id="rId1"/>
  </p:sldMasterIdLst>
  <p:notesMasterIdLst>
    <p:notesMasterId r:id="rId49"/>
  </p:notesMasterIdLst>
  <p:sldIdLst>
    <p:sldId id="341" r:id="rId2"/>
    <p:sldId id="336" r:id="rId3"/>
    <p:sldId id="318" r:id="rId4"/>
    <p:sldId id="1446" r:id="rId5"/>
    <p:sldId id="1472" r:id="rId6"/>
    <p:sldId id="1478" r:id="rId7"/>
    <p:sldId id="1485" r:id="rId8"/>
    <p:sldId id="1486" r:id="rId9"/>
    <p:sldId id="1487" r:id="rId10"/>
    <p:sldId id="1488" r:id="rId11"/>
    <p:sldId id="1489" r:id="rId12"/>
    <p:sldId id="1490" r:id="rId13"/>
    <p:sldId id="429" r:id="rId14"/>
    <p:sldId id="1491" r:id="rId15"/>
    <p:sldId id="1492" r:id="rId16"/>
    <p:sldId id="1493" r:id="rId17"/>
    <p:sldId id="1536" r:id="rId18"/>
    <p:sldId id="1494" r:id="rId19"/>
    <p:sldId id="1496" r:id="rId20"/>
    <p:sldId id="1497" r:id="rId21"/>
    <p:sldId id="1499" r:id="rId22"/>
    <p:sldId id="1500" r:id="rId23"/>
    <p:sldId id="1501" r:id="rId24"/>
    <p:sldId id="1551" r:id="rId25"/>
    <p:sldId id="1550" r:id="rId26"/>
    <p:sldId id="1552" r:id="rId27"/>
    <p:sldId id="1554" r:id="rId28"/>
    <p:sldId id="1553" r:id="rId29"/>
    <p:sldId id="1515" r:id="rId30"/>
    <p:sldId id="1516" r:id="rId31"/>
    <p:sldId id="1517" r:id="rId32"/>
    <p:sldId id="1518" r:id="rId33"/>
    <p:sldId id="1520" r:id="rId34"/>
    <p:sldId id="1527" r:id="rId35"/>
    <p:sldId id="1528" r:id="rId36"/>
    <p:sldId id="1529" r:id="rId37"/>
    <p:sldId id="1538" r:id="rId38"/>
    <p:sldId id="1530" r:id="rId39"/>
    <p:sldId id="1521" r:id="rId40"/>
    <p:sldId id="1522" r:id="rId41"/>
    <p:sldId id="1523" r:id="rId42"/>
    <p:sldId id="1524" r:id="rId43"/>
    <p:sldId id="1525" r:id="rId44"/>
    <p:sldId id="1451" r:id="rId45"/>
    <p:sldId id="1531" r:id="rId46"/>
    <p:sldId id="1539" r:id="rId47"/>
    <p:sldId id="1537" r:id="rId48"/>
  </p:sldIdLst>
  <p:sldSz cx="12192000" cy="6858000"/>
  <p:notesSz cx="7010400" cy="9236075"/>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F9ABE4-E278-97D9-B7F5-6767FFE1D492}" name="Prachi Acharya" initials="PA" userId="S::prachi.acharya@undp.org::7404ab6f-ec60-48d4-bc76-4bc9b58ec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43" autoAdjust="0"/>
  </p:normalViewPr>
  <p:slideViewPr>
    <p:cSldViewPr snapToGrid="0">
      <p:cViewPr varScale="1">
        <p:scale>
          <a:sx n="64" d="100"/>
          <a:sy n="64" d="100"/>
        </p:scale>
        <p:origin x="748" y="48"/>
      </p:cViewPr>
      <p:guideLst/>
    </p:cSldViewPr>
  </p:slideViewPr>
  <p:outlineViewPr>
    <p:cViewPr>
      <p:scale>
        <a:sx n="33" d="100"/>
        <a:sy n="33" d="100"/>
      </p:scale>
      <p:origin x="0" y="-56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835157487797857E-2"/>
          <c:y val="0.13031142535754459"/>
          <c:w val="0.80031572742390766"/>
          <c:h val="0.64899365635721862"/>
        </c:manualLayout>
      </c:layout>
      <c:barChart>
        <c:barDir val="col"/>
        <c:grouping val="clustered"/>
        <c:varyColors val="0"/>
        <c:ser>
          <c:idx val="0"/>
          <c:order val="0"/>
          <c:tx>
            <c:strRef>
              <c:f>Alignment!$B$3</c:f>
              <c:strCache>
                <c:ptCount val="1"/>
                <c:pt idx="0">
                  <c:v>Goal</c:v>
                </c:pt>
              </c:strCache>
            </c:strRef>
          </c:tx>
          <c:spPr>
            <a:solidFill>
              <a:schemeClr val="accent1">
                <a:alpha val="7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5D-4A0A-AF6D-619C06F9B24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5D-4A0A-AF6D-619C06F9B24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5D-4A0A-AF6D-619C06F9B24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5D-4A0A-AF6D-619C06F9B2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Alignment!$A$4:$A$7</c:f>
              <c:strCache>
                <c:ptCount val="4"/>
                <c:pt idx="0">
                  <c:v>Ethiopia </c:v>
                </c:pt>
                <c:pt idx="1">
                  <c:v>Sierra Leone</c:v>
                </c:pt>
                <c:pt idx="2">
                  <c:v>Uganda</c:v>
                </c:pt>
                <c:pt idx="3">
                  <c:v>Zambia</c:v>
                </c:pt>
              </c:strCache>
            </c:strRef>
          </c:cat>
          <c:val>
            <c:numRef>
              <c:f>Alignment!$B$4:$B$7</c:f>
              <c:numCache>
                <c:formatCode>0.0</c:formatCode>
                <c:ptCount val="4"/>
                <c:pt idx="0">
                  <c:v>94.12</c:v>
                </c:pt>
                <c:pt idx="1">
                  <c:v>76.47</c:v>
                </c:pt>
                <c:pt idx="2">
                  <c:v>94.12</c:v>
                </c:pt>
                <c:pt idx="3">
                  <c:v>85.29</c:v>
                </c:pt>
              </c:numCache>
            </c:numRef>
          </c:val>
          <c:extLst>
            <c:ext xmlns:c16="http://schemas.microsoft.com/office/drawing/2014/chart" uri="{C3380CC4-5D6E-409C-BE32-E72D297353CC}">
              <c16:uniqueId val="{00000004-8B5D-4A0A-AF6D-619C06F9B24B}"/>
            </c:ext>
          </c:extLst>
        </c:ser>
        <c:ser>
          <c:idx val="1"/>
          <c:order val="1"/>
          <c:tx>
            <c:strRef>
              <c:f>Alignment!$C$3</c:f>
              <c:strCache>
                <c:ptCount val="1"/>
                <c:pt idx="0">
                  <c:v>Target</c:v>
                </c:pt>
              </c:strCache>
            </c:strRef>
          </c:tx>
          <c:spPr>
            <a:solidFill>
              <a:schemeClr val="accent2">
                <a:alpha val="70000"/>
              </a:schemeClr>
            </a:solidFill>
            <a:ln>
              <a:noFill/>
            </a:ln>
            <a:effectLst/>
          </c:spPr>
          <c:invertIfNegative val="0"/>
          <c:dLbls>
            <c:dLbl>
              <c:idx val="0"/>
              <c:layout>
                <c:manualLayout>
                  <c:x val="3.1007746114359379E-2"/>
                  <c:y val="-4.8979591836734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5D-4A0A-AF6D-619C06F9B2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Alignment!$A$4:$A$7</c:f>
              <c:strCache>
                <c:ptCount val="4"/>
                <c:pt idx="0">
                  <c:v>Ethiopia </c:v>
                </c:pt>
                <c:pt idx="1">
                  <c:v>Sierra Leone</c:v>
                </c:pt>
                <c:pt idx="2">
                  <c:v>Uganda</c:v>
                </c:pt>
                <c:pt idx="3">
                  <c:v>Zambia</c:v>
                </c:pt>
              </c:strCache>
            </c:strRef>
          </c:cat>
          <c:val>
            <c:numRef>
              <c:f>Alignment!$C$4:$C$7</c:f>
              <c:numCache>
                <c:formatCode>0.0</c:formatCode>
                <c:ptCount val="4"/>
                <c:pt idx="0">
                  <c:v>77.8</c:v>
                </c:pt>
                <c:pt idx="1">
                  <c:v>34.909999999999997</c:v>
                </c:pt>
                <c:pt idx="2">
                  <c:v>38.119999999999997</c:v>
                </c:pt>
                <c:pt idx="3">
                  <c:v>40.090000000000003</c:v>
                </c:pt>
              </c:numCache>
            </c:numRef>
          </c:val>
          <c:extLst>
            <c:ext xmlns:c16="http://schemas.microsoft.com/office/drawing/2014/chart" uri="{C3380CC4-5D6E-409C-BE32-E72D297353CC}">
              <c16:uniqueId val="{00000006-8B5D-4A0A-AF6D-619C06F9B24B}"/>
            </c:ext>
          </c:extLst>
        </c:ser>
        <c:ser>
          <c:idx val="2"/>
          <c:order val="2"/>
          <c:tx>
            <c:strRef>
              <c:f>Alignment!$D$3</c:f>
              <c:strCache>
                <c:ptCount val="1"/>
                <c:pt idx="0">
                  <c:v>Indicator</c:v>
                </c:pt>
              </c:strCache>
            </c:strRef>
          </c:tx>
          <c:spPr>
            <a:solidFill>
              <a:schemeClr val="accent3">
                <a:alpha val="70000"/>
              </a:schemeClr>
            </a:solidFill>
            <a:ln>
              <a:noFill/>
            </a:ln>
            <a:effectLst/>
          </c:spPr>
          <c:invertIfNegative val="0"/>
          <c:dLbls>
            <c:dLbl>
              <c:idx val="0"/>
              <c:layout>
                <c:manualLayout>
                  <c:x val="1.9081689916528876E-2"/>
                  <c:y val="-7.3469387755102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5D-4A0A-AF6D-619C06F9B2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Alignment!$A$4:$A$7</c:f>
              <c:strCache>
                <c:ptCount val="4"/>
                <c:pt idx="0">
                  <c:v>Ethiopia </c:v>
                </c:pt>
                <c:pt idx="1">
                  <c:v>Sierra Leone</c:v>
                </c:pt>
                <c:pt idx="2">
                  <c:v>Uganda</c:v>
                </c:pt>
                <c:pt idx="3">
                  <c:v>Zambia</c:v>
                </c:pt>
              </c:strCache>
            </c:strRef>
          </c:cat>
          <c:val>
            <c:numRef>
              <c:f>Alignment!$D$4:$D$7</c:f>
              <c:numCache>
                <c:formatCode>0.0</c:formatCode>
                <c:ptCount val="4"/>
                <c:pt idx="0">
                  <c:v>47.23</c:v>
                </c:pt>
                <c:pt idx="1">
                  <c:v>29.1</c:v>
                </c:pt>
                <c:pt idx="2">
                  <c:v>29.82</c:v>
                </c:pt>
                <c:pt idx="3">
                  <c:v>30.02</c:v>
                </c:pt>
              </c:numCache>
            </c:numRef>
          </c:val>
          <c:extLst>
            <c:ext xmlns:c16="http://schemas.microsoft.com/office/drawing/2014/chart" uri="{C3380CC4-5D6E-409C-BE32-E72D297353CC}">
              <c16:uniqueId val="{00000008-8B5D-4A0A-AF6D-619C06F9B24B}"/>
            </c:ext>
          </c:extLst>
        </c:ser>
        <c:dLbls>
          <c:showLegendKey val="0"/>
          <c:showVal val="0"/>
          <c:showCatName val="0"/>
          <c:showSerName val="0"/>
          <c:showPercent val="0"/>
          <c:showBubbleSize val="0"/>
        </c:dLbls>
        <c:gapWidth val="80"/>
        <c:overlap val="25"/>
        <c:axId val="1443827088"/>
        <c:axId val="1302917104"/>
      </c:barChart>
      <c:catAx>
        <c:axId val="1443827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302917104"/>
        <c:crosses val="autoZero"/>
        <c:auto val="1"/>
        <c:lblAlgn val="ctr"/>
        <c:lblOffset val="100"/>
        <c:noMultiLvlLbl val="0"/>
      </c:catAx>
      <c:valAx>
        <c:axId val="130291710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800" b="0" i="0" u="none" strike="noStrike" kern="1200" cap="all" baseline="0">
                    <a:solidFill>
                      <a:schemeClr val="tx1">
                        <a:lumMod val="65000"/>
                        <a:lumOff val="35000"/>
                      </a:schemeClr>
                    </a:solidFill>
                    <a:latin typeface="+mn-lt"/>
                    <a:ea typeface="+mn-ea"/>
                    <a:cs typeface="+mn-cs"/>
                  </a:defRPr>
                </a:pPr>
                <a:r>
                  <a:rPr lang="en-US" sz="800"/>
                  <a:t>SDGs </a:t>
                </a:r>
                <a:r>
                  <a:rPr lang="en-US" sz="800" baseline="0"/>
                  <a:t> ALignment score</a:t>
                </a:r>
                <a:endParaRPr lang="en-US" sz="800"/>
              </a:p>
            </c:rich>
          </c:tx>
          <c:overlay val="0"/>
          <c:spPr>
            <a:noFill/>
            <a:ln>
              <a:noFill/>
            </a:ln>
            <a:effectLst/>
          </c:spPr>
          <c:txPr>
            <a:bodyPr rot="-5400000" spcFirstLastPara="1" vertOverflow="ellipsis" vert="horz" wrap="square" anchor="ctr" anchorCtr="1"/>
            <a:lstStyle/>
            <a:p>
              <a:pPr>
                <a:defRPr sz="800" b="0"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20" baseline="0">
                <a:solidFill>
                  <a:schemeClr val="tx1">
                    <a:lumMod val="65000"/>
                    <a:lumOff val="35000"/>
                  </a:schemeClr>
                </a:solidFill>
                <a:latin typeface="+mn-lt"/>
                <a:ea typeface="+mn-ea"/>
                <a:cs typeface="+mn-cs"/>
              </a:defRPr>
            </a:pPr>
            <a:endParaRPr lang="en-US"/>
          </a:p>
        </c:txPr>
        <c:crossAx val="1443827088"/>
        <c:crosses val="autoZero"/>
        <c:crossBetween val="between"/>
      </c:valAx>
      <c:spPr>
        <a:noFill/>
        <a:ln>
          <a:noFill/>
        </a:ln>
        <a:effectLst/>
      </c:spPr>
    </c:plotArea>
    <c:legend>
      <c:legendPos val="b"/>
      <c:layout>
        <c:manualLayout>
          <c:xMode val="edge"/>
          <c:yMode val="edge"/>
          <c:x val="0.34359703796330665"/>
          <c:y val="2.9283492588337456E-2"/>
          <c:w val="0.31280580421743859"/>
          <c:h val="5.26943060688842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Alignment!$E$3</c:f>
              <c:strCache>
                <c:ptCount val="1"/>
                <c:pt idx="0">
                  <c:v>Goal</c:v>
                </c:pt>
              </c:strCache>
            </c:strRef>
          </c:tx>
          <c:spPr>
            <a:solidFill>
              <a:schemeClr val="accent1"/>
            </a:solidFill>
            <a:ln>
              <a:noFill/>
            </a:ln>
            <a:effectLst/>
            <a:sp3d/>
          </c:spPr>
          <c:invertIfNegative val="0"/>
          <c:dLbls>
            <c:dLbl>
              <c:idx val="0"/>
              <c:layout>
                <c:manualLayout>
                  <c:x val="-8.4541062801932586E-3"/>
                  <c:y val="-9.3396559862736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4B-4888-B4D5-88207D5DDF71}"/>
                </c:ext>
              </c:extLst>
            </c:dLbl>
            <c:dLbl>
              <c:idx val="2"/>
              <c:layout>
                <c:manualLayout>
                  <c:x val="-1.8115942028985508E-2"/>
                  <c:y val="-8.1721989879894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4B-4888-B4D5-88207D5DDF71}"/>
                </c:ext>
              </c:extLst>
            </c:dLbl>
            <c:dLbl>
              <c:idx val="3"/>
              <c:layout>
                <c:manualLayout>
                  <c:x val="-8.4541062801933246E-3"/>
                  <c:y val="-7.004741989705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4B-4888-B4D5-88207D5DDF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Alignment!$A$4:$A$7</c:f>
              <c:strCache>
                <c:ptCount val="4"/>
                <c:pt idx="0">
                  <c:v>Ethiopia </c:v>
                </c:pt>
                <c:pt idx="1">
                  <c:v>Sierra Leone</c:v>
                </c:pt>
                <c:pt idx="2">
                  <c:v>Uganda</c:v>
                </c:pt>
                <c:pt idx="3">
                  <c:v>Zambia</c:v>
                </c:pt>
              </c:strCache>
            </c:strRef>
          </c:cat>
          <c:val>
            <c:numRef>
              <c:f>Alignment!$E$4:$E$7</c:f>
              <c:numCache>
                <c:formatCode>0.0</c:formatCode>
                <c:ptCount val="4"/>
                <c:pt idx="0">
                  <c:v>43.75</c:v>
                </c:pt>
                <c:pt idx="1">
                  <c:v>76.25</c:v>
                </c:pt>
                <c:pt idx="2">
                  <c:v>52.5</c:v>
                </c:pt>
                <c:pt idx="3">
                  <c:v>52.5</c:v>
                </c:pt>
              </c:numCache>
            </c:numRef>
          </c:val>
          <c:extLst>
            <c:ext xmlns:c16="http://schemas.microsoft.com/office/drawing/2014/chart" uri="{C3380CC4-5D6E-409C-BE32-E72D297353CC}">
              <c16:uniqueId val="{00000000-4622-4B27-9126-FD5A5043C05D}"/>
            </c:ext>
          </c:extLst>
        </c:ser>
        <c:ser>
          <c:idx val="1"/>
          <c:order val="1"/>
          <c:tx>
            <c:strRef>
              <c:f>Alignment!$F$3</c:f>
              <c:strCache>
                <c:ptCount val="1"/>
                <c:pt idx="0">
                  <c:v>Target</c:v>
                </c:pt>
              </c:strCache>
            </c:strRef>
          </c:tx>
          <c:spPr>
            <a:solidFill>
              <a:schemeClr val="accent2"/>
            </a:solidFill>
            <a:ln>
              <a:noFill/>
            </a:ln>
            <a:effectLst/>
            <a:sp3d/>
          </c:spPr>
          <c:invertIfNegative val="0"/>
          <c:dLbls>
            <c:dLbl>
              <c:idx val="0"/>
              <c:layout>
                <c:manualLayout>
                  <c:x val="-3.0193236714975868E-2"/>
                  <c:y val="-7.296606239276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4B-4888-B4D5-88207D5DDF71}"/>
                </c:ext>
              </c:extLst>
            </c:dLbl>
            <c:dLbl>
              <c:idx val="1"/>
              <c:layout>
                <c:manualLayout>
                  <c:x val="3.6111111111111059E-2"/>
                  <c:y val="-5.3941908713693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22-4B27-9126-FD5A5043C05D}"/>
                </c:ext>
              </c:extLst>
            </c:dLbl>
            <c:dLbl>
              <c:idx val="2"/>
              <c:layout>
                <c:manualLayout>
                  <c:x val="2.8985507246376722E-2"/>
                  <c:y val="-0.140094839794104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4B-4888-B4D5-88207D5DDF71}"/>
                </c:ext>
              </c:extLst>
            </c:dLbl>
            <c:dLbl>
              <c:idx val="3"/>
              <c:layout>
                <c:manualLayout>
                  <c:x val="1.6666666666666666E-2"/>
                  <c:y val="-9.128630705394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22-4B27-9126-FD5A5043C0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Alignment!$A$4:$A$7</c:f>
              <c:strCache>
                <c:ptCount val="4"/>
                <c:pt idx="0">
                  <c:v>Ethiopia </c:v>
                </c:pt>
                <c:pt idx="1">
                  <c:v>Sierra Leone</c:v>
                </c:pt>
                <c:pt idx="2">
                  <c:v>Uganda</c:v>
                </c:pt>
                <c:pt idx="3">
                  <c:v>Zambia</c:v>
                </c:pt>
              </c:strCache>
            </c:strRef>
          </c:cat>
          <c:val>
            <c:numRef>
              <c:f>Alignment!$F$4:$F$7</c:f>
              <c:numCache>
                <c:formatCode>0.0</c:formatCode>
                <c:ptCount val="4"/>
                <c:pt idx="0">
                  <c:v>74.430000000000007</c:v>
                </c:pt>
                <c:pt idx="1">
                  <c:v>38.94</c:v>
                </c:pt>
                <c:pt idx="2">
                  <c:v>29.89</c:v>
                </c:pt>
                <c:pt idx="3">
                  <c:v>45.98</c:v>
                </c:pt>
              </c:numCache>
            </c:numRef>
          </c:val>
          <c:extLst>
            <c:ext xmlns:c16="http://schemas.microsoft.com/office/drawing/2014/chart" uri="{C3380CC4-5D6E-409C-BE32-E72D297353CC}">
              <c16:uniqueId val="{00000003-4622-4B27-9126-FD5A5043C05D}"/>
            </c:ext>
          </c:extLst>
        </c:ser>
        <c:ser>
          <c:idx val="2"/>
          <c:order val="2"/>
          <c:tx>
            <c:strRef>
              <c:f>Alignment!$G$3</c:f>
              <c:strCache>
                <c:ptCount val="1"/>
                <c:pt idx="0">
                  <c:v>Indicator</c:v>
                </c:pt>
              </c:strCache>
            </c:strRef>
          </c:tx>
          <c:spPr>
            <a:solidFill>
              <a:schemeClr val="accent3"/>
            </a:solidFill>
            <a:ln>
              <a:noFill/>
            </a:ln>
            <a:effectLst/>
            <a:sp3d/>
          </c:spPr>
          <c:invertIfNegative val="0"/>
          <c:dLbls>
            <c:dLbl>
              <c:idx val="0"/>
              <c:layout>
                <c:manualLayout>
                  <c:x val="3.6111111111111108E-2"/>
                  <c:y val="-7.4688796680497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22-4B27-9126-FD5A5043C05D}"/>
                </c:ext>
              </c:extLst>
            </c:dLbl>
            <c:dLbl>
              <c:idx val="1"/>
              <c:layout>
                <c:manualLayout>
                  <c:x val="4.4444444444444446E-2"/>
                  <c:y val="-5.8091286307053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22-4B27-9126-FD5A5043C05D}"/>
                </c:ext>
              </c:extLst>
            </c:dLbl>
            <c:dLbl>
              <c:idx val="2"/>
              <c:layout>
                <c:manualLayout>
                  <c:x val="1.932367149758454E-2"/>
                  <c:y val="-8.7559274871315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4B-4888-B4D5-88207D5DDF71}"/>
                </c:ext>
              </c:extLst>
            </c:dLbl>
            <c:dLbl>
              <c:idx val="3"/>
              <c:layout>
                <c:manualLayout>
                  <c:x val="7.5828668626908527E-2"/>
                  <c:y val="-9.9584898879341369E-2"/>
                </c:manualLayout>
              </c:layout>
              <c:showLegendKey val="0"/>
              <c:showVal val="1"/>
              <c:showCatName val="0"/>
              <c:showSerName val="0"/>
              <c:showPercent val="0"/>
              <c:showBubbleSize val="0"/>
              <c:extLst>
                <c:ext xmlns:c15="http://schemas.microsoft.com/office/drawing/2012/chart" uri="{CE6537A1-D6FC-4f65-9D91-7224C49458BB}">
                  <c15:layout>
                    <c:manualLayout>
                      <c:w val="6.5423730582384959E-2"/>
                      <c:h val="5.8029209004476091E-2"/>
                    </c:manualLayout>
                  </c15:layout>
                </c:ext>
                <c:ext xmlns:c16="http://schemas.microsoft.com/office/drawing/2014/chart" uri="{C3380CC4-5D6E-409C-BE32-E72D297353CC}">
                  <c16:uniqueId val="{00000006-4622-4B27-9126-FD5A5043C0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Alignment!$A$4:$A$7</c:f>
              <c:strCache>
                <c:ptCount val="4"/>
                <c:pt idx="0">
                  <c:v>Ethiopia </c:v>
                </c:pt>
                <c:pt idx="1">
                  <c:v>Sierra Leone</c:v>
                </c:pt>
                <c:pt idx="2">
                  <c:v>Uganda</c:v>
                </c:pt>
                <c:pt idx="3">
                  <c:v>Zambia</c:v>
                </c:pt>
              </c:strCache>
            </c:strRef>
          </c:cat>
          <c:val>
            <c:numRef>
              <c:f>Alignment!$G$4:$G$7</c:f>
              <c:numCache>
                <c:formatCode>0.0</c:formatCode>
                <c:ptCount val="4"/>
                <c:pt idx="0">
                  <c:v>47.96</c:v>
                </c:pt>
                <c:pt idx="1">
                  <c:v>31.13</c:v>
                </c:pt>
                <c:pt idx="2">
                  <c:v>32.78</c:v>
                </c:pt>
                <c:pt idx="3">
                  <c:v>41.44</c:v>
                </c:pt>
              </c:numCache>
            </c:numRef>
          </c:val>
          <c:extLst>
            <c:ext xmlns:c16="http://schemas.microsoft.com/office/drawing/2014/chart" uri="{C3380CC4-5D6E-409C-BE32-E72D297353CC}">
              <c16:uniqueId val="{00000007-4622-4B27-9126-FD5A5043C05D}"/>
            </c:ext>
          </c:extLst>
        </c:ser>
        <c:dLbls>
          <c:showLegendKey val="0"/>
          <c:showVal val="0"/>
          <c:showCatName val="0"/>
          <c:showSerName val="0"/>
          <c:showPercent val="0"/>
          <c:showBubbleSize val="0"/>
        </c:dLbls>
        <c:gapWidth val="150"/>
        <c:shape val="box"/>
        <c:axId val="1295917552"/>
        <c:axId val="1431715024"/>
        <c:axId val="0"/>
      </c:bar3DChart>
      <c:catAx>
        <c:axId val="129591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715024"/>
        <c:crosses val="autoZero"/>
        <c:auto val="1"/>
        <c:lblAlgn val="ctr"/>
        <c:lblOffset val="100"/>
        <c:noMultiLvlLbl val="0"/>
      </c:catAx>
      <c:valAx>
        <c:axId val="1431715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dirty="0"/>
                  <a:t>A2063 ALIGNMENT SCORE</a:t>
                </a:r>
              </a:p>
            </c:rich>
          </c:tx>
          <c:layout>
            <c:manualLayout>
              <c:xMode val="edge"/>
              <c:yMode val="edge"/>
              <c:x val="2.3519152497242197E-2"/>
              <c:y val="0.15122589879250936"/>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5917552"/>
        <c:crosses val="autoZero"/>
        <c:crossBetween val="between"/>
      </c:valAx>
      <c:spPr>
        <a:noFill/>
        <a:ln>
          <a:noFill/>
        </a:ln>
        <a:effectLst/>
      </c:spPr>
    </c:plotArea>
    <c:legend>
      <c:legendPos val="b"/>
      <c:layout>
        <c:manualLayout>
          <c:xMode val="edge"/>
          <c:yMode val="edge"/>
          <c:x val="0.45530186430094799"/>
          <c:y val="4.2478450639352482E-2"/>
          <c:w val="0.25417485018286207"/>
          <c:h val="9.40118000570262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Sheet1!$B$8:$M$9</c:f>
              <c:multiLvlStrCache>
                <c:ptCount val="12"/>
                <c:lvl>
                  <c:pt idx="0">
                    <c:v>Targets</c:v>
                  </c:pt>
                  <c:pt idx="1">
                    <c:v>Indicators</c:v>
                  </c:pt>
                  <c:pt idx="2">
                    <c:v>Targets</c:v>
                  </c:pt>
                  <c:pt idx="3">
                    <c:v>Indicators</c:v>
                  </c:pt>
                  <c:pt idx="4">
                    <c:v>Targets</c:v>
                  </c:pt>
                  <c:pt idx="5">
                    <c:v>Indicators</c:v>
                  </c:pt>
                  <c:pt idx="6">
                    <c:v>Targets</c:v>
                  </c:pt>
                  <c:pt idx="7">
                    <c:v>Indicators</c:v>
                  </c:pt>
                  <c:pt idx="8">
                    <c:v>Targets</c:v>
                  </c:pt>
                  <c:pt idx="9">
                    <c:v>Indicators</c:v>
                  </c:pt>
                  <c:pt idx="10">
                    <c:v>Targets</c:v>
                  </c:pt>
                  <c:pt idx="11">
                    <c:v>Indicators</c:v>
                  </c:pt>
                </c:lvl>
                <c:lvl>
                  <c:pt idx="0">
                    <c:v>Investing in People </c:v>
                  </c:pt>
                  <c:pt idx="2">
                    <c:v>Science, Technology and Innovation</c:v>
                  </c:pt>
                  <c:pt idx="4">
                    <c:v>Structural Transformation</c:v>
                  </c:pt>
                  <c:pt idx="6">
                    <c:v>Trade  and Regional Integration </c:v>
                  </c:pt>
                  <c:pt idx="8">
                    <c:v>Climate and Building Resilience</c:v>
                  </c:pt>
                  <c:pt idx="10">
                    <c:v>Partnership and Graduation</c:v>
                  </c:pt>
                </c:lvl>
              </c:multiLvlStrCache>
            </c:multiLvlStrRef>
          </c:cat>
          <c:val>
            <c:numRef>
              <c:f>Sheet1!$B$10:$M$10</c:f>
              <c:numCache>
                <c:formatCode>General</c:formatCode>
                <c:ptCount val="12"/>
                <c:pt idx="0">
                  <c:v>10</c:v>
                </c:pt>
                <c:pt idx="1">
                  <c:v>13</c:v>
                </c:pt>
                <c:pt idx="2">
                  <c:v>4</c:v>
                </c:pt>
                <c:pt idx="3">
                  <c:v>5</c:v>
                </c:pt>
                <c:pt idx="4">
                  <c:v>5</c:v>
                </c:pt>
                <c:pt idx="5">
                  <c:v>6</c:v>
                </c:pt>
                <c:pt idx="6">
                  <c:v>4</c:v>
                </c:pt>
                <c:pt idx="7">
                  <c:v>6</c:v>
                </c:pt>
                <c:pt idx="8">
                  <c:v>4</c:v>
                </c:pt>
                <c:pt idx="9">
                  <c:v>4</c:v>
                </c:pt>
                <c:pt idx="10">
                  <c:v>8</c:v>
                </c:pt>
                <c:pt idx="11">
                  <c:v>11</c:v>
                </c:pt>
              </c:numCache>
            </c:numRef>
          </c:val>
          <c:extLst>
            <c:ext xmlns:c16="http://schemas.microsoft.com/office/drawing/2014/chart" uri="{C3380CC4-5D6E-409C-BE32-E72D297353CC}">
              <c16:uniqueId val="{00000000-A55E-47D5-8C3A-C4D1775DE159}"/>
            </c:ext>
          </c:extLst>
        </c:ser>
        <c:dLbls>
          <c:showLegendKey val="0"/>
          <c:showVal val="0"/>
          <c:showCatName val="0"/>
          <c:showSerName val="0"/>
          <c:showPercent val="0"/>
          <c:showBubbleSize val="0"/>
        </c:dLbls>
        <c:gapWidth val="219"/>
        <c:overlap val="-27"/>
        <c:axId val="878722800"/>
        <c:axId val="878720280"/>
      </c:barChart>
      <c:catAx>
        <c:axId val="87872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720280"/>
        <c:crosses val="autoZero"/>
        <c:auto val="1"/>
        <c:lblAlgn val="ctr"/>
        <c:lblOffset val="100"/>
        <c:noMultiLvlLbl val="0"/>
      </c:catAx>
      <c:valAx>
        <c:axId val="878720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Targets </a:t>
                </a:r>
              </a:p>
              <a:p>
                <a:pPr>
                  <a:defRPr/>
                </a:pPr>
                <a:r>
                  <a:rPr lang="en-US"/>
                  <a:t>and Indicators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72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54841-301B-4B0A-8CE8-D1EF40CF45F0}" type="doc">
      <dgm:prSet loTypeId="urn:microsoft.com/office/officeart/2005/8/layout/arrow2" loCatId="process" qsTypeId="urn:microsoft.com/office/officeart/2005/8/quickstyle/simple1" qsCatId="simple" csTypeId="urn:microsoft.com/office/officeart/2005/8/colors/accent1_2" csCatId="accent1" phldr="1"/>
      <dgm:spPr/>
    </dgm:pt>
    <dgm:pt modelId="{2687B6DA-C91A-4F6C-8EF3-53CC3BD6DD73}">
      <dgm:prSet phldrT="[Text]" custT="1"/>
      <dgm:spPr/>
      <dgm:t>
        <a:bodyPr/>
        <a:lstStyle/>
        <a:p>
          <a:r>
            <a:rPr lang="en-GB"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sym typeface="Calibri" panose="020F0502020204030204" pitchFamily="34" charset="0"/>
            </a:rPr>
            <a:t>Purpose</a:t>
          </a:r>
        </a:p>
      </dgm:t>
    </dgm:pt>
    <dgm:pt modelId="{CAEC0E84-7D68-420E-A346-692B6570C3CD}" type="parTrans" cxnId="{B9F1C9E5-1D08-4B98-9CA6-0B95EE56081C}">
      <dgm:prSet/>
      <dgm:spPr/>
      <dgm:t>
        <a:bodyPr/>
        <a:lstStyle/>
        <a:p>
          <a:endParaRPr lang="en-GB"/>
        </a:p>
      </dgm:t>
    </dgm:pt>
    <dgm:pt modelId="{BA0D489E-52AE-44A1-A037-7256CC79D09B}" type="sibTrans" cxnId="{B9F1C9E5-1D08-4B98-9CA6-0B95EE56081C}">
      <dgm:prSet/>
      <dgm:spPr/>
      <dgm:t>
        <a:bodyPr/>
        <a:lstStyle/>
        <a:p>
          <a:endParaRPr lang="en-GB"/>
        </a:p>
      </dgm:t>
    </dgm:pt>
    <dgm:pt modelId="{4565B375-29E3-4EE0-B483-EF3828DEBC4B}">
      <dgm:prSet phldrT="[Text]" custT="1"/>
      <dgm:spPr/>
      <dgm:t>
        <a:bodyPr/>
        <a:lstStyle/>
        <a:p>
          <a:r>
            <a:rPr lang="en-US"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Steps for Incorporating the </a:t>
          </a:r>
          <a:r>
            <a:rPr lang="en-US" sz="1400"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DPoA</a:t>
          </a:r>
          <a:r>
            <a:rPr lang="en-US"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into National Frameworks</a:t>
          </a:r>
        </a:p>
        <a:p>
          <a:endParaRPr lang="en-GB" sz="2400" kern="1200" dirty="0">
            <a:solidFill>
              <a:srgbClr val="00B0F0"/>
            </a:solidFill>
            <a:latin typeface="Arial" panose="020B0604020202020204" pitchFamily="34" charset="0"/>
            <a:cs typeface="Arial" panose="020B0604020202020204" pitchFamily="34" charset="0"/>
          </a:endParaRPr>
        </a:p>
      </dgm:t>
    </dgm:pt>
    <dgm:pt modelId="{67D1AF9E-94C0-4D9D-96CB-544F5458C5AE}" type="parTrans" cxnId="{C6C8DF08-9A0B-471F-950C-C0CC9121C256}">
      <dgm:prSet/>
      <dgm:spPr/>
      <dgm:t>
        <a:bodyPr/>
        <a:lstStyle/>
        <a:p>
          <a:endParaRPr lang="en-GB"/>
        </a:p>
      </dgm:t>
    </dgm:pt>
    <dgm:pt modelId="{9DA7DEA0-243B-4440-B7CA-F9C9DF0235D1}" type="sibTrans" cxnId="{C6C8DF08-9A0B-471F-950C-C0CC9121C256}">
      <dgm:prSet/>
      <dgm:spPr/>
      <dgm:t>
        <a:bodyPr/>
        <a:lstStyle/>
        <a:p>
          <a:endParaRPr lang="en-GB"/>
        </a:p>
      </dgm:t>
    </dgm:pt>
    <dgm:pt modelId="{337E1F29-F307-4B8D-B51A-9C0007B6F91D}">
      <dgm:prSet phldrT="[Text]" custT="1"/>
      <dgm:spPr/>
      <dgm:t>
        <a:bodyPr/>
        <a:lstStyle/>
        <a:p>
          <a:endParaRPr lang="en-GB" sz="2400" dirty="0">
            <a:solidFill>
              <a:schemeClr val="tx1"/>
            </a:solidFill>
            <a:latin typeface="Arial" panose="020B0604020202020204" pitchFamily="34" charset="0"/>
            <a:cs typeface="Arial" panose="020B0604020202020204" pitchFamily="34" charset="0"/>
          </a:endParaRPr>
        </a:p>
      </dgm:t>
    </dgm:pt>
    <dgm:pt modelId="{EB097035-2D02-4990-B130-2AC72C74728B}" type="sibTrans" cxnId="{7DCCC569-A019-4798-A903-128FBECF37D1}">
      <dgm:prSet/>
      <dgm:spPr/>
      <dgm:t>
        <a:bodyPr/>
        <a:lstStyle/>
        <a:p>
          <a:endParaRPr lang="en-GB"/>
        </a:p>
      </dgm:t>
    </dgm:pt>
    <dgm:pt modelId="{F82FA1F4-2C3A-4DB5-89B3-5C9C85EF9211}" type="parTrans" cxnId="{7DCCC569-A019-4798-A903-128FBECF37D1}">
      <dgm:prSet/>
      <dgm:spPr/>
      <dgm:t>
        <a:bodyPr/>
        <a:lstStyle/>
        <a:p>
          <a:endParaRPr lang="en-GB"/>
        </a:p>
      </dgm:t>
    </dgm:pt>
    <dgm:pt modelId="{348F443B-32A9-4D7F-84F4-73B63F1ABF6C}" type="pres">
      <dgm:prSet presAssocID="{E8A54841-301B-4B0A-8CE8-D1EF40CF45F0}" presName="arrowDiagram" presStyleCnt="0">
        <dgm:presLayoutVars>
          <dgm:chMax val="5"/>
          <dgm:dir/>
          <dgm:resizeHandles val="exact"/>
        </dgm:presLayoutVars>
      </dgm:prSet>
      <dgm:spPr/>
    </dgm:pt>
    <dgm:pt modelId="{E7D4225A-303F-4A81-8CC0-BD0255D2F462}" type="pres">
      <dgm:prSet presAssocID="{E8A54841-301B-4B0A-8CE8-D1EF40CF45F0}" presName="arrow" presStyleLbl="bgShp" presStyleIdx="0" presStyleCnt="1" custScaleX="107981" custLinFactNeighborY="-605"/>
      <dgm:spPr>
        <a:solidFill>
          <a:schemeClr val="accent6">
            <a:lumMod val="60000"/>
            <a:lumOff val="40000"/>
          </a:schemeClr>
        </a:solidFill>
      </dgm:spPr>
    </dgm:pt>
    <dgm:pt modelId="{18F85548-F93A-4766-A674-516CFD0C45E3}" type="pres">
      <dgm:prSet presAssocID="{E8A54841-301B-4B0A-8CE8-D1EF40CF45F0}" presName="arrowDiagram3" presStyleCnt="0"/>
      <dgm:spPr/>
    </dgm:pt>
    <dgm:pt modelId="{A6040C14-AC84-4397-B8BD-BA6DAC0386C6}" type="pres">
      <dgm:prSet presAssocID="{2687B6DA-C91A-4F6C-8EF3-53CC3BD6DD73}" presName="bullet3a" presStyleLbl="node1" presStyleIdx="0" presStyleCnt="3" custLinFactX="-186871" custLinFactY="110865" custLinFactNeighborX="-200000" custLinFactNeighborY="200000"/>
      <dgm:spPr>
        <a:solidFill>
          <a:schemeClr val="accent4">
            <a:lumMod val="60000"/>
            <a:lumOff val="40000"/>
          </a:schemeClr>
        </a:solidFill>
        <a:ln>
          <a:solidFill>
            <a:schemeClr val="accent4">
              <a:lumMod val="60000"/>
              <a:lumOff val="40000"/>
            </a:schemeClr>
          </a:solidFill>
        </a:ln>
      </dgm:spPr>
    </dgm:pt>
    <dgm:pt modelId="{43BCDCF2-5FF4-4919-AE84-C631F2F8CD8A}" type="pres">
      <dgm:prSet presAssocID="{2687B6DA-C91A-4F6C-8EF3-53CC3BD6DD73}" presName="textBox3a" presStyleLbl="revTx" presStyleIdx="0" presStyleCnt="3" custScaleX="442898" custScaleY="39100" custLinFactNeighborX="81806" custLinFactNeighborY="13003">
        <dgm:presLayoutVars>
          <dgm:bulletEnabled val="1"/>
        </dgm:presLayoutVars>
      </dgm:prSet>
      <dgm:spPr/>
    </dgm:pt>
    <dgm:pt modelId="{733F6FFE-1D22-48A7-8ADE-6390321E6FBD}" type="pres">
      <dgm:prSet presAssocID="{337E1F29-F307-4B8D-B51A-9C0007B6F91D}" presName="bullet3b" presStyleLbl="node1" presStyleIdx="1" presStyleCnt="3" custScaleX="91457" custScaleY="77705" custLinFactX="-200000" custLinFactY="100000" custLinFactNeighborX="-280889" custLinFactNeighborY="187752"/>
      <dgm:spPr>
        <a:solidFill>
          <a:schemeClr val="accent4">
            <a:lumMod val="60000"/>
            <a:lumOff val="40000"/>
          </a:schemeClr>
        </a:solidFill>
        <a:ln>
          <a:solidFill>
            <a:schemeClr val="accent4">
              <a:lumMod val="60000"/>
              <a:lumOff val="40000"/>
            </a:schemeClr>
          </a:solidFill>
        </a:ln>
      </dgm:spPr>
    </dgm:pt>
    <dgm:pt modelId="{ACD03521-5501-4F4C-87C4-988D833DAEEE}" type="pres">
      <dgm:prSet presAssocID="{337E1F29-F307-4B8D-B51A-9C0007B6F91D}" presName="textBox3b" presStyleLbl="revTx" presStyleIdx="1" presStyleCnt="3" custScaleX="179439" custScaleY="36689" custLinFactX="-48338" custLinFactY="-18814" custLinFactNeighborX="-100000" custLinFactNeighborY="-100000">
        <dgm:presLayoutVars>
          <dgm:bulletEnabled val="1"/>
        </dgm:presLayoutVars>
      </dgm:prSet>
      <dgm:spPr/>
    </dgm:pt>
    <dgm:pt modelId="{018297C0-F34B-44E8-B1FE-2076AD946B42}" type="pres">
      <dgm:prSet presAssocID="{4565B375-29E3-4EE0-B483-EF3828DEBC4B}" presName="bullet3c" presStyleLbl="node1" presStyleIdx="2" presStyleCnt="3" custFlipVert="1" custScaleX="76718" custScaleY="77841" custLinFactX="-46147" custLinFactNeighborX="-100000" custLinFactNeighborY="62979"/>
      <dgm:spPr>
        <a:solidFill>
          <a:schemeClr val="accent4">
            <a:lumMod val="60000"/>
            <a:lumOff val="40000"/>
          </a:schemeClr>
        </a:solidFill>
        <a:ln>
          <a:solidFill>
            <a:schemeClr val="accent4">
              <a:lumMod val="60000"/>
              <a:lumOff val="40000"/>
            </a:schemeClr>
          </a:solidFill>
        </a:ln>
      </dgm:spPr>
    </dgm:pt>
    <dgm:pt modelId="{D93D0E3A-E46F-4BF3-8DC3-B665003EB47A}" type="pres">
      <dgm:prSet presAssocID="{4565B375-29E3-4EE0-B483-EF3828DEBC4B}" presName="textBox3c" presStyleLbl="revTx" presStyleIdx="2" presStyleCnt="3" custScaleX="188894" custScaleY="40396" custLinFactNeighborX="-7223" custLinFactNeighborY="-15292">
        <dgm:presLayoutVars>
          <dgm:bulletEnabled val="1"/>
        </dgm:presLayoutVars>
      </dgm:prSet>
      <dgm:spPr/>
    </dgm:pt>
  </dgm:ptLst>
  <dgm:cxnLst>
    <dgm:cxn modelId="{C6C8DF08-9A0B-471F-950C-C0CC9121C256}" srcId="{E8A54841-301B-4B0A-8CE8-D1EF40CF45F0}" destId="{4565B375-29E3-4EE0-B483-EF3828DEBC4B}" srcOrd="2" destOrd="0" parTransId="{67D1AF9E-94C0-4D9D-96CB-544F5458C5AE}" sibTransId="{9DA7DEA0-243B-4440-B7CA-F9C9DF0235D1}"/>
    <dgm:cxn modelId="{24E88A33-5833-4E3F-B714-1A72AED7A38A}" type="presOf" srcId="{E8A54841-301B-4B0A-8CE8-D1EF40CF45F0}" destId="{348F443B-32A9-4D7F-84F4-73B63F1ABF6C}" srcOrd="0" destOrd="0" presId="urn:microsoft.com/office/officeart/2005/8/layout/arrow2"/>
    <dgm:cxn modelId="{7DCCC569-A019-4798-A903-128FBECF37D1}" srcId="{E8A54841-301B-4B0A-8CE8-D1EF40CF45F0}" destId="{337E1F29-F307-4B8D-B51A-9C0007B6F91D}" srcOrd="1" destOrd="0" parTransId="{F82FA1F4-2C3A-4DB5-89B3-5C9C85EF9211}" sibTransId="{EB097035-2D02-4990-B130-2AC72C74728B}"/>
    <dgm:cxn modelId="{BA277E4B-C1DA-413F-9799-E547C6EC534E}" type="presOf" srcId="{4565B375-29E3-4EE0-B483-EF3828DEBC4B}" destId="{D93D0E3A-E46F-4BF3-8DC3-B665003EB47A}" srcOrd="0" destOrd="0" presId="urn:microsoft.com/office/officeart/2005/8/layout/arrow2"/>
    <dgm:cxn modelId="{BA852457-5453-4F50-A3DD-8EB17DE8DCD1}" type="presOf" srcId="{337E1F29-F307-4B8D-B51A-9C0007B6F91D}" destId="{ACD03521-5501-4F4C-87C4-988D833DAEEE}" srcOrd="0" destOrd="0" presId="urn:microsoft.com/office/officeart/2005/8/layout/arrow2"/>
    <dgm:cxn modelId="{E916CF88-F74D-462E-A8A2-CAFC1BC3702A}" type="presOf" srcId="{2687B6DA-C91A-4F6C-8EF3-53CC3BD6DD73}" destId="{43BCDCF2-5FF4-4919-AE84-C631F2F8CD8A}" srcOrd="0" destOrd="0" presId="urn:microsoft.com/office/officeart/2005/8/layout/arrow2"/>
    <dgm:cxn modelId="{B9F1C9E5-1D08-4B98-9CA6-0B95EE56081C}" srcId="{E8A54841-301B-4B0A-8CE8-D1EF40CF45F0}" destId="{2687B6DA-C91A-4F6C-8EF3-53CC3BD6DD73}" srcOrd="0" destOrd="0" parTransId="{CAEC0E84-7D68-420E-A346-692B6570C3CD}" sibTransId="{BA0D489E-52AE-44A1-A037-7256CC79D09B}"/>
    <dgm:cxn modelId="{109FA5B6-63D5-4393-808B-8BC7AEE0863B}" type="presParOf" srcId="{348F443B-32A9-4D7F-84F4-73B63F1ABF6C}" destId="{E7D4225A-303F-4A81-8CC0-BD0255D2F462}" srcOrd="0" destOrd="0" presId="urn:microsoft.com/office/officeart/2005/8/layout/arrow2"/>
    <dgm:cxn modelId="{FDDE62FA-6B32-47C3-B8F2-8B49A558E70C}" type="presParOf" srcId="{348F443B-32A9-4D7F-84F4-73B63F1ABF6C}" destId="{18F85548-F93A-4766-A674-516CFD0C45E3}" srcOrd="1" destOrd="0" presId="urn:microsoft.com/office/officeart/2005/8/layout/arrow2"/>
    <dgm:cxn modelId="{3AAB76CC-0744-4717-8E28-723FB11DAC7C}" type="presParOf" srcId="{18F85548-F93A-4766-A674-516CFD0C45E3}" destId="{A6040C14-AC84-4397-B8BD-BA6DAC0386C6}" srcOrd="0" destOrd="0" presId="urn:microsoft.com/office/officeart/2005/8/layout/arrow2"/>
    <dgm:cxn modelId="{ABB9B1EB-73C9-43C2-B415-318CAEAB2747}" type="presParOf" srcId="{18F85548-F93A-4766-A674-516CFD0C45E3}" destId="{43BCDCF2-5FF4-4919-AE84-C631F2F8CD8A}" srcOrd="1" destOrd="0" presId="urn:microsoft.com/office/officeart/2005/8/layout/arrow2"/>
    <dgm:cxn modelId="{A4A67FE0-770E-4837-8CE4-71107918C6AF}" type="presParOf" srcId="{18F85548-F93A-4766-A674-516CFD0C45E3}" destId="{733F6FFE-1D22-48A7-8ADE-6390321E6FBD}" srcOrd="2" destOrd="0" presId="urn:microsoft.com/office/officeart/2005/8/layout/arrow2"/>
    <dgm:cxn modelId="{4BB3A8B5-B133-42C8-9BEF-7167DDC2A472}" type="presParOf" srcId="{18F85548-F93A-4766-A674-516CFD0C45E3}" destId="{ACD03521-5501-4F4C-87C4-988D833DAEEE}" srcOrd="3" destOrd="0" presId="urn:microsoft.com/office/officeart/2005/8/layout/arrow2"/>
    <dgm:cxn modelId="{C462E285-F8B3-4F2F-AD40-8C708F76073E}" type="presParOf" srcId="{18F85548-F93A-4766-A674-516CFD0C45E3}" destId="{018297C0-F34B-44E8-B1FE-2076AD946B42}" srcOrd="4" destOrd="0" presId="urn:microsoft.com/office/officeart/2005/8/layout/arrow2"/>
    <dgm:cxn modelId="{7A169419-D2A9-4B52-8E7A-8D21D789D9A0}" type="presParOf" srcId="{18F85548-F93A-4766-A674-516CFD0C45E3}" destId="{D93D0E3A-E46F-4BF3-8DC3-B665003EB47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4225A-303F-4A81-8CC0-BD0255D2F462}">
      <dsp:nvSpPr>
        <dsp:cNvPr id="0" name=""/>
        <dsp:cNvSpPr/>
      </dsp:nvSpPr>
      <dsp:spPr>
        <a:xfrm>
          <a:off x="1125871" y="0"/>
          <a:ext cx="8516523" cy="4929410"/>
        </a:xfrm>
        <a:prstGeom prst="swooshArrow">
          <a:avLst>
            <a:gd name="adj1" fmla="val 25000"/>
            <a:gd name="adj2" fmla="val 25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A6040C14-AC84-4397-B8BD-BA6DAC0386C6}">
      <dsp:nvSpPr>
        <dsp:cNvPr id="0" name=""/>
        <dsp:cNvSpPr/>
      </dsp:nvSpPr>
      <dsp:spPr>
        <a:xfrm>
          <a:off x="1648929" y="4039750"/>
          <a:ext cx="205063" cy="205063"/>
        </a:xfrm>
        <a:prstGeom prst="ellipse">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CDCF2-5FF4-4919-AE84-C631F2F8CD8A}">
      <dsp:nvSpPr>
        <dsp:cNvPr id="0" name=""/>
        <dsp:cNvSpPr/>
      </dsp:nvSpPr>
      <dsp:spPr>
        <a:xfrm>
          <a:off x="897428" y="4123842"/>
          <a:ext cx="8139067" cy="557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59" tIns="0" rIns="0" bIns="0" numCol="1" spcCol="1270" anchor="t" anchorCtr="0">
          <a:noAutofit/>
        </a:bodyPr>
        <a:lstStyle/>
        <a:p>
          <a:pPr marL="0" lvl="0" indent="0" algn="l" defTabSz="622300">
            <a:lnSpc>
              <a:spcPct val="90000"/>
            </a:lnSpc>
            <a:spcBef>
              <a:spcPct val="0"/>
            </a:spcBef>
            <a:spcAft>
              <a:spcPct val="35000"/>
            </a:spcAft>
            <a:buNone/>
          </a:pPr>
          <a:r>
            <a:rPr lang="en-GB"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sym typeface="Calibri" panose="020F0502020204030204" pitchFamily="34" charset="0"/>
            </a:rPr>
            <a:t>Purpose</a:t>
          </a:r>
        </a:p>
      </dsp:txBody>
      <dsp:txXfrm>
        <a:off x="897428" y="4123842"/>
        <a:ext cx="8139067" cy="557018"/>
      </dsp:txXfrm>
    </dsp:sp>
    <dsp:sp modelId="{733F6FFE-1D22-48A7-8ADE-6390321E6FBD}">
      <dsp:nvSpPr>
        <dsp:cNvPr id="0" name=""/>
        <dsp:cNvSpPr/>
      </dsp:nvSpPr>
      <dsp:spPr>
        <a:xfrm>
          <a:off x="2485558" y="3170461"/>
          <a:ext cx="339023" cy="288045"/>
        </a:xfrm>
        <a:prstGeom prst="ellipse">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03521-5501-4F4C-87C4-988D833DAEEE}">
      <dsp:nvSpPr>
        <dsp:cNvPr id="0" name=""/>
        <dsp:cNvSpPr/>
      </dsp:nvSpPr>
      <dsp:spPr>
        <a:xfrm>
          <a:off x="877957" y="0"/>
          <a:ext cx="3396589" cy="9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22" tIns="0" rIns="0" bIns="0" numCol="1" spcCol="1270" anchor="t" anchorCtr="0">
          <a:noAutofit/>
        </a:bodyPr>
        <a:lstStyle/>
        <a:p>
          <a:pPr marL="0" lvl="0" indent="0" algn="l" defTabSz="1066800">
            <a:lnSpc>
              <a:spcPct val="90000"/>
            </a:lnSpc>
            <a:spcBef>
              <a:spcPct val="0"/>
            </a:spcBef>
            <a:spcAft>
              <a:spcPct val="35000"/>
            </a:spcAft>
            <a:buNone/>
          </a:pPr>
          <a:endParaRPr lang="en-GB" sz="2400" kern="1200" dirty="0">
            <a:solidFill>
              <a:schemeClr val="tx1"/>
            </a:solidFill>
            <a:latin typeface="Arial" panose="020B0604020202020204" pitchFamily="34" charset="0"/>
            <a:cs typeface="Arial" panose="020B0604020202020204" pitchFamily="34" charset="0"/>
          </a:endParaRPr>
        </a:p>
      </dsp:txBody>
      <dsp:txXfrm>
        <a:off x="877957" y="0"/>
        <a:ext cx="3396589" cy="983852"/>
      </dsp:txXfrm>
    </dsp:sp>
    <dsp:sp modelId="{018297C0-F34B-44E8-B1FE-2076AD946B42}">
      <dsp:nvSpPr>
        <dsp:cNvPr id="0" name=""/>
        <dsp:cNvSpPr/>
      </dsp:nvSpPr>
      <dsp:spPr>
        <a:xfrm flipV="1">
          <a:off x="5739611" y="1626808"/>
          <a:ext cx="393301" cy="399058"/>
        </a:xfrm>
        <a:prstGeom prst="ellipse">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D0E3A-E46F-4BF3-8DC3-B665003EB47A}">
      <dsp:nvSpPr>
        <dsp:cNvPr id="0" name=""/>
        <dsp:cNvSpPr/>
      </dsp:nvSpPr>
      <dsp:spPr>
        <a:xfrm>
          <a:off x="5707439" y="2000574"/>
          <a:ext cx="3575562" cy="138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647"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Steps for Incorporating the </a:t>
          </a:r>
          <a:r>
            <a:rPr lang="en-US" sz="1400"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DPoA</a:t>
          </a:r>
          <a:r>
            <a:rPr lang="en-US" sz="1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into National Frameworks</a:t>
          </a:r>
        </a:p>
        <a:p>
          <a:pPr marL="0" lvl="0" indent="0" algn="l" defTabSz="622300">
            <a:lnSpc>
              <a:spcPct val="90000"/>
            </a:lnSpc>
            <a:spcBef>
              <a:spcPct val="0"/>
            </a:spcBef>
            <a:spcAft>
              <a:spcPct val="35000"/>
            </a:spcAft>
            <a:buNone/>
          </a:pPr>
          <a:endParaRPr lang="en-GB" sz="2400" kern="1200" dirty="0">
            <a:solidFill>
              <a:srgbClr val="00B0F0"/>
            </a:solidFill>
            <a:latin typeface="Arial" panose="020B0604020202020204" pitchFamily="34" charset="0"/>
            <a:cs typeface="Arial" panose="020B0604020202020204" pitchFamily="34" charset="0"/>
          </a:endParaRPr>
        </a:p>
      </dsp:txBody>
      <dsp:txXfrm>
        <a:off x="5707439" y="2000574"/>
        <a:ext cx="3575562" cy="13839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0.95551</cdr:y>
    </cdr:from>
    <cdr:to>
      <cdr:x>1</cdr:x>
      <cdr:y>1</cdr:y>
    </cdr:to>
    <cdr:pic>
      <cdr:nvPicPr>
        <cdr:cNvPr id="2" name="chart">
          <a:extLst xmlns:a="http://schemas.openxmlformats.org/drawingml/2006/main">
            <a:ext uri="{FF2B5EF4-FFF2-40B4-BE49-F238E27FC236}">
              <a16:creationId xmlns:a16="http://schemas.microsoft.com/office/drawing/2014/main" id="{D6665248-F880-9152-A56F-C72F5DEEFF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4157732"/>
          <a:ext cx="10515600" cy="19360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28316695-6221-A94E-A7DE-3D24A84FAAAB}" type="datetimeFigureOut">
              <a:rPr lang="en-GB" smtClean="0"/>
              <a:t>23/07/2024</a:t>
            </a:fld>
            <a:endParaRPr lang="en-GB"/>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340BC18E-7CD0-EC4D-9E1F-DB87E172E5C6}" type="slidenum">
              <a:rPr lang="en-GB" smtClean="0"/>
              <a:t>‹#›</a:t>
            </a:fld>
            <a:endParaRPr lang="en-GB"/>
          </a:p>
        </p:txBody>
      </p:sp>
    </p:spTree>
    <p:extLst>
      <p:ext uri="{BB962C8B-B14F-4D97-AF65-F5344CB8AC3E}">
        <p14:creationId xmlns:p14="http://schemas.microsoft.com/office/powerpoint/2010/main" val="16858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5"/>
          </p:nvPr>
        </p:nvSpPr>
        <p:spPr/>
        <p:txBody>
          <a:bodyPr/>
          <a:lstStyle/>
          <a:p>
            <a:fld id="{60790954-2701-7846-A770-B90B371AED92}" type="slidenum">
              <a:rPr lang="fr-FR" smtClean="0"/>
              <a:t>1</a:t>
            </a:fld>
            <a:endParaRPr lang="fr-FR" dirty="0"/>
          </a:p>
        </p:txBody>
      </p:sp>
    </p:spTree>
    <p:extLst>
      <p:ext uri="{BB962C8B-B14F-4D97-AF65-F5344CB8AC3E}">
        <p14:creationId xmlns:p14="http://schemas.microsoft.com/office/powerpoint/2010/main" val="410465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0C07-EE71-8791-5566-CFCDF3011F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530615EA-60B0-1D99-C80C-D6D7F22D0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8D6C4598-3884-D438-F194-E6314D7DCA9A}"/>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5" name="Footer Placeholder 4">
            <a:extLst>
              <a:ext uri="{FF2B5EF4-FFF2-40B4-BE49-F238E27FC236}">
                <a16:creationId xmlns:a16="http://schemas.microsoft.com/office/drawing/2014/main" id="{E7C58192-A3F3-15CE-ABAC-782EBBB4879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AE988F3-0D0B-3017-69B3-A2B7FCF1FC6E}"/>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83822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E671-F37C-4B33-6DEE-20AFAF337190}"/>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EF038C00-CAEF-697B-D81A-8BA23073B7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9BB78162-850B-CD2B-F69F-AA9A35E4F9A0}"/>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5" name="Footer Placeholder 4">
            <a:extLst>
              <a:ext uri="{FF2B5EF4-FFF2-40B4-BE49-F238E27FC236}">
                <a16:creationId xmlns:a16="http://schemas.microsoft.com/office/drawing/2014/main" id="{1511CBB6-C9F5-A511-C422-BD82F732195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8AB27D2-5392-32A5-C191-1726691030EE}"/>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355268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6E671-75D0-200A-7262-5EC11915F8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0AA0F7E9-38BC-703E-FDB5-B230562A9B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E5D93644-7707-7336-BD88-7A8DD0B16845}"/>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5" name="Footer Placeholder 4">
            <a:extLst>
              <a:ext uri="{FF2B5EF4-FFF2-40B4-BE49-F238E27FC236}">
                <a16:creationId xmlns:a16="http://schemas.microsoft.com/office/drawing/2014/main" id="{08920597-163F-D617-4265-11DAAE25FC0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4DD40B5-C2A6-D981-4BC1-29B2DF6B16A7}"/>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361079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DC67-19D3-820B-B677-81F706F2C9C1}"/>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58FD06A5-3227-0C0E-07BC-17228A3C7F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449D8E40-D12A-0619-7A29-6FF42F1DADB6}"/>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5" name="Footer Placeholder 4">
            <a:extLst>
              <a:ext uri="{FF2B5EF4-FFF2-40B4-BE49-F238E27FC236}">
                <a16:creationId xmlns:a16="http://schemas.microsoft.com/office/drawing/2014/main" id="{E40F8BBB-465B-FD4C-FAC2-7474A9B54D8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23B0A5E-8A3A-1B1B-0773-489FF00A1701}"/>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63235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83C9-C7A7-03F0-38C2-31692EFCA8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868CD488-262D-D1F7-ADC1-07E600385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7EA529-1B28-6BF0-4C8E-DF265A4AAA4A}"/>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5" name="Footer Placeholder 4">
            <a:extLst>
              <a:ext uri="{FF2B5EF4-FFF2-40B4-BE49-F238E27FC236}">
                <a16:creationId xmlns:a16="http://schemas.microsoft.com/office/drawing/2014/main" id="{C421C3BF-4C41-2337-7146-91431FFFA56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4896E4D-3681-42C2-D19B-EAAF3F1AB035}"/>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296229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74FA-9271-3F08-9BE5-2EADA4C625BE}"/>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163F1ADE-D9B4-6056-B8FB-884BC1BC3E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DF239F24-4142-D6A2-D975-19AED05011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CB9B64F1-87B4-D726-9BEA-AF95E7A31D38}"/>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6" name="Footer Placeholder 5">
            <a:extLst>
              <a:ext uri="{FF2B5EF4-FFF2-40B4-BE49-F238E27FC236}">
                <a16:creationId xmlns:a16="http://schemas.microsoft.com/office/drawing/2014/main" id="{F27BEA26-EB08-1B76-11A1-6CAF2FE19F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02119AC-11AF-27E8-89DE-6C8760655524}"/>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3529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AFE4-A10B-6E60-19DE-ED84830E5908}"/>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E0B75BB1-34A4-B41B-7DD8-47E837A88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8E88E3-7313-C09B-A4AA-66F1EEEC07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F33D1A79-2760-440A-017D-76F62BE8D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16282B-10BA-D997-0EDE-C8C092934F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C8C67D4A-26A9-6475-3CF6-313BA670EE85}"/>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8" name="Footer Placeholder 7">
            <a:extLst>
              <a:ext uri="{FF2B5EF4-FFF2-40B4-BE49-F238E27FC236}">
                <a16:creationId xmlns:a16="http://schemas.microsoft.com/office/drawing/2014/main" id="{F7D06433-6622-816D-0735-F59839E6CD8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DCF2F3D-44F8-D157-A825-F1A1B3E541D9}"/>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159414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0133-91E3-D2B8-5849-EDD1FB0D2636}"/>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98B99967-9192-CAD6-1989-7790CB137581}"/>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4" name="Footer Placeholder 3">
            <a:extLst>
              <a:ext uri="{FF2B5EF4-FFF2-40B4-BE49-F238E27FC236}">
                <a16:creationId xmlns:a16="http://schemas.microsoft.com/office/drawing/2014/main" id="{14BD1D48-D818-7097-DCAF-DB65DC9CA2EF}"/>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88B5D6B-D0B0-61F2-33E1-9FC2B92E6FC0}"/>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315301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64EE3-1C6E-3EE1-2BB1-ACF0245F7BC9}"/>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3" name="Footer Placeholder 2">
            <a:extLst>
              <a:ext uri="{FF2B5EF4-FFF2-40B4-BE49-F238E27FC236}">
                <a16:creationId xmlns:a16="http://schemas.microsoft.com/office/drawing/2014/main" id="{2AF03F9B-CF71-F920-A238-AD03EA78453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846AD4C-AD7B-A92A-09AF-E483DD037A3B}"/>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209225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9FCD-EBB3-4C13-1CD5-17C9F3AA78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1F71B5DE-84B9-B40C-1489-55A5FDD38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C8B59DDF-FCA5-8467-AFF3-A8EC44E95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BB4574-AD4F-4B3F-0295-A82C42974085}"/>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6" name="Footer Placeholder 5">
            <a:extLst>
              <a:ext uri="{FF2B5EF4-FFF2-40B4-BE49-F238E27FC236}">
                <a16:creationId xmlns:a16="http://schemas.microsoft.com/office/drawing/2014/main" id="{7D27818D-49E9-D470-25F5-CC3931D65F7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CF641C8-ED59-6E30-4CDE-7E35A884486D}"/>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80497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C95C-9A55-9216-E232-C1382C2304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68284958-AB46-A92A-8035-C994BD3A6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EC0AC731-0722-CC4C-F219-C3CF3C17D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BF816-1CAF-33C2-4FDB-D706896F6A05}"/>
              </a:ext>
            </a:extLst>
          </p:cNvPr>
          <p:cNvSpPr>
            <a:spLocks noGrp="1"/>
          </p:cNvSpPr>
          <p:nvPr>
            <p:ph type="dt" sz="half" idx="10"/>
          </p:nvPr>
        </p:nvSpPr>
        <p:spPr/>
        <p:txBody>
          <a:bodyPr/>
          <a:lstStyle/>
          <a:p>
            <a:fld id="{DAF5A0F1-E525-2C47-93E6-C45D5E05677E}" type="datetimeFigureOut">
              <a:rPr lang="fr-FR" smtClean="0"/>
              <a:t>23/07/2024</a:t>
            </a:fld>
            <a:endParaRPr lang="fr-FR"/>
          </a:p>
        </p:txBody>
      </p:sp>
      <p:sp>
        <p:nvSpPr>
          <p:cNvPr id="6" name="Footer Placeholder 5">
            <a:extLst>
              <a:ext uri="{FF2B5EF4-FFF2-40B4-BE49-F238E27FC236}">
                <a16:creationId xmlns:a16="http://schemas.microsoft.com/office/drawing/2014/main" id="{9014DF5A-2311-6863-976B-27D55EF6B76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E0463E0-72B0-16FC-FE49-275BEB5A607B}"/>
              </a:ext>
            </a:extLst>
          </p:cNvPr>
          <p:cNvSpPr>
            <a:spLocks noGrp="1"/>
          </p:cNvSpPr>
          <p:nvPr>
            <p:ph type="sldNum" sz="quarter" idx="12"/>
          </p:nvPr>
        </p:nvSpPr>
        <p:spPr/>
        <p:txBody>
          <a:bodyPr/>
          <a:lstStyle/>
          <a:p>
            <a:fld id="{76075FB4-F3A5-104D-8C12-BD4569F9129A}" type="slidenum">
              <a:rPr lang="fr-FR" smtClean="0"/>
              <a:t>‹#›</a:t>
            </a:fld>
            <a:endParaRPr lang="fr-FR"/>
          </a:p>
        </p:txBody>
      </p:sp>
    </p:spTree>
    <p:extLst>
      <p:ext uri="{BB962C8B-B14F-4D97-AF65-F5344CB8AC3E}">
        <p14:creationId xmlns:p14="http://schemas.microsoft.com/office/powerpoint/2010/main" val="297574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D1B5A-4BE8-1879-21F8-16340F5E3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3F6F6420-750C-A7FF-AB25-30664A5E9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834CD1D-ECE1-7F65-F071-B3C4747CD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5A0F1-E525-2C47-93E6-C45D5E05677E}" type="datetimeFigureOut">
              <a:rPr lang="fr-FR" smtClean="0"/>
              <a:t>23/07/2024</a:t>
            </a:fld>
            <a:endParaRPr lang="fr-FR"/>
          </a:p>
        </p:txBody>
      </p:sp>
      <p:sp>
        <p:nvSpPr>
          <p:cNvPr id="5" name="Footer Placeholder 4">
            <a:extLst>
              <a:ext uri="{FF2B5EF4-FFF2-40B4-BE49-F238E27FC236}">
                <a16:creationId xmlns:a16="http://schemas.microsoft.com/office/drawing/2014/main" id="{4CA4FDF8-BBC3-BF09-6241-CADF5138F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47027D64-D20E-BC61-53DA-45BA3928E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75FB4-F3A5-104D-8C12-BD4569F9129A}" type="slidenum">
              <a:rPr lang="fr-FR" smtClean="0"/>
              <a:t>‹#›</a:t>
            </a:fld>
            <a:endParaRPr lang="fr-FR"/>
          </a:p>
        </p:txBody>
      </p:sp>
    </p:spTree>
    <p:extLst>
      <p:ext uri="{BB962C8B-B14F-4D97-AF65-F5344CB8AC3E}">
        <p14:creationId xmlns:p14="http://schemas.microsoft.com/office/powerpoint/2010/main" val="378400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un.org/ohrlls/sites/www.un.org.ohrlls/files/dpoa_roadmap_2024_draft.pdf"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www.earthvoice.org/img/sustainable/2.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nsdg.un.org/resources/mainstreaming-2030-agenda-sustainable-development-reference-guide-un-country-tea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ED5655-FA2F-459E-81DF-6A0DD6123172}"/>
              </a:ext>
            </a:extLst>
          </p:cNvPr>
          <p:cNvSpPr>
            <a:spLocks noGrp="1"/>
          </p:cNvSpPr>
          <p:nvPr>
            <p:ph type="subTitle" idx="1"/>
          </p:nvPr>
        </p:nvSpPr>
        <p:spPr>
          <a:xfrm>
            <a:off x="681497" y="2167064"/>
            <a:ext cx="10873960" cy="5105111"/>
          </a:xfrm>
          <a:ln w="12700">
            <a:miter lim="400000"/>
          </a:ln>
        </p:spPr>
        <p:txBody>
          <a:bodyPr wrap="square" lIns="45718" tIns="45718" rIns="45718" bIns="45718">
            <a:spAutoFit/>
          </a:bodyPr>
          <a:lstStyle/>
          <a:p>
            <a:endParaRPr lang="en-US" sz="3200" dirty="0">
              <a:solidFill>
                <a:srgbClr val="002060"/>
              </a:solidFill>
              <a:latin typeface="Calibri" panose="020F0502020204030204" pitchFamily="34" charset="0"/>
              <a:cs typeface="Calibri" panose="020F0502020204030204" pitchFamily="34" charset="0"/>
            </a:endParaRPr>
          </a:p>
          <a:p>
            <a:endParaRPr lang="en-US" sz="1600" dirty="0">
              <a:solidFill>
                <a:srgbClr val="002060"/>
              </a:solidFill>
              <a:latin typeface="Calibri" panose="020F0502020204030204" pitchFamily="34" charset="0"/>
              <a:cs typeface="Calibri" panose="020F0502020204030204" pitchFamily="34" charset="0"/>
            </a:endParaRPr>
          </a:p>
          <a:p>
            <a:pPr>
              <a:lnSpc>
                <a:spcPct val="200000"/>
              </a:lnSpc>
            </a:pPr>
            <a:r>
              <a:rPr lang="en-US" sz="2000" b="1" dirty="0">
                <a:solidFill>
                  <a:srgbClr val="002060"/>
                </a:solidFill>
                <a:latin typeface="Calibri" panose="020F0502020204030204" pitchFamily="34" charset="0"/>
                <a:cs typeface="Calibri" panose="020F0502020204030204" pitchFamily="34" charset="0"/>
              </a:rPr>
              <a:t>Workshop on Mainstreaming and Monitoring the Implementation of the </a:t>
            </a:r>
          </a:p>
          <a:p>
            <a:pPr>
              <a:lnSpc>
                <a:spcPct val="200000"/>
              </a:lnSpc>
            </a:pPr>
            <a:r>
              <a:rPr lang="en-US" sz="2000" b="1" dirty="0">
                <a:solidFill>
                  <a:srgbClr val="002060"/>
                </a:solidFill>
                <a:latin typeface="Calibri" panose="020F0502020204030204" pitchFamily="34" charset="0"/>
                <a:cs typeface="Calibri" panose="020F0502020204030204" pitchFamily="34" charset="0"/>
              </a:rPr>
              <a:t>Doha Programme of Action (</a:t>
            </a:r>
            <a:r>
              <a:rPr lang="en-US" sz="2000" b="1" dirty="0" err="1">
                <a:solidFill>
                  <a:srgbClr val="002060"/>
                </a:solidFill>
                <a:latin typeface="Calibri" panose="020F0502020204030204" pitchFamily="34" charset="0"/>
                <a:cs typeface="Calibri" panose="020F0502020204030204" pitchFamily="34" charset="0"/>
              </a:rPr>
              <a:t>DPoA</a:t>
            </a:r>
            <a:r>
              <a:rPr lang="en-US" sz="2000" b="1" dirty="0">
                <a:solidFill>
                  <a:srgbClr val="002060"/>
                </a:solidFill>
                <a:latin typeface="Calibri" panose="020F0502020204030204" pitchFamily="34" charset="0"/>
                <a:cs typeface="Calibri" panose="020F0502020204030204" pitchFamily="34" charset="0"/>
              </a:rPr>
              <a:t>)</a:t>
            </a:r>
          </a:p>
          <a:p>
            <a:pPr>
              <a:lnSpc>
                <a:spcPct val="200000"/>
              </a:lnSpc>
            </a:pPr>
            <a:r>
              <a:rPr lang="es-ES" sz="3200" b="1" dirty="0" err="1">
                <a:solidFill>
                  <a:srgbClr val="013459"/>
                </a:solidFill>
                <a:latin typeface="Calibri" panose="020F0502020204030204" pitchFamily="34" charset="0"/>
              </a:rPr>
              <a:t>Istanbul</a:t>
            </a:r>
            <a:r>
              <a:rPr lang="es-ES" sz="3200" b="1" dirty="0">
                <a:solidFill>
                  <a:srgbClr val="013459"/>
                </a:solidFill>
                <a:latin typeface="Calibri" panose="020F0502020204030204" pitchFamily="34" charset="0"/>
              </a:rPr>
              <a:t>, </a:t>
            </a:r>
            <a:r>
              <a:rPr lang="es-ES" sz="3200" b="1" dirty="0" err="1">
                <a:solidFill>
                  <a:srgbClr val="013459"/>
                </a:solidFill>
                <a:latin typeface="Calibri" panose="020F0502020204030204" pitchFamily="34" charset="0"/>
              </a:rPr>
              <a:t>Türkiye</a:t>
            </a:r>
            <a:endParaRPr lang="es-ES" sz="3200" b="1" dirty="0">
              <a:solidFill>
                <a:srgbClr val="013459"/>
              </a:solidFill>
              <a:latin typeface="Calibri" panose="020F0502020204030204" pitchFamily="34" charset="0"/>
            </a:endParaRPr>
          </a:p>
          <a:p>
            <a:pPr>
              <a:lnSpc>
                <a:spcPct val="200000"/>
              </a:lnSpc>
            </a:pPr>
            <a:r>
              <a:rPr lang="es-ES" sz="3200" b="1" dirty="0">
                <a:solidFill>
                  <a:srgbClr val="013459"/>
                </a:solidFill>
                <a:latin typeface="Calibri" panose="020F0502020204030204" pitchFamily="34" charset="0"/>
              </a:rPr>
              <a:t>24 -26 </a:t>
            </a:r>
            <a:r>
              <a:rPr lang="es-ES" sz="3200" b="1" dirty="0" err="1">
                <a:solidFill>
                  <a:srgbClr val="013459"/>
                </a:solidFill>
                <a:latin typeface="Calibri" panose="020F0502020204030204" pitchFamily="34" charset="0"/>
              </a:rPr>
              <a:t>July</a:t>
            </a:r>
            <a:r>
              <a:rPr lang="es-ES" sz="3200" b="1" dirty="0">
                <a:solidFill>
                  <a:srgbClr val="013459"/>
                </a:solidFill>
                <a:latin typeface="Calibri" panose="020F0502020204030204" pitchFamily="34" charset="0"/>
              </a:rPr>
              <a:t> 2024</a:t>
            </a:r>
          </a:p>
          <a:p>
            <a:pPr>
              <a:lnSpc>
                <a:spcPct val="107000"/>
              </a:lnSpc>
              <a:spcAft>
                <a:spcPts val="720"/>
              </a:spcAft>
            </a:pPr>
            <a:endParaRPr lang="es-ES" dirty="0">
              <a:solidFill>
                <a:srgbClr val="013459"/>
              </a:solidFill>
              <a:latin typeface="Calibri" panose="020F0502020204030204" pitchFamily="34" charset="0"/>
            </a:endParaRPr>
          </a:p>
        </p:txBody>
      </p:sp>
      <p:sp>
        <p:nvSpPr>
          <p:cNvPr id="7" name="TextBox 4">
            <a:extLst>
              <a:ext uri="{FF2B5EF4-FFF2-40B4-BE49-F238E27FC236}">
                <a16:creationId xmlns:a16="http://schemas.microsoft.com/office/drawing/2014/main" id="{6768919D-BAF1-E94B-8714-1E864A544034}"/>
              </a:ext>
            </a:extLst>
          </p:cNvPr>
          <p:cNvSpPr txBox="1"/>
          <p:nvPr/>
        </p:nvSpPr>
        <p:spPr>
          <a:xfrm>
            <a:off x="681497" y="1796839"/>
            <a:ext cx="10873960"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3600" b="1">
                <a:solidFill>
                  <a:srgbClr val="002060"/>
                </a:solidFill>
              </a:defRPr>
            </a:pPr>
            <a:r>
              <a:rPr lang="en-US" sz="4000" b="1" dirty="0">
                <a:effectLst/>
                <a:latin typeface="Calibri" panose="020F0502020204030204" pitchFamily="34" charset="0"/>
                <a:ea typeface="SimSun" panose="02010600030101010101" pitchFamily="2" charset="-122"/>
                <a:cs typeface="Arial" panose="020B0604020202020204" pitchFamily="34" charset="0"/>
              </a:rPr>
              <a:t>Adapting the </a:t>
            </a:r>
            <a:r>
              <a:rPr lang="en-US" sz="4000" b="1" dirty="0" err="1">
                <a:effectLst/>
                <a:latin typeface="Calibri" panose="020F0502020204030204" pitchFamily="34" charset="0"/>
                <a:ea typeface="SimSun" panose="02010600030101010101" pitchFamily="2" charset="-122"/>
                <a:cs typeface="Arial" panose="020B0604020202020204" pitchFamily="34" charset="0"/>
              </a:rPr>
              <a:t>DPoA</a:t>
            </a:r>
            <a:r>
              <a:rPr lang="en-US" sz="4000" b="1" dirty="0">
                <a:effectLst/>
                <a:latin typeface="Calibri" panose="020F0502020204030204" pitchFamily="34" charset="0"/>
                <a:ea typeface="SimSun" panose="02010600030101010101" pitchFamily="2" charset="-122"/>
                <a:cs typeface="Arial" panose="020B0604020202020204" pitchFamily="34" charset="0"/>
              </a:rPr>
              <a:t> to National, Subnational and Local </a:t>
            </a:r>
            <a:r>
              <a:rPr lang="en-US" sz="4000" b="1" dirty="0">
                <a:latin typeface="Calibri" panose="020F0502020204030204" pitchFamily="34" charset="0"/>
                <a:ea typeface="SimSun" panose="02010600030101010101" pitchFamily="2" charset="-122"/>
                <a:cs typeface="Arial" panose="020B0604020202020204" pitchFamily="34" charset="0"/>
              </a:rPr>
              <a:t>C</a:t>
            </a:r>
            <a:r>
              <a:rPr lang="en-US" sz="4000" b="1" dirty="0">
                <a:effectLst/>
                <a:latin typeface="Calibri" panose="020F0502020204030204" pitchFamily="34" charset="0"/>
                <a:ea typeface="SimSun" panose="02010600030101010101" pitchFamily="2" charset="-122"/>
                <a:cs typeface="Arial" panose="020B0604020202020204" pitchFamily="34" charset="0"/>
              </a:rPr>
              <a:t>ontexts</a:t>
            </a:r>
            <a:endParaRPr lang="es-ES" sz="4000" dirty="0">
              <a:latin typeface="Calibri" panose="020F0502020204030204" pitchFamily="34" charset="0"/>
              <a:cs typeface="Calibri" panose="020F0502020204030204" pitchFamily="34" charset="0"/>
            </a:endParaRPr>
          </a:p>
        </p:txBody>
      </p:sp>
      <p:sp>
        <p:nvSpPr>
          <p:cNvPr id="10" name="Rectangle 3">
            <a:extLst>
              <a:ext uri="{FF2B5EF4-FFF2-40B4-BE49-F238E27FC236}">
                <a16:creationId xmlns:a16="http://schemas.microsoft.com/office/drawing/2014/main" id="{31416C7E-473B-BC4D-AEC7-EDCB9EB119C4}"/>
              </a:ext>
            </a:extLst>
          </p:cNvPr>
          <p:cNvSpPr/>
          <p:nvPr/>
        </p:nvSpPr>
        <p:spPr>
          <a:xfrm>
            <a:off x="636543" y="1415052"/>
            <a:ext cx="11013219" cy="5258551"/>
          </a:xfrm>
          <a:prstGeom prst="rect">
            <a:avLst/>
          </a:prstGeom>
          <a:ln w="25400">
            <a:solidFill>
              <a:srgbClr val="537F93"/>
            </a:solidFill>
          </a:ln>
        </p:spPr>
        <p:txBody>
          <a:bodyPr lIns="45718" tIns="45718" rIns="45718" bIns="45718" anchor="ctr"/>
          <a:lstStyle/>
          <a:p>
            <a:endParaRPr dirty="0"/>
          </a:p>
        </p:txBody>
      </p:sp>
      <p:pic>
        <p:nvPicPr>
          <p:cNvPr id="2" name="Picture 1" descr="195781_332055410585_5685862_n">
            <a:extLst>
              <a:ext uri="{FF2B5EF4-FFF2-40B4-BE49-F238E27FC236}">
                <a16:creationId xmlns:a16="http://schemas.microsoft.com/office/drawing/2014/main" id="{2338E2E3-2EF1-8898-8D9C-30C8072B6E7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0929" y="288235"/>
            <a:ext cx="1552575" cy="1023730"/>
          </a:xfrm>
          <a:prstGeom prst="rect">
            <a:avLst/>
          </a:prstGeom>
        </p:spPr>
      </p:pic>
    </p:spTree>
    <p:extLst>
      <p:ext uri="{BB962C8B-B14F-4D97-AF65-F5344CB8AC3E}">
        <p14:creationId xmlns:p14="http://schemas.microsoft.com/office/powerpoint/2010/main" val="155448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4F47-6AFE-CA54-B038-2379319F9374}"/>
              </a:ext>
            </a:extLst>
          </p:cNvPr>
          <p:cNvSpPr>
            <a:spLocks noGrp="1"/>
          </p:cNvSpPr>
          <p:nvPr>
            <p:ph type="title"/>
          </p:nvPr>
        </p:nvSpPr>
        <p:spPr/>
        <p:txBody>
          <a:bodyPr>
            <a:normAutofit fontScale="90000"/>
          </a:bodyPr>
          <a:lstStyle/>
          <a:p>
            <a:r>
              <a:rPr lang="en-US" dirty="0"/>
              <a:t>The Mainstreaming, Acceleration and Policy Support (MAPS)</a:t>
            </a:r>
            <a:br>
              <a:rPr lang="en-US" dirty="0"/>
            </a:br>
            <a:endParaRPr lang="en-US" dirty="0"/>
          </a:p>
        </p:txBody>
      </p:sp>
      <p:pic>
        <p:nvPicPr>
          <p:cNvPr id="22" name="Content Placeholder 21">
            <a:extLst>
              <a:ext uri="{FF2B5EF4-FFF2-40B4-BE49-F238E27FC236}">
                <a16:creationId xmlns:a16="http://schemas.microsoft.com/office/drawing/2014/main" id="{4A553E31-F335-6832-ED3A-ED42A7C2B431}"/>
              </a:ext>
            </a:extLst>
          </p:cNvPr>
          <p:cNvPicPr>
            <a:picLocks noGrp="1" noChangeAspect="1"/>
          </p:cNvPicPr>
          <p:nvPr>
            <p:ph idx="1"/>
          </p:nvPr>
        </p:nvPicPr>
        <p:blipFill>
          <a:blip r:embed="rId2"/>
          <a:stretch>
            <a:fillRect/>
          </a:stretch>
        </p:blipFill>
        <p:spPr>
          <a:xfrm>
            <a:off x="129208" y="1341783"/>
            <a:ext cx="11668539" cy="5277678"/>
          </a:xfrm>
        </p:spPr>
      </p:pic>
    </p:spTree>
    <p:extLst>
      <p:ext uri="{BB962C8B-B14F-4D97-AF65-F5344CB8AC3E}">
        <p14:creationId xmlns:p14="http://schemas.microsoft.com/office/powerpoint/2010/main" val="62872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D257-7039-F046-DCC3-A7816D2F6F20}"/>
              </a:ext>
            </a:extLst>
          </p:cNvPr>
          <p:cNvSpPr>
            <a:spLocks noGrp="1"/>
          </p:cNvSpPr>
          <p:nvPr>
            <p:ph type="title"/>
          </p:nvPr>
        </p:nvSpPr>
        <p:spPr/>
        <p:txBody>
          <a:bodyPr/>
          <a:lstStyle/>
          <a:p>
            <a:r>
              <a:rPr lang="en-US" dirty="0"/>
              <a:t>Tools for Assessing </a:t>
            </a:r>
            <a:r>
              <a:rPr lang="en-US" dirty="0" err="1"/>
              <a:t>DPoA</a:t>
            </a:r>
            <a:r>
              <a:rPr lang="en-US" dirty="0"/>
              <a:t> Progress and Alignment</a:t>
            </a:r>
          </a:p>
        </p:txBody>
      </p:sp>
      <p:sp>
        <p:nvSpPr>
          <p:cNvPr id="3" name="Content Placeholder 2">
            <a:extLst>
              <a:ext uri="{FF2B5EF4-FFF2-40B4-BE49-F238E27FC236}">
                <a16:creationId xmlns:a16="http://schemas.microsoft.com/office/drawing/2014/main" id="{FDD16E9A-BFF5-5DEE-6D0E-5FE4FBCE27AB}"/>
              </a:ext>
            </a:extLst>
          </p:cNvPr>
          <p:cNvSpPr>
            <a:spLocks noGrp="1"/>
          </p:cNvSpPr>
          <p:nvPr>
            <p:ph idx="1"/>
          </p:nvPr>
        </p:nvSpPr>
        <p:spPr/>
        <p:txBody>
          <a:bodyPr>
            <a:normAutofit/>
          </a:bodyPr>
          <a:lstStyle/>
          <a:p>
            <a:pPr marL="0" indent="0">
              <a:buNone/>
            </a:pPr>
            <a:r>
              <a:rPr lang="en-US" dirty="0">
                <a:solidFill>
                  <a:srgbClr val="C00000"/>
                </a:solidFill>
              </a:rPr>
              <a:t>Integrated Planning and Reporting Toolkit</a:t>
            </a:r>
          </a:p>
          <a:p>
            <a:r>
              <a:rPr lang="en-US" dirty="0"/>
              <a:t>The Integrated Planning and Reporting Toolkit (IPRT) is a software sponsored by the </a:t>
            </a:r>
            <a:r>
              <a:rPr lang="en-US" dirty="0">
                <a:solidFill>
                  <a:schemeClr val="accent1"/>
                </a:solidFill>
              </a:rPr>
              <a:t>Economic Commission of Africa (ECA) and developed in response to the needs to the African countries to simultaneously adopt and integrate both the 2030 Agenda for Sustainable Development and the Agenda 2063 </a:t>
            </a:r>
            <a:r>
              <a:rPr lang="en-US" dirty="0"/>
              <a:t>of the African Union into their national development plans and be able to report progress in a harmonized way.</a:t>
            </a:r>
          </a:p>
          <a:p>
            <a:pPr marL="0" indent="0">
              <a:buNone/>
            </a:pPr>
            <a:endParaRPr lang="en-US" dirty="0">
              <a:solidFill>
                <a:srgbClr val="C00000"/>
              </a:solidFill>
            </a:endParaRPr>
          </a:p>
        </p:txBody>
      </p:sp>
    </p:spTree>
    <p:extLst>
      <p:ext uri="{BB962C8B-B14F-4D97-AF65-F5344CB8AC3E}">
        <p14:creationId xmlns:p14="http://schemas.microsoft.com/office/powerpoint/2010/main" val="47053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F826-98C5-F972-132D-7ECAE3C7F7AE}"/>
              </a:ext>
            </a:extLst>
          </p:cNvPr>
          <p:cNvSpPr>
            <a:spLocks noGrp="1"/>
          </p:cNvSpPr>
          <p:nvPr>
            <p:ph type="title"/>
          </p:nvPr>
        </p:nvSpPr>
        <p:spPr/>
        <p:txBody>
          <a:bodyPr/>
          <a:lstStyle/>
          <a:p>
            <a:r>
              <a:rPr lang="en-US" dirty="0"/>
              <a:t>Tools for Assessing </a:t>
            </a:r>
            <a:r>
              <a:rPr lang="en-US" dirty="0" err="1"/>
              <a:t>DPoA</a:t>
            </a:r>
            <a:r>
              <a:rPr lang="en-US" dirty="0"/>
              <a:t> Progress and Alignment</a:t>
            </a:r>
          </a:p>
        </p:txBody>
      </p:sp>
      <p:sp>
        <p:nvSpPr>
          <p:cNvPr id="3" name="Content Placeholder 2">
            <a:extLst>
              <a:ext uri="{FF2B5EF4-FFF2-40B4-BE49-F238E27FC236}">
                <a16:creationId xmlns:a16="http://schemas.microsoft.com/office/drawing/2014/main" id="{8DB74C6E-5A94-25A1-78D1-F0DA48A480C7}"/>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C00000"/>
                </a:solidFill>
                <a:effectLst/>
                <a:uLnTx/>
                <a:uFillTx/>
                <a:latin typeface="Calibri" panose="020F0502020204030204"/>
                <a:ea typeface="+mn-ea"/>
                <a:cs typeface="+mn-cs"/>
              </a:rPr>
              <a:t>Integrated Planning and Reporting Toolkit</a:t>
            </a:r>
          </a:p>
          <a:p>
            <a:r>
              <a:rPr lang="en-US" dirty="0">
                <a:solidFill>
                  <a:schemeClr val="accent1"/>
                </a:solidFill>
              </a:rPr>
              <a:t>The software is flexible and dynamic </a:t>
            </a:r>
            <a:r>
              <a:rPr lang="en-US" dirty="0"/>
              <a:t>enough to adjust to national, subnational, and sectoral planning frameworks that are unique to each country. </a:t>
            </a:r>
          </a:p>
          <a:p>
            <a:r>
              <a:rPr lang="en-US" dirty="0"/>
              <a:t>After a country's national development </a:t>
            </a:r>
            <a:r>
              <a:rPr lang="en-US" dirty="0">
                <a:solidFill>
                  <a:schemeClr val="accent1"/>
                </a:solidFill>
              </a:rPr>
              <a:t>results framework has been coded in Excel and uploaded into the Programme</a:t>
            </a:r>
            <a:r>
              <a:rPr lang="en-US" dirty="0"/>
              <a:t>, the user may quickly determine whether the plan is in line with the Agenda 2063 and the 2030 Agenda.</a:t>
            </a:r>
          </a:p>
          <a:p>
            <a:r>
              <a:rPr lang="en-US" dirty="0">
                <a:solidFill>
                  <a:schemeClr val="accent1"/>
                </a:solidFill>
              </a:rPr>
              <a:t> The tool can be configured to assess the alignment of the National Development Plans of LDCs with the </a:t>
            </a:r>
            <a:r>
              <a:rPr lang="en-US" dirty="0" err="1">
                <a:solidFill>
                  <a:schemeClr val="accent1"/>
                </a:solidFill>
              </a:rPr>
              <a:t>DPoA</a:t>
            </a:r>
            <a:r>
              <a:rPr lang="en-US" dirty="0">
                <a:solidFill>
                  <a:schemeClr val="accent1"/>
                </a:solidFill>
              </a:rPr>
              <a:t> commitments and targets. </a:t>
            </a:r>
          </a:p>
        </p:txBody>
      </p:sp>
    </p:spTree>
    <p:extLst>
      <p:ext uri="{BB962C8B-B14F-4D97-AF65-F5344CB8AC3E}">
        <p14:creationId xmlns:p14="http://schemas.microsoft.com/office/powerpoint/2010/main" val="253936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3680-080B-E77F-9540-72D7C6496C71}"/>
              </a:ext>
            </a:extLst>
          </p:cNvPr>
          <p:cNvSpPr>
            <a:spLocks noGrp="1"/>
          </p:cNvSpPr>
          <p:nvPr>
            <p:ph type="title"/>
          </p:nvPr>
        </p:nvSpPr>
        <p:spPr>
          <a:xfrm>
            <a:off x="1954214" y="341313"/>
            <a:ext cx="8281987" cy="495300"/>
          </a:xfrm>
        </p:spPr>
        <p:txBody>
          <a:bodyPr>
            <a:normAutofit fontScale="90000"/>
          </a:bodyPr>
          <a:lstStyle/>
          <a:p>
            <a:pPr algn="ctr">
              <a:defRPr/>
            </a:pPr>
            <a:r>
              <a:rPr lang="en-GB" dirty="0">
                <a:sym typeface="Lucida Sans" panose="020B0602040502020204" pitchFamily="34" charset="0"/>
              </a:rPr>
              <a:t> </a:t>
            </a:r>
            <a:r>
              <a:rPr lang="en-GB" dirty="0">
                <a:solidFill>
                  <a:schemeClr val="bg2">
                    <a:lumMod val="75000"/>
                  </a:schemeClr>
                </a:solidFill>
                <a:sym typeface="Lucida Sans" panose="020B0602040502020204" pitchFamily="34" charset="0"/>
              </a:rPr>
              <a:t>The IPRT </a:t>
            </a:r>
          </a:p>
        </p:txBody>
      </p:sp>
      <p:pic>
        <p:nvPicPr>
          <p:cNvPr id="38915" name="Content Placeholder 4">
            <a:extLst>
              <a:ext uri="{FF2B5EF4-FFF2-40B4-BE49-F238E27FC236}">
                <a16:creationId xmlns:a16="http://schemas.microsoft.com/office/drawing/2014/main" id="{513020D7-E39F-6252-CD13-D496CC5557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1" y="1052514"/>
            <a:ext cx="8435975" cy="5094287"/>
          </a:xfrm>
        </p:spPr>
      </p:pic>
      <p:sp>
        <p:nvSpPr>
          <p:cNvPr id="38916" name="Slide Number Placeholder 3">
            <a:extLst>
              <a:ext uri="{FF2B5EF4-FFF2-40B4-BE49-F238E27FC236}">
                <a16:creationId xmlns:a16="http://schemas.microsoft.com/office/drawing/2014/main" id="{DE3F482E-92FC-710B-DC91-11F3747C97C9}"/>
              </a:ext>
            </a:extLst>
          </p:cNvPr>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EC4215D6-D9B4-486E-9E20-006585814220}" type="slidenum">
              <a:rPr lang="en-US" altLang="en-US">
                <a:solidFill>
                  <a:srgbClr val="888888"/>
                </a:solidFill>
                <a:latin typeface="Helvetica" panose="020B0604020202020204" pitchFamily="34" charset="0"/>
                <a:sym typeface="Helvetica" panose="020B0604020202020204" pitchFamily="34" charset="0"/>
              </a:rPr>
              <a:pPr/>
              <a:t>13</a:t>
            </a:fld>
            <a:endParaRPr lang="en-US" altLang="en-US">
              <a:solidFill>
                <a:srgbClr val="888888"/>
              </a:solidFill>
              <a:latin typeface="Helvetica" panose="020B0604020202020204" pitchFamily="34" charset="0"/>
              <a:sym typeface="Helvetica" panose="020B0604020202020204" pitchFamily="34" charset="0"/>
            </a:endParaRPr>
          </a:p>
        </p:txBody>
      </p:sp>
      <p:sp>
        <p:nvSpPr>
          <p:cNvPr id="38917" name="Rectangle 5">
            <a:extLst>
              <a:ext uri="{FF2B5EF4-FFF2-40B4-BE49-F238E27FC236}">
                <a16:creationId xmlns:a16="http://schemas.microsoft.com/office/drawing/2014/main" id="{757A47D2-B96B-5905-8EF1-5622AF08949B}"/>
              </a:ext>
            </a:extLst>
          </p:cNvPr>
          <p:cNvSpPr>
            <a:spLocks noChangeArrowheads="1"/>
          </p:cNvSpPr>
          <p:nvPr/>
        </p:nvSpPr>
        <p:spPr bwMode="auto">
          <a:xfrm>
            <a:off x="4054476" y="6146801"/>
            <a:ext cx="4081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GB" altLang="en-US" sz="2400" b="1">
                <a:solidFill>
                  <a:srgbClr val="00B0F0"/>
                </a:solidFill>
                <a:latin typeface="Arial" panose="020B0604020202020204" pitchFamily="34" charset="0"/>
                <a:cs typeface="Arial" panose="020B0604020202020204" pitchFamily="34" charset="0"/>
              </a:rPr>
              <a:t>URL: https://iprt.uneca.org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C339-7207-B309-AA83-E82D0C4F1181}"/>
              </a:ext>
            </a:extLst>
          </p:cNvPr>
          <p:cNvSpPr>
            <a:spLocks noGrp="1"/>
          </p:cNvSpPr>
          <p:nvPr>
            <p:ph type="title"/>
          </p:nvPr>
        </p:nvSpPr>
        <p:spPr/>
        <p:txBody>
          <a:bodyPr/>
          <a:lstStyle/>
          <a:p>
            <a:r>
              <a:rPr lang="en-US" dirty="0"/>
              <a:t>IPRT Platform</a:t>
            </a:r>
          </a:p>
        </p:txBody>
      </p:sp>
      <p:sp>
        <p:nvSpPr>
          <p:cNvPr id="3" name="Content Placeholder 2">
            <a:extLst>
              <a:ext uri="{FF2B5EF4-FFF2-40B4-BE49-F238E27FC236}">
                <a16:creationId xmlns:a16="http://schemas.microsoft.com/office/drawing/2014/main" id="{BC0BF6E8-1F13-FA32-E2D6-5827A0AE9848}"/>
              </a:ext>
            </a:extLst>
          </p:cNvPr>
          <p:cNvSpPr>
            <a:spLocks noGrp="1"/>
          </p:cNvSpPr>
          <p:nvPr>
            <p:ph idx="1"/>
          </p:nvPr>
        </p:nvSpPr>
        <p:spPr/>
        <p:txBody>
          <a:bodyPr/>
          <a:lstStyle/>
          <a:p>
            <a:r>
              <a:rPr lang="en-US" dirty="0">
                <a:solidFill>
                  <a:schemeClr val="accent1"/>
                </a:solidFill>
              </a:rPr>
              <a:t>The levels of alignment of the National Development Plans of selected LDCs with the 2030 Agenda and the Agenda 2063. </a:t>
            </a:r>
          </a:p>
          <a:p>
            <a:r>
              <a:rPr lang="en-US" dirty="0"/>
              <a:t>The National Development Plans are:</a:t>
            </a:r>
          </a:p>
          <a:p>
            <a:pPr lvl="1"/>
            <a:r>
              <a:rPr lang="en-US" dirty="0"/>
              <a:t>The Ethiopia Growth and Transformation Plan II (2015-2020)</a:t>
            </a:r>
          </a:p>
          <a:p>
            <a:pPr lvl="1"/>
            <a:r>
              <a:rPr lang="en-US" dirty="0"/>
              <a:t> The Sierra Leone Medium Term Plan (2019-2023)</a:t>
            </a:r>
          </a:p>
          <a:p>
            <a:pPr lvl="1"/>
            <a:r>
              <a:rPr lang="en-US" dirty="0"/>
              <a:t> The Uganda Second National Development Plan (2017-2021)</a:t>
            </a:r>
          </a:p>
          <a:p>
            <a:pPr lvl="1"/>
            <a:r>
              <a:rPr lang="en-US" dirty="0"/>
              <a:t>The Zambia Seventh National Development Plan (2017-2021).</a:t>
            </a:r>
          </a:p>
          <a:p>
            <a:endParaRPr lang="en-US" dirty="0"/>
          </a:p>
          <a:p>
            <a:pPr marL="0" indent="0">
              <a:buNone/>
            </a:pPr>
            <a:endParaRPr lang="en-US" dirty="0"/>
          </a:p>
        </p:txBody>
      </p:sp>
    </p:spTree>
    <p:extLst>
      <p:ext uri="{BB962C8B-B14F-4D97-AF65-F5344CB8AC3E}">
        <p14:creationId xmlns:p14="http://schemas.microsoft.com/office/powerpoint/2010/main" val="197014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CBA1-CC77-42E1-1848-8C6DDEBDE9EE}"/>
              </a:ext>
            </a:extLst>
          </p:cNvPr>
          <p:cNvSpPr>
            <a:spLocks noGrp="1"/>
          </p:cNvSpPr>
          <p:nvPr>
            <p:ph type="title"/>
          </p:nvPr>
        </p:nvSpPr>
        <p:spPr/>
        <p:txBody>
          <a:bodyPr/>
          <a:lstStyle/>
          <a:p>
            <a:r>
              <a:rPr lang="en-US" dirty="0"/>
              <a:t>IPRT and the Alignment Index of Selected LDCs</a:t>
            </a:r>
          </a:p>
        </p:txBody>
      </p:sp>
      <p:graphicFrame>
        <p:nvGraphicFramePr>
          <p:cNvPr id="4" name="Content Placeholder 3">
            <a:extLst>
              <a:ext uri="{FF2B5EF4-FFF2-40B4-BE49-F238E27FC236}">
                <a16:creationId xmlns:a16="http://schemas.microsoft.com/office/drawing/2014/main" id="{5D47C2F0-A96F-4AB7-84D9-F5512B8F500D}"/>
              </a:ext>
            </a:extLst>
          </p:cNvPr>
          <p:cNvGraphicFramePr>
            <a:graphicFrameLocks noGrp="1"/>
          </p:cNvGraphicFramePr>
          <p:nvPr>
            <p:ph idx="1"/>
            <p:extLst>
              <p:ext uri="{D42A27DB-BD31-4B8C-83A1-F6EECF244321}">
                <p14:modId xmlns:p14="http://schemas.microsoft.com/office/powerpoint/2010/main" val="1099627035"/>
              </p:ext>
            </p:extLst>
          </p:nvPr>
        </p:nvGraphicFramePr>
        <p:xfrm>
          <a:off x="838200" y="1825624"/>
          <a:ext cx="10515600" cy="4667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41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0824-A686-20AA-B759-80033EA21BB5}"/>
              </a:ext>
            </a:extLst>
          </p:cNvPr>
          <p:cNvSpPr>
            <a:spLocks noGrp="1"/>
          </p:cNvSpPr>
          <p:nvPr>
            <p:ph type="title"/>
          </p:nvPr>
        </p:nvSpPr>
        <p:spPr/>
        <p:txBody>
          <a:bodyPr/>
          <a:lstStyle/>
          <a:p>
            <a:r>
              <a:rPr lang="en-US" dirty="0"/>
              <a:t>IPRT and the Alignment Index of Selected LDCs</a:t>
            </a:r>
          </a:p>
        </p:txBody>
      </p:sp>
      <p:graphicFrame>
        <p:nvGraphicFramePr>
          <p:cNvPr id="4" name="Content Placeholder 3">
            <a:extLst>
              <a:ext uri="{FF2B5EF4-FFF2-40B4-BE49-F238E27FC236}">
                <a16:creationId xmlns:a16="http://schemas.microsoft.com/office/drawing/2014/main" id="{0CBC1B21-483D-49B1-B643-FE448A186C25}"/>
              </a:ext>
            </a:extLst>
          </p:cNvPr>
          <p:cNvGraphicFramePr>
            <a:graphicFrameLocks noGrp="1"/>
          </p:cNvGraphicFramePr>
          <p:nvPr>
            <p:ph idx="1"/>
            <p:extLst>
              <p:ext uri="{D42A27DB-BD31-4B8C-83A1-F6EECF244321}">
                <p14:modId xmlns:p14="http://schemas.microsoft.com/office/powerpoint/2010/main" val="9817715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4D1F3D5-F27D-B576-498D-0179B802C101}"/>
              </a:ext>
            </a:extLst>
          </p:cNvPr>
          <p:cNvSpPr txBox="1"/>
          <p:nvPr/>
        </p:nvSpPr>
        <p:spPr>
          <a:xfrm>
            <a:off x="1262269" y="6123543"/>
            <a:ext cx="7685432"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Source: UNECA IPRT</a:t>
            </a:r>
            <a:endParaRPr lang="en-US" dirty="0"/>
          </a:p>
        </p:txBody>
      </p:sp>
    </p:spTree>
    <p:extLst>
      <p:ext uri="{BB962C8B-B14F-4D97-AF65-F5344CB8AC3E}">
        <p14:creationId xmlns:p14="http://schemas.microsoft.com/office/powerpoint/2010/main" val="58945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6159-443A-D682-E1B4-3912F3ACCBB4}"/>
              </a:ext>
            </a:extLst>
          </p:cNvPr>
          <p:cNvSpPr>
            <a:spLocks noGrp="1"/>
          </p:cNvSpPr>
          <p:nvPr>
            <p:ph type="title"/>
          </p:nvPr>
        </p:nvSpPr>
        <p:spPr/>
        <p:txBody>
          <a:bodyPr/>
          <a:lstStyle/>
          <a:p>
            <a:r>
              <a:rPr lang="en-US" dirty="0"/>
              <a:t>Sierra Leone</a:t>
            </a:r>
          </a:p>
        </p:txBody>
      </p:sp>
      <p:pic>
        <p:nvPicPr>
          <p:cNvPr id="4" name="Content Placeholder 7">
            <a:extLst>
              <a:ext uri="{FF2B5EF4-FFF2-40B4-BE49-F238E27FC236}">
                <a16:creationId xmlns:a16="http://schemas.microsoft.com/office/drawing/2014/main" id="{FC32290E-1D2F-30E4-550E-E82162914A1F}"/>
              </a:ext>
            </a:extLst>
          </p:cNvPr>
          <p:cNvPicPr>
            <a:picLocks noGrp="1" noChangeAspect="1"/>
          </p:cNvPicPr>
          <p:nvPr>
            <p:ph idx="1"/>
          </p:nvPr>
        </p:nvPicPr>
        <p:blipFill>
          <a:blip r:embed="rId2"/>
          <a:stretch>
            <a:fillRect/>
          </a:stretch>
        </p:blipFill>
        <p:spPr>
          <a:xfrm>
            <a:off x="1093304" y="1690688"/>
            <a:ext cx="9561444" cy="5326337"/>
          </a:xfrm>
          <a:prstGeom prst="rect">
            <a:avLst/>
          </a:prstGeom>
        </p:spPr>
      </p:pic>
    </p:spTree>
    <p:extLst>
      <p:ext uri="{BB962C8B-B14F-4D97-AF65-F5344CB8AC3E}">
        <p14:creationId xmlns:p14="http://schemas.microsoft.com/office/powerpoint/2010/main" val="286460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4347-9F57-E44A-7202-CE583C9F3E91}"/>
              </a:ext>
            </a:extLst>
          </p:cNvPr>
          <p:cNvSpPr>
            <a:spLocks noGrp="1"/>
          </p:cNvSpPr>
          <p:nvPr>
            <p:ph type="title"/>
          </p:nvPr>
        </p:nvSpPr>
        <p:spPr/>
        <p:txBody>
          <a:bodyPr/>
          <a:lstStyle/>
          <a:p>
            <a:r>
              <a:rPr lang="en-US" dirty="0"/>
              <a:t>Steps for Incorporating the </a:t>
            </a:r>
            <a:r>
              <a:rPr lang="en-US" dirty="0" err="1"/>
              <a:t>DPoA</a:t>
            </a:r>
            <a:r>
              <a:rPr lang="en-US" dirty="0"/>
              <a:t> into National Frameworks</a:t>
            </a:r>
          </a:p>
        </p:txBody>
      </p:sp>
      <p:sp>
        <p:nvSpPr>
          <p:cNvPr id="3" name="Content Placeholder 2">
            <a:extLst>
              <a:ext uri="{FF2B5EF4-FFF2-40B4-BE49-F238E27FC236}">
                <a16:creationId xmlns:a16="http://schemas.microsoft.com/office/drawing/2014/main" id="{9D5231BF-2FBF-9F37-69F3-A0B38AB06934}"/>
              </a:ext>
            </a:extLst>
          </p:cNvPr>
          <p:cNvSpPr>
            <a:spLocks noGrp="1"/>
          </p:cNvSpPr>
          <p:nvPr>
            <p:ph idx="1"/>
          </p:nvPr>
        </p:nvSpPr>
        <p:spPr/>
        <p:txBody>
          <a:bodyPr>
            <a:normAutofit/>
          </a:bodyPr>
          <a:lstStyle/>
          <a:p>
            <a:pPr marL="0" indent="0">
              <a:buNone/>
            </a:pPr>
            <a:r>
              <a:rPr lang="en-US" dirty="0"/>
              <a:t>1. Review </a:t>
            </a:r>
            <a:r>
              <a:rPr lang="en-US" dirty="0">
                <a:solidFill>
                  <a:schemeClr val="accent1"/>
                </a:solidFill>
              </a:rPr>
              <a:t>of the laws, regulations, plans and policies currently in place</a:t>
            </a:r>
            <a:r>
              <a:rPr lang="en-US" dirty="0"/>
              <a:t>. These include:</a:t>
            </a:r>
          </a:p>
          <a:p>
            <a:pPr lvl="1"/>
            <a:r>
              <a:rPr lang="en-US" dirty="0"/>
              <a:t>National vision documents.</a:t>
            </a:r>
          </a:p>
          <a:p>
            <a:pPr lvl="1"/>
            <a:r>
              <a:rPr lang="en-US" dirty="0"/>
              <a:t>A national development plan or sustainable development strategy.</a:t>
            </a:r>
          </a:p>
          <a:p>
            <a:pPr lvl="1"/>
            <a:r>
              <a:rPr lang="en-US" dirty="0"/>
              <a:t>Integrated financial frameworks and other fiscal policies. </a:t>
            </a:r>
          </a:p>
          <a:p>
            <a:pPr lvl="1"/>
            <a:r>
              <a:rPr lang="en-US" dirty="0"/>
              <a:t>Sectoral policies, strategies, plans, and </a:t>
            </a:r>
            <a:r>
              <a:rPr lang="en-US" dirty="0" err="1"/>
              <a:t>programmes</a:t>
            </a:r>
            <a:r>
              <a:rPr lang="en-US" dirty="0"/>
              <a:t>.</a:t>
            </a:r>
          </a:p>
          <a:p>
            <a:pPr lvl="1"/>
            <a:r>
              <a:rPr lang="en-US" dirty="0"/>
              <a:t>Legislations</a:t>
            </a:r>
          </a:p>
          <a:p>
            <a:pPr lvl="1"/>
            <a:r>
              <a:rPr lang="en-US" dirty="0"/>
              <a:t>Development plans from local government and subnational levels; laws, policies, strategies, and </a:t>
            </a:r>
            <a:r>
              <a:rPr lang="en-US" dirty="0" err="1"/>
              <a:t>programmes</a:t>
            </a:r>
            <a:r>
              <a:rPr lang="en-US" dirty="0"/>
              <a:t>.</a:t>
            </a:r>
          </a:p>
          <a:p>
            <a:endParaRPr lang="en-US" dirty="0"/>
          </a:p>
        </p:txBody>
      </p:sp>
    </p:spTree>
    <p:extLst>
      <p:ext uri="{BB962C8B-B14F-4D97-AF65-F5344CB8AC3E}">
        <p14:creationId xmlns:p14="http://schemas.microsoft.com/office/powerpoint/2010/main" val="331396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DF22-C6E4-DB16-630F-09C54AAB2DE5}"/>
              </a:ext>
            </a:extLst>
          </p:cNvPr>
          <p:cNvSpPr>
            <a:spLocks noGrp="1"/>
          </p:cNvSpPr>
          <p:nvPr>
            <p:ph type="title"/>
          </p:nvPr>
        </p:nvSpPr>
        <p:spPr/>
        <p:txBody>
          <a:bodyPr/>
          <a:lstStyle/>
          <a:p>
            <a:r>
              <a:rPr lang="en-US" dirty="0"/>
              <a:t>Steps for Incorporating the </a:t>
            </a:r>
            <a:r>
              <a:rPr lang="en-US" dirty="0" err="1"/>
              <a:t>DPoA</a:t>
            </a:r>
            <a:r>
              <a:rPr lang="en-US" dirty="0"/>
              <a:t> into National Frameworks</a:t>
            </a:r>
          </a:p>
        </p:txBody>
      </p:sp>
      <p:pic>
        <p:nvPicPr>
          <p:cNvPr id="20" name="Content Placeholder 19">
            <a:extLst>
              <a:ext uri="{FF2B5EF4-FFF2-40B4-BE49-F238E27FC236}">
                <a16:creationId xmlns:a16="http://schemas.microsoft.com/office/drawing/2014/main" id="{D266ABC8-7DC3-0CF1-C1DC-1C1DD237C1D4}"/>
              </a:ext>
            </a:extLst>
          </p:cNvPr>
          <p:cNvPicPr>
            <a:picLocks noGrp="1" noChangeAspect="1"/>
          </p:cNvPicPr>
          <p:nvPr>
            <p:ph idx="1"/>
          </p:nvPr>
        </p:nvPicPr>
        <p:blipFill>
          <a:blip r:embed="rId2"/>
          <a:stretch>
            <a:fillRect/>
          </a:stretch>
        </p:blipFill>
        <p:spPr>
          <a:xfrm>
            <a:off x="5993296" y="1690688"/>
            <a:ext cx="5456583" cy="4982127"/>
          </a:xfrm>
        </p:spPr>
      </p:pic>
      <p:sp>
        <p:nvSpPr>
          <p:cNvPr id="4" name="TextBox 3">
            <a:extLst>
              <a:ext uri="{FF2B5EF4-FFF2-40B4-BE49-F238E27FC236}">
                <a16:creationId xmlns:a16="http://schemas.microsoft.com/office/drawing/2014/main" id="{1E98BE25-CF81-62AD-869D-90932E50D43A}"/>
              </a:ext>
            </a:extLst>
          </p:cNvPr>
          <p:cNvSpPr txBox="1"/>
          <p:nvPr/>
        </p:nvSpPr>
        <p:spPr>
          <a:xfrm>
            <a:off x="1113183" y="2033056"/>
            <a:ext cx="4691269" cy="3046988"/>
          </a:xfrm>
          <a:prstGeom prst="rect">
            <a:avLst/>
          </a:prstGeom>
          <a:noFill/>
        </p:spPr>
        <p:txBody>
          <a:bodyPr wrap="square">
            <a:spAutoFit/>
          </a:bodyPr>
          <a:lstStyle/>
          <a:p>
            <a:pPr marL="0" indent="0">
              <a:buNone/>
            </a:pPr>
            <a:r>
              <a:rPr lang="en-US" sz="3200" dirty="0"/>
              <a:t>2. Determine the Building Blocks.</a:t>
            </a:r>
          </a:p>
          <a:p>
            <a:pPr marL="0" indent="0">
              <a:buNone/>
            </a:pPr>
            <a:r>
              <a:rPr lang="en-US" sz="3200" dirty="0">
                <a:solidFill>
                  <a:schemeClr val="accent1"/>
                </a:solidFill>
              </a:rPr>
              <a:t>Political commitment at the highest level is crucial to mainstream the </a:t>
            </a:r>
            <a:r>
              <a:rPr lang="en-US" sz="3200" dirty="0" err="1">
                <a:solidFill>
                  <a:schemeClr val="accent1"/>
                </a:solidFill>
              </a:rPr>
              <a:t>DPoA</a:t>
            </a:r>
            <a:r>
              <a:rPr lang="en-US" sz="3200" dirty="0">
                <a:solidFill>
                  <a:schemeClr val="accent1"/>
                </a:solidFill>
              </a:rPr>
              <a:t> priorities. </a:t>
            </a:r>
          </a:p>
        </p:txBody>
      </p:sp>
    </p:spTree>
    <p:extLst>
      <p:ext uri="{BB962C8B-B14F-4D97-AF65-F5344CB8AC3E}">
        <p14:creationId xmlns:p14="http://schemas.microsoft.com/office/powerpoint/2010/main" val="132861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DB3D-70D1-4185-9A82-0C6DF56E1F95}"/>
              </a:ext>
            </a:extLst>
          </p:cNvPr>
          <p:cNvSpPr>
            <a:spLocks noGrp="1"/>
          </p:cNvSpPr>
          <p:nvPr>
            <p:ph type="title"/>
          </p:nvPr>
        </p:nvSpPr>
        <p:spPr/>
        <p:txBody>
          <a:bodyPr>
            <a:normAutofit/>
          </a:bodyPr>
          <a:lstStyle/>
          <a:p>
            <a:pPr algn="ctr">
              <a:defRPr/>
            </a:pPr>
            <a:r>
              <a:rPr lang="en-US" sz="3600" b="1" dirty="0">
                <a:solidFill>
                  <a:srgbClr val="002060"/>
                </a:solidFill>
                <a:latin typeface="Arial" panose="020B0604020202020204" pitchFamily="34" charset="0"/>
                <a:cs typeface="Arial" panose="020B0604020202020204" pitchFamily="34" charset="0"/>
              </a:rPr>
              <a:t>GUIDANCE AREA</a:t>
            </a:r>
            <a:endParaRPr lang="en-ZM" sz="3600" b="1" dirty="0">
              <a:solidFill>
                <a:srgbClr val="002060"/>
              </a:solidFill>
              <a:latin typeface="Arial" panose="020B0604020202020204" pitchFamily="34" charset="0"/>
              <a:cs typeface="Arial" panose="020B0604020202020204" pitchFamily="34" charset="0"/>
            </a:endParaRPr>
          </a:p>
        </p:txBody>
      </p:sp>
      <p:pic>
        <p:nvPicPr>
          <p:cNvPr id="33" name="Content Placeholder 32">
            <a:extLst>
              <a:ext uri="{FF2B5EF4-FFF2-40B4-BE49-F238E27FC236}">
                <a16:creationId xmlns:a16="http://schemas.microsoft.com/office/drawing/2014/main" id="{CEE959A4-F3F4-2286-9DE8-74C14576C4C3}"/>
              </a:ext>
            </a:extLst>
          </p:cNvPr>
          <p:cNvPicPr>
            <a:picLocks noGrp="1" noChangeAspect="1"/>
          </p:cNvPicPr>
          <p:nvPr>
            <p:ph idx="1"/>
          </p:nvPr>
        </p:nvPicPr>
        <p:blipFill>
          <a:blip r:embed="rId2"/>
          <a:stretch>
            <a:fillRect/>
          </a:stretch>
        </p:blipFill>
        <p:spPr>
          <a:xfrm>
            <a:off x="4991043" y="3763157"/>
            <a:ext cx="2209914" cy="476274"/>
          </a:xfrm>
          <a:prstGeom prst="rect">
            <a:avLst/>
          </a:prstGeom>
        </p:spPr>
      </p:pic>
      <p:grpSp>
        <p:nvGrpSpPr>
          <p:cNvPr id="4" name="Group 3">
            <a:extLst>
              <a:ext uri="{FF2B5EF4-FFF2-40B4-BE49-F238E27FC236}">
                <a16:creationId xmlns:a16="http://schemas.microsoft.com/office/drawing/2014/main" id="{FBBCF023-3DEF-9A75-DCE8-2A189D1B4B81}"/>
              </a:ext>
            </a:extLst>
          </p:cNvPr>
          <p:cNvGrpSpPr/>
          <p:nvPr/>
        </p:nvGrpSpPr>
        <p:grpSpPr>
          <a:xfrm>
            <a:off x="1002806" y="1356547"/>
            <a:ext cx="6856001" cy="5332287"/>
            <a:chOff x="325557" y="0"/>
            <a:chExt cx="5081992" cy="3914775"/>
          </a:xfrm>
        </p:grpSpPr>
        <p:sp>
          <p:nvSpPr>
            <p:cNvPr id="5" name="Freeform 411">
              <a:extLst>
                <a:ext uri="{FF2B5EF4-FFF2-40B4-BE49-F238E27FC236}">
                  <a16:creationId xmlns:a16="http://schemas.microsoft.com/office/drawing/2014/main" id="{0DFF3FD8-29B3-1EC1-5783-C65E84DC15C0}"/>
                </a:ext>
              </a:extLst>
            </p:cNvPr>
            <p:cNvSpPr>
              <a:spLocks/>
            </p:cNvSpPr>
            <p:nvPr/>
          </p:nvSpPr>
          <p:spPr bwMode="auto">
            <a:xfrm>
              <a:off x="4266930" y="1529953"/>
              <a:ext cx="696516" cy="1021556"/>
            </a:xfrm>
            <a:custGeom>
              <a:avLst/>
              <a:gdLst>
                <a:gd name="T0" fmla="*/ 585 w 585"/>
                <a:gd name="T1" fmla="*/ 0 h 858"/>
                <a:gd name="T2" fmla="*/ 542 w 585"/>
                <a:gd name="T3" fmla="*/ 158 h 858"/>
                <a:gd name="T4" fmla="*/ 520 w 585"/>
                <a:gd name="T5" fmla="*/ 140 h 858"/>
                <a:gd name="T6" fmla="*/ 487 w 585"/>
                <a:gd name="T7" fmla="*/ 119 h 858"/>
                <a:gd name="T8" fmla="*/ 450 w 585"/>
                <a:gd name="T9" fmla="*/ 107 h 858"/>
                <a:gd name="T10" fmla="*/ 411 w 585"/>
                <a:gd name="T11" fmla="*/ 115 h 858"/>
                <a:gd name="T12" fmla="*/ 386 w 585"/>
                <a:gd name="T13" fmla="*/ 138 h 858"/>
                <a:gd name="T14" fmla="*/ 371 w 585"/>
                <a:gd name="T15" fmla="*/ 168 h 858"/>
                <a:gd name="T16" fmla="*/ 364 w 585"/>
                <a:gd name="T17" fmla="*/ 217 h 858"/>
                <a:gd name="T18" fmla="*/ 372 w 585"/>
                <a:gd name="T19" fmla="*/ 268 h 858"/>
                <a:gd name="T20" fmla="*/ 393 w 585"/>
                <a:gd name="T21" fmla="*/ 304 h 858"/>
                <a:gd name="T22" fmla="*/ 423 w 585"/>
                <a:gd name="T23" fmla="*/ 322 h 858"/>
                <a:gd name="T24" fmla="*/ 456 w 585"/>
                <a:gd name="T25" fmla="*/ 329 h 858"/>
                <a:gd name="T26" fmla="*/ 496 w 585"/>
                <a:gd name="T27" fmla="*/ 317 h 858"/>
                <a:gd name="T28" fmla="*/ 530 w 585"/>
                <a:gd name="T29" fmla="*/ 291 h 858"/>
                <a:gd name="T30" fmla="*/ 552 w 585"/>
                <a:gd name="T31" fmla="*/ 268 h 858"/>
                <a:gd name="T32" fmla="*/ 585 w 585"/>
                <a:gd name="T33" fmla="*/ 621 h 858"/>
                <a:gd name="T34" fmla="*/ 285 w 585"/>
                <a:gd name="T35" fmla="*/ 622 h 858"/>
                <a:gd name="T36" fmla="*/ 279 w 585"/>
                <a:gd name="T37" fmla="*/ 627 h 858"/>
                <a:gd name="T38" fmla="*/ 275 w 585"/>
                <a:gd name="T39" fmla="*/ 636 h 858"/>
                <a:gd name="T40" fmla="*/ 276 w 585"/>
                <a:gd name="T41" fmla="*/ 712 h 858"/>
                <a:gd name="T42" fmla="*/ 283 w 585"/>
                <a:gd name="T43" fmla="*/ 720 h 858"/>
                <a:gd name="T44" fmla="*/ 292 w 585"/>
                <a:gd name="T45" fmla="*/ 727 h 858"/>
                <a:gd name="T46" fmla="*/ 312 w 585"/>
                <a:gd name="T47" fmla="*/ 744 h 858"/>
                <a:gd name="T48" fmla="*/ 331 w 585"/>
                <a:gd name="T49" fmla="*/ 770 h 858"/>
                <a:gd name="T50" fmla="*/ 338 w 585"/>
                <a:gd name="T51" fmla="*/ 803 h 858"/>
                <a:gd name="T52" fmla="*/ 327 w 585"/>
                <a:gd name="T53" fmla="*/ 831 h 858"/>
                <a:gd name="T54" fmla="*/ 304 w 585"/>
                <a:gd name="T55" fmla="*/ 848 h 858"/>
                <a:gd name="T56" fmla="*/ 275 w 585"/>
                <a:gd name="T57" fmla="*/ 855 h 858"/>
                <a:gd name="T58" fmla="*/ 247 w 585"/>
                <a:gd name="T59" fmla="*/ 858 h 858"/>
                <a:gd name="T60" fmla="*/ 206 w 585"/>
                <a:gd name="T61" fmla="*/ 848 h 858"/>
                <a:gd name="T62" fmla="*/ 181 w 585"/>
                <a:gd name="T63" fmla="*/ 823 h 858"/>
                <a:gd name="T64" fmla="*/ 174 w 585"/>
                <a:gd name="T65" fmla="*/ 792 h 858"/>
                <a:gd name="T66" fmla="*/ 185 w 585"/>
                <a:gd name="T67" fmla="*/ 766 h 858"/>
                <a:gd name="T68" fmla="*/ 206 w 585"/>
                <a:gd name="T69" fmla="*/ 741 h 858"/>
                <a:gd name="T70" fmla="*/ 223 w 585"/>
                <a:gd name="T71" fmla="*/ 725 h 858"/>
                <a:gd name="T72" fmla="*/ 228 w 585"/>
                <a:gd name="T73" fmla="*/ 717 h 858"/>
                <a:gd name="T74" fmla="*/ 228 w 585"/>
                <a:gd name="T75" fmla="*/ 640 h 858"/>
                <a:gd name="T76" fmla="*/ 225 w 585"/>
                <a:gd name="T77" fmla="*/ 631 h 858"/>
                <a:gd name="T78" fmla="*/ 217 w 585"/>
                <a:gd name="T79" fmla="*/ 626 h 858"/>
                <a:gd name="T80" fmla="*/ 0 w 585"/>
                <a:gd name="T81" fmla="*/ 62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5" h="858">
                  <a:moveTo>
                    <a:pt x="0" y="0"/>
                  </a:moveTo>
                  <a:lnTo>
                    <a:pt x="585" y="0"/>
                  </a:lnTo>
                  <a:lnTo>
                    <a:pt x="585" y="158"/>
                  </a:lnTo>
                  <a:lnTo>
                    <a:pt x="542" y="158"/>
                  </a:lnTo>
                  <a:lnTo>
                    <a:pt x="533" y="151"/>
                  </a:lnTo>
                  <a:lnTo>
                    <a:pt x="520" y="140"/>
                  </a:lnTo>
                  <a:lnTo>
                    <a:pt x="504" y="128"/>
                  </a:lnTo>
                  <a:lnTo>
                    <a:pt x="487" y="119"/>
                  </a:lnTo>
                  <a:lnTo>
                    <a:pt x="469" y="111"/>
                  </a:lnTo>
                  <a:lnTo>
                    <a:pt x="450" y="107"/>
                  </a:lnTo>
                  <a:lnTo>
                    <a:pt x="429" y="109"/>
                  </a:lnTo>
                  <a:lnTo>
                    <a:pt x="411" y="115"/>
                  </a:lnTo>
                  <a:lnTo>
                    <a:pt x="395" y="127"/>
                  </a:lnTo>
                  <a:lnTo>
                    <a:pt x="386" y="138"/>
                  </a:lnTo>
                  <a:lnTo>
                    <a:pt x="377" y="151"/>
                  </a:lnTo>
                  <a:lnTo>
                    <a:pt x="371" y="168"/>
                  </a:lnTo>
                  <a:lnTo>
                    <a:pt x="365" y="190"/>
                  </a:lnTo>
                  <a:lnTo>
                    <a:pt x="364" y="217"/>
                  </a:lnTo>
                  <a:lnTo>
                    <a:pt x="365" y="245"/>
                  </a:lnTo>
                  <a:lnTo>
                    <a:pt x="372" y="268"/>
                  </a:lnTo>
                  <a:lnTo>
                    <a:pt x="381" y="288"/>
                  </a:lnTo>
                  <a:lnTo>
                    <a:pt x="393" y="304"/>
                  </a:lnTo>
                  <a:lnTo>
                    <a:pt x="407" y="314"/>
                  </a:lnTo>
                  <a:lnTo>
                    <a:pt x="423" y="322"/>
                  </a:lnTo>
                  <a:lnTo>
                    <a:pt x="439" y="327"/>
                  </a:lnTo>
                  <a:lnTo>
                    <a:pt x="456" y="329"/>
                  </a:lnTo>
                  <a:lnTo>
                    <a:pt x="477" y="325"/>
                  </a:lnTo>
                  <a:lnTo>
                    <a:pt x="496" y="317"/>
                  </a:lnTo>
                  <a:lnTo>
                    <a:pt x="515" y="305"/>
                  </a:lnTo>
                  <a:lnTo>
                    <a:pt x="530" y="291"/>
                  </a:lnTo>
                  <a:lnTo>
                    <a:pt x="543" y="279"/>
                  </a:lnTo>
                  <a:lnTo>
                    <a:pt x="552" y="268"/>
                  </a:lnTo>
                  <a:lnTo>
                    <a:pt x="585" y="268"/>
                  </a:lnTo>
                  <a:lnTo>
                    <a:pt x="585" y="621"/>
                  </a:lnTo>
                  <a:lnTo>
                    <a:pt x="291" y="621"/>
                  </a:lnTo>
                  <a:lnTo>
                    <a:pt x="285" y="622"/>
                  </a:lnTo>
                  <a:lnTo>
                    <a:pt x="282" y="623"/>
                  </a:lnTo>
                  <a:lnTo>
                    <a:pt x="279" y="627"/>
                  </a:lnTo>
                  <a:lnTo>
                    <a:pt x="276" y="631"/>
                  </a:lnTo>
                  <a:lnTo>
                    <a:pt x="275" y="636"/>
                  </a:lnTo>
                  <a:lnTo>
                    <a:pt x="275" y="707"/>
                  </a:lnTo>
                  <a:lnTo>
                    <a:pt x="276" y="712"/>
                  </a:lnTo>
                  <a:lnTo>
                    <a:pt x="279" y="716"/>
                  </a:lnTo>
                  <a:lnTo>
                    <a:pt x="283" y="720"/>
                  </a:lnTo>
                  <a:lnTo>
                    <a:pt x="285" y="721"/>
                  </a:lnTo>
                  <a:lnTo>
                    <a:pt x="292" y="727"/>
                  </a:lnTo>
                  <a:lnTo>
                    <a:pt x="301" y="733"/>
                  </a:lnTo>
                  <a:lnTo>
                    <a:pt x="312" y="744"/>
                  </a:lnTo>
                  <a:lnTo>
                    <a:pt x="322" y="755"/>
                  </a:lnTo>
                  <a:lnTo>
                    <a:pt x="331" y="770"/>
                  </a:lnTo>
                  <a:lnTo>
                    <a:pt x="336" y="786"/>
                  </a:lnTo>
                  <a:lnTo>
                    <a:pt x="338" y="803"/>
                  </a:lnTo>
                  <a:lnTo>
                    <a:pt x="334" y="818"/>
                  </a:lnTo>
                  <a:lnTo>
                    <a:pt x="327" y="831"/>
                  </a:lnTo>
                  <a:lnTo>
                    <a:pt x="317" y="841"/>
                  </a:lnTo>
                  <a:lnTo>
                    <a:pt x="304" y="848"/>
                  </a:lnTo>
                  <a:lnTo>
                    <a:pt x="289" y="852"/>
                  </a:lnTo>
                  <a:lnTo>
                    <a:pt x="275" y="855"/>
                  </a:lnTo>
                  <a:lnTo>
                    <a:pt x="261" y="858"/>
                  </a:lnTo>
                  <a:lnTo>
                    <a:pt x="247" y="858"/>
                  </a:lnTo>
                  <a:lnTo>
                    <a:pt x="225" y="855"/>
                  </a:lnTo>
                  <a:lnTo>
                    <a:pt x="206" y="848"/>
                  </a:lnTo>
                  <a:lnTo>
                    <a:pt x="191" y="837"/>
                  </a:lnTo>
                  <a:lnTo>
                    <a:pt x="181" y="823"/>
                  </a:lnTo>
                  <a:lnTo>
                    <a:pt x="175" y="808"/>
                  </a:lnTo>
                  <a:lnTo>
                    <a:pt x="174" y="792"/>
                  </a:lnTo>
                  <a:lnTo>
                    <a:pt x="178" y="779"/>
                  </a:lnTo>
                  <a:lnTo>
                    <a:pt x="185" y="766"/>
                  </a:lnTo>
                  <a:lnTo>
                    <a:pt x="194" y="753"/>
                  </a:lnTo>
                  <a:lnTo>
                    <a:pt x="206" y="741"/>
                  </a:lnTo>
                  <a:lnTo>
                    <a:pt x="215" y="732"/>
                  </a:lnTo>
                  <a:lnTo>
                    <a:pt x="223" y="725"/>
                  </a:lnTo>
                  <a:lnTo>
                    <a:pt x="225" y="721"/>
                  </a:lnTo>
                  <a:lnTo>
                    <a:pt x="228" y="717"/>
                  </a:lnTo>
                  <a:lnTo>
                    <a:pt x="228" y="714"/>
                  </a:lnTo>
                  <a:lnTo>
                    <a:pt x="228" y="640"/>
                  </a:lnTo>
                  <a:lnTo>
                    <a:pt x="228" y="635"/>
                  </a:lnTo>
                  <a:lnTo>
                    <a:pt x="225" y="631"/>
                  </a:lnTo>
                  <a:lnTo>
                    <a:pt x="223" y="628"/>
                  </a:lnTo>
                  <a:lnTo>
                    <a:pt x="217" y="626"/>
                  </a:lnTo>
                  <a:lnTo>
                    <a:pt x="213" y="626"/>
                  </a:lnTo>
                  <a:lnTo>
                    <a:pt x="0" y="626"/>
                  </a:lnTo>
                  <a:lnTo>
                    <a:pt x="0" y="0"/>
                  </a:lnTo>
                  <a:close/>
                </a:path>
              </a:pathLst>
            </a:custGeom>
            <a:solidFill>
              <a:srgbClr val="C6007E"/>
            </a:solidFill>
            <a:ln w="0">
              <a:solidFill>
                <a:srgbClr val="C6007E"/>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6" name="Freeform 412">
              <a:extLst>
                <a:ext uri="{FF2B5EF4-FFF2-40B4-BE49-F238E27FC236}">
                  <a16:creationId xmlns:a16="http://schemas.microsoft.com/office/drawing/2014/main" id="{FA7D7597-E2A6-DCA0-B795-D52D2F9F329C}"/>
                </a:ext>
              </a:extLst>
            </p:cNvPr>
            <p:cNvSpPr>
              <a:spLocks/>
            </p:cNvSpPr>
            <p:nvPr/>
          </p:nvSpPr>
          <p:spPr bwMode="auto">
            <a:xfrm>
              <a:off x="3532314" y="1529953"/>
              <a:ext cx="698897" cy="745331"/>
            </a:xfrm>
            <a:custGeom>
              <a:avLst/>
              <a:gdLst>
                <a:gd name="T0" fmla="*/ 3 w 587"/>
                <a:gd name="T1" fmla="*/ 0 h 626"/>
                <a:gd name="T2" fmla="*/ 587 w 587"/>
                <a:gd name="T3" fmla="*/ 0 h 626"/>
                <a:gd name="T4" fmla="*/ 587 w 587"/>
                <a:gd name="T5" fmla="*/ 626 h 626"/>
                <a:gd name="T6" fmla="*/ 12 w 587"/>
                <a:gd name="T7" fmla="*/ 626 h 626"/>
                <a:gd name="T8" fmla="*/ 0 w 587"/>
                <a:gd name="T9" fmla="*/ 597 h 626"/>
                <a:gd name="T10" fmla="*/ 0 w 587"/>
                <a:gd name="T11" fmla="*/ 259 h 626"/>
                <a:gd name="T12" fmla="*/ 46 w 587"/>
                <a:gd name="T13" fmla="*/ 259 h 626"/>
                <a:gd name="T14" fmla="*/ 53 w 587"/>
                <a:gd name="T15" fmla="*/ 271 h 626"/>
                <a:gd name="T16" fmla="*/ 63 w 587"/>
                <a:gd name="T17" fmla="*/ 284 h 626"/>
                <a:gd name="T18" fmla="*/ 76 w 587"/>
                <a:gd name="T19" fmla="*/ 296 h 626"/>
                <a:gd name="T20" fmla="*/ 92 w 587"/>
                <a:gd name="T21" fmla="*/ 305 h 626"/>
                <a:gd name="T22" fmla="*/ 112 w 587"/>
                <a:gd name="T23" fmla="*/ 313 h 626"/>
                <a:gd name="T24" fmla="*/ 135 w 587"/>
                <a:gd name="T25" fmla="*/ 316 h 626"/>
                <a:gd name="T26" fmla="*/ 159 w 587"/>
                <a:gd name="T27" fmla="*/ 314 h 626"/>
                <a:gd name="T28" fmla="*/ 180 w 587"/>
                <a:gd name="T29" fmla="*/ 306 h 626"/>
                <a:gd name="T30" fmla="*/ 196 w 587"/>
                <a:gd name="T31" fmla="*/ 295 h 626"/>
                <a:gd name="T32" fmla="*/ 209 w 587"/>
                <a:gd name="T33" fmla="*/ 279 h 626"/>
                <a:gd name="T34" fmla="*/ 216 w 587"/>
                <a:gd name="T35" fmla="*/ 259 h 626"/>
                <a:gd name="T36" fmla="*/ 222 w 587"/>
                <a:gd name="T37" fmla="*/ 236 h 626"/>
                <a:gd name="T38" fmla="*/ 224 w 587"/>
                <a:gd name="T39" fmla="*/ 208 h 626"/>
                <a:gd name="T40" fmla="*/ 224 w 587"/>
                <a:gd name="T41" fmla="*/ 199 h 626"/>
                <a:gd name="T42" fmla="*/ 223 w 587"/>
                <a:gd name="T43" fmla="*/ 186 h 626"/>
                <a:gd name="T44" fmla="*/ 222 w 587"/>
                <a:gd name="T45" fmla="*/ 172 h 626"/>
                <a:gd name="T46" fmla="*/ 219 w 587"/>
                <a:gd name="T47" fmla="*/ 157 h 626"/>
                <a:gd name="T48" fmla="*/ 214 w 587"/>
                <a:gd name="T49" fmla="*/ 141 h 626"/>
                <a:gd name="T50" fmla="*/ 206 w 587"/>
                <a:gd name="T51" fmla="*/ 128 h 626"/>
                <a:gd name="T52" fmla="*/ 196 w 587"/>
                <a:gd name="T53" fmla="*/ 115 h 626"/>
                <a:gd name="T54" fmla="*/ 181 w 587"/>
                <a:gd name="T55" fmla="*/ 105 h 626"/>
                <a:gd name="T56" fmla="*/ 163 w 587"/>
                <a:gd name="T57" fmla="*/ 97 h 626"/>
                <a:gd name="T58" fmla="*/ 141 w 587"/>
                <a:gd name="T59" fmla="*/ 94 h 626"/>
                <a:gd name="T60" fmla="*/ 117 w 587"/>
                <a:gd name="T61" fmla="*/ 96 h 626"/>
                <a:gd name="T62" fmla="*/ 97 w 587"/>
                <a:gd name="T63" fmla="*/ 102 h 626"/>
                <a:gd name="T64" fmla="*/ 82 w 587"/>
                <a:gd name="T65" fmla="*/ 110 h 626"/>
                <a:gd name="T66" fmla="*/ 67 w 587"/>
                <a:gd name="T67" fmla="*/ 121 h 626"/>
                <a:gd name="T68" fmla="*/ 57 w 587"/>
                <a:gd name="T69" fmla="*/ 132 h 626"/>
                <a:gd name="T70" fmla="*/ 49 w 587"/>
                <a:gd name="T71" fmla="*/ 143 h 626"/>
                <a:gd name="T72" fmla="*/ 42 w 587"/>
                <a:gd name="T73" fmla="*/ 152 h 626"/>
                <a:gd name="T74" fmla="*/ 3 w 587"/>
                <a:gd name="T75" fmla="*/ 152 h 626"/>
                <a:gd name="T76" fmla="*/ 3 w 587"/>
                <a:gd name="T7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7" h="626">
                  <a:moveTo>
                    <a:pt x="3" y="0"/>
                  </a:moveTo>
                  <a:lnTo>
                    <a:pt x="587" y="0"/>
                  </a:lnTo>
                  <a:lnTo>
                    <a:pt x="587" y="626"/>
                  </a:lnTo>
                  <a:lnTo>
                    <a:pt x="12" y="626"/>
                  </a:lnTo>
                  <a:lnTo>
                    <a:pt x="0" y="597"/>
                  </a:lnTo>
                  <a:lnTo>
                    <a:pt x="0" y="259"/>
                  </a:lnTo>
                  <a:lnTo>
                    <a:pt x="46" y="259"/>
                  </a:lnTo>
                  <a:lnTo>
                    <a:pt x="53" y="271"/>
                  </a:lnTo>
                  <a:lnTo>
                    <a:pt x="63" y="284"/>
                  </a:lnTo>
                  <a:lnTo>
                    <a:pt x="76" y="296"/>
                  </a:lnTo>
                  <a:lnTo>
                    <a:pt x="92" y="305"/>
                  </a:lnTo>
                  <a:lnTo>
                    <a:pt x="112" y="313"/>
                  </a:lnTo>
                  <a:lnTo>
                    <a:pt x="135" y="316"/>
                  </a:lnTo>
                  <a:lnTo>
                    <a:pt x="159" y="314"/>
                  </a:lnTo>
                  <a:lnTo>
                    <a:pt x="180" y="306"/>
                  </a:lnTo>
                  <a:lnTo>
                    <a:pt x="196" y="295"/>
                  </a:lnTo>
                  <a:lnTo>
                    <a:pt x="209" y="279"/>
                  </a:lnTo>
                  <a:lnTo>
                    <a:pt x="216" y="259"/>
                  </a:lnTo>
                  <a:lnTo>
                    <a:pt x="222" y="236"/>
                  </a:lnTo>
                  <a:lnTo>
                    <a:pt x="224" y="208"/>
                  </a:lnTo>
                  <a:lnTo>
                    <a:pt x="224" y="199"/>
                  </a:lnTo>
                  <a:lnTo>
                    <a:pt x="223" y="186"/>
                  </a:lnTo>
                  <a:lnTo>
                    <a:pt x="222" y="172"/>
                  </a:lnTo>
                  <a:lnTo>
                    <a:pt x="219" y="157"/>
                  </a:lnTo>
                  <a:lnTo>
                    <a:pt x="214" y="141"/>
                  </a:lnTo>
                  <a:lnTo>
                    <a:pt x="206" y="128"/>
                  </a:lnTo>
                  <a:lnTo>
                    <a:pt x="196" y="115"/>
                  </a:lnTo>
                  <a:lnTo>
                    <a:pt x="181" y="105"/>
                  </a:lnTo>
                  <a:lnTo>
                    <a:pt x="163" y="97"/>
                  </a:lnTo>
                  <a:lnTo>
                    <a:pt x="141" y="94"/>
                  </a:lnTo>
                  <a:lnTo>
                    <a:pt x="117" y="96"/>
                  </a:lnTo>
                  <a:lnTo>
                    <a:pt x="97" y="102"/>
                  </a:lnTo>
                  <a:lnTo>
                    <a:pt x="82" y="110"/>
                  </a:lnTo>
                  <a:lnTo>
                    <a:pt x="67" y="121"/>
                  </a:lnTo>
                  <a:lnTo>
                    <a:pt x="57" y="132"/>
                  </a:lnTo>
                  <a:lnTo>
                    <a:pt x="49" y="143"/>
                  </a:lnTo>
                  <a:lnTo>
                    <a:pt x="42" y="152"/>
                  </a:lnTo>
                  <a:lnTo>
                    <a:pt x="3" y="152"/>
                  </a:lnTo>
                  <a:lnTo>
                    <a:pt x="3" y="0"/>
                  </a:lnTo>
                  <a:close/>
                </a:path>
              </a:pathLst>
            </a:custGeom>
            <a:solidFill>
              <a:srgbClr val="0F9ED5"/>
            </a:solidFill>
            <a:ln w="0">
              <a:solidFill>
                <a:srgbClr val="0F9ED5"/>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7" name="Freeform 413">
              <a:extLst>
                <a:ext uri="{FF2B5EF4-FFF2-40B4-BE49-F238E27FC236}">
                  <a16:creationId xmlns:a16="http://schemas.microsoft.com/office/drawing/2014/main" id="{90BB2E1E-F148-FB5F-FCAC-093CAA72297C}"/>
                </a:ext>
              </a:extLst>
            </p:cNvPr>
            <p:cNvSpPr>
              <a:spLocks/>
            </p:cNvSpPr>
            <p:nvPr/>
          </p:nvSpPr>
          <p:spPr bwMode="auto">
            <a:xfrm>
              <a:off x="3535886" y="0"/>
              <a:ext cx="1789510" cy="988219"/>
            </a:xfrm>
            <a:custGeom>
              <a:avLst/>
              <a:gdLst>
                <a:gd name="T0" fmla="*/ 691 w 1503"/>
                <a:gd name="T1" fmla="*/ 2 h 830"/>
                <a:gd name="T2" fmla="*/ 821 w 1503"/>
                <a:gd name="T3" fmla="*/ 20 h 830"/>
                <a:gd name="T4" fmla="*/ 936 w 1503"/>
                <a:gd name="T5" fmla="*/ 55 h 830"/>
                <a:gd name="T6" fmla="*/ 1042 w 1503"/>
                <a:gd name="T7" fmla="*/ 102 h 830"/>
                <a:gd name="T8" fmla="*/ 1140 w 1503"/>
                <a:gd name="T9" fmla="*/ 162 h 830"/>
                <a:gd name="T10" fmla="*/ 1237 w 1503"/>
                <a:gd name="T11" fmla="*/ 233 h 830"/>
                <a:gd name="T12" fmla="*/ 1325 w 1503"/>
                <a:gd name="T13" fmla="*/ 310 h 830"/>
                <a:gd name="T14" fmla="*/ 1397 w 1503"/>
                <a:gd name="T15" fmla="*/ 398 h 830"/>
                <a:gd name="T16" fmla="*/ 1456 w 1503"/>
                <a:gd name="T17" fmla="*/ 496 h 830"/>
                <a:gd name="T18" fmla="*/ 1503 w 1503"/>
                <a:gd name="T19" fmla="*/ 599 h 830"/>
                <a:gd name="T20" fmla="*/ 982 w 1503"/>
                <a:gd name="T21" fmla="*/ 555 h 830"/>
                <a:gd name="T22" fmla="*/ 1003 w 1503"/>
                <a:gd name="T23" fmla="*/ 535 h 830"/>
                <a:gd name="T24" fmla="*/ 1025 w 1503"/>
                <a:gd name="T25" fmla="*/ 501 h 830"/>
                <a:gd name="T26" fmla="*/ 1036 w 1503"/>
                <a:gd name="T27" fmla="*/ 452 h 830"/>
                <a:gd name="T28" fmla="*/ 1025 w 1503"/>
                <a:gd name="T29" fmla="*/ 416 h 830"/>
                <a:gd name="T30" fmla="*/ 999 w 1503"/>
                <a:gd name="T31" fmla="*/ 391 h 830"/>
                <a:gd name="T32" fmla="*/ 962 w 1503"/>
                <a:gd name="T33" fmla="*/ 378 h 830"/>
                <a:gd name="T34" fmla="*/ 922 w 1503"/>
                <a:gd name="T35" fmla="*/ 374 h 830"/>
                <a:gd name="T36" fmla="*/ 878 w 1503"/>
                <a:gd name="T37" fmla="*/ 380 h 830"/>
                <a:gd name="T38" fmla="*/ 842 w 1503"/>
                <a:gd name="T39" fmla="*/ 400 h 830"/>
                <a:gd name="T40" fmla="*/ 820 w 1503"/>
                <a:gd name="T41" fmla="*/ 433 h 830"/>
                <a:gd name="T42" fmla="*/ 820 w 1503"/>
                <a:gd name="T43" fmla="*/ 480 h 830"/>
                <a:gd name="T44" fmla="*/ 838 w 1503"/>
                <a:gd name="T45" fmla="*/ 521 h 830"/>
                <a:gd name="T46" fmla="*/ 863 w 1503"/>
                <a:gd name="T47" fmla="*/ 547 h 830"/>
                <a:gd name="T48" fmla="*/ 872 w 1503"/>
                <a:gd name="T49" fmla="*/ 602 h 830"/>
                <a:gd name="T50" fmla="*/ 326 w 1503"/>
                <a:gd name="T51" fmla="*/ 602 h 830"/>
                <a:gd name="T52" fmla="*/ 318 w 1503"/>
                <a:gd name="T53" fmla="*/ 607 h 830"/>
                <a:gd name="T54" fmla="*/ 316 w 1503"/>
                <a:gd name="T55" fmla="*/ 616 h 830"/>
                <a:gd name="T56" fmla="*/ 314 w 1503"/>
                <a:gd name="T57" fmla="*/ 687 h 830"/>
                <a:gd name="T58" fmla="*/ 320 w 1503"/>
                <a:gd name="T59" fmla="*/ 695 h 830"/>
                <a:gd name="T60" fmla="*/ 326 w 1503"/>
                <a:gd name="T61" fmla="*/ 699 h 830"/>
                <a:gd name="T62" fmla="*/ 340 w 1503"/>
                <a:gd name="T63" fmla="*/ 706 h 830"/>
                <a:gd name="T64" fmla="*/ 360 w 1503"/>
                <a:gd name="T65" fmla="*/ 723 h 830"/>
                <a:gd name="T66" fmla="*/ 374 w 1503"/>
                <a:gd name="T67" fmla="*/ 751 h 830"/>
                <a:gd name="T68" fmla="*/ 372 w 1503"/>
                <a:gd name="T69" fmla="*/ 785 h 830"/>
                <a:gd name="T70" fmla="*/ 350 w 1503"/>
                <a:gd name="T71" fmla="*/ 811 h 830"/>
                <a:gd name="T72" fmla="*/ 310 w 1503"/>
                <a:gd name="T73" fmla="*/ 827 h 830"/>
                <a:gd name="T74" fmla="*/ 266 w 1503"/>
                <a:gd name="T75" fmla="*/ 827 h 830"/>
                <a:gd name="T76" fmla="*/ 234 w 1503"/>
                <a:gd name="T77" fmla="*/ 807 h 830"/>
                <a:gd name="T78" fmla="*/ 219 w 1503"/>
                <a:gd name="T79" fmla="*/ 777 h 830"/>
                <a:gd name="T80" fmla="*/ 220 w 1503"/>
                <a:gd name="T81" fmla="*/ 744 h 830"/>
                <a:gd name="T82" fmla="*/ 240 w 1503"/>
                <a:gd name="T83" fmla="*/ 717 h 830"/>
                <a:gd name="T84" fmla="*/ 259 w 1503"/>
                <a:gd name="T85" fmla="*/ 700 h 830"/>
                <a:gd name="T86" fmla="*/ 266 w 1503"/>
                <a:gd name="T87" fmla="*/ 692 h 830"/>
                <a:gd name="T88" fmla="*/ 266 w 1503"/>
                <a:gd name="T89" fmla="*/ 612 h 830"/>
                <a:gd name="T90" fmla="*/ 263 w 1503"/>
                <a:gd name="T91" fmla="*/ 603 h 830"/>
                <a:gd name="T92" fmla="*/ 255 w 1503"/>
                <a:gd name="T93" fmla="*/ 598 h 830"/>
                <a:gd name="T94" fmla="*/ 0 w 1503"/>
                <a:gd name="T95" fmla="*/ 598 h 830"/>
                <a:gd name="T96" fmla="*/ 68 w 1503"/>
                <a:gd name="T97" fmla="*/ 150 h 830"/>
                <a:gd name="T98" fmla="*/ 210 w 1503"/>
                <a:gd name="T99" fmla="*/ 78 h 830"/>
                <a:gd name="T100" fmla="*/ 354 w 1503"/>
                <a:gd name="T101" fmla="*/ 31 h 830"/>
                <a:gd name="T102" fmla="*/ 492 w 1503"/>
                <a:gd name="T103" fmla="*/ 6 h 830"/>
                <a:gd name="T104" fmla="*/ 621 w 1503"/>
                <a:gd name="T105"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3" h="830">
                  <a:moveTo>
                    <a:pt x="621" y="0"/>
                  </a:moveTo>
                  <a:lnTo>
                    <a:pt x="691" y="2"/>
                  </a:lnTo>
                  <a:lnTo>
                    <a:pt x="758" y="10"/>
                  </a:lnTo>
                  <a:lnTo>
                    <a:pt x="821" y="20"/>
                  </a:lnTo>
                  <a:lnTo>
                    <a:pt x="880" y="36"/>
                  </a:lnTo>
                  <a:lnTo>
                    <a:pt x="936" y="55"/>
                  </a:lnTo>
                  <a:lnTo>
                    <a:pt x="990" y="77"/>
                  </a:lnTo>
                  <a:lnTo>
                    <a:pt x="1042" y="102"/>
                  </a:lnTo>
                  <a:lnTo>
                    <a:pt x="1092" y="130"/>
                  </a:lnTo>
                  <a:lnTo>
                    <a:pt x="1140" y="162"/>
                  </a:lnTo>
                  <a:lnTo>
                    <a:pt x="1189" y="196"/>
                  </a:lnTo>
                  <a:lnTo>
                    <a:pt x="1237" y="233"/>
                  </a:lnTo>
                  <a:lnTo>
                    <a:pt x="1284" y="273"/>
                  </a:lnTo>
                  <a:lnTo>
                    <a:pt x="1325" y="310"/>
                  </a:lnTo>
                  <a:lnTo>
                    <a:pt x="1363" y="352"/>
                  </a:lnTo>
                  <a:lnTo>
                    <a:pt x="1397" y="398"/>
                  </a:lnTo>
                  <a:lnTo>
                    <a:pt x="1428" y="446"/>
                  </a:lnTo>
                  <a:lnTo>
                    <a:pt x="1456" y="496"/>
                  </a:lnTo>
                  <a:lnTo>
                    <a:pt x="1481" y="547"/>
                  </a:lnTo>
                  <a:lnTo>
                    <a:pt x="1503" y="599"/>
                  </a:lnTo>
                  <a:lnTo>
                    <a:pt x="982" y="599"/>
                  </a:lnTo>
                  <a:lnTo>
                    <a:pt x="982" y="555"/>
                  </a:lnTo>
                  <a:lnTo>
                    <a:pt x="991" y="547"/>
                  </a:lnTo>
                  <a:lnTo>
                    <a:pt x="1003" y="535"/>
                  </a:lnTo>
                  <a:lnTo>
                    <a:pt x="1015" y="521"/>
                  </a:lnTo>
                  <a:lnTo>
                    <a:pt x="1025" y="501"/>
                  </a:lnTo>
                  <a:lnTo>
                    <a:pt x="1033" y="479"/>
                  </a:lnTo>
                  <a:lnTo>
                    <a:pt x="1036" y="452"/>
                  </a:lnTo>
                  <a:lnTo>
                    <a:pt x="1033" y="433"/>
                  </a:lnTo>
                  <a:lnTo>
                    <a:pt x="1025" y="416"/>
                  </a:lnTo>
                  <a:lnTo>
                    <a:pt x="1013" y="403"/>
                  </a:lnTo>
                  <a:lnTo>
                    <a:pt x="999" y="391"/>
                  </a:lnTo>
                  <a:lnTo>
                    <a:pt x="981" y="383"/>
                  </a:lnTo>
                  <a:lnTo>
                    <a:pt x="962" y="378"/>
                  </a:lnTo>
                  <a:lnTo>
                    <a:pt x="941" y="375"/>
                  </a:lnTo>
                  <a:lnTo>
                    <a:pt x="922" y="374"/>
                  </a:lnTo>
                  <a:lnTo>
                    <a:pt x="899" y="375"/>
                  </a:lnTo>
                  <a:lnTo>
                    <a:pt x="878" y="380"/>
                  </a:lnTo>
                  <a:lnTo>
                    <a:pt x="859" y="388"/>
                  </a:lnTo>
                  <a:lnTo>
                    <a:pt x="842" y="400"/>
                  </a:lnTo>
                  <a:lnTo>
                    <a:pt x="829" y="415"/>
                  </a:lnTo>
                  <a:lnTo>
                    <a:pt x="820" y="433"/>
                  </a:lnTo>
                  <a:lnTo>
                    <a:pt x="817" y="455"/>
                  </a:lnTo>
                  <a:lnTo>
                    <a:pt x="820" y="480"/>
                  </a:lnTo>
                  <a:lnTo>
                    <a:pt x="827" y="502"/>
                  </a:lnTo>
                  <a:lnTo>
                    <a:pt x="838" y="521"/>
                  </a:lnTo>
                  <a:lnTo>
                    <a:pt x="850" y="535"/>
                  </a:lnTo>
                  <a:lnTo>
                    <a:pt x="863" y="547"/>
                  </a:lnTo>
                  <a:lnTo>
                    <a:pt x="872" y="553"/>
                  </a:lnTo>
                  <a:lnTo>
                    <a:pt x="872" y="602"/>
                  </a:lnTo>
                  <a:lnTo>
                    <a:pt x="331" y="602"/>
                  </a:lnTo>
                  <a:lnTo>
                    <a:pt x="326" y="602"/>
                  </a:lnTo>
                  <a:lnTo>
                    <a:pt x="322" y="604"/>
                  </a:lnTo>
                  <a:lnTo>
                    <a:pt x="318" y="607"/>
                  </a:lnTo>
                  <a:lnTo>
                    <a:pt x="317" y="611"/>
                  </a:lnTo>
                  <a:lnTo>
                    <a:pt x="316" y="616"/>
                  </a:lnTo>
                  <a:lnTo>
                    <a:pt x="314" y="683"/>
                  </a:lnTo>
                  <a:lnTo>
                    <a:pt x="314" y="687"/>
                  </a:lnTo>
                  <a:lnTo>
                    <a:pt x="316" y="691"/>
                  </a:lnTo>
                  <a:lnTo>
                    <a:pt x="320" y="695"/>
                  </a:lnTo>
                  <a:lnTo>
                    <a:pt x="323" y="697"/>
                  </a:lnTo>
                  <a:lnTo>
                    <a:pt x="326" y="699"/>
                  </a:lnTo>
                  <a:lnTo>
                    <a:pt x="333" y="701"/>
                  </a:lnTo>
                  <a:lnTo>
                    <a:pt x="340" y="706"/>
                  </a:lnTo>
                  <a:lnTo>
                    <a:pt x="351" y="714"/>
                  </a:lnTo>
                  <a:lnTo>
                    <a:pt x="360" y="723"/>
                  </a:lnTo>
                  <a:lnTo>
                    <a:pt x="368" y="735"/>
                  </a:lnTo>
                  <a:lnTo>
                    <a:pt x="374" y="751"/>
                  </a:lnTo>
                  <a:lnTo>
                    <a:pt x="376" y="768"/>
                  </a:lnTo>
                  <a:lnTo>
                    <a:pt x="372" y="785"/>
                  </a:lnTo>
                  <a:lnTo>
                    <a:pt x="363" y="799"/>
                  </a:lnTo>
                  <a:lnTo>
                    <a:pt x="350" y="811"/>
                  </a:lnTo>
                  <a:lnTo>
                    <a:pt x="331" y="822"/>
                  </a:lnTo>
                  <a:lnTo>
                    <a:pt x="310" y="827"/>
                  </a:lnTo>
                  <a:lnTo>
                    <a:pt x="288" y="830"/>
                  </a:lnTo>
                  <a:lnTo>
                    <a:pt x="266" y="827"/>
                  </a:lnTo>
                  <a:lnTo>
                    <a:pt x="249" y="819"/>
                  </a:lnTo>
                  <a:lnTo>
                    <a:pt x="234" y="807"/>
                  </a:lnTo>
                  <a:lnTo>
                    <a:pt x="225" y="793"/>
                  </a:lnTo>
                  <a:lnTo>
                    <a:pt x="219" y="777"/>
                  </a:lnTo>
                  <a:lnTo>
                    <a:pt x="216" y="760"/>
                  </a:lnTo>
                  <a:lnTo>
                    <a:pt x="220" y="744"/>
                  </a:lnTo>
                  <a:lnTo>
                    <a:pt x="228" y="730"/>
                  </a:lnTo>
                  <a:lnTo>
                    <a:pt x="240" y="717"/>
                  </a:lnTo>
                  <a:lnTo>
                    <a:pt x="250" y="706"/>
                  </a:lnTo>
                  <a:lnTo>
                    <a:pt x="259" y="700"/>
                  </a:lnTo>
                  <a:lnTo>
                    <a:pt x="263" y="696"/>
                  </a:lnTo>
                  <a:lnTo>
                    <a:pt x="266" y="692"/>
                  </a:lnTo>
                  <a:lnTo>
                    <a:pt x="266" y="687"/>
                  </a:lnTo>
                  <a:lnTo>
                    <a:pt x="266" y="612"/>
                  </a:lnTo>
                  <a:lnTo>
                    <a:pt x="266" y="607"/>
                  </a:lnTo>
                  <a:lnTo>
                    <a:pt x="263" y="603"/>
                  </a:lnTo>
                  <a:lnTo>
                    <a:pt x="261" y="600"/>
                  </a:lnTo>
                  <a:lnTo>
                    <a:pt x="255" y="598"/>
                  </a:lnTo>
                  <a:lnTo>
                    <a:pt x="251" y="598"/>
                  </a:lnTo>
                  <a:lnTo>
                    <a:pt x="0" y="598"/>
                  </a:lnTo>
                  <a:lnTo>
                    <a:pt x="0" y="197"/>
                  </a:lnTo>
                  <a:lnTo>
                    <a:pt x="68" y="150"/>
                  </a:lnTo>
                  <a:lnTo>
                    <a:pt x="138" y="111"/>
                  </a:lnTo>
                  <a:lnTo>
                    <a:pt x="210" y="78"/>
                  </a:lnTo>
                  <a:lnTo>
                    <a:pt x="282" y="52"/>
                  </a:lnTo>
                  <a:lnTo>
                    <a:pt x="354" y="31"/>
                  </a:lnTo>
                  <a:lnTo>
                    <a:pt x="424" y="17"/>
                  </a:lnTo>
                  <a:lnTo>
                    <a:pt x="492" y="6"/>
                  </a:lnTo>
                  <a:lnTo>
                    <a:pt x="559" y="1"/>
                  </a:lnTo>
                  <a:lnTo>
                    <a:pt x="621" y="0"/>
                  </a:lnTo>
                  <a:close/>
                </a:path>
              </a:pathLst>
            </a:custGeom>
            <a:solidFill>
              <a:srgbClr val="FF0000"/>
            </a:solidFill>
            <a:ln w="0">
              <a:solidFill>
                <a:srgbClr val="FF0000"/>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8" name="Freeform 414">
              <a:extLst>
                <a:ext uri="{FF2B5EF4-FFF2-40B4-BE49-F238E27FC236}">
                  <a16:creationId xmlns:a16="http://schemas.microsoft.com/office/drawing/2014/main" id="{DEFFE8C3-ABCB-57CE-AACC-6084E41C1BAA}"/>
                </a:ext>
              </a:extLst>
            </p:cNvPr>
            <p:cNvSpPr>
              <a:spLocks/>
            </p:cNvSpPr>
            <p:nvPr/>
          </p:nvSpPr>
          <p:spPr bwMode="auto">
            <a:xfrm>
              <a:off x="4266930" y="481013"/>
              <a:ext cx="959644" cy="1013222"/>
            </a:xfrm>
            <a:custGeom>
              <a:avLst/>
              <a:gdLst>
                <a:gd name="T0" fmla="*/ 314 w 806"/>
                <a:gd name="T1" fmla="*/ 0 h 851"/>
                <a:gd name="T2" fmla="*/ 335 w 806"/>
                <a:gd name="T3" fmla="*/ 1 h 851"/>
                <a:gd name="T4" fmla="*/ 361 w 806"/>
                <a:gd name="T5" fmla="*/ 9 h 851"/>
                <a:gd name="T6" fmla="*/ 382 w 806"/>
                <a:gd name="T7" fmla="*/ 24 h 851"/>
                <a:gd name="T8" fmla="*/ 391 w 806"/>
                <a:gd name="T9" fmla="*/ 48 h 851"/>
                <a:gd name="T10" fmla="*/ 382 w 806"/>
                <a:gd name="T11" fmla="*/ 88 h 851"/>
                <a:gd name="T12" fmla="*/ 364 w 806"/>
                <a:gd name="T13" fmla="*/ 115 h 851"/>
                <a:gd name="T14" fmla="*/ 347 w 806"/>
                <a:gd name="T15" fmla="*/ 130 h 851"/>
                <a:gd name="T16" fmla="*/ 342 w 806"/>
                <a:gd name="T17" fmla="*/ 135 h 851"/>
                <a:gd name="T18" fmla="*/ 338 w 806"/>
                <a:gd name="T19" fmla="*/ 144 h 851"/>
                <a:gd name="T20" fmla="*/ 339 w 806"/>
                <a:gd name="T21" fmla="*/ 215 h 851"/>
                <a:gd name="T22" fmla="*/ 344 w 806"/>
                <a:gd name="T23" fmla="*/ 223 h 851"/>
                <a:gd name="T24" fmla="*/ 352 w 806"/>
                <a:gd name="T25" fmla="*/ 225 h 851"/>
                <a:gd name="T26" fmla="*/ 581 w 806"/>
                <a:gd name="T27" fmla="*/ 494 h 851"/>
                <a:gd name="T28" fmla="*/ 584 w 806"/>
                <a:gd name="T29" fmla="*/ 503 h 851"/>
                <a:gd name="T30" fmla="*/ 590 w 806"/>
                <a:gd name="T31" fmla="*/ 508 h 851"/>
                <a:gd name="T32" fmla="*/ 662 w 806"/>
                <a:gd name="T33" fmla="*/ 509 h 851"/>
                <a:gd name="T34" fmla="*/ 670 w 806"/>
                <a:gd name="T35" fmla="*/ 507 h 851"/>
                <a:gd name="T36" fmla="*/ 685 w 806"/>
                <a:gd name="T37" fmla="*/ 492 h 851"/>
                <a:gd name="T38" fmla="*/ 711 w 806"/>
                <a:gd name="T39" fmla="*/ 469 h 851"/>
                <a:gd name="T40" fmla="*/ 740 w 806"/>
                <a:gd name="T41" fmla="*/ 453 h 851"/>
                <a:gd name="T42" fmla="*/ 771 w 806"/>
                <a:gd name="T43" fmla="*/ 454 h 851"/>
                <a:gd name="T44" fmla="*/ 797 w 806"/>
                <a:gd name="T45" fmla="*/ 479 h 851"/>
                <a:gd name="T46" fmla="*/ 806 w 806"/>
                <a:gd name="T47" fmla="*/ 524 h 851"/>
                <a:gd name="T48" fmla="*/ 803 w 806"/>
                <a:gd name="T49" fmla="*/ 559 h 851"/>
                <a:gd name="T50" fmla="*/ 789 w 806"/>
                <a:gd name="T51" fmla="*/ 588 h 851"/>
                <a:gd name="T52" fmla="*/ 766 w 806"/>
                <a:gd name="T53" fmla="*/ 605 h 851"/>
                <a:gd name="T54" fmla="*/ 734 w 806"/>
                <a:gd name="T55" fmla="*/ 605 h 851"/>
                <a:gd name="T56" fmla="*/ 706 w 806"/>
                <a:gd name="T57" fmla="*/ 589 h 851"/>
                <a:gd name="T58" fmla="*/ 683 w 806"/>
                <a:gd name="T59" fmla="*/ 568 h 851"/>
                <a:gd name="T60" fmla="*/ 673 w 806"/>
                <a:gd name="T61" fmla="*/ 556 h 851"/>
                <a:gd name="T62" fmla="*/ 665 w 806"/>
                <a:gd name="T63" fmla="*/ 554 h 851"/>
                <a:gd name="T64" fmla="*/ 596 w 806"/>
                <a:gd name="T65" fmla="*/ 555 h 851"/>
                <a:gd name="T66" fmla="*/ 588 w 806"/>
                <a:gd name="T67" fmla="*/ 560 h 851"/>
                <a:gd name="T68" fmla="*/ 585 w 806"/>
                <a:gd name="T69" fmla="*/ 570 h 851"/>
                <a:gd name="T70" fmla="*/ 0 w 806"/>
                <a:gd name="T71" fmla="*/ 851 h 851"/>
                <a:gd name="T72" fmla="*/ 274 w 806"/>
                <a:gd name="T73" fmla="*/ 228 h 851"/>
                <a:gd name="T74" fmla="*/ 282 w 806"/>
                <a:gd name="T75" fmla="*/ 224 h 851"/>
                <a:gd name="T76" fmla="*/ 288 w 806"/>
                <a:gd name="T77" fmla="*/ 217 h 851"/>
                <a:gd name="T78" fmla="*/ 288 w 806"/>
                <a:gd name="T79" fmla="*/ 141 h 851"/>
                <a:gd name="T80" fmla="*/ 287 w 806"/>
                <a:gd name="T81" fmla="*/ 134 h 851"/>
                <a:gd name="T82" fmla="*/ 280 w 806"/>
                <a:gd name="T83" fmla="*/ 128 h 851"/>
                <a:gd name="T84" fmla="*/ 270 w 806"/>
                <a:gd name="T85" fmla="*/ 122 h 851"/>
                <a:gd name="T86" fmla="*/ 250 w 806"/>
                <a:gd name="T87" fmla="*/ 102 h 851"/>
                <a:gd name="T88" fmla="*/ 234 w 806"/>
                <a:gd name="T89" fmla="*/ 71 h 851"/>
                <a:gd name="T90" fmla="*/ 236 w 806"/>
                <a:gd name="T91" fmla="*/ 35 h 851"/>
                <a:gd name="T92" fmla="*/ 253 w 806"/>
                <a:gd name="T93" fmla="*/ 13 h 851"/>
                <a:gd name="T94" fmla="*/ 280 w 806"/>
                <a:gd name="T95" fmla="*/ 3 h 851"/>
                <a:gd name="T96" fmla="*/ 308 w 806"/>
                <a:gd name="T9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51">
                  <a:moveTo>
                    <a:pt x="308" y="0"/>
                  </a:moveTo>
                  <a:lnTo>
                    <a:pt x="314" y="0"/>
                  </a:lnTo>
                  <a:lnTo>
                    <a:pt x="323" y="0"/>
                  </a:lnTo>
                  <a:lnTo>
                    <a:pt x="335" y="1"/>
                  </a:lnTo>
                  <a:lnTo>
                    <a:pt x="348" y="5"/>
                  </a:lnTo>
                  <a:lnTo>
                    <a:pt x="361" y="9"/>
                  </a:lnTo>
                  <a:lnTo>
                    <a:pt x="373" y="16"/>
                  </a:lnTo>
                  <a:lnTo>
                    <a:pt x="382" y="24"/>
                  </a:lnTo>
                  <a:lnTo>
                    <a:pt x="389" y="35"/>
                  </a:lnTo>
                  <a:lnTo>
                    <a:pt x="391" y="48"/>
                  </a:lnTo>
                  <a:lnTo>
                    <a:pt x="389" y="69"/>
                  </a:lnTo>
                  <a:lnTo>
                    <a:pt x="382" y="88"/>
                  </a:lnTo>
                  <a:lnTo>
                    <a:pt x="373" y="102"/>
                  </a:lnTo>
                  <a:lnTo>
                    <a:pt x="364" y="115"/>
                  </a:lnTo>
                  <a:lnTo>
                    <a:pt x="355" y="123"/>
                  </a:lnTo>
                  <a:lnTo>
                    <a:pt x="347" y="130"/>
                  </a:lnTo>
                  <a:lnTo>
                    <a:pt x="344" y="131"/>
                  </a:lnTo>
                  <a:lnTo>
                    <a:pt x="342" y="135"/>
                  </a:lnTo>
                  <a:lnTo>
                    <a:pt x="339" y="139"/>
                  </a:lnTo>
                  <a:lnTo>
                    <a:pt x="338" y="144"/>
                  </a:lnTo>
                  <a:lnTo>
                    <a:pt x="338" y="211"/>
                  </a:lnTo>
                  <a:lnTo>
                    <a:pt x="339" y="215"/>
                  </a:lnTo>
                  <a:lnTo>
                    <a:pt x="340" y="219"/>
                  </a:lnTo>
                  <a:lnTo>
                    <a:pt x="344" y="223"/>
                  </a:lnTo>
                  <a:lnTo>
                    <a:pt x="348" y="224"/>
                  </a:lnTo>
                  <a:lnTo>
                    <a:pt x="352" y="225"/>
                  </a:lnTo>
                  <a:lnTo>
                    <a:pt x="581" y="225"/>
                  </a:lnTo>
                  <a:lnTo>
                    <a:pt x="581" y="494"/>
                  </a:lnTo>
                  <a:lnTo>
                    <a:pt x="581" y="499"/>
                  </a:lnTo>
                  <a:lnTo>
                    <a:pt x="584" y="503"/>
                  </a:lnTo>
                  <a:lnTo>
                    <a:pt x="587" y="505"/>
                  </a:lnTo>
                  <a:lnTo>
                    <a:pt x="590" y="508"/>
                  </a:lnTo>
                  <a:lnTo>
                    <a:pt x="596" y="509"/>
                  </a:lnTo>
                  <a:lnTo>
                    <a:pt x="662" y="509"/>
                  </a:lnTo>
                  <a:lnTo>
                    <a:pt x="666" y="508"/>
                  </a:lnTo>
                  <a:lnTo>
                    <a:pt x="670" y="507"/>
                  </a:lnTo>
                  <a:lnTo>
                    <a:pt x="674" y="504"/>
                  </a:lnTo>
                  <a:lnTo>
                    <a:pt x="685" y="492"/>
                  </a:lnTo>
                  <a:lnTo>
                    <a:pt x="696" y="480"/>
                  </a:lnTo>
                  <a:lnTo>
                    <a:pt x="711" y="469"/>
                  </a:lnTo>
                  <a:lnTo>
                    <a:pt x="725" y="460"/>
                  </a:lnTo>
                  <a:lnTo>
                    <a:pt x="740" y="453"/>
                  </a:lnTo>
                  <a:lnTo>
                    <a:pt x="751" y="450"/>
                  </a:lnTo>
                  <a:lnTo>
                    <a:pt x="771" y="454"/>
                  </a:lnTo>
                  <a:lnTo>
                    <a:pt x="786" y="465"/>
                  </a:lnTo>
                  <a:lnTo>
                    <a:pt x="797" y="479"/>
                  </a:lnTo>
                  <a:lnTo>
                    <a:pt x="804" y="499"/>
                  </a:lnTo>
                  <a:lnTo>
                    <a:pt x="806" y="524"/>
                  </a:lnTo>
                  <a:lnTo>
                    <a:pt x="805" y="542"/>
                  </a:lnTo>
                  <a:lnTo>
                    <a:pt x="803" y="559"/>
                  </a:lnTo>
                  <a:lnTo>
                    <a:pt x="797" y="573"/>
                  </a:lnTo>
                  <a:lnTo>
                    <a:pt x="789" y="588"/>
                  </a:lnTo>
                  <a:lnTo>
                    <a:pt x="779" y="598"/>
                  </a:lnTo>
                  <a:lnTo>
                    <a:pt x="766" y="605"/>
                  </a:lnTo>
                  <a:lnTo>
                    <a:pt x="750" y="607"/>
                  </a:lnTo>
                  <a:lnTo>
                    <a:pt x="734" y="605"/>
                  </a:lnTo>
                  <a:lnTo>
                    <a:pt x="720" y="598"/>
                  </a:lnTo>
                  <a:lnTo>
                    <a:pt x="706" y="589"/>
                  </a:lnTo>
                  <a:lnTo>
                    <a:pt x="693" y="579"/>
                  </a:lnTo>
                  <a:lnTo>
                    <a:pt x="683" y="568"/>
                  </a:lnTo>
                  <a:lnTo>
                    <a:pt x="677" y="560"/>
                  </a:lnTo>
                  <a:lnTo>
                    <a:pt x="673" y="556"/>
                  </a:lnTo>
                  <a:lnTo>
                    <a:pt x="669" y="555"/>
                  </a:lnTo>
                  <a:lnTo>
                    <a:pt x="665" y="554"/>
                  </a:lnTo>
                  <a:lnTo>
                    <a:pt x="600" y="554"/>
                  </a:lnTo>
                  <a:lnTo>
                    <a:pt x="596" y="555"/>
                  </a:lnTo>
                  <a:lnTo>
                    <a:pt x="592" y="558"/>
                  </a:lnTo>
                  <a:lnTo>
                    <a:pt x="588" y="560"/>
                  </a:lnTo>
                  <a:lnTo>
                    <a:pt x="585" y="564"/>
                  </a:lnTo>
                  <a:lnTo>
                    <a:pt x="585" y="570"/>
                  </a:lnTo>
                  <a:lnTo>
                    <a:pt x="585" y="851"/>
                  </a:lnTo>
                  <a:lnTo>
                    <a:pt x="0" y="851"/>
                  </a:lnTo>
                  <a:lnTo>
                    <a:pt x="0" y="228"/>
                  </a:lnTo>
                  <a:lnTo>
                    <a:pt x="274" y="228"/>
                  </a:lnTo>
                  <a:lnTo>
                    <a:pt x="278" y="227"/>
                  </a:lnTo>
                  <a:lnTo>
                    <a:pt x="282" y="224"/>
                  </a:lnTo>
                  <a:lnTo>
                    <a:pt x="285" y="221"/>
                  </a:lnTo>
                  <a:lnTo>
                    <a:pt x="288" y="217"/>
                  </a:lnTo>
                  <a:lnTo>
                    <a:pt x="288" y="212"/>
                  </a:lnTo>
                  <a:lnTo>
                    <a:pt x="288" y="141"/>
                  </a:lnTo>
                  <a:lnTo>
                    <a:pt x="288" y="138"/>
                  </a:lnTo>
                  <a:lnTo>
                    <a:pt x="287" y="134"/>
                  </a:lnTo>
                  <a:lnTo>
                    <a:pt x="284" y="131"/>
                  </a:lnTo>
                  <a:lnTo>
                    <a:pt x="280" y="128"/>
                  </a:lnTo>
                  <a:lnTo>
                    <a:pt x="278" y="127"/>
                  </a:lnTo>
                  <a:lnTo>
                    <a:pt x="270" y="122"/>
                  </a:lnTo>
                  <a:lnTo>
                    <a:pt x="261" y="114"/>
                  </a:lnTo>
                  <a:lnTo>
                    <a:pt x="250" y="102"/>
                  </a:lnTo>
                  <a:lnTo>
                    <a:pt x="241" y="88"/>
                  </a:lnTo>
                  <a:lnTo>
                    <a:pt x="234" y="71"/>
                  </a:lnTo>
                  <a:lnTo>
                    <a:pt x="232" y="51"/>
                  </a:lnTo>
                  <a:lnTo>
                    <a:pt x="236" y="35"/>
                  </a:lnTo>
                  <a:lnTo>
                    <a:pt x="242" y="24"/>
                  </a:lnTo>
                  <a:lnTo>
                    <a:pt x="253" y="13"/>
                  </a:lnTo>
                  <a:lnTo>
                    <a:pt x="266" y="7"/>
                  </a:lnTo>
                  <a:lnTo>
                    <a:pt x="280" y="3"/>
                  </a:lnTo>
                  <a:lnTo>
                    <a:pt x="295" y="0"/>
                  </a:lnTo>
                  <a:lnTo>
                    <a:pt x="308" y="0"/>
                  </a:lnTo>
                  <a:close/>
                </a:path>
              </a:pathLst>
            </a:custGeom>
            <a:solidFill>
              <a:srgbClr val="4EA72E"/>
            </a:solidFill>
            <a:ln w="0">
              <a:solidFill>
                <a:srgbClr val="4EA72E"/>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9" name="Freeform 415">
              <a:extLst>
                <a:ext uri="{FF2B5EF4-FFF2-40B4-BE49-F238E27FC236}">
                  <a16:creationId xmlns:a16="http://schemas.microsoft.com/office/drawing/2014/main" id="{2B7A5647-55FF-A08F-6BEE-A5EC66C8E781}"/>
                </a:ext>
              </a:extLst>
            </p:cNvPr>
            <p:cNvSpPr>
              <a:spLocks/>
            </p:cNvSpPr>
            <p:nvPr/>
          </p:nvSpPr>
          <p:spPr bwMode="auto">
            <a:xfrm>
              <a:off x="4736036" y="752475"/>
              <a:ext cx="671513" cy="1456135"/>
            </a:xfrm>
            <a:custGeom>
              <a:avLst/>
              <a:gdLst>
                <a:gd name="T0" fmla="*/ 507 w 564"/>
                <a:gd name="T1" fmla="*/ 0 h 1223"/>
                <a:gd name="T2" fmla="*/ 539 w 564"/>
                <a:gd name="T3" fmla="*/ 105 h 1223"/>
                <a:gd name="T4" fmla="*/ 559 w 564"/>
                <a:gd name="T5" fmla="*/ 201 h 1223"/>
                <a:gd name="T6" fmla="*/ 564 w 564"/>
                <a:gd name="T7" fmla="*/ 283 h 1223"/>
                <a:gd name="T8" fmla="*/ 560 w 564"/>
                <a:gd name="T9" fmla="*/ 377 h 1223"/>
                <a:gd name="T10" fmla="*/ 546 w 564"/>
                <a:gd name="T11" fmla="*/ 466 h 1223"/>
                <a:gd name="T12" fmla="*/ 521 w 564"/>
                <a:gd name="T13" fmla="*/ 559 h 1223"/>
                <a:gd name="T14" fmla="*/ 482 w 564"/>
                <a:gd name="T15" fmla="*/ 660 h 1223"/>
                <a:gd name="T16" fmla="*/ 429 w 564"/>
                <a:gd name="T17" fmla="*/ 774 h 1223"/>
                <a:gd name="T18" fmla="*/ 371 w 564"/>
                <a:gd name="T19" fmla="*/ 897 h 1223"/>
                <a:gd name="T20" fmla="*/ 308 w 564"/>
                <a:gd name="T21" fmla="*/ 1031 h 1223"/>
                <a:gd name="T22" fmla="*/ 248 w 564"/>
                <a:gd name="T23" fmla="*/ 1164 h 1223"/>
                <a:gd name="T24" fmla="*/ 221 w 564"/>
                <a:gd name="T25" fmla="*/ 906 h 1223"/>
                <a:gd name="T26" fmla="*/ 217 w 564"/>
                <a:gd name="T27" fmla="*/ 898 h 1223"/>
                <a:gd name="T28" fmla="*/ 211 w 564"/>
                <a:gd name="T29" fmla="*/ 893 h 1223"/>
                <a:gd name="T30" fmla="*/ 152 w 564"/>
                <a:gd name="T31" fmla="*/ 891 h 1223"/>
                <a:gd name="T32" fmla="*/ 144 w 564"/>
                <a:gd name="T33" fmla="*/ 894 h 1223"/>
                <a:gd name="T34" fmla="*/ 132 w 564"/>
                <a:gd name="T35" fmla="*/ 906 h 1223"/>
                <a:gd name="T36" fmla="*/ 107 w 564"/>
                <a:gd name="T37" fmla="*/ 929 h 1223"/>
                <a:gd name="T38" fmla="*/ 76 w 564"/>
                <a:gd name="T39" fmla="*/ 949 h 1223"/>
                <a:gd name="T40" fmla="*/ 43 w 564"/>
                <a:gd name="T41" fmla="*/ 949 h 1223"/>
                <a:gd name="T42" fmla="*/ 16 w 564"/>
                <a:gd name="T43" fmla="*/ 931 h 1223"/>
                <a:gd name="T44" fmla="*/ 1 w 564"/>
                <a:gd name="T45" fmla="*/ 894 h 1223"/>
                <a:gd name="T46" fmla="*/ 1 w 564"/>
                <a:gd name="T47" fmla="*/ 848 h 1223"/>
                <a:gd name="T48" fmla="*/ 12 w 564"/>
                <a:gd name="T49" fmla="*/ 814 h 1223"/>
                <a:gd name="T50" fmla="*/ 37 w 564"/>
                <a:gd name="T51" fmla="*/ 793 h 1223"/>
                <a:gd name="T52" fmla="*/ 68 w 564"/>
                <a:gd name="T53" fmla="*/ 793 h 1223"/>
                <a:gd name="T54" fmla="*/ 97 w 564"/>
                <a:gd name="T55" fmla="*/ 810 h 1223"/>
                <a:gd name="T56" fmla="*/ 123 w 564"/>
                <a:gd name="T57" fmla="*/ 830 h 1223"/>
                <a:gd name="T58" fmla="*/ 134 w 564"/>
                <a:gd name="T59" fmla="*/ 840 h 1223"/>
                <a:gd name="T60" fmla="*/ 141 w 564"/>
                <a:gd name="T61" fmla="*/ 842 h 1223"/>
                <a:gd name="T62" fmla="*/ 211 w 564"/>
                <a:gd name="T63" fmla="*/ 842 h 1223"/>
                <a:gd name="T64" fmla="*/ 217 w 564"/>
                <a:gd name="T65" fmla="*/ 835 h 1223"/>
                <a:gd name="T66" fmla="*/ 221 w 564"/>
                <a:gd name="T67" fmla="*/ 827 h 1223"/>
                <a:gd name="T68" fmla="*/ 263 w 564"/>
                <a:gd name="T69" fmla="*/ 356 h 1223"/>
                <a:gd name="T70" fmla="*/ 284 w 564"/>
                <a:gd name="T71" fmla="*/ 377 h 1223"/>
                <a:gd name="T72" fmla="*/ 316 w 564"/>
                <a:gd name="T73" fmla="*/ 399 h 1223"/>
                <a:gd name="T74" fmla="*/ 356 w 564"/>
                <a:gd name="T75" fmla="*/ 410 h 1223"/>
                <a:gd name="T76" fmla="*/ 397 w 564"/>
                <a:gd name="T77" fmla="*/ 399 h 1223"/>
                <a:gd name="T78" fmla="*/ 424 w 564"/>
                <a:gd name="T79" fmla="*/ 370 h 1223"/>
                <a:gd name="T80" fmla="*/ 440 w 564"/>
                <a:gd name="T81" fmla="*/ 324 h 1223"/>
                <a:gd name="T82" fmla="*/ 440 w 564"/>
                <a:gd name="T83" fmla="*/ 271 h 1223"/>
                <a:gd name="T84" fmla="*/ 427 w 564"/>
                <a:gd name="T85" fmla="*/ 232 h 1223"/>
                <a:gd name="T86" fmla="*/ 403 w 564"/>
                <a:gd name="T87" fmla="*/ 208 h 1223"/>
                <a:gd name="T88" fmla="*/ 374 w 564"/>
                <a:gd name="T89" fmla="*/ 195 h 1223"/>
                <a:gd name="T90" fmla="*/ 339 w 564"/>
                <a:gd name="T91" fmla="*/ 195 h 1223"/>
                <a:gd name="T92" fmla="*/ 301 w 564"/>
                <a:gd name="T93" fmla="*/ 215 h 1223"/>
                <a:gd name="T94" fmla="*/ 271 w 564"/>
                <a:gd name="T95" fmla="*/ 241 h 1223"/>
                <a:gd name="T96" fmla="*/ 216 w 564"/>
                <a:gd name="T97" fmla="*/ 251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4" h="1223">
                  <a:moveTo>
                    <a:pt x="216" y="0"/>
                  </a:moveTo>
                  <a:lnTo>
                    <a:pt x="507" y="0"/>
                  </a:lnTo>
                  <a:lnTo>
                    <a:pt x="525" y="52"/>
                  </a:lnTo>
                  <a:lnTo>
                    <a:pt x="539" y="105"/>
                  </a:lnTo>
                  <a:lnTo>
                    <a:pt x="550" y="154"/>
                  </a:lnTo>
                  <a:lnTo>
                    <a:pt x="559" y="201"/>
                  </a:lnTo>
                  <a:lnTo>
                    <a:pt x="563" y="245"/>
                  </a:lnTo>
                  <a:lnTo>
                    <a:pt x="564" y="283"/>
                  </a:lnTo>
                  <a:lnTo>
                    <a:pt x="564" y="331"/>
                  </a:lnTo>
                  <a:lnTo>
                    <a:pt x="560" y="377"/>
                  </a:lnTo>
                  <a:lnTo>
                    <a:pt x="555" y="421"/>
                  </a:lnTo>
                  <a:lnTo>
                    <a:pt x="546" y="466"/>
                  </a:lnTo>
                  <a:lnTo>
                    <a:pt x="536" y="512"/>
                  </a:lnTo>
                  <a:lnTo>
                    <a:pt x="521" y="559"/>
                  </a:lnTo>
                  <a:lnTo>
                    <a:pt x="503" y="607"/>
                  </a:lnTo>
                  <a:lnTo>
                    <a:pt x="482" y="660"/>
                  </a:lnTo>
                  <a:lnTo>
                    <a:pt x="458" y="715"/>
                  </a:lnTo>
                  <a:lnTo>
                    <a:pt x="429" y="774"/>
                  </a:lnTo>
                  <a:lnTo>
                    <a:pt x="401" y="832"/>
                  </a:lnTo>
                  <a:lnTo>
                    <a:pt x="371" y="897"/>
                  </a:lnTo>
                  <a:lnTo>
                    <a:pt x="339" y="963"/>
                  </a:lnTo>
                  <a:lnTo>
                    <a:pt x="308" y="1031"/>
                  </a:lnTo>
                  <a:lnTo>
                    <a:pt x="276" y="1098"/>
                  </a:lnTo>
                  <a:lnTo>
                    <a:pt x="248" y="1164"/>
                  </a:lnTo>
                  <a:lnTo>
                    <a:pt x="221" y="1223"/>
                  </a:lnTo>
                  <a:lnTo>
                    <a:pt x="221" y="906"/>
                  </a:lnTo>
                  <a:lnTo>
                    <a:pt x="220" y="902"/>
                  </a:lnTo>
                  <a:lnTo>
                    <a:pt x="217" y="898"/>
                  </a:lnTo>
                  <a:lnTo>
                    <a:pt x="215" y="894"/>
                  </a:lnTo>
                  <a:lnTo>
                    <a:pt x="211" y="893"/>
                  </a:lnTo>
                  <a:lnTo>
                    <a:pt x="206" y="891"/>
                  </a:lnTo>
                  <a:lnTo>
                    <a:pt x="152" y="891"/>
                  </a:lnTo>
                  <a:lnTo>
                    <a:pt x="148" y="893"/>
                  </a:lnTo>
                  <a:lnTo>
                    <a:pt x="144" y="894"/>
                  </a:lnTo>
                  <a:lnTo>
                    <a:pt x="140" y="897"/>
                  </a:lnTo>
                  <a:lnTo>
                    <a:pt x="132" y="906"/>
                  </a:lnTo>
                  <a:lnTo>
                    <a:pt x="122" y="918"/>
                  </a:lnTo>
                  <a:lnTo>
                    <a:pt x="107" y="929"/>
                  </a:lnTo>
                  <a:lnTo>
                    <a:pt x="92" y="941"/>
                  </a:lnTo>
                  <a:lnTo>
                    <a:pt x="76" y="949"/>
                  </a:lnTo>
                  <a:lnTo>
                    <a:pt x="62" y="952"/>
                  </a:lnTo>
                  <a:lnTo>
                    <a:pt x="43" y="949"/>
                  </a:lnTo>
                  <a:lnTo>
                    <a:pt x="28" y="942"/>
                  </a:lnTo>
                  <a:lnTo>
                    <a:pt x="16" y="931"/>
                  </a:lnTo>
                  <a:lnTo>
                    <a:pt x="7" y="914"/>
                  </a:lnTo>
                  <a:lnTo>
                    <a:pt x="1" y="894"/>
                  </a:lnTo>
                  <a:lnTo>
                    <a:pt x="0" y="870"/>
                  </a:lnTo>
                  <a:lnTo>
                    <a:pt x="1" y="848"/>
                  </a:lnTo>
                  <a:lnTo>
                    <a:pt x="5" y="830"/>
                  </a:lnTo>
                  <a:lnTo>
                    <a:pt x="12" y="814"/>
                  </a:lnTo>
                  <a:lnTo>
                    <a:pt x="21" y="802"/>
                  </a:lnTo>
                  <a:lnTo>
                    <a:pt x="37" y="793"/>
                  </a:lnTo>
                  <a:lnTo>
                    <a:pt x="55" y="791"/>
                  </a:lnTo>
                  <a:lnTo>
                    <a:pt x="68" y="793"/>
                  </a:lnTo>
                  <a:lnTo>
                    <a:pt x="83" y="800"/>
                  </a:lnTo>
                  <a:lnTo>
                    <a:pt x="97" y="810"/>
                  </a:lnTo>
                  <a:lnTo>
                    <a:pt x="111" y="819"/>
                  </a:lnTo>
                  <a:lnTo>
                    <a:pt x="123" y="830"/>
                  </a:lnTo>
                  <a:lnTo>
                    <a:pt x="131" y="838"/>
                  </a:lnTo>
                  <a:lnTo>
                    <a:pt x="134" y="840"/>
                  </a:lnTo>
                  <a:lnTo>
                    <a:pt x="138" y="842"/>
                  </a:lnTo>
                  <a:lnTo>
                    <a:pt x="141" y="842"/>
                  </a:lnTo>
                  <a:lnTo>
                    <a:pt x="206" y="842"/>
                  </a:lnTo>
                  <a:lnTo>
                    <a:pt x="211" y="842"/>
                  </a:lnTo>
                  <a:lnTo>
                    <a:pt x="215" y="839"/>
                  </a:lnTo>
                  <a:lnTo>
                    <a:pt x="217" y="835"/>
                  </a:lnTo>
                  <a:lnTo>
                    <a:pt x="220" y="831"/>
                  </a:lnTo>
                  <a:lnTo>
                    <a:pt x="221" y="827"/>
                  </a:lnTo>
                  <a:lnTo>
                    <a:pt x="221" y="356"/>
                  </a:lnTo>
                  <a:lnTo>
                    <a:pt x="263" y="356"/>
                  </a:lnTo>
                  <a:lnTo>
                    <a:pt x="272" y="365"/>
                  </a:lnTo>
                  <a:lnTo>
                    <a:pt x="284" y="377"/>
                  </a:lnTo>
                  <a:lnTo>
                    <a:pt x="299" y="389"/>
                  </a:lnTo>
                  <a:lnTo>
                    <a:pt x="316" y="399"/>
                  </a:lnTo>
                  <a:lnTo>
                    <a:pt x="335" y="407"/>
                  </a:lnTo>
                  <a:lnTo>
                    <a:pt x="356" y="410"/>
                  </a:lnTo>
                  <a:lnTo>
                    <a:pt x="377" y="407"/>
                  </a:lnTo>
                  <a:lnTo>
                    <a:pt x="397" y="399"/>
                  </a:lnTo>
                  <a:lnTo>
                    <a:pt x="412" y="387"/>
                  </a:lnTo>
                  <a:lnTo>
                    <a:pt x="424" y="370"/>
                  </a:lnTo>
                  <a:lnTo>
                    <a:pt x="435" y="349"/>
                  </a:lnTo>
                  <a:lnTo>
                    <a:pt x="440" y="324"/>
                  </a:lnTo>
                  <a:lnTo>
                    <a:pt x="443" y="296"/>
                  </a:lnTo>
                  <a:lnTo>
                    <a:pt x="440" y="271"/>
                  </a:lnTo>
                  <a:lnTo>
                    <a:pt x="435" y="250"/>
                  </a:lnTo>
                  <a:lnTo>
                    <a:pt x="427" y="232"/>
                  </a:lnTo>
                  <a:lnTo>
                    <a:pt x="416" y="218"/>
                  </a:lnTo>
                  <a:lnTo>
                    <a:pt x="403" y="208"/>
                  </a:lnTo>
                  <a:lnTo>
                    <a:pt x="389" y="200"/>
                  </a:lnTo>
                  <a:lnTo>
                    <a:pt x="374" y="195"/>
                  </a:lnTo>
                  <a:lnTo>
                    <a:pt x="359" y="194"/>
                  </a:lnTo>
                  <a:lnTo>
                    <a:pt x="339" y="195"/>
                  </a:lnTo>
                  <a:lnTo>
                    <a:pt x="320" y="204"/>
                  </a:lnTo>
                  <a:lnTo>
                    <a:pt x="301" y="215"/>
                  </a:lnTo>
                  <a:lnTo>
                    <a:pt x="285" y="229"/>
                  </a:lnTo>
                  <a:lnTo>
                    <a:pt x="271" y="241"/>
                  </a:lnTo>
                  <a:lnTo>
                    <a:pt x="262" y="251"/>
                  </a:lnTo>
                  <a:lnTo>
                    <a:pt x="216" y="251"/>
                  </a:lnTo>
                  <a:lnTo>
                    <a:pt x="216" y="0"/>
                  </a:lnTo>
                  <a:close/>
                </a:path>
              </a:pathLst>
            </a:custGeom>
            <a:solidFill>
              <a:srgbClr val="156082"/>
            </a:solidFill>
            <a:ln w="0">
              <a:solidFill>
                <a:srgbClr val="156082"/>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0" name="Freeform 416">
              <a:extLst>
                <a:ext uri="{FF2B5EF4-FFF2-40B4-BE49-F238E27FC236}">
                  <a16:creationId xmlns:a16="http://schemas.microsoft.com/office/drawing/2014/main" id="{AA99F1CA-19E4-F4D8-40DB-8D4580E45651}"/>
                </a:ext>
              </a:extLst>
            </p:cNvPr>
            <p:cNvSpPr>
              <a:spLocks/>
            </p:cNvSpPr>
            <p:nvPr/>
          </p:nvSpPr>
          <p:spPr bwMode="auto">
            <a:xfrm>
              <a:off x="3560888" y="2305050"/>
              <a:ext cx="1395413" cy="576263"/>
            </a:xfrm>
            <a:custGeom>
              <a:avLst/>
              <a:gdLst>
                <a:gd name="T0" fmla="*/ 1172 w 1172"/>
                <a:gd name="T1" fmla="*/ 0 h 484"/>
                <a:gd name="T2" fmla="*/ 1152 w 1172"/>
                <a:gd name="T3" fmla="*/ 43 h 484"/>
                <a:gd name="T4" fmla="*/ 1142 w 1172"/>
                <a:gd name="T5" fmla="*/ 69 h 484"/>
                <a:gd name="T6" fmla="*/ 1132 w 1172"/>
                <a:gd name="T7" fmla="*/ 114 h 484"/>
                <a:gd name="T8" fmla="*/ 1128 w 1172"/>
                <a:gd name="T9" fmla="*/ 172 h 484"/>
                <a:gd name="T10" fmla="*/ 1126 w 1172"/>
                <a:gd name="T11" fmla="*/ 238 h 484"/>
                <a:gd name="T12" fmla="*/ 1118 w 1172"/>
                <a:gd name="T13" fmla="*/ 299 h 484"/>
                <a:gd name="T14" fmla="*/ 1096 w 1172"/>
                <a:gd name="T15" fmla="*/ 351 h 484"/>
                <a:gd name="T16" fmla="*/ 1062 w 1172"/>
                <a:gd name="T17" fmla="*/ 404 h 484"/>
                <a:gd name="T18" fmla="*/ 1019 w 1172"/>
                <a:gd name="T19" fmla="*/ 451 h 484"/>
                <a:gd name="T20" fmla="*/ 971 w 1172"/>
                <a:gd name="T21" fmla="*/ 479 h 484"/>
                <a:gd name="T22" fmla="*/ 928 w 1172"/>
                <a:gd name="T23" fmla="*/ 484 h 484"/>
                <a:gd name="T24" fmla="*/ 864 w 1172"/>
                <a:gd name="T25" fmla="*/ 484 h 484"/>
                <a:gd name="T26" fmla="*/ 774 w 1172"/>
                <a:gd name="T27" fmla="*/ 484 h 484"/>
                <a:gd name="T28" fmla="*/ 665 w 1172"/>
                <a:gd name="T29" fmla="*/ 484 h 484"/>
                <a:gd name="T30" fmla="*/ 487 w 1172"/>
                <a:gd name="T31" fmla="*/ 484 h 484"/>
                <a:gd name="T32" fmla="*/ 371 w 1172"/>
                <a:gd name="T33" fmla="*/ 484 h 484"/>
                <a:gd name="T34" fmla="*/ 270 w 1172"/>
                <a:gd name="T35" fmla="*/ 484 h 484"/>
                <a:gd name="T36" fmla="*/ 213 w 1172"/>
                <a:gd name="T37" fmla="*/ 483 h 484"/>
                <a:gd name="T38" fmla="*/ 183 w 1172"/>
                <a:gd name="T39" fmla="*/ 474 h 484"/>
                <a:gd name="T40" fmla="*/ 149 w 1172"/>
                <a:gd name="T41" fmla="*/ 454 h 484"/>
                <a:gd name="T42" fmla="*/ 114 w 1172"/>
                <a:gd name="T43" fmla="*/ 423 h 484"/>
                <a:gd name="T44" fmla="*/ 81 w 1172"/>
                <a:gd name="T45" fmla="*/ 377 h 484"/>
                <a:gd name="T46" fmla="*/ 55 w 1172"/>
                <a:gd name="T47" fmla="*/ 315 h 484"/>
                <a:gd name="T48" fmla="*/ 38 w 1172"/>
                <a:gd name="T49" fmla="*/ 237 h 484"/>
                <a:gd name="T50" fmla="*/ 34 w 1172"/>
                <a:gd name="T51" fmla="*/ 140 h 484"/>
                <a:gd name="T52" fmla="*/ 29 w 1172"/>
                <a:gd name="T53" fmla="*/ 95 h 484"/>
                <a:gd name="T54" fmla="*/ 12 w 1172"/>
                <a:gd name="T55" fmla="*/ 36 h 484"/>
                <a:gd name="T56" fmla="*/ 791 w 1172"/>
                <a:gd name="T57" fmla="*/ 4 h 484"/>
                <a:gd name="T58" fmla="*/ 783 w 1172"/>
                <a:gd name="T59" fmla="*/ 64 h 484"/>
                <a:gd name="T60" fmla="*/ 759 w 1172"/>
                <a:gd name="T61" fmla="*/ 89 h 484"/>
                <a:gd name="T62" fmla="*/ 741 w 1172"/>
                <a:gd name="T63" fmla="*/ 121 h 484"/>
                <a:gd name="T64" fmla="*/ 740 w 1172"/>
                <a:gd name="T65" fmla="*/ 163 h 484"/>
                <a:gd name="T66" fmla="*/ 762 w 1172"/>
                <a:gd name="T67" fmla="*/ 205 h 484"/>
                <a:gd name="T68" fmla="*/ 783 w 1172"/>
                <a:gd name="T69" fmla="*/ 222 h 484"/>
                <a:gd name="T70" fmla="*/ 818 w 1172"/>
                <a:gd name="T71" fmla="*/ 234 h 484"/>
                <a:gd name="T72" fmla="*/ 875 w 1172"/>
                <a:gd name="T73" fmla="*/ 234 h 484"/>
                <a:gd name="T74" fmla="*/ 926 w 1172"/>
                <a:gd name="T75" fmla="*/ 214 h 484"/>
                <a:gd name="T76" fmla="*/ 956 w 1172"/>
                <a:gd name="T77" fmla="*/ 178 h 484"/>
                <a:gd name="T78" fmla="*/ 960 w 1172"/>
                <a:gd name="T79" fmla="*/ 132 h 484"/>
                <a:gd name="T80" fmla="*/ 944 w 1172"/>
                <a:gd name="T81" fmla="*/ 94 h 484"/>
                <a:gd name="T82" fmla="*/ 919 w 1172"/>
                <a:gd name="T83" fmla="*/ 65 h 484"/>
                <a:gd name="T84" fmla="*/ 898 w 1172"/>
                <a:gd name="T85" fmla="*/ 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484">
                  <a:moveTo>
                    <a:pt x="898" y="0"/>
                  </a:moveTo>
                  <a:lnTo>
                    <a:pt x="1172" y="0"/>
                  </a:lnTo>
                  <a:lnTo>
                    <a:pt x="1161" y="23"/>
                  </a:lnTo>
                  <a:lnTo>
                    <a:pt x="1152" y="43"/>
                  </a:lnTo>
                  <a:lnTo>
                    <a:pt x="1145" y="59"/>
                  </a:lnTo>
                  <a:lnTo>
                    <a:pt x="1142" y="69"/>
                  </a:lnTo>
                  <a:lnTo>
                    <a:pt x="1135" y="89"/>
                  </a:lnTo>
                  <a:lnTo>
                    <a:pt x="1132" y="114"/>
                  </a:lnTo>
                  <a:lnTo>
                    <a:pt x="1130" y="141"/>
                  </a:lnTo>
                  <a:lnTo>
                    <a:pt x="1128" y="172"/>
                  </a:lnTo>
                  <a:lnTo>
                    <a:pt x="1128" y="205"/>
                  </a:lnTo>
                  <a:lnTo>
                    <a:pt x="1126" y="238"/>
                  </a:lnTo>
                  <a:lnTo>
                    <a:pt x="1123" y="271"/>
                  </a:lnTo>
                  <a:lnTo>
                    <a:pt x="1118" y="299"/>
                  </a:lnTo>
                  <a:lnTo>
                    <a:pt x="1109" y="324"/>
                  </a:lnTo>
                  <a:lnTo>
                    <a:pt x="1096" y="351"/>
                  </a:lnTo>
                  <a:lnTo>
                    <a:pt x="1080" y="378"/>
                  </a:lnTo>
                  <a:lnTo>
                    <a:pt x="1062" y="404"/>
                  </a:lnTo>
                  <a:lnTo>
                    <a:pt x="1041" y="429"/>
                  </a:lnTo>
                  <a:lnTo>
                    <a:pt x="1019" y="451"/>
                  </a:lnTo>
                  <a:lnTo>
                    <a:pt x="995" y="468"/>
                  </a:lnTo>
                  <a:lnTo>
                    <a:pt x="971" y="479"/>
                  </a:lnTo>
                  <a:lnTo>
                    <a:pt x="945" y="484"/>
                  </a:lnTo>
                  <a:lnTo>
                    <a:pt x="928" y="484"/>
                  </a:lnTo>
                  <a:lnTo>
                    <a:pt x="901" y="484"/>
                  </a:lnTo>
                  <a:lnTo>
                    <a:pt x="864" y="484"/>
                  </a:lnTo>
                  <a:lnTo>
                    <a:pt x="822" y="484"/>
                  </a:lnTo>
                  <a:lnTo>
                    <a:pt x="774" y="484"/>
                  </a:lnTo>
                  <a:lnTo>
                    <a:pt x="721" y="484"/>
                  </a:lnTo>
                  <a:lnTo>
                    <a:pt x="665" y="484"/>
                  </a:lnTo>
                  <a:lnTo>
                    <a:pt x="546" y="484"/>
                  </a:lnTo>
                  <a:lnTo>
                    <a:pt x="487" y="484"/>
                  </a:lnTo>
                  <a:lnTo>
                    <a:pt x="428" y="484"/>
                  </a:lnTo>
                  <a:lnTo>
                    <a:pt x="371" y="484"/>
                  </a:lnTo>
                  <a:lnTo>
                    <a:pt x="318" y="484"/>
                  </a:lnTo>
                  <a:lnTo>
                    <a:pt x="270" y="484"/>
                  </a:lnTo>
                  <a:lnTo>
                    <a:pt x="227" y="484"/>
                  </a:lnTo>
                  <a:lnTo>
                    <a:pt x="213" y="483"/>
                  </a:lnTo>
                  <a:lnTo>
                    <a:pt x="199" y="479"/>
                  </a:lnTo>
                  <a:lnTo>
                    <a:pt x="183" y="474"/>
                  </a:lnTo>
                  <a:lnTo>
                    <a:pt x="166" y="466"/>
                  </a:lnTo>
                  <a:lnTo>
                    <a:pt x="149" y="454"/>
                  </a:lnTo>
                  <a:lnTo>
                    <a:pt x="131" y="440"/>
                  </a:lnTo>
                  <a:lnTo>
                    <a:pt x="114" y="423"/>
                  </a:lnTo>
                  <a:lnTo>
                    <a:pt x="97" y="402"/>
                  </a:lnTo>
                  <a:lnTo>
                    <a:pt x="81" y="377"/>
                  </a:lnTo>
                  <a:lnTo>
                    <a:pt x="67" y="348"/>
                  </a:lnTo>
                  <a:lnTo>
                    <a:pt x="55" y="315"/>
                  </a:lnTo>
                  <a:lnTo>
                    <a:pt x="45" y="279"/>
                  </a:lnTo>
                  <a:lnTo>
                    <a:pt x="38" y="237"/>
                  </a:lnTo>
                  <a:lnTo>
                    <a:pt x="34" y="191"/>
                  </a:lnTo>
                  <a:lnTo>
                    <a:pt x="34" y="140"/>
                  </a:lnTo>
                  <a:lnTo>
                    <a:pt x="34" y="119"/>
                  </a:lnTo>
                  <a:lnTo>
                    <a:pt x="29" y="95"/>
                  </a:lnTo>
                  <a:lnTo>
                    <a:pt x="22" y="68"/>
                  </a:lnTo>
                  <a:lnTo>
                    <a:pt x="12" y="36"/>
                  </a:lnTo>
                  <a:lnTo>
                    <a:pt x="0" y="4"/>
                  </a:lnTo>
                  <a:lnTo>
                    <a:pt x="791" y="4"/>
                  </a:lnTo>
                  <a:lnTo>
                    <a:pt x="791" y="55"/>
                  </a:lnTo>
                  <a:lnTo>
                    <a:pt x="783" y="64"/>
                  </a:lnTo>
                  <a:lnTo>
                    <a:pt x="771" y="74"/>
                  </a:lnTo>
                  <a:lnTo>
                    <a:pt x="759" y="89"/>
                  </a:lnTo>
                  <a:lnTo>
                    <a:pt x="749" y="104"/>
                  </a:lnTo>
                  <a:lnTo>
                    <a:pt x="741" y="121"/>
                  </a:lnTo>
                  <a:lnTo>
                    <a:pt x="737" y="138"/>
                  </a:lnTo>
                  <a:lnTo>
                    <a:pt x="740" y="163"/>
                  </a:lnTo>
                  <a:lnTo>
                    <a:pt x="748" y="186"/>
                  </a:lnTo>
                  <a:lnTo>
                    <a:pt x="762" y="205"/>
                  </a:lnTo>
                  <a:lnTo>
                    <a:pt x="771" y="214"/>
                  </a:lnTo>
                  <a:lnTo>
                    <a:pt x="783" y="222"/>
                  </a:lnTo>
                  <a:lnTo>
                    <a:pt x="799" y="230"/>
                  </a:lnTo>
                  <a:lnTo>
                    <a:pt x="818" y="234"/>
                  </a:lnTo>
                  <a:lnTo>
                    <a:pt x="840" y="237"/>
                  </a:lnTo>
                  <a:lnTo>
                    <a:pt x="875" y="234"/>
                  </a:lnTo>
                  <a:lnTo>
                    <a:pt x="902" y="226"/>
                  </a:lnTo>
                  <a:lnTo>
                    <a:pt x="926" y="214"/>
                  </a:lnTo>
                  <a:lnTo>
                    <a:pt x="944" y="197"/>
                  </a:lnTo>
                  <a:lnTo>
                    <a:pt x="956" y="178"/>
                  </a:lnTo>
                  <a:lnTo>
                    <a:pt x="961" y="154"/>
                  </a:lnTo>
                  <a:lnTo>
                    <a:pt x="960" y="132"/>
                  </a:lnTo>
                  <a:lnTo>
                    <a:pt x="953" y="112"/>
                  </a:lnTo>
                  <a:lnTo>
                    <a:pt x="944" y="94"/>
                  </a:lnTo>
                  <a:lnTo>
                    <a:pt x="932" y="78"/>
                  </a:lnTo>
                  <a:lnTo>
                    <a:pt x="919" y="65"/>
                  </a:lnTo>
                  <a:lnTo>
                    <a:pt x="909" y="55"/>
                  </a:lnTo>
                  <a:lnTo>
                    <a:pt x="898" y="48"/>
                  </a:lnTo>
                  <a:lnTo>
                    <a:pt x="898" y="0"/>
                  </a:lnTo>
                  <a:close/>
                </a:path>
              </a:pathLst>
            </a:custGeom>
            <a:solidFill>
              <a:srgbClr val="E97132"/>
            </a:solidFill>
            <a:ln w="0">
              <a:solidFill>
                <a:srgbClr val="E97132"/>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1" name="Freeform 417">
              <a:extLst>
                <a:ext uri="{FF2B5EF4-FFF2-40B4-BE49-F238E27FC236}">
                  <a16:creationId xmlns:a16="http://schemas.microsoft.com/office/drawing/2014/main" id="{9964B372-2D3D-EA32-2617-D0D7F4B8A232}"/>
                </a:ext>
              </a:extLst>
            </p:cNvPr>
            <p:cNvSpPr>
              <a:spLocks/>
            </p:cNvSpPr>
            <p:nvPr/>
          </p:nvSpPr>
          <p:spPr bwMode="auto">
            <a:xfrm>
              <a:off x="3100117" y="263128"/>
              <a:ext cx="663179" cy="1897856"/>
            </a:xfrm>
            <a:custGeom>
              <a:avLst/>
              <a:gdLst>
                <a:gd name="T0" fmla="*/ 336 w 557"/>
                <a:gd name="T1" fmla="*/ 1041 h 1594"/>
                <a:gd name="T2" fmla="*/ 333 w 557"/>
                <a:gd name="T3" fmla="*/ 1048 h 1594"/>
                <a:gd name="T4" fmla="*/ 336 w 557"/>
                <a:gd name="T5" fmla="*/ 1056 h 1594"/>
                <a:gd name="T6" fmla="*/ 336 w 557"/>
                <a:gd name="T7" fmla="*/ 1236 h 1594"/>
                <a:gd name="T8" fmla="*/ 343 w 557"/>
                <a:gd name="T9" fmla="*/ 1243 h 1594"/>
                <a:gd name="T10" fmla="*/ 350 w 557"/>
                <a:gd name="T11" fmla="*/ 1246 h 1594"/>
                <a:gd name="T12" fmla="*/ 420 w 557"/>
                <a:gd name="T13" fmla="*/ 1246 h 1594"/>
                <a:gd name="T14" fmla="*/ 426 w 557"/>
                <a:gd name="T15" fmla="*/ 1241 h 1594"/>
                <a:gd name="T16" fmla="*/ 430 w 557"/>
                <a:gd name="T17" fmla="*/ 1233 h 1594"/>
                <a:gd name="T18" fmla="*/ 442 w 557"/>
                <a:gd name="T19" fmla="*/ 1216 h 1594"/>
                <a:gd name="T20" fmla="*/ 466 w 557"/>
                <a:gd name="T21" fmla="*/ 1196 h 1594"/>
                <a:gd name="T22" fmla="*/ 502 w 557"/>
                <a:gd name="T23" fmla="*/ 1188 h 1594"/>
                <a:gd name="T24" fmla="*/ 534 w 557"/>
                <a:gd name="T25" fmla="*/ 1196 h 1594"/>
                <a:gd name="T26" fmla="*/ 549 w 557"/>
                <a:gd name="T27" fmla="*/ 1219 h 1594"/>
                <a:gd name="T28" fmla="*/ 556 w 557"/>
                <a:gd name="T29" fmla="*/ 1253 h 1594"/>
                <a:gd name="T30" fmla="*/ 556 w 557"/>
                <a:gd name="T31" fmla="*/ 1294 h 1594"/>
                <a:gd name="T32" fmla="*/ 547 w 557"/>
                <a:gd name="T33" fmla="*/ 1327 h 1594"/>
                <a:gd name="T34" fmla="*/ 528 w 557"/>
                <a:gd name="T35" fmla="*/ 1344 h 1594"/>
                <a:gd name="T36" fmla="*/ 500 w 557"/>
                <a:gd name="T37" fmla="*/ 1349 h 1594"/>
                <a:gd name="T38" fmla="*/ 464 w 557"/>
                <a:gd name="T39" fmla="*/ 1340 h 1594"/>
                <a:gd name="T40" fmla="*/ 443 w 557"/>
                <a:gd name="T41" fmla="*/ 1322 h 1594"/>
                <a:gd name="T42" fmla="*/ 435 w 557"/>
                <a:gd name="T43" fmla="*/ 1308 h 1594"/>
                <a:gd name="T44" fmla="*/ 432 w 557"/>
                <a:gd name="T45" fmla="*/ 1300 h 1594"/>
                <a:gd name="T46" fmla="*/ 424 w 557"/>
                <a:gd name="T47" fmla="*/ 1294 h 1594"/>
                <a:gd name="T48" fmla="*/ 349 w 557"/>
                <a:gd name="T49" fmla="*/ 1293 h 1594"/>
                <a:gd name="T50" fmla="*/ 340 w 557"/>
                <a:gd name="T51" fmla="*/ 1297 h 1594"/>
                <a:gd name="T52" fmla="*/ 335 w 557"/>
                <a:gd name="T53" fmla="*/ 1304 h 1594"/>
                <a:gd name="T54" fmla="*/ 333 w 557"/>
                <a:gd name="T55" fmla="*/ 1594 h 1594"/>
                <a:gd name="T56" fmla="*/ 293 w 557"/>
                <a:gd name="T57" fmla="*/ 1510 h 1594"/>
                <a:gd name="T58" fmla="*/ 254 w 557"/>
                <a:gd name="T59" fmla="*/ 1432 h 1594"/>
                <a:gd name="T60" fmla="*/ 217 w 557"/>
                <a:gd name="T61" fmla="*/ 1364 h 1594"/>
                <a:gd name="T62" fmla="*/ 191 w 557"/>
                <a:gd name="T63" fmla="*/ 1311 h 1594"/>
                <a:gd name="T64" fmla="*/ 172 w 557"/>
                <a:gd name="T65" fmla="*/ 1277 h 1594"/>
                <a:gd name="T66" fmla="*/ 145 w 557"/>
                <a:gd name="T67" fmla="*/ 1229 h 1594"/>
                <a:gd name="T68" fmla="*/ 111 w 557"/>
                <a:gd name="T69" fmla="*/ 1162 h 1594"/>
                <a:gd name="T70" fmla="*/ 73 w 557"/>
                <a:gd name="T71" fmla="*/ 1077 h 1594"/>
                <a:gd name="T72" fmla="*/ 39 w 557"/>
                <a:gd name="T73" fmla="*/ 976 h 1594"/>
                <a:gd name="T74" fmla="*/ 13 w 557"/>
                <a:gd name="T75" fmla="*/ 861 h 1594"/>
                <a:gd name="T76" fmla="*/ 0 w 557"/>
                <a:gd name="T77" fmla="*/ 735 h 1594"/>
                <a:gd name="T78" fmla="*/ 6 w 557"/>
                <a:gd name="T79" fmla="*/ 598 h 1594"/>
                <a:gd name="T80" fmla="*/ 36 w 557"/>
                <a:gd name="T81" fmla="*/ 454 h 1594"/>
                <a:gd name="T82" fmla="*/ 92 w 557"/>
                <a:gd name="T83" fmla="*/ 310 h 1594"/>
                <a:gd name="T84" fmla="*/ 163 w 557"/>
                <a:gd name="T85" fmla="*/ 188 h 1594"/>
                <a:gd name="T86" fmla="*/ 244 w 557"/>
                <a:gd name="T87" fmla="*/ 85 h 1594"/>
                <a:gd name="T88" fmla="*/ 336 w 557"/>
                <a:gd name="T89" fmla="*/ 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7" h="1594">
                  <a:moveTo>
                    <a:pt x="336" y="0"/>
                  </a:moveTo>
                  <a:lnTo>
                    <a:pt x="336" y="1041"/>
                  </a:lnTo>
                  <a:lnTo>
                    <a:pt x="335" y="1044"/>
                  </a:lnTo>
                  <a:lnTo>
                    <a:pt x="333" y="1048"/>
                  </a:lnTo>
                  <a:lnTo>
                    <a:pt x="335" y="1052"/>
                  </a:lnTo>
                  <a:lnTo>
                    <a:pt x="336" y="1056"/>
                  </a:lnTo>
                  <a:lnTo>
                    <a:pt x="336" y="1232"/>
                  </a:lnTo>
                  <a:lnTo>
                    <a:pt x="336" y="1236"/>
                  </a:lnTo>
                  <a:lnTo>
                    <a:pt x="339" y="1241"/>
                  </a:lnTo>
                  <a:lnTo>
                    <a:pt x="343" y="1243"/>
                  </a:lnTo>
                  <a:lnTo>
                    <a:pt x="346" y="1246"/>
                  </a:lnTo>
                  <a:lnTo>
                    <a:pt x="350" y="1246"/>
                  </a:lnTo>
                  <a:lnTo>
                    <a:pt x="416" y="1246"/>
                  </a:lnTo>
                  <a:lnTo>
                    <a:pt x="420" y="1246"/>
                  </a:lnTo>
                  <a:lnTo>
                    <a:pt x="424" y="1243"/>
                  </a:lnTo>
                  <a:lnTo>
                    <a:pt x="426" y="1241"/>
                  </a:lnTo>
                  <a:lnTo>
                    <a:pt x="429" y="1237"/>
                  </a:lnTo>
                  <a:lnTo>
                    <a:pt x="430" y="1233"/>
                  </a:lnTo>
                  <a:lnTo>
                    <a:pt x="434" y="1226"/>
                  </a:lnTo>
                  <a:lnTo>
                    <a:pt x="442" y="1216"/>
                  </a:lnTo>
                  <a:lnTo>
                    <a:pt x="452" y="1205"/>
                  </a:lnTo>
                  <a:lnTo>
                    <a:pt x="466" y="1196"/>
                  </a:lnTo>
                  <a:lnTo>
                    <a:pt x="483" y="1190"/>
                  </a:lnTo>
                  <a:lnTo>
                    <a:pt x="502" y="1188"/>
                  </a:lnTo>
                  <a:lnTo>
                    <a:pt x="521" y="1191"/>
                  </a:lnTo>
                  <a:lnTo>
                    <a:pt x="534" y="1196"/>
                  </a:lnTo>
                  <a:lnTo>
                    <a:pt x="543" y="1207"/>
                  </a:lnTo>
                  <a:lnTo>
                    <a:pt x="549" y="1219"/>
                  </a:lnTo>
                  <a:lnTo>
                    <a:pt x="555" y="1234"/>
                  </a:lnTo>
                  <a:lnTo>
                    <a:pt x="556" y="1253"/>
                  </a:lnTo>
                  <a:lnTo>
                    <a:pt x="557" y="1272"/>
                  </a:lnTo>
                  <a:lnTo>
                    <a:pt x="556" y="1294"/>
                  </a:lnTo>
                  <a:lnTo>
                    <a:pt x="552" y="1311"/>
                  </a:lnTo>
                  <a:lnTo>
                    <a:pt x="547" y="1327"/>
                  </a:lnTo>
                  <a:lnTo>
                    <a:pt x="539" y="1338"/>
                  </a:lnTo>
                  <a:lnTo>
                    <a:pt x="528" y="1344"/>
                  </a:lnTo>
                  <a:lnTo>
                    <a:pt x="515" y="1348"/>
                  </a:lnTo>
                  <a:lnTo>
                    <a:pt x="500" y="1349"/>
                  </a:lnTo>
                  <a:lnTo>
                    <a:pt x="480" y="1347"/>
                  </a:lnTo>
                  <a:lnTo>
                    <a:pt x="464" y="1340"/>
                  </a:lnTo>
                  <a:lnTo>
                    <a:pt x="452" y="1332"/>
                  </a:lnTo>
                  <a:lnTo>
                    <a:pt x="443" y="1322"/>
                  </a:lnTo>
                  <a:lnTo>
                    <a:pt x="438" y="1314"/>
                  </a:lnTo>
                  <a:lnTo>
                    <a:pt x="435" y="1308"/>
                  </a:lnTo>
                  <a:lnTo>
                    <a:pt x="434" y="1305"/>
                  </a:lnTo>
                  <a:lnTo>
                    <a:pt x="432" y="1300"/>
                  </a:lnTo>
                  <a:lnTo>
                    <a:pt x="429" y="1297"/>
                  </a:lnTo>
                  <a:lnTo>
                    <a:pt x="424" y="1294"/>
                  </a:lnTo>
                  <a:lnTo>
                    <a:pt x="420" y="1293"/>
                  </a:lnTo>
                  <a:lnTo>
                    <a:pt x="349" y="1293"/>
                  </a:lnTo>
                  <a:lnTo>
                    <a:pt x="344" y="1294"/>
                  </a:lnTo>
                  <a:lnTo>
                    <a:pt x="340" y="1297"/>
                  </a:lnTo>
                  <a:lnTo>
                    <a:pt x="336" y="1300"/>
                  </a:lnTo>
                  <a:lnTo>
                    <a:pt x="335" y="1304"/>
                  </a:lnTo>
                  <a:lnTo>
                    <a:pt x="333" y="1309"/>
                  </a:lnTo>
                  <a:lnTo>
                    <a:pt x="333" y="1594"/>
                  </a:lnTo>
                  <a:lnTo>
                    <a:pt x="314" y="1552"/>
                  </a:lnTo>
                  <a:lnTo>
                    <a:pt x="293" y="1510"/>
                  </a:lnTo>
                  <a:lnTo>
                    <a:pt x="273" y="1470"/>
                  </a:lnTo>
                  <a:lnTo>
                    <a:pt x="254" y="1432"/>
                  </a:lnTo>
                  <a:lnTo>
                    <a:pt x="234" y="1395"/>
                  </a:lnTo>
                  <a:lnTo>
                    <a:pt x="217" y="1364"/>
                  </a:lnTo>
                  <a:lnTo>
                    <a:pt x="202" y="1335"/>
                  </a:lnTo>
                  <a:lnTo>
                    <a:pt x="191" y="1311"/>
                  </a:lnTo>
                  <a:lnTo>
                    <a:pt x="182" y="1293"/>
                  </a:lnTo>
                  <a:lnTo>
                    <a:pt x="172" y="1277"/>
                  </a:lnTo>
                  <a:lnTo>
                    <a:pt x="161" y="1255"/>
                  </a:lnTo>
                  <a:lnTo>
                    <a:pt x="145" y="1229"/>
                  </a:lnTo>
                  <a:lnTo>
                    <a:pt x="129" y="1198"/>
                  </a:lnTo>
                  <a:lnTo>
                    <a:pt x="111" y="1162"/>
                  </a:lnTo>
                  <a:lnTo>
                    <a:pt x="92" y="1122"/>
                  </a:lnTo>
                  <a:lnTo>
                    <a:pt x="73" y="1077"/>
                  </a:lnTo>
                  <a:lnTo>
                    <a:pt x="56" y="1029"/>
                  </a:lnTo>
                  <a:lnTo>
                    <a:pt x="39" y="976"/>
                  </a:lnTo>
                  <a:lnTo>
                    <a:pt x="24" y="920"/>
                  </a:lnTo>
                  <a:lnTo>
                    <a:pt x="13" y="861"/>
                  </a:lnTo>
                  <a:lnTo>
                    <a:pt x="3" y="800"/>
                  </a:lnTo>
                  <a:lnTo>
                    <a:pt x="0" y="735"/>
                  </a:lnTo>
                  <a:lnTo>
                    <a:pt x="0" y="667"/>
                  </a:lnTo>
                  <a:lnTo>
                    <a:pt x="6" y="598"/>
                  </a:lnTo>
                  <a:lnTo>
                    <a:pt x="18" y="527"/>
                  </a:lnTo>
                  <a:lnTo>
                    <a:pt x="36" y="454"/>
                  </a:lnTo>
                  <a:lnTo>
                    <a:pt x="62" y="378"/>
                  </a:lnTo>
                  <a:lnTo>
                    <a:pt x="92" y="310"/>
                  </a:lnTo>
                  <a:lnTo>
                    <a:pt x="127" y="247"/>
                  </a:lnTo>
                  <a:lnTo>
                    <a:pt x="163" y="188"/>
                  </a:lnTo>
                  <a:lnTo>
                    <a:pt x="202" y="135"/>
                  </a:lnTo>
                  <a:lnTo>
                    <a:pt x="244" y="85"/>
                  </a:lnTo>
                  <a:lnTo>
                    <a:pt x="289" y="40"/>
                  </a:lnTo>
                  <a:lnTo>
                    <a:pt x="336" y="0"/>
                  </a:lnTo>
                  <a:close/>
                </a:path>
              </a:pathLst>
            </a:custGeom>
            <a:solidFill>
              <a:srgbClr val="0E2841"/>
            </a:solidFill>
            <a:ln w="0">
              <a:solidFill>
                <a:srgbClr val="0E2841"/>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2" name="Freeform 418">
              <a:extLst>
                <a:ext uri="{FF2B5EF4-FFF2-40B4-BE49-F238E27FC236}">
                  <a16:creationId xmlns:a16="http://schemas.microsoft.com/office/drawing/2014/main" id="{B8A75F60-97A3-4E56-3F76-2AF55BA4B839}"/>
                </a:ext>
              </a:extLst>
            </p:cNvPr>
            <p:cNvSpPr>
              <a:spLocks/>
            </p:cNvSpPr>
            <p:nvPr/>
          </p:nvSpPr>
          <p:spPr bwMode="auto">
            <a:xfrm>
              <a:off x="3535886" y="746521"/>
              <a:ext cx="695325" cy="747713"/>
            </a:xfrm>
            <a:custGeom>
              <a:avLst/>
              <a:gdLst>
                <a:gd name="T0" fmla="*/ 0 w 584"/>
                <a:gd name="T1" fmla="*/ 0 h 628"/>
                <a:gd name="T2" fmla="*/ 236 w 584"/>
                <a:gd name="T3" fmla="*/ 0 h 628"/>
                <a:gd name="T4" fmla="*/ 236 w 584"/>
                <a:gd name="T5" fmla="*/ 53 h 628"/>
                <a:gd name="T6" fmla="*/ 225 w 584"/>
                <a:gd name="T7" fmla="*/ 61 h 628"/>
                <a:gd name="T8" fmla="*/ 212 w 584"/>
                <a:gd name="T9" fmla="*/ 76 h 628"/>
                <a:gd name="T10" fmla="*/ 200 w 584"/>
                <a:gd name="T11" fmla="*/ 91 h 628"/>
                <a:gd name="T12" fmla="*/ 190 w 584"/>
                <a:gd name="T13" fmla="*/ 111 h 628"/>
                <a:gd name="T14" fmla="*/ 187 w 584"/>
                <a:gd name="T15" fmla="*/ 133 h 628"/>
                <a:gd name="T16" fmla="*/ 189 w 584"/>
                <a:gd name="T17" fmla="*/ 154 h 628"/>
                <a:gd name="T18" fmla="*/ 195 w 584"/>
                <a:gd name="T19" fmla="*/ 174 h 628"/>
                <a:gd name="T20" fmla="*/ 206 w 584"/>
                <a:gd name="T21" fmla="*/ 192 h 628"/>
                <a:gd name="T22" fmla="*/ 220 w 584"/>
                <a:gd name="T23" fmla="*/ 208 h 628"/>
                <a:gd name="T24" fmla="*/ 240 w 584"/>
                <a:gd name="T25" fmla="*/ 221 h 628"/>
                <a:gd name="T26" fmla="*/ 262 w 584"/>
                <a:gd name="T27" fmla="*/ 229 h 628"/>
                <a:gd name="T28" fmla="*/ 288 w 584"/>
                <a:gd name="T29" fmla="*/ 233 h 628"/>
                <a:gd name="T30" fmla="*/ 318 w 584"/>
                <a:gd name="T31" fmla="*/ 229 h 628"/>
                <a:gd name="T32" fmla="*/ 347 w 584"/>
                <a:gd name="T33" fmla="*/ 220 h 628"/>
                <a:gd name="T34" fmla="*/ 371 w 584"/>
                <a:gd name="T35" fmla="*/ 206 h 628"/>
                <a:gd name="T36" fmla="*/ 389 w 584"/>
                <a:gd name="T37" fmla="*/ 188 h 628"/>
                <a:gd name="T38" fmla="*/ 401 w 584"/>
                <a:gd name="T39" fmla="*/ 167 h 628"/>
                <a:gd name="T40" fmla="*/ 406 w 584"/>
                <a:gd name="T41" fmla="*/ 142 h 628"/>
                <a:gd name="T42" fmla="*/ 405 w 584"/>
                <a:gd name="T43" fmla="*/ 120 h 628"/>
                <a:gd name="T44" fmla="*/ 398 w 584"/>
                <a:gd name="T45" fmla="*/ 100 h 628"/>
                <a:gd name="T46" fmla="*/ 389 w 584"/>
                <a:gd name="T47" fmla="*/ 85 h 628"/>
                <a:gd name="T48" fmla="*/ 377 w 584"/>
                <a:gd name="T49" fmla="*/ 70 h 628"/>
                <a:gd name="T50" fmla="*/ 365 w 584"/>
                <a:gd name="T51" fmla="*/ 60 h 628"/>
                <a:gd name="T52" fmla="*/ 354 w 584"/>
                <a:gd name="T53" fmla="*/ 52 h 628"/>
                <a:gd name="T54" fmla="*/ 344 w 584"/>
                <a:gd name="T55" fmla="*/ 47 h 628"/>
                <a:gd name="T56" fmla="*/ 346 w 584"/>
                <a:gd name="T57" fmla="*/ 5 h 628"/>
                <a:gd name="T58" fmla="*/ 584 w 584"/>
                <a:gd name="T59" fmla="*/ 5 h 628"/>
                <a:gd name="T60" fmla="*/ 584 w 584"/>
                <a:gd name="T61" fmla="*/ 628 h 628"/>
                <a:gd name="T62" fmla="*/ 0 w 584"/>
                <a:gd name="T63" fmla="*/ 628 h 628"/>
                <a:gd name="T64" fmla="*/ 0 w 584"/>
                <a:gd name="T6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4" h="628">
                  <a:moveTo>
                    <a:pt x="0" y="0"/>
                  </a:moveTo>
                  <a:lnTo>
                    <a:pt x="236" y="0"/>
                  </a:lnTo>
                  <a:lnTo>
                    <a:pt x="236" y="53"/>
                  </a:lnTo>
                  <a:lnTo>
                    <a:pt x="225" y="61"/>
                  </a:lnTo>
                  <a:lnTo>
                    <a:pt x="212" y="76"/>
                  </a:lnTo>
                  <a:lnTo>
                    <a:pt x="200" y="91"/>
                  </a:lnTo>
                  <a:lnTo>
                    <a:pt x="190" y="111"/>
                  </a:lnTo>
                  <a:lnTo>
                    <a:pt x="187" y="133"/>
                  </a:lnTo>
                  <a:lnTo>
                    <a:pt x="189" y="154"/>
                  </a:lnTo>
                  <a:lnTo>
                    <a:pt x="195" y="174"/>
                  </a:lnTo>
                  <a:lnTo>
                    <a:pt x="206" y="192"/>
                  </a:lnTo>
                  <a:lnTo>
                    <a:pt x="220" y="208"/>
                  </a:lnTo>
                  <a:lnTo>
                    <a:pt x="240" y="221"/>
                  </a:lnTo>
                  <a:lnTo>
                    <a:pt x="262" y="229"/>
                  </a:lnTo>
                  <a:lnTo>
                    <a:pt x="288" y="233"/>
                  </a:lnTo>
                  <a:lnTo>
                    <a:pt x="318" y="229"/>
                  </a:lnTo>
                  <a:lnTo>
                    <a:pt x="347" y="220"/>
                  </a:lnTo>
                  <a:lnTo>
                    <a:pt x="371" y="206"/>
                  </a:lnTo>
                  <a:lnTo>
                    <a:pt x="389" y="188"/>
                  </a:lnTo>
                  <a:lnTo>
                    <a:pt x="401" y="167"/>
                  </a:lnTo>
                  <a:lnTo>
                    <a:pt x="406" y="142"/>
                  </a:lnTo>
                  <a:lnTo>
                    <a:pt x="405" y="120"/>
                  </a:lnTo>
                  <a:lnTo>
                    <a:pt x="398" y="100"/>
                  </a:lnTo>
                  <a:lnTo>
                    <a:pt x="389" y="85"/>
                  </a:lnTo>
                  <a:lnTo>
                    <a:pt x="377" y="70"/>
                  </a:lnTo>
                  <a:lnTo>
                    <a:pt x="365" y="60"/>
                  </a:lnTo>
                  <a:lnTo>
                    <a:pt x="354" y="52"/>
                  </a:lnTo>
                  <a:lnTo>
                    <a:pt x="344" y="47"/>
                  </a:lnTo>
                  <a:lnTo>
                    <a:pt x="346" y="5"/>
                  </a:lnTo>
                  <a:lnTo>
                    <a:pt x="584" y="5"/>
                  </a:lnTo>
                  <a:lnTo>
                    <a:pt x="584" y="628"/>
                  </a:lnTo>
                  <a:lnTo>
                    <a:pt x="0" y="628"/>
                  </a:lnTo>
                  <a:lnTo>
                    <a:pt x="0" y="0"/>
                  </a:lnTo>
                  <a:close/>
                </a:path>
              </a:pathLst>
            </a:custGeom>
            <a:solidFill>
              <a:srgbClr val="A02B93"/>
            </a:solidFill>
            <a:ln w="0">
              <a:solidFill>
                <a:srgbClr val="A02B93"/>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3" name="Freeform 430">
              <a:extLst>
                <a:ext uri="{FF2B5EF4-FFF2-40B4-BE49-F238E27FC236}">
                  <a16:creationId xmlns:a16="http://schemas.microsoft.com/office/drawing/2014/main" id="{C874483D-1115-0CBA-1589-9AE51431FF74}"/>
                </a:ext>
              </a:extLst>
            </p:cNvPr>
            <p:cNvSpPr>
              <a:spLocks/>
            </p:cNvSpPr>
            <p:nvPr/>
          </p:nvSpPr>
          <p:spPr bwMode="auto">
            <a:xfrm>
              <a:off x="3737101" y="2881313"/>
              <a:ext cx="1028700" cy="946547"/>
            </a:xfrm>
            <a:custGeom>
              <a:avLst/>
              <a:gdLst>
                <a:gd name="T0" fmla="*/ 846 w 864"/>
                <a:gd name="T1" fmla="*/ 0 h 795"/>
                <a:gd name="T2" fmla="*/ 847 w 864"/>
                <a:gd name="T3" fmla="*/ 69 h 795"/>
                <a:gd name="T4" fmla="*/ 857 w 864"/>
                <a:gd name="T5" fmla="*/ 84 h 795"/>
                <a:gd name="T6" fmla="*/ 864 w 864"/>
                <a:gd name="T7" fmla="*/ 109 h 795"/>
                <a:gd name="T8" fmla="*/ 853 w 864"/>
                <a:gd name="T9" fmla="*/ 132 h 795"/>
                <a:gd name="T10" fmla="*/ 834 w 864"/>
                <a:gd name="T11" fmla="*/ 155 h 795"/>
                <a:gd name="T12" fmla="*/ 823 w 864"/>
                <a:gd name="T13" fmla="*/ 174 h 795"/>
                <a:gd name="T14" fmla="*/ 833 w 864"/>
                <a:gd name="T15" fmla="*/ 191 h 795"/>
                <a:gd name="T16" fmla="*/ 850 w 864"/>
                <a:gd name="T17" fmla="*/ 208 h 795"/>
                <a:gd name="T18" fmla="*/ 857 w 864"/>
                <a:gd name="T19" fmla="*/ 229 h 795"/>
                <a:gd name="T20" fmla="*/ 846 w 864"/>
                <a:gd name="T21" fmla="*/ 259 h 795"/>
                <a:gd name="T22" fmla="*/ 826 w 864"/>
                <a:gd name="T23" fmla="*/ 288 h 795"/>
                <a:gd name="T24" fmla="*/ 827 w 864"/>
                <a:gd name="T25" fmla="*/ 313 h 795"/>
                <a:gd name="T26" fmla="*/ 842 w 864"/>
                <a:gd name="T27" fmla="*/ 329 h 795"/>
                <a:gd name="T28" fmla="*/ 855 w 864"/>
                <a:gd name="T29" fmla="*/ 343 h 795"/>
                <a:gd name="T30" fmla="*/ 852 w 864"/>
                <a:gd name="T31" fmla="*/ 364 h 795"/>
                <a:gd name="T32" fmla="*/ 834 w 864"/>
                <a:gd name="T33" fmla="*/ 389 h 795"/>
                <a:gd name="T34" fmla="*/ 823 w 864"/>
                <a:gd name="T35" fmla="*/ 412 h 795"/>
                <a:gd name="T36" fmla="*/ 835 w 864"/>
                <a:gd name="T37" fmla="*/ 433 h 795"/>
                <a:gd name="T38" fmla="*/ 852 w 864"/>
                <a:gd name="T39" fmla="*/ 456 h 795"/>
                <a:gd name="T40" fmla="*/ 852 w 864"/>
                <a:gd name="T41" fmla="*/ 480 h 795"/>
                <a:gd name="T42" fmla="*/ 835 w 864"/>
                <a:gd name="T43" fmla="*/ 505 h 795"/>
                <a:gd name="T44" fmla="*/ 822 w 864"/>
                <a:gd name="T45" fmla="*/ 530 h 795"/>
                <a:gd name="T46" fmla="*/ 829 w 864"/>
                <a:gd name="T47" fmla="*/ 550 h 795"/>
                <a:gd name="T48" fmla="*/ 840 w 864"/>
                <a:gd name="T49" fmla="*/ 563 h 795"/>
                <a:gd name="T50" fmla="*/ 842 w 864"/>
                <a:gd name="T51" fmla="*/ 579 h 795"/>
                <a:gd name="T52" fmla="*/ 834 w 864"/>
                <a:gd name="T53" fmla="*/ 600 h 795"/>
                <a:gd name="T54" fmla="*/ 813 w 864"/>
                <a:gd name="T55" fmla="*/ 630 h 795"/>
                <a:gd name="T56" fmla="*/ 774 w 864"/>
                <a:gd name="T57" fmla="*/ 668 h 795"/>
                <a:gd name="T58" fmla="*/ 737 w 864"/>
                <a:gd name="T59" fmla="*/ 700 h 795"/>
                <a:gd name="T60" fmla="*/ 698 w 864"/>
                <a:gd name="T61" fmla="*/ 733 h 795"/>
                <a:gd name="T62" fmla="*/ 662 w 864"/>
                <a:gd name="T63" fmla="*/ 765 h 795"/>
                <a:gd name="T64" fmla="*/ 637 w 864"/>
                <a:gd name="T65" fmla="*/ 786 h 795"/>
                <a:gd name="T66" fmla="*/ 628 w 864"/>
                <a:gd name="T67" fmla="*/ 795 h 795"/>
                <a:gd name="T68" fmla="*/ 50 w 864"/>
                <a:gd name="T69" fmla="*/ 642 h 795"/>
                <a:gd name="T70" fmla="*/ 46 w 864"/>
                <a:gd name="T71" fmla="*/ 607 h 795"/>
                <a:gd name="T72" fmla="*/ 42 w 864"/>
                <a:gd name="T73" fmla="*/ 577 h 795"/>
                <a:gd name="T74" fmla="*/ 25 w 864"/>
                <a:gd name="T75" fmla="*/ 559 h 795"/>
                <a:gd name="T76" fmla="*/ 4 w 864"/>
                <a:gd name="T77" fmla="*/ 537 h 795"/>
                <a:gd name="T78" fmla="*/ 3 w 864"/>
                <a:gd name="T79" fmla="*/ 515 h 795"/>
                <a:gd name="T80" fmla="*/ 17 w 864"/>
                <a:gd name="T81" fmla="*/ 499 h 795"/>
                <a:gd name="T82" fmla="*/ 30 w 864"/>
                <a:gd name="T83" fmla="*/ 486 h 795"/>
                <a:gd name="T84" fmla="*/ 30 w 864"/>
                <a:gd name="T85" fmla="*/ 469 h 795"/>
                <a:gd name="T86" fmla="*/ 16 w 864"/>
                <a:gd name="T87" fmla="*/ 443 h 795"/>
                <a:gd name="T88" fmla="*/ 3 w 864"/>
                <a:gd name="T89" fmla="*/ 411 h 795"/>
                <a:gd name="T90" fmla="*/ 4 w 864"/>
                <a:gd name="T91" fmla="*/ 382 h 795"/>
                <a:gd name="T92" fmla="*/ 18 w 864"/>
                <a:gd name="T93" fmla="*/ 364 h 795"/>
                <a:gd name="T94" fmla="*/ 29 w 864"/>
                <a:gd name="T95" fmla="*/ 347 h 795"/>
                <a:gd name="T96" fmla="*/ 21 w 864"/>
                <a:gd name="T97" fmla="*/ 326 h 795"/>
                <a:gd name="T98" fmla="*/ 8 w 864"/>
                <a:gd name="T99" fmla="*/ 300 h 795"/>
                <a:gd name="T100" fmla="*/ 8 w 864"/>
                <a:gd name="T101" fmla="*/ 275 h 795"/>
                <a:gd name="T102" fmla="*/ 21 w 864"/>
                <a:gd name="T103" fmla="*/ 249 h 795"/>
                <a:gd name="T104" fmla="*/ 30 w 864"/>
                <a:gd name="T105" fmla="*/ 225 h 795"/>
                <a:gd name="T106" fmla="*/ 24 w 864"/>
                <a:gd name="T107" fmla="*/ 207 h 795"/>
                <a:gd name="T108" fmla="*/ 9 w 864"/>
                <a:gd name="T109" fmla="*/ 187 h 795"/>
                <a:gd name="T110" fmla="*/ 0 w 864"/>
                <a:gd name="T111" fmla="*/ 161 h 795"/>
                <a:gd name="T112" fmla="*/ 0 w 864"/>
                <a:gd name="T113" fmla="*/ 127 h 795"/>
                <a:gd name="T114" fmla="*/ 3 w 864"/>
                <a:gd name="T115" fmla="*/ 80 h 795"/>
                <a:gd name="T116" fmla="*/ 5 w 864"/>
                <a:gd name="T117" fmla="*/ 34 h 795"/>
                <a:gd name="T118" fmla="*/ 7 w 864"/>
                <a:gd name="T119"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4" h="795">
                  <a:moveTo>
                    <a:pt x="7" y="0"/>
                  </a:moveTo>
                  <a:lnTo>
                    <a:pt x="846" y="0"/>
                  </a:lnTo>
                  <a:lnTo>
                    <a:pt x="846" y="68"/>
                  </a:lnTo>
                  <a:lnTo>
                    <a:pt x="847" y="69"/>
                  </a:lnTo>
                  <a:lnTo>
                    <a:pt x="852" y="75"/>
                  </a:lnTo>
                  <a:lnTo>
                    <a:pt x="857" y="84"/>
                  </a:lnTo>
                  <a:lnTo>
                    <a:pt x="863" y="94"/>
                  </a:lnTo>
                  <a:lnTo>
                    <a:pt x="864" y="109"/>
                  </a:lnTo>
                  <a:lnTo>
                    <a:pt x="861" y="122"/>
                  </a:lnTo>
                  <a:lnTo>
                    <a:pt x="853" y="132"/>
                  </a:lnTo>
                  <a:lnTo>
                    <a:pt x="844" y="144"/>
                  </a:lnTo>
                  <a:lnTo>
                    <a:pt x="834" y="155"/>
                  </a:lnTo>
                  <a:lnTo>
                    <a:pt x="826" y="164"/>
                  </a:lnTo>
                  <a:lnTo>
                    <a:pt x="823" y="174"/>
                  </a:lnTo>
                  <a:lnTo>
                    <a:pt x="826" y="182"/>
                  </a:lnTo>
                  <a:lnTo>
                    <a:pt x="833" y="191"/>
                  </a:lnTo>
                  <a:lnTo>
                    <a:pt x="840" y="199"/>
                  </a:lnTo>
                  <a:lnTo>
                    <a:pt x="850" y="208"/>
                  </a:lnTo>
                  <a:lnTo>
                    <a:pt x="856" y="217"/>
                  </a:lnTo>
                  <a:lnTo>
                    <a:pt x="857" y="229"/>
                  </a:lnTo>
                  <a:lnTo>
                    <a:pt x="855" y="245"/>
                  </a:lnTo>
                  <a:lnTo>
                    <a:pt x="846" y="259"/>
                  </a:lnTo>
                  <a:lnTo>
                    <a:pt x="835" y="274"/>
                  </a:lnTo>
                  <a:lnTo>
                    <a:pt x="826" y="288"/>
                  </a:lnTo>
                  <a:lnTo>
                    <a:pt x="823" y="302"/>
                  </a:lnTo>
                  <a:lnTo>
                    <a:pt x="827" y="313"/>
                  </a:lnTo>
                  <a:lnTo>
                    <a:pt x="834" y="322"/>
                  </a:lnTo>
                  <a:lnTo>
                    <a:pt x="842" y="329"/>
                  </a:lnTo>
                  <a:lnTo>
                    <a:pt x="850" y="335"/>
                  </a:lnTo>
                  <a:lnTo>
                    <a:pt x="855" y="343"/>
                  </a:lnTo>
                  <a:lnTo>
                    <a:pt x="856" y="352"/>
                  </a:lnTo>
                  <a:lnTo>
                    <a:pt x="852" y="364"/>
                  </a:lnTo>
                  <a:lnTo>
                    <a:pt x="843" y="377"/>
                  </a:lnTo>
                  <a:lnTo>
                    <a:pt x="834" y="389"/>
                  </a:lnTo>
                  <a:lnTo>
                    <a:pt x="827" y="401"/>
                  </a:lnTo>
                  <a:lnTo>
                    <a:pt x="823" y="412"/>
                  </a:lnTo>
                  <a:lnTo>
                    <a:pt x="827" y="423"/>
                  </a:lnTo>
                  <a:lnTo>
                    <a:pt x="835" y="433"/>
                  </a:lnTo>
                  <a:lnTo>
                    <a:pt x="844" y="445"/>
                  </a:lnTo>
                  <a:lnTo>
                    <a:pt x="852" y="456"/>
                  </a:lnTo>
                  <a:lnTo>
                    <a:pt x="856" y="467"/>
                  </a:lnTo>
                  <a:lnTo>
                    <a:pt x="852" y="480"/>
                  </a:lnTo>
                  <a:lnTo>
                    <a:pt x="844" y="494"/>
                  </a:lnTo>
                  <a:lnTo>
                    <a:pt x="835" y="505"/>
                  </a:lnTo>
                  <a:lnTo>
                    <a:pt x="826" y="517"/>
                  </a:lnTo>
                  <a:lnTo>
                    <a:pt x="822" y="530"/>
                  </a:lnTo>
                  <a:lnTo>
                    <a:pt x="823" y="541"/>
                  </a:lnTo>
                  <a:lnTo>
                    <a:pt x="829" y="550"/>
                  </a:lnTo>
                  <a:lnTo>
                    <a:pt x="835" y="556"/>
                  </a:lnTo>
                  <a:lnTo>
                    <a:pt x="840" y="563"/>
                  </a:lnTo>
                  <a:lnTo>
                    <a:pt x="843" y="571"/>
                  </a:lnTo>
                  <a:lnTo>
                    <a:pt x="842" y="579"/>
                  </a:lnTo>
                  <a:lnTo>
                    <a:pt x="839" y="588"/>
                  </a:lnTo>
                  <a:lnTo>
                    <a:pt x="834" y="600"/>
                  </a:lnTo>
                  <a:lnTo>
                    <a:pt x="826" y="614"/>
                  </a:lnTo>
                  <a:lnTo>
                    <a:pt x="813" y="630"/>
                  </a:lnTo>
                  <a:lnTo>
                    <a:pt x="796" y="648"/>
                  </a:lnTo>
                  <a:lnTo>
                    <a:pt x="774" y="668"/>
                  </a:lnTo>
                  <a:lnTo>
                    <a:pt x="757" y="683"/>
                  </a:lnTo>
                  <a:lnTo>
                    <a:pt x="737" y="700"/>
                  </a:lnTo>
                  <a:lnTo>
                    <a:pt x="717" y="717"/>
                  </a:lnTo>
                  <a:lnTo>
                    <a:pt x="698" y="733"/>
                  </a:lnTo>
                  <a:lnTo>
                    <a:pt x="679" y="750"/>
                  </a:lnTo>
                  <a:lnTo>
                    <a:pt x="662" y="765"/>
                  </a:lnTo>
                  <a:lnTo>
                    <a:pt x="649" y="776"/>
                  </a:lnTo>
                  <a:lnTo>
                    <a:pt x="637" y="786"/>
                  </a:lnTo>
                  <a:lnTo>
                    <a:pt x="631" y="792"/>
                  </a:lnTo>
                  <a:lnTo>
                    <a:pt x="628" y="795"/>
                  </a:lnTo>
                  <a:lnTo>
                    <a:pt x="233" y="795"/>
                  </a:lnTo>
                  <a:lnTo>
                    <a:pt x="50" y="642"/>
                  </a:lnTo>
                  <a:lnTo>
                    <a:pt x="47" y="626"/>
                  </a:lnTo>
                  <a:lnTo>
                    <a:pt x="46" y="607"/>
                  </a:lnTo>
                  <a:lnTo>
                    <a:pt x="44" y="590"/>
                  </a:lnTo>
                  <a:lnTo>
                    <a:pt x="42" y="577"/>
                  </a:lnTo>
                  <a:lnTo>
                    <a:pt x="35" y="570"/>
                  </a:lnTo>
                  <a:lnTo>
                    <a:pt x="25" y="559"/>
                  </a:lnTo>
                  <a:lnTo>
                    <a:pt x="13" y="549"/>
                  </a:lnTo>
                  <a:lnTo>
                    <a:pt x="4" y="537"/>
                  </a:lnTo>
                  <a:lnTo>
                    <a:pt x="0" y="524"/>
                  </a:lnTo>
                  <a:lnTo>
                    <a:pt x="3" y="515"/>
                  </a:lnTo>
                  <a:lnTo>
                    <a:pt x="9" y="505"/>
                  </a:lnTo>
                  <a:lnTo>
                    <a:pt x="17" y="499"/>
                  </a:lnTo>
                  <a:lnTo>
                    <a:pt x="25" y="492"/>
                  </a:lnTo>
                  <a:lnTo>
                    <a:pt x="30" y="486"/>
                  </a:lnTo>
                  <a:lnTo>
                    <a:pt x="33" y="479"/>
                  </a:lnTo>
                  <a:lnTo>
                    <a:pt x="30" y="469"/>
                  </a:lnTo>
                  <a:lnTo>
                    <a:pt x="24" y="457"/>
                  </a:lnTo>
                  <a:lnTo>
                    <a:pt x="16" y="443"/>
                  </a:lnTo>
                  <a:lnTo>
                    <a:pt x="8" y="427"/>
                  </a:lnTo>
                  <a:lnTo>
                    <a:pt x="3" y="411"/>
                  </a:lnTo>
                  <a:lnTo>
                    <a:pt x="0" y="397"/>
                  </a:lnTo>
                  <a:lnTo>
                    <a:pt x="4" y="382"/>
                  </a:lnTo>
                  <a:lnTo>
                    <a:pt x="10" y="372"/>
                  </a:lnTo>
                  <a:lnTo>
                    <a:pt x="18" y="364"/>
                  </a:lnTo>
                  <a:lnTo>
                    <a:pt x="25" y="356"/>
                  </a:lnTo>
                  <a:lnTo>
                    <a:pt x="29" y="347"/>
                  </a:lnTo>
                  <a:lnTo>
                    <a:pt x="27" y="338"/>
                  </a:lnTo>
                  <a:lnTo>
                    <a:pt x="21" y="326"/>
                  </a:lnTo>
                  <a:lnTo>
                    <a:pt x="14" y="313"/>
                  </a:lnTo>
                  <a:lnTo>
                    <a:pt x="8" y="300"/>
                  </a:lnTo>
                  <a:lnTo>
                    <a:pt x="5" y="288"/>
                  </a:lnTo>
                  <a:lnTo>
                    <a:pt x="8" y="275"/>
                  </a:lnTo>
                  <a:lnTo>
                    <a:pt x="14" y="262"/>
                  </a:lnTo>
                  <a:lnTo>
                    <a:pt x="21" y="249"/>
                  </a:lnTo>
                  <a:lnTo>
                    <a:pt x="27" y="237"/>
                  </a:lnTo>
                  <a:lnTo>
                    <a:pt x="30" y="225"/>
                  </a:lnTo>
                  <a:lnTo>
                    <a:pt x="29" y="216"/>
                  </a:lnTo>
                  <a:lnTo>
                    <a:pt x="24" y="207"/>
                  </a:lnTo>
                  <a:lnTo>
                    <a:pt x="17" y="198"/>
                  </a:lnTo>
                  <a:lnTo>
                    <a:pt x="9" y="187"/>
                  </a:lnTo>
                  <a:lnTo>
                    <a:pt x="4" y="175"/>
                  </a:lnTo>
                  <a:lnTo>
                    <a:pt x="0" y="161"/>
                  </a:lnTo>
                  <a:lnTo>
                    <a:pt x="0" y="147"/>
                  </a:lnTo>
                  <a:lnTo>
                    <a:pt x="0" y="127"/>
                  </a:lnTo>
                  <a:lnTo>
                    <a:pt x="1" y="105"/>
                  </a:lnTo>
                  <a:lnTo>
                    <a:pt x="3" y="80"/>
                  </a:lnTo>
                  <a:lnTo>
                    <a:pt x="4" y="56"/>
                  </a:lnTo>
                  <a:lnTo>
                    <a:pt x="5" y="34"/>
                  </a:lnTo>
                  <a:lnTo>
                    <a:pt x="7" y="16"/>
                  </a:lnTo>
                  <a:lnTo>
                    <a:pt x="7" y="4"/>
                  </a:lnTo>
                  <a:lnTo>
                    <a:pt x="7" y="0"/>
                  </a:lnTo>
                  <a:close/>
                </a:path>
              </a:pathLst>
            </a:custGeom>
            <a:solidFill>
              <a:srgbClr val="00000C"/>
            </a:solidFill>
            <a:ln w="0">
              <a:solidFill>
                <a:srgbClr val="00000C"/>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4" name="Freeform 431">
              <a:extLst>
                <a:ext uri="{FF2B5EF4-FFF2-40B4-BE49-F238E27FC236}">
                  <a16:creationId xmlns:a16="http://schemas.microsoft.com/office/drawing/2014/main" id="{AB3F1B65-08B4-CE6A-73C0-83E8B25B353E}"/>
                </a:ext>
              </a:extLst>
            </p:cNvPr>
            <p:cNvSpPr>
              <a:spLocks/>
            </p:cNvSpPr>
            <p:nvPr/>
          </p:nvSpPr>
          <p:spPr bwMode="auto">
            <a:xfrm>
              <a:off x="4024042" y="3855244"/>
              <a:ext cx="427435" cy="59531"/>
            </a:xfrm>
            <a:custGeom>
              <a:avLst/>
              <a:gdLst>
                <a:gd name="T0" fmla="*/ 0 w 359"/>
                <a:gd name="T1" fmla="*/ 0 h 50"/>
                <a:gd name="T2" fmla="*/ 359 w 359"/>
                <a:gd name="T3" fmla="*/ 0 h 50"/>
                <a:gd name="T4" fmla="*/ 357 w 359"/>
                <a:gd name="T5" fmla="*/ 3 h 50"/>
                <a:gd name="T6" fmla="*/ 353 w 359"/>
                <a:gd name="T7" fmla="*/ 8 h 50"/>
                <a:gd name="T8" fmla="*/ 345 w 359"/>
                <a:gd name="T9" fmla="*/ 16 h 50"/>
                <a:gd name="T10" fmla="*/ 338 w 359"/>
                <a:gd name="T11" fmla="*/ 25 h 50"/>
                <a:gd name="T12" fmla="*/ 328 w 359"/>
                <a:gd name="T13" fmla="*/ 34 h 50"/>
                <a:gd name="T14" fmla="*/ 318 w 359"/>
                <a:gd name="T15" fmla="*/ 42 h 50"/>
                <a:gd name="T16" fmla="*/ 309 w 359"/>
                <a:gd name="T17" fmla="*/ 47 h 50"/>
                <a:gd name="T18" fmla="*/ 301 w 359"/>
                <a:gd name="T19" fmla="*/ 50 h 50"/>
                <a:gd name="T20" fmla="*/ 275 w 359"/>
                <a:gd name="T21" fmla="*/ 50 h 50"/>
                <a:gd name="T22" fmla="*/ 252 w 359"/>
                <a:gd name="T23" fmla="*/ 50 h 50"/>
                <a:gd name="T24" fmla="*/ 226 w 359"/>
                <a:gd name="T25" fmla="*/ 50 h 50"/>
                <a:gd name="T26" fmla="*/ 67 w 359"/>
                <a:gd name="T27" fmla="*/ 50 h 50"/>
                <a:gd name="T28" fmla="*/ 59 w 359"/>
                <a:gd name="T29" fmla="*/ 47 h 50"/>
                <a:gd name="T30" fmla="*/ 50 w 359"/>
                <a:gd name="T31" fmla="*/ 42 h 50"/>
                <a:gd name="T32" fmla="*/ 38 w 359"/>
                <a:gd name="T33" fmla="*/ 34 h 50"/>
                <a:gd name="T34" fmla="*/ 27 w 359"/>
                <a:gd name="T35" fmla="*/ 25 h 50"/>
                <a:gd name="T36" fmla="*/ 17 w 359"/>
                <a:gd name="T37" fmla="*/ 16 h 50"/>
                <a:gd name="T38" fmla="*/ 8 w 359"/>
                <a:gd name="T39" fmla="*/ 8 h 50"/>
                <a:gd name="T40" fmla="*/ 2 w 359"/>
                <a:gd name="T41" fmla="*/ 3 h 50"/>
                <a:gd name="T42" fmla="*/ 0 w 359"/>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50">
                  <a:moveTo>
                    <a:pt x="0" y="0"/>
                  </a:moveTo>
                  <a:lnTo>
                    <a:pt x="359" y="0"/>
                  </a:lnTo>
                  <a:lnTo>
                    <a:pt x="357" y="3"/>
                  </a:lnTo>
                  <a:lnTo>
                    <a:pt x="353" y="8"/>
                  </a:lnTo>
                  <a:lnTo>
                    <a:pt x="345" y="16"/>
                  </a:lnTo>
                  <a:lnTo>
                    <a:pt x="338" y="25"/>
                  </a:lnTo>
                  <a:lnTo>
                    <a:pt x="328" y="34"/>
                  </a:lnTo>
                  <a:lnTo>
                    <a:pt x="318" y="42"/>
                  </a:lnTo>
                  <a:lnTo>
                    <a:pt x="309" y="47"/>
                  </a:lnTo>
                  <a:lnTo>
                    <a:pt x="301" y="50"/>
                  </a:lnTo>
                  <a:lnTo>
                    <a:pt x="275" y="50"/>
                  </a:lnTo>
                  <a:lnTo>
                    <a:pt x="252" y="50"/>
                  </a:lnTo>
                  <a:lnTo>
                    <a:pt x="226" y="50"/>
                  </a:lnTo>
                  <a:lnTo>
                    <a:pt x="67" y="50"/>
                  </a:lnTo>
                  <a:lnTo>
                    <a:pt x="59" y="47"/>
                  </a:lnTo>
                  <a:lnTo>
                    <a:pt x="50" y="42"/>
                  </a:lnTo>
                  <a:lnTo>
                    <a:pt x="38" y="34"/>
                  </a:lnTo>
                  <a:lnTo>
                    <a:pt x="27" y="25"/>
                  </a:lnTo>
                  <a:lnTo>
                    <a:pt x="17" y="16"/>
                  </a:lnTo>
                  <a:lnTo>
                    <a:pt x="8" y="8"/>
                  </a:lnTo>
                  <a:lnTo>
                    <a:pt x="2" y="3"/>
                  </a:lnTo>
                  <a:lnTo>
                    <a:pt x="0" y="0"/>
                  </a:lnTo>
                  <a:close/>
                </a:path>
              </a:pathLst>
            </a:custGeom>
            <a:solidFill>
              <a:srgbClr val="00000C"/>
            </a:solidFill>
            <a:ln w="0">
              <a:solidFill>
                <a:srgbClr val="00000C"/>
              </a:solid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C835E5C2-A292-EAF3-E880-52E03CE41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917" y="1120378"/>
              <a:ext cx="228600" cy="228600"/>
            </a:xfrm>
            <a:prstGeom prst="rect">
              <a:avLst/>
            </a:prstGeom>
          </p:spPr>
        </p:pic>
        <p:pic>
          <p:nvPicPr>
            <p:cNvPr id="16" name="Picture 15">
              <a:extLst>
                <a:ext uri="{FF2B5EF4-FFF2-40B4-BE49-F238E27FC236}">
                  <a16:creationId xmlns:a16="http://schemas.microsoft.com/office/drawing/2014/main" id="{7FECC3CB-81AA-96D7-593F-70441D08F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035" y="1829487"/>
              <a:ext cx="228600" cy="228600"/>
            </a:xfrm>
            <a:prstGeom prst="rect">
              <a:avLst/>
            </a:prstGeom>
          </p:spPr>
        </p:pic>
        <p:pic>
          <p:nvPicPr>
            <p:cNvPr id="17" name="Picture 16">
              <a:extLst>
                <a:ext uri="{FF2B5EF4-FFF2-40B4-BE49-F238E27FC236}">
                  <a16:creationId xmlns:a16="http://schemas.microsoft.com/office/drawing/2014/main" id="{E8E9BE88-95D9-4870-F83B-588235C47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151" y="1036666"/>
              <a:ext cx="228600" cy="228600"/>
            </a:xfrm>
            <a:prstGeom prst="rect">
              <a:avLst/>
            </a:prstGeom>
          </p:spPr>
        </p:pic>
        <p:pic>
          <p:nvPicPr>
            <p:cNvPr id="18" name="Picture 17">
              <a:extLst>
                <a:ext uri="{FF2B5EF4-FFF2-40B4-BE49-F238E27FC236}">
                  <a16:creationId xmlns:a16="http://schemas.microsoft.com/office/drawing/2014/main" id="{EAB11DB8-7245-E68B-1B79-F325A8429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8494" y="1829487"/>
              <a:ext cx="228600" cy="228600"/>
            </a:xfrm>
            <a:prstGeom prst="rect">
              <a:avLst/>
            </a:prstGeom>
          </p:spPr>
        </p:pic>
        <p:pic>
          <p:nvPicPr>
            <p:cNvPr id="19" name="Picture 18">
              <a:extLst>
                <a:ext uri="{FF2B5EF4-FFF2-40B4-BE49-F238E27FC236}">
                  <a16:creationId xmlns:a16="http://schemas.microsoft.com/office/drawing/2014/main" id="{8A28E259-838E-5C88-1167-19FABF18FD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3978" y="1006078"/>
              <a:ext cx="228600" cy="228600"/>
            </a:xfrm>
            <a:prstGeom prst="rect">
              <a:avLst/>
            </a:prstGeom>
          </p:spPr>
        </p:pic>
        <p:pic>
          <p:nvPicPr>
            <p:cNvPr id="20" name="Picture 19">
              <a:extLst>
                <a:ext uri="{FF2B5EF4-FFF2-40B4-BE49-F238E27FC236}">
                  <a16:creationId xmlns:a16="http://schemas.microsoft.com/office/drawing/2014/main" id="{1A6313BA-002E-41E9-5B72-A902C54741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4517" y="2478881"/>
              <a:ext cx="228600" cy="228600"/>
            </a:xfrm>
            <a:prstGeom prst="rect">
              <a:avLst/>
            </a:prstGeom>
          </p:spPr>
        </p:pic>
        <p:pic>
          <p:nvPicPr>
            <p:cNvPr id="21" name="Picture 20">
              <a:extLst>
                <a:ext uri="{FF2B5EF4-FFF2-40B4-BE49-F238E27FC236}">
                  <a16:creationId xmlns:a16="http://schemas.microsoft.com/office/drawing/2014/main" id="{D9E93A84-DC6E-2EC6-086C-16F14E7DE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7385" y="1283494"/>
              <a:ext cx="228600" cy="228600"/>
            </a:xfrm>
            <a:prstGeom prst="rect">
              <a:avLst/>
            </a:prstGeom>
          </p:spPr>
        </p:pic>
        <p:pic>
          <p:nvPicPr>
            <p:cNvPr id="22" name="Picture 21">
              <a:extLst>
                <a:ext uri="{FF2B5EF4-FFF2-40B4-BE49-F238E27FC236}">
                  <a16:creationId xmlns:a16="http://schemas.microsoft.com/office/drawing/2014/main" id="{CD8222C6-DED1-CF86-BCA3-4AE106043A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0493" y="290206"/>
              <a:ext cx="228600" cy="228600"/>
            </a:xfrm>
            <a:prstGeom prst="rect">
              <a:avLst/>
            </a:prstGeom>
          </p:spPr>
        </p:pic>
        <p:sp>
          <p:nvSpPr>
            <p:cNvPr id="27" name="TextBox 26">
              <a:extLst>
                <a:ext uri="{FF2B5EF4-FFF2-40B4-BE49-F238E27FC236}">
                  <a16:creationId xmlns:a16="http://schemas.microsoft.com/office/drawing/2014/main" id="{9AB75AC5-703C-54E6-F3D6-A8F1E6746A54}"/>
                </a:ext>
              </a:extLst>
            </p:cNvPr>
            <p:cNvSpPr txBox="1"/>
            <p:nvPr/>
          </p:nvSpPr>
          <p:spPr>
            <a:xfrm>
              <a:off x="325557" y="765462"/>
              <a:ext cx="2774560" cy="592714"/>
            </a:xfrm>
            <a:prstGeom prst="rect">
              <a:avLst/>
            </a:prstGeom>
            <a:solidFill>
              <a:sysClr val="window" lastClr="FFFFFF"/>
            </a:solidFill>
            <a:ln w="12700" cap="flat" cmpd="sng" algn="ctr">
              <a:solidFill>
                <a:srgbClr val="4EA72E"/>
              </a:solidFill>
              <a:prstDash val="solid"/>
              <a:miter lim="800000"/>
            </a:ln>
            <a:effectLst/>
          </p:spPr>
          <p:txBody>
            <a:bodyPr wrap="square" rtlCol="0">
              <a:noAutofit/>
            </a:bodyPr>
            <a:lstStyle/>
            <a:p>
              <a:pPr marL="0" marR="0">
                <a:spcBef>
                  <a:spcPts val="0"/>
                </a:spcBef>
                <a:spcAft>
                  <a:spcPts val="0"/>
                </a:spcAft>
              </a:pPr>
              <a:r>
                <a:rPr lang="en-US" sz="1400" b="1" kern="1200" dirty="0">
                  <a:solidFill>
                    <a:srgbClr val="7030A0"/>
                  </a:solidFill>
                  <a:effectLst/>
                  <a:latin typeface="Times New Roman" panose="02020603050405020304" pitchFamily="18" charset="0"/>
                  <a:ea typeface="Open Sans" panose="020B0606030504020204" pitchFamily="34" charset="0"/>
                  <a:cs typeface="Times New Roman" panose="02020603050405020304" pitchFamily="18" charset="0"/>
                </a:rPr>
                <a:t>3. ADAPTING THE </a:t>
              </a:r>
              <a:r>
                <a:rPr lang="en-US" sz="1400" b="1" kern="1200" dirty="0" err="1">
                  <a:solidFill>
                    <a:srgbClr val="7030A0"/>
                  </a:solidFill>
                  <a:effectLst/>
                  <a:latin typeface="Times New Roman" panose="02020603050405020304" pitchFamily="18" charset="0"/>
                  <a:ea typeface="Open Sans" panose="020B0606030504020204" pitchFamily="34" charset="0"/>
                  <a:cs typeface="Times New Roman" panose="02020603050405020304" pitchFamily="18" charset="0"/>
                </a:rPr>
                <a:t>DPoA</a:t>
              </a:r>
              <a:r>
                <a:rPr lang="en-US" sz="1400" b="1" kern="1200" dirty="0">
                  <a:solidFill>
                    <a:srgbClr val="7030A0"/>
                  </a:solidFill>
                  <a:effectLst/>
                  <a:latin typeface="Times New Roman" panose="02020603050405020304" pitchFamily="18" charset="0"/>
                  <a:ea typeface="Open Sans" panose="020B0606030504020204" pitchFamily="34" charset="0"/>
                  <a:cs typeface="Times New Roman" panose="02020603050405020304" pitchFamily="18" charset="0"/>
                </a:rPr>
                <a:t> TO NATIONAL, SUBNATIONAL AND LOCAL CONTEXTS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1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C80B-575A-AA92-7DDB-B91D64BBFBD0}"/>
              </a:ext>
            </a:extLst>
          </p:cNvPr>
          <p:cNvSpPr>
            <a:spLocks noGrp="1"/>
          </p:cNvSpPr>
          <p:nvPr>
            <p:ph type="title"/>
          </p:nvPr>
        </p:nvSpPr>
        <p:spPr/>
        <p:txBody>
          <a:bodyPr/>
          <a:lstStyle/>
          <a:p>
            <a:r>
              <a:rPr lang="en-US" dirty="0"/>
              <a:t>Prioritized DPoA Targets and Indicators</a:t>
            </a:r>
          </a:p>
        </p:txBody>
      </p:sp>
      <p:sp>
        <p:nvSpPr>
          <p:cNvPr id="3" name="Content Placeholder 2">
            <a:extLst>
              <a:ext uri="{FF2B5EF4-FFF2-40B4-BE49-F238E27FC236}">
                <a16:creationId xmlns:a16="http://schemas.microsoft.com/office/drawing/2014/main" id="{B40F5B58-886E-CC80-4B35-D476D0ABB9CD}"/>
              </a:ext>
            </a:extLst>
          </p:cNvPr>
          <p:cNvSpPr>
            <a:spLocks noGrp="1"/>
          </p:cNvSpPr>
          <p:nvPr>
            <p:ph idx="1"/>
          </p:nvPr>
        </p:nvSpPr>
        <p:spPr>
          <a:xfrm>
            <a:off x="838200" y="1825625"/>
            <a:ext cx="3554896" cy="4351338"/>
          </a:xfrm>
        </p:spPr>
        <p:txBody>
          <a:bodyPr>
            <a:normAutofit fontScale="70000" lnSpcReduction="20000"/>
          </a:bodyPr>
          <a:lstStyle/>
          <a:p>
            <a:pPr marL="0" indent="0">
              <a:buNone/>
            </a:pPr>
            <a:endParaRPr lang="en-US" dirty="0"/>
          </a:p>
          <a:p>
            <a:r>
              <a:rPr lang="en-US" dirty="0">
                <a:latin typeface="Times New Roman" panose="02020603050405020304" pitchFamily="18" charset="0"/>
                <a:cs typeface="Times New Roman" panose="02020603050405020304" pitchFamily="18" charset="0"/>
              </a:rPr>
              <a:t>The Roadmap distils priority targets and actions from the full list that can enable accelerated implementation of the Programme of Action and lead to concrete deliverables in </a:t>
            </a:r>
            <a:r>
              <a:rPr lang="en-US" dirty="0" err="1">
                <a:latin typeface="Times New Roman" panose="02020603050405020304" pitchFamily="18" charset="0"/>
                <a:cs typeface="Times New Roman" panose="02020603050405020304" pitchFamily="18" charset="0"/>
              </a:rPr>
              <a:t>favour</a:t>
            </a:r>
            <a:r>
              <a:rPr lang="en-US" dirty="0">
                <a:latin typeface="Times New Roman" panose="02020603050405020304" pitchFamily="18" charset="0"/>
                <a:cs typeface="Times New Roman" panose="02020603050405020304" pitchFamily="18" charset="0"/>
              </a:rPr>
              <a:t> of LDCs. </a:t>
            </a:r>
          </a:p>
          <a:p>
            <a:endParaRPr lang="en-US" dirty="0">
              <a:latin typeface="Times New Roman" panose="02020603050405020304" pitchFamily="18" charset="0"/>
              <a:cs typeface="Times New Roman" panose="02020603050405020304" pitchFamily="18" charset="0"/>
            </a:endParaRPr>
          </a:p>
          <a:p>
            <a:r>
              <a:rPr lang="en-US" dirty="0">
                <a:solidFill>
                  <a:schemeClr val="accent1"/>
                </a:solidFill>
                <a:latin typeface="Times New Roman" panose="02020603050405020304" pitchFamily="18" charset="0"/>
                <a:cs typeface="Times New Roman" panose="02020603050405020304" pitchFamily="18" charset="0"/>
              </a:rPr>
              <a:t>The Roadmap prioritizes 35 targets and 45 indicators, with a particular focus on those that are unique to LDCs and complement the SDGs. </a:t>
            </a:r>
          </a:p>
          <a:p>
            <a:endParaRPr lang="en-US" dirty="0"/>
          </a:p>
          <a:p>
            <a:endParaRPr lang="en-US" dirty="0"/>
          </a:p>
        </p:txBody>
      </p:sp>
      <p:graphicFrame>
        <p:nvGraphicFramePr>
          <p:cNvPr id="4" name="Content Placeholder 3">
            <a:extLst>
              <a:ext uri="{FF2B5EF4-FFF2-40B4-BE49-F238E27FC236}">
                <a16:creationId xmlns:a16="http://schemas.microsoft.com/office/drawing/2014/main" id="{CCAF39F4-7B03-469E-7D8D-9F7BE2D664FD}"/>
              </a:ext>
            </a:extLst>
          </p:cNvPr>
          <p:cNvGraphicFramePr>
            <a:graphicFrameLocks/>
          </p:cNvGraphicFramePr>
          <p:nvPr>
            <p:extLst>
              <p:ext uri="{D42A27DB-BD31-4B8C-83A1-F6EECF244321}">
                <p14:modId xmlns:p14="http://schemas.microsoft.com/office/powerpoint/2010/main" val="2154500519"/>
              </p:ext>
            </p:extLst>
          </p:nvPr>
        </p:nvGraphicFramePr>
        <p:xfrm>
          <a:off x="4562061" y="1690688"/>
          <a:ext cx="6791739" cy="39358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9700D8B-9667-C31B-EFD6-B121C24E340B}"/>
              </a:ext>
            </a:extLst>
          </p:cNvPr>
          <p:cNvSpPr txBox="1"/>
          <p:nvPr/>
        </p:nvSpPr>
        <p:spPr>
          <a:xfrm>
            <a:off x="2136913" y="5317436"/>
            <a:ext cx="9312965" cy="1138773"/>
          </a:xfrm>
          <a:prstGeom prst="rect">
            <a:avLst/>
          </a:prstGeom>
          <a:noFill/>
        </p:spPr>
        <p:txBody>
          <a:bodyPr wrap="square">
            <a:spAutoFit/>
          </a:bodyPr>
          <a:lstStyle/>
          <a:p>
            <a:pPr marL="0"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Source: UN-OHRLLS (2024) - Roadmap for the implementation of the Doha Programme of Action for the Least Developed Countries</a:t>
            </a:r>
            <a:r>
              <a:rPr lang="en-US" dirty="0">
                <a:effectLst/>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Available at </a:t>
            </a:r>
            <a:r>
              <a:rPr lang="en-US" sz="1200" u="sng" kern="100" dirty="0">
                <a:solidFill>
                  <a:srgbClr val="467886"/>
                </a:solidFill>
                <a:effectLst/>
                <a:latin typeface="Calibri" panose="020F0502020204030204" pitchFamily="34" charset="0"/>
                <a:ea typeface="Times New Roman" panose="02020603050405020304" pitchFamily="18" charset="0"/>
                <a:cs typeface="Calibri" panose="020F0502020204030204" pitchFamily="34" charset="0"/>
                <a:hlinkClick r:id="rId3"/>
              </a:rPr>
              <a:t>https://www.un.org/ohrlls/sites/www.un.org.ohrlls/files/dpoa_roadmap_2024_draft.pdf</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41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AF47-78B3-AF80-65F7-9AD53FF08FD5}"/>
              </a:ext>
            </a:extLst>
          </p:cNvPr>
          <p:cNvSpPr>
            <a:spLocks noGrp="1"/>
          </p:cNvSpPr>
          <p:nvPr>
            <p:ph type="title"/>
          </p:nvPr>
        </p:nvSpPr>
        <p:spPr/>
        <p:txBody>
          <a:bodyPr/>
          <a:lstStyle/>
          <a:p>
            <a:r>
              <a:rPr lang="en-US" dirty="0"/>
              <a:t>Steps in Aligning the NDPs and Policies with the </a:t>
            </a:r>
            <a:r>
              <a:rPr lang="en-US" dirty="0" err="1"/>
              <a:t>DPoA</a:t>
            </a:r>
            <a:endParaRPr lang="en-US" dirty="0"/>
          </a:p>
        </p:txBody>
      </p:sp>
      <p:sp>
        <p:nvSpPr>
          <p:cNvPr id="3" name="Content Placeholder 2">
            <a:extLst>
              <a:ext uri="{FF2B5EF4-FFF2-40B4-BE49-F238E27FC236}">
                <a16:creationId xmlns:a16="http://schemas.microsoft.com/office/drawing/2014/main" id="{CCDE230E-DFDD-859B-9AA2-C723DA10A9C9}"/>
              </a:ext>
            </a:extLst>
          </p:cNvPr>
          <p:cNvSpPr>
            <a:spLocks noGrp="1"/>
          </p:cNvSpPr>
          <p:nvPr>
            <p:ph idx="1"/>
          </p:nvPr>
        </p:nvSpPr>
        <p:spPr>
          <a:xfrm>
            <a:off x="907774" y="1835564"/>
            <a:ext cx="10515600" cy="4351338"/>
          </a:xfrm>
        </p:spPr>
        <p:txBody>
          <a:bodyPr>
            <a:normAutofit/>
          </a:bodyPr>
          <a:lstStyle/>
          <a:p>
            <a:r>
              <a:rPr lang="en-US" dirty="0">
                <a:solidFill>
                  <a:schemeClr val="accent1"/>
                </a:solidFill>
              </a:rPr>
              <a:t>Determine which policies are sectoral and national.</a:t>
            </a:r>
          </a:p>
          <a:p>
            <a:pPr marL="0" indent="0">
              <a:buNone/>
            </a:pPr>
            <a:endParaRPr lang="en-US" dirty="0">
              <a:solidFill>
                <a:schemeClr val="accent1"/>
              </a:solidFill>
            </a:endParaRPr>
          </a:p>
          <a:p>
            <a:r>
              <a:rPr lang="en-US" dirty="0">
                <a:solidFill>
                  <a:schemeClr val="accent1"/>
                </a:solidFill>
              </a:rPr>
              <a:t>Outline targets, goals (commitments) or indicators (alignment levels).</a:t>
            </a:r>
          </a:p>
          <a:p>
            <a:pPr marL="0" indent="0">
              <a:buNone/>
            </a:pPr>
            <a:r>
              <a:rPr lang="en-US" dirty="0">
                <a:solidFill>
                  <a:schemeClr val="accent1"/>
                </a:solidFill>
              </a:rPr>
              <a:t> </a:t>
            </a:r>
            <a:endParaRPr lang="en-US" dirty="0"/>
          </a:p>
          <a:p>
            <a:r>
              <a:rPr lang="en-US" dirty="0">
                <a:solidFill>
                  <a:schemeClr val="accent1"/>
                </a:solidFill>
              </a:rPr>
              <a:t>Compare the targets or the indicators in the </a:t>
            </a:r>
            <a:r>
              <a:rPr lang="en-US" dirty="0" err="1">
                <a:solidFill>
                  <a:schemeClr val="accent1"/>
                </a:solidFill>
              </a:rPr>
              <a:t>DPoA</a:t>
            </a:r>
            <a:r>
              <a:rPr lang="en-US" dirty="0">
                <a:solidFill>
                  <a:schemeClr val="accent1"/>
                </a:solidFill>
              </a:rPr>
              <a:t> with the policy or plan document targets and indicators.</a:t>
            </a:r>
          </a:p>
        </p:txBody>
      </p:sp>
    </p:spTree>
    <p:extLst>
      <p:ext uri="{BB962C8B-B14F-4D97-AF65-F5344CB8AC3E}">
        <p14:creationId xmlns:p14="http://schemas.microsoft.com/office/powerpoint/2010/main" val="178713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5298-6607-6C25-25F2-6570B3BD0C1F}"/>
              </a:ext>
            </a:extLst>
          </p:cNvPr>
          <p:cNvSpPr>
            <a:spLocks noGrp="1"/>
          </p:cNvSpPr>
          <p:nvPr>
            <p:ph type="title"/>
          </p:nvPr>
        </p:nvSpPr>
        <p:spPr/>
        <p:txBody>
          <a:bodyPr/>
          <a:lstStyle/>
          <a:p>
            <a:r>
              <a:rPr lang="en-US" dirty="0"/>
              <a:t>Steps in Aligning the NDPs and Policies with the </a:t>
            </a:r>
            <a:r>
              <a:rPr lang="en-US" dirty="0" err="1"/>
              <a:t>DPoA</a:t>
            </a:r>
            <a:endParaRPr lang="en-US" dirty="0"/>
          </a:p>
        </p:txBody>
      </p:sp>
      <p:sp>
        <p:nvSpPr>
          <p:cNvPr id="3" name="Content Placeholder 2">
            <a:extLst>
              <a:ext uri="{FF2B5EF4-FFF2-40B4-BE49-F238E27FC236}">
                <a16:creationId xmlns:a16="http://schemas.microsoft.com/office/drawing/2014/main" id="{901B6F6D-FE43-2EDB-1C1B-9FB371BF6B9E}"/>
              </a:ext>
            </a:extLst>
          </p:cNvPr>
          <p:cNvSpPr>
            <a:spLocks noGrp="1"/>
          </p:cNvSpPr>
          <p:nvPr>
            <p:ph idx="1"/>
          </p:nvPr>
        </p:nvSpPr>
        <p:spPr/>
        <p:txBody>
          <a:bodyPr>
            <a:normAutofit/>
          </a:bodyPr>
          <a:lstStyle/>
          <a:p>
            <a:endParaRPr lang="en-US" dirty="0"/>
          </a:p>
          <a:p>
            <a:r>
              <a:rPr lang="en-US" dirty="0">
                <a:solidFill>
                  <a:schemeClr val="accent1"/>
                </a:solidFill>
              </a:rPr>
              <a:t>Tick or indicate where there is similarity or commonality.</a:t>
            </a:r>
          </a:p>
          <a:p>
            <a:pPr marL="0" indent="0">
              <a:buNone/>
            </a:pPr>
            <a:endParaRPr lang="en-US" dirty="0">
              <a:solidFill>
                <a:schemeClr val="accent1"/>
              </a:solidFill>
            </a:endParaRPr>
          </a:p>
          <a:p>
            <a:r>
              <a:rPr lang="en-US" dirty="0">
                <a:solidFill>
                  <a:schemeClr val="accent1"/>
                </a:solidFill>
              </a:rPr>
              <a:t>Where gaps and convergences are identified</a:t>
            </a:r>
            <a:r>
              <a:rPr lang="en-US" dirty="0"/>
              <a:t>, the country policymakers could propose steps to better incorporate the </a:t>
            </a:r>
            <a:r>
              <a:rPr lang="en-US" dirty="0" err="1"/>
              <a:t>DPoA</a:t>
            </a:r>
            <a:r>
              <a:rPr lang="en-US" dirty="0"/>
              <a:t> into national frameworks. </a:t>
            </a:r>
          </a:p>
          <a:p>
            <a:endParaRPr lang="en-US" dirty="0"/>
          </a:p>
        </p:txBody>
      </p:sp>
    </p:spTree>
    <p:extLst>
      <p:ext uri="{BB962C8B-B14F-4D97-AF65-F5344CB8AC3E}">
        <p14:creationId xmlns:p14="http://schemas.microsoft.com/office/powerpoint/2010/main" val="181704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F867-8EB9-3450-9CA8-B61A95E641A8}"/>
              </a:ext>
            </a:extLst>
          </p:cNvPr>
          <p:cNvSpPr>
            <a:spLocks noGrp="1"/>
          </p:cNvSpPr>
          <p:nvPr>
            <p:ph type="title"/>
          </p:nvPr>
        </p:nvSpPr>
        <p:spPr/>
        <p:txBody>
          <a:bodyPr/>
          <a:lstStyle/>
          <a:p>
            <a:r>
              <a:rPr lang="en-US" dirty="0"/>
              <a:t>Mainstreaming the </a:t>
            </a:r>
            <a:r>
              <a:rPr lang="en-US" dirty="0" err="1"/>
              <a:t>DPoA</a:t>
            </a:r>
            <a:r>
              <a:rPr lang="en-US" dirty="0"/>
              <a:t> into National Development Plans (NDPs)</a:t>
            </a:r>
          </a:p>
        </p:txBody>
      </p:sp>
      <p:pic>
        <p:nvPicPr>
          <p:cNvPr id="5" name="Content Placeholder 4">
            <a:extLst>
              <a:ext uri="{FF2B5EF4-FFF2-40B4-BE49-F238E27FC236}">
                <a16:creationId xmlns:a16="http://schemas.microsoft.com/office/drawing/2014/main" id="{098F0781-100D-BD86-4FCF-FC99AE8FC691}"/>
              </a:ext>
            </a:extLst>
          </p:cNvPr>
          <p:cNvPicPr>
            <a:picLocks noGrp="1" noChangeAspect="1"/>
          </p:cNvPicPr>
          <p:nvPr>
            <p:ph idx="1"/>
          </p:nvPr>
        </p:nvPicPr>
        <p:blipFill>
          <a:blip r:embed="rId2"/>
          <a:stretch>
            <a:fillRect/>
          </a:stretch>
        </p:blipFill>
        <p:spPr>
          <a:xfrm>
            <a:off x="1500810" y="1948070"/>
            <a:ext cx="9223512" cy="4134678"/>
          </a:xfrm>
          <a:prstGeom prst="rect">
            <a:avLst/>
          </a:prstGeom>
        </p:spPr>
      </p:pic>
      <p:sp>
        <p:nvSpPr>
          <p:cNvPr id="6" name="Arrow: Right 5">
            <a:extLst>
              <a:ext uri="{FF2B5EF4-FFF2-40B4-BE49-F238E27FC236}">
                <a16:creationId xmlns:a16="http://schemas.microsoft.com/office/drawing/2014/main" id="{00C5358B-64B9-07B8-56EA-9446564C1FE9}"/>
              </a:ext>
            </a:extLst>
          </p:cNvPr>
          <p:cNvSpPr/>
          <p:nvPr/>
        </p:nvSpPr>
        <p:spPr bwMode="auto">
          <a:xfrm>
            <a:off x="5148470" y="3584633"/>
            <a:ext cx="854765" cy="483870"/>
          </a:xfrm>
          <a:prstGeom prst="rightArrow">
            <a:avLst>
              <a:gd name="adj1" fmla="val 50000"/>
              <a:gd name="adj2" fmla="val 100000"/>
            </a:avLst>
          </a:prstGeom>
          <a:solidFill>
            <a:srgbClr val="156082">
              <a:lumMod val="40000"/>
              <a:lumOff val="60000"/>
            </a:srgbClr>
          </a:solidFill>
          <a:ln w="25400" cap="flat" cmpd="sng" algn="ctr">
            <a:solidFill>
              <a:srgbClr val="156082">
                <a:lumMod val="60000"/>
                <a:lumOff val="40000"/>
              </a:srgbClr>
            </a:solidFill>
            <a:prstDash val="solid"/>
            <a:round/>
            <a:headEnd type="none" w="med" len="med"/>
            <a:tailEnd type="none" w="med" len="med"/>
          </a:ln>
          <a:effectLst>
            <a:outerShdw dist="23000" dir="5400000" algn="ctr" rotWithShape="0">
              <a:srgbClr val="000000">
                <a:alpha val="34999"/>
              </a:srgbClr>
            </a:outerShdw>
          </a:effectLst>
        </p:spPr>
        <p:txBody>
          <a:bodyPr wrap="square" lIns="45720" rIns="45720" anchor="ctr">
            <a:spAutoFit/>
          </a:bodyPr>
          <a:lstStyle/>
          <a:p>
            <a:endParaRPr lang="en-US"/>
          </a:p>
        </p:txBody>
      </p:sp>
    </p:spTree>
    <p:extLst>
      <p:ext uri="{BB962C8B-B14F-4D97-AF65-F5344CB8AC3E}">
        <p14:creationId xmlns:p14="http://schemas.microsoft.com/office/powerpoint/2010/main" val="2558145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3D3F-7CD6-3662-458E-947D0FB9E7A0}"/>
              </a:ext>
            </a:extLst>
          </p:cNvPr>
          <p:cNvSpPr>
            <a:spLocks noGrp="1"/>
          </p:cNvSpPr>
          <p:nvPr>
            <p:ph type="title"/>
          </p:nvPr>
        </p:nvSpPr>
        <p:spPr/>
        <p:txBody>
          <a:bodyPr/>
          <a:lstStyle/>
          <a:p>
            <a:r>
              <a:rPr lang="en-US" dirty="0"/>
              <a:t>Malawi’s National Development Plan (2021-2030) and the </a:t>
            </a:r>
            <a:r>
              <a:rPr lang="en-US" dirty="0" err="1"/>
              <a:t>DPoA</a:t>
            </a:r>
            <a:r>
              <a:rPr lang="en-US" dirty="0"/>
              <a:t> (2022-2031)</a:t>
            </a:r>
          </a:p>
        </p:txBody>
      </p:sp>
      <p:graphicFrame>
        <p:nvGraphicFramePr>
          <p:cNvPr id="4" name="Content Placeholder 3">
            <a:extLst>
              <a:ext uri="{FF2B5EF4-FFF2-40B4-BE49-F238E27FC236}">
                <a16:creationId xmlns:a16="http://schemas.microsoft.com/office/drawing/2014/main" id="{6F9256BA-9CD0-10ED-0ECF-07BFAF8C207A}"/>
              </a:ext>
            </a:extLst>
          </p:cNvPr>
          <p:cNvGraphicFramePr>
            <a:graphicFrameLocks noGrp="1"/>
          </p:cNvGraphicFramePr>
          <p:nvPr>
            <p:ph idx="1"/>
            <p:extLst>
              <p:ext uri="{D42A27DB-BD31-4B8C-83A1-F6EECF244321}">
                <p14:modId xmlns:p14="http://schemas.microsoft.com/office/powerpoint/2010/main" val="451660907"/>
              </p:ext>
            </p:extLst>
          </p:nvPr>
        </p:nvGraphicFramePr>
        <p:xfrm>
          <a:off x="1013791" y="1842294"/>
          <a:ext cx="10340009" cy="3729720"/>
        </p:xfrm>
        <a:graphic>
          <a:graphicData uri="http://schemas.openxmlformats.org/drawingml/2006/table">
            <a:tbl>
              <a:tblPr firstRow="1" firstCol="1" lastRow="1" lastCol="1" bandRow="1" bandCol="1"/>
              <a:tblGrid>
                <a:gridCol w="1875416">
                  <a:extLst>
                    <a:ext uri="{9D8B030D-6E8A-4147-A177-3AD203B41FA5}">
                      <a16:colId xmlns:a16="http://schemas.microsoft.com/office/drawing/2014/main" val="540183061"/>
                    </a:ext>
                  </a:extLst>
                </a:gridCol>
                <a:gridCol w="2479538">
                  <a:extLst>
                    <a:ext uri="{9D8B030D-6E8A-4147-A177-3AD203B41FA5}">
                      <a16:colId xmlns:a16="http://schemas.microsoft.com/office/drawing/2014/main" val="4183757351"/>
                    </a:ext>
                  </a:extLst>
                </a:gridCol>
                <a:gridCol w="2035905">
                  <a:extLst>
                    <a:ext uri="{9D8B030D-6E8A-4147-A177-3AD203B41FA5}">
                      <a16:colId xmlns:a16="http://schemas.microsoft.com/office/drawing/2014/main" val="3844327248"/>
                    </a:ext>
                  </a:extLst>
                </a:gridCol>
                <a:gridCol w="1627807">
                  <a:extLst>
                    <a:ext uri="{9D8B030D-6E8A-4147-A177-3AD203B41FA5}">
                      <a16:colId xmlns:a16="http://schemas.microsoft.com/office/drawing/2014/main" val="2922898459"/>
                    </a:ext>
                  </a:extLst>
                </a:gridCol>
                <a:gridCol w="2321343">
                  <a:extLst>
                    <a:ext uri="{9D8B030D-6E8A-4147-A177-3AD203B41FA5}">
                      <a16:colId xmlns:a16="http://schemas.microsoft.com/office/drawing/2014/main" val="412561276"/>
                    </a:ext>
                  </a:extLst>
                </a:gridCol>
              </a:tblGrid>
              <a:tr h="513280">
                <a:tc>
                  <a:txBody>
                    <a:bodyPr/>
                    <a:lstStyle/>
                    <a:p>
                      <a:pPr marL="307340" marR="0" algn="l">
                        <a:spcBef>
                          <a:spcPts val="0"/>
                        </a:spcBef>
                        <a:spcAft>
                          <a:spcPts val="0"/>
                        </a:spcAft>
                      </a:pPr>
                      <a:r>
                        <a:rPr lang="en-US" sz="1000" b="1" kern="100">
                          <a:solidFill>
                            <a:srgbClr val="3A7C22"/>
                          </a:solidFill>
                          <a:effectLst/>
                          <a:latin typeface="Times New Roman" panose="02020603050405020304" pitchFamily="18" charset="0"/>
                          <a:ea typeface="Arial Unicode MS" panose="020B0604020202020204" pitchFamily="34" charset="-128"/>
                        </a:rPr>
                        <a:t>DPoA Indicators</a:t>
                      </a:r>
                      <a:endParaRPr lang="en-US" sz="1100" kern="100">
                        <a:solidFill>
                          <a:srgbClr val="3A7C22"/>
                        </a:solidFill>
                        <a:effectLs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310"/>
                        </a:spcBef>
                        <a:spcAft>
                          <a:spcPts val="0"/>
                        </a:spcAft>
                      </a:pPr>
                      <a:r>
                        <a:rPr lang="en-US" sz="1000" b="1" kern="10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Indicators/Similar  Interventions/Focus Areas/Outcomes/Enablers in the NDP</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000" b="1" kern="100" dirty="0" err="1">
                          <a:solidFill>
                            <a:srgbClr val="3A7C22"/>
                          </a:solidFill>
                          <a:effectLst/>
                          <a:latin typeface="Times New Roman" panose="02020603050405020304" pitchFamily="18" charset="0"/>
                          <a:ea typeface="Arial Unicode MS" panose="020B0604020202020204" pitchFamily="34" charset="-128"/>
                        </a:rPr>
                        <a:t>DPoA</a:t>
                      </a:r>
                      <a:r>
                        <a:rPr lang="en-US" sz="1000" b="1" kern="100" dirty="0">
                          <a:solidFill>
                            <a:srgbClr val="3A7C22"/>
                          </a:solidFill>
                          <a:effectLst/>
                          <a:latin typeface="Times New Roman" panose="02020603050405020304" pitchFamily="18" charset="0"/>
                          <a:ea typeface="Arial Unicode MS" panose="020B0604020202020204" pitchFamily="34" charset="-128"/>
                        </a:rPr>
                        <a:t> Milestones</a:t>
                      </a:r>
                      <a:endParaRPr lang="en-US" sz="1100" kern="100" dirty="0">
                        <a:solidFill>
                          <a:srgbClr val="3A7C22"/>
                        </a:solidFill>
                        <a:effectLs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r>
                        <a:rPr lang="en-US" sz="1000" b="1" kern="100" dirty="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Milestones</a:t>
                      </a:r>
                      <a:endParaRPr lang="en-US" sz="11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000" b="1" kern="100">
                          <a:solidFill>
                            <a:srgbClr val="3A7C22"/>
                          </a:solidFill>
                          <a:effectLst/>
                          <a:latin typeface="Times New Roman" panose="02020603050405020304" pitchFamily="18" charset="0"/>
                          <a:ea typeface="Arial Unicode MS" panose="020B0604020202020204" pitchFamily="34" charset="-128"/>
                        </a:rPr>
                        <a:t>Alignment &amp; Suggested Policy Actions </a:t>
                      </a:r>
                      <a:endParaRPr lang="en-US" sz="1100" kern="100">
                        <a:solidFill>
                          <a:srgbClr val="3A7C22"/>
                        </a:solidFill>
                        <a:effectLst/>
                        <a:latin typeface="Arial Unicode MS" panose="020B0604020202020204" pitchFamily="34" charset="-128"/>
                        <a:ea typeface="Arial Unicode MS" panose="020B0604020202020204" pitchFamily="34" charset="-128"/>
                      </a:endParaRPr>
                    </a:p>
                    <a:p>
                      <a:pPr marL="0" marR="0" algn="l">
                        <a:spcBef>
                          <a:spcPts val="310"/>
                        </a:spcBef>
                        <a:spcAft>
                          <a:spcPts val="0"/>
                        </a:spcAft>
                      </a:pPr>
                      <a:r>
                        <a:rPr lang="en-US" sz="1000" b="1" kern="100">
                          <a:solidFill>
                            <a:srgbClr val="3A7C22"/>
                          </a:solidFill>
                          <a:effectLst/>
                          <a:latin typeface="Times New Roman" panose="02020603050405020304" pitchFamily="18" charset="0"/>
                          <a:ea typeface="Arial Unicode MS" panose="020B0604020202020204" pitchFamily="34" charset="-128"/>
                        </a:rPr>
                        <a:t> </a:t>
                      </a:r>
                      <a:endParaRPr lang="en-US" sz="1100" kern="100">
                        <a:solidFill>
                          <a:srgbClr val="3A7C22"/>
                        </a:solidFill>
                        <a:effectLs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9630224"/>
                  </a:ext>
                </a:extLst>
              </a:tr>
              <a:tr h="272676">
                <a:tc gridSpan="5">
                  <a:txBody>
                    <a:bodyPr/>
                    <a:lstStyle/>
                    <a:p>
                      <a:pPr marL="0" marR="0" algn="l">
                        <a:spcBef>
                          <a:spcPts val="310"/>
                        </a:spcBef>
                        <a:spcAft>
                          <a:spcPts val="0"/>
                        </a:spcAft>
                      </a:pPr>
                      <a:r>
                        <a:rPr lang="en-US" sz="1000" kern="100" dirty="0">
                          <a:solidFill>
                            <a:srgbClr val="000000"/>
                          </a:solidFill>
                          <a:effectLst/>
                          <a:highlight>
                            <a:srgbClr val="D1D1D1"/>
                          </a:highlight>
                          <a:latin typeface="Times New Roman" panose="02020603050405020304" pitchFamily="18" charset="0"/>
                          <a:ea typeface="Arial Unicode MS" panose="020B0604020202020204" pitchFamily="34" charset="-128"/>
                        </a:rPr>
                        <a:t>I. Investing in people in the least developed countries: eradicating poverty and building capacity to leave no one behind</a:t>
                      </a:r>
                      <a:endParaRPr lang="en-US" sz="1100" kern="100" dirty="0">
                        <a:solidFill>
                          <a:srgbClr val="3A7C22"/>
                        </a:solidFill>
                        <a:effectLst/>
                        <a:highlight>
                          <a:srgbClr val="D1D1D1"/>
                        </a:highligh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5678823"/>
                  </a:ext>
                </a:extLst>
              </a:tr>
              <a:tr h="2943764">
                <a:tc>
                  <a:txBody>
                    <a:bodyPr/>
                    <a:lstStyle/>
                    <a:p>
                      <a:pPr marL="0" marR="90170" algn="l">
                        <a:spcBef>
                          <a:spcPts val="0"/>
                        </a:spcBef>
                        <a:spcAft>
                          <a:spcPts val="0"/>
                        </a:spcAft>
                      </a:pPr>
                      <a:r>
                        <a:rPr lang="en-US" sz="1000" kern="100" dirty="0">
                          <a:solidFill>
                            <a:srgbClr val="000000"/>
                          </a:solidFill>
                          <a:effectLst/>
                          <a:latin typeface="Times New Roman" panose="02020603050405020304" pitchFamily="18" charset="0"/>
                          <a:ea typeface="Arial Unicode MS" panose="020B0604020202020204" pitchFamily="34" charset="-128"/>
                        </a:rPr>
                        <a:t>Number and percentage</a:t>
                      </a:r>
                      <a:r>
                        <a:rPr lang="en-US" sz="1000" kern="100" spc="-15" dirty="0">
                          <a:solidFill>
                            <a:srgbClr val="000000"/>
                          </a:solidFill>
                          <a:effectLst/>
                          <a:latin typeface="Times New Roman" panose="02020603050405020304" pitchFamily="18" charset="0"/>
                          <a:ea typeface="Arial Unicode MS" panose="020B0604020202020204" pitchFamily="34" charset="-128"/>
                        </a:rPr>
                        <a:t> </a:t>
                      </a:r>
                      <a:r>
                        <a:rPr lang="en-US" sz="1000" kern="100" dirty="0">
                          <a:solidFill>
                            <a:srgbClr val="000000"/>
                          </a:solidFill>
                          <a:effectLst/>
                          <a:latin typeface="Times New Roman" panose="02020603050405020304" pitchFamily="18" charset="0"/>
                          <a:ea typeface="Arial Unicode MS" panose="020B0604020202020204" pitchFamily="34" charset="-128"/>
                        </a:rPr>
                        <a:t>of</a:t>
                      </a:r>
                      <a:r>
                        <a:rPr lang="en-US" sz="1000" kern="100" spc="-15" dirty="0">
                          <a:solidFill>
                            <a:srgbClr val="000000"/>
                          </a:solidFill>
                          <a:effectLst/>
                          <a:latin typeface="Times New Roman" panose="02020603050405020304" pitchFamily="18" charset="0"/>
                          <a:ea typeface="Arial Unicode MS" panose="020B0604020202020204" pitchFamily="34" charset="-128"/>
                        </a:rPr>
                        <a:t> </a:t>
                      </a:r>
                      <a:r>
                        <a:rPr lang="en-US" sz="1000" kern="100" dirty="0">
                          <a:solidFill>
                            <a:srgbClr val="000000"/>
                          </a:solidFill>
                          <a:effectLst/>
                          <a:latin typeface="Times New Roman" panose="02020603050405020304" pitchFamily="18" charset="0"/>
                          <a:ea typeface="Arial Unicode MS" panose="020B0604020202020204" pitchFamily="34" charset="-128"/>
                        </a:rPr>
                        <a:t>LDCs reporting</a:t>
                      </a:r>
                      <a:r>
                        <a:rPr lang="en-US" sz="1000" kern="100" spc="-55" dirty="0">
                          <a:solidFill>
                            <a:srgbClr val="000000"/>
                          </a:solidFill>
                          <a:effectLst/>
                          <a:latin typeface="Times New Roman" panose="02020603050405020304" pitchFamily="18" charset="0"/>
                          <a:ea typeface="Arial Unicode MS" panose="020B0604020202020204" pitchFamily="34" charset="-128"/>
                        </a:rPr>
                        <a:t> </a:t>
                      </a:r>
                      <a:r>
                        <a:rPr lang="en-US" sz="1000" kern="100" dirty="0">
                          <a:solidFill>
                            <a:srgbClr val="000000"/>
                          </a:solidFill>
                          <a:effectLst/>
                          <a:latin typeface="Times New Roman" panose="02020603050405020304" pitchFamily="18" charset="0"/>
                          <a:ea typeface="Arial Unicode MS" panose="020B0604020202020204" pitchFamily="34" charset="-128"/>
                        </a:rPr>
                        <a:t>expanded coverage of their social protection </a:t>
                      </a:r>
                      <a:r>
                        <a:rPr lang="en-US" sz="1000" kern="100" spc="-10" dirty="0">
                          <a:solidFill>
                            <a:srgbClr val="000000"/>
                          </a:solidFill>
                          <a:effectLst/>
                          <a:latin typeface="Times New Roman" panose="02020603050405020304" pitchFamily="18" charset="0"/>
                          <a:ea typeface="Arial Unicode MS" panose="020B0604020202020204" pitchFamily="34" charset="-128"/>
                        </a:rPr>
                        <a:t>systems.</a:t>
                      </a:r>
                      <a:endParaRPr lang="en-US" sz="1100" kern="100" dirty="0">
                        <a:solidFill>
                          <a:srgbClr val="3A7C22"/>
                        </a:solidFill>
                        <a:effectLs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The proportion of the population covered by social protection floors/system (programmes</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l">
                        <a:spcBef>
                          <a:spcPts val="305"/>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targeting households).</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l">
                        <a:spcBef>
                          <a:spcPts val="0"/>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000" kern="100">
                          <a:solidFill>
                            <a:srgbClr val="000000"/>
                          </a:solidFill>
                          <a:effectLst/>
                          <a:latin typeface="Times New Roman" panose="02020603050405020304" pitchFamily="18" charset="0"/>
                          <a:ea typeface="Arial Unicode MS" panose="020B0604020202020204" pitchFamily="34" charset="-128"/>
                        </a:rPr>
                        <a:t>By 2025</a:t>
                      </a:r>
                      <a:endParaRPr lang="en-US" sz="11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latin typeface="Times New Roman" panose="02020603050405020304" pitchFamily="18" charset="0"/>
                          <a:ea typeface="Arial Unicode MS" panose="020B0604020202020204" pitchFamily="34" charset="-128"/>
                        </a:rPr>
                        <a:t>50% of LDCs reviewed social protection policies/strategies.</a:t>
                      </a:r>
                      <a:endParaRPr lang="en-US" sz="11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latin typeface="Times New Roman" panose="02020603050405020304" pitchFamily="18" charset="0"/>
                          <a:ea typeface="Arial Unicode MS" panose="020B0604020202020204" pitchFamily="34" charset="-128"/>
                        </a:rPr>
                        <a:t> </a:t>
                      </a:r>
                      <a:endParaRPr lang="en-US" sz="11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latin typeface="Times New Roman" panose="02020603050405020304" pitchFamily="18" charset="0"/>
                          <a:ea typeface="Arial Unicode MS" panose="020B0604020202020204" pitchFamily="34" charset="-128"/>
                        </a:rPr>
                        <a:t>2026 to 2031</a:t>
                      </a:r>
                      <a:endParaRPr lang="en-US" sz="11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latin typeface="Times New Roman" panose="02020603050405020304" pitchFamily="18" charset="0"/>
                          <a:ea typeface="Arial Unicode MS" panose="020B0604020202020204" pitchFamily="34" charset="-128"/>
                        </a:rPr>
                        <a:t>100% of LDCs reviewed social protection policies/ strategies.</a:t>
                      </a:r>
                      <a:endParaRPr lang="en-US" sz="11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latin typeface="Times New Roman" panose="02020603050405020304" pitchFamily="18" charset="0"/>
                          <a:ea typeface="Arial Unicode MS" panose="020B0604020202020204" pitchFamily="34" charset="-128"/>
                        </a:rPr>
                        <a:t>100% of LDCs report expanded coverage of social protection systems.</a:t>
                      </a:r>
                      <a:endParaRPr lang="en-US" sz="1100" kern="100">
                        <a:solidFill>
                          <a:srgbClr val="3A7C22"/>
                        </a:solidFill>
                        <a:effectLs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0"/>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National  Targets  [(Baseline (5%), Annual targets for 2021 (5%), 2022 (6%), 2023 (6%), 2024 (7%), 2025 (8%) and 2030 (10%)].</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Women [TBD]</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Men [TBD]</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a:solidFill>
                            <a:srgbClr val="000000"/>
                          </a:solidFill>
                          <a:effectLst/>
                          <a:highlight>
                            <a:srgbClr val="D9F2D0"/>
                          </a:highlight>
                          <a:latin typeface="Times New Roman" panose="02020603050405020304" pitchFamily="18" charset="0"/>
                          <a:ea typeface="Arial Unicode MS" panose="020B0604020202020204" pitchFamily="34" charset="-128"/>
                        </a:rPr>
                        <a:t>Proportion of Elderly on Pension [TBD].</a:t>
                      </a:r>
                      <a:endParaRPr lang="en-US" sz="11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000" kern="100" dirty="0">
                          <a:solidFill>
                            <a:srgbClr val="000000"/>
                          </a:solidFill>
                          <a:effectLst/>
                          <a:latin typeface="Times New Roman" panose="02020603050405020304" pitchFamily="18" charset="0"/>
                          <a:ea typeface="Arial Unicode MS" panose="020B0604020202020204" pitchFamily="34" charset="-128"/>
                        </a:rPr>
                        <a:t>The NDP indicator is aligned with that of the </a:t>
                      </a:r>
                      <a:r>
                        <a:rPr lang="en-US" sz="1000" kern="100" dirty="0" err="1">
                          <a:solidFill>
                            <a:srgbClr val="000000"/>
                          </a:solidFill>
                          <a:effectLst/>
                          <a:latin typeface="Times New Roman" panose="02020603050405020304" pitchFamily="18" charset="0"/>
                          <a:ea typeface="Arial Unicode MS" panose="020B0604020202020204" pitchFamily="34" charset="-128"/>
                        </a:rPr>
                        <a:t>DPoA</a:t>
                      </a:r>
                      <a:r>
                        <a:rPr lang="en-US" sz="1000" kern="100" dirty="0">
                          <a:solidFill>
                            <a:srgbClr val="000000"/>
                          </a:solidFill>
                          <a:effectLst/>
                          <a:latin typeface="Times New Roman" panose="02020603050405020304" pitchFamily="18" charset="0"/>
                          <a:ea typeface="Arial Unicode MS" panose="020B0604020202020204" pitchFamily="34" charset="-128"/>
                        </a:rPr>
                        <a:t>.</a:t>
                      </a:r>
                      <a:endParaRPr lang="en-US" sz="11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dirty="0">
                          <a:solidFill>
                            <a:srgbClr val="000000"/>
                          </a:solidFill>
                          <a:effectLst/>
                          <a:latin typeface="Times New Roman" panose="02020603050405020304" pitchFamily="18" charset="0"/>
                          <a:ea typeface="Arial Unicode MS" panose="020B0604020202020204" pitchFamily="34" charset="-128"/>
                        </a:rPr>
                        <a:t> </a:t>
                      </a:r>
                      <a:endParaRPr lang="en-US" sz="11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000" kern="100" dirty="0">
                          <a:solidFill>
                            <a:srgbClr val="000000"/>
                          </a:solidFill>
                          <a:effectLst/>
                          <a:latin typeface="Times New Roman" panose="02020603050405020304" pitchFamily="18" charset="0"/>
                          <a:ea typeface="Arial Unicode MS" panose="020B0604020202020204" pitchFamily="34" charset="-128"/>
                        </a:rPr>
                        <a:t> </a:t>
                      </a:r>
                      <a:endParaRPr lang="en-US" sz="1100" kern="100" dirty="0">
                        <a:solidFill>
                          <a:srgbClr val="3A7C22"/>
                        </a:solidFill>
                        <a:effectLst/>
                        <a:latin typeface="Arial Unicode MS" panose="020B0604020202020204" pitchFamily="34" charset="-128"/>
                        <a:ea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1548703"/>
                  </a:ext>
                </a:extLst>
              </a:tr>
            </a:tbl>
          </a:graphicData>
        </a:graphic>
      </p:graphicFrame>
      <p:sp>
        <p:nvSpPr>
          <p:cNvPr id="5" name="Ink 1">
            <a:extLst>
              <a:ext uri="{FF2B5EF4-FFF2-40B4-BE49-F238E27FC236}">
                <a16:creationId xmlns:a16="http://schemas.microsoft.com/office/drawing/2014/main" id="{DEC1266A-F2A8-116A-6240-4C9FE34F364D}"/>
              </a:ext>
            </a:extLst>
          </p:cNvPr>
          <p:cNvSpPr>
            <a:spLocks noRot="1" noChangeAspect="1" noEditPoints="1" noChangeArrowheads="1" noChangeShapeType="1" noTextEdit="1"/>
          </p:cNvSpPr>
          <p:nvPr/>
        </p:nvSpPr>
        <p:spPr bwMode="auto">
          <a:xfrm>
            <a:off x="4130675" y="2741613"/>
            <a:ext cx="19050" cy="19050"/>
          </a:xfrm>
          <a:prstGeom prst="rect">
            <a:avLst/>
          </a:prstGeom>
          <a:noFill/>
          <a:ln w="18000" cap="rnd"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8204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278B-E3C9-9763-11D8-8FBDD15F1061}"/>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8B9E5738-A617-45D8-6F95-984DB8E13976}"/>
              </a:ext>
            </a:extLst>
          </p:cNvPr>
          <p:cNvGraphicFramePr>
            <a:graphicFrameLocks noGrp="1"/>
          </p:cNvGraphicFramePr>
          <p:nvPr>
            <p:ph idx="1"/>
            <p:extLst>
              <p:ext uri="{D42A27DB-BD31-4B8C-83A1-F6EECF244321}">
                <p14:modId xmlns:p14="http://schemas.microsoft.com/office/powerpoint/2010/main" val="2041872971"/>
              </p:ext>
            </p:extLst>
          </p:nvPr>
        </p:nvGraphicFramePr>
        <p:xfrm>
          <a:off x="178905" y="546654"/>
          <a:ext cx="11678479" cy="6056678"/>
        </p:xfrm>
        <a:graphic>
          <a:graphicData uri="http://schemas.openxmlformats.org/drawingml/2006/table">
            <a:tbl>
              <a:tblPr firstRow="1" firstCol="1" lastRow="1" lastCol="1" bandRow="1" bandCol="1"/>
              <a:tblGrid>
                <a:gridCol w="2118181">
                  <a:extLst>
                    <a:ext uri="{9D8B030D-6E8A-4147-A177-3AD203B41FA5}">
                      <a16:colId xmlns:a16="http://schemas.microsoft.com/office/drawing/2014/main" val="1925105302"/>
                    </a:ext>
                  </a:extLst>
                </a:gridCol>
                <a:gridCol w="2800505">
                  <a:extLst>
                    <a:ext uri="{9D8B030D-6E8A-4147-A177-3AD203B41FA5}">
                      <a16:colId xmlns:a16="http://schemas.microsoft.com/office/drawing/2014/main" val="618352940"/>
                    </a:ext>
                  </a:extLst>
                </a:gridCol>
                <a:gridCol w="2299443">
                  <a:extLst>
                    <a:ext uri="{9D8B030D-6E8A-4147-A177-3AD203B41FA5}">
                      <a16:colId xmlns:a16="http://schemas.microsoft.com/office/drawing/2014/main" val="3018981104"/>
                    </a:ext>
                  </a:extLst>
                </a:gridCol>
                <a:gridCol w="1838520">
                  <a:extLst>
                    <a:ext uri="{9D8B030D-6E8A-4147-A177-3AD203B41FA5}">
                      <a16:colId xmlns:a16="http://schemas.microsoft.com/office/drawing/2014/main" val="3525837913"/>
                    </a:ext>
                  </a:extLst>
                </a:gridCol>
                <a:gridCol w="2621830">
                  <a:extLst>
                    <a:ext uri="{9D8B030D-6E8A-4147-A177-3AD203B41FA5}">
                      <a16:colId xmlns:a16="http://schemas.microsoft.com/office/drawing/2014/main" val="147314811"/>
                    </a:ext>
                  </a:extLst>
                </a:gridCol>
              </a:tblGrid>
              <a:tr h="735223">
                <a:tc>
                  <a:txBody>
                    <a:bodyPr/>
                    <a:lstStyle/>
                    <a:p>
                      <a:pPr marL="307340" marR="0" algn="l">
                        <a:lnSpc>
                          <a:spcPct val="107000"/>
                        </a:lnSpc>
                        <a:spcBef>
                          <a:spcPts val="0"/>
                        </a:spcBef>
                        <a:spcAft>
                          <a:spcPts val="0"/>
                        </a:spcAft>
                      </a:pPr>
                      <a:r>
                        <a:rPr lang="en-US" sz="1200" kern="0" dirty="0" err="1">
                          <a:solidFill>
                            <a:srgbClr val="3A7C22"/>
                          </a:solidFill>
                          <a:effectLst/>
                          <a:latin typeface="Times New Roman" panose="02020603050405020304" pitchFamily="18" charset="0"/>
                          <a:ea typeface="Arial Unicode MS" panose="020B0604020202020204" pitchFamily="34" charset="-128"/>
                          <a:cs typeface="Times New Roman" panose="02020603050405020304" pitchFamily="18" charset="0"/>
                        </a:rPr>
                        <a:t>DPoA</a:t>
                      </a:r>
                      <a:r>
                        <a:rPr lang="en-US" sz="1200" kern="0" dirty="0">
                          <a:solidFill>
                            <a:srgbClr val="3A7C22"/>
                          </a:solidFill>
                          <a:effectLst/>
                          <a:latin typeface="Times New Roman" panose="02020603050405020304" pitchFamily="18" charset="0"/>
                          <a:ea typeface="Arial Unicode MS" panose="020B0604020202020204" pitchFamily="34" charset="-128"/>
                          <a:cs typeface="Times New Roman" panose="02020603050405020304" pitchFamily="18" charset="0"/>
                        </a:rPr>
                        <a:t> Indicators</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spcBef>
                          <a:spcPts val="310"/>
                        </a:spcBef>
                        <a:spcAft>
                          <a:spcPts val="0"/>
                        </a:spcAft>
                      </a:pPr>
                      <a:r>
                        <a:rPr lang="en-US" sz="1200" kern="0">
                          <a:solidFill>
                            <a:srgbClr val="3A7C22"/>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Corresponding NDP Indicators/Similar  Interventions/Focus Areas/Outcomes/Enablers in the NDP</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lnSpc>
                          <a:spcPct val="107000"/>
                        </a:lnSpc>
                        <a:spcBef>
                          <a:spcPts val="305"/>
                        </a:spcBef>
                        <a:spcAft>
                          <a:spcPts val="0"/>
                        </a:spcAft>
                      </a:pPr>
                      <a:r>
                        <a:rPr lang="en-US" sz="1200" kern="0" dirty="0" err="1">
                          <a:solidFill>
                            <a:srgbClr val="3A7C22"/>
                          </a:solidFill>
                          <a:effectLst/>
                          <a:latin typeface="Times New Roman" panose="02020603050405020304" pitchFamily="18" charset="0"/>
                          <a:ea typeface="Arial Unicode MS" panose="020B0604020202020204" pitchFamily="34" charset="-128"/>
                          <a:cs typeface="Times New Roman" panose="02020603050405020304" pitchFamily="18" charset="0"/>
                        </a:rPr>
                        <a:t>DPoA</a:t>
                      </a:r>
                      <a:r>
                        <a:rPr lang="en-US" sz="1200" kern="0" dirty="0">
                          <a:solidFill>
                            <a:srgbClr val="3A7C22"/>
                          </a:solidFill>
                          <a:effectLst/>
                          <a:latin typeface="Times New Roman" panose="02020603050405020304" pitchFamily="18" charset="0"/>
                          <a:ea typeface="Arial Unicode MS" panose="020B0604020202020204" pitchFamily="34" charset="-128"/>
                          <a:cs typeface="Times New Roman" panose="02020603050405020304" pitchFamily="18" charset="0"/>
                        </a:rPr>
                        <a:t> Milestones</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lnSpc>
                          <a:spcPct val="107000"/>
                        </a:lnSpc>
                        <a:spcBef>
                          <a:spcPts val="305"/>
                        </a:spcBef>
                        <a:spcAft>
                          <a:spcPts val="0"/>
                        </a:spcAft>
                      </a:pPr>
                      <a:r>
                        <a:rPr lang="en-US" sz="1200" kern="0">
                          <a:solidFill>
                            <a:srgbClr val="3A7C22"/>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Corresponding NDP  Milestones</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lnSpc>
                          <a:spcPct val="107000"/>
                        </a:lnSpc>
                        <a:spcBef>
                          <a:spcPts val="305"/>
                        </a:spcBef>
                        <a:spcAft>
                          <a:spcPts val="0"/>
                        </a:spcAft>
                      </a:pPr>
                      <a:r>
                        <a:rPr lang="en-US" sz="1200" kern="0">
                          <a:solidFill>
                            <a:srgbClr val="3A7C22"/>
                          </a:solidFill>
                          <a:effectLst/>
                          <a:latin typeface="Times New Roman" panose="02020603050405020304" pitchFamily="18" charset="0"/>
                          <a:ea typeface="Arial Unicode MS" panose="020B0604020202020204" pitchFamily="34" charset="-128"/>
                          <a:cs typeface="Times New Roman" panose="02020603050405020304" pitchFamily="18" charset="0"/>
                        </a:rPr>
                        <a:t>Alignment &amp; Suggested Policy Actions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l">
                        <a:lnSpc>
                          <a:spcPct val="107000"/>
                        </a:lnSpc>
                        <a:spcBef>
                          <a:spcPts val="310"/>
                        </a:spcBef>
                        <a:spcAft>
                          <a:spcPts val="0"/>
                        </a:spcAft>
                      </a:pPr>
                      <a:r>
                        <a:rPr lang="en-US" sz="1200" kern="0">
                          <a:solidFill>
                            <a:srgbClr val="3A7C22"/>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068701"/>
                  </a:ext>
                </a:extLst>
              </a:tr>
              <a:tr h="183958">
                <a:tc gridSpan="5">
                  <a:txBody>
                    <a:bodyPr/>
                    <a:lstStyle/>
                    <a:p>
                      <a:pPr marL="285750" marR="0" indent="-285750" algn="l">
                        <a:lnSpc>
                          <a:spcPct val="107000"/>
                        </a:lnSpc>
                        <a:spcBef>
                          <a:spcPts val="310"/>
                        </a:spcBef>
                        <a:spcAft>
                          <a:spcPts val="0"/>
                        </a:spcAft>
                        <a:buAutoNum type="romanUcPeriod"/>
                      </a:pPr>
                      <a:r>
                        <a:rPr lang="en-US" sz="1200" kern="0" dirty="0">
                          <a:solidFill>
                            <a:srgbClr val="000000"/>
                          </a:solidFill>
                          <a:effectLst/>
                          <a:highlight>
                            <a:srgbClr val="D1D1D1"/>
                          </a:highlight>
                          <a:latin typeface="Times New Roman" panose="02020603050405020304" pitchFamily="18" charset="0"/>
                          <a:ea typeface="Arial Unicode MS" panose="020B0604020202020204" pitchFamily="34" charset="-128"/>
                          <a:cs typeface="Times New Roman" panose="02020603050405020304" pitchFamily="18" charset="0"/>
                        </a:rPr>
                        <a:t>Investing in people in the least developed countries: eradicating poverty and building capacity to leave no one behind</a:t>
                      </a:r>
                    </a:p>
                    <a:p>
                      <a:pPr marL="285750" marR="0" indent="-285750" algn="l">
                        <a:lnSpc>
                          <a:spcPct val="107000"/>
                        </a:lnSpc>
                        <a:spcBef>
                          <a:spcPts val="310"/>
                        </a:spcBef>
                        <a:spcAft>
                          <a:spcPts val="0"/>
                        </a:spcAft>
                        <a:buAutoNum type="romanUcPeriod"/>
                      </a:pPr>
                      <a:endParaRPr lang="en-US" sz="1200" kern="100" dirty="0">
                        <a:solidFill>
                          <a:srgbClr val="3A7C22"/>
                        </a:solidFill>
                        <a:effectLst/>
                        <a:highlight>
                          <a:srgbClr val="D1D1D1"/>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8669614"/>
                  </a:ext>
                </a:extLst>
              </a:tr>
              <a:tr h="2551210">
                <a:tc>
                  <a:txBody>
                    <a:bodyPr/>
                    <a:lstStyle/>
                    <a:p>
                      <a:pPr marL="0" marR="90170" algn="l">
                        <a:lnSpc>
                          <a:spcPct val="107000"/>
                        </a:lnSpc>
                        <a:spcBef>
                          <a:spcPts val="0"/>
                        </a:spcBef>
                        <a:spcAft>
                          <a:spcPts val="0"/>
                        </a:spcAft>
                      </a:pP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Number and percentage of LDCs that have integrated food systems strategies into national agricultural and food security policies.</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SG Report on food stockholding presented to the General Assembly in 2024.</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lnSpc>
                          <a:spcPct val="107000"/>
                        </a:lnSpc>
                        <a:spcBef>
                          <a:spcPts val="0"/>
                        </a:spcBef>
                        <a:spcAft>
                          <a:spcPts val="0"/>
                        </a:spcAft>
                      </a:pPr>
                      <a:r>
                        <a:rPr lang="en-US" sz="1200" kern="0" dirty="0">
                          <a:solidFill>
                            <a:srgbClr val="3A7C22"/>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Review agriculture pricing policies to provide incentives</a:t>
                      </a:r>
                      <a:r>
                        <a:rPr lang="en-US" sz="1200" kern="0" dirty="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for production and ensure food security (Prioritized Intervention).</a:t>
                      </a:r>
                      <a:endParaRPr lang="en-US" sz="1200" kern="100" dirty="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dirty="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dirty="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By 2025</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Operationalization of food stockholding mechanism in progress.</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2026 to 2031</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100% of LDCs have integrated food systems strategies into their national agriculture and food security policies.</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The food stockholding system fully operationalized</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lnSpc>
                          <a:spcPct val="107000"/>
                        </a:lnSpc>
                        <a:spcBef>
                          <a:spcPts val="0"/>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The prioritized  NDP intervention is partially aligned with the DPoA indicator.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Review the M&amp;E framework to reflect the DPoA indicator.</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798456"/>
                  </a:ext>
                </a:extLst>
              </a:tr>
              <a:tr h="2353939">
                <a:tc>
                  <a:txBody>
                    <a:bodyPr/>
                    <a:lstStyle/>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The percentage of LDCs with schools that have</a:t>
                      </a:r>
                      <a:r>
                        <a:rPr lang="en-US" sz="1200" kern="0" spc="-1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increased access to electricity.</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Percentage of LDCs with schools that have increased access to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 electricity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 internet</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 WASH facilities</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 school health and nutrition programmes.</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lnSpc>
                          <a:spcPct val="107000"/>
                        </a:lnSpc>
                        <a:spcBef>
                          <a:spcPts val="305"/>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Access to electricity (% of the total population).</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305"/>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By 2025</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100% of LDCs show increased access in at least two of four school infrastructure and support areas.</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2026 to 2031</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100% of LDCs show increased access in all four areas of school</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infrastructure and support</a:t>
                      </a:r>
                      <a:endParaRPr lang="en-US" sz="1200" kern="10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lnSpc>
                          <a:spcPct val="107000"/>
                        </a:lnSpc>
                        <a:spcBef>
                          <a:spcPts val="0"/>
                        </a:spcBef>
                        <a:spcAft>
                          <a:spcPts val="0"/>
                        </a:spcAft>
                      </a:pPr>
                      <a:r>
                        <a:rPr lang="en-US" sz="1200" kern="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Access to electricity: Baseline (12.4%), 2021 (13%), 2022 (14%), 2023 (20%), 2024 (24%), 2025 (30%) and  2030 (50%).</a:t>
                      </a:r>
                      <a:endParaRPr lang="en-US" sz="1200" kern="100">
                        <a:solidFill>
                          <a:srgbClr val="3A7C22"/>
                        </a:solidFill>
                        <a:effectLst/>
                        <a:highlight>
                          <a:srgbClr val="D9F2D0"/>
                        </a:highligh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lnSpc>
                          <a:spcPct val="107000"/>
                        </a:lnSpc>
                        <a:spcBef>
                          <a:spcPts val="0"/>
                        </a:spcBef>
                        <a:spcAft>
                          <a:spcPts val="0"/>
                        </a:spcAft>
                      </a:pP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The NDP indicator is partially aligned with the </a:t>
                      </a:r>
                      <a:r>
                        <a:rPr lang="en-US" sz="1200" kern="0" dirty="0" err="1">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DPoA</a:t>
                      </a: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indicator.</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90170" algn="l">
                        <a:lnSpc>
                          <a:spcPct val="107000"/>
                        </a:lnSpc>
                        <a:spcBef>
                          <a:spcPts val="0"/>
                        </a:spcBef>
                        <a:spcAft>
                          <a:spcPts val="0"/>
                        </a:spcAft>
                      </a:pPr>
                      <a:r>
                        <a:rPr lang="en-US" sz="120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Disaggregate the indicator in the M&amp;E framework to reflect schools with increased access to electricity.</a:t>
                      </a:r>
                      <a:endParaRPr lang="en-US" sz="1200" kern="100" dirty="0">
                        <a:solidFill>
                          <a:srgbClr val="3A7C2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7505" marR="37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42874"/>
                  </a:ext>
                </a:extLst>
              </a:tr>
            </a:tbl>
          </a:graphicData>
        </a:graphic>
      </p:graphicFrame>
    </p:spTree>
    <p:extLst>
      <p:ext uri="{BB962C8B-B14F-4D97-AF65-F5344CB8AC3E}">
        <p14:creationId xmlns:p14="http://schemas.microsoft.com/office/powerpoint/2010/main" val="13984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1A9E-E545-9F9B-071C-C627036D9029}"/>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0418200C-B698-240C-9EBF-792A1D8BB6E7}"/>
              </a:ext>
            </a:extLst>
          </p:cNvPr>
          <p:cNvGraphicFramePr>
            <a:graphicFrameLocks noGrp="1"/>
          </p:cNvGraphicFramePr>
          <p:nvPr>
            <p:ph idx="1"/>
            <p:extLst>
              <p:ext uri="{D42A27DB-BD31-4B8C-83A1-F6EECF244321}">
                <p14:modId xmlns:p14="http://schemas.microsoft.com/office/powerpoint/2010/main" val="2823177498"/>
              </p:ext>
            </p:extLst>
          </p:nvPr>
        </p:nvGraphicFramePr>
        <p:xfrm>
          <a:off x="964098" y="1294861"/>
          <a:ext cx="10389702" cy="5300868"/>
        </p:xfrm>
        <a:graphic>
          <a:graphicData uri="http://schemas.openxmlformats.org/drawingml/2006/table">
            <a:tbl>
              <a:tblPr firstRow="1" firstCol="1" lastRow="1" lastCol="1" bandRow="1" bandCol="1"/>
              <a:tblGrid>
                <a:gridCol w="1884430">
                  <a:extLst>
                    <a:ext uri="{9D8B030D-6E8A-4147-A177-3AD203B41FA5}">
                      <a16:colId xmlns:a16="http://schemas.microsoft.com/office/drawing/2014/main" val="3441169885"/>
                    </a:ext>
                  </a:extLst>
                </a:gridCol>
                <a:gridCol w="2491454">
                  <a:extLst>
                    <a:ext uri="{9D8B030D-6E8A-4147-A177-3AD203B41FA5}">
                      <a16:colId xmlns:a16="http://schemas.microsoft.com/office/drawing/2014/main" val="3745982653"/>
                    </a:ext>
                  </a:extLst>
                </a:gridCol>
                <a:gridCol w="2045689">
                  <a:extLst>
                    <a:ext uri="{9D8B030D-6E8A-4147-A177-3AD203B41FA5}">
                      <a16:colId xmlns:a16="http://schemas.microsoft.com/office/drawing/2014/main" val="318348779"/>
                    </a:ext>
                  </a:extLst>
                </a:gridCol>
                <a:gridCol w="1635629">
                  <a:extLst>
                    <a:ext uri="{9D8B030D-6E8A-4147-A177-3AD203B41FA5}">
                      <a16:colId xmlns:a16="http://schemas.microsoft.com/office/drawing/2014/main" val="622767954"/>
                    </a:ext>
                  </a:extLst>
                </a:gridCol>
                <a:gridCol w="2332500">
                  <a:extLst>
                    <a:ext uri="{9D8B030D-6E8A-4147-A177-3AD203B41FA5}">
                      <a16:colId xmlns:a16="http://schemas.microsoft.com/office/drawing/2014/main" val="2323951508"/>
                    </a:ext>
                  </a:extLst>
                </a:gridCol>
              </a:tblGrid>
              <a:tr h="848816">
                <a:tc>
                  <a:txBody>
                    <a:bodyPr/>
                    <a:lstStyle/>
                    <a:p>
                      <a:pPr marL="307340" marR="0" algn="l">
                        <a:spcBef>
                          <a:spcPts val="0"/>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DPoA Indicators</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310"/>
                        </a:spcBef>
                        <a:spcAft>
                          <a:spcPts val="0"/>
                        </a:spcAft>
                      </a:pPr>
                      <a:r>
                        <a:rPr lang="en-US" sz="1200" b="1" kern="10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Indicators/Similar  Interventions/Focus Areas/Outcomes/Enablers in the NDP</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DPoA Milestones</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r>
                        <a:rPr lang="en-US" sz="1200" b="1" kern="100" dirty="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Milestones</a:t>
                      </a:r>
                    </a:p>
                    <a:p>
                      <a:pPr marL="67945" marR="90170" algn="l">
                        <a:spcBef>
                          <a:spcPts val="305"/>
                        </a:spcBef>
                        <a:spcAft>
                          <a:spcPts val="0"/>
                        </a:spcAft>
                      </a:pP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Alignment &amp; Suggested Policy Actions </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0" marR="0" algn="l">
                        <a:spcBef>
                          <a:spcPts val="310"/>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 </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344043"/>
                  </a:ext>
                </a:extLst>
              </a:tr>
              <a:tr h="292059">
                <a:tc gridSpan="5">
                  <a:txBody>
                    <a:bodyPr/>
                    <a:lstStyle/>
                    <a:p>
                      <a:pPr marL="0" marR="90170" algn="l">
                        <a:spcBef>
                          <a:spcPts val="0"/>
                        </a:spcBef>
                        <a:spcAft>
                          <a:spcPts val="0"/>
                        </a:spcAft>
                      </a:pPr>
                      <a:r>
                        <a:rPr lang="en-US" sz="1200" b="1" kern="100">
                          <a:solidFill>
                            <a:srgbClr val="000000"/>
                          </a:solidFill>
                          <a:effectLst/>
                          <a:highlight>
                            <a:srgbClr val="D1D1D1"/>
                          </a:highlight>
                          <a:latin typeface="Times New Roman" panose="02020603050405020304" pitchFamily="18" charset="0"/>
                          <a:ea typeface="Arial Unicode MS" panose="020B0604020202020204" pitchFamily="34" charset="-128"/>
                        </a:rPr>
                        <a:t>II. Leveraging the power of science and technology, and innovation to fight against multidimensional vulnerabilities and to achieve the Sustainable Development Goals.</a:t>
                      </a:r>
                      <a:endParaRPr lang="en-US" sz="1200" kern="100">
                        <a:solidFill>
                          <a:srgbClr val="3A7C22"/>
                        </a:solidFill>
                        <a:effectLst/>
                        <a:highlight>
                          <a:srgbClr val="D1D1D1"/>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3246849"/>
                  </a:ext>
                </a:extLst>
              </a:tr>
              <a:tr h="1742307">
                <a:tc>
                  <a:txBody>
                    <a:bodyPr/>
                    <a:lstStyle/>
                    <a:p>
                      <a:pPr marL="67945" marR="90170" algn="l">
                        <a:spcBef>
                          <a:spcPts val="305"/>
                        </a:spcBef>
                        <a:spcAft>
                          <a:spcPts val="0"/>
                        </a:spcAft>
                      </a:pPr>
                      <a:r>
                        <a:rPr lang="en-US" sz="1200" b="1" kern="100" dirty="0">
                          <a:solidFill>
                            <a:srgbClr val="000000"/>
                          </a:solidFill>
                          <a:effectLst/>
                          <a:latin typeface="Times New Roman" panose="02020603050405020304" pitchFamily="18" charset="0"/>
                          <a:ea typeface="Arial Unicode MS" panose="020B0604020202020204" pitchFamily="34" charset="-128"/>
                        </a:rPr>
                        <a:t>Percentage of schools with access to e-learning platforms in each LDC.</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r>
                        <a:rPr lang="en-US" sz="1200" kern="100">
                          <a:solidFill>
                            <a:srgbClr val="000000"/>
                          </a:solidFill>
                          <a:effectLst/>
                          <a:highlight>
                            <a:srgbClr val="D9F2D0"/>
                          </a:highlight>
                          <a:latin typeface="Times New Roman" panose="02020603050405020304" pitchFamily="18" charset="0"/>
                          <a:ea typeface="Arial Unicode MS" panose="020B0604020202020204" pitchFamily="34" charset="-128"/>
                        </a:rPr>
                        <a:t>Develop and implement the National Open Distance and e-Learning (OdeL) Transformation Strategy to promote online and distance learning (</a:t>
                      </a:r>
                      <a:r>
                        <a:rPr lang="en-US" sz="1200" b="1" kern="100">
                          <a:solidFill>
                            <a:srgbClr val="000000"/>
                          </a:solidFill>
                          <a:effectLst/>
                          <a:highlight>
                            <a:srgbClr val="D9F2D0"/>
                          </a:highlight>
                          <a:latin typeface="Times New Roman" panose="02020603050405020304" pitchFamily="18" charset="0"/>
                          <a:ea typeface="Arial Unicode MS" panose="020B0604020202020204" pitchFamily="34" charset="-128"/>
                        </a:rPr>
                        <a:t>Prioritized Intervention</a:t>
                      </a:r>
                      <a:r>
                        <a:rPr lang="en-US" sz="1200" kern="100">
                          <a:solidFill>
                            <a:srgbClr val="000000"/>
                          </a:solidFill>
                          <a:effectLst/>
                          <a:highlight>
                            <a:srgbClr val="D9F2D0"/>
                          </a:highlight>
                          <a:latin typeface="Times New Roman" panose="02020603050405020304" pitchFamily="18" charset="0"/>
                          <a:ea typeface="Arial Unicode MS" panose="020B0604020202020204" pitchFamily="34" charset="-128"/>
                        </a:rPr>
                        <a:t>).</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200" b="1" kern="100" dirty="0">
                          <a:solidFill>
                            <a:srgbClr val="000000"/>
                          </a:solidFill>
                          <a:effectLst/>
                          <a:latin typeface="Times New Roman" panose="02020603050405020304" pitchFamily="18" charset="0"/>
                          <a:ea typeface="Arial Unicode MS" panose="020B0604020202020204" pitchFamily="34" charset="-128"/>
                        </a:rPr>
                        <a:t>By 2025</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30% of schools in LDCs have access to e-learning platforms.</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b="1" kern="100" dirty="0">
                          <a:solidFill>
                            <a:srgbClr val="000000"/>
                          </a:solidFill>
                          <a:effectLst/>
                          <a:latin typeface="Times New Roman" panose="02020603050405020304" pitchFamily="18" charset="0"/>
                          <a:ea typeface="Arial Unicode MS" panose="020B0604020202020204" pitchFamily="34" charset="-128"/>
                        </a:rPr>
                        <a:t>2026 to 2031</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50% of schools in LDCs have access to e-learning platforms.</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0"/>
                        </a:spcBef>
                        <a:spcAft>
                          <a:spcPts val="0"/>
                        </a:spcAft>
                      </a:pPr>
                      <a:r>
                        <a:rPr lang="en-US" sz="12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The NDP intervention is partially aligned with the DPoA indicator.</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a:solidFill>
                            <a:srgbClr val="000000"/>
                          </a:solidFill>
                          <a:effectLst/>
                          <a:latin typeface="Times New Roman" panose="02020603050405020304" pitchFamily="18" charset="0"/>
                          <a:ea typeface="Arial Unicode MS" panose="020B0604020202020204" pitchFamily="34" charset="-128"/>
                        </a:rPr>
                        <a:t> </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Include an indicator in the M&amp;E framework of the NDP to reflect the DPoA indicator.</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600083"/>
                  </a:ext>
                </a:extLst>
              </a:tr>
              <a:tr h="2278401">
                <a:tc>
                  <a:txBody>
                    <a:bodyPr/>
                    <a:lstStyle/>
                    <a:p>
                      <a:pPr marL="0" marR="90170" algn="l">
                        <a:spcBef>
                          <a:spcPts val="0"/>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Percentage of LDCs that have developed or reviewed and updated their national STI skills development strategy.</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just">
                        <a:spcBef>
                          <a:spcPts val="305"/>
                        </a:spcBef>
                        <a:spcAft>
                          <a:spcPts val="0"/>
                        </a:spcAft>
                      </a:pPr>
                      <a:r>
                        <a:rPr lang="en-US" sz="1200" b="1" kern="100">
                          <a:solidFill>
                            <a:srgbClr val="000000"/>
                          </a:solidFill>
                          <a:effectLst/>
                          <a:highlight>
                            <a:srgbClr val="D9F2D0"/>
                          </a:highlight>
                          <a:latin typeface="Times New Roman" panose="02020603050405020304" pitchFamily="18" charset="0"/>
                          <a:ea typeface="Arial Unicode MS" panose="020B0604020202020204" pitchFamily="34" charset="-128"/>
                        </a:rPr>
                        <a:t>Develop a national STI Policy (Prioritized Intervention).</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just">
                        <a:spcBef>
                          <a:spcPts val="305"/>
                        </a:spcBef>
                        <a:spcAft>
                          <a:spcPts val="0"/>
                        </a:spcAft>
                      </a:pPr>
                      <a:r>
                        <a:rPr lang="en-US" sz="1200" b="1"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just">
                        <a:spcBef>
                          <a:spcPts val="305"/>
                        </a:spcBef>
                        <a:spcAft>
                          <a:spcPts val="0"/>
                        </a:spcAft>
                      </a:pPr>
                      <a:r>
                        <a:rPr lang="en-US" sz="1200" b="1" kern="100">
                          <a:solidFill>
                            <a:srgbClr val="000000"/>
                          </a:solidFill>
                          <a:effectLst/>
                          <a:highlight>
                            <a:srgbClr val="D9F2D0"/>
                          </a:highlight>
                          <a:latin typeface="Times New Roman" panose="02020603050405020304" pitchFamily="18" charset="0"/>
                          <a:ea typeface="Arial Unicode MS" panose="020B0604020202020204" pitchFamily="34" charset="-128"/>
                        </a:rPr>
                        <a:t>Expanding education infrastructure which includes STI to accommodate learners at all levels, including those with special needs (Prioritized Intervention).</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By 2025</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67945" marR="90170" algn="l">
                        <a:spcBef>
                          <a:spcPts val="305"/>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100% of LDCs have a current national STI skills development strategy or plan in place.</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67945" marR="90170" algn="l">
                        <a:spcBef>
                          <a:spcPts val="305"/>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 </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67945" marR="90170" algn="l">
                        <a:spcBef>
                          <a:spcPts val="305"/>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2026 to 2031</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67945" marR="90170" algn="l">
                        <a:spcBef>
                          <a:spcPts val="305"/>
                        </a:spcBef>
                        <a:spcAft>
                          <a:spcPts val="0"/>
                        </a:spcAft>
                      </a:pPr>
                      <a:r>
                        <a:rPr lang="en-US" sz="1200" b="1" kern="100">
                          <a:solidFill>
                            <a:srgbClr val="000000"/>
                          </a:solidFill>
                          <a:effectLst/>
                          <a:latin typeface="Times New Roman" panose="02020603050405020304" pitchFamily="18" charset="0"/>
                          <a:ea typeface="Arial Unicode MS" panose="020B0604020202020204" pitchFamily="34" charset="-128"/>
                        </a:rPr>
                        <a:t>Implementation of STI skills development strategy is in progress in all LDCs.</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r>
                        <a:rPr lang="en-US" sz="1200" b="1"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200" b="1" kern="100" dirty="0">
                          <a:solidFill>
                            <a:srgbClr val="000000"/>
                          </a:solidFill>
                          <a:effectLst/>
                          <a:latin typeface="Times New Roman" panose="02020603050405020304" pitchFamily="18" charset="0"/>
                          <a:ea typeface="Arial Unicode MS" panose="020B0604020202020204" pitchFamily="34" charset="-128"/>
                        </a:rPr>
                        <a:t>The NDP interventions are aligned with the </a:t>
                      </a:r>
                      <a:r>
                        <a:rPr lang="en-US" sz="1200" b="1" kern="100" dirty="0" err="1">
                          <a:solidFill>
                            <a:srgbClr val="000000"/>
                          </a:solidFill>
                          <a:effectLst/>
                          <a:latin typeface="Times New Roman" panose="02020603050405020304" pitchFamily="18" charset="0"/>
                          <a:ea typeface="Arial Unicode MS" panose="020B0604020202020204" pitchFamily="34" charset="-128"/>
                        </a:rPr>
                        <a:t>DPoA</a:t>
                      </a:r>
                      <a:r>
                        <a:rPr lang="en-US" sz="1200" b="1" kern="100" dirty="0">
                          <a:solidFill>
                            <a:srgbClr val="000000"/>
                          </a:solidFill>
                          <a:effectLst/>
                          <a:latin typeface="Times New Roman" panose="02020603050405020304" pitchFamily="18" charset="0"/>
                          <a:ea typeface="Arial Unicode MS" panose="020B0604020202020204" pitchFamily="34" charset="-128"/>
                        </a:rPr>
                        <a:t> indicator.</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67945" marR="90170" algn="l">
                        <a:spcBef>
                          <a:spcPts val="305"/>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50843" marR="50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4939771"/>
                  </a:ext>
                </a:extLst>
              </a:tr>
            </a:tbl>
          </a:graphicData>
        </a:graphic>
      </p:graphicFrame>
      <p:sp>
        <p:nvSpPr>
          <p:cNvPr id="5" name="Ink 2">
            <a:extLst>
              <a:ext uri="{FF2B5EF4-FFF2-40B4-BE49-F238E27FC236}">
                <a16:creationId xmlns:a16="http://schemas.microsoft.com/office/drawing/2014/main" id="{8FDF89E8-5678-4B40-23D8-31A2388378DF}"/>
              </a:ext>
            </a:extLst>
          </p:cNvPr>
          <p:cNvSpPr>
            <a:spLocks noRot="1" noChangeAspect="1" noEditPoints="1" noChangeArrowheads="1" noChangeShapeType="1" noTextEdit="1"/>
          </p:cNvSpPr>
          <p:nvPr/>
        </p:nvSpPr>
        <p:spPr bwMode="auto">
          <a:xfrm>
            <a:off x="1725931" y="377824"/>
            <a:ext cx="65472" cy="45719"/>
          </a:xfrm>
          <a:prstGeom prst="rect">
            <a:avLst/>
          </a:prstGeom>
          <a:noFill/>
          <a:ln w="18000" cap="rnd"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08734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CF57-6D92-30F9-491F-B6FCE0A2FC7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112C9C30-CC61-4980-60EB-46273F357C35}"/>
              </a:ext>
            </a:extLst>
          </p:cNvPr>
          <p:cNvGraphicFramePr>
            <a:graphicFrameLocks noGrp="1"/>
          </p:cNvGraphicFramePr>
          <p:nvPr>
            <p:ph idx="1"/>
            <p:extLst>
              <p:ext uri="{D42A27DB-BD31-4B8C-83A1-F6EECF244321}">
                <p14:modId xmlns:p14="http://schemas.microsoft.com/office/powerpoint/2010/main" val="3581211725"/>
              </p:ext>
            </p:extLst>
          </p:nvPr>
        </p:nvGraphicFramePr>
        <p:xfrm>
          <a:off x="838200" y="104836"/>
          <a:ext cx="11178209" cy="6400800"/>
        </p:xfrm>
        <a:graphic>
          <a:graphicData uri="http://schemas.openxmlformats.org/drawingml/2006/table">
            <a:tbl>
              <a:tblPr firstRow="1" firstCol="1" lastRow="1" lastCol="1" bandRow="1" bandCol="1"/>
              <a:tblGrid>
                <a:gridCol w="2027444">
                  <a:extLst>
                    <a:ext uri="{9D8B030D-6E8A-4147-A177-3AD203B41FA5}">
                      <a16:colId xmlns:a16="http://schemas.microsoft.com/office/drawing/2014/main" val="309012657"/>
                    </a:ext>
                  </a:extLst>
                </a:gridCol>
                <a:gridCol w="2680541">
                  <a:extLst>
                    <a:ext uri="{9D8B030D-6E8A-4147-A177-3AD203B41FA5}">
                      <a16:colId xmlns:a16="http://schemas.microsoft.com/office/drawing/2014/main" val="1365847669"/>
                    </a:ext>
                  </a:extLst>
                </a:gridCol>
                <a:gridCol w="2200944">
                  <a:extLst>
                    <a:ext uri="{9D8B030D-6E8A-4147-A177-3AD203B41FA5}">
                      <a16:colId xmlns:a16="http://schemas.microsoft.com/office/drawing/2014/main" val="2719876659"/>
                    </a:ext>
                  </a:extLst>
                </a:gridCol>
                <a:gridCol w="1759760">
                  <a:extLst>
                    <a:ext uri="{9D8B030D-6E8A-4147-A177-3AD203B41FA5}">
                      <a16:colId xmlns:a16="http://schemas.microsoft.com/office/drawing/2014/main" val="3431411225"/>
                    </a:ext>
                  </a:extLst>
                </a:gridCol>
                <a:gridCol w="2509520">
                  <a:extLst>
                    <a:ext uri="{9D8B030D-6E8A-4147-A177-3AD203B41FA5}">
                      <a16:colId xmlns:a16="http://schemas.microsoft.com/office/drawing/2014/main" val="709885192"/>
                    </a:ext>
                  </a:extLst>
                </a:gridCol>
              </a:tblGrid>
              <a:tr h="577443">
                <a:tc>
                  <a:txBody>
                    <a:bodyPr/>
                    <a:lstStyle/>
                    <a:p>
                      <a:pPr marL="307340" marR="0" algn="l">
                        <a:spcBef>
                          <a:spcPts val="0"/>
                        </a:spcBef>
                        <a:spcAft>
                          <a:spcPts val="0"/>
                        </a:spcAft>
                      </a:pPr>
                      <a:r>
                        <a:rPr lang="en-US" sz="1400" b="1" kern="100">
                          <a:solidFill>
                            <a:srgbClr val="3A7C22"/>
                          </a:solidFill>
                          <a:effectLst/>
                          <a:latin typeface="Times New Roman" panose="02020603050405020304" pitchFamily="18" charset="0"/>
                          <a:ea typeface="Arial Unicode MS" panose="020B0604020202020204" pitchFamily="34" charset="-128"/>
                        </a:rPr>
                        <a:t>DPoA  Indicators</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310"/>
                        </a:spcBef>
                        <a:spcAft>
                          <a:spcPts val="0"/>
                        </a:spcAft>
                      </a:pPr>
                      <a:r>
                        <a:rPr lang="en-US" sz="1400" b="1" kern="10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Indicators/Similar  Interventions/Focus Areas/Outcomes/Enablers in the NDP</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400" b="1" kern="100">
                          <a:solidFill>
                            <a:srgbClr val="3A7C22"/>
                          </a:solidFill>
                          <a:effectLst/>
                          <a:latin typeface="Times New Roman" panose="02020603050405020304" pitchFamily="18" charset="0"/>
                          <a:ea typeface="Arial Unicode MS" panose="020B0604020202020204" pitchFamily="34" charset="-128"/>
                        </a:rPr>
                        <a:t>DPoA Milestones</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r>
                        <a:rPr lang="en-US" sz="1400" b="1" kern="10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Milestones</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400" b="1" kern="100">
                          <a:solidFill>
                            <a:srgbClr val="3A7C22"/>
                          </a:solidFill>
                          <a:effectLst/>
                          <a:latin typeface="Times New Roman" panose="02020603050405020304" pitchFamily="18" charset="0"/>
                          <a:ea typeface="Arial Unicode MS" panose="020B0604020202020204" pitchFamily="34" charset="-128"/>
                        </a:rPr>
                        <a:t>Alignment &amp; Suggested Policy Actions </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0" algn="l">
                        <a:spcBef>
                          <a:spcPts val="310"/>
                        </a:spcBef>
                        <a:spcAft>
                          <a:spcPts val="0"/>
                        </a:spcAft>
                      </a:pPr>
                      <a:r>
                        <a:rPr lang="en-US" sz="1400" b="1" kern="100">
                          <a:solidFill>
                            <a:srgbClr val="3A7C22"/>
                          </a:solidFill>
                          <a:effectLst/>
                          <a:latin typeface="Times New Roman" panose="02020603050405020304" pitchFamily="18" charset="0"/>
                          <a:ea typeface="Arial Unicode MS" panose="020B0604020202020204" pitchFamily="34" charset="-128"/>
                        </a:rPr>
                        <a:t> </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4147906"/>
                  </a:ext>
                </a:extLst>
              </a:tr>
              <a:tr h="126886">
                <a:tc gridSpan="5">
                  <a:txBody>
                    <a:bodyPr/>
                    <a:lstStyle/>
                    <a:p>
                      <a:pPr marL="0" marR="90170" algn="l">
                        <a:spcBef>
                          <a:spcPts val="0"/>
                        </a:spcBef>
                        <a:spcAft>
                          <a:spcPts val="0"/>
                        </a:spcAft>
                      </a:pPr>
                      <a:r>
                        <a:rPr lang="en-US" sz="1400" kern="100">
                          <a:solidFill>
                            <a:srgbClr val="000000"/>
                          </a:solidFill>
                          <a:effectLst/>
                          <a:highlight>
                            <a:srgbClr val="D1D1D1"/>
                          </a:highlight>
                          <a:latin typeface="Times New Roman" panose="02020603050405020304" pitchFamily="18" charset="0"/>
                          <a:ea typeface="Arial Unicode MS" panose="020B0604020202020204" pitchFamily="34" charset="-128"/>
                        </a:rPr>
                        <a:t>III. Supporting structural transformation as a driver of prosperity</a:t>
                      </a:r>
                      <a:endParaRPr lang="en-US" sz="1400" kern="100">
                        <a:solidFill>
                          <a:srgbClr val="3A7C22"/>
                        </a:solidFill>
                        <a:effectLst/>
                        <a:highlight>
                          <a:srgbClr val="D1D1D1"/>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2075788"/>
                  </a:ext>
                </a:extLst>
              </a:tr>
              <a:tr h="1549979">
                <a:tc>
                  <a:txBody>
                    <a:bodyPr/>
                    <a:lstStyle/>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Percentage of LDCs that have (a) economic diversification and (b) export diversification policies in place.</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 </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Increase in export diversification (as measured by export concentration index).	</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just">
                        <a:spcBef>
                          <a:spcPts val="305"/>
                        </a:spcBef>
                        <a:spcAft>
                          <a:spcPts val="0"/>
                        </a:spcAft>
                      </a:pPr>
                      <a:r>
                        <a:rPr lang="en-US" sz="1400" kern="100">
                          <a:solidFill>
                            <a:srgbClr val="000000"/>
                          </a:solidFill>
                          <a:effectLst/>
                          <a:highlight>
                            <a:srgbClr val="D9F2D0"/>
                          </a:highlight>
                          <a:latin typeface="Times New Roman" panose="02020603050405020304" pitchFamily="18" charset="0"/>
                          <a:ea typeface="Arial Unicode MS" panose="020B0604020202020204" pitchFamily="34" charset="-128"/>
                        </a:rPr>
                        <a:t>Export value by key products (Total; US$</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just">
                        <a:spcBef>
                          <a:spcPts val="0"/>
                        </a:spcBef>
                        <a:spcAft>
                          <a:spcPts val="0"/>
                        </a:spcAft>
                      </a:pPr>
                      <a:r>
                        <a:rPr lang="en-US" sz="1400" kern="100">
                          <a:solidFill>
                            <a:srgbClr val="000000"/>
                          </a:solidFill>
                          <a:effectLst/>
                          <a:highlight>
                            <a:srgbClr val="D9F2D0"/>
                          </a:highlight>
                          <a:latin typeface="Times New Roman" panose="02020603050405020304" pitchFamily="18" charset="0"/>
                          <a:ea typeface="Arial Unicode MS" panose="020B0604020202020204" pitchFamily="34" charset="-128"/>
                        </a:rPr>
                        <a:t>'000,000).</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just">
                        <a:spcBef>
                          <a:spcPts val="0"/>
                        </a:spcBef>
                        <a:spcAft>
                          <a:spcPts val="0"/>
                        </a:spcAft>
                      </a:pPr>
                      <a:r>
                        <a:rPr lang="en-US" sz="14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0" algn="l">
                        <a:spcBef>
                          <a:spcPts val="600"/>
                        </a:spcBef>
                        <a:spcAft>
                          <a:spcPts val="200"/>
                        </a:spcAft>
                      </a:pPr>
                      <a:r>
                        <a:rPr lang="en-US" sz="1400" kern="10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Percentage contribution of extractive industries to exports.</a:t>
                      </a:r>
                      <a:endParaRPr lang="en-US" sz="1400" kern="100">
                        <a:solidFill>
                          <a:srgbClr val="3A7C22"/>
                        </a:solidFill>
                        <a:effectLst/>
                        <a:highlight>
                          <a:srgbClr val="D9F2D0"/>
                        </a:highlight>
                        <a:latin typeface="Calibri" panose="020F0502020204030204" pitchFamily="34" charset="0"/>
                        <a:ea typeface="Calibri" panose="020F0502020204030204" pitchFamily="34" charset="0"/>
                        <a:cs typeface="Times New Roman" panose="02020603050405020304" pitchFamily="18" charset="0"/>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By 2025</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100% of LDCs have economic diversification and export diversification policies in place.</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 </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2026 to 2031</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Export diversification at the same level as other developing countries.</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0"/>
                        </a:spcBef>
                        <a:spcAft>
                          <a:spcPts val="0"/>
                        </a:spcAft>
                      </a:pPr>
                      <a:r>
                        <a:rPr lang="en-US" sz="1400" kern="100">
                          <a:solidFill>
                            <a:srgbClr val="000000"/>
                          </a:solidFill>
                          <a:effectLst/>
                          <a:highlight>
                            <a:srgbClr val="D9F2D0"/>
                          </a:highlight>
                          <a:latin typeface="Times New Roman" panose="02020603050405020304" pitchFamily="18" charset="0"/>
                          <a:ea typeface="Arial Unicode MS" panose="020B0604020202020204" pitchFamily="34" charset="-128"/>
                        </a:rPr>
                        <a:t>TBD</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The NDP indicator is partially aligned with the DPoA indicator.</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 </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May consider having an export diversification policy. </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3532650"/>
                  </a:ext>
                </a:extLst>
              </a:tr>
              <a:tr h="1684744">
                <a:tc>
                  <a:txBody>
                    <a:bodyPr/>
                    <a:lstStyle/>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Number of LDCs with regulatory frameworks in place for public-private partnerships</a:t>
                      </a:r>
                      <a:endParaRPr lang="en-US" sz="14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a:solidFill>
                            <a:srgbClr val="000000"/>
                          </a:solidFill>
                          <a:effectLst/>
                          <a:latin typeface="Times New Roman" panose="02020603050405020304" pitchFamily="18" charset="0"/>
                          <a:ea typeface="Arial Unicode MS" panose="020B0604020202020204" pitchFamily="34" charset="-128"/>
                        </a:rPr>
                        <a:t>in for infrastructure development and/or maintenance.</a:t>
                      </a:r>
                      <a:endParaRPr lang="en-US" sz="14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305"/>
                        </a:spcBef>
                        <a:spcAft>
                          <a:spcPts val="0"/>
                        </a:spcAft>
                      </a:pPr>
                      <a:endPar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endParaRPr>
                    </a:p>
                    <a:p>
                      <a:pPr marL="0" marR="90170" algn="l">
                        <a:spcBef>
                          <a:spcPts val="305"/>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Improved public service regulatory</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0" algn="l">
                        <a:spcBef>
                          <a:spcPts val="0"/>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framework (Outcome).</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0" algn="l">
                        <a:spcBef>
                          <a:spcPts val="0"/>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Establish special purpose vehicles (SPVs)  to support major partnership projects with the private sector (Prioritized Intervention).</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Institute an MSME regulatory board (Prioritized Intervention).</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4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4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By 2025</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100% of LDCs have regulatory frameworks in place for public-private partnerships and have</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at least one public-private partnership for infrastructure development and/or maintenance.</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 </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2026 to 2031</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100% of LDCs have substantially improved transport infrastructure.</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0"/>
                        </a:spcBef>
                        <a:spcAft>
                          <a:spcPts val="0"/>
                        </a:spcAft>
                      </a:pPr>
                      <a:r>
                        <a:rPr lang="en-US" sz="14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4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The NDP’s outcome and interventions are aligned with the </a:t>
                      </a:r>
                      <a:r>
                        <a:rPr lang="en-US" sz="1400" kern="100" dirty="0" err="1">
                          <a:solidFill>
                            <a:srgbClr val="000000"/>
                          </a:solidFill>
                          <a:effectLst/>
                          <a:latin typeface="Times New Roman" panose="02020603050405020304" pitchFamily="18" charset="0"/>
                          <a:ea typeface="Arial Unicode MS" panose="020B0604020202020204" pitchFamily="34" charset="-128"/>
                        </a:rPr>
                        <a:t>DPoA</a:t>
                      </a:r>
                      <a:r>
                        <a:rPr lang="en-US" sz="1400" kern="100" dirty="0">
                          <a:solidFill>
                            <a:srgbClr val="000000"/>
                          </a:solidFill>
                          <a:effectLst/>
                          <a:latin typeface="Times New Roman" panose="02020603050405020304" pitchFamily="18" charset="0"/>
                          <a:ea typeface="Arial Unicode MS" panose="020B0604020202020204" pitchFamily="34" charset="-128"/>
                        </a:rPr>
                        <a:t> indicator.</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 </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400" kern="100" dirty="0">
                          <a:solidFill>
                            <a:srgbClr val="000000"/>
                          </a:solidFill>
                          <a:effectLst/>
                          <a:latin typeface="Times New Roman" panose="02020603050405020304" pitchFamily="18" charset="0"/>
                          <a:ea typeface="Arial Unicode MS" panose="020B0604020202020204" pitchFamily="34" charset="-128"/>
                        </a:rPr>
                        <a:t>Include an indicator in the M&amp;E Framework of the NDP to reflect the </a:t>
                      </a:r>
                      <a:r>
                        <a:rPr lang="en-US" sz="1400" kern="100" dirty="0" err="1">
                          <a:solidFill>
                            <a:srgbClr val="000000"/>
                          </a:solidFill>
                          <a:effectLst/>
                          <a:latin typeface="Times New Roman" panose="02020603050405020304" pitchFamily="18" charset="0"/>
                          <a:ea typeface="Arial Unicode MS" panose="020B0604020202020204" pitchFamily="34" charset="-128"/>
                        </a:rPr>
                        <a:t>DPoA</a:t>
                      </a:r>
                      <a:r>
                        <a:rPr lang="en-US" sz="1400" kern="100" dirty="0">
                          <a:solidFill>
                            <a:srgbClr val="000000"/>
                          </a:solidFill>
                          <a:effectLst/>
                          <a:latin typeface="Times New Roman" panose="02020603050405020304" pitchFamily="18" charset="0"/>
                          <a:ea typeface="Arial Unicode MS" panose="020B0604020202020204" pitchFamily="34" charset="-128"/>
                        </a:rPr>
                        <a:t> indicator.</a:t>
                      </a:r>
                      <a:endParaRPr lang="en-US" sz="14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6602745"/>
                  </a:ext>
                </a:extLst>
              </a:tr>
            </a:tbl>
          </a:graphicData>
        </a:graphic>
      </p:graphicFrame>
    </p:spTree>
    <p:extLst>
      <p:ext uri="{BB962C8B-B14F-4D97-AF65-F5344CB8AC3E}">
        <p14:creationId xmlns:p14="http://schemas.microsoft.com/office/powerpoint/2010/main" val="116166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6FB5-79F8-BDCA-E2B1-5AF2BFA73A4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B251E23B-1958-D035-B373-EF68A421C2D2}"/>
              </a:ext>
            </a:extLst>
          </p:cNvPr>
          <p:cNvGraphicFramePr>
            <a:graphicFrameLocks noGrp="1"/>
          </p:cNvGraphicFramePr>
          <p:nvPr>
            <p:ph idx="1"/>
            <p:extLst>
              <p:ext uri="{D42A27DB-BD31-4B8C-83A1-F6EECF244321}">
                <p14:modId xmlns:p14="http://schemas.microsoft.com/office/powerpoint/2010/main" val="3358536658"/>
              </p:ext>
            </p:extLst>
          </p:nvPr>
        </p:nvGraphicFramePr>
        <p:xfrm>
          <a:off x="340242" y="365125"/>
          <a:ext cx="11013557" cy="6043928"/>
        </p:xfrm>
        <a:graphic>
          <a:graphicData uri="http://schemas.openxmlformats.org/drawingml/2006/table">
            <a:tbl>
              <a:tblPr firstRow="1" firstCol="1" lastRow="1" lastCol="1" bandRow="1" bandCol="1"/>
              <a:tblGrid>
                <a:gridCol w="1997580">
                  <a:extLst>
                    <a:ext uri="{9D8B030D-6E8A-4147-A177-3AD203B41FA5}">
                      <a16:colId xmlns:a16="http://schemas.microsoft.com/office/drawing/2014/main" val="315647028"/>
                    </a:ext>
                  </a:extLst>
                </a:gridCol>
                <a:gridCol w="2641057">
                  <a:extLst>
                    <a:ext uri="{9D8B030D-6E8A-4147-A177-3AD203B41FA5}">
                      <a16:colId xmlns:a16="http://schemas.microsoft.com/office/drawing/2014/main" val="155885441"/>
                    </a:ext>
                  </a:extLst>
                </a:gridCol>
                <a:gridCol w="2168525">
                  <a:extLst>
                    <a:ext uri="{9D8B030D-6E8A-4147-A177-3AD203B41FA5}">
                      <a16:colId xmlns:a16="http://schemas.microsoft.com/office/drawing/2014/main" val="414443007"/>
                    </a:ext>
                  </a:extLst>
                </a:gridCol>
                <a:gridCol w="1733840">
                  <a:extLst>
                    <a:ext uri="{9D8B030D-6E8A-4147-A177-3AD203B41FA5}">
                      <a16:colId xmlns:a16="http://schemas.microsoft.com/office/drawing/2014/main" val="3501925341"/>
                    </a:ext>
                  </a:extLst>
                </a:gridCol>
                <a:gridCol w="2472555">
                  <a:extLst>
                    <a:ext uri="{9D8B030D-6E8A-4147-A177-3AD203B41FA5}">
                      <a16:colId xmlns:a16="http://schemas.microsoft.com/office/drawing/2014/main" val="645187107"/>
                    </a:ext>
                  </a:extLst>
                </a:gridCol>
              </a:tblGrid>
              <a:tr h="698362">
                <a:tc>
                  <a:txBody>
                    <a:bodyPr/>
                    <a:lstStyle/>
                    <a:p>
                      <a:pPr marL="307340" marR="0" algn="l">
                        <a:spcBef>
                          <a:spcPts val="0"/>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DPoA  Indicators</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310"/>
                        </a:spcBef>
                        <a:spcAft>
                          <a:spcPts val="0"/>
                        </a:spcAft>
                      </a:pPr>
                      <a:r>
                        <a:rPr lang="en-US" sz="1200" b="1" kern="100" dirty="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Indicators/Similar  Interventions/Focus Areas/Outcomes/Enablers in the NDP</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200" b="1" kern="100" dirty="0" err="1">
                          <a:solidFill>
                            <a:srgbClr val="3A7C22"/>
                          </a:solidFill>
                          <a:effectLst/>
                          <a:latin typeface="Times New Roman" panose="02020603050405020304" pitchFamily="18" charset="0"/>
                          <a:ea typeface="Arial Unicode MS" panose="020B0604020202020204" pitchFamily="34" charset="-128"/>
                        </a:rPr>
                        <a:t>DPoA</a:t>
                      </a:r>
                      <a:r>
                        <a:rPr lang="en-US" sz="1200" b="1" kern="100" dirty="0">
                          <a:solidFill>
                            <a:srgbClr val="3A7C22"/>
                          </a:solidFill>
                          <a:effectLst/>
                          <a:latin typeface="Times New Roman" panose="02020603050405020304" pitchFamily="18" charset="0"/>
                          <a:ea typeface="Arial Unicode MS" panose="020B0604020202020204" pitchFamily="34" charset="-128"/>
                        </a:rPr>
                        <a:t> Milestones</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945" marR="90170" algn="l">
                        <a:spcBef>
                          <a:spcPts val="305"/>
                        </a:spcBef>
                        <a:spcAft>
                          <a:spcPts val="0"/>
                        </a:spcAft>
                      </a:pPr>
                      <a:endParaRPr lang="en-US" sz="1200" b="1" kern="100" dirty="0">
                        <a:solidFill>
                          <a:srgbClr val="3A7C22"/>
                        </a:solidFill>
                        <a:effectLst/>
                        <a:highlight>
                          <a:srgbClr val="D9F2D0"/>
                        </a:highlight>
                        <a:latin typeface="Times New Roman" panose="02020603050405020304" pitchFamily="18" charset="0"/>
                        <a:ea typeface="Arial Unicode MS" panose="020B0604020202020204" pitchFamily="34" charset="-128"/>
                      </a:endParaRPr>
                    </a:p>
                    <a:p>
                      <a:pPr marL="67945" marR="90170" algn="l">
                        <a:spcBef>
                          <a:spcPts val="305"/>
                        </a:spcBef>
                        <a:spcAft>
                          <a:spcPts val="0"/>
                        </a:spcAft>
                      </a:pPr>
                      <a:r>
                        <a:rPr lang="en-US" sz="1200" b="1" kern="100" dirty="0">
                          <a:solidFill>
                            <a:srgbClr val="3A7C22"/>
                          </a:solidFill>
                          <a:effectLst/>
                          <a:highlight>
                            <a:srgbClr val="D9F2D0"/>
                          </a:highlight>
                          <a:latin typeface="Times New Roman" panose="02020603050405020304" pitchFamily="18" charset="0"/>
                          <a:ea typeface="Arial Unicode MS" panose="020B0604020202020204" pitchFamily="34" charset="-128"/>
                        </a:rPr>
                        <a:t>Corresponding NDP  Milestones</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7945" marR="90170" algn="l">
                        <a:spcBef>
                          <a:spcPts val="305"/>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Alignment &amp; Suggested Policy Actions </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0" marR="0" algn="l">
                        <a:spcBef>
                          <a:spcPts val="310"/>
                        </a:spcBef>
                        <a:spcAft>
                          <a:spcPts val="0"/>
                        </a:spcAft>
                      </a:pPr>
                      <a:r>
                        <a:rPr lang="en-US" sz="1200" b="1" kern="100">
                          <a:solidFill>
                            <a:srgbClr val="3A7C22"/>
                          </a:solidFill>
                          <a:effectLst/>
                          <a:latin typeface="Times New Roman" panose="02020603050405020304" pitchFamily="18" charset="0"/>
                          <a:ea typeface="Arial Unicode MS" panose="020B0604020202020204" pitchFamily="34" charset="-128"/>
                        </a:rPr>
                        <a:t> </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849141"/>
                  </a:ext>
                </a:extLst>
              </a:tr>
              <a:tr h="301641">
                <a:tc gridSpan="5">
                  <a:txBody>
                    <a:bodyPr/>
                    <a:lstStyle/>
                    <a:p>
                      <a:pPr marL="0" marR="90170" algn="l">
                        <a:spcBef>
                          <a:spcPts val="0"/>
                        </a:spcBef>
                        <a:spcAft>
                          <a:spcPts val="0"/>
                        </a:spcAft>
                      </a:pPr>
                      <a:endParaRPr lang="en-US" sz="1200" kern="100" dirty="0">
                        <a:solidFill>
                          <a:srgbClr val="000000"/>
                        </a:solidFill>
                        <a:effectLst/>
                        <a:highlight>
                          <a:srgbClr val="D1D1D1"/>
                        </a:highlight>
                        <a:latin typeface="Times New Roman" panose="02020603050405020304" pitchFamily="18" charset="0"/>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highlight>
                            <a:srgbClr val="D1D1D1"/>
                          </a:highlight>
                          <a:latin typeface="Times New Roman" panose="02020603050405020304" pitchFamily="18" charset="0"/>
                          <a:ea typeface="Arial Unicode MS" panose="020B0604020202020204" pitchFamily="34" charset="-128"/>
                        </a:rPr>
                        <a:t>III. Supporting structural transformation as a driver of prosperity</a:t>
                      </a:r>
                      <a:endParaRPr lang="en-US" sz="1200" kern="100" dirty="0">
                        <a:solidFill>
                          <a:srgbClr val="3A7C22"/>
                        </a:solidFill>
                        <a:effectLst/>
                        <a:highlight>
                          <a:srgbClr val="D1D1D1"/>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3257155"/>
                  </a:ext>
                </a:extLst>
              </a:tr>
              <a:tr h="2191115">
                <a:tc>
                  <a:txBody>
                    <a:bodyPr/>
                    <a:lstStyle/>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Percentage of LDCs that have (a) economic diversification and (b) export diversification policies in place.</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Increase in export diversification (as measured by export concentration index).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90170" algn="just">
                        <a:spcBef>
                          <a:spcPts val="305"/>
                        </a:spcBef>
                        <a:spcAft>
                          <a:spcPts val="0"/>
                        </a:spcAft>
                      </a:pPr>
                      <a:endPar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endParaRPr>
                    </a:p>
                    <a:p>
                      <a:pPr marL="0" marR="90170" algn="just">
                        <a:spcBef>
                          <a:spcPts val="305"/>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Export value by key products (Total; US$</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just">
                        <a:spcBef>
                          <a:spcPts val="0"/>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'000,000).</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67945" marR="90170" algn="just">
                        <a:spcBef>
                          <a:spcPts val="0"/>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0" algn="l">
                        <a:spcBef>
                          <a:spcPts val="600"/>
                        </a:spcBef>
                        <a:spcAft>
                          <a:spcPts val="20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cs typeface="Times New Roman" panose="02020603050405020304" pitchFamily="18" charset="0"/>
                        </a:rPr>
                        <a:t>Percentage contribution of extractive industries to exports.</a:t>
                      </a:r>
                      <a:endParaRPr lang="en-US" sz="1200" kern="100" dirty="0">
                        <a:solidFill>
                          <a:srgbClr val="3A7C22"/>
                        </a:solidFill>
                        <a:effectLst/>
                        <a:highlight>
                          <a:srgbClr val="D9F2D0"/>
                        </a:highlight>
                        <a:latin typeface="Calibri" panose="020F0502020204030204" pitchFamily="34" charset="0"/>
                        <a:ea typeface="Calibri" panose="020F0502020204030204" pitchFamily="34" charset="0"/>
                        <a:cs typeface="Times New Roman" panose="02020603050405020304" pitchFamily="18" charset="0"/>
                      </a:endParaRPr>
                    </a:p>
                  </a:txBody>
                  <a:tcPr marL="41029" marR="41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By 2025</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100% of LDCs have economic diversification and export diversification policies in place.</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2026 to 2031</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Export diversification at the same level as other developing countries.</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90170" algn="l">
                        <a:spcBef>
                          <a:spcPts val="0"/>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TBD</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The NDP indicator is partially aligned with the </a:t>
                      </a:r>
                      <a:r>
                        <a:rPr lang="en-US" sz="1200" kern="100" dirty="0" err="1">
                          <a:solidFill>
                            <a:srgbClr val="000000"/>
                          </a:solidFill>
                          <a:effectLst/>
                          <a:latin typeface="Times New Roman" panose="02020603050405020304" pitchFamily="18" charset="0"/>
                          <a:ea typeface="Arial Unicode MS" panose="020B0604020202020204" pitchFamily="34" charset="-128"/>
                        </a:rPr>
                        <a:t>DPoA</a:t>
                      </a:r>
                      <a:r>
                        <a:rPr lang="en-US" sz="1200" kern="100" dirty="0">
                          <a:solidFill>
                            <a:srgbClr val="000000"/>
                          </a:solidFill>
                          <a:effectLst/>
                          <a:latin typeface="Times New Roman" panose="02020603050405020304" pitchFamily="18" charset="0"/>
                          <a:ea typeface="Arial Unicode MS" panose="020B0604020202020204" pitchFamily="34" charset="-128"/>
                        </a:rPr>
                        <a:t> indicator.</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May consider having an export diversification policy.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8696126"/>
                  </a:ext>
                </a:extLst>
              </a:tr>
              <a:tr h="2788691">
                <a:tc>
                  <a:txBody>
                    <a:bodyPr/>
                    <a:lstStyle/>
                    <a:p>
                      <a:pPr marL="0" marR="90170" algn="l">
                        <a:spcBef>
                          <a:spcPts val="0"/>
                        </a:spcBef>
                        <a:spcAft>
                          <a:spcPts val="0"/>
                        </a:spcAft>
                      </a:pPr>
                      <a:r>
                        <a:rPr lang="en-US" sz="1200" kern="100">
                          <a:solidFill>
                            <a:srgbClr val="000000"/>
                          </a:solidFill>
                          <a:effectLst/>
                          <a:latin typeface="Times New Roman" panose="02020603050405020304" pitchFamily="18" charset="0"/>
                          <a:ea typeface="Arial Unicode MS" panose="020B0604020202020204" pitchFamily="34" charset="-128"/>
                        </a:rPr>
                        <a:t>Number of LDCs with regulatory frameworks in place for public-private partnerships</a:t>
                      </a:r>
                      <a:endParaRPr lang="en-US" sz="1200" kern="10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a:solidFill>
                            <a:srgbClr val="000000"/>
                          </a:solidFill>
                          <a:effectLst/>
                          <a:latin typeface="Times New Roman" panose="02020603050405020304" pitchFamily="18" charset="0"/>
                          <a:ea typeface="Arial Unicode MS" panose="020B0604020202020204" pitchFamily="34" charset="-128"/>
                        </a:rPr>
                        <a:t>in for infrastructure development and/or maintenance.</a:t>
                      </a:r>
                      <a:endParaRPr lang="en-US" sz="1200" kern="10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305"/>
                        </a:spcBef>
                        <a:spcAft>
                          <a:spcPts val="0"/>
                        </a:spcAft>
                      </a:pPr>
                      <a:endPar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endParaRPr>
                    </a:p>
                    <a:p>
                      <a:pPr marL="0" marR="90170" algn="l">
                        <a:spcBef>
                          <a:spcPts val="305"/>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Improved public service regulatory</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0" algn="l">
                        <a:spcBef>
                          <a:spcPts val="0"/>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framework (Outcome).</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0" algn="l">
                        <a:spcBef>
                          <a:spcPts val="0"/>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Establish special purpose vehicles (SPVs)  to support major partnership projects with the private sector (Prioritized Intervention).</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Institute an MSME regulatory board (Prioritized Intervention).</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p>
                      <a:pPr marL="0" marR="90170" algn="l">
                        <a:spcBef>
                          <a:spcPts val="305"/>
                        </a:spcBef>
                        <a:spcAft>
                          <a:spcPts val="0"/>
                        </a:spcAft>
                      </a:pPr>
                      <a:r>
                        <a:rPr lang="en-US" sz="1200" kern="100" dirty="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dirty="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By 2025</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100% of LDCs have regulatory frameworks in place for public-private partnerships and have</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at least one public-private partnership for infrastructure development and/or maintenance.</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2026 to 2031</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100% of LDCs have substantially improved transport infrastructure.</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90170" algn="l">
                        <a:spcBef>
                          <a:spcPts val="0"/>
                        </a:spcBef>
                        <a:spcAft>
                          <a:spcPts val="0"/>
                        </a:spcAft>
                      </a:pPr>
                      <a:r>
                        <a:rPr lang="en-US" sz="1200" kern="100">
                          <a:solidFill>
                            <a:srgbClr val="000000"/>
                          </a:solidFill>
                          <a:effectLst/>
                          <a:highlight>
                            <a:srgbClr val="D9F2D0"/>
                          </a:highlight>
                          <a:latin typeface="Times New Roman" panose="02020603050405020304" pitchFamily="18" charset="0"/>
                          <a:ea typeface="Arial Unicode MS" panose="020B0604020202020204" pitchFamily="34" charset="-128"/>
                        </a:rPr>
                        <a:t> </a:t>
                      </a:r>
                      <a:endParaRPr lang="en-US" sz="1200" kern="100">
                        <a:solidFill>
                          <a:srgbClr val="3A7C22"/>
                        </a:solidFill>
                        <a:effectLst/>
                        <a:highlight>
                          <a:srgbClr val="D9F2D0"/>
                        </a:highligh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The NDP’s outcome and interventions are aligned with the </a:t>
                      </a:r>
                      <a:r>
                        <a:rPr lang="en-US" sz="1200" kern="100" dirty="0" err="1">
                          <a:solidFill>
                            <a:srgbClr val="000000"/>
                          </a:solidFill>
                          <a:effectLst/>
                          <a:latin typeface="Times New Roman" panose="02020603050405020304" pitchFamily="18" charset="0"/>
                          <a:ea typeface="Arial Unicode MS" panose="020B0604020202020204" pitchFamily="34" charset="-128"/>
                        </a:rPr>
                        <a:t>DPoA</a:t>
                      </a:r>
                      <a:r>
                        <a:rPr lang="en-US" sz="1200" kern="100" dirty="0">
                          <a:solidFill>
                            <a:srgbClr val="000000"/>
                          </a:solidFill>
                          <a:effectLst/>
                          <a:latin typeface="Times New Roman" panose="02020603050405020304" pitchFamily="18" charset="0"/>
                          <a:ea typeface="Arial Unicode MS" panose="020B0604020202020204" pitchFamily="34" charset="-128"/>
                        </a:rPr>
                        <a:t> indicator.</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 </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p>
                      <a:pPr marL="0" marR="90170" algn="l">
                        <a:spcBef>
                          <a:spcPts val="0"/>
                        </a:spcBef>
                        <a:spcAft>
                          <a:spcPts val="0"/>
                        </a:spcAft>
                      </a:pPr>
                      <a:r>
                        <a:rPr lang="en-US" sz="1200" kern="100" dirty="0">
                          <a:solidFill>
                            <a:srgbClr val="000000"/>
                          </a:solidFill>
                          <a:effectLst/>
                          <a:latin typeface="Times New Roman" panose="02020603050405020304" pitchFamily="18" charset="0"/>
                          <a:ea typeface="Arial Unicode MS" panose="020B0604020202020204" pitchFamily="34" charset="-128"/>
                        </a:rPr>
                        <a:t>Include an indicator in the M&amp;E Framework of the NDP to reflect the </a:t>
                      </a:r>
                      <a:r>
                        <a:rPr lang="en-US" sz="1200" kern="100" dirty="0" err="1">
                          <a:solidFill>
                            <a:srgbClr val="000000"/>
                          </a:solidFill>
                          <a:effectLst/>
                          <a:latin typeface="Times New Roman" panose="02020603050405020304" pitchFamily="18" charset="0"/>
                          <a:ea typeface="Arial Unicode MS" panose="020B0604020202020204" pitchFamily="34" charset="-128"/>
                        </a:rPr>
                        <a:t>DPoA</a:t>
                      </a:r>
                      <a:r>
                        <a:rPr lang="en-US" sz="1200" kern="100" dirty="0">
                          <a:solidFill>
                            <a:srgbClr val="000000"/>
                          </a:solidFill>
                          <a:effectLst/>
                          <a:latin typeface="Times New Roman" panose="02020603050405020304" pitchFamily="18" charset="0"/>
                          <a:ea typeface="Arial Unicode MS" panose="020B0604020202020204" pitchFamily="34" charset="-128"/>
                        </a:rPr>
                        <a:t> indicator.</a:t>
                      </a:r>
                      <a:endParaRPr lang="en-US" sz="1200" kern="100" dirty="0">
                        <a:solidFill>
                          <a:srgbClr val="3A7C22"/>
                        </a:solidFill>
                        <a:effectLst/>
                        <a:latin typeface="Arial Unicode MS" panose="020B0604020202020204" pitchFamily="34" charset="-128"/>
                        <a:ea typeface="Arial Unicode MS" panose="020B0604020202020204" pitchFamily="34" charset="-128"/>
                      </a:endParaRPr>
                    </a:p>
                  </a:txBody>
                  <a:tcPr marL="41029" marR="4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07968"/>
                  </a:ext>
                </a:extLst>
              </a:tr>
            </a:tbl>
          </a:graphicData>
        </a:graphic>
      </p:graphicFrame>
    </p:spTree>
    <p:extLst>
      <p:ext uri="{BB962C8B-B14F-4D97-AF65-F5344CB8AC3E}">
        <p14:creationId xmlns:p14="http://schemas.microsoft.com/office/powerpoint/2010/main" val="208987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534B-28EA-DA10-4119-D69E3FC7B1BB}"/>
              </a:ext>
            </a:extLst>
          </p:cNvPr>
          <p:cNvSpPr>
            <a:spLocks noGrp="1"/>
          </p:cNvSpPr>
          <p:nvPr>
            <p:ph type="title"/>
          </p:nvPr>
        </p:nvSpPr>
        <p:spPr/>
        <p:txBody>
          <a:bodyPr/>
          <a:lstStyle/>
          <a:p>
            <a:r>
              <a:rPr lang="en-US" dirty="0"/>
              <a:t>Planning, Budgeting and Electoral Cycle of the Country</a:t>
            </a:r>
          </a:p>
        </p:txBody>
      </p:sp>
      <p:sp>
        <p:nvSpPr>
          <p:cNvPr id="3" name="Content Placeholder 2">
            <a:extLst>
              <a:ext uri="{FF2B5EF4-FFF2-40B4-BE49-F238E27FC236}">
                <a16:creationId xmlns:a16="http://schemas.microsoft.com/office/drawing/2014/main" id="{39FC42A4-3A59-EB0F-4769-54E6C4C97220}"/>
              </a:ext>
            </a:extLst>
          </p:cNvPr>
          <p:cNvSpPr>
            <a:spLocks noGrp="1"/>
          </p:cNvSpPr>
          <p:nvPr>
            <p:ph idx="1"/>
          </p:nvPr>
        </p:nvSpPr>
        <p:spPr/>
        <p:txBody>
          <a:bodyPr>
            <a:normAutofit fontScale="47500" lnSpcReduction="20000"/>
          </a:bodyPr>
          <a:lstStyle/>
          <a:p>
            <a:pPr marL="0" indent="0">
              <a:buNone/>
            </a:pPr>
            <a:endParaRPr lang="en-US" sz="4400" dirty="0"/>
          </a:p>
          <a:p>
            <a:pPr marL="0" indent="0">
              <a:buNone/>
            </a:pPr>
            <a:r>
              <a:rPr lang="en-US" sz="4400" dirty="0">
                <a:solidFill>
                  <a:schemeClr val="accent1"/>
                </a:solidFill>
              </a:rPr>
              <a:t>Government life cycle is important to determine the respective planning frameworks at the national or subnational levels. </a:t>
            </a:r>
          </a:p>
          <a:p>
            <a:pPr marL="0" indent="0">
              <a:buNone/>
            </a:pPr>
            <a:endParaRPr lang="en-US" sz="4400" dirty="0"/>
          </a:p>
          <a:p>
            <a:pPr marL="0" indent="0">
              <a:buNone/>
            </a:pPr>
            <a:r>
              <a:rPr lang="en-US" sz="4400" dirty="0"/>
              <a:t>Broadly speaking, one of the following could apply:</a:t>
            </a:r>
          </a:p>
          <a:p>
            <a:pPr marL="0" indent="0">
              <a:buNone/>
            </a:pPr>
            <a:endParaRPr lang="en-US" dirty="0"/>
          </a:p>
          <a:p>
            <a:pPr marL="0" indent="0">
              <a:buNone/>
            </a:pPr>
            <a:r>
              <a:rPr lang="en-US" sz="4400" dirty="0">
                <a:solidFill>
                  <a:srgbClr val="C00000"/>
                </a:solidFill>
              </a:rPr>
              <a:t>Option 1</a:t>
            </a:r>
          </a:p>
          <a:p>
            <a:pPr marL="0" indent="0">
              <a:buNone/>
            </a:pPr>
            <a:endParaRPr lang="en-US" sz="4400" dirty="0">
              <a:solidFill>
                <a:srgbClr val="C00000"/>
              </a:solidFill>
            </a:endParaRPr>
          </a:p>
          <a:p>
            <a:r>
              <a:rPr lang="en-US" sz="4400" dirty="0"/>
              <a:t>The planning cycle of the </a:t>
            </a:r>
            <a:r>
              <a:rPr lang="en-US" sz="4400" dirty="0" err="1">
                <a:solidFill>
                  <a:schemeClr val="accent1"/>
                </a:solidFill>
              </a:rPr>
              <a:t>DPoA</a:t>
            </a:r>
            <a:r>
              <a:rPr lang="en-US" sz="4400" dirty="0">
                <a:solidFill>
                  <a:schemeClr val="accent1"/>
                </a:solidFill>
              </a:rPr>
              <a:t> started in 2022</a:t>
            </a:r>
            <a:r>
              <a:rPr lang="en-US" sz="4400" dirty="0"/>
              <a:t>, Year 1 of the implementation of the </a:t>
            </a:r>
            <a:r>
              <a:rPr lang="en-US" sz="4400" dirty="0" err="1"/>
              <a:t>DPoA</a:t>
            </a:r>
            <a:r>
              <a:rPr lang="en-US" sz="4400" dirty="0"/>
              <a:t> framework, </a:t>
            </a:r>
            <a:r>
              <a:rPr lang="en-US" sz="4400" dirty="0">
                <a:solidFill>
                  <a:schemeClr val="accent1"/>
                </a:solidFill>
              </a:rPr>
              <a:t>national government entities have an opportunity to adequately reflect on the </a:t>
            </a:r>
            <a:r>
              <a:rPr lang="en-US" sz="4400" dirty="0" err="1">
                <a:solidFill>
                  <a:schemeClr val="accent1"/>
                </a:solidFill>
              </a:rPr>
              <a:t>DPoA</a:t>
            </a:r>
            <a:r>
              <a:rPr lang="en-US" sz="4400" dirty="0">
                <a:solidFill>
                  <a:schemeClr val="accent1"/>
                </a:solidFill>
              </a:rPr>
              <a:t> framework to ensure alignment of national priorities. </a:t>
            </a:r>
          </a:p>
          <a:p>
            <a:pPr marL="0" indent="0">
              <a:buNone/>
            </a:pPr>
            <a:endParaRPr lang="en-US" sz="4400" dirty="0"/>
          </a:p>
          <a:p>
            <a:r>
              <a:rPr lang="en-US" sz="4400" dirty="0">
                <a:solidFill>
                  <a:schemeClr val="accent1"/>
                </a:solidFill>
              </a:rPr>
              <a:t>Each government life cycle is expected to last from four to five years, which is the periodicity of each National Development Plan or local development agenda, or its equivalent.</a:t>
            </a:r>
          </a:p>
          <a:p>
            <a:pPr marL="0" indent="0">
              <a:buNone/>
            </a:pPr>
            <a:endParaRPr lang="en-US" dirty="0"/>
          </a:p>
        </p:txBody>
      </p:sp>
    </p:spTree>
    <p:extLst>
      <p:ext uri="{BB962C8B-B14F-4D97-AF65-F5344CB8AC3E}">
        <p14:creationId xmlns:p14="http://schemas.microsoft.com/office/powerpoint/2010/main" val="352089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9DEAB6D-423D-E81A-1B59-21DFA76281BA}"/>
              </a:ext>
            </a:extLst>
          </p:cNvPr>
          <p:cNvGraphicFramePr>
            <a:graphicFrameLocks noGrp="1"/>
          </p:cNvGraphicFramePr>
          <p:nvPr>
            <p:ph idx="1"/>
            <p:extLst>
              <p:ext uri="{D42A27DB-BD31-4B8C-83A1-F6EECF244321}">
                <p14:modId xmlns:p14="http://schemas.microsoft.com/office/powerpoint/2010/main" val="4134634190"/>
              </p:ext>
            </p:extLst>
          </p:nvPr>
        </p:nvGraphicFramePr>
        <p:xfrm>
          <a:off x="1000074" y="964294"/>
          <a:ext cx="9036496"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3FC658F5-88B3-8149-CBF1-7F52A88612A6}"/>
              </a:ext>
            </a:extLst>
          </p:cNvPr>
          <p:cNvSpPr/>
          <p:nvPr/>
        </p:nvSpPr>
        <p:spPr>
          <a:xfrm>
            <a:off x="7769433" y="1984980"/>
            <a:ext cx="433387" cy="35877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panose="020B0604020202020204" pitchFamily="34" charset="0"/>
              <a:cs typeface="Arial" panose="020B0604020202020204" pitchFamily="34" charset="0"/>
            </a:endParaRPr>
          </a:p>
        </p:txBody>
      </p:sp>
      <p:sp>
        <p:nvSpPr>
          <p:cNvPr id="6148" name="TextBox 7">
            <a:extLst>
              <a:ext uri="{FF2B5EF4-FFF2-40B4-BE49-F238E27FC236}">
                <a16:creationId xmlns:a16="http://schemas.microsoft.com/office/drawing/2014/main" id="{4AF82942-18C2-9B3D-F200-F6126539D8C5}"/>
              </a:ext>
            </a:extLst>
          </p:cNvPr>
          <p:cNvSpPr txBox="1">
            <a:spLocks noChangeArrowheads="1"/>
          </p:cNvSpPr>
          <p:nvPr/>
        </p:nvSpPr>
        <p:spPr bwMode="auto">
          <a:xfrm>
            <a:off x="6291467" y="1437028"/>
            <a:ext cx="19679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GB" altLang="en-US" sz="1400" dirty="0">
                <a:latin typeface="Arial" panose="020B0604020202020204" pitchFamily="34" charset="0"/>
                <a:cs typeface="Arial" panose="020B0604020202020204" pitchFamily="34" charset="0"/>
              </a:rPr>
              <a:t>Checklist for Understanding </a:t>
            </a:r>
          </a:p>
          <a:p>
            <a:r>
              <a:rPr lang="en-GB" altLang="en-US" sz="1400" dirty="0">
                <a:latin typeface="Arial" panose="020B0604020202020204" pitchFamily="34" charset="0"/>
                <a:cs typeface="Arial" panose="020B0604020202020204" pitchFamily="34" charset="0"/>
              </a:rPr>
              <a:t>the  NDP Process</a:t>
            </a:r>
            <a:endParaRPr lang="en-GB" alt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5560763-A28B-450A-E1A0-A1D994D91A94}"/>
              </a:ext>
            </a:extLst>
          </p:cNvPr>
          <p:cNvSpPr/>
          <p:nvPr/>
        </p:nvSpPr>
        <p:spPr>
          <a:xfrm>
            <a:off x="4238251" y="3495016"/>
            <a:ext cx="360362" cy="32067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panose="020B0604020202020204" pitchFamily="34" charset="0"/>
              <a:cs typeface="Arial" panose="020B0604020202020204" pitchFamily="34" charset="0"/>
            </a:endParaRPr>
          </a:p>
        </p:txBody>
      </p:sp>
      <p:sp>
        <p:nvSpPr>
          <p:cNvPr id="6150" name="TextBox 9">
            <a:extLst>
              <a:ext uri="{FF2B5EF4-FFF2-40B4-BE49-F238E27FC236}">
                <a16:creationId xmlns:a16="http://schemas.microsoft.com/office/drawing/2014/main" id="{718D5E1E-16A8-BFB2-CC77-641906BEAC10}"/>
              </a:ext>
            </a:extLst>
          </p:cNvPr>
          <p:cNvSpPr txBox="1">
            <a:spLocks noChangeArrowheads="1"/>
          </p:cNvSpPr>
          <p:nvPr/>
        </p:nvSpPr>
        <p:spPr bwMode="auto">
          <a:xfrm>
            <a:off x="4502426" y="3751959"/>
            <a:ext cx="4843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GB" altLang="en-US" sz="1400" dirty="0">
                <a:solidFill>
                  <a:prstClr val="black">
                    <a:hueOff val="0"/>
                    <a:satOff val="0"/>
                    <a:lumOff val="0"/>
                    <a:alphaOff val="0"/>
                  </a:prstClr>
                </a:solidFill>
                <a:latin typeface="Arial" panose="020B0604020202020204" pitchFamily="34" charset="0"/>
                <a:cs typeface="Arial" panose="020B0604020202020204" pitchFamily="34" charset="0"/>
              </a:rPr>
              <a:t>Entry Points</a:t>
            </a:r>
          </a:p>
        </p:txBody>
      </p:sp>
      <p:sp>
        <p:nvSpPr>
          <p:cNvPr id="6151" name="Rectangle 1">
            <a:extLst>
              <a:ext uri="{FF2B5EF4-FFF2-40B4-BE49-F238E27FC236}">
                <a16:creationId xmlns:a16="http://schemas.microsoft.com/office/drawing/2014/main" id="{FCE85615-CD07-21EA-C780-DE0C962E7A02}"/>
              </a:ext>
            </a:extLst>
          </p:cNvPr>
          <p:cNvSpPr>
            <a:spLocks noChangeArrowheads="1"/>
          </p:cNvSpPr>
          <p:nvPr/>
        </p:nvSpPr>
        <p:spPr bwMode="auto">
          <a:xfrm>
            <a:off x="2135188" y="85726"/>
            <a:ext cx="8075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US" altLang="en-US" sz="3600" b="1" dirty="0">
                <a:solidFill>
                  <a:schemeClr val="tx1"/>
                </a:solidFill>
                <a:latin typeface="Arial" panose="020B0604020202020204" pitchFamily="34" charset="0"/>
                <a:cs typeface="Arial" panose="020B0604020202020204" pitchFamily="34" charset="0"/>
              </a:rPr>
              <a:t>Coverage</a:t>
            </a:r>
          </a:p>
        </p:txBody>
      </p:sp>
      <p:sp>
        <p:nvSpPr>
          <p:cNvPr id="6153" name="TextBox 1">
            <a:extLst>
              <a:ext uri="{FF2B5EF4-FFF2-40B4-BE49-F238E27FC236}">
                <a16:creationId xmlns:a16="http://schemas.microsoft.com/office/drawing/2014/main" id="{0A0920EF-EBA1-4492-4693-41B0B2EAC4A9}"/>
              </a:ext>
            </a:extLst>
          </p:cNvPr>
          <p:cNvSpPr txBox="1">
            <a:spLocks noChangeArrowheads="1"/>
          </p:cNvSpPr>
          <p:nvPr/>
        </p:nvSpPr>
        <p:spPr bwMode="auto">
          <a:xfrm>
            <a:off x="926925" y="2863675"/>
            <a:ext cx="42314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a:r>
              <a:rPr lang="en-GB" altLang="en-US" sz="1400" dirty="0">
                <a:solidFill>
                  <a:prstClr val="black">
                    <a:hueOff val="0"/>
                    <a:satOff val="0"/>
                    <a:lumOff val="0"/>
                    <a:alphaOff val="0"/>
                  </a:prstClr>
                </a:solidFill>
                <a:latin typeface="Arial" panose="020B0604020202020204" pitchFamily="34" charset="0"/>
                <a:cs typeface="Arial" panose="020B0604020202020204" pitchFamily="34" charset="0"/>
              </a:rPr>
              <a:t>Tools for the Integration of the </a:t>
            </a:r>
            <a:r>
              <a:rPr lang="en-GB" altLang="en-US" sz="1400" dirty="0" err="1">
                <a:solidFill>
                  <a:prstClr val="black">
                    <a:hueOff val="0"/>
                    <a:satOff val="0"/>
                    <a:lumOff val="0"/>
                    <a:alphaOff val="0"/>
                  </a:prstClr>
                </a:solidFill>
                <a:latin typeface="Arial" panose="020B0604020202020204" pitchFamily="34" charset="0"/>
                <a:cs typeface="Arial" panose="020B0604020202020204" pitchFamily="34" charset="0"/>
              </a:rPr>
              <a:t>DPoA</a:t>
            </a:r>
            <a:r>
              <a:rPr lang="en-GB" altLang="en-US" sz="1400" dirty="0">
                <a:solidFill>
                  <a:prstClr val="black">
                    <a:hueOff val="0"/>
                    <a:satOff val="0"/>
                    <a:lumOff val="0"/>
                    <a:alphaOff val="0"/>
                  </a:prstClr>
                </a:solidFill>
                <a:latin typeface="Arial" panose="020B0604020202020204" pitchFamily="34" charset="0"/>
                <a:cs typeface="Arial" panose="020B0604020202020204" pitchFamily="34" charset="0"/>
              </a:rPr>
              <a:t> into the NDPS</a:t>
            </a:r>
          </a:p>
        </p:txBody>
      </p:sp>
      <p:sp>
        <p:nvSpPr>
          <p:cNvPr id="2" name="Oval 1">
            <a:extLst>
              <a:ext uri="{FF2B5EF4-FFF2-40B4-BE49-F238E27FC236}">
                <a16:creationId xmlns:a16="http://schemas.microsoft.com/office/drawing/2014/main" id="{CE4D49A2-3896-10A1-1935-0D3CC9FF724F}"/>
              </a:ext>
            </a:extLst>
          </p:cNvPr>
          <p:cNvSpPr/>
          <p:nvPr/>
        </p:nvSpPr>
        <p:spPr>
          <a:xfrm flipV="1">
            <a:off x="5206666" y="2990161"/>
            <a:ext cx="393301" cy="399058"/>
          </a:xfrm>
          <a:prstGeom prst="ellipse">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TextBox 7">
            <a:extLst>
              <a:ext uri="{FF2B5EF4-FFF2-40B4-BE49-F238E27FC236}">
                <a16:creationId xmlns:a16="http://schemas.microsoft.com/office/drawing/2014/main" id="{B39C386F-0CC3-AEF3-9FBD-D74C7E69AD5F}"/>
              </a:ext>
            </a:extLst>
          </p:cNvPr>
          <p:cNvSpPr txBox="1">
            <a:spLocks noChangeArrowheads="1"/>
          </p:cNvSpPr>
          <p:nvPr/>
        </p:nvSpPr>
        <p:spPr bwMode="auto">
          <a:xfrm>
            <a:off x="1609507" y="3912285"/>
            <a:ext cx="2989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GB" altLang="en-US" sz="1400" dirty="0">
                <a:latin typeface="Arial" panose="020B0604020202020204" pitchFamily="34" charset="0"/>
                <a:cs typeface="Arial" panose="020B0604020202020204" pitchFamily="34" charset="0"/>
              </a:rPr>
              <a:t>Guidance and Experiences</a:t>
            </a:r>
            <a:endParaRPr lang="en-GB" alt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8B9C5910-7EC5-A6E5-3F9E-E763D8445502}"/>
              </a:ext>
            </a:extLst>
          </p:cNvPr>
          <p:cNvSpPr/>
          <p:nvPr/>
        </p:nvSpPr>
        <p:spPr>
          <a:xfrm>
            <a:off x="9263986" y="1628697"/>
            <a:ext cx="433387" cy="358775"/>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panose="020B0604020202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A6A4B1F5-BB12-0671-C288-F636C8ED895F}"/>
              </a:ext>
            </a:extLst>
          </p:cNvPr>
          <p:cNvSpPr txBox="1">
            <a:spLocks noChangeArrowheads="1"/>
          </p:cNvSpPr>
          <p:nvPr/>
        </p:nvSpPr>
        <p:spPr bwMode="auto">
          <a:xfrm>
            <a:off x="8202820" y="1289016"/>
            <a:ext cx="2989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GB" altLang="en-US" sz="1400" dirty="0">
                <a:latin typeface="Arial" panose="020B0604020202020204" pitchFamily="34" charset="0"/>
                <a:cs typeface="Arial" panose="020B0604020202020204" pitchFamily="34" charset="0"/>
              </a:rPr>
              <a:t>UN Support in Adapting the </a:t>
            </a:r>
            <a:r>
              <a:rPr lang="en-GB" altLang="en-US" sz="1400" dirty="0" err="1">
                <a:latin typeface="Arial" panose="020B0604020202020204" pitchFamily="34" charset="0"/>
                <a:cs typeface="Arial" panose="020B0604020202020204" pitchFamily="34" charset="0"/>
              </a:rPr>
              <a:t>DPoA</a:t>
            </a:r>
            <a:endParaRPr lang="en-GB" altLang="en-US" sz="14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87A2-C2E2-00A1-3F36-D26C0D6CE4F4}"/>
              </a:ext>
            </a:extLst>
          </p:cNvPr>
          <p:cNvSpPr>
            <a:spLocks noGrp="1"/>
          </p:cNvSpPr>
          <p:nvPr>
            <p:ph type="title"/>
          </p:nvPr>
        </p:nvSpPr>
        <p:spPr/>
        <p:txBody>
          <a:bodyPr/>
          <a:lstStyle/>
          <a:p>
            <a:r>
              <a:rPr lang="en-US" dirty="0"/>
              <a:t>Planning, Budgeting and Electoral Cycle of the Country</a:t>
            </a:r>
          </a:p>
        </p:txBody>
      </p:sp>
      <p:sp>
        <p:nvSpPr>
          <p:cNvPr id="3" name="Content Placeholder 2">
            <a:extLst>
              <a:ext uri="{FF2B5EF4-FFF2-40B4-BE49-F238E27FC236}">
                <a16:creationId xmlns:a16="http://schemas.microsoft.com/office/drawing/2014/main" id="{332381B6-C410-4930-D3C5-6008979A00C9}"/>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Option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a:defRPr/>
            </a:pPr>
            <a:r>
              <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rPr>
              <a:t>The planning cycle is initiated before the adoption of the </a:t>
            </a:r>
            <a:r>
              <a:rPr kumimoji="0" lang="en-US" sz="2400" b="0" i="0" u="none" strike="noStrike" kern="1200" cap="none" spc="0" normalizeH="0" baseline="0" noProof="0" dirty="0" err="1">
                <a:ln>
                  <a:noFill/>
                </a:ln>
                <a:solidFill>
                  <a:schemeClr val="accent1"/>
                </a:solidFill>
                <a:effectLst/>
                <a:uLnTx/>
                <a:uFillTx/>
                <a:latin typeface="Calibri" panose="020F0502020204030204"/>
                <a:ea typeface="+mn-ea"/>
                <a:cs typeface="+mn-cs"/>
              </a:rPr>
              <a:t>DPoA</a:t>
            </a:r>
            <a:r>
              <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rPr>
              <a:t> and will continue to last the first few years of the </a:t>
            </a:r>
            <a:r>
              <a:rPr kumimoji="0" lang="en-US" sz="2400" b="0" i="0" u="none" strike="noStrike" kern="1200" cap="none" spc="0" normalizeH="0" baseline="0" noProof="0" dirty="0" err="1">
                <a:ln>
                  <a:noFill/>
                </a:ln>
                <a:solidFill>
                  <a:schemeClr val="accent1"/>
                </a:solidFill>
                <a:effectLst/>
                <a:uLnTx/>
                <a:uFillTx/>
                <a:latin typeface="Calibri" panose="020F0502020204030204"/>
                <a:ea typeface="+mn-ea"/>
                <a:cs typeface="+mn-cs"/>
              </a:rPr>
              <a:t>DPoA</a:t>
            </a:r>
            <a:r>
              <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rPr>
              <a:t> framework.</a:t>
            </a:r>
          </a:p>
          <a:p>
            <a:pPr>
              <a:defRPr/>
            </a:pPr>
            <a:r>
              <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rPr>
              <a:t> In this case, countries undergoing a mid-term review have an opportunity to align their national or subnational priorities to the </a:t>
            </a:r>
            <a:r>
              <a:rPr kumimoji="0" lang="en-US" sz="2400" b="0" i="0" u="none" strike="noStrike" kern="1200" cap="none" spc="0" normalizeH="0" baseline="0" noProof="0" dirty="0" err="1">
                <a:ln>
                  <a:noFill/>
                </a:ln>
                <a:solidFill>
                  <a:schemeClr val="accent1"/>
                </a:solidFill>
                <a:effectLst/>
                <a:uLnTx/>
                <a:uFillTx/>
                <a:latin typeface="Calibri" panose="020F0502020204030204"/>
                <a:ea typeface="+mn-ea"/>
                <a:cs typeface="+mn-cs"/>
              </a:rPr>
              <a:t>DPoA</a:t>
            </a:r>
            <a:r>
              <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rPr>
              <a:t> framework. </a:t>
            </a:r>
          </a:p>
          <a:p>
            <a:pPr>
              <a:defRPr/>
            </a:pPr>
            <a:r>
              <a:rPr kumimoji="0" lang="en-US" sz="2400" b="0" i="0" u="none" strike="noStrike" kern="1200" cap="none" spc="0" normalizeH="0" baseline="0" noProof="0" dirty="0">
                <a:ln>
                  <a:noFill/>
                </a:ln>
                <a:effectLst/>
                <a:uLnTx/>
                <a:uFillTx/>
                <a:latin typeface="Calibri" panose="020F0502020204030204"/>
                <a:ea typeface="+mn-ea"/>
                <a:cs typeface="+mn-cs"/>
              </a:rPr>
              <a:t>Reality of different cycles: </a:t>
            </a:r>
            <a:r>
              <a:rPr lang="en-US" sz="2400" dirty="0">
                <a:latin typeface="Calibri" panose="020F0502020204030204"/>
              </a:rPr>
              <a:t>E</a:t>
            </a:r>
            <a:r>
              <a:rPr kumimoji="0" lang="en-US" sz="2400" b="0" i="0" u="none" strike="noStrike" kern="1200" cap="none" spc="0" normalizeH="0" baseline="0" noProof="0" dirty="0" err="1">
                <a:ln>
                  <a:noFill/>
                </a:ln>
                <a:effectLst/>
                <a:uLnTx/>
                <a:uFillTx/>
                <a:latin typeface="Calibri" panose="020F0502020204030204"/>
                <a:ea typeface="+mn-ea"/>
                <a:cs typeface="+mn-cs"/>
              </a:rPr>
              <a:t>lectoral</a:t>
            </a:r>
            <a:r>
              <a:rPr kumimoji="0" lang="en-US" sz="2400" b="0" i="0" u="none" strike="noStrike" kern="1200" cap="none" spc="0" normalizeH="0" baseline="0" noProof="0" dirty="0">
                <a:ln>
                  <a:noFill/>
                </a:ln>
                <a:effectLst/>
                <a:uLnTx/>
                <a:uFillTx/>
                <a:latin typeface="Calibri" panose="020F0502020204030204"/>
                <a:ea typeface="+mn-ea"/>
                <a:cs typeface="+mn-cs"/>
              </a:rPr>
              <a:t> cycle; annual planning and annual budgeting.</a:t>
            </a:r>
          </a:p>
        </p:txBody>
      </p:sp>
    </p:spTree>
    <p:extLst>
      <p:ext uri="{BB962C8B-B14F-4D97-AF65-F5344CB8AC3E}">
        <p14:creationId xmlns:p14="http://schemas.microsoft.com/office/powerpoint/2010/main" val="1543279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93A2-B066-39A1-CE6B-AEF8088BF96E}"/>
              </a:ext>
            </a:extLst>
          </p:cNvPr>
          <p:cNvSpPr>
            <a:spLocks noGrp="1"/>
          </p:cNvSpPr>
          <p:nvPr>
            <p:ph type="title"/>
          </p:nvPr>
        </p:nvSpPr>
        <p:spPr/>
        <p:txBody>
          <a:bodyPr/>
          <a:lstStyle/>
          <a:p>
            <a:r>
              <a:rPr lang="en-US" dirty="0"/>
              <a:t>Mainstreaming Pathways into Policy, Planning and Budgeting Process </a:t>
            </a:r>
          </a:p>
        </p:txBody>
      </p:sp>
      <p:pic>
        <p:nvPicPr>
          <p:cNvPr id="4" name="Content Placeholder 3">
            <a:extLst>
              <a:ext uri="{FF2B5EF4-FFF2-40B4-BE49-F238E27FC236}">
                <a16:creationId xmlns:a16="http://schemas.microsoft.com/office/drawing/2014/main" id="{83DB22F2-9279-A2E1-E2BA-E9C280565EB8}"/>
              </a:ext>
            </a:extLst>
          </p:cNvPr>
          <p:cNvPicPr>
            <a:picLocks noGrp="1" noChangeAspect="1"/>
          </p:cNvPicPr>
          <p:nvPr>
            <p:ph idx="1"/>
          </p:nvPr>
        </p:nvPicPr>
        <p:blipFill>
          <a:blip r:embed="rId2"/>
          <a:stretch>
            <a:fillRect/>
          </a:stretch>
        </p:blipFill>
        <p:spPr>
          <a:xfrm>
            <a:off x="755374" y="1331842"/>
            <a:ext cx="10674626" cy="5059019"/>
          </a:xfrm>
          <a:prstGeom prst="rect">
            <a:avLst/>
          </a:prstGeom>
        </p:spPr>
      </p:pic>
      <p:sp>
        <p:nvSpPr>
          <p:cNvPr id="6" name="TextBox 5">
            <a:extLst>
              <a:ext uri="{FF2B5EF4-FFF2-40B4-BE49-F238E27FC236}">
                <a16:creationId xmlns:a16="http://schemas.microsoft.com/office/drawing/2014/main" id="{8938CFF0-520B-05F4-9F78-8955F62B5927}"/>
              </a:ext>
            </a:extLst>
          </p:cNvPr>
          <p:cNvSpPr txBox="1"/>
          <p:nvPr/>
        </p:nvSpPr>
        <p:spPr>
          <a:xfrm>
            <a:off x="506895" y="6197550"/>
            <a:ext cx="11111947" cy="646331"/>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MTEF = Medium Term Expenditure Framework; NAP = National Adaptation Plan; NBSAP = National Biodiversity Strategy and Action Plan. Source: UNDP</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831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0C63-7CCD-36AF-5B6D-99F7CBA8718A}"/>
              </a:ext>
            </a:extLst>
          </p:cNvPr>
          <p:cNvSpPr>
            <a:spLocks noGrp="1"/>
          </p:cNvSpPr>
          <p:nvPr>
            <p:ph type="title"/>
          </p:nvPr>
        </p:nvSpPr>
        <p:spPr/>
        <p:txBody>
          <a:bodyPr/>
          <a:lstStyle/>
          <a:p>
            <a:r>
              <a:rPr lang="en-US" dirty="0"/>
              <a:t>Checklist for Understanding the National Development Plan Processes</a:t>
            </a:r>
          </a:p>
        </p:txBody>
      </p:sp>
      <p:sp>
        <p:nvSpPr>
          <p:cNvPr id="3" name="Content Placeholder 2">
            <a:extLst>
              <a:ext uri="{FF2B5EF4-FFF2-40B4-BE49-F238E27FC236}">
                <a16:creationId xmlns:a16="http://schemas.microsoft.com/office/drawing/2014/main" id="{A3ECA8AC-0A4F-03AB-228E-B3E497E47CA1}"/>
              </a:ext>
            </a:extLst>
          </p:cNvPr>
          <p:cNvSpPr>
            <a:spLocks noGrp="1"/>
          </p:cNvSpPr>
          <p:nvPr>
            <p:ph idx="1"/>
          </p:nvPr>
        </p:nvSpPr>
        <p:spPr/>
        <p:txBody>
          <a:bodyPr>
            <a:normAutofit/>
          </a:bodyPr>
          <a:lstStyle/>
          <a:p>
            <a:endParaRPr lang="en-US" dirty="0"/>
          </a:p>
          <a:p>
            <a:pPr>
              <a:buFont typeface="Wingdings" panose="05000000000000000000" pitchFamily="2" charset="2"/>
              <a:buChar char="ü"/>
            </a:pPr>
            <a:r>
              <a:rPr lang="en-US" dirty="0">
                <a:solidFill>
                  <a:schemeClr val="accent1"/>
                </a:solidFill>
              </a:rPr>
              <a:t>Has the National Development Plan linked to the budgetary process?</a:t>
            </a:r>
          </a:p>
          <a:p>
            <a:pPr marL="0" indent="0">
              <a:buNone/>
            </a:pPr>
            <a:endParaRPr lang="en-US" dirty="0">
              <a:solidFill>
                <a:schemeClr val="accent1"/>
              </a:solidFill>
            </a:endParaRPr>
          </a:p>
          <a:p>
            <a:pPr>
              <a:buFont typeface="Wingdings" panose="05000000000000000000" pitchFamily="2" charset="2"/>
              <a:buChar char="ü"/>
            </a:pPr>
            <a:r>
              <a:rPr lang="en-US" dirty="0">
                <a:solidFill>
                  <a:schemeClr val="accent1"/>
                </a:solidFill>
              </a:rPr>
              <a:t>Has the national development planning process been analyzed </a:t>
            </a:r>
            <a:r>
              <a:rPr lang="en-US" dirty="0"/>
              <a:t>and mapped out to find potential for mainstreaming opportunities?</a:t>
            </a:r>
          </a:p>
          <a:p>
            <a:pPr marL="0" indent="0">
              <a:buNone/>
            </a:pPr>
            <a:endParaRPr lang="en-US" dirty="0"/>
          </a:p>
          <a:p>
            <a:pPr>
              <a:buFont typeface="Wingdings" panose="05000000000000000000" pitchFamily="2" charset="2"/>
              <a:buChar char="ü"/>
            </a:pPr>
            <a:r>
              <a:rPr lang="en-US" dirty="0"/>
              <a:t>Has the </a:t>
            </a:r>
            <a:r>
              <a:rPr lang="en-US" dirty="0" err="1"/>
              <a:t>DPoA</a:t>
            </a:r>
            <a:r>
              <a:rPr lang="en-US" dirty="0"/>
              <a:t> been connected to national monitoring and budgeting procedures?</a:t>
            </a:r>
          </a:p>
          <a:p>
            <a:pPr marL="0" indent="0">
              <a:buNone/>
            </a:pPr>
            <a:endParaRPr lang="en-US" dirty="0"/>
          </a:p>
        </p:txBody>
      </p:sp>
    </p:spTree>
    <p:extLst>
      <p:ext uri="{BB962C8B-B14F-4D97-AF65-F5344CB8AC3E}">
        <p14:creationId xmlns:p14="http://schemas.microsoft.com/office/powerpoint/2010/main" val="286421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2AA1-B44D-6BB5-A6D4-F798AE70B7A7}"/>
              </a:ext>
            </a:extLst>
          </p:cNvPr>
          <p:cNvSpPr>
            <a:spLocks noGrp="1"/>
          </p:cNvSpPr>
          <p:nvPr>
            <p:ph type="title"/>
          </p:nvPr>
        </p:nvSpPr>
        <p:spPr/>
        <p:txBody>
          <a:bodyPr/>
          <a:lstStyle/>
          <a:p>
            <a:r>
              <a:rPr lang="en-US" sz="1800" b="1" dirty="0">
                <a:solidFill>
                  <a:schemeClr val="accent1"/>
                </a:solidFill>
                <a:effectLst/>
                <a:latin typeface="Times New Roman" panose="02020603050405020304" pitchFamily="18" charset="0"/>
                <a:ea typeface="Times New Roman" panose="02020603050405020304" pitchFamily="18" charset="0"/>
              </a:rPr>
              <a:t>Template of Matrix of Alignment of the </a:t>
            </a:r>
            <a:r>
              <a:rPr lang="en-US" sz="1800" b="1" dirty="0" err="1">
                <a:solidFill>
                  <a:schemeClr val="accent1"/>
                </a:solidFill>
                <a:effectLst/>
                <a:latin typeface="Times New Roman" panose="02020603050405020304" pitchFamily="18" charset="0"/>
                <a:ea typeface="Times New Roman" panose="02020603050405020304" pitchFamily="18" charset="0"/>
              </a:rPr>
              <a:t>DPoA</a:t>
            </a:r>
            <a:r>
              <a:rPr lang="en-US" sz="1800" b="1" dirty="0">
                <a:solidFill>
                  <a:schemeClr val="accent1"/>
                </a:solidFill>
                <a:effectLst/>
                <a:latin typeface="Times New Roman" panose="02020603050405020304" pitchFamily="18" charset="0"/>
                <a:ea typeface="Times New Roman" panose="02020603050405020304" pitchFamily="18" charset="0"/>
              </a:rPr>
              <a:t> (Table 2.8 of the Guidelines)</a:t>
            </a:r>
            <a:br>
              <a:rPr lang="en-US" sz="1800" b="1" dirty="0">
                <a:solidFill>
                  <a:schemeClr val="accent1"/>
                </a:solidFill>
                <a:effectLst/>
                <a:latin typeface="Times New Roman" panose="02020603050405020304" pitchFamily="18" charset="0"/>
                <a:ea typeface="Times New Roman" panose="02020603050405020304" pitchFamily="18" charset="0"/>
              </a:rPr>
            </a:br>
            <a:br>
              <a:rPr lang="en-US" sz="1800" b="1" dirty="0">
                <a:solidFill>
                  <a:srgbClr val="C00000"/>
                </a:solidFill>
                <a:effectLst/>
                <a:latin typeface="Times New Roman" panose="02020603050405020304" pitchFamily="18" charset="0"/>
                <a:ea typeface="Times New Roman" panose="02020603050405020304" pitchFamily="18" charset="0"/>
              </a:rPr>
            </a:br>
            <a:r>
              <a:rPr lang="en-US" sz="1800" b="1" dirty="0">
                <a:solidFill>
                  <a:srgbClr val="C00000"/>
                </a:solidFill>
                <a:effectLst/>
                <a:latin typeface="Times New Roman" panose="02020603050405020304" pitchFamily="18" charset="0"/>
                <a:ea typeface="Times New Roman" panose="02020603050405020304" pitchFamily="18" charset="0"/>
              </a:rPr>
              <a:t>Focus Area I of the </a:t>
            </a:r>
            <a:r>
              <a:rPr lang="en-US" sz="1800" b="1" dirty="0" err="1">
                <a:solidFill>
                  <a:srgbClr val="C00000"/>
                </a:solidFill>
                <a:effectLst/>
                <a:latin typeface="Times New Roman" panose="02020603050405020304" pitchFamily="18" charset="0"/>
                <a:ea typeface="Times New Roman" panose="02020603050405020304" pitchFamily="18" charset="0"/>
              </a:rPr>
              <a:t>DPoA</a:t>
            </a:r>
            <a:r>
              <a:rPr lang="en-US" sz="1800" b="1" dirty="0">
                <a:solidFill>
                  <a:srgbClr val="C00000"/>
                </a:solidFill>
                <a:effectLst/>
                <a:latin typeface="Times New Roman" panose="02020603050405020304" pitchFamily="18" charset="0"/>
                <a:ea typeface="Times New Roman" panose="02020603050405020304" pitchFamily="18" charset="0"/>
              </a:rPr>
              <a:t>: Investing in people in least developed countries: eradicating poverty and building capacity to leave no one behind</a:t>
            </a:r>
            <a:endParaRPr lang="en-US" dirty="0"/>
          </a:p>
        </p:txBody>
      </p:sp>
      <p:graphicFrame>
        <p:nvGraphicFramePr>
          <p:cNvPr id="4" name="Content Placeholder 3">
            <a:extLst>
              <a:ext uri="{FF2B5EF4-FFF2-40B4-BE49-F238E27FC236}">
                <a16:creationId xmlns:a16="http://schemas.microsoft.com/office/drawing/2014/main" id="{32618712-D8B1-FC78-E3B5-F501CFDBE6C1}"/>
              </a:ext>
            </a:extLst>
          </p:cNvPr>
          <p:cNvGraphicFramePr>
            <a:graphicFrameLocks noGrp="1"/>
          </p:cNvGraphicFramePr>
          <p:nvPr>
            <p:ph idx="1"/>
            <p:extLst>
              <p:ext uri="{D42A27DB-BD31-4B8C-83A1-F6EECF244321}">
                <p14:modId xmlns:p14="http://schemas.microsoft.com/office/powerpoint/2010/main" val="3300203821"/>
              </p:ext>
            </p:extLst>
          </p:nvPr>
        </p:nvGraphicFramePr>
        <p:xfrm>
          <a:off x="838200" y="1690688"/>
          <a:ext cx="10515601" cy="4968529"/>
        </p:xfrm>
        <a:graphic>
          <a:graphicData uri="http://schemas.openxmlformats.org/drawingml/2006/table">
            <a:tbl>
              <a:tblPr firstRow="1" firstCol="1" lastRow="1" lastCol="1" bandRow="1" bandCol="1">
                <a:tableStyleId>{5C22544A-7EE6-4342-B048-85BDC9FD1C3A}</a:tableStyleId>
              </a:tblPr>
              <a:tblGrid>
                <a:gridCol w="1467978">
                  <a:extLst>
                    <a:ext uri="{9D8B030D-6E8A-4147-A177-3AD203B41FA5}">
                      <a16:colId xmlns:a16="http://schemas.microsoft.com/office/drawing/2014/main" val="3970895634"/>
                    </a:ext>
                  </a:extLst>
                </a:gridCol>
                <a:gridCol w="1165128">
                  <a:extLst>
                    <a:ext uri="{9D8B030D-6E8A-4147-A177-3AD203B41FA5}">
                      <a16:colId xmlns:a16="http://schemas.microsoft.com/office/drawing/2014/main" val="2220131494"/>
                    </a:ext>
                  </a:extLst>
                </a:gridCol>
                <a:gridCol w="1318657">
                  <a:extLst>
                    <a:ext uri="{9D8B030D-6E8A-4147-A177-3AD203B41FA5}">
                      <a16:colId xmlns:a16="http://schemas.microsoft.com/office/drawing/2014/main" val="2920579956"/>
                    </a:ext>
                  </a:extLst>
                </a:gridCol>
                <a:gridCol w="1467978">
                  <a:extLst>
                    <a:ext uri="{9D8B030D-6E8A-4147-A177-3AD203B41FA5}">
                      <a16:colId xmlns:a16="http://schemas.microsoft.com/office/drawing/2014/main" val="2450078217"/>
                    </a:ext>
                  </a:extLst>
                </a:gridCol>
                <a:gridCol w="1224016">
                  <a:extLst>
                    <a:ext uri="{9D8B030D-6E8A-4147-A177-3AD203B41FA5}">
                      <a16:colId xmlns:a16="http://schemas.microsoft.com/office/drawing/2014/main" val="374297471"/>
                    </a:ext>
                  </a:extLst>
                </a:gridCol>
                <a:gridCol w="1224016">
                  <a:extLst>
                    <a:ext uri="{9D8B030D-6E8A-4147-A177-3AD203B41FA5}">
                      <a16:colId xmlns:a16="http://schemas.microsoft.com/office/drawing/2014/main" val="1445564178"/>
                    </a:ext>
                  </a:extLst>
                </a:gridCol>
                <a:gridCol w="1224016">
                  <a:extLst>
                    <a:ext uri="{9D8B030D-6E8A-4147-A177-3AD203B41FA5}">
                      <a16:colId xmlns:a16="http://schemas.microsoft.com/office/drawing/2014/main" val="1390876933"/>
                    </a:ext>
                  </a:extLst>
                </a:gridCol>
                <a:gridCol w="1423812">
                  <a:extLst>
                    <a:ext uri="{9D8B030D-6E8A-4147-A177-3AD203B41FA5}">
                      <a16:colId xmlns:a16="http://schemas.microsoft.com/office/drawing/2014/main" val="3255191277"/>
                    </a:ext>
                  </a:extLst>
                </a:gridCol>
              </a:tblGrid>
              <a:tr h="869347">
                <a:tc>
                  <a:txBody>
                    <a:bodyPr/>
                    <a:lstStyle/>
                    <a:p>
                      <a:pPr marL="0" marR="0">
                        <a:spcBef>
                          <a:spcPts val="740"/>
                        </a:spcBef>
                        <a:spcAft>
                          <a:spcPts val="0"/>
                        </a:spcAft>
                      </a:pPr>
                      <a:r>
                        <a:rPr lang="en-US" sz="1200">
                          <a:effectLst/>
                        </a:rPr>
                        <a:t> </a:t>
                      </a:r>
                    </a:p>
                    <a:p>
                      <a:pPr marL="0" marR="0">
                        <a:spcBef>
                          <a:spcPts val="0"/>
                        </a:spcBef>
                        <a:spcAft>
                          <a:spcPts val="0"/>
                        </a:spcAft>
                      </a:pPr>
                      <a:r>
                        <a:rPr lang="en-US" sz="1200" spc="-10">
                          <a:effectLst/>
                        </a:rPr>
                        <a:t>Challenges</a:t>
                      </a:r>
                      <a:r>
                        <a:rPr lang="en-US" sz="1200" spc="5">
                          <a:effectLst/>
                        </a:rPr>
                        <a:t> </a:t>
                      </a:r>
                      <a:r>
                        <a:rPr lang="en-US" sz="1200" spc="-10">
                          <a:effectLst/>
                        </a:rPr>
                        <a:t>and</a:t>
                      </a:r>
                      <a:r>
                        <a:rPr lang="en-US" sz="1200" spc="5">
                          <a:effectLst/>
                        </a:rPr>
                        <a:t> </a:t>
                      </a:r>
                      <a:r>
                        <a:rPr lang="en-US" sz="1200" spc="-20">
                          <a:effectLst/>
                        </a:rPr>
                        <a:t>gaps</a:t>
                      </a:r>
                      <a:endParaRPr lang="en-US" sz="120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dirty="0">
                          <a:effectLst/>
                        </a:rPr>
                        <a:t> </a:t>
                      </a:r>
                    </a:p>
                    <a:p>
                      <a:pPr marL="106680" marR="0">
                        <a:spcBef>
                          <a:spcPts val="0"/>
                        </a:spcBef>
                        <a:spcAft>
                          <a:spcPts val="0"/>
                        </a:spcAft>
                      </a:pPr>
                      <a:r>
                        <a:rPr lang="en-US" sz="1200" dirty="0">
                          <a:effectLst/>
                        </a:rPr>
                        <a:t>Priority</a:t>
                      </a:r>
                      <a:r>
                        <a:rPr lang="en-US" sz="1200" spc="-30" dirty="0">
                          <a:effectLst/>
                        </a:rPr>
                        <a:t> </a:t>
                      </a:r>
                      <a:r>
                        <a:rPr lang="en-US" sz="1200" dirty="0" err="1">
                          <a:effectLst/>
                        </a:rPr>
                        <a:t>DPoA</a:t>
                      </a:r>
                      <a:r>
                        <a:rPr lang="en-US" sz="1200" spc="-30" dirty="0">
                          <a:effectLst/>
                        </a:rPr>
                        <a:t> </a:t>
                      </a:r>
                      <a:r>
                        <a:rPr lang="en-US" sz="1200" spc="-10" dirty="0">
                          <a:effectLst/>
                        </a:rPr>
                        <a:t>targets</a:t>
                      </a:r>
                      <a:endParaRPr lang="en-US" sz="12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a:effectLst/>
                        </a:rPr>
                        <a:t> </a:t>
                      </a:r>
                    </a:p>
                    <a:p>
                      <a:pPr marL="316865" marR="0">
                        <a:spcBef>
                          <a:spcPts val="0"/>
                        </a:spcBef>
                        <a:spcAft>
                          <a:spcPts val="0"/>
                        </a:spcAft>
                      </a:pPr>
                      <a:r>
                        <a:rPr lang="en-US" sz="1200" spc="-10">
                          <a:effectLst/>
                        </a:rPr>
                        <a:t>Indicators</a:t>
                      </a:r>
                      <a:endParaRPr lang="en-US" sz="120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dirty="0">
                          <a:effectLst/>
                        </a:rPr>
                        <a:t> </a:t>
                      </a:r>
                    </a:p>
                    <a:p>
                      <a:pPr marL="323215" marR="0">
                        <a:spcBef>
                          <a:spcPts val="0"/>
                        </a:spcBef>
                        <a:spcAft>
                          <a:spcPts val="0"/>
                        </a:spcAft>
                      </a:pPr>
                      <a:r>
                        <a:rPr lang="en-US" sz="1200" spc="-10" dirty="0">
                          <a:effectLst/>
                        </a:rPr>
                        <a:t>Milestones</a:t>
                      </a:r>
                      <a:endParaRPr lang="en-US" sz="12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a:effectLst/>
                        </a:rPr>
                        <a:t>Corresponding NDP Prioritized Targets</a:t>
                      </a:r>
                      <a:endParaRPr lang="en-US" sz="120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dirty="0">
                          <a:effectLst/>
                        </a:rPr>
                        <a:t>Corresponding NDP Indicators</a:t>
                      </a:r>
                      <a:endParaRPr lang="en-US" sz="12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a:effectLst/>
                        </a:rPr>
                        <a:t>Corresponding NDP Milestone</a:t>
                      </a:r>
                      <a:endParaRPr lang="en-US" sz="120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740"/>
                        </a:spcBef>
                        <a:spcAft>
                          <a:spcPts val="0"/>
                        </a:spcAft>
                      </a:pPr>
                      <a:r>
                        <a:rPr lang="en-US" sz="1200" dirty="0">
                          <a:effectLst/>
                        </a:rPr>
                        <a:t>Comment</a:t>
                      </a:r>
                      <a:endParaRPr lang="en-US" sz="1200" dirty="0">
                        <a:effectLst/>
                        <a:latin typeface="Times New Roman" panose="02020603050405020304" pitchFamily="18" charset="0"/>
                        <a:ea typeface="Times New Roman" panose="02020603050405020304" pitchFamily="18" charset="0"/>
                      </a:endParaRPr>
                    </a:p>
                  </a:txBody>
                  <a:tcPr marL="65029" marR="65029" marT="0" marB="0"/>
                </a:tc>
                <a:extLst>
                  <a:ext uri="{0D108BD9-81ED-4DB2-BD59-A6C34878D82A}">
                    <a16:rowId xmlns:a16="http://schemas.microsoft.com/office/drawing/2014/main" val="1396513204"/>
                  </a:ext>
                </a:extLst>
              </a:tr>
              <a:tr h="4099182">
                <a:tc>
                  <a:txBody>
                    <a:bodyPr/>
                    <a:lstStyle/>
                    <a:p>
                      <a:pPr marL="92710" marR="270510">
                        <a:lnSpc>
                          <a:spcPct val="86000"/>
                        </a:lnSpc>
                        <a:spcBef>
                          <a:spcPts val="0"/>
                        </a:spcBef>
                        <a:spcAft>
                          <a:spcPts val="0"/>
                        </a:spcAft>
                      </a:pPr>
                      <a:r>
                        <a:rPr lang="en-US" sz="1200" dirty="0">
                          <a:effectLst/>
                        </a:rPr>
                        <a:t> </a:t>
                      </a:r>
                    </a:p>
                    <a:p>
                      <a:pPr marL="92710" marR="270510">
                        <a:lnSpc>
                          <a:spcPct val="86000"/>
                        </a:lnSpc>
                        <a:spcBef>
                          <a:spcPts val="0"/>
                        </a:spcBef>
                        <a:spcAft>
                          <a:spcPts val="0"/>
                        </a:spcAft>
                      </a:pPr>
                      <a:r>
                        <a:rPr lang="en-US" sz="1200" dirty="0">
                          <a:effectLst/>
                        </a:rPr>
                        <a:t>Poverty remains a key</a:t>
                      </a:r>
                      <a:r>
                        <a:rPr lang="en-US" sz="1200" spc="200" dirty="0">
                          <a:effectLst/>
                        </a:rPr>
                        <a:t> </a:t>
                      </a:r>
                      <a:r>
                        <a:rPr lang="en-US" sz="1200" dirty="0">
                          <a:effectLst/>
                        </a:rPr>
                        <a:t>challenge</a:t>
                      </a:r>
                      <a:r>
                        <a:rPr lang="en-US" sz="1200" spc="-45" dirty="0">
                          <a:effectLst/>
                        </a:rPr>
                        <a:t> </a:t>
                      </a:r>
                      <a:r>
                        <a:rPr lang="en-US" sz="1200" dirty="0">
                          <a:effectLst/>
                        </a:rPr>
                        <a:t>for</a:t>
                      </a:r>
                      <a:r>
                        <a:rPr lang="en-US" sz="1200" spc="-45" dirty="0">
                          <a:effectLst/>
                        </a:rPr>
                        <a:t> </a:t>
                      </a:r>
                      <a:r>
                        <a:rPr lang="en-US" sz="1200" dirty="0">
                          <a:effectLst/>
                        </a:rPr>
                        <a:t>LDCs.</a:t>
                      </a:r>
                      <a:r>
                        <a:rPr lang="en-US" sz="1200" spc="-45" dirty="0">
                          <a:effectLst/>
                        </a:rPr>
                        <a:t> </a:t>
                      </a:r>
                      <a:r>
                        <a:rPr lang="en-US" sz="1200" dirty="0">
                          <a:effectLst/>
                        </a:rPr>
                        <a:t>The</a:t>
                      </a:r>
                      <a:r>
                        <a:rPr lang="en-US" sz="1200" spc="200" dirty="0">
                          <a:effectLst/>
                        </a:rPr>
                        <a:t> </a:t>
                      </a:r>
                      <a:r>
                        <a:rPr lang="en-US" sz="1200" dirty="0">
                          <a:effectLst/>
                        </a:rPr>
                        <a:t>number</a:t>
                      </a:r>
                      <a:r>
                        <a:rPr lang="en-US" sz="1200" spc="-30" dirty="0">
                          <a:effectLst/>
                        </a:rPr>
                        <a:t> </a:t>
                      </a:r>
                      <a:r>
                        <a:rPr lang="en-US" sz="1200" dirty="0">
                          <a:effectLst/>
                        </a:rPr>
                        <a:t>of</a:t>
                      </a:r>
                      <a:r>
                        <a:rPr lang="en-US" sz="1200" spc="-30" dirty="0">
                          <a:effectLst/>
                        </a:rPr>
                        <a:t> </a:t>
                      </a:r>
                      <a:r>
                        <a:rPr lang="en-US" sz="1200" dirty="0">
                          <a:effectLst/>
                        </a:rPr>
                        <a:t>people</a:t>
                      </a:r>
                      <a:r>
                        <a:rPr lang="en-US" sz="1200" spc="-25" dirty="0">
                          <a:effectLst/>
                        </a:rPr>
                        <a:t> </a:t>
                      </a:r>
                      <a:r>
                        <a:rPr lang="en-US" sz="1200" dirty="0">
                          <a:effectLst/>
                        </a:rPr>
                        <a:t>living</a:t>
                      </a:r>
                      <a:r>
                        <a:rPr lang="en-US" sz="1200" spc="200" dirty="0">
                          <a:effectLst/>
                        </a:rPr>
                        <a:t> </a:t>
                      </a:r>
                      <a:r>
                        <a:rPr lang="en-US" sz="1200" dirty="0">
                          <a:effectLst/>
                        </a:rPr>
                        <a:t>in extreme poverty has increased</a:t>
                      </a:r>
                      <a:r>
                        <a:rPr lang="en-US" sz="1200" spc="-45" dirty="0">
                          <a:effectLst/>
                        </a:rPr>
                        <a:t> </a:t>
                      </a:r>
                      <a:r>
                        <a:rPr lang="en-US" sz="1200" dirty="0">
                          <a:effectLst/>
                        </a:rPr>
                        <a:t>since</a:t>
                      </a:r>
                      <a:r>
                        <a:rPr lang="en-US" sz="1200" spc="-45" dirty="0">
                          <a:effectLst/>
                        </a:rPr>
                        <a:t> </a:t>
                      </a:r>
                      <a:r>
                        <a:rPr lang="en-US" sz="1200" dirty="0">
                          <a:effectLst/>
                        </a:rPr>
                        <a:t>the</a:t>
                      </a:r>
                      <a:r>
                        <a:rPr lang="en-US" sz="1200" spc="-45" dirty="0">
                          <a:effectLst/>
                        </a:rPr>
                        <a:t> </a:t>
                      </a:r>
                      <a:r>
                        <a:rPr lang="en-US" sz="1200" dirty="0">
                          <a:effectLst/>
                        </a:rPr>
                        <a:t>COVID-19</a:t>
                      </a:r>
                      <a:r>
                        <a:rPr lang="en-US" sz="1200" spc="200" dirty="0">
                          <a:effectLst/>
                        </a:rPr>
                        <a:t> </a:t>
                      </a:r>
                      <a:r>
                        <a:rPr lang="en-US" sz="1200" dirty="0">
                          <a:effectLst/>
                        </a:rPr>
                        <a:t>pandemic.</a:t>
                      </a:r>
                      <a:r>
                        <a:rPr lang="en-US" sz="1200" spc="-15" dirty="0">
                          <a:effectLst/>
                        </a:rPr>
                        <a:t> </a:t>
                      </a:r>
                      <a:r>
                        <a:rPr lang="en-US" sz="1200" dirty="0">
                          <a:effectLst/>
                        </a:rPr>
                        <a:t>LDCs</a:t>
                      </a:r>
                      <a:r>
                        <a:rPr lang="en-US" sz="1200" spc="-10" dirty="0">
                          <a:effectLst/>
                        </a:rPr>
                        <a:t> </a:t>
                      </a:r>
                      <a:r>
                        <a:rPr lang="en-US" sz="1200" dirty="0">
                          <a:effectLst/>
                        </a:rPr>
                        <a:t>have</a:t>
                      </a:r>
                      <a:r>
                        <a:rPr lang="en-US" sz="1200" spc="-10" dirty="0">
                          <a:effectLst/>
                        </a:rPr>
                        <a:t> </a:t>
                      </a:r>
                      <a:r>
                        <a:rPr lang="en-US" sz="1200" dirty="0">
                          <a:effectLst/>
                        </a:rPr>
                        <a:t>limited</a:t>
                      </a:r>
                      <a:r>
                        <a:rPr lang="en-US" sz="1200" spc="200" dirty="0">
                          <a:effectLst/>
                        </a:rPr>
                        <a:t> </a:t>
                      </a:r>
                      <a:r>
                        <a:rPr lang="en-US" sz="1200" dirty="0">
                          <a:effectLst/>
                        </a:rPr>
                        <a:t>capacities and resources</a:t>
                      </a:r>
                    </a:p>
                    <a:p>
                      <a:pPr marL="92710" marR="102235">
                        <a:lnSpc>
                          <a:spcPct val="86000"/>
                        </a:lnSpc>
                        <a:spcBef>
                          <a:spcPts val="0"/>
                        </a:spcBef>
                        <a:spcAft>
                          <a:spcPts val="0"/>
                        </a:spcAft>
                      </a:pPr>
                      <a:r>
                        <a:rPr lang="en-US" sz="1200" dirty="0">
                          <a:effectLst/>
                        </a:rPr>
                        <a:t>to provide comprehensive,</a:t>
                      </a:r>
                      <a:r>
                        <a:rPr lang="en-US" sz="1200" spc="200" dirty="0">
                          <a:effectLst/>
                        </a:rPr>
                        <a:t> </a:t>
                      </a:r>
                      <a:r>
                        <a:rPr lang="en-US" sz="1200" dirty="0">
                          <a:effectLst/>
                        </a:rPr>
                        <a:t>sustainable</a:t>
                      </a:r>
                      <a:r>
                        <a:rPr lang="en-US" sz="1200" spc="-45" dirty="0">
                          <a:effectLst/>
                        </a:rPr>
                        <a:t> </a:t>
                      </a:r>
                      <a:r>
                        <a:rPr lang="en-US" sz="1200" dirty="0">
                          <a:effectLst/>
                        </a:rPr>
                        <a:t>social</a:t>
                      </a:r>
                      <a:r>
                        <a:rPr lang="en-US" sz="1200" spc="-45" dirty="0">
                          <a:effectLst/>
                        </a:rPr>
                        <a:t> </a:t>
                      </a:r>
                      <a:r>
                        <a:rPr lang="en-US" sz="1200" dirty="0">
                          <a:effectLst/>
                        </a:rPr>
                        <a:t>protection</a:t>
                      </a:r>
                      <a:r>
                        <a:rPr lang="en-US" sz="1200" spc="200" dirty="0">
                          <a:effectLst/>
                        </a:rPr>
                        <a:t> </a:t>
                      </a:r>
                      <a:r>
                        <a:rPr lang="en-US" sz="1200" dirty="0">
                          <a:effectLst/>
                        </a:rPr>
                        <a:t>and reduce the number of</a:t>
                      </a:r>
                      <a:r>
                        <a:rPr lang="en-US" sz="1200" spc="200" dirty="0">
                          <a:effectLst/>
                        </a:rPr>
                        <a:t> </a:t>
                      </a:r>
                      <a:r>
                        <a:rPr lang="en-US" sz="1200" dirty="0">
                          <a:effectLst/>
                        </a:rPr>
                        <a:t>people living in poverty.</a:t>
                      </a:r>
                      <a:endParaRPr lang="en-US" sz="12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68580" marR="268605">
                        <a:lnSpc>
                          <a:spcPct val="86000"/>
                        </a:lnSpc>
                        <a:spcBef>
                          <a:spcPts val="0"/>
                        </a:spcBef>
                        <a:spcAft>
                          <a:spcPts val="0"/>
                        </a:spcAft>
                      </a:pPr>
                      <a:r>
                        <a:rPr lang="en-US" sz="900" dirty="0">
                          <a:effectLst/>
                        </a:rPr>
                        <a:t> </a:t>
                      </a:r>
                      <a:endParaRPr lang="en-US" sz="1100" dirty="0">
                        <a:effectLst/>
                      </a:endParaRPr>
                    </a:p>
                    <a:p>
                      <a:pPr marL="0" marR="0">
                        <a:spcBef>
                          <a:spcPts val="0"/>
                        </a:spcBef>
                        <a:spcAft>
                          <a:spcPts val="0"/>
                        </a:spcAft>
                      </a:pPr>
                      <a:r>
                        <a:rPr lang="en-US" sz="1200" dirty="0">
                          <a:effectLst/>
                        </a:rPr>
                        <a:t>Achieve</a:t>
                      </a:r>
                      <a:r>
                        <a:rPr lang="en-US" sz="1200" spc="-30" dirty="0">
                          <a:effectLst/>
                        </a:rPr>
                        <a:t> </a:t>
                      </a:r>
                      <a:r>
                        <a:rPr lang="en-US" sz="1200" dirty="0">
                          <a:effectLst/>
                        </a:rPr>
                        <a:t>sustainable</a:t>
                      </a:r>
                      <a:r>
                        <a:rPr lang="en-US" sz="1200" spc="200" dirty="0">
                          <a:effectLst/>
                        </a:rPr>
                        <a:t> </a:t>
                      </a:r>
                      <a:r>
                        <a:rPr lang="en-US" sz="1200" dirty="0">
                          <a:effectLst/>
                        </a:rPr>
                        <a:t>coverage</a:t>
                      </a:r>
                      <a:r>
                        <a:rPr lang="en-US" sz="1200" spc="-30" dirty="0">
                          <a:effectLst/>
                        </a:rPr>
                        <a:t> </a:t>
                      </a:r>
                      <a:r>
                        <a:rPr lang="en-US" sz="1200" dirty="0">
                          <a:effectLst/>
                        </a:rPr>
                        <a:t>of</a:t>
                      </a:r>
                      <a:r>
                        <a:rPr lang="en-US" sz="1200" spc="400" dirty="0">
                          <a:effectLst/>
                        </a:rPr>
                        <a:t> </a:t>
                      </a:r>
                      <a:r>
                        <a:rPr lang="en-US" sz="1200" spc="-10" dirty="0">
                          <a:effectLst/>
                        </a:rPr>
                        <a:t>nationally</a:t>
                      </a:r>
                      <a:r>
                        <a:rPr lang="en-US" sz="1200" spc="-35" dirty="0">
                          <a:effectLst/>
                        </a:rPr>
                        <a:t> </a:t>
                      </a:r>
                      <a:r>
                        <a:rPr lang="en-US" sz="1200" spc="-10" dirty="0">
                          <a:effectLst/>
                        </a:rPr>
                        <a:t>appropriate</a:t>
                      </a:r>
                      <a:r>
                        <a:rPr lang="en-US" sz="1200" spc="200" dirty="0">
                          <a:effectLst/>
                        </a:rPr>
                        <a:t> </a:t>
                      </a:r>
                      <a:r>
                        <a:rPr lang="en-US" sz="1200" dirty="0">
                          <a:effectLst/>
                        </a:rPr>
                        <a:t>comprehensive</a:t>
                      </a:r>
                      <a:r>
                        <a:rPr lang="en-US" sz="1200" spc="-30" dirty="0">
                          <a:effectLst/>
                        </a:rPr>
                        <a:t> </a:t>
                      </a:r>
                      <a:r>
                        <a:rPr lang="en-US" sz="1200" dirty="0">
                          <a:effectLst/>
                        </a:rPr>
                        <a:t>and Universal</a:t>
                      </a:r>
                      <a:r>
                        <a:rPr lang="en-US" sz="1200" spc="-45" dirty="0">
                          <a:effectLst/>
                        </a:rPr>
                        <a:t> </a:t>
                      </a:r>
                      <a:r>
                        <a:rPr lang="en-US" sz="1200" dirty="0">
                          <a:effectLst/>
                        </a:rPr>
                        <a:t>social</a:t>
                      </a:r>
                      <a:r>
                        <a:rPr lang="en-US" sz="1200" spc="-45" dirty="0">
                          <a:effectLst/>
                        </a:rPr>
                        <a:t> </a:t>
                      </a:r>
                      <a:r>
                        <a:rPr lang="en-US" sz="1200" dirty="0">
                          <a:effectLst/>
                        </a:rPr>
                        <a:t>protection</a:t>
                      </a:r>
                      <a:r>
                        <a:rPr lang="en-US" sz="1200" spc="200" dirty="0">
                          <a:effectLst/>
                        </a:rPr>
                        <a:t> </a:t>
                      </a:r>
                      <a:r>
                        <a:rPr lang="en-US" sz="1200" dirty="0">
                          <a:effectLst/>
                        </a:rPr>
                        <a:t>measures,</a:t>
                      </a:r>
                      <a:r>
                        <a:rPr lang="en-US" sz="1200" spc="-40" dirty="0">
                          <a:effectLst/>
                        </a:rPr>
                        <a:t> </a:t>
                      </a:r>
                      <a:r>
                        <a:rPr lang="en-US" sz="1200" dirty="0">
                          <a:effectLst/>
                        </a:rPr>
                        <a:t>including</a:t>
                      </a:r>
                      <a:r>
                        <a:rPr lang="en-US" sz="1200" spc="400" dirty="0">
                          <a:effectLst/>
                        </a:rPr>
                        <a:t> </a:t>
                      </a:r>
                      <a:r>
                        <a:rPr lang="en-US" sz="1200" dirty="0">
                          <a:effectLst/>
                        </a:rPr>
                        <a:t>floors in the least developed</a:t>
                      </a:r>
                      <a:r>
                        <a:rPr lang="en-US" sz="1200" spc="200" dirty="0">
                          <a:effectLst/>
                        </a:rPr>
                        <a:t> </a:t>
                      </a:r>
                      <a:r>
                        <a:rPr lang="en-US" sz="1200" spc="-10" dirty="0">
                          <a:effectLst/>
                        </a:rPr>
                        <a:t>countries</a:t>
                      </a:r>
                      <a:endParaRPr lang="en-US" sz="1200" dirty="0">
                        <a:effectLst/>
                      </a:endParaRPr>
                    </a:p>
                    <a:p>
                      <a:pPr marL="68580" marR="268605">
                        <a:lnSpc>
                          <a:spcPct val="86000"/>
                        </a:lnSpc>
                        <a:spcBef>
                          <a:spcPts val="0"/>
                        </a:spcBef>
                        <a:spcAft>
                          <a:spcPts val="0"/>
                        </a:spcAft>
                      </a:pPr>
                      <a:r>
                        <a:rPr lang="en-US" sz="900" dirty="0">
                          <a:effectLst/>
                        </a:rPr>
                        <a:t> </a:t>
                      </a:r>
                      <a:endParaRPr lang="en-US" sz="11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65405" marR="78105">
                        <a:lnSpc>
                          <a:spcPct val="86000"/>
                        </a:lnSpc>
                        <a:spcBef>
                          <a:spcPts val="0"/>
                        </a:spcBef>
                        <a:spcAft>
                          <a:spcPts val="0"/>
                        </a:spcAft>
                      </a:pPr>
                      <a:r>
                        <a:rPr lang="en-US" sz="900" dirty="0">
                          <a:effectLst/>
                        </a:rPr>
                        <a:t> </a:t>
                      </a:r>
                      <a:endParaRPr lang="en-US" sz="1100" dirty="0">
                        <a:effectLst/>
                      </a:endParaRPr>
                    </a:p>
                    <a:p>
                      <a:pPr marL="65405" marR="78105">
                        <a:lnSpc>
                          <a:spcPct val="86000"/>
                        </a:lnSpc>
                        <a:spcBef>
                          <a:spcPts val="0"/>
                        </a:spcBef>
                        <a:spcAft>
                          <a:spcPts val="0"/>
                        </a:spcAft>
                      </a:pPr>
                      <a:r>
                        <a:rPr lang="en-US" sz="1200" dirty="0">
                          <a:effectLst/>
                        </a:rPr>
                        <a:t>Number</a:t>
                      </a:r>
                      <a:r>
                        <a:rPr lang="en-US" sz="1200" spc="-45" dirty="0">
                          <a:effectLst/>
                        </a:rPr>
                        <a:t> </a:t>
                      </a:r>
                      <a:r>
                        <a:rPr lang="en-US" sz="1200" dirty="0">
                          <a:effectLst/>
                        </a:rPr>
                        <a:t>and</a:t>
                      </a:r>
                      <a:r>
                        <a:rPr lang="en-US" sz="1200" spc="-45" dirty="0">
                          <a:effectLst/>
                        </a:rPr>
                        <a:t> </a:t>
                      </a:r>
                      <a:r>
                        <a:rPr lang="en-US" sz="1200" dirty="0">
                          <a:effectLst/>
                        </a:rPr>
                        <a:t>percentage</a:t>
                      </a:r>
                      <a:r>
                        <a:rPr lang="en-US" sz="1200" spc="200" dirty="0">
                          <a:effectLst/>
                        </a:rPr>
                        <a:t> </a:t>
                      </a:r>
                      <a:r>
                        <a:rPr lang="en-US" sz="1200" dirty="0">
                          <a:effectLst/>
                        </a:rPr>
                        <a:t>of LDCs reporting</a:t>
                      </a:r>
                      <a:r>
                        <a:rPr lang="en-US" sz="1200" spc="200" dirty="0">
                          <a:effectLst/>
                        </a:rPr>
                        <a:t> </a:t>
                      </a:r>
                      <a:r>
                        <a:rPr lang="en-US" sz="1200" dirty="0">
                          <a:effectLst/>
                        </a:rPr>
                        <a:t>expanded coverage of</a:t>
                      </a:r>
                      <a:r>
                        <a:rPr lang="en-US" sz="1200" spc="200" dirty="0">
                          <a:effectLst/>
                        </a:rPr>
                        <a:t> </a:t>
                      </a:r>
                      <a:r>
                        <a:rPr lang="en-US" sz="1200" dirty="0">
                          <a:effectLst/>
                        </a:rPr>
                        <a:t>their social protection</a:t>
                      </a:r>
                      <a:r>
                        <a:rPr lang="en-US" sz="1200" spc="200" dirty="0">
                          <a:effectLst/>
                        </a:rPr>
                        <a:t> </a:t>
                      </a:r>
                      <a:r>
                        <a:rPr lang="en-US" sz="1200" spc="-10" dirty="0">
                          <a:effectLst/>
                        </a:rPr>
                        <a:t>systems</a:t>
                      </a:r>
                      <a:endParaRPr lang="en-US" sz="12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64770" marR="0">
                        <a:lnSpc>
                          <a:spcPts val="860"/>
                        </a:lnSpc>
                        <a:spcBef>
                          <a:spcPts val="0"/>
                        </a:spcBef>
                        <a:spcAft>
                          <a:spcPts val="0"/>
                        </a:spcAft>
                      </a:pPr>
                      <a:r>
                        <a:rPr lang="en-US" sz="900" dirty="0">
                          <a:effectLst/>
                        </a:rPr>
                        <a:t> </a:t>
                      </a:r>
                      <a:endParaRPr lang="en-US" sz="1100" dirty="0">
                        <a:effectLst/>
                      </a:endParaRPr>
                    </a:p>
                    <a:p>
                      <a:pPr marL="64770" marR="0">
                        <a:lnSpc>
                          <a:spcPts val="860"/>
                        </a:lnSpc>
                        <a:spcBef>
                          <a:spcPts val="0"/>
                        </a:spcBef>
                        <a:spcAft>
                          <a:spcPts val="0"/>
                        </a:spcAft>
                      </a:pPr>
                      <a:r>
                        <a:rPr lang="en-US" sz="1200" dirty="0">
                          <a:effectLst/>
                        </a:rPr>
                        <a:t>By</a:t>
                      </a:r>
                      <a:r>
                        <a:rPr lang="en-US" sz="1200" spc="-10" dirty="0">
                          <a:effectLst/>
                        </a:rPr>
                        <a:t> </a:t>
                      </a:r>
                      <a:r>
                        <a:rPr lang="en-US" sz="1200" spc="-20" dirty="0">
                          <a:effectLst/>
                        </a:rPr>
                        <a:t>2025</a:t>
                      </a:r>
                      <a:endParaRPr lang="en-US" sz="1200" dirty="0">
                        <a:effectLst/>
                      </a:endParaRPr>
                    </a:p>
                    <a:p>
                      <a:pPr marL="64770" marR="55880">
                        <a:lnSpc>
                          <a:spcPct val="86000"/>
                        </a:lnSpc>
                        <a:spcBef>
                          <a:spcPts val="35"/>
                        </a:spcBef>
                        <a:spcAft>
                          <a:spcPts val="0"/>
                        </a:spcAft>
                      </a:pPr>
                      <a:r>
                        <a:rPr lang="en-US" sz="1200" dirty="0">
                          <a:effectLst/>
                        </a:rPr>
                        <a:t>50 percent of LDCs</a:t>
                      </a:r>
                      <a:r>
                        <a:rPr lang="en-US" sz="1200" spc="200" dirty="0">
                          <a:effectLst/>
                        </a:rPr>
                        <a:t> </a:t>
                      </a:r>
                      <a:r>
                        <a:rPr lang="en-US" sz="1200" dirty="0">
                          <a:effectLst/>
                        </a:rPr>
                        <a:t>reviewed</a:t>
                      </a:r>
                      <a:r>
                        <a:rPr lang="en-US" sz="1200" spc="-45" dirty="0">
                          <a:effectLst/>
                        </a:rPr>
                        <a:t> </a:t>
                      </a:r>
                      <a:r>
                        <a:rPr lang="en-US" sz="1200" dirty="0">
                          <a:effectLst/>
                        </a:rPr>
                        <a:t>social</a:t>
                      </a:r>
                      <a:r>
                        <a:rPr lang="en-US" sz="1200" spc="-45" dirty="0">
                          <a:effectLst/>
                        </a:rPr>
                        <a:t> </a:t>
                      </a:r>
                      <a:r>
                        <a:rPr lang="en-US" sz="1200" dirty="0">
                          <a:effectLst/>
                        </a:rPr>
                        <a:t>protection</a:t>
                      </a:r>
                      <a:r>
                        <a:rPr lang="en-US" sz="1200" spc="200" dirty="0">
                          <a:effectLst/>
                        </a:rPr>
                        <a:t> </a:t>
                      </a:r>
                      <a:r>
                        <a:rPr lang="en-US" sz="1200" spc="-10" dirty="0">
                          <a:effectLst/>
                        </a:rPr>
                        <a:t>policies/strategies</a:t>
                      </a:r>
                      <a:endParaRPr lang="en-US" sz="1200" dirty="0">
                        <a:effectLst/>
                      </a:endParaRPr>
                    </a:p>
                    <a:p>
                      <a:pPr marL="64770" marR="0">
                        <a:lnSpc>
                          <a:spcPts val="860"/>
                        </a:lnSpc>
                        <a:spcBef>
                          <a:spcPts val="695"/>
                        </a:spcBef>
                        <a:spcAft>
                          <a:spcPts val="0"/>
                        </a:spcAft>
                      </a:pPr>
                      <a:r>
                        <a:rPr lang="en-US" sz="1200" dirty="0">
                          <a:effectLst/>
                        </a:rPr>
                        <a:t>2026</a:t>
                      </a:r>
                      <a:r>
                        <a:rPr lang="en-US" sz="1200" spc="-10" dirty="0">
                          <a:effectLst/>
                        </a:rPr>
                        <a:t> </a:t>
                      </a:r>
                      <a:r>
                        <a:rPr lang="en-US" sz="1200" dirty="0">
                          <a:effectLst/>
                        </a:rPr>
                        <a:t>to</a:t>
                      </a:r>
                      <a:r>
                        <a:rPr lang="en-US" sz="1200" spc="-10" dirty="0">
                          <a:effectLst/>
                        </a:rPr>
                        <a:t> </a:t>
                      </a:r>
                      <a:r>
                        <a:rPr lang="en-US" sz="1200" spc="-20" dirty="0">
                          <a:effectLst/>
                        </a:rPr>
                        <a:t>2031</a:t>
                      </a:r>
                      <a:endParaRPr lang="en-US" sz="1200" dirty="0">
                        <a:effectLst/>
                      </a:endParaRPr>
                    </a:p>
                    <a:p>
                      <a:pPr marL="64770" marR="55880">
                        <a:lnSpc>
                          <a:spcPct val="86000"/>
                        </a:lnSpc>
                        <a:spcBef>
                          <a:spcPts val="30"/>
                        </a:spcBef>
                        <a:spcAft>
                          <a:spcPts val="0"/>
                        </a:spcAft>
                      </a:pPr>
                      <a:r>
                        <a:rPr lang="en-US" sz="1200" dirty="0">
                          <a:effectLst/>
                        </a:rPr>
                        <a:t>100 per cent of LDCs</a:t>
                      </a:r>
                      <a:r>
                        <a:rPr lang="en-US" sz="1200" spc="200" dirty="0">
                          <a:effectLst/>
                        </a:rPr>
                        <a:t> </a:t>
                      </a:r>
                      <a:r>
                        <a:rPr lang="en-US" sz="1200" dirty="0">
                          <a:effectLst/>
                        </a:rPr>
                        <a:t>reviewed</a:t>
                      </a:r>
                      <a:r>
                        <a:rPr lang="en-US" sz="1200" spc="-45" dirty="0">
                          <a:effectLst/>
                        </a:rPr>
                        <a:t> </a:t>
                      </a:r>
                      <a:r>
                        <a:rPr lang="en-US" sz="1200" dirty="0">
                          <a:effectLst/>
                        </a:rPr>
                        <a:t>social</a:t>
                      </a:r>
                      <a:r>
                        <a:rPr lang="en-US" sz="1200" spc="-45" dirty="0">
                          <a:effectLst/>
                        </a:rPr>
                        <a:t> </a:t>
                      </a:r>
                      <a:r>
                        <a:rPr lang="en-US" sz="1200" dirty="0">
                          <a:effectLst/>
                        </a:rPr>
                        <a:t>protection</a:t>
                      </a:r>
                      <a:r>
                        <a:rPr lang="en-US" sz="1200" spc="200" dirty="0">
                          <a:effectLst/>
                        </a:rPr>
                        <a:t> </a:t>
                      </a:r>
                      <a:r>
                        <a:rPr lang="en-US" sz="1200" dirty="0">
                          <a:effectLst/>
                        </a:rPr>
                        <a:t>policies/</a:t>
                      </a:r>
                      <a:r>
                        <a:rPr lang="en-US" sz="1200" spc="-40" dirty="0">
                          <a:effectLst/>
                        </a:rPr>
                        <a:t> </a:t>
                      </a:r>
                      <a:r>
                        <a:rPr lang="en-US" sz="1200" dirty="0">
                          <a:effectLst/>
                        </a:rPr>
                        <a:t>strategies</a:t>
                      </a:r>
                    </a:p>
                    <a:p>
                      <a:pPr marL="64770" marR="61595">
                        <a:lnSpc>
                          <a:spcPct val="86000"/>
                        </a:lnSpc>
                        <a:spcBef>
                          <a:spcPts val="0"/>
                        </a:spcBef>
                        <a:spcAft>
                          <a:spcPts val="0"/>
                        </a:spcAft>
                      </a:pPr>
                      <a:r>
                        <a:rPr lang="en-US" sz="1200" dirty="0">
                          <a:effectLst/>
                        </a:rPr>
                        <a:t>100 per cent of LDCs</a:t>
                      </a:r>
                      <a:r>
                        <a:rPr lang="en-US" sz="1200" spc="200" dirty="0">
                          <a:effectLst/>
                        </a:rPr>
                        <a:t> </a:t>
                      </a:r>
                      <a:r>
                        <a:rPr lang="en-US" sz="1200" dirty="0">
                          <a:effectLst/>
                        </a:rPr>
                        <a:t>report</a:t>
                      </a:r>
                      <a:r>
                        <a:rPr lang="en-US" sz="1200" spc="-45" dirty="0">
                          <a:effectLst/>
                        </a:rPr>
                        <a:t> </a:t>
                      </a:r>
                      <a:r>
                        <a:rPr lang="en-US" sz="1200" dirty="0">
                          <a:effectLst/>
                        </a:rPr>
                        <a:t>expanded</a:t>
                      </a:r>
                      <a:r>
                        <a:rPr lang="en-US" sz="1200" spc="-45" dirty="0">
                          <a:effectLst/>
                        </a:rPr>
                        <a:t> </a:t>
                      </a:r>
                      <a:r>
                        <a:rPr lang="en-US" sz="1200" dirty="0">
                          <a:effectLst/>
                        </a:rPr>
                        <a:t>coverage</a:t>
                      </a:r>
                      <a:r>
                        <a:rPr lang="en-US" sz="1200" spc="200" dirty="0">
                          <a:effectLst/>
                        </a:rPr>
                        <a:t> </a:t>
                      </a:r>
                      <a:r>
                        <a:rPr lang="en-US" sz="1200" dirty="0">
                          <a:effectLst/>
                        </a:rPr>
                        <a:t>of social protection</a:t>
                      </a:r>
                      <a:r>
                        <a:rPr lang="en-US" sz="1200" spc="200" dirty="0">
                          <a:effectLst/>
                        </a:rPr>
                        <a:t> </a:t>
                      </a:r>
                      <a:r>
                        <a:rPr lang="en-US" sz="1200" spc="-10" dirty="0">
                          <a:effectLst/>
                        </a:rPr>
                        <a:t>systems</a:t>
                      </a:r>
                      <a:endParaRPr lang="en-US" sz="12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95"/>
                        </a:spcBef>
                        <a:spcAft>
                          <a:spcPts val="0"/>
                        </a:spcAft>
                      </a:pPr>
                      <a:r>
                        <a:rPr lang="en-US" sz="600" dirty="0">
                          <a:effectLst/>
                        </a:rPr>
                        <a:t> </a:t>
                      </a:r>
                      <a:endParaRPr lang="en-US" sz="11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95"/>
                        </a:spcBef>
                        <a:spcAft>
                          <a:spcPts val="0"/>
                        </a:spcAft>
                      </a:pPr>
                      <a:r>
                        <a:rPr lang="en-US" sz="600" dirty="0">
                          <a:effectLst/>
                        </a:rPr>
                        <a:t> </a:t>
                      </a:r>
                      <a:endParaRPr lang="en-US" sz="1100" dirty="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95"/>
                        </a:spcBef>
                        <a:spcAft>
                          <a:spcPts val="0"/>
                        </a:spcAft>
                      </a:pPr>
                      <a:r>
                        <a:rPr lang="en-US" sz="600">
                          <a:effectLst/>
                        </a:rPr>
                        <a:t> </a:t>
                      </a:r>
                      <a:endParaRPr lang="en-US" sz="1100">
                        <a:effectLst/>
                        <a:latin typeface="Times New Roman" panose="02020603050405020304" pitchFamily="18" charset="0"/>
                        <a:ea typeface="Times New Roman" panose="02020603050405020304" pitchFamily="18" charset="0"/>
                      </a:endParaRPr>
                    </a:p>
                  </a:txBody>
                  <a:tcPr marL="65029" marR="65029" marT="0" marB="0"/>
                </a:tc>
                <a:tc>
                  <a:txBody>
                    <a:bodyPr/>
                    <a:lstStyle/>
                    <a:p>
                      <a:pPr marL="0" marR="0">
                        <a:spcBef>
                          <a:spcPts val="95"/>
                        </a:spcBef>
                        <a:spcAft>
                          <a:spcPts val="0"/>
                        </a:spcAft>
                      </a:pPr>
                      <a:r>
                        <a:rPr lang="en-US" sz="600" dirty="0">
                          <a:effectLst/>
                        </a:rPr>
                        <a:t> </a:t>
                      </a:r>
                      <a:endParaRPr lang="en-US" sz="1100" dirty="0">
                        <a:effectLst/>
                        <a:latin typeface="Times New Roman" panose="02020603050405020304" pitchFamily="18" charset="0"/>
                        <a:ea typeface="Times New Roman" panose="02020603050405020304" pitchFamily="18" charset="0"/>
                      </a:endParaRPr>
                    </a:p>
                  </a:txBody>
                  <a:tcPr marL="65029" marR="65029" marT="0" marB="0"/>
                </a:tc>
                <a:extLst>
                  <a:ext uri="{0D108BD9-81ED-4DB2-BD59-A6C34878D82A}">
                    <a16:rowId xmlns:a16="http://schemas.microsoft.com/office/drawing/2014/main" val="2595284964"/>
                  </a:ext>
                </a:extLst>
              </a:tr>
            </a:tbl>
          </a:graphicData>
        </a:graphic>
      </p:graphicFrame>
    </p:spTree>
    <p:extLst>
      <p:ext uri="{BB962C8B-B14F-4D97-AF65-F5344CB8AC3E}">
        <p14:creationId xmlns:p14="http://schemas.microsoft.com/office/powerpoint/2010/main" val="3903646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BBE7-3305-4ADB-87FB-7419E4DB55B9}"/>
              </a:ext>
            </a:extLst>
          </p:cNvPr>
          <p:cNvSpPr>
            <a:spLocks noGrp="1"/>
          </p:cNvSpPr>
          <p:nvPr>
            <p:ph type="title"/>
          </p:nvPr>
        </p:nvSpPr>
        <p:spPr/>
        <p:txBody>
          <a:bodyPr/>
          <a:lstStyle/>
          <a:p>
            <a:r>
              <a:rPr lang="en-US" dirty="0"/>
              <a:t>Demonstrating the Degree of Integration</a:t>
            </a:r>
          </a:p>
        </p:txBody>
      </p:sp>
      <p:sp>
        <p:nvSpPr>
          <p:cNvPr id="3" name="Content Placeholder 2">
            <a:extLst>
              <a:ext uri="{FF2B5EF4-FFF2-40B4-BE49-F238E27FC236}">
                <a16:creationId xmlns:a16="http://schemas.microsoft.com/office/drawing/2014/main" id="{6198268D-D324-95D7-6427-837F75B1CD13}"/>
              </a:ext>
            </a:extLst>
          </p:cNvPr>
          <p:cNvSpPr>
            <a:spLocks noGrp="1"/>
          </p:cNvSpPr>
          <p:nvPr>
            <p:ph idx="1"/>
          </p:nvPr>
        </p:nvSpPr>
        <p:spPr/>
        <p:txBody>
          <a:bodyPr>
            <a:normAutofit fontScale="92500" lnSpcReduction="10000"/>
          </a:bodyPr>
          <a:lstStyle/>
          <a:p>
            <a:r>
              <a:rPr lang="en-US" dirty="0"/>
              <a:t>Many countries had adopted their NDPs or sectoral plans or subnational plans before the </a:t>
            </a:r>
            <a:r>
              <a:rPr lang="en-US" dirty="0" err="1"/>
              <a:t>DPoA</a:t>
            </a:r>
            <a:r>
              <a:rPr lang="en-US" dirty="0"/>
              <a:t> was adopted. </a:t>
            </a:r>
          </a:p>
          <a:p>
            <a:r>
              <a:rPr lang="en-US" dirty="0">
                <a:solidFill>
                  <a:schemeClr val="accent1"/>
                </a:solidFill>
              </a:rPr>
              <a:t>When applying the RIA, one should not look only for verbatim references to </a:t>
            </a:r>
            <a:r>
              <a:rPr lang="en-US" dirty="0" err="1">
                <a:solidFill>
                  <a:schemeClr val="accent1"/>
                </a:solidFill>
              </a:rPr>
              <a:t>DPoA</a:t>
            </a:r>
            <a:r>
              <a:rPr lang="en-US" dirty="0">
                <a:solidFill>
                  <a:schemeClr val="accent1"/>
                </a:solidFill>
              </a:rPr>
              <a:t> indicators or targets, but whether the national or subnational indicators or targets (one or a combination of) reflect the issue, ambition, and scope of the </a:t>
            </a:r>
            <a:r>
              <a:rPr lang="en-US" dirty="0" err="1">
                <a:solidFill>
                  <a:schemeClr val="accent1"/>
                </a:solidFill>
              </a:rPr>
              <a:t>DPoA</a:t>
            </a:r>
            <a:r>
              <a:rPr lang="en-US" dirty="0">
                <a:solidFill>
                  <a:schemeClr val="accent1"/>
                </a:solidFill>
              </a:rPr>
              <a:t> indicators or targets. </a:t>
            </a:r>
          </a:p>
          <a:p>
            <a:r>
              <a:rPr lang="en-US" dirty="0"/>
              <a:t>To proceed with the alignment exercise and develop the </a:t>
            </a:r>
            <a:r>
              <a:rPr lang="en-US" dirty="0" err="1"/>
              <a:t>DPoA</a:t>
            </a:r>
            <a:r>
              <a:rPr lang="en-US" dirty="0"/>
              <a:t> profile of the country, </a:t>
            </a:r>
            <a:r>
              <a:rPr lang="en-US" dirty="0">
                <a:solidFill>
                  <a:schemeClr val="accent1"/>
                </a:solidFill>
              </a:rPr>
              <a:t>the </a:t>
            </a:r>
            <a:r>
              <a:rPr lang="en-US" dirty="0" err="1">
                <a:solidFill>
                  <a:schemeClr val="accent1"/>
                </a:solidFill>
              </a:rPr>
              <a:t>DPoA</a:t>
            </a:r>
            <a:r>
              <a:rPr lang="en-US" dirty="0">
                <a:solidFill>
                  <a:schemeClr val="accent1"/>
                </a:solidFill>
              </a:rPr>
              <a:t> indicators or targets are mapped against the indicators or targets of the national long-term, medium-term, and sectoral development plans. </a:t>
            </a:r>
          </a:p>
          <a:p>
            <a:r>
              <a:rPr lang="en-US" dirty="0">
                <a:solidFill>
                  <a:schemeClr val="accent1"/>
                </a:solidFill>
              </a:rPr>
              <a:t>The </a:t>
            </a:r>
            <a:r>
              <a:rPr lang="en-US" dirty="0" err="1">
                <a:solidFill>
                  <a:schemeClr val="accent1"/>
                </a:solidFill>
              </a:rPr>
              <a:t>DPoA</a:t>
            </a:r>
            <a:r>
              <a:rPr lang="en-US" dirty="0">
                <a:solidFill>
                  <a:schemeClr val="accent1"/>
                </a:solidFill>
              </a:rPr>
              <a:t> indicators or targets might fall under any of the 5 categories.</a:t>
            </a:r>
          </a:p>
        </p:txBody>
      </p:sp>
    </p:spTree>
    <p:extLst>
      <p:ext uri="{BB962C8B-B14F-4D97-AF65-F5344CB8AC3E}">
        <p14:creationId xmlns:p14="http://schemas.microsoft.com/office/powerpoint/2010/main" val="1151641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A924-7FAC-A8D0-99D6-6005D2D0FA64}"/>
              </a:ext>
            </a:extLst>
          </p:cNvPr>
          <p:cNvSpPr>
            <a:spLocks noGrp="1"/>
          </p:cNvSpPr>
          <p:nvPr>
            <p:ph type="title"/>
          </p:nvPr>
        </p:nvSpPr>
        <p:spPr/>
        <p:txBody>
          <a:bodyPr/>
          <a:lstStyle/>
          <a:p>
            <a:r>
              <a:rPr lang="en-US" dirty="0"/>
              <a:t>Demonstrating the Degree of Integration</a:t>
            </a:r>
          </a:p>
        </p:txBody>
      </p:sp>
      <p:sp>
        <p:nvSpPr>
          <p:cNvPr id="3" name="Content Placeholder 2">
            <a:extLst>
              <a:ext uri="{FF2B5EF4-FFF2-40B4-BE49-F238E27FC236}">
                <a16:creationId xmlns:a16="http://schemas.microsoft.com/office/drawing/2014/main" id="{437E887A-B1DD-DFAF-7D24-05C0F99AF25C}"/>
              </a:ext>
            </a:extLst>
          </p:cNvPr>
          <p:cNvSpPr>
            <a:spLocks noGrp="1"/>
          </p:cNvSpPr>
          <p:nvPr>
            <p:ph idx="1"/>
          </p:nvPr>
        </p:nvSpPr>
        <p:spPr/>
        <p:txBody>
          <a:bodyPr>
            <a:normAutofit/>
          </a:bodyPr>
          <a:lstStyle/>
          <a:p>
            <a:r>
              <a:rPr lang="en-US" dirty="0">
                <a:solidFill>
                  <a:schemeClr val="accent1"/>
                </a:solidFill>
              </a:rPr>
              <a:t>Not relevant for the country</a:t>
            </a:r>
            <a:r>
              <a:rPr lang="en-US" dirty="0"/>
              <a:t>: The </a:t>
            </a:r>
            <a:r>
              <a:rPr lang="en-US" dirty="0" err="1"/>
              <a:t>DPoA</a:t>
            </a:r>
            <a:r>
              <a:rPr lang="en-US" dirty="0"/>
              <a:t> goal/target/indicator is not relevant to country policy development, or </a:t>
            </a:r>
            <a:r>
              <a:rPr lang="en-US" dirty="0">
                <a:solidFill>
                  <a:schemeClr val="accent1"/>
                </a:solidFill>
              </a:rPr>
              <a:t>it relates to governance issues that are to be solved at the regional or global level.</a:t>
            </a:r>
          </a:p>
          <a:p>
            <a:pPr marL="0" indent="0">
              <a:buNone/>
            </a:pPr>
            <a:endParaRPr lang="en-US" dirty="0"/>
          </a:p>
          <a:p>
            <a:r>
              <a:rPr lang="en-US" dirty="0">
                <a:solidFill>
                  <a:schemeClr val="accent1"/>
                </a:solidFill>
              </a:rPr>
              <a:t>Fully aligned</a:t>
            </a:r>
            <a:r>
              <a:rPr lang="en-US" dirty="0"/>
              <a:t>: There is a goal/target/indicator in the national planning document that corresponds to that of the </a:t>
            </a:r>
            <a:r>
              <a:rPr lang="en-US" dirty="0" err="1"/>
              <a:t>DPoA</a:t>
            </a:r>
            <a:r>
              <a:rPr lang="en-US" dirty="0"/>
              <a:t> commitment/target/indicator, not only in text, but also in scope and ambition. Thus, the substance and wording of the Goal (Commitment)/Target/Indicator are almost the same, almost one-to-one with the NDP Goal /Target/Indicator.</a:t>
            </a:r>
          </a:p>
          <a:p>
            <a:endParaRPr lang="en-US" dirty="0"/>
          </a:p>
        </p:txBody>
      </p:sp>
    </p:spTree>
    <p:extLst>
      <p:ext uri="{BB962C8B-B14F-4D97-AF65-F5344CB8AC3E}">
        <p14:creationId xmlns:p14="http://schemas.microsoft.com/office/powerpoint/2010/main" val="2663397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76B1-B152-9138-F95F-1D43F80C8932}"/>
              </a:ext>
            </a:extLst>
          </p:cNvPr>
          <p:cNvSpPr>
            <a:spLocks noGrp="1"/>
          </p:cNvSpPr>
          <p:nvPr>
            <p:ph type="title"/>
          </p:nvPr>
        </p:nvSpPr>
        <p:spPr/>
        <p:txBody>
          <a:bodyPr/>
          <a:lstStyle/>
          <a:p>
            <a:r>
              <a:rPr lang="en-US" dirty="0"/>
              <a:t>Demonstrating the Degree of Integration</a:t>
            </a:r>
          </a:p>
        </p:txBody>
      </p:sp>
      <p:sp>
        <p:nvSpPr>
          <p:cNvPr id="3" name="Content Placeholder 2">
            <a:extLst>
              <a:ext uri="{FF2B5EF4-FFF2-40B4-BE49-F238E27FC236}">
                <a16:creationId xmlns:a16="http://schemas.microsoft.com/office/drawing/2014/main" id="{27B07C0B-2FE7-A001-EB8E-00AC359D80A4}"/>
              </a:ext>
            </a:extLst>
          </p:cNvPr>
          <p:cNvSpPr>
            <a:spLocks noGrp="1"/>
          </p:cNvSpPr>
          <p:nvPr>
            <p:ph idx="1"/>
          </p:nvPr>
        </p:nvSpPr>
        <p:spPr/>
        <p:txBody>
          <a:bodyPr>
            <a:normAutofit/>
          </a:bodyPr>
          <a:lstStyle/>
          <a:p>
            <a:r>
              <a:rPr lang="en-US" dirty="0">
                <a:solidFill>
                  <a:schemeClr val="accent1"/>
                </a:solidFill>
              </a:rPr>
              <a:t>Partially aligned</a:t>
            </a:r>
            <a:r>
              <a:rPr lang="en-US" dirty="0"/>
              <a:t>: There is a goal/target/indicator in the national planning document that corresponds to the </a:t>
            </a:r>
            <a:r>
              <a:rPr lang="en-US" dirty="0" err="1"/>
              <a:t>DPoA</a:t>
            </a:r>
            <a:r>
              <a:rPr lang="en-US" dirty="0"/>
              <a:t> commitment/target/indicator, but not completely in either scope or ambition.</a:t>
            </a:r>
          </a:p>
          <a:p>
            <a:pPr lvl="1"/>
            <a:r>
              <a:rPr lang="en-US" dirty="0"/>
              <a:t>The substance of the </a:t>
            </a:r>
            <a:r>
              <a:rPr lang="en-US" dirty="0" err="1"/>
              <a:t>DPoA</a:t>
            </a:r>
            <a:r>
              <a:rPr lang="en-US" dirty="0"/>
              <a:t> Commitment)/Target/Indicator is similar to the NDP Goal/Target/Indicator, but wording is different, or there is a lack of data to support a full alignment rating or other reasons where a full alignment cannot be established but some level of alignment is present.</a:t>
            </a:r>
          </a:p>
        </p:txBody>
      </p:sp>
    </p:spTree>
    <p:extLst>
      <p:ext uri="{BB962C8B-B14F-4D97-AF65-F5344CB8AC3E}">
        <p14:creationId xmlns:p14="http://schemas.microsoft.com/office/powerpoint/2010/main" val="3440684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F157-689F-8A2F-FA7E-FC34CE6C33E7}"/>
              </a:ext>
            </a:extLst>
          </p:cNvPr>
          <p:cNvSpPr>
            <a:spLocks noGrp="1"/>
          </p:cNvSpPr>
          <p:nvPr>
            <p:ph type="title"/>
          </p:nvPr>
        </p:nvSpPr>
        <p:spPr/>
        <p:txBody>
          <a:bodyPr/>
          <a:lstStyle/>
          <a:p>
            <a:r>
              <a:rPr lang="en-US" dirty="0"/>
              <a:t>Demonstrating the Degree of Integration</a:t>
            </a:r>
          </a:p>
        </p:txBody>
      </p:sp>
      <p:sp>
        <p:nvSpPr>
          <p:cNvPr id="3" name="Content Placeholder 2">
            <a:extLst>
              <a:ext uri="{FF2B5EF4-FFF2-40B4-BE49-F238E27FC236}">
                <a16:creationId xmlns:a16="http://schemas.microsoft.com/office/drawing/2014/main" id="{27188B54-CF3D-6441-F3A3-19E524871CE8}"/>
              </a:ext>
            </a:extLst>
          </p:cNvPr>
          <p:cNvSpPr>
            <a:spLocks noGrp="1"/>
          </p:cNvSpPr>
          <p:nvPr>
            <p:ph idx="1"/>
          </p:nvPr>
        </p:nvSpPr>
        <p:spPr/>
        <p:txBody>
          <a:bodyPr/>
          <a:lstStyle/>
          <a:p>
            <a:endParaRPr lang="en-US" dirty="0"/>
          </a:p>
          <a:p>
            <a:r>
              <a:rPr lang="en-US" dirty="0">
                <a:solidFill>
                  <a:schemeClr val="accent1"/>
                </a:solidFill>
              </a:rPr>
              <a:t>Weakly aligned</a:t>
            </a:r>
            <a:r>
              <a:rPr lang="en-US" dirty="0"/>
              <a:t>: The substance and wording of the Goal (Commitment)/Target/ Indicator have only slight similarity.</a:t>
            </a:r>
          </a:p>
          <a:p>
            <a:endParaRPr lang="en-US" dirty="0"/>
          </a:p>
          <a:p>
            <a:r>
              <a:rPr lang="en-US" dirty="0">
                <a:solidFill>
                  <a:schemeClr val="accent1"/>
                </a:solidFill>
              </a:rPr>
              <a:t>Not aligned</a:t>
            </a:r>
            <a:r>
              <a:rPr lang="en-US" dirty="0"/>
              <a:t>: There is no equivalent Goal/Target/Indicator in the national planning document to the </a:t>
            </a:r>
            <a:r>
              <a:rPr lang="en-US" dirty="0" err="1"/>
              <a:t>DPoA</a:t>
            </a:r>
            <a:r>
              <a:rPr lang="en-US" dirty="0"/>
              <a:t> Commitments/Targets/Indicator in question. The substance and wording of the Goal/Target/Indicator are unrelated.</a:t>
            </a:r>
          </a:p>
          <a:p>
            <a:endParaRPr lang="en-US" dirty="0"/>
          </a:p>
        </p:txBody>
      </p:sp>
    </p:spTree>
    <p:extLst>
      <p:ext uri="{BB962C8B-B14F-4D97-AF65-F5344CB8AC3E}">
        <p14:creationId xmlns:p14="http://schemas.microsoft.com/office/powerpoint/2010/main" val="1759357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3983-0D96-5449-857E-1BDA887AC743}"/>
              </a:ext>
            </a:extLst>
          </p:cNvPr>
          <p:cNvSpPr>
            <a:spLocks noGrp="1"/>
          </p:cNvSpPr>
          <p:nvPr>
            <p:ph type="title"/>
          </p:nvPr>
        </p:nvSpPr>
        <p:spPr/>
        <p:txBody>
          <a:bodyPr/>
          <a:lstStyle/>
          <a:p>
            <a:r>
              <a:rPr lang="en-US" dirty="0"/>
              <a:t>Fully and Partially Aligned Targets</a:t>
            </a:r>
          </a:p>
        </p:txBody>
      </p:sp>
      <p:sp>
        <p:nvSpPr>
          <p:cNvPr id="3" name="Content Placeholder 2">
            <a:extLst>
              <a:ext uri="{FF2B5EF4-FFF2-40B4-BE49-F238E27FC236}">
                <a16:creationId xmlns:a16="http://schemas.microsoft.com/office/drawing/2014/main" id="{51B1B7D2-D691-92F8-83B8-C7E25D1089C8}"/>
              </a:ext>
            </a:extLst>
          </p:cNvPr>
          <p:cNvSpPr>
            <a:spLocks noGrp="1"/>
          </p:cNvSpPr>
          <p:nvPr>
            <p:ph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To distinguish between fully and partially aligned targets, the following criteria need to be considered:</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Wingdings" panose="05000000000000000000" pitchFamily="2" charset="2"/>
              <a:buChar char=""/>
            </a:pPr>
            <a:r>
              <a:rPr lang="en-US" b="1" dirty="0">
                <a:solidFill>
                  <a:srgbClr val="000000"/>
                </a:solidFill>
                <a:effectLst/>
                <a:latin typeface="Times New Roman" panose="02020603050405020304" pitchFamily="18" charset="0"/>
                <a:ea typeface="Times New Roman" panose="02020603050405020304" pitchFamily="18" charset="0"/>
              </a:rPr>
              <a:t>Criteria 1 - </a:t>
            </a:r>
            <a:r>
              <a:rPr lang="en-US" b="1" dirty="0">
                <a:solidFill>
                  <a:schemeClr val="accent1"/>
                </a:solidFill>
                <a:effectLst/>
                <a:latin typeface="Times New Roman" panose="02020603050405020304" pitchFamily="18" charset="0"/>
                <a:ea typeface="Times New Roman" panose="02020603050405020304" pitchFamily="18" charset="0"/>
              </a:rPr>
              <a:t>Issue: </a:t>
            </a:r>
            <a:r>
              <a:rPr lang="en-US" dirty="0">
                <a:solidFill>
                  <a:schemeClr val="accent1"/>
                </a:solidFill>
                <a:effectLst/>
                <a:latin typeface="Times New Roman" panose="02020603050405020304" pitchFamily="18" charset="0"/>
                <a:ea typeface="Times New Roman" panose="02020603050405020304" pitchFamily="18" charset="0"/>
              </a:rPr>
              <a:t> </a:t>
            </a:r>
            <a:r>
              <a:rPr lang="en-US" dirty="0">
                <a:solidFill>
                  <a:srgbClr val="000000"/>
                </a:solidFill>
                <a:effectLst/>
                <a:latin typeface="Times New Roman" panose="02020603050405020304" pitchFamily="18" charset="0"/>
                <a:ea typeface="Times New Roman" panose="02020603050405020304" pitchFamily="18" charset="0"/>
              </a:rPr>
              <a:t>Is the issue covered by the </a:t>
            </a:r>
            <a:r>
              <a:rPr lang="en-US" dirty="0" err="1">
                <a:solidFill>
                  <a:srgbClr val="000000"/>
                </a:solidFill>
                <a:effectLst/>
                <a:latin typeface="Times New Roman" panose="02020603050405020304" pitchFamily="18" charset="0"/>
                <a:ea typeface="Times New Roman" panose="02020603050405020304" pitchFamily="18" charset="0"/>
              </a:rPr>
              <a:t>DPoA</a:t>
            </a:r>
            <a:r>
              <a:rPr lang="en-US" dirty="0">
                <a:solidFill>
                  <a:srgbClr val="000000"/>
                </a:solidFill>
                <a:effectLst/>
                <a:latin typeface="Times New Roman" panose="02020603050405020304" pitchFamily="18" charset="0"/>
                <a:ea typeface="Times New Roman" panose="02020603050405020304" pitchFamily="18" charset="0"/>
              </a:rPr>
              <a:t> target addressed in one or more national targets? </a:t>
            </a:r>
          </a:p>
          <a:p>
            <a:pPr marL="1371600" marR="0" lvl="3"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Wingdings" panose="05000000000000000000" pitchFamily="2" charset="2"/>
              <a:buChar char=""/>
            </a:pPr>
            <a:r>
              <a:rPr lang="en-US" b="1" dirty="0">
                <a:solidFill>
                  <a:srgbClr val="000000"/>
                </a:solidFill>
                <a:effectLst/>
                <a:latin typeface="Times New Roman" panose="02020603050405020304" pitchFamily="18" charset="0"/>
                <a:ea typeface="Times New Roman" panose="02020603050405020304" pitchFamily="18" charset="0"/>
              </a:rPr>
              <a:t>Criteria 2 - </a:t>
            </a:r>
            <a:r>
              <a:rPr lang="en-US" b="1" dirty="0">
                <a:solidFill>
                  <a:schemeClr val="accent1"/>
                </a:solidFill>
                <a:effectLst/>
                <a:latin typeface="Times New Roman" panose="02020603050405020304" pitchFamily="18" charset="0"/>
                <a:ea typeface="Times New Roman" panose="02020603050405020304" pitchFamily="18" charset="0"/>
              </a:rPr>
              <a:t>Ambition</a:t>
            </a:r>
            <a:r>
              <a:rPr lang="en-US" b="1" dirty="0">
                <a:solidFill>
                  <a:srgbClr val="000000"/>
                </a:solidFill>
                <a:effectLst/>
                <a:latin typeface="Times New Roman" panose="02020603050405020304" pitchFamily="18" charset="0"/>
                <a:ea typeface="Times New Roman" panose="02020603050405020304" pitchFamily="18" charset="0"/>
              </a:rPr>
              <a:t>: </a:t>
            </a:r>
            <a:r>
              <a:rPr lang="en-US" dirty="0">
                <a:solidFill>
                  <a:srgbClr val="000000"/>
                </a:solidFill>
                <a:effectLst/>
                <a:latin typeface="Times New Roman" panose="02020603050405020304" pitchFamily="18" charset="0"/>
                <a:ea typeface="Times New Roman" panose="02020603050405020304" pitchFamily="18" charset="0"/>
              </a:rPr>
              <a:t> Is the ambition of the </a:t>
            </a:r>
            <a:r>
              <a:rPr lang="en-US" dirty="0" err="1">
                <a:solidFill>
                  <a:srgbClr val="000000"/>
                </a:solidFill>
                <a:effectLst/>
                <a:latin typeface="Times New Roman" panose="02020603050405020304" pitchFamily="18" charset="0"/>
                <a:ea typeface="Times New Roman" panose="02020603050405020304" pitchFamily="18" charset="0"/>
              </a:rPr>
              <a:t>DPoA</a:t>
            </a:r>
            <a:r>
              <a:rPr lang="en-US" dirty="0">
                <a:solidFill>
                  <a:srgbClr val="000000"/>
                </a:solidFill>
                <a:effectLst/>
                <a:latin typeface="Times New Roman" panose="02020603050405020304" pitchFamily="18" charset="0"/>
                <a:ea typeface="Times New Roman" panose="02020603050405020304" pitchFamily="18" charset="0"/>
              </a:rPr>
              <a:t> target matched or surpassed by the national targets?</a:t>
            </a:r>
            <a:endParaRPr lang="en-US"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Wingdings" panose="05000000000000000000" pitchFamily="2" charset="2"/>
              <a:buChar char=""/>
            </a:pPr>
            <a:r>
              <a:rPr lang="en-US" b="1" dirty="0">
                <a:solidFill>
                  <a:srgbClr val="000000"/>
                </a:solidFill>
                <a:effectLst/>
                <a:latin typeface="Times New Roman" panose="02020603050405020304" pitchFamily="18" charset="0"/>
                <a:ea typeface="Times New Roman" panose="02020603050405020304" pitchFamily="18" charset="0"/>
              </a:rPr>
              <a:t>Criteria 3 - </a:t>
            </a:r>
            <a:r>
              <a:rPr lang="en-US" b="1" dirty="0">
                <a:solidFill>
                  <a:schemeClr val="accent1"/>
                </a:solidFill>
                <a:effectLst/>
                <a:latin typeface="Times New Roman" panose="02020603050405020304" pitchFamily="18" charset="0"/>
                <a:ea typeface="Times New Roman" panose="02020603050405020304" pitchFamily="18" charset="0"/>
              </a:rPr>
              <a:t>Scope</a:t>
            </a:r>
            <a:r>
              <a:rPr lang="en-US" b="1" dirty="0">
                <a:solidFill>
                  <a:srgbClr val="000000"/>
                </a:solidFill>
                <a:effectLst/>
                <a:latin typeface="Times New Roman" panose="02020603050405020304" pitchFamily="18" charset="0"/>
                <a:ea typeface="Times New Roman" panose="02020603050405020304" pitchFamily="18" charset="0"/>
              </a:rPr>
              <a:t>: </a:t>
            </a:r>
            <a:r>
              <a:rPr lang="en-US" dirty="0">
                <a:solidFill>
                  <a:srgbClr val="000000"/>
                </a:solidFill>
                <a:effectLst/>
                <a:latin typeface="Times New Roman" panose="02020603050405020304" pitchFamily="18" charset="0"/>
                <a:ea typeface="Times New Roman" panose="02020603050405020304" pitchFamily="18" charset="0"/>
              </a:rPr>
              <a:t> Are all the sub-themes identified in the </a:t>
            </a:r>
            <a:r>
              <a:rPr lang="en-US" dirty="0" err="1">
                <a:solidFill>
                  <a:srgbClr val="000000"/>
                </a:solidFill>
                <a:effectLst/>
                <a:latin typeface="Times New Roman" panose="02020603050405020304" pitchFamily="18" charset="0"/>
                <a:ea typeface="Times New Roman" panose="02020603050405020304" pitchFamily="18" charset="0"/>
              </a:rPr>
              <a:t>DPoA</a:t>
            </a:r>
            <a:r>
              <a:rPr lang="en-US" dirty="0">
                <a:solidFill>
                  <a:srgbClr val="000000"/>
                </a:solidFill>
                <a:effectLst/>
                <a:latin typeface="Times New Roman" panose="02020603050405020304" pitchFamily="18" charset="0"/>
                <a:ea typeface="Times New Roman" panose="02020603050405020304" pitchFamily="18" charset="0"/>
              </a:rPr>
              <a:t> target or specific groups (sex disaggregation, rural and urban population, population groups, etc.) identified in the </a:t>
            </a:r>
            <a:r>
              <a:rPr lang="en-US" dirty="0" err="1">
                <a:solidFill>
                  <a:srgbClr val="000000"/>
                </a:solidFill>
                <a:effectLst/>
                <a:latin typeface="Times New Roman" panose="02020603050405020304" pitchFamily="18" charset="0"/>
                <a:ea typeface="Times New Roman" panose="02020603050405020304" pitchFamily="18" charset="0"/>
              </a:rPr>
              <a:t>DPoA</a:t>
            </a:r>
            <a:r>
              <a:rPr lang="en-US" dirty="0">
                <a:solidFill>
                  <a:srgbClr val="000000"/>
                </a:solidFill>
                <a:effectLst/>
                <a:latin typeface="Times New Roman" panose="02020603050405020304" pitchFamily="18" charset="0"/>
                <a:ea typeface="Times New Roman" panose="02020603050405020304" pitchFamily="18" charset="0"/>
              </a:rPr>
              <a:t> target, being addressed by the national targets?</a:t>
            </a: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solidFill>
                  <a:schemeClr val="accent1"/>
                </a:solidFill>
                <a:effectLst/>
                <a:latin typeface="Times New Roman" panose="02020603050405020304" pitchFamily="18" charset="0"/>
                <a:ea typeface="Times New Roman" panose="02020603050405020304" pitchFamily="18" charset="0"/>
              </a:rPr>
              <a:t>To be fully aligned, all three criteria need to be satisfied. </a:t>
            </a:r>
            <a:r>
              <a:rPr lang="en-US" sz="1800" dirty="0">
                <a:effectLst/>
                <a:latin typeface="Times New Roman" panose="02020603050405020304" pitchFamily="18" charset="0"/>
                <a:ea typeface="Times New Roman" panose="02020603050405020304" pitchFamily="18" charset="0"/>
              </a:rPr>
              <a:t>If only criteria 1, or criteria 1 and 2, or criteria 1 and 3 are satisfied, then the </a:t>
            </a:r>
            <a:r>
              <a:rPr lang="en-US" sz="1800" dirty="0" err="1">
                <a:effectLst/>
                <a:latin typeface="Times New Roman" panose="02020603050405020304" pitchFamily="18" charset="0"/>
                <a:ea typeface="Times New Roman" panose="02020603050405020304" pitchFamily="18" charset="0"/>
              </a:rPr>
              <a:t>DPoA</a:t>
            </a:r>
            <a:r>
              <a:rPr lang="en-US" sz="1800" dirty="0">
                <a:effectLst/>
                <a:latin typeface="Times New Roman" panose="02020603050405020304" pitchFamily="18" charset="0"/>
                <a:ea typeface="Times New Roman" panose="02020603050405020304" pitchFamily="18" charset="0"/>
              </a:rPr>
              <a:t> target is considered as partially aligned/reflected.</a:t>
            </a:r>
          </a:p>
          <a:p>
            <a:endParaRPr lang="en-US" dirty="0"/>
          </a:p>
        </p:txBody>
      </p:sp>
    </p:spTree>
    <p:extLst>
      <p:ext uri="{BB962C8B-B14F-4D97-AF65-F5344CB8AC3E}">
        <p14:creationId xmlns:p14="http://schemas.microsoft.com/office/powerpoint/2010/main" val="4249652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01FA-0EE5-5151-9F56-AF89A0060028}"/>
              </a:ext>
            </a:extLst>
          </p:cNvPr>
          <p:cNvSpPr>
            <a:spLocks noGrp="1"/>
          </p:cNvSpPr>
          <p:nvPr>
            <p:ph type="title"/>
          </p:nvPr>
        </p:nvSpPr>
        <p:spPr/>
        <p:txBody>
          <a:bodyPr/>
          <a:lstStyle/>
          <a:p>
            <a:r>
              <a:rPr lang="en-US" dirty="0"/>
              <a:t>Experience in Mainstreaming the </a:t>
            </a:r>
            <a:r>
              <a:rPr lang="en-US" dirty="0" err="1"/>
              <a:t>DPoA</a:t>
            </a:r>
            <a:r>
              <a:rPr lang="en-US" dirty="0"/>
              <a:t> into the NDPs </a:t>
            </a:r>
          </a:p>
        </p:txBody>
      </p:sp>
      <p:sp>
        <p:nvSpPr>
          <p:cNvPr id="3" name="Content Placeholder 2">
            <a:extLst>
              <a:ext uri="{FF2B5EF4-FFF2-40B4-BE49-F238E27FC236}">
                <a16:creationId xmlns:a16="http://schemas.microsoft.com/office/drawing/2014/main" id="{15F41D1C-84BB-9CCC-5032-766983AEC4D5}"/>
              </a:ext>
            </a:extLst>
          </p:cNvPr>
          <p:cNvSpPr>
            <a:spLocks noGrp="1"/>
          </p:cNvSpPr>
          <p:nvPr>
            <p:ph idx="1"/>
          </p:nvPr>
        </p:nvSpPr>
        <p:spPr>
          <a:xfrm>
            <a:off x="838200" y="1825625"/>
            <a:ext cx="10515600" cy="2900892"/>
          </a:xfrm>
        </p:spPr>
        <p:txBody>
          <a:bodyPr>
            <a:normAutofit fontScale="25000" lnSpcReduction="20000"/>
          </a:bodyPr>
          <a:lstStyle/>
          <a:p>
            <a:endParaRPr lang="en-US" dirty="0"/>
          </a:p>
          <a:p>
            <a:endParaRPr lang="en-US" dirty="0"/>
          </a:p>
          <a:p>
            <a:pPr marL="0" indent="0">
              <a:buNone/>
            </a:pPr>
            <a:r>
              <a:rPr lang="en-US" sz="8000" dirty="0"/>
              <a:t>The Gambia</a:t>
            </a:r>
          </a:p>
          <a:p>
            <a:pPr marL="0" indent="0">
              <a:buNone/>
            </a:pPr>
            <a:r>
              <a:rPr lang="en-US" sz="8000" dirty="0"/>
              <a:t> Developed a national development plan which is built on seven pillars that capture the </a:t>
            </a:r>
            <a:r>
              <a:rPr lang="en-US" sz="8000" dirty="0" err="1"/>
              <a:t>DPoA</a:t>
            </a:r>
            <a:r>
              <a:rPr lang="en-US" sz="8000" dirty="0"/>
              <a:t> priorities: </a:t>
            </a:r>
          </a:p>
          <a:p>
            <a:pPr marL="571500" indent="-571500">
              <a:buAutoNum type="romanLcParenBoth"/>
            </a:pPr>
            <a:r>
              <a:rPr lang="en-US" sz="8000" dirty="0"/>
              <a:t>Building resilience to economic shocks and crises, corresponding to Priority #5 of the </a:t>
            </a:r>
            <a:r>
              <a:rPr lang="en-US" sz="8000" dirty="0" err="1"/>
              <a:t>DPoA</a:t>
            </a:r>
            <a:r>
              <a:rPr lang="en-US" sz="8000" dirty="0"/>
              <a:t>; </a:t>
            </a:r>
          </a:p>
          <a:p>
            <a:pPr marL="571500" indent="-571500">
              <a:buAutoNum type="romanLcParenBoth"/>
            </a:pPr>
            <a:r>
              <a:rPr lang="en-US" sz="8000" dirty="0"/>
              <a:t>Governance reforms, corresponding to Priority #6; </a:t>
            </a:r>
          </a:p>
          <a:p>
            <a:pPr marL="571500" indent="-571500">
              <a:buAutoNum type="romanLcParenBoth"/>
            </a:pPr>
            <a:r>
              <a:rPr lang="en-US" sz="8000" dirty="0"/>
              <a:t>Macroeconomic stability and growth, corresponding to Priority #3; </a:t>
            </a:r>
          </a:p>
          <a:p>
            <a:pPr marL="571500" indent="-571500">
              <a:buAutoNum type="romanLcParenBoth"/>
            </a:pPr>
            <a:r>
              <a:rPr lang="en-US" sz="8000" dirty="0"/>
              <a:t> Human capital development, corresponding Priority #2; </a:t>
            </a:r>
          </a:p>
          <a:p>
            <a:pPr marL="571500" indent="-571500">
              <a:buAutoNum type="romanLcParenBoth"/>
            </a:pPr>
            <a:r>
              <a:rPr lang="en-US" sz="8000" dirty="0"/>
              <a:t>Agriculture, environment, natural resources and climate change, corresponding to Priority #2;</a:t>
            </a:r>
          </a:p>
          <a:p>
            <a:pPr marL="571500" indent="-571500">
              <a:buAutoNum type="romanLcParenBoth"/>
            </a:pPr>
            <a:r>
              <a:rPr lang="en-US" sz="8000" dirty="0"/>
              <a:t> Empowerment, social inclusion and leaving no one behind, corresponding to Priority #1; and</a:t>
            </a:r>
          </a:p>
          <a:p>
            <a:pPr marL="571500" indent="-571500">
              <a:buAutoNum type="romanLcParenBoth"/>
            </a:pPr>
            <a:r>
              <a:rPr lang="en-US" sz="8000" dirty="0"/>
              <a:t>Energy, infrastructure and connectivity, corresponding to Priority #4. </a:t>
            </a:r>
          </a:p>
          <a:p>
            <a:endParaRPr lang="en-US" dirty="0"/>
          </a:p>
        </p:txBody>
      </p:sp>
      <p:pic>
        <p:nvPicPr>
          <p:cNvPr id="15362" name="Picture 2" descr="Flag of the Gambia - Wikipedia">
            <a:extLst>
              <a:ext uri="{FF2B5EF4-FFF2-40B4-BE49-F238E27FC236}">
                <a16:creationId xmlns:a16="http://schemas.microsoft.com/office/drawing/2014/main" id="{E212D80A-68C2-C134-BFC5-075D4DB12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634" y="1690687"/>
            <a:ext cx="1099724" cy="592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AB8964-0771-F2A5-52B4-6D0E278CB70D}"/>
              </a:ext>
            </a:extLst>
          </p:cNvPr>
          <p:cNvSpPr txBox="1"/>
          <p:nvPr/>
        </p:nvSpPr>
        <p:spPr>
          <a:xfrm>
            <a:off x="838199" y="5979021"/>
            <a:ext cx="10104783" cy="703911"/>
          </a:xfrm>
          <a:prstGeom prst="rect">
            <a:avLst/>
          </a:prstGeom>
          <a:noFill/>
        </p:spPr>
        <p:txBody>
          <a:bodyPr wrap="square">
            <a:spAutoFit/>
          </a:bodyPr>
          <a:lstStyle/>
          <a:p>
            <a:pPr marL="0" marR="0" algn="just">
              <a:lnSpc>
                <a:spcPct val="115000"/>
              </a:lnSpc>
              <a:spcBef>
                <a:spcPts val="0"/>
              </a:spcBef>
              <a:spcAft>
                <a:spcPts val="0"/>
              </a:spcAft>
            </a:pP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Source: Report of the Meeting of the LDC National Focal Points (NFPs), 11 to 12 July 2023;  UN-OHRLLS 2024 </a:t>
            </a:r>
            <a:r>
              <a:rPr lang="en-US" sz="1800" dirty="0" err="1">
                <a:solidFill>
                  <a:srgbClr val="333333"/>
                </a:solidFill>
                <a:effectLst/>
                <a:highlight>
                  <a:srgbClr val="FFFFFF"/>
                </a:highlight>
                <a:latin typeface="Times New Roman" panose="02020603050405020304" pitchFamily="18" charset="0"/>
                <a:ea typeface="Calibri" panose="020F0502020204030204" pitchFamily="34" charset="0"/>
              </a:rPr>
              <a:t>DPoA</a:t>
            </a: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 Survey for NFPs.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73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26FC-164D-D80C-D0BD-40734D6CEFAD}"/>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8BA8401-3D6F-F238-8373-901563B6C72F}"/>
              </a:ext>
            </a:extLst>
          </p:cNvPr>
          <p:cNvSpPr>
            <a:spLocks noGrp="1"/>
          </p:cNvSpPr>
          <p:nvPr>
            <p:ph idx="1"/>
          </p:nvPr>
        </p:nvSpPr>
        <p:spPr/>
        <p:txBody>
          <a:bodyPr>
            <a:normAutofit/>
          </a:bodyPr>
          <a:lstStyle/>
          <a:p>
            <a:r>
              <a:rPr lang="en-US" dirty="0">
                <a:solidFill>
                  <a:schemeClr val="accent1"/>
                </a:solidFill>
              </a:rPr>
              <a:t>To analyze current mainstreaming toolkits</a:t>
            </a:r>
            <a:r>
              <a:rPr lang="en-US" dirty="0"/>
              <a:t>, identify entry points and actions for mainstreaming</a:t>
            </a:r>
          </a:p>
          <a:p>
            <a:pPr marL="0" indent="0">
              <a:buNone/>
            </a:pPr>
            <a:endParaRPr lang="en-US" dirty="0"/>
          </a:p>
          <a:p>
            <a:r>
              <a:rPr lang="en-US" dirty="0"/>
              <a:t> To </a:t>
            </a:r>
            <a:r>
              <a:rPr lang="en-US" dirty="0">
                <a:solidFill>
                  <a:schemeClr val="accent1"/>
                </a:solidFill>
              </a:rPr>
              <a:t>apply a toolkit </a:t>
            </a:r>
            <a:r>
              <a:rPr lang="en-US" dirty="0"/>
              <a:t>to integrate the </a:t>
            </a:r>
            <a:r>
              <a:rPr lang="en-US" dirty="0" err="1"/>
              <a:t>DPoA</a:t>
            </a:r>
            <a:r>
              <a:rPr lang="en-US" dirty="0"/>
              <a:t> into the National Development Plans.</a:t>
            </a:r>
          </a:p>
          <a:p>
            <a:pPr marL="0" indent="0">
              <a:buNone/>
            </a:pPr>
            <a:endParaRPr lang="en-US" dirty="0"/>
          </a:p>
          <a:p>
            <a:r>
              <a:rPr lang="en-US" dirty="0"/>
              <a:t> The section provides policymakers with </a:t>
            </a:r>
            <a:r>
              <a:rPr lang="en-US" dirty="0">
                <a:solidFill>
                  <a:schemeClr val="accent1"/>
                </a:solidFill>
              </a:rPr>
              <a:t>guidelines and templates to carry out a rapid integrated assessment of the </a:t>
            </a:r>
            <a:r>
              <a:rPr lang="en-US" dirty="0" err="1">
                <a:solidFill>
                  <a:schemeClr val="accent1"/>
                </a:solidFill>
              </a:rPr>
              <a:t>DPoA</a:t>
            </a:r>
            <a:r>
              <a:rPr lang="en-US" dirty="0"/>
              <a:t> to ascertain their applicability to the national and subnational contexts.</a:t>
            </a:r>
          </a:p>
        </p:txBody>
      </p:sp>
    </p:spTree>
    <p:extLst>
      <p:ext uri="{BB962C8B-B14F-4D97-AF65-F5344CB8AC3E}">
        <p14:creationId xmlns:p14="http://schemas.microsoft.com/office/powerpoint/2010/main" val="588581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A84D-56D5-5C61-171A-AC15FBA13904}"/>
              </a:ext>
            </a:extLst>
          </p:cNvPr>
          <p:cNvSpPr>
            <a:spLocks noGrp="1"/>
          </p:cNvSpPr>
          <p:nvPr>
            <p:ph type="title"/>
          </p:nvPr>
        </p:nvSpPr>
        <p:spPr/>
        <p:txBody>
          <a:bodyPr/>
          <a:lstStyle/>
          <a:p>
            <a:r>
              <a:rPr lang="en-US" dirty="0"/>
              <a:t>Experience in Mainstreaming the </a:t>
            </a:r>
            <a:r>
              <a:rPr lang="en-US" dirty="0" err="1"/>
              <a:t>DPoA</a:t>
            </a:r>
            <a:r>
              <a:rPr lang="en-US" dirty="0"/>
              <a:t> into the NDPs </a:t>
            </a:r>
          </a:p>
        </p:txBody>
      </p:sp>
      <p:sp>
        <p:nvSpPr>
          <p:cNvPr id="3" name="Content Placeholder 2">
            <a:extLst>
              <a:ext uri="{FF2B5EF4-FFF2-40B4-BE49-F238E27FC236}">
                <a16:creationId xmlns:a16="http://schemas.microsoft.com/office/drawing/2014/main" id="{073FBE64-7854-83E4-7FEF-8BF8C3525486}"/>
              </a:ext>
            </a:extLst>
          </p:cNvPr>
          <p:cNvSpPr>
            <a:spLocks noGrp="1"/>
          </p:cNvSpPr>
          <p:nvPr>
            <p:ph idx="1"/>
          </p:nvPr>
        </p:nvSpPr>
        <p:spPr/>
        <p:txBody>
          <a:bodyPr/>
          <a:lstStyle/>
          <a:p>
            <a:endParaRPr lang="en-US" sz="1800" b="1" dirty="0">
              <a:solidFill>
                <a:srgbClr val="000000"/>
              </a:solidFill>
              <a:effectLst/>
              <a:latin typeface="Times New Roman" panose="02020603050405020304" pitchFamily="18" charset="0"/>
              <a:ea typeface="Times New Roman" panose="02020603050405020304" pitchFamily="18" charset="0"/>
            </a:endParaRPr>
          </a:p>
          <a:p>
            <a:endParaRPr lang="en-US" sz="1800" b="1" dirty="0">
              <a:solidFill>
                <a:srgbClr val="000000"/>
              </a:solidFill>
              <a:latin typeface="Times New Roman" panose="02020603050405020304" pitchFamily="18" charset="0"/>
              <a:ea typeface="Times New Roman" panose="02020603050405020304" pitchFamily="18" charset="0"/>
            </a:endParaRPr>
          </a:p>
          <a:p>
            <a:pPr marL="0" indent="0">
              <a:buNone/>
            </a:pPr>
            <a:r>
              <a:rPr lang="en-US" sz="1800" b="1" dirty="0">
                <a:solidFill>
                  <a:srgbClr val="000000"/>
                </a:solidFill>
                <a:effectLst/>
                <a:latin typeface="Times New Roman" panose="02020603050405020304" pitchFamily="18" charset="0"/>
                <a:ea typeface="Times New Roman" panose="02020603050405020304" pitchFamily="18" charset="0"/>
              </a:rPr>
              <a:t>Lesotho</a:t>
            </a:r>
          </a:p>
          <a:p>
            <a:r>
              <a:rPr lang="en-US" sz="2000" dirty="0">
                <a:latin typeface="Times New Roman" panose="02020603050405020304" pitchFamily="18" charset="0"/>
                <a:ea typeface="Times New Roman" panose="02020603050405020304" pitchFamily="18" charset="0"/>
              </a:rPr>
              <a:t>The </a:t>
            </a:r>
            <a:r>
              <a:rPr lang="en-US" sz="2000" dirty="0">
                <a:effectLst/>
                <a:latin typeface="Times New Roman" panose="02020603050405020304" pitchFamily="18" charset="0"/>
                <a:ea typeface="Times New Roman" panose="02020603050405020304" pitchFamily="18" charset="0"/>
              </a:rPr>
              <a:t>government has established partnerships with stakeholders such as development partners, civil society organizations, academia and the private sector to raise awareness about the </a:t>
            </a:r>
            <a:r>
              <a:rPr lang="en-US" sz="2000" dirty="0" err="1">
                <a:effectLst/>
                <a:latin typeface="Times New Roman" panose="02020603050405020304" pitchFamily="18" charset="0"/>
                <a:ea typeface="Times New Roman" panose="02020603050405020304" pitchFamily="18" charset="0"/>
              </a:rPr>
              <a:t>DPoA</a:t>
            </a:r>
            <a:r>
              <a:rPr lang="en-US" sz="2000" dirty="0">
                <a:effectLst/>
                <a:latin typeface="Times New Roman" panose="02020603050405020304" pitchFamily="18" charset="0"/>
                <a:ea typeface="Times New Roman" panose="02020603050405020304" pitchFamily="18" charset="0"/>
              </a:rPr>
              <a:t> and promote its integration.</a:t>
            </a:r>
          </a:p>
          <a:p>
            <a:r>
              <a:rPr lang="en-US" sz="2000" dirty="0">
                <a:effectLst/>
                <a:latin typeface="Times New Roman" panose="02020603050405020304" pitchFamily="18" charset="0"/>
                <a:ea typeface="Times New Roman" panose="02020603050405020304" pitchFamily="18" charset="0"/>
              </a:rPr>
              <a:t>The country localizes the </a:t>
            </a:r>
            <a:r>
              <a:rPr lang="en-US" sz="2000" dirty="0" err="1">
                <a:effectLst/>
                <a:latin typeface="Times New Roman" panose="02020603050405020304" pitchFamily="18" charset="0"/>
                <a:ea typeface="Times New Roman" panose="02020603050405020304" pitchFamily="18" charset="0"/>
              </a:rPr>
              <a:t>DPoA</a:t>
            </a:r>
            <a:r>
              <a:rPr lang="en-US" sz="2000" dirty="0">
                <a:effectLst/>
                <a:latin typeface="Times New Roman" panose="02020603050405020304" pitchFamily="18" charset="0"/>
                <a:ea typeface="Times New Roman" panose="02020603050405020304" pitchFamily="18" charset="0"/>
              </a:rPr>
              <a:t> and prioritizes its provisions, targets and indicators that have more functional linkages to national priorities and those with higher multiplier effect.</a:t>
            </a:r>
          </a:p>
          <a:p>
            <a:endParaRPr lang="en-US" dirty="0"/>
          </a:p>
        </p:txBody>
      </p:sp>
      <p:pic>
        <p:nvPicPr>
          <p:cNvPr id="4" name="Picture 3">
            <a:extLst>
              <a:ext uri="{FF2B5EF4-FFF2-40B4-BE49-F238E27FC236}">
                <a16:creationId xmlns:a16="http://schemas.microsoft.com/office/drawing/2014/main" id="{87507FE3-D075-2906-E2F6-EFD2C0721393}"/>
              </a:ext>
            </a:extLst>
          </p:cNvPr>
          <p:cNvPicPr>
            <a:picLocks noChangeAspect="1"/>
          </p:cNvPicPr>
          <p:nvPr/>
        </p:nvPicPr>
        <p:blipFill>
          <a:blip r:embed="rId2"/>
          <a:stretch>
            <a:fillRect/>
          </a:stretch>
        </p:blipFill>
        <p:spPr>
          <a:xfrm>
            <a:off x="838200" y="1690688"/>
            <a:ext cx="1209883" cy="893487"/>
          </a:xfrm>
          <a:prstGeom prst="rect">
            <a:avLst/>
          </a:prstGeom>
        </p:spPr>
      </p:pic>
      <p:pic>
        <p:nvPicPr>
          <p:cNvPr id="5" name="Picture 4">
            <a:extLst>
              <a:ext uri="{FF2B5EF4-FFF2-40B4-BE49-F238E27FC236}">
                <a16:creationId xmlns:a16="http://schemas.microsoft.com/office/drawing/2014/main" id="{E9B142D2-519D-2BAB-6693-C80F73BE21D2}"/>
              </a:ext>
            </a:extLst>
          </p:cNvPr>
          <p:cNvPicPr>
            <a:picLocks noChangeAspect="1"/>
          </p:cNvPicPr>
          <p:nvPr/>
        </p:nvPicPr>
        <p:blipFill>
          <a:blip r:embed="rId3"/>
          <a:stretch>
            <a:fillRect/>
          </a:stretch>
        </p:blipFill>
        <p:spPr>
          <a:xfrm>
            <a:off x="956626" y="5525189"/>
            <a:ext cx="10278747" cy="816935"/>
          </a:xfrm>
          <a:prstGeom prst="rect">
            <a:avLst/>
          </a:prstGeom>
        </p:spPr>
      </p:pic>
    </p:spTree>
    <p:extLst>
      <p:ext uri="{BB962C8B-B14F-4D97-AF65-F5344CB8AC3E}">
        <p14:creationId xmlns:p14="http://schemas.microsoft.com/office/powerpoint/2010/main" val="2799779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F3C6-59C5-FFC0-0CA7-03918E6F22AD}"/>
              </a:ext>
            </a:extLst>
          </p:cNvPr>
          <p:cNvSpPr>
            <a:spLocks noGrp="1"/>
          </p:cNvSpPr>
          <p:nvPr>
            <p:ph type="title"/>
          </p:nvPr>
        </p:nvSpPr>
        <p:spPr/>
        <p:txBody>
          <a:bodyPr/>
          <a:lstStyle/>
          <a:p>
            <a:r>
              <a:rPr lang="en-US" dirty="0"/>
              <a:t>Mainstreaming the </a:t>
            </a:r>
            <a:r>
              <a:rPr lang="en-US" dirty="0" err="1"/>
              <a:t>DPoA</a:t>
            </a:r>
            <a:r>
              <a:rPr lang="en-US" dirty="0"/>
              <a:t> into the NDPs </a:t>
            </a:r>
          </a:p>
        </p:txBody>
      </p:sp>
      <p:sp>
        <p:nvSpPr>
          <p:cNvPr id="3" name="Content Placeholder 2">
            <a:extLst>
              <a:ext uri="{FF2B5EF4-FFF2-40B4-BE49-F238E27FC236}">
                <a16:creationId xmlns:a16="http://schemas.microsoft.com/office/drawing/2014/main" id="{290701DF-F7AB-3EA4-8300-4B2A7B76BE90}"/>
              </a:ext>
            </a:extLst>
          </p:cNvPr>
          <p:cNvSpPr>
            <a:spLocks noGrp="1"/>
          </p:cNvSpPr>
          <p:nvPr>
            <p:ph idx="1"/>
          </p:nvPr>
        </p:nvSpPr>
        <p:spPr/>
        <p:txBody>
          <a:bodyPr>
            <a:normAutofit/>
          </a:bodyPr>
          <a:lstStyle/>
          <a:p>
            <a:endParaRPr lang="en-US" dirty="0"/>
          </a:p>
          <a:p>
            <a:pPr marL="0" indent="0">
              <a:buNone/>
            </a:pPr>
            <a:endParaRPr lang="en-US" dirty="0"/>
          </a:p>
          <a:p>
            <a:pPr marL="0" indent="0">
              <a:buNone/>
            </a:pPr>
            <a:r>
              <a:rPr lang="en-US" dirty="0"/>
              <a:t>Burundi </a:t>
            </a:r>
          </a:p>
          <a:p>
            <a:pPr>
              <a:lnSpc>
                <a:spcPct val="110000"/>
              </a:lnSpc>
            </a:pPr>
            <a:r>
              <a:rPr lang="en-US" sz="2400" dirty="0">
                <a:latin typeface="Times New Roman" panose="02020603050405020304" pitchFamily="18" charset="0"/>
              </a:rPr>
              <a:t>Prepared a new vision for becoming an emerging economy by 2040 and achieving full development by 2060 respectively. </a:t>
            </a:r>
          </a:p>
          <a:p>
            <a:pPr>
              <a:lnSpc>
                <a:spcPct val="110000"/>
              </a:lnSpc>
            </a:pPr>
            <a:r>
              <a:rPr lang="en-US" sz="2400" dirty="0">
                <a:latin typeface="Times New Roman" panose="02020603050405020304" pitchFamily="18" charset="0"/>
              </a:rPr>
              <a:t>Burundi has conducted several high-level ministerial meetings on the effective integration of the </a:t>
            </a:r>
            <a:r>
              <a:rPr lang="en-US" sz="2400" dirty="0" err="1">
                <a:latin typeface="Times New Roman" panose="02020603050405020304" pitchFamily="18" charset="0"/>
              </a:rPr>
              <a:t>DPoA</a:t>
            </a:r>
            <a:r>
              <a:rPr lang="en-US" sz="2400" dirty="0">
                <a:latin typeface="Times New Roman" panose="02020603050405020304" pitchFamily="18" charset="0"/>
              </a:rPr>
              <a:t> into national development plans.</a:t>
            </a:r>
          </a:p>
          <a:p>
            <a:endParaRPr lang="en-US" dirty="0"/>
          </a:p>
        </p:txBody>
      </p:sp>
      <p:pic>
        <p:nvPicPr>
          <p:cNvPr id="4" name="Picture 3">
            <a:extLst>
              <a:ext uri="{FF2B5EF4-FFF2-40B4-BE49-F238E27FC236}">
                <a16:creationId xmlns:a16="http://schemas.microsoft.com/office/drawing/2014/main" id="{D9222E11-1384-8209-C216-965A9A8E9E47}"/>
              </a:ext>
            </a:extLst>
          </p:cNvPr>
          <p:cNvPicPr>
            <a:picLocks noChangeAspect="1"/>
          </p:cNvPicPr>
          <p:nvPr/>
        </p:nvPicPr>
        <p:blipFill>
          <a:blip r:embed="rId2"/>
          <a:stretch>
            <a:fillRect/>
          </a:stretch>
        </p:blipFill>
        <p:spPr>
          <a:xfrm>
            <a:off x="977554" y="1690688"/>
            <a:ext cx="1033463" cy="788090"/>
          </a:xfrm>
          <a:prstGeom prst="rect">
            <a:avLst/>
          </a:prstGeom>
        </p:spPr>
      </p:pic>
      <p:sp>
        <p:nvSpPr>
          <p:cNvPr id="5" name="TextBox 4">
            <a:extLst>
              <a:ext uri="{FF2B5EF4-FFF2-40B4-BE49-F238E27FC236}">
                <a16:creationId xmlns:a16="http://schemas.microsoft.com/office/drawing/2014/main" id="{DE57800E-4A8A-2B84-5F84-684BF60870B2}"/>
              </a:ext>
            </a:extLst>
          </p:cNvPr>
          <p:cNvSpPr txBox="1"/>
          <p:nvPr/>
        </p:nvSpPr>
        <p:spPr>
          <a:xfrm>
            <a:off x="838199" y="6038655"/>
            <a:ext cx="10104783" cy="703911"/>
          </a:xfrm>
          <a:prstGeom prst="rect">
            <a:avLst/>
          </a:prstGeom>
          <a:noFill/>
        </p:spPr>
        <p:txBody>
          <a:bodyPr wrap="square">
            <a:spAutoFit/>
          </a:bodyPr>
          <a:lstStyle/>
          <a:p>
            <a:pPr marL="0" marR="0" algn="just">
              <a:lnSpc>
                <a:spcPct val="115000"/>
              </a:lnSpc>
              <a:spcBef>
                <a:spcPts val="0"/>
              </a:spcBef>
              <a:spcAft>
                <a:spcPts val="0"/>
              </a:spcAft>
            </a:pP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Source: Report of the Meeting of the LDC National Focal Points (NFPs), 11 to 12 July 2023;  UN-OHRLLS 2024 </a:t>
            </a:r>
            <a:r>
              <a:rPr lang="en-US" sz="1800" dirty="0" err="1">
                <a:solidFill>
                  <a:srgbClr val="333333"/>
                </a:solidFill>
                <a:effectLst/>
                <a:highlight>
                  <a:srgbClr val="FFFFFF"/>
                </a:highlight>
                <a:latin typeface="Times New Roman" panose="02020603050405020304" pitchFamily="18" charset="0"/>
                <a:ea typeface="Calibri" panose="020F0502020204030204" pitchFamily="34" charset="0"/>
              </a:rPr>
              <a:t>DPoA</a:t>
            </a: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 Survey for NFPs.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3114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95E8-E451-8A7E-A487-581A7772C5EF}"/>
              </a:ext>
            </a:extLst>
          </p:cNvPr>
          <p:cNvSpPr>
            <a:spLocks noGrp="1"/>
          </p:cNvSpPr>
          <p:nvPr>
            <p:ph type="title"/>
          </p:nvPr>
        </p:nvSpPr>
        <p:spPr/>
        <p:txBody>
          <a:bodyPr/>
          <a:lstStyle/>
          <a:p>
            <a:r>
              <a:rPr lang="en-US" dirty="0"/>
              <a:t>UN Support in Adapting the </a:t>
            </a:r>
            <a:r>
              <a:rPr lang="en-US" dirty="0" err="1"/>
              <a:t>DPoA</a:t>
            </a:r>
            <a:r>
              <a:rPr lang="en-US" dirty="0"/>
              <a:t> </a:t>
            </a:r>
          </a:p>
        </p:txBody>
      </p:sp>
      <p:sp>
        <p:nvSpPr>
          <p:cNvPr id="3" name="Content Placeholder 2">
            <a:extLst>
              <a:ext uri="{FF2B5EF4-FFF2-40B4-BE49-F238E27FC236}">
                <a16:creationId xmlns:a16="http://schemas.microsoft.com/office/drawing/2014/main" id="{557A39C3-F817-6DE1-431E-C63F949DE954}"/>
              </a:ext>
            </a:extLst>
          </p:cNvPr>
          <p:cNvSpPr>
            <a:spLocks noGrp="1"/>
          </p:cNvSpPr>
          <p:nvPr>
            <p:ph idx="1"/>
          </p:nvPr>
        </p:nvSpPr>
        <p:spPr>
          <a:xfrm>
            <a:off x="629478" y="2156239"/>
            <a:ext cx="10515600" cy="4351338"/>
          </a:xfrm>
        </p:spPr>
        <p:txBody>
          <a:bodyPr>
            <a:normAutofit/>
          </a:bodyPr>
          <a:lstStyle/>
          <a:p>
            <a:pPr>
              <a:lnSpc>
                <a:spcPct val="100000"/>
              </a:lnSpc>
            </a:pPr>
            <a:r>
              <a:rPr lang="en-US" sz="2000" dirty="0">
                <a:solidFill>
                  <a:schemeClr val="accent1"/>
                </a:solidFill>
                <a:latin typeface="Times New Roman" panose="02020603050405020304" pitchFamily="18" charset="0"/>
              </a:rPr>
              <a:t>Several UN agencies are supporting mainstreaming efforts of LDCs.</a:t>
            </a:r>
          </a:p>
          <a:p>
            <a:pPr>
              <a:lnSpc>
                <a:spcPct val="100000"/>
              </a:lnSpc>
            </a:pPr>
            <a:r>
              <a:rPr lang="en-US" sz="2000" dirty="0">
                <a:latin typeface="Times New Roman" panose="02020603050405020304" pitchFamily="18" charset="0"/>
              </a:rPr>
              <a:t> </a:t>
            </a:r>
            <a:r>
              <a:rPr lang="en-US" sz="2000" dirty="0">
                <a:solidFill>
                  <a:schemeClr val="accent1"/>
                </a:solidFill>
                <a:latin typeface="Times New Roman" panose="02020603050405020304" pitchFamily="18" charset="0"/>
              </a:rPr>
              <a:t>For example, UNIDO (2023) developed a comprehensive operational strategy for LDCs</a:t>
            </a:r>
            <a:r>
              <a:rPr lang="en-US" sz="2000" dirty="0">
                <a:latin typeface="Times New Roman" panose="02020603050405020304" pitchFamily="18" charset="0"/>
              </a:rPr>
              <a:t>, which was endorsed by member states at the 10th Ministerial Conference in November 2023, </a:t>
            </a:r>
            <a:r>
              <a:rPr lang="en-US" sz="2000" dirty="0">
                <a:solidFill>
                  <a:schemeClr val="accent1"/>
                </a:solidFill>
                <a:latin typeface="Times New Roman" panose="02020603050405020304" pitchFamily="18" charset="0"/>
              </a:rPr>
              <a:t>covering the whole duration of the </a:t>
            </a:r>
            <a:r>
              <a:rPr lang="en-US" sz="2000" dirty="0" err="1">
                <a:solidFill>
                  <a:schemeClr val="accent1"/>
                </a:solidFill>
                <a:latin typeface="Times New Roman" panose="02020603050405020304" pitchFamily="18" charset="0"/>
              </a:rPr>
              <a:t>DPoA</a:t>
            </a:r>
            <a:r>
              <a:rPr lang="en-US" sz="2000" dirty="0">
                <a:solidFill>
                  <a:schemeClr val="accent1"/>
                </a:solidFill>
                <a:latin typeface="Times New Roman" panose="02020603050405020304" pitchFamily="18" charset="0"/>
              </a:rPr>
              <a:t> from 2022 to 2031 and all its 6 priority areas.</a:t>
            </a:r>
          </a:p>
          <a:p>
            <a:pPr>
              <a:lnSpc>
                <a:spcPct val="100000"/>
              </a:lnSpc>
            </a:pPr>
            <a:endParaRPr lang="en-US" sz="2000" dirty="0">
              <a:solidFill>
                <a:schemeClr val="accent1"/>
              </a:solidFill>
              <a:latin typeface="Times New Roman" panose="02020603050405020304" pitchFamily="18" charset="0"/>
            </a:endParaRPr>
          </a:p>
          <a:p>
            <a:pPr marL="0" indent="0">
              <a:lnSpc>
                <a:spcPct val="100000"/>
              </a:lnSpc>
              <a:buNone/>
            </a:pPr>
            <a:endParaRPr lang="en-US" sz="2000" dirty="0">
              <a:solidFill>
                <a:schemeClr val="accent1"/>
              </a:solidFill>
              <a:latin typeface="Times New Roman" panose="02020603050405020304" pitchFamily="18" charset="0"/>
            </a:endParaRPr>
          </a:p>
          <a:p>
            <a:pPr marL="0" indent="0">
              <a:lnSpc>
                <a:spcPct val="100000"/>
              </a:lnSpc>
              <a:buNone/>
            </a:pPr>
            <a:r>
              <a:rPr lang="en-US" sz="2000" dirty="0">
                <a:solidFill>
                  <a:schemeClr val="accent1"/>
                </a:solidFill>
                <a:latin typeface="Times New Roman" panose="02020603050405020304" pitchFamily="18" charset="0"/>
              </a:rPr>
              <a:t>Lao PDR</a:t>
            </a:r>
          </a:p>
          <a:p>
            <a:pPr>
              <a:lnSpc>
                <a:spcPct val="100000"/>
              </a:lnSpc>
            </a:pPr>
            <a:r>
              <a:rPr lang="en-US" sz="2000" dirty="0">
                <a:solidFill>
                  <a:schemeClr val="accent1"/>
                </a:solidFill>
                <a:latin typeface="Times New Roman" panose="02020603050405020304" pitchFamily="18" charset="0"/>
              </a:rPr>
              <a:t>The elements of the </a:t>
            </a:r>
            <a:r>
              <a:rPr lang="en-US" sz="2000" dirty="0" err="1">
                <a:solidFill>
                  <a:schemeClr val="accent1"/>
                </a:solidFill>
                <a:latin typeface="Times New Roman" panose="02020603050405020304" pitchFamily="18" charset="0"/>
              </a:rPr>
              <a:t>DPoA</a:t>
            </a:r>
            <a:r>
              <a:rPr lang="en-US" sz="2000" dirty="0">
                <a:solidFill>
                  <a:schemeClr val="accent1"/>
                </a:solidFill>
                <a:latin typeface="Times New Roman" panose="02020603050405020304" pitchFamily="18" charset="0"/>
              </a:rPr>
              <a:t> have also been incorporated into the UN Common Country Analysis (UN CCA) and the UN Sustainable Development Cooperation Frameworks (Cooperation Framework) of Lao PDR.</a:t>
            </a:r>
          </a:p>
        </p:txBody>
      </p:sp>
      <p:pic>
        <p:nvPicPr>
          <p:cNvPr id="4" name="Picture 3">
            <a:extLst>
              <a:ext uri="{FF2B5EF4-FFF2-40B4-BE49-F238E27FC236}">
                <a16:creationId xmlns:a16="http://schemas.microsoft.com/office/drawing/2014/main" id="{40BFA207-6576-F274-ED5E-73DDDEDA798A}"/>
              </a:ext>
            </a:extLst>
          </p:cNvPr>
          <p:cNvPicPr>
            <a:picLocks noChangeAspect="1"/>
          </p:cNvPicPr>
          <p:nvPr/>
        </p:nvPicPr>
        <p:blipFill>
          <a:blip r:embed="rId2"/>
          <a:stretch>
            <a:fillRect/>
          </a:stretch>
        </p:blipFill>
        <p:spPr>
          <a:xfrm>
            <a:off x="700819" y="3675712"/>
            <a:ext cx="1396338" cy="910272"/>
          </a:xfrm>
          <a:prstGeom prst="rect">
            <a:avLst/>
          </a:prstGeom>
        </p:spPr>
      </p:pic>
      <p:sp>
        <p:nvSpPr>
          <p:cNvPr id="6" name="TextBox 5">
            <a:extLst>
              <a:ext uri="{FF2B5EF4-FFF2-40B4-BE49-F238E27FC236}">
                <a16:creationId xmlns:a16="http://schemas.microsoft.com/office/drawing/2014/main" id="{0F589BBE-8A7A-DEF3-6A33-3039F11F7B66}"/>
              </a:ext>
            </a:extLst>
          </p:cNvPr>
          <p:cNvSpPr txBox="1"/>
          <p:nvPr/>
        </p:nvSpPr>
        <p:spPr>
          <a:xfrm>
            <a:off x="838199" y="5899504"/>
            <a:ext cx="10393017" cy="385362"/>
          </a:xfrm>
          <a:prstGeom prst="rect">
            <a:avLst/>
          </a:prstGeom>
          <a:noFill/>
        </p:spPr>
        <p:txBody>
          <a:bodyPr wrap="square">
            <a:spAutoFit/>
          </a:bodyPr>
          <a:lstStyle/>
          <a:p>
            <a:pPr marL="0" marR="0" algn="just">
              <a:lnSpc>
                <a:spcPct val="115000"/>
              </a:lnSpc>
              <a:spcBef>
                <a:spcPts val="0"/>
              </a:spcBef>
              <a:spcAft>
                <a:spcPts val="0"/>
              </a:spcAft>
            </a:pP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Source: UN-OHRLLS 2024 </a:t>
            </a:r>
            <a:r>
              <a:rPr lang="en-US" sz="1800" dirty="0" err="1">
                <a:solidFill>
                  <a:srgbClr val="333333"/>
                </a:solidFill>
                <a:effectLst/>
                <a:highlight>
                  <a:srgbClr val="FFFFFF"/>
                </a:highlight>
                <a:latin typeface="Times New Roman" panose="02020603050405020304" pitchFamily="18" charset="0"/>
                <a:ea typeface="Calibri" panose="020F0502020204030204" pitchFamily="34" charset="0"/>
              </a:rPr>
              <a:t>DPoA</a:t>
            </a: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 Survey for NFPs.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358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1AB1-5349-3C45-93AF-CB5E4DAFBF80}"/>
              </a:ext>
            </a:extLst>
          </p:cNvPr>
          <p:cNvSpPr>
            <a:spLocks noGrp="1"/>
          </p:cNvSpPr>
          <p:nvPr>
            <p:ph type="title"/>
          </p:nvPr>
        </p:nvSpPr>
        <p:spPr/>
        <p:txBody>
          <a:bodyPr/>
          <a:lstStyle/>
          <a:p>
            <a:r>
              <a:rPr lang="en-US" dirty="0"/>
              <a:t>Mainstreaming the </a:t>
            </a:r>
            <a:r>
              <a:rPr lang="en-US" dirty="0" err="1"/>
              <a:t>DPoA</a:t>
            </a:r>
            <a:r>
              <a:rPr lang="en-US" dirty="0"/>
              <a:t> into CCA and CFs</a:t>
            </a:r>
          </a:p>
        </p:txBody>
      </p:sp>
      <p:sp>
        <p:nvSpPr>
          <p:cNvPr id="3" name="Content Placeholder 2">
            <a:extLst>
              <a:ext uri="{FF2B5EF4-FFF2-40B4-BE49-F238E27FC236}">
                <a16:creationId xmlns:a16="http://schemas.microsoft.com/office/drawing/2014/main" id="{5817D648-D419-3F5B-F38E-27F507AC43FA}"/>
              </a:ext>
            </a:extLst>
          </p:cNvPr>
          <p:cNvSpPr>
            <a:spLocks noGrp="1"/>
          </p:cNvSpPr>
          <p:nvPr>
            <p:ph idx="1"/>
          </p:nvPr>
        </p:nvSpPr>
        <p:spPr>
          <a:xfrm>
            <a:off x="838200" y="1825625"/>
            <a:ext cx="10515600" cy="4667250"/>
          </a:xfrm>
        </p:spPr>
        <p:txBody>
          <a:bodyPr>
            <a:normAutofit/>
          </a:bodyPr>
          <a:lstStyle/>
          <a:p>
            <a:pPr marL="0" indent="0">
              <a:buNone/>
            </a:pPr>
            <a:endParaRPr lang="en-US" dirty="0"/>
          </a:p>
          <a:p>
            <a:pPr marL="0" indent="0">
              <a:buNone/>
            </a:pPr>
            <a:r>
              <a:rPr lang="en-US" dirty="0"/>
              <a:t>Bangladesh</a:t>
            </a:r>
          </a:p>
          <a:p>
            <a:pPr>
              <a:lnSpc>
                <a:spcPct val="100000"/>
              </a:lnSpc>
            </a:pPr>
            <a:r>
              <a:rPr lang="en-US" sz="2000" dirty="0">
                <a:solidFill>
                  <a:schemeClr val="accent1"/>
                </a:solidFill>
                <a:latin typeface="Times New Roman" panose="02020603050405020304" pitchFamily="18" charset="0"/>
              </a:rPr>
              <a:t>The Bangladesh Cooperation Framework, launched in 2022, aligns with the </a:t>
            </a:r>
            <a:r>
              <a:rPr lang="en-US" sz="2000" dirty="0" err="1">
                <a:solidFill>
                  <a:schemeClr val="accent1"/>
                </a:solidFill>
                <a:latin typeface="Times New Roman" panose="02020603050405020304" pitchFamily="18" charset="0"/>
              </a:rPr>
              <a:t>DPoA's</a:t>
            </a:r>
            <a:r>
              <a:rPr lang="en-US" sz="2000" dirty="0">
                <a:solidFill>
                  <a:schemeClr val="accent1"/>
                </a:solidFill>
                <a:latin typeface="Times New Roman" panose="02020603050405020304" pitchFamily="18" charset="0"/>
              </a:rPr>
              <a:t> key focus areas, integrating elements such as investing in human capital, addressing climate change, and facilitating sustainable graduation. </a:t>
            </a:r>
          </a:p>
          <a:p>
            <a:pPr marL="0" indent="0">
              <a:buNone/>
            </a:pP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Source: OHRLLS (2024b) </a:t>
            </a:r>
            <a:r>
              <a:rPr lang="en-US" sz="1800" dirty="0" err="1">
                <a:solidFill>
                  <a:srgbClr val="333333"/>
                </a:solidFill>
                <a:effectLst/>
                <a:highlight>
                  <a:srgbClr val="FFFFFF"/>
                </a:highlight>
                <a:latin typeface="Times New Roman" panose="02020603050405020304" pitchFamily="18" charset="0"/>
                <a:ea typeface="Calibri" panose="020F0502020204030204" pitchFamily="34" charset="0"/>
              </a:rPr>
              <a:t>DPoA</a:t>
            </a:r>
            <a:r>
              <a:rPr lang="en-US" sz="1800" dirty="0">
                <a:solidFill>
                  <a:srgbClr val="333333"/>
                </a:solidFill>
                <a:effectLst/>
                <a:highlight>
                  <a:srgbClr val="FFFFFF"/>
                </a:highlight>
                <a:latin typeface="Times New Roman" panose="02020603050405020304" pitchFamily="18" charset="0"/>
                <a:ea typeface="Calibri" panose="020F0502020204030204" pitchFamily="34" charset="0"/>
              </a:rPr>
              <a:t> Survey for the LDC NFPs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A7609C3D-EB16-9972-5356-E82DA4BC9858}"/>
              </a:ext>
            </a:extLst>
          </p:cNvPr>
          <p:cNvPicPr>
            <a:picLocks noChangeAspect="1"/>
          </p:cNvPicPr>
          <p:nvPr/>
        </p:nvPicPr>
        <p:blipFill>
          <a:blip r:embed="rId2"/>
          <a:stretch>
            <a:fillRect/>
          </a:stretch>
        </p:blipFill>
        <p:spPr>
          <a:xfrm>
            <a:off x="943182" y="1373394"/>
            <a:ext cx="1700628" cy="904461"/>
          </a:xfrm>
          <a:prstGeom prst="rect">
            <a:avLst/>
          </a:prstGeom>
        </p:spPr>
      </p:pic>
    </p:spTree>
    <p:extLst>
      <p:ext uri="{BB962C8B-B14F-4D97-AF65-F5344CB8AC3E}">
        <p14:creationId xmlns:p14="http://schemas.microsoft.com/office/powerpoint/2010/main" val="4188688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2F0BC-51A9-8825-DA98-8A717B047803}"/>
              </a:ext>
            </a:extLst>
          </p:cNvPr>
          <p:cNvSpPr>
            <a:spLocks noGrp="1"/>
          </p:cNvSpPr>
          <p:nvPr>
            <p:ph idx="1"/>
          </p:nvPr>
        </p:nvSpPr>
        <p:spPr/>
        <p:txBody>
          <a:bodyPr/>
          <a:lstStyle/>
          <a:p>
            <a:pPr marL="0" indent="0" algn="ctr">
              <a:buNone/>
            </a:pPr>
            <a:r>
              <a:rPr lang="en-US" dirty="0">
                <a:solidFill>
                  <a:schemeClr val="accent1"/>
                </a:solidFill>
              </a:rPr>
              <a:t>THANK YOU</a:t>
            </a:r>
          </a:p>
        </p:txBody>
      </p:sp>
      <p:pic>
        <p:nvPicPr>
          <p:cNvPr id="4" name="Picture 2" descr="http://www.earthvoice.org/img/sustainable/2.jpg">
            <a:extLst>
              <a:ext uri="{FF2B5EF4-FFF2-40B4-BE49-F238E27FC236}">
                <a16:creationId xmlns:a16="http://schemas.microsoft.com/office/drawing/2014/main" id="{6801FA9F-B2A4-64A8-CD80-F0D2D9FDE0D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a:xfrm>
            <a:off x="2105025" y="2533650"/>
            <a:ext cx="8420100" cy="364331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336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711B-EC61-29E8-AEFC-561305C90696}"/>
              </a:ext>
            </a:extLst>
          </p:cNvPr>
          <p:cNvSpPr>
            <a:spLocks noGrp="1"/>
          </p:cNvSpPr>
          <p:nvPr>
            <p:ph type="title"/>
          </p:nvPr>
        </p:nvSpPr>
        <p:spPr/>
        <p:txBody>
          <a:bodyPr/>
          <a:lstStyle/>
          <a:p>
            <a:r>
              <a:rPr lang="en-US" dirty="0"/>
              <a:t>Group Work</a:t>
            </a:r>
          </a:p>
        </p:txBody>
      </p:sp>
      <p:sp>
        <p:nvSpPr>
          <p:cNvPr id="3" name="Content Placeholder 2">
            <a:extLst>
              <a:ext uri="{FF2B5EF4-FFF2-40B4-BE49-F238E27FC236}">
                <a16:creationId xmlns:a16="http://schemas.microsoft.com/office/drawing/2014/main" id="{965CC266-65AE-42E0-9BC9-492EC9E1F46D}"/>
              </a:ext>
            </a:extLst>
          </p:cNvPr>
          <p:cNvSpPr>
            <a:spLocks noGrp="1"/>
          </p:cNvSpPr>
          <p:nvPr>
            <p:ph idx="1"/>
          </p:nvPr>
        </p:nvSpPr>
        <p:spPr/>
        <p:txBody>
          <a:bodyPr>
            <a:normAutofit fontScale="92500"/>
          </a:bodyPr>
          <a:lstStyle/>
          <a:p>
            <a:pPr marL="342900" marR="0" lvl="0" indent="-342900">
              <a:lnSpc>
                <a:spcPct val="107000"/>
              </a:lnSpc>
              <a:spcBef>
                <a:spcPts val="0"/>
              </a:spcBef>
              <a:spcAft>
                <a:spcPts val="800"/>
              </a:spcAft>
              <a:buFont typeface="+mj-lt"/>
              <a:buAutoNum type="arabicPeriod"/>
              <a:tabLst>
                <a:tab pos="457200" algn="l"/>
              </a:tabLst>
            </a:pPr>
            <a:r>
              <a:rPr lang="en-US" sz="18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Use the National Development Plan or the Monitoring and Evaluation Framework of any LDC.</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Compare the indicators and milestones in the development plan with the indicators and milestones in the </a:t>
            </a:r>
            <a:r>
              <a:rPr lang="en-US" sz="1800" kern="0"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DPoA</a:t>
            </a:r>
            <a:r>
              <a:rPr lang="en-US" sz="18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Each group must cover one focus area of the </a:t>
            </a:r>
            <a:r>
              <a:rPr lang="en-US" sz="1800" kern="0"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DPoA</a:t>
            </a:r>
            <a:r>
              <a:rPr lang="en-US" sz="18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as provided in the table</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685800" algn="l"/>
              </a:tabLst>
            </a:pPr>
            <a:r>
              <a:rPr lang="en-US" sz="14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Group 1: Focus Area I: Investing in people in the least developed countries: eradicating poverty and building capacity to leave no one behind.</a:t>
            </a:r>
            <a:endParaRPr lang="en-US"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685800" algn="l"/>
              </a:tabLst>
            </a:pPr>
            <a:r>
              <a:rPr lang="en-US" sz="14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Group 2: Focus Area II: Leveraging the power of science, technology, and innovation to fight against multidimensional vulnerabilities and to achieve the Sustainable Development Goals</a:t>
            </a:r>
            <a:endParaRPr lang="en-US"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685800" algn="l"/>
              </a:tabLst>
            </a:pPr>
            <a:r>
              <a:rPr lang="en-US" sz="14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Group 3: Focus Area III: Supporting structural transformation as a driver of prosperity.</a:t>
            </a:r>
            <a:endParaRPr lang="en-US"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685800" algn="l"/>
              </a:tabLst>
            </a:pPr>
            <a:r>
              <a:rPr lang="en-US" sz="1400"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Group 4: Focus Area V: Addressing climate change, environmental degradation, recovery from the COVID-19 pandemic, and building resilience against future shocks for risk-informed sustainable development.</a:t>
            </a:r>
            <a:endParaRPr lang="en-US" sz="1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800"/>
              </a:spcAft>
              <a:buSzPts val="1000"/>
              <a:buNone/>
              <a:tabLst>
                <a:tab pos="457200" algn="l"/>
              </a:tabLst>
            </a:pPr>
            <a:r>
              <a:rPr lang="en-US" sz="1500" kern="0" dirty="0">
                <a:solidFill>
                  <a:schemeClr val="accent1"/>
                </a:solidFill>
                <a:latin typeface="Times New Roman" panose="02020603050405020304" pitchFamily="18" charset="0"/>
                <a:cs typeface="Times New Roman" panose="02020603050405020304" pitchFamily="18" charset="0"/>
              </a:rPr>
              <a:t>4. </a:t>
            </a:r>
            <a:r>
              <a:rPr lang="en-US" sz="1800" kern="0" dirty="0">
                <a:solidFill>
                  <a:schemeClr val="accent1"/>
                </a:solidFill>
                <a:latin typeface="Times New Roman" panose="02020603050405020304" pitchFamily="18" charset="0"/>
                <a:cs typeface="Times New Roman" panose="02020603050405020304" pitchFamily="18" charset="0"/>
              </a:rPr>
              <a:t>Determine whether there is convergence (similarity) or divergence (differences) and state whether the indicator level alignment is partial, full, or none. Indicate the policy action needed and the policymaker or stakeholder to address the identified gap.</a:t>
            </a:r>
          </a:p>
          <a:p>
            <a:pPr marL="0" indent="0">
              <a:lnSpc>
                <a:spcPct val="117000"/>
              </a:lnSpc>
              <a:spcBef>
                <a:spcPts val="0"/>
              </a:spcBef>
              <a:spcAft>
                <a:spcPts val="800"/>
              </a:spcAft>
              <a:buNone/>
              <a:tabLst>
                <a:tab pos="457200" algn="l"/>
              </a:tabLst>
            </a:pPr>
            <a:r>
              <a:rPr lang="en-US" sz="1800" kern="0" dirty="0">
                <a:solidFill>
                  <a:schemeClr val="accent1"/>
                </a:solidFill>
                <a:latin typeface="Times New Roman" panose="02020603050405020304" pitchFamily="18" charset="0"/>
                <a:cs typeface="Times New Roman" panose="02020603050405020304" pitchFamily="18" charset="0"/>
              </a:rPr>
              <a:t>Use the Table provided to populate your responses.</a:t>
            </a:r>
          </a:p>
          <a:p>
            <a:pPr marL="0" indent="0">
              <a:buNone/>
            </a:pPr>
            <a:endParaRPr lang="en-US" dirty="0"/>
          </a:p>
        </p:txBody>
      </p:sp>
    </p:spTree>
    <p:extLst>
      <p:ext uri="{BB962C8B-B14F-4D97-AF65-F5344CB8AC3E}">
        <p14:creationId xmlns:p14="http://schemas.microsoft.com/office/powerpoint/2010/main" val="1771227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B7AB-0D13-95A6-AEAB-D051586C118A}"/>
              </a:ext>
            </a:extLst>
          </p:cNvPr>
          <p:cNvSpPr>
            <a:spLocks noGrp="1"/>
          </p:cNvSpPr>
          <p:nvPr>
            <p:ph type="title"/>
          </p:nvPr>
        </p:nvSpPr>
        <p:spPr/>
        <p:txBody>
          <a:bodyPr/>
          <a:lstStyle/>
          <a:p>
            <a:r>
              <a:rPr lang="en-US" dirty="0"/>
              <a:t>Group Work 1</a:t>
            </a:r>
            <a:br>
              <a:rPr lang="en-US" dirty="0"/>
            </a:br>
            <a:endParaRPr lang="en-US" dirty="0"/>
          </a:p>
        </p:txBody>
      </p:sp>
      <p:graphicFrame>
        <p:nvGraphicFramePr>
          <p:cNvPr id="4" name="Content Placeholder 3">
            <a:extLst>
              <a:ext uri="{FF2B5EF4-FFF2-40B4-BE49-F238E27FC236}">
                <a16:creationId xmlns:a16="http://schemas.microsoft.com/office/drawing/2014/main" id="{3C4DECBB-1280-5415-1D8C-369FFC318019}"/>
              </a:ext>
            </a:extLst>
          </p:cNvPr>
          <p:cNvGraphicFramePr>
            <a:graphicFrameLocks noGrp="1"/>
          </p:cNvGraphicFramePr>
          <p:nvPr>
            <p:ph idx="1"/>
            <p:extLst>
              <p:ext uri="{D42A27DB-BD31-4B8C-83A1-F6EECF244321}">
                <p14:modId xmlns:p14="http://schemas.microsoft.com/office/powerpoint/2010/main" val="3909881089"/>
              </p:ext>
            </p:extLst>
          </p:nvPr>
        </p:nvGraphicFramePr>
        <p:xfrm>
          <a:off x="838200" y="1255664"/>
          <a:ext cx="10446026" cy="5395316"/>
        </p:xfrm>
        <a:graphic>
          <a:graphicData uri="http://schemas.openxmlformats.org/drawingml/2006/table">
            <a:tbl>
              <a:tblPr firstRow="1" firstCol="1" lastRow="1" lastCol="1" bandRow="1" bandCol="1">
                <a:tableStyleId>{5C22544A-7EE6-4342-B048-85BDC9FD1C3A}</a:tableStyleId>
              </a:tblPr>
              <a:tblGrid>
                <a:gridCol w="1551823">
                  <a:extLst>
                    <a:ext uri="{9D8B030D-6E8A-4147-A177-3AD203B41FA5}">
                      <a16:colId xmlns:a16="http://schemas.microsoft.com/office/drawing/2014/main" val="1074850301"/>
                    </a:ext>
                  </a:extLst>
                </a:gridCol>
                <a:gridCol w="2037814">
                  <a:extLst>
                    <a:ext uri="{9D8B030D-6E8A-4147-A177-3AD203B41FA5}">
                      <a16:colId xmlns:a16="http://schemas.microsoft.com/office/drawing/2014/main" val="163246744"/>
                    </a:ext>
                  </a:extLst>
                </a:gridCol>
                <a:gridCol w="1681417">
                  <a:extLst>
                    <a:ext uri="{9D8B030D-6E8A-4147-A177-3AD203B41FA5}">
                      <a16:colId xmlns:a16="http://schemas.microsoft.com/office/drawing/2014/main" val="1986690441"/>
                    </a:ext>
                  </a:extLst>
                </a:gridCol>
                <a:gridCol w="1560760">
                  <a:extLst>
                    <a:ext uri="{9D8B030D-6E8A-4147-A177-3AD203B41FA5}">
                      <a16:colId xmlns:a16="http://schemas.microsoft.com/office/drawing/2014/main" val="1023465183"/>
                    </a:ext>
                  </a:extLst>
                </a:gridCol>
                <a:gridCol w="1703764">
                  <a:extLst>
                    <a:ext uri="{9D8B030D-6E8A-4147-A177-3AD203B41FA5}">
                      <a16:colId xmlns:a16="http://schemas.microsoft.com/office/drawing/2014/main" val="3107687281"/>
                    </a:ext>
                  </a:extLst>
                </a:gridCol>
                <a:gridCol w="1910448">
                  <a:extLst>
                    <a:ext uri="{9D8B030D-6E8A-4147-A177-3AD203B41FA5}">
                      <a16:colId xmlns:a16="http://schemas.microsoft.com/office/drawing/2014/main" val="3712521087"/>
                    </a:ext>
                  </a:extLst>
                </a:gridCol>
              </a:tblGrid>
              <a:tr h="727281">
                <a:tc>
                  <a:txBody>
                    <a:bodyPr/>
                    <a:lstStyle/>
                    <a:p>
                      <a:pPr marL="0" marR="90170" algn="l" defTabSz="914400" rtl="0" eaLnBrk="1" latinLnBrk="0" hangingPunct="1">
                        <a:spcBef>
                          <a:spcPts val="0"/>
                        </a:spcBef>
                        <a:spcAft>
                          <a:spcPts val="0"/>
                        </a:spcAft>
                      </a:pPr>
                      <a:r>
                        <a:rPr lang="en-US" sz="1100" b="1" kern="100" dirty="0" err="1">
                          <a:solidFill>
                            <a:schemeClr val="lt1"/>
                          </a:solidFill>
                          <a:effectLst/>
                          <a:latin typeface="+mn-lt"/>
                          <a:ea typeface="+mn-ea"/>
                          <a:cs typeface="+mn-cs"/>
                        </a:rPr>
                        <a:t>DPoA</a:t>
                      </a:r>
                      <a:r>
                        <a:rPr lang="en-US" sz="1100" b="1" kern="100" dirty="0">
                          <a:solidFill>
                            <a:schemeClr val="lt1"/>
                          </a:solidFill>
                          <a:effectLst/>
                          <a:latin typeface="+mn-lt"/>
                          <a:ea typeface="+mn-ea"/>
                          <a:cs typeface="+mn-cs"/>
                        </a:rPr>
                        <a:t> Indicators</a:t>
                      </a:r>
                    </a:p>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 </a:t>
                      </a: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Corresponding NDP Indicators/Similar  Interventions/Focus Areas/Outcomes/Enablers in the NDP</a:t>
                      </a:r>
                    </a:p>
                  </a:txBody>
                  <a:tcPr marL="29056" marR="29056" marT="0" marB="0"/>
                </a:tc>
                <a:tc>
                  <a:txBody>
                    <a:bodyPr/>
                    <a:lstStyle/>
                    <a:p>
                      <a:pPr marL="0" marR="90170" algn="l" defTabSz="914400" rtl="0" eaLnBrk="1" latinLnBrk="0" hangingPunct="1">
                        <a:spcBef>
                          <a:spcPts val="0"/>
                        </a:spcBef>
                        <a:spcAft>
                          <a:spcPts val="0"/>
                        </a:spcAft>
                      </a:pPr>
                      <a:r>
                        <a:rPr lang="en-US" sz="1100" b="1" kern="100" dirty="0" err="1">
                          <a:solidFill>
                            <a:schemeClr val="lt1"/>
                          </a:solidFill>
                          <a:effectLst/>
                          <a:latin typeface="+mn-lt"/>
                          <a:ea typeface="+mn-ea"/>
                          <a:cs typeface="+mn-cs"/>
                        </a:rPr>
                        <a:t>DPoA</a:t>
                      </a:r>
                      <a:r>
                        <a:rPr lang="en-US" sz="1100" b="1" kern="100" dirty="0">
                          <a:solidFill>
                            <a:schemeClr val="lt1"/>
                          </a:solidFill>
                          <a:effectLst/>
                          <a:latin typeface="+mn-lt"/>
                          <a:ea typeface="+mn-ea"/>
                          <a:cs typeface="+mn-cs"/>
                        </a:rPr>
                        <a:t>  Milestones </a:t>
                      </a: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Corresponding NDP  Milestones </a:t>
                      </a: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Alignment Levels (Indicator)</a:t>
                      </a:r>
                    </a:p>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 </a:t>
                      </a:r>
                    </a:p>
                  </a:txBody>
                  <a:tcPr marL="29056" marR="29056" marT="0" marB="0"/>
                </a:tc>
                <a:tc>
                  <a:txBody>
                    <a:bodyPr/>
                    <a:lstStyle/>
                    <a:p>
                      <a:pPr marL="67945" marR="90170" algn="l">
                        <a:spcBef>
                          <a:spcPts val="305"/>
                        </a:spcBef>
                        <a:spcAft>
                          <a:spcPts val="0"/>
                        </a:spcAft>
                      </a:pPr>
                      <a:r>
                        <a:rPr lang="en-US" sz="1100" kern="100">
                          <a:effectLst/>
                        </a:rPr>
                        <a:t>Policy Actions to Address the Alignment Gap &amp; Lead Stakeholders</a:t>
                      </a:r>
                      <a:endParaRPr lang="en-US" sz="1100" kern="100">
                        <a:solidFill>
                          <a:srgbClr val="000000"/>
                        </a:solidFill>
                        <a:effectLst/>
                        <a:latin typeface="Arial Unicode MS" panose="020B0604020202020204" pitchFamily="34" charset="-128"/>
                        <a:ea typeface="Arial Unicode MS" panose="020B0604020202020204" pitchFamily="34" charset="-128"/>
                      </a:endParaRPr>
                    </a:p>
                  </a:txBody>
                  <a:tcPr marL="29056" marR="29056" marT="0" marB="0"/>
                </a:tc>
                <a:extLst>
                  <a:ext uri="{0D108BD9-81ED-4DB2-BD59-A6C34878D82A}">
                    <a16:rowId xmlns:a16="http://schemas.microsoft.com/office/drawing/2014/main" val="3716965208"/>
                  </a:ext>
                </a:extLst>
              </a:tr>
              <a:tr h="145456">
                <a:tc gridSpan="5">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III. Supporting structural transformation as a driver of prosperity</a:t>
                      </a:r>
                    </a:p>
                  </a:txBody>
                  <a:tcPr marL="29056" marR="2905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90170" algn="l">
                        <a:spcBef>
                          <a:spcPts val="0"/>
                        </a:spcBef>
                        <a:spcAft>
                          <a:spcPts val="0"/>
                        </a:spcAft>
                      </a:pPr>
                      <a:r>
                        <a:rPr lang="en-US" sz="1100" kern="100">
                          <a:effectLst/>
                          <a:highlight>
                            <a:srgbClr val="CCCCCC"/>
                          </a:highlight>
                        </a:rPr>
                        <a:t> </a:t>
                      </a:r>
                      <a:endParaRPr lang="en-US" sz="1100" kern="100">
                        <a:solidFill>
                          <a:srgbClr val="000000"/>
                        </a:solidFill>
                        <a:effectLst/>
                        <a:highlight>
                          <a:srgbClr val="CCCCCC"/>
                        </a:highlight>
                        <a:latin typeface="Arial Unicode MS" panose="020B0604020202020204" pitchFamily="34" charset="-128"/>
                        <a:ea typeface="Arial Unicode MS" panose="020B0604020202020204" pitchFamily="34" charset="-128"/>
                      </a:endParaRPr>
                    </a:p>
                  </a:txBody>
                  <a:tcPr marL="29056" marR="29056" marT="0" marB="0"/>
                </a:tc>
                <a:extLst>
                  <a:ext uri="{0D108BD9-81ED-4DB2-BD59-A6C34878D82A}">
                    <a16:rowId xmlns:a16="http://schemas.microsoft.com/office/drawing/2014/main" val="3123931539"/>
                  </a:ext>
                </a:extLst>
              </a:tr>
              <a:tr h="1874876">
                <a:tc>
                  <a:txBody>
                    <a:bodyPr/>
                    <a:lstStyle/>
                    <a:p>
                      <a:pPr marL="0" marR="90170" algn="l" defTabSz="914400" rtl="0" eaLnBrk="1" latinLnBrk="0" hangingPunct="1">
                        <a:spcBef>
                          <a:spcPts val="0"/>
                        </a:spcBef>
                        <a:spcAft>
                          <a:spcPts val="0"/>
                        </a:spcAft>
                      </a:pPr>
                      <a:r>
                        <a:rPr lang="en-US" sz="1100" b="1" kern="100">
                          <a:solidFill>
                            <a:schemeClr val="tx1"/>
                          </a:solidFill>
                          <a:effectLst/>
                          <a:latin typeface="+mn-lt"/>
                          <a:ea typeface="+mn-ea"/>
                          <a:cs typeface="+mn-cs"/>
                        </a:rPr>
                        <a:t>Percentage of LDCs that have (a) economic diversification and (b) export diversification policies in place.</a:t>
                      </a:r>
                    </a:p>
                    <a:p>
                      <a:pPr marL="0" marR="90170" algn="l" defTabSz="914400" rtl="0" eaLnBrk="1" latinLnBrk="0" hangingPunct="1">
                        <a:spcBef>
                          <a:spcPts val="0"/>
                        </a:spcBef>
                        <a:spcAft>
                          <a:spcPts val="0"/>
                        </a:spcAft>
                      </a:pPr>
                      <a:r>
                        <a:rPr lang="en-US" sz="1100" b="1" kern="100">
                          <a:solidFill>
                            <a:schemeClr val="tx1"/>
                          </a:solidFill>
                          <a:effectLst/>
                          <a:latin typeface="+mn-lt"/>
                          <a:ea typeface="+mn-ea"/>
                          <a:cs typeface="+mn-cs"/>
                        </a:rPr>
                        <a:t> </a:t>
                      </a:r>
                    </a:p>
                    <a:p>
                      <a:pPr marL="0" marR="90170" algn="l" defTabSz="914400" rtl="0" eaLnBrk="1" latinLnBrk="0" hangingPunct="1">
                        <a:spcBef>
                          <a:spcPts val="0"/>
                        </a:spcBef>
                        <a:spcAft>
                          <a:spcPts val="0"/>
                        </a:spcAft>
                      </a:pPr>
                      <a:r>
                        <a:rPr lang="en-US" sz="1100" b="1" kern="100">
                          <a:solidFill>
                            <a:schemeClr val="tx1"/>
                          </a:solidFill>
                          <a:effectLst/>
                          <a:latin typeface="+mn-lt"/>
                          <a:ea typeface="+mn-ea"/>
                          <a:cs typeface="+mn-cs"/>
                        </a:rPr>
                        <a:t>Increase in export diversification (as measured by export concentration index).	</a:t>
                      </a:r>
                    </a:p>
                  </a:txBody>
                  <a:tcPr marL="29056" marR="29056" marT="0" marB="0"/>
                </a:tc>
                <a:tc>
                  <a:txBody>
                    <a:bodyPr/>
                    <a:lstStyle/>
                    <a:p>
                      <a:pPr marL="0" marR="90170" algn="l" defTabSz="914400" rtl="0" eaLnBrk="1" latinLnBrk="0" hangingPunct="1">
                        <a:spcBef>
                          <a:spcPts val="0"/>
                        </a:spcBef>
                        <a:spcAft>
                          <a:spcPts val="0"/>
                        </a:spcAft>
                      </a:pPr>
                      <a:r>
                        <a:rPr lang="en-GB" sz="1100" b="1" kern="100" dirty="0">
                          <a:solidFill>
                            <a:schemeClr val="lt1"/>
                          </a:solidFill>
                          <a:effectLst/>
                          <a:latin typeface="+mn-lt"/>
                          <a:ea typeface="+mn-ea"/>
                          <a:cs typeface="+mn-cs"/>
                        </a:rPr>
                        <a:t> </a:t>
                      </a:r>
                      <a:endParaRPr lang="en-US" sz="1100" b="1" kern="100" dirty="0">
                        <a:solidFill>
                          <a:schemeClr val="lt1"/>
                        </a:solidFill>
                        <a:effectLst/>
                        <a:latin typeface="+mn-lt"/>
                        <a:ea typeface="+mn-ea"/>
                        <a:cs typeface="+mn-cs"/>
                      </a:endParaRP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tx1"/>
                          </a:solidFill>
                          <a:effectLst/>
                          <a:latin typeface="+mn-lt"/>
                          <a:ea typeface="+mn-ea"/>
                          <a:cs typeface="+mn-cs"/>
                        </a:rPr>
                        <a:t>By 2025</a:t>
                      </a:r>
                    </a:p>
                    <a:p>
                      <a:pPr marL="0" marR="90170" algn="l" defTabSz="914400" rtl="0" eaLnBrk="1" latinLnBrk="0" hangingPunct="1">
                        <a:spcBef>
                          <a:spcPts val="0"/>
                        </a:spcBef>
                        <a:spcAft>
                          <a:spcPts val="0"/>
                        </a:spcAft>
                      </a:pPr>
                      <a:r>
                        <a:rPr lang="en-US" sz="1100" b="1" kern="100" dirty="0">
                          <a:solidFill>
                            <a:schemeClr val="tx1"/>
                          </a:solidFill>
                          <a:effectLst/>
                          <a:latin typeface="+mn-lt"/>
                          <a:ea typeface="+mn-ea"/>
                          <a:cs typeface="+mn-cs"/>
                        </a:rPr>
                        <a:t>100% of LDCs have economic diversification and export diversification policies in place.</a:t>
                      </a:r>
                    </a:p>
                    <a:p>
                      <a:pPr marL="0" marR="90170" algn="l" defTabSz="914400" rtl="0" eaLnBrk="1" latinLnBrk="0" hangingPunct="1">
                        <a:spcBef>
                          <a:spcPts val="0"/>
                        </a:spcBef>
                        <a:spcAft>
                          <a:spcPts val="0"/>
                        </a:spcAft>
                      </a:pPr>
                      <a:r>
                        <a:rPr lang="en-US" sz="1100" b="1" kern="100" dirty="0">
                          <a:solidFill>
                            <a:schemeClr val="tx1"/>
                          </a:solidFill>
                          <a:effectLst/>
                          <a:latin typeface="+mn-lt"/>
                          <a:ea typeface="+mn-ea"/>
                          <a:cs typeface="+mn-cs"/>
                        </a:rPr>
                        <a:t> </a:t>
                      </a:r>
                    </a:p>
                    <a:p>
                      <a:pPr marL="0" marR="90170" algn="l" defTabSz="914400" rtl="0" eaLnBrk="1" latinLnBrk="0" hangingPunct="1">
                        <a:spcBef>
                          <a:spcPts val="0"/>
                        </a:spcBef>
                        <a:spcAft>
                          <a:spcPts val="0"/>
                        </a:spcAft>
                      </a:pPr>
                      <a:r>
                        <a:rPr lang="en-US" sz="1100" b="1" kern="100" dirty="0">
                          <a:solidFill>
                            <a:schemeClr val="tx1"/>
                          </a:solidFill>
                          <a:effectLst/>
                          <a:latin typeface="+mn-lt"/>
                          <a:ea typeface="+mn-ea"/>
                          <a:cs typeface="+mn-cs"/>
                        </a:rPr>
                        <a:t>2026 to 2031</a:t>
                      </a:r>
                    </a:p>
                    <a:p>
                      <a:pPr marL="0" marR="90170" algn="l" defTabSz="914400" rtl="0" eaLnBrk="1" latinLnBrk="0" hangingPunct="1">
                        <a:spcBef>
                          <a:spcPts val="0"/>
                        </a:spcBef>
                        <a:spcAft>
                          <a:spcPts val="0"/>
                        </a:spcAft>
                      </a:pPr>
                      <a:r>
                        <a:rPr lang="en-US" sz="1100" b="1" kern="100" dirty="0">
                          <a:solidFill>
                            <a:schemeClr val="tx1"/>
                          </a:solidFill>
                          <a:effectLst/>
                          <a:latin typeface="+mn-lt"/>
                          <a:ea typeface="+mn-ea"/>
                          <a:cs typeface="+mn-cs"/>
                        </a:rPr>
                        <a:t>Export diversification at the same level as other developing countries.</a:t>
                      </a: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 </a:t>
                      </a: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 </a:t>
                      </a:r>
                    </a:p>
                  </a:txBody>
                  <a:tcPr marL="29056" marR="29056" marT="0" marB="0"/>
                </a:tc>
                <a:tc>
                  <a:txBody>
                    <a:bodyPr/>
                    <a:lstStyle/>
                    <a:p>
                      <a:pPr marL="0" marR="90170" algn="l" defTabSz="914400" rtl="0" eaLnBrk="1" latinLnBrk="0" hangingPunct="1">
                        <a:spcBef>
                          <a:spcPts val="0"/>
                        </a:spcBef>
                        <a:spcAft>
                          <a:spcPts val="0"/>
                        </a:spcAft>
                      </a:pPr>
                      <a:r>
                        <a:rPr lang="en-US" sz="1100" b="1" kern="100" dirty="0">
                          <a:solidFill>
                            <a:schemeClr val="lt1"/>
                          </a:solidFill>
                          <a:effectLst/>
                          <a:latin typeface="+mn-lt"/>
                          <a:ea typeface="+mn-ea"/>
                          <a:cs typeface="+mn-cs"/>
                        </a:rPr>
                        <a:t> </a:t>
                      </a:r>
                    </a:p>
                  </a:txBody>
                  <a:tcPr marL="29056" marR="29056" marT="0" marB="0"/>
                </a:tc>
                <a:extLst>
                  <a:ext uri="{0D108BD9-81ED-4DB2-BD59-A6C34878D82A}">
                    <a16:rowId xmlns:a16="http://schemas.microsoft.com/office/drawing/2014/main" val="879307240"/>
                  </a:ext>
                </a:extLst>
              </a:tr>
              <a:tr h="2181844">
                <a:tc>
                  <a:txBody>
                    <a:bodyPr/>
                    <a:lstStyle/>
                    <a:p>
                      <a:pPr marL="0" marR="90170" algn="l">
                        <a:spcBef>
                          <a:spcPts val="0"/>
                        </a:spcBef>
                        <a:spcAft>
                          <a:spcPts val="0"/>
                        </a:spcAft>
                      </a:pPr>
                      <a:r>
                        <a:rPr lang="en-US" sz="1100" kern="100" dirty="0">
                          <a:solidFill>
                            <a:schemeClr val="tx1"/>
                          </a:solidFill>
                          <a:effectLst/>
                        </a:rPr>
                        <a:t>Number of LDCs with regulatory frameworks in place for public-private partnerships</a:t>
                      </a:r>
                    </a:p>
                    <a:p>
                      <a:pPr marL="0" marR="90170" algn="l">
                        <a:spcBef>
                          <a:spcPts val="0"/>
                        </a:spcBef>
                        <a:spcAft>
                          <a:spcPts val="0"/>
                        </a:spcAft>
                      </a:pPr>
                      <a:r>
                        <a:rPr lang="en-US" sz="1100" kern="100" dirty="0">
                          <a:solidFill>
                            <a:schemeClr val="tx1"/>
                          </a:solidFill>
                          <a:effectLst/>
                        </a:rPr>
                        <a:t>in for infrastructure development and/or maintenance.</a:t>
                      </a:r>
                      <a:endParaRPr lang="en-US" sz="1100" kern="100" dirty="0">
                        <a:solidFill>
                          <a:schemeClr val="tx1"/>
                        </a:solidFill>
                        <a:effectLst/>
                        <a:latin typeface="Arial Unicode MS" panose="020B0604020202020204" pitchFamily="34" charset="-128"/>
                        <a:ea typeface="Arial Unicode MS" panose="020B0604020202020204" pitchFamily="34" charset="-128"/>
                      </a:endParaRPr>
                    </a:p>
                  </a:txBody>
                  <a:tcPr marL="29056" marR="29056" marT="0" marB="0"/>
                </a:tc>
                <a:tc>
                  <a:txBody>
                    <a:bodyPr/>
                    <a:lstStyle/>
                    <a:p>
                      <a:pPr marL="0" marR="90170" algn="l">
                        <a:spcBef>
                          <a:spcPts val="305"/>
                        </a:spcBef>
                        <a:spcAft>
                          <a:spcPts val="0"/>
                        </a:spcAft>
                      </a:pPr>
                      <a:r>
                        <a:rPr lang="en-US" sz="1100" kern="100">
                          <a:effectLst/>
                          <a:highlight>
                            <a:srgbClr val="CCCCCC"/>
                          </a:highlight>
                        </a:rPr>
                        <a:t> </a:t>
                      </a:r>
                      <a:endParaRPr lang="en-US" sz="1100" kern="100">
                        <a:solidFill>
                          <a:srgbClr val="000000"/>
                        </a:solidFill>
                        <a:effectLst/>
                        <a:highlight>
                          <a:srgbClr val="CCCCCC"/>
                        </a:highlight>
                        <a:latin typeface="Arial Unicode MS" panose="020B0604020202020204" pitchFamily="34" charset="-128"/>
                        <a:ea typeface="Arial Unicode MS" panose="020B0604020202020204" pitchFamily="34" charset="-128"/>
                      </a:endParaRPr>
                    </a:p>
                  </a:txBody>
                  <a:tcPr marL="29056" marR="29056" marT="0" marB="0"/>
                </a:tc>
                <a:tc>
                  <a:txBody>
                    <a:bodyPr/>
                    <a:lstStyle/>
                    <a:p>
                      <a:pPr marL="0" marR="90170" algn="l">
                        <a:spcBef>
                          <a:spcPts val="0"/>
                        </a:spcBef>
                        <a:spcAft>
                          <a:spcPts val="0"/>
                        </a:spcAft>
                      </a:pPr>
                      <a:r>
                        <a:rPr lang="en-US" sz="1100" kern="100" dirty="0">
                          <a:solidFill>
                            <a:schemeClr val="tx1"/>
                          </a:solidFill>
                          <a:effectLst/>
                        </a:rPr>
                        <a:t>By 2025</a:t>
                      </a:r>
                    </a:p>
                    <a:p>
                      <a:pPr marL="0" marR="90170" algn="l">
                        <a:spcBef>
                          <a:spcPts val="0"/>
                        </a:spcBef>
                        <a:spcAft>
                          <a:spcPts val="0"/>
                        </a:spcAft>
                      </a:pPr>
                      <a:r>
                        <a:rPr lang="en-US" sz="1100" kern="100" dirty="0">
                          <a:solidFill>
                            <a:schemeClr val="tx1"/>
                          </a:solidFill>
                          <a:effectLst/>
                        </a:rPr>
                        <a:t>100% of LDCs have regulatory frameworks in place for public-private partnerships and have</a:t>
                      </a:r>
                    </a:p>
                    <a:p>
                      <a:pPr marL="0" marR="90170" algn="l">
                        <a:spcBef>
                          <a:spcPts val="0"/>
                        </a:spcBef>
                        <a:spcAft>
                          <a:spcPts val="0"/>
                        </a:spcAft>
                      </a:pPr>
                      <a:r>
                        <a:rPr lang="en-US" sz="1100" kern="100" dirty="0">
                          <a:solidFill>
                            <a:schemeClr val="tx1"/>
                          </a:solidFill>
                          <a:effectLst/>
                        </a:rPr>
                        <a:t>at least one public-private partnership for infrastructure development and/or maintenance.</a:t>
                      </a:r>
                    </a:p>
                    <a:p>
                      <a:pPr marL="0" marR="90170" algn="l">
                        <a:spcBef>
                          <a:spcPts val="0"/>
                        </a:spcBef>
                        <a:spcAft>
                          <a:spcPts val="0"/>
                        </a:spcAft>
                      </a:pPr>
                      <a:r>
                        <a:rPr lang="en-US" sz="1100" kern="100" dirty="0">
                          <a:solidFill>
                            <a:schemeClr val="tx1"/>
                          </a:solidFill>
                          <a:effectLst/>
                        </a:rPr>
                        <a:t> </a:t>
                      </a:r>
                    </a:p>
                    <a:p>
                      <a:pPr marL="0" marR="90170" algn="l">
                        <a:spcBef>
                          <a:spcPts val="0"/>
                        </a:spcBef>
                        <a:spcAft>
                          <a:spcPts val="0"/>
                        </a:spcAft>
                      </a:pPr>
                      <a:r>
                        <a:rPr lang="en-US" sz="1100" kern="100" dirty="0">
                          <a:solidFill>
                            <a:schemeClr val="tx1"/>
                          </a:solidFill>
                          <a:effectLst/>
                        </a:rPr>
                        <a:t>2026 to 2031</a:t>
                      </a:r>
                    </a:p>
                    <a:p>
                      <a:pPr marL="0" marR="90170" algn="l">
                        <a:spcBef>
                          <a:spcPts val="0"/>
                        </a:spcBef>
                        <a:spcAft>
                          <a:spcPts val="0"/>
                        </a:spcAft>
                      </a:pPr>
                      <a:r>
                        <a:rPr lang="en-US" sz="1100" kern="100" dirty="0">
                          <a:solidFill>
                            <a:schemeClr val="tx1"/>
                          </a:solidFill>
                          <a:effectLst/>
                        </a:rPr>
                        <a:t>100% of LDCs have substantially improved transport infrastructure.</a:t>
                      </a:r>
                      <a:endParaRPr lang="en-US" sz="1100" kern="100" dirty="0">
                        <a:solidFill>
                          <a:schemeClr val="tx1"/>
                        </a:solidFill>
                        <a:effectLst/>
                        <a:latin typeface="Arial Unicode MS" panose="020B0604020202020204" pitchFamily="34" charset="-128"/>
                        <a:ea typeface="Arial Unicode MS" panose="020B0604020202020204" pitchFamily="34" charset="-128"/>
                      </a:endParaRPr>
                    </a:p>
                  </a:txBody>
                  <a:tcPr marL="29056" marR="29056" marT="0" marB="0"/>
                </a:tc>
                <a:tc>
                  <a:txBody>
                    <a:bodyPr/>
                    <a:lstStyle/>
                    <a:p>
                      <a:pPr marL="0" marR="90170" algn="l">
                        <a:spcBef>
                          <a:spcPts val="0"/>
                        </a:spcBef>
                        <a:spcAft>
                          <a:spcPts val="0"/>
                        </a:spcAft>
                      </a:pPr>
                      <a:r>
                        <a:rPr lang="en-US" sz="1100" kern="100" dirty="0">
                          <a:effectLst/>
                          <a:highlight>
                            <a:srgbClr val="CCCCCC"/>
                          </a:highlight>
                        </a:rPr>
                        <a:t> </a:t>
                      </a:r>
                      <a:endParaRPr lang="en-US" sz="1100" kern="100" dirty="0">
                        <a:solidFill>
                          <a:srgbClr val="000000"/>
                        </a:solidFill>
                        <a:effectLst/>
                        <a:highlight>
                          <a:srgbClr val="CCCCCC"/>
                        </a:highlight>
                        <a:latin typeface="Arial Unicode MS" panose="020B0604020202020204" pitchFamily="34" charset="-128"/>
                        <a:ea typeface="Arial Unicode MS" panose="020B0604020202020204" pitchFamily="34" charset="-128"/>
                      </a:endParaRPr>
                    </a:p>
                  </a:txBody>
                  <a:tcPr marL="29056" marR="29056" marT="0" marB="0"/>
                </a:tc>
                <a:tc>
                  <a:txBody>
                    <a:bodyPr/>
                    <a:lstStyle/>
                    <a:p>
                      <a:pPr marL="0" marR="90170" algn="l">
                        <a:spcBef>
                          <a:spcPts val="0"/>
                        </a:spcBef>
                        <a:spcAft>
                          <a:spcPts val="0"/>
                        </a:spcAft>
                      </a:pPr>
                      <a:r>
                        <a:rPr lang="en-US" sz="1100" kern="100" dirty="0">
                          <a:effectLst/>
                        </a:rPr>
                        <a:t> </a:t>
                      </a:r>
                      <a:endParaRPr lang="en-US" sz="1100" kern="100" dirty="0">
                        <a:solidFill>
                          <a:srgbClr val="000000"/>
                        </a:solidFill>
                        <a:effectLst/>
                        <a:latin typeface="Arial Unicode MS" panose="020B0604020202020204" pitchFamily="34" charset="-128"/>
                        <a:ea typeface="Arial Unicode MS" panose="020B0604020202020204" pitchFamily="34" charset="-128"/>
                      </a:endParaRPr>
                    </a:p>
                  </a:txBody>
                  <a:tcPr marL="29056" marR="29056" marT="0" marB="0"/>
                </a:tc>
                <a:tc>
                  <a:txBody>
                    <a:bodyPr/>
                    <a:lstStyle/>
                    <a:p>
                      <a:pPr marL="0" marR="90170" algn="l">
                        <a:spcBef>
                          <a:spcPts val="0"/>
                        </a:spcBef>
                        <a:spcAft>
                          <a:spcPts val="0"/>
                        </a:spcAft>
                      </a:pPr>
                      <a:r>
                        <a:rPr lang="en-US" sz="1100" kern="100" dirty="0">
                          <a:effectLst/>
                        </a:rPr>
                        <a:t> </a:t>
                      </a:r>
                      <a:endParaRPr lang="en-US" sz="1100" kern="100" dirty="0">
                        <a:solidFill>
                          <a:srgbClr val="000000"/>
                        </a:solidFill>
                        <a:effectLst/>
                        <a:latin typeface="Arial Unicode MS" panose="020B0604020202020204" pitchFamily="34" charset="-128"/>
                        <a:ea typeface="Arial Unicode MS" panose="020B0604020202020204" pitchFamily="34" charset="-128"/>
                      </a:endParaRPr>
                    </a:p>
                  </a:txBody>
                  <a:tcPr marL="29056" marR="29056" marT="0" marB="0"/>
                </a:tc>
                <a:extLst>
                  <a:ext uri="{0D108BD9-81ED-4DB2-BD59-A6C34878D82A}">
                    <a16:rowId xmlns:a16="http://schemas.microsoft.com/office/drawing/2014/main" val="192837155"/>
                  </a:ext>
                </a:extLst>
              </a:tr>
            </a:tbl>
          </a:graphicData>
        </a:graphic>
      </p:graphicFrame>
    </p:spTree>
    <p:extLst>
      <p:ext uri="{BB962C8B-B14F-4D97-AF65-F5344CB8AC3E}">
        <p14:creationId xmlns:p14="http://schemas.microsoft.com/office/powerpoint/2010/main" val="313535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4049-BFED-209D-0D68-5F9D8EDE4A20}"/>
              </a:ext>
            </a:extLst>
          </p:cNvPr>
          <p:cNvSpPr>
            <a:spLocks noGrp="1"/>
          </p:cNvSpPr>
          <p:nvPr>
            <p:ph type="title"/>
          </p:nvPr>
        </p:nvSpPr>
        <p:spPr/>
        <p:txBody>
          <a:bodyPr/>
          <a:lstStyle/>
          <a:p>
            <a:r>
              <a:rPr lang="en-US" dirty="0"/>
              <a:t>Interactive Section</a:t>
            </a:r>
          </a:p>
        </p:txBody>
      </p:sp>
      <p:sp>
        <p:nvSpPr>
          <p:cNvPr id="3" name="Content Placeholder 2">
            <a:extLst>
              <a:ext uri="{FF2B5EF4-FFF2-40B4-BE49-F238E27FC236}">
                <a16:creationId xmlns:a16="http://schemas.microsoft.com/office/drawing/2014/main" id="{57D14928-C9FD-5BCB-EFC6-99AB2FC95294}"/>
              </a:ext>
            </a:extLst>
          </p:cNvPr>
          <p:cNvSpPr>
            <a:spLocks noGrp="1"/>
          </p:cNvSpPr>
          <p:nvPr>
            <p:ph idx="1"/>
          </p:nvPr>
        </p:nvSpPr>
        <p:spPr/>
        <p:txBody>
          <a:bodyPr/>
          <a:lstStyle/>
          <a:p>
            <a:pPr marL="0" indent="0">
              <a:buNone/>
            </a:pPr>
            <a:r>
              <a:rPr lang="en-US" b="1" dirty="0">
                <a:solidFill>
                  <a:schemeClr val="accent1"/>
                </a:solidFill>
              </a:rPr>
              <a:t>Adapting the DPoA to National, Subnational and Local Contexts</a:t>
            </a:r>
          </a:p>
          <a:p>
            <a:pPr marL="0" indent="0">
              <a:buNone/>
            </a:pPr>
            <a:endParaRPr lang="en-US" b="1" dirty="0">
              <a:solidFill>
                <a:schemeClr val="accent1"/>
              </a:solidFill>
            </a:endParaRPr>
          </a:p>
          <a:p>
            <a:pPr marL="514350" indent="-514350">
              <a:buFont typeface="+mj-lt"/>
              <a:buAutoNum type="arabicPeriod"/>
            </a:pPr>
            <a:r>
              <a:rPr lang="en-US" dirty="0">
                <a:solidFill>
                  <a:schemeClr val="accent1"/>
                </a:solidFill>
              </a:rPr>
              <a:t>Has your country performed a gap analysis between its national frameworks and the DPoA?</a:t>
            </a:r>
          </a:p>
          <a:p>
            <a:pPr marL="514350" indent="-514350">
              <a:buFont typeface="+mj-lt"/>
              <a:buAutoNum type="arabicPeriod"/>
            </a:pPr>
            <a:r>
              <a:rPr lang="en-US" dirty="0">
                <a:solidFill>
                  <a:schemeClr val="accent1"/>
                </a:solidFill>
              </a:rPr>
              <a:t>Are there any revisions or updates needed to sectoral, national, sub-national, or local plans to implement the DPoA priorities?</a:t>
            </a:r>
          </a:p>
          <a:p>
            <a:pPr marL="514350" indent="-514350">
              <a:buFont typeface="+mj-lt"/>
              <a:buAutoNum type="arabicPeriod"/>
            </a:pPr>
            <a:r>
              <a:rPr lang="en-US" dirty="0">
                <a:solidFill>
                  <a:schemeClr val="accent1"/>
                </a:solidFill>
              </a:rPr>
              <a:t>How far has the DPoA been incorporated into line ministries' policies and initiatives?</a:t>
            </a:r>
          </a:p>
          <a:p>
            <a:pPr marL="0" indent="0">
              <a:buNone/>
            </a:pPr>
            <a:endParaRPr lang="en-US" dirty="0"/>
          </a:p>
        </p:txBody>
      </p:sp>
    </p:spTree>
    <p:extLst>
      <p:ext uri="{BB962C8B-B14F-4D97-AF65-F5344CB8AC3E}">
        <p14:creationId xmlns:p14="http://schemas.microsoft.com/office/powerpoint/2010/main" val="16199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7BB7-124B-6D92-CCB1-F63B80520B7A}"/>
              </a:ext>
            </a:extLst>
          </p:cNvPr>
          <p:cNvSpPr>
            <a:spLocks noGrp="1"/>
          </p:cNvSpPr>
          <p:nvPr>
            <p:ph type="title"/>
          </p:nvPr>
        </p:nvSpPr>
        <p:spPr/>
        <p:txBody>
          <a:bodyPr/>
          <a:lstStyle/>
          <a:p>
            <a:r>
              <a:rPr lang="en-US" sz="4400" dirty="0">
                <a:effectLst/>
                <a:latin typeface="Times New Roman" panose="02020603050405020304" pitchFamily="18" charset="0"/>
                <a:ea typeface="Times New Roman" panose="02020603050405020304" pitchFamily="18" charset="0"/>
              </a:rPr>
              <a:t>Guidance and Experiences</a:t>
            </a:r>
            <a:endParaRPr lang="en-US" dirty="0"/>
          </a:p>
        </p:txBody>
      </p:sp>
      <p:sp>
        <p:nvSpPr>
          <p:cNvPr id="3" name="Content Placeholder 2">
            <a:extLst>
              <a:ext uri="{FF2B5EF4-FFF2-40B4-BE49-F238E27FC236}">
                <a16:creationId xmlns:a16="http://schemas.microsoft.com/office/drawing/2014/main" id="{455DFD8B-59CE-E824-3085-5AB0AABE64B2}"/>
              </a:ext>
            </a:extLst>
          </p:cNvPr>
          <p:cNvSpPr>
            <a:spLocks noGrp="1"/>
          </p:cNvSpPr>
          <p:nvPr>
            <p:ph idx="1"/>
          </p:nvPr>
        </p:nvSpPr>
        <p:spPr/>
        <p:txBody>
          <a:bodyPr/>
          <a:lstStyle/>
          <a:p>
            <a:r>
              <a:rPr lang="en-US" dirty="0"/>
              <a:t>LDCs policymakers need to incorporate the Programme of Action into their plans and strategies in order for it to be implemented effectively.</a:t>
            </a:r>
          </a:p>
          <a:p>
            <a:endParaRPr lang="en-US" dirty="0"/>
          </a:p>
          <a:p>
            <a:r>
              <a:rPr lang="en-US" dirty="0"/>
              <a:t> The UN-OHRLLS Roadmap (2024) offers recommendations for entry points and actions to mainstream the Programme of Action.</a:t>
            </a:r>
          </a:p>
        </p:txBody>
      </p:sp>
    </p:spTree>
    <p:extLst>
      <p:ext uri="{BB962C8B-B14F-4D97-AF65-F5344CB8AC3E}">
        <p14:creationId xmlns:p14="http://schemas.microsoft.com/office/powerpoint/2010/main" val="128064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40A0-EAC8-83D7-03E0-6636937EEF95}"/>
              </a:ext>
            </a:extLst>
          </p:cNvPr>
          <p:cNvSpPr>
            <a:spLocks noGrp="1"/>
          </p:cNvSpPr>
          <p:nvPr>
            <p:ph type="title"/>
          </p:nvPr>
        </p:nvSpPr>
        <p:spPr>
          <a:xfrm>
            <a:off x="841248" y="334644"/>
            <a:ext cx="10509504" cy="1076914"/>
          </a:xfrm>
        </p:spPr>
        <p:txBody>
          <a:bodyPr anchor="ctr">
            <a:normAutofit/>
          </a:bodyPr>
          <a:lstStyle/>
          <a:p>
            <a:r>
              <a:rPr lang="en-US" sz="4000" dirty="0"/>
              <a:t>LDCs Entry Points and Actions</a:t>
            </a:r>
          </a:p>
        </p:txBody>
      </p:sp>
      <p:graphicFrame>
        <p:nvGraphicFramePr>
          <p:cNvPr id="4" name="Content Placeholder 3">
            <a:extLst>
              <a:ext uri="{FF2B5EF4-FFF2-40B4-BE49-F238E27FC236}">
                <a16:creationId xmlns:a16="http://schemas.microsoft.com/office/drawing/2014/main" id="{BF685CF1-4410-752D-900F-D606671E2AF3}"/>
              </a:ext>
            </a:extLst>
          </p:cNvPr>
          <p:cNvGraphicFramePr>
            <a:graphicFrameLocks noGrp="1"/>
          </p:cNvGraphicFramePr>
          <p:nvPr>
            <p:ph idx="1"/>
          </p:nvPr>
        </p:nvGraphicFramePr>
        <p:xfrm>
          <a:off x="1047550" y="1737360"/>
          <a:ext cx="10087757" cy="3492213"/>
        </p:xfrm>
        <a:graphic>
          <a:graphicData uri="http://schemas.openxmlformats.org/drawingml/2006/table">
            <a:tbl>
              <a:tblPr>
                <a:tableStyleId>{5C22544A-7EE6-4342-B048-85BDC9FD1C3A}</a:tableStyleId>
              </a:tblPr>
              <a:tblGrid>
                <a:gridCol w="1628805">
                  <a:extLst>
                    <a:ext uri="{9D8B030D-6E8A-4147-A177-3AD203B41FA5}">
                      <a16:colId xmlns:a16="http://schemas.microsoft.com/office/drawing/2014/main" val="3665376205"/>
                    </a:ext>
                  </a:extLst>
                </a:gridCol>
                <a:gridCol w="8458952">
                  <a:extLst>
                    <a:ext uri="{9D8B030D-6E8A-4147-A177-3AD203B41FA5}">
                      <a16:colId xmlns:a16="http://schemas.microsoft.com/office/drawing/2014/main" val="2396979629"/>
                    </a:ext>
                  </a:extLst>
                </a:gridCol>
              </a:tblGrid>
              <a:tr h="540811">
                <a:tc gridSpan="2">
                  <a:txBody>
                    <a:bodyPr/>
                    <a:lstStyle/>
                    <a:p>
                      <a:pPr marL="0" marR="0" algn="just">
                        <a:spcBef>
                          <a:spcPts val="600"/>
                        </a:spcBef>
                        <a:spcAft>
                          <a:spcPts val="200"/>
                        </a:spcAft>
                      </a:pPr>
                      <a:r>
                        <a:rPr lang="en-US" sz="2000" kern="100" dirty="0">
                          <a:effectLst/>
                          <a:highlight>
                            <a:srgbClr val="E8E8E8"/>
                          </a:highlight>
                        </a:rPr>
                        <a:t>Least Development Countries</a:t>
                      </a:r>
                      <a:endParaRPr lang="en-US" sz="2000" kern="100" dirty="0">
                        <a:solidFill>
                          <a:srgbClr val="000000"/>
                        </a:solidFill>
                        <a:effectLst/>
                        <a:highlight>
                          <a:srgbClr val="E8E8E8"/>
                        </a:highlight>
                        <a:latin typeface="Gill Sans MT" panose="020B0502020104020203" pitchFamily="34" charset="0"/>
                        <a:ea typeface="Calibri" panose="020F0502020204030204" pitchFamily="34" charset="0"/>
                        <a:cs typeface="Gill Sans MT" panose="020B0502020104020203" pitchFamily="34" charset="0"/>
                      </a:endParaRPr>
                    </a:p>
                  </a:txBody>
                  <a:tcPr marL="32892" marR="32892" marT="0" marB="0"/>
                </a:tc>
                <a:tc hMerge="1">
                  <a:txBody>
                    <a:bodyPr/>
                    <a:lstStyle/>
                    <a:p>
                      <a:endParaRPr lang="en-US"/>
                    </a:p>
                  </a:txBody>
                  <a:tcPr/>
                </a:tc>
                <a:extLst>
                  <a:ext uri="{0D108BD9-81ED-4DB2-BD59-A6C34878D82A}">
                    <a16:rowId xmlns:a16="http://schemas.microsoft.com/office/drawing/2014/main" val="585453061"/>
                  </a:ext>
                </a:extLst>
              </a:tr>
              <a:tr h="2951402">
                <a:tc>
                  <a:txBody>
                    <a:bodyPr/>
                    <a:lstStyle/>
                    <a:p>
                      <a:pPr marL="0" marR="0" algn="just">
                        <a:spcBef>
                          <a:spcPts val="600"/>
                        </a:spcBef>
                        <a:spcAft>
                          <a:spcPts val="200"/>
                        </a:spcAft>
                      </a:pPr>
                      <a:r>
                        <a:rPr lang="en-US" sz="2400" kern="100" dirty="0">
                          <a:effectLst/>
                        </a:rPr>
                        <a:t>Entry Points </a:t>
                      </a:r>
                      <a:endParaRPr lang="en-US" sz="2400" kern="100" dirty="0">
                        <a:solidFill>
                          <a:srgbClr val="000000"/>
                        </a:solidFill>
                        <a:effectLst/>
                        <a:latin typeface="Gill Sans MT" panose="020B0502020104020203" pitchFamily="34" charset="0"/>
                        <a:ea typeface="Calibri" panose="020F0502020204030204" pitchFamily="34" charset="0"/>
                        <a:cs typeface="Gill Sans MT" panose="020B0502020104020203" pitchFamily="34" charset="0"/>
                      </a:endParaRPr>
                    </a:p>
                  </a:txBody>
                  <a:tcPr marL="32892" marR="32892" marT="0" marB="0"/>
                </a:tc>
                <a:tc>
                  <a:txBody>
                    <a:bodyPr/>
                    <a:lstStyle/>
                    <a:p>
                      <a:pPr marL="342900" marR="0" lvl="0" indent="-342900" algn="just">
                        <a:spcBef>
                          <a:spcPts val="0"/>
                        </a:spcBef>
                        <a:spcAft>
                          <a:spcPts val="0"/>
                        </a:spcAft>
                        <a:buFont typeface="Symbol" panose="05050102010706020507" pitchFamily="18" charset="2"/>
                        <a:buChar char=""/>
                      </a:pPr>
                      <a:r>
                        <a:rPr lang="en-US" sz="2400" kern="100" dirty="0">
                          <a:effectLst/>
                        </a:rPr>
                        <a:t>National development plans </a:t>
                      </a:r>
                    </a:p>
                    <a:p>
                      <a:pPr marL="342900" marR="0" lvl="0" indent="-342900" algn="just">
                        <a:spcBef>
                          <a:spcPts val="0"/>
                        </a:spcBef>
                        <a:spcAft>
                          <a:spcPts val="0"/>
                        </a:spcAft>
                        <a:buFont typeface="Symbol" panose="05050102010706020507" pitchFamily="18" charset="2"/>
                        <a:buChar char=""/>
                      </a:pPr>
                      <a:r>
                        <a:rPr lang="en-US" sz="2400" kern="100" dirty="0">
                          <a:effectLst/>
                        </a:rPr>
                        <a:t>Sector plans, policies and </a:t>
                      </a:r>
                      <a:r>
                        <a:rPr lang="en-US" sz="2400" kern="100" dirty="0" err="1">
                          <a:effectLst/>
                        </a:rPr>
                        <a:t>programmes</a:t>
                      </a:r>
                      <a:r>
                        <a:rPr lang="en-US" sz="2400" kern="100" dirty="0">
                          <a:effectLst/>
                        </a:rPr>
                        <a:t> </a:t>
                      </a:r>
                    </a:p>
                    <a:p>
                      <a:pPr marL="342900" marR="0" lvl="0" indent="-342900" algn="just">
                        <a:spcBef>
                          <a:spcPts val="0"/>
                        </a:spcBef>
                        <a:spcAft>
                          <a:spcPts val="0"/>
                        </a:spcAft>
                        <a:buFont typeface="Symbol" panose="05050102010706020507" pitchFamily="18" charset="2"/>
                        <a:buChar char=""/>
                      </a:pPr>
                      <a:r>
                        <a:rPr lang="en-US" sz="2400" kern="100" dirty="0">
                          <a:effectLst/>
                        </a:rPr>
                        <a:t>Strategic plans and budgets of ministries </a:t>
                      </a:r>
                    </a:p>
                    <a:p>
                      <a:pPr marL="342900" marR="0" lvl="0" indent="-342900" algn="just">
                        <a:spcBef>
                          <a:spcPts val="0"/>
                        </a:spcBef>
                        <a:spcAft>
                          <a:spcPts val="0"/>
                        </a:spcAft>
                        <a:buFont typeface="Symbol" panose="05050102010706020507" pitchFamily="18" charset="2"/>
                        <a:buChar char=""/>
                      </a:pPr>
                      <a:r>
                        <a:rPr lang="en-US" sz="2400" kern="100" dirty="0">
                          <a:effectLst/>
                        </a:rPr>
                        <a:t>National development cooperation policies</a:t>
                      </a:r>
                    </a:p>
                    <a:p>
                      <a:pPr marL="342900" marR="0" lvl="0" indent="-342900" algn="just">
                        <a:spcBef>
                          <a:spcPts val="0"/>
                        </a:spcBef>
                        <a:spcAft>
                          <a:spcPts val="0"/>
                        </a:spcAft>
                        <a:buFont typeface="Symbol" panose="05050102010706020507" pitchFamily="18" charset="2"/>
                        <a:buChar char=""/>
                      </a:pPr>
                      <a:r>
                        <a:rPr lang="en-US" sz="2400" kern="100" dirty="0">
                          <a:effectLst/>
                        </a:rPr>
                        <a:t>Monitoring &amp; evaluation frameworks for the SDGs, sector </a:t>
                      </a:r>
                      <a:r>
                        <a:rPr lang="en-US" sz="2400" kern="100" dirty="0" err="1">
                          <a:effectLst/>
                        </a:rPr>
                        <a:t>programmes</a:t>
                      </a:r>
                      <a:r>
                        <a:rPr lang="en-US" sz="2400" kern="100" dirty="0">
                          <a:effectLst/>
                        </a:rPr>
                        <a:t> </a:t>
                      </a:r>
                    </a:p>
                    <a:p>
                      <a:pPr marL="0" marR="0" algn="just">
                        <a:spcBef>
                          <a:spcPts val="600"/>
                        </a:spcBef>
                        <a:spcAft>
                          <a:spcPts val="200"/>
                        </a:spcAft>
                      </a:pPr>
                      <a:r>
                        <a:rPr lang="en-US" sz="2400" kern="100" dirty="0">
                          <a:effectLst/>
                        </a:rPr>
                        <a:t> </a:t>
                      </a:r>
                      <a:endParaRPr lang="en-US" sz="2400" kern="100" dirty="0">
                        <a:solidFill>
                          <a:srgbClr val="000000"/>
                        </a:solidFill>
                        <a:effectLst/>
                        <a:latin typeface="Gill Sans MT" panose="020B0502020104020203" pitchFamily="34" charset="0"/>
                        <a:ea typeface="Calibri" panose="020F0502020204030204" pitchFamily="34" charset="0"/>
                        <a:cs typeface="Gill Sans MT" panose="020B0502020104020203" pitchFamily="34" charset="0"/>
                      </a:endParaRPr>
                    </a:p>
                  </a:txBody>
                  <a:tcPr marL="32892" marR="32892" marT="0" marB="0"/>
                </a:tc>
                <a:extLst>
                  <a:ext uri="{0D108BD9-81ED-4DB2-BD59-A6C34878D82A}">
                    <a16:rowId xmlns:a16="http://schemas.microsoft.com/office/drawing/2014/main" val="2680690941"/>
                  </a:ext>
                </a:extLst>
              </a:tr>
            </a:tbl>
          </a:graphicData>
        </a:graphic>
      </p:graphicFrame>
    </p:spTree>
    <p:extLst>
      <p:ext uri="{BB962C8B-B14F-4D97-AF65-F5344CB8AC3E}">
        <p14:creationId xmlns:p14="http://schemas.microsoft.com/office/powerpoint/2010/main" val="376054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DE13-2060-E319-F4C1-D13EABF19B6A}"/>
              </a:ext>
            </a:extLst>
          </p:cNvPr>
          <p:cNvSpPr>
            <a:spLocks noGrp="1"/>
          </p:cNvSpPr>
          <p:nvPr>
            <p:ph type="title"/>
          </p:nvPr>
        </p:nvSpPr>
        <p:spPr/>
        <p:txBody>
          <a:bodyPr/>
          <a:lstStyle/>
          <a:p>
            <a:r>
              <a:rPr lang="en-US" dirty="0"/>
              <a:t>Comparing the </a:t>
            </a:r>
            <a:r>
              <a:rPr lang="en-US" dirty="0" err="1"/>
              <a:t>DPoA</a:t>
            </a:r>
            <a:r>
              <a:rPr lang="en-US" dirty="0"/>
              <a:t> and the NDPs</a:t>
            </a:r>
          </a:p>
        </p:txBody>
      </p:sp>
      <p:sp>
        <p:nvSpPr>
          <p:cNvPr id="3" name="Content Placeholder 2">
            <a:extLst>
              <a:ext uri="{FF2B5EF4-FFF2-40B4-BE49-F238E27FC236}">
                <a16:creationId xmlns:a16="http://schemas.microsoft.com/office/drawing/2014/main" id="{ACBA9BE0-421E-C2DE-4E6B-7ECA5C415A5F}"/>
              </a:ext>
            </a:extLst>
          </p:cNvPr>
          <p:cNvSpPr>
            <a:spLocks noGrp="1"/>
          </p:cNvSpPr>
          <p:nvPr>
            <p:ph idx="1"/>
          </p:nvPr>
        </p:nvSpPr>
        <p:spPr/>
        <p:txBody>
          <a:bodyPr>
            <a:normAutofit/>
          </a:bodyPr>
          <a:lstStyle/>
          <a:p>
            <a:r>
              <a:rPr lang="en-US" dirty="0">
                <a:solidFill>
                  <a:schemeClr val="accent1"/>
                </a:solidFill>
              </a:rPr>
              <a:t> Review existing strategies and plans and compare them against the </a:t>
            </a:r>
            <a:r>
              <a:rPr lang="en-US" dirty="0" err="1">
                <a:solidFill>
                  <a:schemeClr val="accent1"/>
                </a:solidFill>
              </a:rPr>
              <a:t>DPoA</a:t>
            </a:r>
            <a:r>
              <a:rPr lang="en-US" dirty="0">
                <a:solidFill>
                  <a:schemeClr val="accent1"/>
                </a:solidFill>
              </a:rPr>
              <a:t> commitments, </a:t>
            </a:r>
            <a:r>
              <a:rPr lang="en-US" dirty="0"/>
              <a:t>targets, and indicators.</a:t>
            </a:r>
          </a:p>
          <a:p>
            <a:r>
              <a:rPr lang="en-US" dirty="0"/>
              <a:t> Identify gaps and provide the basis for recommending areas for adjustment.</a:t>
            </a:r>
          </a:p>
          <a:p>
            <a:r>
              <a:rPr lang="en-US" dirty="0">
                <a:solidFill>
                  <a:schemeClr val="accent1"/>
                </a:solidFill>
              </a:rPr>
              <a:t>Making initial recommendations to the leadership of the national government.</a:t>
            </a:r>
          </a:p>
          <a:p>
            <a:r>
              <a:rPr lang="en-US" dirty="0">
                <a:solidFill>
                  <a:schemeClr val="accent1"/>
                </a:solidFill>
              </a:rPr>
              <a:t>Formulating strategy and plans to incorporate the recommendations from the above steps.</a:t>
            </a:r>
            <a:endParaRPr lang="en-US" dirty="0"/>
          </a:p>
        </p:txBody>
      </p:sp>
    </p:spTree>
    <p:extLst>
      <p:ext uri="{BB962C8B-B14F-4D97-AF65-F5344CB8AC3E}">
        <p14:creationId xmlns:p14="http://schemas.microsoft.com/office/powerpoint/2010/main" val="227614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ABE6-E609-D13A-9348-38E6B3D57454}"/>
              </a:ext>
            </a:extLst>
          </p:cNvPr>
          <p:cNvSpPr>
            <a:spLocks noGrp="1"/>
          </p:cNvSpPr>
          <p:nvPr>
            <p:ph type="title"/>
          </p:nvPr>
        </p:nvSpPr>
        <p:spPr/>
        <p:txBody>
          <a:bodyPr/>
          <a:lstStyle/>
          <a:p>
            <a:r>
              <a:rPr lang="en-US" dirty="0"/>
              <a:t>Tools for Assessing </a:t>
            </a:r>
            <a:r>
              <a:rPr lang="en-US" dirty="0" err="1"/>
              <a:t>DPoA</a:t>
            </a:r>
            <a:r>
              <a:rPr lang="en-US" dirty="0"/>
              <a:t> Progress and Alignment</a:t>
            </a:r>
          </a:p>
        </p:txBody>
      </p:sp>
      <p:sp>
        <p:nvSpPr>
          <p:cNvPr id="3" name="Content Placeholder 2">
            <a:extLst>
              <a:ext uri="{FF2B5EF4-FFF2-40B4-BE49-F238E27FC236}">
                <a16:creationId xmlns:a16="http://schemas.microsoft.com/office/drawing/2014/main" id="{44728A7F-139C-831F-EDE3-70D76E3FF4DE}"/>
              </a:ext>
            </a:extLst>
          </p:cNvPr>
          <p:cNvSpPr>
            <a:spLocks noGrp="1"/>
          </p:cNvSpPr>
          <p:nvPr>
            <p:ph idx="1"/>
          </p:nvPr>
        </p:nvSpPr>
        <p:spPr/>
        <p:txBody>
          <a:bodyPr>
            <a:normAutofit/>
          </a:bodyPr>
          <a:lstStyle/>
          <a:p>
            <a:pPr marL="0" indent="0">
              <a:buNone/>
            </a:pPr>
            <a:r>
              <a:rPr lang="en-US" dirty="0">
                <a:solidFill>
                  <a:srgbClr val="C00000"/>
                </a:solidFill>
              </a:rPr>
              <a:t>Rapid Integrated Assessment</a:t>
            </a:r>
          </a:p>
          <a:p>
            <a:r>
              <a:rPr lang="en-US" dirty="0"/>
              <a:t>The “</a:t>
            </a:r>
            <a:r>
              <a:rPr lang="en-US" dirty="0">
                <a:solidFill>
                  <a:schemeClr val="accent1"/>
                </a:solidFill>
              </a:rPr>
              <a:t>Rapid Integrated Assessment</a:t>
            </a:r>
            <a:r>
              <a:rPr lang="en-US" dirty="0"/>
              <a:t>” (RIA) tool, developed by UNDP, can assist countries in mainstreaming the </a:t>
            </a:r>
            <a:r>
              <a:rPr lang="en-US" dirty="0" err="1"/>
              <a:t>DPoA</a:t>
            </a:r>
            <a:r>
              <a:rPr lang="en-US" dirty="0"/>
              <a:t> into national development plans.</a:t>
            </a:r>
          </a:p>
          <a:p>
            <a:r>
              <a:rPr lang="en-US" dirty="0"/>
              <a:t> </a:t>
            </a:r>
            <a:r>
              <a:rPr lang="en-US" dirty="0">
                <a:solidFill>
                  <a:schemeClr val="accent1"/>
                </a:solidFill>
              </a:rPr>
              <a:t>It helps to map </a:t>
            </a:r>
            <a:r>
              <a:rPr lang="en-US" dirty="0" err="1">
                <a:solidFill>
                  <a:schemeClr val="accent1"/>
                </a:solidFill>
              </a:rPr>
              <a:t>DPoA</a:t>
            </a:r>
            <a:r>
              <a:rPr lang="en-US" dirty="0">
                <a:solidFill>
                  <a:schemeClr val="accent1"/>
                </a:solidFill>
              </a:rPr>
              <a:t> targets against national (and sub-national) priorities </a:t>
            </a:r>
            <a:r>
              <a:rPr lang="en-US" dirty="0"/>
              <a:t>to assess the degree of alignment of the two.</a:t>
            </a:r>
          </a:p>
          <a:p>
            <a:r>
              <a:rPr lang="en-US" dirty="0"/>
              <a:t> </a:t>
            </a:r>
            <a:r>
              <a:rPr lang="en-US" dirty="0">
                <a:solidFill>
                  <a:schemeClr val="accent1"/>
                </a:solidFill>
              </a:rPr>
              <a:t>Offers an entry point for countries to consider their national priorities </a:t>
            </a:r>
            <a:r>
              <a:rPr lang="en-US" dirty="0"/>
              <a:t>against global commitments and to reflect these commitments into their national planning.</a:t>
            </a:r>
            <a:endParaRPr lang="en-US" dirty="0">
              <a:solidFill>
                <a:schemeClr val="accent1"/>
              </a:solidFill>
            </a:endParaRPr>
          </a:p>
        </p:txBody>
      </p:sp>
    </p:spTree>
    <p:extLst>
      <p:ext uri="{BB962C8B-B14F-4D97-AF65-F5344CB8AC3E}">
        <p14:creationId xmlns:p14="http://schemas.microsoft.com/office/powerpoint/2010/main" val="21381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6257-8006-B9F8-0659-83DD4B4AAB74}"/>
              </a:ext>
            </a:extLst>
          </p:cNvPr>
          <p:cNvSpPr>
            <a:spLocks noGrp="1"/>
          </p:cNvSpPr>
          <p:nvPr>
            <p:ph type="title"/>
          </p:nvPr>
        </p:nvSpPr>
        <p:spPr/>
        <p:txBody>
          <a:bodyPr/>
          <a:lstStyle/>
          <a:p>
            <a:r>
              <a:rPr lang="en-US" dirty="0"/>
              <a:t>Tools for Assessing </a:t>
            </a:r>
            <a:r>
              <a:rPr lang="en-US" dirty="0" err="1"/>
              <a:t>DPoA</a:t>
            </a:r>
            <a:r>
              <a:rPr lang="en-US" dirty="0"/>
              <a:t> Progress and Alignment</a:t>
            </a:r>
          </a:p>
        </p:txBody>
      </p:sp>
      <p:sp>
        <p:nvSpPr>
          <p:cNvPr id="3" name="Content Placeholder 2">
            <a:extLst>
              <a:ext uri="{FF2B5EF4-FFF2-40B4-BE49-F238E27FC236}">
                <a16:creationId xmlns:a16="http://schemas.microsoft.com/office/drawing/2014/main" id="{7FF36C73-27C5-3BF3-7E23-A172F9E85560}"/>
              </a:ext>
            </a:extLst>
          </p:cNvPr>
          <p:cNvSpPr>
            <a:spLocks noGrp="1"/>
          </p:cNvSpPr>
          <p:nvPr>
            <p:ph idx="1"/>
          </p:nvPr>
        </p:nvSpPr>
        <p:spPr/>
        <p:txBody>
          <a:bodyPr>
            <a:normAutofit/>
          </a:bodyPr>
          <a:lstStyle/>
          <a:p>
            <a:pPr marL="0" marR="0" lvl="0" indent="0">
              <a:spcAft>
                <a:spcPts val="0"/>
              </a:spcAft>
              <a:buNone/>
            </a:pPr>
            <a:r>
              <a:rPr lang="en-US" dirty="0">
                <a:solidFill>
                  <a:srgbClr val="C00000"/>
                </a:solidFill>
              </a:rPr>
              <a:t>The Mainstreaming, Acceleration and Policy Support (MAPS)</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algn="just">
              <a:spcBef>
                <a:spcPts val="0"/>
              </a:spcBef>
            </a:pPr>
            <a:r>
              <a:rPr lang="en-US" sz="1800" dirty="0">
                <a:effectLst/>
                <a:latin typeface="Times New Roman" panose="02020603050405020304" pitchFamily="18" charset="0"/>
                <a:ea typeface="Times New Roman" panose="02020603050405020304" pitchFamily="18" charset="0"/>
              </a:rPr>
              <a:t>MAPS is the UN development system's common approach to supporting country implementation of the SDGs.</a:t>
            </a:r>
          </a:p>
          <a:p>
            <a:pPr marL="0" indent="0" algn="just">
              <a:spcBef>
                <a:spcPts val="0"/>
              </a:spcBef>
              <a:buNone/>
            </a:pPr>
            <a:endParaRPr lang="en-US" sz="1800" dirty="0">
              <a:latin typeface="Times New Roman" panose="02020603050405020304" pitchFamily="18" charset="0"/>
              <a:ea typeface="Times New Roman" panose="02020603050405020304" pitchFamily="18" charset="0"/>
            </a:endParaRPr>
          </a:p>
          <a:p>
            <a:pPr algn="just">
              <a:spcBef>
                <a:spcPts val="0"/>
              </a:spcBef>
            </a:pPr>
            <a:r>
              <a:rPr lang="en-US" sz="1800" dirty="0">
                <a:effectLst/>
                <a:latin typeface="Times New Roman" panose="02020603050405020304" pitchFamily="18" charset="0"/>
                <a:ea typeface="Times New Roman" panose="02020603050405020304" pitchFamily="18" charset="0"/>
              </a:rPr>
              <a:t> MAPS can help governments land the </a:t>
            </a:r>
            <a:r>
              <a:rPr lang="en-US" sz="1800" dirty="0" err="1">
                <a:effectLst/>
                <a:latin typeface="Times New Roman" panose="02020603050405020304" pitchFamily="18" charset="0"/>
                <a:ea typeface="Times New Roman" panose="02020603050405020304" pitchFamily="18" charset="0"/>
              </a:rPr>
              <a:t>DPoA</a:t>
            </a:r>
            <a:r>
              <a:rPr lang="en-US" sz="1800" dirty="0">
                <a:effectLst/>
                <a:latin typeface="Times New Roman" panose="02020603050405020304" pitchFamily="18" charset="0"/>
                <a:ea typeface="Times New Roman" panose="02020603050405020304" pitchFamily="18" charset="0"/>
              </a:rPr>
              <a:t> at local and national levels, support analysis of synergies and trade-offs across targets, and provide coordinated policy support to LDCs.</a:t>
            </a:r>
          </a:p>
          <a:p>
            <a:pPr algn="just">
              <a:spcBef>
                <a:spcPts val="0"/>
              </a:spcBef>
            </a:pPr>
            <a:endParaRPr lang="en-US" sz="1800" dirty="0">
              <a:latin typeface="Times New Roman" panose="02020603050405020304" pitchFamily="18" charset="0"/>
              <a:ea typeface="Times New Roman" panose="02020603050405020304" pitchFamily="18" charset="0"/>
            </a:endParaRPr>
          </a:p>
          <a:p>
            <a:pPr algn="just">
              <a:spcBef>
                <a:spcPts val="0"/>
              </a:spcBef>
            </a:pPr>
            <a:r>
              <a:rPr lang="en-US" sz="1800" dirty="0">
                <a:effectLst/>
                <a:latin typeface="Times New Roman" panose="02020603050405020304" pitchFamily="18" charset="0"/>
                <a:ea typeface="Times New Roman" panose="02020603050405020304" pitchFamily="18" charset="0"/>
              </a:rPr>
              <a:t>It focuses on policy coherence and multi-stakeholder engagement, paying special attention to the cross-cutting elements of partnerships, data, and accountability.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Available at </a:t>
            </a:r>
            <a:r>
              <a:rPr lang="en-US" sz="1800" u="sng" dirty="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2"/>
              </a:rPr>
              <a:t>https://unsdg.un.org/resources/mainstreaming-2030-agenda-sustainable-development-reference-guide-un-country-teams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solidFill>
                <a:srgbClr val="C00000"/>
              </a:solidFill>
            </a:endParaRPr>
          </a:p>
        </p:txBody>
      </p:sp>
    </p:spTree>
    <p:extLst>
      <p:ext uri="{BB962C8B-B14F-4D97-AF65-F5344CB8AC3E}">
        <p14:creationId xmlns:p14="http://schemas.microsoft.com/office/powerpoint/2010/main" val="282812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16270</TotalTime>
  <Words>4415</Words>
  <Application>Microsoft Office PowerPoint</Application>
  <PresentationFormat>Widescreen</PresentationFormat>
  <Paragraphs>503</Paragraphs>
  <Slides>47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 Unicode MS</vt:lpstr>
      <vt:lpstr>Aptos</vt:lpstr>
      <vt:lpstr>Arial</vt:lpstr>
      <vt:lpstr>Calibri</vt:lpstr>
      <vt:lpstr>Calibri Light</vt:lpstr>
      <vt:lpstr>Gill Sans MT</vt:lpstr>
      <vt:lpstr>Helvetica</vt:lpstr>
      <vt:lpstr>Lucida Sans</vt:lpstr>
      <vt:lpstr>Symbol</vt:lpstr>
      <vt:lpstr>Times New Roman</vt:lpstr>
      <vt:lpstr>Wingdings</vt:lpstr>
      <vt:lpstr>Office Theme</vt:lpstr>
      <vt:lpstr>PowerPoint Presentation</vt:lpstr>
      <vt:lpstr>GUIDANCE AREA</vt:lpstr>
      <vt:lpstr>PowerPoint Presentation</vt:lpstr>
      <vt:lpstr>Purpose</vt:lpstr>
      <vt:lpstr>Guidance and Experiences</vt:lpstr>
      <vt:lpstr>LDCs Entry Points and Actions</vt:lpstr>
      <vt:lpstr>Comparing the DPoA and the NDPs</vt:lpstr>
      <vt:lpstr>Tools for Assessing DPoA Progress and Alignment</vt:lpstr>
      <vt:lpstr>Tools for Assessing DPoA Progress and Alignment</vt:lpstr>
      <vt:lpstr>The Mainstreaming, Acceleration and Policy Support (MAPS) </vt:lpstr>
      <vt:lpstr>Tools for Assessing DPoA Progress and Alignment</vt:lpstr>
      <vt:lpstr>Tools for Assessing DPoA Progress and Alignment</vt:lpstr>
      <vt:lpstr> The IPRT </vt:lpstr>
      <vt:lpstr>IPRT Platform</vt:lpstr>
      <vt:lpstr>IPRT and the Alignment Index of Selected LDCs</vt:lpstr>
      <vt:lpstr>IPRT and the Alignment Index of Selected LDCs</vt:lpstr>
      <vt:lpstr>Sierra Leone</vt:lpstr>
      <vt:lpstr>Steps for Incorporating the DPoA into National Frameworks</vt:lpstr>
      <vt:lpstr>Steps for Incorporating the DPoA into National Frameworks</vt:lpstr>
      <vt:lpstr>Prioritized DPoA Targets and Indicators</vt:lpstr>
      <vt:lpstr>Steps in Aligning the NDPs and Policies with the DPoA</vt:lpstr>
      <vt:lpstr>Steps in Aligning the NDPs and Policies with the DPoA</vt:lpstr>
      <vt:lpstr>Mainstreaming the DPoA into National Development Plans (NDPs)</vt:lpstr>
      <vt:lpstr>Malawi’s National Development Plan (2021-2030) and the DPoA (2022-2031)</vt:lpstr>
      <vt:lpstr>PowerPoint Presentation</vt:lpstr>
      <vt:lpstr>PowerPoint Presentation</vt:lpstr>
      <vt:lpstr>PowerPoint Presentation</vt:lpstr>
      <vt:lpstr>PowerPoint Presentation</vt:lpstr>
      <vt:lpstr>Planning, Budgeting and Electoral Cycle of the Country</vt:lpstr>
      <vt:lpstr>Planning, Budgeting and Electoral Cycle of the Country</vt:lpstr>
      <vt:lpstr>Mainstreaming Pathways into Policy, Planning and Budgeting Process </vt:lpstr>
      <vt:lpstr>Checklist for Understanding the National Development Plan Processes</vt:lpstr>
      <vt:lpstr>Template of Matrix of Alignment of the DPoA (Table 2.8 of the Guidelines)  Focus Area I of the DPoA: Investing in people in least developed countries: eradicating poverty and building capacity to leave no one behind</vt:lpstr>
      <vt:lpstr>Demonstrating the Degree of Integration</vt:lpstr>
      <vt:lpstr>Demonstrating the Degree of Integration</vt:lpstr>
      <vt:lpstr>Demonstrating the Degree of Integration</vt:lpstr>
      <vt:lpstr>Demonstrating the Degree of Integration</vt:lpstr>
      <vt:lpstr>Fully and Partially Aligned Targets</vt:lpstr>
      <vt:lpstr>Experience in Mainstreaming the DPoA into the NDPs </vt:lpstr>
      <vt:lpstr>Experience in Mainstreaming the DPoA into the NDPs </vt:lpstr>
      <vt:lpstr>Mainstreaming the DPoA into the NDPs </vt:lpstr>
      <vt:lpstr>UN Support in Adapting the DPoA </vt:lpstr>
      <vt:lpstr>Mainstreaming the DPoA into CCA and CFs</vt:lpstr>
      <vt:lpstr>PowerPoint Presentation</vt:lpstr>
      <vt:lpstr>Group Work</vt:lpstr>
      <vt:lpstr>Group Work 1 </vt:lpstr>
      <vt:lpstr>Interactive Section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Abuja Presentation</dc:title>
  <dc:creator>Microsoft Office User</dc:creator>
  <cp:lastModifiedBy>Dr. Eric Akobeng</cp:lastModifiedBy>
  <cp:revision>232</cp:revision>
  <cp:lastPrinted>2024-05-24T04:57:32Z</cp:lastPrinted>
  <dcterms:created xsi:type="dcterms:W3CDTF">2023-07-13T07:55:46Z</dcterms:created>
  <dcterms:modified xsi:type="dcterms:W3CDTF">2024-07-24T00:20:47Z</dcterms:modified>
</cp:coreProperties>
</file>