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olors7.xml" ContentType="application/vnd.ms-office.chartcolorstyle+xml"/>
  <Override PartName="/ppt/notesMasters/notesMaster1.xml" ContentType="application/vnd.openxmlformats-officedocument.presentationml.notesMaster+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theme/theme1.xml" ContentType="application/vnd.openxmlformats-officedocument.theme+xml"/>
  <Override PartName="/ppt/charts/style9.xml" ContentType="application/vnd.ms-office.chartstyle+xml"/>
  <Override PartName="/ppt/charts/colors9.xml" ContentType="application/vnd.ms-office.chartcolorstyle+xml"/>
  <Override PartName="/ppt/theme/theme2.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7.xml" ContentType="application/vnd.ms-office.chartstyle+xml"/>
  <Override PartName="/ppt/charts/chart13.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68" r:id="rId3"/>
    <p:sldId id="414" r:id="rId4"/>
    <p:sldId id="269" r:id="rId5"/>
    <p:sldId id="270" r:id="rId6"/>
    <p:sldId id="271" r:id="rId7"/>
    <p:sldId id="610" r:id="rId8"/>
    <p:sldId id="612" r:id="rId9"/>
    <p:sldId id="613" r:id="rId10"/>
    <p:sldId id="614" r:id="rId11"/>
    <p:sldId id="279" r:id="rId12"/>
    <p:sldId id="278" r:id="rId13"/>
    <p:sldId id="281" r:id="rId14"/>
    <p:sldId id="282" r:id="rId15"/>
    <p:sldId id="283" r:id="rId16"/>
    <p:sldId id="607" r:id="rId17"/>
    <p:sldId id="609" r:id="rId18"/>
    <p:sldId id="608" r:id="rId19"/>
    <p:sldId id="417" r:id="rId20"/>
    <p:sldId id="2147473318" r:id="rId21"/>
    <p:sldId id="274" r:id="rId22"/>
    <p:sldId id="275" r:id="rId23"/>
    <p:sldId id="2147473319" r:id="rId24"/>
    <p:sldId id="277" r:id="rId25"/>
    <p:sldId id="615" r:id="rId26"/>
  </p:sldIdLst>
  <p:sldSz cx="19202400" cy="10801350"/>
  <p:notesSz cx="19202400" cy="10801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98" y="12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7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KAVALLARI\OneDrive%20-%20Food%20and%20Agriculture%20Organization\Documents\LLCD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unfao.sharepoint.com/sites/ESTD/Trade%20Team/Presentations/_2025/2025-03%20-%20Maximo%20LDCs,%20LLDCs,%20SIDS/LLCD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unfao.sharepoint.com/sites/ESTD/Trade%20Team/Presentations/_2025/2025-03%20-%20Maximo%20LDCs,%20LLDCs,%20SIDS/sids%201_new.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unfao.sharepoint.com/sites/ESTD/Trade%20Team/Presentations/_2025/2025-03%20-%20Maximo%20LDCs,%20LLDCs,%20SIDS/sids%201_new.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Olivier\Desktop\LDC%20future%20forum%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Olivier\Desktop\LDC%20future%20forum%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Olivier\Desktop\LDC%20future%20forum%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IOPT\OneDrive%20-%20Food%20and%20Agriculture%20Organization\Documents\FAO\Request\18%20March%202025%20-%20SIDS_LLDCs_LDCs\UN%20Comtrade%20WITS\LDCs%20-%20Partners\LDCs%20-%20Partners.csv"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unfao.sharepoint.com/sites/ESTD/Trade%20Team/Presentations/_2025/2025-03%20-%20Maximo%20LDCs,%20LLDCs,%20SIDS/LDCs%20-%20World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977602799650043"/>
          <c:y val="0.2278160542432196"/>
          <c:w val="0.77464063867016608"/>
          <c:h val="0.72125801983085447"/>
        </c:manualLayout>
      </c:layout>
      <c:barChart>
        <c:barDir val="bar"/>
        <c:grouping val="clustered"/>
        <c:varyColors val="0"/>
        <c:dLbls>
          <c:showLegendKey val="0"/>
          <c:showVal val="0"/>
          <c:showCatName val="0"/>
          <c:showSerName val="0"/>
          <c:showPercent val="0"/>
          <c:showBubbleSize val="0"/>
        </c:dLbls>
        <c:gapWidth val="182"/>
        <c:axId val="1239118640"/>
        <c:axId val="1239116720"/>
      </c:barChart>
      <c:catAx>
        <c:axId val="123911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9116720"/>
        <c:crosses val="autoZero"/>
        <c:auto val="0"/>
        <c:lblAlgn val="ctr"/>
        <c:lblOffset val="100"/>
        <c:tickLblSkip val="2"/>
        <c:noMultiLvlLbl val="0"/>
      </c:catAx>
      <c:valAx>
        <c:axId val="1239116720"/>
        <c:scaling>
          <c:orientation val="minMax"/>
          <c:max val="90"/>
          <c:min val="0"/>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9118640"/>
        <c:crosses val="autoZero"/>
        <c:crossBetween val="midCat"/>
        <c:majorUnit val="10"/>
        <c:min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transposed!$C$32</c:f>
              <c:strCache>
                <c:ptCount val="1"/>
                <c:pt idx="0">
                  <c:v>exports</c:v>
                </c:pt>
              </c:strCache>
            </c:strRef>
          </c:tx>
          <c:spPr>
            <a:solidFill>
              <a:schemeClr val="accent1"/>
            </a:solidFill>
            <a:ln>
              <a:noFill/>
            </a:ln>
            <a:effectLst/>
          </c:spPr>
          <c:invertIfNegative val="0"/>
          <c:cat>
            <c:strRef>
              <c:f>transposed!$B$33:$B$38</c:f>
              <c:strCache>
                <c:ptCount val="6"/>
                <c:pt idx="0">
                  <c:v>Meat and dairy</c:v>
                </c:pt>
                <c:pt idx="1">
                  <c:v>Fruit and vegetables</c:v>
                </c:pt>
                <c:pt idx="2">
                  <c:v>Cereals</c:v>
                </c:pt>
                <c:pt idx="3">
                  <c:v>Oilseeds</c:v>
                </c:pt>
                <c:pt idx="4">
                  <c:v>Vegetable oils and fats</c:v>
                </c:pt>
                <c:pt idx="5">
                  <c:v>Processed food</c:v>
                </c:pt>
              </c:strCache>
            </c:strRef>
          </c:cat>
          <c:val>
            <c:numRef>
              <c:f>transposed!$C$33:$C$38</c:f>
              <c:numCache>
                <c:formatCode>_-* #,##0_-;\-* #,##0_-;_-* "-"??_-;_-@_-</c:formatCode>
                <c:ptCount val="6"/>
                <c:pt idx="0">
                  <c:v>1885243.919</c:v>
                </c:pt>
                <c:pt idx="1">
                  <c:v>2527243.9170000004</c:v>
                </c:pt>
                <c:pt idx="2">
                  <c:v>2628973.0285</c:v>
                </c:pt>
                <c:pt idx="3">
                  <c:v>3407662.3159999996</c:v>
                </c:pt>
                <c:pt idx="4">
                  <c:v>1766941.8618333333</c:v>
                </c:pt>
                <c:pt idx="5">
                  <c:v>1410173.1161666666</c:v>
                </c:pt>
              </c:numCache>
            </c:numRef>
          </c:val>
          <c:extLst>
            <c:ext xmlns:c16="http://schemas.microsoft.com/office/drawing/2014/chart" uri="{C3380CC4-5D6E-409C-BE32-E72D297353CC}">
              <c16:uniqueId val="{00000000-1006-461E-89A0-8D8FB4E2121F}"/>
            </c:ext>
          </c:extLst>
        </c:ser>
        <c:ser>
          <c:idx val="1"/>
          <c:order val="1"/>
          <c:tx>
            <c:strRef>
              <c:f>transposed!$D$32</c:f>
              <c:strCache>
                <c:ptCount val="1"/>
                <c:pt idx="0">
                  <c:v>imports</c:v>
                </c:pt>
              </c:strCache>
            </c:strRef>
          </c:tx>
          <c:spPr>
            <a:solidFill>
              <a:schemeClr val="accent2"/>
            </a:solidFill>
            <a:ln>
              <a:noFill/>
            </a:ln>
            <a:effectLst/>
          </c:spPr>
          <c:invertIfNegative val="0"/>
          <c:cat>
            <c:strRef>
              <c:f>transposed!$B$33:$B$38</c:f>
              <c:strCache>
                <c:ptCount val="6"/>
                <c:pt idx="0">
                  <c:v>Meat and dairy</c:v>
                </c:pt>
                <c:pt idx="1">
                  <c:v>Fruit and vegetables</c:v>
                </c:pt>
                <c:pt idx="2">
                  <c:v>Cereals</c:v>
                </c:pt>
                <c:pt idx="3">
                  <c:v>Oilseeds</c:v>
                </c:pt>
                <c:pt idx="4">
                  <c:v>Vegetable oils and fats</c:v>
                </c:pt>
                <c:pt idx="5">
                  <c:v>Processed food</c:v>
                </c:pt>
              </c:strCache>
            </c:strRef>
          </c:cat>
          <c:val>
            <c:numRef>
              <c:f>transposed!$D$33:$D$38</c:f>
              <c:numCache>
                <c:formatCode>_-* #,##0_-;\-* #,##0_-;_-* "-"??_-;_-@_-</c:formatCode>
                <c:ptCount val="6"/>
                <c:pt idx="0">
                  <c:v>-1704262.2286666664</c:v>
                </c:pt>
                <c:pt idx="1">
                  <c:v>-1856776.7431666665</c:v>
                </c:pt>
                <c:pt idx="2">
                  <c:v>-3074878.9131666664</c:v>
                </c:pt>
                <c:pt idx="3">
                  <c:v>-515398.96900000004</c:v>
                </c:pt>
                <c:pt idx="4">
                  <c:v>-2393626.5888333335</c:v>
                </c:pt>
                <c:pt idx="5">
                  <c:v>-3894650.9945</c:v>
                </c:pt>
              </c:numCache>
            </c:numRef>
          </c:val>
          <c:extLst>
            <c:ext xmlns:c16="http://schemas.microsoft.com/office/drawing/2014/chart" uri="{C3380CC4-5D6E-409C-BE32-E72D297353CC}">
              <c16:uniqueId val="{00000001-1006-461E-89A0-8D8FB4E2121F}"/>
            </c:ext>
          </c:extLst>
        </c:ser>
        <c:dLbls>
          <c:showLegendKey val="0"/>
          <c:showVal val="0"/>
          <c:showCatName val="0"/>
          <c:showSerName val="0"/>
          <c:showPercent val="0"/>
          <c:showBubbleSize val="0"/>
        </c:dLbls>
        <c:gapWidth val="150"/>
        <c:overlap val="100"/>
        <c:axId val="509067888"/>
        <c:axId val="509066448"/>
      </c:barChart>
      <c:catAx>
        <c:axId val="509067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509066448"/>
        <c:crosses val="autoZero"/>
        <c:auto val="1"/>
        <c:lblAlgn val="ctr"/>
        <c:lblOffset val="100"/>
        <c:noMultiLvlLbl val="0"/>
      </c:catAx>
      <c:valAx>
        <c:axId val="509066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million USD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9067888"/>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r>
              <a:rPr lang="en-US" sz="1000" b="1">
                <a:solidFill>
                  <a:schemeClr val="tx1"/>
                </a:solidFill>
              </a:rPr>
              <a:t>Main import partners, average 2017-2022</a:t>
            </a:r>
          </a:p>
        </c:rich>
      </c:tx>
      <c:layout>
        <c:manualLayout>
          <c:xMode val="edge"/>
          <c:yMode val="edge"/>
          <c:x val="0.33138312749311416"/>
          <c:y val="1.2663268080388155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imports!$BD$4:$BD$8</c:f>
              <c:strCache>
                <c:ptCount val="5"/>
                <c:pt idx="0">
                  <c:v>Russian Federation</c:v>
                </c:pt>
                <c:pt idx="1">
                  <c:v>India</c:v>
                </c:pt>
                <c:pt idx="2">
                  <c:v>South Africa</c:v>
                </c:pt>
                <c:pt idx="3">
                  <c:v>Brazil</c:v>
                </c:pt>
                <c:pt idx="4">
                  <c:v>Ukraine</c:v>
                </c:pt>
              </c:strCache>
            </c:strRef>
          </c:cat>
          <c:val>
            <c:numRef>
              <c:f>imports!$BE$4:$BE$8</c:f>
              <c:numCache>
                <c:formatCode>General</c:formatCode>
                <c:ptCount val="5"/>
                <c:pt idx="0">
                  <c:v>0.18445170023799301</c:v>
                </c:pt>
                <c:pt idx="1">
                  <c:v>8.6638154128538702E-2</c:v>
                </c:pt>
                <c:pt idx="2">
                  <c:v>6.1995870049297297E-2</c:v>
                </c:pt>
                <c:pt idx="3">
                  <c:v>5.3256230639892599E-2</c:v>
                </c:pt>
                <c:pt idx="4">
                  <c:v>4.4300143698365699E-2</c:v>
                </c:pt>
              </c:numCache>
            </c:numRef>
          </c:val>
          <c:extLst>
            <c:ext xmlns:c16="http://schemas.microsoft.com/office/drawing/2014/chart" uri="{C3380CC4-5D6E-409C-BE32-E72D297353CC}">
              <c16:uniqueId val="{00000000-D4C1-402D-8294-7D3118AFE4B9}"/>
            </c:ext>
          </c:extLst>
        </c:ser>
        <c:dLbls>
          <c:showLegendKey val="0"/>
          <c:showVal val="0"/>
          <c:showCatName val="0"/>
          <c:showSerName val="0"/>
          <c:showPercent val="0"/>
          <c:showBubbleSize val="0"/>
        </c:dLbls>
        <c:gapWidth val="182"/>
        <c:axId val="505025712"/>
        <c:axId val="505026672"/>
      </c:barChart>
      <c:catAx>
        <c:axId val="505025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5026672"/>
        <c:crosses val="autoZero"/>
        <c:auto val="1"/>
        <c:lblAlgn val="ctr"/>
        <c:lblOffset val="100"/>
        <c:noMultiLvlLbl val="0"/>
      </c:catAx>
      <c:valAx>
        <c:axId val="50502667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5025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Sheet1!$C$34</c:f>
              <c:strCache>
                <c:ptCount val="1"/>
                <c:pt idx="0">
                  <c:v>exports</c:v>
                </c:pt>
              </c:strCache>
            </c:strRef>
          </c:tx>
          <c:spPr>
            <a:solidFill>
              <a:schemeClr val="accent1"/>
            </a:solidFill>
            <a:ln>
              <a:noFill/>
            </a:ln>
            <a:effectLst/>
          </c:spPr>
          <c:invertIfNegative val="0"/>
          <c:cat>
            <c:strRef>
              <c:f>Sheet1!$B$35:$B$41</c:f>
              <c:strCache>
                <c:ptCount val="7"/>
                <c:pt idx="0">
                  <c:v>Meat</c:v>
                </c:pt>
                <c:pt idx="1">
                  <c:v>Dairy</c:v>
                </c:pt>
                <c:pt idx="2">
                  <c:v>Fish and aquatic products</c:v>
                </c:pt>
                <c:pt idx="3">
                  <c:v>Cereals</c:v>
                </c:pt>
                <c:pt idx="4">
                  <c:v>Fruit and vegetables</c:v>
                </c:pt>
                <c:pt idx="5">
                  <c:v>Vegetable oils and fats</c:v>
                </c:pt>
                <c:pt idx="6">
                  <c:v>Beverages</c:v>
                </c:pt>
              </c:strCache>
            </c:strRef>
          </c:cat>
          <c:val>
            <c:numRef>
              <c:f>Sheet1!$C$35:$C$41</c:f>
              <c:numCache>
                <c:formatCode>_(* #,##0_);_(* \(#,##0\);_(* "-"??_);_(@_)</c:formatCode>
                <c:ptCount val="7"/>
                <c:pt idx="0">
                  <c:v>16184.781833333336</c:v>
                </c:pt>
                <c:pt idx="1">
                  <c:v>37744.003333333334</c:v>
                </c:pt>
                <c:pt idx="2">
                  <c:v>715369.18116666668</c:v>
                </c:pt>
                <c:pt idx="3">
                  <c:v>264865.51166666666</c:v>
                </c:pt>
                <c:pt idx="4">
                  <c:v>553792.80999999994</c:v>
                </c:pt>
                <c:pt idx="5">
                  <c:v>397524.24599999998</c:v>
                </c:pt>
                <c:pt idx="6">
                  <c:v>654701.6301666667</c:v>
                </c:pt>
              </c:numCache>
            </c:numRef>
          </c:val>
          <c:extLst>
            <c:ext xmlns:c16="http://schemas.microsoft.com/office/drawing/2014/chart" uri="{C3380CC4-5D6E-409C-BE32-E72D297353CC}">
              <c16:uniqueId val="{00000000-1719-46D2-A871-7992A4B1F16D}"/>
            </c:ext>
          </c:extLst>
        </c:ser>
        <c:ser>
          <c:idx val="1"/>
          <c:order val="1"/>
          <c:tx>
            <c:strRef>
              <c:f>Sheet1!$D$34</c:f>
              <c:strCache>
                <c:ptCount val="1"/>
                <c:pt idx="0">
                  <c:v>imports</c:v>
                </c:pt>
              </c:strCache>
            </c:strRef>
          </c:tx>
          <c:spPr>
            <a:solidFill>
              <a:schemeClr val="accent2"/>
            </a:solidFill>
            <a:ln>
              <a:noFill/>
            </a:ln>
            <a:effectLst/>
          </c:spPr>
          <c:invertIfNegative val="0"/>
          <c:cat>
            <c:strRef>
              <c:f>Sheet1!$B$35:$B$41</c:f>
              <c:strCache>
                <c:ptCount val="7"/>
                <c:pt idx="0">
                  <c:v>Meat</c:v>
                </c:pt>
                <c:pt idx="1">
                  <c:v>Dairy</c:v>
                </c:pt>
                <c:pt idx="2">
                  <c:v>Fish and aquatic products</c:v>
                </c:pt>
                <c:pt idx="3">
                  <c:v>Cereals</c:v>
                </c:pt>
                <c:pt idx="4">
                  <c:v>Fruit and vegetables</c:v>
                </c:pt>
                <c:pt idx="5">
                  <c:v>Vegetable oils and fats</c:v>
                </c:pt>
                <c:pt idx="6">
                  <c:v>Beverages</c:v>
                </c:pt>
              </c:strCache>
            </c:strRef>
          </c:cat>
          <c:val>
            <c:numRef>
              <c:f>Sheet1!$D$35:$D$41</c:f>
              <c:numCache>
                <c:formatCode>_(* #,##0_);_(* \(#,##0\);_(* "-"??_);_(@_)</c:formatCode>
                <c:ptCount val="7"/>
                <c:pt idx="0">
                  <c:v>-1059849.8283333334</c:v>
                </c:pt>
                <c:pt idx="1">
                  <c:v>-921078.35</c:v>
                </c:pt>
                <c:pt idx="2">
                  <c:v>-741647.10566666676</c:v>
                </c:pt>
                <c:pt idx="3">
                  <c:v>-1685016.977</c:v>
                </c:pt>
                <c:pt idx="4">
                  <c:v>-677277.78383333341</c:v>
                </c:pt>
                <c:pt idx="5">
                  <c:v>-719572.61333333328</c:v>
                </c:pt>
                <c:pt idx="6">
                  <c:v>-826751.05233333341</c:v>
                </c:pt>
              </c:numCache>
            </c:numRef>
          </c:val>
          <c:extLst>
            <c:ext xmlns:c16="http://schemas.microsoft.com/office/drawing/2014/chart" uri="{C3380CC4-5D6E-409C-BE32-E72D297353CC}">
              <c16:uniqueId val="{00000001-1719-46D2-A871-7992A4B1F16D}"/>
            </c:ext>
          </c:extLst>
        </c:ser>
        <c:dLbls>
          <c:showLegendKey val="0"/>
          <c:showVal val="0"/>
          <c:showCatName val="0"/>
          <c:showSerName val="0"/>
          <c:showPercent val="0"/>
          <c:showBubbleSize val="0"/>
        </c:dLbls>
        <c:gapWidth val="150"/>
        <c:overlap val="100"/>
        <c:axId val="2014617344"/>
        <c:axId val="2014619744"/>
      </c:barChart>
      <c:catAx>
        <c:axId val="20146173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14619744"/>
        <c:crosses val="autoZero"/>
        <c:auto val="1"/>
        <c:lblAlgn val="ctr"/>
        <c:lblOffset val="100"/>
        <c:noMultiLvlLbl val="0"/>
      </c:catAx>
      <c:valAx>
        <c:axId val="2014619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million USD</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14617344"/>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r>
              <a:rPr lang="en-US" sz="1000" b="1">
                <a:solidFill>
                  <a:sysClr val="windowText" lastClr="000000"/>
                </a:solidFill>
              </a:rPr>
              <a:t>Main import partners, average 2017-2022</a:t>
            </a:r>
          </a:p>
        </c:rich>
      </c:tx>
      <c:layout>
        <c:manualLayout>
          <c:xMode val="edge"/>
          <c:yMode val="edge"/>
          <c:x val="0.30982633420822397"/>
          <c:y val="9.2592592592592587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Sheet2!$V$10:$V$14</c:f>
              <c:strCache>
                <c:ptCount val="5"/>
                <c:pt idx="0">
                  <c:v>United States</c:v>
                </c:pt>
                <c:pt idx="1">
                  <c:v>Brazil</c:v>
                </c:pt>
                <c:pt idx="2">
                  <c:v>Argentina</c:v>
                </c:pt>
                <c:pt idx="3">
                  <c:v>Spain</c:v>
                </c:pt>
                <c:pt idx="4">
                  <c:v>Australia</c:v>
                </c:pt>
              </c:strCache>
            </c:strRef>
          </c:cat>
          <c:val>
            <c:numRef>
              <c:f>Sheet2!$W$10:$W$14</c:f>
              <c:numCache>
                <c:formatCode>General</c:formatCode>
                <c:ptCount val="5"/>
                <c:pt idx="0">
                  <c:v>0.27152992288797001</c:v>
                </c:pt>
                <c:pt idx="1">
                  <c:v>4.9034796377041702E-2</c:v>
                </c:pt>
                <c:pt idx="2">
                  <c:v>4.6719802849553897E-2</c:v>
                </c:pt>
                <c:pt idx="3">
                  <c:v>4.0488984395601002E-2</c:v>
                </c:pt>
                <c:pt idx="4">
                  <c:v>3.9557734979170998E-2</c:v>
                </c:pt>
              </c:numCache>
            </c:numRef>
          </c:val>
          <c:extLst>
            <c:ext xmlns:c16="http://schemas.microsoft.com/office/drawing/2014/chart" uri="{C3380CC4-5D6E-409C-BE32-E72D297353CC}">
              <c16:uniqueId val="{00000000-6564-43CF-BE43-0060E7ED3447}"/>
            </c:ext>
          </c:extLst>
        </c:ser>
        <c:dLbls>
          <c:showLegendKey val="0"/>
          <c:showVal val="0"/>
          <c:showCatName val="0"/>
          <c:showSerName val="0"/>
          <c:showPercent val="0"/>
          <c:showBubbleSize val="0"/>
        </c:dLbls>
        <c:gapWidth val="182"/>
        <c:axId val="2011893488"/>
        <c:axId val="2011895408"/>
      </c:barChart>
      <c:catAx>
        <c:axId val="20118934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11895408"/>
        <c:crosses val="autoZero"/>
        <c:auto val="1"/>
        <c:lblAlgn val="ctr"/>
        <c:lblOffset val="100"/>
        <c:noMultiLvlLbl val="0"/>
      </c:catAx>
      <c:valAx>
        <c:axId val="201189540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11893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558671904505714E-2"/>
          <c:y val="7.1568814132122516E-2"/>
          <c:w val="0.88819245727448326"/>
          <c:h val="0.72772429932115557"/>
        </c:manualLayout>
      </c:layout>
      <c:barChart>
        <c:barDir val="col"/>
        <c:grouping val="clustered"/>
        <c:varyColors val="0"/>
        <c:ser>
          <c:idx val="0"/>
          <c:order val="0"/>
          <c:tx>
            <c:strRef>
              <c:f>Sheet1!$C$1</c:f>
              <c:strCache>
                <c:ptCount val="1"/>
                <c:pt idx="0">
                  <c:v>Extreme Poverty rate, %</c:v>
                </c:pt>
              </c:strCache>
            </c:strRef>
          </c:tx>
          <c:spPr>
            <a:solidFill>
              <a:schemeClr val="accent1"/>
            </a:solidFill>
            <a:ln>
              <a:noFill/>
            </a:ln>
            <a:effectLst/>
          </c:spPr>
          <c:invertIfNegative val="0"/>
          <c:cat>
            <c:strRef>
              <c:f>Sheet1!$B$2:$B$19</c:f>
              <c:strCache>
                <c:ptCount val="18"/>
                <c:pt idx="0">
                  <c:v>Congo, Dem. Rep.</c:v>
                </c:pt>
                <c:pt idx="1">
                  <c:v>Malawi</c:v>
                </c:pt>
                <c:pt idx="2">
                  <c:v>Zambia</c:v>
                </c:pt>
                <c:pt idx="3">
                  <c:v>Burundi</c:v>
                </c:pt>
                <c:pt idx="4">
                  <c:v>Niger</c:v>
                </c:pt>
                <c:pt idx="5">
                  <c:v>Tanzania</c:v>
                </c:pt>
                <c:pt idx="6">
                  <c:v>Uganda</c:v>
                </c:pt>
                <c:pt idx="7">
                  <c:v>Angola</c:v>
                </c:pt>
                <c:pt idx="8">
                  <c:v>Togo</c:v>
                </c:pt>
                <c:pt idx="9">
                  <c:v>Sierra Leone</c:v>
                </c:pt>
                <c:pt idx="10">
                  <c:v>Guinea-Bissau</c:v>
                </c:pt>
                <c:pt idx="11">
                  <c:v>Burkina Faso</c:v>
                </c:pt>
                <c:pt idx="12">
                  <c:v>Mali</c:v>
                </c:pt>
                <c:pt idx="13">
                  <c:v>Guinea</c:v>
                </c:pt>
                <c:pt idx="14">
                  <c:v>Benin</c:v>
                </c:pt>
                <c:pt idx="15">
                  <c:v>Mauritania</c:v>
                </c:pt>
                <c:pt idx="16">
                  <c:v>Bangladesh</c:v>
                </c:pt>
                <c:pt idx="17">
                  <c:v>Nepal</c:v>
                </c:pt>
              </c:strCache>
            </c:strRef>
          </c:cat>
          <c:val>
            <c:numRef>
              <c:f>Sheet1!$C$2:$C$19</c:f>
              <c:numCache>
                <c:formatCode>0.0</c:formatCode>
                <c:ptCount val="18"/>
                <c:pt idx="0">
                  <c:v>78.942011279500008</c:v>
                </c:pt>
                <c:pt idx="1">
                  <c:v>70.060598738699994</c:v>
                </c:pt>
                <c:pt idx="2">
                  <c:v>64.349749769900001</c:v>
                </c:pt>
                <c:pt idx="3">
                  <c:v>62.065760387600001</c:v>
                </c:pt>
                <c:pt idx="4">
                  <c:v>50.613816970000002</c:v>
                </c:pt>
                <c:pt idx="5">
                  <c:v>44.949322843400005</c:v>
                </c:pt>
                <c:pt idx="6">
                  <c:v>42.115632382899996</c:v>
                </c:pt>
                <c:pt idx="7">
                  <c:v>31.1220062314</c:v>
                </c:pt>
                <c:pt idx="8">
                  <c:v>26.591829254100002</c:v>
                </c:pt>
                <c:pt idx="9">
                  <c:v>26.0620341212</c:v>
                </c:pt>
                <c:pt idx="10">
                  <c:v>25.962856405500002</c:v>
                </c:pt>
                <c:pt idx="11">
                  <c:v>25.277073054100001</c:v>
                </c:pt>
                <c:pt idx="12">
                  <c:v>20.849255404600001</c:v>
                </c:pt>
                <c:pt idx="13">
                  <c:v>13.820099517100001</c:v>
                </c:pt>
                <c:pt idx="14">
                  <c:v>12.723278582700001</c:v>
                </c:pt>
                <c:pt idx="15">
                  <c:v>5.3546729729999996</c:v>
                </c:pt>
                <c:pt idx="16">
                  <c:v>5.0084958731000002</c:v>
                </c:pt>
                <c:pt idx="17">
                  <c:v>0.36659857730000001</c:v>
                </c:pt>
              </c:numCache>
            </c:numRef>
          </c:val>
          <c:extLst>
            <c:ext xmlns:c16="http://schemas.microsoft.com/office/drawing/2014/chart" uri="{C3380CC4-5D6E-409C-BE32-E72D297353CC}">
              <c16:uniqueId val="{00000000-35B2-4D14-B2E2-3340388760EA}"/>
            </c:ext>
          </c:extLst>
        </c:ser>
        <c:ser>
          <c:idx val="1"/>
          <c:order val="1"/>
          <c:tx>
            <c:strRef>
              <c:f>Sheet1!$D$1</c:f>
              <c:strCache>
                <c:ptCount val="1"/>
                <c:pt idx="0">
                  <c:v>Multidimensional Poverty Rate, %</c:v>
                </c:pt>
              </c:strCache>
            </c:strRef>
          </c:tx>
          <c:spPr>
            <a:solidFill>
              <a:srgbClr val="C00000"/>
            </a:solidFill>
            <a:ln>
              <a:noFill/>
            </a:ln>
            <a:effectLst/>
          </c:spPr>
          <c:invertIfNegative val="0"/>
          <c:cat>
            <c:strRef>
              <c:f>Sheet1!$B$2:$B$19</c:f>
              <c:strCache>
                <c:ptCount val="18"/>
                <c:pt idx="0">
                  <c:v>Congo, Dem. Rep.</c:v>
                </c:pt>
                <c:pt idx="1">
                  <c:v>Malawi</c:v>
                </c:pt>
                <c:pt idx="2">
                  <c:v>Zambia</c:v>
                </c:pt>
                <c:pt idx="3">
                  <c:v>Burundi</c:v>
                </c:pt>
                <c:pt idx="4">
                  <c:v>Niger</c:v>
                </c:pt>
                <c:pt idx="5">
                  <c:v>Tanzania</c:v>
                </c:pt>
                <c:pt idx="6">
                  <c:v>Uganda</c:v>
                </c:pt>
                <c:pt idx="7">
                  <c:v>Angola</c:v>
                </c:pt>
                <c:pt idx="8">
                  <c:v>Togo</c:v>
                </c:pt>
                <c:pt idx="9">
                  <c:v>Sierra Leone</c:v>
                </c:pt>
                <c:pt idx="10">
                  <c:v>Guinea-Bissau</c:v>
                </c:pt>
                <c:pt idx="11">
                  <c:v>Burkina Faso</c:v>
                </c:pt>
                <c:pt idx="12">
                  <c:v>Mali</c:v>
                </c:pt>
                <c:pt idx="13">
                  <c:v>Guinea</c:v>
                </c:pt>
                <c:pt idx="14">
                  <c:v>Benin</c:v>
                </c:pt>
                <c:pt idx="15">
                  <c:v>Mauritania</c:v>
                </c:pt>
                <c:pt idx="16">
                  <c:v>Bangladesh</c:v>
                </c:pt>
                <c:pt idx="17">
                  <c:v>Nepal</c:v>
                </c:pt>
              </c:strCache>
            </c:strRef>
          </c:cat>
          <c:val>
            <c:numRef>
              <c:f>Sheet1!$D$2:$D$19</c:f>
              <c:numCache>
                <c:formatCode>General</c:formatCode>
                <c:ptCount val="18"/>
                <c:pt idx="0">
                  <c:v>83.6</c:v>
                </c:pt>
                <c:pt idx="1">
                  <c:v>78.3</c:v>
                </c:pt>
                <c:pt idx="2">
                  <c:v>66.5</c:v>
                </c:pt>
                <c:pt idx="3">
                  <c:v>79.2</c:v>
                </c:pt>
                <c:pt idx="4">
                  <c:v>78</c:v>
                </c:pt>
                <c:pt idx="5">
                  <c:v>54.6</c:v>
                </c:pt>
                <c:pt idx="6">
                  <c:v>52.2</c:v>
                </c:pt>
                <c:pt idx="7">
                  <c:v>47.2</c:v>
                </c:pt>
                <c:pt idx="8">
                  <c:v>43.9</c:v>
                </c:pt>
                <c:pt idx="9">
                  <c:v>54</c:v>
                </c:pt>
                <c:pt idx="10">
                  <c:v>38.700000000000003</c:v>
                </c:pt>
                <c:pt idx="11">
                  <c:v>53</c:v>
                </c:pt>
                <c:pt idx="12">
                  <c:v>51.3</c:v>
                </c:pt>
                <c:pt idx="13">
                  <c:v>51.7</c:v>
                </c:pt>
                <c:pt idx="14">
                  <c:v>45.4</c:v>
                </c:pt>
                <c:pt idx="15">
                  <c:v>42.4</c:v>
                </c:pt>
                <c:pt idx="16">
                  <c:v>6.6</c:v>
                </c:pt>
                <c:pt idx="17">
                  <c:v>2.2000000000000002</c:v>
                </c:pt>
              </c:numCache>
            </c:numRef>
          </c:val>
          <c:extLst>
            <c:ext xmlns:c16="http://schemas.microsoft.com/office/drawing/2014/chart" uri="{C3380CC4-5D6E-409C-BE32-E72D297353CC}">
              <c16:uniqueId val="{00000001-35B2-4D14-B2E2-3340388760EA}"/>
            </c:ext>
          </c:extLst>
        </c:ser>
        <c:dLbls>
          <c:showLegendKey val="0"/>
          <c:showVal val="0"/>
          <c:showCatName val="0"/>
          <c:showSerName val="0"/>
          <c:showPercent val="0"/>
          <c:showBubbleSize val="0"/>
        </c:dLbls>
        <c:gapWidth val="217"/>
        <c:axId val="1902344799"/>
        <c:axId val="1902345759"/>
      </c:barChart>
      <c:catAx>
        <c:axId val="1902344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2345759"/>
        <c:crosses val="autoZero"/>
        <c:auto val="1"/>
        <c:lblAlgn val="ctr"/>
        <c:lblOffset val="100"/>
        <c:noMultiLvlLbl val="0"/>
      </c:catAx>
      <c:valAx>
        <c:axId val="1902345759"/>
        <c:scaling>
          <c:orientation val="minMax"/>
          <c:max val="9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2344799"/>
        <c:crosses val="autoZero"/>
        <c:crossBetween val="between"/>
        <c:majorUnit val="20"/>
        <c:min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Sheet6!$E$1</c:f>
              <c:strCache>
                <c:ptCount val="1"/>
                <c:pt idx="0">
                  <c:v>Poverty rate, %</c:v>
                </c:pt>
              </c:strCache>
            </c:strRef>
          </c:tx>
          <c:spPr>
            <a:solidFill>
              <a:schemeClr val="accent1"/>
            </a:solidFill>
            <a:ln>
              <a:noFill/>
            </a:ln>
            <a:effectLst/>
          </c:spPr>
          <c:invertIfNegative val="0"/>
          <c:cat>
            <c:strRef>
              <c:f>Sheet6!$D$2:$D$32</c:f>
              <c:strCache>
                <c:ptCount val="31"/>
                <c:pt idx="0">
                  <c:v>Malawi</c:v>
                </c:pt>
                <c:pt idx="1">
                  <c:v>South Sudan</c:v>
                </c:pt>
                <c:pt idx="2">
                  <c:v>Central African Republic</c:v>
                </c:pt>
                <c:pt idx="3">
                  <c:v>Zambia</c:v>
                </c:pt>
                <c:pt idx="4">
                  <c:v>Burundi</c:v>
                </c:pt>
                <c:pt idx="5">
                  <c:v>Rwanda</c:v>
                </c:pt>
                <c:pt idx="6">
                  <c:v>Niger</c:v>
                </c:pt>
                <c:pt idx="7">
                  <c:v>Turkmenistan</c:v>
                </c:pt>
                <c:pt idx="8">
                  <c:v>Uganda</c:v>
                </c:pt>
                <c:pt idx="9">
                  <c:v>Zimbabwe</c:v>
                </c:pt>
                <c:pt idx="10">
                  <c:v>Eswatini</c:v>
                </c:pt>
                <c:pt idx="11">
                  <c:v>Lesotho</c:v>
                </c:pt>
                <c:pt idx="12">
                  <c:v>Chad</c:v>
                </c:pt>
                <c:pt idx="13">
                  <c:v>Ethiopia</c:v>
                </c:pt>
                <c:pt idx="14">
                  <c:v>Burkina Faso</c:v>
                </c:pt>
                <c:pt idx="15">
                  <c:v>Mali</c:v>
                </c:pt>
                <c:pt idx="16">
                  <c:v>Botswana</c:v>
                </c:pt>
                <c:pt idx="17">
                  <c:v>Nepal</c:v>
                </c:pt>
                <c:pt idx="18">
                  <c:v>Lao PDR</c:v>
                </c:pt>
                <c:pt idx="19">
                  <c:v>Tajikistan</c:v>
                </c:pt>
                <c:pt idx="20">
                  <c:v>North Macedonia</c:v>
                </c:pt>
                <c:pt idx="21">
                  <c:v>Uzbekistan</c:v>
                </c:pt>
                <c:pt idx="22">
                  <c:v>Bolivia</c:v>
                </c:pt>
                <c:pt idx="23">
                  <c:v>Paraguay</c:v>
                </c:pt>
                <c:pt idx="24">
                  <c:v>Armenia</c:v>
                </c:pt>
                <c:pt idx="25">
                  <c:v>Kyrgyz Republic</c:v>
                </c:pt>
                <c:pt idx="26">
                  <c:v>Mongolia</c:v>
                </c:pt>
                <c:pt idx="27">
                  <c:v>Kazakhstan</c:v>
                </c:pt>
                <c:pt idx="28">
                  <c:v>Bhutan</c:v>
                </c:pt>
                <c:pt idx="29">
                  <c:v>Azerbaijan</c:v>
                </c:pt>
                <c:pt idx="30">
                  <c:v>Moldova</c:v>
                </c:pt>
              </c:strCache>
            </c:strRef>
          </c:cat>
          <c:val>
            <c:numRef>
              <c:f>Sheet6!$E$2:$E$32</c:f>
              <c:numCache>
                <c:formatCode>General</c:formatCode>
                <c:ptCount val="31"/>
                <c:pt idx="0">
                  <c:v>70.060598738699994</c:v>
                </c:pt>
                <c:pt idx="1">
                  <c:v>67.327265410300001</c:v>
                </c:pt>
                <c:pt idx="2">
                  <c:v>65.666509854899999</c:v>
                </c:pt>
                <c:pt idx="3">
                  <c:v>64.349749769900001</c:v>
                </c:pt>
                <c:pt idx="4">
                  <c:v>62.065760387600001</c:v>
                </c:pt>
                <c:pt idx="5">
                  <c:v>52.005393400400003</c:v>
                </c:pt>
                <c:pt idx="6">
                  <c:v>50.613816970000002</c:v>
                </c:pt>
                <c:pt idx="7">
                  <c:v>43.115105540900004</c:v>
                </c:pt>
                <c:pt idx="8">
                  <c:v>42.115632382899996</c:v>
                </c:pt>
                <c:pt idx="9">
                  <c:v>39.754533228200003</c:v>
                </c:pt>
                <c:pt idx="10">
                  <c:v>36.0798469645</c:v>
                </c:pt>
                <c:pt idx="11">
                  <c:v>32.399910993600002</c:v>
                </c:pt>
                <c:pt idx="12">
                  <c:v>30.845235271499998</c:v>
                </c:pt>
                <c:pt idx="13">
                  <c:v>26.984605665700002</c:v>
                </c:pt>
                <c:pt idx="14">
                  <c:v>25.277073054100001</c:v>
                </c:pt>
                <c:pt idx="15">
                  <c:v>20.849255404600001</c:v>
                </c:pt>
                <c:pt idx="16">
                  <c:v>15.426242030199999</c:v>
                </c:pt>
                <c:pt idx="17">
                  <c:v>8.1999999999999993</c:v>
                </c:pt>
                <c:pt idx="18">
                  <c:v>7.1383628288999992</c:v>
                </c:pt>
                <c:pt idx="19">
                  <c:v>6.1145291409999993</c:v>
                </c:pt>
                <c:pt idx="20">
                  <c:v>2.6633504382999997</c:v>
                </c:pt>
                <c:pt idx="21">
                  <c:v>2.2530923998999999</c:v>
                </c:pt>
                <c:pt idx="22">
                  <c:v>1.9645011375000001</c:v>
                </c:pt>
                <c:pt idx="23">
                  <c:v>1.3295584113999999</c:v>
                </c:pt>
                <c:pt idx="24">
                  <c:v>0.78107825139999998</c:v>
                </c:pt>
                <c:pt idx="25">
                  <c:v>0.31051715529999996</c:v>
                </c:pt>
                <c:pt idx="26">
                  <c:v>0.22341010289999999</c:v>
                </c:pt>
                <c:pt idx="27">
                  <c:v>1.7695257400000001E-2</c:v>
                </c:pt>
                <c:pt idx="28">
                  <c:v>1.5388477000000001E-3</c:v>
                </c:pt>
                <c:pt idx="29">
                  <c:v>0</c:v>
                </c:pt>
                <c:pt idx="30">
                  <c:v>0</c:v>
                </c:pt>
              </c:numCache>
            </c:numRef>
          </c:val>
          <c:extLst>
            <c:ext xmlns:c16="http://schemas.microsoft.com/office/drawing/2014/chart" uri="{C3380CC4-5D6E-409C-BE32-E72D297353CC}">
              <c16:uniqueId val="{00000000-FA19-43AF-B93B-9A98AAB8CD79}"/>
            </c:ext>
          </c:extLst>
        </c:ser>
        <c:dLbls>
          <c:showLegendKey val="0"/>
          <c:showVal val="0"/>
          <c:showCatName val="0"/>
          <c:showSerName val="0"/>
          <c:showPercent val="0"/>
          <c:showBubbleSize val="0"/>
        </c:dLbls>
        <c:gapWidth val="182"/>
        <c:axId val="1612486064"/>
        <c:axId val="1612486544"/>
      </c:barChart>
      <c:catAx>
        <c:axId val="1612486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2486544"/>
        <c:crosses val="autoZero"/>
        <c:auto val="0"/>
        <c:lblAlgn val="ctr"/>
        <c:lblOffset val="100"/>
        <c:tickLblSkip val="2"/>
        <c:noMultiLvlLbl val="0"/>
      </c:catAx>
      <c:valAx>
        <c:axId val="1612486544"/>
        <c:scaling>
          <c:orientation val="minMax"/>
          <c:max val="7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24860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Sheet1!$R$1</c:f>
              <c:strCache>
                <c:ptCount val="1"/>
                <c:pt idx="0">
                  <c:v>Extreme Poverty rate, %</c:v>
                </c:pt>
              </c:strCache>
            </c:strRef>
          </c:tx>
          <c:spPr>
            <a:solidFill>
              <a:schemeClr val="accent1"/>
            </a:solidFill>
            <a:ln>
              <a:noFill/>
            </a:ln>
            <a:effectLst/>
          </c:spPr>
          <c:invertIfNegative val="0"/>
          <c:cat>
            <c:strRef>
              <c:f>Sheet1!$Q$2:$Q$29</c:f>
              <c:strCache>
                <c:ptCount val="28"/>
                <c:pt idx="0">
                  <c:v>Haiti</c:v>
                </c:pt>
                <c:pt idx="1">
                  <c:v>Papua New Guinea</c:v>
                </c:pt>
                <c:pt idx="2">
                  <c:v>Solomon Islands</c:v>
                </c:pt>
                <c:pt idx="3">
                  <c:v>Guinea-Bissau</c:v>
                </c:pt>
                <c:pt idx="4">
                  <c:v>Timor-Leste</c:v>
                </c:pt>
                <c:pt idx="5">
                  <c:v>Belize</c:v>
                </c:pt>
                <c:pt idx="6">
                  <c:v>Comoros</c:v>
                </c:pt>
                <c:pt idx="7">
                  <c:v>Micronesia, Fed. Sts.</c:v>
                </c:pt>
                <c:pt idx="8">
                  <c:v>Sao Tome and Principe</c:v>
                </c:pt>
                <c:pt idx="9">
                  <c:v>Guyana</c:v>
                </c:pt>
                <c:pt idx="10">
                  <c:v>Vanuatu</c:v>
                </c:pt>
                <c:pt idx="11">
                  <c:v>St. Lucia</c:v>
                </c:pt>
                <c:pt idx="12">
                  <c:v>Cabo Verde</c:v>
                </c:pt>
                <c:pt idx="13">
                  <c:v>Tuvalu</c:v>
                </c:pt>
                <c:pt idx="14">
                  <c:v>Tonga</c:v>
                </c:pt>
                <c:pt idx="15">
                  <c:v>Kiribati</c:v>
                </c:pt>
                <c:pt idx="16">
                  <c:v>Nauru</c:v>
                </c:pt>
                <c:pt idx="17">
                  <c:v>Trinidad and Tobago</c:v>
                </c:pt>
                <c:pt idx="18">
                  <c:v>Fiji</c:v>
                </c:pt>
                <c:pt idx="19">
                  <c:v>Samoa</c:v>
                </c:pt>
                <c:pt idx="20">
                  <c:v>Suriname</c:v>
                </c:pt>
                <c:pt idx="21">
                  <c:v>Marshall Islands</c:v>
                </c:pt>
                <c:pt idx="22">
                  <c:v>Dominican Republic</c:v>
                </c:pt>
                <c:pt idx="23">
                  <c:v>Seychelles</c:v>
                </c:pt>
                <c:pt idx="24">
                  <c:v>Grenada</c:v>
                </c:pt>
                <c:pt idx="25">
                  <c:v>Jamaica</c:v>
                </c:pt>
                <c:pt idx="26">
                  <c:v>Tonga</c:v>
                </c:pt>
                <c:pt idx="27">
                  <c:v>Maldives</c:v>
                </c:pt>
              </c:strCache>
            </c:strRef>
          </c:cat>
          <c:val>
            <c:numRef>
              <c:f>Sheet1!$R$2:$R$29</c:f>
              <c:numCache>
                <c:formatCode>0.0</c:formatCode>
                <c:ptCount val="28"/>
                <c:pt idx="0">
                  <c:v>57.876138427500003</c:v>
                </c:pt>
                <c:pt idx="1">
                  <c:v>39.683311918000001</c:v>
                </c:pt>
                <c:pt idx="2">
                  <c:v>26.564885595100002</c:v>
                </c:pt>
                <c:pt idx="3">
                  <c:v>25.962856405500002</c:v>
                </c:pt>
                <c:pt idx="4">
                  <c:v>24.443077137300001</c:v>
                </c:pt>
                <c:pt idx="5">
                  <c:v>19.5569282913</c:v>
                </c:pt>
                <c:pt idx="6">
                  <c:v>18.643721746099999</c:v>
                </c:pt>
                <c:pt idx="7">
                  <c:v>16.028437644099998</c:v>
                </c:pt>
                <c:pt idx="8">
                  <c:v>15.7235508863</c:v>
                </c:pt>
                <c:pt idx="9">
                  <c:v>11.8970365563</c:v>
                </c:pt>
                <c:pt idx="10">
                  <c:v>9.9633329416999992</c:v>
                </c:pt>
                <c:pt idx="11">
                  <c:v>5.2220442462999994</c:v>
                </c:pt>
                <c:pt idx="12">
                  <c:v>4.5642310858000004</c:v>
                </c:pt>
                <c:pt idx="13">
                  <c:v>3.6253518625000001</c:v>
                </c:pt>
                <c:pt idx="14">
                  <c:v>3.0948093885999999</c:v>
                </c:pt>
                <c:pt idx="15">
                  <c:v>1.6780768102999999</c:v>
                </c:pt>
                <c:pt idx="16">
                  <c:v>1.6715107912999998</c:v>
                </c:pt>
                <c:pt idx="17">
                  <c:v>1.343</c:v>
                </c:pt>
                <c:pt idx="18">
                  <c:v>1.3182688831</c:v>
                </c:pt>
                <c:pt idx="19">
                  <c:v>1.1502274391</c:v>
                </c:pt>
                <c:pt idx="20">
                  <c:v>1.1043117508</c:v>
                </c:pt>
                <c:pt idx="21">
                  <c:v>0.8543443744</c:v>
                </c:pt>
                <c:pt idx="22">
                  <c:v>0.75717553589999997</c:v>
                </c:pt>
                <c:pt idx="23">
                  <c:v>0.51100400759999998</c:v>
                </c:pt>
                <c:pt idx="24">
                  <c:v>0.3179040259</c:v>
                </c:pt>
                <c:pt idx="25">
                  <c:v>0.30976600879999999</c:v>
                </c:pt>
                <c:pt idx="26">
                  <c:v>1.9215588700000001E-2</c:v>
                </c:pt>
                <c:pt idx="27">
                  <c:v>0</c:v>
                </c:pt>
              </c:numCache>
            </c:numRef>
          </c:val>
          <c:extLst>
            <c:ext xmlns:c16="http://schemas.microsoft.com/office/drawing/2014/chart" uri="{C3380CC4-5D6E-409C-BE32-E72D297353CC}">
              <c16:uniqueId val="{00000000-0B29-4EA0-8A31-D8328CCAC074}"/>
            </c:ext>
          </c:extLst>
        </c:ser>
        <c:ser>
          <c:idx val="1"/>
          <c:order val="1"/>
          <c:tx>
            <c:strRef>
              <c:f>Sheet1!$S$1</c:f>
              <c:strCache>
                <c:ptCount val="1"/>
                <c:pt idx="0">
                  <c:v>MVI Score</c:v>
                </c:pt>
              </c:strCache>
            </c:strRef>
          </c:tx>
          <c:spPr>
            <a:solidFill>
              <a:schemeClr val="accent2"/>
            </a:solidFill>
            <a:ln>
              <a:noFill/>
            </a:ln>
            <a:effectLst/>
          </c:spPr>
          <c:invertIfNegative val="0"/>
          <c:cat>
            <c:strRef>
              <c:f>Sheet1!$Q$2:$Q$29</c:f>
              <c:strCache>
                <c:ptCount val="28"/>
                <c:pt idx="0">
                  <c:v>Haiti</c:v>
                </c:pt>
                <c:pt idx="1">
                  <c:v>Papua New Guinea</c:v>
                </c:pt>
                <c:pt idx="2">
                  <c:v>Solomon Islands</c:v>
                </c:pt>
                <c:pt idx="3">
                  <c:v>Guinea-Bissau</c:v>
                </c:pt>
                <c:pt idx="4">
                  <c:v>Timor-Leste</c:v>
                </c:pt>
                <c:pt idx="5">
                  <c:v>Belize</c:v>
                </c:pt>
                <c:pt idx="6">
                  <c:v>Comoros</c:v>
                </c:pt>
                <c:pt idx="7">
                  <c:v>Micronesia, Fed. Sts.</c:v>
                </c:pt>
                <c:pt idx="8">
                  <c:v>Sao Tome and Principe</c:v>
                </c:pt>
                <c:pt idx="9">
                  <c:v>Guyana</c:v>
                </c:pt>
                <c:pt idx="10">
                  <c:v>Vanuatu</c:v>
                </c:pt>
                <c:pt idx="11">
                  <c:v>St. Lucia</c:v>
                </c:pt>
                <c:pt idx="12">
                  <c:v>Cabo Verde</c:v>
                </c:pt>
                <c:pt idx="13">
                  <c:v>Tuvalu</c:v>
                </c:pt>
                <c:pt idx="14">
                  <c:v>Tonga</c:v>
                </c:pt>
                <c:pt idx="15">
                  <c:v>Kiribati</c:v>
                </c:pt>
                <c:pt idx="16">
                  <c:v>Nauru</c:v>
                </c:pt>
                <c:pt idx="17">
                  <c:v>Trinidad and Tobago</c:v>
                </c:pt>
                <c:pt idx="18">
                  <c:v>Fiji</c:v>
                </c:pt>
                <c:pt idx="19">
                  <c:v>Samoa</c:v>
                </c:pt>
                <c:pt idx="20">
                  <c:v>Suriname</c:v>
                </c:pt>
                <c:pt idx="21">
                  <c:v>Marshall Islands</c:v>
                </c:pt>
                <c:pt idx="22">
                  <c:v>Dominican Republic</c:v>
                </c:pt>
                <c:pt idx="23">
                  <c:v>Seychelles</c:v>
                </c:pt>
                <c:pt idx="24">
                  <c:v>Grenada</c:v>
                </c:pt>
                <c:pt idx="25">
                  <c:v>Jamaica</c:v>
                </c:pt>
                <c:pt idx="26">
                  <c:v>Tonga</c:v>
                </c:pt>
                <c:pt idx="27">
                  <c:v>Maldives</c:v>
                </c:pt>
              </c:strCache>
            </c:strRef>
          </c:cat>
          <c:val>
            <c:numRef>
              <c:f>Sheet1!$S$2:$S$29</c:f>
              <c:numCache>
                <c:formatCode>General</c:formatCode>
                <c:ptCount val="28"/>
                <c:pt idx="0">
                  <c:v>65.599999999999994</c:v>
                </c:pt>
                <c:pt idx="1">
                  <c:v>47.1</c:v>
                </c:pt>
                <c:pt idx="2">
                  <c:v>55.9</c:v>
                </c:pt>
                <c:pt idx="3">
                  <c:v>58.8</c:v>
                </c:pt>
                <c:pt idx="4">
                  <c:v>46.4</c:v>
                </c:pt>
                <c:pt idx="5">
                  <c:v>53</c:v>
                </c:pt>
                <c:pt idx="6">
                  <c:v>60.3</c:v>
                </c:pt>
                <c:pt idx="7">
                  <c:v>64</c:v>
                </c:pt>
                <c:pt idx="8">
                  <c:v>53.5</c:v>
                </c:pt>
                <c:pt idx="9">
                  <c:v>46.4</c:v>
                </c:pt>
                <c:pt idx="10">
                  <c:v>54.4</c:v>
                </c:pt>
                <c:pt idx="11">
                  <c:v>66.5</c:v>
                </c:pt>
                <c:pt idx="12">
                  <c:v>60.5</c:v>
                </c:pt>
                <c:pt idx="13">
                  <c:v>64.3</c:v>
                </c:pt>
                <c:pt idx="14">
                  <c:v>57</c:v>
                </c:pt>
                <c:pt idx="15">
                  <c:v>59.8</c:v>
                </c:pt>
                <c:pt idx="16">
                  <c:v>68.7</c:v>
                </c:pt>
                <c:pt idx="17">
                  <c:v>50.3</c:v>
                </c:pt>
                <c:pt idx="18">
                  <c:v>51.7</c:v>
                </c:pt>
                <c:pt idx="19">
                  <c:v>62.5</c:v>
                </c:pt>
                <c:pt idx="20">
                  <c:v>43.2</c:v>
                </c:pt>
                <c:pt idx="21">
                  <c:v>58.9</c:v>
                </c:pt>
                <c:pt idx="22">
                  <c:v>45.1</c:v>
                </c:pt>
                <c:pt idx="23">
                  <c:v>54.5</c:v>
                </c:pt>
                <c:pt idx="24">
                  <c:v>61.7</c:v>
                </c:pt>
                <c:pt idx="25">
                  <c:v>49.6</c:v>
                </c:pt>
                <c:pt idx="26">
                  <c:v>57</c:v>
                </c:pt>
                <c:pt idx="27">
                  <c:v>72.2</c:v>
                </c:pt>
              </c:numCache>
            </c:numRef>
          </c:val>
          <c:extLst>
            <c:ext xmlns:c16="http://schemas.microsoft.com/office/drawing/2014/chart" uri="{C3380CC4-5D6E-409C-BE32-E72D297353CC}">
              <c16:uniqueId val="{00000001-0B29-4EA0-8A31-D8328CCAC074}"/>
            </c:ext>
          </c:extLst>
        </c:ser>
        <c:dLbls>
          <c:showLegendKey val="0"/>
          <c:showVal val="0"/>
          <c:showCatName val="0"/>
          <c:showSerName val="0"/>
          <c:showPercent val="0"/>
          <c:showBubbleSize val="0"/>
        </c:dLbls>
        <c:gapWidth val="219"/>
        <c:axId val="850141423"/>
        <c:axId val="850141903"/>
      </c:barChart>
      <c:catAx>
        <c:axId val="850141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141903"/>
        <c:crosses val="autoZero"/>
        <c:auto val="1"/>
        <c:lblAlgn val="ctr"/>
        <c:lblOffset val="100"/>
        <c:noMultiLvlLbl val="0"/>
      </c:catAx>
      <c:valAx>
        <c:axId val="85014190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14142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'PoU data'!$A$2</c:f>
              <c:strCache>
                <c:ptCount val="1"/>
                <c:pt idx="0">
                  <c:v>Land Locked Developing Countries</c:v>
                </c:pt>
              </c:strCache>
            </c:strRef>
          </c:tx>
          <c:spPr>
            <a:ln w="28575" cap="rnd">
              <a:solidFill>
                <a:srgbClr val="FFC000"/>
              </a:solidFill>
              <a:round/>
            </a:ln>
            <a:effectLst/>
          </c:spPr>
          <c:marker>
            <c:symbol val="none"/>
          </c:marker>
          <c:cat>
            <c:numRef>
              <c:f>'PoU data'!$B$1:$O$1</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'PoU data'!$B$2:$O$2</c:f>
              <c:numCache>
                <c:formatCode>0.0</c:formatCode>
                <c:ptCount val="14"/>
                <c:pt idx="0">
                  <c:v>16.5</c:v>
                </c:pt>
                <c:pt idx="1">
                  <c:v>16.399999999999999</c:v>
                </c:pt>
                <c:pt idx="2">
                  <c:v>15.8</c:v>
                </c:pt>
                <c:pt idx="3">
                  <c:v>15.3</c:v>
                </c:pt>
                <c:pt idx="4">
                  <c:v>15.4</c:v>
                </c:pt>
                <c:pt idx="5">
                  <c:v>15.3</c:v>
                </c:pt>
                <c:pt idx="6">
                  <c:v>15.7</c:v>
                </c:pt>
                <c:pt idx="7">
                  <c:v>16</c:v>
                </c:pt>
                <c:pt idx="8">
                  <c:v>16.5</c:v>
                </c:pt>
                <c:pt idx="9">
                  <c:v>18</c:v>
                </c:pt>
                <c:pt idx="10">
                  <c:v>19</c:v>
                </c:pt>
                <c:pt idx="11">
                  <c:v>19.7</c:v>
                </c:pt>
                <c:pt idx="12">
                  <c:v>19.8</c:v>
                </c:pt>
                <c:pt idx="13">
                  <c:v>19.3</c:v>
                </c:pt>
              </c:numCache>
            </c:numRef>
          </c:val>
          <c:smooth val="0"/>
          <c:extLst>
            <c:ext xmlns:c16="http://schemas.microsoft.com/office/drawing/2014/chart" uri="{C3380CC4-5D6E-409C-BE32-E72D297353CC}">
              <c16:uniqueId val="{00000000-73C5-42F7-96A5-FC6AEE0270BE}"/>
            </c:ext>
          </c:extLst>
        </c:ser>
        <c:ser>
          <c:idx val="1"/>
          <c:order val="1"/>
          <c:tx>
            <c:strRef>
              <c:f>'PoU data'!$A$3</c:f>
              <c:strCache>
                <c:ptCount val="1"/>
                <c:pt idx="0">
                  <c:v>Least Developed Countries</c:v>
                </c:pt>
              </c:strCache>
            </c:strRef>
          </c:tx>
          <c:spPr>
            <a:ln w="28575" cap="rnd">
              <a:solidFill>
                <a:srgbClr val="C00000"/>
              </a:solidFill>
              <a:round/>
            </a:ln>
            <a:effectLst/>
          </c:spPr>
          <c:marker>
            <c:symbol val="none"/>
          </c:marker>
          <c:cat>
            <c:numRef>
              <c:f>'PoU data'!$B$1:$O$1</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'PoU data'!$B$3:$O$3</c:f>
              <c:numCache>
                <c:formatCode>0.0</c:formatCode>
                <c:ptCount val="14"/>
                <c:pt idx="0">
                  <c:v>19.7</c:v>
                </c:pt>
                <c:pt idx="1">
                  <c:v>19.600000000000001</c:v>
                </c:pt>
                <c:pt idx="2">
                  <c:v>19.2</c:v>
                </c:pt>
                <c:pt idx="3">
                  <c:v>19.100000000000001</c:v>
                </c:pt>
                <c:pt idx="4">
                  <c:v>19</c:v>
                </c:pt>
                <c:pt idx="5">
                  <c:v>19.399999999999999</c:v>
                </c:pt>
                <c:pt idx="6">
                  <c:v>20.7</c:v>
                </c:pt>
                <c:pt idx="7">
                  <c:v>20</c:v>
                </c:pt>
                <c:pt idx="8">
                  <c:v>20</c:v>
                </c:pt>
                <c:pt idx="9">
                  <c:v>20.9</c:v>
                </c:pt>
                <c:pt idx="10">
                  <c:v>21.3</c:v>
                </c:pt>
                <c:pt idx="11">
                  <c:v>21.9</c:v>
                </c:pt>
                <c:pt idx="12">
                  <c:v>22</c:v>
                </c:pt>
                <c:pt idx="13">
                  <c:v>22.4</c:v>
                </c:pt>
              </c:numCache>
            </c:numRef>
          </c:val>
          <c:smooth val="0"/>
          <c:extLst>
            <c:ext xmlns:c16="http://schemas.microsoft.com/office/drawing/2014/chart" uri="{C3380CC4-5D6E-409C-BE32-E72D297353CC}">
              <c16:uniqueId val="{00000001-73C5-42F7-96A5-FC6AEE0270BE}"/>
            </c:ext>
          </c:extLst>
        </c:ser>
        <c:ser>
          <c:idx val="2"/>
          <c:order val="2"/>
          <c:tx>
            <c:strRef>
              <c:f>'PoU data'!$A$4</c:f>
              <c:strCache>
                <c:ptCount val="1"/>
                <c:pt idx="0">
                  <c:v>Small Island Developing States</c:v>
                </c:pt>
              </c:strCache>
            </c:strRef>
          </c:tx>
          <c:spPr>
            <a:ln w="28575" cap="rnd">
              <a:solidFill>
                <a:srgbClr val="0070C0"/>
              </a:solidFill>
              <a:round/>
            </a:ln>
            <a:effectLst/>
          </c:spPr>
          <c:marker>
            <c:symbol val="none"/>
          </c:marker>
          <c:cat>
            <c:numRef>
              <c:f>'PoU data'!$B$1:$O$1</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'PoU data'!$B$4:$O$4</c:f>
              <c:numCache>
                <c:formatCode>0.0</c:formatCode>
                <c:ptCount val="14"/>
                <c:pt idx="0">
                  <c:v>14.9</c:v>
                </c:pt>
                <c:pt idx="1">
                  <c:v>14.5</c:v>
                </c:pt>
                <c:pt idx="2">
                  <c:v>14.4</c:v>
                </c:pt>
                <c:pt idx="3">
                  <c:v>13.9</c:v>
                </c:pt>
                <c:pt idx="4">
                  <c:v>13.3</c:v>
                </c:pt>
                <c:pt idx="5">
                  <c:v>13.8</c:v>
                </c:pt>
                <c:pt idx="6">
                  <c:v>13.9</c:v>
                </c:pt>
                <c:pt idx="7">
                  <c:v>13.5</c:v>
                </c:pt>
                <c:pt idx="8">
                  <c:v>14.4</c:v>
                </c:pt>
                <c:pt idx="9">
                  <c:v>14.5</c:v>
                </c:pt>
                <c:pt idx="10">
                  <c:v>15.4</c:v>
                </c:pt>
                <c:pt idx="11">
                  <c:v>15.8</c:v>
                </c:pt>
                <c:pt idx="12">
                  <c:v>16.399999999999999</c:v>
                </c:pt>
                <c:pt idx="13">
                  <c:v>16.8</c:v>
                </c:pt>
              </c:numCache>
            </c:numRef>
          </c:val>
          <c:smooth val="0"/>
          <c:extLst>
            <c:ext xmlns:c16="http://schemas.microsoft.com/office/drawing/2014/chart" uri="{C3380CC4-5D6E-409C-BE32-E72D297353CC}">
              <c16:uniqueId val="{00000002-73C5-42F7-96A5-FC6AEE0270BE}"/>
            </c:ext>
          </c:extLst>
        </c:ser>
        <c:ser>
          <c:idx val="3"/>
          <c:order val="3"/>
          <c:tx>
            <c:strRef>
              <c:f>'PoU data'!$A$5</c:f>
              <c:strCache>
                <c:ptCount val="1"/>
                <c:pt idx="0">
                  <c:v>World</c:v>
                </c:pt>
              </c:strCache>
            </c:strRef>
          </c:tx>
          <c:spPr>
            <a:ln w="28575" cap="rnd">
              <a:solidFill>
                <a:schemeClr val="tx1">
                  <a:lumMod val="75000"/>
                  <a:lumOff val="25000"/>
                </a:schemeClr>
              </a:solidFill>
              <a:round/>
            </a:ln>
            <a:effectLst/>
          </c:spPr>
          <c:marker>
            <c:symbol val="none"/>
          </c:marker>
          <c:cat>
            <c:numRef>
              <c:f>'PoU data'!$B$1:$O$1</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'PoU data'!$B$5:$O$5</c:f>
              <c:numCache>
                <c:formatCode>0.0</c:formatCode>
                <c:ptCount val="14"/>
                <c:pt idx="0">
                  <c:v>8.6999999999999993</c:v>
                </c:pt>
                <c:pt idx="1">
                  <c:v>8.1</c:v>
                </c:pt>
                <c:pt idx="2">
                  <c:v>8</c:v>
                </c:pt>
                <c:pt idx="3">
                  <c:v>7.8</c:v>
                </c:pt>
                <c:pt idx="4">
                  <c:v>7.3</c:v>
                </c:pt>
                <c:pt idx="5">
                  <c:v>7.7</c:v>
                </c:pt>
                <c:pt idx="6">
                  <c:v>7.6</c:v>
                </c:pt>
                <c:pt idx="7">
                  <c:v>7.1</c:v>
                </c:pt>
                <c:pt idx="8">
                  <c:v>7.2</c:v>
                </c:pt>
                <c:pt idx="9">
                  <c:v>7.5</c:v>
                </c:pt>
                <c:pt idx="10">
                  <c:v>8.5</c:v>
                </c:pt>
                <c:pt idx="11">
                  <c:v>9</c:v>
                </c:pt>
                <c:pt idx="12">
                  <c:v>9.1</c:v>
                </c:pt>
                <c:pt idx="13">
                  <c:v>9.1</c:v>
                </c:pt>
              </c:numCache>
            </c:numRef>
          </c:val>
          <c:smooth val="0"/>
          <c:extLst>
            <c:ext xmlns:c16="http://schemas.microsoft.com/office/drawing/2014/chart" uri="{C3380CC4-5D6E-409C-BE32-E72D297353CC}">
              <c16:uniqueId val="{00000003-73C5-42F7-96A5-FC6AEE0270BE}"/>
            </c:ext>
          </c:extLst>
        </c:ser>
        <c:dLbls>
          <c:showLegendKey val="0"/>
          <c:showVal val="0"/>
          <c:showCatName val="0"/>
          <c:showSerName val="0"/>
          <c:showPercent val="0"/>
          <c:showBubbleSize val="0"/>
        </c:dLbls>
        <c:smooth val="0"/>
        <c:axId val="241194128"/>
        <c:axId val="241179728"/>
      </c:lineChart>
      <c:catAx>
        <c:axId val="241194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41179728"/>
        <c:crosses val="autoZero"/>
        <c:auto val="1"/>
        <c:lblAlgn val="ctr"/>
        <c:lblOffset val="100"/>
        <c:noMultiLvlLbl val="0"/>
      </c:catAx>
      <c:valAx>
        <c:axId val="241179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411941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'CoHD data'!$A$2</c:f>
              <c:strCache>
                <c:ptCount val="1"/>
                <c:pt idx="0">
                  <c:v>Land Locked Developing Countries</c:v>
                </c:pt>
              </c:strCache>
            </c:strRef>
          </c:tx>
          <c:spPr>
            <a:ln w="28575" cap="rnd">
              <a:solidFill>
                <a:srgbClr val="FFC000"/>
              </a:solidFill>
              <a:round/>
            </a:ln>
            <a:effectLst/>
          </c:spPr>
          <c:marker>
            <c:symbol val="none"/>
          </c:marker>
          <c:cat>
            <c:numRef>
              <c:f>'CoHD data'!$B$1:$G$1</c:f>
              <c:numCache>
                <c:formatCode>General</c:formatCode>
                <c:ptCount val="6"/>
                <c:pt idx="0">
                  <c:v>2017</c:v>
                </c:pt>
                <c:pt idx="1">
                  <c:v>2018</c:v>
                </c:pt>
                <c:pt idx="2">
                  <c:v>2019</c:v>
                </c:pt>
                <c:pt idx="3">
                  <c:v>2020</c:v>
                </c:pt>
                <c:pt idx="4">
                  <c:v>2021</c:v>
                </c:pt>
                <c:pt idx="5">
                  <c:v>2022</c:v>
                </c:pt>
              </c:numCache>
            </c:numRef>
          </c:cat>
          <c:val>
            <c:numRef>
              <c:f>'CoHD data'!$B$2:$G$2</c:f>
              <c:numCache>
                <c:formatCode>0.00</c:formatCode>
                <c:ptCount val="6"/>
                <c:pt idx="0">
                  <c:v>3.18</c:v>
                </c:pt>
                <c:pt idx="1">
                  <c:v>3.25</c:v>
                </c:pt>
                <c:pt idx="2">
                  <c:v>3.3</c:v>
                </c:pt>
                <c:pt idx="3">
                  <c:v>3.42</c:v>
                </c:pt>
                <c:pt idx="4">
                  <c:v>3.65</c:v>
                </c:pt>
                <c:pt idx="5">
                  <c:v>4.08</c:v>
                </c:pt>
              </c:numCache>
            </c:numRef>
          </c:val>
          <c:smooth val="0"/>
          <c:extLst>
            <c:ext xmlns:c16="http://schemas.microsoft.com/office/drawing/2014/chart" uri="{C3380CC4-5D6E-409C-BE32-E72D297353CC}">
              <c16:uniqueId val="{00000000-0730-4DAA-96B6-20A6314F9FF3}"/>
            </c:ext>
          </c:extLst>
        </c:ser>
        <c:ser>
          <c:idx val="1"/>
          <c:order val="1"/>
          <c:tx>
            <c:strRef>
              <c:f>'CoHD data'!$A$3</c:f>
              <c:strCache>
                <c:ptCount val="1"/>
                <c:pt idx="0">
                  <c:v>Least Developed Countries</c:v>
                </c:pt>
              </c:strCache>
            </c:strRef>
          </c:tx>
          <c:spPr>
            <a:ln w="28575" cap="rnd">
              <a:solidFill>
                <a:srgbClr val="C00000"/>
              </a:solidFill>
              <a:round/>
            </a:ln>
            <a:effectLst/>
          </c:spPr>
          <c:marker>
            <c:symbol val="none"/>
          </c:marker>
          <c:cat>
            <c:numRef>
              <c:f>'CoHD data'!$B$1:$G$1</c:f>
              <c:numCache>
                <c:formatCode>General</c:formatCode>
                <c:ptCount val="6"/>
                <c:pt idx="0">
                  <c:v>2017</c:v>
                </c:pt>
                <c:pt idx="1">
                  <c:v>2018</c:v>
                </c:pt>
                <c:pt idx="2">
                  <c:v>2019</c:v>
                </c:pt>
                <c:pt idx="3">
                  <c:v>2020</c:v>
                </c:pt>
                <c:pt idx="4">
                  <c:v>2021</c:v>
                </c:pt>
                <c:pt idx="5">
                  <c:v>2022</c:v>
                </c:pt>
              </c:numCache>
            </c:numRef>
          </c:cat>
          <c:val>
            <c:numRef>
              <c:f>'CoHD data'!$B$3:$G$3</c:f>
              <c:numCache>
                <c:formatCode>0.00</c:formatCode>
                <c:ptCount val="6"/>
                <c:pt idx="0">
                  <c:v>3.08</c:v>
                </c:pt>
                <c:pt idx="1">
                  <c:v>3.08</c:v>
                </c:pt>
                <c:pt idx="2">
                  <c:v>3.12</c:v>
                </c:pt>
                <c:pt idx="3">
                  <c:v>3.21</c:v>
                </c:pt>
                <c:pt idx="4">
                  <c:v>3.43</c:v>
                </c:pt>
                <c:pt idx="5">
                  <c:v>3.72</c:v>
                </c:pt>
              </c:numCache>
            </c:numRef>
          </c:val>
          <c:smooth val="0"/>
          <c:extLst>
            <c:ext xmlns:c16="http://schemas.microsoft.com/office/drawing/2014/chart" uri="{C3380CC4-5D6E-409C-BE32-E72D297353CC}">
              <c16:uniqueId val="{00000001-0730-4DAA-96B6-20A6314F9FF3}"/>
            </c:ext>
          </c:extLst>
        </c:ser>
        <c:ser>
          <c:idx val="2"/>
          <c:order val="2"/>
          <c:tx>
            <c:strRef>
              <c:f>'CoHD data'!$A$4</c:f>
              <c:strCache>
                <c:ptCount val="1"/>
                <c:pt idx="0">
                  <c:v>Small Island Developing States</c:v>
                </c:pt>
              </c:strCache>
            </c:strRef>
          </c:tx>
          <c:spPr>
            <a:ln w="28575" cap="rnd">
              <a:solidFill>
                <a:srgbClr val="0070C0"/>
              </a:solidFill>
              <a:round/>
            </a:ln>
            <a:effectLst/>
          </c:spPr>
          <c:marker>
            <c:symbol val="none"/>
          </c:marker>
          <c:cat>
            <c:numRef>
              <c:f>'CoHD data'!$B$1:$G$1</c:f>
              <c:numCache>
                <c:formatCode>General</c:formatCode>
                <c:ptCount val="6"/>
                <c:pt idx="0">
                  <c:v>2017</c:v>
                </c:pt>
                <c:pt idx="1">
                  <c:v>2018</c:v>
                </c:pt>
                <c:pt idx="2">
                  <c:v>2019</c:v>
                </c:pt>
                <c:pt idx="3">
                  <c:v>2020</c:v>
                </c:pt>
                <c:pt idx="4">
                  <c:v>2021</c:v>
                </c:pt>
                <c:pt idx="5">
                  <c:v>2022</c:v>
                </c:pt>
              </c:numCache>
            </c:numRef>
          </c:cat>
          <c:val>
            <c:numRef>
              <c:f>'CoHD data'!$B$4:$G$4</c:f>
              <c:numCache>
                <c:formatCode>0.00</c:formatCode>
                <c:ptCount val="6"/>
                <c:pt idx="0">
                  <c:v>3.7</c:v>
                </c:pt>
                <c:pt idx="1">
                  <c:v>3.77</c:v>
                </c:pt>
                <c:pt idx="2">
                  <c:v>3.87</c:v>
                </c:pt>
                <c:pt idx="3">
                  <c:v>3.99</c:v>
                </c:pt>
                <c:pt idx="4">
                  <c:v>4.22</c:v>
                </c:pt>
                <c:pt idx="5">
                  <c:v>4.63</c:v>
                </c:pt>
              </c:numCache>
            </c:numRef>
          </c:val>
          <c:smooth val="0"/>
          <c:extLst>
            <c:ext xmlns:c16="http://schemas.microsoft.com/office/drawing/2014/chart" uri="{C3380CC4-5D6E-409C-BE32-E72D297353CC}">
              <c16:uniqueId val="{00000002-0730-4DAA-96B6-20A6314F9FF3}"/>
            </c:ext>
          </c:extLst>
        </c:ser>
        <c:ser>
          <c:idx val="3"/>
          <c:order val="3"/>
          <c:tx>
            <c:strRef>
              <c:f>'CoHD data'!$A$5</c:f>
              <c:strCache>
                <c:ptCount val="1"/>
                <c:pt idx="0">
                  <c:v>World</c:v>
                </c:pt>
              </c:strCache>
            </c:strRef>
          </c:tx>
          <c:spPr>
            <a:ln w="28575" cap="rnd">
              <a:solidFill>
                <a:schemeClr val="tx1">
                  <a:lumMod val="75000"/>
                  <a:lumOff val="25000"/>
                </a:schemeClr>
              </a:solidFill>
              <a:round/>
            </a:ln>
            <a:effectLst/>
          </c:spPr>
          <c:marker>
            <c:symbol val="none"/>
          </c:marker>
          <c:cat>
            <c:numRef>
              <c:f>'CoHD data'!$B$1:$G$1</c:f>
              <c:numCache>
                <c:formatCode>General</c:formatCode>
                <c:ptCount val="6"/>
                <c:pt idx="0">
                  <c:v>2017</c:v>
                </c:pt>
                <c:pt idx="1">
                  <c:v>2018</c:v>
                </c:pt>
                <c:pt idx="2">
                  <c:v>2019</c:v>
                </c:pt>
                <c:pt idx="3">
                  <c:v>2020</c:v>
                </c:pt>
                <c:pt idx="4">
                  <c:v>2021</c:v>
                </c:pt>
                <c:pt idx="5">
                  <c:v>2022</c:v>
                </c:pt>
              </c:numCache>
            </c:numRef>
          </c:cat>
          <c:val>
            <c:numRef>
              <c:f>'CoHD data'!$B$5:$G$5</c:f>
              <c:numCache>
                <c:formatCode>0.00</c:formatCode>
                <c:ptCount val="6"/>
                <c:pt idx="0">
                  <c:v>3.13</c:v>
                </c:pt>
                <c:pt idx="1">
                  <c:v>3.17</c:v>
                </c:pt>
                <c:pt idx="2">
                  <c:v>3.25</c:v>
                </c:pt>
                <c:pt idx="3">
                  <c:v>3.35</c:v>
                </c:pt>
                <c:pt idx="4">
                  <c:v>3.56</c:v>
                </c:pt>
                <c:pt idx="5">
                  <c:v>3.96</c:v>
                </c:pt>
              </c:numCache>
            </c:numRef>
          </c:val>
          <c:smooth val="0"/>
          <c:extLst>
            <c:ext xmlns:c16="http://schemas.microsoft.com/office/drawing/2014/chart" uri="{C3380CC4-5D6E-409C-BE32-E72D297353CC}">
              <c16:uniqueId val="{00000003-0730-4DAA-96B6-20A6314F9FF3}"/>
            </c:ext>
          </c:extLst>
        </c:ser>
        <c:dLbls>
          <c:showLegendKey val="0"/>
          <c:showVal val="0"/>
          <c:showCatName val="0"/>
          <c:showSerName val="0"/>
          <c:showPercent val="0"/>
          <c:showBubbleSize val="0"/>
        </c:dLbls>
        <c:smooth val="0"/>
        <c:axId val="241194128"/>
        <c:axId val="241179728"/>
      </c:lineChart>
      <c:catAx>
        <c:axId val="241194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41179728"/>
        <c:crosses val="autoZero"/>
        <c:auto val="1"/>
        <c:lblAlgn val="ctr"/>
        <c:lblOffset val="100"/>
        <c:noMultiLvlLbl val="0"/>
      </c:catAx>
      <c:valAx>
        <c:axId val="241179728"/>
        <c:scaling>
          <c:orientation val="minMax"/>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PPP dollars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411941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29848627144379E-2"/>
          <c:y val="4.4169163035584595E-2"/>
          <c:w val="0.89305778358823473"/>
          <c:h val="0.80547771423384174"/>
        </c:manualLayout>
      </c:layout>
      <c:lineChart>
        <c:grouping val="standard"/>
        <c:varyColors val="0"/>
        <c:ser>
          <c:idx val="0"/>
          <c:order val="0"/>
          <c:tx>
            <c:strRef>
              <c:f>'PUA data'!$A$2</c:f>
              <c:strCache>
                <c:ptCount val="1"/>
                <c:pt idx="0">
                  <c:v>Land Locked Developing Countries</c:v>
                </c:pt>
              </c:strCache>
            </c:strRef>
          </c:tx>
          <c:spPr>
            <a:ln w="28575" cap="rnd">
              <a:solidFill>
                <a:srgbClr val="FFC000"/>
              </a:solidFill>
              <a:round/>
            </a:ln>
            <a:effectLst/>
          </c:spPr>
          <c:marker>
            <c:symbol val="none"/>
          </c:marker>
          <c:cat>
            <c:numRef>
              <c:f>'PUA data'!$B$1:$G$1</c:f>
              <c:numCache>
                <c:formatCode>General</c:formatCode>
                <c:ptCount val="6"/>
                <c:pt idx="0">
                  <c:v>2017</c:v>
                </c:pt>
                <c:pt idx="1">
                  <c:v>2018</c:v>
                </c:pt>
                <c:pt idx="2">
                  <c:v>2019</c:v>
                </c:pt>
                <c:pt idx="3">
                  <c:v>2020</c:v>
                </c:pt>
                <c:pt idx="4">
                  <c:v>2021</c:v>
                </c:pt>
                <c:pt idx="5">
                  <c:v>2022</c:v>
                </c:pt>
              </c:numCache>
            </c:numRef>
          </c:cat>
          <c:val>
            <c:numRef>
              <c:f>'PUA data'!$B$2:$G$2</c:f>
              <c:numCache>
                <c:formatCode>0.0</c:formatCode>
                <c:ptCount val="6"/>
                <c:pt idx="0">
                  <c:v>56</c:v>
                </c:pt>
                <c:pt idx="1">
                  <c:v>53.9</c:v>
                </c:pt>
                <c:pt idx="2">
                  <c:v>53</c:v>
                </c:pt>
                <c:pt idx="3">
                  <c:v>54.2</c:v>
                </c:pt>
                <c:pt idx="4">
                  <c:v>54.2</c:v>
                </c:pt>
                <c:pt idx="5">
                  <c:v>54.5</c:v>
                </c:pt>
              </c:numCache>
            </c:numRef>
          </c:val>
          <c:smooth val="0"/>
          <c:extLst>
            <c:ext xmlns:c16="http://schemas.microsoft.com/office/drawing/2014/chart" uri="{C3380CC4-5D6E-409C-BE32-E72D297353CC}">
              <c16:uniqueId val="{00000000-8785-413E-BE40-423D2694679C}"/>
            </c:ext>
          </c:extLst>
        </c:ser>
        <c:ser>
          <c:idx val="1"/>
          <c:order val="1"/>
          <c:tx>
            <c:strRef>
              <c:f>'PUA data'!$A$3</c:f>
              <c:strCache>
                <c:ptCount val="1"/>
                <c:pt idx="0">
                  <c:v>Least Developed Countries</c:v>
                </c:pt>
              </c:strCache>
            </c:strRef>
          </c:tx>
          <c:spPr>
            <a:ln w="28575" cap="rnd">
              <a:solidFill>
                <a:srgbClr val="C00000"/>
              </a:solidFill>
              <a:round/>
            </a:ln>
            <a:effectLst/>
          </c:spPr>
          <c:marker>
            <c:symbol val="none"/>
          </c:marker>
          <c:cat>
            <c:numRef>
              <c:f>'PUA data'!$B$1:$G$1</c:f>
              <c:numCache>
                <c:formatCode>General</c:formatCode>
                <c:ptCount val="6"/>
                <c:pt idx="0">
                  <c:v>2017</c:v>
                </c:pt>
                <c:pt idx="1">
                  <c:v>2018</c:v>
                </c:pt>
                <c:pt idx="2">
                  <c:v>2019</c:v>
                </c:pt>
                <c:pt idx="3">
                  <c:v>2020</c:v>
                </c:pt>
                <c:pt idx="4">
                  <c:v>2021</c:v>
                </c:pt>
                <c:pt idx="5">
                  <c:v>2022</c:v>
                </c:pt>
              </c:numCache>
            </c:numRef>
          </c:cat>
          <c:val>
            <c:numRef>
              <c:f>'PUA data'!$B$3:$G$3</c:f>
              <c:numCache>
                <c:formatCode>0.0</c:formatCode>
                <c:ptCount val="6"/>
                <c:pt idx="0">
                  <c:v>68.2</c:v>
                </c:pt>
                <c:pt idx="1">
                  <c:v>66.400000000000006</c:v>
                </c:pt>
                <c:pt idx="2">
                  <c:v>65.7</c:v>
                </c:pt>
                <c:pt idx="3">
                  <c:v>66.3</c:v>
                </c:pt>
                <c:pt idx="4">
                  <c:v>65.5</c:v>
                </c:pt>
                <c:pt idx="5">
                  <c:v>64.599999999999994</c:v>
                </c:pt>
              </c:numCache>
            </c:numRef>
          </c:val>
          <c:smooth val="0"/>
          <c:extLst>
            <c:ext xmlns:c16="http://schemas.microsoft.com/office/drawing/2014/chart" uri="{C3380CC4-5D6E-409C-BE32-E72D297353CC}">
              <c16:uniqueId val="{00000001-8785-413E-BE40-423D2694679C}"/>
            </c:ext>
          </c:extLst>
        </c:ser>
        <c:ser>
          <c:idx val="2"/>
          <c:order val="2"/>
          <c:tx>
            <c:strRef>
              <c:f>'PUA data'!$A$4</c:f>
              <c:strCache>
                <c:ptCount val="1"/>
                <c:pt idx="0">
                  <c:v>Small Island Developing States</c:v>
                </c:pt>
              </c:strCache>
            </c:strRef>
          </c:tx>
          <c:spPr>
            <a:ln w="28575" cap="rnd">
              <a:solidFill>
                <a:srgbClr val="0070C0"/>
              </a:solidFill>
              <a:round/>
            </a:ln>
            <a:effectLst/>
          </c:spPr>
          <c:marker>
            <c:symbol val="none"/>
          </c:marker>
          <c:cat>
            <c:numRef>
              <c:f>'PUA data'!$B$1:$G$1</c:f>
              <c:numCache>
                <c:formatCode>General</c:formatCode>
                <c:ptCount val="6"/>
                <c:pt idx="0">
                  <c:v>2017</c:v>
                </c:pt>
                <c:pt idx="1">
                  <c:v>2018</c:v>
                </c:pt>
                <c:pt idx="2">
                  <c:v>2019</c:v>
                </c:pt>
                <c:pt idx="3">
                  <c:v>2020</c:v>
                </c:pt>
                <c:pt idx="4">
                  <c:v>2021</c:v>
                </c:pt>
                <c:pt idx="5">
                  <c:v>2022</c:v>
                </c:pt>
              </c:numCache>
            </c:numRef>
          </c:cat>
          <c:val>
            <c:numRef>
              <c:f>'PUA data'!$B$4:$G$4</c:f>
              <c:numCache>
                <c:formatCode>0.0</c:formatCode>
                <c:ptCount val="6"/>
                <c:pt idx="0">
                  <c:v>45.9</c:v>
                </c:pt>
                <c:pt idx="1">
                  <c:v>44.7</c:v>
                </c:pt>
                <c:pt idx="2">
                  <c:v>44.7</c:v>
                </c:pt>
                <c:pt idx="3">
                  <c:v>48.1</c:v>
                </c:pt>
                <c:pt idx="4">
                  <c:v>48.4</c:v>
                </c:pt>
                <c:pt idx="5">
                  <c:v>47.9</c:v>
                </c:pt>
              </c:numCache>
            </c:numRef>
          </c:val>
          <c:smooth val="0"/>
          <c:extLst>
            <c:ext xmlns:c16="http://schemas.microsoft.com/office/drawing/2014/chart" uri="{C3380CC4-5D6E-409C-BE32-E72D297353CC}">
              <c16:uniqueId val="{00000002-8785-413E-BE40-423D2694679C}"/>
            </c:ext>
          </c:extLst>
        </c:ser>
        <c:ser>
          <c:idx val="3"/>
          <c:order val="3"/>
          <c:tx>
            <c:strRef>
              <c:f>'PUA data'!$A$5</c:f>
              <c:strCache>
                <c:ptCount val="1"/>
                <c:pt idx="0">
                  <c:v>World</c:v>
                </c:pt>
              </c:strCache>
            </c:strRef>
          </c:tx>
          <c:spPr>
            <a:ln w="28575" cap="rnd">
              <a:solidFill>
                <a:schemeClr val="tx1">
                  <a:lumMod val="75000"/>
                  <a:lumOff val="25000"/>
                </a:schemeClr>
              </a:solidFill>
              <a:round/>
            </a:ln>
            <a:effectLst/>
          </c:spPr>
          <c:marker>
            <c:symbol val="none"/>
          </c:marker>
          <c:cat>
            <c:numRef>
              <c:f>'PUA data'!$B$1:$G$1</c:f>
              <c:numCache>
                <c:formatCode>General</c:formatCode>
                <c:ptCount val="6"/>
                <c:pt idx="0">
                  <c:v>2017</c:v>
                </c:pt>
                <c:pt idx="1">
                  <c:v>2018</c:v>
                </c:pt>
                <c:pt idx="2">
                  <c:v>2019</c:v>
                </c:pt>
                <c:pt idx="3">
                  <c:v>2020</c:v>
                </c:pt>
                <c:pt idx="4">
                  <c:v>2021</c:v>
                </c:pt>
                <c:pt idx="5">
                  <c:v>2022</c:v>
                </c:pt>
              </c:numCache>
            </c:numRef>
          </c:cat>
          <c:val>
            <c:numRef>
              <c:f>'PUA data'!$B$5:$G$5</c:f>
              <c:numCache>
                <c:formatCode>0.0</c:formatCode>
                <c:ptCount val="6"/>
                <c:pt idx="0">
                  <c:v>40.299999999999997</c:v>
                </c:pt>
                <c:pt idx="1">
                  <c:v>38</c:v>
                </c:pt>
                <c:pt idx="2">
                  <c:v>36.4</c:v>
                </c:pt>
                <c:pt idx="3">
                  <c:v>37.9</c:v>
                </c:pt>
                <c:pt idx="4">
                  <c:v>36.4</c:v>
                </c:pt>
                <c:pt idx="5">
                  <c:v>35.4</c:v>
                </c:pt>
              </c:numCache>
            </c:numRef>
          </c:val>
          <c:smooth val="0"/>
          <c:extLst>
            <c:ext xmlns:c16="http://schemas.microsoft.com/office/drawing/2014/chart" uri="{C3380CC4-5D6E-409C-BE32-E72D297353CC}">
              <c16:uniqueId val="{00000003-8785-413E-BE40-423D2694679C}"/>
            </c:ext>
          </c:extLst>
        </c:ser>
        <c:dLbls>
          <c:showLegendKey val="0"/>
          <c:showVal val="0"/>
          <c:showCatName val="0"/>
          <c:showSerName val="0"/>
          <c:showPercent val="0"/>
          <c:showBubbleSize val="0"/>
        </c:dLbls>
        <c:smooth val="0"/>
        <c:axId val="241194128"/>
        <c:axId val="241179728"/>
      </c:lineChart>
      <c:catAx>
        <c:axId val="241194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41179728"/>
        <c:crosses val="autoZero"/>
        <c:auto val="1"/>
        <c:lblAlgn val="ctr"/>
        <c:lblOffset val="100"/>
        <c:noMultiLvlLbl val="0"/>
      </c:catAx>
      <c:valAx>
        <c:axId val="241179728"/>
        <c:scaling>
          <c:orientation val="minMax"/>
          <c:max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411941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mn-lt"/>
                <a:ea typeface="+mn-ea"/>
                <a:cs typeface="+mn-cs"/>
              </a:defRPr>
            </a:pPr>
            <a:r>
              <a:rPr lang="en-US" sz="1000" b="1" dirty="0">
                <a:solidFill>
                  <a:schemeClr val="tx1"/>
                </a:solidFill>
              </a:rPr>
              <a:t>Main import</a:t>
            </a:r>
            <a:r>
              <a:rPr lang="en-US" sz="1000" b="1" baseline="0" dirty="0">
                <a:solidFill>
                  <a:schemeClr val="tx1"/>
                </a:solidFill>
              </a:rPr>
              <a:t> partners</a:t>
            </a:r>
            <a:r>
              <a:rPr lang="en-US" sz="1000" b="1" dirty="0">
                <a:solidFill>
                  <a:schemeClr val="tx1"/>
                </a:solidFill>
              </a:rPr>
              <a:t> (average for 2017-2022)</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Graphs!$B$1</c:f>
              <c:strCache>
                <c:ptCount val="1"/>
                <c:pt idx="0">
                  <c:v>Export Share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c:spPr>
          <c:invertIfNegative val="0"/>
          <c:cat>
            <c:strRef>
              <c:f>Graphs!$A$2:$A$6</c:f>
              <c:strCache>
                <c:ptCount val="5"/>
                <c:pt idx="0">
                  <c:v>Malaysia</c:v>
                </c:pt>
                <c:pt idx="1">
                  <c:v>South Africa</c:v>
                </c:pt>
                <c:pt idx="2">
                  <c:v>Indonesia</c:v>
                </c:pt>
                <c:pt idx="3">
                  <c:v>Thailand</c:v>
                </c:pt>
                <c:pt idx="4">
                  <c:v>India</c:v>
                </c:pt>
              </c:strCache>
            </c:strRef>
          </c:cat>
          <c:val>
            <c:numRef>
              <c:f>Graphs!$B$2:$B$6</c:f>
              <c:numCache>
                <c:formatCode>0.00%</c:formatCode>
                <c:ptCount val="5"/>
                <c:pt idx="0">
                  <c:v>5.6500000000000002E-2</c:v>
                </c:pt>
                <c:pt idx="1">
                  <c:v>5.8599999999999999E-2</c:v>
                </c:pt>
                <c:pt idx="2">
                  <c:v>8.2900000000000001E-2</c:v>
                </c:pt>
                <c:pt idx="3">
                  <c:v>0.1125</c:v>
                </c:pt>
                <c:pt idx="4">
                  <c:v>0.1167</c:v>
                </c:pt>
              </c:numCache>
            </c:numRef>
          </c:val>
          <c:extLst>
            <c:ext xmlns:c16="http://schemas.microsoft.com/office/drawing/2014/chart" uri="{C3380CC4-5D6E-409C-BE32-E72D297353CC}">
              <c16:uniqueId val="{00000000-DB17-4734-99BE-D8C87F0017E9}"/>
            </c:ext>
          </c:extLst>
        </c:ser>
        <c:dLbls>
          <c:showLegendKey val="0"/>
          <c:showVal val="0"/>
          <c:showCatName val="0"/>
          <c:showSerName val="0"/>
          <c:showPercent val="0"/>
          <c:showBubbleSize val="0"/>
        </c:dLbls>
        <c:gapWidth val="115"/>
        <c:overlap val="-20"/>
        <c:axId val="138191024"/>
        <c:axId val="138190544"/>
      </c:barChart>
      <c:catAx>
        <c:axId val="13819102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8190544"/>
        <c:crosses val="autoZero"/>
        <c:auto val="1"/>
        <c:lblAlgn val="ctr"/>
        <c:lblOffset val="100"/>
        <c:noMultiLvlLbl val="0"/>
      </c:catAx>
      <c:valAx>
        <c:axId val="1381905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8191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Graphs!$L$1</c:f>
              <c:strCache>
                <c:ptCount val="1"/>
                <c:pt idx="0">
                  <c:v>exports</c:v>
                </c:pt>
              </c:strCache>
            </c:strRef>
          </c:tx>
          <c:spPr>
            <a:solidFill>
              <a:schemeClr val="accent1"/>
            </a:solidFill>
            <a:ln>
              <a:noFill/>
            </a:ln>
            <a:effectLst/>
          </c:spPr>
          <c:invertIfNegative val="0"/>
          <c:cat>
            <c:strRef>
              <c:f>Graphs!$K$2:$K$8</c:f>
              <c:strCache>
                <c:ptCount val="7"/>
                <c:pt idx="0">
                  <c:v>Meat and dairy</c:v>
                </c:pt>
                <c:pt idx="1">
                  <c:v>Fruit and vegetables</c:v>
                </c:pt>
                <c:pt idx="2">
                  <c:v>Cereals</c:v>
                </c:pt>
                <c:pt idx="3">
                  <c:v>Oilseeds</c:v>
                </c:pt>
                <c:pt idx="4">
                  <c:v>Vegetable oils and fats</c:v>
                </c:pt>
                <c:pt idx="5">
                  <c:v>Processed food </c:v>
                </c:pt>
                <c:pt idx="6">
                  <c:v>Fish and aquatic products</c:v>
                </c:pt>
              </c:strCache>
              <c:extLst/>
            </c:strRef>
          </c:cat>
          <c:val>
            <c:numRef>
              <c:f>Graphs!$L$2:$L$8</c:f>
              <c:numCache>
                <c:formatCode>0.00</c:formatCode>
                <c:ptCount val="7"/>
                <c:pt idx="0">
                  <c:v>225.13321483000001</c:v>
                </c:pt>
                <c:pt idx="1">
                  <c:v>3990.8110410000004</c:v>
                </c:pt>
                <c:pt idx="2">
                  <c:v>2081.127246</c:v>
                </c:pt>
                <c:pt idx="3">
                  <c:v>1434.205543</c:v>
                </c:pt>
                <c:pt idx="4">
                  <c:v>640.3847487999999</c:v>
                </c:pt>
                <c:pt idx="5">
                  <c:v>764.77531239999996</c:v>
                </c:pt>
                <c:pt idx="6">
                  <c:v>2054.6776316700002</c:v>
                </c:pt>
              </c:numCache>
              <c:extLst/>
            </c:numRef>
          </c:val>
          <c:extLst>
            <c:ext xmlns:c16="http://schemas.microsoft.com/office/drawing/2014/chart" uri="{C3380CC4-5D6E-409C-BE32-E72D297353CC}">
              <c16:uniqueId val="{00000000-21A2-48D8-ABEE-B466ED32CFFC}"/>
            </c:ext>
          </c:extLst>
        </c:ser>
        <c:ser>
          <c:idx val="1"/>
          <c:order val="1"/>
          <c:tx>
            <c:strRef>
              <c:f>Graphs!$N$1</c:f>
              <c:strCache>
                <c:ptCount val="1"/>
                <c:pt idx="0">
                  <c:v>imports</c:v>
                </c:pt>
              </c:strCache>
            </c:strRef>
          </c:tx>
          <c:spPr>
            <a:solidFill>
              <a:schemeClr val="accent2"/>
            </a:solidFill>
            <a:ln>
              <a:noFill/>
            </a:ln>
            <a:effectLst/>
          </c:spPr>
          <c:invertIfNegative val="0"/>
          <c:cat>
            <c:strRef>
              <c:f>Graphs!$K$2:$K$8</c:f>
              <c:strCache>
                <c:ptCount val="7"/>
                <c:pt idx="0">
                  <c:v>Meat and dairy</c:v>
                </c:pt>
                <c:pt idx="1">
                  <c:v>Fruit and vegetables</c:v>
                </c:pt>
                <c:pt idx="2">
                  <c:v>Cereals</c:v>
                </c:pt>
                <c:pt idx="3">
                  <c:v>Oilseeds</c:v>
                </c:pt>
                <c:pt idx="4">
                  <c:v>Vegetable oils and fats</c:v>
                </c:pt>
                <c:pt idx="5">
                  <c:v>Processed food </c:v>
                </c:pt>
                <c:pt idx="6">
                  <c:v>Fish and aquatic products</c:v>
                </c:pt>
              </c:strCache>
              <c:extLst/>
            </c:strRef>
          </c:cat>
          <c:val>
            <c:numRef>
              <c:f>Graphs!$N$2:$N$8</c:f>
              <c:numCache>
                <c:formatCode>0.00</c:formatCode>
                <c:ptCount val="7"/>
                <c:pt idx="0">
                  <c:v>-1418.4619127000001</c:v>
                </c:pt>
                <c:pt idx="1">
                  <c:v>-1251.7839283000001</c:v>
                </c:pt>
                <c:pt idx="2">
                  <c:v>-5498.936498</c:v>
                </c:pt>
                <c:pt idx="3">
                  <c:v>-312.81121350000001</c:v>
                </c:pt>
                <c:pt idx="4">
                  <c:v>-3820.5363130000001</c:v>
                </c:pt>
                <c:pt idx="5">
                  <c:v>-3523.3075667999997</c:v>
                </c:pt>
                <c:pt idx="6">
                  <c:v>-739.40512249999995</c:v>
                </c:pt>
              </c:numCache>
              <c:extLst/>
            </c:numRef>
          </c:val>
          <c:extLst>
            <c:ext xmlns:c16="http://schemas.microsoft.com/office/drawing/2014/chart" uri="{C3380CC4-5D6E-409C-BE32-E72D297353CC}">
              <c16:uniqueId val="{00000001-21A2-48D8-ABEE-B466ED32CFFC}"/>
            </c:ext>
          </c:extLst>
        </c:ser>
        <c:dLbls>
          <c:showLegendKey val="0"/>
          <c:showVal val="0"/>
          <c:showCatName val="0"/>
          <c:showSerName val="0"/>
          <c:showPercent val="0"/>
          <c:showBubbleSize val="0"/>
        </c:dLbls>
        <c:gapWidth val="150"/>
        <c:overlap val="100"/>
        <c:axId val="176294464"/>
        <c:axId val="176292544"/>
      </c:barChart>
      <c:catAx>
        <c:axId val="176294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6292544"/>
        <c:crosses val="autoZero"/>
        <c:auto val="1"/>
        <c:lblAlgn val="ctr"/>
        <c:lblOffset val="100"/>
        <c:noMultiLvlLbl val="0"/>
      </c:catAx>
      <c:valAx>
        <c:axId val="176292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million USD</a:t>
                </a:r>
              </a:p>
            </c:rich>
          </c:tx>
          <c:layout>
            <c:manualLayout>
              <c:xMode val="edge"/>
              <c:yMode val="edge"/>
              <c:x val="1.6570008285004142E-2"/>
              <c:y val="0.2750118067302655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6294464"/>
        <c:crosses val="autoZero"/>
        <c:crossBetween val="between"/>
      </c:valAx>
      <c:spPr>
        <a:noFill/>
        <a:ln>
          <a:noFill/>
        </a:ln>
        <a:effectLst/>
      </c:spPr>
    </c:plotArea>
    <c:legend>
      <c:legendPos val="b"/>
      <c:layout>
        <c:manualLayout>
          <c:xMode val="edge"/>
          <c:yMode val="edge"/>
          <c:x val="0.37609432741864385"/>
          <c:y val="0.86760313177268278"/>
          <c:w val="0.2478111391716688"/>
          <c:h val="9.439972175317935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321675" cy="5413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877550" y="0"/>
            <a:ext cx="8320088" cy="541338"/>
          </a:xfrm>
          <a:prstGeom prst="rect">
            <a:avLst/>
          </a:prstGeom>
        </p:spPr>
        <p:txBody>
          <a:bodyPr vert="horz" lIns="91440" tIns="45720" rIns="91440" bIns="45720" rtlCol="0"/>
          <a:lstStyle>
            <a:lvl1pPr algn="r">
              <a:defRPr sz="1200"/>
            </a:lvl1pPr>
          </a:lstStyle>
          <a:p>
            <a:fld id="{766576D0-0042-4DCD-9736-D343881BB246}" type="datetimeFigureOut">
              <a:rPr lang="en-US" smtClean="0"/>
              <a:t>01-Apr-25</a:t>
            </a:fld>
            <a:endParaRPr lang="en-US"/>
          </a:p>
        </p:txBody>
      </p:sp>
      <p:sp>
        <p:nvSpPr>
          <p:cNvPr id="4" name="Slide Image Placeholder 3"/>
          <p:cNvSpPr>
            <a:spLocks noGrp="1" noRot="1" noChangeAspect="1"/>
          </p:cNvSpPr>
          <p:nvPr>
            <p:ph type="sldImg" idx="2"/>
          </p:nvPr>
        </p:nvSpPr>
        <p:spPr>
          <a:xfrm>
            <a:off x="6361113" y="1350963"/>
            <a:ext cx="6480175" cy="3644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920875" y="5197475"/>
            <a:ext cx="15360650" cy="4254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260013"/>
            <a:ext cx="8321675" cy="5413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877550" y="10260013"/>
            <a:ext cx="8320088" cy="541337"/>
          </a:xfrm>
          <a:prstGeom prst="rect">
            <a:avLst/>
          </a:prstGeom>
        </p:spPr>
        <p:txBody>
          <a:bodyPr vert="horz" lIns="91440" tIns="45720" rIns="91440" bIns="45720" rtlCol="0" anchor="b"/>
          <a:lstStyle>
            <a:lvl1pPr algn="r">
              <a:defRPr sz="1200"/>
            </a:lvl1pPr>
          </a:lstStyle>
          <a:p>
            <a:fld id="{5A826861-F10B-4682-B1E3-9628DEEFF4F0}" type="slidenum">
              <a:rPr lang="en-US" smtClean="0"/>
              <a:t>‹#›</a:t>
            </a:fld>
            <a:endParaRPr lang="en-US"/>
          </a:p>
        </p:txBody>
      </p:sp>
    </p:spTree>
    <p:extLst>
      <p:ext uri="{BB962C8B-B14F-4D97-AF65-F5344CB8AC3E}">
        <p14:creationId xmlns:p14="http://schemas.microsoft.com/office/powerpoint/2010/main" val="3839890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DBDF5-4B8E-4756-0621-07A205685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B50CE-5866-159F-9686-6C2EE5419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E5838-280B-A79C-6DAD-83DC1EE58A18}"/>
              </a:ext>
            </a:extLst>
          </p:cNvPr>
          <p:cNvSpPr>
            <a:spLocks noGrp="1"/>
          </p:cNvSpPr>
          <p:nvPr>
            <p:ph type="body" idx="1"/>
          </p:nvPr>
        </p:nvSpPr>
        <p:spPr/>
        <p:txBody>
          <a:bodyPr/>
          <a:lstStyle/>
          <a:p>
            <a:pPr marL="0" marR="10795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solidFill>
                <a:schemeClr val="tx1"/>
              </a:solidFill>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2485F1A4-9D74-9BAC-AEE0-04D9A0C5F08A}"/>
              </a:ext>
            </a:extLst>
          </p:cNvPr>
          <p:cNvSpPr>
            <a:spLocks noGrp="1"/>
          </p:cNvSpPr>
          <p:nvPr>
            <p:ph type="sldNum" sz="quarter" idx="5"/>
          </p:nvPr>
        </p:nvSpPr>
        <p:spPr/>
        <p:txBody>
          <a:bodyPr/>
          <a:lstStyle/>
          <a:p>
            <a:fld id="{F2A2B7A1-9EDB-2C40-A90D-7E5F654A48B6}" type="slidenum">
              <a:rPr lang="en-IT" smtClean="0"/>
              <a:t>7</a:t>
            </a:fld>
            <a:endParaRPr lang="en-IT"/>
          </a:p>
        </p:txBody>
      </p:sp>
    </p:spTree>
    <p:extLst>
      <p:ext uri="{BB962C8B-B14F-4D97-AF65-F5344CB8AC3E}">
        <p14:creationId xmlns:p14="http://schemas.microsoft.com/office/powerpoint/2010/main" val="20346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AED56-5494-97EE-E9D4-D7819A0E4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0204A-195E-BDC6-A4B9-B4FE6B8BC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40497-397F-188D-3D56-1CBDFA0619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F4B64F-71BB-9DFD-D6BE-1ECC85F76775}"/>
              </a:ext>
            </a:extLst>
          </p:cNvPr>
          <p:cNvSpPr>
            <a:spLocks noGrp="1"/>
          </p:cNvSpPr>
          <p:nvPr>
            <p:ph type="sldNum" sz="quarter" idx="5"/>
          </p:nvPr>
        </p:nvSpPr>
        <p:spPr/>
        <p:txBody>
          <a:bodyPr/>
          <a:lstStyle/>
          <a:p>
            <a:fld id="{086AC2DC-9406-4CD6-A1E4-61802E10FDDE}" type="slidenum">
              <a:rPr lang="en-GB" smtClean="0"/>
              <a:t>16</a:t>
            </a:fld>
            <a:endParaRPr lang="en-GB"/>
          </a:p>
        </p:txBody>
      </p:sp>
    </p:spTree>
    <p:extLst>
      <p:ext uri="{BB962C8B-B14F-4D97-AF65-F5344CB8AC3E}">
        <p14:creationId xmlns:p14="http://schemas.microsoft.com/office/powerpoint/2010/main" val="389300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9119C-0E9D-0F51-D1A7-983A1DC87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D9FCA-693E-991E-A8B4-5C320105E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20974-7012-76E9-2C00-2941087BD2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36FE41-9C6F-658B-396E-BF0E8A22971B}"/>
              </a:ext>
            </a:extLst>
          </p:cNvPr>
          <p:cNvSpPr>
            <a:spLocks noGrp="1"/>
          </p:cNvSpPr>
          <p:nvPr>
            <p:ph type="sldNum" sz="quarter" idx="5"/>
          </p:nvPr>
        </p:nvSpPr>
        <p:spPr/>
        <p:txBody>
          <a:bodyPr/>
          <a:lstStyle/>
          <a:p>
            <a:fld id="{086AC2DC-9406-4CD6-A1E4-61802E10FDDE}" type="slidenum">
              <a:rPr lang="en-GB" smtClean="0"/>
              <a:t>17</a:t>
            </a:fld>
            <a:endParaRPr lang="en-GB"/>
          </a:p>
        </p:txBody>
      </p:sp>
    </p:spTree>
    <p:extLst>
      <p:ext uri="{BB962C8B-B14F-4D97-AF65-F5344CB8AC3E}">
        <p14:creationId xmlns:p14="http://schemas.microsoft.com/office/powerpoint/2010/main" val="82363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C5CE-D7E9-8B38-A832-7D03C6F35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54547-009E-AA04-ED23-8FFE632F2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28598-CBA4-6286-8214-DF44244DF0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462B95-E900-8982-D449-063904583097}"/>
              </a:ext>
            </a:extLst>
          </p:cNvPr>
          <p:cNvSpPr>
            <a:spLocks noGrp="1"/>
          </p:cNvSpPr>
          <p:nvPr>
            <p:ph type="sldNum" sz="quarter" idx="5"/>
          </p:nvPr>
        </p:nvSpPr>
        <p:spPr/>
        <p:txBody>
          <a:bodyPr/>
          <a:lstStyle/>
          <a:p>
            <a:fld id="{086AC2DC-9406-4CD6-A1E4-61802E10FDDE}" type="slidenum">
              <a:rPr lang="en-GB" smtClean="0"/>
              <a:t>18</a:t>
            </a:fld>
            <a:endParaRPr lang="en-GB"/>
          </a:p>
        </p:txBody>
      </p:sp>
    </p:spTree>
    <p:extLst>
      <p:ext uri="{BB962C8B-B14F-4D97-AF65-F5344CB8AC3E}">
        <p14:creationId xmlns:p14="http://schemas.microsoft.com/office/powerpoint/2010/main" val="321631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A7D5-A074-A26C-CAC4-CC562EFC4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131F2-3B98-4EAE-62A4-748458C8E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43DB5-7BB0-1810-5D22-F2129A1E82B4}"/>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E55F3B48-8269-EE60-AE34-40B5F6040DD0}"/>
              </a:ext>
            </a:extLst>
          </p:cNvPr>
          <p:cNvSpPr>
            <a:spLocks noGrp="1"/>
          </p:cNvSpPr>
          <p:nvPr>
            <p:ph type="sldNum" sz="quarter" idx="5"/>
          </p:nvPr>
        </p:nvSpPr>
        <p:spPr/>
        <p:txBody>
          <a:bodyPr/>
          <a:lstStyle/>
          <a:p>
            <a:fld id="{F2A2B7A1-9EDB-2C40-A90D-7E5F654A48B6}" type="slidenum">
              <a:rPr lang="en-IT" smtClean="0"/>
              <a:t>25</a:t>
            </a:fld>
            <a:endParaRPr lang="en-IT"/>
          </a:p>
        </p:txBody>
      </p:sp>
    </p:spTree>
    <p:extLst>
      <p:ext uri="{BB962C8B-B14F-4D97-AF65-F5344CB8AC3E}">
        <p14:creationId xmlns:p14="http://schemas.microsoft.com/office/powerpoint/2010/main" val="244049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73E-934B-E22F-FB35-D99213008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E13FC-47AC-B499-DCEE-9579C9952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AE25D-0088-0C36-392C-FE75875A6257}"/>
              </a:ext>
            </a:extLst>
          </p:cNvPr>
          <p:cNvSpPr>
            <a:spLocks noGrp="1"/>
          </p:cNvSpPr>
          <p:nvPr>
            <p:ph type="body" idx="1"/>
          </p:nvPr>
        </p:nvSpPr>
        <p:spPr/>
        <p:txBody>
          <a:bodyPr/>
          <a:lstStyle/>
          <a:p>
            <a:r>
              <a:rPr lang="en-US" sz="1200" dirty="0">
                <a:solidFill>
                  <a:srgbClr val="006C8B"/>
                </a:solidFill>
              </a:rPr>
              <a:t>World Bank (2025), Poverty and Inequality Platform (version 20240627_2017_01_02_PROD) [data set]. pip.worldbank.org. Accessed on 2025-03-19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World Bank, Global Monitoring Database (GMD), October 2024 - Multidimensional poverty headcount ratio (%) - </a:t>
            </a:r>
            <a:r>
              <a:rPr lang="en-US" b="0" i="0" u="none" strike="noStrike" dirty="0">
                <a:solidFill>
                  <a:srgbClr val="000000"/>
                </a:solidFill>
                <a:effectLst/>
                <a:latin typeface="-webkit-standard"/>
              </a:rPr>
              <a:t>An index that measures the percentage of households in a country deprived along three dimensions –monetary poverty, education, and basic infrastructure services – to capture a more complete picture of poverty</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Multidimensional Poverty Measure Indicators and Weights:</a:t>
            </a:r>
          </a:p>
          <a:p>
            <a:pPr marL="0" marR="0"/>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Monetary</a:t>
            </a:r>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Daily consumption or income is less than $ 2.15 per person.</a:t>
            </a:r>
            <a: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1/3</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Education</a:t>
            </a:r>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At least one school-age child up to the age of grade 8 is not enrolled in school.</a:t>
            </a:r>
            <a: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1/6</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No adult in the household (age of grade 9 or above) has completed primary education.</a:t>
            </a:r>
            <a: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1/6</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Access to basic infrastructure</a:t>
            </a:r>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household lacks access to limited-standard drinking water.</a:t>
            </a:r>
            <a: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1/9</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household lacks access to limited-standard sanitation.</a:t>
            </a:r>
            <a:r>
              <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1/9</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household has no access to electricity.1/9</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IT" dirty="0"/>
          </a:p>
        </p:txBody>
      </p:sp>
      <p:sp>
        <p:nvSpPr>
          <p:cNvPr id="4" name="Slide Number Placeholder 3">
            <a:extLst>
              <a:ext uri="{FF2B5EF4-FFF2-40B4-BE49-F238E27FC236}">
                <a16:creationId xmlns:a16="http://schemas.microsoft.com/office/drawing/2014/main" id="{FE86905C-7F73-E5F2-9CC6-D5407AF2A65E}"/>
              </a:ext>
            </a:extLst>
          </p:cNvPr>
          <p:cNvSpPr>
            <a:spLocks noGrp="1"/>
          </p:cNvSpPr>
          <p:nvPr>
            <p:ph type="sldNum" sz="quarter" idx="5"/>
          </p:nvPr>
        </p:nvSpPr>
        <p:spPr/>
        <p:txBody>
          <a:bodyPr/>
          <a:lstStyle/>
          <a:p>
            <a:fld id="{F2A2B7A1-9EDB-2C40-A90D-7E5F654A48B6}" type="slidenum">
              <a:rPr lang="en-IT" smtClean="0"/>
              <a:t>8</a:t>
            </a:fld>
            <a:endParaRPr lang="en-IT"/>
          </a:p>
        </p:txBody>
      </p:sp>
    </p:spTree>
    <p:extLst>
      <p:ext uri="{BB962C8B-B14F-4D97-AF65-F5344CB8AC3E}">
        <p14:creationId xmlns:p14="http://schemas.microsoft.com/office/powerpoint/2010/main" val="12128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E523-F803-4E7F-8555-3E76E5351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3BFBD-E57C-1454-B93D-45DF5BFFA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A06C4-A32D-338C-9A8E-ADEBC7C7DA6D}"/>
              </a:ext>
            </a:extLst>
          </p:cNvPr>
          <p:cNvSpPr>
            <a:spLocks noGrp="1"/>
          </p:cNvSpPr>
          <p:nvPr>
            <p:ph type="body" idx="1"/>
          </p:nvPr>
        </p:nvSpPr>
        <p:spPr/>
        <p:txBody>
          <a:bodyPr/>
          <a:lstStyle/>
          <a:p>
            <a:pPr marL="0" marR="0"/>
            <a:r>
              <a:rPr lang="en-GB" b="0" i="0" u="none" strike="noStrike" dirty="0">
                <a:solidFill>
                  <a:srgbClr val="000000"/>
                </a:solidFill>
                <a:effectLst/>
                <a:latin typeface="-webkit-standard"/>
              </a:rPr>
              <a:t>No multidimensional poverty rate is shown in this graph. This is because </a:t>
            </a:r>
            <a:r>
              <a:rPr lang="en-US" sz="1800" dirty="0">
                <a:effectLst/>
                <a:latin typeface="Aptos" panose="020B0004020202020204" pitchFamily="34" charset="0"/>
                <a:ea typeface="Aptos" panose="020B0004020202020204" pitchFamily="34" charset="0"/>
                <a:cs typeface="Aptos" panose="020B0004020202020204" pitchFamily="34" charset="0"/>
              </a:rPr>
              <a:t>multidimensional poverty rates were only available for 17 out of 32 LLDC countries for which extreme poverty rate is available, and 8 of these were also LDC counties already depicted in the previous graph.  For the 7 remaining, there was not that much of a difference between the two poverty rates. </a:t>
            </a:r>
          </a:p>
        </p:txBody>
      </p:sp>
      <p:sp>
        <p:nvSpPr>
          <p:cNvPr id="4" name="Slide Number Placeholder 3">
            <a:extLst>
              <a:ext uri="{FF2B5EF4-FFF2-40B4-BE49-F238E27FC236}">
                <a16:creationId xmlns:a16="http://schemas.microsoft.com/office/drawing/2014/main" id="{A4BF0592-88FD-9029-B9BA-409F61457ED7}"/>
              </a:ext>
            </a:extLst>
          </p:cNvPr>
          <p:cNvSpPr>
            <a:spLocks noGrp="1"/>
          </p:cNvSpPr>
          <p:nvPr>
            <p:ph type="sldNum" sz="quarter" idx="5"/>
          </p:nvPr>
        </p:nvSpPr>
        <p:spPr/>
        <p:txBody>
          <a:bodyPr/>
          <a:lstStyle/>
          <a:p>
            <a:fld id="{F2A2B7A1-9EDB-2C40-A90D-7E5F654A48B6}" type="slidenum">
              <a:rPr lang="en-IT" smtClean="0"/>
              <a:t>9</a:t>
            </a:fld>
            <a:endParaRPr lang="en-IT"/>
          </a:p>
        </p:txBody>
      </p:sp>
    </p:spTree>
    <p:extLst>
      <p:ext uri="{BB962C8B-B14F-4D97-AF65-F5344CB8AC3E}">
        <p14:creationId xmlns:p14="http://schemas.microsoft.com/office/powerpoint/2010/main" val="148161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BEE48-3C93-1AC4-E637-3E6CFB901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E7315-7BE4-9490-9B13-DCBEEEAFB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AEAA6-486D-219E-F087-CF3C18514CB9}"/>
              </a:ext>
            </a:extLst>
          </p:cNvPr>
          <p:cNvSpPr>
            <a:spLocks noGrp="1"/>
          </p:cNvSpPr>
          <p:nvPr>
            <p:ph type="body" idx="1"/>
          </p:nvPr>
        </p:nvSpPr>
        <p:spPr/>
        <p:txBody>
          <a:bodyPr/>
          <a:lstStyle/>
          <a:p>
            <a:r>
              <a:rPr lang="en-US" b="0" i="0" u="none" strike="noStrike" dirty="0">
                <a:solidFill>
                  <a:srgbClr val="000000"/>
                </a:solidFill>
                <a:effectLst/>
                <a:latin typeface="-webkit-standard"/>
              </a:rPr>
              <a:t>World Bank (2025), Poverty and Inequality Platform (version 20240627_2017_01_02_PROD) [data set]. pip.worldbank.org. Accessed on 2025-03-19</a:t>
            </a:r>
          </a:p>
          <a:p>
            <a:r>
              <a:rPr lang="es-ES" dirty="0"/>
              <a:t>UN MVI Final </a:t>
            </a:r>
            <a:r>
              <a:rPr lang="es-ES" dirty="0" err="1"/>
              <a:t>Report</a:t>
            </a:r>
            <a:r>
              <a:rPr lang="es-ES" dirty="0"/>
              <a:t> (2024)</a:t>
            </a:r>
            <a:r>
              <a:rPr lang="en-US" b="0" i="0" u="none" strike="noStrike" dirty="0">
                <a:solidFill>
                  <a:srgbClr val="000000"/>
                </a:solidFill>
                <a:effectLst/>
                <a:latin typeface="-webkit-standard"/>
              </a:rPr>
              <a:t>. High level panel on the development of a  Multidimensional Vulnerability Index FINAL REPORT. https://sdgs.un.org/sites/default/files/2024-02/Final_MVI_report.pdf</a:t>
            </a:r>
          </a:p>
          <a:p>
            <a:r>
              <a:rPr lang="en-US" sz="1200" dirty="0">
                <a:solidFill>
                  <a:srgbClr val="006C8B"/>
                </a:solidFill>
                <a:latin typeface="Roboto" panose="02000000000000000000" pitchFamily="2" charset="0"/>
                <a:ea typeface="Roboto" panose="02000000000000000000" pitchFamily="2" charset="0"/>
              </a:rPr>
              <a:t>Multidimensional Vulnerability Index (MVI) -is structured around two main pillars: structural vulnerability and lack of structural resilience. Each pillar comprises 13 indicators, totaling 26 indicators, encompassing three primary dimensions: economic, environmental (mainly climatic), and societal. More details here: </a:t>
            </a:r>
            <a:r>
              <a:rPr lang="en-US" b="0" i="0" u="none" strike="noStrike" dirty="0">
                <a:solidFill>
                  <a:srgbClr val="000000"/>
                </a:solidFill>
                <a:effectLst/>
                <a:latin typeface="-webkit-standard"/>
              </a:rPr>
              <a:t>https://sdgs.un.org/sites/default/files/2024-02/Final_MVI_report.pdf</a:t>
            </a:r>
          </a:p>
          <a:p>
            <a:r>
              <a:rPr lang="en-US" b="0" i="0" u="none" strike="noStrike" dirty="0">
                <a:solidFill>
                  <a:srgbClr val="000000"/>
                </a:solidFill>
                <a:effectLst/>
                <a:latin typeface="-webkit-standard"/>
              </a:rPr>
              <a:t>Here we show MVI and not multidimensional poverty because the point is to show that though these countries have low poverty rates, they have very high vulnerability. Also, there are only 10 countries for which we have both extreme poverty rates and multidimensional poverty rates available. </a:t>
            </a:r>
            <a:endParaRPr lang="en-IT" dirty="0"/>
          </a:p>
        </p:txBody>
      </p:sp>
      <p:sp>
        <p:nvSpPr>
          <p:cNvPr id="4" name="Slide Number Placeholder 3">
            <a:extLst>
              <a:ext uri="{FF2B5EF4-FFF2-40B4-BE49-F238E27FC236}">
                <a16:creationId xmlns:a16="http://schemas.microsoft.com/office/drawing/2014/main" id="{D49C3296-AD53-840B-27AC-3CB5CEB74B57}"/>
              </a:ext>
            </a:extLst>
          </p:cNvPr>
          <p:cNvSpPr>
            <a:spLocks noGrp="1"/>
          </p:cNvSpPr>
          <p:nvPr>
            <p:ph type="sldNum" sz="quarter" idx="5"/>
          </p:nvPr>
        </p:nvSpPr>
        <p:spPr/>
        <p:txBody>
          <a:bodyPr/>
          <a:lstStyle/>
          <a:p>
            <a:fld id="{F2A2B7A1-9EDB-2C40-A90D-7E5F654A48B6}" type="slidenum">
              <a:rPr lang="en-IT" smtClean="0"/>
              <a:t>10</a:t>
            </a:fld>
            <a:endParaRPr lang="en-IT"/>
          </a:p>
        </p:txBody>
      </p:sp>
    </p:spTree>
    <p:extLst>
      <p:ext uri="{BB962C8B-B14F-4D97-AF65-F5344CB8AC3E}">
        <p14:creationId xmlns:p14="http://schemas.microsoft.com/office/powerpoint/2010/main" val="6686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7D9C-E364-C903-A8FF-9EFAC0A8D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E019B-C3E5-88F6-0E5A-5A725D35B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A4864A-EF63-5C41-C56E-162481B0425E}"/>
              </a:ext>
            </a:extLst>
          </p:cNvPr>
          <p:cNvSpPr>
            <a:spLocks noGrp="1"/>
          </p:cNvSpPr>
          <p:nvPr>
            <p:ph type="body" idx="1"/>
          </p:nvPr>
        </p:nvSpPr>
        <p:spPr/>
        <p:txBody>
          <a:bodyPr/>
          <a:lstStyle/>
          <a:p>
            <a:pPr marL="0" marR="10795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solidFill>
                <a:schemeClr val="tx1"/>
              </a:solidFill>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C4EC6D68-7D44-A4D5-41A6-5B50678D5428}"/>
              </a:ext>
            </a:extLst>
          </p:cNvPr>
          <p:cNvSpPr>
            <a:spLocks noGrp="1"/>
          </p:cNvSpPr>
          <p:nvPr>
            <p:ph type="sldNum" sz="quarter" idx="5"/>
          </p:nvPr>
        </p:nvSpPr>
        <p:spPr/>
        <p:txBody>
          <a:bodyPr/>
          <a:lstStyle/>
          <a:p>
            <a:fld id="{F2A2B7A1-9EDB-2C40-A90D-7E5F654A48B6}" type="slidenum">
              <a:rPr lang="en-IT" smtClean="0"/>
              <a:t>11</a:t>
            </a:fld>
            <a:endParaRPr lang="en-IT"/>
          </a:p>
        </p:txBody>
      </p:sp>
    </p:spTree>
    <p:extLst>
      <p:ext uri="{BB962C8B-B14F-4D97-AF65-F5344CB8AC3E}">
        <p14:creationId xmlns:p14="http://schemas.microsoft.com/office/powerpoint/2010/main" val="149520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0A06-43FB-27B8-1DBC-70F4412D1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4D87F-FFB6-21F7-EAE1-BB156422E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0AFD3-7FCE-9652-1E48-B0CC45A908BE}"/>
              </a:ext>
            </a:extLst>
          </p:cNvPr>
          <p:cNvSpPr>
            <a:spLocks noGrp="1"/>
          </p:cNvSpPr>
          <p:nvPr>
            <p:ph type="body" idx="1"/>
          </p:nvPr>
        </p:nvSpPr>
        <p:spPr/>
        <p:txBody>
          <a:bodyPr/>
          <a:lstStyle/>
          <a:p>
            <a:pPr marL="342900" marR="0" lvl="0" indent="-342900">
              <a:lnSpc>
                <a:spcPct val="107000"/>
              </a:lnSpc>
              <a:spcAft>
                <a:spcPts val="800"/>
              </a:spcAft>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SDG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indicator used to monitor hunger is the prevalence of undernourishment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After rising sharply from 2019 to 2021,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global hunger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has persisted at nearly the same level for three consecutive years, affecting around 9.1 percent of the population in 2023 compared with 7.5 percent in 2019.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estimated that between 713 and 757 million people in the world faced hunger in 2023. Considering the mid-range (733 million), this is about 152 million more people than in 2019.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Over one-third of people facing hunger in the world in 2023 lived in the LDCs – 257 million. The prevalence of undernourishment was highest in LDCs – 22.4% – followed by 19.3% in LLDCs (111 million people) and 16.8% percent in the Small Island Developing States (12.2 million people). </a:t>
            </a:r>
            <a:r>
              <a:rPr lang="en-GB" sz="1800" b="0" kern="100" dirty="0">
                <a:effectLst/>
                <a:latin typeface="Aptos" panose="020B0004020202020204" pitchFamily="34" charset="0"/>
                <a:ea typeface="Aptos" panose="020B0004020202020204" pitchFamily="34" charset="0"/>
                <a:cs typeface="Times New Roman" panose="02020603050405020304" pitchFamily="18" charset="0"/>
              </a:rPr>
              <a:t>It is worth noting, however, that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many countries pertain to more than one of the groupings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While hunger has risen steadily in recent years in the LDCs and SIDS, there are signs of possible improvement in the LLDCs, where the prevalence of undernourishment decreased slightly from 19.8% in 2022 to 19.3% in 2023. However, this is still equivalent to about 16 million more people than in 2019, before the COVID-19 pandemic.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10795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solidFill>
                <a:schemeClr val="tx1"/>
              </a:solidFill>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81F19D6F-D6D0-04F7-0882-2A297C5BE5A4}"/>
              </a:ext>
            </a:extLst>
          </p:cNvPr>
          <p:cNvSpPr>
            <a:spLocks noGrp="1"/>
          </p:cNvSpPr>
          <p:nvPr>
            <p:ph type="sldNum" sz="quarter" idx="5"/>
          </p:nvPr>
        </p:nvSpPr>
        <p:spPr/>
        <p:txBody>
          <a:bodyPr/>
          <a:lstStyle/>
          <a:p>
            <a:fld id="{F2A2B7A1-9EDB-2C40-A90D-7E5F654A48B6}" type="slidenum">
              <a:rPr lang="en-IT" smtClean="0"/>
              <a:t>12</a:t>
            </a:fld>
            <a:endParaRPr lang="en-IT"/>
          </a:p>
        </p:txBody>
      </p:sp>
    </p:spTree>
    <p:extLst>
      <p:ext uri="{BB962C8B-B14F-4D97-AF65-F5344CB8AC3E}">
        <p14:creationId xmlns:p14="http://schemas.microsoft.com/office/powerpoint/2010/main" val="310003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E980-E05A-C42F-D92E-793807A56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0368E-F76E-1256-A875-E2EBC7557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E8DCE-B239-EF00-49BA-4C3CC2FA349D}"/>
              </a:ext>
            </a:extLst>
          </p:cNvPr>
          <p:cNvSpPr>
            <a:spLocks noGrp="1"/>
          </p:cNvSpPr>
          <p:nvPr>
            <p:ph type="body" idx="1"/>
          </p:nvPr>
        </p:nvSpPr>
        <p:spPr/>
        <p:txBody>
          <a:bodyPr/>
          <a:lstStyle/>
          <a:p>
            <a:pPr marL="342900" marR="0" lvl="0" indent="-342900">
              <a:buFont typeface="Arial" panose="020B0604020202020204" pitchFamily="34" charset="0"/>
              <a:buChar char="•"/>
              <a:tabLst>
                <a:tab pos="457200" algn="l"/>
              </a:tabLst>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Food prices rose throughout 2022, pushing up the average cost of a healthy diet globally to 3.96 purchasing power parity (PPP) dollars per person per day, up from 3.56 PPP dollars in 2021. Disruptions from the COVID-19 pandemic and the war in Ukraine contributed to significant increases in international food and energy prices, exacerbating inflationary pressures.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 Least Developed Countries had the lowest average cost of a healthy diet, and have experienced a more moderate increase between 2020 and 2022, compared to other groups.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In contrast, the Small Island Developing States (SIDS) had the highest cost in 2022, which is approximately 13% higher than that of the landlocked developing countries, 24% higher than the Least Developed Countries, and 19% above the global average.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2A13E8-5D0B-C645-1AF6-44B9A39F49BC}"/>
              </a:ext>
            </a:extLst>
          </p:cNvPr>
          <p:cNvSpPr>
            <a:spLocks noGrp="1"/>
          </p:cNvSpPr>
          <p:nvPr>
            <p:ph type="sldNum" sz="quarter" idx="5"/>
          </p:nvPr>
        </p:nvSpPr>
        <p:spPr/>
        <p:txBody>
          <a:bodyPr/>
          <a:lstStyle/>
          <a:p>
            <a:fld id="{F2A2B7A1-9EDB-2C40-A90D-7E5F654A48B6}" type="slidenum">
              <a:rPr lang="en-IT" smtClean="0"/>
              <a:t>13</a:t>
            </a:fld>
            <a:endParaRPr lang="en-IT"/>
          </a:p>
        </p:txBody>
      </p:sp>
    </p:spTree>
    <p:extLst>
      <p:ext uri="{BB962C8B-B14F-4D97-AF65-F5344CB8AC3E}">
        <p14:creationId xmlns:p14="http://schemas.microsoft.com/office/powerpoint/2010/main" val="32944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4536-7B38-13DB-5575-22AF4E708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E4F29-9FFF-CD08-CC90-E78899C84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93A94-A8B7-26ED-DF46-A83CB9C600D0}"/>
              </a:ext>
            </a:extLst>
          </p:cNvPr>
          <p:cNvSpPr>
            <a:spLocks noGrp="1"/>
          </p:cNvSpPr>
          <p:nvPr>
            <p:ph type="body" idx="1"/>
          </p:nvPr>
        </p:nvSpPr>
        <p:spPr/>
        <p:txBody>
          <a:bodyPr/>
          <a:lstStyle/>
          <a:p>
            <a:pPr marL="0" marR="0"/>
            <a:r>
              <a:rPr lang="en-GB" sz="1800" dirty="0">
                <a:effectLst/>
                <a:latin typeface="Aptos" panose="020B0004020202020204" pitchFamily="34" charset="0"/>
                <a:ea typeface="Aptos" panose="020B0004020202020204" pitchFamily="34" charset="0"/>
                <a:cs typeface="Aptos" panose="020B0004020202020204" pitchFamily="34" charset="0"/>
              </a:rPr>
              <a:t>Focusing specifically on economic access to a healthy diet,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Updated and improved estimates show that more than one-third of people in the world – about 2.83 billion – were unable to afford a healthy diet in 2022.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Despite the increase in the average cost of a healthy diet, the number of people unable to afford a healthy diet in the world fell back to pre-pandemic levels in 2022, fuelled by an economic recovery from the pandemic that has, nevertheless, been uneven across regions and country income groups.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The </a:t>
            </a:r>
            <a:r>
              <a:rPr lang="en-GB" sz="1800">
                <a:effectLst/>
                <a:latin typeface="Aptos" panose="020B0004020202020204" pitchFamily="34" charset="0"/>
                <a:ea typeface="Times New Roman" panose="02020603050405020304" pitchFamily="18" charset="0"/>
                <a:cs typeface="Aptos" panose="020B0004020202020204" pitchFamily="34" charset="0"/>
              </a:rPr>
              <a:t>situation worsened </a:t>
            </a:r>
            <a:r>
              <a:rPr lang="en-GB" sz="1800" dirty="0">
                <a:effectLst/>
                <a:latin typeface="Aptos" panose="020B0004020202020204" pitchFamily="34" charset="0"/>
                <a:ea typeface="Times New Roman" panose="02020603050405020304" pitchFamily="18" charset="0"/>
                <a:cs typeface="Aptos" panose="020B0004020202020204" pitchFamily="34" charset="0"/>
              </a:rPr>
              <a:t>during the COVID-19 pandemic across all countries, with the most significant increase observed in the SIDS. In these countries, approximately half or more of the population could not afford a healthy diet in 2022.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In 2022, it is estimated that a healthy diet was out of reach for about 64.6% of people living in Least Developed Countries (720 million), and for 54.5% of the population living in land locked developing countries (301 million people). </a:t>
            </a:r>
            <a:r>
              <a:rPr lang="en-US" sz="1800" dirty="0">
                <a:effectLst/>
                <a:latin typeface="Aptos" panose="020B0004020202020204" pitchFamily="34" charset="0"/>
                <a:ea typeface="Times New Roman" panose="02020603050405020304" pitchFamily="18" charset="0"/>
                <a:cs typeface="Aptos" panose="020B0004020202020204" pitchFamily="34" charset="0"/>
              </a:rPr>
              <a:t>In Small Island Developing States (SIDS), nearly 48% of the population – equivalent to 34 million people – were unable to afford a healthy diet.</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280DED92-4CC0-49A3-B9DE-1AE943922AF8}"/>
              </a:ext>
            </a:extLst>
          </p:cNvPr>
          <p:cNvSpPr>
            <a:spLocks noGrp="1"/>
          </p:cNvSpPr>
          <p:nvPr>
            <p:ph type="sldNum" sz="quarter" idx="5"/>
          </p:nvPr>
        </p:nvSpPr>
        <p:spPr/>
        <p:txBody>
          <a:bodyPr/>
          <a:lstStyle/>
          <a:p>
            <a:fld id="{F2A2B7A1-9EDB-2C40-A90D-7E5F654A48B6}" type="slidenum">
              <a:rPr lang="en-IT" smtClean="0"/>
              <a:t>14</a:t>
            </a:fld>
            <a:endParaRPr lang="en-IT"/>
          </a:p>
        </p:txBody>
      </p:sp>
    </p:spTree>
    <p:extLst>
      <p:ext uri="{BB962C8B-B14F-4D97-AF65-F5344CB8AC3E}">
        <p14:creationId xmlns:p14="http://schemas.microsoft.com/office/powerpoint/2010/main" val="144415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1DDF-AA74-C688-8368-5BC72C000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B402E-2E41-6AAD-4BA0-634C361BB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397FC-0BE5-013E-CDE0-ABC0405F53BD}"/>
              </a:ext>
            </a:extLst>
          </p:cNvPr>
          <p:cNvSpPr>
            <a:spLocks noGrp="1"/>
          </p:cNvSpPr>
          <p:nvPr>
            <p:ph type="body" idx="1"/>
          </p:nvPr>
        </p:nvSpPr>
        <p:spPr/>
        <p:txBody>
          <a:bodyPr/>
          <a:lstStyle/>
          <a:p>
            <a:pPr marL="0" marR="10795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solidFill>
                <a:schemeClr val="tx1"/>
              </a:solidFill>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4FCB8230-E6B2-A681-9E46-675C700559DD}"/>
              </a:ext>
            </a:extLst>
          </p:cNvPr>
          <p:cNvSpPr>
            <a:spLocks noGrp="1"/>
          </p:cNvSpPr>
          <p:nvPr>
            <p:ph type="sldNum" sz="quarter" idx="5"/>
          </p:nvPr>
        </p:nvSpPr>
        <p:spPr/>
        <p:txBody>
          <a:bodyPr/>
          <a:lstStyle/>
          <a:p>
            <a:fld id="{F2A2B7A1-9EDB-2C40-A90D-7E5F654A48B6}" type="slidenum">
              <a:rPr lang="en-IT" smtClean="0"/>
              <a:t>15</a:t>
            </a:fld>
            <a:endParaRPr lang="en-IT"/>
          </a:p>
        </p:txBody>
      </p:sp>
    </p:spTree>
    <p:extLst>
      <p:ext uri="{BB962C8B-B14F-4D97-AF65-F5344CB8AC3E}">
        <p14:creationId xmlns:p14="http://schemas.microsoft.com/office/powerpoint/2010/main" val="3365184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80135" y="3348418"/>
            <a:ext cx="12241530" cy="2268283"/>
          </a:xfrm>
          <a:prstGeom prst="rect">
            <a:avLst/>
          </a:prstGeom>
        </p:spPr>
        <p:txBody>
          <a:bodyPr wrap="square" lIns="0" tIns="0" rIns="0" bIns="0">
            <a:spAutoFit/>
          </a:bodyPr>
          <a:lstStyle>
            <a:lvl1pPr>
              <a:defRPr sz="2500" b="0" i="0">
                <a:solidFill>
                  <a:srgbClr val="045777"/>
                </a:solidFill>
                <a:latin typeface="Arial Black"/>
                <a:cs typeface="Arial Black"/>
              </a:defRPr>
            </a:lvl1pPr>
          </a:lstStyle>
          <a:p>
            <a:endParaRPr/>
          </a:p>
        </p:txBody>
      </p:sp>
      <p:sp>
        <p:nvSpPr>
          <p:cNvPr id="3" name="Holder 3"/>
          <p:cNvSpPr>
            <a:spLocks noGrp="1"/>
          </p:cNvSpPr>
          <p:nvPr>
            <p:ph type="subTitle" idx="4"/>
          </p:nvPr>
        </p:nvSpPr>
        <p:spPr>
          <a:xfrm>
            <a:off x="2160270" y="6048756"/>
            <a:ext cx="10081260" cy="2700337"/>
          </a:xfrm>
          <a:prstGeom prst="rect">
            <a:avLst/>
          </a:prstGeom>
        </p:spPr>
        <p:txBody>
          <a:bodyPr wrap="square" lIns="0" tIns="0" rIns="0" bIns="0">
            <a:spAutoFit/>
          </a:bodyPr>
          <a:lstStyle>
            <a:lvl1pPr>
              <a:defRPr sz="15000" b="1" i="0">
                <a:solidFill>
                  <a:srgbClr val="045777"/>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2000" b="0" i="0">
                <a:solidFill>
                  <a:srgbClr val="5D6162"/>
                </a:solidFill>
                <a:latin typeface="Arial Black"/>
                <a:cs typeface="Arial Black"/>
              </a:defRPr>
            </a:lvl1pPr>
          </a:lstStyle>
          <a:p>
            <a:pPr marL="12700">
              <a:lnSpc>
                <a:spcPct val="100000"/>
              </a:lnSpc>
              <a:spcBef>
                <a:spcPts val="250"/>
              </a:spcBef>
            </a:pPr>
            <a:r>
              <a:rPr spc="-55" dirty="0"/>
              <a:t>MAXIMO</a:t>
            </a:r>
            <a:r>
              <a:rPr spc="-110" dirty="0"/>
              <a:t> </a:t>
            </a:r>
            <a:r>
              <a:rPr spc="-70" dirty="0"/>
              <a:t>TORERO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01-Apr-25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045777"/>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15000" b="1" i="0">
                <a:solidFill>
                  <a:srgbClr val="045777"/>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2000" b="0" i="0">
                <a:solidFill>
                  <a:srgbClr val="5D6162"/>
                </a:solidFill>
                <a:latin typeface="Arial Black"/>
                <a:cs typeface="Arial Black"/>
              </a:defRPr>
            </a:lvl1pPr>
          </a:lstStyle>
          <a:p>
            <a:pPr marL="12700">
              <a:lnSpc>
                <a:spcPct val="100000"/>
              </a:lnSpc>
              <a:spcBef>
                <a:spcPts val="250"/>
              </a:spcBef>
            </a:pPr>
            <a:r>
              <a:rPr spc="-55" dirty="0"/>
              <a:t>MAXIMO</a:t>
            </a:r>
            <a:r>
              <a:rPr spc="-110" dirty="0"/>
              <a:t> </a:t>
            </a:r>
            <a:r>
              <a:rPr spc="-70" dirty="0"/>
              <a:t>TORERO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01-Apr-25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045777"/>
                </a:solidFill>
                <a:latin typeface="Arial Black"/>
                <a:cs typeface="Arial Black"/>
              </a:defRPr>
            </a:lvl1pPr>
          </a:lstStyle>
          <a:p>
            <a:endParaRPr/>
          </a:p>
        </p:txBody>
      </p:sp>
      <p:sp>
        <p:nvSpPr>
          <p:cNvPr id="3" name="Holder 3"/>
          <p:cNvSpPr>
            <a:spLocks noGrp="1"/>
          </p:cNvSpPr>
          <p:nvPr>
            <p:ph sz="half" idx="2"/>
          </p:nvPr>
        </p:nvSpPr>
        <p:spPr>
          <a:xfrm>
            <a:off x="720090" y="2484310"/>
            <a:ext cx="6264783" cy="71288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16927" y="2484310"/>
            <a:ext cx="6264783" cy="71288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000" b="0" i="0">
                <a:solidFill>
                  <a:srgbClr val="5D6162"/>
                </a:solidFill>
                <a:latin typeface="Arial Black"/>
                <a:cs typeface="Arial Black"/>
              </a:defRPr>
            </a:lvl1pPr>
          </a:lstStyle>
          <a:p>
            <a:pPr marL="12700">
              <a:lnSpc>
                <a:spcPct val="100000"/>
              </a:lnSpc>
              <a:spcBef>
                <a:spcPts val="250"/>
              </a:spcBef>
            </a:pPr>
            <a:r>
              <a:rPr spc="-55" dirty="0"/>
              <a:t>MAXIMO</a:t>
            </a:r>
            <a:r>
              <a:rPr spc="-110" dirty="0"/>
              <a:t> </a:t>
            </a:r>
            <a:r>
              <a:rPr spc="-70" dirty="0"/>
              <a:t>TORERO</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01-Apr-25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045777"/>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defRPr sz="2000" b="0" i="0">
                <a:solidFill>
                  <a:srgbClr val="5D6162"/>
                </a:solidFill>
                <a:latin typeface="Arial Black"/>
                <a:cs typeface="Arial Black"/>
              </a:defRPr>
            </a:lvl1pPr>
          </a:lstStyle>
          <a:p>
            <a:pPr marL="12700">
              <a:lnSpc>
                <a:spcPct val="100000"/>
              </a:lnSpc>
              <a:spcBef>
                <a:spcPts val="250"/>
              </a:spcBef>
            </a:pPr>
            <a:r>
              <a:rPr spc="-55" dirty="0"/>
              <a:t>MAXIMO</a:t>
            </a:r>
            <a:r>
              <a:rPr spc="-110" dirty="0"/>
              <a:t> </a:t>
            </a:r>
            <a:r>
              <a:rPr spc="-70" dirty="0"/>
              <a:t>TORERO</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01-Apr-25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000" b="0" i="0">
                <a:solidFill>
                  <a:srgbClr val="5D6162"/>
                </a:solidFill>
                <a:latin typeface="Arial Black"/>
                <a:cs typeface="Arial Black"/>
              </a:defRPr>
            </a:lvl1pPr>
          </a:lstStyle>
          <a:p>
            <a:pPr marL="12700">
              <a:lnSpc>
                <a:spcPct val="100000"/>
              </a:lnSpc>
              <a:spcBef>
                <a:spcPts val="250"/>
              </a:spcBef>
            </a:pPr>
            <a:r>
              <a:rPr spc="-55" dirty="0"/>
              <a:t>MAXIMO</a:t>
            </a:r>
            <a:r>
              <a:rPr spc="-110" dirty="0"/>
              <a:t> </a:t>
            </a:r>
            <a:r>
              <a:rPr spc="-70" dirty="0"/>
              <a:t>TORERO</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01-Apr-25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2962-8E02-0BEF-73F4-2CB47F30B1A0}"/>
              </a:ext>
            </a:extLst>
          </p:cNvPr>
          <p:cNvSpPr>
            <a:spLocks noGrp="1"/>
          </p:cNvSpPr>
          <p:nvPr>
            <p:ph type="ctrTitle"/>
          </p:nvPr>
        </p:nvSpPr>
        <p:spPr>
          <a:xfrm>
            <a:off x="2400300" y="2619703"/>
            <a:ext cx="14401800" cy="2908489"/>
          </a:xfrm>
        </p:spPr>
        <p:txBody>
          <a:bodyPr anchor="b"/>
          <a:lstStyle>
            <a:lvl1pPr algn="ctr">
              <a:defRPr sz="9450"/>
            </a:lvl1pPr>
          </a:lstStyle>
          <a:p>
            <a:r>
              <a:rPr lang="en-US"/>
              <a:t>Click to edit Master title style</a:t>
            </a:r>
          </a:p>
        </p:txBody>
      </p:sp>
      <p:sp>
        <p:nvSpPr>
          <p:cNvPr id="3" name="Subtitle 2">
            <a:extLst>
              <a:ext uri="{FF2B5EF4-FFF2-40B4-BE49-F238E27FC236}">
                <a16:creationId xmlns:a16="http://schemas.microsoft.com/office/drawing/2014/main" id="{B1CF40C4-D8CC-FCB2-0D60-EC24A03DD001}"/>
              </a:ext>
            </a:extLst>
          </p:cNvPr>
          <p:cNvSpPr>
            <a:spLocks noGrp="1"/>
          </p:cNvSpPr>
          <p:nvPr>
            <p:ph type="subTitle" idx="1"/>
          </p:nvPr>
        </p:nvSpPr>
        <p:spPr>
          <a:xfrm>
            <a:off x="2400300" y="5673210"/>
            <a:ext cx="14401800" cy="581698"/>
          </a:xfrm>
        </p:spPr>
        <p:txBody>
          <a:bodyPr/>
          <a:lstStyle>
            <a:lvl1pPr marL="0" indent="0" algn="ctr">
              <a:buNone/>
              <a:defRPr sz="3780"/>
            </a:lvl1pPr>
            <a:lvl2pPr marL="720090" indent="0" algn="ctr">
              <a:buNone/>
              <a:defRPr sz="3150"/>
            </a:lvl2pPr>
            <a:lvl3pPr marL="1440180" indent="0" algn="ctr">
              <a:buNone/>
              <a:defRPr sz="2835"/>
            </a:lvl3pPr>
            <a:lvl4pPr marL="2160270" indent="0" algn="ctr">
              <a:buNone/>
              <a:defRPr sz="2520"/>
            </a:lvl4pPr>
            <a:lvl5pPr marL="2880360" indent="0" algn="ctr">
              <a:buNone/>
              <a:defRPr sz="2520"/>
            </a:lvl5pPr>
            <a:lvl6pPr marL="3600450" indent="0" algn="ctr">
              <a:buNone/>
              <a:defRPr sz="2520"/>
            </a:lvl6pPr>
            <a:lvl7pPr marL="4320540" indent="0" algn="ctr">
              <a:buNone/>
              <a:defRPr sz="2520"/>
            </a:lvl7pPr>
            <a:lvl8pPr marL="5040630" indent="0" algn="ctr">
              <a:buNone/>
              <a:defRPr sz="2520"/>
            </a:lvl8pPr>
            <a:lvl9pPr marL="5760720" indent="0" algn="ctr">
              <a:buNone/>
              <a:defRPr sz="2520"/>
            </a:lvl9pPr>
          </a:lstStyle>
          <a:p>
            <a:r>
              <a:rPr lang="en-US"/>
              <a:t>Click to edit Master subtitle style</a:t>
            </a:r>
          </a:p>
        </p:txBody>
      </p:sp>
      <p:sp>
        <p:nvSpPr>
          <p:cNvPr id="4" name="Date Placeholder 3">
            <a:extLst>
              <a:ext uri="{FF2B5EF4-FFF2-40B4-BE49-F238E27FC236}">
                <a16:creationId xmlns:a16="http://schemas.microsoft.com/office/drawing/2014/main" id="{07033AA0-2CFE-6F7F-ACB2-84936EAD6669}"/>
              </a:ext>
            </a:extLst>
          </p:cNvPr>
          <p:cNvSpPr>
            <a:spLocks noGrp="1"/>
          </p:cNvSpPr>
          <p:nvPr>
            <p:ph type="dt" sz="half" idx="10"/>
          </p:nvPr>
        </p:nvSpPr>
        <p:spPr>
          <a:xfrm>
            <a:off x="720090" y="10045256"/>
            <a:ext cx="3312414" cy="276999"/>
          </a:xfrm>
        </p:spPr>
        <p:txBody>
          <a:bodyPr/>
          <a:lstStyle/>
          <a:p>
            <a:fld id="{E36407F2-CC81-4248-9D0D-A0E6CE106B40}" type="datetimeFigureOut">
              <a:rPr lang="en-US" smtClean="0"/>
              <a:t>01-Apr-25</a:t>
            </a:fld>
            <a:endParaRPr lang="en-US"/>
          </a:p>
        </p:txBody>
      </p:sp>
      <p:sp>
        <p:nvSpPr>
          <p:cNvPr id="5" name="Footer Placeholder 4">
            <a:extLst>
              <a:ext uri="{FF2B5EF4-FFF2-40B4-BE49-F238E27FC236}">
                <a16:creationId xmlns:a16="http://schemas.microsoft.com/office/drawing/2014/main" id="{3B932A0C-2DB3-308A-95A8-502579F6E9FE}"/>
              </a:ext>
            </a:extLst>
          </p:cNvPr>
          <p:cNvSpPr>
            <a:spLocks noGrp="1"/>
          </p:cNvSpPr>
          <p:nvPr>
            <p:ph type="ftr" sz="quarter" idx="11"/>
          </p:nvPr>
        </p:nvSpPr>
        <p:spPr>
          <a:xfrm>
            <a:off x="1337301" y="10063992"/>
            <a:ext cx="2368556" cy="307777"/>
          </a:xfrm>
        </p:spPr>
        <p:txBody>
          <a:bodyPr/>
          <a:lstStyle/>
          <a:p>
            <a:endParaRPr lang="en-US"/>
          </a:p>
        </p:txBody>
      </p:sp>
      <p:sp>
        <p:nvSpPr>
          <p:cNvPr id="6" name="Slide Number Placeholder 5">
            <a:extLst>
              <a:ext uri="{FF2B5EF4-FFF2-40B4-BE49-F238E27FC236}">
                <a16:creationId xmlns:a16="http://schemas.microsoft.com/office/drawing/2014/main" id="{B10937EA-C2C2-937E-4BDD-D1C800209C4C}"/>
              </a:ext>
            </a:extLst>
          </p:cNvPr>
          <p:cNvSpPr>
            <a:spLocks noGrp="1"/>
          </p:cNvSpPr>
          <p:nvPr>
            <p:ph type="sldNum" sz="quarter" idx="12"/>
          </p:nvPr>
        </p:nvSpPr>
        <p:spPr>
          <a:xfrm>
            <a:off x="10369296" y="10045256"/>
            <a:ext cx="3312414" cy="276999"/>
          </a:xfrm>
        </p:spPr>
        <p:txBody>
          <a:bodyPr/>
          <a:lstStyle/>
          <a:p>
            <a:fld id="{CE7AD7DB-17E5-4868-981F-C4845E614398}" type="slidenum">
              <a:rPr lang="en-US" smtClean="0"/>
              <a:t>‹#›</a:t>
            </a:fld>
            <a:endParaRPr lang="en-US"/>
          </a:p>
        </p:txBody>
      </p:sp>
    </p:spTree>
    <p:extLst>
      <p:ext uri="{BB962C8B-B14F-4D97-AF65-F5344CB8AC3E}">
        <p14:creationId xmlns:p14="http://schemas.microsoft.com/office/powerpoint/2010/main" val="2202421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21296" y="559277"/>
            <a:ext cx="14556111" cy="406400"/>
          </a:xfrm>
          <a:prstGeom prst="rect">
            <a:avLst/>
          </a:prstGeom>
        </p:spPr>
        <p:txBody>
          <a:bodyPr wrap="square" lIns="0" tIns="0" rIns="0" bIns="0">
            <a:spAutoFit/>
          </a:bodyPr>
          <a:lstStyle>
            <a:lvl1pPr>
              <a:defRPr sz="2500" b="0" i="0">
                <a:solidFill>
                  <a:srgbClr val="045777"/>
                </a:solidFill>
                <a:latin typeface="Arial Black"/>
                <a:cs typeface="Arial Black"/>
              </a:defRPr>
            </a:lvl1pPr>
          </a:lstStyle>
          <a:p>
            <a:endParaRPr/>
          </a:p>
        </p:txBody>
      </p:sp>
      <p:sp>
        <p:nvSpPr>
          <p:cNvPr id="3" name="Holder 3"/>
          <p:cNvSpPr>
            <a:spLocks noGrp="1"/>
          </p:cNvSpPr>
          <p:nvPr>
            <p:ph type="body" idx="1"/>
          </p:nvPr>
        </p:nvSpPr>
        <p:spPr>
          <a:xfrm>
            <a:off x="4752013" y="3114432"/>
            <a:ext cx="12689233" cy="5989955"/>
          </a:xfrm>
          <a:prstGeom prst="rect">
            <a:avLst/>
          </a:prstGeom>
        </p:spPr>
        <p:txBody>
          <a:bodyPr wrap="square" lIns="0" tIns="0" rIns="0" bIns="0">
            <a:spAutoFit/>
          </a:bodyPr>
          <a:lstStyle>
            <a:lvl1pPr>
              <a:defRPr sz="15000" b="1" i="0">
                <a:solidFill>
                  <a:srgbClr val="045777"/>
                </a:solidFill>
                <a:latin typeface="Century Gothic"/>
                <a:cs typeface="Century Gothic"/>
              </a:defRPr>
            </a:lvl1pPr>
          </a:lstStyle>
          <a:p>
            <a:endParaRPr/>
          </a:p>
        </p:txBody>
      </p:sp>
      <p:sp>
        <p:nvSpPr>
          <p:cNvPr id="4" name="Holder 4"/>
          <p:cNvSpPr>
            <a:spLocks noGrp="1"/>
          </p:cNvSpPr>
          <p:nvPr>
            <p:ph type="ftr" sz="quarter" idx="5"/>
          </p:nvPr>
        </p:nvSpPr>
        <p:spPr>
          <a:xfrm>
            <a:off x="1337301" y="10063992"/>
            <a:ext cx="2368556" cy="366395"/>
          </a:xfrm>
          <a:prstGeom prst="rect">
            <a:avLst/>
          </a:prstGeom>
        </p:spPr>
        <p:txBody>
          <a:bodyPr wrap="square" lIns="0" tIns="0" rIns="0" bIns="0">
            <a:spAutoFit/>
          </a:bodyPr>
          <a:lstStyle>
            <a:lvl1pPr>
              <a:defRPr sz="2000" b="0" i="0">
                <a:solidFill>
                  <a:srgbClr val="5D6162"/>
                </a:solidFill>
                <a:latin typeface="Arial Black"/>
                <a:cs typeface="Arial Black"/>
              </a:defRPr>
            </a:lvl1pPr>
          </a:lstStyle>
          <a:p>
            <a:pPr marL="12700">
              <a:lnSpc>
                <a:spcPct val="100000"/>
              </a:lnSpc>
              <a:spcBef>
                <a:spcPts val="250"/>
              </a:spcBef>
            </a:pPr>
            <a:r>
              <a:rPr spc="-55" dirty="0"/>
              <a:t>MAXIMO</a:t>
            </a:r>
            <a:r>
              <a:rPr spc="-110" dirty="0"/>
              <a:t> </a:t>
            </a:r>
            <a:r>
              <a:rPr spc="-70" dirty="0"/>
              <a:t>TORERO</a:t>
            </a:r>
          </a:p>
        </p:txBody>
      </p:sp>
      <p:sp>
        <p:nvSpPr>
          <p:cNvPr id="5" name="Holder 5"/>
          <p:cNvSpPr>
            <a:spLocks noGrp="1"/>
          </p:cNvSpPr>
          <p:nvPr>
            <p:ph type="dt" sz="half" idx="6"/>
          </p:nvPr>
        </p:nvSpPr>
        <p:spPr>
          <a:xfrm>
            <a:off x="720090" y="10045256"/>
            <a:ext cx="3312414" cy="5400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01-Apr-25</a:t>
            </a:fld>
            <a:endParaRPr lang="en-US"/>
          </a:p>
        </p:txBody>
      </p:sp>
      <p:sp>
        <p:nvSpPr>
          <p:cNvPr id="6" name="Holder 6"/>
          <p:cNvSpPr>
            <a:spLocks noGrp="1"/>
          </p:cNvSpPr>
          <p:nvPr>
            <p:ph type="sldNum" sz="quarter" idx="7"/>
          </p:nvPr>
        </p:nvSpPr>
        <p:spPr>
          <a:xfrm>
            <a:off x="10369296" y="10045256"/>
            <a:ext cx="3312414" cy="5400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oecd.org/content/oecd/en/topics/sub-issues/small-islands-developing-states.html"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chart" Target="../charts/chart4.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5.xml"/><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6.xm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7.xm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9.xml"/><Relationship Id="rId11" Type="http://schemas.openxmlformats.org/officeDocument/2006/relationships/image" Target="../media/image12.png"/><Relationship Id="rId5" Type="http://schemas.openxmlformats.org/officeDocument/2006/relationships/chart" Target="../charts/chart8.xml"/><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image" Target="../media/image12.png"/><Relationship Id="rId5" Type="http://schemas.openxmlformats.org/officeDocument/2006/relationships/chart" Target="../charts/chart10.xml"/><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3.xml"/><Relationship Id="rId11" Type="http://schemas.openxmlformats.org/officeDocument/2006/relationships/image" Target="../media/image12.png"/><Relationship Id="rId5" Type="http://schemas.openxmlformats.org/officeDocument/2006/relationships/chart" Target="../charts/chart12.xml"/><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3.emf"/></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6.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40.pn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9.png"/><Relationship Id="rId3" Type="http://schemas.openxmlformats.org/officeDocument/2006/relationships/image" Target="../media/image16.png"/><Relationship Id="rId21"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14.png"/><Relationship Id="rId10" Type="http://schemas.openxmlformats.org/officeDocument/2006/relationships/image" Target="../media/image23.png"/><Relationship Id="rId19"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chart" Target="../charts/chart2.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3.xm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028350" y="9447405"/>
            <a:ext cx="671830" cy="1026794"/>
          </a:xfrm>
          <a:custGeom>
            <a:avLst/>
            <a:gdLst/>
            <a:ahLst/>
            <a:cxnLst/>
            <a:rect l="l" t="t" r="r" b="b"/>
            <a:pathLst>
              <a:path w="671829" h="1026795">
                <a:moveTo>
                  <a:pt x="671830" y="0"/>
                </a:moveTo>
                <a:lnTo>
                  <a:pt x="648677" y="22313"/>
                </a:lnTo>
                <a:lnTo>
                  <a:pt x="636856" y="79458"/>
                </a:lnTo>
                <a:lnTo>
                  <a:pt x="623695" y="134323"/>
                </a:lnTo>
                <a:lnTo>
                  <a:pt x="609217" y="187022"/>
                </a:lnTo>
                <a:lnTo>
                  <a:pt x="593441" y="237666"/>
                </a:lnTo>
                <a:lnTo>
                  <a:pt x="576391" y="286370"/>
                </a:lnTo>
                <a:lnTo>
                  <a:pt x="558085" y="333246"/>
                </a:lnTo>
                <a:lnTo>
                  <a:pt x="538546" y="378407"/>
                </a:lnTo>
                <a:lnTo>
                  <a:pt x="517795" y="421965"/>
                </a:lnTo>
                <a:lnTo>
                  <a:pt x="495852" y="464033"/>
                </a:lnTo>
                <a:lnTo>
                  <a:pt x="472740" y="504725"/>
                </a:lnTo>
                <a:lnTo>
                  <a:pt x="448478" y="544154"/>
                </a:lnTo>
                <a:lnTo>
                  <a:pt x="423089" y="582431"/>
                </a:lnTo>
                <a:lnTo>
                  <a:pt x="396593" y="619670"/>
                </a:lnTo>
                <a:lnTo>
                  <a:pt x="369011" y="655984"/>
                </a:lnTo>
                <a:lnTo>
                  <a:pt x="340365" y="691485"/>
                </a:lnTo>
                <a:lnTo>
                  <a:pt x="310675" y="726287"/>
                </a:lnTo>
                <a:lnTo>
                  <a:pt x="279963" y="760502"/>
                </a:lnTo>
                <a:lnTo>
                  <a:pt x="248250" y="794243"/>
                </a:lnTo>
                <a:lnTo>
                  <a:pt x="215557" y="827623"/>
                </a:lnTo>
                <a:lnTo>
                  <a:pt x="181905" y="860755"/>
                </a:lnTo>
                <a:lnTo>
                  <a:pt x="147315" y="893752"/>
                </a:lnTo>
                <a:lnTo>
                  <a:pt x="111808" y="926726"/>
                </a:lnTo>
                <a:lnTo>
                  <a:pt x="75406" y="959791"/>
                </a:lnTo>
                <a:lnTo>
                  <a:pt x="38129" y="993058"/>
                </a:lnTo>
                <a:lnTo>
                  <a:pt x="0" y="1026642"/>
                </a:lnTo>
                <a:lnTo>
                  <a:pt x="33426" y="999858"/>
                </a:lnTo>
                <a:lnTo>
                  <a:pt x="91609" y="949888"/>
                </a:lnTo>
                <a:lnTo>
                  <a:pt x="145804" y="901096"/>
                </a:lnTo>
                <a:lnTo>
                  <a:pt x="196178" y="853437"/>
                </a:lnTo>
                <a:lnTo>
                  <a:pt x="242895" y="806865"/>
                </a:lnTo>
                <a:lnTo>
                  <a:pt x="286120" y="761335"/>
                </a:lnTo>
                <a:lnTo>
                  <a:pt x="326019" y="716803"/>
                </a:lnTo>
                <a:lnTo>
                  <a:pt x="362756" y="673222"/>
                </a:lnTo>
                <a:lnTo>
                  <a:pt x="396498" y="630548"/>
                </a:lnTo>
                <a:lnTo>
                  <a:pt x="427409" y="588735"/>
                </a:lnTo>
                <a:lnTo>
                  <a:pt x="455654" y="547739"/>
                </a:lnTo>
                <a:lnTo>
                  <a:pt x="481400" y="507513"/>
                </a:lnTo>
                <a:lnTo>
                  <a:pt x="504810" y="468014"/>
                </a:lnTo>
                <a:lnTo>
                  <a:pt x="526050" y="429195"/>
                </a:lnTo>
                <a:lnTo>
                  <a:pt x="545286" y="391011"/>
                </a:lnTo>
                <a:lnTo>
                  <a:pt x="562682" y="353418"/>
                </a:lnTo>
                <a:lnTo>
                  <a:pt x="578405" y="316370"/>
                </a:lnTo>
                <a:lnTo>
                  <a:pt x="592618" y="279821"/>
                </a:lnTo>
                <a:lnTo>
                  <a:pt x="605488" y="243727"/>
                </a:lnTo>
                <a:lnTo>
                  <a:pt x="627857" y="172722"/>
                </a:lnTo>
                <a:lnTo>
                  <a:pt x="646833" y="102993"/>
                </a:lnTo>
                <a:lnTo>
                  <a:pt x="655463" y="68493"/>
                </a:lnTo>
                <a:lnTo>
                  <a:pt x="671830" y="0"/>
                </a:lnTo>
                <a:close/>
              </a:path>
            </a:pathLst>
          </a:custGeom>
          <a:solidFill>
            <a:srgbClr val="989898">
              <a:alpha val="6599"/>
            </a:srgbClr>
          </a:solidFill>
        </p:spPr>
        <p:txBody>
          <a:bodyPr wrap="square" lIns="0" tIns="0" rIns="0" bIns="0" rtlCol="0"/>
          <a:lstStyle/>
          <a:p>
            <a:endParaRPr/>
          </a:p>
        </p:txBody>
      </p:sp>
      <p:sp>
        <p:nvSpPr>
          <p:cNvPr id="3" name="object 3"/>
          <p:cNvSpPr/>
          <p:nvPr/>
        </p:nvSpPr>
        <p:spPr>
          <a:xfrm>
            <a:off x="11826964" y="7116239"/>
            <a:ext cx="333375" cy="929005"/>
          </a:xfrm>
          <a:custGeom>
            <a:avLst/>
            <a:gdLst/>
            <a:ahLst/>
            <a:cxnLst/>
            <a:rect l="l" t="t" r="r" b="b"/>
            <a:pathLst>
              <a:path w="333375" h="929004">
                <a:moveTo>
                  <a:pt x="333070" y="0"/>
                </a:moveTo>
                <a:lnTo>
                  <a:pt x="319925" y="44780"/>
                </a:lnTo>
                <a:lnTo>
                  <a:pt x="320281" y="44157"/>
                </a:lnTo>
                <a:lnTo>
                  <a:pt x="322919" y="39072"/>
                </a:lnTo>
                <a:lnTo>
                  <a:pt x="325331" y="32432"/>
                </a:lnTo>
                <a:lnTo>
                  <a:pt x="328401" y="20672"/>
                </a:lnTo>
                <a:lnTo>
                  <a:pt x="333070" y="0"/>
                </a:lnTo>
                <a:close/>
              </a:path>
              <a:path w="333375" h="929004">
                <a:moveTo>
                  <a:pt x="185407" y="324065"/>
                </a:moveTo>
                <a:lnTo>
                  <a:pt x="184924" y="324802"/>
                </a:lnTo>
                <a:lnTo>
                  <a:pt x="184086" y="325704"/>
                </a:lnTo>
                <a:lnTo>
                  <a:pt x="177622" y="343827"/>
                </a:lnTo>
                <a:lnTo>
                  <a:pt x="177927" y="348907"/>
                </a:lnTo>
                <a:lnTo>
                  <a:pt x="178282" y="355549"/>
                </a:lnTo>
                <a:lnTo>
                  <a:pt x="194830" y="329628"/>
                </a:lnTo>
                <a:lnTo>
                  <a:pt x="185407" y="324065"/>
                </a:lnTo>
                <a:close/>
              </a:path>
              <a:path w="333375" h="929004">
                <a:moveTo>
                  <a:pt x="221932" y="264858"/>
                </a:moveTo>
                <a:lnTo>
                  <a:pt x="186753" y="322021"/>
                </a:lnTo>
                <a:lnTo>
                  <a:pt x="190340" y="324065"/>
                </a:lnTo>
                <a:lnTo>
                  <a:pt x="193179" y="325754"/>
                </a:lnTo>
                <a:lnTo>
                  <a:pt x="196113" y="327558"/>
                </a:lnTo>
                <a:lnTo>
                  <a:pt x="204851" y="313207"/>
                </a:lnTo>
                <a:lnTo>
                  <a:pt x="221932" y="264858"/>
                </a:lnTo>
                <a:close/>
              </a:path>
              <a:path w="333375" h="929004">
                <a:moveTo>
                  <a:pt x="258076" y="197497"/>
                </a:moveTo>
                <a:lnTo>
                  <a:pt x="254806" y="204629"/>
                </a:lnTo>
                <a:lnTo>
                  <a:pt x="251638" y="212039"/>
                </a:lnTo>
                <a:lnTo>
                  <a:pt x="248252" y="218882"/>
                </a:lnTo>
                <a:lnTo>
                  <a:pt x="227217" y="257808"/>
                </a:lnTo>
                <a:lnTo>
                  <a:pt x="209740" y="304990"/>
                </a:lnTo>
                <a:lnTo>
                  <a:pt x="257175" y="216115"/>
                </a:lnTo>
                <a:lnTo>
                  <a:pt x="257975" y="213289"/>
                </a:lnTo>
                <a:lnTo>
                  <a:pt x="258235" y="207984"/>
                </a:lnTo>
                <a:lnTo>
                  <a:pt x="257771" y="205231"/>
                </a:lnTo>
                <a:lnTo>
                  <a:pt x="258076" y="197497"/>
                </a:lnTo>
                <a:close/>
              </a:path>
              <a:path w="333375" h="929004">
                <a:moveTo>
                  <a:pt x="269608" y="173520"/>
                </a:moveTo>
                <a:lnTo>
                  <a:pt x="258826" y="195986"/>
                </a:lnTo>
                <a:lnTo>
                  <a:pt x="258235" y="207984"/>
                </a:lnTo>
                <a:lnTo>
                  <a:pt x="258699" y="210731"/>
                </a:lnTo>
                <a:lnTo>
                  <a:pt x="257975" y="213289"/>
                </a:lnTo>
                <a:lnTo>
                  <a:pt x="257911" y="214579"/>
                </a:lnTo>
                <a:lnTo>
                  <a:pt x="259118" y="212039"/>
                </a:lnTo>
                <a:lnTo>
                  <a:pt x="269608" y="173520"/>
                </a:lnTo>
                <a:close/>
              </a:path>
              <a:path w="333375" h="929004">
                <a:moveTo>
                  <a:pt x="258235" y="207984"/>
                </a:moveTo>
                <a:lnTo>
                  <a:pt x="257975" y="213289"/>
                </a:lnTo>
                <a:lnTo>
                  <a:pt x="258699" y="210731"/>
                </a:lnTo>
                <a:lnTo>
                  <a:pt x="258235" y="207984"/>
                </a:lnTo>
                <a:close/>
              </a:path>
              <a:path w="333375" h="929004">
                <a:moveTo>
                  <a:pt x="309460" y="76022"/>
                </a:moveTo>
                <a:lnTo>
                  <a:pt x="270129" y="172402"/>
                </a:lnTo>
                <a:lnTo>
                  <a:pt x="259651" y="210921"/>
                </a:lnTo>
                <a:lnTo>
                  <a:pt x="286038" y="145908"/>
                </a:lnTo>
                <a:lnTo>
                  <a:pt x="299967" y="110485"/>
                </a:lnTo>
                <a:lnTo>
                  <a:pt x="306057" y="92276"/>
                </a:lnTo>
                <a:lnTo>
                  <a:pt x="308927" y="78905"/>
                </a:lnTo>
                <a:lnTo>
                  <a:pt x="309460" y="76022"/>
                </a:lnTo>
                <a:close/>
              </a:path>
              <a:path w="333375" h="929004">
                <a:moveTo>
                  <a:pt x="316039" y="56895"/>
                </a:moveTo>
                <a:lnTo>
                  <a:pt x="309994" y="74510"/>
                </a:lnTo>
                <a:lnTo>
                  <a:pt x="305536" y="97955"/>
                </a:lnTo>
                <a:lnTo>
                  <a:pt x="307600" y="91650"/>
                </a:lnTo>
                <a:lnTo>
                  <a:pt x="309335" y="85477"/>
                </a:lnTo>
                <a:lnTo>
                  <a:pt x="311682" y="75770"/>
                </a:lnTo>
                <a:lnTo>
                  <a:pt x="316039" y="56895"/>
                </a:lnTo>
                <a:close/>
              </a:path>
              <a:path w="333375" h="929004">
                <a:moveTo>
                  <a:pt x="321919" y="45427"/>
                </a:moveTo>
                <a:lnTo>
                  <a:pt x="319951" y="49364"/>
                </a:lnTo>
                <a:lnTo>
                  <a:pt x="317106" y="54609"/>
                </a:lnTo>
                <a:lnTo>
                  <a:pt x="314248" y="66979"/>
                </a:lnTo>
                <a:lnTo>
                  <a:pt x="310464" y="83146"/>
                </a:lnTo>
                <a:lnTo>
                  <a:pt x="321919" y="45427"/>
                </a:lnTo>
                <a:close/>
              </a:path>
              <a:path w="333375" h="929004">
                <a:moveTo>
                  <a:pt x="108445" y="429933"/>
                </a:moveTo>
                <a:lnTo>
                  <a:pt x="38722" y="511149"/>
                </a:lnTo>
                <a:lnTo>
                  <a:pt x="21945" y="553034"/>
                </a:lnTo>
                <a:lnTo>
                  <a:pt x="104609" y="457288"/>
                </a:lnTo>
                <a:lnTo>
                  <a:pt x="105645" y="455198"/>
                </a:lnTo>
                <a:lnTo>
                  <a:pt x="106663" y="450336"/>
                </a:lnTo>
                <a:lnTo>
                  <a:pt x="106703" y="448703"/>
                </a:lnTo>
                <a:lnTo>
                  <a:pt x="103771" y="448703"/>
                </a:lnTo>
                <a:lnTo>
                  <a:pt x="102285" y="446189"/>
                </a:lnTo>
                <a:lnTo>
                  <a:pt x="105740" y="435546"/>
                </a:lnTo>
                <a:lnTo>
                  <a:pt x="108445" y="429933"/>
                </a:lnTo>
                <a:close/>
              </a:path>
              <a:path w="333375" h="929004">
                <a:moveTo>
                  <a:pt x="162318" y="358127"/>
                </a:moveTo>
                <a:lnTo>
                  <a:pt x="111760" y="425780"/>
                </a:lnTo>
                <a:lnTo>
                  <a:pt x="111213" y="428472"/>
                </a:lnTo>
                <a:lnTo>
                  <a:pt x="110680" y="433730"/>
                </a:lnTo>
                <a:lnTo>
                  <a:pt x="109067" y="438861"/>
                </a:lnTo>
                <a:lnTo>
                  <a:pt x="106663" y="450336"/>
                </a:lnTo>
                <a:lnTo>
                  <a:pt x="106591" y="453288"/>
                </a:lnTo>
                <a:lnTo>
                  <a:pt x="105645" y="455198"/>
                </a:lnTo>
                <a:lnTo>
                  <a:pt x="105422" y="456260"/>
                </a:lnTo>
                <a:lnTo>
                  <a:pt x="122339" y="433307"/>
                </a:lnTo>
                <a:lnTo>
                  <a:pt x="140671" y="408630"/>
                </a:lnTo>
                <a:lnTo>
                  <a:pt x="158793" y="383802"/>
                </a:lnTo>
                <a:lnTo>
                  <a:pt x="169654" y="368198"/>
                </a:lnTo>
                <a:lnTo>
                  <a:pt x="164198" y="368198"/>
                </a:lnTo>
                <a:lnTo>
                  <a:pt x="161620" y="366928"/>
                </a:lnTo>
                <a:lnTo>
                  <a:pt x="162318" y="358127"/>
                </a:lnTo>
                <a:close/>
              </a:path>
              <a:path w="333375" h="929004">
                <a:moveTo>
                  <a:pt x="106663" y="450336"/>
                </a:moveTo>
                <a:lnTo>
                  <a:pt x="105645" y="455198"/>
                </a:lnTo>
                <a:lnTo>
                  <a:pt x="106591" y="453288"/>
                </a:lnTo>
                <a:lnTo>
                  <a:pt x="106663" y="450336"/>
                </a:lnTo>
                <a:close/>
              </a:path>
              <a:path w="333375" h="929004">
                <a:moveTo>
                  <a:pt x="107670" y="442709"/>
                </a:moveTo>
                <a:lnTo>
                  <a:pt x="105295" y="448309"/>
                </a:lnTo>
                <a:lnTo>
                  <a:pt x="103771" y="448703"/>
                </a:lnTo>
                <a:lnTo>
                  <a:pt x="106703" y="448703"/>
                </a:lnTo>
                <a:lnTo>
                  <a:pt x="106743" y="447090"/>
                </a:lnTo>
                <a:lnTo>
                  <a:pt x="107670" y="442709"/>
                </a:lnTo>
                <a:close/>
              </a:path>
              <a:path w="333375" h="929004">
                <a:moveTo>
                  <a:pt x="110849" y="427253"/>
                </a:moveTo>
                <a:close/>
              </a:path>
              <a:path w="333375" h="929004">
                <a:moveTo>
                  <a:pt x="110947" y="426808"/>
                </a:moveTo>
                <a:lnTo>
                  <a:pt x="110566" y="427278"/>
                </a:lnTo>
                <a:lnTo>
                  <a:pt x="110769" y="427253"/>
                </a:lnTo>
                <a:lnTo>
                  <a:pt x="110947" y="426808"/>
                </a:lnTo>
                <a:close/>
              </a:path>
              <a:path w="333375" h="929004">
                <a:moveTo>
                  <a:pt x="174561" y="351764"/>
                </a:moveTo>
                <a:lnTo>
                  <a:pt x="169672" y="362635"/>
                </a:lnTo>
                <a:lnTo>
                  <a:pt x="166966" y="366941"/>
                </a:lnTo>
                <a:lnTo>
                  <a:pt x="164198" y="368198"/>
                </a:lnTo>
                <a:lnTo>
                  <a:pt x="169654" y="368198"/>
                </a:lnTo>
                <a:lnTo>
                  <a:pt x="175082" y="360400"/>
                </a:lnTo>
                <a:lnTo>
                  <a:pt x="176847" y="357771"/>
                </a:lnTo>
                <a:lnTo>
                  <a:pt x="174790" y="355358"/>
                </a:lnTo>
                <a:lnTo>
                  <a:pt x="174561" y="351764"/>
                </a:lnTo>
                <a:close/>
              </a:path>
              <a:path w="333375" h="929004">
                <a:moveTo>
                  <a:pt x="62572" y="850620"/>
                </a:moveTo>
                <a:lnTo>
                  <a:pt x="59093" y="857757"/>
                </a:lnTo>
                <a:lnTo>
                  <a:pt x="55524" y="864857"/>
                </a:lnTo>
                <a:lnTo>
                  <a:pt x="51879" y="871905"/>
                </a:lnTo>
                <a:lnTo>
                  <a:pt x="34201" y="928789"/>
                </a:lnTo>
                <a:lnTo>
                  <a:pt x="48133" y="894841"/>
                </a:lnTo>
                <a:lnTo>
                  <a:pt x="62572" y="850620"/>
                </a:lnTo>
                <a:close/>
              </a:path>
              <a:path w="333375" h="929004">
                <a:moveTo>
                  <a:pt x="69532" y="737577"/>
                </a:moveTo>
                <a:lnTo>
                  <a:pt x="65174" y="748962"/>
                </a:lnTo>
                <a:lnTo>
                  <a:pt x="56502" y="771448"/>
                </a:lnTo>
                <a:lnTo>
                  <a:pt x="52959" y="866546"/>
                </a:lnTo>
                <a:lnTo>
                  <a:pt x="56667" y="859497"/>
                </a:lnTo>
                <a:lnTo>
                  <a:pt x="60299" y="852411"/>
                </a:lnTo>
                <a:lnTo>
                  <a:pt x="63855" y="845286"/>
                </a:lnTo>
                <a:lnTo>
                  <a:pt x="71120" y="783081"/>
                </a:lnTo>
                <a:lnTo>
                  <a:pt x="70116" y="782053"/>
                </a:lnTo>
                <a:lnTo>
                  <a:pt x="71742" y="775296"/>
                </a:lnTo>
                <a:lnTo>
                  <a:pt x="71440" y="767270"/>
                </a:lnTo>
                <a:lnTo>
                  <a:pt x="64274" y="767270"/>
                </a:lnTo>
                <a:lnTo>
                  <a:pt x="63614" y="767168"/>
                </a:lnTo>
                <a:lnTo>
                  <a:pt x="64198" y="762863"/>
                </a:lnTo>
                <a:lnTo>
                  <a:pt x="68033" y="752792"/>
                </a:lnTo>
                <a:lnTo>
                  <a:pt x="70586" y="748144"/>
                </a:lnTo>
                <a:lnTo>
                  <a:pt x="69532" y="737577"/>
                </a:lnTo>
                <a:close/>
              </a:path>
              <a:path w="333375" h="929004">
                <a:moveTo>
                  <a:pt x="58483" y="681608"/>
                </a:moveTo>
                <a:lnTo>
                  <a:pt x="55064" y="689217"/>
                </a:lnTo>
                <a:lnTo>
                  <a:pt x="44729" y="712012"/>
                </a:lnTo>
                <a:lnTo>
                  <a:pt x="56413" y="770623"/>
                </a:lnTo>
                <a:lnTo>
                  <a:pt x="69430" y="736739"/>
                </a:lnTo>
                <a:lnTo>
                  <a:pt x="58483" y="681608"/>
                </a:lnTo>
                <a:close/>
              </a:path>
              <a:path w="333375" h="929004">
                <a:moveTo>
                  <a:pt x="70853" y="751624"/>
                </a:moveTo>
                <a:lnTo>
                  <a:pt x="69913" y="754646"/>
                </a:lnTo>
                <a:lnTo>
                  <a:pt x="66878" y="763346"/>
                </a:lnTo>
                <a:lnTo>
                  <a:pt x="64274" y="767270"/>
                </a:lnTo>
                <a:lnTo>
                  <a:pt x="71440" y="767270"/>
                </a:lnTo>
                <a:lnTo>
                  <a:pt x="70853" y="751624"/>
                </a:lnTo>
                <a:close/>
              </a:path>
              <a:path w="333375" h="929004">
                <a:moveTo>
                  <a:pt x="18161" y="583044"/>
                </a:moveTo>
                <a:lnTo>
                  <a:pt x="16802" y="638873"/>
                </a:lnTo>
                <a:lnTo>
                  <a:pt x="43738" y="708583"/>
                </a:lnTo>
                <a:lnTo>
                  <a:pt x="43980" y="708075"/>
                </a:lnTo>
                <a:lnTo>
                  <a:pt x="54597" y="668426"/>
                </a:lnTo>
                <a:lnTo>
                  <a:pt x="37061" y="624141"/>
                </a:lnTo>
                <a:lnTo>
                  <a:pt x="26339" y="624141"/>
                </a:lnTo>
                <a:lnTo>
                  <a:pt x="24904" y="621664"/>
                </a:lnTo>
                <a:lnTo>
                  <a:pt x="28232" y="612101"/>
                </a:lnTo>
                <a:lnTo>
                  <a:pt x="30505" y="607440"/>
                </a:lnTo>
                <a:lnTo>
                  <a:pt x="18161" y="583044"/>
                </a:lnTo>
                <a:close/>
              </a:path>
              <a:path w="333375" h="929004">
                <a:moveTo>
                  <a:pt x="54889" y="669378"/>
                </a:moveTo>
                <a:lnTo>
                  <a:pt x="45300" y="705180"/>
                </a:lnTo>
                <a:lnTo>
                  <a:pt x="57518" y="678179"/>
                </a:lnTo>
                <a:lnTo>
                  <a:pt x="54889" y="669378"/>
                </a:lnTo>
                <a:close/>
              </a:path>
              <a:path w="333375" h="929004">
                <a:moveTo>
                  <a:pt x="13322" y="574205"/>
                </a:moveTo>
                <a:lnTo>
                  <a:pt x="0" y="606488"/>
                </a:lnTo>
                <a:lnTo>
                  <a:pt x="15697" y="636562"/>
                </a:lnTo>
                <a:lnTo>
                  <a:pt x="16903" y="580720"/>
                </a:lnTo>
                <a:lnTo>
                  <a:pt x="13322" y="574205"/>
                </a:lnTo>
                <a:close/>
              </a:path>
              <a:path w="333375" h="929004">
                <a:moveTo>
                  <a:pt x="32651" y="613003"/>
                </a:moveTo>
                <a:lnTo>
                  <a:pt x="31026" y="617753"/>
                </a:lnTo>
                <a:lnTo>
                  <a:pt x="28600" y="623544"/>
                </a:lnTo>
                <a:lnTo>
                  <a:pt x="26339" y="624141"/>
                </a:lnTo>
                <a:lnTo>
                  <a:pt x="37061" y="624141"/>
                </a:lnTo>
                <a:lnTo>
                  <a:pt x="32651" y="613003"/>
                </a:lnTo>
                <a:close/>
              </a:path>
            </a:pathLst>
          </a:custGeom>
          <a:solidFill>
            <a:srgbClr val="989898">
              <a:alpha val="6599"/>
            </a:srgbClr>
          </a:solidFill>
        </p:spPr>
        <p:txBody>
          <a:bodyPr wrap="square" lIns="0" tIns="0" rIns="0" bIns="0" rtlCol="0"/>
          <a:lstStyle/>
          <a:p>
            <a:endParaRPr/>
          </a:p>
        </p:txBody>
      </p:sp>
      <p:sp>
        <p:nvSpPr>
          <p:cNvPr id="4" name="object 4"/>
          <p:cNvSpPr/>
          <p:nvPr/>
        </p:nvSpPr>
        <p:spPr>
          <a:xfrm>
            <a:off x="12300141" y="5159069"/>
            <a:ext cx="20320" cy="306070"/>
          </a:xfrm>
          <a:custGeom>
            <a:avLst/>
            <a:gdLst/>
            <a:ahLst/>
            <a:cxnLst/>
            <a:rect l="l" t="t" r="r" b="b"/>
            <a:pathLst>
              <a:path w="20320" h="306070">
                <a:moveTo>
                  <a:pt x="2730" y="29489"/>
                </a:moveTo>
                <a:lnTo>
                  <a:pt x="2108" y="18783"/>
                </a:lnTo>
                <a:lnTo>
                  <a:pt x="431" y="0"/>
                </a:lnTo>
                <a:lnTo>
                  <a:pt x="2730" y="29489"/>
                </a:lnTo>
                <a:close/>
              </a:path>
              <a:path w="20320" h="306070">
                <a:moveTo>
                  <a:pt x="2921" y="240804"/>
                </a:moveTo>
                <a:lnTo>
                  <a:pt x="2781" y="235800"/>
                </a:lnTo>
                <a:lnTo>
                  <a:pt x="1968" y="226669"/>
                </a:lnTo>
                <a:lnTo>
                  <a:pt x="190" y="209219"/>
                </a:lnTo>
                <a:lnTo>
                  <a:pt x="88" y="210413"/>
                </a:lnTo>
                <a:lnTo>
                  <a:pt x="0" y="213207"/>
                </a:lnTo>
                <a:lnTo>
                  <a:pt x="508" y="218198"/>
                </a:lnTo>
                <a:lnTo>
                  <a:pt x="1155" y="225234"/>
                </a:lnTo>
                <a:lnTo>
                  <a:pt x="1879" y="234213"/>
                </a:lnTo>
                <a:lnTo>
                  <a:pt x="2616" y="244970"/>
                </a:lnTo>
                <a:lnTo>
                  <a:pt x="2921" y="240804"/>
                </a:lnTo>
                <a:close/>
              </a:path>
              <a:path w="20320" h="306070">
                <a:moveTo>
                  <a:pt x="3873" y="246278"/>
                </a:moveTo>
                <a:lnTo>
                  <a:pt x="2616" y="245173"/>
                </a:lnTo>
                <a:lnTo>
                  <a:pt x="2730" y="246951"/>
                </a:lnTo>
                <a:lnTo>
                  <a:pt x="3873" y="246367"/>
                </a:lnTo>
                <a:close/>
              </a:path>
              <a:path w="20320" h="306070">
                <a:moveTo>
                  <a:pt x="5676" y="64122"/>
                </a:moveTo>
                <a:lnTo>
                  <a:pt x="3771" y="38227"/>
                </a:lnTo>
                <a:lnTo>
                  <a:pt x="3987" y="42265"/>
                </a:lnTo>
                <a:lnTo>
                  <a:pt x="4178" y="47663"/>
                </a:lnTo>
                <a:lnTo>
                  <a:pt x="4940" y="55829"/>
                </a:lnTo>
                <a:lnTo>
                  <a:pt x="5676" y="64122"/>
                </a:lnTo>
                <a:close/>
              </a:path>
              <a:path w="20320" h="306070">
                <a:moveTo>
                  <a:pt x="7264" y="283883"/>
                </a:moveTo>
                <a:lnTo>
                  <a:pt x="5829" y="267550"/>
                </a:lnTo>
                <a:lnTo>
                  <a:pt x="4127" y="249034"/>
                </a:lnTo>
                <a:lnTo>
                  <a:pt x="2882" y="249682"/>
                </a:lnTo>
                <a:lnTo>
                  <a:pt x="3289" y="257657"/>
                </a:lnTo>
                <a:lnTo>
                  <a:pt x="3632" y="265506"/>
                </a:lnTo>
                <a:lnTo>
                  <a:pt x="3911" y="273291"/>
                </a:lnTo>
                <a:lnTo>
                  <a:pt x="4127" y="281051"/>
                </a:lnTo>
                <a:lnTo>
                  <a:pt x="7264" y="283883"/>
                </a:lnTo>
                <a:close/>
              </a:path>
              <a:path w="20320" h="306070">
                <a:moveTo>
                  <a:pt x="7785" y="153746"/>
                </a:moveTo>
                <a:lnTo>
                  <a:pt x="5029" y="121259"/>
                </a:lnTo>
                <a:lnTo>
                  <a:pt x="317" y="208000"/>
                </a:lnTo>
                <a:lnTo>
                  <a:pt x="3289" y="237782"/>
                </a:lnTo>
                <a:lnTo>
                  <a:pt x="7785" y="153746"/>
                </a:lnTo>
                <a:close/>
              </a:path>
              <a:path w="20320" h="306070">
                <a:moveTo>
                  <a:pt x="7810" y="152374"/>
                </a:moveTo>
                <a:lnTo>
                  <a:pt x="6070" y="70688"/>
                </a:lnTo>
                <a:lnTo>
                  <a:pt x="4419" y="52920"/>
                </a:lnTo>
                <a:lnTo>
                  <a:pt x="4356" y="64122"/>
                </a:lnTo>
                <a:lnTo>
                  <a:pt x="5041" y="119900"/>
                </a:lnTo>
                <a:lnTo>
                  <a:pt x="7810" y="152374"/>
                </a:lnTo>
                <a:close/>
              </a:path>
              <a:path w="20320" h="306070">
                <a:moveTo>
                  <a:pt x="15227" y="292836"/>
                </a:moveTo>
                <a:lnTo>
                  <a:pt x="14782" y="281051"/>
                </a:lnTo>
                <a:lnTo>
                  <a:pt x="14376" y="269303"/>
                </a:lnTo>
                <a:lnTo>
                  <a:pt x="14046" y="257416"/>
                </a:lnTo>
                <a:lnTo>
                  <a:pt x="5842" y="248081"/>
                </a:lnTo>
                <a:lnTo>
                  <a:pt x="4343" y="248920"/>
                </a:lnTo>
                <a:lnTo>
                  <a:pt x="7505" y="284099"/>
                </a:lnTo>
                <a:lnTo>
                  <a:pt x="8890" y="287312"/>
                </a:lnTo>
                <a:lnTo>
                  <a:pt x="12915" y="290220"/>
                </a:lnTo>
                <a:lnTo>
                  <a:pt x="15227" y="292836"/>
                </a:lnTo>
                <a:close/>
              </a:path>
              <a:path w="20320" h="306070">
                <a:moveTo>
                  <a:pt x="20320" y="305892"/>
                </a:moveTo>
                <a:lnTo>
                  <a:pt x="18783" y="269875"/>
                </a:lnTo>
                <a:lnTo>
                  <a:pt x="17297" y="263385"/>
                </a:lnTo>
                <a:lnTo>
                  <a:pt x="17945" y="275729"/>
                </a:lnTo>
                <a:lnTo>
                  <a:pt x="18326" y="283730"/>
                </a:lnTo>
                <a:lnTo>
                  <a:pt x="18999" y="299745"/>
                </a:lnTo>
                <a:lnTo>
                  <a:pt x="20320" y="305892"/>
                </a:lnTo>
                <a:close/>
              </a:path>
            </a:pathLst>
          </a:custGeom>
          <a:solidFill>
            <a:srgbClr val="989898">
              <a:alpha val="6599"/>
            </a:srgbClr>
          </a:solidFill>
        </p:spPr>
        <p:txBody>
          <a:bodyPr wrap="square" lIns="0" tIns="0" rIns="0" bIns="0" rtlCol="0"/>
          <a:lstStyle/>
          <a:p>
            <a:endParaRPr/>
          </a:p>
        </p:txBody>
      </p:sp>
      <p:sp>
        <p:nvSpPr>
          <p:cNvPr id="5" name="object 5"/>
          <p:cNvSpPr/>
          <p:nvPr/>
        </p:nvSpPr>
        <p:spPr>
          <a:xfrm>
            <a:off x="876884" y="2071219"/>
            <a:ext cx="617220" cy="758190"/>
          </a:xfrm>
          <a:custGeom>
            <a:avLst/>
            <a:gdLst/>
            <a:ahLst/>
            <a:cxnLst/>
            <a:rect l="l" t="t" r="r" b="b"/>
            <a:pathLst>
              <a:path w="617219" h="758189">
                <a:moveTo>
                  <a:pt x="29924" y="705403"/>
                </a:moveTo>
                <a:lnTo>
                  <a:pt x="28206" y="707390"/>
                </a:lnTo>
                <a:lnTo>
                  <a:pt x="19507" y="722630"/>
                </a:lnTo>
                <a:lnTo>
                  <a:pt x="0" y="758190"/>
                </a:lnTo>
                <a:lnTo>
                  <a:pt x="25730" y="712469"/>
                </a:lnTo>
                <a:lnTo>
                  <a:pt x="28382" y="708088"/>
                </a:lnTo>
                <a:lnTo>
                  <a:pt x="29924" y="705403"/>
                </a:lnTo>
                <a:close/>
              </a:path>
              <a:path w="617219" h="758189">
                <a:moveTo>
                  <a:pt x="30253" y="705024"/>
                </a:moveTo>
                <a:lnTo>
                  <a:pt x="30117" y="705181"/>
                </a:lnTo>
                <a:lnTo>
                  <a:pt x="28054" y="708660"/>
                </a:lnTo>
                <a:lnTo>
                  <a:pt x="30253" y="705024"/>
                </a:lnTo>
                <a:close/>
              </a:path>
              <a:path w="617219" h="758189">
                <a:moveTo>
                  <a:pt x="30117" y="705181"/>
                </a:moveTo>
                <a:lnTo>
                  <a:pt x="29924" y="705403"/>
                </a:lnTo>
                <a:lnTo>
                  <a:pt x="28382" y="708088"/>
                </a:lnTo>
                <a:lnTo>
                  <a:pt x="30117" y="705181"/>
                </a:lnTo>
                <a:close/>
              </a:path>
              <a:path w="617219" h="758189">
                <a:moveTo>
                  <a:pt x="30702" y="704050"/>
                </a:moveTo>
                <a:lnTo>
                  <a:pt x="29924" y="705403"/>
                </a:lnTo>
                <a:lnTo>
                  <a:pt x="30117" y="705181"/>
                </a:lnTo>
                <a:lnTo>
                  <a:pt x="30639" y="704218"/>
                </a:lnTo>
                <a:lnTo>
                  <a:pt x="30702" y="704050"/>
                </a:lnTo>
                <a:close/>
              </a:path>
              <a:path w="617219" h="758189">
                <a:moveTo>
                  <a:pt x="30476" y="704654"/>
                </a:moveTo>
                <a:lnTo>
                  <a:pt x="30253" y="705024"/>
                </a:lnTo>
                <a:lnTo>
                  <a:pt x="30403" y="704849"/>
                </a:lnTo>
                <a:lnTo>
                  <a:pt x="30476" y="704654"/>
                </a:lnTo>
                <a:close/>
              </a:path>
              <a:path w="617219" h="758189">
                <a:moveTo>
                  <a:pt x="54419" y="662940"/>
                </a:moveTo>
                <a:lnTo>
                  <a:pt x="49422" y="670560"/>
                </a:lnTo>
                <a:lnTo>
                  <a:pt x="43686" y="680719"/>
                </a:lnTo>
                <a:lnTo>
                  <a:pt x="39431" y="688340"/>
                </a:lnTo>
                <a:lnTo>
                  <a:pt x="34620" y="697230"/>
                </a:lnTo>
                <a:lnTo>
                  <a:pt x="30926" y="703659"/>
                </a:lnTo>
                <a:lnTo>
                  <a:pt x="30639" y="704218"/>
                </a:lnTo>
                <a:lnTo>
                  <a:pt x="30476" y="704654"/>
                </a:lnTo>
                <a:lnTo>
                  <a:pt x="40343" y="688340"/>
                </a:lnTo>
                <a:lnTo>
                  <a:pt x="44704" y="680719"/>
                </a:lnTo>
                <a:lnTo>
                  <a:pt x="46101" y="678180"/>
                </a:lnTo>
                <a:lnTo>
                  <a:pt x="46438" y="677691"/>
                </a:lnTo>
                <a:lnTo>
                  <a:pt x="46647" y="677326"/>
                </a:lnTo>
                <a:lnTo>
                  <a:pt x="46736" y="676910"/>
                </a:lnTo>
                <a:lnTo>
                  <a:pt x="46885" y="676910"/>
                </a:lnTo>
                <a:lnTo>
                  <a:pt x="47612" y="675640"/>
                </a:lnTo>
                <a:lnTo>
                  <a:pt x="51585" y="668019"/>
                </a:lnTo>
                <a:lnTo>
                  <a:pt x="54419" y="662940"/>
                </a:lnTo>
                <a:close/>
              </a:path>
              <a:path w="617219" h="758189">
                <a:moveTo>
                  <a:pt x="30926" y="703659"/>
                </a:moveTo>
                <a:lnTo>
                  <a:pt x="30702" y="704050"/>
                </a:lnTo>
                <a:lnTo>
                  <a:pt x="30639" y="704218"/>
                </a:lnTo>
                <a:lnTo>
                  <a:pt x="30926" y="703659"/>
                </a:lnTo>
                <a:close/>
              </a:path>
              <a:path w="617219" h="758189">
                <a:moveTo>
                  <a:pt x="33578" y="698499"/>
                </a:moveTo>
                <a:lnTo>
                  <a:pt x="31826" y="701040"/>
                </a:lnTo>
                <a:lnTo>
                  <a:pt x="30702" y="704050"/>
                </a:lnTo>
                <a:lnTo>
                  <a:pt x="30926" y="703659"/>
                </a:lnTo>
                <a:lnTo>
                  <a:pt x="33578" y="698499"/>
                </a:lnTo>
                <a:close/>
              </a:path>
              <a:path w="617219" h="758189">
                <a:moveTo>
                  <a:pt x="46438" y="677691"/>
                </a:moveTo>
                <a:lnTo>
                  <a:pt x="46101" y="678180"/>
                </a:lnTo>
                <a:lnTo>
                  <a:pt x="44704" y="680719"/>
                </a:lnTo>
                <a:lnTo>
                  <a:pt x="46438" y="677691"/>
                </a:lnTo>
                <a:close/>
              </a:path>
              <a:path w="617219" h="758189">
                <a:moveTo>
                  <a:pt x="46690" y="677326"/>
                </a:moveTo>
                <a:lnTo>
                  <a:pt x="46438" y="677691"/>
                </a:lnTo>
                <a:lnTo>
                  <a:pt x="44708" y="680713"/>
                </a:lnTo>
                <a:lnTo>
                  <a:pt x="46418" y="678180"/>
                </a:lnTo>
                <a:lnTo>
                  <a:pt x="46596" y="678180"/>
                </a:lnTo>
                <a:lnTo>
                  <a:pt x="46690" y="677326"/>
                </a:lnTo>
                <a:close/>
              </a:path>
              <a:path w="617219" h="758189">
                <a:moveTo>
                  <a:pt x="46977" y="676910"/>
                </a:moveTo>
                <a:lnTo>
                  <a:pt x="46700" y="677233"/>
                </a:lnTo>
                <a:lnTo>
                  <a:pt x="46977" y="676910"/>
                </a:lnTo>
                <a:close/>
              </a:path>
              <a:path w="617219" h="758189">
                <a:moveTo>
                  <a:pt x="51120" y="669910"/>
                </a:moveTo>
                <a:lnTo>
                  <a:pt x="49085" y="673099"/>
                </a:lnTo>
                <a:lnTo>
                  <a:pt x="50330" y="671830"/>
                </a:lnTo>
                <a:lnTo>
                  <a:pt x="51120" y="669910"/>
                </a:lnTo>
                <a:close/>
              </a:path>
              <a:path w="617219" h="758189">
                <a:moveTo>
                  <a:pt x="68856" y="639911"/>
                </a:moveTo>
                <a:lnTo>
                  <a:pt x="67781" y="641364"/>
                </a:lnTo>
                <a:lnTo>
                  <a:pt x="55884" y="661669"/>
                </a:lnTo>
                <a:lnTo>
                  <a:pt x="51899" y="668019"/>
                </a:lnTo>
                <a:lnTo>
                  <a:pt x="51120" y="669910"/>
                </a:lnTo>
                <a:lnTo>
                  <a:pt x="58810" y="657860"/>
                </a:lnTo>
                <a:lnTo>
                  <a:pt x="64112" y="648969"/>
                </a:lnTo>
                <a:lnTo>
                  <a:pt x="66848" y="645160"/>
                </a:lnTo>
                <a:lnTo>
                  <a:pt x="68856" y="639911"/>
                </a:lnTo>
                <a:close/>
              </a:path>
              <a:path w="617219" h="758189">
                <a:moveTo>
                  <a:pt x="71894" y="633729"/>
                </a:moveTo>
                <a:lnTo>
                  <a:pt x="64944" y="645160"/>
                </a:lnTo>
                <a:lnTo>
                  <a:pt x="61153" y="651510"/>
                </a:lnTo>
                <a:lnTo>
                  <a:pt x="59196" y="654050"/>
                </a:lnTo>
                <a:lnTo>
                  <a:pt x="57746" y="656590"/>
                </a:lnTo>
                <a:lnTo>
                  <a:pt x="54406" y="662940"/>
                </a:lnTo>
                <a:lnTo>
                  <a:pt x="61036" y="652779"/>
                </a:lnTo>
                <a:lnTo>
                  <a:pt x="66852" y="642619"/>
                </a:lnTo>
                <a:lnTo>
                  <a:pt x="67790" y="641350"/>
                </a:lnTo>
                <a:lnTo>
                  <a:pt x="69278" y="638810"/>
                </a:lnTo>
                <a:lnTo>
                  <a:pt x="69672" y="638810"/>
                </a:lnTo>
                <a:lnTo>
                  <a:pt x="71894" y="633729"/>
                </a:lnTo>
                <a:close/>
              </a:path>
              <a:path w="617219" h="758189">
                <a:moveTo>
                  <a:pt x="69278" y="638810"/>
                </a:moveTo>
                <a:lnTo>
                  <a:pt x="67781" y="641364"/>
                </a:lnTo>
                <a:lnTo>
                  <a:pt x="68856" y="639911"/>
                </a:lnTo>
                <a:lnTo>
                  <a:pt x="69278" y="638810"/>
                </a:lnTo>
                <a:close/>
              </a:path>
              <a:path w="617219" h="758189">
                <a:moveTo>
                  <a:pt x="148640" y="523239"/>
                </a:moveTo>
                <a:lnTo>
                  <a:pt x="144068" y="528319"/>
                </a:lnTo>
                <a:lnTo>
                  <a:pt x="141833" y="530860"/>
                </a:lnTo>
                <a:lnTo>
                  <a:pt x="92527" y="601979"/>
                </a:lnTo>
                <a:lnTo>
                  <a:pt x="82338" y="618490"/>
                </a:lnTo>
                <a:lnTo>
                  <a:pt x="73215" y="632460"/>
                </a:lnTo>
                <a:lnTo>
                  <a:pt x="114109" y="577850"/>
                </a:lnTo>
                <a:lnTo>
                  <a:pt x="137239" y="543560"/>
                </a:lnTo>
                <a:lnTo>
                  <a:pt x="148399" y="524510"/>
                </a:lnTo>
                <a:lnTo>
                  <a:pt x="148640" y="523239"/>
                </a:lnTo>
                <a:close/>
              </a:path>
              <a:path w="617219" h="758189">
                <a:moveTo>
                  <a:pt x="69672" y="638810"/>
                </a:moveTo>
                <a:lnTo>
                  <a:pt x="69278" y="638810"/>
                </a:lnTo>
                <a:lnTo>
                  <a:pt x="68856" y="639911"/>
                </a:lnTo>
                <a:lnTo>
                  <a:pt x="69672" y="638810"/>
                </a:lnTo>
                <a:close/>
              </a:path>
              <a:path w="617219" h="758189">
                <a:moveTo>
                  <a:pt x="76047" y="627379"/>
                </a:moveTo>
                <a:lnTo>
                  <a:pt x="75145" y="628650"/>
                </a:lnTo>
                <a:lnTo>
                  <a:pt x="76047" y="627379"/>
                </a:lnTo>
                <a:close/>
              </a:path>
              <a:path w="617219" h="758189">
                <a:moveTo>
                  <a:pt x="158927" y="514350"/>
                </a:moveTo>
                <a:lnTo>
                  <a:pt x="152958" y="519429"/>
                </a:lnTo>
                <a:lnTo>
                  <a:pt x="150037" y="521969"/>
                </a:lnTo>
                <a:lnTo>
                  <a:pt x="148412" y="528319"/>
                </a:lnTo>
                <a:lnTo>
                  <a:pt x="157048" y="516889"/>
                </a:lnTo>
                <a:lnTo>
                  <a:pt x="158927" y="514350"/>
                </a:lnTo>
                <a:close/>
              </a:path>
              <a:path w="617219" h="758189">
                <a:moveTo>
                  <a:pt x="181533" y="477519"/>
                </a:moveTo>
                <a:lnTo>
                  <a:pt x="151460" y="516889"/>
                </a:lnTo>
                <a:lnTo>
                  <a:pt x="151358" y="518159"/>
                </a:lnTo>
                <a:lnTo>
                  <a:pt x="155270" y="514350"/>
                </a:lnTo>
                <a:lnTo>
                  <a:pt x="159245" y="510539"/>
                </a:lnTo>
                <a:lnTo>
                  <a:pt x="163537" y="505459"/>
                </a:lnTo>
                <a:lnTo>
                  <a:pt x="163931" y="505459"/>
                </a:lnTo>
                <a:lnTo>
                  <a:pt x="168263" y="499109"/>
                </a:lnTo>
                <a:lnTo>
                  <a:pt x="170824" y="495646"/>
                </a:lnTo>
                <a:lnTo>
                  <a:pt x="174033" y="490489"/>
                </a:lnTo>
                <a:lnTo>
                  <a:pt x="175630" y="487679"/>
                </a:lnTo>
                <a:lnTo>
                  <a:pt x="181533" y="477519"/>
                </a:lnTo>
                <a:close/>
              </a:path>
              <a:path w="617219" h="758189">
                <a:moveTo>
                  <a:pt x="160439" y="513079"/>
                </a:moveTo>
                <a:lnTo>
                  <a:pt x="159524" y="513079"/>
                </a:lnTo>
                <a:lnTo>
                  <a:pt x="158381" y="515619"/>
                </a:lnTo>
                <a:lnTo>
                  <a:pt x="160439" y="513079"/>
                </a:lnTo>
                <a:close/>
              </a:path>
              <a:path w="617219" h="758189">
                <a:moveTo>
                  <a:pt x="165682" y="503911"/>
                </a:moveTo>
                <a:lnTo>
                  <a:pt x="165354" y="504189"/>
                </a:lnTo>
                <a:lnTo>
                  <a:pt x="164719" y="505459"/>
                </a:lnTo>
                <a:lnTo>
                  <a:pt x="165682" y="503911"/>
                </a:lnTo>
                <a:close/>
              </a:path>
              <a:path w="617219" h="758189">
                <a:moveTo>
                  <a:pt x="199961" y="454659"/>
                </a:moveTo>
                <a:lnTo>
                  <a:pt x="182892" y="476250"/>
                </a:lnTo>
                <a:lnTo>
                  <a:pt x="174033" y="490489"/>
                </a:lnTo>
                <a:lnTo>
                  <a:pt x="172019" y="494029"/>
                </a:lnTo>
                <a:lnTo>
                  <a:pt x="170824" y="495646"/>
                </a:lnTo>
                <a:lnTo>
                  <a:pt x="165682" y="503911"/>
                </a:lnTo>
                <a:lnTo>
                  <a:pt x="169849" y="500379"/>
                </a:lnTo>
                <a:lnTo>
                  <a:pt x="173849" y="495300"/>
                </a:lnTo>
                <a:lnTo>
                  <a:pt x="178207" y="490219"/>
                </a:lnTo>
                <a:lnTo>
                  <a:pt x="194132" y="464819"/>
                </a:lnTo>
                <a:lnTo>
                  <a:pt x="199961" y="454659"/>
                </a:lnTo>
                <a:close/>
              </a:path>
              <a:path w="617219" h="758189">
                <a:moveTo>
                  <a:pt x="174033" y="490489"/>
                </a:moveTo>
                <a:lnTo>
                  <a:pt x="170824" y="495646"/>
                </a:lnTo>
                <a:lnTo>
                  <a:pt x="172019" y="494029"/>
                </a:lnTo>
                <a:lnTo>
                  <a:pt x="174033" y="490489"/>
                </a:lnTo>
                <a:close/>
              </a:path>
              <a:path w="617219" h="758189">
                <a:moveTo>
                  <a:pt x="320294" y="316230"/>
                </a:moveTo>
                <a:lnTo>
                  <a:pt x="200875" y="453389"/>
                </a:lnTo>
                <a:lnTo>
                  <a:pt x="191926" y="469872"/>
                </a:lnTo>
                <a:lnTo>
                  <a:pt x="190804" y="472439"/>
                </a:lnTo>
                <a:lnTo>
                  <a:pt x="188318" y="476515"/>
                </a:lnTo>
                <a:lnTo>
                  <a:pt x="187083" y="478789"/>
                </a:lnTo>
                <a:lnTo>
                  <a:pt x="216459" y="445769"/>
                </a:lnTo>
                <a:lnTo>
                  <a:pt x="248218" y="408939"/>
                </a:lnTo>
                <a:lnTo>
                  <a:pt x="279763" y="373379"/>
                </a:lnTo>
                <a:lnTo>
                  <a:pt x="308495" y="339089"/>
                </a:lnTo>
                <a:lnTo>
                  <a:pt x="310683" y="336852"/>
                </a:lnTo>
                <a:lnTo>
                  <a:pt x="314870" y="328297"/>
                </a:lnTo>
                <a:lnTo>
                  <a:pt x="315341" y="326389"/>
                </a:lnTo>
                <a:lnTo>
                  <a:pt x="320294" y="316230"/>
                </a:lnTo>
                <a:close/>
              </a:path>
              <a:path w="617219" h="758189">
                <a:moveTo>
                  <a:pt x="191926" y="469872"/>
                </a:moveTo>
                <a:lnTo>
                  <a:pt x="188318" y="476515"/>
                </a:lnTo>
                <a:lnTo>
                  <a:pt x="190804" y="472439"/>
                </a:lnTo>
                <a:lnTo>
                  <a:pt x="191926" y="469872"/>
                </a:lnTo>
                <a:close/>
              </a:path>
              <a:path w="617219" h="758189">
                <a:moveTo>
                  <a:pt x="350977" y="284480"/>
                </a:moveTo>
                <a:lnTo>
                  <a:pt x="321398" y="314959"/>
                </a:lnTo>
                <a:lnTo>
                  <a:pt x="314870" y="328297"/>
                </a:lnTo>
                <a:lnTo>
                  <a:pt x="313461" y="334009"/>
                </a:lnTo>
                <a:lnTo>
                  <a:pt x="310683" y="336852"/>
                </a:lnTo>
                <a:lnTo>
                  <a:pt x="309587" y="339089"/>
                </a:lnTo>
                <a:lnTo>
                  <a:pt x="318216" y="330199"/>
                </a:lnTo>
                <a:lnTo>
                  <a:pt x="327612" y="321309"/>
                </a:lnTo>
                <a:lnTo>
                  <a:pt x="344741" y="302259"/>
                </a:lnTo>
                <a:lnTo>
                  <a:pt x="345160" y="300989"/>
                </a:lnTo>
                <a:lnTo>
                  <a:pt x="350977" y="284480"/>
                </a:lnTo>
                <a:close/>
              </a:path>
              <a:path w="617219" h="758189">
                <a:moveTo>
                  <a:pt x="314870" y="328297"/>
                </a:moveTo>
                <a:lnTo>
                  <a:pt x="310683" y="336852"/>
                </a:lnTo>
                <a:lnTo>
                  <a:pt x="313461" y="334009"/>
                </a:lnTo>
                <a:lnTo>
                  <a:pt x="314870" y="328297"/>
                </a:lnTo>
                <a:close/>
              </a:path>
              <a:path w="617219" h="758189">
                <a:moveTo>
                  <a:pt x="405269" y="231139"/>
                </a:moveTo>
                <a:lnTo>
                  <a:pt x="376718" y="255269"/>
                </a:lnTo>
                <a:lnTo>
                  <a:pt x="363176" y="267969"/>
                </a:lnTo>
                <a:lnTo>
                  <a:pt x="354291" y="281939"/>
                </a:lnTo>
                <a:lnTo>
                  <a:pt x="352463" y="288289"/>
                </a:lnTo>
                <a:lnTo>
                  <a:pt x="348907" y="298449"/>
                </a:lnTo>
                <a:lnTo>
                  <a:pt x="357338" y="289559"/>
                </a:lnTo>
                <a:lnTo>
                  <a:pt x="366501" y="280669"/>
                </a:lnTo>
                <a:lnTo>
                  <a:pt x="375490" y="271780"/>
                </a:lnTo>
                <a:lnTo>
                  <a:pt x="383400" y="264159"/>
                </a:lnTo>
                <a:lnTo>
                  <a:pt x="388680" y="256539"/>
                </a:lnTo>
                <a:lnTo>
                  <a:pt x="393409" y="250189"/>
                </a:lnTo>
                <a:lnTo>
                  <a:pt x="397921" y="242569"/>
                </a:lnTo>
                <a:lnTo>
                  <a:pt x="402551" y="234949"/>
                </a:lnTo>
                <a:lnTo>
                  <a:pt x="405269" y="231139"/>
                </a:lnTo>
                <a:close/>
              </a:path>
              <a:path w="617219" h="758189">
                <a:moveTo>
                  <a:pt x="456158" y="182879"/>
                </a:moveTo>
                <a:lnTo>
                  <a:pt x="445293" y="193039"/>
                </a:lnTo>
                <a:lnTo>
                  <a:pt x="433481" y="203199"/>
                </a:lnTo>
                <a:lnTo>
                  <a:pt x="421895" y="214629"/>
                </a:lnTo>
                <a:lnTo>
                  <a:pt x="411708" y="224789"/>
                </a:lnTo>
                <a:lnTo>
                  <a:pt x="407301" y="229869"/>
                </a:lnTo>
                <a:lnTo>
                  <a:pt x="404431" y="234949"/>
                </a:lnTo>
                <a:lnTo>
                  <a:pt x="389813" y="257809"/>
                </a:lnTo>
                <a:lnTo>
                  <a:pt x="435025" y="214629"/>
                </a:lnTo>
                <a:lnTo>
                  <a:pt x="440067" y="208279"/>
                </a:lnTo>
                <a:lnTo>
                  <a:pt x="444612" y="201929"/>
                </a:lnTo>
                <a:lnTo>
                  <a:pt x="448965" y="194309"/>
                </a:lnTo>
                <a:lnTo>
                  <a:pt x="453428" y="186689"/>
                </a:lnTo>
                <a:lnTo>
                  <a:pt x="456158" y="182879"/>
                </a:lnTo>
                <a:close/>
              </a:path>
              <a:path w="617219" h="758189">
                <a:moveTo>
                  <a:pt x="492353" y="151129"/>
                </a:moveTo>
                <a:lnTo>
                  <a:pt x="484510" y="157479"/>
                </a:lnTo>
                <a:lnTo>
                  <a:pt x="475969" y="165099"/>
                </a:lnTo>
                <a:lnTo>
                  <a:pt x="467634" y="171449"/>
                </a:lnTo>
                <a:lnTo>
                  <a:pt x="460413" y="179069"/>
                </a:lnTo>
                <a:lnTo>
                  <a:pt x="456095" y="184149"/>
                </a:lnTo>
                <a:lnTo>
                  <a:pt x="453224" y="190499"/>
                </a:lnTo>
                <a:lnTo>
                  <a:pt x="439254" y="210819"/>
                </a:lnTo>
                <a:lnTo>
                  <a:pt x="478421" y="175259"/>
                </a:lnTo>
                <a:lnTo>
                  <a:pt x="483717" y="168909"/>
                </a:lnTo>
                <a:lnTo>
                  <a:pt x="486537" y="161289"/>
                </a:lnTo>
                <a:lnTo>
                  <a:pt x="492353" y="151129"/>
                </a:lnTo>
                <a:close/>
              </a:path>
              <a:path w="617219" h="758189">
                <a:moveTo>
                  <a:pt x="510019" y="134619"/>
                </a:moveTo>
                <a:lnTo>
                  <a:pt x="498386" y="144779"/>
                </a:lnTo>
                <a:lnTo>
                  <a:pt x="484466" y="170179"/>
                </a:lnTo>
                <a:lnTo>
                  <a:pt x="487743" y="167639"/>
                </a:lnTo>
                <a:lnTo>
                  <a:pt x="492823" y="163829"/>
                </a:lnTo>
                <a:lnTo>
                  <a:pt x="495719" y="160019"/>
                </a:lnTo>
                <a:lnTo>
                  <a:pt x="496023" y="160019"/>
                </a:lnTo>
                <a:lnTo>
                  <a:pt x="499489" y="153669"/>
                </a:lnTo>
                <a:lnTo>
                  <a:pt x="510019" y="134619"/>
                </a:lnTo>
                <a:close/>
              </a:path>
              <a:path w="617219" h="758189">
                <a:moveTo>
                  <a:pt x="566610" y="40639"/>
                </a:moveTo>
                <a:lnTo>
                  <a:pt x="549122" y="69849"/>
                </a:lnTo>
                <a:lnTo>
                  <a:pt x="577900" y="77469"/>
                </a:lnTo>
                <a:lnTo>
                  <a:pt x="511505" y="133349"/>
                </a:lnTo>
                <a:lnTo>
                  <a:pt x="496862" y="160019"/>
                </a:lnTo>
                <a:lnTo>
                  <a:pt x="591464" y="80009"/>
                </a:lnTo>
                <a:lnTo>
                  <a:pt x="598614" y="49529"/>
                </a:lnTo>
                <a:lnTo>
                  <a:pt x="566610" y="40639"/>
                </a:lnTo>
                <a:close/>
              </a:path>
              <a:path w="617219" h="758189">
                <a:moveTo>
                  <a:pt x="560171" y="38099"/>
                </a:moveTo>
                <a:lnTo>
                  <a:pt x="542886" y="67309"/>
                </a:lnTo>
                <a:lnTo>
                  <a:pt x="548513" y="68579"/>
                </a:lnTo>
                <a:lnTo>
                  <a:pt x="557234" y="54609"/>
                </a:lnTo>
                <a:lnTo>
                  <a:pt x="566013" y="39369"/>
                </a:lnTo>
                <a:lnTo>
                  <a:pt x="560171" y="38099"/>
                </a:lnTo>
                <a:close/>
              </a:path>
              <a:path w="617219" h="758189">
                <a:moveTo>
                  <a:pt x="555726" y="40639"/>
                </a:moveTo>
                <a:lnTo>
                  <a:pt x="538048" y="66039"/>
                </a:lnTo>
                <a:lnTo>
                  <a:pt x="540423" y="66039"/>
                </a:lnTo>
                <a:lnTo>
                  <a:pt x="547816" y="54609"/>
                </a:lnTo>
                <a:lnTo>
                  <a:pt x="555726" y="40639"/>
                </a:lnTo>
                <a:close/>
              </a:path>
              <a:path w="617219" h="758189">
                <a:moveTo>
                  <a:pt x="544957" y="33019"/>
                </a:moveTo>
                <a:lnTo>
                  <a:pt x="539854" y="40639"/>
                </a:lnTo>
                <a:lnTo>
                  <a:pt x="524598" y="60959"/>
                </a:lnTo>
                <a:lnTo>
                  <a:pt x="536702" y="64769"/>
                </a:lnTo>
                <a:lnTo>
                  <a:pt x="541697" y="58419"/>
                </a:lnTo>
                <a:lnTo>
                  <a:pt x="556742" y="36829"/>
                </a:lnTo>
                <a:lnTo>
                  <a:pt x="544957" y="33019"/>
                </a:lnTo>
                <a:close/>
              </a:path>
              <a:path w="617219" h="758189">
                <a:moveTo>
                  <a:pt x="524624" y="25399"/>
                </a:moveTo>
                <a:lnTo>
                  <a:pt x="500735" y="53339"/>
                </a:lnTo>
                <a:lnTo>
                  <a:pt x="522744" y="60959"/>
                </a:lnTo>
                <a:lnTo>
                  <a:pt x="543128" y="33019"/>
                </a:lnTo>
                <a:lnTo>
                  <a:pt x="524624" y="25399"/>
                </a:lnTo>
                <a:close/>
              </a:path>
              <a:path w="617219" h="758189">
                <a:moveTo>
                  <a:pt x="501992" y="16509"/>
                </a:moveTo>
                <a:lnTo>
                  <a:pt x="493559" y="27619"/>
                </a:lnTo>
                <a:lnTo>
                  <a:pt x="485831" y="38099"/>
                </a:lnTo>
                <a:lnTo>
                  <a:pt x="483264" y="41182"/>
                </a:lnTo>
                <a:lnTo>
                  <a:pt x="480783" y="44449"/>
                </a:lnTo>
                <a:lnTo>
                  <a:pt x="498843" y="52069"/>
                </a:lnTo>
                <a:lnTo>
                  <a:pt x="510714" y="39369"/>
                </a:lnTo>
                <a:lnTo>
                  <a:pt x="522643" y="25399"/>
                </a:lnTo>
                <a:lnTo>
                  <a:pt x="501992" y="16509"/>
                </a:lnTo>
                <a:close/>
              </a:path>
              <a:path w="617219" h="758189">
                <a:moveTo>
                  <a:pt x="496443" y="13969"/>
                </a:moveTo>
                <a:lnTo>
                  <a:pt x="477659" y="43179"/>
                </a:lnTo>
                <a:lnTo>
                  <a:pt x="480542" y="44449"/>
                </a:lnTo>
                <a:lnTo>
                  <a:pt x="483264" y="41182"/>
                </a:lnTo>
                <a:lnTo>
                  <a:pt x="493559" y="27619"/>
                </a:lnTo>
                <a:lnTo>
                  <a:pt x="501751" y="16509"/>
                </a:lnTo>
                <a:lnTo>
                  <a:pt x="496443" y="13969"/>
                </a:lnTo>
                <a:close/>
              </a:path>
              <a:path w="617219" h="758189">
                <a:moveTo>
                  <a:pt x="487883" y="8889"/>
                </a:moveTo>
                <a:lnTo>
                  <a:pt x="485546" y="12699"/>
                </a:lnTo>
                <a:lnTo>
                  <a:pt x="481526" y="19049"/>
                </a:lnTo>
                <a:lnTo>
                  <a:pt x="477540" y="25399"/>
                </a:lnTo>
                <a:lnTo>
                  <a:pt x="469658" y="38099"/>
                </a:lnTo>
                <a:lnTo>
                  <a:pt x="477405" y="43179"/>
                </a:lnTo>
                <a:lnTo>
                  <a:pt x="486776" y="27939"/>
                </a:lnTo>
                <a:lnTo>
                  <a:pt x="496214" y="13969"/>
                </a:lnTo>
                <a:lnTo>
                  <a:pt x="487883" y="8889"/>
                </a:lnTo>
                <a:close/>
              </a:path>
              <a:path w="617219" h="758189">
                <a:moveTo>
                  <a:pt x="493559" y="27619"/>
                </a:moveTo>
                <a:lnTo>
                  <a:pt x="483264" y="41182"/>
                </a:lnTo>
                <a:lnTo>
                  <a:pt x="485831" y="38099"/>
                </a:lnTo>
                <a:lnTo>
                  <a:pt x="493559" y="27619"/>
                </a:lnTo>
                <a:close/>
              </a:path>
              <a:path w="617219" h="758189">
                <a:moveTo>
                  <a:pt x="477182" y="24129"/>
                </a:moveTo>
                <a:lnTo>
                  <a:pt x="470141" y="24129"/>
                </a:lnTo>
                <a:lnTo>
                  <a:pt x="465683" y="30479"/>
                </a:lnTo>
                <a:lnTo>
                  <a:pt x="464106" y="32475"/>
                </a:lnTo>
                <a:lnTo>
                  <a:pt x="463727" y="33019"/>
                </a:lnTo>
                <a:lnTo>
                  <a:pt x="468833" y="38099"/>
                </a:lnTo>
                <a:lnTo>
                  <a:pt x="473464" y="30479"/>
                </a:lnTo>
                <a:lnTo>
                  <a:pt x="477182" y="24129"/>
                </a:lnTo>
                <a:close/>
              </a:path>
              <a:path w="617219" h="758189">
                <a:moveTo>
                  <a:pt x="467045" y="28257"/>
                </a:moveTo>
                <a:lnTo>
                  <a:pt x="463473" y="33019"/>
                </a:lnTo>
                <a:lnTo>
                  <a:pt x="463677" y="33019"/>
                </a:lnTo>
                <a:lnTo>
                  <a:pt x="464106" y="32475"/>
                </a:lnTo>
                <a:lnTo>
                  <a:pt x="467045" y="28257"/>
                </a:lnTo>
                <a:close/>
              </a:path>
              <a:path w="617219" h="758189">
                <a:moveTo>
                  <a:pt x="470141" y="24129"/>
                </a:moveTo>
                <a:lnTo>
                  <a:pt x="467045" y="28257"/>
                </a:lnTo>
                <a:lnTo>
                  <a:pt x="464106" y="32475"/>
                </a:lnTo>
                <a:lnTo>
                  <a:pt x="465683" y="30479"/>
                </a:lnTo>
                <a:lnTo>
                  <a:pt x="470141" y="24129"/>
                </a:lnTo>
                <a:close/>
              </a:path>
              <a:path w="617219" h="758189">
                <a:moveTo>
                  <a:pt x="478713" y="11429"/>
                </a:moveTo>
                <a:lnTo>
                  <a:pt x="472795" y="17779"/>
                </a:lnTo>
                <a:lnTo>
                  <a:pt x="468210" y="22859"/>
                </a:lnTo>
                <a:lnTo>
                  <a:pt x="462889" y="29209"/>
                </a:lnTo>
                <a:lnTo>
                  <a:pt x="463410" y="31749"/>
                </a:lnTo>
                <a:lnTo>
                  <a:pt x="472224" y="20319"/>
                </a:lnTo>
                <a:lnTo>
                  <a:pt x="478713" y="11429"/>
                </a:lnTo>
                <a:close/>
              </a:path>
              <a:path w="617219" h="758189">
                <a:moveTo>
                  <a:pt x="486447" y="8889"/>
                </a:moveTo>
                <a:lnTo>
                  <a:pt x="481317" y="8889"/>
                </a:lnTo>
                <a:lnTo>
                  <a:pt x="473608" y="19049"/>
                </a:lnTo>
                <a:lnTo>
                  <a:pt x="471690" y="21589"/>
                </a:lnTo>
                <a:lnTo>
                  <a:pt x="467045" y="28257"/>
                </a:lnTo>
                <a:lnTo>
                  <a:pt x="470141" y="24129"/>
                </a:lnTo>
                <a:lnTo>
                  <a:pt x="477182" y="24129"/>
                </a:lnTo>
                <a:lnTo>
                  <a:pt x="482445" y="15239"/>
                </a:lnTo>
                <a:lnTo>
                  <a:pt x="486447" y="8889"/>
                </a:lnTo>
                <a:close/>
              </a:path>
              <a:path w="617219" h="758189">
                <a:moveTo>
                  <a:pt x="468677" y="21236"/>
                </a:moveTo>
                <a:lnTo>
                  <a:pt x="468334" y="21589"/>
                </a:lnTo>
                <a:lnTo>
                  <a:pt x="463372" y="27939"/>
                </a:lnTo>
                <a:lnTo>
                  <a:pt x="463677" y="27939"/>
                </a:lnTo>
                <a:lnTo>
                  <a:pt x="468677" y="21236"/>
                </a:lnTo>
                <a:close/>
              </a:path>
              <a:path w="617219" h="758189">
                <a:moveTo>
                  <a:pt x="484517" y="0"/>
                </a:moveTo>
                <a:lnTo>
                  <a:pt x="468677" y="21236"/>
                </a:lnTo>
                <a:lnTo>
                  <a:pt x="473257" y="16509"/>
                </a:lnTo>
                <a:lnTo>
                  <a:pt x="478397" y="10159"/>
                </a:lnTo>
                <a:lnTo>
                  <a:pt x="484009" y="3809"/>
                </a:lnTo>
                <a:lnTo>
                  <a:pt x="484517" y="0"/>
                </a:lnTo>
                <a:close/>
              </a:path>
              <a:path w="617219" h="758189">
                <a:moveTo>
                  <a:pt x="476304" y="15340"/>
                </a:moveTo>
                <a:lnTo>
                  <a:pt x="473565" y="19049"/>
                </a:lnTo>
                <a:lnTo>
                  <a:pt x="476304" y="15340"/>
                </a:lnTo>
                <a:close/>
              </a:path>
              <a:path w="617219" h="758189">
                <a:moveTo>
                  <a:pt x="481317" y="8889"/>
                </a:moveTo>
                <a:lnTo>
                  <a:pt x="479475" y="11044"/>
                </a:lnTo>
                <a:lnTo>
                  <a:pt x="476304" y="15340"/>
                </a:lnTo>
                <a:lnTo>
                  <a:pt x="473608" y="19049"/>
                </a:lnTo>
                <a:lnTo>
                  <a:pt x="481317" y="8889"/>
                </a:lnTo>
                <a:close/>
              </a:path>
              <a:path w="617219" h="758189">
                <a:moveTo>
                  <a:pt x="479475" y="11044"/>
                </a:moveTo>
                <a:lnTo>
                  <a:pt x="479145" y="11429"/>
                </a:lnTo>
                <a:lnTo>
                  <a:pt x="476304" y="15340"/>
                </a:lnTo>
                <a:lnTo>
                  <a:pt x="479475" y="11044"/>
                </a:lnTo>
                <a:close/>
              </a:path>
              <a:path w="617219" h="758189">
                <a:moveTo>
                  <a:pt x="484873" y="5079"/>
                </a:moveTo>
                <a:lnTo>
                  <a:pt x="482003" y="7619"/>
                </a:lnTo>
                <a:lnTo>
                  <a:pt x="479475" y="11044"/>
                </a:lnTo>
                <a:lnTo>
                  <a:pt x="481317" y="8889"/>
                </a:lnTo>
                <a:lnTo>
                  <a:pt x="486447" y="8889"/>
                </a:lnTo>
                <a:lnTo>
                  <a:pt x="487248" y="7619"/>
                </a:lnTo>
                <a:lnTo>
                  <a:pt x="484873" y="5079"/>
                </a:lnTo>
                <a:close/>
              </a:path>
              <a:path w="617219" h="758189">
                <a:moveTo>
                  <a:pt x="604304" y="50622"/>
                </a:moveTo>
                <a:lnTo>
                  <a:pt x="599097" y="73875"/>
                </a:lnTo>
                <a:lnTo>
                  <a:pt x="602894" y="70865"/>
                </a:lnTo>
                <a:lnTo>
                  <a:pt x="608482" y="67398"/>
                </a:lnTo>
                <a:lnTo>
                  <a:pt x="612013" y="63538"/>
                </a:lnTo>
                <a:lnTo>
                  <a:pt x="612165" y="63030"/>
                </a:lnTo>
                <a:lnTo>
                  <a:pt x="613803" y="59816"/>
                </a:lnTo>
                <a:lnTo>
                  <a:pt x="617042" y="54228"/>
                </a:lnTo>
                <a:lnTo>
                  <a:pt x="604304" y="50622"/>
                </a:lnTo>
                <a:close/>
              </a:path>
            </a:pathLst>
          </a:custGeom>
          <a:solidFill>
            <a:srgbClr val="989898">
              <a:alpha val="6599"/>
            </a:srgbClr>
          </a:solidFill>
        </p:spPr>
        <p:txBody>
          <a:bodyPr wrap="square" lIns="0" tIns="0" rIns="0" bIns="0" rtlCol="0"/>
          <a:lstStyle/>
          <a:p>
            <a:endParaRPr/>
          </a:p>
        </p:txBody>
      </p:sp>
      <p:sp>
        <p:nvSpPr>
          <p:cNvPr id="6" name="object 6"/>
          <p:cNvSpPr/>
          <p:nvPr/>
        </p:nvSpPr>
        <p:spPr>
          <a:xfrm>
            <a:off x="11150723" y="7700309"/>
            <a:ext cx="639445" cy="407034"/>
          </a:xfrm>
          <a:custGeom>
            <a:avLst/>
            <a:gdLst/>
            <a:ahLst/>
            <a:cxnLst/>
            <a:rect l="l" t="t" r="r" b="b"/>
            <a:pathLst>
              <a:path w="639445" h="407034">
                <a:moveTo>
                  <a:pt x="466572" y="127660"/>
                </a:moveTo>
                <a:lnTo>
                  <a:pt x="398018" y="171361"/>
                </a:lnTo>
                <a:lnTo>
                  <a:pt x="398131" y="174117"/>
                </a:lnTo>
                <a:lnTo>
                  <a:pt x="397707" y="179468"/>
                </a:lnTo>
                <a:lnTo>
                  <a:pt x="396392" y="186302"/>
                </a:lnTo>
                <a:lnTo>
                  <a:pt x="394038" y="194288"/>
                </a:lnTo>
                <a:lnTo>
                  <a:pt x="390499" y="203111"/>
                </a:lnTo>
                <a:lnTo>
                  <a:pt x="399614" y="197862"/>
                </a:lnTo>
                <a:lnTo>
                  <a:pt x="437737" y="166319"/>
                </a:lnTo>
                <a:lnTo>
                  <a:pt x="449372" y="150815"/>
                </a:lnTo>
                <a:lnTo>
                  <a:pt x="466572" y="127660"/>
                </a:lnTo>
                <a:close/>
              </a:path>
              <a:path w="639445" h="407034">
                <a:moveTo>
                  <a:pt x="504139" y="102247"/>
                </a:moveTo>
                <a:lnTo>
                  <a:pt x="497048" y="106682"/>
                </a:lnTo>
                <a:lnTo>
                  <a:pt x="489286" y="111321"/>
                </a:lnTo>
                <a:lnTo>
                  <a:pt x="481800" y="116285"/>
                </a:lnTo>
                <a:lnTo>
                  <a:pt x="475538" y="121691"/>
                </a:lnTo>
                <a:lnTo>
                  <a:pt x="474700" y="122593"/>
                </a:lnTo>
                <a:lnTo>
                  <a:pt x="473837" y="124015"/>
                </a:lnTo>
                <a:lnTo>
                  <a:pt x="466311" y="134251"/>
                </a:lnTo>
                <a:lnTo>
                  <a:pt x="448002" y="158892"/>
                </a:lnTo>
                <a:lnTo>
                  <a:pt x="436562" y="174117"/>
                </a:lnTo>
                <a:lnTo>
                  <a:pt x="496277" y="134251"/>
                </a:lnTo>
                <a:lnTo>
                  <a:pt x="497674" y="132272"/>
                </a:lnTo>
                <a:lnTo>
                  <a:pt x="498558" y="128702"/>
                </a:lnTo>
                <a:lnTo>
                  <a:pt x="498259" y="126314"/>
                </a:lnTo>
                <a:lnTo>
                  <a:pt x="504139" y="102247"/>
                </a:lnTo>
                <a:close/>
              </a:path>
              <a:path w="639445" h="407034">
                <a:moveTo>
                  <a:pt x="587121" y="41732"/>
                </a:moveTo>
                <a:lnTo>
                  <a:pt x="564517" y="55221"/>
                </a:lnTo>
                <a:lnTo>
                  <a:pt x="538951" y="69143"/>
                </a:lnTo>
                <a:lnTo>
                  <a:pt x="516749" y="85310"/>
                </a:lnTo>
                <a:lnTo>
                  <a:pt x="504240" y="105537"/>
                </a:lnTo>
                <a:lnTo>
                  <a:pt x="500829" y="119529"/>
                </a:lnTo>
                <a:lnTo>
                  <a:pt x="498558" y="128702"/>
                </a:lnTo>
                <a:lnTo>
                  <a:pt x="498805" y="130670"/>
                </a:lnTo>
                <a:lnTo>
                  <a:pt x="497674" y="132272"/>
                </a:lnTo>
                <a:lnTo>
                  <a:pt x="497370" y="133502"/>
                </a:lnTo>
                <a:lnTo>
                  <a:pt x="542632" y="101295"/>
                </a:lnTo>
                <a:lnTo>
                  <a:pt x="587121" y="41732"/>
                </a:lnTo>
                <a:close/>
              </a:path>
              <a:path w="639445" h="407034">
                <a:moveTo>
                  <a:pt x="498558" y="128702"/>
                </a:moveTo>
                <a:lnTo>
                  <a:pt x="497674" y="132272"/>
                </a:lnTo>
                <a:lnTo>
                  <a:pt x="498805" y="130670"/>
                </a:lnTo>
                <a:lnTo>
                  <a:pt x="498558" y="128702"/>
                </a:lnTo>
                <a:close/>
              </a:path>
              <a:path w="639445" h="407034">
                <a:moveTo>
                  <a:pt x="639216" y="0"/>
                </a:moveTo>
                <a:lnTo>
                  <a:pt x="589902" y="39573"/>
                </a:lnTo>
                <a:lnTo>
                  <a:pt x="545503" y="99187"/>
                </a:lnTo>
                <a:lnTo>
                  <a:pt x="629551" y="33578"/>
                </a:lnTo>
                <a:lnTo>
                  <a:pt x="630814" y="25813"/>
                </a:lnTo>
                <a:lnTo>
                  <a:pt x="632787" y="17757"/>
                </a:lnTo>
                <a:lnTo>
                  <a:pt x="635459" y="9440"/>
                </a:lnTo>
                <a:lnTo>
                  <a:pt x="638822" y="889"/>
                </a:lnTo>
                <a:lnTo>
                  <a:pt x="639216" y="0"/>
                </a:lnTo>
                <a:close/>
              </a:path>
              <a:path w="639445" h="407034">
                <a:moveTo>
                  <a:pt x="232346" y="265633"/>
                </a:moveTo>
                <a:lnTo>
                  <a:pt x="227037" y="268439"/>
                </a:lnTo>
                <a:lnTo>
                  <a:pt x="227164" y="269138"/>
                </a:lnTo>
                <a:lnTo>
                  <a:pt x="227421" y="272643"/>
                </a:lnTo>
                <a:lnTo>
                  <a:pt x="226969" y="278939"/>
                </a:lnTo>
                <a:lnTo>
                  <a:pt x="224948" y="287955"/>
                </a:lnTo>
                <a:lnTo>
                  <a:pt x="220497" y="299618"/>
                </a:lnTo>
                <a:lnTo>
                  <a:pt x="226847" y="296265"/>
                </a:lnTo>
                <a:lnTo>
                  <a:pt x="232346" y="265633"/>
                </a:lnTo>
                <a:close/>
              </a:path>
              <a:path w="639445" h="407034">
                <a:moveTo>
                  <a:pt x="200469" y="282270"/>
                </a:moveTo>
                <a:lnTo>
                  <a:pt x="142646" y="311404"/>
                </a:lnTo>
                <a:lnTo>
                  <a:pt x="144868" y="322021"/>
                </a:lnTo>
                <a:lnTo>
                  <a:pt x="147828" y="336778"/>
                </a:lnTo>
                <a:lnTo>
                  <a:pt x="191693" y="314604"/>
                </a:lnTo>
                <a:lnTo>
                  <a:pt x="192077" y="307350"/>
                </a:lnTo>
                <a:lnTo>
                  <a:pt x="193354" y="300559"/>
                </a:lnTo>
                <a:lnTo>
                  <a:pt x="195454" y="293800"/>
                </a:lnTo>
                <a:lnTo>
                  <a:pt x="198310" y="286639"/>
                </a:lnTo>
                <a:lnTo>
                  <a:pt x="200469" y="282270"/>
                </a:lnTo>
                <a:close/>
              </a:path>
              <a:path w="639445" h="407034">
                <a:moveTo>
                  <a:pt x="80746" y="341236"/>
                </a:moveTo>
                <a:lnTo>
                  <a:pt x="7315" y="374992"/>
                </a:lnTo>
                <a:lnTo>
                  <a:pt x="0" y="406514"/>
                </a:lnTo>
                <a:lnTo>
                  <a:pt x="119054" y="350469"/>
                </a:lnTo>
                <a:lnTo>
                  <a:pt x="83413" y="350469"/>
                </a:lnTo>
                <a:lnTo>
                  <a:pt x="80746" y="341236"/>
                </a:lnTo>
                <a:close/>
              </a:path>
              <a:path w="639445" h="407034">
                <a:moveTo>
                  <a:pt x="136766" y="314299"/>
                </a:moveTo>
                <a:lnTo>
                  <a:pt x="119937" y="321725"/>
                </a:lnTo>
                <a:lnTo>
                  <a:pt x="111932" y="326468"/>
                </a:lnTo>
                <a:lnTo>
                  <a:pt x="106184" y="332524"/>
                </a:lnTo>
                <a:lnTo>
                  <a:pt x="105156" y="334238"/>
                </a:lnTo>
                <a:lnTo>
                  <a:pt x="99580" y="343001"/>
                </a:lnTo>
                <a:lnTo>
                  <a:pt x="90131" y="347548"/>
                </a:lnTo>
                <a:lnTo>
                  <a:pt x="83413" y="350469"/>
                </a:lnTo>
                <a:lnTo>
                  <a:pt x="119054" y="350469"/>
                </a:lnTo>
                <a:lnTo>
                  <a:pt x="141986" y="339674"/>
                </a:lnTo>
                <a:lnTo>
                  <a:pt x="136766" y="314299"/>
                </a:lnTo>
                <a:close/>
              </a:path>
            </a:pathLst>
          </a:custGeom>
          <a:solidFill>
            <a:srgbClr val="989898">
              <a:alpha val="6599"/>
            </a:srgbClr>
          </a:solidFill>
        </p:spPr>
        <p:txBody>
          <a:bodyPr wrap="square" lIns="0" tIns="0" rIns="0" bIns="0" rtlCol="0"/>
          <a:lstStyle/>
          <a:p>
            <a:endParaRPr/>
          </a:p>
        </p:txBody>
      </p:sp>
      <p:sp>
        <p:nvSpPr>
          <p:cNvPr id="7" name="object 7"/>
          <p:cNvSpPr/>
          <p:nvPr/>
        </p:nvSpPr>
        <p:spPr>
          <a:xfrm>
            <a:off x="10459056" y="10057284"/>
            <a:ext cx="41275" cy="40005"/>
          </a:xfrm>
          <a:custGeom>
            <a:avLst/>
            <a:gdLst/>
            <a:ahLst/>
            <a:cxnLst/>
            <a:rect l="l" t="t" r="r" b="b"/>
            <a:pathLst>
              <a:path w="41275" h="40004">
                <a:moveTo>
                  <a:pt x="41198" y="0"/>
                </a:moveTo>
                <a:lnTo>
                  <a:pt x="0" y="39966"/>
                </a:lnTo>
                <a:lnTo>
                  <a:pt x="21386" y="19316"/>
                </a:lnTo>
                <a:lnTo>
                  <a:pt x="41198" y="0"/>
                </a:lnTo>
                <a:close/>
              </a:path>
            </a:pathLst>
          </a:custGeom>
          <a:solidFill>
            <a:srgbClr val="989898">
              <a:alpha val="6599"/>
            </a:srgbClr>
          </a:solidFill>
        </p:spPr>
        <p:txBody>
          <a:bodyPr wrap="square" lIns="0" tIns="0" rIns="0" bIns="0" rtlCol="0"/>
          <a:lstStyle/>
          <a:p>
            <a:endParaRPr/>
          </a:p>
        </p:txBody>
      </p:sp>
      <p:sp>
        <p:nvSpPr>
          <p:cNvPr id="8" name="object 8"/>
          <p:cNvSpPr/>
          <p:nvPr/>
        </p:nvSpPr>
        <p:spPr>
          <a:xfrm>
            <a:off x="12290920" y="5343021"/>
            <a:ext cx="13970" cy="151130"/>
          </a:xfrm>
          <a:custGeom>
            <a:avLst/>
            <a:gdLst/>
            <a:ahLst/>
            <a:cxnLst/>
            <a:rect l="l" t="t" r="r" b="b"/>
            <a:pathLst>
              <a:path w="13970" h="151129">
                <a:moveTo>
                  <a:pt x="6864" y="140080"/>
                </a:moveTo>
                <a:lnTo>
                  <a:pt x="7893" y="145427"/>
                </a:lnTo>
                <a:lnTo>
                  <a:pt x="8718" y="148183"/>
                </a:lnTo>
                <a:lnTo>
                  <a:pt x="10890" y="151117"/>
                </a:lnTo>
                <a:lnTo>
                  <a:pt x="12071" y="144640"/>
                </a:lnTo>
                <a:lnTo>
                  <a:pt x="10369" y="143078"/>
                </a:lnTo>
                <a:lnTo>
                  <a:pt x="8629" y="141566"/>
                </a:lnTo>
                <a:lnTo>
                  <a:pt x="6864" y="140080"/>
                </a:lnTo>
                <a:close/>
              </a:path>
              <a:path w="13970" h="151129">
                <a:moveTo>
                  <a:pt x="12109" y="65722"/>
                </a:moveTo>
                <a:lnTo>
                  <a:pt x="1352" y="70167"/>
                </a:lnTo>
                <a:lnTo>
                  <a:pt x="4040" y="109476"/>
                </a:lnTo>
                <a:lnTo>
                  <a:pt x="5222" y="126196"/>
                </a:lnTo>
                <a:lnTo>
                  <a:pt x="5837" y="133470"/>
                </a:lnTo>
                <a:lnTo>
                  <a:pt x="6318" y="136905"/>
                </a:lnTo>
                <a:lnTo>
                  <a:pt x="6572" y="136982"/>
                </a:lnTo>
                <a:lnTo>
                  <a:pt x="8642" y="138696"/>
                </a:lnTo>
                <a:lnTo>
                  <a:pt x="10547" y="140373"/>
                </a:lnTo>
                <a:lnTo>
                  <a:pt x="12401" y="142100"/>
                </a:lnTo>
                <a:lnTo>
                  <a:pt x="13018" y="134274"/>
                </a:lnTo>
                <a:lnTo>
                  <a:pt x="13349" y="124396"/>
                </a:lnTo>
                <a:lnTo>
                  <a:pt x="13394" y="99064"/>
                </a:lnTo>
                <a:lnTo>
                  <a:pt x="12325" y="69672"/>
                </a:lnTo>
                <a:lnTo>
                  <a:pt x="12109" y="65722"/>
                </a:lnTo>
                <a:close/>
              </a:path>
              <a:path w="13970" h="151129">
                <a:moveTo>
                  <a:pt x="1123" y="70243"/>
                </a:moveTo>
                <a:lnTo>
                  <a:pt x="3143" y="109476"/>
                </a:lnTo>
                <a:lnTo>
                  <a:pt x="4629" y="124396"/>
                </a:lnTo>
                <a:lnTo>
                  <a:pt x="1123" y="70243"/>
                </a:lnTo>
                <a:close/>
              </a:path>
              <a:path w="13970" h="151129">
                <a:moveTo>
                  <a:pt x="234" y="57645"/>
                </a:moveTo>
                <a:lnTo>
                  <a:pt x="493" y="65722"/>
                </a:lnTo>
                <a:lnTo>
                  <a:pt x="615" y="67627"/>
                </a:lnTo>
                <a:lnTo>
                  <a:pt x="933" y="67525"/>
                </a:lnTo>
                <a:lnTo>
                  <a:pt x="234" y="57645"/>
                </a:lnTo>
                <a:close/>
              </a:path>
              <a:path w="13970" h="151129">
                <a:moveTo>
                  <a:pt x="3155" y="0"/>
                </a:moveTo>
                <a:lnTo>
                  <a:pt x="845" y="9514"/>
                </a:lnTo>
                <a:lnTo>
                  <a:pt x="0" y="27463"/>
                </a:lnTo>
                <a:lnTo>
                  <a:pt x="118" y="49873"/>
                </a:lnTo>
                <a:lnTo>
                  <a:pt x="234" y="54470"/>
                </a:lnTo>
                <a:lnTo>
                  <a:pt x="1162" y="67436"/>
                </a:lnTo>
                <a:lnTo>
                  <a:pt x="10293" y="64274"/>
                </a:lnTo>
                <a:lnTo>
                  <a:pt x="11944" y="62763"/>
                </a:lnTo>
                <a:lnTo>
                  <a:pt x="11068" y="49873"/>
                </a:lnTo>
                <a:lnTo>
                  <a:pt x="4324" y="1244"/>
                </a:lnTo>
                <a:lnTo>
                  <a:pt x="3155" y="0"/>
                </a:lnTo>
                <a:close/>
              </a:path>
            </a:pathLst>
          </a:custGeom>
          <a:solidFill>
            <a:srgbClr val="989898">
              <a:alpha val="6599"/>
            </a:srgbClr>
          </a:solidFill>
        </p:spPr>
        <p:txBody>
          <a:bodyPr wrap="square" lIns="0" tIns="0" rIns="0" bIns="0" rtlCol="0"/>
          <a:lstStyle/>
          <a:p>
            <a:endParaRPr/>
          </a:p>
        </p:txBody>
      </p:sp>
      <p:sp>
        <p:nvSpPr>
          <p:cNvPr id="9" name="object 9"/>
          <p:cNvSpPr/>
          <p:nvPr/>
        </p:nvSpPr>
        <p:spPr>
          <a:xfrm>
            <a:off x="11791691" y="7615408"/>
            <a:ext cx="59690" cy="140970"/>
          </a:xfrm>
          <a:custGeom>
            <a:avLst/>
            <a:gdLst/>
            <a:ahLst/>
            <a:cxnLst/>
            <a:rect l="l" t="t" r="r" b="b"/>
            <a:pathLst>
              <a:path w="59690" h="140970">
                <a:moveTo>
                  <a:pt x="58661" y="8369"/>
                </a:moveTo>
                <a:lnTo>
                  <a:pt x="56616" y="16751"/>
                </a:lnTo>
                <a:lnTo>
                  <a:pt x="53174" y="30632"/>
                </a:lnTo>
                <a:lnTo>
                  <a:pt x="53276" y="36385"/>
                </a:lnTo>
                <a:lnTo>
                  <a:pt x="54902" y="31330"/>
                </a:lnTo>
                <a:lnTo>
                  <a:pt x="57645" y="24752"/>
                </a:lnTo>
                <a:lnTo>
                  <a:pt x="58686" y="19519"/>
                </a:lnTo>
                <a:lnTo>
                  <a:pt x="59207" y="14300"/>
                </a:lnTo>
                <a:lnTo>
                  <a:pt x="58661" y="8369"/>
                </a:lnTo>
                <a:close/>
              </a:path>
              <a:path w="59690" h="140970">
                <a:moveTo>
                  <a:pt x="55346" y="215"/>
                </a:moveTo>
                <a:lnTo>
                  <a:pt x="52864" y="9804"/>
                </a:lnTo>
                <a:lnTo>
                  <a:pt x="52764" y="13842"/>
                </a:lnTo>
                <a:lnTo>
                  <a:pt x="53124" y="28028"/>
                </a:lnTo>
                <a:lnTo>
                  <a:pt x="56629" y="13842"/>
                </a:lnTo>
                <a:lnTo>
                  <a:pt x="57991" y="10515"/>
                </a:lnTo>
                <a:lnTo>
                  <a:pt x="58112" y="9804"/>
                </a:lnTo>
                <a:lnTo>
                  <a:pt x="58407" y="6540"/>
                </a:lnTo>
                <a:lnTo>
                  <a:pt x="57886" y="2501"/>
                </a:lnTo>
                <a:lnTo>
                  <a:pt x="55613" y="419"/>
                </a:lnTo>
                <a:lnTo>
                  <a:pt x="55346" y="215"/>
                </a:lnTo>
                <a:close/>
              </a:path>
              <a:path w="59690" h="140970">
                <a:moveTo>
                  <a:pt x="50685" y="0"/>
                </a:moveTo>
                <a:lnTo>
                  <a:pt x="21203" y="69668"/>
                </a:lnTo>
                <a:lnTo>
                  <a:pt x="6432" y="105617"/>
                </a:lnTo>
                <a:lnTo>
                  <a:pt x="0" y="127596"/>
                </a:lnTo>
                <a:lnTo>
                  <a:pt x="612" y="134356"/>
                </a:lnTo>
                <a:lnTo>
                  <a:pt x="2843" y="139657"/>
                </a:lnTo>
                <a:lnTo>
                  <a:pt x="7538" y="140636"/>
                </a:lnTo>
                <a:lnTo>
                  <a:pt x="15544" y="134429"/>
                </a:lnTo>
                <a:lnTo>
                  <a:pt x="51053" y="3238"/>
                </a:lnTo>
                <a:lnTo>
                  <a:pt x="50685" y="0"/>
                </a:lnTo>
                <a:close/>
              </a:path>
              <a:path w="59690" h="140970">
                <a:moveTo>
                  <a:pt x="51434" y="15290"/>
                </a:moveTo>
                <a:lnTo>
                  <a:pt x="50507" y="18884"/>
                </a:lnTo>
                <a:lnTo>
                  <a:pt x="43125" y="45828"/>
                </a:lnTo>
                <a:lnTo>
                  <a:pt x="35456" y="72688"/>
                </a:lnTo>
                <a:lnTo>
                  <a:pt x="28014" y="99605"/>
                </a:lnTo>
                <a:lnTo>
                  <a:pt x="21310" y="126720"/>
                </a:lnTo>
                <a:lnTo>
                  <a:pt x="22910" y="124307"/>
                </a:lnTo>
                <a:lnTo>
                  <a:pt x="24409" y="121843"/>
                </a:lnTo>
                <a:lnTo>
                  <a:pt x="42471" y="68476"/>
                </a:lnTo>
                <a:lnTo>
                  <a:pt x="51866" y="33083"/>
                </a:lnTo>
                <a:lnTo>
                  <a:pt x="51434" y="15290"/>
                </a:lnTo>
                <a:close/>
              </a:path>
              <a:path w="59690" h="140970">
                <a:moveTo>
                  <a:pt x="48717" y="1104"/>
                </a:moveTo>
                <a:lnTo>
                  <a:pt x="40435" y="9851"/>
                </a:lnTo>
                <a:lnTo>
                  <a:pt x="31510" y="23994"/>
                </a:lnTo>
                <a:lnTo>
                  <a:pt x="22465" y="42551"/>
                </a:lnTo>
                <a:lnTo>
                  <a:pt x="13576" y="65049"/>
                </a:lnTo>
                <a:lnTo>
                  <a:pt x="13881" y="65112"/>
                </a:lnTo>
                <a:lnTo>
                  <a:pt x="16370" y="68008"/>
                </a:lnTo>
                <a:lnTo>
                  <a:pt x="16332" y="73520"/>
                </a:lnTo>
                <a:lnTo>
                  <a:pt x="13715" y="85521"/>
                </a:lnTo>
                <a:lnTo>
                  <a:pt x="22334" y="65049"/>
                </a:lnTo>
                <a:lnTo>
                  <a:pt x="30814" y="44702"/>
                </a:lnTo>
                <a:lnTo>
                  <a:pt x="39398" y="23909"/>
                </a:lnTo>
                <a:lnTo>
                  <a:pt x="48717" y="1104"/>
                </a:lnTo>
                <a:close/>
              </a:path>
              <a:path w="59690" h="140970">
                <a:moveTo>
                  <a:pt x="51917" y="35686"/>
                </a:moveTo>
                <a:lnTo>
                  <a:pt x="49974" y="43459"/>
                </a:lnTo>
                <a:lnTo>
                  <a:pt x="46393" y="57581"/>
                </a:lnTo>
                <a:lnTo>
                  <a:pt x="51993" y="40360"/>
                </a:lnTo>
                <a:lnTo>
                  <a:pt x="51917" y="35686"/>
                </a:lnTo>
                <a:close/>
              </a:path>
            </a:pathLst>
          </a:custGeom>
          <a:solidFill>
            <a:srgbClr val="989898">
              <a:alpha val="6599"/>
            </a:srgbClr>
          </a:solidFill>
        </p:spPr>
        <p:txBody>
          <a:bodyPr wrap="square" lIns="0" tIns="0" rIns="0" bIns="0" rtlCol="0"/>
          <a:lstStyle/>
          <a:p>
            <a:endParaRPr/>
          </a:p>
        </p:txBody>
      </p:sp>
      <p:sp>
        <p:nvSpPr>
          <p:cNvPr id="10" name="object 10"/>
          <p:cNvSpPr/>
          <p:nvPr/>
        </p:nvSpPr>
        <p:spPr>
          <a:xfrm>
            <a:off x="553822" y="3280914"/>
            <a:ext cx="2247265" cy="1701164"/>
          </a:xfrm>
          <a:custGeom>
            <a:avLst/>
            <a:gdLst/>
            <a:ahLst/>
            <a:cxnLst/>
            <a:rect l="l" t="t" r="r" b="b"/>
            <a:pathLst>
              <a:path w="2247265" h="1701164">
                <a:moveTo>
                  <a:pt x="34543" y="664159"/>
                </a:moveTo>
                <a:lnTo>
                  <a:pt x="31383" y="689995"/>
                </a:lnTo>
                <a:lnTo>
                  <a:pt x="29659" y="704737"/>
                </a:lnTo>
                <a:lnTo>
                  <a:pt x="26949" y="728891"/>
                </a:lnTo>
                <a:lnTo>
                  <a:pt x="38725" y="776524"/>
                </a:lnTo>
                <a:lnTo>
                  <a:pt x="53284" y="827277"/>
                </a:lnTo>
                <a:lnTo>
                  <a:pt x="69255" y="878942"/>
                </a:lnTo>
                <a:lnTo>
                  <a:pt x="85271" y="929313"/>
                </a:lnTo>
                <a:lnTo>
                  <a:pt x="99961" y="976185"/>
                </a:lnTo>
                <a:lnTo>
                  <a:pt x="103481" y="966548"/>
                </a:lnTo>
                <a:lnTo>
                  <a:pt x="106873" y="958592"/>
                </a:lnTo>
                <a:lnTo>
                  <a:pt x="110470" y="951603"/>
                </a:lnTo>
                <a:lnTo>
                  <a:pt x="114604" y="944867"/>
                </a:lnTo>
                <a:lnTo>
                  <a:pt x="99948" y="901336"/>
                </a:lnTo>
                <a:lnTo>
                  <a:pt x="85644" y="854280"/>
                </a:lnTo>
                <a:lnTo>
                  <a:pt x="71821" y="805365"/>
                </a:lnTo>
                <a:lnTo>
                  <a:pt x="58610" y="756261"/>
                </a:lnTo>
                <a:lnTo>
                  <a:pt x="46141" y="708637"/>
                </a:lnTo>
                <a:lnTo>
                  <a:pt x="34543" y="664159"/>
                </a:lnTo>
                <a:close/>
              </a:path>
              <a:path w="2247265" h="1701164">
                <a:moveTo>
                  <a:pt x="14516" y="494385"/>
                </a:moveTo>
                <a:lnTo>
                  <a:pt x="9468" y="518593"/>
                </a:lnTo>
                <a:lnTo>
                  <a:pt x="6573" y="532823"/>
                </a:lnTo>
                <a:lnTo>
                  <a:pt x="4215" y="544636"/>
                </a:lnTo>
                <a:lnTo>
                  <a:pt x="2336" y="554164"/>
                </a:lnTo>
                <a:lnTo>
                  <a:pt x="24282" y="715759"/>
                </a:lnTo>
                <a:lnTo>
                  <a:pt x="32207" y="651103"/>
                </a:lnTo>
                <a:lnTo>
                  <a:pt x="14516" y="494385"/>
                </a:lnTo>
                <a:close/>
              </a:path>
              <a:path w="2247265" h="1701164">
                <a:moveTo>
                  <a:pt x="13436" y="465429"/>
                </a:moveTo>
                <a:lnTo>
                  <a:pt x="76" y="512483"/>
                </a:lnTo>
                <a:lnTo>
                  <a:pt x="2146" y="551560"/>
                </a:lnTo>
                <a:lnTo>
                  <a:pt x="14376" y="491807"/>
                </a:lnTo>
                <a:lnTo>
                  <a:pt x="13436" y="465429"/>
                </a:lnTo>
                <a:close/>
              </a:path>
              <a:path w="2247265" h="1701164">
                <a:moveTo>
                  <a:pt x="18846" y="322757"/>
                </a:moveTo>
                <a:lnTo>
                  <a:pt x="6934" y="338277"/>
                </a:lnTo>
                <a:lnTo>
                  <a:pt x="0" y="510501"/>
                </a:lnTo>
                <a:lnTo>
                  <a:pt x="6650" y="486967"/>
                </a:lnTo>
                <a:lnTo>
                  <a:pt x="13385" y="463461"/>
                </a:lnTo>
                <a:lnTo>
                  <a:pt x="18846" y="322757"/>
                </a:lnTo>
                <a:close/>
              </a:path>
              <a:path w="2247265" h="1701164">
                <a:moveTo>
                  <a:pt x="40360" y="192316"/>
                </a:moveTo>
                <a:lnTo>
                  <a:pt x="26529" y="231278"/>
                </a:lnTo>
                <a:lnTo>
                  <a:pt x="8369" y="326631"/>
                </a:lnTo>
                <a:lnTo>
                  <a:pt x="20104" y="311111"/>
                </a:lnTo>
                <a:lnTo>
                  <a:pt x="40360" y="192316"/>
                </a:lnTo>
                <a:close/>
              </a:path>
              <a:path w="2247265" h="1701164">
                <a:moveTo>
                  <a:pt x="43256" y="179984"/>
                </a:moveTo>
                <a:lnTo>
                  <a:pt x="31521" y="203923"/>
                </a:lnTo>
                <a:lnTo>
                  <a:pt x="23914" y="236537"/>
                </a:lnTo>
                <a:lnTo>
                  <a:pt x="28309" y="224055"/>
                </a:lnTo>
                <a:lnTo>
                  <a:pt x="32734" y="211583"/>
                </a:lnTo>
                <a:lnTo>
                  <a:pt x="37187" y="199123"/>
                </a:lnTo>
                <a:lnTo>
                  <a:pt x="41668" y="186677"/>
                </a:lnTo>
                <a:lnTo>
                  <a:pt x="43256" y="179984"/>
                </a:lnTo>
                <a:close/>
              </a:path>
              <a:path w="2247265" h="1701164">
                <a:moveTo>
                  <a:pt x="81432" y="55435"/>
                </a:moveTo>
                <a:lnTo>
                  <a:pt x="58623" y="112636"/>
                </a:lnTo>
                <a:lnTo>
                  <a:pt x="51468" y="134898"/>
                </a:lnTo>
                <a:lnTo>
                  <a:pt x="45111" y="157403"/>
                </a:lnTo>
                <a:lnTo>
                  <a:pt x="38829" y="179984"/>
                </a:lnTo>
                <a:lnTo>
                  <a:pt x="31953" y="202285"/>
                </a:lnTo>
                <a:lnTo>
                  <a:pt x="43649" y="178396"/>
                </a:lnTo>
                <a:lnTo>
                  <a:pt x="75200" y="72562"/>
                </a:lnTo>
                <a:lnTo>
                  <a:pt x="81432" y="55435"/>
                </a:lnTo>
                <a:close/>
              </a:path>
              <a:path w="2247265" h="1701164">
                <a:moveTo>
                  <a:pt x="103822" y="0"/>
                </a:moveTo>
                <a:lnTo>
                  <a:pt x="86290" y="40969"/>
                </a:lnTo>
                <a:lnTo>
                  <a:pt x="68668" y="84785"/>
                </a:lnTo>
                <a:lnTo>
                  <a:pt x="59397" y="110401"/>
                </a:lnTo>
                <a:lnTo>
                  <a:pt x="82257" y="53238"/>
                </a:lnTo>
                <a:lnTo>
                  <a:pt x="103822" y="0"/>
                </a:lnTo>
                <a:close/>
              </a:path>
              <a:path w="2247265" h="1701164">
                <a:moveTo>
                  <a:pt x="133934" y="993711"/>
                </a:moveTo>
                <a:lnTo>
                  <a:pt x="131270" y="1004155"/>
                </a:lnTo>
                <a:lnTo>
                  <a:pt x="128501" y="1013245"/>
                </a:lnTo>
                <a:lnTo>
                  <a:pt x="125347" y="1021823"/>
                </a:lnTo>
                <a:lnTo>
                  <a:pt x="121526" y="1030731"/>
                </a:lnTo>
                <a:lnTo>
                  <a:pt x="153466" y="1104125"/>
                </a:lnTo>
                <a:lnTo>
                  <a:pt x="155709" y="1095952"/>
                </a:lnTo>
                <a:lnTo>
                  <a:pt x="158338" y="1087070"/>
                </a:lnTo>
                <a:lnTo>
                  <a:pt x="161523" y="1077277"/>
                </a:lnTo>
                <a:lnTo>
                  <a:pt x="165430" y="1066368"/>
                </a:lnTo>
                <a:lnTo>
                  <a:pt x="133934" y="993711"/>
                </a:lnTo>
                <a:close/>
              </a:path>
              <a:path w="2247265" h="1701164">
                <a:moveTo>
                  <a:pt x="230847" y="1198829"/>
                </a:moveTo>
                <a:lnTo>
                  <a:pt x="228434" y="1204594"/>
                </a:lnTo>
                <a:lnTo>
                  <a:pt x="229539" y="1207731"/>
                </a:lnTo>
                <a:lnTo>
                  <a:pt x="243840" y="1247439"/>
                </a:lnTo>
                <a:lnTo>
                  <a:pt x="256894" y="1282326"/>
                </a:lnTo>
                <a:lnTo>
                  <a:pt x="268364" y="1312025"/>
                </a:lnTo>
                <a:lnTo>
                  <a:pt x="277914" y="1336166"/>
                </a:lnTo>
                <a:lnTo>
                  <a:pt x="277018" y="1308500"/>
                </a:lnTo>
                <a:lnTo>
                  <a:pt x="276613" y="1294665"/>
                </a:lnTo>
                <a:lnTo>
                  <a:pt x="276237" y="1280833"/>
                </a:lnTo>
                <a:lnTo>
                  <a:pt x="230847" y="1198829"/>
                </a:lnTo>
                <a:close/>
              </a:path>
              <a:path w="2247265" h="1701164">
                <a:moveTo>
                  <a:pt x="224828" y="1212278"/>
                </a:moveTo>
                <a:lnTo>
                  <a:pt x="221386" y="1219390"/>
                </a:lnTo>
                <a:lnTo>
                  <a:pt x="219113" y="1223657"/>
                </a:lnTo>
                <a:lnTo>
                  <a:pt x="215493" y="1229855"/>
                </a:lnTo>
                <a:lnTo>
                  <a:pt x="263715" y="1317116"/>
                </a:lnTo>
                <a:lnTo>
                  <a:pt x="224828" y="1212278"/>
                </a:lnTo>
                <a:close/>
              </a:path>
              <a:path w="2247265" h="1701164">
                <a:moveTo>
                  <a:pt x="2232418" y="1311986"/>
                </a:moveTo>
                <a:lnTo>
                  <a:pt x="1843341" y="1374686"/>
                </a:lnTo>
                <a:lnTo>
                  <a:pt x="1853590" y="1411998"/>
                </a:lnTo>
                <a:lnTo>
                  <a:pt x="2246947" y="1348866"/>
                </a:lnTo>
                <a:lnTo>
                  <a:pt x="2232418" y="1311986"/>
                </a:lnTo>
                <a:close/>
              </a:path>
              <a:path w="2247265" h="1701164">
                <a:moveTo>
                  <a:pt x="450253" y="1550733"/>
                </a:moveTo>
                <a:lnTo>
                  <a:pt x="446074" y="1598091"/>
                </a:lnTo>
                <a:lnTo>
                  <a:pt x="451138" y="1608760"/>
                </a:lnTo>
                <a:lnTo>
                  <a:pt x="459016" y="1619083"/>
                </a:lnTo>
                <a:lnTo>
                  <a:pt x="467798" y="1628965"/>
                </a:lnTo>
                <a:lnTo>
                  <a:pt x="475576" y="1638312"/>
                </a:lnTo>
                <a:lnTo>
                  <a:pt x="478783" y="1628862"/>
                </a:lnTo>
                <a:lnTo>
                  <a:pt x="481847" y="1620537"/>
                </a:lnTo>
                <a:lnTo>
                  <a:pt x="485106" y="1612457"/>
                </a:lnTo>
                <a:lnTo>
                  <a:pt x="488899" y="1603743"/>
                </a:lnTo>
                <a:lnTo>
                  <a:pt x="450253" y="1550733"/>
                </a:lnTo>
                <a:close/>
              </a:path>
              <a:path w="2247265" h="1701164">
                <a:moveTo>
                  <a:pt x="405079" y="1486026"/>
                </a:moveTo>
                <a:lnTo>
                  <a:pt x="401750" y="1494742"/>
                </a:lnTo>
                <a:lnTo>
                  <a:pt x="391820" y="1520913"/>
                </a:lnTo>
                <a:lnTo>
                  <a:pt x="444753" y="1596275"/>
                </a:lnTo>
                <a:lnTo>
                  <a:pt x="448944" y="1548904"/>
                </a:lnTo>
                <a:lnTo>
                  <a:pt x="405079" y="1486026"/>
                </a:lnTo>
                <a:close/>
              </a:path>
              <a:path w="2247265" h="1701164">
                <a:moveTo>
                  <a:pt x="390575" y="1464563"/>
                </a:moveTo>
                <a:lnTo>
                  <a:pt x="370331" y="1489049"/>
                </a:lnTo>
                <a:lnTo>
                  <a:pt x="390588" y="1519123"/>
                </a:lnTo>
                <a:lnTo>
                  <a:pt x="397200" y="1501663"/>
                </a:lnTo>
                <a:lnTo>
                  <a:pt x="403859" y="1484223"/>
                </a:lnTo>
                <a:lnTo>
                  <a:pt x="390575" y="1464563"/>
                </a:lnTo>
                <a:close/>
              </a:path>
              <a:path w="2247265" h="1701164">
                <a:moveTo>
                  <a:pt x="285749" y="1297241"/>
                </a:moveTo>
                <a:lnTo>
                  <a:pt x="283756" y="1310970"/>
                </a:lnTo>
                <a:lnTo>
                  <a:pt x="285280" y="1353934"/>
                </a:lnTo>
                <a:lnTo>
                  <a:pt x="369011" y="1487055"/>
                </a:lnTo>
                <a:lnTo>
                  <a:pt x="389242" y="1462557"/>
                </a:lnTo>
                <a:lnTo>
                  <a:pt x="285749" y="1297241"/>
                </a:lnTo>
                <a:close/>
              </a:path>
              <a:path w="2247265" h="1701164">
                <a:moveTo>
                  <a:pt x="283209" y="1292872"/>
                </a:moveTo>
                <a:lnTo>
                  <a:pt x="283502" y="1302918"/>
                </a:lnTo>
                <a:lnTo>
                  <a:pt x="284619" y="1295298"/>
                </a:lnTo>
                <a:lnTo>
                  <a:pt x="283209" y="1292872"/>
                </a:lnTo>
                <a:close/>
              </a:path>
              <a:path w="2247265" h="1701164">
                <a:moveTo>
                  <a:pt x="1290789" y="1486471"/>
                </a:moveTo>
                <a:lnTo>
                  <a:pt x="1190599" y="1510296"/>
                </a:lnTo>
                <a:lnTo>
                  <a:pt x="1192724" y="1523207"/>
                </a:lnTo>
                <a:lnTo>
                  <a:pt x="1196848" y="1547901"/>
                </a:lnTo>
                <a:lnTo>
                  <a:pt x="1264805" y="1531683"/>
                </a:lnTo>
                <a:lnTo>
                  <a:pt x="1281861" y="1501935"/>
                </a:lnTo>
                <a:lnTo>
                  <a:pt x="1290789" y="1486471"/>
                </a:lnTo>
                <a:close/>
              </a:path>
              <a:path w="2247265" h="1701164">
                <a:moveTo>
                  <a:pt x="1364233" y="1469783"/>
                </a:moveTo>
                <a:lnTo>
                  <a:pt x="1294206" y="1485684"/>
                </a:lnTo>
                <a:lnTo>
                  <a:pt x="1281174" y="1508271"/>
                </a:lnTo>
                <a:lnTo>
                  <a:pt x="1268209" y="1530896"/>
                </a:lnTo>
                <a:lnTo>
                  <a:pt x="1406067" y="1499742"/>
                </a:lnTo>
                <a:lnTo>
                  <a:pt x="1364233" y="1469783"/>
                </a:lnTo>
                <a:close/>
              </a:path>
              <a:path w="2247265" h="1701164">
                <a:moveTo>
                  <a:pt x="1485430" y="1443532"/>
                </a:moveTo>
                <a:lnTo>
                  <a:pt x="1382915" y="1465618"/>
                </a:lnTo>
                <a:lnTo>
                  <a:pt x="1424965" y="1495628"/>
                </a:lnTo>
                <a:lnTo>
                  <a:pt x="1466062" y="1486827"/>
                </a:lnTo>
                <a:lnTo>
                  <a:pt x="1485430" y="1443532"/>
                </a:lnTo>
                <a:close/>
              </a:path>
              <a:path w="2247265" h="1701164">
                <a:moveTo>
                  <a:pt x="1617167" y="1416761"/>
                </a:moveTo>
                <a:lnTo>
                  <a:pt x="1493748" y="1441780"/>
                </a:lnTo>
                <a:lnTo>
                  <a:pt x="1488878" y="1452595"/>
                </a:lnTo>
                <a:lnTo>
                  <a:pt x="1474343" y="1485074"/>
                </a:lnTo>
                <a:lnTo>
                  <a:pt x="1636991" y="1452067"/>
                </a:lnTo>
                <a:lnTo>
                  <a:pt x="1617167" y="1416761"/>
                </a:lnTo>
                <a:close/>
              </a:path>
              <a:path w="2247265" h="1701164">
                <a:moveTo>
                  <a:pt x="1827263" y="1377530"/>
                </a:moveTo>
                <a:lnTo>
                  <a:pt x="1625942" y="1415046"/>
                </a:lnTo>
                <a:lnTo>
                  <a:pt x="1645818" y="1450352"/>
                </a:lnTo>
                <a:lnTo>
                  <a:pt x="1837461" y="1414843"/>
                </a:lnTo>
                <a:lnTo>
                  <a:pt x="1827263" y="1377530"/>
                </a:lnTo>
                <a:close/>
              </a:path>
              <a:path w="2247265" h="1701164">
                <a:moveTo>
                  <a:pt x="686066" y="1653070"/>
                </a:moveTo>
                <a:lnTo>
                  <a:pt x="659765" y="1661820"/>
                </a:lnTo>
                <a:lnTo>
                  <a:pt x="659866" y="1664182"/>
                </a:lnTo>
                <a:lnTo>
                  <a:pt x="659912" y="1666305"/>
                </a:lnTo>
                <a:lnTo>
                  <a:pt x="660034" y="1686842"/>
                </a:lnTo>
                <a:lnTo>
                  <a:pt x="659752" y="1695086"/>
                </a:lnTo>
                <a:lnTo>
                  <a:pt x="659460" y="1700796"/>
                </a:lnTo>
                <a:lnTo>
                  <a:pt x="681685" y="1693392"/>
                </a:lnTo>
                <a:lnTo>
                  <a:pt x="686066" y="1653070"/>
                </a:lnTo>
                <a:close/>
              </a:path>
              <a:path w="2247265" h="1701164">
                <a:moveTo>
                  <a:pt x="979944" y="1564779"/>
                </a:moveTo>
                <a:lnTo>
                  <a:pt x="933791" y="1577851"/>
                </a:lnTo>
                <a:lnTo>
                  <a:pt x="688060" y="1652409"/>
                </a:lnTo>
                <a:lnTo>
                  <a:pt x="686529" y="1666305"/>
                </a:lnTo>
                <a:lnTo>
                  <a:pt x="683691" y="1692732"/>
                </a:lnTo>
                <a:lnTo>
                  <a:pt x="923721" y="1619453"/>
                </a:lnTo>
                <a:lnTo>
                  <a:pt x="979944" y="1564779"/>
                </a:lnTo>
                <a:close/>
              </a:path>
              <a:path w="2247265" h="1701164">
                <a:moveTo>
                  <a:pt x="986878" y="1573707"/>
                </a:moveTo>
                <a:lnTo>
                  <a:pt x="946073" y="1613179"/>
                </a:lnTo>
                <a:lnTo>
                  <a:pt x="1002792" y="1597609"/>
                </a:lnTo>
                <a:lnTo>
                  <a:pt x="986878" y="1573707"/>
                </a:lnTo>
                <a:close/>
              </a:path>
              <a:path w="2247265" h="1701164">
                <a:moveTo>
                  <a:pt x="1154633" y="1519161"/>
                </a:moveTo>
                <a:lnTo>
                  <a:pt x="1002741" y="1558582"/>
                </a:lnTo>
                <a:lnTo>
                  <a:pt x="988758" y="1571904"/>
                </a:lnTo>
                <a:lnTo>
                  <a:pt x="1005395" y="1596885"/>
                </a:lnTo>
                <a:lnTo>
                  <a:pt x="1169339" y="1554632"/>
                </a:lnTo>
                <a:lnTo>
                  <a:pt x="1162888" y="1539143"/>
                </a:lnTo>
                <a:lnTo>
                  <a:pt x="1154633" y="1519161"/>
                </a:lnTo>
                <a:close/>
              </a:path>
              <a:path w="2247265" h="1701164">
                <a:moveTo>
                  <a:pt x="1184046" y="1511896"/>
                </a:moveTo>
                <a:lnTo>
                  <a:pt x="1157465" y="1518462"/>
                </a:lnTo>
                <a:lnTo>
                  <a:pt x="1158392" y="1520697"/>
                </a:lnTo>
                <a:lnTo>
                  <a:pt x="1161815" y="1529011"/>
                </a:lnTo>
                <a:lnTo>
                  <a:pt x="1172184" y="1553933"/>
                </a:lnTo>
                <a:lnTo>
                  <a:pt x="1190282" y="1549488"/>
                </a:lnTo>
                <a:lnTo>
                  <a:pt x="1187326" y="1531866"/>
                </a:lnTo>
                <a:lnTo>
                  <a:pt x="1184046" y="1511896"/>
                </a:lnTo>
                <a:close/>
              </a:path>
            </a:pathLst>
          </a:custGeom>
          <a:solidFill>
            <a:srgbClr val="9B9B9B">
              <a:alpha val="4916"/>
            </a:srgbClr>
          </a:solidFill>
        </p:spPr>
        <p:txBody>
          <a:bodyPr wrap="square" lIns="0" tIns="0" rIns="0" bIns="0" rtlCol="0"/>
          <a:lstStyle/>
          <a:p>
            <a:endParaRPr/>
          </a:p>
        </p:txBody>
      </p:sp>
      <p:sp>
        <p:nvSpPr>
          <p:cNvPr id="11" name="object 11"/>
          <p:cNvSpPr/>
          <p:nvPr/>
        </p:nvSpPr>
        <p:spPr>
          <a:xfrm>
            <a:off x="10087495" y="1188498"/>
            <a:ext cx="1286510" cy="1258570"/>
          </a:xfrm>
          <a:custGeom>
            <a:avLst/>
            <a:gdLst/>
            <a:ahLst/>
            <a:cxnLst/>
            <a:rect l="l" t="t" r="r" b="b"/>
            <a:pathLst>
              <a:path w="1286509" h="1258570">
                <a:moveTo>
                  <a:pt x="454406" y="333171"/>
                </a:moveTo>
                <a:lnTo>
                  <a:pt x="467080" y="351916"/>
                </a:lnTo>
                <a:lnTo>
                  <a:pt x="514383" y="393889"/>
                </a:lnTo>
                <a:lnTo>
                  <a:pt x="558765" y="433894"/>
                </a:lnTo>
                <a:lnTo>
                  <a:pt x="600494" y="472171"/>
                </a:lnTo>
                <a:lnTo>
                  <a:pt x="639842" y="508955"/>
                </a:lnTo>
                <a:lnTo>
                  <a:pt x="677077" y="544485"/>
                </a:lnTo>
                <a:lnTo>
                  <a:pt x="712469" y="578998"/>
                </a:lnTo>
                <a:lnTo>
                  <a:pt x="746290" y="612732"/>
                </a:lnTo>
                <a:lnTo>
                  <a:pt x="778807" y="645924"/>
                </a:lnTo>
                <a:lnTo>
                  <a:pt x="810292" y="678811"/>
                </a:lnTo>
                <a:lnTo>
                  <a:pt x="841014" y="711632"/>
                </a:lnTo>
                <a:lnTo>
                  <a:pt x="871243" y="744623"/>
                </a:lnTo>
                <a:lnTo>
                  <a:pt x="901248" y="778022"/>
                </a:lnTo>
                <a:lnTo>
                  <a:pt x="931301" y="812067"/>
                </a:lnTo>
                <a:lnTo>
                  <a:pt x="961670" y="846994"/>
                </a:lnTo>
                <a:lnTo>
                  <a:pt x="992625" y="883042"/>
                </a:lnTo>
                <a:lnTo>
                  <a:pt x="1024437" y="920449"/>
                </a:lnTo>
                <a:lnTo>
                  <a:pt x="1127709" y="1043190"/>
                </a:lnTo>
                <a:lnTo>
                  <a:pt x="1120136" y="1031387"/>
                </a:lnTo>
                <a:lnTo>
                  <a:pt x="1078546" y="976458"/>
                </a:lnTo>
                <a:lnTo>
                  <a:pt x="1045350" y="935391"/>
                </a:lnTo>
                <a:lnTo>
                  <a:pt x="1012867" y="896131"/>
                </a:lnTo>
                <a:lnTo>
                  <a:pt x="980931" y="858459"/>
                </a:lnTo>
                <a:lnTo>
                  <a:pt x="949376" y="822151"/>
                </a:lnTo>
                <a:lnTo>
                  <a:pt x="918035" y="786988"/>
                </a:lnTo>
                <a:lnTo>
                  <a:pt x="886741" y="752746"/>
                </a:lnTo>
                <a:lnTo>
                  <a:pt x="855330" y="719206"/>
                </a:lnTo>
                <a:lnTo>
                  <a:pt x="823633" y="686145"/>
                </a:lnTo>
                <a:lnTo>
                  <a:pt x="791485" y="653341"/>
                </a:lnTo>
                <a:lnTo>
                  <a:pt x="758720" y="620574"/>
                </a:lnTo>
                <a:lnTo>
                  <a:pt x="725171" y="587622"/>
                </a:lnTo>
                <a:lnTo>
                  <a:pt x="690671" y="554264"/>
                </a:lnTo>
                <a:lnTo>
                  <a:pt x="655055" y="520277"/>
                </a:lnTo>
                <a:lnTo>
                  <a:pt x="454406" y="333171"/>
                </a:lnTo>
                <a:close/>
              </a:path>
              <a:path w="1286509" h="1258570">
                <a:moveTo>
                  <a:pt x="177076" y="293750"/>
                </a:moveTo>
                <a:lnTo>
                  <a:pt x="176263" y="321233"/>
                </a:lnTo>
                <a:lnTo>
                  <a:pt x="193902" y="344608"/>
                </a:lnTo>
                <a:lnTo>
                  <a:pt x="211416" y="368096"/>
                </a:lnTo>
                <a:lnTo>
                  <a:pt x="177076" y="293750"/>
                </a:lnTo>
                <a:close/>
              </a:path>
              <a:path w="1286509" h="1258570">
                <a:moveTo>
                  <a:pt x="125603" y="62382"/>
                </a:moveTo>
                <a:lnTo>
                  <a:pt x="130771" y="74333"/>
                </a:lnTo>
                <a:lnTo>
                  <a:pt x="170034" y="105553"/>
                </a:lnTo>
                <a:lnTo>
                  <a:pt x="211375" y="139009"/>
                </a:lnTo>
                <a:lnTo>
                  <a:pt x="278874" y="194532"/>
                </a:lnTo>
                <a:lnTo>
                  <a:pt x="462140" y="347560"/>
                </a:lnTo>
                <a:lnTo>
                  <a:pt x="449453" y="328841"/>
                </a:lnTo>
                <a:lnTo>
                  <a:pt x="412210" y="297028"/>
                </a:lnTo>
                <a:lnTo>
                  <a:pt x="372421" y="263659"/>
                </a:lnTo>
                <a:lnTo>
                  <a:pt x="288447" y="194511"/>
                </a:lnTo>
                <a:lnTo>
                  <a:pt x="125603" y="62382"/>
                </a:lnTo>
                <a:close/>
              </a:path>
              <a:path w="1286509" h="1258570">
                <a:moveTo>
                  <a:pt x="0" y="13233"/>
                </a:moveTo>
                <a:lnTo>
                  <a:pt x="24821" y="51733"/>
                </a:lnTo>
                <a:lnTo>
                  <a:pt x="50083" y="93483"/>
                </a:lnTo>
                <a:lnTo>
                  <a:pt x="75428" y="137294"/>
                </a:lnTo>
                <a:lnTo>
                  <a:pt x="100499" y="181976"/>
                </a:lnTo>
                <a:lnTo>
                  <a:pt x="124939" y="226341"/>
                </a:lnTo>
                <a:lnTo>
                  <a:pt x="148391" y="269198"/>
                </a:lnTo>
                <a:lnTo>
                  <a:pt x="170497" y="309359"/>
                </a:lnTo>
                <a:lnTo>
                  <a:pt x="156418" y="238141"/>
                </a:lnTo>
                <a:lnTo>
                  <a:pt x="134072" y="194511"/>
                </a:lnTo>
                <a:lnTo>
                  <a:pt x="106719" y="151201"/>
                </a:lnTo>
                <a:lnTo>
                  <a:pt x="77068" y="108819"/>
                </a:lnTo>
                <a:lnTo>
                  <a:pt x="47881" y="68058"/>
                </a:lnTo>
                <a:lnTo>
                  <a:pt x="21907" y="29590"/>
                </a:lnTo>
                <a:lnTo>
                  <a:pt x="17373" y="22428"/>
                </a:lnTo>
                <a:lnTo>
                  <a:pt x="9131" y="20281"/>
                </a:lnTo>
                <a:lnTo>
                  <a:pt x="0" y="13233"/>
                </a:lnTo>
                <a:close/>
              </a:path>
              <a:path w="1286509" h="1258570">
                <a:moveTo>
                  <a:pt x="44005" y="0"/>
                </a:moveTo>
                <a:lnTo>
                  <a:pt x="50152" y="7607"/>
                </a:lnTo>
                <a:lnTo>
                  <a:pt x="53606" y="12166"/>
                </a:lnTo>
                <a:lnTo>
                  <a:pt x="58242" y="18719"/>
                </a:lnTo>
                <a:lnTo>
                  <a:pt x="125018" y="69875"/>
                </a:lnTo>
                <a:lnTo>
                  <a:pt x="119862" y="57937"/>
                </a:lnTo>
                <a:lnTo>
                  <a:pt x="44005" y="0"/>
                </a:lnTo>
                <a:close/>
              </a:path>
              <a:path w="1286509" h="1258570">
                <a:moveTo>
                  <a:pt x="1256525" y="1212240"/>
                </a:moveTo>
                <a:lnTo>
                  <a:pt x="1266748" y="1228724"/>
                </a:lnTo>
                <a:lnTo>
                  <a:pt x="1286027" y="1257960"/>
                </a:lnTo>
                <a:lnTo>
                  <a:pt x="1264259" y="1224025"/>
                </a:lnTo>
                <a:lnTo>
                  <a:pt x="1256525" y="1212240"/>
                </a:lnTo>
                <a:close/>
              </a:path>
              <a:path w="1286509" h="1258570">
                <a:moveTo>
                  <a:pt x="1223733" y="1165313"/>
                </a:moveTo>
                <a:lnTo>
                  <a:pt x="1233190" y="1179869"/>
                </a:lnTo>
                <a:lnTo>
                  <a:pt x="1242580" y="1194473"/>
                </a:lnTo>
                <a:lnTo>
                  <a:pt x="1261008" y="1220368"/>
                </a:lnTo>
                <a:lnTo>
                  <a:pt x="1250950" y="1203909"/>
                </a:lnTo>
                <a:lnTo>
                  <a:pt x="1223733" y="1165313"/>
                </a:lnTo>
                <a:close/>
              </a:path>
            </a:pathLst>
          </a:custGeom>
          <a:solidFill>
            <a:srgbClr val="9B9B9B">
              <a:alpha val="4916"/>
            </a:srgbClr>
          </a:solidFill>
        </p:spPr>
        <p:txBody>
          <a:bodyPr wrap="square" lIns="0" tIns="0" rIns="0" bIns="0" rtlCol="0"/>
          <a:lstStyle/>
          <a:p>
            <a:endParaRPr/>
          </a:p>
        </p:txBody>
      </p:sp>
      <p:sp>
        <p:nvSpPr>
          <p:cNvPr id="12" name="object 12"/>
          <p:cNvSpPr/>
          <p:nvPr/>
        </p:nvSpPr>
        <p:spPr>
          <a:xfrm>
            <a:off x="637146" y="3315705"/>
            <a:ext cx="3939540" cy="1313180"/>
          </a:xfrm>
          <a:custGeom>
            <a:avLst/>
            <a:gdLst/>
            <a:ahLst/>
            <a:cxnLst/>
            <a:rect l="l" t="t" r="r" b="b"/>
            <a:pathLst>
              <a:path w="3939540" h="1313179">
                <a:moveTo>
                  <a:pt x="5486" y="0"/>
                </a:moveTo>
                <a:lnTo>
                  <a:pt x="3848" y="3835"/>
                </a:lnTo>
                <a:lnTo>
                  <a:pt x="0" y="12966"/>
                </a:lnTo>
                <a:lnTo>
                  <a:pt x="5486" y="0"/>
                </a:lnTo>
                <a:close/>
              </a:path>
              <a:path w="3939540" h="1313179">
                <a:moveTo>
                  <a:pt x="2842272" y="1188326"/>
                </a:moveTo>
                <a:lnTo>
                  <a:pt x="2157895" y="1275905"/>
                </a:lnTo>
                <a:lnTo>
                  <a:pt x="2172462" y="1312786"/>
                </a:lnTo>
                <a:lnTo>
                  <a:pt x="2876562" y="1223200"/>
                </a:lnTo>
                <a:lnTo>
                  <a:pt x="2842272" y="1188326"/>
                </a:lnTo>
                <a:close/>
              </a:path>
              <a:path w="3939540" h="1313179">
                <a:moveTo>
                  <a:pt x="3939082" y="1080261"/>
                </a:moveTo>
                <a:lnTo>
                  <a:pt x="3547225" y="1115154"/>
                </a:lnTo>
                <a:lnTo>
                  <a:pt x="2866821" y="1185532"/>
                </a:lnTo>
                <a:lnTo>
                  <a:pt x="2901162" y="1220431"/>
                </a:lnTo>
                <a:lnTo>
                  <a:pt x="3939019" y="1113942"/>
                </a:lnTo>
                <a:lnTo>
                  <a:pt x="3938568" y="1105566"/>
                </a:lnTo>
                <a:lnTo>
                  <a:pt x="3938514" y="1103658"/>
                </a:lnTo>
                <a:lnTo>
                  <a:pt x="3938532" y="1090607"/>
                </a:lnTo>
                <a:lnTo>
                  <a:pt x="3938714" y="1085138"/>
                </a:lnTo>
                <a:lnTo>
                  <a:pt x="3939082" y="1080261"/>
                </a:lnTo>
                <a:close/>
              </a:path>
            </a:pathLst>
          </a:custGeom>
          <a:solidFill>
            <a:srgbClr val="9B9B9B">
              <a:alpha val="4916"/>
            </a:srgbClr>
          </a:solidFill>
        </p:spPr>
        <p:txBody>
          <a:bodyPr wrap="square" lIns="0" tIns="0" rIns="0" bIns="0" rtlCol="0"/>
          <a:lstStyle/>
          <a:p>
            <a:endParaRPr/>
          </a:p>
        </p:txBody>
      </p:sp>
      <p:sp>
        <p:nvSpPr>
          <p:cNvPr id="13" name="object 13"/>
          <p:cNvSpPr/>
          <p:nvPr/>
        </p:nvSpPr>
        <p:spPr>
          <a:xfrm>
            <a:off x="441041" y="5025461"/>
            <a:ext cx="1997710" cy="2811145"/>
          </a:xfrm>
          <a:custGeom>
            <a:avLst/>
            <a:gdLst/>
            <a:ahLst/>
            <a:cxnLst/>
            <a:rect l="l" t="t" r="r" b="b"/>
            <a:pathLst>
              <a:path w="1997710" h="2811145">
                <a:moveTo>
                  <a:pt x="1168730" y="184276"/>
                </a:moveTo>
                <a:lnTo>
                  <a:pt x="1164486" y="192870"/>
                </a:lnTo>
                <a:lnTo>
                  <a:pt x="1151813" y="218681"/>
                </a:lnTo>
                <a:lnTo>
                  <a:pt x="1207592" y="242938"/>
                </a:lnTo>
                <a:lnTo>
                  <a:pt x="1207884" y="201320"/>
                </a:lnTo>
                <a:lnTo>
                  <a:pt x="1168730" y="184276"/>
                </a:lnTo>
                <a:close/>
              </a:path>
              <a:path w="1997710" h="2811145">
                <a:moveTo>
                  <a:pt x="878281" y="52997"/>
                </a:moveTo>
                <a:lnTo>
                  <a:pt x="851014" y="82422"/>
                </a:lnTo>
                <a:lnTo>
                  <a:pt x="897807" y="104135"/>
                </a:lnTo>
                <a:lnTo>
                  <a:pt x="1149540" y="217677"/>
                </a:lnTo>
                <a:lnTo>
                  <a:pt x="1157974" y="200466"/>
                </a:lnTo>
                <a:lnTo>
                  <a:pt x="1166456" y="183273"/>
                </a:lnTo>
                <a:lnTo>
                  <a:pt x="878281" y="52997"/>
                </a:lnTo>
                <a:close/>
              </a:path>
              <a:path w="1997710" h="2811145">
                <a:moveTo>
                  <a:pt x="790079" y="11087"/>
                </a:moveTo>
                <a:lnTo>
                  <a:pt x="788746" y="25063"/>
                </a:lnTo>
                <a:lnTo>
                  <a:pt x="786269" y="51638"/>
                </a:lnTo>
                <a:lnTo>
                  <a:pt x="840790" y="77609"/>
                </a:lnTo>
                <a:lnTo>
                  <a:pt x="867968" y="48158"/>
                </a:lnTo>
                <a:lnTo>
                  <a:pt x="790079" y="11087"/>
                </a:lnTo>
                <a:close/>
              </a:path>
              <a:path w="1997710" h="2811145">
                <a:moveTo>
                  <a:pt x="767181" y="0"/>
                </a:moveTo>
                <a:lnTo>
                  <a:pt x="765294" y="10198"/>
                </a:lnTo>
                <a:lnTo>
                  <a:pt x="763363" y="19437"/>
                </a:lnTo>
                <a:lnTo>
                  <a:pt x="761175" y="28707"/>
                </a:lnTo>
                <a:lnTo>
                  <a:pt x="758659" y="38303"/>
                </a:lnTo>
                <a:lnTo>
                  <a:pt x="784428" y="50749"/>
                </a:lnTo>
                <a:lnTo>
                  <a:pt x="788250" y="10198"/>
                </a:lnTo>
                <a:lnTo>
                  <a:pt x="767181" y="0"/>
                </a:lnTo>
                <a:close/>
              </a:path>
              <a:path w="1997710" h="2811145">
                <a:moveTo>
                  <a:pt x="338899" y="421500"/>
                </a:moveTo>
                <a:lnTo>
                  <a:pt x="327850" y="439991"/>
                </a:lnTo>
                <a:lnTo>
                  <a:pt x="327380" y="486752"/>
                </a:lnTo>
                <a:lnTo>
                  <a:pt x="332397" y="479327"/>
                </a:lnTo>
                <a:lnTo>
                  <a:pt x="338104" y="471439"/>
                </a:lnTo>
                <a:lnTo>
                  <a:pt x="343141" y="463299"/>
                </a:lnTo>
                <a:lnTo>
                  <a:pt x="346151" y="455117"/>
                </a:lnTo>
                <a:lnTo>
                  <a:pt x="346265" y="454507"/>
                </a:lnTo>
                <a:lnTo>
                  <a:pt x="345833" y="453694"/>
                </a:lnTo>
                <a:lnTo>
                  <a:pt x="344103" y="445731"/>
                </a:lnTo>
                <a:lnTo>
                  <a:pt x="338899" y="421500"/>
                </a:lnTo>
                <a:close/>
              </a:path>
              <a:path w="1997710" h="2811145">
                <a:moveTo>
                  <a:pt x="400329" y="322745"/>
                </a:moveTo>
                <a:lnTo>
                  <a:pt x="382229" y="346243"/>
                </a:lnTo>
                <a:lnTo>
                  <a:pt x="361035" y="371476"/>
                </a:lnTo>
                <a:lnTo>
                  <a:pt x="344690" y="397559"/>
                </a:lnTo>
                <a:lnTo>
                  <a:pt x="341134" y="423608"/>
                </a:lnTo>
                <a:lnTo>
                  <a:pt x="342703" y="430942"/>
                </a:lnTo>
                <a:lnTo>
                  <a:pt x="347472" y="452932"/>
                </a:lnTo>
                <a:lnTo>
                  <a:pt x="413270" y="347484"/>
                </a:lnTo>
                <a:lnTo>
                  <a:pt x="400329" y="322745"/>
                </a:lnTo>
                <a:close/>
              </a:path>
              <a:path w="1997710" h="2811145">
                <a:moveTo>
                  <a:pt x="451650" y="245008"/>
                </a:moveTo>
                <a:lnTo>
                  <a:pt x="406133" y="313766"/>
                </a:lnTo>
                <a:lnTo>
                  <a:pt x="411543" y="324142"/>
                </a:lnTo>
                <a:lnTo>
                  <a:pt x="419087" y="338493"/>
                </a:lnTo>
                <a:lnTo>
                  <a:pt x="428844" y="324961"/>
                </a:lnTo>
                <a:lnTo>
                  <a:pt x="439710" y="310554"/>
                </a:lnTo>
                <a:lnTo>
                  <a:pt x="449792" y="295750"/>
                </a:lnTo>
                <a:lnTo>
                  <a:pt x="457200" y="281025"/>
                </a:lnTo>
                <a:lnTo>
                  <a:pt x="457669" y="279780"/>
                </a:lnTo>
                <a:lnTo>
                  <a:pt x="456717" y="277964"/>
                </a:lnTo>
                <a:lnTo>
                  <a:pt x="455461" y="269910"/>
                </a:lnTo>
                <a:lnTo>
                  <a:pt x="451650" y="245008"/>
                </a:lnTo>
                <a:close/>
              </a:path>
              <a:path w="1997710" h="2811145">
                <a:moveTo>
                  <a:pt x="539927" y="119595"/>
                </a:moveTo>
                <a:lnTo>
                  <a:pt x="457644" y="236194"/>
                </a:lnTo>
                <a:lnTo>
                  <a:pt x="463181" y="272186"/>
                </a:lnTo>
                <a:lnTo>
                  <a:pt x="537946" y="165709"/>
                </a:lnTo>
                <a:lnTo>
                  <a:pt x="539927" y="119595"/>
                </a:lnTo>
                <a:close/>
              </a:path>
              <a:path w="1997710" h="2811145">
                <a:moveTo>
                  <a:pt x="575322" y="71843"/>
                </a:moveTo>
                <a:lnTo>
                  <a:pt x="541528" y="117411"/>
                </a:lnTo>
                <a:lnTo>
                  <a:pt x="539534" y="163525"/>
                </a:lnTo>
                <a:lnTo>
                  <a:pt x="546428" y="154950"/>
                </a:lnTo>
                <a:lnTo>
                  <a:pt x="554108" y="145846"/>
                </a:lnTo>
                <a:lnTo>
                  <a:pt x="561220" y="136428"/>
                </a:lnTo>
                <a:lnTo>
                  <a:pt x="566407" y="126911"/>
                </a:lnTo>
                <a:lnTo>
                  <a:pt x="577138" y="80517"/>
                </a:lnTo>
                <a:lnTo>
                  <a:pt x="577608" y="77787"/>
                </a:lnTo>
                <a:lnTo>
                  <a:pt x="576033" y="75476"/>
                </a:lnTo>
                <a:lnTo>
                  <a:pt x="575322" y="71843"/>
                </a:lnTo>
                <a:close/>
              </a:path>
              <a:path w="1997710" h="2811145">
                <a:moveTo>
                  <a:pt x="581063" y="95440"/>
                </a:moveTo>
                <a:lnTo>
                  <a:pt x="580631" y="97142"/>
                </a:lnTo>
                <a:lnTo>
                  <a:pt x="577596" y="110274"/>
                </a:lnTo>
                <a:lnTo>
                  <a:pt x="577088" y="112572"/>
                </a:lnTo>
                <a:lnTo>
                  <a:pt x="583730" y="103720"/>
                </a:lnTo>
                <a:lnTo>
                  <a:pt x="582853" y="101155"/>
                </a:lnTo>
                <a:lnTo>
                  <a:pt x="582015" y="98564"/>
                </a:lnTo>
                <a:lnTo>
                  <a:pt x="581063" y="95440"/>
                </a:lnTo>
                <a:close/>
              </a:path>
              <a:path w="1997710" h="2811145">
                <a:moveTo>
                  <a:pt x="1209916" y="202196"/>
                </a:moveTo>
                <a:lnTo>
                  <a:pt x="1209799" y="216382"/>
                </a:lnTo>
                <a:lnTo>
                  <a:pt x="1209636" y="243814"/>
                </a:lnTo>
                <a:lnTo>
                  <a:pt x="1224816" y="251126"/>
                </a:lnTo>
                <a:lnTo>
                  <a:pt x="1241059" y="259421"/>
                </a:lnTo>
                <a:lnTo>
                  <a:pt x="1257575" y="266779"/>
                </a:lnTo>
                <a:lnTo>
                  <a:pt x="1273568" y="271284"/>
                </a:lnTo>
                <a:lnTo>
                  <a:pt x="1275372" y="271576"/>
                </a:lnTo>
                <a:lnTo>
                  <a:pt x="1277747" y="270421"/>
                </a:lnTo>
                <a:lnTo>
                  <a:pt x="1321562" y="261480"/>
                </a:lnTo>
                <a:lnTo>
                  <a:pt x="1320469" y="256933"/>
                </a:lnTo>
                <a:lnTo>
                  <a:pt x="1319834" y="253796"/>
                </a:lnTo>
                <a:lnTo>
                  <a:pt x="1319085" y="249046"/>
                </a:lnTo>
                <a:lnTo>
                  <a:pt x="1209916" y="202196"/>
                </a:lnTo>
                <a:close/>
              </a:path>
              <a:path w="1997710" h="2811145">
                <a:moveTo>
                  <a:pt x="1325829" y="275247"/>
                </a:moveTo>
                <a:lnTo>
                  <a:pt x="1296733" y="281152"/>
                </a:lnTo>
                <a:lnTo>
                  <a:pt x="1338491" y="298869"/>
                </a:lnTo>
                <a:lnTo>
                  <a:pt x="1333550" y="291934"/>
                </a:lnTo>
                <a:lnTo>
                  <a:pt x="1330782" y="286994"/>
                </a:lnTo>
                <a:lnTo>
                  <a:pt x="1327111" y="278510"/>
                </a:lnTo>
                <a:lnTo>
                  <a:pt x="1325829" y="275247"/>
                </a:lnTo>
                <a:close/>
              </a:path>
              <a:path w="1997710" h="2811145">
                <a:moveTo>
                  <a:pt x="1431899" y="296519"/>
                </a:moveTo>
                <a:lnTo>
                  <a:pt x="1425752" y="303847"/>
                </a:lnTo>
                <a:lnTo>
                  <a:pt x="1421511" y="307822"/>
                </a:lnTo>
                <a:lnTo>
                  <a:pt x="1414449" y="312915"/>
                </a:lnTo>
                <a:lnTo>
                  <a:pt x="1419275" y="332765"/>
                </a:lnTo>
                <a:lnTo>
                  <a:pt x="1520291" y="374535"/>
                </a:lnTo>
                <a:lnTo>
                  <a:pt x="1523131" y="366085"/>
                </a:lnTo>
                <a:lnTo>
                  <a:pt x="1526292" y="358928"/>
                </a:lnTo>
                <a:lnTo>
                  <a:pt x="1530110" y="352413"/>
                </a:lnTo>
                <a:lnTo>
                  <a:pt x="1534922" y="345884"/>
                </a:lnTo>
                <a:lnTo>
                  <a:pt x="1530426" y="337286"/>
                </a:lnTo>
                <a:lnTo>
                  <a:pt x="1431899" y="296519"/>
                </a:lnTo>
                <a:close/>
              </a:path>
              <a:path w="1997710" h="2811145">
                <a:moveTo>
                  <a:pt x="1534680" y="339026"/>
                </a:moveTo>
                <a:lnTo>
                  <a:pt x="1537042" y="343560"/>
                </a:lnTo>
                <a:lnTo>
                  <a:pt x="1537868" y="342684"/>
                </a:lnTo>
                <a:lnTo>
                  <a:pt x="1538732" y="341858"/>
                </a:lnTo>
                <a:lnTo>
                  <a:pt x="1539620" y="341045"/>
                </a:lnTo>
                <a:lnTo>
                  <a:pt x="1534680" y="339026"/>
                </a:lnTo>
                <a:close/>
              </a:path>
              <a:path w="1997710" h="2811145">
                <a:moveTo>
                  <a:pt x="1408303" y="316712"/>
                </a:moveTo>
                <a:lnTo>
                  <a:pt x="1403337" y="319354"/>
                </a:lnTo>
                <a:lnTo>
                  <a:pt x="1399209" y="320954"/>
                </a:lnTo>
                <a:lnTo>
                  <a:pt x="1394040" y="322224"/>
                </a:lnTo>
                <a:lnTo>
                  <a:pt x="1411401" y="329463"/>
                </a:lnTo>
                <a:lnTo>
                  <a:pt x="1408303" y="316712"/>
                </a:lnTo>
                <a:close/>
              </a:path>
              <a:path w="1997710" h="2811145">
                <a:moveTo>
                  <a:pt x="1857667" y="468858"/>
                </a:moveTo>
                <a:lnTo>
                  <a:pt x="1833854" y="500621"/>
                </a:lnTo>
                <a:lnTo>
                  <a:pt x="1987702" y="560819"/>
                </a:lnTo>
                <a:lnTo>
                  <a:pt x="1997240" y="523455"/>
                </a:lnTo>
                <a:lnTo>
                  <a:pt x="1857667" y="468858"/>
                </a:lnTo>
                <a:close/>
              </a:path>
              <a:path w="1997710" h="2811145">
                <a:moveTo>
                  <a:pt x="1605076" y="367791"/>
                </a:moveTo>
                <a:lnTo>
                  <a:pt x="1605572" y="369519"/>
                </a:lnTo>
                <a:lnTo>
                  <a:pt x="1608049" y="382859"/>
                </a:lnTo>
                <a:lnTo>
                  <a:pt x="1608467" y="394449"/>
                </a:lnTo>
                <a:lnTo>
                  <a:pt x="1607733" y="403648"/>
                </a:lnTo>
                <a:lnTo>
                  <a:pt x="1606753" y="409816"/>
                </a:lnTo>
                <a:lnTo>
                  <a:pt x="1822069" y="495960"/>
                </a:lnTo>
                <a:lnTo>
                  <a:pt x="1845830" y="464184"/>
                </a:lnTo>
                <a:lnTo>
                  <a:pt x="1605076" y="367791"/>
                </a:lnTo>
                <a:close/>
              </a:path>
              <a:path w="1997710" h="2811145">
                <a:moveTo>
                  <a:pt x="77622" y="958418"/>
                </a:moveTo>
                <a:lnTo>
                  <a:pt x="60865" y="1007062"/>
                </a:lnTo>
                <a:lnTo>
                  <a:pt x="42430" y="1059394"/>
                </a:lnTo>
                <a:lnTo>
                  <a:pt x="24833" y="1111971"/>
                </a:lnTo>
                <a:lnTo>
                  <a:pt x="10591" y="1161351"/>
                </a:lnTo>
                <a:lnTo>
                  <a:pt x="11433" y="1174529"/>
                </a:lnTo>
                <a:lnTo>
                  <a:pt x="12488" y="1190321"/>
                </a:lnTo>
                <a:lnTo>
                  <a:pt x="13970" y="1211643"/>
                </a:lnTo>
                <a:lnTo>
                  <a:pt x="87096" y="987488"/>
                </a:lnTo>
                <a:lnTo>
                  <a:pt x="77622" y="958418"/>
                </a:lnTo>
                <a:close/>
              </a:path>
              <a:path w="1997710" h="2811145">
                <a:moveTo>
                  <a:pt x="80873" y="949718"/>
                </a:moveTo>
                <a:lnTo>
                  <a:pt x="78409" y="956309"/>
                </a:lnTo>
                <a:lnTo>
                  <a:pt x="87884" y="985392"/>
                </a:lnTo>
                <a:lnTo>
                  <a:pt x="95110" y="966292"/>
                </a:lnTo>
                <a:lnTo>
                  <a:pt x="80873" y="949718"/>
                </a:lnTo>
                <a:close/>
              </a:path>
              <a:path w="1997710" h="2811145">
                <a:moveTo>
                  <a:pt x="194157" y="736561"/>
                </a:moveTo>
                <a:lnTo>
                  <a:pt x="186310" y="740748"/>
                </a:lnTo>
                <a:lnTo>
                  <a:pt x="162890" y="753503"/>
                </a:lnTo>
                <a:lnTo>
                  <a:pt x="86080" y="936002"/>
                </a:lnTo>
                <a:lnTo>
                  <a:pt x="100380" y="952614"/>
                </a:lnTo>
                <a:lnTo>
                  <a:pt x="194157" y="736561"/>
                </a:lnTo>
                <a:close/>
              </a:path>
              <a:path w="1997710" h="2811145">
                <a:moveTo>
                  <a:pt x="200901" y="673709"/>
                </a:moveTo>
                <a:lnTo>
                  <a:pt x="168973" y="740346"/>
                </a:lnTo>
                <a:lnTo>
                  <a:pt x="193060" y="727365"/>
                </a:lnTo>
                <a:lnTo>
                  <a:pt x="200482" y="723455"/>
                </a:lnTo>
                <a:lnTo>
                  <a:pt x="218897" y="686117"/>
                </a:lnTo>
                <a:lnTo>
                  <a:pt x="200901" y="673709"/>
                </a:lnTo>
                <a:close/>
              </a:path>
              <a:path w="1997710" h="2811145">
                <a:moveTo>
                  <a:pt x="269608" y="541934"/>
                </a:moveTo>
                <a:lnTo>
                  <a:pt x="204622" y="666191"/>
                </a:lnTo>
                <a:lnTo>
                  <a:pt x="222669" y="678624"/>
                </a:lnTo>
                <a:lnTo>
                  <a:pt x="229971" y="665315"/>
                </a:lnTo>
                <a:lnTo>
                  <a:pt x="238045" y="651054"/>
                </a:lnTo>
                <a:lnTo>
                  <a:pt x="245657" y="636596"/>
                </a:lnTo>
                <a:lnTo>
                  <a:pt x="251574" y="622693"/>
                </a:lnTo>
                <a:lnTo>
                  <a:pt x="252031" y="621372"/>
                </a:lnTo>
                <a:lnTo>
                  <a:pt x="252260" y="619505"/>
                </a:lnTo>
                <a:lnTo>
                  <a:pt x="257538" y="595324"/>
                </a:lnTo>
                <a:lnTo>
                  <a:pt x="261869" y="575894"/>
                </a:lnTo>
                <a:lnTo>
                  <a:pt x="265487" y="559921"/>
                </a:lnTo>
                <a:lnTo>
                  <a:pt x="269608" y="541934"/>
                </a:lnTo>
                <a:close/>
              </a:path>
              <a:path w="1997710" h="2811145">
                <a:moveTo>
                  <a:pt x="326313" y="442582"/>
                </a:moveTo>
                <a:lnTo>
                  <a:pt x="312826" y="464986"/>
                </a:lnTo>
                <a:lnTo>
                  <a:pt x="297973" y="488983"/>
                </a:lnTo>
                <a:lnTo>
                  <a:pt x="283826" y="513325"/>
                </a:lnTo>
                <a:lnTo>
                  <a:pt x="267339" y="558911"/>
                </a:lnTo>
                <a:lnTo>
                  <a:pt x="254292" y="617537"/>
                </a:lnTo>
                <a:lnTo>
                  <a:pt x="325856" y="489318"/>
                </a:lnTo>
                <a:lnTo>
                  <a:pt x="326313" y="442582"/>
                </a:lnTo>
                <a:close/>
              </a:path>
              <a:path w="1997710" h="2811145">
                <a:moveTo>
                  <a:pt x="7264" y="1173010"/>
                </a:moveTo>
                <a:lnTo>
                  <a:pt x="5651" y="1178813"/>
                </a:lnTo>
                <a:lnTo>
                  <a:pt x="0" y="1187081"/>
                </a:lnTo>
                <a:lnTo>
                  <a:pt x="4889" y="1197533"/>
                </a:lnTo>
                <a:lnTo>
                  <a:pt x="9613" y="1207515"/>
                </a:lnTo>
                <a:lnTo>
                  <a:pt x="7264" y="1173010"/>
                </a:lnTo>
                <a:close/>
              </a:path>
              <a:path w="1997710" h="2811145">
                <a:moveTo>
                  <a:pt x="1523022" y="1265974"/>
                </a:moveTo>
                <a:lnTo>
                  <a:pt x="1465935" y="1270126"/>
                </a:lnTo>
                <a:lnTo>
                  <a:pt x="1474609" y="1307884"/>
                </a:lnTo>
                <a:lnTo>
                  <a:pt x="1556410" y="1302054"/>
                </a:lnTo>
                <a:lnTo>
                  <a:pt x="1523022" y="1265974"/>
                </a:lnTo>
                <a:close/>
              </a:path>
              <a:path w="1997710" h="2811145">
                <a:moveTo>
                  <a:pt x="1692884" y="1255039"/>
                </a:moveTo>
                <a:lnTo>
                  <a:pt x="1532737" y="1265300"/>
                </a:lnTo>
                <a:lnTo>
                  <a:pt x="1566189" y="1301381"/>
                </a:lnTo>
                <a:lnTo>
                  <a:pt x="1706562" y="1292618"/>
                </a:lnTo>
                <a:lnTo>
                  <a:pt x="1703566" y="1284434"/>
                </a:lnTo>
                <a:lnTo>
                  <a:pt x="1692884" y="1255039"/>
                </a:lnTo>
                <a:close/>
              </a:path>
              <a:path w="1997710" h="2811145">
                <a:moveTo>
                  <a:pt x="1842566" y="1247025"/>
                </a:moveTo>
                <a:lnTo>
                  <a:pt x="1700085" y="1254620"/>
                </a:lnTo>
                <a:lnTo>
                  <a:pt x="1713763" y="1292199"/>
                </a:lnTo>
                <a:lnTo>
                  <a:pt x="1836140" y="1285697"/>
                </a:lnTo>
                <a:lnTo>
                  <a:pt x="1842566" y="1247025"/>
                </a:lnTo>
                <a:close/>
              </a:path>
              <a:path w="1997710" h="2811145">
                <a:moveTo>
                  <a:pt x="1270177" y="1286446"/>
                </a:moveTo>
                <a:lnTo>
                  <a:pt x="1223919" y="1291136"/>
                </a:lnTo>
                <a:lnTo>
                  <a:pt x="874649" y="1331518"/>
                </a:lnTo>
                <a:lnTo>
                  <a:pt x="875130" y="1341102"/>
                </a:lnTo>
                <a:lnTo>
                  <a:pt x="876630" y="1369860"/>
                </a:lnTo>
                <a:lnTo>
                  <a:pt x="1274978" y="1324444"/>
                </a:lnTo>
                <a:lnTo>
                  <a:pt x="1270177" y="1286446"/>
                </a:lnTo>
                <a:close/>
              </a:path>
              <a:path w="1997710" h="2811145">
                <a:moveTo>
                  <a:pt x="1314361" y="1282471"/>
                </a:moveTo>
                <a:lnTo>
                  <a:pt x="1272336" y="1286243"/>
                </a:lnTo>
                <a:lnTo>
                  <a:pt x="1273738" y="1297536"/>
                </a:lnTo>
                <a:lnTo>
                  <a:pt x="1277124" y="1324254"/>
                </a:lnTo>
                <a:lnTo>
                  <a:pt x="1296162" y="1322514"/>
                </a:lnTo>
                <a:lnTo>
                  <a:pt x="1301008" y="1313345"/>
                </a:lnTo>
                <a:lnTo>
                  <a:pt x="1310447" y="1295603"/>
                </a:lnTo>
                <a:lnTo>
                  <a:pt x="1315720" y="1285608"/>
                </a:lnTo>
                <a:lnTo>
                  <a:pt x="1316380" y="1284668"/>
                </a:lnTo>
                <a:lnTo>
                  <a:pt x="1316621" y="1283525"/>
                </a:lnTo>
                <a:lnTo>
                  <a:pt x="1314361" y="1282471"/>
                </a:lnTo>
                <a:close/>
              </a:path>
              <a:path w="1997710" h="2811145">
                <a:moveTo>
                  <a:pt x="1326984" y="1288389"/>
                </a:moveTo>
                <a:lnTo>
                  <a:pt x="1312646" y="1315250"/>
                </a:lnTo>
                <a:lnTo>
                  <a:pt x="1311452" y="1321155"/>
                </a:lnTo>
                <a:lnTo>
                  <a:pt x="1384020" y="1314970"/>
                </a:lnTo>
                <a:lnTo>
                  <a:pt x="1326984" y="1288389"/>
                </a:lnTo>
                <a:close/>
              </a:path>
              <a:path w="1997710" h="2811145">
                <a:moveTo>
                  <a:pt x="1456093" y="1270876"/>
                </a:moveTo>
                <a:lnTo>
                  <a:pt x="1365516" y="1278077"/>
                </a:lnTo>
                <a:lnTo>
                  <a:pt x="1370342" y="1282509"/>
                </a:lnTo>
                <a:lnTo>
                  <a:pt x="1404073" y="1313345"/>
                </a:lnTo>
                <a:lnTo>
                  <a:pt x="1464767" y="1308620"/>
                </a:lnTo>
                <a:lnTo>
                  <a:pt x="1456093" y="1270876"/>
                </a:lnTo>
                <a:close/>
              </a:path>
              <a:path w="1997710" h="2811145">
                <a:moveTo>
                  <a:pt x="1361605" y="1278407"/>
                </a:moveTo>
                <a:lnTo>
                  <a:pt x="1331849" y="1280934"/>
                </a:lnTo>
                <a:lnTo>
                  <a:pt x="1398028" y="1311744"/>
                </a:lnTo>
                <a:lnTo>
                  <a:pt x="1361605" y="1278407"/>
                </a:lnTo>
                <a:close/>
              </a:path>
              <a:path w="1997710" h="2811145">
                <a:moveTo>
                  <a:pt x="155727" y="1493583"/>
                </a:moveTo>
                <a:lnTo>
                  <a:pt x="46062" y="1540395"/>
                </a:lnTo>
                <a:lnTo>
                  <a:pt x="47267" y="1549956"/>
                </a:lnTo>
                <a:lnTo>
                  <a:pt x="50939" y="1578622"/>
                </a:lnTo>
                <a:lnTo>
                  <a:pt x="174942" y="1526336"/>
                </a:lnTo>
                <a:lnTo>
                  <a:pt x="155727" y="1493583"/>
                </a:lnTo>
                <a:close/>
              </a:path>
              <a:path w="1997710" h="2811145">
                <a:moveTo>
                  <a:pt x="217919" y="1471663"/>
                </a:moveTo>
                <a:lnTo>
                  <a:pt x="191350" y="1480692"/>
                </a:lnTo>
                <a:lnTo>
                  <a:pt x="187693" y="1501846"/>
                </a:lnTo>
                <a:lnTo>
                  <a:pt x="185785" y="1513160"/>
                </a:lnTo>
                <a:lnTo>
                  <a:pt x="184150" y="1523009"/>
                </a:lnTo>
                <a:lnTo>
                  <a:pt x="272008" y="1494015"/>
                </a:lnTo>
                <a:lnTo>
                  <a:pt x="272377" y="1487677"/>
                </a:lnTo>
                <a:lnTo>
                  <a:pt x="237524" y="1487677"/>
                </a:lnTo>
                <a:lnTo>
                  <a:pt x="228704" y="1485553"/>
                </a:lnTo>
                <a:lnTo>
                  <a:pt x="217919" y="1471663"/>
                </a:lnTo>
                <a:close/>
              </a:path>
              <a:path w="1997710" h="2811145">
                <a:moveTo>
                  <a:pt x="184492" y="1483118"/>
                </a:moveTo>
                <a:lnTo>
                  <a:pt x="160045" y="1491970"/>
                </a:lnTo>
                <a:lnTo>
                  <a:pt x="165321" y="1500989"/>
                </a:lnTo>
                <a:lnTo>
                  <a:pt x="177914" y="1522361"/>
                </a:lnTo>
                <a:lnTo>
                  <a:pt x="179541" y="1512427"/>
                </a:lnTo>
                <a:lnTo>
                  <a:pt x="183293" y="1490103"/>
                </a:lnTo>
                <a:lnTo>
                  <a:pt x="184492" y="1483118"/>
                </a:lnTo>
                <a:close/>
              </a:path>
              <a:path w="1997710" h="2811145">
                <a:moveTo>
                  <a:pt x="274815" y="1471193"/>
                </a:moveTo>
                <a:lnTo>
                  <a:pt x="273507" y="1493558"/>
                </a:lnTo>
                <a:lnTo>
                  <a:pt x="283476" y="1490548"/>
                </a:lnTo>
                <a:lnTo>
                  <a:pt x="274815" y="1471193"/>
                </a:lnTo>
                <a:close/>
              </a:path>
              <a:path w="1997710" h="2811145">
                <a:moveTo>
                  <a:pt x="275285" y="1463560"/>
                </a:moveTo>
                <a:lnTo>
                  <a:pt x="275018" y="1467853"/>
                </a:lnTo>
                <a:lnTo>
                  <a:pt x="284988" y="1490103"/>
                </a:lnTo>
                <a:lnTo>
                  <a:pt x="303542" y="1484655"/>
                </a:lnTo>
                <a:lnTo>
                  <a:pt x="275285" y="1463560"/>
                </a:lnTo>
                <a:close/>
              </a:path>
              <a:path w="1997710" h="2811145">
                <a:moveTo>
                  <a:pt x="265836" y="1456423"/>
                </a:moveTo>
                <a:lnTo>
                  <a:pt x="251002" y="1460995"/>
                </a:lnTo>
                <a:lnTo>
                  <a:pt x="249732" y="1468818"/>
                </a:lnTo>
                <a:lnTo>
                  <a:pt x="248424" y="1472984"/>
                </a:lnTo>
                <a:lnTo>
                  <a:pt x="244169" y="1482125"/>
                </a:lnTo>
                <a:lnTo>
                  <a:pt x="237524" y="1487677"/>
                </a:lnTo>
                <a:lnTo>
                  <a:pt x="272377" y="1487677"/>
                </a:lnTo>
                <a:lnTo>
                  <a:pt x="273507" y="1468272"/>
                </a:lnTo>
                <a:lnTo>
                  <a:pt x="269494" y="1459179"/>
                </a:lnTo>
                <a:lnTo>
                  <a:pt x="265836" y="1456423"/>
                </a:lnTo>
                <a:close/>
              </a:path>
              <a:path w="1997710" h="2811145">
                <a:moveTo>
                  <a:pt x="404825" y="1418437"/>
                </a:moveTo>
                <a:lnTo>
                  <a:pt x="275932" y="1453375"/>
                </a:lnTo>
                <a:lnTo>
                  <a:pt x="275501" y="1460284"/>
                </a:lnTo>
                <a:lnTo>
                  <a:pt x="278993" y="1462925"/>
                </a:lnTo>
                <a:lnTo>
                  <a:pt x="306870" y="1483690"/>
                </a:lnTo>
                <a:lnTo>
                  <a:pt x="412483" y="1455699"/>
                </a:lnTo>
                <a:lnTo>
                  <a:pt x="404825" y="1418437"/>
                </a:lnTo>
                <a:close/>
              </a:path>
              <a:path w="1997710" h="2811145">
                <a:moveTo>
                  <a:pt x="272034" y="1461109"/>
                </a:moveTo>
                <a:lnTo>
                  <a:pt x="273723" y="1464919"/>
                </a:lnTo>
                <a:lnTo>
                  <a:pt x="273862" y="1462493"/>
                </a:lnTo>
                <a:lnTo>
                  <a:pt x="272034" y="1461109"/>
                </a:lnTo>
                <a:close/>
              </a:path>
              <a:path w="1997710" h="2811145">
                <a:moveTo>
                  <a:pt x="274421" y="1453819"/>
                </a:moveTo>
                <a:lnTo>
                  <a:pt x="269468" y="1455318"/>
                </a:lnTo>
                <a:lnTo>
                  <a:pt x="269747" y="1455940"/>
                </a:lnTo>
                <a:lnTo>
                  <a:pt x="270459" y="1456855"/>
                </a:lnTo>
                <a:lnTo>
                  <a:pt x="271525" y="1457299"/>
                </a:lnTo>
                <a:lnTo>
                  <a:pt x="274078" y="1459217"/>
                </a:lnTo>
                <a:lnTo>
                  <a:pt x="274421" y="1453819"/>
                </a:lnTo>
                <a:close/>
              </a:path>
              <a:path w="1997710" h="2811145">
                <a:moveTo>
                  <a:pt x="510578" y="1394269"/>
                </a:moveTo>
                <a:lnTo>
                  <a:pt x="406349" y="1418056"/>
                </a:lnTo>
                <a:lnTo>
                  <a:pt x="413994" y="1455318"/>
                </a:lnTo>
                <a:lnTo>
                  <a:pt x="528815" y="1429372"/>
                </a:lnTo>
                <a:lnTo>
                  <a:pt x="524809" y="1421700"/>
                </a:lnTo>
                <a:lnTo>
                  <a:pt x="510578" y="1394269"/>
                </a:lnTo>
                <a:close/>
              </a:path>
              <a:path w="1997710" h="2811145">
                <a:moveTo>
                  <a:pt x="533069" y="1389545"/>
                </a:moveTo>
                <a:lnTo>
                  <a:pt x="512572" y="1393850"/>
                </a:lnTo>
                <a:lnTo>
                  <a:pt x="518821" y="1405923"/>
                </a:lnTo>
                <a:lnTo>
                  <a:pt x="530809" y="1428953"/>
                </a:lnTo>
                <a:lnTo>
                  <a:pt x="570623" y="1420850"/>
                </a:lnTo>
                <a:lnTo>
                  <a:pt x="533069" y="1389545"/>
                </a:lnTo>
                <a:close/>
              </a:path>
              <a:path w="1997710" h="2811145">
                <a:moveTo>
                  <a:pt x="722579" y="1354569"/>
                </a:moveTo>
                <a:lnTo>
                  <a:pt x="551256" y="1385836"/>
                </a:lnTo>
                <a:lnTo>
                  <a:pt x="589165" y="1417205"/>
                </a:lnTo>
                <a:lnTo>
                  <a:pt x="734910" y="1391272"/>
                </a:lnTo>
                <a:lnTo>
                  <a:pt x="722579" y="1354569"/>
                </a:lnTo>
                <a:close/>
              </a:path>
              <a:path w="1997710" h="2811145">
                <a:moveTo>
                  <a:pt x="787819" y="1344206"/>
                </a:moveTo>
                <a:lnTo>
                  <a:pt x="730313" y="1353299"/>
                </a:lnTo>
                <a:lnTo>
                  <a:pt x="734528" y="1365897"/>
                </a:lnTo>
                <a:lnTo>
                  <a:pt x="742670" y="1390002"/>
                </a:lnTo>
                <a:lnTo>
                  <a:pt x="808418" y="1379740"/>
                </a:lnTo>
                <a:lnTo>
                  <a:pt x="787819" y="1344206"/>
                </a:lnTo>
                <a:close/>
              </a:path>
              <a:path w="1997710" h="2811145">
                <a:moveTo>
                  <a:pt x="869467" y="1332242"/>
                </a:moveTo>
                <a:lnTo>
                  <a:pt x="790257" y="1343825"/>
                </a:lnTo>
                <a:lnTo>
                  <a:pt x="797155" y="1355789"/>
                </a:lnTo>
                <a:lnTo>
                  <a:pt x="810856" y="1379372"/>
                </a:lnTo>
                <a:lnTo>
                  <a:pt x="871461" y="1370583"/>
                </a:lnTo>
                <a:lnTo>
                  <a:pt x="870529" y="1353299"/>
                </a:lnTo>
                <a:lnTo>
                  <a:pt x="869467" y="1332242"/>
                </a:lnTo>
                <a:close/>
              </a:path>
              <a:path w="1997710" h="2811145">
                <a:moveTo>
                  <a:pt x="83705" y="1798459"/>
                </a:moveTo>
                <a:lnTo>
                  <a:pt x="87012" y="1818027"/>
                </a:lnTo>
                <a:lnTo>
                  <a:pt x="90385" y="1837575"/>
                </a:lnTo>
                <a:lnTo>
                  <a:pt x="137960" y="1885111"/>
                </a:lnTo>
                <a:lnTo>
                  <a:pt x="138884" y="1869878"/>
                </a:lnTo>
                <a:lnTo>
                  <a:pt x="139865" y="1854644"/>
                </a:lnTo>
                <a:lnTo>
                  <a:pt x="83705" y="1798459"/>
                </a:lnTo>
                <a:close/>
              </a:path>
              <a:path w="1997710" h="2811145">
                <a:moveTo>
                  <a:pt x="269595" y="1973808"/>
                </a:moveTo>
                <a:lnTo>
                  <a:pt x="271094" y="2007539"/>
                </a:lnTo>
                <a:lnTo>
                  <a:pt x="319900" y="2049373"/>
                </a:lnTo>
                <a:lnTo>
                  <a:pt x="321157" y="2049792"/>
                </a:lnTo>
                <a:lnTo>
                  <a:pt x="322973" y="2049170"/>
                </a:lnTo>
                <a:lnTo>
                  <a:pt x="356133" y="2047138"/>
                </a:lnTo>
                <a:lnTo>
                  <a:pt x="269595" y="1973808"/>
                </a:lnTo>
                <a:close/>
              </a:path>
              <a:path w="1997710" h="2811145">
                <a:moveTo>
                  <a:pt x="145008" y="1859622"/>
                </a:moveTo>
                <a:lnTo>
                  <a:pt x="143998" y="1874850"/>
                </a:lnTo>
                <a:lnTo>
                  <a:pt x="143065" y="1890077"/>
                </a:lnTo>
                <a:lnTo>
                  <a:pt x="269735" y="2006345"/>
                </a:lnTo>
                <a:lnTo>
                  <a:pt x="269340" y="1997914"/>
                </a:lnTo>
                <a:lnTo>
                  <a:pt x="268223" y="1972614"/>
                </a:lnTo>
                <a:lnTo>
                  <a:pt x="145008" y="1859622"/>
                </a:lnTo>
                <a:close/>
              </a:path>
              <a:path w="1997710" h="2811145">
                <a:moveTo>
                  <a:pt x="630516" y="2257971"/>
                </a:moveTo>
                <a:lnTo>
                  <a:pt x="644842" y="2300719"/>
                </a:lnTo>
                <a:lnTo>
                  <a:pt x="668829" y="2324426"/>
                </a:lnTo>
                <a:lnTo>
                  <a:pt x="699385" y="2345145"/>
                </a:lnTo>
                <a:lnTo>
                  <a:pt x="731699" y="2364057"/>
                </a:lnTo>
                <a:lnTo>
                  <a:pt x="760958" y="2382342"/>
                </a:lnTo>
                <a:lnTo>
                  <a:pt x="761174" y="2376093"/>
                </a:lnTo>
                <a:lnTo>
                  <a:pt x="761669" y="2372512"/>
                </a:lnTo>
                <a:lnTo>
                  <a:pt x="763016" y="2367622"/>
                </a:lnTo>
                <a:lnTo>
                  <a:pt x="744550" y="2338628"/>
                </a:lnTo>
                <a:lnTo>
                  <a:pt x="630516" y="2257971"/>
                </a:lnTo>
                <a:close/>
              </a:path>
              <a:path w="1997710" h="2811145">
                <a:moveTo>
                  <a:pt x="748131" y="2341105"/>
                </a:moveTo>
                <a:lnTo>
                  <a:pt x="763701" y="2365540"/>
                </a:lnTo>
                <a:lnTo>
                  <a:pt x="765390" y="2361145"/>
                </a:lnTo>
                <a:lnTo>
                  <a:pt x="767207" y="2358428"/>
                </a:lnTo>
                <a:lnTo>
                  <a:pt x="769988" y="2356180"/>
                </a:lnTo>
                <a:lnTo>
                  <a:pt x="748131" y="2341105"/>
                </a:lnTo>
                <a:close/>
              </a:path>
              <a:path w="1997710" h="2811145">
                <a:moveTo>
                  <a:pt x="372122" y="2060244"/>
                </a:moveTo>
                <a:lnTo>
                  <a:pt x="335419" y="2062391"/>
                </a:lnTo>
                <a:lnTo>
                  <a:pt x="370744" y="2090778"/>
                </a:lnTo>
                <a:lnTo>
                  <a:pt x="408469" y="2120528"/>
                </a:lnTo>
                <a:lnTo>
                  <a:pt x="488089" y="2182087"/>
                </a:lnTo>
                <a:lnTo>
                  <a:pt x="642759" y="2299220"/>
                </a:lnTo>
                <a:lnTo>
                  <a:pt x="628434" y="2256472"/>
                </a:lnTo>
                <a:lnTo>
                  <a:pt x="587599" y="2226238"/>
                </a:lnTo>
                <a:lnTo>
                  <a:pt x="544231" y="2193403"/>
                </a:lnTo>
                <a:lnTo>
                  <a:pt x="372122" y="2060244"/>
                </a:lnTo>
                <a:close/>
              </a:path>
              <a:path w="1997710" h="2811145">
                <a:moveTo>
                  <a:pt x="1389214" y="2781046"/>
                </a:moveTo>
                <a:lnTo>
                  <a:pt x="1439824" y="2810929"/>
                </a:lnTo>
                <a:lnTo>
                  <a:pt x="1439037" y="2806598"/>
                </a:lnTo>
                <a:lnTo>
                  <a:pt x="1438325" y="2802267"/>
                </a:lnTo>
                <a:lnTo>
                  <a:pt x="1437703" y="2797924"/>
                </a:lnTo>
                <a:lnTo>
                  <a:pt x="1389214" y="2781046"/>
                </a:lnTo>
                <a:close/>
              </a:path>
              <a:path w="1997710" h="2811145">
                <a:moveTo>
                  <a:pt x="1319555" y="2707347"/>
                </a:moveTo>
                <a:lnTo>
                  <a:pt x="1345006" y="2754744"/>
                </a:lnTo>
                <a:lnTo>
                  <a:pt x="1390463" y="2773478"/>
                </a:lnTo>
                <a:lnTo>
                  <a:pt x="1436687" y="2789567"/>
                </a:lnTo>
                <a:lnTo>
                  <a:pt x="1436192" y="2784754"/>
                </a:lnTo>
                <a:lnTo>
                  <a:pt x="1435905" y="2781046"/>
                </a:lnTo>
                <a:lnTo>
                  <a:pt x="1435658" y="2776372"/>
                </a:lnTo>
                <a:lnTo>
                  <a:pt x="1319555" y="2707347"/>
                </a:lnTo>
                <a:close/>
              </a:path>
              <a:path w="1997710" h="2811145">
                <a:moveTo>
                  <a:pt x="1105852" y="2576220"/>
                </a:moveTo>
                <a:lnTo>
                  <a:pt x="1094536" y="2601366"/>
                </a:lnTo>
                <a:lnTo>
                  <a:pt x="1332458" y="2747238"/>
                </a:lnTo>
                <a:lnTo>
                  <a:pt x="1307033" y="2699829"/>
                </a:lnTo>
                <a:lnTo>
                  <a:pt x="1105852" y="2576220"/>
                </a:lnTo>
                <a:close/>
              </a:path>
              <a:path w="1997710" h="2811145">
                <a:moveTo>
                  <a:pt x="1036929" y="2532621"/>
                </a:moveTo>
                <a:lnTo>
                  <a:pt x="1038782" y="2540812"/>
                </a:lnTo>
                <a:lnTo>
                  <a:pt x="1044397" y="2565374"/>
                </a:lnTo>
                <a:lnTo>
                  <a:pt x="1045844" y="2565679"/>
                </a:lnTo>
                <a:lnTo>
                  <a:pt x="1046467" y="2565831"/>
                </a:lnTo>
                <a:lnTo>
                  <a:pt x="1059479" y="2571513"/>
                </a:lnTo>
                <a:lnTo>
                  <a:pt x="1070594" y="2579939"/>
                </a:lnTo>
                <a:lnTo>
                  <a:pt x="1079189" y="2588640"/>
                </a:lnTo>
                <a:lnTo>
                  <a:pt x="1084643" y="2595143"/>
                </a:lnTo>
                <a:lnTo>
                  <a:pt x="1088390" y="2597492"/>
                </a:lnTo>
                <a:lnTo>
                  <a:pt x="1094011" y="2584910"/>
                </a:lnTo>
                <a:lnTo>
                  <a:pt x="1099680" y="2572346"/>
                </a:lnTo>
                <a:lnTo>
                  <a:pt x="1036929" y="2532621"/>
                </a:lnTo>
                <a:close/>
              </a:path>
              <a:path w="1997710" h="2811145">
                <a:moveTo>
                  <a:pt x="822223" y="2391778"/>
                </a:moveTo>
                <a:lnTo>
                  <a:pt x="892949" y="2471432"/>
                </a:lnTo>
                <a:lnTo>
                  <a:pt x="1019189" y="2553165"/>
                </a:lnTo>
                <a:lnTo>
                  <a:pt x="1039596" y="2564841"/>
                </a:lnTo>
                <a:lnTo>
                  <a:pt x="1037543" y="2555916"/>
                </a:lnTo>
                <a:lnTo>
                  <a:pt x="1031443" y="2529128"/>
                </a:lnTo>
                <a:lnTo>
                  <a:pt x="822223" y="2391778"/>
                </a:lnTo>
                <a:close/>
              </a:path>
              <a:path w="1997710" h="2811145">
                <a:moveTo>
                  <a:pt x="809955" y="2385847"/>
                </a:moveTo>
                <a:lnTo>
                  <a:pt x="821258" y="2423490"/>
                </a:lnTo>
                <a:lnTo>
                  <a:pt x="875207" y="2459659"/>
                </a:lnTo>
                <a:lnTo>
                  <a:pt x="809955" y="2385847"/>
                </a:lnTo>
                <a:close/>
              </a:path>
              <a:path w="1997710" h="2811145">
                <a:moveTo>
                  <a:pt x="1666430" y="2604731"/>
                </a:moveTo>
                <a:lnTo>
                  <a:pt x="1580172" y="2691409"/>
                </a:lnTo>
                <a:lnTo>
                  <a:pt x="1583410" y="2694165"/>
                </a:lnTo>
                <a:lnTo>
                  <a:pt x="1590641" y="2700762"/>
                </a:lnTo>
                <a:lnTo>
                  <a:pt x="1596721" y="2706822"/>
                </a:lnTo>
                <a:lnTo>
                  <a:pt x="1601603" y="2712037"/>
                </a:lnTo>
                <a:lnTo>
                  <a:pt x="1605241" y="2716098"/>
                </a:lnTo>
                <a:lnTo>
                  <a:pt x="1688896" y="2632519"/>
                </a:lnTo>
                <a:lnTo>
                  <a:pt x="1666430" y="2604731"/>
                </a:lnTo>
                <a:close/>
              </a:path>
              <a:path w="1997710" h="2811145">
                <a:moveTo>
                  <a:pt x="1739379" y="2536126"/>
                </a:moveTo>
                <a:lnTo>
                  <a:pt x="1668081" y="2603144"/>
                </a:lnTo>
                <a:lnTo>
                  <a:pt x="1690547" y="2630931"/>
                </a:lnTo>
                <a:lnTo>
                  <a:pt x="1740293" y="2583980"/>
                </a:lnTo>
                <a:lnTo>
                  <a:pt x="1740062" y="2573521"/>
                </a:lnTo>
                <a:lnTo>
                  <a:pt x="1739648" y="2552610"/>
                </a:lnTo>
                <a:lnTo>
                  <a:pt x="1739379" y="2536126"/>
                </a:lnTo>
                <a:close/>
              </a:path>
            </a:pathLst>
          </a:custGeom>
          <a:solidFill>
            <a:srgbClr val="9B9B9B">
              <a:alpha val="4916"/>
            </a:srgbClr>
          </a:solidFill>
        </p:spPr>
        <p:txBody>
          <a:bodyPr wrap="square" lIns="0" tIns="0" rIns="0" bIns="0" rtlCol="0"/>
          <a:lstStyle/>
          <a:p>
            <a:endParaRPr/>
          </a:p>
        </p:txBody>
      </p:sp>
      <p:sp>
        <p:nvSpPr>
          <p:cNvPr id="14" name="object 14"/>
          <p:cNvSpPr/>
          <p:nvPr/>
        </p:nvSpPr>
        <p:spPr>
          <a:xfrm>
            <a:off x="10828455" y="2313855"/>
            <a:ext cx="1336675" cy="2008505"/>
          </a:xfrm>
          <a:custGeom>
            <a:avLst/>
            <a:gdLst/>
            <a:ahLst/>
            <a:cxnLst/>
            <a:rect l="l" t="t" r="r" b="b"/>
            <a:pathLst>
              <a:path w="1336675" h="2008504">
                <a:moveTo>
                  <a:pt x="99796" y="114134"/>
                </a:moveTo>
                <a:lnTo>
                  <a:pt x="51739" y="118910"/>
                </a:lnTo>
                <a:lnTo>
                  <a:pt x="54165" y="151637"/>
                </a:lnTo>
                <a:lnTo>
                  <a:pt x="144779" y="142430"/>
                </a:lnTo>
                <a:lnTo>
                  <a:pt x="99796" y="114134"/>
                </a:lnTo>
                <a:close/>
              </a:path>
              <a:path w="1336675" h="2008504">
                <a:moveTo>
                  <a:pt x="178320" y="104482"/>
                </a:moveTo>
                <a:lnTo>
                  <a:pt x="114553" y="112521"/>
                </a:lnTo>
                <a:lnTo>
                  <a:pt x="158991" y="140741"/>
                </a:lnTo>
                <a:lnTo>
                  <a:pt x="212153" y="133502"/>
                </a:lnTo>
                <a:lnTo>
                  <a:pt x="178320" y="104482"/>
                </a:lnTo>
                <a:close/>
              </a:path>
              <a:path w="1336675" h="2008504">
                <a:moveTo>
                  <a:pt x="304609" y="80886"/>
                </a:moveTo>
                <a:lnTo>
                  <a:pt x="274805" y="87355"/>
                </a:lnTo>
                <a:lnTo>
                  <a:pt x="242474" y="93368"/>
                </a:lnTo>
                <a:lnTo>
                  <a:pt x="179997" y="104241"/>
                </a:lnTo>
                <a:lnTo>
                  <a:pt x="213791" y="133273"/>
                </a:lnTo>
                <a:lnTo>
                  <a:pt x="241356" y="128527"/>
                </a:lnTo>
                <a:lnTo>
                  <a:pt x="327901" y="111010"/>
                </a:lnTo>
                <a:lnTo>
                  <a:pt x="304609" y="80886"/>
                </a:lnTo>
                <a:close/>
              </a:path>
              <a:path w="1336675" h="2008504">
                <a:moveTo>
                  <a:pt x="321081" y="76555"/>
                </a:moveTo>
                <a:lnTo>
                  <a:pt x="305409" y="80695"/>
                </a:lnTo>
                <a:lnTo>
                  <a:pt x="328701" y="110807"/>
                </a:lnTo>
                <a:lnTo>
                  <a:pt x="335229" y="109092"/>
                </a:lnTo>
                <a:lnTo>
                  <a:pt x="321081" y="76555"/>
                </a:lnTo>
                <a:close/>
              </a:path>
              <a:path w="1336675" h="2008504">
                <a:moveTo>
                  <a:pt x="400989" y="45478"/>
                </a:moveTo>
                <a:lnTo>
                  <a:pt x="382566" y="54209"/>
                </a:lnTo>
                <a:lnTo>
                  <a:pt x="362023" y="62169"/>
                </a:lnTo>
                <a:lnTo>
                  <a:pt x="321894" y="76326"/>
                </a:lnTo>
                <a:lnTo>
                  <a:pt x="329018" y="92587"/>
                </a:lnTo>
                <a:lnTo>
                  <a:pt x="336067" y="108877"/>
                </a:lnTo>
                <a:lnTo>
                  <a:pt x="360746" y="100217"/>
                </a:lnTo>
                <a:lnTo>
                  <a:pt x="386888" y="89581"/>
                </a:lnTo>
                <a:lnTo>
                  <a:pt x="412632" y="77975"/>
                </a:lnTo>
                <a:lnTo>
                  <a:pt x="436117" y="66408"/>
                </a:lnTo>
                <a:lnTo>
                  <a:pt x="400989" y="45478"/>
                </a:lnTo>
                <a:close/>
              </a:path>
              <a:path w="1336675" h="2008504">
                <a:moveTo>
                  <a:pt x="433679" y="16967"/>
                </a:moveTo>
                <a:lnTo>
                  <a:pt x="407111" y="41706"/>
                </a:lnTo>
                <a:lnTo>
                  <a:pt x="440956" y="62445"/>
                </a:lnTo>
                <a:lnTo>
                  <a:pt x="453783" y="48259"/>
                </a:lnTo>
                <a:lnTo>
                  <a:pt x="433679" y="16967"/>
                </a:lnTo>
                <a:close/>
              </a:path>
              <a:path w="1336675" h="2008504">
                <a:moveTo>
                  <a:pt x="438962" y="6337"/>
                </a:moveTo>
                <a:lnTo>
                  <a:pt x="433831" y="16725"/>
                </a:lnTo>
                <a:lnTo>
                  <a:pt x="436270" y="20472"/>
                </a:lnTo>
                <a:lnTo>
                  <a:pt x="453961" y="48005"/>
                </a:lnTo>
                <a:lnTo>
                  <a:pt x="460552" y="33756"/>
                </a:lnTo>
                <a:lnTo>
                  <a:pt x="446492" y="15836"/>
                </a:lnTo>
                <a:lnTo>
                  <a:pt x="438962" y="6337"/>
                </a:lnTo>
                <a:close/>
              </a:path>
              <a:path w="1336675" h="2008504">
                <a:moveTo>
                  <a:pt x="440651" y="0"/>
                </a:moveTo>
                <a:lnTo>
                  <a:pt x="439496" y="4737"/>
                </a:lnTo>
                <a:lnTo>
                  <a:pt x="460946" y="32118"/>
                </a:lnTo>
                <a:lnTo>
                  <a:pt x="461238" y="30759"/>
                </a:lnTo>
                <a:lnTo>
                  <a:pt x="440651" y="0"/>
                </a:lnTo>
                <a:close/>
              </a:path>
              <a:path w="1336675" h="2008504">
                <a:moveTo>
                  <a:pt x="886447" y="775220"/>
                </a:moveTo>
                <a:lnTo>
                  <a:pt x="925144" y="859269"/>
                </a:lnTo>
                <a:lnTo>
                  <a:pt x="933805" y="873264"/>
                </a:lnTo>
                <a:lnTo>
                  <a:pt x="910154" y="821766"/>
                </a:lnTo>
                <a:lnTo>
                  <a:pt x="897428" y="794510"/>
                </a:lnTo>
                <a:lnTo>
                  <a:pt x="891266" y="782415"/>
                </a:lnTo>
                <a:lnTo>
                  <a:pt x="887310" y="776401"/>
                </a:lnTo>
                <a:lnTo>
                  <a:pt x="886447" y="775220"/>
                </a:lnTo>
                <a:close/>
              </a:path>
              <a:path w="1336675" h="2008504">
                <a:moveTo>
                  <a:pt x="579627" y="203669"/>
                </a:moveTo>
                <a:lnTo>
                  <a:pt x="613285" y="261503"/>
                </a:lnTo>
                <a:lnTo>
                  <a:pt x="637829" y="304932"/>
                </a:lnTo>
                <a:lnTo>
                  <a:pt x="662841" y="350076"/>
                </a:lnTo>
                <a:lnTo>
                  <a:pt x="688159" y="396531"/>
                </a:lnTo>
                <a:lnTo>
                  <a:pt x="713624" y="443891"/>
                </a:lnTo>
                <a:lnTo>
                  <a:pt x="739074" y="491751"/>
                </a:lnTo>
                <a:lnTo>
                  <a:pt x="764350" y="539709"/>
                </a:lnTo>
                <a:lnTo>
                  <a:pt x="789290" y="587359"/>
                </a:lnTo>
                <a:lnTo>
                  <a:pt x="882484" y="766787"/>
                </a:lnTo>
                <a:lnTo>
                  <a:pt x="889190" y="776173"/>
                </a:lnTo>
                <a:lnTo>
                  <a:pt x="841704" y="680102"/>
                </a:lnTo>
                <a:lnTo>
                  <a:pt x="798444" y="594465"/>
                </a:lnTo>
                <a:lnTo>
                  <a:pt x="759332" y="518782"/>
                </a:lnTo>
                <a:lnTo>
                  <a:pt x="724293" y="452572"/>
                </a:lnTo>
                <a:lnTo>
                  <a:pt x="693250" y="395355"/>
                </a:lnTo>
                <a:lnTo>
                  <a:pt x="666128" y="346650"/>
                </a:lnTo>
                <a:lnTo>
                  <a:pt x="642849" y="305975"/>
                </a:lnTo>
                <a:lnTo>
                  <a:pt x="623338" y="272852"/>
                </a:lnTo>
                <a:lnTo>
                  <a:pt x="595314" y="227334"/>
                </a:lnTo>
                <a:lnTo>
                  <a:pt x="581445" y="206250"/>
                </a:lnTo>
                <a:lnTo>
                  <a:pt x="579627" y="203669"/>
                </a:lnTo>
                <a:close/>
              </a:path>
              <a:path w="1336675" h="2008504">
                <a:moveTo>
                  <a:pt x="46786" y="119367"/>
                </a:moveTo>
                <a:lnTo>
                  <a:pt x="0" y="123304"/>
                </a:lnTo>
                <a:lnTo>
                  <a:pt x="3776" y="131184"/>
                </a:lnTo>
                <a:lnTo>
                  <a:pt x="15049" y="154863"/>
                </a:lnTo>
                <a:lnTo>
                  <a:pt x="49072" y="152069"/>
                </a:lnTo>
                <a:lnTo>
                  <a:pt x="46786" y="119367"/>
                </a:lnTo>
                <a:close/>
              </a:path>
              <a:path w="1336675" h="2008504">
                <a:moveTo>
                  <a:pt x="313524" y="685672"/>
                </a:moveTo>
                <a:lnTo>
                  <a:pt x="339890" y="732993"/>
                </a:lnTo>
                <a:lnTo>
                  <a:pt x="343357" y="736003"/>
                </a:lnTo>
                <a:lnTo>
                  <a:pt x="339191" y="707783"/>
                </a:lnTo>
                <a:lnTo>
                  <a:pt x="313524" y="685672"/>
                </a:lnTo>
                <a:close/>
              </a:path>
              <a:path w="1336675" h="2008504">
                <a:moveTo>
                  <a:pt x="199478" y="590143"/>
                </a:moveTo>
                <a:lnTo>
                  <a:pt x="206155" y="607945"/>
                </a:lnTo>
                <a:lnTo>
                  <a:pt x="212775" y="625767"/>
                </a:lnTo>
                <a:lnTo>
                  <a:pt x="337819" y="731202"/>
                </a:lnTo>
                <a:lnTo>
                  <a:pt x="311429" y="683869"/>
                </a:lnTo>
                <a:lnTo>
                  <a:pt x="199478" y="590143"/>
                </a:lnTo>
                <a:close/>
              </a:path>
              <a:path w="1336675" h="2008504">
                <a:moveTo>
                  <a:pt x="933170" y="877138"/>
                </a:moveTo>
                <a:lnTo>
                  <a:pt x="942174" y="897356"/>
                </a:lnTo>
                <a:lnTo>
                  <a:pt x="940473" y="888974"/>
                </a:lnTo>
                <a:lnTo>
                  <a:pt x="933170" y="877138"/>
                </a:lnTo>
                <a:close/>
              </a:path>
              <a:path w="1336675" h="2008504">
                <a:moveTo>
                  <a:pt x="1233563" y="1782737"/>
                </a:moveTo>
                <a:lnTo>
                  <a:pt x="1251038" y="1837461"/>
                </a:lnTo>
                <a:lnTo>
                  <a:pt x="1251889" y="1839645"/>
                </a:lnTo>
                <a:lnTo>
                  <a:pt x="1253375" y="1842401"/>
                </a:lnTo>
                <a:lnTo>
                  <a:pt x="1254366" y="1844509"/>
                </a:lnTo>
                <a:lnTo>
                  <a:pt x="1252678" y="1836504"/>
                </a:lnTo>
                <a:lnTo>
                  <a:pt x="1251026" y="1828488"/>
                </a:lnTo>
                <a:lnTo>
                  <a:pt x="1249412" y="1820464"/>
                </a:lnTo>
                <a:lnTo>
                  <a:pt x="1247838" y="1812429"/>
                </a:lnTo>
                <a:lnTo>
                  <a:pt x="1233563" y="1782737"/>
                </a:lnTo>
                <a:close/>
              </a:path>
              <a:path w="1336675" h="2008504">
                <a:moveTo>
                  <a:pt x="1195514" y="1708988"/>
                </a:moveTo>
                <a:lnTo>
                  <a:pt x="1197088" y="1716145"/>
                </a:lnTo>
                <a:lnTo>
                  <a:pt x="1198495" y="1723342"/>
                </a:lnTo>
                <a:lnTo>
                  <a:pt x="1200222" y="1730458"/>
                </a:lnTo>
                <a:lnTo>
                  <a:pt x="1202753" y="1737372"/>
                </a:lnTo>
                <a:lnTo>
                  <a:pt x="1206519" y="1745611"/>
                </a:lnTo>
                <a:lnTo>
                  <a:pt x="1210257" y="1753863"/>
                </a:lnTo>
                <a:lnTo>
                  <a:pt x="1217675" y="1770392"/>
                </a:lnTo>
                <a:lnTo>
                  <a:pt x="1249768" y="1834807"/>
                </a:lnTo>
                <a:lnTo>
                  <a:pt x="1232255" y="1780082"/>
                </a:lnTo>
                <a:lnTo>
                  <a:pt x="1195514" y="1708988"/>
                </a:lnTo>
                <a:close/>
              </a:path>
              <a:path w="1336675" h="2008504">
                <a:moveTo>
                  <a:pt x="1201394" y="1736140"/>
                </a:moveTo>
                <a:lnTo>
                  <a:pt x="1201648" y="1737740"/>
                </a:lnTo>
                <a:lnTo>
                  <a:pt x="1201877" y="1739353"/>
                </a:lnTo>
                <a:lnTo>
                  <a:pt x="1202080" y="1740979"/>
                </a:lnTo>
                <a:lnTo>
                  <a:pt x="1212367" y="1760283"/>
                </a:lnTo>
                <a:lnTo>
                  <a:pt x="1207061" y="1748537"/>
                </a:lnTo>
                <a:lnTo>
                  <a:pt x="1201394" y="1736140"/>
                </a:lnTo>
                <a:close/>
              </a:path>
              <a:path w="1336675" h="2008504">
                <a:moveTo>
                  <a:pt x="1243370" y="1732191"/>
                </a:moveTo>
                <a:lnTo>
                  <a:pt x="1240535" y="1732191"/>
                </a:lnTo>
                <a:lnTo>
                  <a:pt x="1242098" y="1732343"/>
                </a:lnTo>
                <a:lnTo>
                  <a:pt x="1244168" y="1735074"/>
                </a:lnTo>
                <a:lnTo>
                  <a:pt x="1243370" y="1732191"/>
                </a:lnTo>
                <a:close/>
              </a:path>
              <a:path w="1336675" h="2008504">
                <a:moveTo>
                  <a:pt x="1220038" y="1660410"/>
                </a:moveTo>
                <a:lnTo>
                  <a:pt x="1240345" y="1732292"/>
                </a:lnTo>
                <a:lnTo>
                  <a:pt x="1240535" y="1732191"/>
                </a:lnTo>
                <a:lnTo>
                  <a:pt x="1243370" y="1732191"/>
                </a:lnTo>
                <a:lnTo>
                  <a:pt x="1241158" y="1724190"/>
                </a:lnTo>
                <a:lnTo>
                  <a:pt x="1220038" y="1660410"/>
                </a:lnTo>
                <a:close/>
              </a:path>
              <a:path w="1336675" h="2008504">
                <a:moveTo>
                  <a:pt x="1153413" y="1438897"/>
                </a:moveTo>
                <a:lnTo>
                  <a:pt x="1154620" y="1444599"/>
                </a:lnTo>
                <a:lnTo>
                  <a:pt x="1155801" y="1450314"/>
                </a:lnTo>
                <a:lnTo>
                  <a:pt x="1156944" y="1456029"/>
                </a:lnTo>
                <a:lnTo>
                  <a:pt x="1218577" y="1655381"/>
                </a:lnTo>
                <a:lnTo>
                  <a:pt x="1239761" y="1719199"/>
                </a:lnTo>
                <a:lnTo>
                  <a:pt x="1192666" y="1564468"/>
                </a:lnTo>
                <a:lnTo>
                  <a:pt x="1168039" y="1483864"/>
                </a:lnTo>
                <a:lnTo>
                  <a:pt x="1154048" y="1440535"/>
                </a:lnTo>
                <a:lnTo>
                  <a:pt x="1153413" y="1438897"/>
                </a:lnTo>
                <a:close/>
              </a:path>
              <a:path w="1336675" h="2008504">
                <a:moveTo>
                  <a:pt x="1164501" y="1653501"/>
                </a:moveTo>
                <a:lnTo>
                  <a:pt x="1168453" y="1670548"/>
                </a:lnTo>
                <a:lnTo>
                  <a:pt x="1172349" y="1687614"/>
                </a:lnTo>
                <a:lnTo>
                  <a:pt x="1173352" y="1689366"/>
                </a:lnTo>
                <a:lnTo>
                  <a:pt x="1171160" y="1680346"/>
                </a:lnTo>
                <a:lnTo>
                  <a:pt x="1169377" y="1672126"/>
                </a:lnTo>
                <a:lnTo>
                  <a:pt x="1167995" y="1664649"/>
                </a:lnTo>
                <a:lnTo>
                  <a:pt x="1167002" y="1657858"/>
                </a:lnTo>
                <a:lnTo>
                  <a:pt x="1164501" y="1653501"/>
                </a:lnTo>
                <a:close/>
              </a:path>
              <a:path w="1336675" h="2008504">
                <a:moveTo>
                  <a:pt x="917181" y="1296263"/>
                </a:moveTo>
                <a:lnTo>
                  <a:pt x="915136" y="1301394"/>
                </a:lnTo>
                <a:lnTo>
                  <a:pt x="913028" y="1306512"/>
                </a:lnTo>
                <a:lnTo>
                  <a:pt x="910869" y="1311592"/>
                </a:lnTo>
                <a:lnTo>
                  <a:pt x="938943" y="1348772"/>
                </a:lnTo>
                <a:lnTo>
                  <a:pt x="968074" y="1388405"/>
                </a:lnTo>
                <a:lnTo>
                  <a:pt x="997978" y="1430007"/>
                </a:lnTo>
                <a:lnTo>
                  <a:pt x="1027934" y="1472481"/>
                </a:lnTo>
                <a:lnTo>
                  <a:pt x="1057877" y="1515653"/>
                </a:lnTo>
                <a:lnTo>
                  <a:pt x="1087305" y="1558731"/>
                </a:lnTo>
                <a:lnTo>
                  <a:pt x="1115824" y="1601081"/>
                </a:lnTo>
                <a:lnTo>
                  <a:pt x="1143041" y="1642065"/>
                </a:lnTo>
                <a:lnTo>
                  <a:pt x="1168565" y="1681048"/>
                </a:lnTo>
                <a:lnTo>
                  <a:pt x="1164621" y="1663831"/>
                </a:lnTo>
                <a:lnTo>
                  <a:pt x="1133715" y="1604650"/>
                </a:lnTo>
                <a:lnTo>
                  <a:pt x="1104570" y="1560594"/>
                </a:lnTo>
                <a:lnTo>
                  <a:pt x="1073744" y="1515250"/>
                </a:lnTo>
                <a:lnTo>
                  <a:pt x="1041887" y="1469391"/>
                </a:lnTo>
                <a:lnTo>
                  <a:pt x="1009651" y="1423790"/>
                </a:lnTo>
                <a:lnTo>
                  <a:pt x="977687" y="1379219"/>
                </a:lnTo>
                <a:lnTo>
                  <a:pt x="946646" y="1336452"/>
                </a:lnTo>
                <a:lnTo>
                  <a:pt x="917181" y="1296263"/>
                </a:lnTo>
                <a:close/>
              </a:path>
              <a:path w="1336675" h="2008504">
                <a:moveTo>
                  <a:pt x="1152156" y="1432991"/>
                </a:moveTo>
                <a:lnTo>
                  <a:pt x="1153109" y="1437436"/>
                </a:lnTo>
                <a:lnTo>
                  <a:pt x="1156919" y="1447330"/>
                </a:lnTo>
                <a:lnTo>
                  <a:pt x="1152156" y="1432991"/>
                </a:lnTo>
                <a:close/>
              </a:path>
              <a:path w="1336675" h="2008504">
                <a:moveTo>
                  <a:pt x="1138529" y="1400835"/>
                </a:moveTo>
                <a:lnTo>
                  <a:pt x="1153401" y="1445260"/>
                </a:lnTo>
                <a:lnTo>
                  <a:pt x="1151587" y="1436736"/>
                </a:lnTo>
                <a:lnTo>
                  <a:pt x="1149510" y="1429462"/>
                </a:lnTo>
                <a:lnTo>
                  <a:pt x="1145844" y="1419447"/>
                </a:lnTo>
                <a:lnTo>
                  <a:pt x="1138529" y="1400835"/>
                </a:lnTo>
                <a:close/>
              </a:path>
              <a:path w="1336675" h="2008504">
                <a:moveTo>
                  <a:pt x="1012545" y="1062939"/>
                </a:moveTo>
                <a:lnTo>
                  <a:pt x="1136929" y="1396111"/>
                </a:lnTo>
                <a:lnTo>
                  <a:pt x="1140096" y="1404284"/>
                </a:lnTo>
                <a:lnTo>
                  <a:pt x="1150226" y="1430007"/>
                </a:lnTo>
                <a:lnTo>
                  <a:pt x="1149680" y="1427403"/>
                </a:lnTo>
                <a:lnTo>
                  <a:pt x="1148549" y="1422222"/>
                </a:lnTo>
                <a:lnTo>
                  <a:pt x="1022426" y="1081062"/>
                </a:lnTo>
                <a:lnTo>
                  <a:pt x="1012545" y="1062939"/>
                </a:lnTo>
                <a:close/>
              </a:path>
              <a:path w="1336675" h="2008504">
                <a:moveTo>
                  <a:pt x="865492" y="1233563"/>
                </a:moveTo>
                <a:lnTo>
                  <a:pt x="859281" y="1241755"/>
                </a:lnTo>
                <a:lnTo>
                  <a:pt x="880313" y="1274572"/>
                </a:lnTo>
                <a:lnTo>
                  <a:pt x="909421" y="1309827"/>
                </a:lnTo>
                <a:lnTo>
                  <a:pt x="915746" y="1294485"/>
                </a:lnTo>
                <a:lnTo>
                  <a:pt x="865492" y="1233563"/>
                </a:lnTo>
                <a:close/>
              </a:path>
              <a:path w="1336675" h="2008504">
                <a:moveTo>
                  <a:pt x="856373" y="1245514"/>
                </a:moveTo>
                <a:lnTo>
                  <a:pt x="856081" y="1245882"/>
                </a:lnTo>
                <a:lnTo>
                  <a:pt x="858304" y="1248486"/>
                </a:lnTo>
                <a:lnTo>
                  <a:pt x="856373" y="1245514"/>
                </a:lnTo>
                <a:close/>
              </a:path>
              <a:path w="1336675" h="2008504">
                <a:moveTo>
                  <a:pt x="696887" y="1046378"/>
                </a:moveTo>
                <a:lnTo>
                  <a:pt x="710161" y="1073740"/>
                </a:lnTo>
                <a:lnTo>
                  <a:pt x="720432" y="1095082"/>
                </a:lnTo>
                <a:lnTo>
                  <a:pt x="850684" y="1239583"/>
                </a:lnTo>
                <a:lnTo>
                  <a:pt x="823001" y="1194638"/>
                </a:lnTo>
                <a:lnTo>
                  <a:pt x="793635" y="1150886"/>
                </a:lnTo>
                <a:lnTo>
                  <a:pt x="696887" y="1046378"/>
                </a:lnTo>
                <a:close/>
              </a:path>
              <a:path w="1336675" h="2008504">
                <a:moveTo>
                  <a:pt x="816648" y="1176858"/>
                </a:moveTo>
                <a:lnTo>
                  <a:pt x="854621" y="1234554"/>
                </a:lnTo>
                <a:lnTo>
                  <a:pt x="860170" y="1227277"/>
                </a:lnTo>
                <a:lnTo>
                  <a:pt x="816648" y="1176858"/>
                </a:lnTo>
                <a:close/>
              </a:path>
              <a:path w="1336675" h="2008504">
                <a:moveTo>
                  <a:pt x="688860" y="1038021"/>
                </a:moveTo>
                <a:lnTo>
                  <a:pt x="688111" y="1061237"/>
                </a:lnTo>
                <a:lnTo>
                  <a:pt x="714425" y="1088745"/>
                </a:lnTo>
                <a:lnTo>
                  <a:pt x="708556" y="1076551"/>
                </a:lnTo>
                <a:lnTo>
                  <a:pt x="702664" y="1064369"/>
                </a:lnTo>
                <a:lnTo>
                  <a:pt x="690816" y="1040041"/>
                </a:lnTo>
                <a:lnTo>
                  <a:pt x="688860" y="1038021"/>
                </a:lnTo>
                <a:close/>
              </a:path>
              <a:path w="1336675" h="2008504">
                <a:moveTo>
                  <a:pt x="944143" y="896442"/>
                </a:moveTo>
                <a:lnTo>
                  <a:pt x="946162" y="906386"/>
                </a:lnTo>
                <a:lnTo>
                  <a:pt x="1011173" y="1059599"/>
                </a:lnTo>
                <a:lnTo>
                  <a:pt x="1021079" y="1077722"/>
                </a:lnTo>
                <a:lnTo>
                  <a:pt x="944143" y="896442"/>
                </a:lnTo>
                <a:close/>
              </a:path>
              <a:path w="1336675" h="2008504">
                <a:moveTo>
                  <a:pt x="400519" y="761631"/>
                </a:moveTo>
                <a:lnTo>
                  <a:pt x="405866" y="774676"/>
                </a:lnTo>
                <a:lnTo>
                  <a:pt x="416229" y="800188"/>
                </a:lnTo>
                <a:lnTo>
                  <a:pt x="452005" y="832485"/>
                </a:lnTo>
                <a:lnTo>
                  <a:pt x="469023" y="823594"/>
                </a:lnTo>
                <a:lnTo>
                  <a:pt x="400519" y="761631"/>
                </a:lnTo>
                <a:close/>
              </a:path>
              <a:path w="1336675" h="2008504">
                <a:moveTo>
                  <a:pt x="344081" y="712025"/>
                </a:moveTo>
                <a:lnTo>
                  <a:pt x="345142" y="719076"/>
                </a:lnTo>
                <a:lnTo>
                  <a:pt x="348259" y="740244"/>
                </a:lnTo>
                <a:lnTo>
                  <a:pt x="414197" y="798372"/>
                </a:lnTo>
                <a:lnTo>
                  <a:pt x="398487" y="759828"/>
                </a:lnTo>
                <a:lnTo>
                  <a:pt x="344081" y="712025"/>
                </a:lnTo>
                <a:close/>
              </a:path>
              <a:path w="1336675" h="2008504">
                <a:moveTo>
                  <a:pt x="479805" y="833526"/>
                </a:moveTo>
                <a:lnTo>
                  <a:pt x="462927" y="842441"/>
                </a:lnTo>
                <a:lnTo>
                  <a:pt x="540359" y="914679"/>
                </a:lnTo>
                <a:lnTo>
                  <a:pt x="563727" y="913866"/>
                </a:lnTo>
                <a:lnTo>
                  <a:pt x="562330" y="911428"/>
                </a:lnTo>
                <a:lnTo>
                  <a:pt x="479805" y="833526"/>
                </a:lnTo>
                <a:close/>
              </a:path>
              <a:path w="1336675" h="2008504">
                <a:moveTo>
                  <a:pt x="571309" y="920089"/>
                </a:moveTo>
                <a:lnTo>
                  <a:pt x="572706" y="925703"/>
                </a:lnTo>
                <a:lnTo>
                  <a:pt x="573811" y="929805"/>
                </a:lnTo>
                <a:lnTo>
                  <a:pt x="594893" y="967333"/>
                </a:lnTo>
                <a:lnTo>
                  <a:pt x="679068" y="1051902"/>
                </a:lnTo>
                <a:lnTo>
                  <a:pt x="679881" y="1028700"/>
                </a:lnTo>
                <a:lnTo>
                  <a:pt x="571309" y="920089"/>
                </a:lnTo>
                <a:close/>
              </a:path>
              <a:path w="1336675" h="2008504">
                <a:moveTo>
                  <a:pt x="574674" y="933170"/>
                </a:moveTo>
                <a:lnTo>
                  <a:pt x="579526" y="952347"/>
                </a:lnTo>
                <a:lnTo>
                  <a:pt x="592607" y="965111"/>
                </a:lnTo>
                <a:lnTo>
                  <a:pt x="574674" y="933170"/>
                </a:lnTo>
                <a:close/>
              </a:path>
              <a:path w="1336675" h="2008504">
                <a:moveTo>
                  <a:pt x="565416" y="917105"/>
                </a:moveTo>
                <a:lnTo>
                  <a:pt x="543699" y="917867"/>
                </a:lnTo>
                <a:lnTo>
                  <a:pt x="572706" y="945730"/>
                </a:lnTo>
                <a:lnTo>
                  <a:pt x="565416" y="917105"/>
                </a:lnTo>
                <a:close/>
              </a:path>
              <a:path w="1336675" h="2008504">
                <a:moveTo>
                  <a:pt x="1318425" y="1945449"/>
                </a:moveTo>
                <a:lnTo>
                  <a:pt x="1328915" y="1985810"/>
                </a:lnTo>
                <a:lnTo>
                  <a:pt x="1336509" y="2007971"/>
                </a:lnTo>
                <a:lnTo>
                  <a:pt x="1328650" y="1975015"/>
                </a:lnTo>
                <a:lnTo>
                  <a:pt x="1327975" y="1975015"/>
                </a:lnTo>
                <a:lnTo>
                  <a:pt x="1327137" y="1972437"/>
                </a:lnTo>
                <a:lnTo>
                  <a:pt x="1325234" y="1965058"/>
                </a:lnTo>
                <a:lnTo>
                  <a:pt x="1322844" y="1955622"/>
                </a:lnTo>
                <a:lnTo>
                  <a:pt x="1318425" y="1945449"/>
                </a:lnTo>
                <a:close/>
              </a:path>
              <a:path w="1336675" h="2008504">
                <a:moveTo>
                  <a:pt x="1310944" y="1931657"/>
                </a:moveTo>
                <a:lnTo>
                  <a:pt x="1314546" y="1948607"/>
                </a:lnTo>
                <a:lnTo>
                  <a:pt x="1318082" y="1965566"/>
                </a:lnTo>
                <a:lnTo>
                  <a:pt x="1328699" y="1985340"/>
                </a:lnTo>
                <a:lnTo>
                  <a:pt x="1323463" y="1965058"/>
                </a:lnTo>
                <a:lnTo>
                  <a:pt x="1318196" y="1944979"/>
                </a:lnTo>
                <a:lnTo>
                  <a:pt x="1310944" y="1931657"/>
                </a:lnTo>
                <a:close/>
              </a:path>
              <a:path w="1336675" h="2008504">
                <a:moveTo>
                  <a:pt x="1325321" y="1962594"/>
                </a:moveTo>
                <a:lnTo>
                  <a:pt x="1327784" y="1973084"/>
                </a:lnTo>
                <a:lnTo>
                  <a:pt x="1327975" y="1975015"/>
                </a:lnTo>
                <a:lnTo>
                  <a:pt x="1328650" y="1975015"/>
                </a:lnTo>
                <a:lnTo>
                  <a:pt x="1327645" y="1970798"/>
                </a:lnTo>
                <a:lnTo>
                  <a:pt x="1325321" y="1962594"/>
                </a:lnTo>
                <a:close/>
              </a:path>
              <a:path w="1336675" h="2008504">
                <a:moveTo>
                  <a:pt x="1304201" y="1921192"/>
                </a:moveTo>
                <a:lnTo>
                  <a:pt x="1306752" y="1931657"/>
                </a:lnTo>
                <a:lnTo>
                  <a:pt x="1308607" y="1939377"/>
                </a:lnTo>
                <a:lnTo>
                  <a:pt x="1310784" y="1948607"/>
                </a:lnTo>
                <a:lnTo>
                  <a:pt x="1312862" y="1957590"/>
                </a:lnTo>
                <a:lnTo>
                  <a:pt x="1317764" y="1965058"/>
                </a:lnTo>
                <a:lnTo>
                  <a:pt x="1310639" y="1931162"/>
                </a:lnTo>
                <a:lnTo>
                  <a:pt x="1304201" y="1921192"/>
                </a:lnTo>
                <a:close/>
              </a:path>
            </a:pathLst>
          </a:custGeom>
          <a:solidFill>
            <a:srgbClr val="9B9B9B">
              <a:alpha val="4916"/>
            </a:srgbClr>
          </a:solidFill>
        </p:spPr>
        <p:txBody>
          <a:bodyPr wrap="square" lIns="0" tIns="0" rIns="0" bIns="0" rtlCol="0"/>
          <a:lstStyle/>
          <a:p>
            <a:endParaRPr/>
          </a:p>
        </p:txBody>
      </p:sp>
      <p:sp>
        <p:nvSpPr>
          <p:cNvPr id="15" name="object 15"/>
          <p:cNvSpPr/>
          <p:nvPr/>
        </p:nvSpPr>
        <p:spPr>
          <a:xfrm>
            <a:off x="11653433" y="5172949"/>
            <a:ext cx="481965" cy="1388745"/>
          </a:xfrm>
          <a:custGeom>
            <a:avLst/>
            <a:gdLst/>
            <a:ahLst/>
            <a:cxnLst/>
            <a:rect l="l" t="t" r="r" b="b"/>
            <a:pathLst>
              <a:path w="481965" h="1388745">
                <a:moveTo>
                  <a:pt x="453732" y="133273"/>
                </a:moveTo>
                <a:lnTo>
                  <a:pt x="429018" y="257517"/>
                </a:lnTo>
                <a:lnTo>
                  <a:pt x="443382" y="257263"/>
                </a:lnTo>
                <a:lnTo>
                  <a:pt x="459358" y="175398"/>
                </a:lnTo>
                <a:lnTo>
                  <a:pt x="456310" y="174650"/>
                </a:lnTo>
                <a:lnTo>
                  <a:pt x="454304" y="173761"/>
                </a:lnTo>
                <a:lnTo>
                  <a:pt x="453275" y="167119"/>
                </a:lnTo>
                <a:lnTo>
                  <a:pt x="452856" y="157391"/>
                </a:lnTo>
                <a:lnTo>
                  <a:pt x="453643" y="151828"/>
                </a:lnTo>
                <a:lnTo>
                  <a:pt x="458066" y="151828"/>
                </a:lnTo>
                <a:lnTo>
                  <a:pt x="453732" y="133273"/>
                </a:lnTo>
                <a:close/>
              </a:path>
              <a:path w="481965" h="1388745">
                <a:moveTo>
                  <a:pt x="459831" y="172974"/>
                </a:moveTo>
                <a:lnTo>
                  <a:pt x="459358" y="175398"/>
                </a:lnTo>
                <a:lnTo>
                  <a:pt x="459930" y="175539"/>
                </a:lnTo>
                <a:lnTo>
                  <a:pt x="459831" y="172974"/>
                </a:lnTo>
                <a:close/>
              </a:path>
              <a:path w="481965" h="1388745">
                <a:moveTo>
                  <a:pt x="458066" y="151828"/>
                </a:moveTo>
                <a:lnTo>
                  <a:pt x="453643" y="151828"/>
                </a:lnTo>
                <a:lnTo>
                  <a:pt x="455612" y="152311"/>
                </a:lnTo>
                <a:lnTo>
                  <a:pt x="456044" y="152603"/>
                </a:lnTo>
                <a:lnTo>
                  <a:pt x="456336" y="152920"/>
                </a:lnTo>
                <a:lnTo>
                  <a:pt x="459244" y="157721"/>
                </a:lnTo>
                <a:lnTo>
                  <a:pt x="459831" y="172974"/>
                </a:lnTo>
                <a:lnTo>
                  <a:pt x="461276" y="165569"/>
                </a:lnTo>
                <a:lnTo>
                  <a:pt x="458066" y="151828"/>
                </a:lnTo>
                <a:close/>
              </a:path>
              <a:path w="481965" h="1388745">
                <a:moveTo>
                  <a:pt x="463219" y="77635"/>
                </a:moveTo>
                <a:lnTo>
                  <a:pt x="454075" y="131356"/>
                </a:lnTo>
                <a:lnTo>
                  <a:pt x="461619" y="163639"/>
                </a:lnTo>
                <a:lnTo>
                  <a:pt x="474103" y="89522"/>
                </a:lnTo>
                <a:lnTo>
                  <a:pt x="463219" y="77635"/>
                </a:lnTo>
                <a:close/>
              </a:path>
              <a:path w="481965" h="1388745">
                <a:moveTo>
                  <a:pt x="474827" y="0"/>
                </a:moveTo>
                <a:lnTo>
                  <a:pt x="463626" y="75082"/>
                </a:lnTo>
                <a:lnTo>
                  <a:pt x="474510" y="86969"/>
                </a:lnTo>
                <a:lnTo>
                  <a:pt x="481863" y="37388"/>
                </a:lnTo>
                <a:lnTo>
                  <a:pt x="474827" y="0"/>
                </a:lnTo>
                <a:close/>
              </a:path>
              <a:path w="481965" h="1388745">
                <a:moveTo>
                  <a:pt x="442785" y="260070"/>
                </a:moveTo>
                <a:lnTo>
                  <a:pt x="428396" y="260350"/>
                </a:lnTo>
                <a:lnTo>
                  <a:pt x="426084" y="270827"/>
                </a:lnTo>
                <a:lnTo>
                  <a:pt x="442226" y="262737"/>
                </a:lnTo>
                <a:lnTo>
                  <a:pt x="442785" y="260070"/>
                </a:lnTo>
                <a:close/>
              </a:path>
              <a:path w="481965" h="1388745">
                <a:moveTo>
                  <a:pt x="420687" y="294690"/>
                </a:moveTo>
                <a:lnTo>
                  <a:pt x="415620" y="316395"/>
                </a:lnTo>
                <a:lnTo>
                  <a:pt x="430123" y="317804"/>
                </a:lnTo>
                <a:lnTo>
                  <a:pt x="430402" y="316585"/>
                </a:lnTo>
                <a:lnTo>
                  <a:pt x="431507" y="314896"/>
                </a:lnTo>
                <a:lnTo>
                  <a:pt x="429691" y="310362"/>
                </a:lnTo>
                <a:lnTo>
                  <a:pt x="427608" y="307378"/>
                </a:lnTo>
                <a:lnTo>
                  <a:pt x="420687" y="294690"/>
                </a:lnTo>
                <a:close/>
              </a:path>
              <a:path w="481965" h="1388745">
                <a:moveTo>
                  <a:pt x="437400" y="285229"/>
                </a:moveTo>
                <a:lnTo>
                  <a:pt x="421805" y="292912"/>
                </a:lnTo>
                <a:lnTo>
                  <a:pt x="425526" y="299694"/>
                </a:lnTo>
                <a:lnTo>
                  <a:pt x="431660" y="311035"/>
                </a:lnTo>
                <a:lnTo>
                  <a:pt x="437400" y="285229"/>
                </a:lnTo>
                <a:close/>
              </a:path>
              <a:path w="481965" h="1388745">
                <a:moveTo>
                  <a:pt x="373900" y="475780"/>
                </a:moveTo>
                <a:lnTo>
                  <a:pt x="369570" y="488626"/>
                </a:lnTo>
                <a:lnTo>
                  <a:pt x="364731" y="502510"/>
                </a:lnTo>
                <a:lnTo>
                  <a:pt x="361006" y="516513"/>
                </a:lnTo>
                <a:lnTo>
                  <a:pt x="360019" y="529717"/>
                </a:lnTo>
                <a:lnTo>
                  <a:pt x="361445" y="549492"/>
                </a:lnTo>
                <a:lnTo>
                  <a:pt x="362813" y="569277"/>
                </a:lnTo>
                <a:lnTo>
                  <a:pt x="367537" y="554840"/>
                </a:lnTo>
                <a:lnTo>
                  <a:pt x="372867" y="539332"/>
                </a:lnTo>
                <a:lnTo>
                  <a:pt x="377656" y="523712"/>
                </a:lnTo>
                <a:lnTo>
                  <a:pt x="380758" y="508939"/>
                </a:lnTo>
                <a:lnTo>
                  <a:pt x="381136" y="506097"/>
                </a:lnTo>
                <a:lnTo>
                  <a:pt x="379941" y="500320"/>
                </a:lnTo>
                <a:lnTo>
                  <a:pt x="378498" y="497890"/>
                </a:lnTo>
                <a:lnTo>
                  <a:pt x="377367" y="492379"/>
                </a:lnTo>
                <a:lnTo>
                  <a:pt x="373900" y="475780"/>
                </a:lnTo>
                <a:close/>
              </a:path>
              <a:path w="481965" h="1388745">
                <a:moveTo>
                  <a:pt x="384581" y="437692"/>
                </a:moveTo>
                <a:lnTo>
                  <a:pt x="374459" y="473824"/>
                </a:lnTo>
                <a:lnTo>
                  <a:pt x="379941" y="500320"/>
                </a:lnTo>
                <a:lnTo>
                  <a:pt x="381546" y="503021"/>
                </a:lnTo>
                <a:lnTo>
                  <a:pt x="381136" y="506097"/>
                </a:lnTo>
                <a:lnTo>
                  <a:pt x="381317" y="506971"/>
                </a:lnTo>
                <a:lnTo>
                  <a:pt x="384772" y="496224"/>
                </a:lnTo>
                <a:lnTo>
                  <a:pt x="388742" y="484684"/>
                </a:lnTo>
                <a:lnTo>
                  <a:pt x="392152" y="473050"/>
                </a:lnTo>
                <a:lnTo>
                  <a:pt x="393928" y="462026"/>
                </a:lnTo>
                <a:lnTo>
                  <a:pt x="394030" y="460184"/>
                </a:lnTo>
                <a:lnTo>
                  <a:pt x="392734" y="458876"/>
                </a:lnTo>
                <a:lnTo>
                  <a:pt x="391350" y="455244"/>
                </a:lnTo>
                <a:lnTo>
                  <a:pt x="384581" y="437692"/>
                </a:lnTo>
                <a:close/>
              </a:path>
              <a:path w="481965" h="1388745">
                <a:moveTo>
                  <a:pt x="379941" y="500320"/>
                </a:moveTo>
                <a:lnTo>
                  <a:pt x="381136" y="506097"/>
                </a:lnTo>
                <a:lnTo>
                  <a:pt x="381546" y="503021"/>
                </a:lnTo>
                <a:lnTo>
                  <a:pt x="379941" y="500320"/>
                </a:lnTo>
                <a:close/>
              </a:path>
              <a:path w="481965" h="1388745">
                <a:moveTo>
                  <a:pt x="396405" y="393585"/>
                </a:moveTo>
                <a:lnTo>
                  <a:pt x="387451" y="427202"/>
                </a:lnTo>
                <a:lnTo>
                  <a:pt x="396773" y="451523"/>
                </a:lnTo>
                <a:lnTo>
                  <a:pt x="399077" y="444181"/>
                </a:lnTo>
                <a:lnTo>
                  <a:pt x="401759" y="436294"/>
                </a:lnTo>
                <a:lnTo>
                  <a:pt x="403986" y="428346"/>
                </a:lnTo>
                <a:lnTo>
                  <a:pt x="404926" y="420827"/>
                </a:lnTo>
                <a:lnTo>
                  <a:pt x="404926" y="418363"/>
                </a:lnTo>
                <a:lnTo>
                  <a:pt x="403542" y="416331"/>
                </a:lnTo>
                <a:lnTo>
                  <a:pt x="399478" y="403313"/>
                </a:lnTo>
                <a:lnTo>
                  <a:pt x="396405" y="393585"/>
                </a:lnTo>
                <a:close/>
              </a:path>
              <a:path w="481965" h="1388745">
                <a:moveTo>
                  <a:pt x="412216" y="330593"/>
                </a:moveTo>
                <a:lnTo>
                  <a:pt x="407549" y="344942"/>
                </a:lnTo>
                <a:lnTo>
                  <a:pt x="402016" y="360508"/>
                </a:lnTo>
                <a:lnTo>
                  <a:pt x="398348" y="376017"/>
                </a:lnTo>
                <a:lnTo>
                  <a:pt x="399275" y="390194"/>
                </a:lnTo>
                <a:lnTo>
                  <a:pt x="401777" y="398106"/>
                </a:lnTo>
                <a:lnTo>
                  <a:pt x="404253" y="406031"/>
                </a:lnTo>
                <a:lnTo>
                  <a:pt x="406704" y="413969"/>
                </a:lnTo>
                <a:lnTo>
                  <a:pt x="426846" y="332016"/>
                </a:lnTo>
                <a:lnTo>
                  <a:pt x="412216" y="330593"/>
                </a:lnTo>
                <a:close/>
              </a:path>
              <a:path w="481965" h="1388745">
                <a:moveTo>
                  <a:pt x="355866" y="536714"/>
                </a:moveTo>
                <a:lnTo>
                  <a:pt x="323507" y="637438"/>
                </a:lnTo>
                <a:lnTo>
                  <a:pt x="317449" y="707580"/>
                </a:lnTo>
                <a:lnTo>
                  <a:pt x="358990" y="581685"/>
                </a:lnTo>
                <a:lnTo>
                  <a:pt x="355866" y="536714"/>
                </a:lnTo>
                <a:close/>
              </a:path>
              <a:path w="481965" h="1388745">
                <a:moveTo>
                  <a:pt x="275755" y="771131"/>
                </a:moveTo>
                <a:lnTo>
                  <a:pt x="256133" y="822032"/>
                </a:lnTo>
                <a:lnTo>
                  <a:pt x="271640" y="831913"/>
                </a:lnTo>
                <a:lnTo>
                  <a:pt x="275517" y="823076"/>
                </a:lnTo>
                <a:lnTo>
                  <a:pt x="279971" y="813614"/>
                </a:lnTo>
                <a:lnTo>
                  <a:pt x="283806" y="804011"/>
                </a:lnTo>
                <a:lnTo>
                  <a:pt x="285826" y="794753"/>
                </a:lnTo>
                <a:lnTo>
                  <a:pt x="285965" y="792873"/>
                </a:lnTo>
                <a:lnTo>
                  <a:pt x="284518" y="791667"/>
                </a:lnTo>
                <a:lnTo>
                  <a:pt x="275755" y="771131"/>
                </a:lnTo>
                <a:close/>
              </a:path>
              <a:path w="481965" h="1388745">
                <a:moveTo>
                  <a:pt x="317055" y="656437"/>
                </a:moveTo>
                <a:lnTo>
                  <a:pt x="303737" y="684112"/>
                </a:lnTo>
                <a:lnTo>
                  <a:pt x="287515" y="714133"/>
                </a:lnTo>
                <a:lnTo>
                  <a:pt x="276293" y="744002"/>
                </a:lnTo>
                <a:lnTo>
                  <a:pt x="277977" y="771220"/>
                </a:lnTo>
                <a:lnTo>
                  <a:pt x="280962" y="778154"/>
                </a:lnTo>
                <a:lnTo>
                  <a:pt x="286842" y="792048"/>
                </a:lnTo>
                <a:lnTo>
                  <a:pt x="310743" y="726592"/>
                </a:lnTo>
                <a:lnTo>
                  <a:pt x="317055" y="656437"/>
                </a:lnTo>
                <a:close/>
              </a:path>
              <a:path w="481965" h="1388745">
                <a:moveTo>
                  <a:pt x="39573" y="1288389"/>
                </a:moveTo>
                <a:lnTo>
                  <a:pt x="0" y="1360347"/>
                </a:lnTo>
                <a:lnTo>
                  <a:pt x="8623" y="1388211"/>
                </a:lnTo>
                <a:lnTo>
                  <a:pt x="50711" y="1311605"/>
                </a:lnTo>
                <a:lnTo>
                  <a:pt x="39573" y="1288389"/>
                </a:lnTo>
                <a:close/>
              </a:path>
              <a:path w="481965" h="1388745">
                <a:moveTo>
                  <a:pt x="156527" y="1054404"/>
                </a:moveTo>
                <a:lnTo>
                  <a:pt x="43319" y="1281404"/>
                </a:lnTo>
                <a:lnTo>
                  <a:pt x="48005" y="1291132"/>
                </a:lnTo>
                <a:lnTo>
                  <a:pt x="54444" y="1304632"/>
                </a:lnTo>
                <a:lnTo>
                  <a:pt x="78018" y="1259148"/>
                </a:lnTo>
                <a:lnTo>
                  <a:pt x="103765" y="1210273"/>
                </a:lnTo>
                <a:lnTo>
                  <a:pt x="128750" y="1161048"/>
                </a:lnTo>
                <a:lnTo>
                  <a:pt x="150037" y="1114513"/>
                </a:lnTo>
                <a:lnTo>
                  <a:pt x="151568" y="1100786"/>
                </a:lnTo>
                <a:lnTo>
                  <a:pt x="153359" y="1084333"/>
                </a:lnTo>
                <a:lnTo>
                  <a:pt x="155727" y="1062113"/>
                </a:lnTo>
                <a:lnTo>
                  <a:pt x="156527" y="1054404"/>
                </a:lnTo>
                <a:close/>
              </a:path>
              <a:path w="481965" h="1388745">
                <a:moveTo>
                  <a:pt x="209016" y="984427"/>
                </a:moveTo>
                <a:lnTo>
                  <a:pt x="185610" y="990358"/>
                </a:lnTo>
                <a:lnTo>
                  <a:pt x="161416" y="1043813"/>
                </a:lnTo>
                <a:lnTo>
                  <a:pt x="155028" y="1103909"/>
                </a:lnTo>
                <a:lnTo>
                  <a:pt x="209016" y="984427"/>
                </a:lnTo>
                <a:close/>
              </a:path>
              <a:path w="481965" h="1388745">
                <a:moveTo>
                  <a:pt x="235140" y="874331"/>
                </a:moveTo>
                <a:lnTo>
                  <a:pt x="187197" y="986777"/>
                </a:lnTo>
                <a:lnTo>
                  <a:pt x="210553" y="980871"/>
                </a:lnTo>
                <a:lnTo>
                  <a:pt x="248462" y="890397"/>
                </a:lnTo>
                <a:lnTo>
                  <a:pt x="235140" y="874331"/>
                </a:lnTo>
                <a:close/>
              </a:path>
            </a:pathLst>
          </a:custGeom>
          <a:solidFill>
            <a:srgbClr val="9B9B9B">
              <a:alpha val="4916"/>
            </a:srgbClr>
          </a:solidFill>
        </p:spPr>
        <p:txBody>
          <a:bodyPr wrap="square" lIns="0" tIns="0" rIns="0" bIns="0" rtlCol="0"/>
          <a:lstStyle/>
          <a:p>
            <a:endParaRPr/>
          </a:p>
        </p:txBody>
      </p:sp>
      <p:sp>
        <p:nvSpPr>
          <p:cNvPr id="16" name="object 16"/>
          <p:cNvSpPr/>
          <p:nvPr/>
        </p:nvSpPr>
        <p:spPr>
          <a:xfrm>
            <a:off x="159893" y="5308065"/>
            <a:ext cx="4333240" cy="2292985"/>
          </a:xfrm>
          <a:custGeom>
            <a:avLst/>
            <a:gdLst/>
            <a:ahLst/>
            <a:cxnLst/>
            <a:rect l="l" t="t" r="r" b="b"/>
            <a:pathLst>
              <a:path w="4333240" h="2292984">
                <a:moveTo>
                  <a:pt x="1079" y="193344"/>
                </a:moveTo>
                <a:lnTo>
                  <a:pt x="977" y="198501"/>
                </a:lnTo>
                <a:lnTo>
                  <a:pt x="419" y="249631"/>
                </a:lnTo>
                <a:lnTo>
                  <a:pt x="558" y="276034"/>
                </a:lnTo>
                <a:lnTo>
                  <a:pt x="1079" y="193344"/>
                </a:lnTo>
                <a:close/>
              </a:path>
              <a:path w="4333240" h="2292984">
                <a:moveTo>
                  <a:pt x="2082" y="345198"/>
                </a:moveTo>
                <a:lnTo>
                  <a:pt x="685" y="298932"/>
                </a:lnTo>
                <a:lnTo>
                  <a:pt x="558" y="276034"/>
                </a:lnTo>
                <a:lnTo>
                  <a:pt x="0" y="364756"/>
                </a:lnTo>
                <a:lnTo>
                  <a:pt x="2082" y="345198"/>
                </a:lnTo>
                <a:close/>
              </a:path>
              <a:path w="4333240" h="2292984">
                <a:moveTo>
                  <a:pt x="5334" y="0"/>
                </a:moveTo>
                <a:lnTo>
                  <a:pt x="1955" y="53111"/>
                </a:lnTo>
                <a:lnTo>
                  <a:pt x="1079" y="193344"/>
                </a:lnTo>
                <a:lnTo>
                  <a:pt x="2044" y="146761"/>
                </a:lnTo>
                <a:lnTo>
                  <a:pt x="3340" y="95618"/>
                </a:lnTo>
                <a:lnTo>
                  <a:pt x="4533" y="46291"/>
                </a:lnTo>
                <a:lnTo>
                  <a:pt x="5334" y="0"/>
                </a:lnTo>
                <a:close/>
              </a:path>
              <a:path w="4333240" h="2292984">
                <a:moveTo>
                  <a:pt x="52946" y="1161300"/>
                </a:moveTo>
                <a:lnTo>
                  <a:pt x="40703" y="1103998"/>
                </a:lnTo>
                <a:lnTo>
                  <a:pt x="22936" y="1030478"/>
                </a:lnTo>
                <a:lnTo>
                  <a:pt x="27038" y="1069276"/>
                </a:lnTo>
                <a:lnTo>
                  <a:pt x="52946" y="1161300"/>
                </a:lnTo>
                <a:close/>
              </a:path>
              <a:path w="4333240" h="2292984">
                <a:moveTo>
                  <a:pt x="128625" y="1418894"/>
                </a:moveTo>
                <a:lnTo>
                  <a:pt x="117094" y="1385874"/>
                </a:lnTo>
                <a:lnTo>
                  <a:pt x="105575" y="1404467"/>
                </a:lnTo>
                <a:lnTo>
                  <a:pt x="96050" y="1426248"/>
                </a:lnTo>
                <a:lnTo>
                  <a:pt x="88912" y="1449031"/>
                </a:lnTo>
                <a:lnTo>
                  <a:pt x="84531" y="1470583"/>
                </a:lnTo>
                <a:lnTo>
                  <a:pt x="91376" y="1508391"/>
                </a:lnTo>
                <a:lnTo>
                  <a:pt x="95681" y="1485493"/>
                </a:lnTo>
                <a:lnTo>
                  <a:pt x="104394" y="1461604"/>
                </a:lnTo>
                <a:lnTo>
                  <a:pt x="115912" y="1438744"/>
                </a:lnTo>
                <a:lnTo>
                  <a:pt x="128625" y="1418894"/>
                </a:lnTo>
                <a:close/>
              </a:path>
              <a:path w="4333240" h="2292984">
                <a:moveTo>
                  <a:pt x="163766" y="1206436"/>
                </a:moveTo>
                <a:lnTo>
                  <a:pt x="145516" y="1144333"/>
                </a:lnTo>
                <a:lnTo>
                  <a:pt x="129260" y="1088275"/>
                </a:lnTo>
                <a:lnTo>
                  <a:pt x="114846" y="1037361"/>
                </a:lnTo>
                <a:lnTo>
                  <a:pt x="102069" y="990688"/>
                </a:lnTo>
                <a:lnTo>
                  <a:pt x="90754" y="947356"/>
                </a:lnTo>
                <a:lnTo>
                  <a:pt x="80721" y="906462"/>
                </a:lnTo>
                <a:lnTo>
                  <a:pt x="71793" y="867105"/>
                </a:lnTo>
                <a:lnTo>
                  <a:pt x="63779" y="828370"/>
                </a:lnTo>
                <a:lnTo>
                  <a:pt x="56502" y="789368"/>
                </a:lnTo>
                <a:lnTo>
                  <a:pt x="49771" y="749198"/>
                </a:lnTo>
                <a:lnTo>
                  <a:pt x="43408" y="706945"/>
                </a:lnTo>
                <a:lnTo>
                  <a:pt x="37236" y="661708"/>
                </a:lnTo>
                <a:lnTo>
                  <a:pt x="31076" y="612597"/>
                </a:lnTo>
                <a:lnTo>
                  <a:pt x="24726" y="558698"/>
                </a:lnTo>
                <a:lnTo>
                  <a:pt x="17907" y="498043"/>
                </a:lnTo>
                <a:lnTo>
                  <a:pt x="10782" y="432930"/>
                </a:lnTo>
                <a:lnTo>
                  <a:pt x="2806" y="359244"/>
                </a:lnTo>
                <a:lnTo>
                  <a:pt x="673" y="378777"/>
                </a:lnTo>
                <a:lnTo>
                  <a:pt x="5918" y="441464"/>
                </a:lnTo>
                <a:lnTo>
                  <a:pt x="10985" y="499110"/>
                </a:lnTo>
                <a:lnTo>
                  <a:pt x="15748" y="549427"/>
                </a:lnTo>
                <a:lnTo>
                  <a:pt x="20662" y="596531"/>
                </a:lnTo>
                <a:lnTo>
                  <a:pt x="25781" y="640257"/>
                </a:lnTo>
                <a:lnTo>
                  <a:pt x="31280" y="681520"/>
                </a:lnTo>
                <a:lnTo>
                  <a:pt x="37312" y="721245"/>
                </a:lnTo>
                <a:lnTo>
                  <a:pt x="44030" y="760323"/>
                </a:lnTo>
                <a:lnTo>
                  <a:pt x="51612" y="799668"/>
                </a:lnTo>
                <a:lnTo>
                  <a:pt x="60210" y="840206"/>
                </a:lnTo>
                <a:lnTo>
                  <a:pt x="70002" y="882827"/>
                </a:lnTo>
                <a:lnTo>
                  <a:pt x="81127" y="928458"/>
                </a:lnTo>
                <a:lnTo>
                  <a:pt x="93751" y="978014"/>
                </a:lnTo>
                <a:lnTo>
                  <a:pt x="108038" y="1032383"/>
                </a:lnTo>
                <a:lnTo>
                  <a:pt x="124155" y="1092504"/>
                </a:lnTo>
                <a:lnTo>
                  <a:pt x="142265" y="1159256"/>
                </a:lnTo>
                <a:lnTo>
                  <a:pt x="162509" y="1233576"/>
                </a:lnTo>
                <a:lnTo>
                  <a:pt x="162687" y="1225499"/>
                </a:lnTo>
                <a:lnTo>
                  <a:pt x="162915" y="1219365"/>
                </a:lnTo>
                <a:lnTo>
                  <a:pt x="163245" y="1213548"/>
                </a:lnTo>
                <a:lnTo>
                  <a:pt x="163766" y="1206436"/>
                </a:lnTo>
                <a:close/>
              </a:path>
              <a:path w="4333240" h="2292984">
                <a:moveTo>
                  <a:pt x="168910" y="1327353"/>
                </a:moveTo>
                <a:lnTo>
                  <a:pt x="167690" y="1317510"/>
                </a:lnTo>
                <a:lnTo>
                  <a:pt x="166687" y="1308722"/>
                </a:lnTo>
                <a:lnTo>
                  <a:pt x="165798" y="1300086"/>
                </a:lnTo>
                <a:lnTo>
                  <a:pt x="164934" y="1290624"/>
                </a:lnTo>
                <a:lnTo>
                  <a:pt x="132791" y="1248968"/>
                </a:lnTo>
                <a:lnTo>
                  <a:pt x="100190" y="1202486"/>
                </a:lnTo>
                <a:lnTo>
                  <a:pt x="69418" y="1154747"/>
                </a:lnTo>
                <a:lnTo>
                  <a:pt x="42760" y="1109357"/>
                </a:lnTo>
                <a:lnTo>
                  <a:pt x="55397" y="1166685"/>
                </a:lnTo>
                <a:lnTo>
                  <a:pt x="76796" y="1208570"/>
                </a:lnTo>
                <a:lnTo>
                  <a:pt x="106260" y="1250365"/>
                </a:lnTo>
                <a:lnTo>
                  <a:pt x="138772" y="1290624"/>
                </a:lnTo>
                <a:lnTo>
                  <a:pt x="168910" y="1327353"/>
                </a:lnTo>
                <a:close/>
              </a:path>
              <a:path w="4333240" h="2292984">
                <a:moveTo>
                  <a:pt x="178346" y="1385620"/>
                </a:moveTo>
                <a:lnTo>
                  <a:pt x="171818" y="1348054"/>
                </a:lnTo>
                <a:lnTo>
                  <a:pt x="118618" y="1384452"/>
                </a:lnTo>
                <a:lnTo>
                  <a:pt x="130263" y="1417472"/>
                </a:lnTo>
                <a:lnTo>
                  <a:pt x="178346" y="1385620"/>
                </a:lnTo>
                <a:close/>
              </a:path>
              <a:path w="4333240" h="2292984">
                <a:moveTo>
                  <a:pt x="291884" y="940689"/>
                </a:moveTo>
                <a:lnTo>
                  <a:pt x="291553" y="936167"/>
                </a:lnTo>
                <a:lnTo>
                  <a:pt x="281571" y="915009"/>
                </a:lnTo>
                <a:lnTo>
                  <a:pt x="273024" y="950836"/>
                </a:lnTo>
                <a:lnTo>
                  <a:pt x="259969" y="1010208"/>
                </a:lnTo>
                <a:lnTo>
                  <a:pt x="245211" y="1080084"/>
                </a:lnTo>
                <a:lnTo>
                  <a:pt x="231546" y="1147622"/>
                </a:lnTo>
                <a:lnTo>
                  <a:pt x="221945" y="1199146"/>
                </a:lnTo>
                <a:lnTo>
                  <a:pt x="219100" y="1222222"/>
                </a:lnTo>
                <a:lnTo>
                  <a:pt x="221780" y="1230312"/>
                </a:lnTo>
                <a:lnTo>
                  <a:pt x="224028" y="1237551"/>
                </a:lnTo>
                <a:lnTo>
                  <a:pt x="225844" y="1243647"/>
                </a:lnTo>
                <a:lnTo>
                  <a:pt x="227203" y="1248346"/>
                </a:lnTo>
                <a:lnTo>
                  <a:pt x="235534" y="1199146"/>
                </a:lnTo>
                <a:lnTo>
                  <a:pt x="245833" y="1147406"/>
                </a:lnTo>
                <a:lnTo>
                  <a:pt x="257390" y="1094130"/>
                </a:lnTo>
                <a:lnTo>
                  <a:pt x="269481" y="1040726"/>
                </a:lnTo>
                <a:lnTo>
                  <a:pt x="281241" y="989037"/>
                </a:lnTo>
                <a:lnTo>
                  <a:pt x="291884" y="940689"/>
                </a:lnTo>
                <a:close/>
              </a:path>
              <a:path w="4333240" h="2292984">
                <a:moveTo>
                  <a:pt x="328371" y="1297863"/>
                </a:moveTo>
                <a:lnTo>
                  <a:pt x="323469" y="1259636"/>
                </a:lnTo>
                <a:lnTo>
                  <a:pt x="241122" y="1306385"/>
                </a:lnTo>
                <a:lnTo>
                  <a:pt x="242036" y="1310919"/>
                </a:lnTo>
                <a:lnTo>
                  <a:pt x="244055" y="1321574"/>
                </a:lnTo>
                <a:lnTo>
                  <a:pt x="245719" y="1330883"/>
                </a:lnTo>
                <a:lnTo>
                  <a:pt x="247002" y="1338402"/>
                </a:lnTo>
                <a:lnTo>
                  <a:pt x="247878" y="1343685"/>
                </a:lnTo>
                <a:lnTo>
                  <a:pt x="328371" y="1297863"/>
                </a:lnTo>
                <a:close/>
              </a:path>
              <a:path w="4333240" h="2292984">
                <a:moveTo>
                  <a:pt x="366801" y="1550111"/>
                </a:moveTo>
                <a:lnTo>
                  <a:pt x="360133" y="1510982"/>
                </a:lnTo>
                <a:lnTo>
                  <a:pt x="254596" y="1393571"/>
                </a:lnTo>
                <a:lnTo>
                  <a:pt x="255574" y="1403197"/>
                </a:lnTo>
                <a:lnTo>
                  <a:pt x="256362" y="1411732"/>
                </a:lnTo>
                <a:lnTo>
                  <a:pt x="257022" y="1420114"/>
                </a:lnTo>
                <a:lnTo>
                  <a:pt x="257657" y="1429207"/>
                </a:lnTo>
                <a:lnTo>
                  <a:pt x="366801" y="1550111"/>
                </a:lnTo>
                <a:close/>
              </a:path>
              <a:path w="4333240" h="2292984">
                <a:moveTo>
                  <a:pt x="2183739" y="2159558"/>
                </a:moveTo>
                <a:lnTo>
                  <a:pt x="2158479" y="2133257"/>
                </a:lnTo>
                <a:lnTo>
                  <a:pt x="2030056" y="2244814"/>
                </a:lnTo>
                <a:lnTo>
                  <a:pt x="2030857" y="2292705"/>
                </a:lnTo>
                <a:lnTo>
                  <a:pt x="2183739" y="2159558"/>
                </a:lnTo>
                <a:close/>
              </a:path>
              <a:path w="4333240" h="2292984">
                <a:moveTo>
                  <a:pt x="2214321" y="2134501"/>
                </a:moveTo>
                <a:lnTo>
                  <a:pt x="2178354" y="2116823"/>
                </a:lnTo>
                <a:lnTo>
                  <a:pt x="2166340" y="2126742"/>
                </a:lnTo>
                <a:lnTo>
                  <a:pt x="2191601" y="2153069"/>
                </a:lnTo>
                <a:lnTo>
                  <a:pt x="2214321" y="2134501"/>
                </a:lnTo>
                <a:close/>
              </a:path>
              <a:path w="4333240" h="2292984">
                <a:moveTo>
                  <a:pt x="2259355" y="2098395"/>
                </a:moveTo>
                <a:lnTo>
                  <a:pt x="2225852" y="2078316"/>
                </a:lnTo>
                <a:lnTo>
                  <a:pt x="2180806" y="2114816"/>
                </a:lnTo>
                <a:lnTo>
                  <a:pt x="2193099" y="2120925"/>
                </a:lnTo>
                <a:lnTo>
                  <a:pt x="2216785" y="2132495"/>
                </a:lnTo>
                <a:lnTo>
                  <a:pt x="2259355" y="2098395"/>
                </a:lnTo>
                <a:close/>
              </a:path>
              <a:path w="4333240" h="2292984">
                <a:moveTo>
                  <a:pt x="2574912" y="395376"/>
                </a:moveTo>
                <a:lnTo>
                  <a:pt x="2555621" y="347192"/>
                </a:lnTo>
                <a:lnTo>
                  <a:pt x="2289187" y="245059"/>
                </a:lnTo>
                <a:lnTo>
                  <a:pt x="2279650" y="282397"/>
                </a:lnTo>
                <a:lnTo>
                  <a:pt x="2574912" y="395376"/>
                </a:lnTo>
                <a:close/>
              </a:path>
              <a:path w="4333240" h="2292984">
                <a:moveTo>
                  <a:pt x="2707779" y="445325"/>
                </a:moveTo>
                <a:lnTo>
                  <a:pt x="2665311" y="388594"/>
                </a:lnTo>
                <a:lnTo>
                  <a:pt x="2576766" y="355193"/>
                </a:lnTo>
                <a:lnTo>
                  <a:pt x="2596134" y="403390"/>
                </a:lnTo>
                <a:lnTo>
                  <a:pt x="2707779" y="445325"/>
                </a:lnTo>
                <a:close/>
              </a:path>
              <a:path w="4333240" h="2292984">
                <a:moveTo>
                  <a:pt x="2743162" y="1758454"/>
                </a:moveTo>
                <a:lnTo>
                  <a:pt x="2680995" y="1753527"/>
                </a:lnTo>
                <a:lnTo>
                  <a:pt x="2643098" y="1779003"/>
                </a:lnTo>
                <a:lnTo>
                  <a:pt x="2603601" y="1806028"/>
                </a:lnTo>
                <a:lnTo>
                  <a:pt x="2521293" y="1863496"/>
                </a:lnTo>
                <a:lnTo>
                  <a:pt x="2395334" y="1953590"/>
                </a:lnTo>
                <a:lnTo>
                  <a:pt x="2238768" y="2068029"/>
                </a:lnTo>
                <a:lnTo>
                  <a:pt x="2272360" y="2088146"/>
                </a:lnTo>
                <a:lnTo>
                  <a:pt x="2311171" y="2059305"/>
                </a:lnTo>
                <a:lnTo>
                  <a:pt x="2352129" y="2029421"/>
                </a:lnTo>
                <a:lnTo>
                  <a:pt x="2438641" y="1967623"/>
                </a:lnTo>
                <a:lnTo>
                  <a:pt x="2573274" y="1873910"/>
                </a:lnTo>
                <a:lnTo>
                  <a:pt x="2743162" y="1758454"/>
                </a:lnTo>
                <a:close/>
              </a:path>
              <a:path w="4333240" h="2292984">
                <a:moveTo>
                  <a:pt x="2829585" y="981316"/>
                </a:moveTo>
                <a:lnTo>
                  <a:pt x="2812034" y="943241"/>
                </a:lnTo>
                <a:lnTo>
                  <a:pt x="2135047" y="963866"/>
                </a:lnTo>
                <a:lnTo>
                  <a:pt x="2128583" y="1002538"/>
                </a:lnTo>
                <a:lnTo>
                  <a:pt x="2829585" y="981316"/>
                </a:lnTo>
                <a:close/>
              </a:path>
              <a:path w="4333240" h="2292984">
                <a:moveTo>
                  <a:pt x="2994926" y="1605216"/>
                </a:moveTo>
                <a:lnTo>
                  <a:pt x="2951251" y="1587195"/>
                </a:lnTo>
                <a:lnTo>
                  <a:pt x="2685821" y="1750415"/>
                </a:lnTo>
                <a:lnTo>
                  <a:pt x="2748051" y="1755355"/>
                </a:lnTo>
                <a:lnTo>
                  <a:pt x="2994926" y="1605216"/>
                </a:lnTo>
                <a:close/>
              </a:path>
              <a:path w="4333240" h="2292984">
                <a:moveTo>
                  <a:pt x="3100933" y="1543342"/>
                </a:moveTo>
                <a:lnTo>
                  <a:pt x="3083979" y="1509445"/>
                </a:lnTo>
                <a:lnTo>
                  <a:pt x="2960776" y="1581531"/>
                </a:lnTo>
                <a:lnTo>
                  <a:pt x="3004477" y="1599577"/>
                </a:lnTo>
                <a:lnTo>
                  <a:pt x="3100933" y="1543342"/>
                </a:lnTo>
                <a:close/>
              </a:path>
              <a:path w="4333240" h="2292984">
                <a:moveTo>
                  <a:pt x="3124885" y="978255"/>
                </a:moveTo>
                <a:lnTo>
                  <a:pt x="3094253" y="940104"/>
                </a:lnTo>
                <a:lnTo>
                  <a:pt x="2830169" y="942975"/>
                </a:lnTo>
                <a:lnTo>
                  <a:pt x="2847721" y="981049"/>
                </a:lnTo>
                <a:lnTo>
                  <a:pt x="3124885" y="978255"/>
                </a:lnTo>
                <a:close/>
              </a:path>
              <a:path w="4333240" h="2292984">
                <a:moveTo>
                  <a:pt x="3434029" y="1357071"/>
                </a:moveTo>
                <a:lnTo>
                  <a:pt x="3409404" y="1327238"/>
                </a:lnTo>
                <a:lnTo>
                  <a:pt x="3097961" y="1501368"/>
                </a:lnTo>
                <a:lnTo>
                  <a:pt x="3114891" y="1535290"/>
                </a:lnTo>
                <a:lnTo>
                  <a:pt x="3434029" y="1357071"/>
                </a:lnTo>
                <a:close/>
              </a:path>
              <a:path w="4333240" h="2292984">
                <a:moveTo>
                  <a:pt x="3976941" y="981798"/>
                </a:moveTo>
                <a:lnTo>
                  <a:pt x="3976636" y="978179"/>
                </a:lnTo>
                <a:lnTo>
                  <a:pt x="3976205" y="972972"/>
                </a:lnTo>
                <a:lnTo>
                  <a:pt x="3975836" y="965060"/>
                </a:lnTo>
                <a:lnTo>
                  <a:pt x="3975798" y="957135"/>
                </a:lnTo>
                <a:lnTo>
                  <a:pt x="3976078" y="948258"/>
                </a:lnTo>
                <a:lnTo>
                  <a:pt x="3976420" y="943394"/>
                </a:lnTo>
                <a:lnTo>
                  <a:pt x="3437852" y="939698"/>
                </a:lnTo>
                <a:lnTo>
                  <a:pt x="3105302" y="940041"/>
                </a:lnTo>
                <a:lnTo>
                  <a:pt x="3135934" y="978192"/>
                </a:lnTo>
                <a:lnTo>
                  <a:pt x="3183928" y="978192"/>
                </a:lnTo>
                <a:lnTo>
                  <a:pt x="3976941" y="981798"/>
                </a:lnTo>
                <a:close/>
              </a:path>
              <a:path w="4333240" h="2292984">
                <a:moveTo>
                  <a:pt x="3990403" y="883742"/>
                </a:moveTo>
                <a:lnTo>
                  <a:pt x="2680487" y="394284"/>
                </a:lnTo>
                <a:lnTo>
                  <a:pt x="2723070" y="451027"/>
                </a:lnTo>
                <a:lnTo>
                  <a:pt x="2761907" y="476199"/>
                </a:lnTo>
                <a:lnTo>
                  <a:pt x="2805442" y="498081"/>
                </a:lnTo>
                <a:lnTo>
                  <a:pt x="2852534" y="517271"/>
                </a:lnTo>
                <a:lnTo>
                  <a:pt x="2902051" y="534339"/>
                </a:lnTo>
                <a:lnTo>
                  <a:pt x="2952813" y="549859"/>
                </a:lnTo>
                <a:lnTo>
                  <a:pt x="3053524" y="578612"/>
                </a:lnTo>
                <a:lnTo>
                  <a:pt x="3101149" y="592988"/>
                </a:lnTo>
                <a:lnTo>
                  <a:pt x="3145434" y="608126"/>
                </a:lnTo>
                <a:lnTo>
                  <a:pt x="3979634" y="920051"/>
                </a:lnTo>
                <a:lnTo>
                  <a:pt x="3982059" y="909535"/>
                </a:lnTo>
                <a:lnTo>
                  <a:pt x="3984206" y="901484"/>
                </a:lnTo>
                <a:lnTo>
                  <a:pt x="3986771" y="893635"/>
                </a:lnTo>
                <a:lnTo>
                  <a:pt x="3990403" y="883742"/>
                </a:lnTo>
                <a:close/>
              </a:path>
              <a:path w="4333240" h="2292984">
                <a:moveTo>
                  <a:pt x="4332681" y="967219"/>
                </a:moveTo>
                <a:lnTo>
                  <a:pt x="4328477" y="928433"/>
                </a:lnTo>
                <a:lnTo>
                  <a:pt x="4317289" y="891184"/>
                </a:lnTo>
                <a:lnTo>
                  <a:pt x="4299483" y="856780"/>
                </a:lnTo>
                <a:lnTo>
                  <a:pt x="4275480" y="826516"/>
                </a:lnTo>
                <a:lnTo>
                  <a:pt x="4245648" y="801700"/>
                </a:lnTo>
                <a:lnTo>
                  <a:pt x="4210380" y="783615"/>
                </a:lnTo>
                <a:lnTo>
                  <a:pt x="4170057" y="773557"/>
                </a:lnTo>
                <a:lnTo>
                  <a:pt x="4114736" y="776820"/>
                </a:lnTo>
                <a:lnTo>
                  <a:pt x="4068038" y="794219"/>
                </a:lnTo>
                <a:lnTo>
                  <a:pt x="4030395" y="822909"/>
                </a:lnTo>
                <a:lnTo>
                  <a:pt x="4002240" y="860044"/>
                </a:lnTo>
                <a:lnTo>
                  <a:pt x="3983990" y="902779"/>
                </a:lnTo>
                <a:lnTo>
                  <a:pt x="3976078" y="948258"/>
                </a:lnTo>
                <a:lnTo>
                  <a:pt x="3978173" y="992492"/>
                </a:lnTo>
                <a:lnTo>
                  <a:pt x="3988104" y="1030122"/>
                </a:lnTo>
                <a:lnTo>
                  <a:pt x="3986847" y="1026553"/>
                </a:lnTo>
                <a:lnTo>
                  <a:pt x="3946245" y="1047203"/>
                </a:lnTo>
                <a:lnTo>
                  <a:pt x="3542766" y="1256906"/>
                </a:lnTo>
                <a:lnTo>
                  <a:pt x="3417024" y="1323098"/>
                </a:lnTo>
                <a:lnTo>
                  <a:pt x="3441662" y="1352943"/>
                </a:lnTo>
                <a:lnTo>
                  <a:pt x="3623907" y="1256893"/>
                </a:lnTo>
                <a:lnTo>
                  <a:pt x="4002506" y="1061440"/>
                </a:lnTo>
                <a:lnTo>
                  <a:pt x="3998366" y="1053680"/>
                </a:lnTo>
                <a:lnTo>
                  <a:pt x="3994886" y="1046556"/>
                </a:lnTo>
                <a:lnTo>
                  <a:pt x="3991699" y="1039279"/>
                </a:lnTo>
                <a:lnTo>
                  <a:pt x="3990340" y="1035862"/>
                </a:lnTo>
                <a:lnTo>
                  <a:pt x="4006875" y="1068705"/>
                </a:lnTo>
                <a:lnTo>
                  <a:pt x="4031094" y="1099350"/>
                </a:lnTo>
                <a:lnTo>
                  <a:pt x="4060266" y="1124115"/>
                </a:lnTo>
                <a:lnTo>
                  <a:pt x="4093184" y="1142326"/>
                </a:lnTo>
                <a:lnTo>
                  <a:pt x="4128643" y="1153350"/>
                </a:lnTo>
                <a:lnTo>
                  <a:pt x="4165435" y="1156474"/>
                </a:lnTo>
                <a:lnTo>
                  <a:pt x="4202353" y="1151064"/>
                </a:lnTo>
                <a:lnTo>
                  <a:pt x="4238193" y="1136434"/>
                </a:lnTo>
                <a:lnTo>
                  <a:pt x="4271734" y="1111923"/>
                </a:lnTo>
                <a:lnTo>
                  <a:pt x="4299407" y="1079919"/>
                </a:lnTo>
                <a:lnTo>
                  <a:pt x="4318533" y="1044257"/>
                </a:lnTo>
                <a:lnTo>
                  <a:pt x="4329493" y="1006271"/>
                </a:lnTo>
                <a:lnTo>
                  <a:pt x="4332681" y="967219"/>
                </a:lnTo>
                <a:close/>
              </a:path>
            </a:pathLst>
          </a:custGeom>
          <a:solidFill>
            <a:srgbClr val="9B9B9B">
              <a:alpha val="4916"/>
            </a:srgbClr>
          </a:solidFill>
        </p:spPr>
        <p:txBody>
          <a:bodyPr wrap="square" lIns="0" tIns="0" rIns="0" bIns="0" rtlCol="0"/>
          <a:lstStyle/>
          <a:p>
            <a:endParaRPr/>
          </a:p>
        </p:txBody>
      </p:sp>
      <p:sp>
        <p:nvSpPr>
          <p:cNvPr id="17" name="object 17"/>
          <p:cNvSpPr/>
          <p:nvPr/>
        </p:nvSpPr>
        <p:spPr>
          <a:xfrm>
            <a:off x="4575719" y="4210437"/>
            <a:ext cx="369570" cy="382905"/>
          </a:xfrm>
          <a:custGeom>
            <a:avLst/>
            <a:gdLst/>
            <a:ahLst/>
            <a:cxnLst/>
            <a:rect l="l" t="t" r="r" b="b"/>
            <a:pathLst>
              <a:path w="369570" h="382904">
                <a:moveTo>
                  <a:pt x="218733" y="0"/>
                </a:moveTo>
                <a:lnTo>
                  <a:pt x="164320" y="2221"/>
                </a:lnTo>
                <a:lnTo>
                  <a:pt x="118138" y="16204"/>
                </a:lnTo>
                <a:lnTo>
                  <a:pt x="79950" y="39326"/>
                </a:lnTo>
                <a:lnTo>
                  <a:pt x="49516" y="68965"/>
                </a:lnTo>
                <a:lnTo>
                  <a:pt x="26597" y="102497"/>
                </a:lnTo>
                <a:lnTo>
                  <a:pt x="10955" y="137300"/>
                </a:lnTo>
                <a:lnTo>
                  <a:pt x="0" y="218201"/>
                </a:lnTo>
                <a:lnTo>
                  <a:pt x="8004" y="261380"/>
                </a:lnTo>
                <a:lnTo>
                  <a:pt x="24993" y="299412"/>
                </a:lnTo>
                <a:lnTo>
                  <a:pt x="49594" y="331424"/>
                </a:lnTo>
                <a:lnTo>
                  <a:pt x="80436" y="356539"/>
                </a:lnTo>
                <a:lnTo>
                  <a:pt x="116147" y="373884"/>
                </a:lnTo>
                <a:lnTo>
                  <a:pt x="155356" y="382583"/>
                </a:lnTo>
                <a:lnTo>
                  <a:pt x="196691" y="381761"/>
                </a:lnTo>
                <a:lnTo>
                  <a:pt x="238780" y="370544"/>
                </a:lnTo>
                <a:lnTo>
                  <a:pt x="280252" y="348056"/>
                </a:lnTo>
                <a:lnTo>
                  <a:pt x="314580" y="318293"/>
                </a:lnTo>
                <a:lnTo>
                  <a:pt x="340397" y="283922"/>
                </a:lnTo>
                <a:lnTo>
                  <a:pt x="357924" y="246360"/>
                </a:lnTo>
                <a:lnTo>
                  <a:pt x="367382" y="207024"/>
                </a:lnTo>
                <a:lnTo>
                  <a:pt x="368991" y="167332"/>
                </a:lnTo>
                <a:lnTo>
                  <a:pt x="362972" y="128702"/>
                </a:lnTo>
                <a:lnTo>
                  <a:pt x="349547" y="92552"/>
                </a:lnTo>
                <a:lnTo>
                  <a:pt x="328937" y="60300"/>
                </a:lnTo>
                <a:lnTo>
                  <a:pt x="301362" y="33362"/>
                </a:lnTo>
                <a:lnTo>
                  <a:pt x="267042" y="13158"/>
                </a:lnTo>
                <a:lnTo>
                  <a:pt x="226200" y="1104"/>
                </a:lnTo>
                <a:lnTo>
                  <a:pt x="218733" y="0"/>
                </a:lnTo>
                <a:close/>
              </a:path>
            </a:pathLst>
          </a:custGeom>
          <a:solidFill>
            <a:srgbClr val="9B9B9B">
              <a:alpha val="4916"/>
            </a:srgbClr>
          </a:solidFill>
        </p:spPr>
        <p:txBody>
          <a:bodyPr wrap="square" lIns="0" tIns="0" rIns="0" bIns="0" rtlCol="0"/>
          <a:lstStyle/>
          <a:p>
            <a:endParaRPr/>
          </a:p>
        </p:txBody>
      </p:sp>
      <p:sp>
        <p:nvSpPr>
          <p:cNvPr id="1042" name="object 1042"/>
          <p:cNvSpPr/>
          <p:nvPr/>
        </p:nvSpPr>
        <p:spPr>
          <a:xfrm>
            <a:off x="13949998" y="10350004"/>
            <a:ext cx="450215" cy="450215"/>
          </a:xfrm>
          <a:custGeom>
            <a:avLst/>
            <a:gdLst/>
            <a:ahLst/>
            <a:cxnLst/>
            <a:rect l="l" t="t" r="r" b="b"/>
            <a:pathLst>
              <a:path w="450215" h="450215">
                <a:moveTo>
                  <a:pt x="449999" y="449999"/>
                </a:moveTo>
                <a:lnTo>
                  <a:pt x="0" y="449999"/>
                </a:lnTo>
                <a:lnTo>
                  <a:pt x="0" y="0"/>
                </a:lnTo>
                <a:lnTo>
                  <a:pt x="449999" y="0"/>
                </a:lnTo>
                <a:lnTo>
                  <a:pt x="449999" y="449999"/>
                </a:lnTo>
                <a:close/>
              </a:path>
            </a:pathLst>
          </a:custGeom>
          <a:ln w="12700">
            <a:solidFill>
              <a:srgbClr val="231F20"/>
            </a:solidFill>
          </a:ln>
        </p:spPr>
        <p:txBody>
          <a:bodyPr wrap="square" lIns="0" tIns="0" rIns="0" bIns="0" rtlCol="0"/>
          <a:lstStyle/>
          <a:p>
            <a:endParaRPr/>
          </a:p>
        </p:txBody>
      </p:sp>
      <p:sp>
        <p:nvSpPr>
          <p:cNvPr id="1046" name="TextBox 1045">
            <a:extLst>
              <a:ext uri="{FF2B5EF4-FFF2-40B4-BE49-F238E27FC236}">
                <a16:creationId xmlns:a16="http://schemas.microsoft.com/office/drawing/2014/main" id="{156A13AF-D7E9-D0FC-6DF0-374076452154}"/>
              </a:ext>
            </a:extLst>
          </p:cNvPr>
          <p:cNvSpPr txBox="1"/>
          <p:nvPr/>
        </p:nvSpPr>
        <p:spPr>
          <a:xfrm>
            <a:off x="2286000" y="3113299"/>
            <a:ext cx="14723110" cy="6494085"/>
          </a:xfrm>
          <a:prstGeom prst="rect">
            <a:avLst/>
          </a:prstGeom>
          <a:noFill/>
        </p:spPr>
        <p:txBody>
          <a:bodyPr wrap="square">
            <a:spAutoFit/>
          </a:bodyPr>
          <a:lstStyle/>
          <a:p>
            <a:pPr algn="ctr">
              <a:lnSpc>
                <a:spcPct val="150000"/>
              </a:lnSpc>
            </a:pPr>
            <a:r>
              <a:rPr lang="en-US" sz="4800" b="1" dirty="0">
                <a:latin typeface="Calibri" panose="020F0502020204030204" pitchFamily="34" charset="0"/>
                <a:ea typeface="Roboto"/>
                <a:cs typeface="Calibri" panose="020F0502020204030204" pitchFamily="34" charset="0"/>
              </a:rPr>
              <a:t>How LDCs can build resilient agrifood systems amid global geopolitical shocks, uncertainties and risks</a:t>
            </a:r>
            <a:br>
              <a:rPr lang="en-GB" sz="4800" b="1" dirty="0">
                <a:latin typeface="Calibri" panose="020F0502020204030204" pitchFamily="34" charset="0"/>
                <a:ea typeface="Roboto"/>
                <a:cs typeface="Calibri" panose="020F0502020204030204" pitchFamily="34" charset="0"/>
              </a:rPr>
            </a:br>
            <a:endParaRPr lang="en-GB" sz="4800" b="1" dirty="0">
              <a:latin typeface="Calibri" panose="020F0502020204030204" pitchFamily="34" charset="0"/>
              <a:ea typeface="Roboto"/>
              <a:cs typeface="Calibri" panose="020F0502020204030204" pitchFamily="34" charset="0"/>
            </a:endParaRPr>
          </a:p>
          <a:p>
            <a:pPr algn="ctr"/>
            <a:r>
              <a:rPr lang="en-GB" sz="4000" dirty="0">
                <a:latin typeface="Calibri" panose="020F0502020204030204" pitchFamily="34" charset="0"/>
                <a:ea typeface="Roboto"/>
                <a:cs typeface="Calibri" panose="020F0502020204030204" pitchFamily="34" charset="0"/>
              </a:rPr>
              <a:t>Maximo Torero Cullen</a:t>
            </a:r>
          </a:p>
          <a:p>
            <a:pPr algn="ctr"/>
            <a:r>
              <a:rPr lang="en-GB" sz="4000" dirty="0">
                <a:latin typeface="Calibri" panose="020F0502020204030204" pitchFamily="34" charset="0"/>
                <a:ea typeface="Roboto"/>
                <a:cs typeface="Calibri" panose="020F0502020204030204" pitchFamily="34" charset="0"/>
              </a:rPr>
              <a:t>Chief Economist</a:t>
            </a:r>
          </a:p>
          <a:p>
            <a:pPr algn="ctr"/>
            <a:r>
              <a:rPr lang="en-GB" sz="4000" dirty="0">
                <a:latin typeface="Calibri" panose="020F0502020204030204" pitchFamily="34" charset="0"/>
                <a:ea typeface="Roboto"/>
                <a:cs typeface="Calibri" panose="020F0502020204030204" pitchFamily="34" charset="0"/>
              </a:rPr>
              <a:t>Food and Agriculture Organization of the United Nations (FAO)</a:t>
            </a:r>
          </a:p>
          <a:p>
            <a:pPr algn="ctr"/>
            <a:r>
              <a:rPr lang="en-GB" sz="4000" dirty="0">
                <a:latin typeface="Calibri" panose="020F0502020204030204" pitchFamily="34" charset="0"/>
                <a:ea typeface="Roboto"/>
                <a:cs typeface="Calibri" panose="020F0502020204030204" pitchFamily="34" charset="0"/>
              </a:rPr>
              <a:t>Third LDC Future Forum, Thematic Session 1</a:t>
            </a:r>
          </a:p>
          <a:p>
            <a:pPr algn="ctr"/>
            <a:r>
              <a:rPr lang="en-US" sz="4000" dirty="0">
                <a:latin typeface="Calibri" panose="020F0502020204030204" pitchFamily="34" charset="0"/>
                <a:ea typeface="Roboto"/>
                <a:cs typeface="Calibri" panose="020F0502020204030204" pitchFamily="34" charset="0"/>
              </a:rPr>
              <a:t>1 April 2025</a:t>
            </a:r>
          </a:p>
        </p:txBody>
      </p:sp>
      <p:pic>
        <p:nvPicPr>
          <p:cNvPr id="1047" name="Immagine 4" descr="Immagine che contiene Elementi grafici, grafica, testo, cerchio&#10;&#10;Descrizione generata automaticamente">
            <a:extLst>
              <a:ext uri="{FF2B5EF4-FFF2-40B4-BE49-F238E27FC236}">
                <a16:creationId xmlns:a16="http://schemas.microsoft.com/office/drawing/2014/main" id="{61A82E96-976F-C1A5-D7A1-8B77B2A8626A}"/>
              </a:ext>
            </a:extLst>
          </p:cNvPr>
          <p:cNvPicPr>
            <a:picLocks noChangeAspect="1"/>
          </p:cNvPicPr>
          <p:nvPr/>
        </p:nvPicPr>
        <p:blipFill>
          <a:blip r:embed="rId2"/>
          <a:stretch>
            <a:fillRect/>
          </a:stretch>
        </p:blipFill>
        <p:spPr>
          <a:xfrm>
            <a:off x="159893" y="411109"/>
            <a:ext cx="3099030" cy="2008505"/>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299D-A12D-43B2-8BD8-7D92E9AB097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E95033A-AF9D-C09C-68DC-74C32AD63641}"/>
              </a:ext>
            </a:extLst>
          </p:cNvPr>
          <p:cNvSpPr>
            <a:spLocks noGrp="1"/>
          </p:cNvSpPr>
          <p:nvPr/>
        </p:nvSpPr>
        <p:spPr>
          <a:xfrm>
            <a:off x="1131570" y="555551"/>
            <a:ext cx="16880585" cy="200913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rgbClr val="006C8B"/>
                </a:solidFill>
                <a:latin typeface="Roboto" panose="02000000000000000000" pitchFamily="2" charset="0"/>
                <a:ea typeface="Roboto" panose="02000000000000000000" pitchFamily="2" charset="0"/>
                <a:cs typeface="+mj-lt"/>
              </a:rPr>
              <a:t>Small Island Developing States (SIDS) </a:t>
            </a:r>
          </a:p>
        </p:txBody>
      </p:sp>
      <p:sp>
        <p:nvSpPr>
          <p:cNvPr id="13" name="Content Placeholder 2">
            <a:extLst>
              <a:ext uri="{FF2B5EF4-FFF2-40B4-BE49-F238E27FC236}">
                <a16:creationId xmlns:a16="http://schemas.microsoft.com/office/drawing/2014/main" id="{D65285AA-174D-65BF-83F0-6897B6F4F1DF}"/>
              </a:ext>
            </a:extLst>
          </p:cNvPr>
          <p:cNvSpPr>
            <a:spLocks noGrp="1"/>
          </p:cNvSpPr>
          <p:nvPr/>
        </p:nvSpPr>
        <p:spPr>
          <a:xfrm>
            <a:off x="1131570" y="2371444"/>
            <a:ext cx="6873587" cy="7473745"/>
          </a:xfrm>
          <a:prstGeom prst="rect">
            <a:avLst/>
          </a:prstGeom>
        </p:spPr>
        <p:txBody>
          <a:bodyPr vert="horz" lIns="144018" tIns="72009" rIns="144018" bIns="72009"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35" dirty="0">
                <a:solidFill>
                  <a:srgbClr val="006C8B"/>
                </a:solidFill>
                <a:latin typeface="Roboto" panose="02000000000000000000" pitchFamily="2" charset="0"/>
                <a:ea typeface="Roboto" panose="02000000000000000000" pitchFamily="2" charset="0"/>
                <a:cs typeface="+mn-lt"/>
              </a:rPr>
              <a:t>There are 39 SIDS, 7 of which are also LDCs</a:t>
            </a:r>
          </a:p>
          <a:p>
            <a:r>
              <a:rPr lang="en-US" sz="2835" dirty="0">
                <a:solidFill>
                  <a:srgbClr val="006C8B"/>
                </a:solidFill>
                <a:latin typeface="Roboto" panose="02000000000000000000" pitchFamily="2" charset="0"/>
                <a:ea typeface="Roboto" panose="02000000000000000000" pitchFamily="2" charset="0"/>
              </a:rPr>
              <a:t>SIDS are isolated from world markets and are highly vulnerable to climate change and fragile ecosystems. They </a:t>
            </a:r>
            <a:r>
              <a:rPr lang="en-US" sz="2835" dirty="0">
                <a:solidFill>
                  <a:srgbClr val="006C8B"/>
                </a:solidFill>
                <a:latin typeface="Roboto" panose="02000000000000000000" pitchFamily="2" charset="0"/>
                <a:ea typeface="Roboto" panose="02000000000000000000" pitchFamily="2" charset="0"/>
                <a:cs typeface="+mn-lt"/>
              </a:rPr>
              <a:t>make up two thirds of the countries that suffer the highest relative losses – between 1% and 9% of their GDP each year, from natural disasters</a:t>
            </a:r>
          </a:p>
          <a:p>
            <a:r>
              <a:rPr lang="en-US" sz="2835" dirty="0">
                <a:solidFill>
                  <a:srgbClr val="006C8B"/>
                </a:solidFill>
                <a:latin typeface="Roboto" panose="02000000000000000000" pitchFamily="2" charset="0"/>
                <a:ea typeface="Roboto" panose="02000000000000000000" pitchFamily="2" charset="0"/>
              </a:rPr>
              <a:t>Climate-change-related hazards have contributed to reduced agricultural production, reduced </a:t>
            </a:r>
            <a:r>
              <a:rPr lang="en-US" sz="2835" dirty="0" err="1">
                <a:solidFill>
                  <a:srgbClr val="006C8B"/>
                </a:solidFill>
                <a:latin typeface="Roboto" panose="02000000000000000000" pitchFamily="2" charset="0"/>
                <a:ea typeface="Roboto" panose="02000000000000000000" pitchFamily="2" charset="0"/>
              </a:rPr>
              <a:t>labour</a:t>
            </a:r>
            <a:r>
              <a:rPr lang="en-US" sz="2835" dirty="0">
                <a:solidFill>
                  <a:srgbClr val="006C8B"/>
                </a:solidFill>
                <a:latin typeface="Roboto" panose="02000000000000000000" pitchFamily="2" charset="0"/>
                <a:ea typeface="Roboto" panose="02000000000000000000" pitchFamily="2" charset="0"/>
              </a:rPr>
              <a:t> output, and increased dependence on food importation.</a:t>
            </a:r>
          </a:p>
          <a:p>
            <a:r>
              <a:rPr lang="en-US" sz="2835" dirty="0">
                <a:solidFill>
                  <a:srgbClr val="006C8B"/>
                </a:solidFill>
                <a:latin typeface="Roboto" panose="02000000000000000000" pitchFamily="2" charset="0"/>
                <a:ea typeface="Roboto" panose="02000000000000000000" pitchFamily="2" charset="0"/>
              </a:rPr>
              <a:t>In terms of poverty rates, SIDS is a heterogeneous group. However, SIDS face some of the highest levels of vulnerability, as measured by the  Multidimensional Vulnerability Index (MVI).</a:t>
            </a:r>
            <a:br>
              <a:rPr lang="en-US" sz="2835" dirty="0">
                <a:solidFill>
                  <a:srgbClr val="006C8B"/>
                </a:solidFill>
                <a:latin typeface="Roboto" panose="02000000000000000000" pitchFamily="2" charset="0"/>
                <a:ea typeface="Roboto" panose="02000000000000000000" pitchFamily="2" charset="0"/>
              </a:rPr>
            </a:br>
            <a:endParaRPr lang="en-US" sz="2835" dirty="0">
              <a:solidFill>
                <a:srgbClr val="006C8B"/>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5786644E-E201-9963-FA0D-94C9145583E8}"/>
              </a:ext>
            </a:extLst>
          </p:cNvPr>
          <p:cNvSpPr txBox="1"/>
          <p:nvPr/>
        </p:nvSpPr>
        <p:spPr>
          <a:xfrm>
            <a:off x="184211" y="9845189"/>
            <a:ext cx="19202398" cy="867930"/>
          </a:xfrm>
          <a:prstGeom prst="rect">
            <a:avLst/>
          </a:prstGeom>
          <a:noFill/>
        </p:spPr>
        <p:txBody>
          <a:bodyPr wrap="square" rtlCol="0">
            <a:spAutoFit/>
          </a:bodyPr>
          <a:lstStyle/>
          <a:p>
            <a:r>
              <a:rPr lang="en-US" sz="2520" dirty="0">
                <a:solidFill>
                  <a:schemeClr val="accent1"/>
                </a:solidFill>
              </a:rPr>
              <a:t>Source:  OECD, Small Island Developing States (SIDS). [</a:t>
            </a:r>
            <a:r>
              <a:rPr lang="en-US" sz="2520" dirty="0">
                <a:solidFill>
                  <a:schemeClr val="accent1"/>
                </a:solidFill>
                <a:hlinkClick r:id="rId3"/>
              </a:rPr>
              <a:t>Link</a:t>
            </a:r>
            <a:r>
              <a:rPr lang="en-US" sz="2520" dirty="0">
                <a:solidFill>
                  <a:schemeClr val="accent1"/>
                </a:solidFill>
              </a:rPr>
              <a:t> Accessed: March 2025]; Massa et al. (2023), Sustainable Development Report for Small Island Developing States; </a:t>
            </a:r>
            <a:r>
              <a:rPr lang="en-US" sz="2520" dirty="0">
                <a:solidFill>
                  <a:srgbClr val="006C8B"/>
                </a:solidFill>
              </a:rPr>
              <a:t>UN-OHRLLS, About Small Island Developing States [Accessed: March 2025] </a:t>
            </a:r>
            <a:endParaRPr lang="en-US" sz="2520" dirty="0">
              <a:solidFill>
                <a:schemeClr val="accent1"/>
              </a:solidFill>
            </a:endParaRPr>
          </a:p>
        </p:txBody>
      </p:sp>
      <p:sp>
        <p:nvSpPr>
          <p:cNvPr id="6" name="TextBox 5">
            <a:extLst>
              <a:ext uri="{FF2B5EF4-FFF2-40B4-BE49-F238E27FC236}">
                <a16:creationId xmlns:a16="http://schemas.microsoft.com/office/drawing/2014/main" id="{564092D6-095F-0B66-904F-02CB5C5AD084}"/>
              </a:ext>
            </a:extLst>
          </p:cNvPr>
          <p:cNvSpPr txBox="1"/>
          <p:nvPr/>
        </p:nvSpPr>
        <p:spPr>
          <a:xfrm>
            <a:off x="8830922" y="8768832"/>
            <a:ext cx="9239908" cy="964880"/>
          </a:xfrm>
          <a:prstGeom prst="rect">
            <a:avLst/>
          </a:prstGeom>
          <a:noFill/>
        </p:spPr>
        <p:txBody>
          <a:bodyPr wrap="square" rtlCol="0">
            <a:spAutoFit/>
          </a:bodyPr>
          <a:lstStyle/>
          <a:p>
            <a:r>
              <a:rPr lang="en-US" sz="1890" dirty="0">
                <a:solidFill>
                  <a:srgbClr val="006C8B"/>
                </a:solidFill>
              </a:rPr>
              <a:t>Source: Selected countries shown for which both extreme poverty rate and multidimensional vulnerability index score was available. Latest year available shown. World Bank Poverty and Inequality Platform &amp; UN MVI Final Report (2024)</a:t>
            </a:r>
          </a:p>
        </p:txBody>
      </p:sp>
      <p:graphicFrame>
        <p:nvGraphicFramePr>
          <p:cNvPr id="3" name="Chart 2">
            <a:extLst>
              <a:ext uri="{FF2B5EF4-FFF2-40B4-BE49-F238E27FC236}">
                <a16:creationId xmlns:a16="http://schemas.microsoft.com/office/drawing/2014/main" id="{981C85D8-BBE1-BEAA-D7C2-EA6BF0AD7932}"/>
              </a:ext>
            </a:extLst>
          </p:cNvPr>
          <p:cNvGraphicFramePr>
            <a:graphicFrameLocks/>
          </p:cNvGraphicFramePr>
          <p:nvPr/>
        </p:nvGraphicFramePr>
        <p:xfrm>
          <a:off x="8547561" y="2032518"/>
          <a:ext cx="9523269" cy="678317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object 29">
            <a:extLst>
              <a:ext uri="{FF2B5EF4-FFF2-40B4-BE49-F238E27FC236}">
                <a16:creationId xmlns:a16="http://schemas.microsoft.com/office/drawing/2014/main" id="{3FF156D5-33B8-7CA2-0DDE-DF3B73AFDC1C}"/>
              </a:ext>
            </a:extLst>
          </p:cNvPr>
          <p:cNvGrpSpPr/>
          <p:nvPr/>
        </p:nvGrpSpPr>
        <p:grpSpPr>
          <a:xfrm>
            <a:off x="16506578" y="523875"/>
            <a:ext cx="1343660" cy="457200"/>
            <a:chOff x="16506578" y="518779"/>
            <a:chExt cx="1343660" cy="457200"/>
          </a:xfrm>
        </p:grpSpPr>
        <p:sp>
          <p:nvSpPr>
            <p:cNvPr id="7" name="object 30">
              <a:extLst>
                <a:ext uri="{FF2B5EF4-FFF2-40B4-BE49-F238E27FC236}">
                  <a16:creationId xmlns:a16="http://schemas.microsoft.com/office/drawing/2014/main" id="{7D0CB546-3BD0-B907-2BEC-F44D5BC2DA88}"/>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1">
              <a:extLst>
                <a:ext uri="{FF2B5EF4-FFF2-40B4-BE49-F238E27FC236}">
                  <a16:creationId xmlns:a16="http://schemas.microsoft.com/office/drawing/2014/main" id="{992D8693-A9B5-905C-AE46-2F845F627920}"/>
                </a:ext>
              </a:extLst>
            </p:cNvPr>
            <p:cNvPicPr/>
            <p:nvPr/>
          </p:nvPicPr>
          <p:blipFill>
            <a:blip r:embed="rId5" cstate="print"/>
            <a:stretch>
              <a:fillRect/>
            </a:stretch>
          </p:blipFill>
          <p:spPr>
            <a:xfrm>
              <a:off x="16944092" y="518779"/>
              <a:ext cx="354710" cy="359918"/>
            </a:xfrm>
            <a:prstGeom prst="rect">
              <a:avLst/>
            </a:prstGeom>
          </p:spPr>
        </p:pic>
        <p:sp>
          <p:nvSpPr>
            <p:cNvPr id="9" name="object 32">
              <a:extLst>
                <a:ext uri="{FF2B5EF4-FFF2-40B4-BE49-F238E27FC236}">
                  <a16:creationId xmlns:a16="http://schemas.microsoft.com/office/drawing/2014/main" id="{C04A3BEA-DEF8-3FD7-701A-A41A16BAFFF3}"/>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33">
              <a:extLst>
                <a:ext uri="{FF2B5EF4-FFF2-40B4-BE49-F238E27FC236}">
                  <a16:creationId xmlns:a16="http://schemas.microsoft.com/office/drawing/2014/main" id="{DD2031E4-977B-1BDF-4813-ED5A2081C60A}"/>
                </a:ext>
              </a:extLst>
            </p:cNvPr>
            <p:cNvPicPr/>
            <p:nvPr/>
          </p:nvPicPr>
          <p:blipFill>
            <a:blip r:embed="rId5" cstate="print"/>
            <a:stretch>
              <a:fillRect/>
            </a:stretch>
          </p:blipFill>
          <p:spPr>
            <a:xfrm>
              <a:off x="16944092" y="518779"/>
              <a:ext cx="354710" cy="359918"/>
            </a:xfrm>
            <a:prstGeom prst="rect">
              <a:avLst/>
            </a:prstGeom>
          </p:spPr>
        </p:pic>
        <p:pic>
          <p:nvPicPr>
            <p:cNvPr id="12" name="object 34">
              <a:extLst>
                <a:ext uri="{FF2B5EF4-FFF2-40B4-BE49-F238E27FC236}">
                  <a16:creationId xmlns:a16="http://schemas.microsoft.com/office/drawing/2014/main" id="{1BA26F27-51ED-2ABD-F2F6-9508C3A068BF}"/>
                </a:ext>
              </a:extLst>
            </p:cNvPr>
            <p:cNvPicPr/>
            <p:nvPr/>
          </p:nvPicPr>
          <p:blipFill>
            <a:blip r:embed="rId6" cstate="print"/>
            <a:stretch>
              <a:fillRect/>
            </a:stretch>
          </p:blipFill>
          <p:spPr>
            <a:xfrm>
              <a:off x="17290427" y="518782"/>
              <a:ext cx="559549" cy="456945"/>
            </a:xfrm>
            <a:prstGeom prst="rect">
              <a:avLst/>
            </a:prstGeom>
          </p:spPr>
        </p:pic>
      </p:grpSp>
      <p:grpSp>
        <p:nvGrpSpPr>
          <p:cNvPr id="14" name="object 35">
            <a:extLst>
              <a:ext uri="{FF2B5EF4-FFF2-40B4-BE49-F238E27FC236}">
                <a16:creationId xmlns:a16="http://schemas.microsoft.com/office/drawing/2014/main" id="{B9E0559C-ED1D-E02E-68A0-6D9D40F49472}"/>
              </a:ext>
            </a:extLst>
          </p:cNvPr>
          <p:cNvGrpSpPr/>
          <p:nvPr/>
        </p:nvGrpSpPr>
        <p:grpSpPr>
          <a:xfrm>
            <a:off x="16727177" y="1065768"/>
            <a:ext cx="902335" cy="222885"/>
            <a:chOff x="16727177" y="1065768"/>
            <a:chExt cx="902335" cy="222885"/>
          </a:xfrm>
        </p:grpSpPr>
        <p:pic>
          <p:nvPicPr>
            <p:cNvPr id="15" name="object 36">
              <a:extLst>
                <a:ext uri="{FF2B5EF4-FFF2-40B4-BE49-F238E27FC236}">
                  <a16:creationId xmlns:a16="http://schemas.microsoft.com/office/drawing/2014/main" id="{08EFBBF1-7774-869F-E3A2-8287E80611D4}"/>
                </a:ext>
              </a:extLst>
            </p:cNvPr>
            <p:cNvPicPr/>
            <p:nvPr/>
          </p:nvPicPr>
          <p:blipFill>
            <a:blip r:embed="rId7" cstate="print"/>
            <a:stretch>
              <a:fillRect/>
            </a:stretch>
          </p:blipFill>
          <p:spPr>
            <a:xfrm>
              <a:off x="16727177" y="1065768"/>
              <a:ext cx="183005" cy="180975"/>
            </a:xfrm>
            <a:prstGeom prst="rect">
              <a:avLst/>
            </a:prstGeom>
          </p:spPr>
        </p:pic>
        <p:pic>
          <p:nvPicPr>
            <p:cNvPr id="16" name="object 37">
              <a:extLst>
                <a:ext uri="{FF2B5EF4-FFF2-40B4-BE49-F238E27FC236}">
                  <a16:creationId xmlns:a16="http://schemas.microsoft.com/office/drawing/2014/main" id="{56BC68A0-971A-F488-48E6-F0D070F997A1}"/>
                </a:ext>
              </a:extLst>
            </p:cNvPr>
            <p:cNvPicPr/>
            <p:nvPr/>
          </p:nvPicPr>
          <p:blipFill>
            <a:blip r:embed="rId8" cstate="print"/>
            <a:stretch>
              <a:fillRect/>
            </a:stretch>
          </p:blipFill>
          <p:spPr>
            <a:xfrm>
              <a:off x="16933171" y="1114917"/>
              <a:ext cx="73405" cy="131825"/>
            </a:xfrm>
            <a:prstGeom prst="rect">
              <a:avLst/>
            </a:prstGeom>
          </p:spPr>
        </p:pic>
        <p:pic>
          <p:nvPicPr>
            <p:cNvPr id="17" name="object 38">
              <a:extLst>
                <a:ext uri="{FF2B5EF4-FFF2-40B4-BE49-F238E27FC236}">
                  <a16:creationId xmlns:a16="http://schemas.microsoft.com/office/drawing/2014/main" id="{BB09138C-6E45-1E83-0DD5-8C7F189D9A58}"/>
                </a:ext>
              </a:extLst>
            </p:cNvPr>
            <p:cNvPicPr/>
            <p:nvPr/>
          </p:nvPicPr>
          <p:blipFill>
            <a:blip r:embed="rId9" cstate="print"/>
            <a:stretch>
              <a:fillRect/>
            </a:stretch>
          </p:blipFill>
          <p:spPr>
            <a:xfrm>
              <a:off x="17029564" y="1073261"/>
              <a:ext cx="199898" cy="175895"/>
            </a:xfrm>
            <a:prstGeom prst="rect">
              <a:avLst/>
            </a:prstGeom>
          </p:spPr>
        </p:pic>
        <p:pic>
          <p:nvPicPr>
            <p:cNvPr id="19" name="object 39">
              <a:extLst>
                <a:ext uri="{FF2B5EF4-FFF2-40B4-BE49-F238E27FC236}">
                  <a16:creationId xmlns:a16="http://schemas.microsoft.com/office/drawing/2014/main" id="{FC1FF6B8-C607-A5A7-524E-78C471CF65E0}"/>
                </a:ext>
              </a:extLst>
            </p:cNvPr>
            <p:cNvPicPr/>
            <p:nvPr/>
          </p:nvPicPr>
          <p:blipFill>
            <a:blip r:embed="rId10" cstate="print"/>
            <a:stretch>
              <a:fillRect/>
            </a:stretch>
          </p:blipFill>
          <p:spPr>
            <a:xfrm>
              <a:off x="17249909" y="1114917"/>
              <a:ext cx="220091" cy="134239"/>
            </a:xfrm>
            <a:prstGeom prst="rect">
              <a:avLst/>
            </a:prstGeom>
          </p:spPr>
        </p:pic>
        <p:pic>
          <p:nvPicPr>
            <p:cNvPr id="20" name="object 40">
              <a:extLst>
                <a:ext uri="{FF2B5EF4-FFF2-40B4-BE49-F238E27FC236}">
                  <a16:creationId xmlns:a16="http://schemas.microsoft.com/office/drawing/2014/main" id="{8C5E77E0-DDFC-83B7-BD62-89A1D2C59610}"/>
                </a:ext>
              </a:extLst>
            </p:cNvPr>
            <p:cNvPicPr/>
            <p:nvPr/>
          </p:nvPicPr>
          <p:blipFill>
            <a:blip r:embed="rId11"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396050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324D4-C513-C43D-337C-62B3A78F9D5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34BD2B7-7060-7556-94EC-B8F9A50AEDD6}"/>
              </a:ext>
            </a:extLst>
          </p:cNvPr>
          <p:cNvSpPr txBox="1"/>
          <p:nvPr/>
        </p:nvSpPr>
        <p:spPr>
          <a:xfrm>
            <a:off x="4801766" y="4693852"/>
            <a:ext cx="9598869" cy="369332"/>
          </a:xfrm>
          <a:prstGeom prst="rect">
            <a:avLst/>
          </a:prstGeom>
          <a:noFill/>
        </p:spPr>
        <p:txBody>
          <a:bodyPr wrap="square">
            <a:spAutoFit/>
          </a:bodyPr>
          <a:lstStyle/>
          <a:p>
            <a:pPr algn="ctr"/>
            <a:r>
              <a:rPr lang="en-US" dirty="0"/>
              <a:t>Access to healthy diets and Prevalence of Undernourishment for LDCs, LLDCs and SIDs</a:t>
            </a:r>
          </a:p>
        </p:txBody>
      </p:sp>
      <p:grpSp>
        <p:nvGrpSpPr>
          <p:cNvPr id="2" name="object 29">
            <a:extLst>
              <a:ext uri="{FF2B5EF4-FFF2-40B4-BE49-F238E27FC236}">
                <a16:creationId xmlns:a16="http://schemas.microsoft.com/office/drawing/2014/main" id="{5034C5DC-2BF4-D0D5-6ACD-6EF2B24A7285}"/>
              </a:ext>
            </a:extLst>
          </p:cNvPr>
          <p:cNvGrpSpPr/>
          <p:nvPr/>
        </p:nvGrpSpPr>
        <p:grpSpPr>
          <a:xfrm>
            <a:off x="16506578" y="523875"/>
            <a:ext cx="1343660" cy="457200"/>
            <a:chOff x="16506578" y="518779"/>
            <a:chExt cx="1343660" cy="457200"/>
          </a:xfrm>
        </p:grpSpPr>
        <p:sp>
          <p:nvSpPr>
            <p:cNvPr id="3" name="object 30">
              <a:extLst>
                <a:ext uri="{FF2B5EF4-FFF2-40B4-BE49-F238E27FC236}">
                  <a16:creationId xmlns:a16="http://schemas.microsoft.com/office/drawing/2014/main" id="{C6F00C0F-30F5-29EB-B7C3-FFA9FE19279E}"/>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5" name="object 31">
              <a:extLst>
                <a:ext uri="{FF2B5EF4-FFF2-40B4-BE49-F238E27FC236}">
                  <a16:creationId xmlns:a16="http://schemas.microsoft.com/office/drawing/2014/main" id="{2844297D-F257-D8BB-1956-026AF978CACC}"/>
                </a:ext>
              </a:extLst>
            </p:cNvPr>
            <p:cNvPicPr/>
            <p:nvPr/>
          </p:nvPicPr>
          <p:blipFill>
            <a:blip r:embed="rId3" cstate="print"/>
            <a:stretch>
              <a:fillRect/>
            </a:stretch>
          </p:blipFill>
          <p:spPr>
            <a:xfrm>
              <a:off x="16944092" y="518779"/>
              <a:ext cx="354710" cy="359918"/>
            </a:xfrm>
            <a:prstGeom prst="rect">
              <a:avLst/>
            </a:prstGeom>
          </p:spPr>
        </p:pic>
        <p:sp>
          <p:nvSpPr>
            <p:cNvPr id="6" name="object 32">
              <a:extLst>
                <a:ext uri="{FF2B5EF4-FFF2-40B4-BE49-F238E27FC236}">
                  <a16:creationId xmlns:a16="http://schemas.microsoft.com/office/drawing/2014/main" id="{25BCAAB5-FBE8-3FD1-8E6A-8897EA3465F9}"/>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3">
              <a:extLst>
                <a:ext uri="{FF2B5EF4-FFF2-40B4-BE49-F238E27FC236}">
                  <a16:creationId xmlns:a16="http://schemas.microsoft.com/office/drawing/2014/main" id="{31EC4A18-4843-9BEC-0B2A-939B653B045F}"/>
                </a:ext>
              </a:extLst>
            </p:cNvPr>
            <p:cNvPicPr/>
            <p:nvPr/>
          </p:nvPicPr>
          <p:blipFill>
            <a:blip r:embed="rId3" cstate="print"/>
            <a:stretch>
              <a:fillRect/>
            </a:stretch>
          </p:blipFill>
          <p:spPr>
            <a:xfrm>
              <a:off x="16944092" y="518779"/>
              <a:ext cx="354710" cy="359918"/>
            </a:xfrm>
            <a:prstGeom prst="rect">
              <a:avLst/>
            </a:prstGeom>
          </p:spPr>
        </p:pic>
        <p:pic>
          <p:nvPicPr>
            <p:cNvPr id="9" name="object 34">
              <a:extLst>
                <a:ext uri="{FF2B5EF4-FFF2-40B4-BE49-F238E27FC236}">
                  <a16:creationId xmlns:a16="http://schemas.microsoft.com/office/drawing/2014/main" id="{DC27921E-FB99-9FDE-9D1F-1AA6A5EDCF4A}"/>
                </a:ext>
              </a:extLst>
            </p:cNvPr>
            <p:cNvPicPr/>
            <p:nvPr/>
          </p:nvPicPr>
          <p:blipFill>
            <a:blip r:embed="rId4" cstate="print"/>
            <a:stretch>
              <a:fillRect/>
            </a:stretch>
          </p:blipFill>
          <p:spPr>
            <a:xfrm>
              <a:off x="17290427" y="518782"/>
              <a:ext cx="559549" cy="456945"/>
            </a:xfrm>
            <a:prstGeom prst="rect">
              <a:avLst/>
            </a:prstGeom>
          </p:spPr>
        </p:pic>
      </p:grpSp>
      <p:grpSp>
        <p:nvGrpSpPr>
          <p:cNvPr id="10" name="object 35">
            <a:extLst>
              <a:ext uri="{FF2B5EF4-FFF2-40B4-BE49-F238E27FC236}">
                <a16:creationId xmlns:a16="http://schemas.microsoft.com/office/drawing/2014/main" id="{8679437A-712B-406A-C21F-EB29C74E25CD}"/>
              </a:ext>
            </a:extLst>
          </p:cNvPr>
          <p:cNvGrpSpPr/>
          <p:nvPr/>
        </p:nvGrpSpPr>
        <p:grpSpPr>
          <a:xfrm>
            <a:off x="16727177" y="1065768"/>
            <a:ext cx="902335" cy="222885"/>
            <a:chOff x="16727177" y="1065768"/>
            <a:chExt cx="902335" cy="222885"/>
          </a:xfrm>
        </p:grpSpPr>
        <p:pic>
          <p:nvPicPr>
            <p:cNvPr id="11" name="object 36">
              <a:extLst>
                <a:ext uri="{FF2B5EF4-FFF2-40B4-BE49-F238E27FC236}">
                  <a16:creationId xmlns:a16="http://schemas.microsoft.com/office/drawing/2014/main" id="{3AFF5F0B-1FE3-7DE5-DBB3-8E1797A51B8C}"/>
                </a:ext>
              </a:extLst>
            </p:cNvPr>
            <p:cNvPicPr/>
            <p:nvPr/>
          </p:nvPicPr>
          <p:blipFill>
            <a:blip r:embed="rId5" cstate="print"/>
            <a:stretch>
              <a:fillRect/>
            </a:stretch>
          </p:blipFill>
          <p:spPr>
            <a:xfrm>
              <a:off x="16727177" y="1065768"/>
              <a:ext cx="183005" cy="180975"/>
            </a:xfrm>
            <a:prstGeom prst="rect">
              <a:avLst/>
            </a:prstGeom>
          </p:spPr>
        </p:pic>
        <p:pic>
          <p:nvPicPr>
            <p:cNvPr id="12" name="object 37">
              <a:extLst>
                <a:ext uri="{FF2B5EF4-FFF2-40B4-BE49-F238E27FC236}">
                  <a16:creationId xmlns:a16="http://schemas.microsoft.com/office/drawing/2014/main" id="{B152913A-F354-F7CF-EEF2-A03832BD48A3}"/>
                </a:ext>
              </a:extLst>
            </p:cNvPr>
            <p:cNvPicPr/>
            <p:nvPr/>
          </p:nvPicPr>
          <p:blipFill>
            <a:blip r:embed="rId6" cstate="print"/>
            <a:stretch>
              <a:fillRect/>
            </a:stretch>
          </p:blipFill>
          <p:spPr>
            <a:xfrm>
              <a:off x="16933171" y="1114917"/>
              <a:ext cx="73405" cy="131825"/>
            </a:xfrm>
            <a:prstGeom prst="rect">
              <a:avLst/>
            </a:prstGeom>
          </p:spPr>
        </p:pic>
        <p:pic>
          <p:nvPicPr>
            <p:cNvPr id="13" name="object 38">
              <a:extLst>
                <a:ext uri="{FF2B5EF4-FFF2-40B4-BE49-F238E27FC236}">
                  <a16:creationId xmlns:a16="http://schemas.microsoft.com/office/drawing/2014/main" id="{AAC0ED7D-6E45-DF9E-70AD-95EE5DD5E638}"/>
                </a:ext>
              </a:extLst>
            </p:cNvPr>
            <p:cNvPicPr/>
            <p:nvPr/>
          </p:nvPicPr>
          <p:blipFill>
            <a:blip r:embed="rId7" cstate="print"/>
            <a:stretch>
              <a:fillRect/>
            </a:stretch>
          </p:blipFill>
          <p:spPr>
            <a:xfrm>
              <a:off x="17029564" y="1073261"/>
              <a:ext cx="199898" cy="175895"/>
            </a:xfrm>
            <a:prstGeom prst="rect">
              <a:avLst/>
            </a:prstGeom>
          </p:spPr>
        </p:pic>
        <p:pic>
          <p:nvPicPr>
            <p:cNvPr id="14" name="object 39">
              <a:extLst>
                <a:ext uri="{FF2B5EF4-FFF2-40B4-BE49-F238E27FC236}">
                  <a16:creationId xmlns:a16="http://schemas.microsoft.com/office/drawing/2014/main" id="{1A5429E0-BA9E-D1B9-078E-EAC00A369289}"/>
                </a:ext>
              </a:extLst>
            </p:cNvPr>
            <p:cNvPicPr/>
            <p:nvPr/>
          </p:nvPicPr>
          <p:blipFill>
            <a:blip r:embed="rId8" cstate="print"/>
            <a:stretch>
              <a:fillRect/>
            </a:stretch>
          </p:blipFill>
          <p:spPr>
            <a:xfrm>
              <a:off x="17249909" y="1114917"/>
              <a:ext cx="220091" cy="134239"/>
            </a:xfrm>
            <a:prstGeom prst="rect">
              <a:avLst/>
            </a:prstGeom>
          </p:spPr>
        </p:pic>
        <p:pic>
          <p:nvPicPr>
            <p:cNvPr id="15" name="object 40">
              <a:extLst>
                <a:ext uri="{FF2B5EF4-FFF2-40B4-BE49-F238E27FC236}">
                  <a16:creationId xmlns:a16="http://schemas.microsoft.com/office/drawing/2014/main" id="{AC211308-0DBF-0494-D381-5EF3142C7178}"/>
                </a:ext>
              </a:extLst>
            </p:cNvPr>
            <p:cNvPicPr/>
            <p:nvPr/>
          </p:nvPicPr>
          <p:blipFill>
            <a:blip r:embed="rId9"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312034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F04D-3BE2-0338-B739-CCDB56465FD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F5CE27F-F43B-2BAD-0F49-AE7875BF7893}"/>
              </a:ext>
            </a:extLst>
          </p:cNvPr>
          <p:cNvSpPr>
            <a:spLocks noGrp="1"/>
          </p:cNvSpPr>
          <p:nvPr/>
        </p:nvSpPr>
        <p:spPr>
          <a:xfrm>
            <a:off x="944635" y="368243"/>
            <a:ext cx="16880585" cy="200913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rgbClr val="006C8B"/>
                </a:solidFill>
                <a:latin typeface="Roboto" panose="02000000000000000000" pitchFamily="2" charset="0"/>
                <a:ea typeface="Roboto" panose="02000000000000000000" pitchFamily="2" charset="0"/>
                <a:cs typeface="+mj-lt"/>
              </a:rPr>
              <a:t>Prevalence of undernourishment</a:t>
            </a:r>
            <a:endParaRPr lang="it-IT" sz="5670" b="1" dirty="0">
              <a:solidFill>
                <a:srgbClr val="006C8B"/>
              </a:solidFill>
              <a:latin typeface="Roboto" panose="02000000000000000000" pitchFamily="2" charset="0"/>
              <a:ea typeface="Roboto" panose="02000000000000000000" pitchFamily="2" charset="0"/>
            </a:endParaRPr>
          </a:p>
        </p:txBody>
      </p:sp>
      <p:graphicFrame>
        <p:nvGraphicFramePr>
          <p:cNvPr id="5" name="Chart 4">
            <a:extLst>
              <a:ext uri="{FF2B5EF4-FFF2-40B4-BE49-F238E27FC236}">
                <a16:creationId xmlns:a16="http://schemas.microsoft.com/office/drawing/2014/main" id="{182D6588-C163-C4C9-1A70-312A11031D21}"/>
              </a:ext>
            </a:extLst>
          </p:cNvPr>
          <p:cNvGraphicFramePr>
            <a:graphicFrameLocks noGrp="1"/>
          </p:cNvGraphicFramePr>
          <p:nvPr/>
        </p:nvGraphicFramePr>
        <p:xfrm>
          <a:off x="1765850" y="2140874"/>
          <a:ext cx="14921454" cy="693764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object 29">
            <a:extLst>
              <a:ext uri="{FF2B5EF4-FFF2-40B4-BE49-F238E27FC236}">
                <a16:creationId xmlns:a16="http://schemas.microsoft.com/office/drawing/2014/main" id="{AACE0BFD-7E44-8482-4BFB-89A2680C570C}"/>
              </a:ext>
            </a:extLst>
          </p:cNvPr>
          <p:cNvGrpSpPr/>
          <p:nvPr/>
        </p:nvGrpSpPr>
        <p:grpSpPr>
          <a:xfrm>
            <a:off x="16506578" y="523875"/>
            <a:ext cx="1343660" cy="457200"/>
            <a:chOff x="16506578" y="518779"/>
            <a:chExt cx="1343660" cy="457200"/>
          </a:xfrm>
        </p:grpSpPr>
        <p:sp>
          <p:nvSpPr>
            <p:cNvPr id="3" name="object 30">
              <a:extLst>
                <a:ext uri="{FF2B5EF4-FFF2-40B4-BE49-F238E27FC236}">
                  <a16:creationId xmlns:a16="http://schemas.microsoft.com/office/drawing/2014/main" id="{F1B417D9-DE58-6177-9CE3-3F9F8990F7C7}"/>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6" name="object 31">
              <a:extLst>
                <a:ext uri="{FF2B5EF4-FFF2-40B4-BE49-F238E27FC236}">
                  <a16:creationId xmlns:a16="http://schemas.microsoft.com/office/drawing/2014/main" id="{263BF6A2-1287-CE5E-2C07-14A4803D1560}"/>
                </a:ext>
              </a:extLst>
            </p:cNvPr>
            <p:cNvPicPr/>
            <p:nvPr/>
          </p:nvPicPr>
          <p:blipFill>
            <a:blip r:embed="rId4" cstate="print"/>
            <a:stretch>
              <a:fillRect/>
            </a:stretch>
          </p:blipFill>
          <p:spPr>
            <a:xfrm>
              <a:off x="16944092" y="518779"/>
              <a:ext cx="354710" cy="359918"/>
            </a:xfrm>
            <a:prstGeom prst="rect">
              <a:avLst/>
            </a:prstGeom>
          </p:spPr>
        </p:pic>
        <p:sp>
          <p:nvSpPr>
            <p:cNvPr id="7" name="object 32">
              <a:extLst>
                <a:ext uri="{FF2B5EF4-FFF2-40B4-BE49-F238E27FC236}">
                  <a16:creationId xmlns:a16="http://schemas.microsoft.com/office/drawing/2014/main" id="{F9339212-CF6A-CEC1-C959-CE0492E32149}"/>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3">
              <a:extLst>
                <a:ext uri="{FF2B5EF4-FFF2-40B4-BE49-F238E27FC236}">
                  <a16:creationId xmlns:a16="http://schemas.microsoft.com/office/drawing/2014/main" id="{72D4BFE5-7244-1837-EC0A-057706415097}"/>
                </a:ext>
              </a:extLst>
            </p:cNvPr>
            <p:cNvPicPr/>
            <p:nvPr/>
          </p:nvPicPr>
          <p:blipFill>
            <a:blip r:embed="rId4" cstate="print"/>
            <a:stretch>
              <a:fillRect/>
            </a:stretch>
          </p:blipFill>
          <p:spPr>
            <a:xfrm>
              <a:off x="16944092" y="518779"/>
              <a:ext cx="354710" cy="359918"/>
            </a:xfrm>
            <a:prstGeom prst="rect">
              <a:avLst/>
            </a:prstGeom>
          </p:spPr>
        </p:pic>
        <p:pic>
          <p:nvPicPr>
            <p:cNvPr id="9" name="object 34">
              <a:extLst>
                <a:ext uri="{FF2B5EF4-FFF2-40B4-BE49-F238E27FC236}">
                  <a16:creationId xmlns:a16="http://schemas.microsoft.com/office/drawing/2014/main" id="{0E9BC250-28FF-8CEF-473C-5425093CC8B8}"/>
                </a:ext>
              </a:extLst>
            </p:cNvPr>
            <p:cNvPicPr/>
            <p:nvPr/>
          </p:nvPicPr>
          <p:blipFill>
            <a:blip r:embed="rId5" cstate="print"/>
            <a:stretch>
              <a:fillRect/>
            </a:stretch>
          </p:blipFill>
          <p:spPr>
            <a:xfrm>
              <a:off x="17290427" y="518782"/>
              <a:ext cx="559549" cy="456945"/>
            </a:xfrm>
            <a:prstGeom prst="rect">
              <a:avLst/>
            </a:prstGeom>
          </p:spPr>
        </p:pic>
      </p:grpSp>
      <p:grpSp>
        <p:nvGrpSpPr>
          <p:cNvPr id="10" name="object 35">
            <a:extLst>
              <a:ext uri="{FF2B5EF4-FFF2-40B4-BE49-F238E27FC236}">
                <a16:creationId xmlns:a16="http://schemas.microsoft.com/office/drawing/2014/main" id="{7577F560-D25E-9EC1-981E-B686C1731BE9}"/>
              </a:ext>
            </a:extLst>
          </p:cNvPr>
          <p:cNvGrpSpPr/>
          <p:nvPr/>
        </p:nvGrpSpPr>
        <p:grpSpPr>
          <a:xfrm>
            <a:off x="16727177" y="1065768"/>
            <a:ext cx="902335" cy="222885"/>
            <a:chOff x="16727177" y="1065768"/>
            <a:chExt cx="902335" cy="222885"/>
          </a:xfrm>
        </p:grpSpPr>
        <p:pic>
          <p:nvPicPr>
            <p:cNvPr id="12" name="object 36">
              <a:extLst>
                <a:ext uri="{FF2B5EF4-FFF2-40B4-BE49-F238E27FC236}">
                  <a16:creationId xmlns:a16="http://schemas.microsoft.com/office/drawing/2014/main" id="{B6A80BA5-018E-716A-CEB7-39311F68AA1C}"/>
                </a:ext>
              </a:extLst>
            </p:cNvPr>
            <p:cNvPicPr/>
            <p:nvPr/>
          </p:nvPicPr>
          <p:blipFill>
            <a:blip r:embed="rId6" cstate="print"/>
            <a:stretch>
              <a:fillRect/>
            </a:stretch>
          </p:blipFill>
          <p:spPr>
            <a:xfrm>
              <a:off x="16727177" y="1065768"/>
              <a:ext cx="183005" cy="180975"/>
            </a:xfrm>
            <a:prstGeom prst="rect">
              <a:avLst/>
            </a:prstGeom>
          </p:spPr>
        </p:pic>
        <p:pic>
          <p:nvPicPr>
            <p:cNvPr id="13" name="object 37">
              <a:extLst>
                <a:ext uri="{FF2B5EF4-FFF2-40B4-BE49-F238E27FC236}">
                  <a16:creationId xmlns:a16="http://schemas.microsoft.com/office/drawing/2014/main" id="{B10E776C-EB8E-A3FC-CB4D-8FD8E6762A79}"/>
                </a:ext>
              </a:extLst>
            </p:cNvPr>
            <p:cNvPicPr/>
            <p:nvPr/>
          </p:nvPicPr>
          <p:blipFill>
            <a:blip r:embed="rId7" cstate="print"/>
            <a:stretch>
              <a:fillRect/>
            </a:stretch>
          </p:blipFill>
          <p:spPr>
            <a:xfrm>
              <a:off x="16933171" y="1114917"/>
              <a:ext cx="73405" cy="131825"/>
            </a:xfrm>
            <a:prstGeom prst="rect">
              <a:avLst/>
            </a:prstGeom>
          </p:spPr>
        </p:pic>
        <p:pic>
          <p:nvPicPr>
            <p:cNvPr id="14" name="object 38">
              <a:extLst>
                <a:ext uri="{FF2B5EF4-FFF2-40B4-BE49-F238E27FC236}">
                  <a16:creationId xmlns:a16="http://schemas.microsoft.com/office/drawing/2014/main" id="{75CD69FE-5515-A95A-8EC3-59A40CB64FFB}"/>
                </a:ext>
              </a:extLst>
            </p:cNvPr>
            <p:cNvPicPr/>
            <p:nvPr/>
          </p:nvPicPr>
          <p:blipFill>
            <a:blip r:embed="rId8" cstate="print"/>
            <a:stretch>
              <a:fillRect/>
            </a:stretch>
          </p:blipFill>
          <p:spPr>
            <a:xfrm>
              <a:off x="17029564" y="1073261"/>
              <a:ext cx="199898" cy="175895"/>
            </a:xfrm>
            <a:prstGeom prst="rect">
              <a:avLst/>
            </a:prstGeom>
          </p:spPr>
        </p:pic>
        <p:pic>
          <p:nvPicPr>
            <p:cNvPr id="15" name="object 39">
              <a:extLst>
                <a:ext uri="{FF2B5EF4-FFF2-40B4-BE49-F238E27FC236}">
                  <a16:creationId xmlns:a16="http://schemas.microsoft.com/office/drawing/2014/main" id="{819065F7-6E9D-DC15-235B-743559EE83E8}"/>
                </a:ext>
              </a:extLst>
            </p:cNvPr>
            <p:cNvPicPr/>
            <p:nvPr/>
          </p:nvPicPr>
          <p:blipFill>
            <a:blip r:embed="rId9" cstate="print"/>
            <a:stretch>
              <a:fillRect/>
            </a:stretch>
          </p:blipFill>
          <p:spPr>
            <a:xfrm>
              <a:off x="17249909" y="1114917"/>
              <a:ext cx="220091" cy="134239"/>
            </a:xfrm>
            <a:prstGeom prst="rect">
              <a:avLst/>
            </a:prstGeom>
          </p:spPr>
        </p:pic>
        <p:pic>
          <p:nvPicPr>
            <p:cNvPr id="16" name="object 40">
              <a:extLst>
                <a:ext uri="{FF2B5EF4-FFF2-40B4-BE49-F238E27FC236}">
                  <a16:creationId xmlns:a16="http://schemas.microsoft.com/office/drawing/2014/main" id="{AD7255B5-7CE7-1B27-5B52-1783C8DDD46B}"/>
                </a:ext>
              </a:extLst>
            </p:cNvPr>
            <p:cNvPicPr/>
            <p:nvPr/>
          </p:nvPicPr>
          <p:blipFill>
            <a:blip r:embed="rId10"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1606822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96828-1C23-F97E-E18E-4F16E3DBF3A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D1DB2D0-3962-FDD5-CF6D-AE8B24C79153}"/>
              </a:ext>
            </a:extLst>
          </p:cNvPr>
          <p:cNvSpPr>
            <a:spLocks noGrp="1"/>
          </p:cNvSpPr>
          <p:nvPr/>
        </p:nvSpPr>
        <p:spPr>
          <a:xfrm>
            <a:off x="1160906" y="368243"/>
            <a:ext cx="16880585" cy="200913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rgbClr val="006C8B"/>
                </a:solidFill>
                <a:latin typeface="Roboto" panose="02000000000000000000" pitchFamily="2" charset="0"/>
                <a:ea typeface="Roboto" panose="02000000000000000000" pitchFamily="2" charset="0"/>
                <a:cs typeface="+mj-lt"/>
              </a:rPr>
              <a:t>Cost of a healthy diet</a:t>
            </a:r>
            <a:endParaRPr lang="it-IT" sz="5670" b="1" dirty="0">
              <a:solidFill>
                <a:srgbClr val="006C8B"/>
              </a:solidFill>
              <a:latin typeface="Roboto" panose="02000000000000000000" pitchFamily="2" charset="0"/>
              <a:ea typeface="Roboto" panose="02000000000000000000" pitchFamily="2" charset="0"/>
            </a:endParaRPr>
          </a:p>
        </p:txBody>
      </p:sp>
      <p:graphicFrame>
        <p:nvGraphicFramePr>
          <p:cNvPr id="2" name="Chart 1">
            <a:extLst>
              <a:ext uri="{FF2B5EF4-FFF2-40B4-BE49-F238E27FC236}">
                <a16:creationId xmlns:a16="http://schemas.microsoft.com/office/drawing/2014/main" id="{B9D6A9EE-B246-A514-D89F-5B9506E48D53}"/>
              </a:ext>
            </a:extLst>
          </p:cNvPr>
          <p:cNvGraphicFramePr>
            <a:graphicFrameLocks noGrp="1"/>
          </p:cNvGraphicFramePr>
          <p:nvPr/>
        </p:nvGraphicFramePr>
        <p:xfrm>
          <a:off x="1796513" y="2035295"/>
          <a:ext cx="14890790" cy="694008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object 29">
            <a:extLst>
              <a:ext uri="{FF2B5EF4-FFF2-40B4-BE49-F238E27FC236}">
                <a16:creationId xmlns:a16="http://schemas.microsoft.com/office/drawing/2014/main" id="{9C21BA67-B9BD-22EA-2491-D25FE3143FDD}"/>
              </a:ext>
            </a:extLst>
          </p:cNvPr>
          <p:cNvGrpSpPr/>
          <p:nvPr/>
        </p:nvGrpSpPr>
        <p:grpSpPr>
          <a:xfrm>
            <a:off x="16506578" y="523875"/>
            <a:ext cx="1343660" cy="457200"/>
            <a:chOff x="16506578" y="518779"/>
            <a:chExt cx="1343660" cy="457200"/>
          </a:xfrm>
        </p:grpSpPr>
        <p:sp>
          <p:nvSpPr>
            <p:cNvPr id="5" name="object 30">
              <a:extLst>
                <a:ext uri="{FF2B5EF4-FFF2-40B4-BE49-F238E27FC236}">
                  <a16:creationId xmlns:a16="http://schemas.microsoft.com/office/drawing/2014/main" id="{2B9AEDF7-992C-71D5-B8CE-C0538E82C1D8}"/>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6" name="object 31">
              <a:extLst>
                <a:ext uri="{FF2B5EF4-FFF2-40B4-BE49-F238E27FC236}">
                  <a16:creationId xmlns:a16="http://schemas.microsoft.com/office/drawing/2014/main" id="{4D020D1C-1968-9DE3-AC43-F2C0BB0DC831}"/>
                </a:ext>
              </a:extLst>
            </p:cNvPr>
            <p:cNvPicPr/>
            <p:nvPr/>
          </p:nvPicPr>
          <p:blipFill>
            <a:blip r:embed="rId4" cstate="print"/>
            <a:stretch>
              <a:fillRect/>
            </a:stretch>
          </p:blipFill>
          <p:spPr>
            <a:xfrm>
              <a:off x="16944092" y="518779"/>
              <a:ext cx="354710" cy="359918"/>
            </a:xfrm>
            <a:prstGeom prst="rect">
              <a:avLst/>
            </a:prstGeom>
          </p:spPr>
        </p:pic>
        <p:sp>
          <p:nvSpPr>
            <p:cNvPr id="7" name="object 32">
              <a:extLst>
                <a:ext uri="{FF2B5EF4-FFF2-40B4-BE49-F238E27FC236}">
                  <a16:creationId xmlns:a16="http://schemas.microsoft.com/office/drawing/2014/main" id="{FFD9C8E8-6C98-A791-AFB2-AC84A3F40357}"/>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3">
              <a:extLst>
                <a:ext uri="{FF2B5EF4-FFF2-40B4-BE49-F238E27FC236}">
                  <a16:creationId xmlns:a16="http://schemas.microsoft.com/office/drawing/2014/main" id="{69707274-D811-AE1B-428C-1B526379AA61}"/>
                </a:ext>
              </a:extLst>
            </p:cNvPr>
            <p:cNvPicPr/>
            <p:nvPr/>
          </p:nvPicPr>
          <p:blipFill>
            <a:blip r:embed="rId4" cstate="print"/>
            <a:stretch>
              <a:fillRect/>
            </a:stretch>
          </p:blipFill>
          <p:spPr>
            <a:xfrm>
              <a:off x="16944092" y="518779"/>
              <a:ext cx="354710" cy="359918"/>
            </a:xfrm>
            <a:prstGeom prst="rect">
              <a:avLst/>
            </a:prstGeom>
          </p:spPr>
        </p:pic>
        <p:pic>
          <p:nvPicPr>
            <p:cNvPr id="9" name="object 34">
              <a:extLst>
                <a:ext uri="{FF2B5EF4-FFF2-40B4-BE49-F238E27FC236}">
                  <a16:creationId xmlns:a16="http://schemas.microsoft.com/office/drawing/2014/main" id="{9E14B763-9624-25BE-DE17-8A7D7C6C3ED2}"/>
                </a:ext>
              </a:extLst>
            </p:cNvPr>
            <p:cNvPicPr/>
            <p:nvPr/>
          </p:nvPicPr>
          <p:blipFill>
            <a:blip r:embed="rId5" cstate="print"/>
            <a:stretch>
              <a:fillRect/>
            </a:stretch>
          </p:blipFill>
          <p:spPr>
            <a:xfrm>
              <a:off x="17290427" y="518782"/>
              <a:ext cx="559549" cy="456945"/>
            </a:xfrm>
            <a:prstGeom prst="rect">
              <a:avLst/>
            </a:prstGeom>
          </p:spPr>
        </p:pic>
      </p:grpSp>
      <p:grpSp>
        <p:nvGrpSpPr>
          <p:cNvPr id="10" name="object 35">
            <a:extLst>
              <a:ext uri="{FF2B5EF4-FFF2-40B4-BE49-F238E27FC236}">
                <a16:creationId xmlns:a16="http://schemas.microsoft.com/office/drawing/2014/main" id="{F2A1BD17-E4F3-A4AC-D8D1-B7686F9A1521}"/>
              </a:ext>
            </a:extLst>
          </p:cNvPr>
          <p:cNvGrpSpPr/>
          <p:nvPr/>
        </p:nvGrpSpPr>
        <p:grpSpPr>
          <a:xfrm>
            <a:off x="16727177" y="1065768"/>
            <a:ext cx="902335" cy="222885"/>
            <a:chOff x="16727177" y="1065768"/>
            <a:chExt cx="902335" cy="222885"/>
          </a:xfrm>
        </p:grpSpPr>
        <p:pic>
          <p:nvPicPr>
            <p:cNvPr id="12" name="object 36">
              <a:extLst>
                <a:ext uri="{FF2B5EF4-FFF2-40B4-BE49-F238E27FC236}">
                  <a16:creationId xmlns:a16="http://schemas.microsoft.com/office/drawing/2014/main" id="{D4A4A8F6-9840-848C-CFCF-57A9869C5DB2}"/>
                </a:ext>
              </a:extLst>
            </p:cNvPr>
            <p:cNvPicPr/>
            <p:nvPr/>
          </p:nvPicPr>
          <p:blipFill>
            <a:blip r:embed="rId6" cstate="print"/>
            <a:stretch>
              <a:fillRect/>
            </a:stretch>
          </p:blipFill>
          <p:spPr>
            <a:xfrm>
              <a:off x="16727177" y="1065768"/>
              <a:ext cx="183005" cy="180975"/>
            </a:xfrm>
            <a:prstGeom prst="rect">
              <a:avLst/>
            </a:prstGeom>
          </p:spPr>
        </p:pic>
        <p:pic>
          <p:nvPicPr>
            <p:cNvPr id="13" name="object 37">
              <a:extLst>
                <a:ext uri="{FF2B5EF4-FFF2-40B4-BE49-F238E27FC236}">
                  <a16:creationId xmlns:a16="http://schemas.microsoft.com/office/drawing/2014/main" id="{ADF0C742-5E86-25F4-5D12-E34214BC94F3}"/>
                </a:ext>
              </a:extLst>
            </p:cNvPr>
            <p:cNvPicPr/>
            <p:nvPr/>
          </p:nvPicPr>
          <p:blipFill>
            <a:blip r:embed="rId7" cstate="print"/>
            <a:stretch>
              <a:fillRect/>
            </a:stretch>
          </p:blipFill>
          <p:spPr>
            <a:xfrm>
              <a:off x="16933171" y="1114917"/>
              <a:ext cx="73405" cy="131825"/>
            </a:xfrm>
            <a:prstGeom prst="rect">
              <a:avLst/>
            </a:prstGeom>
          </p:spPr>
        </p:pic>
        <p:pic>
          <p:nvPicPr>
            <p:cNvPr id="14" name="object 38">
              <a:extLst>
                <a:ext uri="{FF2B5EF4-FFF2-40B4-BE49-F238E27FC236}">
                  <a16:creationId xmlns:a16="http://schemas.microsoft.com/office/drawing/2014/main" id="{2006DB4A-0B0F-1FE2-4A0A-789940852268}"/>
                </a:ext>
              </a:extLst>
            </p:cNvPr>
            <p:cNvPicPr/>
            <p:nvPr/>
          </p:nvPicPr>
          <p:blipFill>
            <a:blip r:embed="rId8" cstate="print"/>
            <a:stretch>
              <a:fillRect/>
            </a:stretch>
          </p:blipFill>
          <p:spPr>
            <a:xfrm>
              <a:off x="17029564" y="1073261"/>
              <a:ext cx="199898" cy="175895"/>
            </a:xfrm>
            <a:prstGeom prst="rect">
              <a:avLst/>
            </a:prstGeom>
          </p:spPr>
        </p:pic>
        <p:pic>
          <p:nvPicPr>
            <p:cNvPr id="15" name="object 39">
              <a:extLst>
                <a:ext uri="{FF2B5EF4-FFF2-40B4-BE49-F238E27FC236}">
                  <a16:creationId xmlns:a16="http://schemas.microsoft.com/office/drawing/2014/main" id="{3694806B-EB25-D9DC-25C1-B09BCD99CFDB}"/>
                </a:ext>
              </a:extLst>
            </p:cNvPr>
            <p:cNvPicPr/>
            <p:nvPr/>
          </p:nvPicPr>
          <p:blipFill>
            <a:blip r:embed="rId9" cstate="print"/>
            <a:stretch>
              <a:fillRect/>
            </a:stretch>
          </p:blipFill>
          <p:spPr>
            <a:xfrm>
              <a:off x="17249909" y="1114917"/>
              <a:ext cx="220091" cy="134239"/>
            </a:xfrm>
            <a:prstGeom prst="rect">
              <a:avLst/>
            </a:prstGeom>
          </p:spPr>
        </p:pic>
        <p:pic>
          <p:nvPicPr>
            <p:cNvPr id="16" name="object 40">
              <a:extLst>
                <a:ext uri="{FF2B5EF4-FFF2-40B4-BE49-F238E27FC236}">
                  <a16:creationId xmlns:a16="http://schemas.microsoft.com/office/drawing/2014/main" id="{C6DC047A-F7BC-56F6-5E7F-8255380BCF9A}"/>
                </a:ext>
              </a:extLst>
            </p:cNvPr>
            <p:cNvPicPr/>
            <p:nvPr/>
          </p:nvPicPr>
          <p:blipFill>
            <a:blip r:embed="rId10"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431252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A7B2-1744-2DAE-3D05-381371DE936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D364216-674F-860D-9B4F-AF2FBBF5A01F}"/>
              </a:ext>
            </a:extLst>
          </p:cNvPr>
          <p:cNvSpPr>
            <a:spLocks noGrp="1"/>
          </p:cNvSpPr>
          <p:nvPr/>
        </p:nvSpPr>
        <p:spPr>
          <a:xfrm>
            <a:off x="1131570" y="555551"/>
            <a:ext cx="16880585" cy="200913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rgbClr val="006C8B"/>
                </a:solidFill>
                <a:latin typeface="Roboto" panose="02000000000000000000" pitchFamily="2" charset="0"/>
                <a:ea typeface="Roboto" panose="02000000000000000000" pitchFamily="2" charset="0"/>
                <a:cs typeface="+mj-lt"/>
              </a:rPr>
              <a:t>Proportion of the population unable to afford </a:t>
            </a:r>
          </a:p>
          <a:p>
            <a:r>
              <a:rPr lang="en-US" sz="5670" b="1" dirty="0">
                <a:solidFill>
                  <a:srgbClr val="006C8B"/>
                </a:solidFill>
                <a:latin typeface="Roboto" panose="02000000000000000000" pitchFamily="2" charset="0"/>
                <a:ea typeface="Roboto" panose="02000000000000000000" pitchFamily="2" charset="0"/>
                <a:cs typeface="+mj-lt"/>
              </a:rPr>
              <a:t>a healthy diet</a:t>
            </a:r>
            <a:endParaRPr lang="it-IT" sz="5670" b="1" dirty="0">
              <a:solidFill>
                <a:srgbClr val="006C8B"/>
              </a:solidFill>
              <a:latin typeface="Roboto" panose="02000000000000000000" pitchFamily="2" charset="0"/>
              <a:ea typeface="Roboto" panose="02000000000000000000" pitchFamily="2" charset="0"/>
            </a:endParaRPr>
          </a:p>
        </p:txBody>
      </p:sp>
      <p:graphicFrame>
        <p:nvGraphicFramePr>
          <p:cNvPr id="2" name="Chart 1">
            <a:extLst>
              <a:ext uri="{FF2B5EF4-FFF2-40B4-BE49-F238E27FC236}">
                <a16:creationId xmlns:a16="http://schemas.microsoft.com/office/drawing/2014/main" id="{38046208-03EC-5F7E-1969-6AC9D3DDB173}"/>
              </a:ext>
            </a:extLst>
          </p:cNvPr>
          <p:cNvGraphicFramePr>
            <a:graphicFrameLocks noGrp="1"/>
          </p:cNvGraphicFramePr>
          <p:nvPr/>
        </p:nvGraphicFramePr>
        <p:xfrm>
          <a:off x="2004374" y="2436171"/>
          <a:ext cx="14565120" cy="694008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object 29">
            <a:extLst>
              <a:ext uri="{FF2B5EF4-FFF2-40B4-BE49-F238E27FC236}">
                <a16:creationId xmlns:a16="http://schemas.microsoft.com/office/drawing/2014/main" id="{BCF8EAA9-AEAD-E84A-95AC-956A6018A5D4}"/>
              </a:ext>
            </a:extLst>
          </p:cNvPr>
          <p:cNvGrpSpPr/>
          <p:nvPr/>
        </p:nvGrpSpPr>
        <p:grpSpPr>
          <a:xfrm>
            <a:off x="16506578" y="597297"/>
            <a:ext cx="1343660" cy="457200"/>
            <a:chOff x="16506578" y="518779"/>
            <a:chExt cx="1343660" cy="457200"/>
          </a:xfrm>
        </p:grpSpPr>
        <p:sp>
          <p:nvSpPr>
            <p:cNvPr id="5" name="object 30">
              <a:extLst>
                <a:ext uri="{FF2B5EF4-FFF2-40B4-BE49-F238E27FC236}">
                  <a16:creationId xmlns:a16="http://schemas.microsoft.com/office/drawing/2014/main" id="{F0D479E5-79C1-A0CA-9712-774472A22FEB}"/>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6" name="object 31">
              <a:extLst>
                <a:ext uri="{FF2B5EF4-FFF2-40B4-BE49-F238E27FC236}">
                  <a16:creationId xmlns:a16="http://schemas.microsoft.com/office/drawing/2014/main" id="{D77C30BE-4791-390D-EA67-82C0C3973C06}"/>
                </a:ext>
              </a:extLst>
            </p:cNvPr>
            <p:cNvPicPr/>
            <p:nvPr/>
          </p:nvPicPr>
          <p:blipFill>
            <a:blip r:embed="rId4" cstate="print"/>
            <a:stretch>
              <a:fillRect/>
            </a:stretch>
          </p:blipFill>
          <p:spPr>
            <a:xfrm>
              <a:off x="16944092" y="518779"/>
              <a:ext cx="354710" cy="359918"/>
            </a:xfrm>
            <a:prstGeom prst="rect">
              <a:avLst/>
            </a:prstGeom>
          </p:spPr>
        </p:pic>
        <p:sp>
          <p:nvSpPr>
            <p:cNvPr id="7" name="object 32">
              <a:extLst>
                <a:ext uri="{FF2B5EF4-FFF2-40B4-BE49-F238E27FC236}">
                  <a16:creationId xmlns:a16="http://schemas.microsoft.com/office/drawing/2014/main" id="{6C9FB5A3-1B4D-7AB8-57AD-22535523EED3}"/>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3">
              <a:extLst>
                <a:ext uri="{FF2B5EF4-FFF2-40B4-BE49-F238E27FC236}">
                  <a16:creationId xmlns:a16="http://schemas.microsoft.com/office/drawing/2014/main" id="{9BC4346E-CA00-92F0-FB71-769039CD9C2F}"/>
                </a:ext>
              </a:extLst>
            </p:cNvPr>
            <p:cNvPicPr/>
            <p:nvPr/>
          </p:nvPicPr>
          <p:blipFill>
            <a:blip r:embed="rId4" cstate="print"/>
            <a:stretch>
              <a:fillRect/>
            </a:stretch>
          </p:blipFill>
          <p:spPr>
            <a:xfrm>
              <a:off x="16944092" y="518779"/>
              <a:ext cx="354710" cy="359918"/>
            </a:xfrm>
            <a:prstGeom prst="rect">
              <a:avLst/>
            </a:prstGeom>
          </p:spPr>
        </p:pic>
        <p:pic>
          <p:nvPicPr>
            <p:cNvPr id="9" name="object 34">
              <a:extLst>
                <a:ext uri="{FF2B5EF4-FFF2-40B4-BE49-F238E27FC236}">
                  <a16:creationId xmlns:a16="http://schemas.microsoft.com/office/drawing/2014/main" id="{EDE0616D-9B8E-9B40-1528-914CFEA7CE63}"/>
                </a:ext>
              </a:extLst>
            </p:cNvPr>
            <p:cNvPicPr/>
            <p:nvPr/>
          </p:nvPicPr>
          <p:blipFill>
            <a:blip r:embed="rId5" cstate="print"/>
            <a:stretch>
              <a:fillRect/>
            </a:stretch>
          </p:blipFill>
          <p:spPr>
            <a:xfrm>
              <a:off x="17290427" y="518782"/>
              <a:ext cx="559549" cy="456945"/>
            </a:xfrm>
            <a:prstGeom prst="rect">
              <a:avLst/>
            </a:prstGeom>
          </p:spPr>
        </p:pic>
      </p:grpSp>
      <p:grpSp>
        <p:nvGrpSpPr>
          <p:cNvPr id="10" name="object 35">
            <a:extLst>
              <a:ext uri="{FF2B5EF4-FFF2-40B4-BE49-F238E27FC236}">
                <a16:creationId xmlns:a16="http://schemas.microsoft.com/office/drawing/2014/main" id="{92E80AF4-1D76-E619-42FC-0F8DD2A7B033}"/>
              </a:ext>
            </a:extLst>
          </p:cNvPr>
          <p:cNvGrpSpPr/>
          <p:nvPr/>
        </p:nvGrpSpPr>
        <p:grpSpPr>
          <a:xfrm>
            <a:off x="16727177" y="1139190"/>
            <a:ext cx="902335" cy="222885"/>
            <a:chOff x="16727177" y="1065768"/>
            <a:chExt cx="902335" cy="222885"/>
          </a:xfrm>
        </p:grpSpPr>
        <p:pic>
          <p:nvPicPr>
            <p:cNvPr id="12" name="object 36">
              <a:extLst>
                <a:ext uri="{FF2B5EF4-FFF2-40B4-BE49-F238E27FC236}">
                  <a16:creationId xmlns:a16="http://schemas.microsoft.com/office/drawing/2014/main" id="{EC9E9457-1A9F-A642-8969-1D5E255AD025}"/>
                </a:ext>
              </a:extLst>
            </p:cNvPr>
            <p:cNvPicPr/>
            <p:nvPr/>
          </p:nvPicPr>
          <p:blipFill>
            <a:blip r:embed="rId6" cstate="print"/>
            <a:stretch>
              <a:fillRect/>
            </a:stretch>
          </p:blipFill>
          <p:spPr>
            <a:xfrm>
              <a:off x="16727177" y="1065768"/>
              <a:ext cx="183005" cy="180975"/>
            </a:xfrm>
            <a:prstGeom prst="rect">
              <a:avLst/>
            </a:prstGeom>
          </p:spPr>
        </p:pic>
        <p:pic>
          <p:nvPicPr>
            <p:cNvPr id="13" name="object 37">
              <a:extLst>
                <a:ext uri="{FF2B5EF4-FFF2-40B4-BE49-F238E27FC236}">
                  <a16:creationId xmlns:a16="http://schemas.microsoft.com/office/drawing/2014/main" id="{50411DE3-9B2D-EC84-3CB4-23F61E39C1F5}"/>
                </a:ext>
              </a:extLst>
            </p:cNvPr>
            <p:cNvPicPr/>
            <p:nvPr/>
          </p:nvPicPr>
          <p:blipFill>
            <a:blip r:embed="rId7" cstate="print"/>
            <a:stretch>
              <a:fillRect/>
            </a:stretch>
          </p:blipFill>
          <p:spPr>
            <a:xfrm>
              <a:off x="16933171" y="1114917"/>
              <a:ext cx="73405" cy="131825"/>
            </a:xfrm>
            <a:prstGeom prst="rect">
              <a:avLst/>
            </a:prstGeom>
          </p:spPr>
        </p:pic>
        <p:pic>
          <p:nvPicPr>
            <p:cNvPr id="14" name="object 38">
              <a:extLst>
                <a:ext uri="{FF2B5EF4-FFF2-40B4-BE49-F238E27FC236}">
                  <a16:creationId xmlns:a16="http://schemas.microsoft.com/office/drawing/2014/main" id="{B384EDBF-A2CC-723A-E5C8-01F4096D3175}"/>
                </a:ext>
              </a:extLst>
            </p:cNvPr>
            <p:cNvPicPr/>
            <p:nvPr/>
          </p:nvPicPr>
          <p:blipFill>
            <a:blip r:embed="rId8" cstate="print"/>
            <a:stretch>
              <a:fillRect/>
            </a:stretch>
          </p:blipFill>
          <p:spPr>
            <a:xfrm>
              <a:off x="17029564" y="1073261"/>
              <a:ext cx="199898" cy="175895"/>
            </a:xfrm>
            <a:prstGeom prst="rect">
              <a:avLst/>
            </a:prstGeom>
          </p:spPr>
        </p:pic>
        <p:pic>
          <p:nvPicPr>
            <p:cNvPr id="15" name="object 39">
              <a:extLst>
                <a:ext uri="{FF2B5EF4-FFF2-40B4-BE49-F238E27FC236}">
                  <a16:creationId xmlns:a16="http://schemas.microsoft.com/office/drawing/2014/main" id="{ABF5B828-944C-3665-0698-F4B9A2AD4FEE}"/>
                </a:ext>
              </a:extLst>
            </p:cNvPr>
            <p:cNvPicPr/>
            <p:nvPr/>
          </p:nvPicPr>
          <p:blipFill>
            <a:blip r:embed="rId9" cstate="print"/>
            <a:stretch>
              <a:fillRect/>
            </a:stretch>
          </p:blipFill>
          <p:spPr>
            <a:xfrm>
              <a:off x="17249909" y="1114917"/>
              <a:ext cx="220091" cy="134239"/>
            </a:xfrm>
            <a:prstGeom prst="rect">
              <a:avLst/>
            </a:prstGeom>
          </p:spPr>
        </p:pic>
        <p:pic>
          <p:nvPicPr>
            <p:cNvPr id="16" name="object 40">
              <a:extLst>
                <a:ext uri="{FF2B5EF4-FFF2-40B4-BE49-F238E27FC236}">
                  <a16:creationId xmlns:a16="http://schemas.microsoft.com/office/drawing/2014/main" id="{A3F3E345-7B60-97AB-90C8-76C920981C68}"/>
                </a:ext>
              </a:extLst>
            </p:cNvPr>
            <p:cNvPicPr/>
            <p:nvPr/>
          </p:nvPicPr>
          <p:blipFill>
            <a:blip r:embed="rId10"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4212732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F622B-C9F4-7B9A-C628-7147845F426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104CCF1-4394-4AE3-BECF-E1069DCE8588}"/>
              </a:ext>
            </a:extLst>
          </p:cNvPr>
          <p:cNvSpPr txBox="1"/>
          <p:nvPr/>
        </p:nvSpPr>
        <p:spPr>
          <a:xfrm>
            <a:off x="4801766" y="4693851"/>
            <a:ext cx="9598869" cy="523220"/>
          </a:xfrm>
          <a:prstGeom prst="rect">
            <a:avLst/>
          </a:prstGeom>
          <a:noFill/>
        </p:spPr>
        <p:txBody>
          <a:bodyPr wrap="square">
            <a:spAutoFit/>
          </a:bodyPr>
          <a:lstStyle/>
          <a:p>
            <a:pPr algn="ctr"/>
            <a:r>
              <a:rPr lang="en-US" sz="2800" b="1" dirty="0">
                <a:latin typeface="+mj-lt"/>
                <a:ea typeface="Times New Roman" panose="02020603050405020304" pitchFamily="18" charset="0"/>
              </a:rPr>
              <a:t>Import dependence and Import Bill of LDCs, LLDCs, and SIDS</a:t>
            </a:r>
            <a:endParaRPr lang="en-US" sz="2800" b="1" dirty="0">
              <a:latin typeface="+mj-lt"/>
            </a:endParaRPr>
          </a:p>
        </p:txBody>
      </p:sp>
      <p:grpSp>
        <p:nvGrpSpPr>
          <p:cNvPr id="2" name="object 29">
            <a:extLst>
              <a:ext uri="{FF2B5EF4-FFF2-40B4-BE49-F238E27FC236}">
                <a16:creationId xmlns:a16="http://schemas.microsoft.com/office/drawing/2014/main" id="{6C90682F-626C-639F-612C-6D97A543B88F}"/>
              </a:ext>
            </a:extLst>
          </p:cNvPr>
          <p:cNvGrpSpPr/>
          <p:nvPr/>
        </p:nvGrpSpPr>
        <p:grpSpPr>
          <a:xfrm>
            <a:off x="16506578" y="523875"/>
            <a:ext cx="1343660" cy="457200"/>
            <a:chOff x="16506578" y="518779"/>
            <a:chExt cx="1343660" cy="457200"/>
          </a:xfrm>
        </p:grpSpPr>
        <p:sp>
          <p:nvSpPr>
            <p:cNvPr id="3" name="object 30">
              <a:extLst>
                <a:ext uri="{FF2B5EF4-FFF2-40B4-BE49-F238E27FC236}">
                  <a16:creationId xmlns:a16="http://schemas.microsoft.com/office/drawing/2014/main" id="{33BD807B-D2E0-578D-B4B8-BF45208DC0C5}"/>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5" name="object 31">
              <a:extLst>
                <a:ext uri="{FF2B5EF4-FFF2-40B4-BE49-F238E27FC236}">
                  <a16:creationId xmlns:a16="http://schemas.microsoft.com/office/drawing/2014/main" id="{215D7B9A-0BCE-89E8-20EE-D73A2CEE0163}"/>
                </a:ext>
              </a:extLst>
            </p:cNvPr>
            <p:cNvPicPr/>
            <p:nvPr/>
          </p:nvPicPr>
          <p:blipFill>
            <a:blip r:embed="rId3" cstate="print"/>
            <a:stretch>
              <a:fillRect/>
            </a:stretch>
          </p:blipFill>
          <p:spPr>
            <a:xfrm>
              <a:off x="16944092" y="518779"/>
              <a:ext cx="354710" cy="359918"/>
            </a:xfrm>
            <a:prstGeom prst="rect">
              <a:avLst/>
            </a:prstGeom>
          </p:spPr>
        </p:pic>
        <p:sp>
          <p:nvSpPr>
            <p:cNvPr id="6" name="object 32">
              <a:extLst>
                <a:ext uri="{FF2B5EF4-FFF2-40B4-BE49-F238E27FC236}">
                  <a16:creationId xmlns:a16="http://schemas.microsoft.com/office/drawing/2014/main" id="{9ECB21E3-A026-410C-2EEF-375BF859E2DF}"/>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3">
              <a:extLst>
                <a:ext uri="{FF2B5EF4-FFF2-40B4-BE49-F238E27FC236}">
                  <a16:creationId xmlns:a16="http://schemas.microsoft.com/office/drawing/2014/main" id="{FBA3D8A9-C002-2691-0958-937D461D8DE5}"/>
                </a:ext>
              </a:extLst>
            </p:cNvPr>
            <p:cNvPicPr/>
            <p:nvPr/>
          </p:nvPicPr>
          <p:blipFill>
            <a:blip r:embed="rId3" cstate="print"/>
            <a:stretch>
              <a:fillRect/>
            </a:stretch>
          </p:blipFill>
          <p:spPr>
            <a:xfrm>
              <a:off x="16944092" y="518779"/>
              <a:ext cx="354710" cy="359918"/>
            </a:xfrm>
            <a:prstGeom prst="rect">
              <a:avLst/>
            </a:prstGeom>
          </p:spPr>
        </p:pic>
        <p:pic>
          <p:nvPicPr>
            <p:cNvPr id="9" name="object 34">
              <a:extLst>
                <a:ext uri="{FF2B5EF4-FFF2-40B4-BE49-F238E27FC236}">
                  <a16:creationId xmlns:a16="http://schemas.microsoft.com/office/drawing/2014/main" id="{16EF5C9F-935E-F39B-F7F6-0DD7462DD6CB}"/>
                </a:ext>
              </a:extLst>
            </p:cNvPr>
            <p:cNvPicPr/>
            <p:nvPr/>
          </p:nvPicPr>
          <p:blipFill>
            <a:blip r:embed="rId4" cstate="print"/>
            <a:stretch>
              <a:fillRect/>
            </a:stretch>
          </p:blipFill>
          <p:spPr>
            <a:xfrm>
              <a:off x="17290427" y="518782"/>
              <a:ext cx="559549" cy="456945"/>
            </a:xfrm>
            <a:prstGeom prst="rect">
              <a:avLst/>
            </a:prstGeom>
          </p:spPr>
        </p:pic>
      </p:grpSp>
      <p:grpSp>
        <p:nvGrpSpPr>
          <p:cNvPr id="10" name="object 35">
            <a:extLst>
              <a:ext uri="{FF2B5EF4-FFF2-40B4-BE49-F238E27FC236}">
                <a16:creationId xmlns:a16="http://schemas.microsoft.com/office/drawing/2014/main" id="{51F14CC3-91B9-B89B-4C5C-55D5DD3BF48D}"/>
              </a:ext>
            </a:extLst>
          </p:cNvPr>
          <p:cNvGrpSpPr/>
          <p:nvPr/>
        </p:nvGrpSpPr>
        <p:grpSpPr>
          <a:xfrm>
            <a:off x="16727177" y="1065768"/>
            <a:ext cx="902335" cy="222885"/>
            <a:chOff x="16727177" y="1065768"/>
            <a:chExt cx="902335" cy="222885"/>
          </a:xfrm>
        </p:grpSpPr>
        <p:pic>
          <p:nvPicPr>
            <p:cNvPr id="11" name="object 36">
              <a:extLst>
                <a:ext uri="{FF2B5EF4-FFF2-40B4-BE49-F238E27FC236}">
                  <a16:creationId xmlns:a16="http://schemas.microsoft.com/office/drawing/2014/main" id="{C9F3E5C0-BE2C-B3ED-AD80-E7BBB36E8B1A}"/>
                </a:ext>
              </a:extLst>
            </p:cNvPr>
            <p:cNvPicPr/>
            <p:nvPr/>
          </p:nvPicPr>
          <p:blipFill>
            <a:blip r:embed="rId5" cstate="print"/>
            <a:stretch>
              <a:fillRect/>
            </a:stretch>
          </p:blipFill>
          <p:spPr>
            <a:xfrm>
              <a:off x="16727177" y="1065768"/>
              <a:ext cx="183005" cy="180975"/>
            </a:xfrm>
            <a:prstGeom prst="rect">
              <a:avLst/>
            </a:prstGeom>
          </p:spPr>
        </p:pic>
        <p:pic>
          <p:nvPicPr>
            <p:cNvPr id="12" name="object 37">
              <a:extLst>
                <a:ext uri="{FF2B5EF4-FFF2-40B4-BE49-F238E27FC236}">
                  <a16:creationId xmlns:a16="http://schemas.microsoft.com/office/drawing/2014/main" id="{32CF219A-9C83-FEBA-F5D5-A73F1B0E1F20}"/>
                </a:ext>
              </a:extLst>
            </p:cNvPr>
            <p:cNvPicPr/>
            <p:nvPr/>
          </p:nvPicPr>
          <p:blipFill>
            <a:blip r:embed="rId6" cstate="print"/>
            <a:stretch>
              <a:fillRect/>
            </a:stretch>
          </p:blipFill>
          <p:spPr>
            <a:xfrm>
              <a:off x="16933171" y="1114917"/>
              <a:ext cx="73405" cy="131825"/>
            </a:xfrm>
            <a:prstGeom prst="rect">
              <a:avLst/>
            </a:prstGeom>
          </p:spPr>
        </p:pic>
        <p:pic>
          <p:nvPicPr>
            <p:cNvPr id="13" name="object 38">
              <a:extLst>
                <a:ext uri="{FF2B5EF4-FFF2-40B4-BE49-F238E27FC236}">
                  <a16:creationId xmlns:a16="http://schemas.microsoft.com/office/drawing/2014/main" id="{08A53F36-C069-275D-36C6-2C766F6ED9E3}"/>
                </a:ext>
              </a:extLst>
            </p:cNvPr>
            <p:cNvPicPr/>
            <p:nvPr/>
          </p:nvPicPr>
          <p:blipFill>
            <a:blip r:embed="rId7" cstate="print"/>
            <a:stretch>
              <a:fillRect/>
            </a:stretch>
          </p:blipFill>
          <p:spPr>
            <a:xfrm>
              <a:off x="17029564" y="1073261"/>
              <a:ext cx="199898" cy="175895"/>
            </a:xfrm>
            <a:prstGeom prst="rect">
              <a:avLst/>
            </a:prstGeom>
          </p:spPr>
        </p:pic>
        <p:pic>
          <p:nvPicPr>
            <p:cNvPr id="14" name="object 39">
              <a:extLst>
                <a:ext uri="{FF2B5EF4-FFF2-40B4-BE49-F238E27FC236}">
                  <a16:creationId xmlns:a16="http://schemas.microsoft.com/office/drawing/2014/main" id="{6229F426-2429-3A5F-52B4-EFE45870B77B}"/>
                </a:ext>
              </a:extLst>
            </p:cNvPr>
            <p:cNvPicPr/>
            <p:nvPr/>
          </p:nvPicPr>
          <p:blipFill>
            <a:blip r:embed="rId8" cstate="print"/>
            <a:stretch>
              <a:fillRect/>
            </a:stretch>
          </p:blipFill>
          <p:spPr>
            <a:xfrm>
              <a:off x="17249909" y="1114917"/>
              <a:ext cx="220091" cy="134239"/>
            </a:xfrm>
            <a:prstGeom prst="rect">
              <a:avLst/>
            </a:prstGeom>
          </p:spPr>
        </p:pic>
        <p:pic>
          <p:nvPicPr>
            <p:cNvPr id="15" name="object 40">
              <a:extLst>
                <a:ext uri="{FF2B5EF4-FFF2-40B4-BE49-F238E27FC236}">
                  <a16:creationId xmlns:a16="http://schemas.microsoft.com/office/drawing/2014/main" id="{41D945A4-CE38-E2E1-F292-5390C5C7B43D}"/>
                </a:ext>
              </a:extLst>
            </p:cNvPr>
            <p:cNvPicPr/>
            <p:nvPr/>
          </p:nvPicPr>
          <p:blipFill>
            <a:blip r:embed="rId9"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1080127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B27F4-F375-F914-A941-DE0C8265E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9501B-509A-628D-175F-EA74E5BD70CC}"/>
              </a:ext>
            </a:extLst>
          </p:cNvPr>
          <p:cNvSpPr>
            <a:spLocks noGrp="1"/>
          </p:cNvSpPr>
          <p:nvPr>
            <p:ph type="title"/>
          </p:nvPr>
        </p:nvSpPr>
        <p:spPr>
          <a:xfrm>
            <a:off x="1321296" y="559277"/>
            <a:ext cx="14556111" cy="384721"/>
          </a:xfrm>
        </p:spPr>
        <p:txBody>
          <a:bodyPr/>
          <a:lstStyle/>
          <a:p>
            <a:endParaRPr lang="en-GB"/>
          </a:p>
        </p:txBody>
      </p:sp>
      <p:sp>
        <p:nvSpPr>
          <p:cNvPr id="3" name="Content Placeholder 2">
            <a:extLst>
              <a:ext uri="{FF2B5EF4-FFF2-40B4-BE49-F238E27FC236}">
                <a16:creationId xmlns:a16="http://schemas.microsoft.com/office/drawing/2014/main" id="{23E2F086-8687-C4B4-A575-C866B1020FBF}"/>
              </a:ext>
            </a:extLst>
          </p:cNvPr>
          <p:cNvSpPr>
            <a:spLocks noGrp="1"/>
          </p:cNvSpPr>
          <p:nvPr>
            <p:ph idx="1"/>
          </p:nvPr>
        </p:nvSpPr>
        <p:spPr>
          <a:xfrm>
            <a:off x="4752013" y="3114432"/>
            <a:ext cx="12689233" cy="2308324"/>
          </a:xfrm>
        </p:spPr>
        <p:txBody>
          <a:bodyPr/>
          <a:lstStyle/>
          <a:p>
            <a:endParaRPr lang="en-GB"/>
          </a:p>
        </p:txBody>
      </p:sp>
      <p:pic>
        <p:nvPicPr>
          <p:cNvPr id="5" name="Immagine 7" descr="Immagine che contiene schermata, blu, aqua, Turchese&#10;&#10;Descrizione generata automaticamente">
            <a:extLst>
              <a:ext uri="{FF2B5EF4-FFF2-40B4-BE49-F238E27FC236}">
                <a16:creationId xmlns:a16="http://schemas.microsoft.com/office/drawing/2014/main" id="{410D2ED8-11F0-1F76-793C-77F43D4E7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 y="1"/>
            <a:ext cx="19199338" cy="10803071"/>
          </a:xfrm>
          <a:prstGeom prst="rect">
            <a:avLst/>
          </a:prstGeom>
        </p:spPr>
      </p:pic>
      <p:pic>
        <p:nvPicPr>
          <p:cNvPr id="6" name="Immagine 9" descr="Immagine che contiene schermata, modello, aqua, Turchese&#10;&#10;Descrizione generata automaticamente">
            <a:extLst>
              <a:ext uri="{FF2B5EF4-FFF2-40B4-BE49-F238E27FC236}">
                <a16:creationId xmlns:a16="http://schemas.microsoft.com/office/drawing/2014/main" id="{3FC3A3A2-0782-F6E3-8413-A29E51828DA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b="442"/>
          <a:stretch/>
        </p:blipFill>
        <p:spPr>
          <a:xfrm>
            <a:off x="-1" y="-4217"/>
            <a:ext cx="19202402" cy="10801352"/>
          </a:xfrm>
          <a:prstGeom prst="rect">
            <a:avLst/>
          </a:prstGeom>
        </p:spPr>
      </p:pic>
      <p:sp>
        <p:nvSpPr>
          <p:cNvPr id="7" name="Rectangle 16">
            <a:extLst>
              <a:ext uri="{FF2B5EF4-FFF2-40B4-BE49-F238E27FC236}">
                <a16:creationId xmlns:a16="http://schemas.microsoft.com/office/drawing/2014/main" id="{539AF746-3F34-75B6-70F5-987A4827BE76}"/>
              </a:ext>
              <a:ext uri="{C183D7F6-B498-43B3-948B-1728B52AA6E4}">
                <adec:decorative xmlns:adec="http://schemas.microsoft.com/office/drawing/2017/decorative" val="1"/>
              </a:ext>
            </a:extLst>
          </p:cNvPr>
          <p:cNvSpPr/>
          <p:nvPr/>
        </p:nvSpPr>
        <p:spPr bwMode="white">
          <a:xfrm>
            <a:off x="0" y="0"/>
            <a:ext cx="19202400" cy="1080135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35"/>
          </a:p>
        </p:txBody>
      </p:sp>
      <p:sp>
        <p:nvSpPr>
          <p:cNvPr id="8" name="Content Placeholder 2">
            <a:extLst>
              <a:ext uri="{FF2B5EF4-FFF2-40B4-BE49-F238E27FC236}">
                <a16:creationId xmlns:a16="http://schemas.microsoft.com/office/drawing/2014/main" id="{855EFEFC-6D4D-B533-99AF-B07D922A8C6E}"/>
              </a:ext>
            </a:extLst>
          </p:cNvPr>
          <p:cNvSpPr>
            <a:spLocks noGrp="1"/>
          </p:cNvSpPr>
          <p:nvPr/>
        </p:nvSpPr>
        <p:spPr>
          <a:xfrm>
            <a:off x="577723" y="2166356"/>
            <a:ext cx="9834451" cy="7177382"/>
          </a:xfrm>
          <a:prstGeom prst="rect">
            <a:avLst/>
          </a:prstGeom>
        </p:spPr>
        <p:txBody>
          <a:bodyPr vert="horz" lIns="144018" tIns="72009" rIns="144018" bIns="72009"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890"/>
              </a:spcBef>
              <a:buSzPct val="120000"/>
            </a:pPr>
            <a:r>
              <a:rPr lang="en-GB" sz="2835" dirty="0">
                <a:solidFill>
                  <a:schemeClr val="bg1">
                    <a:lumMod val="95000"/>
                  </a:schemeClr>
                </a:solidFill>
                <a:latin typeface="Roboto" panose="02000000000000000000" pitchFamily="2" charset="0"/>
                <a:ea typeface="Roboto" panose="02000000000000000000" pitchFamily="2" charset="0"/>
                <a:cs typeface="+mn-lt"/>
              </a:rPr>
              <a:t>LDCs face multiple and long-lasting impediment, with low level of economic transformation. </a:t>
            </a:r>
          </a:p>
          <a:p>
            <a:pPr>
              <a:lnSpc>
                <a:spcPct val="120000"/>
              </a:lnSpc>
              <a:spcBef>
                <a:spcPts val="1890"/>
              </a:spcBef>
              <a:buSzPct val="120000"/>
            </a:pPr>
            <a:r>
              <a:rPr lang="en-GB" sz="2835" dirty="0">
                <a:solidFill>
                  <a:schemeClr val="bg1">
                    <a:lumMod val="95000"/>
                  </a:schemeClr>
                </a:solidFill>
                <a:latin typeface="Roboto" panose="02000000000000000000" pitchFamily="2" charset="0"/>
                <a:ea typeface="Roboto" panose="02000000000000000000" pitchFamily="2" charset="0"/>
                <a:cs typeface="+mn-lt"/>
              </a:rPr>
              <a:t>Most of the LDCs are in Africa and South Asia. </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Overall, they are net importers of food and agricultural commodities with a trade deficit of over USD 4 billion during 2017-2022. </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Main imported commodities are cereals (rice and wheat), vegetable oils (palm and soyabean oils), meat (mostly poultry) and dairy products (milk powders). </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Cereal imports account for 30% of the total agrifood trade.</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Main exported commodities are fruits and vegetables, cereals (rice), and fish and aquatic products.</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Trade is rather concentrated. The LDC top 5 trade partners account for over 42% of the total agrifood imports. India and Thailand are the  leading rice exporters to the LDCs. </a:t>
            </a:r>
            <a:endParaRPr lang="en-GB" sz="2835" dirty="0">
              <a:latin typeface="Roboto" panose="02000000000000000000" pitchFamily="2" charset="0"/>
              <a:ea typeface="Roboto" panose="02000000000000000000" pitchFamily="2" charset="0"/>
            </a:endParaRPr>
          </a:p>
          <a:p>
            <a:pPr marL="0" indent="0">
              <a:lnSpc>
                <a:spcPct val="120000"/>
              </a:lnSpc>
              <a:spcBef>
                <a:spcPts val="1890"/>
              </a:spcBef>
              <a:buNone/>
            </a:pPr>
            <a:endParaRPr lang="en-GB" sz="2835" dirty="0">
              <a:solidFill>
                <a:schemeClr val="bg1">
                  <a:lumMod val="9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9" name="Title 1">
            <a:extLst>
              <a:ext uri="{FF2B5EF4-FFF2-40B4-BE49-F238E27FC236}">
                <a16:creationId xmlns:a16="http://schemas.microsoft.com/office/drawing/2014/main" id="{C9E0BED3-0667-219A-ACD2-C8AF8035BCF0}"/>
              </a:ext>
            </a:extLst>
          </p:cNvPr>
          <p:cNvSpPr>
            <a:spLocks noGrp="1"/>
          </p:cNvSpPr>
          <p:nvPr/>
        </p:nvSpPr>
        <p:spPr>
          <a:xfrm>
            <a:off x="491356" y="869816"/>
            <a:ext cx="10263702" cy="1218069"/>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chemeClr val="bg1">
                    <a:lumMod val="95000"/>
                  </a:schemeClr>
                </a:solidFill>
                <a:latin typeface="Roboto"/>
                <a:ea typeface="Roboto"/>
                <a:cs typeface="+mj-lt"/>
              </a:rPr>
              <a:t>Agricultural trade, LDCs</a:t>
            </a:r>
            <a:endParaRPr lang="en-US" sz="5670" b="1" dirty="0">
              <a:solidFill>
                <a:schemeClr val="bg1">
                  <a:lumMod val="95000"/>
                </a:schemeClr>
              </a:solidFill>
              <a:latin typeface="Roboto" panose="02000000000000000000" pitchFamily="2" charset="0"/>
              <a:ea typeface="Roboto" panose="02000000000000000000" pitchFamily="2" charset="0"/>
              <a:cs typeface="+mj-lt"/>
            </a:endParaRPr>
          </a:p>
        </p:txBody>
      </p:sp>
      <p:sp>
        <p:nvSpPr>
          <p:cNvPr id="10" name="Rectangle 9">
            <a:extLst>
              <a:ext uri="{FF2B5EF4-FFF2-40B4-BE49-F238E27FC236}">
                <a16:creationId xmlns:a16="http://schemas.microsoft.com/office/drawing/2014/main" id="{C3F94819-B3E3-A755-975B-AD116B13618F}"/>
              </a:ext>
            </a:extLst>
          </p:cNvPr>
          <p:cNvSpPr/>
          <p:nvPr/>
        </p:nvSpPr>
        <p:spPr>
          <a:xfrm>
            <a:off x="10755059" y="0"/>
            <a:ext cx="8466505" cy="108013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T" dirty="0">
              <a:solidFill>
                <a:schemeClr val="tx1"/>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2871EDFD-61B1-AC67-F759-CF2E475B92EB}"/>
              </a:ext>
            </a:extLst>
          </p:cNvPr>
          <p:cNvSpPr txBox="1"/>
          <p:nvPr/>
        </p:nvSpPr>
        <p:spPr>
          <a:xfrm>
            <a:off x="12376948" y="1432197"/>
            <a:ext cx="5178021" cy="334707"/>
          </a:xfrm>
          <a:prstGeom prst="rect">
            <a:avLst/>
          </a:prstGeom>
          <a:noFill/>
        </p:spPr>
        <p:txBody>
          <a:bodyPr wrap="none" rtlCol="0">
            <a:spAutoFit/>
          </a:bodyPr>
          <a:lstStyle/>
          <a:p>
            <a:r>
              <a:rPr lang="en-US" sz="1575" b="1" dirty="0"/>
              <a:t>Net trade, selected commodities, average 2017-2022</a:t>
            </a:r>
          </a:p>
        </p:txBody>
      </p:sp>
      <p:sp>
        <p:nvSpPr>
          <p:cNvPr id="19" name="TextBox 18">
            <a:extLst>
              <a:ext uri="{FF2B5EF4-FFF2-40B4-BE49-F238E27FC236}">
                <a16:creationId xmlns:a16="http://schemas.microsoft.com/office/drawing/2014/main" id="{D49B2E63-5F89-0643-6648-5466C9B989AE}"/>
              </a:ext>
            </a:extLst>
          </p:cNvPr>
          <p:cNvSpPr txBox="1"/>
          <p:nvPr/>
        </p:nvSpPr>
        <p:spPr>
          <a:xfrm>
            <a:off x="16702932" y="10402540"/>
            <a:ext cx="2440092" cy="334707"/>
          </a:xfrm>
          <a:prstGeom prst="rect">
            <a:avLst/>
          </a:prstGeom>
          <a:noFill/>
        </p:spPr>
        <p:txBody>
          <a:bodyPr wrap="none" rtlCol="0">
            <a:spAutoFit/>
          </a:bodyPr>
          <a:lstStyle/>
          <a:p>
            <a:r>
              <a:rPr lang="en-US" sz="1575" dirty="0"/>
              <a:t>Source: UN COMTRADE</a:t>
            </a:r>
          </a:p>
        </p:txBody>
      </p:sp>
      <p:graphicFrame>
        <p:nvGraphicFramePr>
          <p:cNvPr id="14" name="Chart 13">
            <a:extLst>
              <a:ext uri="{FF2B5EF4-FFF2-40B4-BE49-F238E27FC236}">
                <a16:creationId xmlns:a16="http://schemas.microsoft.com/office/drawing/2014/main" id="{31457E46-DC51-9E3F-3924-9DCF60211F7E}"/>
              </a:ext>
            </a:extLst>
          </p:cNvPr>
          <p:cNvGraphicFramePr>
            <a:graphicFrameLocks/>
          </p:cNvGraphicFramePr>
          <p:nvPr/>
        </p:nvGraphicFramePr>
        <p:xfrm>
          <a:off x="11273846" y="5813121"/>
          <a:ext cx="7282187" cy="46773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EDE321A3-6B4A-B33A-97A1-E83E0BA5A0A3}"/>
              </a:ext>
            </a:extLst>
          </p:cNvPr>
          <p:cNvGraphicFramePr>
            <a:graphicFrameLocks/>
          </p:cNvGraphicFramePr>
          <p:nvPr/>
        </p:nvGraphicFramePr>
        <p:xfrm>
          <a:off x="11097943" y="1741564"/>
          <a:ext cx="7645964" cy="4065620"/>
        </p:xfrm>
        <a:graphic>
          <a:graphicData uri="http://schemas.openxmlformats.org/drawingml/2006/chart">
            <c:chart xmlns:c="http://schemas.openxmlformats.org/drawingml/2006/chart" xmlns:r="http://schemas.openxmlformats.org/officeDocument/2006/relationships" r:id="rId6"/>
          </a:graphicData>
        </a:graphic>
      </p:graphicFrame>
      <p:grpSp>
        <p:nvGrpSpPr>
          <p:cNvPr id="4" name="object 29">
            <a:extLst>
              <a:ext uri="{FF2B5EF4-FFF2-40B4-BE49-F238E27FC236}">
                <a16:creationId xmlns:a16="http://schemas.microsoft.com/office/drawing/2014/main" id="{39268BC0-758D-22A0-5B5C-7597B16CA898}"/>
              </a:ext>
            </a:extLst>
          </p:cNvPr>
          <p:cNvGrpSpPr/>
          <p:nvPr/>
        </p:nvGrpSpPr>
        <p:grpSpPr>
          <a:xfrm>
            <a:off x="17401540" y="447675"/>
            <a:ext cx="1343660" cy="457200"/>
            <a:chOff x="16506578" y="518779"/>
            <a:chExt cx="1343660" cy="457200"/>
          </a:xfrm>
        </p:grpSpPr>
        <p:sp>
          <p:nvSpPr>
            <p:cNvPr id="15" name="object 30">
              <a:extLst>
                <a:ext uri="{FF2B5EF4-FFF2-40B4-BE49-F238E27FC236}">
                  <a16:creationId xmlns:a16="http://schemas.microsoft.com/office/drawing/2014/main" id="{852B872B-8BCA-36DB-A0F7-4DB0B797D9CF}"/>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8" name="object 31">
              <a:extLst>
                <a:ext uri="{FF2B5EF4-FFF2-40B4-BE49-F238E27FC236}">
                  <a16:creationId xmlns:a16="http://schemas.microsoft.com/office/drawing/2014/main" id="{C94B9C2F-50D9-F428-C3E2-A36D51B59D57}"/>
                </a:ext>
              </a:extLst>
            </p:cNvPr>
            <p:cNvPicPr/>
            <p:nvPr/>
          </p:nvPicPr>
          <p:blipFill>
            <a:blip r:embed="rId7" cstate="print"/>
            <a:stretch>
              <a:fillRect/>
            </a:stretch>
          </p:blipFill>
          <p:spPr>
            <a:xfrm>
              <a:off x="16944092" y="518779"/>
              <a:ext cx="354710" cy="359918"/>
            </a:xfrm>
            <a:prstGeom prst="rect">
              <a:avLst/>
            </a:prstGeom>
          </p:spPr>
        </p:pic>
        <p:sp>
          <p:nvSpPr>
            <p:cNvPr id="20" name="object 32">
              <a:extLst>
                <a:ext uri="{FF2B5EF4-FFF2-40B4-BE49-F238E27FC236}">
                  <a16:creationId xmlns:a16="http://schemas.microsoft.com/office/drawing/2014/main" id="{9030647C-F66D-4C06-FEFA-8F6CDC00F263}"/>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1" name="object 33">
              <a:extLst>
                <a:ext uri="{FF2B5EF4-FFF2-40B4-BE49-F238E27FC236}">
                  <a16:creationId xmlns:a16="http://schemas.microsoft.com/office/drawing/2014/main" id="{53B9F08A-F3A8-1333-2559-E43AFD0C778C}"/>
                </a:ext>
              </a:extLst>
            </p:cNvPr>
            <p:cNvPicPr/>
            <p:nvPr/>
          </p:nvPicPr>
          <p:blipFill>
            <a:blip r:embed="rId7" cstate="print"/>
            <a:stretch>
              <a:fillRect/>
            </a:stretch>
          </p:blipFill>
          <p:spPr>
            <a:xfrm>
              <a:off x="16944092" y="518779"/>
              <a:ext cx="354710" cy="359918"/>
            </a:xfrm>
            <a:prstGeom prst="rect">
              <a:avLst/>
            </a:prstGeom>
          </p:spPr>
        </p:pic>
        <p:pic>
          <p:nvPicPr>
            <p:cNvPr id="22" name="object 34">
              <a:extLst>
                <a:ext uri="{FF2B5EF4-FFF2-40B4-BE49-F238E27FC236}">
                  <a16:creationId xmlns:a16="http://schemas.microsoft.com/office/drawing/2014/main" id="{B19D6AFD-10F2-3107-F0B3-A5CBA84645EC}"/>
                </a:ext>
              </a:extLst>
            </p:cNvPr>
            <p:cNvPicPr/>
            <p:nvPr/>
          </p:nvPicPr>
          <p:blipFill>
            <a:blip r:embed="rId8" cstate="print"/>
            <a:stretch>
              <a:fillRect/>
            </a:stretch>
          </p:blipFill>
          <p:spPr>
            <a:xfrm>
              <a:off x="17290427" y="518782"/>
              <a:ext cx="559549" cy="456945"/>
            </a:xfrm>
            <a:prstGeom prst="rect">
              <a:avLst/>
            </a:prstGeom>
          </p:spPr>
        </p:pic>
      </p:grpSp>
      <p:grpSp>
        <p:nvGrpSpPr>
          <p:cNvPr id="23" name="object 35">
            <a:extLst>
              <a:ext uri="{FF2B5EF4-FFF2-40B4-BE49-F238E27FC236}">
                <a16:creationId xmlns:a16="http://schemas.microsoft.com/office/drawing/2014/main" id="{4E0BA281-B3C7-7260-1610-57E11E460417}"/>
              </a:ext>
            </a:extLst>
          </p:cNvPr>
          <p:cNvGrpSpPr/>
          <p:nvPr/>
        </p:nvGrpSpPr>
        <p:grpSpPr>
          <a:xfrm>
            <a:off x="17622139" y="986790"/>
            <a:ext cx="902335" cy="222885"/>
            <a:chOff x="16727177" y="1065768"/>
            <a:chExt cx="902335" cy="222885"/>
          </a:xfrm>
        </p:grpSpPr>
        <p:pic>
          <p:nvPicPr>
            <p:cNvPr id="24" name="object 36">
              <a:extLst>
                <a:ext uri="{FF2B5EF4-FFF2-40B4-BE49-F238E27FC236}">
                  <a16:creationId xmlns:a16="http://schemas.microsoft.com/office/drawing/2014/main" id="{67ECB5B2-B226-528B-A4C6-C3BFE296A367}"/>
                </a:ext>
              </a:extLst>
            </p:cNvPr>
            <p:cNvPicPr/>
            <p:nvPr/>
          </p:nvPicPr>
          <p:blipFill>
            <a:blip r:embed="rId9" cstate="print"/>
            <a:stretch>
              <a:fillRect/>
            </a:stretch>
          </p:blipFill>
          <p:spPr>
            <a:xfrm>
              <a:off x="16727177" y="1065768"/>
              <a:ext cx="183005" cy="180975"/>
            </a:xfrm>
            <a:prstGeom prst="rect">
              <a:avLst/>
            </a:prstGeom>
          </p:spPr>
        </p:pic>
        <p:pic>
          <p:nvPicPr>
            <p:cNvPr id="25" name="object 37">
              <a:extLst>
                <a:ext uri="{FF2B5EF4-FFF2-40B4-BE49-F238E27FC236}">
                  <a16:creationId xmlns:a16="http://schemas.microsoft.com/office/drawing/2014/main" id="{26451B8F-3055-BD45-D056-D1F1D29FFE07}"/>
                </a:ext>
              </a:extLst>
            </p:cNvPr>
            <p:cNvPicPr/>
            <p:nvPr/>
          </p:nvPicPr>
          <p:blipFill>
            <a:blip r:embed="rId10" cstate="print"/>
            <a:stretch>
              <a:fillRect/>
            </a:stretch>
          </p:blipFill>
          <p:spPr>
            <a:xfrm>
              <a:off x="16933171" y="1114917"/>
              <a:ext cx="73405" cy="131825"/>
            </a:xfrm>
            <a:prstGeom prst="rect">
              <a:avLst/>
            </a:prstGeom>
          </p:spPr>
        </p:pic>
        <p:pic>
          <p:nvPicPr>
            <p:cNvPr id="26" name="object 38">
              <a:extLst>
                <a:ext uri="{FF2B5EF4-FFF2-40B4-BE49-F238E27FC236}">
                  <a16:creationId xmlns:a16="http://schemas.microsoft.com/office/drawing/2014/main" id="{319C1113-1ED9-EF24-7E91-80C103135FE1}"/>
                </a:ext>
              </a:extLst>
            </p:cNvPr>
            <p:cNvPicPr/>
            <p:nvPr/>
          </p:nvPicPr>
          <p:blipFill>
            <a:blip r:embed="rId11" cstate="print"/>
            <a:stretch>
              <a:fillRect/>
            </a:stretch>
          </p:blipFill>
          <p:spPr>
            <a:xfrm>
              <a:off x="17029564" y="1073261"/>
              <a:ext cx="199898" cy="175895"/>
            </a:xfrm>
            <a:prstGeom prst="rect">
              <a:avLst/>
            </a:prstGeom>
          </p:spPr>
        </p:pic>
        <p:pic>
          <p:nvPicPr>
            <p:cNvPr id="27" name="object 39">
              <a:extLst>
                <a:ext uri="{FF2B5EF4-FFF2-40B4-BE49-F238E27FC236}">
                  <a16:creationId xmlns:a16="http://schemas.microsoft.com/office/drawing/2014/main" id="{2246FE2B-E2AC-3921-E69D-DE09124A64FA}"/>
                </a:ext>
              </a:extLst>
            </p:cNvPr>
            <p:cNvPicPr/>
            <p:nvPr/>
          </p:nvPicPr>
          <p:blipFill>
            <a:blip r:embed="rId12" cstate="print"/>
            <a:stretch>
              <a:fillRect/>
            </a:stretch>
          </p:blipFill>
          <p:spPr>
            <a:xfrm>
              <a:off x="17249909" y="1114917"/>
              <a:ext cx="220091" cy="134239"/>
            </a:xfrm>
            <a:prstGeom prst="rect">
              <a:avLst/>
            </a:prstGeom>
          </p:spPr>
        </p:pic>
        <p:pic>
          <p:nvPicPr>
            <p:cNvPr id="28" name="object 40">
              <a:extLst>
                <a:ext uri="{FF2B5EF4-FFF2-40B4-BE49-F238E27FC236}">
                  <a16:creationId xmlns:a16="http://schemas.microsoft.com/office/drawing/2014/main" id="{D6440F60-6965-BE9C-6734-0B478991EE9B}"/>
                </a:ext>
              </a:extLst>
            </p:cNvPr>
            <p:cNvPicPr/>
            <p:nvPr/>
          </p:nvPicPr>
          <p:blipFill>
            <a:blip r:embed="rId13"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958791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7747A-945F-F4DF-B8FD-5F629A16C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19BC0-4290-0CDD-932D-0DEED723A815}"/>
              </a:ext>
            </a:extLst>
          </p:cNvPr>
          <p:cNvSpPr>
            <a:spLocks noGrp="1"/>
          </p:cNvSpPr>
          <p:nvPr>
            <p:ph type="title"/>
          </p:nvPr>
        </p:nvSpPr>
        <p:spPr>
          <a:xfrm>
            <a:off x="1321296" y="559277"/>
            <a:ext cx="14556111" cy="384721"/>
          </a:xfrm>
        </p:spPr>
        <p:txBody>
          <a:bodyPr/>
          <a:lstStyle/>
          <a:p>
            <a:endParaRPr lang="en-GB"/>
          </a:p>
        </p:txBody>
      </p:sp>
      <p:sp>
        <p:nvSpPr>
          <p:cNvPr id="3" name="Content Placeholder 2">
            <a:extLst>
              <a:ext uri="{FF2B5EF4-FFF2-40B4-BE49-F238E27FC236}">
                <a16:creationId xmlns:a16="http://schemas.microsoft.com/office/drawing/2014/main" id="{CD3C1CFE-F03E-D228-8F2D-CF0437040259}"/>
              </a:ext>
            </a:extLst>
          </p:cNvPr>
          <p:cNvSpPr>
            <a:spLocks noGrp="1"/>
          </p:cNvSpPr>
          <p:nvPr>
            <p:ph idx="1"/>
          </p:nvPr>
        </p:nvSpPr>
        <p:spPr>
          <a:xfrm>
            <a:off x="4752013" y="3114432"/>
            <a:ext cx="12689233" cy="2308324"/>
          </a:xfrm>
        </p:spPr>
        <p:txBody>
          <a:bodyPr/>
          <a:lstStyle/>
          <a:p>
            <a:endParaRPr lang="en-GB"/>
          </a:p>
        </p:txBody>
      </p:sp>
      <p:pic>
        <p:nvPicPr>
          <p:cNvPr id="5" name="Immagine 7" descr="Immagine che contiene schermata, blu, aqua, Turchese&#10;&#10;Descrizione generata automaticamente">
            <a:extLst>
              <a:ext uri="{FF2B5EF4-FFF2-40B4-BE49-F238E27FC236}">
                <a16:creationId xmlns:a16="http://schemas.microsoft.com/office/drawing/2014/main" id="{EDA1A397-6B5A-9D2C-8034-3E80A10E5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 y="1"/>
            <a:ext cx="19199338" cy="10803071"/>
          </a:xfrm>
          <a:prstGeom prst="rect">
            <a:avLst/>
          </a:prstGeom>
        </p:spPr>
      </p:pic>
      <p:pic>
        <p:nvPicPr>
          <p:cNvPr id="6" name="Immagine 9" descr="Immagine che contiene schermata, modello, aqua, Turchese&#10;&#10;Descrizione generata automaticamente">
            <a:extLst>
              <a:ext uri="{FF2B5EF4-FFF2-40B4-BE49-F238E27FC236}">
                <a16:creationId xmlns:a16="http://schemas.microsoft.com/office/drawing/2014/main" id="{3D360834-AFE2-FBB3-E176-EC533319C7E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b="442"/>
          <a:stretch/>
        </p:blipFill>
        <p:spPr>
          <a:xfrm>
            <a:off x="-1" y="-4217"/>
            <a:ext cx="19202402" cy="10801352"/>
          </a:xfrm>
          <a:prstGeom prst="rect">
            <a:avLst/>
          </a:prstGeom>
        </p:spPr>
      </p:pic>
      <p:sp>
        <p:nvSpPr>
          <p:cNvPr id="7" name="Rectangle 16">
            <a:extLst>
              <a:ext uri="{FF2B5EF4-FFF2-40B4-BE49-F238E27FC236}">
                <a16:creationId xmlns:a16="http://schemas.microsoft.com/office/drawing/2014/main" id="{81560D99-D4E8-7D58-BBA3-97F0B9CB42C8}"/>
              </a:ext>
              <a:ext uri="{C183D7F6-B498-43B3-948B-1728B52AA6E4}">
                <adec:decorative xmlns:adec="http://schemas.microsoft.com/office/drawing/2017/decorative" val="1"/>
              </a:ext>
            </a:extLst>
          </p:cNvPr>
          <p:cNvSpPr/>
          <p:nvPr/>
        </p:nvSpPr>
        <p:spPr bwMode="white">
          <a:xfrm>
            <a:off x="0" y="0"/>
            <a:ext cx="19202400" cy="1080135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35"/>
          </a:p>
        </p:txBody>
      </p:sp>
      <p:sp>
        <p:nvSpPr>
          <p:cNvPr id="8" name="Content Placeholder 2">
            <a:extLst>
              <a:ext uri="{FF2B5EF4-FFF2-40B4-BE49-F238E27FC236}">
                <a16:creationId xmlns:a16="http://schemas.microsoft.com/office/drawing/2014/main" id="{75951CFF-767F-4FDF-6DFA-ED1BAC0D6162}"/>
              </a:ext>
            </a:extLst>
          </p:cNvPr>
          <p:cNvSpPr>
            <a:spLocks noGrp="1"/>
          </p:cNvSpPr>
          <p:nvPr/>
        </p:nvSpPr>
        <p:spPr>
          <a:xfrm>
            <a:off x="520683" y="2209132"/>
            <a:ext cx="9061515" cy="6350468"/>
          </a:xfrm>
          <a:prstGeom prst="rect">
            <a:avLst/>
          </a:prstGeom>
        </p:spPr>
        <p:txBody>
          <a:bodyPr vert="horz" lIns="144018" tIns="72009" rIns="144018" bIns="72009"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890"/>
              </a:spcBef>
              <a:buSzPct val="120000"/>
            </a:pPr>
            <a:r>
              <a:rPr lang="en-GB" sz="2835" dirty="0">
                <a:solidFill>
                  <a:schemeClr val="bg1">
                    <a:lumMod val="95000"/>
                  </a:schemeClr>
                </a:solidFill>
                <a:latin typeface="Roboto" panose="02000000000000000000" pitchFamily="2" charset="0"/>
                <a:ea typeface="Roboto" panose="02000000000000000000" pitchFamily="2" charset="0"/>
                <a:cs typeface="+mn-lt"/>
              </a:rPr>
              <a:t>LLDCs are a heterogenous group of countries, with most of them located in Central Asia and Africa and with differences in the level economic development and the availability of natural resources.</a:t>
            </a:r>
            <a:endParaRPr lang="en-GB" sz="2835" dirty="0">
              <a:latin typeface="Roboto" panose="02000000000000000000" pitchFamily="2" charset="0"/>
              <a:ea typeface="Roboto" panose="02000000000000000000" pitchFamily="2" charset="0"/>
            </a:endParaRP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Overall, LLDCs are slightly net exporters of agrifood commodities. During 2017-2022, their net exports amounted to USD 720 million. </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Main exported commodities are cereals (wheat), vegetable oils and fats (soybean and sunflower seed oil), fruit and vegetables (mainly from the central Asian countries) and meat (bovine meat).</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Main imported commodities are cereals (rice, maize and wheat), vegetable oils (palm oil, soybean oil), meat (poultry) and dairy (cheese and butter).</a:t>
            </a:r>
          </a:p>
          <a:p>
            <a:pPr>
              <a:lnSpc>
                <a:spcPct val="120000"/>
              </a:lnSpc>
              <a:spcBef>
                <a:spcPts val="1890"/>
              </a:spcBef>
              <a:buSzPct val="120000"/>
            </a:pPr>
            <a:r>
              <a:rPr lang="en-US" sz="2835" dirty="0">
                <a:solidFill>
                  <a:schemeClr val="bg1">
                    <a:lumMod val="95000"/>
                  </a:schemeClr>
                </a:solidFill>
                <a:latin typeface="Roboto" panose="02000000000000000000" pitchFamily="2" charset="0"/>
                <a:ea typeface="Roboto" panose="02000000000000000000" pitchFamily="2" charset="0"/>
                <a:cs typeface="+mn-lt"/>
              </a:rPr>
              <a:t>Trade is rather concentrated. LLDCs’ top 5 trade partners account for about half of their overall agrifood trade. Especially the central Asian countries traditionally trade with the Russian Federation and Ukraine.</a:t>
            </a:r>
            <a:endParaRPr lang="en-GB" sz="2835" dirty="0">
              <a:latin typeface="Roboto" panose="02000000000000000000" pitchFamily="2" charset="0"/>
              <a:ea typeface="Roboto" panose="02000000000000000000" pitchFamily="2" charset="0"/>
            </a:endParaRPr>
          </a:p>
          <a:p>
            <a:pPr marL="0" indent="0">
              <a:lnSpc>
                <a:spcPct val="120000"/>
              </a:lnSpc>
              <a:spcBef>
                <a:spcPts val="1890"/>
              </a:spcBef>
              <a:buNone/>
            </a:pPr>
            <a:endParaRPr lang="en-GB" sz="2835" dirty="0">
              <a:solidFill>
                <a:schemeClr val="bg1">
                  <a:lumMod val="95000"/>
                </a:schemeClr>
              </a:solidFill>
              <a:latin typeface="Roboto" panose="02000000000000000000" pitchFamily="2" charset="0"/>
              <a:ea typeface="Roboto" panose="02000000000000000000" pitchFamily="2" charset="0"/>
              <a:cs typeface="Arial" panose="020B0604020202020204" pitchFamily="34" charset="0"/>
            </a:endParaRPr>
          </a:p>
          <a:p>
            <a:pPr>
              <a:spcAft>
                <a:spcPts val="1260"/>
              </a:spcAft>
            </a:pPr>
            <a:endParaRPr lang="en-US" sz="2835" dirty="0">
              <a:solidFill>
                <a:schemeClr val="bg1">
                  <a:lumMod val="95000"/>
                </a:schemeClr>
              </a:solidFill>
              <a:latin typeface="Roboto" panose="02000000000000000000" pitchFamily="2" charset="0"/>
              <a:ea typeface="Roboto" panose="02000000000000000000" pitchFamily="2" charset="0"/>
            </a:endParaRPr>
          </a:p>
        </p:txBody>
      </p:sp>
      <p:sp>
        <p:nvSpPr>
          <p:cNvPr id="9" name="Title 1">
            <a:extLst>
              <a:ext uri="{FF2B5EF4-FFF2-40B4-BE49-F238E27FC236}">
                <a16:creationId xmlns:a16="http://schemas.microsoft.com/office/drawing/2014/main" id="{2A129F88-5E87-86BD-64E6-98ECC2B680FC}"/>
              </a:ext>
            </a:extLst>
          </p:cNvPr>
          <p:cNvSpPr>
            <a:spLocks noGrp="1"/>
          </p:cNvSpPr>
          <p:nvPr/>
        </p:nvSpPr>
        <p:spPr>
          <a:xfrm>
            <a:off x="491356" y="713036"/>
            <a:ext cx="10263702" cy="1150939"/>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chemeClr val="bg1">
                    <a:lumMod val="95000"/>
                  </a:schemeClr>
                </a:solidFill>
                <a:latin typeface="Roboto" panose="02000000000000000000" pitchFamily="2" charset="0"/>
                <a:ea typeface="Roboto" panose="02000000000000000000" pitchFamily="2" charset="0"/>
                <a:cs typeface="+mj-lt"/>
              </a:rPr>
              <a:t>Agricultural trade, LLDCs</a:t>
            </a:r>
          </a:p>
        </p:txBody>
      </p:sp>
      <p:sp>
        <p:nvSpPr>
          <p:cNvPr id="10" name="Rectangle 9">
            <a:extLst>
              <a:ext uri="{FF2B5EF4-FFF2-40B4-BE49-F238E27FC236}">
                <a16:creationId xmlns:a16="http://schemas.microsoft.com/office/drawing/2014/main" id="{2A4FD386-A246-F575-3D10-29ECB27B8F01}"/>
              </a:ext>
            </a:extLst>
          </p:cNvPr>
          <p:cNvSpPr/>
          <p:nvPr/>
        </p:nvSpPr>
        <p:spPr>
          <a:xfrm>
            <a:off x="10755059" y="0"/>
            <a:ext cx="8466505" cy="108013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IT">
                <a:solidFill>
                  <a:schemeClr val="tx1"/>
                </a:solidFill>
                <a:latin typeface="Roboto" panose="02000000000000000000" pitchFamily="2" charset="0"/>
                <a:ea typeface="Roboto" panose="02000000000000000000" pitchFamily="2" charset="0"/>
              </a:rPr>
              <a:t>[Add Image]</a:t>
            </a:r>
          </a:p>
        </p:txBody>
      </p:sp>
      <p:graphicFrame>
        <p:nvGraphicFramePr>
          <p:cNvPr id="16" name="Chart 15">
            <a:extLst>
              <a:ext uri="{FF2B5EF4-FFF2-40B4-BE49-F238E27FC236}">
                <a16:creationId xmlns:a16="http://schemas.microsoft.com/office/drawing/2014/main" id="{844F2F97-A9DD-BB8E-105E-71A70D61246A}"/>
              </a:ext>
            </a:extLst>
          </p:cNvPr>
          <p:cNvGraphicFramePr>
            <a:graphicFrameLocks/>
          </p:cNvGraphicFramePr>
          <p:nvPr/>
        </p:nvGraphicFramePr>
        <p:xfrm>
          <a:off x="11225124" y="1618952"/>
          <a:ext cx="7467692" cy="4615226"/>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F3D16705-BFB5-8D0C-DB7B-6D7E1437DC2C}"/>
              </a:ext>
            </a:extLst>
          </p:cNvPr>
          <p:cNvSpPr txBox="1"/>
          <p:nvPr/>
        </p:nvSpPr>
        <p:spPr>
          <a:xfrm>
            <a:off x="12741045" y="1445403"/>
            <a:ext cx="5178021" cy="334707"/>
          </a:xfrm>
          <a:prstGeom prst="rect">
            <a:avLst/>
          </a:prstGeom>
          <a:noFill/>
        </p:spPr>
        <p:txBody>
          <a:bodyPr wrap="none" rtlCol="0">
            <a:spAutoFit/>
          </a:bodyPr>
          <a:lstStyle/>
          <a:p>
            <a:r>
              <a:rPr lang="en-US" sz="1575" b="1" dirty="0"/>
              <a:t>Net trade, selected commodities, average 2017-2022</a:t>
            </a:r>
          </a:p>
        </p:txBody>
      </p:sp>
      <p:sp>
        <p:nvSpPr>
          <p:cNvPr id="19" name="TextBox 18">
            <a:extLst>
              <a:ext uri="{FF2B5EF4-FFF2-40B4-BE49-F238E27FC236}">
                <a16:creationId xmlns:a16="http://schemas.microsoft.com/office/drawing/2014/main" id="{9E6C3E29-C9C6-02CB-51DB-FB327DEA6002}"/>
              </a:ext>
            </a:extLst>
          </p:cNvPr>
          <p:cNvSpPr txBox="1"/>
          <p:nvPr/>
        </p:nvSpPr>
        <p:spPr>
          <a:xfrm>
            <a:off x="16702932" y="10402540"/>
            <a:ext cx="2440092" cy="334707"/>
          </a:xfrm>
          <a:prstGeom prst="rect">
            <a:avLst/>
          </a:prstGeom>
          <a:noFill/>
        </p:spPr>
        <p:txBody>
          <a:bodyPr wrap="none" rtlCol="0">
            <a:spAutoFit/>
          </a:bodyPr>
          <a:lstStyle/>
          <a:p>
            <a:r>
              <a:rPr lang="en-US" sz="1575" dirty="0"/>
              <a:t>Source: UN COMTRADE</a:t>
            </a:r>
          </a:p>
        </p:txBody>
      </p:sp>
      <p:graphicFrame>
        <p:nvGraphicFramePr>
          <p:cNvPr id="4" name="Chart 3">
            <a:extLst>
              <a:ext uri="{FF2B5EF4-FFF2-40B4-BE49-F238E27FC236}">
                <a16:creationId xmlns:a16="http://schemas.microsoft.com/office/drawing/2014/main" id="{1E4831F3-2861-EEBB-9563-DEC8FA906B75}"/>
              </a:ext>
            </a:extLst>
          </p:cNvPr>
          <p:cNvGraphicFramePr>
            <a:graphicFrameLocks/>
          </p:cNvGraphicFramePr>
          <p:nvPr/>
        </p:nvGraphicFramePr>
        <p:xfrm>
          <a:off x="11169040" y="6175868"/>
          <a:ext cx="7638539" cy="4269031"/>
        </p:xfrm>
        <a:graphic>
          <a:graphicData uri="http://schemas.openxmlformats.org/drawingml/2006/chart">
            <c:chart xmlns:c="http://schemas.openxmlformats.org/drawingml/2006/chart" xmlns:r="http://schemas.openxmlformats.org/officeDocument/2006/relationships" r:id="rId6"/>
          </a:graphicData>
        </a:graphic>
      </p:graphicFrame>
      <p:grpSp>
        <p:nvGrpSpPr>
          <p:cNvPr id="14" name="object 29">
            <a:extLst>
              <a:ext uri="{FF2B5EF4-FFF2-40B4-BE49-F238E27FC236}">
                <a16:creationId xmlns:a16="http://schemas.microsoft.com/office/drawing/2014/main" id="{6EFEEC56-465B-53F8-74A6-6F4A2F483041}"/>
              </a:ext>
            </a:extLst>
          </p:cNvPr>
          <p:cNvGrpSpPr/>
          <p:nvPr/>
        </p:nvGrpSpPr>
        <p:grpSpPr>
          <a:xfrm>
            <a:off x="17249140" y="447675"/>
            <a:ext cx="1343660" cy="457200"/>
            <a:chOff x="16506578" y="518779"/>
            <a:chExt cx="1343660" cy="457200"/>
          </a:xfrm>
        </p:grpSpPr>
        <p:sp>
          <p:nvSpPr>
            <p:cNvPr id="15" name="object 30">
              <a:extLst>
                <a:ext uri="{FF2B5EF4-FFF2-40B4-BE49-F238E27FC236}">
                  <a16:creationId xmlns:a16="http://schemas.microsoft.com/office/drawing/2014/main" id="{99DA65BA-4F49-3AD1-514C-1F407D79AC3A}"/>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8" name="object 31">
              <a:extLst>
                <a:ext uri="{FF2B5EF4-FFF2-40B4-BE49-F238E27FC236}">
                  <a16:creationId xmlns:a16="http://schemas.microsoft.com/office/drawing/2014/main" id="{18819F94-38FD-4D7E-4907-B8F5CC95166B}"/>
                </a:ext>
              </a:extLst>
            </p:cNvPr>
            <p:cNvPicPr/>
            <p:nvPr/>
          </p:nvPicPr>
          <p:blipFill>
            <a:blip r:embed="rId7" cstate="print"/>
            <a:stretch>
              <a:fillRect/>
            </a:stretch>
          </p:blipFill>
          <p:spPr>
            <a:xfrm>
              <a:off x="16944092" y="518779"/>
              <a:ext cx="354710" cy="359918"/>
            </a:xfrm>
            <a:prstGeom prst="rect">
              <a:avLst/>
            </a:prstGeom>
          </p:spPr>
        </p:pic>
        <p:sp>
          <p:nvSpPr>
            <p:cNvPr id="20" name="object 32">
              <a:extLst>
                <a:ext uri="{FF2B5EF4-FFF2-40B4-BE49-F238E27FC236}">
                  <a16:creationId xmlns:a16="http://schemas.microsoft.com/office/drawing/2014/main" id="{87C27F83-C52B-0CDC-6226-33F461DB1842}"/>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1" name="object 33">
              <a:extLst>
                <a:ext uri="{FF2B5EF4-FFF2-40B4-BE49-F238E27FC236}">
                  <a16:creationId xmlns:a16="http://schemas.microsoft.com/office/drawing/2014/main" id="{DEAE51FE-111A-6D48-8B41-2EEE9E176D72}"/>
                </a:ext>
              </a:extLst>
            </p:cNvPr>
            <p:cNvPicPr/>
            <p:nvPr/>
          </p:nvPicPr>
          <p:blipFill>
            <a:blip r:embed="rId7" cstate="print"/>
            <a:stretch>
              <a:fillRect/>
            </a:stretch>
          </p:blipFill>
          <p:spPr>
            <a:xfrm>
              <a:off x="16944092" y="518779"/>
              <a:ext cx="354710" cy="359918"/>
            </a:xfrm>
            <a:prstGeom prst="rect">
              <a:avLst/>
            </a:prstGeom>
          </p:spPr>
        </p:pic>
        <p:pic>
          <p:nvPicPr>
            <p:cNvPr id="22" name="object 34">
              <a:extLst>
                <a:ext uri="{FF2B5EF4-FFF2-40B4-BE49-F238E27FC236}">
                  <a16:creationId xmlns:a16="http://schemas.microsoft.com/office/drawing/2014/main" id="{2D8D3A59-6946-25CC-EFA3-CD7EC2313907}"/>
                </a:ext>
              </a:extLst>
            </p:cNvPr>
            <p:cNvPicPr/>
            <p:nvPr/>
          </p:nvPicPr>
          <p:blipFill>
            <a:blip r:embed="rId8" cstate="print"/>
            <a:stretch>
              <a:fillRect/>
            </a:stretch>
          </p:blipFill>
          <p:spPr>
            <a:xfrm>
              <a:off x="17290427" y="518782"/>
              <a:ext cx="559549" cy="456945"/>
            </a:xfrm>
            <a:prstGeom prst="rect">
              <a:avLst/>
            </a:prstGeom>
          </p:spPr>
        </p:pic>
      </p:grpSp>
      <p:grpSp>
        <p:nvGrpSpPr>
          <p:cNvPr id="23" name="object 35">
            <a:extLst>
              <a:ext uri="{FF2B5EF4-FFF2-40B4-BE49-F238E27FC236}">
                <a16:creationId xmlns:a16="http://schemas.microsoft.com/office/drawing/2014/main" id="{8AFEE682-8AB2-9B45-1A84-2C68718A4A66}"/>
              </a:ext>
            </a:extLst>
          </p:cNvPr>
          <p:cNvGrpSpPr/>
          <p:nvPr/>
        </p:nvGrpSpPr>
        <p:grpSpPr>
          <a:xfrm>
            <a:off x="17469739" y="989568"/>
            <a:ext cx="902335" cy="222885"/>
            <a:chOff x="16727177" y="1065768"/>
            <a:chExt cx="902335" cy="222885"/>
          </a:xfrm>
        </p:grpSpPr>
        <p:pic>
          <p:nvPicPr>
            <p:cNvPr id="24" name="object 36">
              <a:extLst>
                <a:ext uri="{FF2B5EF4-FFF2-40B4-BE49-F238E27FC236}">
                  <a16:creationId xmlns:a16="http://schemas.microsoft.com/office/drawing/2014/main" id="{F052C0F4-340C-591A-980D-319041B1DF84}"/>
                </a:ext>
              </a:extLst>
            </p:cNvPr>
            <p:cNvPicPr/>
            <p:nvPr/>
          </p:nvPicPr>
          <p:blipFill>
            <a:blip r:embed="rId9" cstate="print"/>
            <a:stretch>
              <a:fillRect/>
            </a:stretch>
          </p:blipFill>
          <p:spPr>
            <a:xfrm>
              <a:off x="16727177" y="1065768"/>
              <a:ext cx="183005" cy="180975"/>
            </a:xfrm>
            <a:prstGeom prst="rect">
              <a:avLst/>
            </a:prstGeom>
          </p:spPr>
        </p:pic>
        <p:pic>
          <p:nvPicPr>
            <p:cNvPr id="25" name="object 37">
              <a:extLst>
                <a:ext uri="{FF2B5EF4-FFF2-40B4-BE49-F238E27FC236}">
                  <a16:creationId xmlns:a16="http://schemas.microsoft.com/office/drawing/2014/main" id="{9474684D-B967-509E-FF2D-C1290EE414A6}"/>
                </a:ext>
              </a:extLst>
            </p:cNvPr>
            <p:cNvPicPr/>
            <p:nvPr/>
          </p:nvPicPr>
          <p:blipFill>
            <a:blip r:embed="rId10" cstate="print"/>
            <a:stretch>
              <a:fillRect/>
            </a:stretch>
          </p:blipFill>
          <p:spPr>
            <a:xfrm>
              <a:off x="16933171" y="1114917"/>
              <a:ext cx="73405" cy="131825"/>
            </a:xfrm>
            <a:prstGeom prst="rect">
              <a:avLst/>
            </a:prstGeom>
          </p:spPr>
        </p:pic>
        <p:pic>
          <p:nvPicPr>
            <p:cNvPr id="26" name="object 38">
              <a:extLst>
                <a:ext uri="{FF2B5EF4-FFF2-40B4-BE49-F238E27FC236}">
                  <a16:creationId xmlns:a16="http://schemas.microsoft.com/office/drawing/2014/main" id="{48C0DE4C-E58D-FFAB-ABCB-8ED4F3071657}"/>
                </a:ext>
              </a:extLst>
            </p:cNvPr>
            <p:cNvPicPr/>
            <p:nvPr/>
          </p:nvPicPr>
          <p:blipFill>
            <a:blip r:embed="rId11" cstate="print"/>
            <a:stretch>
              <a:fillRect/>
            </a:stretch>
          </p:blipFill>
          <p:spPr>
            <a:xfrm>
              <a:off x="17029564" y="1073261"/>
              <a:ext cx="199898" cy="175895"/>
            </a:xfrm>
            <a:prstGeom prst="rect">
              <a:avLst/>
            </a:prstGeom>
          </p:spPr>
        </p:pic>
        <p:pic>
          <p:nvPicPr>
            <p:cNvPr id="27" name="object 39">
              <a:extLst>
                <a:ext uri="{FF2B5EF4-FFF2-40B4-BE49-F238E27FC236}">
                  <a16:creationId xmlns:a16="http://schemas.microsoft.com/office/drawing/2014/main" id="{01CE419A-3233-683C-C0D4-565711CEC3EB}"/>
                </a:ext>
              </a:extLst>
            </p:cNvPr>
            <p:cNvPicPr/>
            <p:nvPr/>
          </p:nvPicPr>
          <p:blipFill>
            <a:blip r:embed="rId12" cstate="print"/>
            <a:stretch>
              <a:fillRect/>
            </a:stretch>
          </p:blipFill>
          <p:spPr>
            <a:xfrm>
              <a:off x="17249909" y="1114917"/>
              <a:ext cx="220091" cy="134239"/>
            </a:xfrm>
            <a:prstGeom prst="rect">
              <a:avLst/>
            </a:prstGeom>
          </p:spPr>
        </p:pic>
        <p:pic>
          <p:nvPicPr>
            <p:cNvPr id="28" name="object 40">
              <a:extLst>
                <a:ext uri="{FF2B5EF4-FFF2-40B4-BE49-F238E27FC236}">
                  <a16:creationId xmlns:a16="http://schemas.microsoft.com/office/drawing/2014/main" id="{DB300084-6BEE-0B09-02AF-D35174B55E10}"/>
                </a:ext>
              </a:extLst>
            </p:cNvPr>
            <p:cNvPicPr/>
            <p:nvPr/>
          </p:nvPicPr>
          <p:blipFill>
            <a:blip r:embed="rId13"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3404035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DE94-A87F-1F22-1893-79CEB3D7C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3FBEB-7306-2D63-AF6E-45A6138B6E4C}"/>
              </a:ext>
            </a:extLst>
          </p:cNvPr>
          <p:cNvSpPr>
            <a:spLocks noGrp="1"/>
          </p:cNvSpPr>
          <p:nvPr>
            <p:ph type="title"/>
          </p:nvPr>
        </p:nvSpPr>
        <p:spPr>
          <a:xfrm>
            <a:off x="1321296" y="559277"/>
            <a:ext cx="14556111" cy="384721"/>
          </a:xfrm>
        </p:spPr>
        <p:txBody>
          <a:bodyPr/>
          <a:lstStyle/>
          <a:p>
            <a:endParaRPr lang="en-GB"/>
          </a:p>
        </p:txBody>
      </p:sp>
      <p:sp>
        <p:nvSpPr>
          <p:cNvPr id="3" name="Content Placeholder 2">
            <a:extLst>
              <a:ext uri="{FF2B5EF4-FFF2-40B4-BE49-F238E27FC236}">
                <a16:creationId xmlns:a16="http://schemas.microsoft.com/office/drawing/2014/main" id="{A0E6011E-4035-0FED-E495-0A0ED7F1EB4E}"/>
              </a:ext>
            </a:extLst>
          </p:cNvPr>
          <p:cNvSpPr>
            <a:spLocks noGrp="1"/>
          </p:cNvSpPr>
          <p:nvPr>
            <p:ph idx="1"/>
          </p:nvPr>
        </p:nvSpPr>
        <p:spPr>
          <a:xfrm>
            <a:off x="4752013" y="3114432"/>
            <a:ext cx="12689233" cy="2308324"/>
          </a:xfrm>
        </p:spPr>
        <p:txBody>
          <a:bodyPr/>
          <a:lstStyle/>
          <a:p>
            <a:endParaRPr lang="en-GB"/>
          </a:p>
        </p:txBody>
      </p:sp>
      <p:pic>
        <p:nvPicPr>
          <p:cNvPr id="5" name="Immagine 7" descr="Immagine che contiene schermata, blu, aqua, Turchese&#10;&#10;Descrizione generata automaticamente">
            <a:extLst>
              <a:ext uri="{FF2B5EF4-FFF2-40B4-BE49-F238E27FC236}">
                <a16:creationId xmlns:a16="http://schemas.microsoft.com/office/drawing/2014/main" id="{784195C1-057F-74A5-08D4-CEC96C7A0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 y="1"/>
            <a:ext cx="19199338" cy="10803071"/>
          </a:xfrm>
          <a:prstGeom prst="rect">
            <a:avLst/>
          </a:prstGeom>
        </p:spPr>
      </p:pic>
      <p:pic>
        <p:nvPicPr>
          <p:cNvPr id="6" name="Immagine 9" descr="Immagine che contiene schermata, modello, aqua, Turchese&#10;&#10;Descrizione generata automaticamente">
            <a:extLst>
              <a:ext uri="{FF2B5EF4-FFF2-40B4-BE49-F238E27FC236}">
                <a16:creationId xmlns:a16="http://schemas.microsoft.com/office/drawing/2014/main" id="{0C293381-0D8C-99BC-DB0C-7C1D6C9343C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b="442"/>
          <a:stretch/>
        </p:blipFill>
        <p:spPr>
          <a:xfrm>
            <a:off x="-1" y="-4217"/>
            <a:ext cx="19202402" cy="10801352"/>
          </a:xfrm>
          <a:prstGeom prst="rect">
            <a:avLst/>
          </a:prstGeom>
        </p:spPr>
      </p:pic>
      <p:sp>
        <p:nvSpPr>
          <p:cNvPr id="7" name="Rectangle 16">
            <a:extLst>
              <a:ext uri="{FF2B5EF4-FFF2-40B4-BE49-F238E27FC236}">
                <a16:creationId xmlns:a16="http://schemas.microsoft.com/office/drawing/2014/main" id="{A909C752-2BB6-F76C-C304-98C7686F79EA}"/>
              </a:ext>
              <a:ext uri="{C183D7F6-B498-43B3-948B-1728B52AA6E4}">
                <adec:decorative xmlns:adec="http://schemas.microsoft.com/office/drawing/2017/decorative" val="1"/>
              </a:ext>
            </a:extLst>
          </p:cNvPr>
          <p:cNvSpPr/>
          <p:nvPr/>
        </p:nvSpPr>
        <p:spPr bwMode="white">
          <a:xfrm>
            <a:off x="0" y="0"/>
            <a:ext cx="19202400" cy="1080135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35"/>
          </a:p>
        </p:txBody>
      </p:sp>
      <p:sp>
        <p:nvSpPr>
          <p:cNvPr id="8" name="Content Placeholder 2">
            <a:extLst>
              <a:ext uri="{FF2B5EF4-FFF2-40B4-BE49-F238E27FC236}">
                <a16:creationId xmlns:a16="http://schemas.microsoft.com/office/drawing/2014/main" id="{0F496D3E-21CF-0EAA-CB49-03F8E5CC5904}"/>
              </a:ext>
            </a:extLst>
          </p:cNvPr>
          <p:cNvSpPr>
            <a:spLocks noGrp="1"/>
          </p:cNvSpPr>
          <p:nvPr/>
        </p:nvSpPr>
        <p:spPr>
          <a:xfrm>
            <a:off x="211108" y="1956891"/>
            <a:ext cx="10383923" cy="8135655"/>
          </a:xfrm>
          <a:prstGeom prst="rect">
            <a:avLst/>
          </a:prstGeom>
        </p:spPr>
        <p:txBody>
          <a:bodyPr vert="horz" lIns="144018" tIns="72009" rIns="144018" bIns="7200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945"/>
              </a:spcBef>
              <a:buSzPct val="120000"/>
            </a:pPr>
            <a:r>
              <a:rPr lang="en-GB" sz="2205" dirty="0">
                <a:solidFill>
                  <a:schemeClr val="bg1">
                    <a:lumMod val="95000"/>
                  </a:schemeClr>
                </a:solidFill>
                <a:latin typeface="Roboto" panose="02000000000000000000" pitchFamily="2" charset="0"/>
                <a:ea typeface="Roboto" panose="02000000000000000000" pitchFamily="2" charset="0"/>
                <a:cs typeface="+mn-lt"/>
              </a:rPr>
              <a:t>SIDS are located in three geographic regions: the Pacific Ocean; the Caribbean Sea; and the Atlantic Ocean, Indian Ocean and Southeast China Sea.</a:t>
            </a:r>
            <a:endParaRPr lang="en-GB" sz="2205" dirty="0">
              <a:latin typeface="Roboto" panose="02000000000000000000" pitchFamily="2" charset="0"/>
              <a:ea typeface="Roboto" panose="02000000000000000000" pitchFamily="2" charset="0"/>
            </a:endParaRPr>
          </a:p>
          <a:p>
            <a:pPr>
              <a:lnSpc>
                <a:spcPct val="120000"/>
              </a:lnSpc>
              <a:spcBef>
                <a:spcPts val="945"/>
              </a:spcBef>
              <a:buSzPct val="120000"/>
            </a:pPr>
            <a:r>
              <a:rPr lang="en-US" sz="2205" dirty="0">
                <a:solidFill>
                  <a:schemeClr val="bg1">
                    <a:lumMod val="95000"/>
                  </a:schemeClr>
                </a:solidFill>
                <a:latin typeface="Roboto" panose="02000000000000000000" pitchFamily="2" charset="0"/>
                <a:ea typeface="Roboto" panose="02000000000000000000" pitchFamily="2" charset="0"/>
                <a:cs typeface="+mn-lt"/>
              </a:rPr>
              <a:t>Among SIDS are both high-income countries, such as Singapore, and least developed countries, such as Haiti</a:t>
            </a:r>
          </a:p>
          <a:p>
            <a:pPr>
              <a:lnSpc>
                <a:spcPct val="120000"/>
              </a:lnSpc>
              <a:spcBef>
                <a:spcPts val="945"/>
              </a:spcBef>
              <a:buSzPct val="120000"/>
            </a:pPr>
            <a:r>
              <a:rPr lang="en-US" sz="2205" dirty="0">
                <a:solidFill>
                  <a:schemeClr val="bg1">
                    <a:lumMod val="95000"/>
                  </a:schemeClr>
                </a:solidFill>
                <a:latin typeface="Roboto" panose="02000000000000000000" pitchFamily="2" charset="0"/>
                <a:ea typeface="Roboto" panose="02000000000000000000" pitchFamily="2" charset="0"/>
                <a:cs typeface="+mn-lt"/>
              </a:rPr>
              <a:t>SIDS are net importers of agrifood commodities. Their trade deficit amounted to USD 4.8 billion during 2017-2022.</a:t>
            </a:r>
          </a:p>
          <a:p>
            <a:pPr>
              <a:lnSpc>
                <a:spcPct val="120000"/>
              </a:lnSpc>
              <a:spcBef>
                <a:spcPts val="945"/>
              </a:spcBef>
              <a:buSzPct val="120000"/>
            </a:pPr>
            <a:r>
              <a:rPr lang="en-US" sz="2205" dirty="0">
                <a:solidFill>
                  <a:schemeClr val="bg1">
                    <a:lumMod val="95000"/>
                  </a:schemeClr>
                </a:solidFill>
                <a:latin typeface="Roboto" panose="02000000000000000000" pitchFamily="2" charset="0"/>
                <a:ea typeface="Roboto" panose="02000000000000000000" pitchFamily="2" charset="0"/>
                <a:cs typeface="+mn-lt"/>
              </a:rPr>
              <a:t>They rely heavily on imports for covering their needs for cereals (wheat, rice and maize), meat (esp. poultry), and dairy (esp. milk powders and butter)</a:t>
            </a:r>
          </a:p>
          <a:p>
            <a:pPr>
              <a:lnSpc>
                <a:spcPct val="120000"/>
              </a:lnSpc>
              <a:spcBef>
                <a:spcPts val="945"/>
              </a:spcBef>
              <a:buSzPct val="120000"/>
            </a:pPr>
            <a:r>
              <a:rPr lang="en-US" sz="2205" dirty="0">
                <a:solidFill>
                  <a:schemeClr val="bg1">
                    <a:lumMod val="95000"/>
                  </a:schemeClr>
                </a:solidFill>
                <a:latin typeface="Roboto" panose="02000000000000000000" pitchFamily="2" charset="0"/>
                <a:ea typeface="Roboto" panose="02000000000000000000" pitchFamily="2" charset="0"/>
                <a:cs typeface="+mn-lt"/>
              </a:rPr>
              <a:t>They export mostly fish and aquatic products, alcoholic beverages (mainly rums), and tobacco</a:t>
            </a:r>
          </a:p>
          <a:p>
            <a:pPr>
              <a:lnSpc>
                <a:spcPct val="120000"/>
              </a:lnSpc>
              <a:spcBef>
                <a:spcPts val="945"/>
              </a:spcBef>
              <a:buSzPct val="120000"/>
            </a:pPr>
            <a:r>
              <a:rPr lang="en-US" sz="2205" dirty="0">
                <a:solidFill>
                  <a:schemeClr val="bg1">
                    <a:lumMod val="95000"/>
                  </a:schemeClr>
                </a:solidFill>
                <a:latin typeface="Roboto" panose="02000000000000000000" pitchFamily="2" charset="0"/>
                <a:ea typeface="Roboto" panose="02000000000000000000" pitchFamily="2" charset="0"/>
                <a:cs typeface="+mn-lt"/>
              </a:rPr>
              <a:t>Imports are rather concentrated. However, both the trade partners and the concentration of imports differ among the SIDS: </a:t>
            </a:r>
          </a:p>
          <a:p>
            <a:pPr lvl="1">
              <a:lnSpc>
                <a:spcPct val="100000"/>
              </a:lnSpc>
              <a:spcBef>
                <a:spcPts val="945"/>
              </a:spcBef>
              <a:buFont typeface="Wingdings" panose="05000000000000000000" pitchFamily="2" charset="2"/>
              <a:buChar char="Ø"/>
            </a:pPr>
            <a:r>
              <a:rPr lang="en-US" sz="2205" dirty="0">
                <a:solidFill>
                  <a:schemeClr val="bg1">
                    <a:lumMod val="95000"/>
                  </a:schemeClr>
                </a:solidFill>
                <a:latin typeface="Roboto" panose="02000000000000000000" pitchFamily="2" charset="0"/>
                <a:ea typeface="Roboto" panose="02000000000000000000" pitchFamily="2" charset="0"/>
                <a:cs typeface="+mn-lt"/>
              </a:rPr>
              <a:t>about half of the Caribbean SIDS’ imports come from the USA;</a:t>
            </a:r>
          </a:p>
          <a:p>
            <a:pPr lvl="1">
              <a:lnSpc>
                <a:spcPct val="100000"/>
              </a:lnSpc>
              <a:spcBef>
                <a:spcPts val="945"/>
              </a:spcBef>
              <a:buFont typeface="Wingdings" panose="05000000000000000000" pitchFamily="2" charset="2"/>
              <a:buChar char="Ø"/>
            </a:pPr>
            <a:r>
              <a:rPr lang="en-US" sz="2205" dirty="0">
                <a:solidFill>
                  <a:schemeClr val="bg1">
                    <a:lumMod val="95000"/>
                  </a:schemeClr>
                </a:solidFill>
                <a:latin typeface="Roboto" panose="02000000000000000000" pitchFamily="2" charset="0"/>
                <a:ea typeface="Roboto" panose="02000000000000000000" pitchFamily="2" charset="0"/>
                <a:cs typeface="+mn-lt"/>
              </a:rPr>
              <a:t> about 1/3 of the Pacific SIDS’ imports are from Australia; </a:t>
            </a:r>
          </a:p>
          <a:p>
            <a:pPr lvl="1">
              <a:lnSpc>
                <a:spcPct val="100000"/>
              </a:lnSpc>
              <a:spcBef>
                <a:spcPts val="945"/>
              </a:spcBef>
              <a:buFont typeface="Wingdings" panose="05000000000000000000" pitchFamily="2" charset="2"/>
              <a:buChar char="Ø"/>
            </a:pPr>
            <a:r>
              <a:rPr lang="en-US" sz="2205" dirty="0">
                <a:solidFill>
                  <a:schemeClr val="bg1">
                    <a:lumMod val="95000"/>
                  </a:schemeClr>
                </a:solidFill>
                <a:latin typeface="Roboto" panose="02000000000000000000" pitchFamily="2" charset="0"/>
                <a:ea typeface="Roboto" panose="02000000000000000000" pitchFamily="2" charset="0"/>
                <a:cs typeface="+mn-lt"/>
              </a:rPr>
              <a:t>the top 5 importers account for less than 40% of the total agrifood imports of SIDS in the Atlantic, Indian Ocean and Southeast China sea when excluding Singapore</a:t>
            </a:r>
            <a:endParaRPr lang="en-GB" sz="2205" dirty="0">
              <a:latin typeface="Roboto" panose="02000000000000000000" pitchFamily="2" charset="0"/>
              <a:ea typeface="Roboto" panose="02000000000000000000" pitchFamily="2" charset="0"/>
            </a:endParaRPr>
          </a:p>
        </p:txBody>
      </p:sp>
      <p:sp>
        <p:nvSpPr>
          <p:cNvPr id="9" name="Title 1">
            <a:extLst>
              <a:ext uri="{FF2B5EF4-FFF2-40B4-BE49-F238E27FC236}">
                <a16:creationId xmlns:a16="http://schemas.microsoft.com/office/drawing/2014/main" id="{341725C0-985C-C4B9-615F-DA4E9293D7E8}"/>
              </a:ext>
            </a:extLst>
          </p:cNvPr>
          <p:cNvSpPr>
            <a:spLocks noGrp="1"/>
          </p:cNvSpPr>
          <p:nvPr/>
        </p:nvSpPr>
        <p:spPr>
          <a:xfrm>
            <a:off x="239052" y="798328"/>
            <a:ext cx="10263702" cy="92547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chemeClr val="bg1">
                    <a:lumMod val="95000"/>
                  </a:schemeClr>
                </a:solidFill>
                <a:latin typeface="Roboto" panose="02000000000000000000" pitchFamily="2" charset="0"/>
                <a:ea typeface="Roboto" panose="02000000000000000000" pitchFamily="2" charset="0"/>
                <a:cs typeface="+mj-lt"/>
              </a:rPr>
              <a:t>Agricultural trade, SIDS </a:t>
            </a:r>
            <a:endParaRPr lang="it-IT" sz="5670" b="1" dirty="0">
              <a:solidFill>
                <a:schemeClr val="bg1">
                  <a:lumMod val="95000"/>
                </a:schemeClr>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EFBF4917-6530-E381-3737-57C536FD13D5}"/>
              </a:ext>
            </a:extLst>
          </p:cNvPr>
          <p:cNvSpPr/>
          <p:nvPr/>
        </p:nvSpPr>
        <p:spPr>
          <a:xfrm>
            <a:off x="10755059" y="0"/>
            <a:ext cx="8466505" cy="1080135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IT">
                <a:solidFill>
                  <a:schemeClr val="tx1"/>
                </a:solidFill>
                <a:latin typeface="Roboto" panose="02000000000000000000" pitchFamily="2" charset="0"/>
                <a:ea typeface="Roboto" panose="02000000000000000000" pitchFamily="2" charset="0"/>
              </a:rPr>
              <a:t>[Add Image]</a:t>
            </a:r>
          </a:p>
        </p:txBody>
      </p:sp>
      <p:sp>
        <p:nvSpPr>
          <p:cNvPr id="17" name="TextBox 16">
            <a:extLst>
              <a:ext uri="{FF2B5EF4-FFF2-40B4-BE49-F238E27FC236}">
                <a16:creationId xmlns:a16="http://schemas.microsoft.com/office/drawing/2014/main" id="{49A2FA74-0D70-47A3-7A34-E8F9DA7C1A47}"/>
              </a:ext>
            </a:extLst>
          </p:cNvPr>
          <p:cNvSpPr txBox="1"/>
          <p:nvPr/>
        </p:nvSpPr>
        <p:spPr>
          <a:xfrm>
            <a:off x="12783821" y="1490881"/>
            <a:ext cx="5178021" cy="334707"/>
          </a:xfrm>
          <a:prstGeom prst="rect">
            <a:avLst/>
          </a:prstGeom>
          <a:noFill/>
        </p:spPr>
        <p:txBody>
          <a:bodyPr wrap="none" rtlCol="0">
            <a:spAutoFit/>
          </a:bodyPr>
          <a:lstStyle/>
          <a:p>
            <a:r>
              <a:rPr lang="en-US" sz="1575" b="1" dirty="0"/>
              <a:t>Net trade, selected commodities, average 2017-2022</a:t>
            </a:r>
          </a:p>
        </p:txBody>
      </p:sp>
      <p:sp>
        <p:nvSpPr>
          <p:cNvPr id="19" name="TextBox 18">
            <a:extLst>
              <a:ext uri="{FF2B5EF4-FFF2-40B4-BE49-F238E27FC236}">
                <a16:creationId xmlns:a16="http://schemas.microsoft.com/office/drawing/2014/main" id="{D023579D-5773-4A48-3079-7A6494B68F5D}"/>
              </a:ext>
            </a:extLst>
          </p:cNvPr>
          <p:cNvSpPr txBox="1"/>
          <p:nvPr/>
        </p:nvSpPr>
        <p:spPr>
          <a:xfrm>
            <a:off x="16702932" y="10402540"/>
            <a:ext cx="2440092" cy="334707"/>
          </a:xfrm>
          <a:prstGeom prst="rect">
            <a:avLst/>
          </a:prstGeom>
          <a:noFill/>
        </p:spPr>
        <p:txBody>
          <a:bodyPr wrap="none" rtlCol="0">
            <a:spAutoFit/>
          </a:bodyPr>
          <a:lstStyle/>
          <a:p>
            <a:r>
              <a:rPr lang="en-US" sz="1575" dirty="0"/>
              <a:t>Source: UN COMTRADE</a:t>
            </a:r>
          </a:p>
        </p:txBody>
      </p:sp>
      <p:graphicFrame>
        <p:nvGraphicFramePr>
          <p:cNvPr id="4" name="Chart 3">
            <a:extLst>
              <a:ext uri="{FF2B5EF4-FFF2-40B4-BE49-F238E27FC236}">
                <a16:creationId xmlns:a16="http://schemas.microsoft.com/office/drawing/2014/main" id="{3FF5C79A-BCD7-C456-2450-A03C80AAC704}"/>
              </a:ext>
            </a:extLst>
          </p:cNvPr>
          <p:cNvGraphicFramePr>
            <a:graphicFrameLocks/>
          </p:cNvGraphicFramePr>
          <p:nvPr/>
        </p:nvGraphicFramePr>
        <p:xfrm>
          <a:off x="11489974" y="1795914"/>
          <a:ext cx="7501320" cy="43874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3F2FA70D-A147-5E08-45DD-AE5387B3F300}"/>
              </a:ext>
            </a:extLst>
          </p:cNvPr>
          <p:cNvGraphicFramePr>
            <a:graphicFrameLocks/>
          </p:cNvGraphicFramePr>
          <p:nvPr/>
        </p:nvGraphicFramePr>
        <p:xfrm>
          <a:off x="11640182" y="6200818"/>
          <a:ext cx="7200900" cy="4320540"/>
        </p:xfrm>
        <a:graphic>
          <a:graphicData uri="http://schemas.openxmlformats.org/drawingml/2006/chart">
            <c:chart xmlns:c="http://schemas.openxmlformats.org/drawingml/2006/chart" xmlns:r="http://schemas.openxmlformats.org/officeDocument/2006/relationships" r:id="rId6"/>
          </a:graphicData>
        </a:graphic>
      </p:graphicFrame>
      <p:grpSp>
        <p:nvGrpSpPr>
          <p:cNvPr id="14" name="object 29">
            <a:extLst>
              <a:ext uri="{FF2B5EF4-FFF2-40B4-BE49-F238E27FC236}">
                <a16:creationId xmlns:a16="http://schemas.microsoft.com/office/drawing/2014/main" id="{A9A6A282-E00C-F591-4221-E50D89D3B1A9}"/>
              </a:ext>
            </a:extLst>
          </p:cNvPr>
          <p:cNvGrpSpPr/>
          <p:nvPr/>
        </p:nvGrpSpPr>
        <p:grpSpPr>
          <a:xfrm>
            <a:off x="17373600" y="389404"/>
            <a:ext cx="1343660" cy="457200"/>
            <a:chOff x="16506578" y="518779"/>
            <a:chExt cx="1343660" cy="457200"/>
          </a:xfrm>
        </p:grpSpPr>
        <p:sp>
          <p:nvSpPr>
            <p:cNvPr id="16" name="object 30">
              <a:extLst>
                <a:ext uri="{FF2B5EF4-FFF2-40B4-BE49-F238E27FC236}">
                  <a16:creationId xmlns:a16="http://schemas.microsoft.com/office/drawing/2014/main" id="{584645D7-6D81-A08E-4CB2-0398EA67EB74}"/>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8" name="object 31">
              <a:extLst>
                <a:ext uri="{FF2B5EF4-FFF2-40B4-BE49-F238E27FC236}">
                  <a16:creationId xmlns:a16="http://schemas.microsoft.com/office/drawing/2014/main" id="{459E2447-18D2-6575-D385-18D2621C01F7}"/>
                </a:ext>
              </a:extLst>
            </p:cNvPr>
            <p:cNvPicPr/>
            <p:nvPr/>
          </p:nvPicPr>
          <p:blipFill>
            <a:blip r:embed="rId7" cstate="print"/>
            <a:stretch>
              <a:fillRect/>
            </a:stretch>
          </p:blipFill>
          <p:spPr>
            <a:xfrm>
              <a:off x="16944092" y="518779"/>
              <a:ext cx="354710" cy="359918"/>
            </a:xfrm>
            <a:prstGeom prst="rect">
              <a:avLst/>
            </a:prstGeom>
          </p:spPr>
        </p:pic>
        <p:sp>
          <p:nvSpPr>
            <p:cNvPr id="20" name="object 32">
              <a:extLst>
                <a:ext uri="{FF2B5EF4-FFF2-40B4-BE49-F238E27FC236}">
                  <a16:creationId xmlns:a16="http://schemas.microsoft.com/office/drawing/2014/main" id="{82A7F62C-A07E-7F07-A1D7-8D57A4DDC05B}"/>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1" name="object 33">
              <a:extLst>
                <a:ext uri="{FF2B5EF4-FFF2-40B4-BE49-F238E27FC236}">
                  <a16:creationId xmlns:a16="http://schemas.microsoft.com/office/drawing/2014/main" id="{6E4565D7-D26A-9959-8605-A1CA6BBFAA97}"/>
                </a:ext>
              </a:extLst>
            </p:cNvPr>
            <p:cNvPicPr/>
            <p:nvPr/>
          </p:nvPicPr>
          <p:blipFill>
            <a:blip r:embed="rId7" cstate="print"/>
            <a:stretch>
              <a:fillRect/>
            </a:stretch>
          </p:blipFill>
          <p:spPr>
            <a:xfrm>
              <a:off x="16944092" y="518779"/>
              <a:ext cx="354710" cy="359918"/>
            </a:xfrm>
            <a:prstGeom prst="rect">
              <a:avLst/>
            </a:prstGeom>
          </p:spPr>
        </p:pic>
        <p:pic>
          <p:nvPicPr>
            <p:cNvPr id="22" name="object 34">
              <a:extLst>
                <a:ext uri="{FF2B5EF4-FFF2-40B4-BE49-F238E27FC236}">
                  <a16:creationId xmlns:a16="http://schemas.microsoft.com/office/drawing/2014/main" id="{BC45390D-E30C-016D-83DB-CA69BC43FD4A}"/>
                </a:ext>
              </a:extLst>
            </p:cNvPr>
            <p:cNvPicPr/>
            <p:nvPr/>
          </p:nvPicPr>
          <p:blipFill>
            <a:blip r:embed="rId8" cstate="print"/>
            <a:stretch>
              <a:fillRect/>
            </a:stretch>
          </p:blipFill>
          <p:spPr>
            <a:xfrm>
              <a:off x="17290427" y="518782"/>
              <a:ext cx="559549" cy="456945"/>
            </a:xfrm>
            <a:prstGeom prst="rect">
              <a:avLst/>
            </a:prstGeom>
          </p:spPr>
        </p:pic>
      </p:grpSp>
      <p:grpSp>
        <p:nvGrpSpPr>
          <p:cNvPr id="23" name="object 35">
            <a:extLst>
              <a:ext uri="{FF2B5EF4-FFF2-40B4-BE49-F238E27FC236}">
                <a16:creationId xmlns:a16="http://schemas.microsoft.com/office/drawing/2014/main" id="{E618673A-6D73-2D35-2341-F35DF1AA426B}"/>
              </a:ext>
            </a:extLst>
          </p:cNvPr>
          <p:cNvGrpSpPr/>
          <p:nvPr/>
        </p:nvGrpSpPr>
        <p:grpSpPr>
          <a:xfrm>
            <a:off x="17594199" y="931297"/>
            <a:ext cx="902335" cy="222885"/>
            <a:chOff x="16727177" y="1065768"/>
            <a:chExt cx="902335" cy="222885"/>
          </a:xfrm>
        </p:grpSpPr>
        <p:pic>
          <p:nvPicPr>
            <p:cNvPr id="24" name="object 36">
              <a:extLst>
                <a:ext uri="{FF2B5EF4-FFF2-40B4-BE49-F238E27FC236}">
                  <a16:creationId xmlns:a16="http://schemas.microsoft.com/office/drawing/2014/main" id="{C0A2C2CB-BE52-265F-1AA7-5542AA1553CC}"/>
                </a:ext>
              </a:extLst>
            </p:cNvPr>
            <p:cNvPicPr/>
            <p:nvPr/>
          </p:nvPicPr>
          <p:blipFill>
            <a:blip r:embed="rId9" cstate="print"/>
            <a:stretch>
              <a:fillRect/>
            </a:stretch>
          </p:blipFill>
          <p:spPr>
            <a:xfrm>
              <a:off x="16727177" y="1065768"/>
              <a:ext cx="183005" cy="180975"/>
            </a:xfrm>
            <a:prstGeom prst="rect">
              <a:avLst/>
            </a:prstGeom>
          </p:spPr>
        </p:pic>
        <p:pic>
          <p:nvPicPr>
            <p:cNvPr id="25" name="object 37">
              <a:extLst>
                <a:ext uri="{FF2B5EF4-FFF2-40B4-BE49-F238E27FC236}">
                  <a16:creationId xmlns:a16="http://schemas.microsoft.com/office/drawing/2014/main" id="{9C6067C7-270A-7112-B983-1C4A69BFC663}"/>
                </a:ext>
              </a:extLst>
            </p:cNvPr>
            <p:cNvPicPr/>
            <p:nvPr/>
          </p:nvPicPr>
          <p:blipFill>
            <a:blip r:embed="rId10" cstate="print"/>
            <a:stretch>
              <a:fillRect/>
            </a:stretch>
          </p:blipFill>
          <p:spPr>
            <a:xfrm>
              <a:off x="16933171" y="1114917"/>
              <a:ext cx="73405" cy="131825"/>
            </a:xfrm>
            <a:prstGeom prst="rect">
              <a:avLst/>
            </a:prstGeom>
          </p:spPr>
        </p:pic>
        <p:pic>
          <p:nvPicPr>
            <p:cNvPr id="26" name="object 38">
              <a:extLst>
                <a:ext uri="{FF2B5EF4-FFF2-40B4-BE49-F238E27FC236}">
                  <a16:creationId xmlns:a16="http://schemas.microsoft.com/office/drawing/2014/main" id="{B182773B-5AAC-B52C-6757-33EAC5AC01A3}"/>
                </a:ext>
              </a:extLst>
            </p:cNvPr>
            <p:cNvPicPr/>
            <p:nvPr/>
          </p:nvPicPr>
          <p:blipFill>
            <a:blip r:embed="rId11" cstate="print"/>
            <a:stretch>
              <a:fillRect/>
            </a:stretch>
          </p:blipFill>
          <p:spPr>
            <a:xfrm>
              <a:off x="17029564" y="1073261"/>
              <a:ext cx="199898" cy="175895"/>
            </a:xfrm>
            <a:prstGeom prst="rect">
              <a:avLst/>
            </a:prstGeom>
          </p:spPr>
        </p:pic>
        <p:pic>
          <p:nvPicPr>
            <p:cNvPr id="27" name="object 39">
              <a:extLst>
                <a:ext uri="{FF2B5EF4-FFF2-40B4-BE49-F238E27FC236}">
                  <a16:creationId xmlns:a16="http://schemas.microsoft.com/office/drawing/2014/main" id="{401EE072-B956-0AFA-B985-C8C429A4B037}"/>
                </a:ext>
              </a:extLst>
            </p:cNvPr>
            <p:cNvPicPr/>
            <p:nvPr/>
          </p:nvPicPr>
          <p:blipFill>
            <a:blip r:embed="rId12" cstate="print"/>
            <a:stretch>
              <a:fillRect/>
            </a:stretch>
          </p:blipFill>
          <p:spPr>
            <a:xfrm>
              <a:off x="17249909" y="1114917"/>
              <a:ext cx="220091" cy="134239"/>
            </a:xfrm>
            <a:prstGeom prst="rect">
              <a:avLst/>
            </a:prstGeom>
          </p:spPr>
        </p:pic>
        <p:pic>
          <p:nvPicPr>
            <p:cNvPr id="28" name="object 40">
              <a:extLst>
                <a:ext uri="{FF2B5EF4-FFF2-40B4-BE49-F238E27FC236}">
                  <a16:creationId xmlns:a16="http://schemas.microsoft.com/office/drawing/2014/main" id="{BDFBFA56-D133-EB9E-961A-21B41AF86FFA}"/>
                </a:ext>
              </a:extLst>
            </p:cNvPr>
            <p:cNvPicPr/>
            <p:nvPr/>
          </p:nvPicPr>
          <p:blipFill>
            <a:blip r:embed="rId13"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3283662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537E-209D-F493-A1B3-39C663AD2C90}"/>
              </a:ext>
            </a:extLst>
          </p:cNvPr>
          <p:cNvSpPr>
            <a:spLocks noGrp="1"/>
          </p:cNvSpPr>
          <p:nvPr>
            <p:ph type="title"/>
          </p:nvPr>
        </p:nvSpPr>
        <p:spPr>
          <a:xfrm>
            <a:off x="3429000" y="1743075"/>
            <a:ext cx="12056213" cy="20877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a:r>
              <a:rPr lang="en-US" sz="13341" b="1" dirty="0">
                <a:latin typeface="+mn-lt"/>
              </a:rPr>
              <a:t>WHAT IS NEEDED?</a:t>
            </a:r>
            <a:br>
              <a:rPr lang="en-US" sz="13341" b="1" dirty="0">
                <a:latin typeface="+mn-lt"/>
              </a:rPr>
            </a:br>
            <a:r>
              <a:rPr lang="en-US" sz="13341" b="1" dirty="0">
                <a:latin typeface="+mn-lt"/>
              </a:rPr>
              <a:t> </a:t>
            </a:r>
            <a:r>
              <a:rPr lang="en-US" sz="6115" b="1" dirty="0">
                <a:latin typeface="+mn-lt"/>
              </a:rPr>
              <a:t>MAKE OUR AGRIFOOD SYSTEM MORE RESILIENT, EFFICIENT AND INCLUSIVE</a:t>
            </a:r>
          </a:p>
        </p:txBody>
      </p:sp>
      <p:grpSp>
        <p:nvGrpSpPr>
          <p:cNvPr id="6" name="object 29">
            <a:extLst>
              <a:ext uri="{FF2B5EF4-FFF2-40B4-BE49-F238E27FC236}">
                <a16:creationId xmlns:a16="http://schemas.microsoft.com/office/drawing/2014/main" id="{EDF8F756-A429-FEAE-862B-70160419A2DC}"/>
              </a:ext>
            </a:extLst>
          </p:cNvPr>
          <p:cNvGrpSpPr/>
          <p:nvPr/>
        </p:nvGrpSpPr>
        <p:grpSpPr>
          <a:xfrm>
            <a:off x="16506578" y="673497"/>
            <a:ext cx="1343660" cy="457200"/>
            <a:chOff x="16506578" y="518779"/>
            <a:chExt cx="1343660" cy="457200"/>
          </a:xfrm>
        </p:grpSpPr>
        <p:sp>
          <p:nvSpPr>
            <p:cNvPr id="7" name="object 30">
              <a:extLst>
                <a:ext uri="{FF2B5EF4-FFF2-40B4-BE49-F238E27FC236}">
                  <a16:creationId xmlns:a16="http://schemas.microsoft.com/office/drawing/2014/main" id="{7D6CF4E8-1804-3763-4411-091D2387C000}"/>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1">
              <a:extLst>
                <a:ext uri="{FF2B5EF4-FFF2-40B4-BE49-F238E27FC236}">
                  <a16:creationId xmlns:a16="http://schemas.microsoft.com/office/drawing/2014/main" id="{82A6EEA9-6D04-9B64-9DCF-BCE8C653F49D}"/>
                </a:ext>
              </a:extLst>
            </p:cNvPr>
            <p:cNvPicPr/>
            <p:nvPr/>
          </p:nvPicPr>
          <p:blipFill>
            <a:blip r:embed="rId2" cstate="print"/>
            <a:stretch>
              <a:fillRect/>
            </a:stretch>
          </p:blipFill>
          <p:spPr>
            <a:xfrm>
              <a:off x="16944092" y="518779"/>
              <a:ext cx="354710" cy="359918"/>
            </a:xfrm>
            <a:prstGeom prst="rect">
              <a:avLst/>
            </a:prstGeom>
          </p:spPr>
        </p:pic>
        <p:sp>
          <p:nvSpPr>
            <p:cNvPr id="9" name="object 32">
              <a:extLst>
                <a:ext uri="{FF2B5EF4-FFF2-40B4-BE49-F238E27FC236}">
                  <a16:creationId xmlns:a16="http://schemas.microsoft.com/office/drawing/2014/main" id="{78552672-403A-33B3-C250-A8699508AE16}"/>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33">
              <a:extLst>
                <a:ext uri="{FF2B5EF4-FFF2-40B4-BE49-F238E27FC236}">
                  <a16:creationId xmlns:a16="http://schemas.microsoft.com/office/drawing/2014/main" id="{BFD81D40-4892-085D-E471-71D204401C8E}"/>
                </a:ext>
              </a:extLst>
            </p:cNvPr>
            <p:cNvPicPr/>
            <p:nvPr/>
          </p:nvPicPr>
          <p:blipFill>
            <a:blip r:embed="rId2" cstate="print"/>
            <a:stretch>
              <a:fillRect/>
            </a:stretch>
          </p:blipFill>
          <p:spPr>
            <a:xfrm>
              <a:off x="16944092" y="518779"/>
              <a:ext cx="354710" cy="359918"/>
            </a:xfrm>
            <a:prstGeom prst="rect">
              <a:avLst/>
            </a:prstGeom>
          </p:spPr>
        </p:pic>
        <p:pic>
          <p:nvPicPr>
            <p:cNvPr id="11" name="object 34">
              <a:extLst>
                <a:ext uri="{FF2B5EF4-FFF2-40B4-BE49-F238E27FC236}">
                  <a16:creationId xmlns:a16="http://schemas.microsoft.com/office/drawing/2014/main" id="{058504E3-3CD3-E244-6901-F27815F4E492}"/>
                </a:ext>
              </a:extLst>
            </p:cNvPr>
            <p:cNvPicPr/>
            <p:nvPr/>
          </p:nvPicPr>
          <p:blipFill>
            <a:blip r:embed="rId3" cstate="print"/>
            <a:stretch>
              <a:fillRect/>
            </a:stretch>
          </p:blipFill>
          <p:spPr>
            <a:xfrm>
              <a:off x="17290427" y="518782"/>
              <a:ext cx="559549" cy="456945"/>
            </a:xfrm>
            <a:prstGeom prst="rect">
              <a:avLst/>
            </a:prstGeom>
          </p:spPr>
        </p:pic>
      </p:grpSp>
      <p:grpSp>
        <p:nvGrpSpPr>
          <p:cNvPr id="12" name="object 35">
            <a:extLst>
              <a:ext uri="{FF2B5EF4-FFF2-40B4-BE49-F238E27FC236}">
                <a16:creationId xmlns:a16="http://schemas.microsoft.com/office/drawing/2014/main" id="{2EF5840B-D60F-FCA1-5A13-24A8434C5413}"/>
              </a:ext>
            </a:extLst>
          </p:cNvPr>
          <p:cNvGrpSpPr/>
          <p:nvPr/>
        </p:nvGrpSpPr>
        <p:grpSpPr>
          <a:xfrm>
            <a:off x="16727177" y="1215390"/>
            <a:ext cx="902335" cy="222885"/>
            <a:chOff x="16727177" y="1065768"/>
            <a:chExt cx="902335" cy="222885"/>
          </a:xfrm>
        </p:grpSpPr>
        <p:pic>
          <p:nvPicPr>
            <p:cNvPr id="13" name="object 36">
              <a:extLst>
                <a:ext uri="{FF2B5EF4-FFF2-40B4-BE49-F238E27FC236}">
                  <a16:creationId xmlns:a16="http://schemas.microsoft.com/office/drawing/2014/main" id="{03826CE4-0B49-1408-79BB-E30343BCCD53}"/>
                </a:ext>
              </a:extLst>
            </p:cNvPr>
            <p:cNvPicPr/>
            <p:nvPr/>
          </p:nvPicPr>
          <p:blipFill>
            <a:blip r:embed="rId4" cstate="print"/>
            <a:stretch>
              <a:fillRect/>
            </a:stretch>
          </p:blipFill>
          <p:spPr>
            <a:xfrm>
              <a:off x="16727177" y="1065768"/>
              <a:ext cx="183005" cy="180975"/>
            </a:xfrm>
            <a:prstGeom prst="rect">
              <a:avLst/>
            </a:prstGeom>
          </p:spPr>
        </p:pic>
        <p:pic>
          <p:nvPicPr>
            <p:cNvPr id="14" name="object 37">
              <a:extLst>
                <a:ext uri="{FF2B5EF4-FFF2-40B4-BE49-F238E27FC236}">
                  <a16:creationId xmlns:a16="http://schemas.microsoft.com/office/drawing/2014/main" id="{E7C9F811-EFAD-EEDF-5757-C740E28198D8}"/>
                </a:ext>
              </a:extLst>
            </p:cNvPr>
            <p:cNvPicPr/>
            <p:nvPr/>
          </p:nvPicPr>
          <p:blipFill>
            <a:blip r:embed="rId5" cstate="print"/>
            <a:stretch>
              <a:fillRect/>
            </a:stretch>
          </p:blipFill>
          <p:spPr>
            <a:xfrm>
              <a:off x="16933171" y="1114917"/>
              <a:ext cx="73405" cy="131825"/>
            </a:xfrm>
            <a:prstGeom prst="rect">
              <a:avLst/>
            </a:prstGeom>
          </p:spPr>
        </p:pic>
        <p:pic>
          <p:nvPicPr>
            <p:cNvPr id="15" name="object 38">
              <a:extLst>
                <a:ext uri="{FF2B5EF4-FFF2-40B4-BE49-F238E27FC236}">
                  <a16:creationId xmlns:a16="http://schemas.microsoft.com/office/drawing/2014/main" id="{01C90D27-0FFA-FE60-217A-D712337F3481}"/>
                </a:ext>
              </a:extLst>
            </p:cNvPr>
            <p:cNvPicPr/>
            <p:nvPr/>
          </p:nvPicPr>
          <p:blipFill>
            <a:blip r:embed="rId6" cstate="print"/>
            <a:stretch>
              <a:fillRect/>
            </a:stretch>
          </p:blipFill>
          <p:spPr>
            <a:xfrm>
              <a:off x="17029564" y="1073261"/>
              <a:ext cx="199898" cy="175895"/>
            </a:xfrm>
            <a:prstGeom prst="rect">
              <a:avLst/>
            </a:prstGeom>
          </p:spPr>
        </p:pic>
        <p:pic>
          <p:nvPicPr>
            <p:cNvPr id="16" name="object 39">
              <a:extLst>
                <a:ext uri="{FF2B5EF4-FFF2-40B4-BE49-F238E27FC236}">
                  <a16:creationId xmlns:a16="http://schemas.microsoft.com/office/drawing/2014/main" id="{9009BBD1-B626-C16B-37E1-62B57112D98D}"/>
                </a:ext>
              </a:extLst>
            </p:cNvPr>
            <p:cNvPicPr/>
            <p:nvPr/>
          </p:nvPicPr>
          <p:blipFill>
            <a:blip r:embed="rId7" cstate="print"/>
            <a:stretch>
              <a:fillRect/>
            </a:stretch>
          </p:blipFill>
          <p:spPr>
            <a:xfrm>
              <a:off x="17249909" y="1114917"/>
              <a:ext cx="220091" cy="134239"/>
            </a:xfrm>
            <a:prstGeom prst="rect">
              <a:avLst/>
            </a:prstGeom>
          </p:spPr>
        </p:pic>
        <p:pic>
          <p:nvPicPr>
            <p:cNvPr id="17" name="object 40">
              <a:extLst>
                <a:ext uri="{FF2B5EF4-FFF2-40B4-BE49-F238E27FC236}">
                  <a16:creationId xmlns:a16="http://schemas.microsoft.com/office/drawing/2014/main" id="{D06BE005-BD63-8169-F06A-5F306509FF9B}"/>
                </a:ext>
              </a:extLst>
            </p:cNvPr>
            <p:cNvPicPr/>
            <p:nvPr/>
          </p:nvPicPr>
          <p:blipFill>
            <a:blip r:embed="rId8"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53955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27146" y="7578280"/>
            <a:ext cx="3915410" cy="852805"/>
          </a:xfrm>
          <a:custGeom>
            <a:avLst/>
            <a:gdLst/>
            <a:ahLst/>
            <a:cxnLst/>
            <a:rect l="l" t="t" r="r" b="b"/>
            <a:pathLst>
              <a:path w="3915409" h="852804">
                <a:moveTo>
                  <a:pt x="3915054" y="0"/>
                </a:moveTo>
                <a:lnTo>
                  <a:pt x="162001" y="0"/>
                </a:lnTo>
                <a:lnTo>
                  <a:pt x="118934" y="5786"/>
                </a:lnTo>
                <a:lnTo>
                  <a:pt x="80235" y="22117"/>
                </a:lnTo>
                <a:lnTo>
                  <a:pt x="47448" y="47448"/>
                </a:lnTo>
                <a:lnTo>
                  <a:pt x="22117" y="80235"/>
                </a:lnTo>
                <a:lnTo>
                  <a:pt x="5786" y="118934"/>
                </a:lnTo>
                <a:lnTo>
                  <a:pt x="0" y="162001"/>
                </a:lnTo>
                <a:lnTo>
                  <a:pt x="0" y="690371"/>
                </a:lnTo>
                <a:lnTo>
                  <a:pt x="5786" y="733438"/>
                </a:lnTo>
                <a:lnTo>
                  <a:pt x="22117" y="772137"/>
                </a:lnTo>
                <a:lnTo>
                  <a:pt x="47448" y="804924"/>
                </a:lnTo>
                <a:lnTo>
                  <a:pt x="80235" y="830255"/>
                </a:lnTo>
                <a:lnTo>
                  <a:pt x="118934" y="846586"/>
                </a:lnTo>
                <a:lnTo>
                  <a:pt x="162001" y="852373"/>
                </a:lnTo>
                <a:lnTo>
                  <a:pt x="3915054" y="852373"/>
                </a:lnTo>
                <a:lnTo>
                  <a:pt x="3915054" y="0"/>
                </a:lnTo>
                <a:close/>
              </a:path>
            </a:pathLst>
          </a:custGeom>
          <a:solidFill>
            <a:srgbClr val="045777">
              <a:alpha val="33000"/>
            </a:srgbClr>
          </a:solidFill>
        </p:spPr>
        <p:txBody>
          <a:bodyPr wrap="square" lIns="0" tIns="0" rIns="0" bIns="0" rtlCol="0"/>
          <a:lstStyle/>
          <a:p>
            <a:endParaRPr/>
          </a:p>
        </p:txBody>
      </p:sp>
      <p:sp>
        <p:nvSpPr>
          <p:cNvPr id="3" name="object 3"/>
          <p:cNvSpPr/>
          <p:nvPr/>
        </p:nvSpPr>
        <p:spPr>
          <a:xfrm>
            <a:off x="3327146" y="5920895"/>
            <a:ext cx="3915410" cy="852805"/>
          </a:xfrm>
          <a:custGeom>
            <a:avLst/>
            <a:gdLst/>
            <a:ahLst/>
            <a:cxnLst/>
            <a:rect l="l" t="t" r="r" b="b"/>
            <a:pathLst>
              <a:path w="3915409" h="852804">
                <a:moveTo>
                  <a:pt x="3915054" y="0"/>
                </a:moveTo>
                <a:lnTo>
                  <a:pt x="162001" y="0"/>
                </a:lnTo>
                <a:lnTo>
                  <a:pt x="118934" y="5786"/>
                </a:lnTo>
                <a:lnTo>
                  <a:pt x="80235" y="22117"/>
                </a:lnTo>
                <a:lnTo>
                  <a:pt x="47448" y="47448"/>
                </a:lnTo>
                <a:lnTo>
                  <a:pt x="22117" y="80235"/>
                </a:lnTo>
                <a:lnTo>
                  <a:pt x="5786" y="118934"/>
                </a:lnTo>
                <a:lnTo>
                  <a:pt x="0" y="162001"/>
                </a:lnTo>
                <a:lnTo>
                  <a:pt x="0" y="690372"/>
                </a:lnTo>
                <a:lnTo>
                  <a:pt x="5786" y="733438"/>
                </a:lnTo>
                <a:lnTo>
                  <a:pt x="22117" y="772137"/>
                </a:lnTo>
                <a:lnTo>
                  <a:pt x="47448" y="804924"/>
                </a:lnTo>
                <a:lnTo>
                  <a:pt x="80235" y="830255"/>
                </a:lnTo>
                <a:lnTo>
                  <a:pt x="118934" y="846586"/>
                </a:lnTo>
                <a:lnTo>
                  <a:pt x="162001" y="852373"/>
                </a:lnTo>
                <a:lnTo>
                  <a:pt x="3915054" y="852373"/>
                </a:lnTo>
                <a:lnTo>
                  <a:pt x="3915054" y="0"/>
                </a:lnTo>
                <a:close/>
              </a:path>
            </a:pathLst>
          </a:custGeom>
          <a:solidFill>
            <a:srgbClr val="045777">
              <a:alpha val="66000"/>
            </a:srgbClr>
          </a:solidFill>
        </p:spPr>
        <p:txBody>
          <a:bodyPr wrap="square" lIns="0" tIns="0" rIns="0" bIns="0" rtlCol="0"/>
          <a:lstStyle/>
          <a:p>
            <a:endParaRPr/>
          </a:p>
        </p:txBody>
      </p:sp>
      <p:sp>
        <p:nvSpPr>
          <p:cNvPr id="4" name="object 4"/>
          <p:cNvSpPr/>
          <p:nvPr/>
        </p:nvSpPr>
        <p:spPr>
          <a:xfrm>
            <a:off x="3327200" y="3316434"/>
            <a:ext cx="3915410" cy="852805"/>
          </a:xfrm>
          <a:custGeom>
            <a:avLst/>
            <a:gdLst/>
            <a:ahLst/>
            <a:cxnLst/>
            <a:rect l="l" t="t" r="r" b="b"/>
            <a:pathLst>
              <a:path w="3915409" h="852804">
                <a:moveTo>
                  <a:pt x="3914990" y="0"/>
                </a:moveTo>
                <a:lnTo>
                  <a:pt x="162001" y="0"/>
                </a:lnTo>
                <a:lnTo>
                  <a:pt x="118934" y="5786"/>
                </a:lnTo>
                <a:lnTo>
                  <a:pt x="80235" y="22117"/>
                </a:lnTo>
                <a:lnTo>
                  <a:pt x="47448" y="47448"/>
                </a:lnTo>
                <a:lnTo>
                  <a:pt x="22117" y="80235"/>
                </a:lnTo>
                <a:lnTo>
                  <a:pt x="5786" y="118934"/>
                </a:lnTo>
                <a:lnTo>
                  <a:pt x="0" y="162001"/>
                </a:lnTo>
                <a:lnTo>
                  <a:pt x="0" y="690371"/>
                </a:lnTo>
                <a:lnTo>
                  <a:pt x="5786" y="733438"/>
                </a:lnTo>
                <a:lnTo>
                  <a:pt x="22117" y="772137"/>
                </a:lnTo>
                <a:lnTo>
                  <a:pt x="47448" y="804924"/>
                </a:lnTo>
                <a:lnTo>
                  <a:pt x="80235" y="830255"/>
                </a:lnTo>
                <a:lnTo>
                  <a:pt x="118934" y="846586"/>
                </a:lnTo>
                <a:lnTo>
                  <a:pt x="162001" y="852373"/>
                </a:lnTo>
                <a:lnTo>
                  <a:pt x="3914990" y="852373"/>
                </a:lnTo>
                <a:lnTo>
                  <a:pt x="3914990" y="0"/>
                </a:lnTo>
                <a:close/>
              </a:path>
            </a:pathLst>
          </a:custGeom>
          <a:solidFill>
            <a:srgbClr val="045777"/>
          </a:solidFill>
        </p:spPr>
        <p:txBody>
          <a:bodyPr wrap="square" lIns="0" tIns="0" rIns="0" bIns="0" rtlCol="0"/>
          <a:lstStyle/>
          <a:p>
            <a:endParaRPr/>
          </a:p>
        </p:txBody>
      </p:sp>
      <p:grpSp>
        <p:nvGrpSpPr>
          <p:cNvPr id="5" name="object 5"/>
          <p:cNvGrpSpPr/>
          <p:nvPr/>
        </p:nvGrpSpPr>
        <p:grpSpPr>
          <a:xfrm>
            <a:off x="7242202" y="7530927"/>
            <a:ext cx="8389620" cy="947419"/>
            <a:chOff x="7242202" y="7530927"/>
            <a:chExt cx="8389620" cy="947419"/>
          </a:xfrm>
        </p:grpSpPr>
        <p:sp>
          <p:nvSpPr>
            <p:cNvPr id="6" name="object 6"/>
            <p:cNvSpPr/>
            <p:nvPr/>
          </p:nvSpPr>
          <p:spPr>
            <a:xfrm>
              <a:off x="7242202" y="7530927"/>
              <a:ext cx="8389620" cy="473709"/>
            </a:xfrm>
            <a:custGeom>
              <a:avLst/>
              <a:gdLst/>
              <a:ahLst/>
              <a:cxnLst/>
              <a:rect l="l" t="t" r="r" b="b"/>
              <a:pathLst>
                <a:path w="8389619" h="473709">
                  <a:moveTo>
                    <a:pt x="8389340" y="0"/>
                  </a:moveTo>
                  <a:lnTo>
                    <a:pt x="445528" y="0"/>
                  </a:lnTo>
                  <a:lnTo>
                    <a:pt x="0" y="47358"/>
                  </a:lnTo>
                  <a:lnTo>
                    <a:pt x="0" y="473532"/>
                  </a:lnTo>
                  <a:lnTo>
                    <a:pt x="8389340" y="473532"/>
                  </a:lnTo>
                  <a:lnTo>
                    <a:pt x="8389340" y="0"/>
                  </a:lnTo>
                  <a:close/>
                </a:path>
              </a:pathLst>
            </a:custGeom>
            <a:solidFill>
              <a:srgbClr val="045777">
                <a:alpha val="33000"/>
              </a:srgbClr>
            </a:solidFill>
          </p:spPr>
          <p:txBody>
            <a:bodyPr wrap="square" lIns="0" tIns="0" rIns="0" bIns="0" rtlCol="0"/>
            <a:lstStyle/>
            <a:p>
              <a:endParaRPr/>
            </a:p>
          </p:txBody>
        </p:sp>
        <p:sp>
          <p:nvSpPr>
            <p:cNvPr id="7" name="object 7"/>
            <p:cNvSpPr/>
            <p:nvPr/>
          </p:nvSpPr>
          <p:spPr>
            <a:xfrm>
              <a:off x="7242202" y="8004464"/>
              <a:ext cx="8389620" cy="473709"/>
            </a:xfrm>
            <a:custGeom>
              <a:avLst/>
              <a:gdLst/>
              <a:ahLst/>
              <a:cxnLst/>
              <a:rect l="l" t="t" r="r" b="b"/>
              <a:pathLst>
                <a:path w="8389619" h="473709">
                  <a:moveTo>
                    <a:pt x="8389340" y="0"/>
                  </a:moveTo>
                  <a:lnTo>
                    <a:pt x="445528" y="0"/>
                  </a:lnTo>
                  <a:lnTo>
                    <a:pt x="0" y="0"/>
                  </a:lnTo>
                  <a:lnTo>
                    <a:pt x="0" y="426186"/>
                  </a:lnTo>
                  <a:lnTo>
                    <a:pt x="445528" y="473532"/>
                  </a:lnTo>
                  <a:lnTo>
                    <a:pt x="8389340" y="473532"/>
                  </a:lnTo>
                  <a:lnTo>
                    <a:pt x="8389340" y="0"/>
                  </a:lnTo>
                  <a:close/>
                </a:path>
              </a:pathLst>
            </a:custGeom>
            <a:solidFill>
              <a:srgbClr val="045777">
                <a:alpha val="50000"/>
              </a:srgbClr>
            </a:solidFill>
          </p:spPr>
          <p:txBody>
            <a:bodyPr wrap="square" lIns="0" tIns="0" rIns="0" bIns="0" rtlCol="0"/>
            <a:lstStyle/>
            <a:p>
              <a:endParaRPr/>
            </a:p>
          </p:txBody>
        </p:sp>
      </p:grpSp>
      <p:grpSp>
        <p:nvGrpSpPr>
          <p:cNvPr id="8" name="object 8"/>
          <p:cNvGrpSpPr/>
          <p:nvPr/>
        </p:nvGrpSpPr>
        <p:grpSpPr>
          <a:xfrm>
            <a:off x="7242202" y="2322004"/>
            <a:ext cx="8389620" cy="1421130"/>
            <a:chOff x="7242202" y="2322004"/>
            <a:chExt cx="8389620" cy="1421130"/>
          </a:xfrm>
        </p:grpSpPr>
        <p:sp>
          <p:nvSpPr>
            <p:cNvPr id="9" name="object 9"/>
            <p:cNvSpPr/>
            <p:nvPr/>
          </p:nvSpPr>
          <p:spPr>
            <a:xfrm>
              <a:off x="7242202" y="2322004"/>
              <a:ext cx="8389620" cy="1136650"/>
            </a:xfrm>
            <a:custGeom>
              <a:avLst/>
              <a:gdLst/>
              <a:ahLst/>
              <a:cxnLst/>
              <a:rect l="l" t="t" r="r" b="b"/>
              <a:pathLst>
                <a:path w="8389619" h="1136650">
                  <a:moveTo>
                    <a:pt x="8389340" y="0"/>
                  </a:moveTo>
                  <a:lnTo>
                    <a:pt x="445528" y="0"/>
                  </a:lnTo>
                  <a:lnTo>
                    <a:pt x="0" y="994435"/>
                  </a:lnTo>
                  <a:lnTo>
                    <a:pt x="0" y="1136497"/>
                  </a:lnTo>
                  <a:lnTo>
                    <a:pt x="445528" y="473532"/>
                  </a:lnTo>
                  <a:lnTo>
                    <a:pt x="8389340" y="473532"/>
                  </a:lnTo>
                  <a:lnTo>
                    <a:pt x="8389340" y="0"/>
                  </a:lnTo>
                  <a:close/>
                </a:path>
              </a:pathLst>
            </a:custGeom>
            <a:solidFill>
              <a:srgbClr val="045777"/>
            </a:solidFill>
          </p:spPr>
          <p:txBody>
            <a:bodyPr wrap="square" lIns="0" tIns="0" rIns="0" bIns="0" rtlCol="0"/>
            <a:lstStyle/>
            <a:p>
              <a:endParaRPr/>
            </a:p>
          </p:txBody>
        </p:sp>
        <p:sp>
          <p:nvSpPr>
            <p:cNvPr id="10" name="object 10"/>
            <p:cNvSpPr/>
            <p:nvPr/>
          </p:nvSpPr>
          <p:spPr>
            <a:xfrm>
              <a:off x="7242202" y="2795542"/>
              <a:ext cx="8389620" cy="805180"/>
            </a:xfrm>
            <a:custGeom>
              <a:avLst/>
              <a:gdLst/>
              <a:ahLst/>
              <a:cxnLst/>
              <a:rect l="l" t="t" r="r" b="b"/>
              <a:pathLst>
                <a:path w="8389619" h="805179">
                  <a:moveTo>
                    <a:pt x="8389340" y="0"/>
                  </a:moveTo>
                  <a:lnTo>
                    <a:pt x="445528" y="0"/>
                  </a:lnTo>
                  <a:lnTo>
                    <a:pt x="0" y="662952"/>
                  </a:lnTo>
                  <a:lnTo>
                    <a:pt x="0" y="805014"/>
                  </a:lnTo>
                  <a:lnTo>
                    <a:pt x="445528" y="473532"/>
                  </a:lnTo>
                  <a:lnTo>
                    <a:pt x="8389340" y="473532"/>
                  </a:lnTo>
                  <a:lnTo>
                    <a:pt x="8389340" y="0"/>
                  </a:lnTo>
                  <a:close/>
                </a:path>
              </a:pathLst>
            </a:custGeom>
            <a:solidFill>
              <a:srgbClr val="045777">
                <a:alpha val="66000"/>
              </a:srgbClr>
            </a:solidFill>
          </p:spPr>
          <p:txBody>
            <a:bodyPr wrap="square" lIns="0" tIns="0" rIns="0" bIns="0" rtlCol="0"/>
            <a:lstStyle/>
            <a:p>
              <a:endParaRPr/>
            </a:p>
          </p:txBody>
        </p:sp>
        <p:sp>
          <p:nvSpPr>
            <p:cNvPr id="11" name="object 11"/>
            <p:cNvSpPr/>
            <p:nvPr/>
          </p:nvSpPr>
          <p:spPr>
            <a:xfrm>
              <a:off x="7242202" y="3269081"/>
              <a:ext cx="8389620" cy="473709"/>
            </a:xfrm>
            <a:custGeom>
              <a:avLst/>
              <a:gdLst/>
              <a:ahLst/>
              <a:cxnLst/>
              <a:rect l="l" t="t" r="r" b="b"/>
              <a:pathLst>
                <a:path w="8389619" h="473710">
                  <a:moveTo>
                    <a:pt x="8389340" y="0"/>
                  </a:moveTo>
                  <a:lnTo>
                    <a:pt x="445528" y="0"/>
                  </a:lnTo>
                  <a:lnTo>
                    <a:pt x="0" y="331470"/>
                  </a:lnTo>
                  <a:lnTo>
                    <a:pt x="0" y="473532"/>
                  </a:lnTo>
                  <a:lnTo>
                    <a:pt x="8389340" y="473532"/>
                  </a:lnTo>
                  <a:lnTo>
                    <a:pt x="8389340" y="0"/>
                  </a:lnTo>
                  <a:close/>
                </a:path>
              </a:pathLst>
            </a:custGeom>
            <a:solidFill>
              <a:srgbClr val="045777"/>
            </a:solidFill>
          </p:spPr>
          <p:txBody>
            <a:bodyPr wrap="square" lIns="0" tIns="0" rIns="0" bIns="0" rtlCol="0"/>
            <a:lstStyle/>
            <a:p>
              <a:endParaRPr/>
            </a:p>
          </p:txBody>
        </p:sp>
      </p:grpSp>
      <p:grpSp>
        <p:nvGrpSpPr>
          <p:cNvPr id="12" name="object 12"/>
          <p:cNvGrpSpPr/>
          <p:nvPr/>
        </p:nvGrpSpPr>
        <p:grpSpPr>
          <a:xfrm>
            <a:off x="7242202" y="3742618"/>
            <a:ext cx="8389620" cy="947419"/>
            <a:chOff x="7242202" y="3742618"/>
            <a:chExt cx="8389620" cy="947419"/>
          </a:xfrm>
        </p:grpSpPr>
        <p:sp>
          <p:nvSpPr>
            <p:cNvPr id="13" name="object 13"/>
            <p:cNvSpPr/>
            <p:nvPr/>
          </p:nvSpPr>
          <p:spPr>
            <a:xfrm>
              <a:off x="7242202" y="3884675"/>
              <a:ext cx="8389620" cy="805180"/>
            </a:xfrm>
            <a:custGeom>
              <a:avLst/>
              <a:gdLst/>
              <a:ahLst/>
              <a:cxnLst/>
              <a:rect l="l" t="t" r="r" b="b"/>
              <a:pathLst>
                <a:path w="8389619" h="805179">
                  <a:moveTo>
                    <a:pt x="0" y="0"/>
                  </a:moveTo>
                  <a:lnTo>
                    <a:pt x="0" y="142062"/>
                  </a:lnTo>
                  <a:lnTo>
                    <a:pt x="445528" y="805014"/>
                  </a:lnTo>
                  <a:lnTo>
                    <a:pt x="8389340" y="805014"/>
                  </a:lnTo>
                  <a:lnTo>
                    <a:pt x="8389340" y="331482"/>
                  </a:lnTo>
                  <a:lnTo>
                    <a:pt x="445528" y="331482"/>
                  </a:lnTo>
                  <a:lnTo>
                    <a:pt x="0" y="0"/>
                  </a:lnTo>
                  <a:close/>
                </a:path>
              </a:pathLst>
            </a:custGeom>
            <a:solidFill>
              <a:srgbClr val="045777"/>
            </a:solidFill>
          </p:spPr>
          <p:txBody>
            <a:bodyPr wrap="square" lIns="0" tIns="0" rIns="0" bIns="0" rtlCol="0"/>
            <a:lstStyle/>
            <a:p>
              <a:endParaRPr/>
            </a:p>
          </p:txBody>
        </p:sp>
        <p:sp>
          <p:nvSpPr>
            <p:cNvPr id="14" name="object 14"/>
            <p:cNvSpPr/>
            <p:nvPr/>
          </p:nvSpPr>
          <p:spPr>
            <a:xfrm>
              <a:off x="7242202" y="3742618"/>
              <a:ext cx="8389620" cy="473709"/>
            </a:xfrm>
            <a:custGeom>
              <a:avLst/>
              <a:gdLst/>
              <a:ahLst/>
              <a:cxnLst/>
              <a:rect l="l" t="t" r="r" b="b"/>
              <a:pathLst>
                <a:path w="8389619" h="473710">
                  <a:moveTo>
                    <a:pt x="8389340" y="0"/>
                  </a:moveTo>
                  <a:lnTo>
                    <a:pt x="445528" y="0"/>
                  </a:lnTo>
                  <a:lnTo>
                    <a:pt x="0" y="0"/>
                  </a:lnTo>
                  <a:lnTo>
                    <a:pt x="0" y="142062"/>
                  </a:lnTo>
                  <a:lnTo>
                    <a:pt x="445528" y="473544"/>
                  </a:lnTo>
                  <a:lnTo>
                    <a:pt x="8389340" y="473544"/>
                  </a:lnTo>
                  <a:lnTo>
                    <a:pt x="8389340" y="0"/>
                  </a:lnTo>
                  <a:close/>
                </a:path>
              </a:pathLst>
            </a:custGeom>
            <a:solidFill>
              <a:srgbClr val="045777">
                <a:alpha val="66000"/>
              </a:srgbClr>
            </a:solidFill>
          </p:spPr>
          <p:txBody>
            <a:bodyPr wrap="square" lIns="0" tIns="0" rIns="0" bIns="0" rtlCol="0"/>
            <a:lstStyle/>
            <a:p>
              <a:endParaRPr/>
            </a:p>
          </p:txBody>
        </p:sp>
      </p:grpSp>
      <p:sp>
        <p:nvSpPr>
          <p:cNvPr id="15" name="object 15"/>
          <p:cNvSpPr/>
          <p:nvPr/>
        </p:nvSpPr>
        <p:spPr>
          <a:xfrm>
            <a:off x="7242202" y="5636772"/>
            <a:ext cx="8389620" cy="568325"/>
          </a:xfrm>
          <a:custGeom>
            <a:avLst/>
            <a:gdLst/>
            <a:ahLst/>
            <a:cxnLst/>
            <a:rect l="l" t="t" r="r" b="b"/>
            <a:pathLst>
              <a:path w="8389619" h="568325">
                <a:moveTo>
                  <a:pt x="8389340" y="0"/>
                </a:moveTo>
                <a:lnTo>
                  <a:pt x="445528" y="0"/>
                </a:lnTo>
                <a:lnTo>
                  <a:pt x="0" y="284124"/>
                </a:lnTo>
                <a:lnTo>
                  <a:pt x="0" y="568248"/>
                </a:lnTo>
                <a:lnTo>
                  <a:pt x="445528" y="473532"/>
                </a:lnTo>
                <a:lnTo>
                  <a:pt x="8389340" y="473532"/>
                </a:lnTo>
                <a:lnTo>
                  <a:pt x="8389340" y="0"/>
                </a:lnTo>
                <a:close/>
              </a:path>
            </a:pathLst>
          </a:custGeom>
          <a:solidFill>
            <a:srgbClr val="045777">
              <a:alpha val="66000"/>
            </a:srgbClr>
          </a:solidFill>
        </p:spPr>
        <p:txBody>
          <a:bodyPr wrap="square" lIns="0" tIns="0" rIns="0" bIns="0" rtlCol="0"/>
          <a:lstStyle/>
          <a:p>
            <a:endParaRPr/>
          </a:p>
        </p:txBody>
      </p:sp>
      <p:sp>
        <p:nvSpPr>
          <p:cNvPr id="16" name="object 16"/>
          <p:cNvSpPr/>
          <p:nvPr/>
        </p:nvSpPr>
        <p:spPr>
          <a:xfrm>
            <a:off x="7242202" y="4026742"/>
            <a:ext cx="8389620" cy="1136650"/>
          </a:xfrm>
          <a:custGeom>
            <a:avLst/>
            <a:gdLst/>
            <a:ahLst/>
            <a:cxnLst/>
            <a:rect l="l" t="t" r="r" b="b"/>
            <a:pathLst>
              <a:path w="8389619" h="1136650">
                <a:moveTo>
                  <a:pt x="0" y="0"/>
                </a:moveTo>
                <a:lnTo>
                  <a:pt x="0" y="142062"/>
                </a:lnTo>
                <a:lnTo>
                  <a:pt x="445528" y="1136484"/>
                </a:lnTo>
                <a:lnTo>
                  <a:pt x="8389340" y="1136484"/>
                </a:lnTo>
                <a:lnTo>
                  <a:pt x="8389340" y="662952"/>
                </a:lnTo>
                <a:lnTo>
                  <a:pt x="445528" y="662952"/>
                </a:lnTo>
                <a:lnTo>
                  <a:pt x="0" y="0"/>
                </a:lnTo>
                <a:close/>
              </a:path>
            </a:pathLst>
          </a:custGeom>
          <a:solidFill>
            <a:srgbClr val="045777">
              <a:alpha val="66000"/>
            </a:srgbClr>
          </a:solidFill>
        </p:spPr>
        <p:txBody>
          <a:bodyPr wrap="square" lIns="0" tIns="0" rIns="0" bIns="0" rtlCol="0"/>
          <a:lstStyle/>
          <a:p>
            <a:endParaRPr/>
          </a:p>
        </p:txBody>
      </p:sp>
      <p:grpSp>
        <p:nvGrpSpPr>
          <p:cNvPr id="17" name="object 17"/>
          <p:cNvGrpSpPr/>
          <p:nvPr/>
        </p:nvGrpSpPr>
        <p:grpSpPr>
          <a:xfrm>
            <a:off x="7242202" y="6110311"/>
            <a:ext cx="8389620" cy="947419"/>
            <a:chOff x="7242202" y="6110311"/>
            <a:chExt cx="8389620" cy="947419"/>
          </a:xfrm>
        </p:grpSpPr>
        <p:sp>
          <p:nvSpPr>
            <p:cNvPr id="18" name="object 18"/>
            <p:cNvSpPr/>
            <p:nvPr/>
          </p:nvSpPr>
          <p:spPr>
            <a:xfrm>
              <a:off x="7242202" y="6489146"/>
              <a:ext cx="8389620" cy="568325"/>
            </a:xfrm>
            <a:custGeom>
              <a:avLst/>
              <a:gdLst/>
              <a:ahLst/>
              <a:cxnLst/>
              <a:rect l="l" t="t" r="r" b="b"/>
              <a:pathLst>
                <a:path w="8389619" h="568325">
                  <a:moveTo>
                    <a:pt x="0" y="0"/>
                  </a:moveTo>
                  <a:lnTo>
                    <a:pt x="0" y="284124"/>
                  </a:lnTo>
                  <a:lnTo>
                    <a:pt x="445528" y="568236"/>
                  </a:lnTo>
                  <a:lnTo>
                    <a:pt x="8389340" y="568236"/>
                  </a:lnTo>
                  <a:lnTo>
                    <a:pt x="8389340" y="94703"/>
                  </a:lnTo>
                  <a:lnTo>
                    <a:pt x="445528" y="94703"/>
                  </a:lnTo>
                  <a:lnTo>
                    <a:pt x="0" y="0"/>
                  </a:lnTo>
                  <a:close/>
                </a:path>
              </a:pathLst>
            </a:custGeom>
            <a:solidFill>
              <a:srgbClr val="045777">
                <a:alpha val="66000"/>
              </a:srgbClr>
            </a:solidFill>
          </p:spPr>
          <p:txBody>
            <a:bodyPr wrap="square" lIns="0" tIns="0" rIns="0" bIns="0" rtlCol="0"/>
            <a:lstStyle/>
            <a:p>
              <a:endParaRPr/>
            </a:p>
          </p:txBody>
        </p:sp>
        <p:sp>
          <p:nvSpPr>
            <p:cNvPr id="19" name="object 19"/>
            <p:cNvSpPr/>
            <p:nvPr/>
          </p:nvSpPr>
          <p:spPr>
            <a:xfrm>
              <a:off x="7242202" y="6110311"/>
              <a:ext cx="8389620" cy="473709"/>
            </a:xfrm>
            <a:custGeom>
              <a:avLst/>
              <a:gdLst/>
              <a:ahLst/>
              <a:cxnLst/>
              <a:rect l="l" t="t" r="r" b="b"/>
              <a:pathLst>
                <a:path w="8389619" h="473709">
                  <a:moveTo>
                    <a:pt x="8389340" y="0"/>
                  </a:moveTo>
                  <a:lnTo>
                    <a:pt x="445528" y="0"/>
                  </a:lnTo>
                  <a:lnTo>
                    <a:pt x="0" y="94703"/>
                  </a:lnTo>
                  <a:lnTo>
                    <a:pt x="0" y="378828"/>
                  </a:lnTo>
                  <a:lnTo>
                    <a:pt x="445528" y="473532"/>
                  </a:lnTo>
                  <a:lnTo>
                    <a:pt x="8389340" y="473532"/>
                  </a:lnTo>
                  <a:lnTo>
                    <a:pt x="8389340" y="0"/>
                  </a:lnTo>
                  <a:close/>
                </a:path>
              </a:pathLst>
            </a:custGeom>
            <a:solidFill>
              <a:srgbClr val="045777">
                <a:alpha val="43998"/>
              </a:srgbClr>
            </a:solidFill>
          </p:spPr>
          <p:txBody>
            <a:bodyPr wrap="square" lIns="0" tIns="0" rIns="0" bIns="0" rtlCol="0"/>
            <a:lstStyle/>
            <a:p>
              <a:endParaRPr/>
            </a:p>
          </p:txBody>
        </p:sp>
      </p:grpSp>
      <p:pic>
        <p:nvPicPr>
          <p:cNvPr id="20" name="object 20"/>
          <p:cNvPicPr/>
          <p:nvPr/>
        </p:nvPicPr>
        <p:blipFill>
          <a:blip r:embed="rId2" cstate="print"/>
          <a:stretch>
            <a:fillRect/>
          </a:stretch>
        </p:blipFill>
        <p:spPr>
          <a:xfrm>
            <a:off x="7242200" y="2322004"/>
            <a:ext cx="445528" cy="2841231"/>
          </a:xfrm>
          <a:prstGeom prst="rect">
            <a:avLst/>
          </a:prstGeom>
        </p:spPr>
      </p:pic>
      <p:pic>
        <p:nvPicPr>
          <p:cNvPr id="21" name="object 21"/>
          <p:cNvPicPr/>
          <p:nvPr/>
        </p:nvPicPr>
        <p:blipFill>
          <a:blip r:embed="rId3" cstate="print"/>
          <a:stretch>
            <a:fillRect/>
          </a:stretch>
        </p:blipFill>
        <p:spPr>
          <a:xfrm>
            <a:off x="7242200" y="5636767"/>
            <a:ext cx="445528" cy="1420621"/>
          </a:xfrm>
          <a:prstGeom prst="rect">
            <a:avLst/>
          </a:prstGeom>
        </p:spPr>
      </p:pic>
      <p:pic>
        <p:nvPicPr>
          <p:cNvPr id="22" name="object 22"/>
          <p:cNvPicPr/>
          <p:nvPr/>
        </p:nvPicPr>
        <p:blipFill>
          <a:blip r:embed="rId4" cstate="print"/>
          <a:stretch>
            <a:fillRect/>
          </a:stretch>
        </p:blipFill>
        <p:spPr>
          <a:xfrm>
            <a:off x="7242200" y="7530922"/>
            <a:ext cx="445528" cy="947076"/>
          </a:xfrm>
          <a:prstGeom prst="rect">
            <a:avLst/>
          </a:prstGeom>
        </p:spPr>
      </p:pic>
      <p:sp>
        <p:nvSpPr>
          <p:cNvPr id="23" name="object 23"/>
          <p:cNvSpPr/>
          <p:nvPr/>
        </p:nvSpPr>
        <p:spPr>
          <a:xfrm>
            <a:off x="15631554" y="2322004"/>
            <a:ext cx="625475" cy="6156325"/>
          </a:xfrm>
          <a:custGeom>
            <a:avLst/>
            <a:gdLst/>
            <a:ahLst/>
            <a:cxnLst/>
            <a:rect l="l" t="t" r="r" b="b"/>
            <a:pathLst>
              <a:path w="625475" h="6156325">
                <a:moveTo>
                  <a:pt x="624903" y="0"/>
                </a:moveTo>
                <a:lnTo>
                  <a:pt x="0" y="0"/>
                </a:lnTo>
                <a:lnTo>
                  <a:pt x="0" y="6155994"/>
                </a:lnTo>
                <a:lnTo>
                  <a:pt x="624903" y="6155994"/>
                </a:lnTo>
                <a:lnTo>
                  <a:pt x="624903" y="0"/>
                </a:lnTo>
                <a:close/>
              </a:path>
            </a:pathLst>
          </a:custGeom>
          <a:solidFill>
            <a:srgbClr val="045777">
              <a:alpha val="9999"/>
            </a:srgbClr>
          </a:solidFill>
        </p:spPr>
        <p:txBody>
          <a:bodyPr wrap="square" lIns="0" tIns="0" rIns="0" bIns="0" rtlCol="0"/>
          <a:lstStyle/>
          <a:p>
            <a:endParaRPr/>
          </a:p>
        </p:txBody>
      </p:sp>
      <p:sp>
        <p:nvSpPr>
          <p:cNvPr id="24" name="object 24"/>
          <p:cNvSpPr txBox="1"/>
          <p:nvPr/>
        </p:nvSpPr>
        <p:spPr>
          <a:xfrm>
            <a:off x="7802029" y="5716611"/>
            <a:ext cx="4266565" cy="124714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FFFFF"/>
                </a:solidFill>
                <a:latin typeface="Arial Black"/>
                <a:cs typeface="Arial Black"/>
              </a:rPr>
              <a:t>Energy</a:t>
            </a:r>
            <a:r>
              <a:rPr sz="1800" spc="-105" dirty="0">
                <a:solidFill>
                  <a:srgbClr val="FFFFFF"/>
                </a:solidFill>
                <a:latin typeface="Arial Black"/>
                <a:cs typeface="Arial Black"/>
              </a:rPr>
              <a:t> </a:t>
            </a:r>
            <a:r>
              <a:rPr sz="1800" spc="-30" dirty="0">
                <a:solidFill>
                  <a:srgbClr val="FFFFFF"/>
                </a:solidFill>
                <a:latin typeface="Arial Black"/>
                <a:cs typeface="Arial Black"/>
              </a:rPr>
              <a:t>Inputs</a:t>
            </a:r>
            <a:r>
              <a:rPr sz="1800" spc="-105" dirty="0">
                <a:solidFill>
                  <a:srgbClr val="FFFFFF"/>
                </a:solidFill>
                <a:latin typeface="Arial Black"/>
                <a:cs typeface="Arial Black"/>
              </a:rPr>
              <a:t> </a:t>
            </a:r>
            <a:r>
              <a:rPr sz="1800" dirty="0">
                <a:solidFill>
                  <a:srgbClr val="FFFFFF"/>
                </a:solidFill>
                <a:latin typeface="Arial Black"/>
                <a:cs typeface="Arial Black"/>
              </a:rPr>
              <a:t>and</a:t>
            </a:r>
            <a:r>
              <a:rPr sz="1800" spc="-100" dirty="0">
                <a:solidFill>
                  <a:srgbClr val="FFFFFF"/>
                </a:solidFill>
                <a:latin typeface="Arial Black"/>
                <a:cs typeface="Arial Black"/>
              </a:rPr>
              <a:t> </a:t>
            </a:r>
            <a:r>
              <a:rPr sz="1800" spc="-10" dirty="0">
                <a:solidFill>
                  <a:srgbClr val="FFFFFF"/>
                </a:solidFill>
                <a:latin typeface="Arial Black"/>
                <a:cs typeface="Arial Black"/>
              </a:rPr>
              <a:t>biofuels</a:t>
            </a:r>
            <a:endParaRPr sz="1800">
              <a:latin typeface="Arial Black"/>
              <a:cs typeface="Arial Black"/>
            </a:endParaRPr>
          </a:p>
          <a:p>
            <a:pPr marL="12700" marR="5080">
              <a:lnSpc>
                <a:spcPct val="172600"/>
              </a:lnSpc>
            </a:pPr>
            <a:r>
              <a:rPr sz="1800" spc="-10" dirty="0">
                <a:solidFill>
                  <a:srgbClr val="FFFFFF"/>
                </a:solidFill>
                <a:latin typeface="Arial Black"/>
                <a:cs typeface="Arial Black"/>
              </a:rPr>
              <a:t>Debt,</a:t>
            </a:r>
            <a:r>
              <a:rPr sz="1800" spc="-120" dirty="0">
                <a:solidFill>
                  <a:srgbClr val="FFFFFF"/>
                </a:solidFill>
                <a:latin typeface="Arial Black"/>
                <a:cs typeface="Arial Black"/>
              </a:rPr>
              <a:t> </a:t>
            </a:r>
            <a:r>
              <a:rPr sz="1800" dirty="0">
                <a:solidFill>
                  <a:srgbClr val="FFFFFF"/>
                </a:solidFill>
                <a:latin typeface="Arial Black"/>
                <a:cs typeface="Arial Black"/>
              </a:rPr>
              <a:t>growth</a:t>
            </a:r>
            <a:r>
              <a:rPr sz="1800" spc="-105" dirty="0">
                <a:solidFill>
                  <a:srgbClr val="FFFFFF"/>
                </a:solidFill>
                <a:latin typeface="Arial Black"/>
                <a:cs typeface="Arial Black"/>
              </a:rPr>
              <a:t> </a:t>
            </a:r>
            <a:r>
              <a:rPr sz="1800" dirty="0">
                <a:solidFill>
                  <a:srgbClr val="FFFFFF"/>
                </a:solidFill>
                <a:latin typeface="Arial Black"/>
                <a:cs typeface="Arial Black"/>
              </a:rPr>
              <a:t>and</a:t>
            </a:r>
            <a:r>
              <a:rPr sz="1800" spc="-105" dirty="0">
                <a:solidFill>
                  <a:srgbClr val="FFFFFF"/>
                </a:solidFill>
                <a:latin typeface="Arial Black"/>
                <a:cs typeface="Arial Black"/>
              </a:rPr>
              <a:t> </a:t>
            </a:r>
            <a:r>
              <a:rPr sz="1800" spc="-60" dirty="0">
                <a:solidFill>
                  <a:srgbClr val="FFFFFF"/>
                </a:solidFill>
                <a:latin typeface="Arial Black"/>
                <a:cs typeface="Arial Black"/>
              </a:rPr>
              <a:t>exchange</a:t>
            </a:r>
            <a:r>
              <a:rPr sz="1800" spc="-95" dirty="0">
                <a:solidFill>
                  <a:srgbClr val="FFFFFF"/>
                </a:solidFill>
                <a:latin typeface="Arial Black"/>
                <a:cs typeface="Arial Black"/>
              </a:rPr>
              <a:t> </a:t>
            </a:r>
            <a:r>
              <a:rPr sz="1800" spc="-10" dirty="0">
                <a:solidFill>
                  <a:srgbClr val="FFFFFF"/>
                </a:solidFill>
                <a:latin typeface="Arial Black"/>
                <a:cs typeface="Arial Black"/>
              </a:rPr>
              <a:t>rates </a:t>
            </a:r>
            <a:r>
              <a:rPr sz="1800" spc="-20" dirty="0">
                <a:solidFill>
                  <a:srgbClr val="FFFFFF"/>
                </a:solidFill>
                <a:latin typeface="Arial Black"/>
                <a:cs typeface="Arial Black"/>
              </a:rPr>
              <a:t>Land</a:t>
            </a:r>
            <a:r>
              <a:rPr sz="1800" spc="-90" dirty="0">
                <a:solidFill>
                  <a:srgbClr val="FFFFFF"/>
                </a:solidFill>
                <a:latin typeface="Arial Black"/>
                <a:cs typeface="Arial Black"/>
              </a:rPr>
              <a:t> </a:t>
            </a:r>
            <a:r>
              <a:rPr sz="1800" spc="-35" dirty="0">
                <a:solidFill>
                  <a:srgbClr val="FFFFFF"/>
                </a:solidFill>
                <a:latin typeface="Arial Black"/>
                <a:cs typeface="Arial Black"/>
              </a:rPr>
              <a:t>mines/Nuclear</a:t>
            </a:r>
            <a:r>
              <a:rPr sz="1800" spc="-85" dirty="0">
                <a:solidFill>
                  <a:srgbClr val="FFFFFF"/>
                </a:solidFill>
                <a:latin typeface="Arial Black"/>
                <a:cs typeface="Arial Black"/>
              </a:rPr>
              <a:t> </a:t>
            </a:r>
            <a:r>
              <a:rPr sz="1800" spc="-25" dirty="0">
                <a:solidFill>
                  <a:srgbClr val="FFFFFF"/>
                </a:solidFill>
                <a:latin typeface="Arial Black"/>
                <a:cs typeface="Arial Black"/>
              </a:rPr>
              <a:t>contamination</a:t>
            </a:r>
            <a:endParaRPr sz="1800">
              <a:latin typeface="Arial Black"/>
              <a:cs typeface="Arial Black"/>
            </a:endParaRPr>
          </a:p>
        </p:txBody>
      </p:sp>
      <p:sp>
        <p:nvSpPr>
          <p:cNvPr id="25" name="object 25"/>
          <p:cNvSpPr txBox="1"/>
          <p:nvPr/>
        </p:nvSpPr>
        <p:spPr>
          <a:xfrm>
            <a:off x="7802029" y="7610791"/>
            <a:ext cx="2830830" cy="77343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FFFFF"/>
                </a:solidFill>
                <a:latin typeface="Arial Black"/>
                <a:cs typeface="Arial Black"/>
              </a:rPr>
              <a:t>Food</a:t>
            </a:r>
            <a:endParaRPr sz="1800">
              <a:latin typeface="Arial Black"/>
              <a:cs typeface="Arial Black"/>
            </a:endParaRPr>
          </a:p>
          <a:p>
            <a:pPr marL="12700">
              <a:lnSpc>
                <a:spcPct val="100000"/>
              </a:lnSpc>
              <a:spcBef>
                <a:spcPts val="1565"/>
              </a:spcBef>
            </a:pPr>
            <a:r>
              <a:rPr sz="1800" spc="-25" dirty="0">
                <a:solidFill>
                  <a:srgbClr val="FFFFFF"/>
                </a:solidFill>
                <a:latin typeface="Arial Black"/>
                <a:cs typeface="Arial Black"/>
              </a:rPr>
              <a:t>Migration</a:t>
            </a:r>
            <a:r>
              <a:rPr sz="1800" spc="-90" dirty="0">
                <a:solidFill>
                  <a:srgbClr val="FFFFFF"/>
                </a:solidFill>
                <a:latin typeface="Arial Black"/>
                <a:cs typeface="Arial Black"/>
              </a:rPr>
              <a:t> </a:t>
            </a:r>
            <a:r>
              <a:rPr sz="1800" dirty="0">
                <a:solidFill>
                  <a:srgbClr val="FFFFFF"/>
                </a:solidFill>
                <a:latin typeface="Arial Black"/>
                <a:cs typeface="Arial Black"/>
              </a:rPr>
              <a:t>and</a:t>
            </a:r>
            <a:r>
              <a:rPr sz="1800" spc="-85" dirty="0">
                <a:solidFill>
                  <a:srgbClr val="FFFFFF"/>
                </a:solidFill>
                <a:latin typeface="Arial Black"/>
                <a:cs typeface="Arial Black"/>
              </a:rPr>
              <a:t> </a:t>
            </a:r>
            <a:r>
              <a:rPr sz="1800" spc="-20" dirty="0">
                <a:solidFill>
                  <a:srgbClr val="FFFFFF"/>
                </a:solidFill>
                <a:latin typeface="Arial Black"/>
                <a:cs typeface="Arial Black"/>
              </a:rPr>
              <a:t>refugees</a:t>
            </a:r>
            <a:endParaRPr sz="1800">
              <a:latin typeface="Arial Black"/>
              <a:cs typeface="Arial Black"/>
            </a:endParaRPr>
          </a:p>
        </p:txBody>
      </p:sp>
      <p:sp>
        <p:nvSpPr>
          <p:cNvPr id="26" name="object 26"/>
          <p:cNvSpPr txBox="1"/>
          <p:nvPr/>
        </p:nvSpPr>
        <p:spPr>
          <a:xfrm>
            <a:off x="7802029" y="2389230"/>
            <a:ext cx="5671185" cy="266763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Black"/>
                <a:cs typeface="Arial Black"/>
              </a:rPr>
              <a:t>Input</a:t>
            </a:r>
            <a:r>
              <a:rPr sz="1800" spc="-70" dirty="0">
                <a:solidFill>
                  <a:srgbClr val="FFFFFF"/>
                </a:solidFill>
                <a:latin typeface="Arial Black"/>
                <a:cs typeface="Arial Black"/>
              </a:rPr>
              <a:t> </a:t>
            </a:r>
            <a:r>
              <a:rPr sz="1800" spc="-60" dirty="0">
                <a:solidFill>
                  <a:srgbClr val="FFFFFF"/>
                </a:solidFill>
                <a:latin typeface="Arial Black"/>
                <a:cs typeface="Arial Black"/>
              </a:rPr>
              <a:t>supplies</a:t>
            </a:r>
            <a:r>
              <a:rPr sz="1800" spc="-70" dirty="0">
                <a:solidFill>
                  <a:srgbClr val="FFFFFF"/>
                </a:solidFill>
                <a:latin typeface="Arial Black"/>
                <a:cs typeface="Arial Black"/>
              </a:rPr>
              <a:t> </a:t>
            </a:r>
            <a:r>
              <a:rPr sz="1600" spc="-80" dirty="0">
                <a:solidFill>
                  <a:srgbClr val="FFFFFF"/>
                </a:solidFill>
                <a:latin typeface="Arial Black"/>
                <a:cs typeface="Arial Black"/>
              </a:rPr>
              <a:t>(seeds,</a:t>
            </a:r>
            <a:r>
              <a:rPr sz="1600" spc="-60" dirty="0">
                <a:solidFill>
                  <a:srgbClr val="FFFFFF"/>
                </a:solidFill>
                <a:latin typeface="Arial Black"/>
                <a:cs typeface="Arial Black"/>
              </a:rPr>
              <a:t> feeds, </a:t>
            </a:r>
            <a:r>
              <a:rPr sz="1600" spc="-65" dirty="0">
                <a:solidFill>
                  <a:srgbClr val="FFFFFF"/>
                </a:solidFill>
                <a:latin typeface="Arial Black"/>
                <a:cs typeface="Arial Black"/>
              </a:rPr>
              <a:t>pesticides,</a:t>
            </a:r>
            <a:r>
              <a:rPr sz="1600" spc="-60" dirty="0">
                <a:solidFill>
                  <a:srgbClr val="FFFFFF"/>
                </a:solidFill>
                <a:latin typeface="Arial Black"/>
                <a:cs typeface="Arial Black"/>
              </a:rPr>
              <a:t> </a:t>
            </a:r>
            <a:r>
              <a:rPr sz="1600" spc="-10" dirty="0">
                <a:solidFill>
                  <a:srgbClr val="FFFFFF"/>
                </a:solidFill>
                <a:latin typeface="Arial Black"/>
                <a:cs typeface="Arial Black"/>
              </a:rPr>
              <a:t>fertilizer)</a:t>
            </a:r>
            <a:endParaRPr sz="1600">
              <a:latin typeface="Arial Black"/>
              <a:cs typeface="Arial Black"/>
            </a:endParaRPr>
          </a:p>
          <a:p>
            <a:pPr marL="12700">
              <a:lnSpc>
                <a:spcPct val="100000"/>
              </a:lnSpc>
              <a:spcBef>
                <a:spcPts val="1565"/>
              </a:spcBef>
            </a:pPr>
            <a:r>
              <a:rPr sz="1800" spc="-25" dirty="0">
                <a:solidFill>
                  <a:srgbClr val="FFFFFF"/>
                </a:solidFill>
                <a:latin typeface="Arial Black"/>
                <a:cs typeface="Arial Black"/>
              </a:rPr>
              <a:t>Production</a:t>
            </a:r>
            <a:r>
              <a:rPr sz="1800" spc="-75" dirty="0">
                <a:solidFill>
                  <a:srgbClr val="FFFFFF"/>
                </a:solidFill>
                <a:latin typeface="Arial Black"/>
                <a:cs typeface="Arial Black"/>
              </a:rPr>
              <a:t> </a:t>
            </a:r>
            <a:r>
              <a:rPr sz="1600" spc="-55" dirty="0">
                <a:solidFill>
                  <a:srgbClr val="FFFFFF"/>
                </a:solidFill>
                <a:latin typeface="Arial Black"/>
                <a:cs typeface="Arial Black"/>
              </a:rPr>
              <a:t>Yield/area</a:t>
            </a:r>
            <a:r>
              <a:rPr sz="1600" spc="-65" dirty="0">
                <a:solidFill>
                  <a:srgbClr val="FFFFFF"/>
                </a:solidFill>
                <a:latin typeface="Arial Black"/>
                <a:cs typeface="Arial Black"/>
              </a:rPr>
              <a:t> </a:t>
            </a:r>
            <a:r>
              <a:rPr sz="1600" spc="-20" dirty="0">
                <a:solidFill>
                  <a:srgbClr val="FFFFFF"/>
                </a:solidFill>
                <a:latin typeface="Arial Black"/>
                <a:cs typeface="Arial Black"/>
              </a:rPr>
              <a:t>risk</a:t>
            </a:r>
            <a:endParaRPr sz="1600">
              <a:latin typeface="Arial Black"/>
              <a:cs typeface="Arial Black"/>
            </a:endParaRPr>
          </a:p>
          <a:p>
            <a:pPr marL="12700">
              <a:lnSpc>
                <a:spcPct val="100000"/>
              </a:lnSpc>
              <a:spcBef>
                <a:spcPts val="1570"/>
              </a:spcBef>
            </a:pPr>
            <a:r>
              <a:rPr sz="1800" spc="-85" dirty="0">
                <a:solidFill>
                  <a:srgbClr val="FFFFFF"/>
                </a:solidFill>
                <a:latin typeface="Arial Black"/>
                <a:cs typeface="Arial Black"/>
              </a:rPr>
              <a:t>Trade</a:t>
            </a:r>
            <a:r>
              <a:rPr sz="1800" spc="-50" dirty="0">
                <a:solidFill>
                  <a:srgbClr val="FFFFFF"/>
                </a:solidFill>
                <a:latin typeface="Arial Black"/>
                <a:cs typeface="Arial Black"/>
              </a:rPr>
              <a:t> </a:t>
            </a:r>
            <a:r>
              <a:rPr sz="1600" spc="-10" dirty="0">
                <a:solidFill>
                  <a:srgbClr val="FFFFFF"/>
                </a:solidFill>
                <a:latin typeface="Arial Black"/>
                <a:cs typeface="Arial Black"/>
              </a:rPr>
              <a:t>exports</a:t>
            </a:r>
            <a:endParaRPr sz="1600">
              <a:latin typeface="Arial Black"/>
              <a:cs typeface="Arial Black"/>
            </a:endParaRPr>
          </a:p>
          <a:p>
            <a:pPr marL="12700">
              <a:lnSpc>
                <a:spcPct val="100000"/>
              </a:lnSpc>
              <a:spcBef>
                <a:spcPts val="1570"/>
              </a:spcBef>
            </a:pPr>
            <a:r>
              <a:rPr sz="1800" spc="-90" dirty="0">
                <a:solidFill>
                  <a:srgbClr val="FFFFFF"/>
                </a:solidFill>
                <a:latin typeface="Arial Black"/>
                <a:cs typeface="Arial Black"/>
              </a:rPr>
              <a:t>Prices</a:t>
            </a:r>
            <a:r>
              <a:rPr sz="1800" spc="-95" dirty="0">
                <a:solidFill>
                  <a:srgbClr val="FFFFFF"/>
                </a:solidFill>
                <a:latin typeface="Arial Black"/>
                <a:cs typeface="Arial Black"/>
              </a:rPr>
              <a:t> </a:t>
            </a:r>
            <a:r>
              <a:rPr sz="1800" spc="-20" dirty="0">
                <a:solidFill>
                  <a:srgbClr val="FFFFFF"/>
                </a:solidFill>
                <a:latin typeface="Arial Black"/>
                <a:cs typeface="Arial Black"/>
              </a:rPr>
              <a:t>Food</a:t>
            </a:r>
            <a:r>
              <a:rPr sz="1800" spc="-85" dirty="0">
                <a:solidFill>
                  <a:srgbClr val="FFFFFF"/>
                </a:solidFill>
                <a:latin typeface="Arial Black"/>
                <a:cs typeface="Arial Black"/>
              </a:rPr>
              <a:t> </a:t>
            </a:r>
            <a:r>
              <a:rPr sz="1800" spc="-35" dirty="0">
                <a:solidFill>
                  <a:srgbClr val="FFFFFF"/>
                </a:solidFill>
                <a:latin typeface="Arial Black"/>
                <a:cs typeface="Arial Black"/>
              </a:rPr>
              <a:t>inflation,</a:t>
            </a:r>
            <a:r>
              <a:rPr sz="1800" spc="-85" dirty="0">
                <a:solidFill>
                  <a:srgbClr val="FFFFFF"/>
                </a:solidFill>
                <a:latin typeface="Arial Black"/>
                <a:cs typeface="Arial Black"/>
              </a:rPr>
              <a:t> </a:t>
            </a:r>
            <a:r>
              <a:rPr sz="1800" spc="135" dirty="0">
                <a:solidFill>
                  <a:srgbClr val="FFFFFF"/>
                </a:solidFill>
                <a:latin typeface="Arial Black"/>
                <a:cs typeface="Arial Black"/>
              </a:rPr>
              <a:t>WM</a:t>
            </a:r>
            <a:r>
              <a:rPr sz="1800" spc="-80" dirty="0">
                <a:solidFill>
                  <a:srgbClr val="FFFFFF"/>
                </a:solidFill>
                <a:latin typeface="Arial Black"/>
                <a:cs typeface="Arial Black"/>
              </a:rPr>
              <a:t> </a:t>
            </a:r>
            <a:r>
              <a:rPr sz="1800" spc="-10" dirty="0">
                <a:solidFill>
                  <a:srgbClr val="FFFFFF"/>
                </a:solidFill>
                <a:latin typeface="Arial Black"/>
                <a:cs typeface="Arial Black"/>
              </a:rPr>
              <a:t>prices</a:t>
            </a:r>
            <a:endParaRPr sz="1800">
              <a:latin typeface="Arial Black"/>
              <a:cs typeface="Arial Black"/>
            </a:endParaRPr>
          </a:p>
          <a:p>
            <a:pPr marL="12700">
              <a:lnSpc>
                <a:spcPct val="100000"/>
              </a:lnSpc>
              <a:spcBef>
                <a:spcPts val="1565"/>
              </a:spcBef>
            </a:pPr>
            <a:r>
              <a:rPr sz="1800" spc="-85" dirty="0">
                <a:solidFill>
                  <a:srgbClr val="FFFFFF"/>
                </a:solidFill>
                <a:latin typeface="Arial Black"/>
                <a:cs typeface="Arial Black"/>
              </a:rPr>
              <a:t>Logistics</a:t>
            </a:r>
            <a:r>
              <a:rPr sz="1800" spc="-45" dirty="0">
                <a:solidFill>
                  <a:srgbClr val="FFFFFF"/>
                </a:solidFill>
                <a:latin typeface="Arial Black"/>
                <a:cs typeface="Arial Black"/>
              </a:rPr>
              <a:t> </a:t>
            </a:r>
            <a:r>
              <a:rPr sz="1800" dirty="0">
                <a:solidFill>
                  <a:srgbClr val="FFFFFF"/>
                </a:solidFill>
                <a:latin typeface="Arial Black"/>
                <a:cs typeface="Arial Black"/>
              </a:rPr>
              <a:t>and</a:t>
            </a:r>
            <a:r>
              <a:rPr sz="1800" spc="-45" dirty="0">
                <a:solidFill>
                  <a:srgbClr val="FFFFFF"/>
                </a:solidFill>
                <a:latin typeface="Arial Black"/>
                <a:cs typeface="Arial Black"/>
              </a:rPr>
              <a:t> </a:t>
            </a:r>
            <a:r>
              <a:rPr sz="1800" spc="-40" dirty="0">
                <a:solidFill>
                  <a:srgbClr val="FFFFFF"/>
                </a:solidFill>
                <a:latin typeface="Arial Black"/>
                <a:cs typeface="Arial Black"/>
              </a:rPr>
              <a:t>infrastructure,</a:t>
            </a:r>
            <a:r>
              <a:rPr sz="1800" spc="-45" dirty="0">
                <a:solidFill>
                  <a:srgbClr val="FFFFFF"/>
                </a:solidFill>
                <a:latin typeface="Arial Black"/>
                <a:cs typeface="Arial Black"/>
              </a:rPr>
              <a:t> </a:t>
            </a:r>
            <a:r>
              <a:rPr sz="1600" spc="-60" dirty="0">
                <a:solidFill>
                  <a:srgbClr val="FFFFFF"/>
                </a:solidFill>
                <a:latin typeface="Arial Black"/>
                <a:cs typeface="Arial Black"/>
              </a:rPr>
              <a:t>Ports,</a:t>
            </a:r>
            <a:r>
              <a:rPr sz="1600" spc="-35" dirty="0">
                <a:solidFill>
                  <a:srgbClr val="FFFFFF"/>
                </a:solidFill>
                <a:latin typeface="Arial Black"/>
                <a:cs typeface="Arial Black"/>
              </a:rPr>
              <a:t> </a:t>
            </a:r>
            <a:r>
              <a:rPr sz="1600" spc="-70" dirty="0">
                <a:solidFill>
                  <a:srgbClr val="FFFFFF"/>
                </a:solidFill>
                <a:latin typeface="Arial Black"/>
                <a:cs typeface="Arial Black"/>
              </a:rPr>
              <a:t>roads,</a:t>
            </a:r>
            <a:r>
              <a:rPr sz="1600" spc="-40" dirty="0">
                <a:solidFill>
                  <a:srgbClr val="FFFFFF"/>
                </a:solidFill>
                <a:latin typeface="Arial Black"/>
                <a:cs typeface="Arial Black"/>
              </a:rPr>
              <a:t> </a:t>
            </a:r>
            <a:r>
              <a:rPr sz="1600" spc="-10" dirty="0">
                <a:solidFill>
                  <a:srgbClr val="FFFFFF"/>
                </a:solidFill>
                <a:latin typeface="Arial Black"/>
                <a:cs typeface="Arial Black"/>
              </a:rPr>
              <a:t>storage</a:t>
            </a:r>
            <a:endParaRPr sz="1600">
              <a:latin typeface="Arial Black"/>
              <a:cs typeface="Arial Black"/>
            </a:endParaRPr>
          </a:p>
          <a:p>
            <a:pPr marL="12700">
              <a:lnSpc>
                <a:spcPct val="100000"/>
              </a:lnSpc>
              <a:spcBef>
                <a:spcPts val="1570"/>
              </a:spcBef>
            </a:pPr>
            <a:r>
              <a:rPr sz="1800" spc="-80" dirty="0">
                <a:solidFill>
                  <a:srgbClr val="FFFFFF"/>
                </a:solidFill>
                <a:latin typeface="Arial Black"/>
                <a:cs typeface="Arial Black"/>
              </a:rPr>
              <a:t>Disease</a:t>
            </a:r>
            <a:r>
              <a:rPr sz="1800" spc="-65" dirty="0">
                <a:solidFill>
                  <a:srgbClr val="FFFFFF"/>
                </a:solidFill>
                <a:latin typeface="Arial Black"/>
                <a:cs typeface="Arial Black"/>
              </a:rPr>
              <a:t> </a:t>
            </a:r>
            <a:r>
              <a:rPr sz="1800" spc="-40" dirty="0">
                <a:solidFill>
                  <a:srgbClr val="FFFFFF"/>
                </a:solidFill>
                <a:latin typeface="Arial Black"/>
                <a:cs typeface="Arial Black"/>
              </a:rPr>
              <a:t>proliferation</a:t>
            </a:r>
            <a:r>
              <a:rPr sz="1800" spc="-60" dirty="0">
                <a:solidFill>
                  <a:srgbClr val="FFFFFF"/>
                </a:solidFill>
                <a:latin typeface="Arial Black"/>
                <a:cs typeface="Arial Black"/>
              </a:rPr>
              <a:t> </a:t>
            </a:r>
            <a:r>
              <a:rPr sz="1800" spc="-20" dirty="0">
                <a:solidFill>
                  <a:srgbClr val="FFFFFF"/>
                </a:solidFill>
                <a:latin typeface="Arial Black"/>
                <a:cs typeface="Arial Black"/>
              </a:rPr>
              <a:t>(ASF)</a:t>
            </a:r>
            <a:endParaRPr sz="1800">
              <a:latin typeface="Arial Black"/>
              <a:cs typeface="Arial Black"/>
            </a:endParaRPr>
          </a:p>
        </p:txBody>
      </p:sp>
      <p:sp>
        <p:nvSpPr>
          <p:cNvPr id="27" name="object 27"/>
          <p:cNvSpPr txBox="1"/>
          <p:nvPr/>
        </p:nvSpPr>
        <p:spPr>
          <a:xfrm>
            <a:off x="5200439" y="3424807"/>
            <a:ext cx="1149350"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FFFFF"/>
                </a:solidFill>
                <a:latin typeface="Arial Black"/>
                <a:cs typeface="Arial Black"/>
              </a:rPr>
              <a:t>Food</a:t>
            </a:r>
            <a:r>
              <a:rPr sz="1800" spc="-105" dirty="0">
                <a:solidFill>
                  <a:srgbClr val="FFFFFF"/>
                </a:solidFill>
                <a:latin typeface="Arial Black"/>
                <a:cs typeface="Arial Black"/>
              </a:rPr>
              <a:t> </a:t>
            </a:r>
            <a:r>
              <a:rPr sz="1800" spc="-25" dirty="0">
                <a:solidFill>
                  <a:srgbClr val="FFFFFF"/>
                </a:solidFill>
                <a:latin typeface="Arial Black"/>
                <a:cs typeface="Arial Black"/>
              </a:rPr>
              <a:t>and</a:t>
            </a:r>
            <a:endParaRPr sz="1800">
              <a:latin typeface="Arial Black"/>
              <a:cs typeface="Arial Black"/>
            </a:endParaRPr>
          </a:p>
        </p:txBody>
      </p:sp>
      <p:sp>
        <p:nvSpPr>
          <p:cNvPr id="28" name="object 28"/>
          <p:cNvSpPr txBox="1"/>
          <p:nvPr/>
        </p:nvSpPr>
        <p:spPr>
          <a:xfrm>
            <a:off x="4642804" y="3699127"/>
            <a:ext cx="1950720" cy="299720"/>
          </a:xfrm>
          <a:prstGeom prst="rect">
            <a:avLst/>
          </a:prstGeom>
        </p:spPr>
        <p:txBody>
          <a:bodyPr vert="horz" wrap="square" lIns="0" tIns="0" rIns="0" bIns="0" rtlCol="0">
            <a:spAutoFit/>
          </a:bodyPr>
          <a:lstStyle/>
          <a:p>
            <a:pPr marL="12700">
              <a:lnSpc>
                <a:spcPts val="2360"/>
              </a:lnSpc>
            </a:pPr>
            <a:r>
              <a:rPr sz="4300" b="1" spc="85" dirty="0">
                <a:solidFill>
                  <a:srgbClr val="FFFFFF"/>
                </a:solidFill>
                <a:latin typeface="Gill Sans MT"/>
                <a:cs typeface="Gill Sans MT"/>
              </a:rPr>
              <a:t>1.</a:t>
            </a:r>
            <a:r>
              <a:rPr sz="4300" b="1" spc="-535" dirty="0">
                <a:solidFill>
                  <a:srgbClr val="FFFFFF"/>
                </a:solidFill>
                <a:latin typeface="Gill Sans MT"/>
                <a:cs typeface="Gill Sans MT"/>
              </a:rPr>
              <a:t> </a:t>
            </a:r>
            <a:r>
              <a:rPr sz="1800" spc="-20" dirty="0">
                <a:solidFill>
                  <a:srgbClr val="FFFFFF"/>
                </a:solidFill>
                <a:latin typeface="Arial Black"/>
                <a:cs typeface="Arial Black"/>
              </a:rPr>
              <a:t>Agriculture</a:t>
            </a:r>
            <a:endParaRPr sz="1800">
              <a:latin typeface="Arial Black"/>
              <a:cs typeface="Arial Black"/>
            </a:endParaRPr>
          </a:p>
        </p:txBody>
      </p:sp>
      <p:sp>
        <p:nvSpPr>
          <p:cNvPr id="29" name="object 29"/>
          <p:cNvSpPr txBox="1"/>
          <p:nvPr/>
        </p:nvSpPr>
        <p:spPr>
          <a:xfrm>
            <a:off x="4642804" y="6158835"/>
            <a:ext cx="1325245" cy="299720"/>
          </a:xfrm>
          <a:prstGeom prst="rect">
            <a:avLst/>
          </a:prstGeom>
        </p:spPr>
        <p:txBody>
          <a:bodyPr vert="horz" wrap="square" lIns="0" tIns="0" rIns="0" bIns="0" rtlCol="0">
            <a:spAutoFit/>
          </a:bodyPr>
          <a:lstStyle/>
          <a:p>
            <a:pPr marL="12700">
              <a:lnSpc>
                <a:spcPts val="2360"/>
              </a:lnSpc>
            </a:pPr>
            <a:r>
              <a:rPr sz="6450" b="1" spc="127" baseline="-14857" dirty="0">
                <a:solidFill>
                  <a:srgbClr val="FFFFFF"/>
                </a:solidFill>
                <a:latin typeface="Gill Sans MT"/>
                <a:cs typeface="Gill Sans MT"/>
              </a:rPr>
              <a:t>2.</a:t>
            </a:r>
            <a:r>
              <a:rPr sz="6450" b="1" spc="-802" baseline="-14857" dirty="0">
                <a:solidFill>
                  <a:srgbClr val="FFFFFF"/>
                </a:solidFill>
                <a:latin typeface="Gill Sans MT"/>
                <a:cs typeface="Gill Sans MT"/>
              </a:rPr>
              <a:t> </a:t>
            </a:r>
            <a:r>
              <a:rPr sz="1800" spc="-45" dirty="0">
                <a:solidFill>
                  <a:srgbClr val="FFFFFF"/>
                </a:solidFill>
                <a:latin typeface="Arial Black"/>
                <a:cs typeface="Arial Black"/>
              </a:rPr>
              <a:t>Macro</a:t>
            </a:r>
            <a:endParaRPr sz="1800">
              <a:latin typeface="Arial Black"/>
              <a:cs typeface="Arial Black"/>
            </a:endParaRPr>
          </a:p>
        </p:txBody>
      </p:sp>
      <p:sp>
        <p:nvSpPr>
          <p:cNvPr id="30" name="object 30"/>
          <p:cNvSpPr txBox="1"/>
          <p:nvPr/>
        </p:nvSpPr>
        <p:spPr>
          <a:xfrm>
            <a:off x="4642804" y="7846360"/>
            <a:ext cx="2238375" cy="299720"/>
          </a:xfrm>
          <a:prstGeom prst="rect">
            <a:avLst/>
          </a:prstGeom>
        </p:spPr>
        <p:txBody>
          <a:bodyPr vert="horz" wrap="square" lIns="0" tIns="0" rIns="0" bIns="0" rtlCol="0">
            <a:spAutoFit/>
          </a:bodyPr>
          <a:lstStyle/>
          <a:p>
            <a:pPr marL="12700">
              <a:lnSpc>
                <a:spcPts val="2360"/>
              </a:lnSpc>
            </a:pPr>
            <a:r>
              <a:rPr sz="6450" b="1" spc="127" baseline="-12919" dirty="0">
                <a:solidFill>
                  <a:srgbClr val="FFFFFF"/>
                </a:solidFill>
                <a:latin typeface="Gill Sans MT"/>
                <a:cs typeface="Gill Sans MT"/>
              </a:rPr>
              <a:t>3.</a:t>
            </a:r>
            <a:r>
              <a:rPr sz="6450" b="1" spc="-802" baseline="-12919" dirty="0">
                <a:solidFill>
                  <a:srgbClr val="FFFFFF"/>
                </a:solidFill>
                <a:latin typeface="Gill Sans MT"/>
                <a:cs typeface="Gill Sans MT"/>
              </a:rPr>
              <a:t> </a:t>
            </a:r>
            <a:r>
              <a:rPr sz="1800" spc="-25" dirty="0">
                <a:solidFill>
                  <a:srgbClr val="FFFFFF"/>
                </a:solidFill>
                <a:latin typeface="Arial Black"/>
                <a:cs typeface="Arial Black"/>
              </a:rPr>
              <a:t>Humanitarian</a:t>
            </a:r>
            <a:endParaRPr sz="1800">
              <a:latin typeface="Arial Black"/>
              <a:cs typeface="Arial Black"/>
            </a:endParaRPr>
          </a:p>
        </p:txBody>
      </p:sp>
      <p:sp>
        <p:nvSpPr>
          <p:cNvPr id="31" name="object 31"/>
          <p:cNvSpPr txBox="1"/>
          <p:nvPr/>
        </p:nvSpPr>
        <p:spPr>
          <a:xfrm>
            <a:off x="15762557" y="3416895"/>
            <a:ext cx="276999" cy="4429465"/>
          </a:xfrm>
          <a:prstGeom prst="rect">
            <a:avLst/>
          </a:prstGeom>
        </p:spPr>
        <p:txBody>
          <a:bodyPr vert="vert270" wrap="square" lIns="0" tIns="29845" rIns="0" bIns="0" rtlCol="0">
            <a:spAutoFit/>
          </a:bodyPr>
          <a:lstStyle/>
          <a:p>
            <a:pPr marL="12700">
              <a:lnSpc>
                <a:spcPct val="100000"/>
              </a:lnSpc>
              <a:spcBef>
                <a:spcPts val="235"/>
              </a:spcBef>
            </a:pPr>
            <a:r>
              <a:rPr sz="1800" spc="-10" dirty="0">
                <a:solidFill>
                  <a:srgbClr val="231F20"/>
                </a:solidFill>
                <a:latin typeface="Arial Black"/>
                <a:cs typeface="Arial Black"/>
              </a:rPr>
              <a:t>Water</a:t>
            </a:r>
            <a:r>
              <a:rPr sz="1800" spc="-90" dirty="0">
                <a:solidFill>
                  <a:srgbClr val="231F20"/>
                </a:solidFill>
                <a:latin typeface="Arial Black"/>
                <a:cs typeface="Arial Black"/>
              </a:rPr>
              <a:t> </a:t>
            </a:r>
            <a:r>
              <a:rPr sz="1800" spc="-105" dirty="0">
                <a:solidFill>
                  <a:srgbClr val="231F20"/>
                </a:solidFill>
                <a:latin typeface="Arial Black"/>
                <a:cs typeface="Arial Black"/>
              </a:rPr>
              <a:t>stress</a:t>
            </a:r>
            <a:r>
              <a:rPr sz="1800" spc="-85" dirty="0">
                <a:solidFill>
                  <a:srgbClr val="231F20"/>
                </a:solidFill>
                <a:latin typeface="Arial Black"/>
                <a:cs typeface="Arial Black"/>
              </a:rPr>
              <a:t> </a:t>
            </a:r>
            <a:r>
              <a:rPr sz="1800" dirty="0">
                <a:solidFill>
                  <a:srgbClr val="231F20"/>
                </a:solidFill>
                <a:latin typeface="Arial Black"/>
                <a:cs typeface="Arial Black"/>
              </a:rPr>
              <a:t>and</a:t>
            </a:r>
            <a:r>
              <a:rPr sz="1800" spc="-85" dirty="0">
                <a:solidFill>
                  <a:srgbClr val="231F20"/>
                </a:solidFill>
                <a:latin typeface="Arial Black"/>
                <a:cs typeface="Arial Black"/>
              </a:rPr>
              <a:t> </a:t>
            </a:r>
            <a:r>
              <a:rPr sz="1800" spc="-60" dirty="0">
                <a:solidFill>
                  <a:srgbClr val="231F20"/>
                </a:solidFill>
                <a:latin typeface="Arial Black"/>
                <a:cs typeface="Arial Black"/>
              </a:rPr>
              <a:t>climate</a:t>
            </a:r>
            <a:r>
              <a:rPr sz="1800" spc="-85" dirty="0">
                <a:solidFill>
                  <a:srgbClr val="231F20"/>
                </a:solidFill>
                <a:latin typeface="Arial Black"/>
                <a:cs typeface="Arial Black"/>
              </a:rPr>
              <a:t> </a:t>
            </a:r>
            <a:r>
              <a:rPr sz="1800" spc="-10" dirty="0">
                <a:solidFill>
                  <a:srgbClr val="231F20"/>
                </a:solidFill>
                <a:latin typeface="Arial Black"/>
                <a:cs typeface="Arial Black"/>
              </a:rPr>
              <a:t>change</a:t>
            </a:r>
            <a:endParaRPr sz="1800" dirty="0">
              <a:latin typeface="Arial Black"/>
              <a:cs typeface="Arial Black"/>
            </a:endParaRPr>
          </a:p>
        </p:txBody>
      </p:sp>
      <p:sp>
        <p:nvSpPr>
          <p:cNvPr id="32" name="object 32"/>
          <p:cNvSpPr/>
          <p:nvPr/>
        </p:nvSpPr>
        <p:spPr>
          <a:xfrm>
            <a:off x="3560737" y="3473043"/>
            <a:ext cx="571500" cy="539750"/>
          </a:xfrm>
          <a:custGeom>
            <a:avLst/>
            <a:gdLst/>
            <a:ahLst/>
            <a:cxnLst/>
            <a:rect l="l" t="t" r="r" b="b"/>
            <a:pathLst>
              <a:path w="571500" h="539750">
                <a:moveTo>
                  <a:pt x="141198" y="172897"/>
                </a:moveTo>
                <a:lnTo>
                  <a:pt x="137071" y="168783"/>
                </a:lnTo>
                <a:lnTo>
                  <a:pt x="61836" y="168783"/>
                </a:lnTo>
                <a:lnTo>
                  <a:pt x="57708" y="172897"/>
                </a:lnTo>
                <a:lnTo>
                  <a:pt x="57708" y="183070"/>
                </a:lnTo>
                <a:lnTo>
                  <a:pt x="61836" y="187198"/>
                </a:lnTo>
                <a:lnTo>
                  <a:pt x="131991" y="187198"/>
                </a:lnTo>
                <a:lnTo>
                  <a:pt x="137071" y="187198"/>
                </a:lnTo>
                <a:lnTo>
                  <a:pt x="141198" y="183070"/>
                </a:lnTo>
                <a:lnTo>
                  <a:pt x="141198" y="172897"/>
                </a:lnTo>
                <a:close/>
              </a:path>
              <a:path w="571500" h="539750">
                <a:moveTo>
                  <a:pt x="163296" y="213423"/>
                </a:moveTo>
                <a:lnTo>
                  <a:pt x="159181" y="209308"/>
                </a:lnTo>
                <a:lnTo>
                  <a:pt x="129362" y="209308"/>
                </a:lnTo>
                <a:lnTo>
                  <a:pt x="125234" y="213423"/>
                </a:lnTo>
                <a:lnTo>
                  <a:pt x="125234" y="223596"/>
                </a:lnTo>
                <a:lnTo>
                  <a:pt x="129362" y="227723"/>
                </a:lnTo>
                <a:lnTo>
                  <a:pt x="154089" y="227723"/>
                </a:lnTo>
                <a:lnTo>
                  <a:pt x="159181" y="227723"/>
                </a:lnTo>
                <a:lnTo>
                  <a:pt x="163296" y="223596"/>
                </a:lnTo>
                <a:lnTo>
                  <a:pt x="163296" y="213423"/>
                </a:lnTo>
                <a:close/>
              </a:path>
              <a:path w="571500" h="539750">
                <a:moveTo>
                  <a:pt x="193992" y="172897"/>
                </a:moveTo>
                <a:lnTo>
                  <a:pt x="189877" y="168783"/>
                </a:lnTo>
                <a:lnTo>
                  <a:pt x="160058" y="168783"/>
                </a:lnTo>
                <a:lnTo>
                  <a:pt x="155930" y="172897"/>
                </a:lnTo>
                <a:lnTo>
                  <a:pt x="155930" y="183070"/>
                </a:lnTo>
                <a:lnTo>
                  <a:pt x="160058" y="187198"/>
                </a:lnTo>
                <a:lnTo>
                  <a:pt x="184785" y="187198"/>
                </a:lnTo>
                <a:lnTo>
                  <a:pt x="189877" y="187198"/>
                </a:lnTo>
                <a:lnTo>
                  <a:pt x="193992" y="183070"/>
                </a:lnTo>
                <a:lnTo>
                  <a:pt x="193992" y="172897"/>
                </a:lnTo>
                <a:close/>
              </a:path>
              <a:path w="571500" h="539750">
                <a:moveTo>
                  <a:pt x="205041" y="213423"/>
                </a:moveTo>
                <a:lnTo>
                  <a:pt x="200926" y="209308"/>
                </a:lnTo>
                <a:lnTo>
                  <a:pt x="180924" y="209308"/>
                </a:lnTo>
                <a:lnTo>
                  <a:pt x="176809" y="213423"/>
                </a:lnTo>
                <a:lnTo>
                  <a:pt x="176809" y="223596"/>
                </a:lnTo>
                <a:lnTo>
                  <a:pt x="180924" y="227723"/>
                </a:lnTo>
                <a:lnTo>
                  <a:pt x="195834" y="227723"/>
                </a:lnTo>
                <a:lnTo>
                  <a:pt x="200926" y="227723"/>
                </a:lnTo>
                <a:lnTo>
                  <a:pt x="205041" y="223596"/>
                </a:lnTo>
                <a:lnTo>
                  <a:pt x="205041" y="213423"/>
                </a:lnTo>
                <a:close/>
              </a:path>
              <a:path w="571500" h="539750">
                <a:moveTo>
                  <a:pt x="235737" y="172897"/>
                </a:moveTo>
                <a:lnTo>
                  <a:pt x="231622" y="168783"/>
                </a:lnTo>
                <a:lnTo>
                  <a:pt x="211620" y="168783"/>
                </a:lnTo>
                <a:lnTo>
                  <a:pt x="207505" y="172897"/>
                </a:lnTo>
                <a:lnTo>
                  <a:pt x="207505" y="183070"/>
                </a:lnTo>
                <a:lnTo>
                  <a:pt x="211620" y="187198"/>
                </a:lnTo>
                <a:lnTo>
                  <a:pt x="226529" y="187198"/>
                </a:lnTo>
                <a:lnTo>
                  <a:pt x="231622" y="187198"/>
                </a:lnTo>
                <a:lnTo>
                  <a:pt x="235737" y="183070"/>
                </a:lnTo>
                <a:lnTo>
                  <a:pt x="235737" y="172897"/>
                </a:lnTo>
                <a:close/>
              </a:path>
              <a:path w="571500" h="539750">
                <a:moveTo>
                  <a:pt x="249237" y="132384"/>
                </a:moveTo>
                <a:lnTo>
                  <a:pt x="245110" y="128270"/>
                </a:lnTo>
                <a:lnTo>
                  <a:pt x="4114" y="128270"/>
                </a:lnTo>
                <a:lnTo>
                  <a:pt x="0" y="132384"/>
                </a:lnTo>
                <a:lnTo>
                  <a:pt x="0" y="142557"/>
                </a:lnTo>
                <a:lnTo>
                  <a:pt x="4114" y="146685"/>
                </a:lnTo>
                <a:lnTo>
                  <a:pt x="240030" y="146685"/>
                </a:lnTo>
                <a:lnTo>
                  <a:pt x="245110" y="146685"/>
                </a:lnTo>
                <a:lnTo>
                  <a:pt x="249237" y="142557"/>
                </a:lnTo>
                <a:lnTo>
                  <a:pt x="249237" y="132384"/>
                </a:lnTo>
                <a:close/>
              </a:path>
              <a:path w="571500" h="539750">
                <a:moveTo>
                  <a:pt x="408851" y="213423"/>
                </a:moveTo>
                <a:lnTo>
                  <a:pt x="404736" y="209308"/>
                </a:lnTo>
                <a:lnTo>
                  <a:pt x="374916" y="209308"/>
                </a:lnTo>
                <a:lnTo>
                  <a:pt x="370789" y="213423"/>
                </a:lnTo>
                <a:lnTo>
                  <a:pt x="370789" y="223596"/>
                </a:lnTo>
                <a:lnTo>
                  <a:pt x="374916" y="227723"/>
                </a:lnTo>
                <a:lnTo>
                  <a:pt x="399643" y="227723"/>
                </a:lnTo>
                <a:lnTo>
                  <a:pt x="404736" y="227723"/>
                </a:lnTo>
                <a:lnTo>
                  <a:pt x="408851" y="223596"/>
                </a:lnTo>
                <a:lnTo>
                  <a:pt x="408851" y="213423"/>
                </a:lnTo>
                <a:close/>
              </a:path>
              <a:path w="571500" h="539750">
                <a:moveTo>
                  <a:pt x="419912" y="172897"/>
                </a:moveTo>
                <a:lnTo>
                  <a:pt x="415798" y="168783"/>
                </a:lnTo>
                <a:lnTo>
                  <a:pt x="340550" y="168783"/>
                </a:lnTo>
                <a:lnTo>
                  <a:pt x="336423" y="172897"/>
                </a:lnTo>
                <a:lnTo>
                  <a:pt x="336423" y="183070"/>
                </a:lnTo>
                <a:lnTo>
                  <a:pt x="340550" y="187198"/>
                </a:lnTo>
                <a:lnTo>
                  <a:pt x="410705" y="187198"/>
                </a:lnTo>
                <a:lnTo>
                  <a:pt x="415798" y="187198"/>
                </a:lnTo>
                <a:lnTo>
                  <a:pt x="419912" y="183070"/>
                </a:lnTo>
                <a:lnTo>
                  <a:pt x="419912" y="172897"/>
                </a:lnTo>
                <a:close/>
              </a:path>
              <a:path w="571500" h="539750">
                <a:moveTo>
                  <a:pt x="450608" y="213423"/>
                </a:moveTo>
                <a:lnTo>
                  <a:pt x="446493" y="209308"/>
                </a:lnTo>
                <a:lnTo>
                  <a:pt x="426491" y="209308"/>
                </a:lnTo>
                <a:lnTo>
                  <a:pt x="422376" y="213423"/>
                </a:lnTo>
                <a:lnTo>
                  <a:pt x="422376" y="223596"/>
                </a:lnTo>
                <a:lnTo>
                  <a:pt x="426491" y="227723"/>
                </a:lnTo>
                <a:lnTo>
                  <a:pt x="441401" y="227723"/>
                </a:lnTo>
                <a:lnTo>
                  <a:pt x="446493" y="227723"/>
                </a:lnTo>
                <a:lnTo>
                  <a:pt x="450608" y="223596"/>
                </a:lnTo>
                <a:lnTo>
                  <a:pt x="450608" y="213423"/>
                </a:lnTo>
                <a:close/>
              </a:path>
              <a:path w="571500" h="539750">
                <a:moveTo>
                  <a:pt x="472706" y="172897"/>
                </a:moveTo>
                <a:lnTo>
                  <a:pt x="468579" y="168783"/>
                </a:lnTo>
                <a:lnTo>
                  <a:pt x="438772" y="168783"/>
                </a:lnTo>
                <a:lnTo>
                  <a:pt x="434644" y="172897"/>
                </a:lnTo>
                <a:lnTo>
                  <a:pt x="434644" y="183070"/>
                </a:lnTo>
                <a:lnTo>
                  <a:pt x="438772" y="187198"/>
                </a:lnTo>
                <a:lnTo>
                  <a:pt x="463499" y="187198"/>
                </a:lnTo>
                <a:lnTo>
                  <a:pt x="468579" y="187198"/>
                </a:lnTo>
                <a:lnTo>
                  <a:pt x="472706" y="183070"/>
                </a:lnTo>
                <a:lnTo>
                  <a:pt x="472706" y="172897"/>
                </a:lnTo>
                <a:close/>
              </a:path>
              <a:path w="571500" h="539750">
                <a:moveTo>
                  <a:pt x="514451" y="172897"/>
                </a:moveTo>
                <a:lnTo>
                  <a:pt x="510336" y="168783"/>
                </a:lnTo>
                <a:lnTo>
                  <a:pt x="490334" y="168783"/>
                </a:lnTo>
                <a:lnTo>
                  <a:pt x="486219" y="172897"/>
                </a:lnTo>
                <a:lnTo>
                  <a:pt x="486219" y="183070"/>
                </a:lnTo>
                <a:lnTo>
                  <a:pt x="490334" y="187198"/>
                </a:lnTo>
                <a:lnTo>
                  <a:pt x="505244" y="187198"/>
                </a:lnTo>
                <a:lnTo>
                  <a:pt x="510336" y="187198"/>
                </a:lnTo>
                <a:lnTo>
                  <a:pt x="514451" y="183070"/>
                </a:lnTo>
                <a:lnTo>
                  <a:pt x="514451" y="172897"/>
                </a:lnTo>
                <a:close/>
              </a:path>
              <a:path w="571500" h="539750">
                <a:moveTo>
                  <a:pt x="569518" y="392861"/>
                </a:moveTo>
                <a:lnTo>
                  <a:pt x="536752" y="356235"/>
                </a:lnTo>
                <a:lnTo>
                  <a:pt x="536575" y="354850"/>
                </a:lnTo>
                <a:lnTo>
                  <a:pt x="534136" y="352983"/>
                </a:lnTo>
                <a:lnTo>
                  <a:pt x="509104" y="304952"/>
                </a:lnTo>
                <a:lnTo>
                  <a:pt x="559269" y="305066"/>
                </a:lnTo>
                <a:lnTo>
                  <a:pt x="564349" y="305066"/>
                </a:lnTo>
                <a:lnTo>
                  <a:pt x="568477" y="300939"/>
                </a:lnTo>
                <a:lnTo>
                  <a:pt x="568477" y="290766"/>
                </a:lnTo>
                <a:lnTo>
                  <a:pt x="564349" y="286651"/>
                </a:lnTo>
                <a:lnTo>
                  <a:pt x="498386" y="286651"/>
                </a:lnTo>
                <a:lnTo>
                  <a:pt x="494245" y="285356"/>
                </a:lnTo>
                <a:lnTo>
                  <a:pt x="492594" y="286219"/>
                </a:lnTo>
                <a:lnTo>
                  <a:pt x="388747" y="266280"/>
                </a:lnTo>
                <a:lnTo>
                  <a:pt x="380466" y="261658"/>
                </a:lnTo>
                <a:lnTo>
                  <a:pt x="317487" y="226555"/>
                </a:lnTo>
                <a:lnTo>
                  <a:pt x="320827" y="85267"/>
                </a:lnTo>
                <a:lnTo>
                  <a:pt x="352336" y="50203"/>
                </a:lnTo>
                <a:lnTo>
                  <a:pt x="368134" y="46291"/>
                </a:lnTo>
                <a:lnTo>
                  <a:pt x="376059" y="48094"/>
                </a:lnTo>
                <a:lnTo>
                  <a:pt x="383209" y="52362"/>
                </a:lnTo>
                <a:lnTo>
                  <a:pt x="402018" y="67995"/>
                </a:lnTo>
                <a:lnTo>
                  <a:pt x="404901" y="74434"/>
                </a:lnTo>
                <a:lnTo>
                  <a:pt x="403225" y="121272"/>
                </a:lnTo>
                <a:lnTo>
                  <a:pt x="398653" y="126834"/>
                </a:lnTo>
                <a:lnTo>
                  <a:pt x="376897" y="131902"/>
                </a:lnTo>
                <a:lnTo>
                  <a:pt x="373862" y="136207"/>
                </a:lnTo>
                <a:lnTo>
                  <a:pt x="374942" y="145503"/>
                </a:lnTo>
                <a:lnTo>
                  <a:pt x="378866" y="149009"/>
                </a:lnTo>
                <a:lnTo>
                  <a:pt x="406082" y="149009"/>
                </a:lnTo>
                <a:lnTo>
                  <a:pt x="430022" y="115658"/>
                </a:lnTo>
                <a:lnTo>
                  <a:pt x="429285" y="71450"/>
                </a:lnTo>
                <a:lnTo>
                  <a:pt x="405079" y="30048"/>
                </a:lnTo>
                <a:lnTo>
                  <a:pt x="394474" y="18262"/>
                </a:lnTo>
                <a:lnTo>
                  <a:pt x="391045" y="14465"/>
                </a:lnTo>
                <a:lnTo>
                  <a:pt x="380288" y="6108"/>
                </a:lnTo>
                <a:lnTo>
                  <a:pt x="380288" y="30048"/>
                </a:lnTo>
                <a:lnTo>
                  <a:pt x="370827" y="28041"/>
                </a:lnTo>
                <a:lnTo>
                  <a:pt x="324967" y="45491"/>
                </a:lnTo>
                <a:lnTo>
                  <a:pt x="302425" y="84836"/>
                </a:lnTo>
                <a:lnTo>
                  <a:pt x="298856" y="235089"/>
                </a:lnTo>
                <a:lnTo>
                  <a:pt x="300672" y="238264"/>
                </a:lnTo>
                <a:lnTo>
                  <a:pt x="342646" y="261658"/>
                </a:lnTo>
                <a:lnTo>
                  <a:pt x="305892" y="258165"/>
                </a:lnTo>
                <a:lnTo>
                  <a:pt x="303301" y="259041"/>
                </a:lnTo>
                <a:lnTo>
                  <a:pt x="299466" y="262585"/>
                </a:lnTo>
                <a:lnTo>
                  <a:pt x="298386" y="265099"/>
                </a:lnTo>
                <a:lnTo>
                  <a:pt x="298742" y="292061"/>
                </a:lnTo>
                <a:lnTo>
                  <a:pt x="288429" y="277266"/>
                </a:lnTo>
                <a:lnTo>
                  <a:pt x="277787" y="262026"/>
                </a:lnTo>
                <a:lnTo>
                  <a:pt x="276263" y="259842"/>
                </a:lnTo>
                <a:lnTo>
                  <a:pt x="273443" y="258381"/>
                </a:lnTo>
                <a:lnTo>
                  <a:pt x="269862" y="258394"/>
                </a:lnTo>
                <a:lnTo>
                  <a:pt x="231482" y="262026"/>
                </a:lnTo>
                <a:lnTo>
                  <a:pt x="270548" y="238264"/>
                </a:lnTo>
                <a:lnTo>
                  <a:pt x="272173" y="235712"/>
                </a:lnTo>
                <a:lnTo>
                  <a:pt x="289572" y="69494"/>
                </a:lnTo>
                <a:lnTo>
                  <a:pt x="290982" y="63017"/>
                </a:lnTo>
                <a:lnTo>
                  <a:pt x="343496" y="22148"/>
                </a:lnTo>
                <a:lnTo>
                  <a:pt x="361276" y="18262"/>
                </a:lnTo>
                <a:lnTo>
                  <a:pt x="369951" y="21031"/>
                </a:lnTo>
                <a:lnTo>
                  <a:pt x="377355" y="26797"/>
                </a:lnTo>
                <a:lnTo>
                  <a:pt x="380288" y="30048"/>
                </a:lnTo>
                <a:lnTo>
                  <a:pt x="380288" y="6108"/>
                </a:lnTo>
                <a:lnTo>
                  <a:pt x="378485" y="4699"/>
                </a:lnTo>
                <a:lnTo>
                  <a:pt x="363791" y="0"/>
                </a:lnTo>
                <a:lnTo>
                  <a:pt x="348373" y="571"/>
                </a:lnTo>
                <a:lnTo>
                  <a:pt x="293116" y="32283"/>
                </a:lnTo>
                <a:lnTo>
                  <a:pt x="271246" y="67589"/>
                </a:lnTo>
                <a:lnTo>
                  <a:pt x="254622" y="226390"/>
                </a:lnTo>
                <a:lnTo>
                  <a:pt x="188607" y="266547"/>
                </a:lnTo>
                <a:lnTo>
                  <a:pt x="126085" y="286651"/>
                </a:lnTo>
                <a:lnTo>
                  <a:pt x="21310" y="286651"/>
                </a:lnTo>
                <a:lnTo>
                  <a:pt x="17195" y="290766"/>
                </a:lnTo>
                <a:lnTo>
                  <a:pt x="17195" y="300939"/>
                </a:lnTo>
                <a:lnTo>
                  <a:pt x="21310" y="305066"/>
                </a:lnTo>
                <a:lnTo>
                  <a:pt x="108966" y="305066"/>
                </a:lnTo>
                <a:lnTo>
                  <a:pt x="79032" y="342366"/>
                </a:lnTo>
                <a:lnTo>
                  <a:pt x="30797" y="357530"/>
                </a:lnTo>
                <a:lnTo>
                  <a:pt x="28092" y="362699"/>
                </a:lnTo>
                <a:lnTo>
                  <a:pt x="30861" y="371487"/>
                </a:lnTo>
                <a:lnTo>
                  <a:pt x="34493" y="374002"/>
                </a:lnTo>
                <a:lnTo>
                  <a:pt x="38404" y="374002"/>
                </a:lnTo>
                <a:lnTo>
                  <a:pt x="40246" y="373862"/>
                </a:lnTo>
                <a:lnTo>
                  <a:pt x="78587" y="361823"/>
                </a:lnTo>
                <a:lnTo>
                  <a:pt x="92024" y="401980"/>
                </a:lnTo>
                <a:lnTo>
                  <a:pt x="95618" y="404418"/>
                </a:lnTo>
                <a:lnTo>
                  <a:pt x="99466" y="404418"/>
                </a:lnTo>
                <a:lnTo>
                  <a:pt x="100431" y="404418"/>
                </a:lnTo>
                <a:lnTo>
                  <a:pt x="101422" y="404266"/>
                </a:lnTo>
                <a:lnTo>
                  <a:pt x="107213" y="402323"/>
                </a:lnTo>
                <a:lnTo>
                  <a:pt x="109816" y="397116"/>
                </a:lnTo>
                <a:lnTo>
                  <a:pt x="94780" y="352171"/>
                </a:lnTo>
                <a:lnTo>
                  <a:pt x="132588" y="305066"/>
                </a:lnTo>
                <a:lnTo>
                  <a:pt x="133388" y="305066"/>
                </a:lnTo>
                <a:lnTo>
                  <a:pt x="135483" y="302971"/>
                </a:lnTo>
                <a:lnTo>
                  <a:pt x="194360" y="284048"/>
                </a:lnTo>
                <a:lnTo>
                  <a:pt x="265963" y="277266"/>
                </a:lnTo>
                <a:lnTo>
                  <a:pt x="296570" y="321195"/>
                </a:lnTo>
                <a:lnTo>
                  <a:pt x="234619" y="389572"/>
                </a:lnTo>
                <a:lnTo>
                  <a:pt x="231597" y="391096"/>
                </a:lnTo>
                <a:lnTo>
                  <a:pt x="231470" y="391464"/>
                </a:lnTo>
                <a:lnTo>
                  <a:pt x="154825" y="435089"/>
                </a:lnTo>
                <a:lnTo>
                  <a:pt x="152654" y="434886"/>
                </a:lnTo>
                <a:lnTo>
                  <a:pt x="148170" y="438607"/>
                </a:lnTo>
                <a:lnTo>
                  <a:pt x="147891" y="441680"/>
                </a:lnTo>
                <a:lnTo>
                  <a:pt x="125806" y="480288"/>
                </a:lnTo>
                <a:lnTo>
                  <a:pt x="127342" y="485914"/>
                </a:lnTo>
                <a:lnTo>
                  <a:pt x="133197" y="489267"/>
                </a:lnTo>
                <a:lnTo>
                  <a:pt x="134772" y="489661"/>
                </a:lnTo>
                <a:lnTo>
                  <a:pt x="136321" y="489661"/>
                </a:lnTo>
                <a:lnTo>
                  <a:pt x="139522" y="489661"/>
                </a:lnTo>
                <a:lnTo>
                  <a:pt x="142621" y="487997"/>
                </a:lnTo>
                <a:lnTo>
                  <a:pt x="161963" y="454190"/>
                </a:lnTo>
                <a:lnTo>
                  <a:pt x="254406" y="462394"/>
                </a:lnTo>
                <a:lnTo>
                  <a:pt x="229755" y="507923"/>
                </a:lnTo>
                <a:lnTo>
                  <a:pt x="231419" y="513511"/>
                </a:lnTo>
                <a:lnTo>
                  <a:pt x="237286" y="516686"/>
                </a:lnTo>
                <a:lnTo>
                  <a:pt x="238785" y="517042"/>
                </a:lnTo>
                <a:lnTo>
                  <a:pt x="240271" y="517042"/>
                </a:lnTo>
                <a:lnTo>
                  <a:pt x="243547" y="517042"/>
                </a:lnTo>
                <a:lnTo>
                  <a:pt x="246710" y="515302"/>
                </a:lnTo>
                <a:lnTo>
                  <a:pt x="269252" y="473684"/>
                </a:lnTo>
                <a:lnTo>
                  <a:pt x="286994" y="505891"/>
                </a:lnTo>
                <a:lnTo>
                  <a:pt x="290144" y="507619"/>
                </a:lnTo>
                <a:lnTo>
                  <a:pt x="293395" y="507619"/>
                </a:lnTo>
                <a:lnTo>
                  <a:pt x="294894" y="507619"/>
                </a:lnTo>
                <a:lnTo>
                  <a:pt x="296418" y="507250"/>
                </a:lnTo>
                <a:lnTo>
                  <a:pt x="302285" y="504024"/>
                </a:lnTo>
                <a:lnTo>
                  <a:pt x="303911" y="498424"/>
                </a:lnTo>
                <a:lnTo>
                  <a:pt x="277393" y="450265"/>
                </a:lnTo>
                <a:lnTo>
                  <a:pt x="253517" y="402869"/>
                </a:lnTo>
                <a:lnTo>
                  <a:pt x="253517" y="443814"/>
                </a:lnTo>
                <a:lnTo>
                  <a:pt x="187045" y="437934"/>
                </a:lnTo>
                <a:lnTo>
                  <a:pt x="236410" y="409841"/>
                </a:lnTo>
                <a:lnTo>
                  <a:pt x="253517" y="443814"/>
                </a:lnTo>
                <a:lnTo>
                  <a:pt x="253517" y="402869"/>
                </a:lnTo>
                <a:lnTo>
                  <a:pt x="251345" y="398551"/>
                </a:lnTo>
                <a:lnTo>
                  <a:pt x="307454" y="336626"/>
                </a:lnTo>
                <a:lnTo>
                  <a:pt x="367957" y="421830"/>
                </a:lnTo>
                <a:lnTo>
                  <a:pt x="350037" y="465251"/>
                </a:lnTo>
                <a:lnTo>
                  <a:pt x="347395" y="468274"/>
                </a:lnTo>
                <a:lnTo>
                  <a:pt x="347713" y="473125"/>
                </a:lnTo>
                <a:lnTo>
                  <a:pt x="348145" y="535533"/>
                </a:lnTo>
                <a:lnTo>
                  <a:pt x="352259" y="539584"/>
                </a:lnTo>
                <a:lnTo>
                  <a:pt x="357378" y="539584"/>
                </a:lnTo>
                <a:lnTo>
                  <a:pt x="362458" y="539584"/>
                </a:lnTo>
                <a:lnTo>
                  <a:pt x="366560" y="535419"/>
                </a:lnTo>
                <a:lnTo>
                  <a:pt x="366179" y="481330"/>
                </a:lnTo>
                <a:lnTo>
                  <a:pt x="442976" y="476186"/>
                </a:lnTo>
                <a:lnTo>
                  <a:pt x="489762" y="515937"/>
                </a:lnTo>
                <a:lnTo>
                  <a:pt x="491883" y="516661"/>
                </a:lnTo>
                <a:lnTo>
                  <a:pt x="493991" y="516661"/>
                </a:lnTo>
                <a:lnTo>
                  <a:pt x="496595" y="516661"/>
                </a:lnTo>
                <a:lnTo>
                  <a:pt x="499186" y="515556"/>
                </a:lnTo>
                <a:lnTo>
                  <a:pt x="504304" y="509536"/>
                </a:lnTo>
                <a:lnTo>
                  <a:pt x="503834" y="503732"/>
                </a:lnTo>
                <a:lnTo>
                  <a:pt x="455015" y="462254"/>
                </a:lnTo>
                <a:lnTo>
                  <a:pt x="454939" y="461048"/>
                </a:lnTo>
                <a:lnTo>
                  <a:pt x="450532" y="457200"/>
                </a:lnTo>
                <a:lnTo>
                  <a:pt x="448538" y="457339"/>
                </a:lnTo>
                <a:lnTo>
                  <a:pt x="418846" y="437095"/>
                </a:lnTo>
                <a:lnTo>
                  <a:pt x="418846" y="459333"/>
                </a:lnTo>
                <a:lnTo>
                  <a:pt x="371081" y="462546"/>
                </a:lnTo>
                <a:lnTo>
                  <a:pt x="382600" y="434644"/>
                </a:lnTo>
                <a:lnTo>
                  <a:pt x="418846" y="459333"/>
                </a:lnTo>
                <a:lnTo>
                  <a:pt x="418846" y="437095"/>
                </a:lnTo>
                <a:lnTo>
                  <a:pt x="387223" y="415518"/>
                </a:lnTo>
                <a:lnTo>
                  <a:pt x="386638" y="414083"/>
                </a:lnTo>
                <a:lnTo>
                  <a:pt x="384390" y="413169"/>
                </a:lnTo>
                <a:lnTo>
                  <a:pt x="318363" y="320154"/>
                </a:lnTo>
                <a:lnTo>
                  <a:pt x="318287" y="318528"/>
                </a:lnTo>
                <a:lnTo>
                  <a:pt x="317474" y="317804"/>
                </a:lnTo>
                <a:lnTo>
                  <a:pt x="317157" y="292061"/>
                </a:lnTo>
                <a:lnTo>
                  <a:pt x="316966" y="277723"/>
                </a:lnTo>
                <a:lnTo>
                  <a:pt x="383603" y="284048"/>
                </a:lnTo>
                <a:lnTo>
                  <a:pt x="487870" y="304063"/>
                </a:lnTo>
                <a:lnTo>
                  <a:pt x="516026" y="358089"/>
                </a:lnTo>
                <a:lnTo>
                  <a:pt x="489788" y="392150"/>
                </a:lnTo>
                <a:lnTo>
                  <a:pt x="489305" y="395566"/>
                </a:lnTo>
                <a:lnTo>
                  <a:pt x="505853" y="437578"/>
                </a:lnTo>
                <a:lnTo>
                  <a:pt x="509320" y="439788"/>
                </a:lnTo>
                <a:lnTo>
                  <a:pt x="512991" y="439788"/>
                </a:lnTo>
                <a:lnTo>
                  <a:pt x="514108" y="439788"/>
                </a:lnTo>
                <a:lnTo>
                  <a:pt x="515251" y="439585"/>
                </a:lnTo>
                <a:lnTo>
                  <a:pt x="521093" y="437286"/>
                </a:lnTo>
                <a:lnTo>
                  <a:pt x="523417" y="431939"/>
                </a:lnTo>
                <a:lnTo>
                  <a:pt x="509536" y="396684"/>
                </a:lnTo>
                <a:lnTo>
                  <a:pt x="527481" y="373392"/>
                </a:lnTo>
                <a:lnTo>
                  <a:pt x="554215" y="403377"/>
                </a:lnTo>
                <a:lnTo>
                  <a:pt x="556742" y="404418"/>
                </a:lnTo>
                <a:lnTo>
                  <a:pt x="559269" y="404418"/>
                </a:lnTo>
                <a:lnTo>
                  <a:pt x="561454" y="404418"/>
                </a:lnTo>
                <a:lnTo>
                  <a:pt x="563651" y="403644"/>
                </a:lnTo>
                <a:lnTo>
                  <a:pt x="569201" y="398678"/>
                </a:lnTo>
                <a:lnTo>
                  <a:pt x="569518" y="392861"/>
                </a:lnTo>
                <a:close/>
              </a:path>
              <a:path w="571500" h="539750">
                <a:moveTo>
                  <a:pt x="570928" y="132384"/>
                </a:moveTo>
                <a:lnTo>
                  <a:pt x="566801" y="128270"/>
                </a:lnTo>
                <a:lnTo>
                  <a:pt x="457187" y="128270"/>
                </a:lnTo>
                <a:lnTo>
                  <a:pt x="453059" y="132384"/>
                </a:lnTo>
                <a:lnTo>
                  <a:pt x="453059" y="142557"/>
                </a:lnTo>
                <a:lnTo>
                  <a:pt x="457187" y="146685"/>
                </a:lnTo>
                <a:lnTo>
                  <a:pt x="561721" y="146685"/>
                </a:lnTo>
                <a:lnTo>
                  <a:pt x="566801" y="146685"/>
                </a:lnTo>
                <a:lnTo>
                  <a:pt x="570928" y="142557"/>
                </a:lnTo>
                <a:lnTo>
                  <a:pt x="570928" y="132384"/>
                </a:lnTo>
                <a:close/>
              </a:path>
            </a:pathLst>
          </a:custGeom>
          <a:solidFill>
            <a:srgbClr val="FFFFFF"/>
          </a:solidFill>
        </p:spPr>
        <p:txBody>
          <a:bodyPr wrap="square" lIns="0" tIns="0" rIns="0" bIns="0" rtlCol="0"/>
          <a:lstStyle/>
          <a:p>
            <a:endParaRPr/>
          </a:p>
        </p:txBody>
      </p:sp>
      <p:grpSp>
        <p:nvGrpSpPr>
          <p:cNvPr id="33" name="object 33"/>
          <p:cNvGrpSpPr/>
          <p:nvPr/>
        </p:nvGrpSpPr>
        <p:grpSpPr>
          <a:xfrm>
            <a:off x="3498552" y="7894713"/>
            <a:ext cx="721360" cy="282575"/>
            <a:chOff x="3498552" y="7894713"/>
            <a:chExt cx="721360" cy="282575"/>
          </a:xfrm>
        </p:grpSpPr>
        <p:pic>
          <p:nvPicPr>
            <p:cNvPr id="34" name="object 34"/>
            <p:cNvPicPr/>
            <p:nvPr/>
          </p:nvPicPr>
          <p:blipFill>
            <a:blip r:embed="rId5" cstate="print"/>
            <a:stretch>
              <a:fillRect/>
            </a:stretch>
          </p:blipFill>
          <p:spPr>
            <a:xfrm>
              <a:off x="3638627" y="7894713"/>
              <a:ext cx="469347" cy="188875"/>
            </a:xfrm>
            <a:prstGeom prst="rect">
              <a:avLst/>
            </a:prstGeom>
          </p:spPr>
        </p:pic>
        <p:sp>
          <p:nvSpPr>
            <p:cNvPr id="35" name="object 35"/>
            <p:cNvSpPr/>
            <p:nvPr/>
          </p:nvSpPr>
          <p:spPr>
            <a:xfrm>
              <a:off x="3498545" y="7942592"/>
              <a:ext cx="721360" cy="234315"/>
            </a:xfrm>
            <a:custGeom>
              <a:avLst/>
              <a:gdLst/>
              <a:ahLst/>
              <a:cxnLst/>
              <a:rect l="l" t="t" r="r" b="b"/>
              <a:pathLst>
                <a:path w="721360" h="234315">
                  <a:moveTo>
                    <a:pt x="721131" y="222161"/>
                  </a:moveTo>
                  <a:lnTo>
                    <a:pt x="627240" y="2641"/>
                  </a:lnTo>
                  <a:lnTo>
                    <a:pt x="623239" y="0"/>
                  </a:lnTo>
                  <a:lnTo>
                    <a:pt x="517918" y="0"/>
                  </a:lnTo>
                  <a:lnTo>
                    <a:pt x="512965" y="4953"/>
                  </a:lnTo>
                  <a:lnTo>
                    <a:pt x="512965" y="17183"/>
                  </a:lnTo>
                  <a:lnTo>
                    <a:pt x="517918" y="22136"/>
                  </a:lnTo>
                  <a:lnTo>
                    <a:pt x="611505" y="22136"/>
                  </a:lnTo>
                  <a:lnTo>
                    <a:pt x="692734" y="212026"/>
                  </a:lnTo>
                  <a:lnTo>
                    <a:pt x="429056" y="212026"/>
                  </a:lnTo>
                  <a:lnTo>
                    <a:pt x="422910" y="153530"/>
                  </a:lnTo>
                  <a:lnTo>
                    <a:pt x="417461" y="149110"/>
                  </a:lnTo>
                  <a:lnTo>
                    <a:pt x="405307" y="150406"/>
                  </a:lnTo>
                  <a:lnTo>
                    <a:pt x="400888" y="155854"/>
                  </a:lnTo>
                  <a:lnTo>
                    <a:pt x="405104" y="195986"/>
                  </a:lnTo>
                  <a:lnTo>
                    <a:pt x="284581" y="195986"/>
                  </a:lnTo>
                  <a:lnTo>
                    <a:pt x="286918" y="155308"/>
                  </a:lnTo>
                  <a:lnTo>
                    <a:pt x="282257" y="150075"/>
                  </a:lnTo>
                  <a:lnTo>
                    <a:pt x="270027" y="149364"/>
                  </a:lnTo>
                  <a:lnTo>
                    <a:pt x="264820" y="154038"/>
                  </a:lnTo>
                  <a:lnTo>
                    <a:pt x="261493" y="212026"/>
                  </a:lnTo>
                  <a:lnTo>
                    <a:pt x="28613" y="212026"/>
                  </a:lnTo>
                  <a:lnTo>
                    <a:pt x="112395" y="22136"/>
                  </a:lnTo>
                  <a:lnTo>
                    <a:pt x="130098" y="22136"/>
                  </a:lnTo>
                  <a:lnTo>
                    <a:pt x="135051" y="17183"/>
                  </a:lnTo>
                  <a:lnTo>
                    <a:pt x="135051" y="4953"/>
                  </a:lnTo>
                  <a:lnTo>
                    <a:pt x="130098" y="0"/>
                  </a:lnTo>
                  <a:lnTo>
                    <a:pt x="100799" y="0"/>
                  </a:lnTo>
                  <a:lnTo>
                    <a:pt x="96837" y="2590"/>
                  </a:lnTo>
                  <a:lnTo>
                    <a:pt x="0" y="222046"/>
                  </a:lnTo>
                  <a:lnTo>
                    <a:pt x="317" y="226009"/>
                  </a:lnTo>
                  <a:lnTo>
                    <a:pt x="4406" y="232270"/>
                  </a:lnTo>
                  <a:lnTo>
                    <a:pt x="7886" y="234162"/>
                  </a:lnTo>
                  <a:lnTo>
                    <a:pt x="271945" y="234162"/>
                  </a:lnTo>
                  <a:lnTo>
                    <a:pt x="277812" y="234162"/>
                  </a:lnTo>
                  <a:lnTo>
                    <a:pt x="282663" y="229590"/>
                  </a:lnTo>
                  <a:lnTo>
                    <a:pt x="283311" y="218122"/>
                  </a:lnTo>
                  <a:lnTo>
                    <a:pt x="407441" y="218122"/>
                  </a:lnTo>
                  <a:lnTo>
                    <a:pt x="408686" y="229882"/>
                  </a:lnTo>
                  <a:lnTo>
                    <a:pt x="413435" y="234162"/>
                  </a:lnTo>
                  <a:lnTo>
                    <a:pt x="709498" y="234162"/>
                  </a:lnTo>
                  <a:lnTo>
                    <a:pt x="713219" y="234162"/>
                  </a:lnTo>
                  <a:lnTo>
                    <a:pt x="716686" y="232295"/>
                  </a:lnTo>
                  <a:lnTo>
                    <a:pt x="720788" y="226085"/>
                  </a:lnTo>
                  <a:lnTo>
                    <a:pt x="721131" y="222161"/>
                  </a:lnTo>
                  <a:close/>
                </a:path>
              </a:pathLst>
            </a:custGeom>
            <a:solidFill>
              <a:srgbClr val="FFFFFF"/>
            </a:solidFill>
          </p:spPr>
          <p:txBody>
            <a:bodyPr wrap="square" lIns="0" tIns="0" rIns="0" bIns="0" rtlCol="0"/>
            <a:lstStyle/>
            <a:p>
              <a:endParaRPr/>
            </a:p>
          </p:txBody>
        </p:sp>
      </p:grpSp>
      <p:grpSp>
        <p:nvGrpSpPr>
          <p:cNvPr id="36" name="object 36"/>
          <p:cNvGrpSpPr/>
          <p:nvPr/>
        </p:nvGrpSpPr>
        <p:grpSpPr>
          <a:xfrm>
            <a:off x="3526416" y="6077918"/>
            <a:ext cx="541020" cy="537845"/>
            <a:chOff x="3526416" y="6077918"/>
            <a:chExt cx="541020" cy="537845"/>
          </a:xfrm>
        </p:grpSpPr>
        <p:sp>
          <p:nvSpPr>
            <p:cNvPr id="37" name="object 37"/>
            <p:cNvSpPr/>
            <p:nvPr/>
          </p:nvSpPr>
          <p:spPr>
            <a:xfrm>
              <a:off x="3526416" y="6077918"/>
              <a:ext cx="541020" cy="537845"/>
            </a:xfrm>
            <a:custGeom>
              <a:avLst/>
              <a:gdLst/>
              <a:ahLst/>
              <a:cxnLst/>
              <a:rect l="l" t="t" r="r" b="b"/>
              <a:pathLst>
                <a:path w="541020" h="537845">
                  <a:moveTo>
                    <a:pt x="222808" y="0"/>
                  </a:moveTo>
                  <a:lnTo>
                    <a:pt x="172859" y="14020"/>
                  </a:lnTo>
                  <a:lnTo>
                    <a:pt x="170713" y="17170"/>
                  </a:lnTo>
                  <a:lnTo>
                    <a:pt x="171551" y="69392"/>
                  </a:lnTo>
                  <a:lnTo>
                    <a:pt x="157567" y="77499"/>
                  </a:lnTo>
                  <a:lnTo>
                    <a:pt x="144272" y="86621"/>
                  </a:lnTo>
                  <a:lnTo>
                    <a:pt x="131700" y="96737"/>
                  </a:lnTo>
                  <a:lnTo>
                    <a:pt x="119888" y="107822"/>
                  </a:lnTo>
                  <a:lnTo>
                    <a:pt x="66890" y="91401"/>
                  </a:lnTo>
                  <a:lnTo>
                    <a:pt x="35306" y="132867"/>
                  </a:lnTo>
                  <a:lnTo>
                    <a:pt x="35661" y="136715"/>
                  </a:lnTo>
                  <a:lnTo>
                    <a:pt x="72999" y="179781"/>
                  </a:lnTo>
                  <a:lnTo>
                    <a:pt x="67717" y="194943"/>
                  </a:lnTo>
                  <a:lnTo>
                    <a:pt x="63611" y="210437"/>
                  </a:lnTo>
                  <a:lnTo>
                    <a:pt x="60690" y="226224"/>
                  </a:lnTo>
                  <a:lnTo>
                    <a:pt x="58966" y="242265"/>
                  </a:lnTo>
                  <a:lnTo>
                    <a:pt x="1993" y="266191"/>
                  </a:lnTo>
                  <a:lnTo>
                    <a:pt x="0" y="269278"/>
                  </a:lnTo>
                  <a:lnTo>
                    <a:pt x="456" y="282554"/>
                  </a:lnTo>
                  <a:lnTo>
                    <a:pt x="1195" y="292396"/>
                  </a:lnTo>
                  <a:lnTo>
                    <a:pt x="2279" y="302151"/>
                  </a:lnTo>
                  <a:lnTo>
                    <a:pt x="4292" y="315277"/>
                  </a:lnTo>
                  <a:lnTo>
                    <a:pt x="7048" y="317995"/>
                  </a:lnTo>
                  <a:lnTo>
                    <a:pt x="70586" y="328155"/>
                  </a:lnTo>
                  <a:lnTo>
                    <a:pt x="76234" y="342470"/>
                  </a:lnTo>
                  <a:lnTo>
                    <a:pt x="82896" y="356304"/>
                  </a:lnTo>
                  <a:lnTo>
                    <a:pt x="90553" y="369624"/>
                  </a:lnTo>
                  <a:lnTo>
                    <a:pt x="99187" y="382396"/>
                  </a:lnTo>
                  <a:lnTo>
                    <a:pt x="67919" y="443179"/>
                  </a:lnTo>
                  <a:lnTo>
                    <a:pt x="100393" y="477443"/>
                  </a:lnTo>
                  <a:lnTo>
                    <a:pt x="104216" y="477710"/>
                  </a:lnTo>
                  <a:lnTo>
                    <a:pt x="172897" y="436575"/>
                  </a:lnTo>
                  <a:lnTo>
                    <a:pt x="174167" y="431520"/>
                  </a:lnTo>
                  <a:lnTo>
                    <a:pt x="169494" y="423697"/>
                  </a:lnTo>
                  <a:lnTo>
                    <a:pt x="164426" y="422452"/>
                  </a:lnTo>
                  <a:lnTo>
                    <a:pt x="103809" y="458749"/>
                  </a:lnTo>
                  <a:lnTo>
                    <a:pt x="97891" y="453593"/>
                  </a:lnTo>
                  <a:lnTo>
                    <a:pt x="92202" y="448157"/>
                  </a:lnTo>
                  <a:lnTo>
                    <a:pt x="86804" y="442506"/>
                  </a:lnTo>
                  <a:lnTo>
                    <a:pt x="117665" y="382511"/>
                  </a:lnTo>
                  <a:lnTo>
                    <a:pt x="117348" y="379082"/>
                  </a:lnTo>
                  <a:lnTo>
                    <a:pt x="105851" y="362974"/>
                  </a:lnTo>
                  <a:lnTo>
                    <a:pt x="97515" y="348691"/>
                  </a:lnTo>
                  <a:lnTo>
                    <a:pt x="90424" y="333760"/>
                  </a:lnTo>
                  <a:lnTo>
                    <a:pt x="83654" y="315302"/>
                  </a:lnTo>
                  <a:lnTo>
                    <a:pt x="81127" y="313143"/>
                  </a:lnTo>
                  <a:lnTo>
                    <a:pt x="19062" y="303225"/>
                  </a:lnTo>
                  <a:lnTo>
                    <a:pt x="17589" y="290636"/>
                  </a:lnTo>
                  <a:lnTo>
                    <a:pt x="16725" y="277875"/>
                  </a:lnTo>
                  <a:lnTo>
                    <a:pt x="73012" y="254241"/>
                  </a:lnTo>
                  <a:lnTo>
                    <a:pt x="74980" y="251421"/>
                  </a:lnTo>
                  <a:lnTo>
                    <a:pt x="76663" y="231009"/>
                  </a:lnTo>
                  <a:lnTo>
                    <a:pt x="79682" y="214080"/>
                  </a:lnTo>
                  <a:lnTo>
                    <a:pt x="84173" y="197519"/>
                  </a:lnTo>
                  <a:lnTo>
                    <a:pt x="91338" y="178485"/>
                  </a:lnTo>
                  <a:lnTo>
                    <a:pt x="90805" y="175171"/>
                  </a:lnTo>
                  <a:lnTo>
                    <a:pt x="54343" y="133108"/>
                  </a:lnTo>
                  <a:lnTo>
                    <a:pt x="62172" y="121178"/>
                  </a:lnTo>
                  <a:lnTo>
                    <a:pt x="70573" y="109791"/>
                  </a:lnTo>
                  <a:lnTo>
                    <a:pt x="122834" y="125983"/>
                  </a:lnTo>
                  <a:lnTo>
                    <a:pt x="126123" y="125145"/>
                  </a:lnTo>
                  <a:lnTo>
                    <a:pt x="140733" y="110739"/>
                  </a:lnTo>
                  <a:lnTo>
                    <a:pt x="154127" y="99829"/>
                  </a:lnTo>
                  <a:lnTo>
                    <a:pt x="168416" y="90151"/>
                  </a:lnTo>
                  <a:lnTo>
                    <a:pt x="186385" y="80327"/>
                  </a:lnTo>
                  <a:lnTo>
                    <a:pt x="188163" y="77406"/>
                  </a:lnTo>
                  <a:lnTo>
                    <a:pt x="187337" y="26276"/>
                  </a:lnTo>
                  <a:lnTo>
                    <a:pt x="202098" y="21661"/>
                  </a:lnTo>
                  <a:lnTo>
                    <a:pt x="217182" y="17932"/>
                  </a:lnTo>
                  <a:lnTo>
                    <a:pt x="244944" y="61036"/>
                  </a:lnTo>
                  <a:lnTo>
                    <a:pt x="247929" y="62445"/>
                  </a:lnTo>
                  <a:lnTo>
                    <a:pt x="267715" y="61192"/>
                  </a:lnTo>
                  <a:lnTo>
                    <a:pt x="284521" y="61645"/>
                  </a:lnTo>
                  <a:lnTo>
                    <a:pt x="301284" y="63527"/>
                  </a:lnTo>
                  <a:lnTo>
                    <a:pt x="320954" y="67576"/>
                  </a:lnTo>
                  <a:lnTo>
                    <a:pt x="324205" y="66497"/>
                  </a:lnTo>
                  <a:lnTo>
                    <a:pt x="356349" y="26911"/>
                  </a:lnTo>
                  <a:lnTo>
                    <a:pt x="363893" y="29730"/>
                  </a:lnTo>
                  <a:lnTo>
                    <a:pt x="378652" y="36044"/>
                  </a:lnTo>
                  <a:lnTo>
                    <a:pt x="385838" y="39535"/>
                  </a:lnTo>
                  <a:lnTo>
                    <a:pt x="379234" y="91643"/>
                  </a:lnTo>
                  <a:lnTo>
                    <a:pt x="380568" y="94640"/>
                  </a:lnTo>
                  <a:lnTo>
                    <a:pt x="395827" y="106082"/>
                  </a:lnTo>
                  <a:lnTo>
                    <a:pt x="407706" y="116724"/>
                  </a:lnTo>
                  <a:lnTo>
                    <a:pt x="418669" y="128277"/>
                  </a:lnTo>
                  <a:lnTo>
                    <a:pt x="430568" y="143255"/>
                  </a:lnTo>
                  <a:lnTo>
                    <a:pt x="433768" y="144538"/>
                  </a:lnTo>
                  <a:lnTo>
                    <a:pt x="488175" y="133997"/>
                  </a:lnTo>
                  <a:lnTo>
                    <a:pt x="495965" y="147600"/>
                  </a:lnTo>
                  <a:lnTo>
                    <a:pt x="502831" y="161480"/>
                  </a:lnTo>
                  <a:lnTo>
                    <a:pt x="460590" y="200571"/>
                  </a:lnTo>
                  <a:lnTo>
                    <a:pt x="459676" y="203707"/>
                  </a:lnTo>
                  <a:lnTo>
                    <a:pt x="463353" y="219126"/>
                  </a:lnTo>
                  <a:lnTo>
                    <a:pt x="465426" y="231749"/>
                  </a:lnTo>
                  <a:lnTo>
                    <a:pt x="466675" y="244476"/>
                  </a:lnTo>
                  <a:lnTo>
                    <a:pt x="467093" y="257263"/>
                  </a:lnTo>
                  <a:lnTo>
                    <a:pt x="466699" y="269874"/>
                  </a:lnTo>
                  <a:lnTo>
                    <a:pt x="468337" y="272808"/>
                  </a:lnTo>
                  <a:lnTo>
                    <a:pt x="522922" y="303174"/>
                  </a:lnTo>
                  <a:lnTo>
                    <a:pt x="520485" y="317299"/>
                  </a:lnTo>
                  <a:lnTo>
                    <a:pt x="517258" y="331254"/>
                  </a:lnTo>
                  <a:lnTo>
                    <a:pt x="453237" y="334365"/>
                  </a:lnTo>
                  <a:lnTo>
                    <a:pt x="450507" y="336207"/>
                  </a:lnTo>
                  <a:lnTo>
                    <a:pt x="442549" y="352210"/>
                  </a:lnTo>
                  <a:lnTo>
                    <a:pt x="434925" y="364834"/>
                  </a:lnTo>
                  <a:lnTo>
                    <a:pt x="426380" y="376841"/>
                  </a:lnTo>
                  <a:lnTo>
                    <a:pt x="414883" y="390486"/>
                  </a:lnTo>
                  <a:lnTo>
                    <a:pt x="414274" y="393750"/>
                  </a:lnTo>
                  <a:lnTo>
                    <a:pt x="438873" y="458127"/>
                  </a:lnTo>
                  <a:lnTo>
                    <a:pt x="429009" y="466363"/>
                  </a:lnTo>
                  <a:lnTo>
                    <a:pt x="418782" y="474065"/>
                  </a:lnTo>
                  <a:lnTo>
                    <a:pt x="363651" y="432193"/>
                  </a:lnTo>
                  <a:lnTo>
                    <a:pt x="360311" y="431876"/>
                  </a:lnTo>
                  <a:lnTo>
                    <a:pt x="343797" y="439367"/>
                  </a:lnTo>
                  <a:lnTo>
                    <a:pt x="329703" y="444398"/>
                  </a:lnTo>
                  <a:lnTo>
                    <a:pt x="315282" y="448324"/>
                  </a:lnTo>
                  <a:lnTo>
                    <a:pt x="297548" y="451586"/>
                  </a:lnTo>
                  <a:lnTo>
                    <a:pt x="295021" y="453694"/>
                  </a:lnTo>
                  <a:lnTo>
                    <a:pt x="271627" y="521347"/>
                  </a:lnTo>
                  <a:lnTo>
                    <a:pt x="264045" y="521512"/>
                  </a:lnTo>
                  <a:lnTo>
                    <a:pt x="248043" y="520280"/>
                  </a:lnTo>
                  <a:lnTo>
                    <a:pt x="232130" y="450100"/>
                  </a:lnTo>
                  <a:lnTo>
                    <a:pt x="227698" y="447319"/>
                  </a:lnTo>
                  <a:lnTo>
                    <a:pt x="218833" y="449325"/>
                  </a:lnTo>
                  <a:lnTo>
                    <a:pt x="216052" y="453745"/>
                  </a:lnTo>
                  <a:lnTo>
                    <a:pt x="234048" y="533120"/>
                  </a:lnTo>
                  <a:lnTo>
                    <a:pt x="236905" y="535673"/>
                  </a:lnTo>
                  <a:lnTo>
                    <a:pt x="255846" y="537387"/>
                  </a:lnTo>
                  <a:lnTo>
                    <a:pt x="270992" y="537832"/>
                  </a:lnTo>
                  <a:lnTo>
                    <a:pt x="281178" y="537590"/>
                  </a:lnTo>
                  <a:lnTo>
                    <a:pt x="284213" y="535381"/>
                  </a:lnTo>
                  <a:lnTo>
                    <a:pt x="307987" y="466610"/>
                  </a:lnTo>
                  <a:lnTo>
                    <a:pt x="321401" y="463804"/>
                  </a:lnTo>
                  <a:lnTo>
                    <a:pt x="334589" y="460135"/>
                  </a:lnTo>
                  <a:lnTo>
                    <a:pt x="347522" y="455611"/>
                  </a:lnTo>
                  <a:lnTo>
                    <a:pt x="360172" y="450240"/>
                  </a:lnTo>
                  <a:lnTo>
                    <a:pt x="416420" y="492950"/>
                  </a:lnTo>
                  <a:lnTo>
                    <a:pt x="456653" y="464261"/>
                  </a:lnTo>
                  <a:lnTo>
                    <a:pt x="457504" y="460692"/>
                  </a:lnTo>
                  <a:lnTo>
                    <a:pt x="432549" y="395389"/>
                  </a:lnTo>
                  <a:lnTo>
                    <a:pt x="440975" y="384880"/>
                  </a:lnTo>
                  <a:lnTo>
                    <a:pt x="448713" y="373868"/>
                  </a:lnTo>
                  <a:lnTo>
                    <a:pt x="455741" y="362381"/>
                  </a:lnTo>
                  <a:lnTo>
                    <a:pt x="462038" y="350443"/>
                  </a:lnTo>
                  <a:lnTo>
                    <a:pt x="527558" y="347256"/>
                  </a:lnTo>
                  <a:lnTo>
                    <a:pt x="538509" y="310241"/>
                  </a:lnTo>
                  <a:lnTo>
                    <a:pt x="540410" y="296367"/>
                  </a:lnTo>
                  <a:lnTo>
                    <a:pt x="538759" y="293115"/>
                  </a:lnTo>
                  <a:lnTo>
                    <a:pt x="483501" y="262381"/>
                  </a:lnTo>
                  <a:lnTo>
                    <a:pt x="483191" y="244654"/>
                  </a:lnTo>
                  <a:lnTo>
                    <a:pt x="482074" y="232092"/>
                  </a:lnTo>
                  <a:lnTo>
                    <a:pt x="480216" y="219616"/>
                  </a:lnTo>
                  <a:lnTo>
                    <a:pt x="477621" y="207263"/>
                  </a:lnTo>
                  <a:lnTo>
                    <a:pt x="520903" y="167220"/>
                  </a:lnTo>
                  <a:lnTo>
                    <a:pt x="505072" y="130124"/>
                  </a:lnTo>
                  <a:lnTo>
                    <a:pt x="493915" y="116077"/>
                  </a:lnTo>
                  <a:lnTo>
                    <a:pt x="438772" y="126745"/>
                  </a:lnTo>
                  <a:lnTo>
                    <a:pt x="429313" y="115437"/>
                  </a:lnTo>
                  <a:lnTo>
                    <a:pt x="419111" y="104825"/>
                  </a:lnTo>
                  <a:lnTo>
                    <a:pt x="408191" y="94938"/>
                  </a:lnTo>
                  <a:lnTo>
                    <a:pt x="396582" y="85801"/>
                  </a:lnTo>
                  <a:lnTo>
                    <a:pt x="403326" y="32524"/>
                  </a:lnTo>
                  <a:lnTo>
                    <a:pt x="367114" y="13309"/>
                  </a:lnTo>
                  <a:lnTo>
                    <a:pt x="352920" y="8356"/>
                  </a:lnTo>
                  <a:lnTo>
                    <a:pt x="349351" y="9410"/>
                  </a:lnTo>
                  <a:lnTo>
                    <a:pt x="316661" y="49644"/>
                  </a:lnTo>
                  <a:lnTo>
                    <a:pt x="301234" y="46856"/>
                  </a:lnTo>
                  <a:lnTo>
                    <a:pt x="285661" y="45213"/>
                  </a:lnTo>
                  <a:lnTo>
                    <a:pt x="270030" y="44706"/>
                  </a:lnTo>
                  <a:lnTo>
                    <a:pt x="254431" y="45326"/>
                  </a:lnTo>
                  <a:lnTo>
                    <a:pt x="226174" y="1447"/>
                  </a:lnTo>
                  <a:lnTo>
                    <a:pt x="222808" y="0"/>
                  </a:lnTo>
                  <a:close/>
                </a:path>
              </a:pathLst>
            </a:custGeom>
            <a:solidFill>
              <a:srgbClr val="FFFFFF"/>
            </a:solidFill>
          </p:spPr>
          <p:txBody>
            <a:bodyPr wrap="square" lIns="0" tIns="0" rIns="0" bIns="0" rtlCol="0"/>
            <a:lstStyle/>
            <a:p>
              <a:endParaRPr/>
            </a:p>
          </p:txBody>
        </p:sp>
        <p:pic>
          <p:nvPicPr>
            <p:cNvPr id="38" name="object 38"/>
            <p:cNvPicPr/>
            <p:nvPr/>
          </p:nvPicPr>
          <p:blipFill>
            <a:blip r:embed="rId6" cstate="print"/>
            <a:stretch>
              <a:fillRect/>
            </a:stretch>
          </p:blipFill>
          <p:spPr>
            <a:xfrm>
              <a:off x="3656834" y="6226313"/>
              <a:ext cx="64135" cy="216560"/>
            </a:xfrm>
            <a:prstGeom prst="rect">
              <a:avLst/>
            </a:prstGeom>
          </p:spPr>
        </p:pic>
        <p:pic>
          <p:nvPicPr>
            <p:cNvPr id="39" name="object 39"/>
            <p:cNvPicPr/>
            <p:nvPr/>
          </p:nvPicPr>
          <p:blipFill>
            <a:blip r:embed="rId7" cstate="print"/>
            <a:stretch>
              <a:fillRect/>
            </a:stretch>
          </p:blipFill>
          <p:spPr>
            <a:xfrm>
              <a:off x="3788235" y="6309301"/>
              <a:ext cx="147891" cy="166331"/>
            </a:xfrm>
            <a:prstGeom prst="rect">
              <a:avLst/>
            </a:prstGeom>
          </p:spPr>
        </p:pic>
        <p:sp>
          <p:nvSpPr>
            <p:cNvPr id="40" name="object 40"/>
            <p:cNvSpPr/>
            <p:nvPr/>
          </p:nvSpPr>
          <p:spPr>
            <a:xfrm>
              <a:off x="3690086" y="6167767"/>
              <a:ext cx="236220" cy="358775"/>
            </a:xfrm>
            <a:custGeom>
              <a:avLst/>
              <a:gdLst/>
              <a:ahLst/>
              <a:cxnLst/>
              <a:rect l="l" t="t" r="r" b="b"/>
              <a:pathLst>
                <a:path w="236220" h="358775">
                  <a:moveTo>
                    <a:pt x="221627" y="89204"/>
                  </a:moveTo>
                  <a:lnTo>
                    <a:pt x="194144" y="59588"/>
                  </a:lnTo>
                  <a:lnTo>
                    <a:pt x="180695" y="49885"/>
                  </a:lnTo>
                  <a:lnTo>
                    <a:pt x="175577" y="50888"/>
                  </a:lnTo>
                  <a:lnTo>
                    <a:pt x="170484" y="58420"/>
                  </a:lnTo>
                  <a:lnTo>
                    <a:pt x="171475" y="63538"/>
                  </a:lnTo>
                  <a:lnTo>
                    <a:pt x="175247" y="66078"/>
                  </a:lnTo>
                  <a:lnTo>
                    <a:pt x="183781" y="72402"/>
                  </a:lnTo>
                  <a:lnTo>
                    <a:pt x="191706" y="79387"/>
                  </a:lnTo>
                  <a:lnTo>
                    <a:pt x="199009" y="87033"/>
                  </a:lnTo>
                  <a:lnTo>
                    <a:pt x="205663" y="95313"/>
                  </a:lnTo>
                  <a:lnTo>
                    <a:pt x="207276" y="97510"/>
                  </a:lnTo>
                  <a:lnTo>
                    <a:pt x="209778" y="98666"/>
                  </a:lnTo>
                  <a:lnTo>
                    <a:pt x="212305" y="98666"/>
                  </a:lnTo>
                  <a:lnTo>
                    <a:pt x="213995" y="98666"/>
                  </a:lnTo>
                  <a:lnTo>
                    <a:pt x="215709" y="98145"/>
                  </a:lnTo>
                  <a:lnTo>
                    <a:pt x="220853" y="94373"/>
                  </a:lnTo>
                  <a:lnTo>
                    <a:pt x="221627" y="89204"/>
                  </a:lnTo>
                  <a:close/>
                </a:path>
                <a:path w="236220" h="358775">
                  <a:moveTo>
                    <a:pt x="235686" y="119380"/>
                  </a:moveTo>
                  <a:lnTo>
                    <a:pt x="233070" y="113499"/>
                  </a:lnTo>
                  <a:lnTo>
                    <a:pt x="230174" y="111582"/>
                  </a:lnTo>
                  <a:lnTo>
                    <a:pt x="134239" y="110490"/>
                  </a:lnTo>
                  <a:lnTo>
                    <a:pt x="183997" y="9334"/>
                  </a:lnTo>
                  <a:lnTo>
                    <a:pt x="183845" y="6311"/>
                  </a:lnTo>
                  <a:lnTo>
                    <a:pt x="180835" y="1473"/>
                  </a:lnTo>
                  <a:lnTo>
                    <a:pt x="178193" y="0"/>
                  </a:lnTo>
                  <a:lnTo>
                    <a:pt x="83616" y="0"/>
                  </a:lnTo>
                  <a:lnTo>
                    <a:pt x="79933" y="3695"/>
                  </a:lnTo>
                  <a:lnTo>
                    <a:pt x="79933" y="12801"/>
                  </a:lnTo>
                  <a:lnTo>
                    <a:pt x="83616" y="16484"/>
                  </a:lnTo>
                  <a:lnTo>
                    <a:pt x="162115" y="16484"/>
                  </a:lnTo>
                  <a:lnTo>
                    <a:pt x="112445" y="117487"/>
                  </a:lnTo>
                  <a:lnTo>
                    <a:pt x="112585" y="120484"/>
                  </a:lnTo>
                  <a:lnTo>
                    <a:pt x="115544" y="125310"/>
                  </a:lnTo>
                  <a:lnTo>
                    <a:pt x="118160" y="126784"/>
                  </a:lnTo>
                  <a:lnTo>
                    <a:pt x="208788" y="127825"/>
                  </a:lnTo>
                  <a:lnTo>
                    <a:pt x="44704" y="314109"/>
                  </a:lnTo>
                  <a:lnTo>
                    <a:pt x="90297" y="179463"/>
                  </a:lnTo>
                  <a:lnTo>
                    <a:pt x="89877" y="176682"/>
                  </a:lnTo>
                  <a:lnTo>
                    <a:pt x="86791" y="172364"/>
                  </a:lnTo>
                  <a:lnTo>
                    <a:pt x="84289" y="171094"/>
                  </a:lnTo>
                  <a:lnTo>
                    <a:pt x="20688" y="171107"/>
                  </a:lnTo>
                  <a:lnTo>
                    <a:pt x="71666" y="39243"/>
                  </a:lnTo>
                  <a:lnTo>
                    <a:pt x="69545" y="34467"/>
                  </a:lnTo>
                  <a:lnTo>
                    <a:pt x="61087" y="31178"/>
                  </a:lnTo>
                  <a:lnTo>
                    <a:pt x="56286" y="33299"/>
                  </a:lnTo>
                  <a:lnTo>
                    <a:pt x="0" y="178917"/>
                  </a:lnTo>
                  <a:lnTo>
                    <a:pt x="342" y="181762"/>
                  </a:lnTo>
                  <a:lnTo>
                    <a:pt x="3416" y="186245"/>
                  </a:lnTo>
                  <a:lnTo>
                    <a:pt x="5956" y="187591"/>
                  </a:lnTo>
                  <a:lnTo>
                    <a:pt x="70142" y="187566"/>
                  </a:lnTo>
                  <a:lnTo>
                    <a:pt x="14655" y="351485"/>
                  </a:lnTo>
                  <a:lnTo>
                    <a:pt x="16192" y="355574"/>
                  </a:lnTo>
                  <a:lnTo>
                    <a:pt x="20878" y="358279"/>
                  </a:lnTo>
                  <a:lnTo>
                    <a:pt x="22301" y="358648"/>
                  </a:lnTo>
                  <a:lnTo>
                    <a:pt x="23710" y="358648"/>
                  </a:lnTo>
                  <a:lnTo>
                    <a:pt x="26022" y="358648"/>
                  </a:lnTo>
                  <a:lnTo>
                    <a:pt x="28282" y="357682"/>
                  </a:lnTo>
                  <a:lnTo>
                    <a:pt x="235165" y="122809"/>
                  </a:lnTo>
                  <a:lnTo>
                    <a:pt x="235686" y="119380"/>
                  </a:lnTo>
                  <a:close/>
                </a:path>
              </a:pathLst>
            </a:custGeom>
            <a:solidFill>
              <a:srgbClr val="FFFFFF"/>
            </a:solidFill>
          </p:spPr>
          <p:txBody>
            <a:bodyPr wrap="square" lIns="0" tIns="0" rIns="0" bIns="0" rtlCol="0"/>
            <a:lstStyle/>
            <a:p>
              <a:endParaRPr/>
            </a:p>
          </p:txBody>
        </p:sp>
      </p:grpSp>
      <p:sp>
        <p:nvSpPr>
          <p:cNvPr id="41" name="object 4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0" dirty="0"/>
              <a:t>The</a:t>
            </a:r>
            <a:r>
              <a:rPr spc="-130" dirty="0"/>
              <a:t> basic </a:t>
            </a:r>
            <a:r>
              <a:rPr spc="-75" dirty="0"/>
              <a:t>risks/uncertainties</a:t>
            </a:r>
            <a:r>
              <a:rPr spc="-130" dirty="0"/>
              <a:t> </a:t>
            </a:r>
            <a:r>
              <a:rPr spc="-20" dirty="0"/>
              <a:t>for</a:t>
            </a:r>
            <a:r>
              <a:rPr spc="-125" dirty="0"/>
              <a:t> </a:t>
            </a:r>
            <a:r>
              <a:rPr dirty="0"/>
              <a:t>the</a:t>
            </a:r>
            <a:r>
              <a:rPr spc="-130" dirty="0"/>
              <a:t> </a:t>
            </a:r>
            <a:r>
              <a:rPr spc="-25" dirty="0"/>
              <a:t>agrifood</a:t>
            </a:r>
            <a:r>
              <a:rPr spc="-130" dirty="0"/>
              <a:t> </a:t>
            </a:r>
            <a:r>
              <a:rPr spc="-45" dirty="0"/>
              <a:t>systems</a:t>
            </a:r>
          </a:p>
        </p:txBody>
      </p:sp>
      <p:sp>
        <p:nvSpPr>
          <p:cNvPr id="42" name="object 42"/>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43" name="object 43"/>
          <p:cNvGrpSpPr/>
          <p:nvPr/>
        </p:nvGrpSpPr>
        <p:grpSpPr>
          <a:xfrm>
            <a:off x="16506578" y="592201"/>
            <a:ext cx="1343660" cy="457200"/>
            <a:chOff x="16506578" y="518779"/>
            <a:chExt cx="1343660" cy="457200"/>
          </a:xfrm>
        </p:grpSpPr>
        <p:sp>
          <p:nvSpPr>
            <p:cNvPr id="44" name="object 44"/>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45" name="object 45"/>
            <p:cNvPicPr/>
            <p:nvPr/>
          </p:nvPicPr>
          <p:blipFill>
            <a:blip r:embed="rId8" cstate="print"/>
            <a:stretch>
              <a:fillRect/>
            </a:stretch>
          </p:blipFill>
          <p:spPr>
            <a:xfrm>
              <a:off x="16944092" y="518779"/>
              <a:ext cx="354710" cy="359918"/>
            </a:xfrm>
            <a:prstGeom prst="rect">
              <a:avLst/>
            </a:prstGeom>
          </p:spPr>
        </p:pic>
        <p:sp>
          <p:nvSpPr>
            <p:cNvPr id="46" name="object 46"/>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47" name="object 47"/>
            <p:cNvPicPr/>
            <p:nvPr/>
          </p:nvPicPr>
          <p:blipFill>
            <a:blip r:embed="rId8" cstate="print"/>
            <a:stretch>
              <a:fillRect/>
            </a:stretch>
          </p:blipFill>
          <p:spPr>
            <a:xfrm>
              <a:off x="16944092" y="518779"/>
              <a:ext cx="354710" cy="359918"/>
            </a:xfrm>
            <a:prstGeom prst="rect">
              <a:avLst/>
            </a:prstGeom>
          </p:spPr>
        </p:pic>
        <p:pic>
          <p:nvPicPr>
            <p:cNvPr id="48" name="object 48"/>
            <p:cNvPicPr/>
            <p:nvPr/>
          </p:nvPicPr>
          <p:blipFill>
            <a:blip r:embed="rId9" cstate="print"/>
            <a:stretch>
              <a:fillRect/>
            </a:stretch>
          </p:blipFill>
          <p:spPr>
            <a:xfrm>
              <a:off x="17290427" y="518782"/>
              <a:ext cx="559549" cy="456945"/>
            </a:xfrm>
            <a:prstGeom prst="rect">
              <a:avLst/>
            </a:prstGeom>
          </p:spPr>
        </p:pic>
      </p:grpSp>
      <p:grpSp>
        <p:nvGrpSpPr>
          <p:cNvPr id="49" name="object 49"/>
          <p:cNvGrpSpPr/>
          <p:nvPr/>
        </p:nvGrpSpPr>
        <p:grpSpPr>
          <a:xfrm>
            <a:off x="16727177" y="1139190"/>
            <a:ext cx="902335" cy="222885"/>
            <a:chOff x="16727177" y="1065768"/>
            <a:chExt cx="902335" cy="222885"/>
          </a:xfrm>
        </p:grpSpPr>
        <p:pic>
          <p:nvPicPr>
            <p:cNvPr id="50" name="object 50"/>
            <p:cNvPicPr/>
            <p:nvPr/>
          </p:nvPicPr>
          <p:blipFill>
            <a:blip r:embed="rId10" cstate="print"/>
            <a:stretch>
              <a:fillRect/>
            </a:stretch>
          </p:blipFill>
          <p:spPr>
            <a:xfrm>
              <a:off x="16727177" y="1065768"/>
              <a:ext cx="183005" cy="180975"/>
            </a:xfrm>
            <a:prstGeom prst="rect">
              <a:avLst/>
            </a:prstGeom>
          </p:spPr>
        </p:pic>
        <p:pic>
          <p:nvPicPr>
            <p:cNvPr id="51" name="object 51"/>
            <p:cNvPicPr/>
            <p:nvPr/>
          </p:nvPicPr>
          <p:blipFill>
            <a:blip r:embed="rId11" cstate="print"/>
            <a:stretch>
              <a:fillRect/>
            </a:stretch>
          </p:blipFill>
          <p:spPr>
            <a:xfrm>
              <a:off x="16933171" y="1114917"/>
              <a:ext cx="73405" cy="131825"/>
            </a:xfrm>
            <a:prstGeom prst="rect">
              <a:avLst/>
            </a:prstGeom>
          </p:spPr>
        </p:pic>
        <p:pic>
          <p:nvPicPr>
            <p:cNvPr id="52" name="object 52"/>
            <p:cNvPicPr/>
            <p:nvPr/>
          </p:nvPicPr>
          <p:blipFill>
            <a:blip r:embed="rId12" cstate="print"/>
            <a:stretch>
              <a:fillRect/>
            </a:stretch>
          </p:blipFill>
          <p:spPr>
            <a:xfrm>
              <a:off x="17029564" y="1073261"/>
              <a:ext cx="199898" cy="175895"/>
            </a:xfrm>
            <a:prstGeom prst="rect">
              <a:avLst/>
            </a:prstGeom>
          </p:spPr>
        </p:pic>
        <p:pic>
          <p:nvPicPr>
            <p:cNvPr id="53" name="object 53"/>
            <p:cNvPicPr/>
            <p:nvPr/>
          </p:nvPicPr>
          <p:blipFill>
            <a:blip r:embed="rId13" cstate="print"/>
            <a:stretch>
              <a:fillRect/>
            </a:stretch>
          </p:blipFill>
          <p:spPr>
            <a:xfrm>
              <a:off x="17249909" y="1114917"/>
              <a:ext cx="220091" cy="134239"/>
            </a:xfrm>
            <a:prstGeom prst="rect">
              <a:avLst/>
            </a:prstGeom>
          </p:spPr>
        </p:pic>
        <p:pic>
          <p:nvPicPr>
            <p:cNvPr id="54" name="object 54"/>
            <p:cNvPicPr/>
            <p:nvPr/>
          </p:nvPicPr>
          <p:blipFill>
            <a:blip r:embed="rId14" cstate="print"/>
            <a:stretch>
              <a:fillRect/>
            </a:stretch>
          </p:blipFill>
          <p:spPr>
            <a:xfrm>
              <a:off x="17490574" y="1114917"/>
              <a:ext cx="138557" cy="173481"/>
            </a:xfrm>
            <a:prstGeom prst="rect">
              <a:avLst/>
            </a:prstGeom>
          </p:spPr>
        </p:pic>
      </p:grpSp>
      <p:sp>
        <p:nvSpPr>
          <p:cNvPr id="55" name="object 55"/>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sp>
        <p:nvSpPr>
          <p:cNvPr id="56" name="object 56"/>
          <p:cNvSpPr txBox="1"/>
          <p:nvPr/>
        </p:nvSpPr>
        <p:spPr>
          <a:xfrm>
            <a:off x="14048872" y="10072635"/>
            <a:ext cx="3811270" cy="356870"/>
          </a:xfrm>
          <a:prstGeom prst="rect">
            <a:avLst/>
          </a:prstGeom>
        </p:spPr>
        <p:txBody>
          <a:bodyPr vert="horz" wrap="square" lIns="0" tIns="22860" rIns="0" bIns="0" rtlCol="0">
            <a:spAutoFit/>
          </a:bodyPr>
          <a:lstStyle/>
          <a:p>
            <a:pPr marL="12700">
              <a:lnSpc>
                <a:spcPct val="100000"/>
              </a:lnSpc>
              <a:spcBef>
                <a:spcPts val="180"/>
              </a:spcBef>
            </a:pPr>
            <a:r>
              <a:rPr sz="2000" spc="-180" dirty="0">
                <a:solidFill>
                  <a:srgbClr val="5D6162"/>
                </a:solidFill>
                <a:latin typeface="Verdana"/>
                <a:cs typeface="Verdana"/>
              </a:rPr>
              <a:t>PRESENTAT</a:t>
            </a:r>
            <a:r>
              <a:rPr sz="2000" spc="-85" dirty="0">
                <a:solidFill>
                  <a:srgbClr val="5D6162"/>
                </a:solidFill>
                <a:latin typeface="Verdana"/>
                <a:cs typeface="Verdana"/>
              </a:rPr>
              <a:t> </a:t>
            </a:r>
            <a:r>
              <a:rPr sz="2000" spc="-235" dirty="0">
                <a:solidFill>
                  <a:srgbClr val="5D6162"/>
                </a:solidFill>
                <a:latin typeface="Verdana"/>
                <a:cs typeface="Verdana"/>
              </a:rPr>
              <a:t>ON</a:t>
            </a:r>
            <a:r>
              <a:rPr sz="2000" spc="-185" dirty="0">
                <a:solidFill>
                  <a:srgbClr val="5D6162"/>
                </a:solidFill>
                <a:latin typeface="Verdana"/>
                <a:cs typeface="Verdana"/>
              </a:rPr>
              <a:t> </a:t>
            </a:r>
            <a:r>
              <a:rPr sz="2000" spc="-170" dirty="0">
                <a:solidFill>
                  <a:srgbClr val="5D6162"/>
                </a:solidFill>
                <a:latin typeface="Verdana"/>
                <a:cs typeface="Verdana"/>
              </a:rPr>
              <a:t>WARSAW</a:t>
            </a:r>
            <a:r>
              <a:rPr sz="2000" spc="-190" dirty="0">
                <a:solidFill>
                  <a:srgbClr val="5D6162"/>
                </a:solidFill>
                <a:latin typeface="Verdana"/>
                <a:cs typeface="Verdana"/>
              </a:rPr>
              <a:t> </a:t>
            </a:r>
            <a:r>
              <a:rPr sz="2000" spc="-20" dirty="0">
                <a:solidFill>
                  <a:srgbClr val="5D6162"/>
                </a:solidFill>
                <a:latin typeface="Verdana"/>
                <a:cs typeface="Verdana"/>
              </a:rPr>
              <a:t>SMALL</a:t>
            </a:r>
            <a:endParaRPr sz="2000">
              <a:latin typeface="Verdana"/>
              <a:cs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081D-F2E7-E8ED-192F-0B8217A44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6B2FB-D9A0-9DBA-B10C-D7582C0FED63}"/>
              </a:ext>
            </a:extLst>
          </p:cNvPr>
          <p:cNvSpPr>
            <a:spLocks noGrp="1"/>
          </p:cNvSpPr>
          <p:nvPr>
            <p:ph type="title"/>
          </p:nvPr>
        </p:nvSpPr>
        <p:spPr>
          <a:xfrm>
            <a:off x="3573094" y="4356794"/>
            <a:ext cx="12056213" cy="20877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a:r>
              <a:rPr lang="en-US" sz="6115" b="1" dirty="0">
                <a:latin typeface="+mn-lt"/>
              </a:rPr>
              <a:t>MAKE OUR AGRIFOOD SYSTEM MORE RESILIENT</a:t>
            </a:r>
          </a:p>
        </p:txBody>
      </p:sp>
      <p:grpSp>
        <p:nvGrpSpPr>
          <p:cNvPr id="6" name="object 29">
            <a:extLst>
              <a:ext uri="{FF2B5EF4-FFF2-40B4-BE49-F238E27FC236}">
                <a16:creationId xmlns:a16="http://schemas.microsoft.com/office/drawing/2014/main" id="{F3B0D232-58AF-888E-59D8-361D50FC4516}"/>
              </a:ext>
            </a:extLst>
          </p:cNvPr>
          <p:cNvGrpSpPr/>
          <p:nvPr/>
        </p:nvGrpSpPr>
        <p:grpSpPr>
          <a:xfrm>
            <a:off x="16506578" y="523875"/>
            <a:ext cx="1343660" cy="457200"/>
            <a:chOff x="16506578" y="518779"/>
            <a:chExt cx="1343660" cy="457200"/>
          </a:xfrm>
        </p:grpSpPr>
        <p:sp>
          <p:nvSpPr>
            <p:cNvPr id="7" name="object 30">
              <a:extLst>
                <a:ext uri="{FF2B5EF4-FFF2-40B4-BE49-F238E27FC236}">
                  <a16:creationId xmlns:a16="http://schemas.microsoft.com/office/drawing/2014/main" id="{EE74D27F-13FF-B185-295D-75765232FEFD}"/>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1">
              <a:extLst>
                <a:ext uri="{FF2B5EF4-FFF2-40B4-BE49-F238E27FC236}">
                  <a16:creationId xmlns:a16="http://schemas.microsoft.com/office/drawing/2014/main" id="{E7BBDE27-42F6-DEF1-5BC6-FFD7A49B72F7}"/>
                </a:ext>
              </a:extLst>
            </p:cNvPr>
            <p:cNvPicPr/>
            <p:nvPr/>
          </p:nvPicPr>
          <p:blipFill>
            <a:blip r:embed="rId2" cstate="print"/>
            <a:stretch>
              <a:fillRect/>
            </a:stretch>
          </p:blipFill>
          <p:spPr>
            <a:xfrm>
              <a:off x="16944092" y="518779"/>
              <a:ext cx="354710" cy="359918"/>
            </a:xfrm>
            <a:prstGeom prst="rect">
              <a:avLst/>
            </a:prstGeom>
          </p:spPr>
        </p:pic>
        <p:sp>
          <p:nvSpPr>
            <p:cNvPr id="9" name="object 32">
              <a:extLst>
                <a:ext uri="{FF2B5EF4-FFF2-40B4-BE49-F238E27FC236}">
                  <a16:creationId xmlns:a16="http://schemas.microsoft.com/office/drawing/2014/main" id="{FD358F36-1867-5B9B-8860-E51CF46D05B7}"/>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33">
              <a:extLst>
                <a:ext uri="{FF2B5EF4-FFF2-40B4-BE49-F238E27FC236}">
                  <a16:creationId xmlns:a16="http://schemas.microsoft.com/office/drawing/2014/main" id="{8095708C-9FEF-E9CE-2289-89AA68544B58}"/>
                </a:ext>
              </a:extLst>
            </p:cNvPr>
            <p:cNvPicPr/>
            <p:nvPr/>
          </p:nvPicPr>
          <p:blipFill>
            <a:blip r:embed="rId2" cstate="print"/>
            <a:stretch>
              <a:fillRect/>
            </a:stretch>
          </p:blipFill>
          <p:spPr>
            <a:xfrm>
              <a:off x="16944092" y="518779"/>
              <a:ext cx="354710" cy="359918"/>
            </a:xfrm>
            <a:prstGeom prst="rect">
              <a:avLst/>
            </a:prstGeom>
          </p:spPr>
        </p:pic>
        <p:pic>
          <p:nvPicPr>
            <p:cNvPr id="11" name="object 34">
              <a:extLst>
                <a:ext uri="{FF2B5EF4-FFF2-40B4-BE49-F238E27FC236}">
                  <a16:creationId xmlns:a16="http://schemas.microsoft.com/office/drawing/2014/main" id="{37FC0A36-627B-8AE1-3E9E-B53AD20D9B47}"/>
                </a:ext>
              </a:extLst>
            </p:cNvPr>
            <p:cNvPicPr/>
            <p:nvPr/>
          </p:nvPicPr>
          <p:blipFill>
            <a:blip r:embed="rId3" cstate="print"/>
            <a:stretch>
              <a:fillRect/>
            </a:stretch>
          </p:blipFill>
          <p:spPr>
            <a:xfrm>
              <a:off x="17290427" y="518782"/>
              <a:ext cx="559549" cy="456945"/>
            </a:xfrm>
            <a:prstGeom prst="rect">
              <a:avLst/>
            </a:prstGeom>
          </p:spPr>
        </p:pic>
      </p:grpSp>
      <p:grpSp>
        <p:nvGrpSpPr>
          <p:cNvPr id="12" name="object 35">
            <a:extLst>
              <a:ext uri="{FF2B5EF4-FFF2-40B4-BE49-F238E27FC236}">
                <a16:creationId xmlns:a16="http://schemas.microsoft.com/office/drawing/2014/main" id="{B0A62597-963E-1618-9C99-C42706B471DE}"/>
              </a:ext>
            </a:extLst>
          </p:cNvPr>
          <p:cNvGrpSpPr/>
          <p:nvPr/>
        </p:nvGrpSpPr>
        <p:grpSpPr>
          <a:xfrm>
            <a:off x="16727177" y="1065768"/>
            <a:ext cx="902335" cy="222885"/>
            <a:chOff x="16727177" y="1065768"/>
            <a:chExt cx="902335" cy="222885"/>
          </a:xfrm>
        </p:grpSpPr>
        <p:pic>
          <p:nvPicPr>
            <p:cNvPr id="13" name="object 36">
              <a:extLst>
                <a:ext uri="{FF2B5EF4-FFF2-40B4-BE49-F238E27FC236}">
                  <a16:creationId xmlns:a16="http://schemas.microsoft.com/office/drawing/2014/main" id="{BC41C29A-3763-67AD-CDF7-C144A0B61601}"/>
                </a:ext>
              </a:extLst>
            </p:cNvPr>
            <p:cNvPicPr/>
            <p:nvPr/>
          </p:nvPicPr>
          <p:blipFill>
            <a:blip r:embed="rId4" cstate="print"/>
            <a:stretch>
              <a:fillRect/>
            </a:stretch>
          </p:blipFill>
          <p:spPr>
            <a:xfrm>
              <a:off x="16727177" y="1065768"/>
              <a:ext cx="183005" cy="180975"/>
            </a:xfrm>
            <a:prstGeom prst="rect">
              <a:avLst/>
            </a:prstGeom>
          </p:spPr>
        </p:pic>
        <p:pic>
          <p:nvPicPr>
            <p:cNvPr id="14" name="object 37">
              <a:extLst>
                <a:ext uri="{FF2B5EF4-FFF2-40B4-BE49-F238E27FC236}">
                  <a16:creationId xmlns:a16="http://schemas.microsoft.com/office/drawing/2014/main" id="{50AA2379-4FC9-46F0-DBF0-54CE246D94E9}"/>
                </a:ext>
              </a:extLst>
            </p:cNvPr>
            <p:cNvPicPr/>
            <p:nvPr/>
          </p:nvPicPr>
          <p:blipFill>
            <a:blip r:embed="rId5" cstate="print"/>
            <a:stretch>
              <a:fillRect/>
            </a:stretch>
          </p:blipFill>
          <p:spPr>
            <a:xfrm>
              <a:off x="16933171" y="1114917"/>
              <a:ext cx="73405" cy="131825"/>
            </a:xfrm>
            <a:prstGeom prst="rect">
              <a:avLst/>
            </a:prstGeom>
          </p:spPr>
        </p:pic>
        <p:pic>
          <p:nvPicPr>
            <p:cNvPr id="15" name="object 38">
              <a:extLst>
                <a:ext uri="{FF2B5EF4-FFF2-40B4-BE49-F238E27FC236}">
                  <a16:creationId xmlns:a16="http://schemas.microsoft.com/office/drawing/2014/main" id="{43169DC5-9FBF-56F8-09F2-C4DFA8EA61B5}"/>
                </a:ext>
              </a:extLst>
            </p:cNvPr>
            <p:cNvPicPr/>
            <p:nvPr/>
          </p:nvPicPr>
          <p:blipFill>
            <a:blip r:embed="rId6" cstate="print"/>
            <a:stretch>
              <a:fillRect/>
            </a:stretch>
          </p:blipFill>
          <p:spPr>
            <a:xfrm>
              <a:off x="17029564" y="1073261"/>
              <a:ext cx="199898" cy="175895"/>
            </a:xfrm>
            <a:prstGeom prst="rect">
              <a:avLst/>
            </a:prstGeom>
          </p:spPr>
        </p:pic>
        <p:pic>
          <p:nvPicPr>
            <p:cNvPr id="16" name="object 39">
              <a:extLst>
                <a:ext uri="{FF2B5EF4-FFF2-40B4-BE49-F238E27FC236}">
                  <a16:creationId xmlns:a16="http://schemas.microsoft.com/office/drawing/2014/main" id="{4E636DFF-8960-123F-F493-7B4FD11C708C}"/>
                </a:ext>
              </a:extLst>
            </p:cNvPr>
            <p:cNvPicPr/>
            <p:nvPr/>
          </p:nvPicPr>
          <p:blipFill>
            <a:blip r:embed="rId7" cstate="print"/>
            <a:stretch>
              <a:fillRect/>
            </a:stretch>
          </p:blipFill>
          <p:spPr>
            <a:xfrm>
              <a:off x="17249909" y="1114917"/>
              <a:ext cx="220091" cy="134239"/>
            </a:xfrm>
            <a:prstGeom prst="rect">
              <a:avLst/>
            </a:prstGeom>
          </p:spPr>
        </p:pic>
        <p:pic>
          <p:nvPicPr>
            <p:cNvPr id="17" name="object 40">
              <a:extLst>
                <a:ext uri="{FF2B5EF4-FFF2-40B4-BE49-F238E27FC236}">
                  <a16:creationId xmlns:a16="http://schemas.microsoft.com/office/drawing/2014/main" id="{739EC441-0B14-FBA6-6DFD-B49501B92C40}"/>
                </a:ext>
              </a:extLst>
            </p:cNvPr>
            <p:cNvPicPr/>
            <p:nvPr/>
          </p:nvPicPr>
          <p:blipFill>
            <a:blip r:embed="rId8"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140374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0" dirty="0"/>
              <a:t>The</a:t>
            </a:r>
            <a:r>
              <a:rPr spc="-80" dirty="0"/>
              <a:t> </a:t>
            </a:r>
            <a:r>
              <a:rPr spc="-110" dirty="0"/>
              <a:t>resilience</a:t>
            </a:r>
            <a:r>
              <a:rPr spc="-80" dirty="0"/>
              <a:t> </a:t>
            </a:r>
            <a:r>
              <a:rPr spc="-10" dirty="0"/>
              <a:t>timeline</a:t>
            </a:r>
          </a:p>
        </p:txBody>
      </p:sp>
      <p:sp>
        <p:nvSpPr>
          <p:cNvPr id="20" name="object 20"/>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21" name="object 21"/>
          <p:cNvGrpSpPr/>
          <p:nvPr/>
        </p:nvGrpSpPr>
        <p:grpSpPr>
          <a:xfrm>
            <a:off x="16506578" y="518779"/>
            <a:ext cx="1343660" cy="457200"/>
            <a:chOff x="16506578" y="518779"/>
            <a:chExt cx="1343660" cy="457200"/>
          </a:xfrm>
        </p:grpSpPr>
        <p:sp>
          <p:nvSpPr>
            <p:cNvPr id="22" name="object 22"/>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3" name="object 23"/>
            <p:cNvPicPr/>
            <p:nvPr/>
          </p:nvPicPr>
          <p:blipFill>
            <a:blip r:embed="rId2" cstate="print"/>
            <a:stretch>
              <a:fillRect/>
            </a:stretch>
          </p:blipFill>
          <p:spPr>
            <a:xfrm>
              <a:off x="16944092" y="518779"/>
              <a:ext cx="354710" cy="359918"/>
            </a:xfrm>
            <a:prstGeom prst="rect">
              <a:avLst/>
            </a:prstGeom>
          </p:spPr>
        </p:pic>
        <p:sp>
          <p:nvSpPr>
            <p:cNvPr id="24" name="object 24"/>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5" name="object 25"/>
            <p:cNvPicPr/>
            <p:nvPr/>
          </p:nvPicPr>
          <p:blipFill>
            <a:blip r:embed="rId2" cstate="print"/>
            <a:stretch>
              <a:fillRect/>
            </a:stretch>
          </p:blipFill>
          <p:spPr>
            <a:xfrm>
              <a:off x="16944092" y="518779"/>
              <a:ext cx="354710" cy="359918"/>
            </a:xfrm>
            <a:prstGeom prst="rect">
              <a:avLst/>
            </a:prstGeom>
          </p:spPr>
        </p:pic>
        <p:pic>
          <p:nvPicPr>
            <p:cNvPr id="26" name="object 26"/>
            <p:cNvPicPr/>
            <p:nvPr/>
          </p:nvPicPr>
          <p:blipFill>
            <a:blip r:embed="rId3" cstate="print"/>
            <a:stretch>
              <a:fillRect/>
            </a:stretch>
          </p:blipFill>
          <p:spPr>
            <a:xfrm>
              <a:off x="17290427" y="518782"/>
              <a:ext cx="559549" cy="456945"/>
            </a:xfrm>
            <a:prstGeom prst="rect">
              <a:avLst/>
            </a:prstGeom>
          </p:spPr>
        </p:pic>
      </p:grpSp>
      <p:grpSp>
        <p:nvGrpSpPr>
          <p:cNvPr id="27" name="object 27"/>
          <p:cNvGrpSpPr/>
          <p:nvPr/>
        </p:nvGrpSpPr>
        <p:grpSpPr>
          <a:xfrm>
            <a:off x="16727177" y="1065768"/>
            <a:ext cx="902335" cy="222885"/>
            <a:chOff x="16727177" y="1065768"/>
            <a:chExt cx="902335" cy="222885"/>
          </a:xfrm>
        </p:grpSpPr>
        <p:pic>
          <p:nvPicPr>
            <p:cNvPr id="28" name="object 28"/>
            <p:cNvPicPr/>
            <p:nvPr/>
          </p:nvPicPr>
          <p:blipFill>
            <a:blip r:embed="rId4" cstate="print"/>
            <a:stretch>
              <a:fillRect/>
            </a:stretch>
          </p:blipFill>
          <p:spPr>
            <a:xfrm>
              <a:off x="16727177" y="1065768"/>
              <a:ext cx="183005" cy="180975"/>
            </a:xfrm>
            <a:prstGeom prst="rect">
              <a:avLst/>
            </a:prstGeom>
          </p:spPr>
        </p:pic>
        <p:pic>
          <p:nvPicPr>
            <p:cNvPr id="29" name="object 29"/>
            <p:cNvPicPr/>
            <p:nvPr/>
          </p:nvPicPr>
          <p:blipFill>
            <a:blip r:embed="rId5" cstate="print"/>
            <a:stretch>
              <a:fillRect/>
            </a:stretch>
          </p:blipFill>
          <p:spPr>
            <a:xfrm>
              <a:off x="16933171" y="1114917"/>
              <a:ext cx="73405" cy="131825"/>
            </a:xfrm>
            <a:prstGeom prst="rect">
              <a:avLst/>
            </a:prstGeom>
          </p:spPr>
        </p:pic>
        <p:pic>
          <p:nvPicPr>
            <p:cNvPr id="30" name="object 30"/>
            <p:cNvPicPr/>
            <p:nvPr/>
          </p:nvPicPr>
          <p:blipFill>
            <a:blip r:embed="rId6" cstate="print"/>
            <a:stretch>
              <a:fillRect/>
            </a:stretch>
          </p:blipFill>
          <p:spPr>
            <a:xfrm>
              <a:off x="17029564" y="1073261"/>
              <a:ext cx="199898" cy="175895"/>
            </a:xfrm>
            <a:prstGeom prst="rect">
              <a:avLst/>
            </a:prstGeom>
          </p:spPr>
        </p:pic>
        <p:pic>
          <p:nvPicPr>
            <p:cNvPr id="31" name="object 31"/>
            <p:cNvPicPr/>
            <p:nvPr/>
          </p:nvPicPr>
          <p:blipFill>
            <a:blip r:embed="rId7" cstate="print"/>
            <a:stretch>
              <a:fillRect/>
            </a:stretch>
          </p:blipFill>
          <p:spPr>
            <a:xfrm>
              <a:off x="17249909" y="1114917"/>
              <a:ext cx="220091" cy="134239"/>
            </a:xfrm>
            <a:prstGeom prst="rect">
              <a:avLst/>
            </a:prstGeom>
          </p:spPr>
        </p:pic>
        <p:pic>
          <p:nvPicPr>
            <p:cNvPr id="32" name="object 32"/>
            <p:cNvPicPr/>
            <p:nvPr/>
          </p:nvPicPr>
          <p:blipFill>
            <a:blip r:embed="rId8" cstate="print"/>
            <a:stretch>
              <a:fillRect/>
            </a:stretch>
          </p:blipFill>
          <p:spPr>
            <a:xfrm>
              <a:off x="17490574" y="1114917"/>
              <a:ext cx="138557" cy="173481"/>
            </a:xfrm>
            <a:prstGeom prst="rect">
              <a:avLst/>
            </a:prstGeom>
          </p:spPr>
        </p:pic>
      </p:grpSp>
      <p:sp>
        <p:nvSpPr>
          <p:cNvPr id="43" name="object 43"/>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pic>
        <p:nvPicPr>
          <p:cNvPr id="2" name="Picture 1">
            <a:extLst>
              <a:ext uri="{FF2B5EF4-FFF2-40B4-BE49-F238E27FC236}">
                <a16:creationId xmlns:a16="http://schemas.microsoft.com/office/drawing/2014/main" id="{EBCEC1E2-B371-6B7C-94C3-0C0551DFD719}"/>
              </a:ext>
            </a:extLst>
          </p:cNvPr>
          <p:cNvPicPr>
            <a:picLocks noChangeAspect="1"/>
          </p:cNvPicPr>
          <p:nvPr/>
        </p:nvPicPr>
        <p:blipFill>
          <a:blip r:embed="rId9"/>
          <a:stretch>
            <a:fillRect/>
          </a:stretch>
        </p:blipFill>
        <p:spPr>
          <a:xfrm>
            <a:off x="2133600" y="1819275"/>
            <a:ext cx="15184469" cy="82447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598776" y="2597486"/>
            <a:ext cx="11670030" cy="2160270"/>
            <a:chOff x="5598776" y="2597486"/>
            <a:chExt cx="11670030" cy="2160270"/>
          </a:xfrm>
        </p:grpSpPr>
        <p:sp>
          <p:nvSpPr>
            <p:cNvPr id="3" name="object 3"/>
            <p:cNvSpPr/>
            <p:nvPr/>
          </p:nvSpPr>
          <p:spPr>
            <a:xfrm>
              <a:off x="5778773" y="2777483"/>
              <a:ext cx="11309985" cy="1800225"/>
            </a:xfrm>
            <a:custGeom>
              <a:avLst/>
              <a:gdLst/>
              <a:ahLst/>
              <a:cxnLst/>
              <a:rect l="l" t="t" r="r" b="b"/>
              <a:pathLst>
                <a:path w="11309985" h="1800225">
                  <a:moveTo>
                    <a:pt x="10409885" y="0"/>
                  </a:moveTo>
                  <a:lnTo>
                    <a:pt x="899998" y="0"/>
                  </a:lnTo>
                  <a:lnTo>
                    <a:pt x="847116" y="1527"/>
                  </a:lnTo>
                  <a:lnTo>
                    <a:pt x="795039" y="6054"/>
                  </a:lnTo>
                  <a:lnTo>
                    <a:pt x="743851" y="13497"/>
                  </a:lnTo>
                  <a:lnTo>
                    <a:pt x="693636" y="23769"/>
                  </a:lnTo>
                  <a:lnTo>
                    <a:pt x="644479" y="36788"/>
                  </a:lnTo>
                  <a:lnTo>
                    <a:pt x="596464" y="52468"/>
                  </a:lnTo>
                  <a:lnTo>
                    <a:pt x="549676" y="70726"/>
                  </a:lnTo>
                  <a:lnTo>
                    <a:pt x="504199" y="91476"/>
                  </a:lnTo>
                  <a:lnTo>
                    <a:pt x="460118" y="114635"/>
                  </a:lnTo>
                  <a:lnTo>
                    <a:pt x="417517" y="140118"/>
                  </a:lnTo>
                  <a:lnTo>
                    <a:pt x="376480" y="167840"/>
                  </a:lnTo>
                  <a:lnTo>
                    <a:pt x="337092" y="197718"/>
                  </a:lnTo>
                  <a:lnTo>
                    <a:pt x="299437" y="229666"/>
                  </a:lnTo>
                  <a:lnTo>
                    <a:pt x="263601" y="263601"/>
                  </a:lnTo>
                  <a:lnTo>
                    <a:pt x="229666" y="299437"/>
                  </a:lnTo>
                  <a:lnTo>
                    <a:pt x="197718" y="337092"/>
                  </a:lnTo>
                  <a:lnTo>
                    <a:pt x="167840" y="376480"/>
                  </a:lnTo>
                  <a:lnTo>
                    <a:pt x="140118" y="417517"/>
                  </a:lnTo>
                  <a:lnTo>
                    <a:pt x="114635" y="460118"/>
                  </a:lnTo>
                  <a:lnTo>
                    <a:pt x="91476" y="504199"/>
                  </a:lnTo>
                  <a:lnTo>
                    <a:pt x="70726" y="549676"/>
                  </a:lnTo>
                  <a:lnTo>
                    <a:pt x="52468" y="596464"/>
                  </a:lnTo>
                  <a:lnTo>
                    <a:pt x="36788" y="644479"/>
                  </a:lnTo>
                  <a:lnTo>
                    <a:pt x="23769" y="693636"/>
                  </a:lnTo>
                  <a:lnTo>
                    <a:pt x="13497" y="743851"/>
                  </a:lnTo>
                  <a:lnTo>
                    <a:pt x="6054" y="795039"/>
                  </a:lnTo>
                  <a:lnTo>
                    <a:pt x="1527" y="847116"/>
                  </a:lnTo>
                  <a:lnTo>
                    <a:pt x="0" y="899998"/>
                  </a:lnTo>
                  <a:lnTo>
                    <a:pt x="1527" y="952879"/>
                  </a:lnTo>
                  <a:lnTo>
                    <a:pt x="6054" y="1004956"/>
                  </a:lnTo>
                  <a:lnTo>
                    <a:pt x="13497" y="1056145"/>
                  </a:lnTo>
                  <a:lnTo>
                    <a:pt x="23769" y="1106359"/>
                  </a:lnTo>
                  <a:lnTo>
                    <a:pt x="36788" y="1155516"/>
                  </a:lnTo>
                  <a:lnTo>
                    <a:pt x="52468" y="1203531"/>
                  </a:lnTo>
                  <a:lnTo>
                    <a:pt x="70726" y="1250319"/>
                  </a:lnTo>
                  <a:lnTo>
                    <a:pt x="91476" y="1295796"/>
                  </a:lnTo>
                  <a:lnTo>
                    <a:pt x="114635" y="1339878"/>
                  </a:lnTo>
                  <a:lnTo>
                    <a:pt x="140118" y="1382479"/>
                  </a:lnTo>
                  <a:lnTo>
                    <a:pt x="167840" y="1423516"/>
                  </a:lnTo>
                  <a:lnTo>
                    <a:pt x="197718" y="1462904"/>
                  </a:lnTo>
                  <a:lnTo>
                    <a:pt x="229666" y="1500558"/>
                  </a:lnTo>
                  <a:lnTo>
                    <a:pt x="263601" y="1536395"/>
                  </a:lnTo>
                  <a:lnTo>
                    <a:pt x="299437" y="1570329"/>
                  </a:lnTo>
                  <a:lnTo>
                    <a:pt x="337092" y="1602278"/>
                  </a:lnTo>
                  <a:lnTo>
                    <a:pt x="376480" y="1632155"/>
                  </a:lnTo>
                  <a:lnTo>
                    <a:pt x="417517" y="1659878"/>
                  </a:lnTo>
                  <a:lnTo>
                    <a:pt x="460118" y="1685360"/>
                  </a:lnTo>
                  <a:lnTo>
                    <a:pt x="504199" y="1708519"/>
                  </a:lnTo>
                  <a:lnTo>
                    <a:pt x="549676" y="1729270"/>
                  </a:lnTo>
                  <a:lnTo>
                    <a:pt x="596464" y="1747527"/>
                  </a:lnTo>
                  <a:lnTo>
                    <a:pt x="644479" y="1763208"/>
                  </a:lnTo>
                  <a:lnTo>
                    <a:pt x="693636" y="1776226"/>
                  </a:lnTo>
                  <a:lnTo>
                    <a:pt x="743851" y="1786499"/>
                  </a:lnTo>
                  <a:lnTo>
                    <a:pt x="795039" y="1793941"/>
                  </a:lnTo>
                  <a:lnTo>
                    <a:pt x="847116" y="1798468"/>
                  </a:lnTo>
                  <a:lnTo>
                    <a:pt x="899998" y="1799996"/>
                  </a:lnTo>
                  <a:lnTo>
                    <a:pt x="10409885" y="1799996"/>
                  </a:lnTo>
                  <a:lnTo>
                    <a:pt x="10462766" y="1798468"/>
                  </a:lnTo>
                  <a:lnTo>
                    <a:pt x="10514843" y="1793941"/>
                  </a:lnTo>
                  <a:lnTo>
                    <a:pt x="10566032" y="1786499"/>
                  </a:lnTo>
                  <a:lnTo>
                    <a:pt x="10616246" y="1776226"/>
                  </a:lnTo>
                  <a:lnTo>
                    <a:pt x="10665403" y="1763208"/>
                  </a:lnTo>
                  <a:lnTo>
                    <a:pt x="10713418" y="1747527"/>
                  </a:lnTo>
                  <a:lnTo>
                    <a:pt x="10760206" y="1729270"/>
                  </a:lnTo>
                  <a:lnTo>
                    <a:pt x="10805683" y="1708519"/>
                  </a:lnTo>
                  <a:lnTo>
                    <a:pt x="10849765" y="1685360"/>
                  </a:lnTo>
                  <a:lnTo>
                    <a:pt x="10892366" y="1659878"/>
                  </a:lnTo>
                  <a:lnTo>
                    <a:pt x="10933403" y="1632155"/>
                  </a:lnTo>
                  <a:lnTo>
                    <a:pt x="10972791" y="1602278"/>
                  </a:lnTo>
                  <a:lnTo>
                    <a:pt x="11010445" y="1570329"/>
                  </a:lnTo>
                  <a:lnTo>
                    <a:pt x="11046282" y="1536395"/>
                  </a:lnTo>
                  <a:lnTo>
                    <a:pt x="11080216" y="1500558"/>
                  </a:lnTo>
                  <a:lnTo>
                    <a:pt x="11112165" y="1462904"/>
                  </a:lnTo>
                  <a:lnTo>
                    <a:pt x="11142042" y="1423516"/>
                  </a:lnTo>
                  <a:lnTo>
                    <a:pt x="11169765" y="1382479"/>
                  </a:lnTo>
                  <a:lnTo>
                    <a:pt x="11195247" y="1339878"/>
                  </a:lnTo>
                  <a:lnTo>
                    <a:pt x="11218406" y="1295796"/>
                  </a:lnTo>
                  <a:lnTo>
                    <a:pt x="11239157" y="1250319"/>
                  </a:lnTo>
                  <a:lnTo>
                    <a:pt x="11257414" y="1203531"/>
                  </a:lnTo>
                  <a:lnTo>
                    <a:pt x="11273095" y="1155516"/>
                  </a:lnTo>
                  <a:lnTo>
                    <a:pt x="11286113" y="1106359"/>
                  </a:lnTo>
                  <a:lnTo>
                    <a:pt x="11296386" y="1056145"/>
                  </a:lnTo>
                  <a:lnTo>
                    <a:pt x="11303828" y="1004956"/>
                  </a:lnTo>
                  <a:lnTo>
                    <a:pt x="11308355" y="952879"/>
                  </a:lnTo>
                  <a:lnTo>
                    <a:pt x="11309883" y="899998"/>
                  </a:lnTo>
                  <a:lnTo>
                    <a:pt x="11308355" y="847116"/>
                  </a:lnTo>
                  <a:lnTo>
                    <a:pt x="11303828" y="795039"/>
                  </a:lnTo>
                  <a:lnTo>
                    <a:pt x="11296386" y="743851"/>
                  </a:lnTo>
                  <a:lnTo>
                    <a:pt x="11286113" y="693636"/>
                  </a:lnTo>
                  <a:lnTo>
                    <a:pt x="11273095" y="644479"/>
                  </a:lnTo>
                  <a:lnTo>
                    <a:pt x="11257414" y="596464"/>
                  </a:lnTo>
                  <a:lnTo>
                    <a:pt x="11239157" y="549676"/>
                  </a:lnTo>
                  <a:lnTo>
                    <a:pt x="11218406" y="504199"/>
                  </a:lnTo>
                  <a:lnTo>
                    <a:pt x="11195247" y="460118"/>
                  </a:lnTo>
                  <a:lnTo>
                    <a:pt x="11169765" y="417517"/>
                  </a:lnTo>
                  <a:lnTo>
                    <a:pt x="11142042" y="376480"/>
                  </a:lnTo>
                  <a:lnTo>
                    <a:pt x="11112165" y="337092"/>
                  </a:lnTo>
                  <a:lnTo>
                    <a:pt x="11080216" y="299437"/>
                  </a:lnTo>
                  <a:lnTo>
                    <a:pt x="11046282" y="263601"/>
                  </a:lnTo>
                  <a:lnTo>
                    <a:pt x="11010445" y="229666"/>
                  </a:lnTo>
                  <a:lnTo>
                    <a:pt x="10972791" y="197718"/>
                  </a:lnTo>
                  <a:lnTo>
                    <a:pt x="10933403" y="167840"/>
                  </a:lnTo>
                  <a:lnTo>
                    <a:pt x="10892366" y="140118"/>
                  </a:lnTo>
                  <a:lnTo>
                    <a:pt x="10849765" y="114635"/>
                  </a:lnTo>
                  <a:lnTo>
                    <a:pt x="10805683" y="91476"/>
                  </a:lnTo>
                  <a:lnTo>
                    <a:pt x="10760206" y="70726"/>
                  </a:lnTo>
                  <a:lnTo>
                    <a:pt x="10713418" y="52468"/>
                  </a:lnTo>
                  <a:lnTo>
                    <a:pt x="10665403" y="36788"/>
                  </a:lnTo>
                  <a:lnTo>
                    <a:pt x="10616246" y="23769"/>
                  </a:lnTo>
                  <a:lnTo>
                    <a:pt x="10566032" y="13497"/>
                  </a:lnTo>
                  <a:lnTo>
                    <a:pt x="10514843" y="6054"/>
                  </a:lnTo>
                  <a:lnTo>
                    <a:pt x="10462766" y="1527"/>
                  </a:lnTo>
                  <a:lnTo>
                    <a:pt x="10409885" y="0"/>
                  </a:lnTo>
                  <a:close/>
                </a:path>
              </a:pathLst>
            </a:custGeom>
            <a:solidFill>
              <a:srgbClr val="045777">
                <a:alpha val="19999"/>
              </a:srgbClr>
            </a:solidFill>
          </p:spPr>
          <p:txBody>
            <a:bodyPr wrap="square" lIns="0" tIns="0" rIns="0" bIns="0" rtlCol="0"/>
            <a:lstStyle/>
            <a:p>
              <a:endParaRPr/>
            </a:p>
          </p:txBody>
        </p:sp>
        <p:sp>
          <p:nvSpPr>
            <p:cNvPr id="4" name="object 4"/>
            <p:cNvSpPr/>
            <p:nvPr/>
          </p:nvSpPr>
          <p:spPr>
            <a:xfrm>
              <a:off x="5778773" y="2777483"/>
              <a:ext cx="11309985" cy="1800225"/>
            </a:xfrm>
            <a:custGeom>
              <a:avLst/>
              <a:gdLst/>
              <a:ahLst/>
              <a:cxnLst/>
              <a:rect l="l" t="t" r="r" b="b"/>
              <a:pathLst>
                <a:path w="11309985" h="1800225">
                  <a:moveTo>
                    <a:pt x="10409885" y="1799996"/>
                  </a:moveTo>
                  <a:lnTo>
                    <a:pt x="5654941" y="1799996"/>
                  </a:lnTo>
                  <a:lnTo>
                    <a:pt x="899998" y="1799996"/>
                  </a:lnTo>
                  <a:lnTo>
                    <a:pt x="847116" y="1798468"/>
                  </a:lnTo>
                  <a:lnTo>
                    <a:pt x="795039" y="1793941"/>
                  </a:lnTo>
                  <a:lnTo>
                    <a:pt x="743851" y="1786499"/>
                  </a:lnTo>
                  <a:lnTo>
                    <a:pt x="693636" y="1776226"/>
                  </a:lnTo>
                  <a:lnTo>
                    <a:pt x="644479" y="1763208"/>
                  </a:lnTo>
                  <a:lnTo>
                    <a:pt x="596464" y="1747527"/>
                  </a:lnTo>
                  <a:lnTo>
                    <a:pt x="549676" y="1729270"/>
                  </a:lnTo>
                  <a:lnTo>
                    <a:pt x="504199" y="1708519"/>
                  </a:lnTo>
                  <a:lnTo>
                    <a:pt x="460118" y="1685360"/>
                  </a:lnTo>
                  <a:lnTo>
                    <a:pt x="417517" y="1659878"/>
                  </a:lnTo>
                  <a:lnTo>
                    <a:pt x="376480" y="1632155"/>
                  </a:lnTo>
                  <a:lnTo>
                    <a:pt x="337092" y="1602278"/>
                  </a:lnTo>
                  <a:lnTo>
                    <a:pt x="299437" y="1570329"/>
                  </a:lnTo>
                  <a:lnTo>
                    <a:pt x="263601" y="1536395"/>
                  </a:lnTo>
                  <a:lnTo>
                    <a:pt x="229666" y="1500558"/>
                  </a:lnTo>
                  <a:lnTo>
                    <a:pt x="197718" y="1462904"/>
                  </a:lnTo>
                  <a:lnTo>
                    <a:pt x="167840" y="1423516"/>
                  </a:lnTo>
                  <a:lnTo>
                    <a:pt x="140118" y="1382479"/>
                  </a:lnTo>
                  <a:lnTo>
                    <a:pt x="114635" y="1339878"/>
                  </a:lnTo>
                  <a:lnTo>
                    <a:pt x="91476" y="1295796"/>
                  </a:lnTo>
                  <a:lnTo>
                    <a:pt x="70726" y="1250319"/>
                  </a:lnTo>
                  <a:lnTo>
                    <a:pt x="52468" y="1203531"/>
                  </a:lnTo>
                  <a:lnTo>
                    <a:pt x="36788" y="1155516"/>
                  </a:lnTo>
                  <a:lnTo>
                    <a:pt x="23769" y="1106359"/>
                  </a:lnTo>
                  <a:lnTo>
                    <a:pt x="13497" y="1056145"/>
                  </a:lnTo>
                  <a:lnTo>
                    <a:pt x="6054" y="1004956"/>
                  </a:lnTo>
                  <a:lnTo>
                    <a:pt x="1527" y="952879"/>
                  </a:lnTo>
                  <a:lnTo>
                    <a:pt x="0" y="899998"/>
                  </a:lnTo>
                  <a:lnTo>
                    <a:pt x="1527" y="847116"/>
                  </a:lnTo>
                  <a:lnTo>
                    <a:pt x="6054" y="795039"/>
                  </a:lnTo>
                  <a:lnTo>
                    <a:pt x="13497" y="743851"/>
                  </a:lnTo>
                  <a:lnTo>
                    <a:pt x="23769" y="693636"/>
                  </a:lnTo>
                  <a:lnTo>
                    <a:pt x="36788" y="644479"/>
                  </a:lnTo>
                  <a:lnTo>
                    <a:pt x="52468" y="596464"/>
                  </a:lnTo>
                  <a:lnTo>
                    <a:pt x="70726" y="549676"/>
                  </a:lnTo>
                  <a:lnTo>
                    <a:pt x="91476" y="504199"/>
                  </a:lnTo>
                  <a:lnTo>
                    <a:pt x="114635" y="460118"/>
                  </a:lnTo>
                  <a:lnTo>
                    <a:pt x="140118" y="417517"/>
                  </a:lnTo>
                  <a:lnTo>
                    <a:pt x="167840" y="376480"/>
                  </a:lnTo>
                  <a:lnTo>
                    <a:pt x="197718" y="337092"/>
                  </a:lnTo>
                  <a:lnTo>
                    <a:pt x="229666" y="299437"/>
                  </a:lnTo>
                  <a:lnTo>
                    <a:pt x="263601" y="263601"/>
                  </a:lnTo>
                  <a:lnTo>
                    <a:pt x="299437" y="229666"/>
                  </a:lnTo>
                  <a:lnTo>
                    <a:pt x="337092" y="197718"/>
                  </a:lnTo>
                  <a:lnTo>
                    <a:pt x="376480" y="167840"/>
                  </a:lnTo>
                  <a:lnTo>
                    <a:pt x="417517" y="140118"/>
                  </a:lnTo>
                  <a:lnTo>
                    <a:pt x="460118" y="114635"/>
                  </a:lnTo>
                  <a:lnTo>
                    <a:pt x="504199" y="91476"/>
                  </a:lnTo>
                  <a:lnTo>
                    <a:pt x="549676" y="70726"/>
                  </a:lnTo>
                  <a:lnTo>
                    <a:pt x="596464" y="52468"/>
                  </a:lnTo>
                  <a:lnTo>
                    <a:pt x="644479" y="36788"/>
                  </a:lnTo>
                  <a:lnTo>
                    <a:pt x="693636" y="23769"/>
                  </a:lnTo>
                  <a:lnTo>
                    <a:pt x="743851" y="13497"/>
                  </a:lnTo>
                  <a:lnTo>
                    <a:pt x="795039" y="6054"/>
                  </a:lnTo>
                  <a:lnTo>
                    <a:pt x="847116" y="1527"/>
                  </a:lnTo>
                  <a:lnTo>
                    <a:pt x="899998" y="0"/>
                  </a:lnTo>
                  <a:lnTo>
                    <a:pt x="5654941" y="0"/>
                  </a:lnTo>
                  <a:lnTo>
                    <a:pt x="10409885" y="0"/>
                  </a:lnTo>
                  <a:lnTo>
                    <a:pt x="10462766" y="1527"/>
                  </a:lnTo>
                  <a:lnTo>
                    <a:pt x="10514843" y="6054"/>
                  </a:lnTo>
                  <a:lnTo>
                    <a:pt x="10566032" y="13497"/>
                  </a:lnTo>
                  <a:lnTo>
                    <a:pt x="10616246" y="23769"/>
                  </a:lnTo>
                  <a:lnTo>
                    <a:pt x="10665403" y="36788"/>
                  </a:lnTo>
                  <a:lnTo>
                    <a:pt x="10713418" y="52468"/>
                  </a:lnTo>
                  <a:lnTo>
                    <a:pt x="10760206" y="70726"/>
                  </a:lnTo>
                  <a:lnTo>
                    <a:pt x="10805683" y="91476"/>
                  </a:lnTo>
                  <a:lnTo>
                    <a:pt x="10849765" y="114635"/>
                  </a:lnTo>
                  <a:lnTo>
                    <a:pt x="10892366" y="140118"/>
                  </a:lnTo>
                  <a:lnTo>
                    <a:pt x="10933403" y="167840"/>
                  </a:lnTo>
                  <a:lnTo>
                    <a:pt x="10972791" y="197718"/>
                  </a:lnTo>
                  <a:lnTo>
                    <a:pt x="11010445" y="229666"/>
                  </a:lnTo>
                  <a:lnTo>
                    <a:pt x="11046282" y="263601"/>
                  </a:lnTo>
                  <a:lnTo>
                    <a:pt x="11080216" y="299437"/>
                  </a:lnTo>
                  <a:lnTo>
                    <a:pt x="11112165" y="337092"/>
                  </a:lnTo>
                  <a:lnTo>
                    <a:pt x="11142042" y="376480"/>
                  </a:lnTo>
                  <a:lnTo>
                    <a:pt x="11169765" y="417517"/>
                  </a:lnTo>
                  <a:lnTo>
                    <a:pt x="11195247" y="460118"/>
                  </a:lnTo>
                  <a:lnTo>
                    <a:pt x="11218406" y="504199"/>
                  </a:lnTo>
                  <a:lnTo>
                    <a:pt x="11239157" y="549676"/>
                  </a:lnTo>
                  <a:lnTo>
                    <a:pt x="11257414" y="596464"/>
                  </a:lnTo>
                  <a:lnTo>
                    <a:pt x="11273095" y="644479"/>
                  </a:lnTo>
                  <a:lnTo>
                    <a:pt x="11286113" y="693636"/>
                  </a:lnTo>
                  <a:lnTo>
                    <a:pt x="11296386" y="743851"/>
                  </a:lnTo>
                  <a:lnTo>
                    <a:pt x="11303828" y="795039"/>
                  </a:lnTo>
                  <a:lnTo>
                    <a:pt x="11308355" y="847116"/>
                  </a:lnTo>
                  <a:lnTo>
                    <a:pt x="11309883" y="899998"/>
                  </a:lnTo>
                  <a:lnTo>
                    <a:pt x="11308355" y="952879"/>
                  </a:lnTo>
                  <a:lnTo>
                    <a:pt x="11303828" y="1004956"/>
                  </a:lnTo>
                  <a:lnTo>
                    <a:pt x="11296386" y="1056145"/>
                  </a:lnTo>
                  <a:lnTo>
                    <a:pt x="11286113" y="1106359"/>
                  </a:lnTo>
                  <a:lnTo>
                    <a:pt x="11273095" y="1155516"/>
                  </a:lnTo>
                  <a:lnTo>
                    <a:pt x="11257414" y="1203531"/>
                  </a:lnTo>
                  <a:lnTo>
                    <a:pt x="11239157" y="1250319"/>
                  </a:lnTo>
                  <a:lnTo>
                    <a:pt x="11218406" y="1295796"/>
                  </a:lnTo>
                  <a:lnTo>
                    <a:pt x="11195247" y="1339878"/>
                  </a:lnTo>
                  <a:lnTo>
                    <a:pt x="11169765" y="1382479"/>
                  </a:lnTo>
                  <a:lnTo>
                    <a:pt x="11142042" y="1423516"/>
                  </a:lnTo>
                  <a:lnTo>
                    <a:pt x="11112165" y="1462904"/>
                  </a:lnTo>
                  <a:lnTo>
                    <a:pt x="11080216" y="1500558"/>
                  </a:lnTo>
                  <a:lnTo>
                    <a:pt x="11046282" y="1536395"/>
                  </a:lnTo>
                  <a:lnTo>
                    <a:pt x="11010445" y="1570329"/>
                  </a:lnTo>
                  <a:lnTo>
                    <a:pt x="10972791" y="1602278"/>
                  </a:lnTo>
                  <a:lnTo>
                    <a:pt x="10933403" y="1632155"/>
                  </a:lnTo>
                  <a:lnTo>
                    <a:pt x="10892366" y="1659878"/>
                  </a:lnTo>
                  <a:lnTo>
                    <a:pt x="10849765" y="1685360"/>
                  </a:lnTo>
                  <a:lnTo>
                    <a:pt x="10805683" y="1708519"/>
                  </a:lnTo>
                  <a:lnTo>
                    <a:pt x="10760206" y="1729270"/>
                  </a:lnTo>
                  <a:lnTo>
                    <a:pt x="10713418" y="1747527"/>
                  </a:lnTo>
                  <a:lnTo>
                    <a:pt x="10665403" y="1763208"/>
                  </a:lnTo>
                  <a:lnTo>
                    <a:pt x="10616246" y="1776226"/>
                  </a:lnTo>
                  <a:lnTo>
                    <a:pt x="10566032" y="1786499"/>
                  </a:lnTo>
                  <a:lnTo>
                    <a:pt x="10514843" y="1793941"/>
                  </a:lnTo>
                  <a:lnTo>
                    <a:pt x="10462766" y="1798468"/>
                  </a:lnTo>
                  <a:lnTo>
                    <a:pt x="10409885" y="1799996"/>
                  </a:lnTo>
                  <a:close/>
                </a:path>
              </a:pathLst>
            </a:custGeom>
            <a:ln w="359994">
              <a:solidFill>
                <a:srgbClr val="045777"/>
              </a:solidFill>
            </a:ln>
          </p:spPr>
          <p:txBody>
            <a:bodyPr wrap="square" lIns="0" tIns="0" rIns="0" bIns="0" rtlCol="0"/>
            <a:lstStyle/>
            <a:p>
              <a:endParaRPr/>
            </a:p>
          </p:txBody>
        </p:sp>
      </p:grpSp>
      <p:grpSp>
        <p:nvGrpSpPr>
          <p:cNvPr id="5" name="object 5"/>
          <p:cNvGrpSpPr/>
          <p:nvPr/>
        </p:nvGrpSpPr>
        <p:grpSpPr>
          <a:xfrm>
            <a:off x="5598750" y="6299985"/>
            <a:ext cx="11670030" cy="2160270"/>
            <a:chOff x="5598750" y="6299985"/>
            <a:chExt cx="11670030" cy="2160270"/>
          </a:xfrm>
        </p:grpSpPr>
        <p:sp>
          <p:nvSpPr>
            <p:cNvPr id="6" name="object 6"/>
            <p:cNvSpPr/>
            <p:nvPr/>
          </p:nvSpPr>
          <p:spPr>
            <a:xfrm>
              <a:off x="5778773" y="6480008"/>
              <a:ext cx="11309985" cy="1800225"/>
            </a:xfrm>
            <a:custGeom>
              <a:avLst/>
              <a:gdLst/>
              <a:ahLst/>
              <a:cxnLst/>
              <a:rect l="l" t="t" r="r" b="b"/>
              <a:pathLst>
                <a:path w="11309985" h="1800225">
                  <a:moveTo>
                    <a:pt x="10409885" y="0"/>
                  </a:moveTo>
                  <a:lnTo>
                    <a:pt x="899998" y="0"/>
                  </a:lnTo>
                  <a:lnTo>
                    <a:pt x="852200" y="1247"/>
                  </a:lnTo>
                  <a:lnTo>
                    <a:pt x="805052" y="4948"/>
                  </a:lnTo>
                  <a:lnTo>
                    <a:pt x="758616" y="11041"/>
                  </a:lnTo>
                  <a:lnTo>
                    <a:pt x="712954" y="19462"/>
                  </a:lnTo>
                  <a:lnTo>
                    <a:pt x="668129" y="30151"/>
                  </a:lnTo>
                  <a:lnTo>
                    <a:pt x="624202" y="43044"/>
                  </a:lnTo>
                  <a:lnTo>
                    <a:pt x="581236" y="58081"/>
                  </a:lnTo>
                  <a:lnTo>
                    <a:pt x="539292" y="75197"/>
                  </a:lnTo>
                  <a:lnTo>
                    <a:pt x="498434" y="94332"/>
                  </a:lnTo>
                  <a:lnTo>
                    <a:pt x="458724" y="115422"/>
                  </a:lnTo>
                  <a:lnTo>
                    <a:pt x="420223" y="138406"/>
                  </a:lnTo>
                  <a:lnTo>
                    <a:pt x="382993" y="163222"/>
                  </a:lnTo>
                  <a:lnTo>
                    <a:pt x="347098" y="189808"/>
                  </a:lnTo>
                  <a:lnTo>
                    <a:pt x="312599" y="218100"/>
                  </a:lnTo>
                  <a:lnTo>
                    <a:pt x="279558" y="248038"/>
                  </a:lnTo>
                  <a:lnTo>
                    <a:pt x="248038" y="279558"/>
                  </a:lnTo>
                  <a:lnTo>
                    <a:pt x="218100" y="312599"/>
                  </a:lnTo>
                  <a:lnTo>
                    <a:pt x="189808" y="347098"/>
                  </a:lnTo>
                  <a:lnTo>
                    <a:pt x="163222" y="382993"/>
                  </a:lnTo>
                  <a:lnTo>
                    <a:pt x="138406" y="420223"/>
                  </a:lnTo>
                  <a:lnTo>
                    <a:pt x="115422" y="458724"/>
                  </a:lnTo>
                  <a:lnTo>
                    <a:pt x="94332" y="498434"/>
                  </a:lnTo>
                  <a:lnTo>
                    <a:pt x="75197" y="539292"/>
                  </a:lnTo>
                  <a:lnTo>
                    <a:pt x="58081" y="581236"/>
                  </a:lnTo>
                  <a:lnTo>
                    <a:pt x="43044" y="624202"/>
                  </a:lnTo>
                  <a:lnTo>
                    <a:pt x="30151" y="668129"/>
                  </a:lnTo>
                  <a:lnTo>
                    <a:pt x="19462" y="712954"/>
                  </a:lnTo>
                  <a:lnTo>
                    <a:pt x="11041" y="758616"/>
                  </a:lnTo>
                  <a:lnTo>
                    <a:pt x="4948" y="805052"/>
                  </a:lnTo>
                  <a:lnTo>
                    <a:pt x="1247" y="852200"/>
                  </a:lnTo>
                  <a:lnTo>
                    <a:pt x="0" y="899998"/>
                  </a:lnTo>
                  <a:lnTo>
                    <a:pt x="1247" y="947795"/>
                  </a:lnTo>
                  <a:lnTo>
                    <a:pt x="4948" y="994943"/>
                  </a:lnTo>
                  <a:lnTo>
                    <a:pt x="11041" y="1041379"/>
                  </a:lnTo>
                  <a:lnTo>
                    <a:pt x="19462" y="1087041"/>
                  </a:lnTo>
                  <a:lnTo>
                    <a:pt x="30151" y="1131867"/>
                  </a:lnTo>
                  <a:lnTo>
                    <a:pt x="43044" y="1175794"/>
                  </a:lnTo>
                  <a:lnTo>
                    <a:pt x="58081" y="1218760"/>
                  </a:lnTo>
                  <a:lnTo>
                    <a:pt x="75197" y="1260703"/>
                  </a:lnTo>
                  <a:lnTo>
                    <a:pt x="94332" y="1301561"/>
                  </a:lnTo>
                  <a:lnTo>
                    <a:pt x="115422" y="1341272"/>
                  </a:lnTo>
                  <a:lnTo>
                    <a:pt x="138406" y="1379773"/>
                  </a:lnTo>
                  <a:lnTo>
                    <a:pt x="163222" y="1417002"/>
                  </a:lnTo>
                  <a:lnTo>
                    <a:pt x="189808" y="1452897"/>
                  </a:lnTo>
                  <a:lnTo>
                    <a:pt x="218100" y="1487397"/>
                  </a:lnTo>
                  <a:lnTo>
                    <a:pt x="248038" y="1520437"/>
                  </a:lnTo>
                  <a:lnTo>
                    <a:pt x="279558" y="1551958"/>
                  </a:lnTo>
                  <a:lnTo>
                    <a:pt x="312599" y="1581895"/>
                  </a:lnTo>
                  <a:lnTo>
                    <a:pt x="347098" y="1610188"/>
                  </a:lnTo>
                  <a:lnTo>
                    <a:pt x="382993" y="1636773"/>
                  </a:lnTo>
                  <a:lnTo>
                    <a:pt x="420223" y="1661589"/>
                  </a:lnTo>
                  <a:lnTo>
                    <a:pt x="458724" y="1684573"/>
                  </a:lnTo>
                  <a:lnTo>
                    <a:pt x="498434" y="1705664"/>
                  </a:lnTo>
                  <a:lnTo>
                    <a:pt x="539292" y="1724798"/>
                  </a:lnTo>
                  <a:lnTo>
                    <a:pt x="581236" y="1741915"/>
                  </a:lnTo>
                  <a:lnTo>
                    <a:pt x="624202" y="1756951"/>
                  </a:lnTo>
                  <a:lnTo>
                    <a:pt x="668129" y="1769844"/>
                  </a:lnTo>
                  <a:lnTo>
                    <a:pt x="712954" y="1780533"/>
                  </a:lnTo>
                  <a:lnTo>
                    <a:pt x="758616" y="1788955"/>
                  </a:lnTo>
                  <a:lnTo>
                    <a:pt x="805052" y="1795047"/>
                  </a:lnTo>
                  <a:lnTo>
                    <a:pt x="852200" y="1798748"/>
                  </a:lnTo>
                  <a:lnTo>
                    <a:pt x="899998" y="1799996"/>
                  </a:lnTo>
                  <a:lnTo>
                    <a:pt x="10409885" y="1799996"/>
                  </a:lnTo>
                  <a:lnTo>
                    <a:pt x="10457682" y="1798748"/>
                  </a:lnTo>
                  <a:lnTo>
                    <a:pt x="10504830" y="1795047"/>
                  </a:lnTo>
                  <a:lnTo>
                    <a:pt x="10551266" y="1788955"/>
                  </a:lnTo>
                  <a:lnTo>
                    <a:pt x="10596928" y="1780533"/>
                  </a:lnTo>
                  <a:lnTo>
                    <a:pt x="10641754" y="1769844"/>
                  </a:lnTo>
                  <a:lnTo>
                    <a:pt x="10685681" y="1756951"/>
                  </a:lnTo>
                  <a:lnTo>
                    <a:pt x="10728647" y="1741915"/>
                  </a:lnTo>
                  <a:lnTo>
                    <a:pt x="10770590" y="1724798"/>
                  </a:lnTo>
                  <a:lnTo>
                    <a:pt x="10811448" y="1705664"/>
                  </a:lnTo>
                  <a:lnTo>
                    <a:pt x="10851159" y="1684573"/>
                  </a:lnTo>
                  <a:lnTo>
                    <a:pt x="10889660" y="1661589"/>
                  </a:lnTo>
                  <a:lnTo>
                    <a:pt x="10926889" y="1636773"/>
                  </a:lnTo>
                  <a:lnTo>
                    <a:pt x="10962784" y="1610188"/>
                  </a:lnTo>
                  <a:lnTo>
                    <a:pt x="10997284" y="1581895"/>
                  </a:lnTo>
                  <a:lnTo>
                    <a:pt x="11030324" y="1551958"/>
                  </a:lnTo>
                  <a:lnTo>
                    <a:pt x="11061845" y="1520437"/>
                  </a:lnTo>
                  <a:lnTo>
                    <a:pt x="11091782" y="1487397"/>
                  </a:lnTo>
                  <a:lnTo>
                    <a:pt x="11120075" y="1452897"/>
                  </a:lnTo>
                  <a:lnTo>
                    <a:pt x="11146660" y="1417002"/>
                  </a:lnTo>
                  <a:lnTo>
                    <a:pt x="11171476" y="1379773"/>
                  </a:lnTo>
                  <a:lnTo>
                    <a:pt x="11194460" y="1341272"/>
                  </a:lnTo>
                  <a:lnTo>
                    <a:pt x="11215551" y="1301561"/>
                  </a:lnTo>
                  <a:lnTo>
                    <a:pt x="11234685" y="1260703"/>
                  </a:lnTo>
                  <a:lnTo>
                    <a:pt x="11251802" y="1218760"/>
                  </a:lnTo>
                  <a:lnTo>
                    <a:pt x="11266838" y="1175794"/>
                  </a:lnTo>
                  <a:lnTo>
                    <a:pt x="11279731" y="1131867"/>
                  </a:lnTo>
                  <a:lnTo>
                    <a:pt x="11290420" y="1087041"/>
                  </a:lnTo>
                  <a:lnTo>
                    <a:pt x="11298842" y="1041379"/>
                  </a:lnTo>
                  <a:lnTo>
                    <a:pt x="11304934" y="994943"/>
                  </a:lnTo>
                  <a:lnTo>
                    <a:pt x="11308635" y="947795"/>
                  </a:lnTo>
                  <a:lnTo>
                    <a:pt x="11309883" y="899998"/>
                  </a:lnTo>
                  <a:lnTo>
                    <a:pt x="11308635" y="852200"/>
                  </a:lnTo>
                  <a:lnTo>
                    <a:pt x="11304934" y="805052"/>
                  </a:lnTo>
                  <a:lnTo>
                    <a:pt x="11298842" y="758616"/>
                  </a:lnTo>
                  <a:lnTo>
                    <a:pt x="11290420" y="712954"/>
                  </a:lnTo>
                  <a:lnTo>
                    <a:pt x="11279731" y="668129"/>
                  </a:lnTo>
                  <a:lnTo>
                    <a:pt x="11266838" y="624202"/>
                  </a:lnTo>
                  <a:lnTo>
                    <a:pt x="11251802" y="581236"/>
                  </a:lnTo>
                  <a:lnTo>
                    <a:pt x="11234685" y="539292"/>
                  </a:lnTo>
                  <a:lnTo>
                    <a:pt x="11215551" y="498434"/>
                  </a:lnTo>
                  <a:lnTo>
                    <a:pt x="11194460" y="458724"/>
                  </a:lnTo>
                  <a:lnTo>
                    <a:pt x="11171476" y="420223"/>
                  </a:lnTo>
                  <a:lnTo>
                    <a:pt x="11146660" y="382993"/>
                  </a:lnTo>
                  <a:lnTo>
                    <a:pt x="11120075" y="347098"/>
                  </a:lnTo>
                  <a:lnTo>
                    <a:pt x="11091782" y="312599"/>
                  </a:lnTo>
                  <a:lnTo>
                    <a:pt x="11061845" y="279558"/>
                  </a:lnTo>
                  <a:lnTo>
                    <a:pt x="11030324" y="248038"/>
                  </a:lnTo>
                  <a:lnTo>
                    <a:pt x="10997284" y="218100"/>
                  </a:lnTo>
                  <a:lnTo>
                    <a:pt x="10962784" y="189808"/>
                  </a:lnTo>
                  <a:lnTo>
                    <a:pt x="10926889" y="163222"/>
                  </a:lnTo>
                  <a:lnTo>
                    <a:pt x="10889660" y="138406"/>
                  </a:lnTo>
                  <a:lnTo>
                    <a:pt x="10851159" y="115422"/>
                  </a:lnTo>
                  <a:lnTo>
                    <a:pt x="10811448" y="94332"/>
                  </a:lnTo>
                  <a:lnTo>
                    <a:pt x="10770590" y="75197"/>
                  </a:lnTo>
                  <a:lnTo>
                    <a:pt x="10728647" y="58081"/>
                  </a:lnTo>
                  <a:lnTo>
                    <a:pt x="10685681" y="43044"/>
                  </a:lnTo>
                  <a:lnTo>
                    <a:pt x="10641754" y="30151"/>
                  </a:lnTo>
                  <a:lnTo>
                    <a:pt x="10596928" y="19462"/>
                  </a:lnTo>
                  <a:lnTo>
                    <a:pt x="10551266" y="11041"/>
                  </a:lnTo>
                  <a:lnTo>
                    <a:pt x="10504830" y="4948"/>
                  </a:lnTo>
                  <a:lnTo>
                    <a:pt x="10457682" y="1247"/>
                  </a:lnTo>
                  <a:lnTo>
                    <a:pt x="10409885" y="0"/>
                  </a:lnTo>
                  <a:close/>
                </a:path>
              </a:pathLst>
            </a:custGeom>
            <a:solidFill>
              <a:srgbClr val="045777">
                <a:alpha val="9999"/>
              </a:srgbClr>
            </a:solidFill>
          </p:spPr>
          <p:txBody>
            <a:bodyPr wrap="square" lIns="0" tIns="0" rIns="0" bIns="0" rtlCol="0"/>
            <a:lstStyle/>
            <a:p>
              <a:endParaRPr/>
            </a:p>
          </p:txBody>
        </p:sp>
        <p:sp>
          <p:nvSpPr>
            <p:cNvPr id="7" name="object 7"/>
            <p:cNvSpPr/>
            <p:nvPr/>
          </p:nvSpPr>
          <p:spPr>
            <a:xfrm>
              <a:off x="5778773" y="6480008"/>
              <a:ext cx="11309985" cy="1800225"/>
            </a:xfrm>
            <a:custGeom>
              <a:avLst/>
              <a:gdLst/>
              <a:ahLst/>
              <a:cxnLst/>
              <a:rect l="l" t="t" r="r" b="b"/>
              <a:pathLst>
                <a:path w="11309985" h="1800225">
                  <a:moveTo>
                    <a:pt x="10409885" y="1799996"/>
                  </a:moveTo>
                  <a:lnTo>
                    <a:pt x="899998" y="1799996"/>
                  </a:lnTo>
                  <a:lnTo>
                    <a:pt x="852200" y="1798748"/>
                  </a:lnTo>
                  <a:lnTo>
                    <a:pt x="805052" y="1795047"/>
                  </a:lnTo>
                  <a:lnTo>
                    <a:pt x="758616" y="1788955"/>
                  </a:lnTo>
                  <a:lnTo>
                    <a:pt x="712954" y="1780533"/>
                  </a:lnTo>
                  <a:lnTo>
                    <a:pt x="668129" y="1769844"/>
                  </a:lnTo>
                  <a:lnTo>
                    <a:pt x="624202" y="1756951"/>
                  </a:lnTo>
                  <a:lnTo>
                    <a:pt x="581236" y="1741915"/>
                  </a:lnTo>
                  <a:lnTo>
                    <a:pt x="539292" y="1724798"/>
                  </a:lnTo>
                  <a:lnTo>
                    <a:pt x="498434" y="1705664"/>
                  </a:lnTo>
                  <a:lnTo>
                    <a:pt x="458724" y="1684573"/>
                  </a:lnTo>
                  <a:lnTo>
                    <a:pt x="420223" y="1661589"/>
                  </a:lnTo>
                  <a:lnTo>
                    <a:pt x="382993" y="1636773"/>
                  </a:lnTo>
                  <a:lnTo>
                    <a:pt x="347098" y="1610188"/>
                  </a:lnTo>
                  <a:lnTo>
                    <a:pt x="312599" y="1581895"/>
                  </a:lnTo>
                  <a:lnTo>
                    <a:pt x="279558" y="1551958"/>
                  </a:lnTo>
                  <a:lnTo>
                    <a:pt x="248038" y="1520437"/>
                  </a:lnTo>
                  <a:lnTo>
                    <a:pt x="218100" y="1487397"/>
                  </a:lnTo>
                  <a:lnTo>
                    <a:pt x="189808" y="1452897"/>
                  </a:lnTo>
                  <a:lnTo>
                    <a:pt x="163222" y="1417002"/>
                  </a:lnTo>
                  <a:lnTo>
                    <a:pt x="138406" y="1379773"/>
                  </a:lnTo>
                  <a:lnTo>
                    <a:pt x="115422" y="1341272"/>
                  </a:lnTo>
                  <a:lnTo>
                    <a:pt x="94332" y="1301561"/>
                  </a:lnTo>
                  <a:lnTo>
                    <a:pt x="75197" y="1260703"/>
                  </a:lnTo>
                  <a:lnTo>
                    <a:pt x="58081" y="1218760"/>
                  </a:lnTo>
                  <a:lnTo>
                    <a:pt x="43044" y="1175794"/>
                  </a:lnTo>
                  <a:lnTo>
                    <a:pt x="30151" y="1131867"/>
                  </a:lnTo>
                  <a:lnTo>
                    <a:pt x="19462" y="1087041"/>
                  </a:lnTo>
                  <a:lnTo>
                    <a:pt x="11041" y="1041379"/>
                  </a:lnTo>
                  <a:lnTo>
                    <a:pt x="4948" y="994943"/>
                  </a:lnTo>
                  <a:lnTo>
                    <a:pt x="1247" y="947795"/>
                  </a:lnTo>
                  <a:lnTo>
                    <a:pt x="0" y="899998"/>
                  </a:lnTo>
                  <a:lnTo>
                    <a:pt x="1247" y="852200"/>
                  </a:lnTo>
                  <a:lnTo>
                    <a:pt x="4948" y="805052"/>
                  </a:lnTo>
                  <a:lnTo>
                    <a:pt x="11041" y="758616"/>
                  </a:lnTo>
                  <a:lnTo>
                    <a:pt x="19462" y="712954"/>
                  </a:lnTo>
                  <a:lnTo>
                    <a:pt x="30151" y="668129"/>
                  </a:lnTo>
                  <a:lnTo>
                    <a:pt x="43044" y="624202"/>
                  </a:lnTo>
                  <a:lnTo>
                    <a:pt x="58081" y="581236"/>
                  </a:lnTo>
                  <a:lnTo>
                    <a:pt x="75197" y="539292"/>
                  </a:lnTo>
                  <a:lnTo>
                    <a:pt x="94332" y="498434"/>
                  </a:lnTo>
                  <a:lnTo>
                    <a:pt x="115422" y="458724"/>
                  </a:lnTo>
                  <a:lnTo>
                    <a:pt x="138406" y="420223"/>
                  </a:lnTo>
                  <a:lnTo>
                    <a:pt x="163222" y="382993"/>
                  </a:lnTo>
                  <a:lnTo>
                    <a:pt x="189808" y="347098"/>
                  </a:lnTo>
                  <a:lnTo>
                    <a:pt x="218100" y="312599"/>
                  </a:lnTo>
                  <a:lnTo>
                    <a:pt x="248038" y="279558"/>
                  </a:lnTo>
                  <a:lnTo>
                    <a:pt x="279558" y="248038"/>
                  </a:lnTo>
                  <a:lnTo>
                    <a:pt x="312599" y="218100"/>
                  </a:lnTo>
                  <a:lnTo>
                    <a:pt x="347098" y="189808"/>
                  </a:lnTo>
                  <a:lnTo>
                    <a:pt x="382993" y="163222"/>
                  </a:lnTo>
                  <a:lnTo>
                    <a:pt x="420223" y="138406"/>
                  </a:lnTo>
                  <a:lnTo>
                    <a:pt x="458724" y="115422"/>
                  </a:lnTo>
                  <a:lnTo>
                    <a:pt x="498434" y="94332"/>
                  </a:lnTo>
                  <a:lnTo>
                    <a:pt x="539292" y="75197"/>
                  </a:lnTo>
                  <a:lnTo>
                    <a:pt x="581236" y="58081"/>
                  </a:lnTo>
                  <a:lnTo>
                    <a:pt x="624202" y="43044"/>
                  </a:lnTo>
                  <a:lnTo>
                    <a:pt x="668129" y="30151"/>
                  </a:lnTo>
                  <a:lnTo>
                    <a:pt x="712954" y="19462"/>
                  </a:lnTo>
                  <a:lnTo>
                    <a:pt x="758616" y="11041"/>
                  </a:lnTo>
                  <a:lnTo>
                    <a:pt x="805052" y="4948"/>
                  </a:lnTo>
                  <a:lnTo>
                    <a:pt x="852200" y="1247"/>
                  </a:lnTo>
                  <a:lnTo>
                    <a:pt x="899998" y="0"/>
                  </a:lnTo>
                  <a:lnTo>
                    <a:pt x="10409885" y="0"/>
                  </a:lnTo>
                  <a:lnTo>
                    <a:pt x="10457682" y="1247"/>
                  </a:lnTo>
                  <a:lnTo>
                    <a:pt x="10504830" y="4948"/>
                  </a:lnTo>
                  <a:lnTo>
                    <a:pt x="10551266" y="11041"/>
                  </a:lnTo>
                  <a:lnTo>
                    <a:pt x="10596928" y="19462"/>
                  </a:lnTo>
                  <a:lnTo>
                    <a:pt x="10641754" y="30151"/>
                  </a:lnTo>
                  <a:lnTo>
                    <a:pt x="10685681" y="43044"/>
                  </a:lnTo>
                  <a:lnTo>
                    <a:pt x="10728647" y="58081"/>
                  </a:lnTo>
                  <a:lnTo>
                    <a:pt x="10770590" y="75197"/>
                  </a:lnTo>
                  <a:lnTo>
                    <a:pt x="10811448" y="94332"/>
                  </a:lnTo>
                  <a:lnTo>
                    <a:pt x="10851159" y="115422"/>
                  </a:lnTo>
                  <a:lnTo>
                    <a:pt x="10889660" y="138406"/>
                  </a:lnTo>
                  <a:lnTo>
                    <a:pt x="10926889" y="163222"/>
                  </a:lnTo>
                  <a:lnTo>
                    <a:pt x="10962784" y="189808"/>
                  </a:lnTo>
                  <a:lnTo>
                    <a:pt x="10997284" y="218100"/>
                  </a:lnTo>
                  <a:lnTo>
                    <a:pt x="11030324" y="248038"/>
                  </a:lnTo>
                  <a:lnTo>
                    <a:pt x="11061845" y="279558"/>
                  </a:lnTo>
                  <a:lnTo>
                    <a:pt x="11091782" y="312599"/>
                  </a:lnTo>
                  <a:lnTo>
                    <a:pt x="11120075" y="347098"/>
                  </a:lnTo>
                  <a:lnTo>
                    <a:pt x="11146660" y="382993"/>
                  </a:lnTo>
                  <a:lnTo>
                    <a:pt x="11171476" y="420223"/>
                  </a:lnTo>
                  <a:lnTo>
                    <a:pt x="11194460" y="458724"/>
                  </a:lnTo>
                  <a:lnTo>
                    <a:pt x="11215551" y="498434"/>
                  </a:lnTo>
                  <a:lnTo>
                    <a:pt x="11234685" y="539292"/>
                  </a:lnTo>
                  <a:lnTo>
                    <a:pt x="11251802" y="581236"/>
                  </a:lnTo>
                  <a:lnTo>
                    <a:pt x="11266838" y="624202"/>
                  </a:lnTo>
                  <a:lnTo>
                    <a:pt x="11279731" y="668129"/>
                  </a:lnTo>
                  <a:lnTo>
                    <a:pt x="11290420" y="712954"/>
                  </a:lnTo>
                  <a:lnTo>
                    <a:pt x="11298842" y="758616"/>
                  </a:lnTo>
                  <a:lnTo>
                    <a:pt x="11304934" y="805052"/>
                  </a:lnTo>
                  <a:lnTo>
                    <a:pt x="11308635" y="852200"/>
                  </a:lnTo>
                  <a:lnTo>
                    <a:pt x="11309883" y="899998"/>
                  </a:lnTo>
                  <a:lnTo>
                    <a:pt x="11308635" y="947795"/>
                  </a:lnTo>
                  <a:lnTo>
                    <a:pt x="11304934" y="994943"/>
                  </a:lnTo>
                  <a:lnTo>
                    <a:pt x="11298842" y="1041379"/>
                  </a:lnTo>
                  <a:lnTo>
                    <a:pt x="11290420" y="1087041"/>
                  </a:lnTo>
                  <a:lnTo>
                    <a:pt x="11279731" y="1131867"/>
                  </a:lnTo>
                  <a:lnTo>
                    <a:pt x="11266838" y="1175794"/>
                  </a:lnTo>
                  <a:lnTo>
                    <a:pt x="11251802" y="1218760"/>
                  </a:lnTo>
                  <a:lnTo>
                    <a:pt x="11234685" y="1260703"/>
                  </a:lnTo>
                  <a:lnTo>
                    <a:pt x="11215551" y="1301561"/>
                  </a:lnTo>
                  <a:lnTo>
                    <a:pt x="11194460" y="1341272"/>
                  </a:lnTo>
                  <a:lnTo>
                    <a:pt x="11171476" y="1379773"/>
                  </a:lnTo>
                  <a:lnTo>
                    <a:pt x="11146660" y="1417002"/>
                  </a:lnTo>
                  <a:lnTo>
                    <a:pt x="11120075" y="1452897"/>
                  </a:lnTo>
                  <a:lnTo>
                    <a:pt x="11091782" y="1487397"/>
                  </a:lnTo>
                  <a:lnTo>
                    <a:pt x="11061845" y="1520437"/>
                  </a:lnTo>
                  <a:lnTo>
                    <a:pt x="11030324" y="1551958"/>
                  </a:lnTo>
                  <a:lnTo>
                    <a:pt x="10997284" y="1581895"/>
                  </a:lnTo>
                  <a:lnTo>
                    <a:pt x="10962784" y="1610188"/>
                  </a:lnTo>
                  <a:lnTo>
                    <a:pt x="10926889" y="1636773"/>
                  </a:lnTo>
                  <a:lnTo>
                    <a:pt x="10889660" y="1661589"/>
                  </a:lnTo>
                  <a:lnTo>
                    <a:pt x="10851159" y="1684573"/>
                  </a:lnTo>
                  <a:lnTo>
                    <a:pt x="10811448" y="1705664"/>
                  </a:lnTo>
                  <a:lnTo>
                    <a:pt x="10770590" y="1724798"/>
                  </a:lnTo>
                  <a:lnTo>
                    <a:pt x="10728647" y="1741915"/>
                  </a:lnTo>
                  <a:lnTo>
                    <a:pt x="10685681" y="1756951"/>
                  </a:lnTo>
                  <a:lnTo>
                    <a:pt x="10641754" y="1769844"/>
                  </a:lnTo>
                  <a:lnTo>
                    <a:pt x="10596928" y="1780533"/>
                  </a:lnTo>
                  <a:lnTo>
                    <a:pt x="10551266" y="1788955"/>
                  </a:lnTo>
                  <a:lnTo>
                    <a:pt x="10504830" y="1795047"/>
                  </a:lnTo>
                  <a:lnTo>
                    <a:pt x="10457682" y="1798748"/>
                  </a:lnTo>
                  <a:lnTo>
                    <a:pt x="10409885" y="1799996"/>
                  </a:lnTo>
                  <a:close/>
                </a:path>
              </a:pathLst>
            </a:custGeom>
            <a:ln w="359994">
              <a:solidFill>
                <a:srgbClr val="045777"/>
              </a:solidFill>
            </a:ln>
          </p:spPr>
          <p:txBody>
            <a:bodyPr wrap="square" lIns="0" tIns="0" rIns="0" bIns="0" rtlCol="0"/>
            <a:lstStyle/>
            <a:p>
              <a:endParaRPr/>
            </a:p>
          </p:txBody>
        </p:sp>
      </p:grpSp>
      <p:sp>
        <p:nvSpPr>
          <p:cNvPr id="8" name="object 8"/>
          <p:cNvSpPr txBox="1"/>
          <p:nvPr/>
        </p:nvSpPr>
        <p:spPr>
          <a:xfrm>
            <a:off x="7765591" y="6543537"/>
            <a:ext cx="9098280" cy="1549400"/>
          </a:xfrm>
          <a:prstGeom prst="rect">
            <a:avLst/>
          </a:prstGeom>
        </p:spPr>
        <p:txBody>
          <a:bodyPr vert="horz" wrap="square" lIns="0" tIns="88900" rIns="0" bIns="0" rtlCol="0">
            <a:spAutoFit/>
          </a:bodyPr>
          <a:lstStyle/>
          <a:p>
            <a:pPr marL="153670" indent="-151130">
              <a:lnSpc>
                <a:spcPct val="100000"/>
              </a:lnSpc>
              <a:spcBef>
                <a:spcPts val="700"/>
              </a:spcBef>
              <a:buSzPct val="90000"/>
              <a:buChar char="•"/>
              <a:tabLst>
                <a:tab pos="153670" algn="l"/>
              </a:tabLst>
            </a:pPr>
            <a:r>
              <a:rPr sz="2000" dirty="0">
                <a:solidFill>
                  <a:srgbClr val="231F20"/>
                </a:solidFill>
                <a:latin typeface="Verdana"/>
                <a:cs typeface="Verdana"/>
              </a:rPr>
              <a:t>Deploying</a:t>
            </a:r>
            <a:r>
              <a:rPr sz="2000" spc="-45" dirty="0">
                <a:solidFill>
                  <a:srgbClr val="231F20"/>
                </a:solidFill>
                <a:latin typeface="Verdana"/>
                <a:cs typeface="Verdana"/>
              </a:rPr>
              <a:t> </a:t>
            </a:r>
            <a:r>
              <a:rPr sz="2000" dirty="0">
                <a:solidFill>
                  <a:srgbClr val="231F20"/>
                </a:solidFill>
                <a:latin typeface="Verdana"/>
                <a:cs typeface="Verdana"/>
              </a:rPr>
              <a:t>the</a:t>
            </a:r>
            <a:r>
              <a:rPr sz="2000" spc="-45" dirty="0">
                <a:solidFill>
                  <a:srgbClr val="231F20"/>
                </a:solidFill>
                <a:latin typeface="Verdana"/>
                <a:cs typeface="Verdana"/>
              </a:rPr>
              <a:t> </a:t>
            </a:r>
            <a:r>
              <a:rPr sz="2000" dirty="0">
                <a:solidFill>
                  <a:srgbClr val="231F20"/>
                </a:solidFill>
                <a:latin typeface="Verdana"/>
                <a:cs typeface="Verdana"/>
              </a:rPr>
              <a:t>right</a:t>
            </a:r>
            <a:r>
              <a:rPr sz="2000" spc="-45" dirty="0">
                <a:solidFill>
                  <a:srgbClr val="231F20"/>
                </a:solidFill>
                <a:latin typeface="Verdana"/>
                <a:cs typeface="Verdana"/>
              </a:rPr>
              <a:t> </a:t>
            </a:r>
            <a:r>
              <a:rPr sz="2000" spc="-10" dirty="0">
                <a:solidFill>
                  <a:srgbClr val="231F20"/>
                </a:solidFill>
                <a:latin typeface="Verdana"/>
                <a:cs typeface="Verdana"/>
              </a:rPr>
              <a:t>resilience</a:t>
            </a:r>
            <a:r>
              <a:rPr sz="2000" spc="-45" dirty="0">
                <a:solidFill>
                  <a:srgbClr val="231F20"/>
                </a:solidFill>
                <a:latin typeface="Verdana"/>
                <a:cs typeface="Verdana"/>
              </a:rPr>
              <a:t> </a:t>
            </a:r>
            <a:r>
              <a:rPr sz="2000" dirty="0">
                <a:solidFill>
                  <a:srgbClr val="231F20"/>
                </a:solidFill>
                <a:latin typeface="Verdana"/>
                <a:cs typeface="Verdana"/>
              </a:rPr>
              <a:t>intervention</a:t>
            </a:r>
            <a:r>
              <a:rPr sz="2000" spc="-45" dirty="0">
                <a:solidFill>
                  <a:srgbClr val="231F20"/>
                </a:solidFill>
                <a:latin typeface="Verdana"/>
                <a:cs typeface="Verdana"/>
              </a:rPr>
              <a:t> </a:t>
            </a:r>
            <a:r>
              <a:rPr sz="2000" dirty="0">
                <a:solidFill>
                  <a:srgbClr val="231F20"/>
                </a:solidFill>
                <a:latin typeface="Verdana"/>
                <a:cs typeface="Verdana"/>
              </a:rPr>
              <a:t>in</a:t>
            </a:r>
            <a:r>
              <a:rPr sz="2000" spc="-40" dirty="0">
                <a:solidFill>
                  <a:srgbClr val="231F20"/>
                </a:solidFill>
                <a:latin typeface="Verdana"/>
                <a:cs typeface="Verdana"/>
              </a:rPr>
              <a:t> </a:t>
            </a:r>
            <a:r>
              <a:rPr sz="2000" dirty="0">
                <a:solidFill>
                  <a:srgbClr val="231F20"/>
                </a:solidFill>
                <a:latin typeface="Verdana"/>
                <a:cs typeface="Verdana"/>
              </a:rPr>
              <a:t>the</a:t>
            </a:r>
            <a:r>
              <a:rPr sz="2000" spc="-45" dirty="0">
                <a:solidFill>
                  <a:srgbClr val="231F20"/>
                </a:solidFill>
                <a:latin typeface="Verdana"/>
                <a:cs typeface="Verdana"/>
              </a:rPr>
              <a:t> </a:t>
            </a:r>
            <a:r>
              <a:rPr sz="2000" dirty="0">
                <a:solidFill>
                  <a:srgbClr val="231F20"/>
                </a:solidFill>
                <a:latin typeface="Verdana"/>
                <a:cs typeface="Verdana"/>
              </a:rPr>
              <a:t>right</a:t>
            </a:r>
            <a:r>
              <a:rPr sz="2000" spc="-45" dirty="0">
                <a:solidFill>
                  <a:srgbClr val="231F20"/>
                </a:solidFill>
                <a:latin typeface="Verdana"/>
                <a:cs typeface="Verdana"/>
              </a:rPr>
              <a:t> </a:t>
            </a:r>
            <a:r>
              <a:rPr sz="2000" spc="-10" dirty="0">
                <a:solidFill>
                  <a:srgbClr val="231F20"/>
                </a:solidFill>
                <a:latin typeface="Verdana"/>
                <a:cs typeface="Verdana"/>
              </a:rPr>
              <a:t>context</a:t>
            </a:r>
            <a:endParaRPr sz="2000">
              <a:latin typeface="Verdana"/>
              <a:cs typeface="Verdana"/>
            </a:endParaRPr>
          </a:p>
          <a:p>
            <a:pPr marL="153670" indent="-151130">
              <a:lnSpc>
                <a:spcPct val="100000"/>
              </a:lnSpc>
              <a:spcBef>
                <a:spcPts val="600"/>
              </a:spcBef>
              <a:buSzPct val="90000"/>
              <a:buChar char="•"/>
              <a:tabLst>
                <a:tab pos="153670" algn="l"/>
              </a:tabLst>
            </a:pPr>
            <a:r>
              <a:rPr sz="2000" spc="-10" dirty="0">
                <a:solidFill>
                  <a:srgbClr val="231F20"/>
                </a:solidFill>
                <a:latin typeface="Verdana"/>
                <a:cs typeface="Verdana"/>
              </a:rPr>
              <a:t>Systematic</a:t>
            </a:r>
            <a:r>
              <a:rPr sz="2000" spc="-95" dirty="0">
                <a:solidFill>
                  <a:srgbClr val="231F20"/>
                </a:solidFill>
                <a:latin typeface="Verdana"/>
                <a:cs typeface="Verdana"/>
              </a:rPr>
              <a:t> </a:t>
            </a:r>
            <a:r>
              <a:rPr sz="2000" dirty="0">
                <a:solidFill>
                  <a:srgbClr val="231F20"/>
                </a:solidFill>
                <a:latin typeface="Verdana"/>
                <a:cs typeface="Verdana"/>
              </a:rPr>
              <a:t>framework</a:t>
            </a:r>
            <a:r>
              <a:rPr sz="2000" spc="-95" dirty="0">
                <a:solidFill>
                  <a:srgbClr val="231F20"/>
                </a:solidFill>
                <a:latin typeface="Verdana"/>
                <a:cs typeface="Verdana"/>
              </a:rPr>
              <a:t> </a:t>
            </a:r>
            <a:r>
              <a:rPr sz="2000" spc="50" dirty="0">
                <a:solidFill>
                  <a:srgbClr val="231F20"/>
                </a:solidFill>
                <a:latin typeface="Verdana"/>
                <a:cs typeface="Verdana"/>
              </a:rPr>
              <a:t>with</a:t>
            </a:r>
            <a:r>
              <a:rPr sz="2000" spc="-90" dirty="0">
                <a:solidFill>
                  <a:srgbClr val="231F20"/>
                </a:solidFill>
                <a:latin typeface="Verdana"/>
                <a:cs typeface="Verdana"/>
              </a:rPr>
              <a:t> </a:t>
            </a:r>
            <a:r>
              <a:rPr sz="2000" spc="-10" dirty="0">
                <a:solidFill>
                  <a:srgbClr val="231F20"/>
                </a:solidFill>
                <a:latin typeface="Verdana"/>
                <a:cs typeface="Verdana"/>
              </a:rPr>
              <a:t>contextualization</a:t>
            </a:r>
            <a:endParaRPr sz="2000">
              <a:latin typeface="Verdana"/>
              <a:cs typeface="Verdana"/>
            </a:endParaRPr>
          </a:p>
          <a:p>
            <a:pPr marL="153670" indent="-151130">
              <a:lnSpc>
                <a:spcPct val="100000"/>
              </a:lnSpc>
              <a:spcBef>
                <a:spcPts val="600"/>
              </a:spcBef>
              <a:buSzPct val="90000"/>
              <a:buChar char="•"/>
              <a:tabLst>
                <a:tab pos="153670" algn="l"/>
              </a:tabLst>
            </a:pPr>
            <a:r>
              <a:rPr sz="2000" spc="-20" dirty="0">
                <a:solidFill>
                  <a:srgbClr val="231F20"/>
                </a:solidFill>
                <a:latin typeface="Verdana"/>
                <a:cs typeface="Verdana"/>
              </a:rPr>
              <a:t>Typology</a:t>
            </a:r>
            <a:r>
              <a:rPr sz="2000" spc="-110" dirty="0">
                <a:solidFill>
                  <a:srgbClr val="231F20"/>
                </a:solidFill>
                <a:latin typeface="Verdana"/>
                <a:cs typeface="Verdana"/>
              </a:rPr>
              <a:t> </a:t>
            </a:r>
            <a:r>
              <a:rPr sz="2000" dirty="0">
                <a:solidFill>
                  <a:srgbClr val="231F20"/>
                </a:solidFill>
                <a:latin typeface="Verdana"/>
                <a:cs typeface="Verdana"/>
              </a:rPr>
              <a:t>of</a:t>
            </a:r>
            <a:r>
              <a:rPr sz="2000" spc="-110" dirty="0">
                <a:solidFill>
                  <a:srgbClr val="231F20"/>
                </a:solidFill>
                <a:latin typeface="Verdana"/>
                <a:cs typeface="Verdana"/>
              </a:rPr>
              <a:t> </a:t>
            </a:r>
            <a:r>
              <a:rPr sz="2000" spc="-60" dirty="0">
                <a:solidFill>
                  <a:srgbClr val="231F20"/>
                </a:solidFill>
                <a:latin typeface="Verdana"/>
                <a:cs typeface="Verdana"/>
              </a:rPr>
              <a:t>risks</a:t>
            </a:r>
            <a:r>
              <a:rPr sz="2000" spc="-110" dirty="0">
                <a:solidFill>
                  <a:srgbClr val="231F20"/>
                </a:solidFill>
                <a:latin typeface="Verdana"/>
                <a:cs typeface="Verdana"/>
              </a:rPr>
              <a:t> </a:t>
            </a:r>
            <a:r>
              <a:rPr sz="2000" dirty="0">
                <a:solidFill>
                  <a:srgbClr val="231F20"/>
                </a:solidFill>
                <a:latin typeface="Verdana"/>
                <a:cs typeface="Verdana"/>
              </a:rPr>
              <a:t>and</a:t>
            </a:r>
            <a:r>
              <a:rPr sz="2000" spc="-105" dirty="0">
                <a:solidFill>
                  <a:srgbClr val="231F20"/>
                </a:solidFill>
                <a:latin typeface="Verdana"/>
                <a:cs typeface="Verdana"/>
              </a:rPr>
              <a:t> </a:t>
            </a:r>
            <a:r>
              <a:rPr sz="2000" spc="-10" dirty="0">
                <a:solidFill>
                  <a:srgbClr val="231F20"/>
                </a:solidFill>
                <a:latin typeface="Verdana"/>
                <a:cs typeface="Verdana"/>
              </a:rPr>
              <a:t>interventions</a:t>
            </a:r>
            <a:endParaRPr sz="2000">
              <a:latin typeface="Verdana"/>
              <a:cs typeface="Verdana"/>
            </a:endParaRPr>
          </a:p>
          <a:p>
            <a:pPr marL="140970" indent="-138430">
              <a:lnSpc>
                <a:spcPct val="100000"/>
              </a:lnSpc>
              <a:spcBef>
                <a:spcPts val="600"/>
              </a:spcBef>
              <a:buSzPct val="90000"/>
              <a:buChar char="•"/>
              <a:tabLst>
                <a:tab pos="140970" algn="l"/>
              </a:tabLst>
            </a:pPr>
            <a:r>
              <a:rPr sz="2000" spc="-55" dirty="0">
                <a:solidFill>
                  <a:srgbClr val="231F20"/>
                </a:solidFill>
                <a:latin typeface="Verdana"/>
                <a:cs typeface="Verdana"/>
              </a:rPr>
              <a:t>Consistency</a:t>
            </a:r>
            <a:r>
              <a:rPr sz="2000" spc="-229" dirty="0">
                <a:solidFill>
                  <a:srgbClr val="231F20"/>
                </a:solidFill>
                <a:latin typeface="Verdana"/>
                <a:cs typeface="Verdana"/>
              </a:rPr>
              <a:t> </a:t>
            </a:r>
            <a:r>
              <a:rPr sz="2000" dirty="0">
                <a:solidFill>
                  <a:srgbClr val="231F20"/>
                </a:solidFill>
                <a:latin typeface="Verdana"/>
                <a:cs typeface="Verdana"/>
              </a:rPr>
              <a:t>between</a:t>
            </a:r>
            <a:r>
              <a:rPr sz="2000" spc="-225" dirty="0">
                <a:solidFill>
                  <a:srgbClr val="231F20"/>
                </a:solidFill>
                <a:latin typeface="Verdana"/>
                <a:cs typeface="Verdana"/>
              </a:rPr>
              <a:t> </a:t>
            </a:r>
            <a:r>
              <a:rPr sz="2000" spc="-60" dirty="0">
                <a:solidFill>
                  <a:srgbClr val="231F20"/>
                </a:solidFill>
                <a:latin typeface="Verdana"/>
                <a:cs typeface="Verdana"/>
              </a:rPr>
              <a:t>emergency,</a:t>
            </a:r>
            <a:r>
              <a:rPr sz="2000" spc="-225" dirty="0">
                <a:solidFill>
                  <a:srgbClr val="231F20"/>
                </a:solidFill>
                <a:latin typeface="Verdana"/>
                <a:cs typeface="Verdana"/>
              </a:rPr>
              <a:t> </a:t>
            </a:r>
            <a:r>
              <a:rPr sz="2000" spc="-55" dirty="0">
                <a:solidFill>
                  <a:srgbClr val="231F20"/>
                </a:solidFill>
                <a:latin typeface="Verdana"/>
                <a:cs typeface="Verdana"/>
              </a:rPr>
              <a:t>resilience</a:t>
            </a:r>
            <a:r>
              <a:rPr sz="2000" spc="-225" dirty="0">
                <a:solidFill>
                  <a:srgbClr val="231F20"/>
                </a:solidFill>
                <a:latin typeface="Verdana"/>
                <a:cs typeface="Verdana"/>
              </a:rPr>
              <a:t> </a:t>
            </a:r>
            <a:r>
              <a:rPr sz="2000" dirty="0">
                <a:solidFill>
                  <a:srgbClr val="231F20"/>
                </a:solidFill>
                <a:latin typeface="Verdana"/>
                <a:cs typeface="Verdana"/>
              </a:rPr>
              <a:t>and</a:t>
            </a:r>
            <a:r>
              <a:rPr sz="2000" spc="-225" dirty="0">
                <a:solidFill>
                  <a:srgbClr val="231F20"/>
                </a:solidFill>
                <a:latin typeface="Verdana"/>
                <a:cs typeface="Verdana"/>
              </a:rPr>
              <a:t> </a:t>
            </a:r>
            <a:r>
              <a:rPr sz="2000" spc="-10" dirty="0">
                <a:solidFill>
                  <a:srgbClr val="231F20"/>
                </a:solidFill>
                <a:latin typeface="Verdana"/>
                <a:cs typeface="Verdana"/>
              </a:rPr>
              <a:t>development</a:t>
            </a:r>
            <a:r>
              <a:rPr sz="2000" spc="-225" dirty="0">
                <a:solidFill>
                  <a:srgbClr val="231F20"/>
                </a:solidFill>
                <a:latin typeface="Verdana"/>
                <a:cs typeface="Verdana"/>
              </a:rPr>
              <a:t> </a:t>
            </a:r>
            <a:r>
              <a:rPr sz="2000" spc="-10" dirty="0">
                <a:solidFill>
                  <a:srgbClr val="231F20"/>
                </a:solidFill>
                <a:latin typeface="Verdana"/>
                <a:cs typeface="Verdana"/>
              </a:rPr>
              <a:t>framework</a:t>
            </a:r>
            <a:endParaRPr sz="2000">
              <a:latin typeface="Verdana"/>
              <a:cs typeface="Verdana"/>
            </a:endParaRPr>
          </a:p>
        </p:txBody>
      </p:sp>
      <p:sp>
        <p:nvSpPr>
          <p:cNvPr id="9" name="object 9"/>
          <p:cNvSpPr txBox="1"/>
          <p:nvPr/>
        </p:nvSpPr>
        <p:spPr>
          <a:xfrm>
            <a:off x="7765591" y="2848345"/>
            <a:ext cx="9049385" cy="1549400"/>
          </a:xfrm>
          <a:prstGeom prst="rect">
            <a:avLst/>
          </a:prstGeom>
        </p:spPr>
        <p:txBody>
          <a:bodyPr vert="horz" wrap="square" lIns="0" tIns="88900" rIns="0" bIns="0" rtlCol="0">
            <a:spAutoFit/>
          </a:bodyPr>
          <a:lstStyle/>
          <a:p>
            <a:pPr marL="175260" indent="-174625">
              <a:lnSpc>
                <a:spcPct val="100000"/>
              </a:lnSpc>
              <a:spcBef>
                <a:spcPts val="700"/>
              </a:spcBef>
              <a:buSzPct val="90000"/>
              <a:buChar char="•"/>
              <a:tabLst>
                <a:tab pos="175260" algn="l"/>
              </a:tabLst>
            </a:pPr>
            <a:r>
              <a:rPr sz="2000" b="1" i="1" spc="-40" dirty="0">
                <a:solidFill>
                  <a:srgbClr val="231F20"/>
                </a:solidFill>
                <a:latin typeface="Verdana"/>
                <a:cs typeface="Verdana"/>
              </a:rPr>
              <a:t>Financing</a:t>
            </a:r>
            <a:r>
              <a:rPr sz="2000" b="1" i="1" spc="-75" dirty="0">
                <a:solidFill>
                  <a:srgbClr val="231F20"/>
                </a:solidFill>
                <a:latin typeface="Verdana"/>
                <a:cs typeface="Verdana"/>
              </a:rPr>
              <a:t> </a:t>
            </a:r>
            <a:r>
              <a:rPr sz="2000" b="1" i="1" spc="-110" dirty="0">
                <a:solidFill>
                  <a:srgbClr val="231F20"/>
                </a:solidFill>
                <a:latin typeface="Verdana"/>
                <a:cs typeface="Verdana"/>
              </a:rPr>
              <a:t>for</a:t>
            </a:r>
            <a:r>
              <a:rPr sz="2000" b="1" i="1" spc="-75" dirty="0">
                <a:solidFill>
                  <a:srgbClr val="231F20"/>
                </a:solidFill>
                <a:latin typeface="Verdana"/>
                <a:cs typeface="Verdana"/>
              </a:rPr>
              <a:t> </a:t>
            </a:r>
            <a:r>
              <a:rPr sz="2000" b="1" i="1" spc="-90" dirty="0">
                <a:solidFill>
                  <a:srgbClr val="231F20"/>
                </a:solidFill>
                <a:latin typeface="Verdana"/>
                <a:cs typeface="Verdana"/>
              </a:rPr>
              <a:t>Shock-</a:t>
            </a:r>
            <a:r>
              <a:rPr sz="2000" b="1" i="1" spc="-114" dirty="0">
                <a:solidFill>
                  <a:srgbClr val="231F20"/>
                </a:solidFill>
                <a:latin typeface="Verdana"/>
                <a:cs typeface="Verdana"/>
              </a:rPr>
              <a:t>Driven</a:t>
            </a:r>
            <a:r>
              <a:rPr sz="2000" b="1" i="1" spc="-70" dirty="0">
                <a:solidFill>
                  <a:srgbClr val="231F20"/>
                </a:solidFill>
                <a:latin typeface="Verdana"/>
                <a:cs typeface="Verdana"/>
              </a:rPr>
              <a:t> </a:t>
            </a:r>
            <a:r>
              <a:rPr sz="2000" b="1" i="1" spc="-60" dirty="0">
                <a:solidFill>
                  <a:srgbClr val="231F20"/>
                </a:solidFill>
                <a:latin typeface="Verdana"/>
                <a:cs typeface="Verdana"/>
              </a:rPr>
              <a:t>Food</a:t>
            </a:r>
            <a:r>
              <a:rPr sz="2000" b="1" i="1" spc="-75" dirty="0">
                <a:solidFill>
                  <a:srgbClr val="231F20"/>
                </a:solidFill>
                <a:latin typeface="Verdana"/>
                <a:cs typeface="Verdana"/>
              </a:rPr>
              <a:t> </a:t>
            </a:r>
            <a:r>
              <a:rPr sz="2000" b="1" i="1" spc="-105" dirty="0">
                <a:solidFill>
                  <a:srgbClr val="231F20"/>
                </a:solidFill>
                <a:latin typeface="Verdana"/>
                <a:cs typeface="Verdana"/>
              </a:rPr>
              <a:t>Crisis</a:t>
            </a:r>
            <a:r>
              <a:rPr sz="2000" b="1" i="1" spc="-75" dirty="0">
                <a:solidFill>
                  <a:srgbClr val="231F20"/>
                </a:solidFill>
                <a:latin typeface="Verdana"/>
                <a:cs typeface="Verdana"/>
              </a:rPr>
              <a:t> </a:t>
            </a:r>
            <a:r>
              <a:rPr sz="2000" b="1" i="1" spc="-10" dirty="0">
                <a:solidFill>
                  <a:srgbClr val="231F20"/>
                </a:solidFill>
                <a:latin typeface="Verdana"/>
                <a:cs typeface="Verdana"/>
              </a:rPr>
              <a:t>Facility</a:t>
            </a:r>
            <a:endParaRPr sz="2000">
              <a:latin typeface="Verdana"/>
              <a:cs typeface="Verdana"/>
            </a:endParaRPr>
          </a:p>
          <a:p>
            <a:pPr marL="153670" indent="-151130">
              <a:lnSpc>
                <a:spcPct val="100000"/>
              </a:lnSpc>
              <a:spcBef>
                <a:spcPts val="600"/>
              </a:spcBef>
              <a:buChar char="•"/>
              <a:tabLst>
                <a:tab pos="153670" algn="l"/>
              </a:tabLst>
            </a:pPr>
            <a:r>
              <a:rPr sz="2000" dirty="0">
                <a:solidFill>
                  <a:srgbClr val="231F20"/>
                </a:solidFill>
                <a:latin typeface="Verdana"/>
                <a:cs typeface="Verdana"/>
              </a:rPr>
              <a:t>Mobilize</a:t>
            </a:r>
            <a:r>
              <a:rPr sz="2000" spc="-65" dirty="0">
                <a:solidFill>
                  <a:srgbClr val="231F20"/>
                </a:solidFill>
                <a:latin typeface="Verdana"/>
                <a:cs typeface="Verdana"/>
              </a:rPr>
              <a:t> </a:t>
            </a:r>
            <a:r>
              <a:rPr sz="2000" spc="-20" dirty="0">
                <a:solidFill>
                  <a:srgbClr val="231F20"/>
                </a:solidFill>
                <a:latin typeface="Verdana"/>
                <a:cs typeface="Verdana"/>
              </a:rPr>
              <a:t>resources</a:t>
            </a:r>
            <a:r>
              <a:rPr sz="2000" spc="-60" dirty="0">
                <a:solidFill>
                  <a:srgbClr val="231F20"/>
                </a:solidFill>
                <a:latin typeface="Verdana"/>
                <a:cs typeface="Verdana"/>
              </a:rPr>
              <a:t> </a:t>
            </a:r>
            <a:r>
              <a:rPr sz="2000" dirty="0">
                <a:solidFill>
                  <a:srgbClr val="231F20"/>
                </a:solidFill>
                <a:latin typeface="Verdana"/>
                <a:cs typeface="Verdana"/>
              </a:rPr>
              <a:t>at</a:t>
            </a:r>
            <a:r>
              <a:rPr sz="2000" spc="-65" dirty="0">
                <a:solidFill>
                  <a:srgbClr val="231F20"/>
                </a:solidFill>
                <a:latin typeface="Verdana"/>
                <a:cs typeface="Verdana"/>
              </a:rPr>
              <a:t> </a:t>
            </a:r>
            <a:r>
              <a:rPr sz="2000" dirty="0">
                <a:solidFill>
                  <a:srgbClr val="231F20"/>
                </a:solidFill>
                <a:latin typeface="Verdana"/>
                <a:cs typeface="Verdana"/>
              </a:rPr>
              <a:t>the</a:t>
            </a:r>
            <a:r>
              <a:rPr sz="2000" spc="-60" dirty="0">
                <a:solidFill>
                  <a:srgbClr val="231F20"/>
                </a:solidFill>
                <a:latin typeface="Verdana"/>
                <a:cs typeface="Verdana"/>
              </a:rPr>
              <a:t> </a:t>
            </a:r>
            <a:r>
              <a:rPr sz="2000" dirty="0">
                <a:solidFill>
                  <a:srgbClr val="231F20"/>
                </a:solidFill>
                <a:latin typeface="Verdana"/>
                <a:cs typeface="Verdana"/>
              </a:rPr>
              <a:t>right</a:t>
            </a:r>
            <a:r>
              <a:rPr sz="2000" spc="-65" dirty="0">
                <a:solidFill>
                  <a:srgbClr val="231F20"/>
                </a:solidFill>
                <a:latin typeface="Verdana"/>
                <a:cs typeface="Verdana"/>
              </a:rPr>
              <a:t> </a:t>
            </a:r>
            <a:r>
              <a:rPr sz="2000" spc="-20" dirty="0">
                <a:solidFill>
                  <a:srgbClr val="231F20"/>
                </a:solidFill>
                <a:latin typeface="Verdana"/>
                <a:cs typeface="Verdana"/>
              </a:rPr>
              <a:t>time</a:t>
            </a:r>
            <a:endParaRPr sz="2000">
              <a:latin typeface="Verdana"/>
              <a:cs typeface="Verdana"/>
            </a:endParaRPr>
          </a:p>
          <a:p>
            <a:pPr marL="153670" indent="-151130">
              <a:lnSpc>
                <a:spcPct val="100000"/>
              </a:lnSpc>
              <a:spcBef>
                <a:spcPts val="600"/>
              </a:spcBef>
              <a:buChar char="•"/>
              <a:tabLst>
                <a:tab pos="153670" algn="l"/>
              </a:tabLst>
            </a:pPr>
            <a:r>
              <a:rPr sz="2000" dirty="0">
                <a:solidFill>
                  <a:srgbClr val="231F20"/>
                </a:solidFill>
                <a:latin typeface="Verdana"/>
                <a:cs typeface="Verdana"/>
              </a:rPr>
              <a:t>Reduce</a:t>
            </a:r>
            <a:r>
              <a:rPr sz="2000" spc="-85" dirty="0">
                <a:solidFill>
                  <a:srgbClr val="231F20"/>
                </a:solidFill>
                <a:latin typeface="Verdana"/>
                <a:cs typeface="Verdana"/>
              </a:rPr>
              <a:t> </a:t>
            </a:r>
            <a:r>
              <a:rPr sz="2000" dirty="0">
                <a:solidFill>
                  <a:srgbClr val="231F20"/>
                </a:solidFill>
                <a:latin typeface="Verdana"/>
                <a:cs typeface="Verdana"/>
              </a:rPr>
              <a:t>the</a:t>
            </a:r>
            <a:r>
              <a:rPr sz="2000" spc="-85" dirty="0">
                <a:solidFill>
                  <a:srgbClr val="231F20"/>
                </a:solidFill>
                <a:latin typeface="Verdana"/>
                <a:cs typeface="Verdana"/>
              </a:rPr>
              <a:t> </a:t>
            </a:r>
            <a:r>
              <a:rPr sz="2000" dirty="0">
                <a:solidFill>
                  <a:srgbClr val="231F20"/>
                </a:solidFill>
                <a:latin typeface="Verdana"/>
                <a:cs typeface="Verdana"/>
              </a:rPr>
              <a:t>cost</a:t>
            </a:r>
            <a:r>
              <a:rPr sz="2000" spc="-85" dirty="0">
                <a:solidFill>
                  <a:srgbClr val="231F20"/>
                </a:solidFill>
                <a:latin typeface="Verdana"/>
                <a:cs typeface="Verdana"/>
              </a:rPr>
              <a:t> </a:t>
            </a:r>
            <a:r>
              <a:rPr sz="2000" spc="-30" dirty="0">
                <a:solidFill>
                  <a:srgbClr val="231F20"/>
                </a:solidFill>
                <a:latin typeface="Verdana"/>
                <a:cs typeface="Verdana"/>
              </a:rPr>
              <a:t>for</a:t>
            </a:r>
            <a:r>
              <a:rPr sz="2000" spc="-80" dirty="0">
                <a:solidFill>
                  <a:srgbClr val="231F20"/>
                </a:solidFill>
                <a:latin typeface="Verdana"/>
                <a:cs typeface="Verdana"/>
              </a:rPr>
              <a:t> </a:t>
            </a:r>
            <a:r>
              <a:rPr sz="2000" spc="-45" dirty="0">
                <a:solidFill>
                  <a:srgbClr val="231F20"/>
                </a:solidFill>
                <a:latin typeface="Verdana"/>
                <a:cs typeface="Verdana"/>
              </a:rPr>
              <a:t>taxpayers</a:t>
            </a:r>
            <a:r>
              <a:rPr sz="2000" spc="-85" dirty="0">
                <a:solidFill>
                  <a:srgbClr val="231F20"/>
                </a:solidFill>
                <a:latin typeface="Verdana"/>
                <a:cs typeface="Verdana"/>
              </a:rPr>
              <a:t> </a:t>
            </a:r>
            <a:r>
              <a:rPr sz="2000" spc="45" dirty="0">
                <a:solidFill>
                  <a:srgbClr val="231F20"/>
                </a:solidFill>
                <a:latin typeface="Verdana"/>
                <a:cs typeface="Verdana"/>
              </a:rPr>
              <a:t>through</a:t>
            </a:r>
            <a:r>
              <a:rPr sz="2000" spc="-85" dirty="0">
                <a:solidFill>
                  <a:srgbClr val="231F20"/>
                </a:solidFill>
                <a:latin typeface="Verdana"/>
                <a:cs typeface="Verdana"/>
              </a:rPr>
              <a:t> </a:t>
            </a:r>
            <a:r>
              <a:rPr sz="2000" dirty="0">
                <a:solidFill>
                  <a:srgbClr val="231F20"/>
                </a:solidFill>
                <a:latin typeface="Verdana"/>
                <a:cs typeface="Verdana"/>
              </a:rPr>
              <a:t>leveraging</a:t>
            </a:r>
            <a:r>
              <a:rPr sz="2000" spc="-85" dirty="0">
                <a:solidFill>
                  <a:srgbClr val="231F20"/>
                </a:solidFill>
                <a:latin typeface="Verdana"/>
                <a:cs typeface="Verdana"/>
              </a:rPr>
              <a:t> </a:t>
            </a:r>
            <a:r>
              <a:rPr sz="2000" dirty="0">
                <a:solidFill>
                  <a:srgbClr val="231F20"/>
                </a:solidFill>
                <a:latin typeface="Verdana"/>
                <a:cs typeface="Verdana"/>
              </a:rPr>
              <a:t>the</a:t>
            </a:r>
            <a:r>
              <a:rPr sz="2000" spc="-80" dirty="0">
                <a:solidFill>
                  <a:srgbClr val="231F20"/>
                </a:solidFill>
                <a:latin typeface="Verdana"/>
                <a:cs typeface="Verdana"/>
              </a:rPr>
              <a:t> </a:t>
            </a:r>
            <a:r>
              <a:rPr sz="2000" dirty="0">
                <a:solidFill>
                  <a:srgbClr val="231F20"/>
                </a:solidFill>
                <a:latin typeface="Verdana"/>
                <a:cs typeface="Verdana"/>
              </a:rPr>
              <a:t>capital</a:t>
            </a:r>
            <a:r>
              <a:rPr sz="2000" spc="-85" dirty="0">
                <a:solidFill>
                  <a:srgbClr val="231F20"/>
                </a:solidFill>
                <a:latin typeface="Verdana"/>
                <a:cs typeface="Verdana"/>
              </a:rPr>
              <a:t> </a:t>
            </a:r>
            <a:r>
              <a:rPr sz="2000" spc="-10" dirty="0">
                <a:solidFill>
                  <a:srgbClr val="231F20"/>
                </a:solidFill>
                <a:latin typeface="Verdana"/>
                <a:cs typeface="Verdana"/>
              </a:rPr>
              <a:t>markets</a:t>
            </a:r>
            <a:endParaRPr sz="2000">
              <a:latin typeface="Verdana"/>
              <a:cs typeface="Verdana"/>
            </a:endParaRPr>
          </a:p>
          <a:p>
            <a:pPr marL="153670" indent="-151130">
              <a:lnSpc>
                <a:spcPct val="100000"/>
              </a:lnSpc>
              <a:spcBef>
                <a:spcPts val="600"/>
              </a:spcBef>
              <a:buChar char="•"/>
              <a:tabLst>
                <a:tab pos="153670" algn="l"/>
              </a:tabLst>
            </a:pPr>
            <a:r>
              <a:rPr sz="2000" spc="-10" dirty="0">
                <a:solidFill>
                  <a:srgbClr val="231F20"/>
                </a:solidFill>
                <a:latin typeface="Verdana"/>
                <a:cs typeface="Verdana"/>
              </a:rPr>
              <a:t>Increasing</a:t>
            </a:r>
            <a:r>
              <a:rPr sz="2000" spc="-95" dirty="0">
                <a:solidFill>
                  <a:srgbClr val="231F20"/>
                </a:solidFill>
                <a:latin typeface="Verdana"/>
                <a:cs typeface="Verdana"/>
              </a:rPr>
              <a:t> </a:t>
            </a:r>
            <a:r>
              <a:rPr sz="2000" dirty="0">
                <a:solidFill>
                  <a:srgbClr val="231F20"/>
                </a:solidFill>
                <a:latin typeface="Verdana"/>
                <a:cs typeface="Verdana"/>
              </a:rPr>
              <a:t>the</a:t>
            </a:r>
            <a:r>
              <a:rPr sz="2000" spc="-90" dirty="0">
                <a:solidFill>
                  <a:srgbClr val="231F20"/>
                </a:solidFill>
                <a:latin typeface="Verdana"/>
                <a:cs typeface="Verdana"/>
              </a:rPr>
              <a:t> </a:t>
            </a:r>
            <a:r>
              <a:rPr sz="2000" dirty="0">
                <a:solidFill>
                  <a:srgbClr val="231F20"/>
                </a:solidFill>
                <a:latin typeface="Verdana"/>
                <a:cs typeface="Verdana"/>
              </a:rPr>
              <a:t>efficiency</a:t>
            </a:r>
            <a:r>
              <a:rPr sz="2000" spc="-90" dirty="0">
                <a:solidFill>
                  <a:srgbClr val="231F20"/>
                </a:solidFill>
                <a:latin typeface="Verdana"/>
                <a:cs typeface="Verdana"/>
              </a:rPr>
              <a:t> </a:t>
            </a:r>
            <a:r>
              <a:rPr sz="2000" dirty="0">
                <a:solidFill>
                  <a:srgbClr val="231F20"/>
                </a:solidFill>
                <a:latin typeface="Verdana"/>
                <a:cs typeface="Verdana"/>
              </a:rPr>
              <a:t>of</a:t>
            </a:r>
            <a:r>
              <a:rPr sz="2000" spc="-90" dirty="0">
                <a:solidFill>
                  <a:srgbClr val="231F20"/>
                </a:solidFill>
                <a:latin typeface="Verdana"/>
                <a:cs typeface="Verdana"/>
              </a:rPr>
              <a:t> </a:t>
            </a:r>
            <a:r>
              <a:rPr sz="2000" dirty="0">
                <a:solidFill>
                  <a:srgbClr val="231F20"/>
                </a:solidFill>
                <a:latin typeface="Verdana"/>
                <a:cs typeface="Verdana"/>
              </a:rPr>
              <a:t>interventions</a:t>
            </a:r>
            <a:r>
              <a:rPr sz="2000" spc="-90" dirty="0">
                <a:solidFill>
                  <a:srgbClr val="231F20"/>
                </a:solidFill>
                <a:latin typeface="Verdana"/>
                <a:cs typeface="Verdana"/>
              </a:rPr>
              <a:t> </a:t>
            </a:r>
            <a:r>
              <a:rPr sz="2000" spc="45" dirty="0">
                <a:solidFill>
                  <a:srgbClr val="231F20"/>
                </a:solidFill>
                <a:latin typeface="Verdana"/>
                <a:cs typeface="Verdana"/>
              </a:rPr>
              <a:t>through</a:t>
            </a:r>
            <a:r>
              <a:rPr sz="2000" spc="-90" dirty="0">
                <a:solidFill>
                  <a:srgbClr val="231F20"/>
                </a:solidFill>
                <a:latin typeface="Verdana"/>
                <a:cs typeface="Verdana"/>
              </a:rPr>
              <a:t> </a:t>
            </a:r>
            <a:r>
              <a:rPr sz="2000" dirty="0">
                <a:solidFill>
                  <a:srgbClr val="231F20"/>
                </a:solidFill>
                <a:latin typeface="Verdana"/>
                <a:cs typeface="Verdana"/>
              </a:rPr>
              <a:t>anticipatory</a:t>
            </a:r>
            <a:r>
              <a:rPr sz="2000" spc="-95" dirty="0">
                <a:solidFill>
                  <a:srgbClr val="231F20"/>
                </a:solidFill>
                <a:latin typeface="Verdana"/>
                <a:cs typeface="Verdana"/>
              </a:rPr>
              <a:t> </a:t>
            </a:r>
            <a:r>
              <a:rPr sz="2000" spc="-10" dirty="0">
                <a:solidFill>
                  <a:srgbClr val="231F20"/>
                </a:solidFill>
                <a:latin typeface="Verdana"/>
                <a:cs typeface="Verdana"/>
              </a:rPr>
              <a:t>actions</a:t>
            </a:r>
            <a:endParaRPr sz="2000">
              <a:latin typeface="Verdana"/>
              <a:cs typeface="Verdana"/>
            </a:endParaRPr>
          </a:p>
        </p:txBody>
      </p:sp>
      <p:grpSp>
        <p:nvGrpSpPr>
          <p:cNvPr id="10" name="object 10"/>
          <p:cNvGrpSpPr/>
          <p:nvPr/>
        </p:nvGrpSpPr>
        <p:grpSpPr>
          <a:xfrm>
            <a:off x="1924767" y="2777480"/>
            <a:ext cx="5654040" cy="5502910"/>
            <a:chOff x="1924767" y="2777480"/>
            <a:chExt cx="5654040" cy="5502910"/>
          </a:xfrm>
        </p:grpSpPr>
        <p:pic>
          <p:nvPicPr>
            <p:cNvPr id="11" name="object 11"/>
            <p:cNvPicPr/>
            <p:nvPr/>
          </p:nvPicPr>
          <p:blipFill>
            <a:blip r:embed="rId2" cstate="print"/>
            <a:stretch>
              <a:fillRect/>
            </a:stretch>
          </p:blipFill>
          <p:spPr>
            <a:xfrm>
              <a:off x="1924767" y="3730272"/>
              <a:ext cx="3600005" cy="3599992"/>
            </a:xfrm>
            <a:prstGeom prst="rect">
              <a:avLst/>
            </a:prstGeom>
          </p:spPr>
        </p:pic>
        <p:sp>
          <p:nvSpPr>
            <p:cNvPr id="12" name="object 12"/>
            <p:cNvSpPr/>
            <p:nvPr/>
          </p:nvSpPr>
          <p:spPr>
            <a:xfrm>
              <a:off x="1924775" y="3736174"/>
              <a:ext cx="3600450" cy="3594100"/>
            </a:xfrm>
            <a:custGeom>
              <a:avLst/>
              <a:gdLst/>
              <a:ahLst/>
              <a:cxnLst/>
              <a:rect l="l" t="t" r="r" b="b"/>
              <a:pathLst>
                <a:path w="3600450" h="3594100">
                  <a:moveTo>
                    <a:pt x="2036512" y="3581400"/>
                  </a:moveTo>
                  <a:lnTo>
                    <a:pt x="1563483" y="3581400"/>
                  </a:lnTo>
                  <a:lnTo>
                    <a:pt x="1610105" y="3594100"/>
                  </a:lnTo>
                  <a:lnTo>
                    <a:pt x="1989889" y="3594100"/>
                  </a:lnTo>
                  <a:lnTo>
                    <a:pt x="2036512" y="3581400"/>
                  </a:lnTo>
                  <a:close/>
                </a:path>
                <a:path w="3600450" h="3594100">
                  <a:moveTo>
                    <a:pt x="2174087" y="3556000"/>
                  </a:moveTo>
                  <a:lnTo>
                    <a:pt x="1425909" y="3556000"/>
                  </a:lnTo>
                  <a:lnTo>
                    <a:pt x="1517233" y="3581400"/>
                  </a:lnTo>
                  <a:lnTo>
                    <a:pt x="2082762" y="3581400"/>
                  </a:lnTo>
                  <a:lnTo>
                    <a:pt x="2174087" y="3556000"/>
                  </a:lnTo>
                  <a:close/>
                </a:path>
                <a:path w="3600450" h="3594100">
                  <a:moveTo>
                    <a:pt x="2128626" y="25400"/>
                  </a:moveTo>
                  <a:lnTo>
                    <a:pt x="1471369" y="25400"/>
                  </a:lnTo>
                  <a:lnTo>
                    <a:pt x="1380866" y="50800"/>
                  </a:lnTo>
                  <a:lnTo>
                    <a:pt x="1120265" y="127000"/>
                  </a:lnTo>
                  <a:lnTo>
                    <a:pt x="1078585" y="152400"/>
                  </a:lnTo>
                  <a:lnTo>
                    <a:pt x="1037448" y="165100"/>
                  </a:lnTo>
                  <a:lnTo>
                    <a:pt x="956864" y="215900"/>
                  </a:lnTo>
                  <a:lnTo>
                    <a:pt x="917448" y="228600"/>
                  </a:lnTo>
                  <a:lnTo>
                    <a:pt x="878637" y="254000"/>
                  </a:lnTo>
                  <a:lnTo>
                    <a:pt x="840446" y="279400"/>
                  </a:lnTo>
                  <a:lnTo>
                    <a:pt x="802891" y="304800"/>
                  </a:lnTo>
                  <a:lnTo>
                    <a:pt x="765987" y="330200"/>
                  </a:lnTo>
                  <a:lnTo>
                    <a:pt x="729751" y="355600"/>
                  </a:lnTo>
                  <a:lnTo>
                    <a:pt x="694196" y="381000"/>
                  </a:lnTo>
                  <a:lnTo>
                    <a:pt x="659340" y="406400"/>
                  </a:lnTo>
                  <a:lnTo>
                    <a:pt x="625198" y="431800"/>
                  </a:lnTo>
                  <a:lnTo>
                    <a:pt x="591785" y="469900"/>
                  </a:lnTo>
                  <a:lnTo>
                    <a:pt x="559116" y="495300"/>
                  </a:lnTo>
                  <a:lnTo>
                    <a:pt x="527208" y="533400"/>
                  </a:lnTo>
                  <a:lnTo>
                    <a:pt x="496076" y="558800"/>
                  </a:lnTo>
                  <a:lnTo>
                    <a:pt x="465735" y="596900"/>
                  </a:lnTo>
                  <a:lnTo>
                    <a:pt x="436201" y="622300"/>
                  </a:lnTo>
                  <a:lnTo>
                    <a:pt x="407489" y="660400"/>
                  </a:lnTo>
                  <a:lnTo>
                    <a:pt x="379616" y="698500"/>
                  </a:lnTo>
                  <a:lnTo>
                    <a:pt x="352596" y="723900"/>
                  </a:lnTo>
                  <a:lnTo>
                    <a:pt x="326445" y="762000"/>
                  </a:lnTo>
                  <a:lnTo>
                    <a:pt x="301179" y="800100"/>
                  </a:lnTo>
                  <a:lnTo>
                    <a:pt x="276813" y="838200"/>
                  </a:lnTo>
                  <a:lnTo>
                    <a:pt x="253363" y="876300"/>
                  </a:lnTo>
                  <a:lnTo>
                    <a:pt x="230845" y="914400"/>
                  </a:lnTo>
                  <a:lnTo>
                    <a:pt x="209273" y="952500"/>
                  </a:lnTo>
                  <a:lnTo>
                    <a:pt x="188664" y="1003300"/>
                  </a:lnTo>
                  <a:lnTo>
                    <a:pt x="169032" y="1041400"/>
                  </a:lnTo>
                  <a:lnTo>
                    <a:pt x="150394" y="1079500"/>
                  </a:lnTo>
                  <a:lnTo>
                    <a:pt x="132766" y="1117600"/>
                  </a:lnTo>
                  <a:lnTo>
                    <a:pt x="116162" y="1168400"/>
                  </a:lnTo>
                  <a:lnTo>
                    <a:pt x="100598" y="1206500"/>
                  </a:lnTo>
                  <a:lnTo>
                    <a:pt x="86089" y="1244600"/>
                  </a:lnTo>
                  <a:lnTo>
                    <a:pt x="72653" y="1295400"/>
                  </a:lnTo>
                  <a:lnTo>
                    <a:pt x="60303" y="1333500"/>
                  </a:lnTo>
                  <a:lnTo>
                    <a:pt x="49055" y="1384300"/>
                  </a:lnTo>
                  <a:lnTo>
                    <a:pt x="38925" y="1422400"/>
                  </a:lnTo>
                  <a:lnTo>
                    <a:pt x="29929" y="1473200"/>
                  </a:lnTo>
                  <a:lnTo>
                    <a:pt x="22082" y="1524000"/>
                  </a:lnTo>
                  <a:lnTo>
                    <a:pt x="15399" y="1562100"/>
                  </a:lnTo>
                  <a:lnTo>
                    <a:pt x="9897" y="1612900"/>
                  </a:lnTo>
                  <a:lnTo>
                    <a:pt x="5590" y="1663700"/>
                  </a:lnTo>
                  <a:lnTo>
                    <a:pt x="2495" y="1701800"/>
                  </a:lnTo>
                  <a:lnTo>
                    <a:pt x="626" y="1752600"/>
                  </a:lnTo>
                  <a:lnTo>
                    <a:pt x="0" y="1803400"/>
                  </a:lnTo>
                  <a:lnTo>
                    <a:pt x="626" y="1854200"/>
                  </a:lnTo>
                  <a:lnTo>
                    <a:pt x="2495" y="1892300"/>
                  </a:lnTo>
                  <a:lnTo>
                    <a:pt x="5590" y="1943100"/>
                  </a:lnTo>
                  <a:lnTo>
                    <a:pt x="9897" y="1993900"/>
                  </a:lnTo>
                  <a:lnTo>
                    <a:pt x="15399" y="2032000"/>
                  </a:lnTo>
                  <a:lnTo>
                    <a:pt x="22082" y="2082800"/>
                  </a:lnTo>
                  <a:lnTo>
                    <a:pt x="29929" y="2133600"/>
                  </a:lnTo>
                  <a:lnTo>
                    <a:pt x="38925" y="2171700"/>
                  </a:lnTo>
                  <a:lnTo>
                    <a:pt x="49055" y="2222500"/>
                  </a:lnTo>
                  <a:lnTo>
                    <a:pt x="60303" y="2260600"/>
                  </a:lnTo>
                  <a:lnTo>
                    <a:pt x="72653" y="2311400"/>
                  </a:lnTo>
                  <a:lnTo>
                    <a:pt x="86089" y="2349500"/>
                  </a:lnTo>
                  <a:lnTo>
                    <a:pt x="100598" y="2400300"/>
                  </a:lnTo>
                  <a:lnTo>
                    <a:pt x="116162" y="2438400"/>
                  </a:lnTo>
                  <a:lnTo>
                    <a:pt x="132766" y="2476500"/>
                  </a:lnTo>
                  <a:lnTo>
                    <a:pt x="150394" y="2527300"/>
                  </a:lnTo>
                  <a:lnTo>
                    <a:pt x="169032" y="2565400"/>
                  </a:lnTo>
                  <a:lnTo>
                    <a:pt x="188664" y="2603500"/>
                  </a:lnTo>
                  <a:lnTo>
                    <a:pt x="209273" y="2641600"/>
                  </a:lnTo>
                  <a:lnTo>
                    <a:pt x="230845" y="2679700"/>
                  </a:lnTo>
                  <a:lnTo>
                    <a:pt x="253363" y="2717800"/>
                  </a:lnTo>
                  <a:lnTo>
                    <a:pt x="276813" y="2755900"/>
                  </a:lnTo>
                  <a:lnTo>
                    <a:pt x="301179" y="2794000"/>
                  </a:lnTo>
                  <a:lnTo>
                    <a:pt x="326445" y="2832100"/>
                  </a:lnTo>
                  <a:lnTo>
                    <a:pt x="352596" y="2870200"/>
                  </a:lnTo>
                  <a:lnTo>
                    <a:pt x="379616" y="2908300"/>
                  </a:lnTo>
                  <a:lnTo>
                    <a:pt x="407489" y="2946400"/>
                  </a:lnTo>
                  <a:lnTo>
                    <a:pt x="436201" y="2971800"/>
                  </a:lnTo>
                  <a:lnTo>
                    <a:pt x="465735" y="3009900"/>
                  </a:lnTo>
                  <a:lnTo>
                    <a:pt x="496076" y="3035300"/>
                  </a:lnTo>
                  <a:lnTo>
                    <a:pt x="527208" y="3073400"/>
                  </a:lnTo>
                  <a:lnTo>
                    <a:pt x="559116" y="3098800"/>
                  </a:lnTo>
                  <a:lnTo>
                    <a:pt x="591785" y="3136900"/>
                  </a:lnTo>
                  <a:lnTo>
                    <a:pt x="625198" y="3162300"/>
                  </a:lnTo>
                  <a:lnTo>
                    <a:pt x="659340" y="3187700"/>
                  </a:lnTo>
                  <a:lnTo>
                    <a:pt x="694196" y="3225800"/>
                  </a:lnTo>
                  <a:lnTo>
                    <a:pt x="729751" y="3251200"/>
                  </a:lnTo>
                  <a:lnTo>
                    <a:pt x="765987" y="3276600"/>
                  </a:lnTo>
                  <a:lnTo>
                    <a:pt x="802891" y="3302000"/>
                  </a:lnTo>
                  <a:lnTo>
                    <a:pt x="840446" y="3327400"/>
                  </a:lnTo>
                  <a:lnTo>
                    <a:pt x="878637" y="3352800"/>
                  </a:lnTo>
                  <a:lnTo>
                    <a:pt x="917448" y="3365500"/>
                  </a:lnTo>
                  <a:lnTo>
                    <a:pt x="996869" y="3416300"/>
                  </a:lnTo>
                  <a:lnTo>
                    <a:pt x="1037448" y="3429000"/>
                  </a:lnTo>
                  <a:lnTo>
                    <a:pt x="1078585" y="3454400"/>
                  </a:lnTo>
                  <a:lnTo>
                    <a:pt x="1162472" y="3479800"/>
                  </a:lnTo>
                  <a:lnTo>
                    <a:pt x="1205190" y="3505200"/>
                  </a:lnTo>
                  <a:lnTo>
                    <a:pt x="1380866" y="3556000"/>
                  </a:lnTo>
                  <a:lnTo>
                    <a:pt x="2219129" y="3556000"/>
                  </a:lnTo>
                  <a:lnTo>
                    <a:pt x="2307898" y="3530600"/>
                  </a:lnTo>
                  <a:lnTo>
                    <a:pt x="1697912" y="3530600"/>
                  </a:lnTo>
                  <a:lnTo>
                    <a:pt x="1647273" y="3517900"/>
                  </a:lnTo>
                  <a:lnTo>
                    <a:pt x="1596934" y="3517900"/>
                  </a:lnTo>
                  <a:lnTo>
                    <a:pt x="1546919" y="3505200"/>
                  </a:lnTo>
                  <a:lnTo>
                    <a:pt x="1497255" y="3505200"/>
                  </a:lnTo>
                  <a:lnTo>
                    <a:pt x="1207964" y="3429000"/>
                  </a:lnTo>
                  <a:lnTo>
                    <a:pt x="1161426" y="3403600"/>
                  </a:lnTo>
                  <a:lnTo>
                    <a:pt x="1115432" y="3390900"/>
                  </a:lnTo>
                  <a:lnTo>
                    <a:pt x="1025174" y="3340100"/>
                  </a:lnTo>
                  <a:lnTo>
                    <a:pt x="980959" y="3327400"/>
                  </a:lnTo>
                  <a:lnTo>
                    <a:pt x="894478" y="3276600"/>
                  </a:lnTo>
                  <a:lnTo>
                    <a:pt x="852261" y="3251200"/>
                  </a:lnTo>
                  <a:lnTo>
                    <a:pt x="810758" y="3213100"/>
                  </a:lnTo>
                  <a:lnTo>
                    <a:pt x="769995" y="3187700"/>
                  </a:lnTo>
                  <a:lnTo>
                    <a:pt x="729995" y="3162300"/>
                  </a:lnTo>
                  <a:lnTo>
                    <a:pt x="690783" y="3124200"/>
                  </a:lnTo>
                  <a:lnTo>
                    <a:pt x="652382" y="3086100"/>
                  </a:lnTo>
                  <a:lnTo>
                    <a:pt x="614819" y="3060700"/>
                  </a:lnTo>
                  <a:lnTo>
                    <a:pt x="578116" y="3022600"/>
                  </a:lnTo>
                  <a:lnTo>
                    <a:pt x="542457" y="2984500"/>
                  </a:lnTo>
                  <a:lnTo>
                    <a:pt x="508015" y="2946400"/>
                  </a:lnTo>
                  <a:lnTo>
                    <a:pt x="474801" y="2908300"/>
                  </a:lnTo>
                  <a:lnTo>
                    <a:pt x="442823" y="2870200"/>
                  </a:lnTo>
                  <a:lnTo>
                    <a:pt x="412093" y="2832100"/>
                  </a:lnTo>
                  <a:lnTo>
                    <a:pt x="382620" y="2794000"/>
                  </a:lnTo>
                  <a:lnTo>
                    <a:pt x="354414" y="2743200"/>
                  </a:lnTo>
                  <a:lnTo>
                    <a:pt x="327487" y="2705100"/>
                  </a:lnTo>
                  <a:lnTo>
                    <a:pt x="301847" y="2667000"/>
                  </a:lnTo>
                  <a:lnTo>
                    <a:pt x="277504" y="2616200"/>
                  </a:lnTo>
                  <a:lnTo>
                    <a:pt x="254469" y="2578100"/>
                  </a:lnTo>
                  <a:lnTo>
                    <a:pt x="232753" y="2527300"/>
                  </a:lnTo>
                  <a:lnTo>
                    <a:pt x="212364" y="2489200"/>
                  </a:lnTo>
                  <a:lnTo>
                    <a:pt x="193313" y="2438400"/>
                  </a:lnTo>
                  <a:lnTo>
                    <a:pt x="175611" y="2387600"/>
                  </a:lnTo>
                  <a:lnTo>
                    <a:pt x="159267" y="2349500"/>
                  </a:lnTo>
                  <a:lnTo>
                    <a:pt x="144291" y="2298700"/>
                  </a:lnTo>
                  <a:lnTo>
                    <a:pt x="130693" y="2247900"/>
                  </a:lnTo>
                  <a:lnTo>
                    <a:pt x="118484" y="2197100"/>
                  </a:lnTo>
                  <a:lnTo>
                    <a:pt x="107674" y="2146300"/>
                  </a:lnTo>
                  <a:lnTo>
                    <a:pt x="98272" y="2108200"/>
                  </a:lnTo>
                  <a:lnTo>
                    <a:pt x="90289" y="2057400"/>
                  </a:lnTo>
                  <a:lnTo>
                    <a:pt x="83735" y="2006600"/>
                  </a:lnTo>
                  <a:lnTo>
                    <a:pt x="78620" y="1955800"/>
                  </a:lnTo>
                  <a:lnTo>
                    <a:pt x="74954" y="1905000"/>
                  </a:lnTo>
                  <a:lnTo>
                    <a:pt x="72746" y="1854200"/>
                  </a:lnTo>
                  <a:lnTo>
                    <a:pt x="72008" y="1803400"/>
                  </a:lnTo>
                  <a:lnTo>
                    <a:pt x="72746" y="1752600"/>
                  </a:lnTo>
                  <a:lnTo>
                    <a:pt x="74954" y="1701800"/>
                  </a:lnTo>
                  <a:lnTo>
                    <a:pt x="78620" y="1651000"/>
                  </a:lnTo>
                  <a:lnTo>
                    <a:pt x="83735" y="1600200"/>
                  </a:lnTo>
                  <a:lnTo>
                    <a:pt x="90289" y="1549400"/>
                  </a:lnTo>
                  <a:lnTo>
                    <a:pt x="98272" y="1498600"/>
                  </a:lnTo>
                  <a:lnTo>
                    <a:pt x="107674" y="1447800"/>
                  </a:lnTo>
                  <a:lnTo>
                    <a:pt x="118484" y="1397000"/>
                  </a:lnTo>
                  <a:lnTo>
                    <a:pt x="130693" y="1346200"/>
                  </a:lnTo>
                  <a:lnTo>
                    <a:pt x="144291" y="1308100"/>
                  </a:lnTo>
                  <a:lnTo>
                    <a:pt x="159267" y="1257300"/>
                  </a:lnTo>
                  <a:lnTo>
                    <a:pt x="175611" y="1206500"/>
                  </a:lnTo>
                  <a:lnTo>
                    <a:pt x="193313" y="1155700"/>
                  </a:lnTo>
                  <a:lnTo>
                    <a:pt x="212364" y="1117600"/>
                  </a:lnTo>
                  <a:lnTo>
                    <a:pt x="232753" y="1066800"/>
                  </a:lnTo>
                  <a:lnTo>
                    <a:pt x="254469" y="1028700"/>
                  </a:lnTo>
                  <a:lnTo>
                    <a:pt x="277504" y="977900"/>
                  </a:lnTo>
                  <a:lnTo>
                    <a:pt x="301847" y="939800"/>
                  </a:lnTo>
                  <a:lnTo>
                    <a:pt x="327487" y="889000"/>
                  </a:lnTo>
                  <a:lnTo>
                    <a:pt x="354414" y="850900"/>
                  </a:lnTo>
                  <a:lnTo>
                    <a:pt x="382620" y="812800"/>
                  </a:lnTo>
                  <a:lnTo>
                    <a:pt x="412093" y="774700"/>
                  </a:lnTo>
                  <a:lnTo>
                    <a:pt x="442823" y="736600"/>
                  </a:lnTo>
                  <a:lnTo>
                    <a:pt x="474801" y="685800"/>
                  </a:lnTo>
                  <a:lnTo>
                    <a:pt x="508015" y="647700"/>
                  </a:lnTo>
                  <a:lnTo>
                    <a:pt x="542457" y="609600"/>
                  </a:lnTo>
                  <a:lnTo>
                    <a:pt x="578116" y="584200"/>
                  </a:lnTo>
                  <a:lnTo>
                    <a:pt x="614819" y="546100"/>
                  </a:lnTo>
                  <a:lnTo>
                    <a:pt x="652382" y="508000"/>
                  </a:lnTo>
                  <a:lnTo>
                    <a:pt x="690783" y="469900"/>
                  </a:lnTo>
                  <a:lnTo>
                    <a:pt x="729995" y="444500"/>
                  </a:lnTo>
                  <a:lnTo>
                    <a:pt x="769995" y="406400"/>
                  </a:lnTo>
                  <a:lnTo>
                    <a:pt x="810758" y="381000"/>
                  </a:lnTo>
                  <a:lnTo>
                    <a:pt x="852261" y="355600"/>
                  </a:lnTo>
                  <a:lnTo>
                    <a:pt x="937386" y="304800"/>
                  </a:lnTo>
                  <a:lnTo>
                    <a:pt x="1025174" y="254000"/>
                  </a:lnTo>
                  <a:lnTo>
                    <a:pt x="1070007" y="228600"/>
                  </a:lnTo>
                  <a:lnTo>
                    <a:pt x="1115432" y="215900"/>
                  </a:lnTo>
                  <a:lnTo>
                    <a:pt x="1161426" y="190500"/>
                  </a:lnTo>
                  <a:lnTo>
                    <a:pt x="1255021" y="165100"/>
                  </a:lnTo>
                  <a:lnTo>
                    <a:pt x="1302575" y="139700"/>
                  </a:lnTo>
                  <a:lnTo>
                    <a:pt x="1399070" y="114300"/>
                  </a:lnTo>
                  <a:lnTo>
                    <a:pt x="1447963" y="114300"/>
                  </a:lnTo>
                  <a:lnTo>
                    <a:pt x="1546919" y="88900"/>
                  </a:lnTo>
                  <a:lnTo>
                    <a:pt x="1596934" y="88900"/>
                  </a:lnTo>
                  <a:lnTo>
                    <a:pt x="1647273" y="76200"/>
                  </a:lnTo>
                  <a:lnTo>
                    <a:pt x="2307898" y="76200"/>
                  </a:lnTo>
                  <a:lnTo>
                    <a:pt x="2128626" y="25400"/>
                  </a:lnTo>
                  <a:close/>
                </a:path>
                <a:path w="3600450" h="3594100">
                  <a:moveTo>
                    <a:pt x="2307898" y="76200"/>
                  </a:moveTo>
                  <a:lnTo>
                    <a:pt x="1952719" y="76200"/>
                  </a:lnTo>
                  <a:lnTo>
                    <a:pt x="2003058" y="88900"/>
                  </a:lnTo>
                  <a:lnTo>
                    <a:pt x="2053072" y="88900"/>
                  </a:lnTo>
                  <a:lnTo>
                    <a:pt x="2152029" y="114300"/>
                  </a:lnTo>
                  <a:lnTo>
                    <a:pt x="2200922" y="114300"/>
                  </a:lnTo>
                  <a:lnTo>
                    <a:pt x="2297417" y="139700"/>
                  </a:lnTo>
                  <a:lnTo>
                    <a:pt x="2344970" y="165100"/>
                  </a:lnTo>
                  <a:lnTo>
                    <a:pt x="2438566" y="190500"/>
                  </a:lnTo>
                  <a:lnTo>
                    <a:pt x="2484560" y="215900"/>
                  </a:lnTo>
                  <a:lnTo>
                    <a:pt x="2529985" y="228600"/>
                  </a:lnTo>
                  <a:lnTo>
                    <a:pt x="2574818" y="254000"/>
                  </a:lnTo>
                  <a:lnTo>
                    <a:pt x="2662606" y="304800"/>
                  </a:lnTo>
                  <a:lnTo>
                    <a:pt x="2747731" y="355600"/>
                  </a:lnTo>
                  <a:lnTo>
                    <a:pt x="2789234" y="381000"/>
                  </a:lnTo>
                  <a:lnTo>
                    <a:pt x="2829997" y="406400"/>
                  </a:lnTo>
                  <a:lnTo>
                    <a:pt x="2869997" y="444500"/>
                  </a:lnTo>
                  <a:lnTo>
                    <a:pt x="2909209" y="469900"/>
                  </a:lnTo>
                  <a:lnTo>
                    <a:pt x="2947609" y="508000"/>
                  </a:lnTo>
                  <a:lnTo>
                    <a:pt x="2985173" y="546100"/>
                  </a:lnTo>
                  <a:lnTo>
                    <a:pt x="3021876" y="584200"/>
                  </a:lnTo>
                  <a:lnTo>
                    <a:pt x="3057535" y="609600"/>
                  </a:lnTo>
                  <a:lnTo>
                    <a:pt x="3091977" y="647700"/>
                  </a:lnTo>
                  <a:lnTo>
                    <a:pt x="3125192" y="685800"/>
                  </a:lnTo>
                  <a:lnTo>
                    <a:pt x="3157170" y="736600"/>
                  </a:lnTo>
                  <a:lnTo>
                    <a:pt x="3187900" y="774700"/>
                  </a:lnTo>
                  <a:lnTo>
                    <a:pt x="3217374" y="812800"/>
                  </a:lnTo>
                  <a:lnTo>
                    <a:pt x="3245579" y="850900"/>
                  </a:lnTo>
                  <a:lnTo>
                    <a:pt x="3272508" y="889000"/>
                  </a:lnTo>
                  <a:lnTo>
                    <a:pt x="3298149" y="939800"/>
                  </a:lnTo>
                  <a:lnTo>
                    <a:pt x="3322492" y="977900"/>
                  </a:lnTo>
                  <a:lnTo>
                    <a:pt x="3345527" y="1028700"/>
                  </a:lnTo>
                  <a:lnTo>
                    <a:pt x="3367244" y="1066800"/>
                  </a:lnTo>
                  <a:lnTo>
                    <a:pt x="3387634" y="1117600"/>
                  </a:lnTo>
                  <a:lnTo>
                    <a:pt x="3406685" y="1155700"/>
                  </a:lnTo>
                  <a:lnTo>
                    <a:pt x="3424388" y="1206500"/>
                  </a:lnTo>
                  <a:lnTo>
                    <a:pt x="3440733" y="1257300"/>
                  </a:lnTo>
                  <a:lnTo>
                    <a:pt x="3455710" y="1308100"/>
                  </a:lnTo>
                  <a:lnTo>
                    <a:pt x="3469308" y="1346200"/>
                  </a:lnTo>
                  <a:lnTo>
                    <a:pt x="3481517" y="1397000"/>
                  </a:lnTo>
                  <a:lnTo>
                    <a:pt x="3492328" y="1447800"/>
                  </a:lnTo>
                  <a:lnTo>
                    <a:pt x="3501731" y="1498600"/>
                  </a:lnTo>
                  <a:lnTo>
                    <a:pt x="3509714" y="1549400"/>
                  </a:lnTo>
                  <a:lnTo>
                    <a:pt x="3516269" y="1600200"/>
                  </a:lnTo>
                  <a:lnTo>
                    <a:pt x="3521384" y="1651000"/>
                  </a:lnTo>
                  <a:lnTo>
                    <a:pt x="3525051" y="1701800"/>
                  </a:lnTo>
                  <a:lnTo>
                    <a:pt x="3527258" y="1752600"/>
                  </a:lnTo>
                  <a:lnTo>
                    <a:pt x="3527996" y="1803400"/>
                  </a:lnTo>
                  <a:lnTo>
                    <a:pt x="3527258" y="1854200"/>
                  </a:lnTo>
                  <a:lnTo>
                    <a:pt x="3525051" y="1905000"/>
                  </a:lnTo>
                  <a:lnTo>
                    <a:pt x="3521384" y="1955800"/>
                  </a:lnTo>
                  <a:lnTo>
                    <a:pt x="3516269" y="2006600"/>
                  </a:lnTo>
                  <a:lnTo>
                    <a:pt x="3509714" y="2057400"/>
                  </a:lnTo>
                  <a:lnTo>
                    <a:pt x="3501731" y="2108200"/>
                  </a:lnTo>
                  <a:lnTo>
                    <a:pt x="3492328" y="2146300"/>
                  </a:lnTo>
                  <a:lnTo>
                    <a:pt x="3481517" y="2197100"/>
                  </a:lnTo>
                  <a:lnTo>
                    <a:pt x="3469308" y="2247900"/>
                  </a:lnTo>
                  <a:lnTo>
                    <a:pt x="3455710" y="2298700"/>
                  </a:lnTo>
                  <a:lnTo>
                    <a:pt x="3440733" y="2349500"/>
                  </a:lnTo>
                  <a:lnTo>
                    <a:pt x="3424388" y="2387600"/>
                  </a:lnTo>
                  <a:lnTo>
                    <a:pt x="3406685" y="2438400"/>
                  </a:lnTo>
                  <a:lnTo>
                    <a:pt x="3387634" y="2489200"/>
                  </a:lnTo>
                  <a:lnTo>
                    <a:pt x="3367244" y="2527300"/>
                  </a:lnTo>
                  <a:lnTo>
                    <a:pt x="3345527" y="2578100"/>
                  </a:lnTo>
                  <a:lnTo>
                    <a:pt x="3322492" y="2616200"/>
                  </a:lnTo>
                  <a:lnTo>
                    <a:pt x="3298149" y="2667000"/>
                  </a:lnTo>
                  <a:lnTo>
                    <a:pt x="3272508" y="2705100"/>
                  </a:lnTo>
                  <a:lnTo>
                    <a:pt x="3245579" y="2743200"/>
                  </a:lnTo>
                  <a:lnTo>
                    <a:pt x="3217374" y="2794000"/>
                  </a:lnTo>
                  <a:lnTo>
                    <a:pt x="3187900" y="2832100"/>
                  </a:lnTo>
                  <a:lnTo>
                    <a:pt x="3157170" y="2870200"/>
                  </a:lnTo>
                  <a:lnTo>
                    <a:pt x="3125192" y="2908300"/>
                  </a:lnTo>
                  <a:lnTo>
                    <a:pt x="3091977" y="2946400"/>
                  </a:lnTo>
                  <a:lnTo>
                    <a:pt x="3057535" y="2984500"/>
                  </a:lnTo>
                  <a:lnTo>
                    <a:pt x="3021876" y="3022600"/>
                  </a:lnTo>
                  <a:lnTo>
                    <a:pt x="2985173" y="3060700"/>
                  </a:lnTo>
                  <a:lnTo>
                    <a:pt x="2947609" y="3086100"/>
                  </a:lnTo>
                  <a:lnTo>
                    <a:pt x="2909209" y="3124200"/>
                  </a:lnTo>
                  <a:lnTo>
                    <a:pt x="2869997" y="3162300"/>
                  </a:lnTo>
                  <a:lnTo>
                    <a:pt x="2829997" y="3187700"/>
                  </a:lnTo>
                  <a:lnTo>
                    <a:pt x="2789234" y="3213100"/>
                  </a:lnTo>
                  <a:lnTo>
                    <a:pt x="2747731" y="3251200"/>
                  </a:lnTo>
                  <a:lnTo>
                    <a:pt x="2705514" y="3276600"/>
                  </a:lnTo>
                  <a:lnTo>
                    <a:pt x="2619033" y="3327400"/>
                  </a:lnTo>
                  <a:lnTo>
                    <a:pt x="2574818" y="3340100"/>
                  </a:lnTo>
                  <a:lnTo>
                    <a:pt x="2484560" y="3390900"/>
                  </a:lnTo>
                  <a:lnTo>
                    <a:pt x="2438566" y="3403600"/>
                  </a:lnTo>
                  <a:lnTo>
                    <a:pt x="2392028" y="3429000"/>
                  </a:lnTo>
                  <a:lnTo>
                    <a:pt x="2102737" y="3505200"/>
                  </a:lnTo>
                  <a:lnTo>
                    <a:pt x="2053072" y="3505200"/>
                  </a:lnTo>
                  <a:lnTo>
                    <a:pt x="2003058" y="3517900"/>
                  </a:lnTo>
                  <a:lnTo>
                    <a:pt x="1952719" y="3517900"/>
                  </a:lnTo>
                  <a:lnTo>
                    <a:pt x="1902079" y="3530600"/>
                  </a:lnTo>
                  <a:lnTo>
                    <a:pt x="2307898" y="3530600"/>
                  </a:lnTo>
                  <a:lnTo>
                    <a:pt x="2394807" y="3505200"/>
                  </a:lnTo>
                  <a:lnTo>
                    <a:pt x="2437525" y="3479800"/>
                  </a:lnTo>
                  <a:lnTo>
                    <a:pt x="2521412" y="3454400"/>
                  </a:lnTo>
                  <a:lnTo>
                    <a:pt x="2562549" y="3429000"/>
                  </a:lnTo>
                  <a:lnTo>
                    <a:pt x="2603128" y="3416300"/>
                  </a:lnTo>
                  <a:lnTo>
                    <a:pt x="2682549" y="3365500"/>
                  </a:lnTo>
                  <a:lnTo>
                    <a:pt x="2721361" y="3352800"/>
                  </a:lnTo>
                  <a:lnTo>
                    <a:pt x="2759552" y="3327400"/>
                  </a:lnTo>
                  <a:lnTo>
                    <a:pt x="2797107" y="3302000"/>
                  </a:lnTo>
                  <a:lnTo>
                    <a:pt x="2834010" y="3276600"/>
                  </a:lnTo>
                  <a:lnTo>
                    <a:pt x="2870247" y="3251200"/>
                  </a:lnTo>
                  <a:lnTo>
                    <a:pt x="2905801" y="3225800"/>
                  </a:lnTo>
                  <a:lnTo>
                    <a:pt x="2940657" y="3187700"/>
                  </a:lnTo>
                  <a:lnTo>
                    <a:pt x="2974799" y="3162300"/>
                  </a:lnTo>
                  <a:lnTo>
                    <a:pt x="3008212" y="3136900"/>
                  </a:lnTo>
                  <a:lnTo>
                    <a:pt x="3040880" y="3098800"/>
                  </a:lnTo>
                  <a:lnTo>
                    <a:pt x="3072788" y="3073400"/>
                  </a:lnTo>
                  <a:lnTo>
                    <a:pt x="3103920" y="3035300"/>
                  </a:lnTo>
                  <a:lnTo>
                    <a:pt x="3134261" y="3009900"/>
                  </a:lnTo>
                  <a:lnTo>
                    <a:pt x="3163795" y="2971800"/>
                  </a:lnTo>
                  <a:lnTo>
                    <a:pt x="3192506" y="2946400"/>
                  </a:lnTo>
                  <a:lnTo>
                    <a:pt x="3220380" y="2908300"/>
                  </a:lnTo>
                  <a:lnTo>
                    <a:pt x="3247399" y="2870200"/>
                  </a:lnTo>
                  <a:lnTo>
                    <a:pt x="3273550" y="2832100"/>
                  </a:lnTo>
                  <a:lnTo>
                    <a:pt x="3298816" y="2794000"/>
                  </a:lnTo>
                  <a:lnTo>
                    <a:pt x="3323181" y="2755900"/>
                  </a:lnTo>
                  <a:lnTo>
                    <a:pt x="3346631" y="2717800"/>
                  </a:lnTo>
                  <a:lnTo>
                    <a:pt x="3369150" y="2679700"/>
                  </a:lnTo>
                  <a:lnTo>
                    <a:pt x="3390721" y="2641600"/>
                  </a:lnTo>
                  <a:lnTo>
                    <a:pt x="3411330" y="2603500"/>
                  </a:lnTo>
                  <a:lnTo>
                    <a:pt x="3430962" y="2565400"/>
                  </a:lnTo>
                  <a:lnTo>
                    <a:pt x="3449599" y="2527300"/>
                  </a:lnTo>
                  <a:lnTo>
                    <a:pt x="3467228" y="2476500"/>
                  </a:lnTo>
                  <a:lnTo>
                    <a:pt x="3483832" y="2438400"/>
                  </a:lnTo>
                  <a:lnTo>
                    <a:pt x="3499396" y="2400300"/>
                  </a:lnTo>
                  <a:lnTo>
                    <a:pt x="3513904" y="2349500"/>
                  </a:lnTo>
                  <a:lnTo>
                    <a:pt x="3527340" y="2311400"/>
                  </a:lnTo>
                  <a:lnTo>
                    <a:pt x="3539690" y="2260600"/>
                  </a:lnTo>
                  <a:lnTo>
                    <a:pt x="3550938" y="2222500"/>
                  </a:lnTo>
                  <a:lnTo>
                    <a:pt x="3561067" y="2171700"/>
                  </a:lnTo>
                  <a:lnTo>
                    <a:pt x="3570063" y="2133600"/>
                  </a:lnTo>
                  <a:lnTo>
                    <a:pt x="3577910" y="2082800"/>
                  </a:lnTo>
                  <a:lnTo>
                    <a:pt x="3584593" y="2032000"/>
                  </a:lnTo>
                  <a:lnTo>
                    <a:pt x="3590095" y="1993900"/>
                  </a:lnTo>
                  <a:lnTo>
                    <a:pt x="3594402" y="1943100"/>
                  </a:lnTo>
                  <a:lnTo>
                    <a:pt x="3597497" y="1892300"/>
                  </a:lnTo>
                  <a:lnTo>
                    <a:pt x="3599366" y="1854200"/>
                  </a:lnTo>
                  <a:lnTo>
                    <a:pt x="3599992" y="1803400"/>
                  </a:lnTo>
                  <a:lnTo>
                    <a:pt x="3599366" y="1752600"/>
                  </a:lnTo>
                  <a:lnTo>
                    <a:pt x="3597497" y="1701800"/>
                  </a:lnTo>
                  <a:lnTo>
                    <a:pt x="3594402" y="1663700"/>
                  </a:lnTo>
                  <a:lnTo>
                    <a:pt x="3590095" y="1612900"/>
                  </a:lnTo>
                  <a:lnTo>
                    <a:pt x="3584593" y="1562100"/>
                  </a:lnTo>
                  <a:lnTo>
                    <a:pt x="3577910" y="1524000"/>
                  </a:lnTo>
                  <a:lnTo>
                    <a:pt x="3570063" y="1473200"/>
                  </a:lnTo>
                  <a:lnTo>
                    <a:pt x="3561067" y="1422400"/>
                  </a:lnTo>
                  <a:lnTo>
                    <a:pt x="3550938" y="1384300"/>
                  </a:lnTo>
                  <a:lnTo>
                    <a:pt x="3539690" y="1333500"/>
                  </a:lnTo>
                  <a:lnTo>
                    <a:pt x="3527340" y="1295400"/>
                  </a:lnTo>
                  <a:lnTo>
                    <a:pt x="3513904" y="1244600"/>
                  </a:lnTo>
                  <a:lnTo>
                    <a:pt x="3499396" y="1206500"/>
                  </a:lnTo>
                  <a:lnTo>
                    <a:pt x="3483832" y="1168400"/>
                  </a:lnTo>
                  <a:lnTo>
                    <a:pt x="3467228" y="1117600"/>
                  </a:lnTo>
                  <a:lnTo>
                    <a:pt x="3449599" y="1079500"/>
                  </a:lnTo>
                  <a:lnTo>
                    <a:pt x="3430962" y="1041400"/>
                  </a:lnTo>
                  <a:lnTo>
                    <a:pt x="3411330" y="1003300"/>
                  </a:lnTo>
                  <a:lnTo>
                    <a:pt x="3390721" y="952500"/>
                  </a:lnTo>
                  <a:lnTo>
                    <a:pt x="3369150" y="914400"/>
                  </a:lnTo>
                  <a:lnTo>
                    <a:pt x="3346631" y="876300"/>
                  </a:lnTo>
                  <a:lnTo>
                    <a:pt x="3323181" y="838200"/>
                  </a:lnTo>
                  <a:lnTo>
                    <a:pt x="3298816" y="800100"/>
                  </a:lnTo>
                  <a:lnTo>
                    <a:pt x="3273550" y="762000"/>
                  </a:lnTo>
                  <a:lnTo>
                    <a:pt x="3247399" y="723900"/>
                  </a:lnTo>
                  <a:lnTo>
                    <a:pt x="3220380" y="698500"/>
                  </a:lnTo>
                  <a:lnTo>
                    <a:pt x="3192506" y="660400"/>
                  </a:lnTo>
                  <a:lnTo>
                    <a:pt x="3163795" y="622300"/>
                  </a:lnTo>
                  <a:lnTo>
                    <a:pt x="3134261" y="596900"/>
                  </a:lnTo>
                  <a:lnTo>
                    <a:pt x="3103920" y="558800"/>
                  </a:lnTo>
                  <a:lnTo>
                    <a:pt x="3072788" y="533400"/>
                  </a:lnTo>
                  <a:lnTo>
                    <a:pt x="3040880" y="495300"/>
                  </a:lnTo>
                  <a:lnTo>
                    <a:pt x="3008212" y="469900"/>
                  </a:lnTo>
                  <a:lnTo>
                    <a:pt x="2974799" y="431800"/>
                  </a:lnTo>
                  <a:lnTo>
                    <a:pt x="2940657" y="406400"/>
                  </a:lnTo>
                  <a:lnTo>
                    <a:pt x="2905801" y="381000"/>
                  </a:lnTo>
                  <a:lnTo>
                    <a:pt x="2870247" y="355600"/>
                  </a:lnTo>
                  <a:lnTo>
                    <a:pt x="2834010" y="330200"/>
                  </a:lnTo>
                  <a:lnTo>
                    <a:pt x="2797107" y="304800"/>
                  </a:lnTo>
                  <a:lnTo>
                    <a:pt x="2759552" y="279400"/>
                  </a:lnTo>
                  <a:lnTo>
                    <a:pt x="2721361" y="254000"/>
                  </a:lnTo>
                  <a:lnTo>
                    <a:pt x="2682549" y="228600"/>
                  </a:lnTo>
                  <a:lnTo>
                    <a:pt x="2643133" y="215900"/>
                  </a:lnTo>
                  <a:lnTo>
                    <a:pt x="2562549" y="165100"/>
                  </a:lnTo>
                  <a:lnTo>
                    <a:pt x="2521412" y="152400"/>
                  </a:lnTo>
                  <a:lnTo>
                    <a:pt x="2479732" y="127000"/>
                  </a:lnTo>
                  <a:lnTo>
                    <a:pt x="2307898" y="76200"/>
                  </a:lnTo>
                  <a:close/>
                </a:path>
                <a:path w="3600450" h="3594100">
                  <a:moveTo>
                    <a:pt x="2036512" y="12700"/>
                  </a:moveTo>
                  <a:lnTo>
                    <a:pt x="1563483" y="12700"/>
                  </a:lnTo>
                  <a:lnTo>
                    <a:pt x="1517233" y="25400"/>
                  </a:lnTo>
                  <a:lnTo>
                    <a:pt x="2082762" y="25400"/>
                  </a:lnTo>
                  <a:lnTo>
                    <a:pt x="2036512" y="12700"/>
                  </a:lnTo>
                  <a:close/>
                </a:path>
                <a:path w="3600450" h="3594100">
                  <a:moveTo>
                    <a:pt x="1942911" y="0"/>
                  </a:moveTo>
                  <a:lnTo>
                    <a:pt x="1657082" y="0"/>
                  </a:lnTo>
                  <a:lnTo>
                    <a:pt x="1610105" y="12700"/>
                  </a:lnTo>
                  <a:lnTo>
                    <a:pt x="1989889" y="12700"/>
                  </a:lnTo>
                  <a:lnTo>
                    <a:pt x="1942911" y="0"/>
                  </a:lnTo>
                  <a:close/>
                </a:path>
              </a:pathLst>
            </a:custGeom>
            <a:solidFill>
              <a:srgbClr val="045777"/>
            </a:solidFill>
          </p:spPr>
          <p:txBody>
            <a:bodyPr wrap="square" lIns="0" tIns="0" rIns="0" bIns="0" rtlCol="0"/>
            <a:lstStyle/>
            <a:p>
              <a:endParaRPr/>
            </a:p>
          </p:txBody>
        </p:sp>
        <p:pic>
          <p:nvPicPr>
            <p:cNvPr id="13" name="object 13"/>
            <p:cNvPicPr/>
            <p:nvPr/>
          </p:nvPicPr>
          <p:blipFill>
            <a:blip r:embed="rId3" cstate="print"/>
            <a:stretch>
              <a:fillRect/>
            </a:stretch>
          </p:blipFill>
          <p:spPr>
            <a:xfrm>
              <a:off x="5778776" y="2777480"/>
              <a:ext cx="1799996" cy="1799996"/>
            </a:xfrm>
            <a:prstGeom prst="rect">
              <a:avLst/>
            </a:prstGeom>
          </p:spPr>
        </p:pic>
        <p:pic>
          <p:nvPicPr>
            <p:cNvPr id="14" name="object 14"/>
            <p:cNvPicPr/>
            <p:nvPr/>
          </p:nvPicPr>
          <p:blipFill>
            <a:blip r:embed="rId4" cstate="print"/>
            <a:stretch>
              <a:fillRect/>
            </a:stretch>
          </p:blipFill>
          <p:spPr>
            <a:xfrm>
              <a:off x="5778776" y="6480004"/>
              <a:ext cx="1799996" cy="1799997"/>
            </a:xfrm>
            <a:prstGeom prst="rect">
              <a:avLst/>
            </a:prstGeom>
          </p:spPr>
        </p:pic>
      </p:grpSp>
      <p:sp>
        <p:nvSpPr>
          <p:cNvPr id="15" name="object 15"/>
          <p:cNvSpPr txBox="1"/>
          <p:nvPr/>
        </p:nvSpPr>
        <p:spPr>
          <a:xfrm>
            <a:off x="2265263" y="4412751"/>
            <a:ext cx="2919095" cy="2005330"/>
          </a:xfrm>
          <a:prstGeom prst="rect">
            <a:avLst/>
          </a:prstGeom>
        </p:spPr>
        <p:txBody>
          <a:bodyPr vert="horz" wrap="square" lIns="0" tIns="94615" rIns="0" bIns="0" rtlCol="0">
            <a:spAutoFit/>
          </a:bodyPr>
          <a:lstStyle/>
          <a:p>
            <a:pPr marL="97790" marR="90805" algn="ctr">
              <a:lnSpc>
                <a:spcPts val="3240"/>
              </a:lnSpc>
              <a:spcBef>
                <a:spcPts val="745"/>
              </a:spcBef>
            </a:pPr>
            <a:r>
              <a:rPr sz="3250" spc="-10" dirty="0">
                <a:solidFill>
                  <a:srgbClr val="045777"/>
                </a:solidFill>
                <a:latin typeface="Lucida Sans"/>
                <a:cs typeface="Lucida Sans"/>
              </a:rPr>
              <a:t>DEALING </a:t>
            </a:r>
            <a:r>
              <a:rPr sz="3250" spc="-80" dirty="0">
                <a:solidFill>
                  <a:srgbClr val="045777"/>
                </a:solidFill>
                <a:latin typeface="Lucida Sans"/>
                <a:cs typeface="Lucida Sans"/>
              </a:rPr>
              <a:t>WITH</a:t>
            </a:r>
            <a:r>
              <a:rPr sz="3250" spc="-170" dirty="0">
                <a:solidFill>
                  <a:srgbClr val="045777"/>
                </a:solidFill>
                <a:latin typeface="Lucida Sans"/>
                <a:cs typeface="Lucida Sans"/>
              </a:rPr>
              <a:t> </a:t>
            </a:r>
            <a:r>
              <a:rPr sz="3250" spc="-165" dirty="0">
                <a:solidFill>
                  <a:srgbClr val="045777"/>
                </a:solidFill>
                <a:latin typeface="Lucida Sans"/>
                <a:cs typeface="Lucida Sans"/>
              </a:rPr>
              <a:t>SHOCKS:</a:t>
            </a:r>
            <a:endParaRPr sz="3250">
              <a:latin typeface="Lucida Sans"/>
              <a:cs typeface="Lucida Sans"/>
            </a:endParaRPr>
          </a:p>
          <a:p>
            <a:pPr marL="12700" marR="5080" algn="ctr">
              <a:lnSpc>
                <a:spcPct val="100000"/>
              </a:lnSpc>
              <a:spcBef>
                <a:spcPts val="1980"/>
              </a:spcBef>
            </a:pPr>
            <a:r>
              <a:rPr sz="1800" spc="-25" dirty="0">
                <a:solidFill>
                  <a:srgbClr val="045777"/>
                </a:solidFill>
                <a:latin typeface="Lucida Sans"/>
                <a:cs typeface="Lucida Sans"/>
              </a:rPr>
              <a:t>MOBILIZING</a:t>
            </a:r>
            <a:r>
              <a:rPr sz="1800" spc="-65" dirty="0">
                <a:solidFill>
                  <a:srgbClr val="045777"/>
                </a:solidFill>
                <a:latin typeface="Lucida Sans"/>
                <a:cs typeface="Lucida Sans"/>
              </a:rPr>
              <a:t> </a:t>
            </a:r>
            <a:r>
              <a:rPr sz="1800" spc="-35" dirty="0">
                <a:solidFill>
                  <a:srgbClr val="045777"/>
                </a:solidFill>
                <a:latin typeface="Lucida Sans"/>
                <a:cs typeface="Lucida Sans"/>
              </a:rPr>
              <a:t>RESOURCES</a:t>
            </a:r>
            <a:r>
              <a:rPr sz="1800" spc="-60" dirty="0">
                <a:solidFill>
                  <a:srgbClr val="045777"/>
                </a:solidFill>
                <a:latin typeface="Lucida Sans"/>
                <a:cs typeface="Lucida Sans"/>
              </a:rPr>
              <a:t> </a:t>
            </a:r>
            <a:r>
              <a:rPr sz="1800" spc="-190" dirty="0">
                <a:solidFill>
                  <a:srgbClr val="045777"/>
                </a:solidFill>
                <a:latin typeface="Lucida Sans"/>
                <a:cs typeface="Lucida Sans"/>
              </a:rPr>
              <a:t>AT </a:t>
            </a:r>
            <a:r>
              <a:rPr sz="1800" spc="-100" dirty="0">
                <a:solidFill>
                  <a:srgbClr val="045777"/>
                </a:solidFill>
                <a:latin typeface="Lucida Sans"/>
                <a:cs typeface="Lucida Sans"/>
              </a:rPr>
              <a:t>THE</a:t>
            </a:r>
            <a:r>
              <a:rPr sz="1800" spc="-65" dirty="0">
                <a:solidFill>
                  <a:srgbClr val="045777"/>
                </a:solidFill>
                <a:latin typeface="Lucida Sans"/>
                <a:cs typeface="Lucida Sans"/>
              </a:rPr>
              <a:t> </a:t>
            </a:r>
            <a:r>
              <a:rPr sz="1800" spc="-105" dirty="0">
                <a:solidFill>
                  <a:srgbClr val="045777"/>
                </a:solidFill>
                <a:latin typeface="Lucida Sans"/>
                <a:cs typeface="Lucida Sans"/>
              </a:rPr>
              <a:t>RIGHT</a:t>
            </a:r>
            <a:r>
              <a:rPr sz="1800" spc="-65" dirty="0">
                <a:solidFill>
                  <a:srgbClr val="045777"/>
                </a:solidFill>
                <a:latin typeface="Lucida Sans"/>
                <a:cs typeface="Lucida Sans"/>
              </a:rPr>
              <a:t> </a:t>
            </a:r>
            <a:r>
              <a:rPr sz="1800" spc="-80" dirty="0">
                <a:solidFill>
                  <a:srgbClr val="045777"/>
                </a:solidFill>
                <a:latin typeface="Lucida Sans"/>
                <a:cs typeface="Lucida Sans"/>
              </a:rPr>
              <a:t>TIME</a:t>
            </a:r>
            <a:r>
              <a:rPr sz="1800" spc="-60" dirty="0">
                <a:solidFill>
                  <a:srgbClr val="045777"/>
                </a:solidFill>
                <a:latin typeface="Lucida Sans"/>
                <a:cs typeface="Lucida Sans"/>
              </a:rPr>
              <a:t> </a:t>
            </a:r>
            <a:r>
              <a:rPr sz="1800" spc="-110" dirty="0">
                <a:solidFill>
                  <a:srgbClr val="045777"/>
                </a:solidFill>
                <a:latin typeface="Lucida Sans"/>
                <a:cs typeface="Lucida Sans"/>
              </a:rPr>
              <a:t>AND</a:t>
            </a:r>
            <a:r>
              <a:rPr sz="1800" spc="-65" dirty="0">
                <a:solidFill>
                  <a:srgbClr val="045777"/>
                </a:solidFill>
                <a:latin typeface="Lucida Sans"/>
                <a:cs typeface="Lucida Sans"/>
              </a:rPr>
              <a:t> </a:t>
            </a:r>
            <a:r>
              <a:rPr sz="1800" spc="-35" dirty="0">
                <a:solidFill>
                  <a:srgbClr val="045777"/>
                </a:solidFill>
                <a:latin typeface="Lucida Sans"/>
                <a:cs typeface="Lucida Sans"/>
              </a:rPr>
              <a:t>USING </a:t>
            </a:r>
            <a:r>
              <a:rPr sz="1800" spc="-95" dirty="0">
                <a:solidFill>
                  <a:srgbClr val="045777"/>
                </a:solidFill>
                <a:latin typeface="Lucida Sans"/>
                <a:cs typeface="Lucida Sans"/>
              </a:rPr>
              <a:t>THEM</a:t>
            </a:r>
            <a:r>
              <a:rPr sz="1800" spc="-60" dirty="0">
                <a:solidFill>
                  <a:srgbClr val="045777"/>
                </a:solidFill>
                <a:latin typeface="Lucida Sans"/>
                <a:cs typeface="Lucida Sans"/>
              </a:rPr>
              <a:t> </a:t>
            </a:r>
            <a:r>
              <a:rPr sz="1800" spc="-10" dirty="0">
                <a:solidFill>
                  <a:srgbClr val="045777"/>
                </a:solidFill>
                <a:latin typeface="Lucida Sans"/>
                <a:cs typeface="Lucida Sans"/>
              </a:rPr>
              <a:t>PROPERLY</a:t>
            </a:r>
            <a:endParaRPr sz="1800">
              <a:latin typeface="Lucida Sans"/>
              <a:cs typeface="Lucida Sans"/>
            </a:endParaRPr>
          </a:p>
        </p:txBody>
      </p:sp>
      <p:sp>
        <p:nvSpPr>
          <p:cNvPr id="16" name="object 16"/>
          <p:cNvSpPr txBox="1"/>
          <p:nvPr/>
        </p:nvSpPr>
        <p:spPr>
          <a:xfrm>
            <a:off x="6104085" y="3345481"/>
            <a:ext cx="1146175" cy="543560"/>
          </a:xfrm>
          <a:prstGeom prst="rect">
            <a:avLst/>
          </a:prstGeom>
        </p:spPr>
        <p:txBody>
          <a:bodyPr vert="horz" wrap="square" lIns="0" tIns="12700" rIns="0" bIns="0" rtlCol="0">
            <a:spAutoFit/>
          </a:bodyPr>
          <a:lstStyle/>
          <a:p>
            <a:pPr marL="12700">
              <a:lnSpc>
                <a:spcPct val="100000"/>
              </a:lnSpc>
              <a:spcBef>
                <a:spcPts val="100"/>
              </a:spcBef>
            </a:pPr>
            <a:r>
              <a:rPr sz="3400" spc="215" dirty="0">
                <a:solidFill>
                  <a:srgbClr val="045777"/>
                </a:solidFill>
                <a:latin typeface="Lucida Sans"/>
                <a:cs typeface="Lucida Sans"/>
              </a:rPr>
              <a:t>FSFC</a:t>
            </a:r>
            <a:endParaRPr sz="3400">
              <a:latin typeface="Lucida Sans"/>
              <a:cs typeface="Lucida Sans"/>
            </a:endParaRPr>
          </a:p>
        </p:txBody>
      </p:sp>
      <p:sp>
        <p:nvSpPr>
          <p:cNvPr id="17" name="object 17"/>
          <p:cNvSpPr txBox="1"/>
          <p:nvPr/>
        </p:nvSpPr>
        <p:spPr>
          <a:xfrm>
            <a:off x="5930478" y="6802710"/>
            <a:ext cx="1496695" cy="1013460"/>
          </a:xfrm>
          <a:prstGeom prst="rect">
            <a:avLst/>
          </a:prstGeom>
        </p:spPr>
        <p:txBody>
          <a:bodyPr vert="horz" wrap="square" lIns="0" tIns="12065" rIns="0" bIns="0" rtlCol="0">
            <a:spAutoFit/>
          </a:bodyPr>
          <a:lstStyle/>
          <a:p>
            <a:pPr marL="12700" marR="5080" algn="ctr">
              <a:lnSpc>
                <a:spcPct val="100499"/>
              </a:lnSpc>
              <a:spcBef>
                <a:spcPts val="95"/>
              </a:spcBef>
            </a:pPr>
            <a:r>
              <a:rPr sz="2150" spc="-25" dirty="0">
                <a:solidFill>
                  <a:srgbClr val="045777"/>
                </a:solidFill>
                <a:latin typeface="Lucida Sans"/>
                <a:cs typeface="Lucida Sans"/>
              </a:rPr>
              <a:t>THE </a:t>
            </a:r>
            <a:r>
              <a:rPr sz="2150" spc="-10" dirty="0">
                <a:solidFill>
                  <a:srgbClr val="045777"/>
                </a:solidFill>
                <a:latin typeface="Lucida Sans"/>
                <a:cs typeface="Lucida Sans"/>
              </a:rPr>
              <a:t>RESILIENCE TOOLBOX</a:t>
            </a:r>
            <a:endParaRPr sz="2150">
              <a:latin typeface="Lucida Sans"/>
              <a:cs typeface="Lucida Sans"/>
            </a:endParaRPr>
          </a:p>
        </p:txBody>
      </p:sp>
      <p:grpSp>
        <p:nvGrpSpPr>
          <p:cNvPr id="18" name="object 18"/>
          <p:cNvGrpSpPr/>
          <p:nvPr/>
        </p:nvGrpSpPr>
        <p:grpSpPr>
          <a:xfrm>
            <a:off x="5198893" y="4258954"/>
            <a:ext cx="555625" cy="2540635"/>
            <a:chOff x="5198893" y="4258954"/>
            <a:chExt cx="555625" cy="2540635"/>
          </a:xfrm>
        </p:grpSpPr>
        <p:sp>
          <p:nvSpPr>
            <p:cNvPr id="19" name="object 19"/>
            <p:cNvSpPr/>
            <p:nvPr/>
          </p:nvSpPr>
          <p:spPr>
            <a:xfrm>
              <a:off x="5207891" y="4294557"/>
              <a:ext cx="487680" cy="218440"/>
            </a:xfrm>
            <a:custGeom>
              <a:avLst/>
              <a:gdLst/>
              <a:ahLst/>
              <a:cxnLst/>
              <a:rect l="l" t="t" r="r" b="b"/>
              <a:pathLst>
                <a:path w="487679" h="218439">
                  <a:moveTo>
                    <a:pt x="0" y="217970"/>
                  </a:moveTo>
                  <a:lnTo>
                    <a:pt x="182181" y="136524"/>
                  </a:lnTo>
                  <a:lnTo>
                    <a:pt x="364363" y="55079"/>
                  </a:lnTo>
                  <a:lnTo>
                    <a:pt x="487591" y="0"/>
                  </a:lnTo>
                </a:path>
              </a:pathLst>
            </a:custGeom>
            <a:ln w="17995">
              <a:solidFill>
                <a:srgbClr val="231F20"/>
              </a:solidFill>
            </a:ln>
          </p:spPr>
          <p:txBody>
            <a:bodyPr wrap="square" lIns="0" tIns="0" rIns="0" bIns="0" rtlCol="0"/>
            <a:lstStyle/>
            <a:p>
              <a:endParaRPr/>
            </a:p>
          </p:txBody>
        </p:sp>
        <p:sp>
          <p:nvSpPr>
            <p:cNvPr id="20" name="object 20"/>
            <p:cNvSpPr/>
            <p:nvPr/>
          </p:nvSpPr>
          <p:spPr>
            <a:xfrm>
              <a:off x="5665184" y="4258954"/>
              <a:ext cx="89535" cy="82550"/>
            </a:xfrm>
            <a:custGeom>
              <a:avLst/>
              <a:gdLst/>
              <a:ahLst/>
              <a:cxnLst/>
              <a:rect l="l" t="t" r="r" b="b"/>
              <a:pathLst>
                <a:path w="89535" h="82550">
                  <a:moveTo>
                    <a:pt x="0" y="0"/>
                  </a:moveTo>
                  <a:lnTo>
                    <a:pt x="36626" y="81927"/>
                  </a:lnTo>
                  <a:lnTo>
                    <a:pt x="89255" y="9245"/>
                  </a:lnTo>
                  <a:lnTo>
                    <a:pt x="0" y="0"/>
                  </a:lnTo>
                  <a:close/>
                </a:path>
              </a:pathLst>
            </a:custGeom>
            <a:solidFill>
              <a:srgbClr val="231F20"/>
            </a:solidFill>
          </p:spPr>
          <p:txBody>
            <a:bodyPr wrap="square" lIns="0" tIns="0" rIns="0" bIns="0" rtlCol="0"/>
            <a:lstStyle/>
            <a:p>
              <a:endParaRPr/>
            </a:p>
          </p:txBody>
        </p:sp>
        <p:sp>
          <p:nvSpPr>
            <p:cNvPr id="21" name="object 21"/>
            <p:cNvSpPr/>
            <p:nvPr/>
          </p:nvSpPr>
          <p:spPr>
            <a:xfrm>
              <a:off x="5207891" y="6545968"/>
              <a:ext cx="487680" cy="218440"/>
            </a:xfrm>
            <a:custGeom>
              <a:avLst/>
              <a:gdLst/>
              <a:ahLst/>
              <a:cxnLst/>
              <a:rect l="l" t="t" r="r" b="b"/>
              <a:pathLst>
                <a:path w="487679" h="218440">
                  <a:moveTo>
                    <a:pt x="487591" y="217970"/>
                  </a:moveTo>
                  <a:lnTo>
                    <a:pt x="364362" y="162877"/>
                  </a:lnTo>
                  <a:lnTo>
                    <a:pt x="182181" y="81445"/>
                  </a:lnTo>
                  <a:lnTo>
                    <a:pt x="0" y="0"/>
                  </a:lnTo>
                </a:path>
              </a:pathLst>
            </a:custGeom>
            <a:ln w="17995">
              <a:solidFill>
                <a:srgbClr val="231F20"/>
              </a:solidFill>
            </a:ln>
          </p:spPr>
          <p:txBody>
            <a:bodyPr wrap="square" lIns="0" tIns="0" rIns="0" bIns="0" rtlCol="0"/>
            <a:lstStyle/>
            <a:p>
              <a:endParaRPr/>
            </a:p>
          </p:txBody>
        </p:sp>
        <p:sp>
          <p:nvSpPr>
            <p:cNvPr id="22" name="object 22"/>
            <p:cNvSpPr/>
            <p:nvPr/>
          </p:nvSpPr>
          <p:spPr>
            <a:xfrm>
              <a:off x="5665184" y="6717608"/>
              <a:ext cx="89535" cy="82550"/>
            </a:xfrm>
            <a:custGeom>
              <a:avLst/>
              <a:gdLst/>
              <a:ahLst/>
              <a:cxnLst/>
              <a:rect l="l" t="t" r="r" b="b"/>
              <a:pathLst>
                <a:path w="89535" h="82550">
                  <a:moveTo>
                    <a:pt x="36626" y="0"/>
                  </a:moveTo>
                  <a:lnTo>
                    <a:pt x="0" y="81940"/>
                  </a:lnTo>
                  <a:lnTo>
                    <a:pt x="89255" y="72682"/>
                  </a:lnTo>
                  <a:lnTo>
                    <a:pt x="36626" y="0"/>
                  </a:lnTo>
                  <a:close/>
                </a:path>
              </a:pathLst>
            </a:custGeom>
            <a:solidFill>
              <a:srgbClr val="231F20"/>
            </a:solidFill>
          </p:spPr>
          <p:txBody>
            <a:bodyPr wrap="square" lIns="0" tIns="0" rIns="0" bIns="0" rtlCol="0"/>
            <a:lstStyle/>
            <a:p>
              <a:endParaRPr/>
            </a:p>
          </p:txBody>
        </p:sp>
      </p:grpSp>
      <p:sp>
        <p:nvSpPr>
          <p:cNvPr id="23" name="object 23"/>
          <p:cNvSpPr txBox="1"/>
          <p:nvPr/>
        </p:nvSpPr>
        <p:spPr>
          <a:xfrm>
            <a:off x="1321302" y="559277"/>
            <a:ext cx="7895590" cy="406400"/>
          </a:xfrm>
          <a:prstGeom prst="rect">
            <a:avLst/>
          </a:prstGeom>
        </p:spPr>
        <p:txBody>
          <a:bodyPr vert="horz" wrap="square" lIns="0" tIns="12700" rIns="0" bIns="0" rtlCol="0">
            <a:spAutoFit/>
          </a:bodyPr>
          <a:lstStyle/>
          <a:p>
            <a:pPr marL="12700">
              <a:lnSpc>
                <a:spcPct val="100000"/>
              </a:lnSpc>
              <a:spcBef>
                <a:spcPts val="100"/>
              </a:spcBef>
            </a:pPr>
            <a:r>
              <a:rPr sz="2500" spc="-50" dirty="0">
                <a:solidFill>
                  <a:srgbClr val="045777"/>
                </a:solidFill>
                <a:latin typeface="Arial Black"/>
                <a:cs typeface="Arial Black"/>
              </a:rPr>
              <a:t>How</a:t>
            </a:r>
            <a:r>
              <a:rPr sz="2500" spc="-130" dirty="0">
                <a:solidFill>
                  <a:srgbClr val="045777"/>
                </a:solidFill>
                <a:latin typeface="Arial Black"/>
                <a:cs typeface="Arial Black"/>
              </a:rPr>
              <a:t> </a:t>
            </a:r>
            <a:r>
              <a:rPr sz="2500" spc="-35" dirty="0">
                <a:solidFill>
                  <a:srgbClr val="045777"/>
                </a:solidFill>
                <a:latin typeface="Arial Black"/>
                <a:cs typeface="Arial Black"/>
              </a:rPr>
              <a:t>to</a:t>
            </a:r>
            <a:r>
              <a:rPr sz="2500" spc="-130" dirty="0">
                <a:solidFill>
                  <a:srgbClr val="045777"/>
                </a:solidFill>
                <a:latin typeface="Arial Black"/>
                <a:cs typeface="Arial Black"/>
              </a:rPr>
              <a:t> </a:t>
            </a:r>
            <a:r>
              <a:rPr sz="2500" spc="-25" dirty="0">
                <a:solidFill>
                  <a:srgbClr val="045777"/>
                </a:solidFill>
                <a:latin typeface="Arial Black"/>
                <a:cs typeface="Arial Black"/>
              </a:rPr>
              <a:t>improve</a:t>
            </a:r>
            <a:r>
              <a:rPr sz="2500" spc="-130" dirty="0">
                <a:solidFill>
                  <a:srgbClr val="045777"/>
                </a:solidFill>
                <a:latin typeface="Arial Black"/>
                <a:cs typeface="Arial Black"/>
              </a:rPr>
              <a:t> </a:t>
            </a:r>
            <a:r>
              <a:rPr sz="2500" spc="-90" dirty="0">
                <a:solidFill>
                  <a:srgbClr val="045777"/>
                </a:solidFill>
                <a:latin typeface="Arial Black"/>
                <a:cs typeface="Arial Black"/>
              </a:rPr>
              <a:t>actions</a:t>
            </a:r>
            <a:r>
              <a:rPr sz="2500" spc="-130" dirty="0">
                <a:solidFill>
                  <a:srgbClr val="045777"/>
                </a:solidFill>
                <a:latin typeface="Arial Black"/>
                <a:cs typeface="Arial Black"/>
              </a:rPr>
              <a:t> </a:t>
            </a:r>
            <a:r>
              <a:rPr sz="2500" spc="-20" dirty="0">
                <a:solidFill>
                  <a:srgbClr val="045777"/>
                </a:solidFill>
                <a:latin typeface="Arial Black"/>
                <a:cs typeface="Arial Black"/>
              </a:rPr>
              <a:t>for</a:t>
            </a:r>
            <a:r>
              <a:rPr sz="2500" spc="-130" dirty="0">
                <a:solidFill>
                  <a:srgbClr val="045777"/>
                </a:solidFill>
                <a:latin typeface="Arial Black"/>
                <a:cs typeface="Arial Black"/>
              </a:rPr>
              <a:t> </a:t>
            </a:r>
            <a:r>
              <a:rPr sz="2500" spc="-110" dirty="0">
                <a:solidFill>
                  <a:srgbClr val="045777"/>
                </a:solidFill>
                <a:latin typeface="Arial Black"/>
                <a:cs typeface="Arial Black"/>
              </a:rPr>
              <a:t>resilience</a:t>
            </a:r>
            <a:r>
              <a:rPr sz="2500" spc="-130" dirty="0">
                <a:solidFill>
                  <a:srgbClr val="045777"/>
                </a:solidFill>
                <a:latin typeface="Arial Black"/>
                <a:cs typeface="Arial Black"/>
              </a:rPr>
              <a:t> </a:t>
            </a:r>
            <a:r>
              <a:rPr sz="2500" spc="-10" dirty="0">
                <a:solidFill>
                  <a:srgbClr val="045777"/>
                </a:solidFill>
                <a:latin typeface="Arial Black"/>
                <a:cs typeface="Arial Black"/>
              </a:rPr>
              <a:t>building?</a:t>
            </a:r>
            <a:endParaRPr sz="2500">
              <a:latin typeface="Arial Black"/>
              <a:cs typeface="Arial Black"/>
            </a:endParaRPr>
          </a:p>
        </p:txBody>
      </p:sp>
      <p:sp>
        <p:nvSpPr>
          <p:cNvPr id="24" name="object 24"/>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25" name="object 25"/>
          <p:cNvGrpSpPr/>
          <p:nvPr/>
        </p:nvGrpSpPr>
        <p:grpSpPr>
          <a:xfrm>
            <a:off x="16506578" y="518779"/>
            <a:ext cx="1343660" cy="457200"/>
            <a:chOff x="16506578" y="518779"/>
            <a:chExt cx="1343660" cy="457200"/>
          </a:xfrm>
        </p:grpSpPr>
        <p:sp>
          <p:nvSpPr>
            <p:cNvPr id="26" name="object 26"/>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7" name="object 27"/>
            <p:cNvPicPr/>
            <p:nvPr/>
          </p:nvPicPr>
          <p:blipFill>
            <a:blip r:embed="rId5" cstate="print"/>
            <a:stretch>
              <a:fillRect/>
            </a:stretch>
          </p:blipFill>
          <p:spPr>
            <a:xfrm>
              <a:off x="16944092" y="518779"/>
              <a:ext cx="354710" cy="359918"/>
            </a:xfrm>
            <a:prstGeom prst="rect">
              <a:avLst/>
            </a:prstGeom>
          </p:spPr>
        </p:pic>
        <p:sp>
          <p:nvSpPr>
            <p:cNvPr id="28" name="object 28"/>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9" name="object 29"/>
            <p:cNvPicPr/>
            <p:nvPr/>
          </p:nvPicPr>
          <p:blipFill>
            <a:blip r:embed="rId5" cstate="print"/>
            <a:stretch>
              <a:fillRect/>
            </a:stretch>
          </p:blipFill>
          <p:spPr>
            <a:xfrm>
              <a:off x="16944092" y="518779"/>
              <a:ext cx="354710" cy="359918"/>
            </a:xfrm>
            <a:prstGeom prst="rect">
              <a:avLst/>
            </a:prstGeom>
          </p:spPr>
        </p:pic>
        <p:pic>
          <p:nvPicPr>
            <p:cNvPr id="30" name="object 30"/>
            <p:cNvPicPr/>
            <p:nvPr/>
          </p:nvPicPr>
          <p:blipFill>
            <a:blip r:embed="rId6" cstate="print"/>
            <a:stretch>
              <a:fillRect/>
            </a:stretch>
          </p:blipFill>
          <p:spPr>
            <a:xfrm>
              <a:off x="17290427" y="518782"/>
              <a:ext cx="559549" cy="456945"/>
            </a:xfrm>
            <a:prstGeom prst="rect">
              <a:avLst/>
            </a:prstGeom>
          </p:spPr>
        </p:pic>
      </p:grpSp>
      <p:grpSp>
        <p:nvGrpSpPr>
          <p:cNvPr id="31" name="object 31"/>
          <p:cNvGrpSpPr/>
          <p:nvPr/>
        </p:nvGrpSpPr>
        <p:grpSpPr>
          <a:xfrm>
            <a:off x="16727177" y="1065768"/>
            <a:ext cx="902335" cy="222885"/>
            <a:chOff x="16727177" y="1065768"/>
            <a:chExt cx="902335" cy="222885"/>
          </a:xfrm>
        </p:grpSpPr>
        <p:pic>
          <p:nvPicPr>
            <p:cNvPr id="32" name="object 32"/>
            <p:cNvPicPr/>
            <p:nvPr/>
          </p:nvPicPr>
          <p:blipFill>
            <a:blip r:embed="rId7" cstate="print"/>
            <a:stretch>
              <a:fillRect/>
            </a:stretch>
          </p:blipFill>
          <p:spPr>
            <a:xfrm>
              <a:off x="16727177" y="1065768"/>
              <a:ext cx="183005" cy="180975"/>
            </a:xfrm>
            <a:prstGeom prst="rect">
              <a:avLst/>
            </a:prstGeom>
          </p:spPr>
        </p:pic>
        <p:pic>
          <p:nvPicPr>
            <p:cNvPr id="33" name="object 33"/>
            <p:cNvPicPr/>
            <p:nvPr/>
          </p:nvPicPr>
          <p:blipFill>
            <a:blip r:embed="rId8" cstate="print"/>
            <a:stretch>
              <a:fillRect/>
            </a:stretch>
          </p:blipFill>
          <p:spPr>
            <a:xfrm>
              <a:off x="16933171" y="1114917"/>
              <a:ext cx="73405" cy="131825"/>
            </a:xfrm>
            <a:prstGeom prst="rect">
              <a:avLst/>
            </a:prstGeom>
          </p:spPr>
        </p:pic>
        <p:pic>
          <p:nvPicPr>
            <p:cNvPr id="34" name="object 34"/>
            <p:cNvPicPr/>
            <p:nvPr/>
          </p:nvPicPr>
          <p:blipFill>
            <a:blip r:embed="rId9" cstate="print"/>
            <a:stretch>
              <a:fillRect/>
            </a:stretch>
          </p:blipFill>
          <p:spPr>
            <a:xfrm>
              <a:off x="17029564" y="1073261"/>
              <a:ext cx="199898" cy="175895"/>
            </a:xfrm>
            <a:prstGeom prst="rect">
              <a:avLst/>
            </a:prstGeom>
          </p:spPr>
        </p:pic>
        <p:pic>
          <p:nvPicPr>
            <p:cNvPr id="35" name="object 35"/>
            <p:cNvPicPr/>
            <p:nvPr/>
          </p:nvPicPr>
          <p:blipFill>
            <a:blip r:embed="rId10" cstate="print"/>
            <a:stretch>
              <a:fillRect/>
            </a:stretch>
          </p:blipFill>
          <p:spPr>
            <a:xfrm>
              <a:off x="17249909" y="1114917"/>
              <a:ext cx="220091" cy="134239"/>
            </a:xfrm>
            <a:prstGeom prst="rect">
              <a:avLst/>
            </a:prstGeom>
          </p:spPr>
        </p:pic>
        <p:pic>
          <p:nvPicPr>
            <p:cNvPr id="36" name="object 36"/>
            <p:cNvPicPr/>
            <p:nvPr/>
          </p:nvPicPr>
          <p:blipFill>
            <a:blip r:embed="rId11" cstate="print"/>
            <a:stretch>
              <a:fillRect/>
            </a:stretch>
          </p:blipFill>
          <p:spPr>
            <a:xfrm>
              <a:off x="17490574" y="1114917"/>
              <a:ext cx="138557" cy="173481"/>
            </a:xfrm>
            <a:prstGeom prst="rect">
              <a:avLst/>
            </a:prstGeom>
          </p:spPr>
        </p:pic>
      </p:grpSp>
      <p:sp>
        <p:nvSpPr>
          <p:cNvPr id="37" name="object 37"/>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EBB26-FD39-D72C-9616-4F8D2DCCB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E6FB9-E225-17B9-B899-E7BB49B2B3D5}"/>
              </a:ext>
            </a:extLst>
          </p:cNvPr>
          <p:cNvSpPr>
            <a:spLocks noGrp="1"/>
          </p:cNvSpPr>
          <p:nvPr>
            <p:ph type="title"/>
          </p:nvPr>
        </p:nvSpPr>
        <p:spPr>
          <a:xfrm>
            <a:off x="3573094" y="4356794"/>
            <a:ext cx="12056213" cy="20877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a:r>
              <a:rPr lang="en-US" sz="6115" b="1" dirty="0">
                <a:latin typeface="+mn-lt"/>
              </a:rPr>
              <a:t>MAKE OUR AGRIFOOD SYSTEM MORE EFFICIENT AND INCLUSIVE</a:t>
            </a:r>
          </a:p>
        </p:txBody>
      </p:sp>
      <p:grpSp>
        <p:nvGrpSpPr>
          <p:cNvPr id="6" name="object 30">
            <a:extLst>
              <a:ext uri="{FF2B5EF4-FFF2-40B4-BE49-F238E27FC236}">
                <a16:creationId xmlns:a16="http://schemas.microsoft.com/office/drawing/2014/main" id="{2587545E-F036-0B5A-3148-2DAB774ED572}"/>
              </a:ext>
            </a:extLst>
          </p:cNvPr>
          <p:cNvGrpSpPr/>
          <p:nvPr/>
        </p:nvGrpSpPr>
        <p:grpSpPr>
          <a:xfrm>
            <a:off x="16506578" y="518779"/>
            <a:ext cx="1343660" cy="457200"/>
            <a:chOff x="16506578" y="518779"/>
            <a:chExt cx="1343660" cy="457200"/>
          </a:xfrm>
        </p:grpSpPr>
        <p:sp>
          <p:nvSpPr>
            <p:cNvPr id="7" name="object 31">
              <a:extLst>
                <a:ext uri="{FF2B5EF4-FFF2-40B4-BE49-F238E27FC236}">
                  <a16:creationId xmlns:a16="http://schemas.microsoft.com/office/drawing/2014/main" id="{8226C00A-403B-B85C-6D82-AEF6BF07EB03}"/>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2">
              <a:extLst>
                <a:ext uri="{FF2B5EF4-FFF2-40B4-BE49-F238E27FC236}">
                  <a16:creationId xmlns:a16="http://schemas.microsoft.com/office/drawing/2014/main" id="{1DF11765-DB28-56EA-0E7A-0058CAA89146}"/>
                </a:ext>
              </a:extLst>
            </p:cNvPr>
            <p:cNvPicPr/>
            <p:nvPr/>
          </p:nvPicPr>
          <p:blipFill>
            <a:blip r:embed="rId2" cstate="print"/>
            <a:stretch>
              <a:fillRect/>
            </a:stretch>
          </p:blipFill>
          <p:spPr>
            <a:xfrm>
              <a:off x="16944092" y="518779"/>
              <a:ext cx="354710" cy="359918"/>
            </a:xfrm>
            <a:prstGeom prst="rect">
              <a:avLst/>
            </a:prstGeom>
          </p:spPr>
        </p:pic>
        <p:sp>
          <p:nvSpPr>
            <p:cNvPr id="9" name="object 33">
              <a:extLst>
                <a:ext uri="{FF2B5EF4-FFF2-40B4-BE49-F238E27FC236}">
                  <a16:creationId xmlns:a16="http://schemas.microsoft.com/office/drawing/2014/main" id="{A85D05E0-AC25-3B03-19BF-1BDD2B2B3DA8}"/>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34">
              <a:extLst>
                <a:ext uri="{FF2B5EF4-FFF2-40B4-BE49-F238E27FC236}">
                  <a16:creationId xmlns:a16="http://schemas.microsoft.com/office/drawing/2014/main" id="{33872B38-F717-1FE9-4B9B-0F24B3A5E24A}"/>
                </a:ext>
              </a:extLst>
            </p:cNvPr>
            <p:cNvPicPr/>
            <p:nvPr/>
          </p:nvPicPr>
          <p:blipFill>
            <a:blip r:embed="rId2" cstate="print"/>
            <a:stretch>
              <a:fillRect/>
            </a:stretch>
          </p:blipFill>
          <p:spPr>
            <a:xfrm>
              <a:off x="16944092" y="518779"/>
              <a:ext cx="354710" cy="359918"/>
            </a:xfrm>
            <a:prstGeom prst="rect">
              <a:avLst/>
            </a:prstGeom>
          </p:spPr>
        </p:pic>
        <p:pic>
          <p:nvPicPr>
            <p:cNvPr id="11" name="object 35">
              <a:extLst>
                <a:ext uri="{FF2B5EF4-FFF2-40B4-BE49-F238E27FC236}">
                  <a16:creationId xmlns:a16="http://schemas.microsoft.com/office/drawing/2014/main" id="{B097613C-577F-BF09-AE28-CA5F364D28D8}"/>
                </a:ext>
              </a:extLst>
            </p:cNvPr>
            <p:cNvPicPr/>
            <p:nvPr/>
          </p:nvPicPr>
          <p:blipFill>
            <a:blip r:embed="rId3" cstate="print"/>
            <a:stretch>
              <a:fillRect/>
            </a:stretch>
          </p:blipFill>
          <p:spPr>
            <a:xfrm>
              <a:off x="17290427" y="518782"/>
              <a:ext cx="559549" cy="456945"/>
            </a:xfrm>
            <a:prstGeom prst="rect">
              <a:avLst/>
            </a:prstGeom>
          </p:spPr>
        </p:pic>
      </p:grpSp>
      <p:grpSp>
        <p:nvGrpSpPr>
          <p:cNvPr id="12" name="object 36">
            <a:extLst>
              <a:ext uri="{FF2B5EF4-FFF2-40B4-BE49-F238E27FC236}">
                <a16:creationId xmlns:a16="http://schemas.microsoft.com/office/drawing/2014/main" id="{618AE9D7-9234-8825-2FF3-4EDCD82D4BE7}"/>
              </a:ext>
            </a:extLst>
          </p:cNvPr>
          <p:cNvGrpSpPr/>
          <p:nvPr/>
        </p:nvGrpSpPr>
        <p:grpSpPr>
          <a:xfrm>
            <a:off x="16727177" y="1065768"/>
            <a:ext cx="902335" cy="222885"/>
            <a:chOff x="16727177" y="1065768"/>
            <a:chExt cx="902335" cy="222885"/>
          </a:xfrm>
        </p:grpSpPr>
        <p:pic>
          <p:nvPicPr>
            <p:cNvPr id="13" name="object 37">
              <a:extLst>
                <a:ext uri="{FF2B5EF4-FFF2-40B4-BE49-F238E27FC236}">
                  <a16:creationId xmlns:a16="http://schemas.microsoft.com/office/drawing/2014/main" id="{4B8BB956-FA40-F394-CB29-6296FF748DE6}"/>
                </a:ext>
              </a:extLst>
            </p:cNvPr>
            <p:cNvPicPr/>
            <p:nvPr/>
          </p:nvPicPr>
          <p:blipFill>
            <a:blip r:embed="rId4" cstate="print"/>
            <a:stretch>
              <a:fillRect/>
            </a:stretch>
          </p:blipFill>
          <p:spPr>
            <a:xfrm>
              <a:off x="16727177" y="1065768"/>
              <a:ext cx="183005" cy="180975"/>
            </a:xfrm>
            <a:prstGeom prst="rect">
              <a:avLst/>
            </a:prstGeom>
          </p:spPr>
        </p:pic>
        <p:pic>
          <p:nvPicPr>
            <p:cNvPr id="14" name="object 38">
              <a:extLst>
                <a:ext uri="{FF2B5EF4-FFF2-40B4-BE49-F238E27FC236}">
                  <a16:creationId xmlns:a16="http://schemas.microsoft.com/office/drawing/2014/main" id="{EBDAC583-E3DB-3FA0-69F4-522EE130A9DD}"/>
                </a:ext>
              </a:extLst>
            </p:cNvPr>
            <p:cNvPicPr/>
            <p:nvPr/>
          </p:nvPicPr>
          <p:blipFill>
            <a:blip r:embed="rId5" cstate="print"/>
            <a:stretch>
              <a:fillRect/>
            </a:stretch>
          </p:blipFill>
          <p:spPr>
            <a:xfrm>
              <a:off x="16933171" y="1114917"/>
              <a:ext cx="73405" cy="131825"/>
            </a:xfrm>
            <a:prstGeom prst="rect">
              <a:avLst/>
            </a:prstGeom>
          </p:spPr>
        </p:pic>
        <p:pic>
          <p:nvPicPr>
            <p:cNvPr id="15" name="object 39">
              <a:extLst>
                <a:ext uri="{FF2B5EF4-FFF2-40B4-BE49-F238E27FC236}">
                  <a16:creationId xmlns:a16="http://schemas.microsoft.com/office/drawing/2014/main" id="{CC18AB1B-397D-A085-509B-8AD0EA6DF13A}"/>
                </a:ext>
              </a:extLst>
            </p:cNvPr>
            <p:cNvPicPr/>
            <p:nvPr/>
          </p:nvPicPr>
          <p:blipFill>
            <a:blip r:embed="rId6" cstate="print"/>
            <a:stretch>
              <a:fillRect/>
            </a:stretch>
          </p:blipFill>
          <p:spPr>
            <a:xfrm>
              <a:off x="17029564" y="1073261"/>
              <a:ext cx="199898" cy="175895"/>
            </a:xfrm>
            <a:prstGeom prst="rect">
              <a:avLst/>
            </a:prstGeom>
          </p:spPr>
        </p:pic>
        <p:pic>
          <p:nvPicPr>
            <p:cNvPr id="16" name="object 40">
              <a:extLst>
                <a:ext uri="{FF2B5EF4-FFF2-40B4-BE49-F238E27FC236}">
                  <a16:creationId xmlns:a16="http://schemas.microsoft.com/office/drawing/2014/main" id="{611E0E88-DAD6-B8CE-4F2A-E63A0318B214}"/>
                </a:ext>
              </a:extLst>
            </p:cNvPr>
            <p:cNvPicPr/>
            <p:nvPr/>
          </p:nvPicPr>
          <p:blipFill>
            <a:blip r:embed="rId7" cstate="print"/>
            <a:stretch>
              <a:fillRect/>
            </a:stretch>
          </p:blipFill>
          <p:spPr>
            <a:xfrm>
              <a:off x="17249909" y="1114917"/>
              <a:ext cx="220091" cy="134239"/>
            </a:xfrm>
            <a:prstGeom prst="rect">
              <a:avLst/>
            </a:prstGeom>
          </p:spPr>
        </p:pic>
        <p:pic>
          <p:nvPicPr>
            <p:cNvPr id="17" name="object 41">
              <a:extLst>
                <a:ext uri="{FF2B5EF4-FFF2-40B4-BE49-F238E27FC236}">
                  <a16:creationId xmlns:a16="http://schemas.microsoft.com/office/drawing/2014/main" id="{9968B0AE-53C4-0993-9EF3-A1A8C62F521F}"/>
                </a:ext>
              </a:extLst>
            </p:cNvPr>
            <p:cNvPicPr/>
            <p:nvPr/>
          </p:nvPicPr>
          <p:blipFill>
            <a:blip r:embed="rId8"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1570246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33994" y="3730273"/>
            <a:ext cx="3600005" cy="3599992"/>
          </a:xfrm>
          <a:prstGeom prst="rect">
            <a:avLst/>
          </a:prstGeom>
        </p:spPr>
      </p:pic>
      <p:sp>
        <p:nvSpPr>
          <p:cNvPr id="3" name="object 3"/>
          <p:cNvSpPr txBox="1"/>
          <p:nvPr/>
        </p:nvSpPr>
        <p:spPr>
          <a:xfrm>
            <a:off x="1844563" y="5026061"/>
            <a:ext cx="2579370" cy="939800"/>
          </a:xfrm>
          <a:prstGeom prst="rect">
            <a:avLst/>
          </a:prstGeom>
        </p:spPr>
        <p:txBody>
          <a:bodyPr vert="horz" wrap="square" lIns="0" tIns="12700" rIns="0" bIns="0" rtlCol="0">
            <a:spAutoFit/>
          </a:bodyPr>
          <a:lstStyle/>
          <a:p>
            <a:pPr marL="12700">
              <a:lnSpc>
                <a:spcPct val="100000"/>
              </a:lnSpc>
              <a:spcBef>
                <a:spcPts val="100"/>
              </a:spcBef>
            </a:pPr>
            <a:r>
              <a:rPr sz="6000" spc="50" dirty="0">
                <a:solidFill>
                  <a:srgbClr val="045777"/>
                </a:solidFill>
                <a:latin typeface="Arial Black"/>
                <a:cs typeface="Arial Black"/>
              </a:rPr>
              <a:t>HOW?</a:t>
            </a:r>
            <a:endParaRPr sz="6000">
              <a:latin typeface="Arial Black"/>
              <a:cs typeface="Arial Black"/>
            </a:endParaRPr>
          </a:p>
        </p:txBody>
      </p:sp>
      <p:pic>
        <p:nvPicPr>
          <p:cNvPr id="4" name="object 4"/>
          <p:cNvPicPr/>
          <p:nvPr/>
        </p:nvPicPr>
        <p:blipFill>
          <a:blip r:embed="rId3" cstate="print"/>
          <a:stretch>
            <a:fillRect/>
          </a:stretch>
        </p:blipFill>
        <p:spPr>
          <a:xfrm>
            <a:off x="5796665" y="2875479"/>
            <a:ext cx="11873071" cy="1349999"/>
          </a:xfrm>
          <a:prstGeom prst="rect">
            <a:avLst/>
          </a:prstGeom>
        </p:spPr>
      </p:pic>
      <p:pic>
        <p:nvPicPr>
          <p:cNvPr id="5" name="object 5"/>
          <p:cNvPicPr/>
          <p:nvPr/>
        </p:nvPicPr>
        <p:blipFill>
          <a:blip r:embed="rId4" cstate="print"/>
          <a:stretch>
            <a:fillRect/>
          </a:stretch>
        </p:blipFill>
        <p:spPr>
          <a:xfrm>
            <a:off x="5796665" y="4855268"/>
            <a:ext cx="11873071" cy="1349998"/>
          </a:xfrm>
          <a:prstGeom prst="rect">
            <a:avLst/>
          </a:prstGeom>
        </p:spPr>
      </p:pic>
      <p:pic>
        <p:nvPicPr>
          <p:cNvPr id="6" name="object 6"/>
          <p:cNvPicPr/>
          <p:nvPr/>
        </p:nvPicPr>
        <p:blipFill>
          <a:blip r:embed="rId5" cstate="print"/>
          <a:stretch>
            <a:fillRect/>
          </a:stretch>
        </p:blipFill>
        <p:spPr>
          <a:xfrm>
            <a:off x="5796665" y="6863492"/>
            <a:ext cx="11873071" cy="1349998"/>
          </a:xfrm>
          <a:prstGeom prst="rect">
            <a:avLst/>
          </a:prstGeom>
        </p:spPr>
      </p:pic>
      <p:grpSp>
        <p:nvGrpSpPr>
          <p:cNvPr id="7" name="object 7"/>
          <p:cNvGrpSpPr/>
          <p:nvPr/>
        </p:nvGrpSpPr>
        <p:grpSpPr>
          <a:xfrm>
            <a:off x="4616880" y="3550481"/>
            <a:ext cx="1094105" cy="3988435"/>
            <a:chOff x="4616880" y="3550481"/>
            <a:chExt cx="1094105" cy="3988435"/>
          </a:xfrm>
        </p:grpSpPr>
        <p:sp>
          <p:nvSpPr>
            <p:cNvPr id="8" name="object 8"/>
            <p:cNvSpPr/>
            <p:nvPr/>
          </p:nvSpPr>
          <p:spPr>
            <a:xfrm>
              <a:off x="4642201" y="3594634"/>
              <a:ext cx="1021715" cy="956944"/>
            </a:xfrm>
            <a:custGeom>
              <a:avLst/>
              <a:gdLst/>
              <a:ahLst/>
              <a:cxnLst/>
              <a:rect l="l" t="t" r="r" b="b"/>
              <a:pathLst>
                <a:path w="1021714" h="956945">
                  <a:moveTo>
                    <a:pt x="0" y="956614"/>
                  </a:moveTo>
                  <a:lnTo>
                    <a:pt x="1021270" y="0"/>
                  </a:lnTo>
                </a:path>
              </a:pathLst>
            </a:custGeom>
            <a:ln w="17995">
              <a:solidFill>
                <a:srgbClr val="231F20"/>
              </a:solidFill>
            </a:ln>
          </p:spPr>
          <p:txBody>
            <a:bodyPr wrap="square" lIns="0" tIns="0" rIns="0" bIns="0" rtlCol="0"/>
            <a:lstStyle/>
            <a:p>
              <a:endParaRPr/>
            </a:p>
          </p:txBody>
        </p:sp>
        <p:sp>
          <p:nvSpPr>
            <p:cNvPr id="9" name="object 9"/>
            <p:cNvSpPr/>
            <p:nvPr/>
          </p:nvSpPr>
          <p:spPr>
            <a:xfrm>
              <a:off x="5623215" y="3550481"/>
              <a:ext cx="87630" cy="86360"/>
            </a:xfrm>
            <a:custGeom>
              <a:avLst/>
              <a:gdLst/>
              <a:ahLst/>
              <a:cxnLst/>
              <a:rect l="l" t="t" r="r" b="b"/>
              <a:pathLst>
                <a:path w="87629" h="86360">
                  <a:moveTo>
                    <a:pt x="87388" y="0"/>
                  </a:moveTo>
                  <a:lnTo>
                    <a:pt x="0" y="20370"/>
                  </a:lnTo>
                  <a:lnTo>
                    <a:pt x="61353" y="85877"/>
                  </a:lnTo>
                  <a:lnTo>
                    <a:pt x="87388" y="0"/>
                  </a:lnTo>
                  <a:close/>
                </a:path>
              </a:pathLst>
            </a:custGeom>
            <a:solidFill>
              <a:srgbClr val="231F20"/>
            </a:solidFill>
          </p:spPr>
          <p:txBody>
            <a:bodyPr wrap="square" lIns="0" tIns="0" rIns="0" bIns="0" rtlCol="0"/>
            <a:lstStyle/>
            <a:p>
              <a:endParaRPr/>
            </a:p>
          </p:txBody>
        </p:sp>
        <p:sp>
          <p:nvSpPr>
            <p:cNvPr id="10" name="object 10"/>
            <p:cNvSpPr/>
            <p:nvPr/>
          </p:nvSpPr>
          <p:spPr>
            <a:xfrm>
              <a:off x="4625878" y="6537721"/>
              <a:ext cx="1037590" cy="957580"/>
            </a:xfrm>
            <a:custGeom>
              <a:avLst/>
              <a:gdLst/>
              <a:ahLst/>
              <a:cxnLst/>
              <a:rect l="l" t="t" r="r" b="b"/>
              <a:pathLst>
                <a:path w="1037589" h="957579">
                  <a:moveTo>
                    <a:pt x="1037259" y="956983"/>
                  </a:moveTo>
                  <a:lnTo>
                    <a:pt x="0" y="0"/>
                  </a:lnTo>
                </a:path>
              </a:pathLst>
            </a:custGeom>
            <a:ln w="17995">
              <a:solidFill>
                <a:srgbClr val="231F20"/>
              </a:solidFill>
            </a:ln>
          </p:spPr>
          <p:txBody>
            <a:bodyPr wrap="square" lIns="0" tIns="0" rIns="0" bIns="0" rtlCol="0"/>
            <a:lstStyle/>
            <a:p>
              <a:endParaRPr/>
            </a:p>
          </p:txBody>
        </p:sp>
        <p:sp>
          <p:nvSpPr>
            <p:cNvPr id="11" name="object 11"/>
            <p:cNvSpPr/>
            <p:nvPr/>
          </p:nvSpPr>
          <p:spPr>
            <a:xfrm>
              <a:off x="5623059" y="7452814"/>
              <a:ext cx="87630" cy="85725"/>
            </a:xfrm>
            <a:custGeom>
              <a:avLst/>
              <a:gdLst/>
              <a:ahLst/>
              <a:cxnLst/>
              <a:rect l="l" t="t" r="r" b="b"/>
              <a:pathLst>
                <a:path w="87629" h="85725">
                  <a:moveTo>
                    <a:pt x="60858" y="0"/>
                  </a:moveTo>
                  <a:lnTo>
                    <a:pt x="0" y="65963"/>
                  </a:lnTo>
                  <a:lnTo>
                    <a:pt x="87553" y="85674"/>
                  </a:lnTo>
                  <a:lnTo>
                    <a:pt x="60858" y="0"/>
                  </a:lnTo>
                  <a:close/>
                </a:path>
              </a:pathLst>
            </a:custGeom>
            <a:solidFill>
              <a:srgbClr val="231F20"/>
            </a:solidFill>
          </p:spPr>
          <p:txBody>
            <a:bodyPr wrap="square" lIns="0" tIns="0" rIns="0" bIns="0" rtlCol="0"/>
            <a:lstStyle/>
            <a:p>
              <a:endParaRPr/>
            </a:p>
          </p:txBody>
        </p:sp>
        <p:sp>
          <p:nvSpPr>
            <p:cNvPr id="12" name="object 12"/>
            <p:cNvSpPr/>
            <p:nvPr/>
          </p:nvSpPr>
          <p:spPr>
            <a:xfrm>
              <a:off x="4934000" y="5530272"/>
              <a:ext cx="712470" cy="0"/>
            </a:xfrm>
            <a:custGeom>
              <a:avLst/>
              <a:gdLst/>
              <a:ahLst/>
              <a:cxnLst/>
              <a:rect l="l" t="t" r="r" b="b"/>
              <a:pathLst>
                <a:path w="712470">
                  <a:moveTo>
                    <a:pt x="0" y="0"/>
                  </a:moveTo>
                  <a:lnTo>
                    <a:pt x="712025" y="0"/>
                  </a:lnTo>
                </a:path>
              </a:pathLst>
            </a:custGeom>
            <a:ln w="17995">
              <a:solidFill>
                <a:srgbClr val="231F20"/>
              </a:solidFill>
            </a:ln>
          </p:spPr>
          <p:txBody>
            <a:bodyPr wrap="square" lIns="0" tIns="0" rIns="0" bIns="0" rtlCol="0"/>
            <a:lstStyle/>
            <a:p>
              <a:endParaRPr/>
            </a:p>
          </p:txBody>
        </p:sp>
        <p:sp>
          <p:nvSpPr>
            <p:cNvPr id="13" name="object 13"/>
            <p:cNvSpPr/>
            <p:nvPr/>
          </p:nvSpPr>
          <p:spPr>
            <a:xfrm>
              <a:off x="5632892" y="5485392"/>
              <a:ext cx="78105" cy="90170"/>
            </a:xfrm>
            <a:custGeom>
              <a:avLst/>
              <a:gdLst/>
              <a:ahLst/>
              <a:cxnLst/>
              <a:rect l="l" t="t" r="r" b="b"/>
              <a:pathLst>
                <a:path w="78104" h="90170">
                  <a:moveTo>
                    <a:pt x="0" y="0"/>
                  </a:moveTo>
                  <a:lnTo>
                    <a:pt x="0" y="89750"/>
                  </a:lnTo>
                  <a:lnTo>
                    <a:pt x="77711" y="44881"/>
                  </a:lnTo>
                  <a:lnTo>
                    <a:pt x="0" y="0"/>
                  </a:lnTo>
                  <a:close/>
                </a:path>
              </a:pathLst>
            </a:custGeom>
            <a:solidFill>
              <a:srgbClr val="231F20"/>
            </a:solidFill>
          </p:spPr>
          <p:txBody>
            <a:bodyPr wrap="square" lIns="0" tIns="0" rIns="0" bIns="0" rtlCol="0"/>
            <a:lstStyle/>
            <a:p>
              <a:endParaRPr/>
            </a:p>
          </p:txBody>
        </p:sp>
      </p:grpSp>
      <p:sp>
        <p:nvSpPr>
          <p:cNvPr id="14" name="object 14"/>
          <p:cNvSpPr txBox="1"/>
          <p:nvPr/>
        </p:nvSpPr>
        <p:spPr>
          <a:xfrm>
            <a:off x="7388547" y="3361871"/>
            <a:ext cx="8861425" cy="360680"/>
          </a:xfrm>
          <a:prstGeom prst="rect">
            <a:avLst/>
          </a:prstGeom>
        </p:spPr>
        <p:txBody>
          <a:bodyPr vert="horz" wrap="square" lIns="0" tIns="12700" rIns="0" bIns="0" rtlCol="0">
            <a:spAutoFit/>
          </a:bodyPr>
          <a:lstStyle/>
          <a:p>
            <a:pPr marL="12700">
              <a:lnSpc>
                <a:spcPct val="100000"/>
              </a:lnSpc>
              <a:spcBef>
                <a:spcPts val="100"/>
              </a:spcBef>
            </a:pPr>
            <a:r>
              <a:rPr sz="2200" spc="-65" dirty="0">
                <a:solidFill>
                  <a:srgbClr val="231F20"/>
                </a:solidFill>
                <a:latin typeface="Arial Black"/>
                <a:cs typeface="Arial Black"/>
              </a:rPr>
              <a:t>Data,</a:t>
            </a:r>
            <a:r>
              <a:rPr sz="2200" spc="-70" dirty="0">
                <a:solidFill>
                  <a:srgbClr val="231F20"/>
                </a:solidFill>
                <a:latin typeface="Arial Black"/>
                <a:cs typeface="Arial Black"/>
              </a:rPr>
              <a:t> </a:t>
            </a:r>
            <a:r>
              <a:rPr sz="2200" spc="-120" dirty="0">
                <a:solidFill>
                  <a:srgbClr val="231F20"/>
                </a:solidFill>
                <a:latin typeface="Arial Black"/>
                <a:cs typeface="Arial Black"/>
              </a:rPr>
              <a:t>Science,</a:t>
            </a:r>
            <a:r>
              <a:rPr sz="2200" spc="-70" dirty="0">
                <a:solidFill>
                  <a:srgbClr val="231F20"/>
                </a:solidFill>
                <a:latin typeface="Arial Black"/>
                <a:cs typeface="Arial Black"/>
              </a:rPr>
              <a:t> </a:t>
            </a:r>
            <a:r>
              <a:rPr sz="2200" spc="-80" dirty="0">
                <a:solidFill>
                  <a:srgbClr val="231F20"/>
                </a:solidFill>
                <a:latin typeface="Arial Black"/>
                <a:cs typeface="Arial Black"/>
              </a:rPr>
              <a:t>Evidence,</a:t>
            </a:r>
            <a:r>
              <a:rPr sz="2200" spc="-65" dirty="0">
                <a:solidFill>
                  <a:srgbClr val="231F20"/>
                </a:solidFill>
                <a:latin typeface="Arial Black"/>
                <a:cs typeface="Arial Black"/>
              </a:rPr>
              <a:t> </a:t>
            </a:r>
            <a:r>
              <a:rPr sz="2200" dirty="0">
                <a:solidFill>
                  <a:srgbClr val="231F20"/>
                </a:solidFill>
                <a:latin typeface="Arial Black"/>
                <a:cs typeface="Arial Black"/>
              </a:rPr>
              <a:t>and</a:t>
            </a:r>
            <a:r>
              <a:rPr sz="2200" spc="-70" dirty="0">
                <a:solidFill>
                  <a:srgbClr val="231F20"/>
                </a:solidFill>
                <a:latin typeface="Arial Black"/>
                <a:cs typeface="Arial Black"/>
              </a:rPr>
              <a:t> </a:t>
            </a:r>
            <a:r>
              <a:rPr sz="2200" spc="-60" dirty="0">
                <a:solidFill>
                  <a:srgbClr val="231F20"/>
                </a:solidFill>
                <a:latin typeface="Arial Black"/>
                <a:cs typeface="Arial Black"/>
              </a:rPr>
              <a:t>state-</a:t>
            </a:r>
            <a:r>
              <a:rPr sz="2200" dirty="0">
                <a:solidFill>
                  <a:srgbClr val="231F20"/>
                </a:solidFill>
                <a:latin typeface="Arial Black"/>
                <a:cs typeface="Arial Black"/>
              </a:rPr>
              <a:t>of-</a:t>
            </a:r>
            <a:r>
              <a:rPr sz="2200" spc="-20" dirty="0">
                <a:solidFill>
                  <a:srgbClr val="231F20"/>
                </a:solidFill>
                <a:latin typeface="Arial Black"/>
                <a:cs typeface="Arial Black"/>
              </a:rPr>
              <a:t>the-</a:t>
            </a:r>
            <a:r>
              <a:rPr sz="2200" dirty="0">
                <a:solidFill>
                  <a:srgbClr val="231F20"/>
                </a:solidFill>
                <a:latin typeface="Arial Black"/>
                <a:cs typeface="Arial Black"/>
              </a:rPr>
              <a:t>art</a:t>
            </a:r>
            <a:r>
              <a:rPr sz="2200" spc="-70" dirty="0">
                <a:solidFill>
                  <a:srgbClr val="231F20"/>
                </a:solidFill>
                <a:latin typeface="Arial Black"/>
                <a:cs typeface="Arial Black"/>
              </a:rPr>
              <a:t> </a:t>
            </a:r>
            <a:r>
              <a:rPr sz="2200" spc="-80" dirty="0">
                <a:solidFill>
                  <a:srgbClr val="231F20"/>
                </a:solidFill>
                <a:latin typeface="Arial Black"/>
                <a:cs typeface="Arial Black"/>
              </a:rPr>
              <a:t>analytical</a:t>
            </a:r>
            <a:r>
              <a:rPr sz="2200" spc="-65" dirty="0">
                <a:solidFill>
                  <a:srgbClr val="231F20"/>
                </a:solidFill>
                <a:latin typeface="Arial Black"/>
                <a:cs typeface="Arial Black"/>
              </a:rPr>
              <a:t> </a:t>
            </a:r>
            <a:r>
              <a:rPr sz="2200" spc="-10" dirty="0">
                <a:solidFill>
                  <a:srgbClr val="231F20"/>
                </a:solidFill>
                <a:latin typeface="Arial Black"/>
                <a:cs typeface="Arial Black"/>
              </a:rPr>
              <a:t>tools</a:t>
            </a:r>
            <a:endParaRPr sz="2200">
              <a:latin typeface="Arial Black"/>
              <a:cs typeface="Arial Black"/>
            </a:endParaRPr>
          </a:p>
        </p:txBody>
      </p:sp>
      <p:sp>
        <p:nvSpPr>
          <p:cNvPr id="15" name="object 15"/>
          <p:cNvSpPr txBox="1"/>
          <p:nvPr/>
        </p:nvSpPr>
        <p:spPr>
          <a:xfrm>
            <a:off x="7388547" y="5151149"/>
            <a:ext cx="7107555" cy="695960"/>
          </a:xfrm>
          <a:prstGeom prst="rect">
            <a:avLst/>
          </a:prstGeom>
        </p:spPr>
        <p:txBody>
          <a:bodyPr vert="horz" wrap="square" lIns="0" tIns="12700" rIns="0" bIns="0" rtlCol="0">
            <a:spAutoFit/>
          </a:bodyPr>
          <a:lstStyle/>
          <a:p>
            <a:pPr marL="12700" marR="5080">
              <a:lnSpc>
                <a:spcPct val="100000"/>
              </a:lnSpc>
              <a:spcBef>
                <a:spcPts val="100"/>
              </a:spcBef>
            </a:pPr>
            <a:r>
              <a:rPr sz="2200" spc="-45" dirty="0">
                <a:solidFill>
                  <a:srgbClr val="231F20"/>
                </a:solidFill>
                <a:latin typeface="Arial Black"/>
                <a:cs typeface="Arial Black"/>
              </a:rPr>
              <a:t>Operational</a:t>
            </a:r>
            <a:r>
              <a:rPr sz="2200" spc="-105" dirty="0">
                <a:solidFill>
                  <a:srgbClr val="231F20"/>
                </a:solidFill>
                <a:latin typeface="Arial Black"/>
                <a:cs typeface="Arial Black"/>
              </a:rPr>
              <a:t> </a:t>
            </a:r>
            <a:r>
              <a:rPr sz="2200" spc="-70" dirty="0">
                <a:solidFill>
                  <a:srgbClr val="231F20"/>
                </a:solidFill>
                <a:latin typeface="Arial Black"/>
                <a:cs typeface="Arial Black"/>
              </a:rPr>
              <a:t>solutions</a:t>
            </a:r>
            <a:r>
              <a:rPr sz="2200" spc="-100" dirty="0">
                <a:solidFill>
                  <a:srgbClr val="231F20"/>
                </a:solidFill>
                <a:latin typeface="Arial Black"/>
                <a:cs typeface="Arial Black"/>
              </a:rPr>
              <a:t> </a:t>
            </a:r>
            <a:r>
              <a:rPr sz="2200" spc="-75" dirty="0">
                <a:solidFill>
                  <a:srgbClr val="231F20"/>
                </a:solidFill>
                <a:latin typeface="Arial Black"/>
                <a:cs typeface="Arial Black"/>
              </a:rPr>
              <a:t>at</a:t>
            </a:r>
            <a:r>
              <a:rPr sz="2200" spc="-100" dirty="0">
                <a:solidFill>
                  <a:srgbClr val="231F20"/>
                </a:solidFill>
                <a:latin typeface="Arial Black"/>
                <a:cs typeface="Arial Black"/>
              </a:rPr>
              <a:t> </a:t>
            </a:r>
            <a:r>
              <a:rPr sz="2200" dirty="0">
                <a:solidFill>
                  <a:srgbClr val="231F20"/>
                </a:solidFill>
                <a:latin typeface="Arial Black"/>
                <a:cs typeface="Arial Black"/>
              </a:rPr>
              <a:t>the</a:t>
            </a:r>
            <a:r>
              <a:rPr sz="2200" spc="-100" dirty="0">
                <a:solidFill>
                  <a:srgbClr val="231F20"/>
                </a:solidFill>
                <a:latin typeface="Arial Black"/>
                <a:cs typeface="Arial Black"/>
              </a:rPr>
              <a:t> </a:t>
            </a:r>
            <a:r>
              <a:rPr sz="2200" spc="-60" dirty="0">
                <a:solidFill>
                  <a:srgbClr val="231F20"/>
                </a:solidFill>
                <a:latin typeface="Arial Black"/>
                <a:cs typeface="Arial Black"/>
              </a:rPr>
              <a:t>global,</a:t>
            </a:r>
            <a:r>
              <a:rPr sz="2200" spc="-100" dirty="0">
                <a:solidFill>
                  <a:srgbClr val="231F20"/>
                </a:solidFill>
                <a:latin typeface="Arial Black"/>
                <a:cs typeface="Arial Black"/>
              </a:rPr>
              <a:t> </a:t>
            </a:r>
            <a:r>
              <a:rPr sz="2200" spc="-40" dirty="0">
                <a:solidFill>
                  <a:srgbClr val="231F20"/>
                </a:solidFill>
                <a:latin typeface="Arial Black"/>
                <a:cs typeface="Arial Black"/>
              </a:rPr>
              <a:t>regional</a:t>
            </a:r>
            <a:r>
              <a:rPr sz="2200" spc="-100" dirty="0">
                <a:solidFill>
                  <a:srgbClr val="231F20"/>
                </a:solidFill>
                <a:latin typeface="Arial Black"/>
                <a:cs typeface="Arial Black"/>
              </a:rPr>
              <a:t> </a:t>
            </a:r>
            <a:r>
              <a:rPr sz="2200" spc="-25" dirty="0">
                <a:solidFill>
                  <a:srgbClr val="231F20"/>
                </a:solidFill>
                <a:latin typeface="Arial Black"/>
                <a:cs typeface="Arial Black"/>
              </a:rPr>
              <a:t>and </a:t>
            </a:r>
            <a:r>
              <a:rPr sz="2200" spc="-100" dirty="0">
                <a:solidFill>
                  <a:srgbClr val="231F20"/>
                </a:solidFill>
                <a:latin typeface="Arial Black"/>
                <a:cs typeface="Arial Black"/>
              </a:rPr>
              <a:t>local</a:t>
            </a:r>
            <a:r>
              <a:rPr sz="2200" spc="-114" dirty="0">
                <a:solidFill>
                  <a:srgbClr val="231F20"/>
                </a:solidFill>
                <a:latin typeface="Arial Black"/>
                <a:cs typeface="Arial Black"/>
              </a:rPr>
              <a:t> </a:t>
            </a:r>
            <a:r>
              <a:rPr sz="2200" spc="-135" dirty="0">
                <a:solidFill>
                  <a:srgbClr val="231F20"/>
                </a:solidFill>
                <a:latin typeface="Arial Black"/>
                <a:cs typeface="Arial Black"/>
              </a:rPr>
              <a:t>scale</a:t>
            </a:r>
            <a:r>
              <a:rPr sz="2200" spc="-114" dirty="0">
                <a:solidFill>
                  <a:srgbClr val="231F20"/>
                </a:solidFill>
                <a:latin typeface="Arial Black"/>
                <a:cs typeface="Arial Black"/>
              </a:rPr>
              <a:t> </a:t>
            </a:r>
            <a:r>
              <a:rPr sz="2200" dirty="0">
                <a:solidFill>
                  <a:srgbClr val="231F20"/>
                </a:solidFill>
                <a:latin typeface="Arial Black"/>
                <a:cs typeface="Arial Black"/>
              </a:rPr>
              <a:t>for</a:t>
            </a:r>
            <a:r>
              <a:rPr sz="2200" spc="-180" dirty="0">
                <a:solidFill>
                  <a:srgbClr val="231F20"/>
                </a:solidFill>
                <a:latin typeface="Arial Black"/>
                <a:cs typeface="Arial Black"/>
              </a:rPr>
              <a:t> </a:t>
            </a:r>
            <a:r>
              <a:rPr sz="2200" dirty="0">
                <a:solidFill>
                  <a:srgbClr val="231F20"/>
                </a:solidFill>
                <a:latin typeface="Arial Black"/>
                <a:cs typeface="Arial Black"/>
              </a:rPr>
              <a:t>the</a:t>
            </a:r>
            <a:r>
              <a:rPr sz="2200" spc="-135" dirty="0">
                <a:solidFill>
                  <a:srgbClr val="231F20"/>
                </a:solidFill>
                <a:latin typeface="Arial Black"/>
                <a:cs typeface="Arial Black"/>
              </a:rPr>
              <a:t> </a:t>
            </a:r>
            <a:r>
              <a:rPr sz="2200" dirty="0">
                <a:solidFill>
                  <a:srgbClr val="231F20"/>
                </a:solidFill>
                <a:latin typeface="Arial Black"/>
                <a:cs typeface="Arial Black"/>
              </a:rPr>
              <a:t>right</a:t>
            </a:r>
            <a:r>
              <a:rPr sz="2200" spc="-135" dirty="0">
                <a:solidFill>
                  <a:srgbClr val="231F20"/>
                </a:solidFill>
                <a:latin typeface="Arial Black"/>
                <a:cs typeface="Arial Black"/>
              </a:rPr>
              <a:t> </a:t>
            </a:r>
            <a:r>
              <a:rPr sz="2200" spc="-10" dirty="0">
                <a:solidFill>
                  <a:srgbClr val="231F20"/>
                </a:solidFill>
                <a:latin typeface="Arial Black"/>
                <a:cs typeface="Arial Black"/>
              </a:rPr>
              <a:t>contextualization</a:t>
            </a:r>
            <a:endParaRPr sz="2200">
              <a:latin typeface="Arial Black"/>
              <a:cs typeface="Arial Black"/>
            </a:endParaRPr>
          </a:p>
        </p:txBody>
      </p:sp>
      <p:sp>
        <p:nvSpPr>
          <p:cNvPr id="16" name="object 16"/>
          <p:cNvSpPr txBox="1"/>
          <p:nvPr/>
        </p:nvSpPr>
        <p:spPr>
          <a:xfrm>
            <a:off x="7388547" y="7349747"/>
            <a:ext cx="6442075" cy="360680"/>
          </a:xfrm>
          <a:prstGeom prst="rect">
            <a:avLst/>
          </a:prstGeom>
        </p:spPr>
        <p:txBody>
          <a:bodyPr vert="horz" wrap="square" lIns="0" tIns="12700" rIns="0" bIns="0" rtlCol="0">
            <a:spAutoFit/>
          </a:bodyPr>
          <a:lstStyle/>
          <a:p>
            <a:pPr marL="12700">
              <a:lnSpc>
                <a:spcPct val="100000"/>
              </a:lnSpc>
              <a:spcBef>
                <a:spcPts val="100"/>
              </a:spcBef>
            </a:pPr>
            <a:r>
              <a:rPr sz="2200" spc="-70" dirty="0">
                <a:solidFill>
                  <a:srgbClr val="231F20"/>
                </a:solidFill>
                <a:latin typeface="Arial Black"/>
                <a:cs typeface="Arial Black"/>
              </a:rPr>
              <a:t>Governance</a:t>
            </a:r>
            <a:r>
              <a:rPr sz="2200" spc="-105" dirty="0">
                <a:solidFill>
                  <a:srgbClr val="231F20"/>
                </a:solidFill>
                <a:latin typeface="Arial Black"/>
                <a:cs typeface="Arial Black"/>
              </a:rPr>
              <a:t> </a:t>
            </a:r>
            <a:r>
              <a:rPr sz="2200" dirty="0">
                <a:solidFill>
                  <a:srgbClr val="231F20"/>
                </a:solidFill>
                <a:latin typeface="Arial Black"/>
                <a:cs typeface="Arial Black"/>
              </a:rPr>
              <a:t>and</a:t>
            </a:r>
            <a:r>
              <a:rPr sz="2200" spc="-105" dirty="0">
                <a:solidFill>
                  <a:srgbClr val="231F20"/>
                </a:solidFill>
                <a:latin typeface="Arial Black"/>
                <a:cs typeface="Arial Black"/>
              </a:rPr>
              <a:t> </a:t>
            </a:r>
            <a:r>
              <a:rPr sz="2200" spc="-45" dirty="0">
                <a:solidFill>
                  <a:srgbClr val="231F20"/>
                </a:solidFill>
                <a:latin typeface="Arial Black"/>
                <a:cs typeface="Arial Black"/>
              </a:rPr>
              <a:t>institutional</a:t>
            </a:r>
            <a:r>
              <a:rPr sz="2200" spc="-105" dirty="0">
                <a:solidFill>
                  <a:srgbClr val="231F20"/>
                </a:solidFill>
                <a:latin typeface="Arial Black"/>
                <a:cs typeface="Arial Black"/>
              </a:rPr>
              <a:t> </a:t>
            </a:r>
            <a:r>
              <a:rPr sz="2200" spc="-10" dirty="0">
                <a:solidFill>
                  <a:srgbClr val="231F20"/>
                </a:solidFill>
                <a:latin typeface="Arial Black"/>
                <a:cs typeface="Arial Black"/>
              </a:rPr>
              <a:t>arrangements</a:t>
            </a:r>
            <a:endParaRPr sz="2200">
              <a:latin typeface="Arial Black"/>
              <a:cs typeface="Arial Black"/>
            </a:endParaRPr>
          </a:p>
        </p:txBody>
      </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0" dirty="0"/>
              <a:t>The</a:t>
            </a:r>
            <a:r>
              <a:rPr spc="-130" dirty="0"/>
              <a:t> </a:t>
            </a:r>
            <a:r>
              <a:rPr spc="-25" dirty="0"/>
              <a:t>question</a:t>
            </a:r>
            <a:r>
              <a:rPr spc="-170" dirty="0"/>
              <a:t> </a:t>
            </a:r>
            <a:r>
              <a:rPr spc="-150" dirty="0"/>
              <a:t>is</a:t>
            </a:r>
            <a:r>
              <a:rPr spc="-130" dirty="0"/>
              <a:t> </a:t>
            </a:r>
            <a:r>
              <a:rPr dirty="0"/>
              <a:t>not</a:t>
            </a:r>
            <a:r>
              <a:rPr spc="-140" dirty="0"/>
              <a:t> </a:t>
            </a:r>
            <a:r>
              <a:rPr spc="-30" dirty="0"/>
              <a:t>if</a:t>
            </a:r>
            <a:r>
              <a:rPr spc="-135" dirty="0"/>
              <a:t> </a:t>
            </a:r>
            <a:r>
              <a:rPr spc="-90" dirty="0"/>
              <a:t>we</a:t>
            </a:r>
            <a:r>
              <a:rPr spc="-130" dirty="0"/>
              <a:t> </a:t>
            </a:r>
            <a:r>
              <a:rPr spc="-10" dirty="0"/>
              <a:t>need</a:t>
            </a:r>
            <a:r>
              <a:rPr spc="-140" dirty="0"/>
              <a:t> </a:t>
            </a:r>
            <a:r>
              <a:rPr spc="-35" dirty="0"/>
              <a:t>to</a:t>
            </a:r>
            <a:r>
              <a:rPr spc="-140" dirty="0"/>
              <a:t> </a:t>
            </a:r>
            <a:r>
              <a:rPr spc="-25" dirty="0"/>
              <a:t>improve</a:t>
            </a:r>
            <a:r>
              <a:rPr spc="-135" dirty="0"/>
              <a:t> </a:t>
            </a:r>
            <a:r>
              <a:rPr spc="-25" dirty="0"/>
              <a:t>agrifood</a:t>
            </a:r>
            <a:r>
              <a:rPr spc="-140" dirty="0"/>
              <a:t> </a:t>
            </a:r>
            <a:r>
              <a:rPr spc="-125" dirty="0"/>
              <a:t>systems,</a:t>
            </a:r>
            <a:r>
              <a:rPr spc="-130" dirty="0"/>
              <a:t> </a:t>
            </a:r>
            <a:r>
              <a:rPr dirty="0"/>
              <a:t>but</a:t>
            </a:r>
            <a:r>
              <a:rPr spc="-135" dirty="0"/>
              <a:t> </a:t>
            </a:r>
            <a:r>
              <a:rPr dirty="0"/>
              <a:t>how</a:t>
            </a:r>
            <a:r>
              <a:rPr spc="-140" dirty="0"/>
              <a:t> </a:t>
            </a:r>
            <a:r>
              <a:rPr spc="-35" dirty="0"/>
              <a:t>to</a:t>
            </a:r>
            <a:r>
              <a:rPr spc="-135" dirty="0"/>
              <a:t> </a:t>
            </a:r>
            <a:r>
              <a:rPr dirty="0"/>
              <a:t>do</a:t>
            </a:r>
            <a:r>
              <a:rPr spc="-140" dirty="0"/>
              <a:t> </a:t>
            </a:r>
            <a:r>
              <a:rPr spc="-45" dirty="0"/>
              <a:t>it</a:t>
            </a:r>
            <a:r>
              <a:rPr spc="-140" dirty="0"/>
              <a:t> </a:t>
            </a:r>
            <a:r>
              <a:rPr dirty="0"/>
              <a:t>in</a:t>
            </a:r>
            <a:r>
              <a:rPr spc="-135" dirty="0"/>
              <a:t> </a:t>
            </a:r>
            <a:r>
              <a:rPr spc="-30" dirty="0"/>
              <a:t>practice</a:t>
            </a:r>
          </a:p>
        </p:txBody>
      </p:sp>
      <p:sp>
        <p:nvSpPr>
          <p:cNvPr id="18" name="object 18"/>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19" name="object 19"/>
          <p:cNvGrpSpPr/>
          <p:nvPr/>
        </p:nvGrpSpPr>
        <p:grpSpPr>
          <a:xfrm>
            <a:off x="16506578" y="518779"/>
            <a:ext cx="1343660" cy="457200"/>
            <a:chOff x="16506578" y="518779"/>
            <a:chExt cx="1343660" cy="457200"/>
          </a:xfrm>
        </p:grpSpPr>
        <p:sp>
          <p:nvSpPr>
            <p:cNvPr id="20" name="object 20"/>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1" name="object 21"/>
            <p:cNvPicPr/>
            <p:nvPr/>
          </p:nvPicPr>
          <p:blipFill>
            <a:blip r:embed="rId6" cstate="print"/>
            <a:stretch>
              <a:fillRect/>
            </a:stretch>
          </p:blipFill>
          <p:spPr>
            <a:xfrm>
              <a:off x="16944092" y="518779"/>
              <a:ext cx="354710" cy="359918"/>
            </a:xfrm>
            <a:prstGeom prst="rect">
              <a:avLst/>
            </a:prstGeom>
          </p:spPr>
        </p:pic>
        <p:sp>
          <p:nvSpPr>
            <p:cNvPr id="22" name="object 22"/>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23" name="object 23"/>
            <p:cNvPicPr/>
            <p:nvPr/>
          </p:nvPicPr>
          <p:blipFill>
            <a:blip r:embed="rId6" cstate="print"/>
            <a:stretch>
              <a:fillRect/>
            </a:stretch>
          </p:blipFill>
          <p:spPr>
            <a:xfrm>
              <a:off x="16944092" y="518779"/>
              <a:ext cx="354710" cy="359918"/>
            </a:xfrm>
            <a:prstGeom prst="rect">
              <a:avLst/>
            </a:prstGeom>
          </p:spPr>
        </p:pic>
        <p:pic>
          <p:nvPicPr>
            <p:cNvPr id="24" name="object 24"/>
            <p:cNvPicPr/>
            <p:nvPr/>
          </p:nvPicPr>
          <p:blipFill>
            <a:blip r:embed="rId7" cstate="print"/>
            <a:stretch>
              <a:fillRect/>
            </a:stretch>
          </p:blipFill>
          <p:spPr>
            <a:xfrm>
              <a:off x="17290427" y="518782"/>
              <a:ext cx="559549" cy="456945"/>
            </a:xfrm>
            <a:prstGeom prst="rect">
              <a:avLst/>
            </a:prstGeom>
          </p:spPr>
        </p:pic>
      </p:grpSp>
      <p:grpSp>
        <p:nvGrpSpPr>
          <p:cNvPr id="25" name="object 25"/>
          <p:cNvGrpSpPr/>
          <p:nvPr/>
        </p:nvGrpSpPr>
        <p:grpSpPr>
          <a:xfrm>
            <a:off x="16727177" y="1065768"/>
            <a:ext cx="902335" cy="222885"/>
            <a:chOff x="16727177" y="1065768"/>
            <a:chExt cx="902335" cy="222885"/>
          </a:xfrm>
        </p:grpSpPr>
        <p:pic>
          <p:nvPicPr>
            <p:cNvPr id="26" name="object 26"/>
            <p:cNvPicPr/>
            <p:nvPr/>
          </p:nvPicPr>
          <p:blipFill>
            <a:blip r:embed="rId8" cstate="print"/>
            <a:stretch>
              <a:fillRect/>
            </a:stretch>
          </p:blipFill>
          <p:spPr>
            <a:xfrm>
              <a:off x="16727177" y="1065768"/>
              <a:ext cx="183005" cy="180975"/>
            </a:xfrm>
            <a:prstGeom prst="rect">
              <a:avLst/>
            </a:prstGeom>
          </p:spPr>
        </p:pic>
        <p:pic>
          <p:nvPicPr>
            <p:cNvPr id="27" name="object 27"/>
            <p:cNvPicPr/>
            <p:nvPr/>
          </p:nvPicPr>
          <p:blipFill>
            <a:blip r:embed="rId9" cstate="print"/>
            <a:stretch>
              <a:fillRect/>
            </a:stretch>
          </p:blipFill>
          <p:spPr>
            <a:xfrm>
              <a:off x="16933171" y="1114917"/>
              <a:ext cx="73405" cy="131825"/>
            </a:xfrm>
            <a:prstGeom prst="rect">
              <a:avLst/>
            </a:prstGeom>
          </p:spPr>
        </p:pic>
        <p:pic>
          <p:nvPicPr>
            <p:cNvPr id="28" name="object 28"/>
            <p:cNvPicPr/>
            <p:nvPr/>
          </p:nvPicPr>
          <p:blipFill>
            <a:blip r:embed="rId10" cstate="print"/>
            <a:stretch>
              <a:fillRect/>
            </a:stretch>
          </p:blipFill>
          <p:spPr>
            <a:xfrm>
              <a:off x="17029564" y="1073261"/>
              <a:ext cx="199898" cy="175895"/>
            </a:xfrm>
            <a:prstGeom prst="rect">
              <a:avLst/>
            </a:prstGeom>
          </p:spPr>
        </p:pic>
        <p:pic>
          <p:nvPicPr>
            <p:cNvPr id="29" name="object 29"/>
            <p:cNvPicPr/>
            <p:nvPr/>
          </p:nvPicPr>
          <p:blipFill>
            <a:blip r:embed="rId11" cstate="print"/>
            <a:stretch>
              <a:fillRect/>
            </a:stretch>
          </p:blipFill>
          <p:spPr>
            <a:xfrm>
              <a:off x="17249909" y="1114917"/>
              <a:ext cx="220091" cy="134239"/>
            </a:xfrm>
            <a:prstGeom prst="rect">
              <a:avLst/>
            </a:prstGeom>
          </p:spPr>
        </p:pic>
        <p:pic>
          <p:nvPicPr>
            <p:cNvPr id="30" name="object 30"/>
            <p:cNvPicPr/>
            <p:nvPr/>
          </p:nvPicPr>
          <p:blipFill>
            <a:blip r:embed="rId12" cstate="print"/>
            <a:stretch>
              <a:fillRect/>
            </a:stretch>
          </p:blipFill>
          <p:spPr>
            <a:xfrm>
              <a:off x="17490574" y="1114917"/>
              <a:ext cx="138557" cy="173481"/>
            </a:xfrm>
            <a:prstGeom prst="rect">
              <a:avLst/>
            </a:prstGeom>
          </p:spPr>
        </p:pic>
      </p:grpSp>
      <p:sp>
        <p:nvSpPr>
          <p:cNvPr id="31" name="object 31"/>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5BE5E-CBE7-B73C-62B9-CBF33B59A929}"/>
            </a:ext>
          </a:extLst>
        </p:cNvPr>
        <p:cNvGrpSpPr/>
        <p:nvPr/>
      </p:nvGrpSpPr>
      <p:grpSpPr>
        <a:xfrm>
          <a:off x="0" y="0"/>
          <a:ext cx="0" cy="0"/>
          <a:chOff x="0" y="0"/>
          <a:chExt cx="0" cy="0"/>
        </a:xfrm>
      </p:grpSpPr>
      <p:pic>
        <p:nvPicPr>
          <p:cNvPr id="19" name="Immagine 8" descr="Immagine che contiene schermata, blu, aqua, Turchese&#10;&#10;Descrizione generata automaticamente">
            <a:extLst>
              <a:ext uri="{FF2B5EF4-FFF2-40B4-BE49-F238E27FC236}">
                <a16:creationId xmlns:a16="http://schemas.microsoft.com/office/drawing/2014/main" id="{7603A006-347D-4890-BB5B-D4690F23FDEA}"/>
              </a:ext>
            </a:extLst>
          </p:cNvPr>
          <p:cNvPicPr>
            <a:picLocks noChangeAspect="1"/>
          </p:cNvPicPr>
          <p:nvPr/>
        </p:nvPicPr>
        <p:blipFill>
          <a:blip r:embed="rId3"/>
          <a:stretch>
            <a:fillRect/>
          </a:stretch>
        </p:blipFill>
        <p:spPr>
          <a:xfrm>
            <a:off x="0" y="4217"/>
            <a:ext cx="19202400" cy="10792917"/>
          </a:xfrm>
          <a:prstGeom prst="rect">
            <a:avLst/>
          </a:prstGeom>
        </p:spPr>
      </p:pic>
      <p:pic>
        <p:nvPicPr>
          <p:cNvPr id="17" name="Immagine 9" descr="Immagine che contiene schermata, modello, aqua, Turchese&#10;&#10;Descrizione generata automaticamente">
            <a:extLst>
              <a:ext uri="{FF2B5EF4-FFF2-40B4-BE49-F238E27FC236}">
                <a16:creationId xmlns:a16="http://schemas.microsoft.com/office/drawing/2014/main" id="{A4B76125-20EB-5755-D168-1E00384DBC8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b="442"/>
          <a:stretch/>
        </p:blipFill>
        <p:spPr>
          <a:xfrm>
            <a:off x="-3" y="1"/>
            <a:ext cx="19202402" cy="10801352"/>
          </a:xfrm>
          <a:prstGeom prst="rect">
            <a:avLst/>
          </a:prstGeom>
        </p:spPr>
      </p:pic>
      <p:sp>
        <p:nvSpPr>
          <p:cNvPr id="11" name="Title 1">
            <a:extLst>
              <a:ext uri="{FF2B5EF4-FFF2-40B4-BE49-F238E27FC236}">
                <a16:creationId xmlns:a16="http://schemas.microsoft.com/office/drawing/2014/main" id="{5B0D6B62-9ABC-DAE5-ABBB-35C14F1AB769}"/>
              </a:ext>
            </a:extLst>
          </p:cNvPr>
          <p:cNvSpPr>
            <a:spLocks noGrp="1"/>
          </p:cNvSpPr>
          <p:nvPr/>
        </p:nvSpPr>
        <p:spPr>
          <a:xfrm>
            <a:off x="414808" y="3483036"/>
            <a:ext cx="18624463" cy="2093917"/>
          </a:xfrm>
          <a:prstGeom prst="rect">
            <a:avLst/>
          </a:prstGeom>
          <a:ln>
            <a:noFill/>
          </a:ln>
        </p:spPr>
        <p:txBody>
          <a:bodyPr vert="horz" lIns="144018" tIns="72009" rIns="144018" bIns="7200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GB" sz="6615" dirty="0">
                <a:solidFill>
                  <a:schemeClr val="bg1"/>
                </a:solidFill>
                <a:latin typeface="Calibri" panose="020F0502020204030204" pitchFamily="34" charset="0"/>
                <a:ea typeface="Roboto"/>
                <a:cs typeface="Calibri" panose="020F0502020204030204" pitchFamily="34" charset="0"/>
              </a:rPr>
              <a:t>Thank you</a:t>
            </a:r>
            <a:endParaRPr lang="en-US" sz="5198" dirty="0">
              <a:solidFill>
                <a:schemeClr val="bg1"/>
              </a:solidFill>
              <a:latin typeface="Calibri" panose="020F0502020204030204" pitchFamily="34" charset="0"/>
              <a:ea typeface="Roboto"/>
              <a:cs typeface="Calibri" panose="020F0502020204030204" pitchFamily="34" charset="0"/>
            </a:endParaRPr>
          </a:p>
        </p:txBody>
      </p:sp>
      <p:grpSp>
        <p:nvGrpSpPr>
          <p:cNvPr id="2" name="Gruppo 6">
            <a:extLst>
              <a:ext uri="{FF2B5EF4-FFF2-40B4-BE49-F238E27FC236}">
                <a16:creationId xmlns:a16="http://schemas.microsoft.com/office/drawing/2014/main" id="{62983FD2-CE0A-39F2-0852-D9254C994209}"/>
              </a:ext>
            </a:extLst>
          </p:cNvPr>
          <p:cNvGrpSpPr/>
          <p:nvPr/>
        </p:nvGrpSpPr>
        <p:grpSpPr>
          <a:xfrm>
            <a:off x="16687303" y="-662042"/>
            <a:ext cx="1972322" cy="2265729"/>
            <a:chOff x="10443884" y="-483098"/>
            <a:chExt cx="1215214" cy="1394509"/>
          </a:xfrm>
        </p:grpSpPr>
        <p:sp>
          <p:nvSpPr>
            <p:cNvPr id="4" name="Rettangolo 5">
              <a:extLst>
                <a:ext uri="{FF2B5EF4-FFF2-40B4-BE49-F238E27FC236}">
                  <a16:creationId xmlns:a16="http://schemas.microsoft.com/office/drawing/2014/main" id="{C55B7561-D684-F300-0630-F866078F674B}"/>
                </a:ext>
              </a:extLst>
            </p:cNvPr>
            <p:cNvSpPr/>
            <p:nvPr/>
          </p:nvSpPr>
          <p:spPr>
            <a:xfrm>
              <a:off x="10443884" y="-483098"/>
              <a:ext cx="1215214" cy="1394509"/>
            </a:xfrm>
            <a:prstGeom prst="roundRect">
              <a:avLst/>
            </a:prstGeom>
            <a:solidFill>
              <a:schemeClr val="bg1"/>
            </a:solidFill>
            <a:ln>
              <a:noFill/>
            </a:ln>
            <a:effectLst>
              <a:outerShdw blurRad="25400" dist="25400" dir="2700000">
                <a:srgbClr val="153D64">
                  <a:alpha val="7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descr="Immagine che contiene Elementi grafici, grafica, testo, cerchio&#10;&#10;Descrizione generata automaticamente">
              <a:extLst>
                <a:ext uri="{FF2B5EF4-FFF2-40B4-BE49-F238E27FC236}">
                  <a16:creationId xmlns:a16="http://schemas.microsoft.com/office/drawing/2014/main" id="{D9BDCD53-3C3A-A7DA-5F73-9CF51C21595E}"/>
                </a:ext>
              </a:extLst>
            </p:cNvPr>
            <p:cNvPicPr>
              <a:picLocks noChangeAspect="1"/>
            </p:cNvPicPr>
            <p:nvPr/>
          </p:nvPicPr>
          <p:blipFill>
            <a:blip r:embed="rId5"/>
            <a:stretch>
              <a:fillRect/>
            </a:stretch>
          </p:blipFill>
          <p:spPr>
            <a:xfrm>
              <a:off x="10523144" y="147042"/>
              <a:ext cx="1057280" cy="684503"/>
            </a:xfrm>
            <a:prstGeom prst="rect">
              <a:avLst/>
            </a:prstGeom>
            <a:solidFill>
              <a:schemeClr val="bg1"/>
            </a:solidFill>
          </p:spPr>
        </p:pic>
      </p:grpSp>
    </p:spTree>
    <p:extLst>
      <p:ext uri="{BB962C8B-B14F-4D97-AF65-F5344CB8AC3E}">
        <p14:creationId xmlns:p14="http://schemas.microsoft.com/office/powerpoint/2010/main" val="205301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537E-209D-F493-A1B3-39C663AD2C90}"/>
              </a:ext>
            </a:extLst>
          </p:cNvPr>
          <p:cNvSpPr>
            <a:spLocks noGrp="1"/>
          </p:cNvSpPr>
          <p:nvPr>
            <p:ph type="title"/>
          </p:nvPr>
        </p:nvSpPr>
        <p:spPr>
          <a:xfrm>
            <a:off x="3573094" y="4356794"/>
            <a:ext cx="12056213" cy="2087762"/>
          </a:xfrm>
        </p:spPr>
        <p:txBody>
          <a:bodyPr>
            <a:normAutofit/>
          </a:bodyPr>
          <a:lstStyle/>
          <a:p>
            <a:pPr algn="ctr"/>
            <a:r>
              <a:rPr lang="en-US" sz="13341" b="1" dirty="0">
                <a:latin typeface="+mn-lt"/>
              </a:rPr>
              <a:t>TODAY</a:t>
            </a:r>
          </a:p>
        </p:txBody>
      </p:sp>
      <p:grpSp>
        <p:nvGrpSpPr>
          <p:cNvPr id="6" name="object 43">
            <a:extLst>
              <a:ext uri="{FF2B5EF4-FFF2-40B4-BE49-F238E27FC236}">
                <a16:creationId xmlns:a16="http://schemas.microsoft.com/office/drawing/2014/main" id="{35AF5839-A90D-CE62-FBF1-E3CBB8687054}"/>
              </a:ext>
            </a:extLst>
          </p:cNvPr>
          <p:cNvGrpSpPr/>
          <p:nvPr/>
        </p:nvGrpSpPr>
        <p:grpSpPr>
          <a:xfrm>
            <a:off x="16506578" y="518779"/>
            <a:ext cx="1343660" cy="457200"/>
            <a:chOff x="16506578" y="518779"/>
            <a:chExt cx="1343660" cy="457200"/>
          </a:xfrm>
        </p:grpSpPr>
        <p:sp>
          <p:nvSpPr>
            <p:cNvPr id="7" name="object 44">
              <a:extLst>
                <a:ext uri="{FF2B5EF4-FFF2-40B4-BE49-F238E27FC236}">
                  <a16:creationId xmlns:a16="http://schemas.microsoft.com/office/drawing/2014/main" id="{5D1743F0-8458-E251-A323-56016C1D3FD6}"/>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45">
              <a:extLst>
                <a:ext uri="{FF2B5EF4-FFF2-40B4-BE49-F238E27FC236}">
                  <a16:creationId xmlns:a16="http://schemas.microsoft.com/office/drawing/2014/main" id="{48EF97DD-7E8B-3D52-63B7-D716F500AD6A}"/>
                </a:ext>
              </a:extLst>
            </p:cNvPr>
            <p:cNvPicPr/>
            <p:nvPr/>
          </p:nvPicPr>
          <p:blipFill>
            <a:blip r:embed="rId2" cstate="print"/>
            <a:stretch>
              <a:fillRect/>
            </a:stretch>
          </p:blipFill>
          <p:spPr>
            <a:xfrm>
              <a:off x="16944092" y="518779"/>
              <a:ext cx="354710" cy="359918"/>
            </a:xfrm>
            <a:prstGeom prst="rect">
              <a:avLst/>
            </a:prstGeom>
          </p:spPr>
        </p:pic>
        <p:sp>
          <p:nvSpPr>
            <p:cNvPr id="9" name="object 46">
              <a:extLst>
                <a:ext uri="{FF2B5EF4-FFF2-40B4-BE49-F238E27FC236}">
                  <a16:creationId xmlns:a16="http://schemas.microsoft.com/office/drawing/2014/main" id="{2623AA36-2371-9AD6-9C52-7544E76075F4}"/>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47">
              <a:extLst>
                <a:ext uri="{FF2B5EF4-FFF2-40B4-BE49-F238E27FC236}">
                  <a16:creationId xmlns:a16="http://schemas.microsoft.com/office/drawing/2014/main" id="{4BE37E1B-C065-D9D8-5022-130DCB482782}"/>
                </a:ext>
              </a:extLst>
            </p:cNvPr>
            <p:cNvPicPr/>
            <p:nvPr/>
          </p:nvPicPr>
          <p:blipFill>
            <a:blip r:embed="rId2" cstate="print"/>
            <a:stretch>
              <a:fillRect/>
            </a:stretch>
          </p:blipFill>
          <p:spPr>
            <a:xfrm>
              <a:off x="16944092" y="518779"/>
              <a:ext cx="354710" cy="359918"/>
            </a:xfrm>
            <a:prstGeom prst="rect">
              <a:avLst/>
            </a:prstGeom>
          </p:spPr>
        </p:pic>
        <p:pic>
          <p:nvPicPr>
            <p:cNvPr id="11" name="object 48">
              <a:extLst>
                <a:ext uri="{FF2B5EF4-FFF2-40B4-BE49-F238E27FC236}">
                  <a16:creationId xmlns:a16="http://schemas.microsoft.com/office/drawing/2014/main" id="{765F548B-87DE-75ED-70BA-7F7FF8BD8622}"/>
                </a:ext>
              </a:extLst>
            </p:cNvPr>
            <p:cNvPicPr/>
            <p:nvPr/>
          </p:nvPicPr>
          <p:blipFill>
            <a:blip r:embed="rId3" cstate="print"/>
            <a:stretch>
              <a:fillRect/>
            </a:stretch>
          </p:blipFill>
          <p:spPr>
            <a:xfrm>
              <a:off x="17290427" y="518782"/>
              <a:ext cx="559549" cy="456945"/>
            </a:xfrm>
            <a:prstGeom prst="rect">
              <a:avLst/>
            </a:prstGeom>
          </p:spPr>
        </p:pic>
      </p:grpSp>
      <p:grpSp>
        <p:nvGrpSpPr>
          <p:cNvPr id="12" name="object 49">
            <a:extLst>
              <a:ext uri="{FF2B5EF4-FFF2-40B4-BE49-F238E27FC236}">
                <a16:creationId xmlns:a16="http://schemas.microsoft.com/office/drawing/2014/main" id="{6DF0F1FE-22D1-A39E-DC3C-45D79F2691C1}"/>
              </a:ext>
            </a:extLst>
          </p:cNvPr>
          <p:cNvGrpSpPr/>
          <p:nvPr/>
        </p:nvGrpSpPr>
        <p:grpSpPr>
          <a:xfrm>
            <a:off x="16727177" y="1065768"/>
            <a:ext cx="902335" cy="222885"/>
            <a:chOff x="16727177" y="1065768"/>
            <a:chExt cx="902335" cy="222885"/>
          </a:xfrm>
        </p:grpSpPr>
        <p:pic>
          <p:nvPicPr>
            <p:cNvPr id="13" name="object 50">
              <a:extLst>
                <a:ext uri="{FF2B5EF4-FFF2-40B4-BE49-F238E27FC236}">
                  <a16:creationId xmlns:a16="http://schemas.microsoft.com/office/drawing/2014/main" id="{26EC8BD0-439F-B541-98EC-40CDE80870A8}"/>
                </a:ext>
              </a:extLst>
            </p:cNvPr>
            <p:cNvPicPr/>
            <p:nvPr/>
          </p:nvPicPr>
          <p:blipFill>
            <a:blip r:embed="rId4" cstate="print"/>
            <a:stretch>
              <a:fillRect/>
            </a:stretch>
          </p:blipFill>
          <p:spPr>
            <a:xfrm>
              <a:off x="16727177" y="1065768"/>
              <a:ext cx="183005" cy="180975"/>
            </a:xfrm>
            <a:prstGeom prst="rect">
              <a:avLst/>
            </a:prstGeom>
          </p:spPr>
        </p:pic>
        <p:pic>
          <p:nvPicPr>
            <p:cNvPr id="14" name="object 51">
              <a:extLst>
                <a:ext uri="{FF2B5EF4-FFF2-40B4-BE49-F238E27FC236}">
                  <a16:creationId xmlns:a16="http://schemas.microsoft.com/office/drawing/2014/main" id="{F662B9C0-5935-2EBE-AF1B-3FF48B126342}"/>
                </a:ext>
              </a:extLst>
            </p:cNvPr>
            <p:cNvPicPr/>
            <p:nvPr/>
          </p:nvPicPr>
          <p:blipFill>
            <a:blip r:embed="rId5" cstate="print"/>
            <a:stretch>
              <a:fillRect/>
            </a:stretch>
          </p:blipFill>
          <p:spPr>
            <a:xfrm>
              <a:off x="16933171" y="1114917"/>
              <a:ext cx="73405" cy="131825"/>
            </a:xfrm>
            <a:prstGeom prst="rect">
              <a:avLst/>
            </a:prstGeom>
          </p:spPr>
        </p:pic>
        <p:pic>
          <p:nvPicPr>
            <p:cNvPr id="15" name="object 52">
              <a:extLst>
                <a:ext uri="{FF2B5EF4-FFF2-40B4-BE49-F238E27FC236}">
                  <a16:creationId xmlns:a16="http://schemas.microsoft.com/office/drawing/2014/main" id="{63C608B2-4CDB-B5F8-667C-5FEF0FE4E29E}"/>
                </a:ext>
              </a:extLst>
            </p:cNvPr>
            <p:cNvPicPr/>
            <p:nvPr/>
          </p:nvPicPr>
          <p:blipFill>
            <a:blip r:embed="rId6" cstate="print"/>
            <a:stretch>
              <a:fillRect/>
            </a:stretch>
          </p:blipFill>
          <p:spPr>
            <a:xfrm>
              <a:off x="17029564" y="1073261"/>
              <a:ext cx="199898" cy="175895"/>
            </a:xfrm>
            <a:prstGeom prst="rect">
              <a:avLst/>
            </a:prstGeom>
          </p:spPr>
        </p:pic>
        <p:pic>
          <p:nvPicPr>
            <p:cNvPr id="16" name="object 53">
              <a:extLst>
                <a:ext uri="{FF2B5EF4-FFF2-40B4-BE49-F238E27FC236}">
                  <a16:creationId xmlns:a16="http://schemas.microsoft.com/office/drawing/2014/main" id="{474D3844-AAFC-939B-75E7-F7C53A3BB180}"/>
                </a:ext>
              </a:extLst>
            </p:cNvPr>
            <p:cNvPicPr/>
            <p:nvPr/>
          </p:nvPicPr>
          <p:blipFill>
            <a:blip r:embed="rId7" cstate="print"/>
            <a:stretch>
              <a:fillRect/>
            </a:stretch>
          </p:blipFill>
          <p:spPr>
            <a:xfrm>
              <a:off x="17249909" y="1114917"/>
              <a:ext cx="220091" cy="134239"/>
            </a:xfrm>
            <a:prstGeom prst="rect">
              <a:avLst/>
            </a:prstGeom>
          </p:spPr>
        </p:pic>
        <p:pic>
          <p:nvPicPr>
            <p:cNvPr id="17" name="object 54">
              <a:extLst>
                <a:ext uri="{FF2B5EF4-FFF2-40B4-BE49-F238E27FC236}">
                  <a16:creationId xmlns:a16="http://schemas.microsoft.com/office/drawing/2014/main" id="{EB6C3A41-09FD-3579-3615-1AB5BC0E05BB}"/>
                </a:ext>
              </a:extLst>
            </p:cNvPr>
            <p:cNvPicPr/>
            <p:nvPr/>
          </p:nvPicPr>
          <p:blipFill>
            <a:blip r:embed="rId8"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17642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06599" y="2733182"/>
            <a:ext cx="431165" cy="3002915"/>
          </a:xfrm>
          <a:custGeom>
            <a:avLst/>
            <a:gdLst/>
            <a:ahLst/>
            <a:cxnLst/>
            <a:rect l="l" t="t" r="r" b="b"/>
            <a:pathLst>
              <a:path w="431164" h="3002915">
                <a:moveTo>
                  <a:pt x="323405" y="0"/>
                </a:moveTo>
                <a:lnTo>
                  <a:pt x="107416" y="0"/>
                </a:lnTo>
                <a:lnTo>
                  <a:pt x="107416" y="2629522"/>
                </a:lnTo>
                <a:lnTo>
                  <a:pt x="0" y="2629522"/>
                </a:lnTo>
                <a:lnTo>
                  <a:pt x="215391" y="3002546"/>
                </a:lnTo>
                <a:lnTo>
                  <a:pt x="430796" y="2629522"/>
                </a:lnTo>
                <a:lnTo>
                  <a:pt x="323405" y="2629522"/>
                </a:lnTo>
                <a:lnTo>
                  <a:pt x="323405" y="0"/>
                </a:lnTo>
                <a:close/>
              </a:path>
            </a:pathLst>
          </a:custGeom>
          <a:solidFill>
            <a:srgbClr val="232051">
              <a:alpha val="5000"/>
            </a:srgbClr>
          </a:solidFill>
        </p:spPr>
        <p:txBody>
          <a:bodyPr wrap="square" lIns="0" tIns="0" rIns="0" bIns="0" rtlCol="0"/>
          <a:lstStyle/>
          <a:p>
            <a:endParaRPr/>
          </a:p>
        </p:txBody>
      </p:sp>
      <p:sp>
        <p:nvSpPr>
          <p:cNvPr id="3" name="object 3"/>
          <p:cNvSpPr/>
          <p:nvPr/>
        </p:nvSpPr>
        <p:spPr>
          <a:xfrm>
            <a:off x="13262593" y="2733182"/>
            <a:ext cx="431165" cy="3002915"/>
          </a:xfrm>
          <a:custGeom>
            <a:avLst/>
            <a:gdLst/>
            <a:ahLst/>
            <a:cxnLst/>
            <a:rect l="l" t="t" r="r" b="b"/>
            <a:pathLst>
              <a:path w="431165" h="3002915">
                <a:moveTo>
                  <a:pt x="323405" y="0"/>
                </a:moveTo>
                <a:lnTo>
                  <a:pt x="107416" y="0"/>
                </a:lnTo>
                <a:lnTo>
                  <a:pt x="107416" y="2629522"/>
                </a:lnTo>
                <a:lnTo>
                  <a:pt x="0" y="2629522"/>
                </a:lnTo>
                <a:lnTo>
                  <a:pt x="215391" y="3002546"/>
                </a:lnTo>
                <a:lnTo>
                  <a:pt x="430796" y="2629522"/>
                </a:lnTo>
                <a:lnTo>
                  <a:pt x="323405" y="2629522"/>
                </a:lnTo>
                <a:lnTo>
                  <a:pt x="323405" y="0"/>
                </a:lnTo>
                <a:close/>
              </a:path>
            </a:pathLst>
          </a:custGeom>
          <a:solidFill>
            <a:srgbClr val="232051">
              <a:alpha val="5000"/>
            </a:srgbClr>
          </a:solidFill>
        </p:spPr>
        <p:txBody>
          <a:bodyPr wrap="square" lIns="0" tIns="0" rIns="0" bIns="0" rtlCol="0"/>
          <a:lstStyle/>
          <a:p>
            <a:endParaRPr/>
          </a:p>
        </p:txBody>
      </p:sp>
      <p:sp>
        <p:nvSpPr>
          <p:cNvPr id="4" name="object 4"/>
          <p:cNvSpPr/>
          <p:nvPr/>
        </p:nvSpPr>
        <p:spPr>
          <a:xfrm>
            <a:off x="9384606" y="2733176"/>
            <a:ext cx="431165" cy="3002915"/>
          </a:xfrm>
          <a:custGeom>
            <a:avLst/>
            <a:gdLst/>
            <a:ahLst/>
            <a:cxnLst/>
            <a:rect l="l" t="t" r="r" b="b"/>
            <a:pathLst>
              <a:path w="431165" h="3002915">
                <a:moveTo>
                  <a:pt x="215404" y="0"/>
                </a:moveTo>
                <a:lnTo>
                  <a:pt x="0" y="373024"/>
                </a:lnTo>
                <a:lnTo>
                  <a:pt x="107391" y="373024"/>
                </a:lnTo>
                <a:lnTo>
                  <a:pt x="107391" y="3002546"/>
                </a:lnTo>
                <a:lnTo>
                  <a:pt x="323380" y="3002546"/>
                </a:lnTo>
                <a:lnTo>
                  <a:pt x="323380" y="373024"/>
                </a:lnTo>
                <a:lnTo>
                  <a:pt x="430796" y="373024"/>
                </a:lnTo>
                <a:lnTo>
                  <a:pt x="215404" y="0"/>
                </a:lnTo>
                <a:close/>
              </a:path>
            </a:pathLst>
          </a:custGeom>
          <a:solidFill>
            <a:srgbClr val="232051">
              <a:alpha val="5000"/>
            </a:srgbClr>
          </a:solidFill>
        </p:spPr>
        <p:txBody>
          <a:bodyPr wrap="square" lIns="0" tIns="0" rIns="0" bIns="0" rtlCol="0"/>
          <a:lstStyle/>
          <a:p>
            <a:endParaRPr/>
          </a:p>
        </p:txBody>
      </p:sp>
      <p:sp>
        <p:nvSpPr>
          <p:cNvPr id="5" name="object 5"/>
          <p:cNvSpPr/>
          <p:nvPr/>
        </p:nvSpPr>
        <p:spPr>
          <a:xfrm>
            <a:off x="2399996" y="1800010"/>
            <a:ext cx="14400530" cy="557530"/>
          </a:xfrm>
          <a:custGeom>
            <a:avLst/>
            <a:gdLst/>
            <a:ahLst/>
            <a:cxnLst/>
            <a:rect l="l" t="t" r="r" b="b"/>
            <a:pathLst>
              <a:path w="14400530" h="557530">
                <a:moveTo>
                  <a:pt x="14267078" y="0"/>
                </a:moveTo>
                <a:lnTo>
                  <a:pt x="132918" y="0"/>
                </a:lnTo>
                <a:lnTo>
                  <a:pt x="81181" y="8486"/>
                </a:lnTo>
                <a:lnTo>
                  <a:pt x="38931" y="31630"/>
                </a:lnTo>
                <a:lnTo>
                  <a:pt x="10445" y="65960"/>
                </a:lnTo>
                <a:lnTo>
                  <a:pt x="0" y="108000"/>
                </a:lnTo>
                <a:lnTo>
                  <a:pt x="0" y="449465"/>
                </a:lnTo>
                <a:lnTo>
                  <a:pt x="10445" y="491506"/>
                </a:lnTo>
                <a:lnTo>
                  <a:pt x="38931" y="525835"/>
                </a:lnTo>
                <a:lnTo>
                  <a:pt x="81181" y="548979"/>
                </a:lnTo>
                <a:lnTo>
                  <a:pt x="132918" y="557466"/>
                </a:lnTo>
                <a:lnTo>
                  <a:pt x="14267065" y="557466"/>
                </a:lnTo>
                <a:lnTo>
                  <a:pt x="14318802" y="548979"/>
                </a:lnTo>
                <a:lnTo>
                  <a:pt x="14361052" y="525835"/>
                </a:lnTo>
                <a:lnTo>
                  <a:pt x="14389538" y="491506"/>
                </a:lnTo>
                <a:lnTo>
                  <a:pt x="14399983" y="449465"/>
                </a:lnTo>
                <a:lnTo>
                  <a:pt x="14399996" y="108000"/>
                </a:lnTo>
                <a:lnTo>
                  <a:pt x="14389550" y="65960"/>
                </a:lnTo>
                <a:lnTo>
                  <a:pt x="14361064" y="31630"/>
                </a:lnTo>
                <a:lnTo>
                  <a:pt x="14318815" y="8486"/>
                </a:lnTo>
                <a:lnTo>
                  <a:pt x="14267078" y="0"/>
                </a:lnTo>
                <a:close/>
              </a:path>
            </a:pathLst>
          </a:custGeom>
          <a:solidFill>
            <a:srgbClr val="045777"/>
          </a:solidFill>
        </p:spPr>
        <p:txBody>
          <a:bodyPr wrap="square" lIns="0" tIns="0" rIns="0" bIns="0" rtlCol="0"/>
          <a:lstStyle/>
          <a:p>
            <a:endParaRPr/>
          </a:p>
        </p:txBody>
      </p:sp>
      <p:sp>
        <p:nvSpPr>
          <p:cNvPr id="6" name="object 6"/>
          <p:cNvSpPr/>
          <p:nvPr/>
        </p:nvSpPr>
        <p:spPr>
          <a:xfrm>
            <a:off x="4245971" y="7452545"/>
            <a:ext cx="1666239" cy="718820"/>
          </a:xfrm>
          <a:custGeom>
            <a:avLst/>
            <a:gdLst/>
            <a:ahLst/>
            <a:cxnLst/>
            <a:rect l="l" t="t" r="r" b="b"/>
            <a:pathLst>
              <a:path w="1666239" h="718820">
                <a:moveTo>
                  <a:pt x="664032" y="0"/>
                </a:moveTo>
                <a:lnTo>
                  <a:pt x="456793" y="0"/>
                </a:lnTo>
                <a:lnTo>
                  <a:pt x="439178" y="1270"/>
                </a:lnTo>
                <a:lnTo>
                  <a:pt x="422400" y="6350"/>
                </a:lnTo>
                <a:lnTo>
                  <a:pt x="406924" y="13970"/>
                </a:lnTo>
                <a:lnTo>
                  <a:pt x="393217" y="25400"/>
                </a:lnTo>
                <a:lnTo>
                  <a:pt x="195745" y="223520"/>
                </a:lnTo>
                <a:lnTo>
                  <a:pt x="4838" y="223520"/>
                </a:lnTo>
                <a:lnTo>
                  <a:pt x="0" y="228600"/>
                </a:lnTo>
                <a:lnTo>
                  <a:pt x="0" y="635000"/>
                </a:lnTo>
                <a:lnTo>
                  <a:pt x="4826" y="640080"/>
                </a:lnTo>
                <a:lnTo>
                  <a:pt x="199961" y="640080"/>
                </a:lnTo>
                <a:lnTo>
                  <a:pt x="215948" y="647700"/>
                </a:lnTo>
                <a:lnTo>
                  <a:pt x="231263" y="656590"/>
                </a:lnTo>
                <a:lnTo>
                  <a:pt x="245831" y="665480"/>
                </a:lnTo>
                <a:lnTo>
                  <a:pt x="259575" y="676910"/>
                </a:lnTo>
                <a:lnTo>
                  <a:pt x="284535" y="694690"/>
                </a:lnTo>
                <a:lnTo>
                  <a:pt x="305285" y="708660"/>
                </a:lnTo>
                <a:lnTo>
                  <a:pt x="322497" y="716280"/>
                </a:lnTo>
                <a:lnTo>
                  <a:pt x="336842" y="718820"/>
                </a:lnTo>
                <a:lnTo>
                  <a:pt x="682002" y="718820"/>
                </a:lnTo>
                <a:lnTo>
                  <a:pt x="716870" y="712470"/>
                </a:lnTo>
                <a:lnTo>
                  <a:pt x="737795" y="698500"/>
                </a:lnTo>
                <a:lnTo>
                  <a:pt x="336842" y="698500"/>
                </a:lnTo>
                <a:lnTo>
                  <a:pt x="324943" y="694690"/>
                </a:lnTo>
                <a:lnTo>
                  <a:pt x="308535" y="684530"/>
                </a:lnTo>
                <a:lnTo>
                  <a:pt x="290148" y="671830"/>
                </a:lnTo>
                <a:lnTo>
                  <a:pt x="272313" y="659130"/>
                </a:lnTo>
                <a:lnTo>
                  <a:pt x="248731" y="642620"/>
                </a:lnTo>
                <a:lnTo>
                  <a:pt x="229203" y="629920"/>
                </a:lnTo>
                <a:lnTo>
                  <a:pt x="213141" y="621030"/>
                </a:lnTo>
                <a:lnTo>
                  <a:pt x="199961" y="618490"/>
                </a:lnTo>
                <a:lnTo>
                  <a:pt x="21577" y="618490"/>
                </a:lnTo>
                <a:lnTo>
                  <a:pt x="21577" y="245110"/>
                </a:lnTo>
                <a:lnTo>
                  <a:pt x="203073" y="245110"/>
                </a:lnTo>
                <a:lnTo>
                  <a:pt x="205816" y="243840"/>
                </a:lnTo>
                <a:lnTo>
                  <a:pt x="408470" y="40640"/>
                </a:lnTo>
                <a:lnTo>
                  <a:pt x="418890" y="33020"/>
                </a:lnTo>
                <a:lnTo>
                  <a:pt x="430655" y="26670"/>
                </a:lnTo>
                <a:lnTo>
                  <a:pt x="443408" y="22860"/>
                </a:lnTo>
                <a:lnTo>
                  <a:pt x="456793" y="21590"/>
                </a:lnTo>
                <a:lnTo>
                  <a:pt x="705316" y="21590"/>
                </a:lnTo>
                <a:lnTo>
                  <a:pt x="696417" y="11430"/>
                </a:lnTo>
                <a:lnTo>
                  <a:pt x="681502" y="2540"/>
                </a:lnTo>
                <a:lnTo>
                  <a:pt x="664032" y="0"/>
                </a:lnTo>
                <a:close/>
              </a:path>
              <a:path w="1666239" h="718820">
                <a:moveTo>
                  <a:pt x="859018" y="355600"/>
                </a:moveTo>
                <a:lnTo>
                  <a:pt x="832980" y="355600"/>
                </a:lnTo>
                <a:lnTo>
                  <a:pt x="836251" y="360680"/>
                </a:lnTo>
                <a:lnTo>
                  <a:pt x="839957" y="367030"/>
                </a:lnTo>
                <a:lnTo>
                  <a:pt x="844079" y="372110"/>
                </a:lnTo>
                <a:lnTo>
                  <a:pt x="848601" y="377190"/>
                </a:lnTo>
                <a:lnTo>
                  <a:pt x="857080" y="384810"/>
                </a:lnTo>
                <a:lnTo>
                  <a:pt x="866384" y="389890"/>
                </a:lnTo>
                <a:lnTo>
                  <a:pt x="876397" y="396240"/>
                </a:lnTo>
                <a:lnTo>
                  <a:pt x="887006" y="400050"/>
                </a:lnTo>
                <a:lnTo>
                  <a:pt x="863249" y="426720"/>
                </a:lnTo>
                <a:lnTo>
                  <a:pt x="851938" y="458470"/>
                </a:lnTo>
                <a:lnTo>
                  <a:pt x="868972" y="525780"/>
                </a:lnTo>
                <a:lnTo>
                  <a:pt x="910123" y="556260"/>
                </a:lnTo>
                <a:lnTo>
                  <a:pt x="926973" y="560070"/>
                </a:lnTo>
                <a:lnTo>
                  <a:pt x="904431" y="588010"/>
                </a:lnTo>
                <a:lnTo>
                  <a:pt x="894586" y="621030"/>
                </a:lnTo>
                <a:lnTo>
                  <a:pt x="897835" y="655320"/>
                </a:lnTo>
                <a:lnTo>
                  <a:pt x="914577" y="687070"/>
                </a:lnTo>
                <a:lnTo>
                  <a:pt x="928855" y="701040"/>
                </a:lnTo>
                <a:lnTo>
                  <a:pt x="945630" y="711200"/>
                </a:lnTo>
                <a:lnTo>
                  <a:pt x="964246" y="717550"/>
                </a:lnTo>
                <a:lnTo>
                  <a:pt x="984046" y="718820"/>
                </a:lnTo>
                <a:lnTo>
                  <a:pt x="1329194" y="718820"/>
                </a:lnTo>
                <a:lnTo>
                  <a:pt x="1343534" y="716280"/>
                </a:lnTo>
                <a:lnTo>
                  <a:pt x="1360749" y="707390"/>
                </a:lnTo>
                <a:lnTo>
                  <a:pt x="1377358" y="697230"/>
                </a:lnTo>
                <a:lnTo>
                  <a:pt x="984046" y="697230"/>
                </a:lnTo>
                <a:lnTo>
                  <a:pt x="957454" y="692150"/>
                </a:lnTo>
                <a:lnTo>
                  <a:pt x="935740" y="678180"/>
                </a:lnTo>
                <a:lnTo>
                  <a:pt x="921101" y="656590"/>
                </a:lnTo>
                <a:lnTo>
                  <a:pt x="915733" y="629920"/>
                </a:lnTo>
                <a:lnTo>
                  <a:pt x="921101" y="603250"/>
                </a:lnTo>
                <a:lnTo>
                  <a:pt x="935740" y="581660"/>
                </a:lnTo>
                <a:lnTo>
                  <a:pt x="957454" y="566420"/>
                </a:lnTo>
                <a:lnTo>
                  <a:pt x="984046" y="561340"/>
                </a:lnTo>
                <a:lnTo>
                  <a:pt x="990003" y="561340"/>
                </a:lnTo>
                <a:lnTo>
                  <a:pt x="994829" y="556260"/>
                </a:lnTo>
                <a:lnTo>
                  <a:pt x="994829" y="544830"/>
                </a:lnTo>
                <a:lnTo>
                  <a:pt x="990003" y="539750"/>
                </a:lnTo>
                <a:lnTo>
                  <a:pt x="940904" y="539750"/>
                </a:lnTo>
                <a:lnTo>
                  <a:pt x="914320" y="534670"/>
                </a:lnTo>
                <a:lnTo>
                  <a:pt x="892609" y="519430"/>
                </a:lnTo>
                <a:lnTo>
                  <a:pt x="877972" y="497840"/>
                </a:lnTo>
                <a:lnTo>
                  <a:pt x="872604" y="471170"/>
                </a:lnTo>
                <a:lnTo>
                  <a:pt x="877972" y="444500"/>
                </a:lnTo>
                <a:lnTo>
                  <a:pt x="892609" y="422910"/>
                </a:lnTo>
                <a:lnTo>
                  <a:pt x="914320" y="408940"/>
                </a:lnTo>
                <a:lnTo>
                  <a:pt x="940904" y="402590"/>
                </a:lnTo>
                <a:lnTo>
                  <a:pt x="946861" y="402590"/>
                </a:lnTo>
                <a:lnTo>
                  <a:pt x="951699" y="398780"/>
                </a:lnTo>
                <a:lnTo>
                  <a:pt x="951699" y="386080"/>
                </a:lnTo>
                <a:lnTo>
                  <a:pt x="946861" y="381000"/>
                </a:lnTo>
                <a:lnTo>
                  <a:pt x="912126" y="381000"/>
                </a:lnTo>
                <a:lnTo>
                  <a:pt x="898725" y="379730"/>
                </a:lnTo>
                <a:lnTo>
                  <a:pt x="885961" y="375920"/>
                </a:lnTo>
                <a:lnTo>
                  <a:pt x="874193" y="369570"/>
                </a:lnTo>
                <a:lnTo>
                  <a:pt x="863777" y="361950"/>
                </a:lnTo>
                <a:lnTo>
                  <a:pt x="859018" y="355600"/>
                </a:lnTo>
                <a:close/>
              </a:path>
              <a:path w="1666239" h="718820">
                <a:moveTo>
                  <a:pt x="546070" y="334010"/>
                </a:moveTo>
                <a:lnTo>
                  <a:pt x="522732" y="334010"/>
                </a:lnTo>
                <a:lnTo>
                  <a:pt x="528238" y="349250"/>
                </a:lnTo>
                <a:lnTo>
                  <a:pt x="536671" y="364490"/>
                </a:lnTo>
                <a:lnTo>
                  <a:pt x="547765" y="377190"/>
                </a:lnTo>
                <a:lnTo>
                  <a:pt x="561251" y="388620"/>
                </a:lnTo>
                <a:lnTo>
                  <a:pt x="531715" y="407670"/>
                </a:lnTo>
                <a:lnTo>
                  <a:pt x="512711" y="436880"/>
                </a:lnTo>
                <a:lnTo>
                  <a:pt x="505804" y="469900"/>
                </a:lnTo>
                <a:lnTo>
                  <a:pt x="512559" y="505460"/>
                </a:lnTo>
                <a:lnTo>
                  <a:pt x="519230" y="518160"/>
                </a:lnTo>
                <a:lnTo>
                  <a:pt x="527877" y="529590"/>
                </a:lnTo>
                <a:lnTo>
                  <a:pt x="538307" y="539750"/>
                </a:lnTo>
                <a:lnTo>
                  <a:pt x="550329" y="548640"/>
                </a:lnTo>
                <a:lnTo>
                  <a:pt x="521801" y="568960"/>
                </a:lnTo>
                <a:lnTo>
                  <a:pt x="504113" y="598170"/>
                </a:lnTo>
                <a:lnTo>
                  <a:pt x="498665" y="632460"/>
                </a:lnTo>
                <a:lnTo>
                  <a:pt x="506857" y="666750"/>
                </a:lnTo>
                <a:lnTo>
                  <a:pt x="511510" y="675640"/>
                </a:lnTo>
                <a:lnTo>
                  <a:pt x="517088" y="683260"/>
                </a:lnTo>
                <a:lnTo>
                  <a:pt x="523535" y="690880"/>
                </a:lnTo>
                <a:lnTo>
                  <a:pt x="530796" y="698500"/>
                </a:lnTo>
                <a:lnTo>
                  <a:pt x="588530" y="698500"/>
                </a:lnTo>
                <a:lnTo>
                  <a:pt x="561936" y="692150"/>
                </a:lnTo>
                <a:lnTo>
                  <a:pt x="540218" y="678180"/>
                </a:lnTo>
                <a:lnTo>
                  <a:pt x="525574" y="656590"/>
                </a:lnTo>
                <a:lnTo>
                  <a:pt x="520204" y="629920"/>
                </a:lnTo>
                <a:lnTo>
                  <a:pt x="525572" y="603250"/>
                </a:lnTo>
                <a:lnTo>
                  <a:pt x="540211" y="581660"/>
                </a:lnTo>
                <a:lnTo>
                  <a:pt x="561925" y="566420"/>
                </a:lnTo>
                <a:lnTo>
                  <a:pt x="588518" y="561340"/>
                </a:lnTo>
                <a:lnTo>
                  <a:pt x="739452" y="561340"/>
                </a:lnTo>
                <a:lnTo>
                  <a:pt x="738149" y="560070"/>
                </a:lnTo>
                <a:lnTo>
                  <a:pt x="771612" y="548640"/>
                </a:lnTo>
                <a:lnTo>
                  <a:pt x="781511" y="539750"/>
                </a:lnTo>
                <a:lnTo>
                  <a:pt x="595706" y="539750"/>
                </a:lnTo>
                <a:lnTo>
                  <a:pt x="569114" y="534670"/>
                </a:lnTo>
                <a:lnTo>
                  <a:pt x="547400" y="519430"/>
                </a:lnTo>
                <a:lnTo>
                  <a:pt x="532760" y="497840"/>
                </a:lnTo>
                <a:lnTo>
                  <a:pt x="527392" y="471170"/>
                </a:lnTo>
                <a:lnTo>
                  <a:pt x="532760" y="444500"/>
                </a:lnTo>
                <a:lnTo>
                  <a:pt x="547400" y="422910"/>
                </a:lnTo>
                <a:lnTo>
                  <a:pt x="569114" y="408940"/>
                </a:lnTo>
                <a:lnTo>
                  <a:pt x="595706" y="402590"/>
                </a:lnTo>
                <a:lnTo>
                  <a:pt x="782354" y="402590"/>
                </a:lnTo>
                <a:lnTo>
                  <a:pt x="778344" y="398780"/>
                </a:lnTo>
                <a:lnTo>
                  <a:pt x="789189" y="394970"/>
                </a:lnTo>
                <a:lnTo>
                  <a:pt x="799423" y="391160"/>
                </a:lnTo>
                <a:lnTo>
                  <a:pt x="808920" y="384810"/>
                </a:lnTo>
                <a:lnTo>
                  <a:pt x="813234" y="381000"/>
                </a:lnTo>
                <a:lnTo>
                  <a:pt x="610095" y="381000"/>
                </a:lnTo>
                <a:lnTo>
                  <a:pt x="583496" y="375920"/>
                </a:lnTo>
                <a:lnTo>
                  <a:pt x="561779" y="361950"/>
                </a:lnTo>
                <a:lnTo>
                  <a:pt x="547142" y="339090"/>
                </a:lnTo>
                <a:lnTo>
                  <a:pt x="546070" y="334010"/>
                </a:lnTo>
                <a:close/>
              </a:path>
              <a:path w="1666239" h="718820">
                <a:moveTo>
                  <a:pt x="739452" y="561340"/>
                </a:moveTo>
                <a:lnTo>
                  <a:pt x="682002" y="561340"/>
                </a:lnTo>
                <a:lnTo>
                  <a:pt x="708584" y="566420"/>
                </a:lnTo>
                <a:lnTo>
                  <a:pt x="730291" y="581660"/>
                </a:lnTo>
                <a:lnTo>
                  <a:pt x="744935" y="603250"/>
                </a:lnTo>
                <a:lnTo>
                  <a:pt x="750328" y="629920"/>
                </a:lnTo>
                <a:lnTo>
                  <a:pt x="744935" y="656590"/>
                </a:lnTo>
                <a:lnTo>
                  <a:pt x="730291" y="678180"/>
                </a:lnTo>
                <a:lnTo>
                  <a:pt x="708584" y="692150"/>
                </a:lnTo>
                <a:lnTo>
                  <a:pt x="682002" y="698500"/>
                </a:lnTo>
                <a:lnTo>
                  <a:pt x="737795" y="698500"/>
                </a:lnTo>
                <a:lnTo>
                  <a:pt x="745404" y="693420"/>
                </a:lnTo>
                <a:lnTo>
                  <a:pt x="764713" y="665480"/>
                </a:lnTo>
                <a:lnTo>
                  <a:pt x="771906" y="629920"/>
                </a:lnTo>
                <a:lnTo>
                  <a:pt x="769694" y="609600"/>
                </a:lnTo>
                <a:lnTo>
                  <a:pt x="763109" y="591820"/>
                </a:lnTo>
                <a:lnTo>
                  <a:pt x="752483" y="574040"/>
                </a:lnTo>
                <a:lnTo>
                  <a:pt x="739452" y="561340"/>
                </a:lnTo>
                <a:close/>
              </a:path>
              <a:path w="1666239" h="718820">
                <a:moveTo>
                  <a:pt x="1267612" y="21590"/>
                </a:moveTo>
                <a:lnTo>
                  <a:pt x="1209179" y="21590"/>
                </a:lnTo>
                <a:lnTo>
                  <a:pt x="1222563" y="22860"/>
                </a:lnTo>
                <a:lnTo>
                  <a:pt x="1235313" y="26670"/>
                </a:lnTo>
                <a:lnTo>
                  <a:pt x="1247077" y="33020"/>
                </a:lnTo>
                <a:lnTo>
                  <a:pt x="1257503" y="40640"/>
                </a:lnTo>
                <a:lnTo>
                  <a:pt x="1460144" y="243840"/>
                </a:lnTo>
                <a:lnTo>
                  <a:pt x="1462887" y="245110"/>
                </a:lnTo>
                <a:lnTo>
                  <a:pt x="1644484" y="245110"/>
                </a:lnTo>
                <a:lnTo>
                  <a:pt x="1644484" y="618490"/>
                </a:lnTo>
                <a:lnTo>
                  <a:pt x="1466100" y="618490"/>
                </a:lnTo>
                <a:lnTo>
                  <a:pt x="1452925" y="621030"/>
                </a:lnTo>
                <a:lnTo>
                  <a:pt x="1436863" y="629920"/>
                </a:lnTo>
                <a:lnTo>
                  <a:pt x="1417332" y="642620"/>
                </a:lnTo>
                <a:lnTo>
                  <a:pt x="1393748" y="659130"/>
                </a:lnTo>
                <a:lnTo>
                  <a:pt x="1375907" y="671830"/>
                </a:lnTo>
                <a:lnTo>
                  <a:pt x="1357509" y="684530"/>
                </a:lnTo>
                <a:lnTo>
                  <a:pt x="1341092" y="694690"/>
                </a:lnTo>
                <a:lnTo>
                  <a:pt x="1329194" y="697230"/>
                </a:lnTo>
                <a:lnTo>
                  <a:pt x="1377358" y="697230"/>
                </a:lnTo>
                <a:lnTo>
                  <a:pt x="1381510" y="694690"/>
                </a:lnTo>
                <a:lnTo>
                  <a:pt x="1406486" y="676910"/>
                </a:lnTo>
                <a:lnTo>
                  <a:pt x="1420230" y="665480"/>
                </a:lnTo>
                <a:lnTo>
                  <a:pt x="1434798" y="656590"/>
                </a:lnTo>
                <a:lnTo>
                  <a:pt x="1450113" y="647700"/>
                </a:lnTo>
                <a:lnTo>
                  <a:pt x="1466100" y="640080"/>
                </a:lnTo>
                <a:lnTo>
                  <a:pt x="1661223" y="640080"/>
                </a:lnTo>
                <a:lnTo>
                  <a:pt x="1666062" y="635000"/>
                </a:lnTo>
                <a:lnTo>
                  <a:pt x="1666062" y="228600"/>
                </a:lnTo>
                <a:lnTo>
                  <a:pt x="1661223" y="223520"/>
                </a:lnTo>
                <a:lnTo>
                  <a:pt x="1470215" y="223520"/>
                </a:lnTo>
                <a:lnTo>
                  <a:pt x="1272755" y="25400"/>
                </a:lnTo>
                <a:lnTo>
                  <a:pt x="1267612" y="21590"/>
                </a:lnTo>
                <a:close/>
              </a:path>
              <a:path w="1666239" h="718820">
                <a:moveTo>
                  <a:pt x="782354" y="402590"/>
                </a:moveTo>
                <a:lnTo>
                  <a:pt x="725157" y="402590"/>
                </a:lnTo>
                <a:lnTo>
                  <a:pt x="751733" y="408940"/>
                </a:lnTo>
                <a:lnTo>
                  <a:pt x="773439" y="422910"/>
                </a:lnTo>
                <a:lnTo>
                  <a:pt x="788083" y="444500"/>
                </a:lnTo>
                <a:lnTo>
                  <a:pt x="793470" y="471170"/>
                </a:lnTo>
                <a:lnTo>
                  <a:pt x="788083" y="497840"/>
                </a:lnTo>
                <a:lnTo>
                  <a:pt x="773439" y="519430"/>
                </a:lnTo>
                <a:lnTo>
                  <a:pt x="751733" y="534670"/>
                </a:lnTo>
                <a:lnTo>
                  <a:pt x="725157" y="539750"/>
                </a:lnTo>
                <a:lnTo>
                  <a:pt x="781511" y="539750"/>
                </a:lnTo>
                <a:lnTo>
                  <a:pt x="797067" y="525780"/>
                </a:lnTo>
                <a:lnTo>
                  <a:pt x="812069" y="494030"/>
                </a:lnTo>
                <a:lnTo>
                  <a:pt x="814171" y="458470"/>
                </a:lnTo>
                <a:lnTo>
                  <a:pt x="809900" y="441960"/>
                </a:lnTo>
                <a:lnTo>
                  <a:pt x="802320" y="425450"/>
                </a:lnTo>
                <a:lnTo>
                  <a:pt x="791709" y="411480"/>
                </a:lnTo>
                <a:lnTo>
                  <a:pt x="782354" y="402590"/>
                </a:lnTo>
                <a:close/>
              </a:path>
              <a:path w="1666239" h="718820">
                <a:moveTo>
                  <a:pt x="571131" y="165100"/>
                </a:moveTo>
                <a:lnTo>
                  <a:pt x="519722" y="165100"/>
                </a:lnTo>
                <a:lnTo>
                  <a:pt x="514896" y="170180"/>
                </a:lnTo>
                <a:lnTo>
                  <a:pt x="514896" y="266700"/>
                </a:lnTo>
                <a:lnTo>
                  <a:pt x="507342" y="313690"/>
                </a:lnTo>
                <a:lnTo>
                  <a:pt x="486403" y="354330"/>
                </a:lnTo>
                <a:lnTo>
                  <a:pt x="454498" y="386080"/>
                </a:lnTo>
                <a:lnTo>
                  <a:pt x="414048" y="406400"/>
                </a:lnTo>
                <a:lnTo>
                  <a:pt x="367474" y="414020"/>
                </a:lnTo>
                <a:lnTo>
                  <a:pt x="361518" y="414020"/>
                </a:lnTo>
                <a:lnTo>
                  <a:pt x="356679" y="419100"/>
                </a:lnTo>
                <a:lnTo>
                  <a:pt x="356679" y="430530"/>
                </a:lnTo>
                <a:lnTo>
                  <a:pt x="361518" y="435610"/>
                </a:lnTo>
                <a:lnTo>
                  <a:pt x="367474" y="435610"/>
                </a:lnTo>
                <a:lnTo>
                  <a:pt x="416474" y="427990"/>
                </a:lnTo>
                <a:lnTo>
                  <a:pt x="460424" y="407670"/>
                </a:lnTo>
                <a:lnTo>
                  <a:pt x="496713" y="375920"/>
                </a:lnTo>
                <a:lnTo>
                  <a:pt x="522732" y="334010"/>
                </a:lnTo>
                <a:lnTo>
                  <a:pt x="546070" y="334010"/>
                </a:lnTo>
                <a:lnTo>
                  <a:pt x="541782" y="313690"/>
                </a:lnTo>
                <a:lnTo>
                  <a:pt x="543112" y="299720"/>
                </a:lnTo>
                <a:lnTo>
                  <a:pt x="546987" y="287020"/>
                </a:lnTo>
                <a:lnTo>
                  <a:pt x="553260" y="275590"/>
                </a:lnTo>
                <a:lnTo>
                  <a:pt x="561784" y="265430"/>
                </a:lnTo>
                <a:lnTo>
                  <a:pt x="565699" y="261620"/>
                </a:lnTo>
                <a:lnTo>
                  <a:pt x="536460" y="261620"/>
                </a:lnTo>
                <a:lnTo>
                  <a:pt x="536473" y="205740"/>
                </a:lnTo>
                <a:lnTo>
                  <a:pt x="583228" y="205740"/>
                </a:lnTo>
                <a:lnTo>
                  <a:pt x="582098" y="200660"/>
                </a:lnTo>
                <a:lnTo>
                  <a:pt x="559638" y="200660"/>
                </a:lnTo>
                <a:lnTo>
                  <a:pt x="555840" y="196850"/>
                </a:lnTo>
                <a:lnTo>
                  <a:pt x="552577" y="191770"/>
                </a:lnTo>
                <a:lnTo>
                  <a:pt x="549910" y="186690"/>
                </a:lnTo>
                <a:lnTo>
                  <a:pt x="578992" y="186690"/>
                </a:lnTo>
                <a:lnTo>
                  <a:pt x="577862" y="181610"/>
                </a:lnTo>
                <a:lnTo>
                  <a:pt x="575589" y="168910"/>
                </a:lnTo>
                <a:lnTo>
                  <a:pt x="571131" y="165100"/>
                </a:lnTo>
                <a:close/>
              </a:path>
              <a:path w="1666239" h="718820">
                <a:moveTo>
                  <a:pt x="812587" y="245110"/>
                </a:moveTo>
                <a:lnTo>
                  <a:pt x="753935" y="245110"/>
                </a:lnTo>
                <a:lnTo>
                  <a:pt x="780527" y="250190"/>
                </a:lnTo>
                <a:lnTo>
                  <a:pt x="802241" y="265430"/>
                </a:lnTo>
                <a:lnTo>
                  <a:pt x="816880" y="287020"/>
                </a:lnTo>
                <a:lnTo>
                  <a:pt x="822248" y="313690"/>
                </a:lnTo>
                <a:lnTo>
                  <a:pt x="820915" y="326390"/>
                </a:lnTo>
                <a:lnTo>
                  <a:pt x="802208" y="361950"/>
                </a:lnTo>
                <a:lnTo>
                  <a:pt x="767330" y="379730"/>
                </a:lnTo>
                <a:lnTo>
                  <a:pt x="753935" y="381000"/>
                </a:lnTo>
                <a:lnTo>
                  <a:pt x="813234" y="381000"/>
                </a:lnTo>
                <a:lnTo>
                  <a:pt x="817549" y="377190"/>
                </a:lnTo>
                <a:lnTo>
                  <a:pt x="821993" y="372110"/>
                </a:lnTo>
                <a:lnTo>
                  <a:pt x="826055" y="367030"/>
                </a:lnTo>
                <a:lnTo>
                  <a:pt x="829722" y="360680"/>
                </a:lnTo>
                <a:lnTo>
                  <a:pt x="832980" y="355600"/>
                </a:lnTo>
                <a:lnTo>
                  <a:pt x="859018" y="355600"/>
                </a:lnTo>
                <a:lnTo>
                  <a:pt x="855211" y="350520"/>
                </a:lnTo>
                <a:lnTo>
                  <a:pt x="848928" y="339090"/>
                </a:lnTo>
                <a:lnTo>
                  <a:pt x="845079" y="326390"/>
                </a:lnTo>
                <a:lnTo>
                  <a:pt x="843813" y="313690"/>
                </a:lnTo>
                <a:lnTo>
                  <a:pt x="849204" y="287020"/>
                </a:lnTo>
                <a:lnTo>
                  <a:pt x="860398" y="270510"/>
                </a:lnTo>
                <a:lnTo>
                  <a:pt x="833031" y="270510"/>
                </a:lnTo>
                <a:lnTo>
                  <a:pt x="824668" y="257810"/>
                </a:lnTo>
                <a:lnTo>
                  <a:pt x="814316" y="246380"/>
                </a:lnTo>
                <a:lnTo>
                  <a:pt x="812587" y="245110"/>
                </a:lnTo>
                <a:close/>
              </a:path>
              <a:path w="1666239" h="718820">
                <a:moveTo>
                  <a:pt x="606495" y="252730"/>
                </a:moveTo>
                <a:lnTo>
                  <a:pt x="579564" y="252730"/>
                </a:lnTo>
                <a:lnTo>
                  <a:pt x="612227" y="292100"/>
                </a:lnTo>
                <a:lnTo>
                  <a:pt x="654329" y="320040"/>
                </a:lnTo>
                <a:lnTo>
                  <a:pt x="702679" y="334010"/>
                </a:lnTo>
                <a:lnTo>
                  <a:pt x="754087" y="332740"/>
                </a:lnTo>
                <a:lnTo>
                  <a:pt x="759942" y="331470"/>
                </a:lnTo>
                <a:lnTo>
                  <a:pt x="763854" y="326390"/>
                </a:lnTo>
                <a:lnTo>
                  <a:pt x="761621" y="313690"/>
                </a:lnTo>
                <a:lnTo>
                  <a:pt x="713324" y="313690"/>
                </a:lnTo>
                <a:lnTo>
                  <a:pt x="687565" y="308610"/>
                </a:lnTo>
                <a:lnTo>
                  <a:pt x="662977" y="299720"/>
                </a:lnTo>
                <a:lnTo>
                  <a:pt x="640168" y="287020"/>
                </a:lnTo>
                <a:lnTo>
                  <a:pt x="616331" y="265430"/>
                </a:lnTo>
                <a:lnTo>
                  <a:pt x="606495" y="252730"/>
                </a:lnTo>
                <a:close/>
              </a:path>
              <a:path w="1666239" h="718820">
                <a:moveTo>
                  <a:pt x="705316" y="21590"/>
                </a:moveTo>
                <a:lnTo>
                  <a:pt x="664032" y="21590"/>
                </a:lnTo>
                <a:lnTo>
                  <a:pt x="674015" y="22860"/>
                </a:lnTo>
                <a:lnTo>
                  <a:pt x="682540" y="27940"/>
                </a:lnTo>
                <a:lnTo>
                  <a:pt x="688901" y="35560"/>
                </a:lnTo>
                <a:lnTo>
                  <a:pt x="692391" y="44450"/>
                </a:lnTo>
                <a:lnTo>
                  <a:pt x="739648" y="312420"/>
                </a:lnTo>
                <a:lnTo>
                  <a:pt x="713324" y="313690"/>
                </a:lnTo>
                <a:lnTo>
                  <a:pt x="761621" y="313690"/>
                </a:lnTo>
                <a:lnTo>
                  <a:pt x="749566" y="245110"/>
                </a:lnTo>
                <a:lnTo>
                  <a:pt x="812587" y="245110"/>
                </a:lnTo>
                <a:lnTo>
                  <a:pt x="802218" y="237490"/>
                </a:lnTo>
                <a:lnTo>
                  <a:pt x="788619" y="229870"/>
                </a:lnTo>
                <a:lnTo>
                  <a:pt x="796658" y="222250"/>
                </a:lnTo>
                <a:lnTo>
                  <a:pt x="745655" y="222250"/>
                </a:lnTo>
                <a:lnTo>
                  <a:pt x="721677" y="86360"/>
                </a:lnTo>
                <a:lnTo>
                  <a:pt x="796778" y="86360"/>
                </a:lnTo>
                <a:lnTo>
                  <a:pt x="782385" y="76200"/>
                </a:lnTo>
                <a:lnTo>
                  <a:pt x="761804" y="67310"/>
                </a:lnTo>
                <a:lnTo>
                  <a:pt x="739546" y="64770"/>
                </a:lnTo>
                <a:lnTo>
                  <a:pt x="717867" y="64770"/>
                </a:lnTo>
                <a:lnTo>
                  <a:pt x="713638" y="40640"/>
                </a:lnTo>
                <a:lnTo>
                  <a:pt x="707541" y="24130"/>
                </a:lnTo>
                <a:lnTo>
                  <a:pt x="705316" y="21590"/>
                </a:lnTo>
                <a:close/>
              </a:path>
              <a:path w="1666239" h="718820">
                <a:moveTo>
                  <a:pt x="1216215" y="64770"/>
                </a:moveTo>
                <a:lnTo>
                  <a:pt x="926515" y="64770"/>
                </a:lnTo>
                <a:lnTo>
                  <a:pt x="908906" y="67310"/>
                </a:lnTo>
                <a:lnTo>
                  <a:pt x="862977" y="91440"/>
                </a:lnTo>
                <a:lnTo>
                  <a:pt x="838296" y="137160"/>
                </a:lnTo>
                <a:lnTo>
                  <a:pt x="836625" y="154940"/>
                </a:lnTo>
                <a:lnTo>
                  <a:pt x="839421" y="177800"/>
                </a:lnTo>
                <a:lnTo>
                  <a:pt x="847483" y="198120"/>
                </a:lnTo>
                <a:lnTo>
                  <a:pt x="860317" y="215900"/>
                </a:lnTo>
                <a:lnTo>
                  <a:pt x="877430" y="229870"/>
                </a:lnTo>
                <a:lnTo>
                  <a:pt x="863838" y="237490"/>
                </a:lnTo>
                <a:lnTo>
                  <a:pt x="851744" y="246380"/>
                </a:lnTo>
                <a:lnTo>
                  <a:pt x="841393" y="257810"/>
                </a:lnTo>
                <a:lnTo>
                  <a:pt x="833031" y="270510"/>
                </a:lnTo>
                <a:lnTo>
                  <a:pt x="860398" y="270510"/>
                </a:lnTo>
                <a:lnTo>
                  <a:pt x="863842" y="265430"/>
                </a:lnTo>
                <a:lnTo>
                  <a:pt x="885541" y="250190"/>
                </a:lnTo>
                <a:lnTo>
                  <a:pt x="912114" y="245110"/>
                </a:lnTo>
                <a:lnTo>
                  <a:pt x="935342" y="245110"/>
                </a:lnTo>
                <a:lnTo>
                  <a:pt x="940181" y="240030"/>
                </a:lnTo>
                <a:lnTo>
                  <a:pt x="940206" y="228600"/>
                </a:lnTo>
                <a:lnTo>
                  <a:pt x="935380" y="223520"/>
                </a:lnTo>
                <a:lnTo>
                  <a:pt x="926515" y="223520"/>
                </a:lnTo>
                <a:lnTo>
                  <a:pt x="899934" y="218440"/>
                </a:lnTo>
                <a:lnTo>
                  <a:pt x="878228" y="203200"/>
                </a:lnTo>
                <a:lnTo>
                  <a:pt x="863588" y="181610"/>
                </a:lnTo>
                <a:lnTo>
                  <a:pt x="858202" y="154940"/>
                </a:lnTo>
                <a:lnTo>
                  <a:pt x="859460" y="140970"/>
                </a:lnTo>
                <a:lnTo>
                  <a:pt x="878154" y="106680"/>
                </a:lnTo>
                <a:lnTo>
                  <a:pt x="913106" y="87630"/>
                </a:lnTo>
                <a:lnTo>
                  <a:pt x="926515" y="86360"/>
                </a:lnTo>
                <a:lnTo>
                  <a:pt x="1216215" y="86360"/>
                </a:lnTo>
                <a:lnTo>
                  <a:pt x="1221041" y="81280"/>
                </a:lnTo>
                <a:lnTo>
                  <a:pt x="1221041" y="69850"/>
                </a:lnTo>
                <a:lnTo>
                  <a:pt x="1216215" y="64770"/>
                </a:lnTo>
                <a:close/>
              </a:path>
              <a:path w="1666239" h="718820">
                <a:moveTo>
                  <a:pt x="583228" y="205740"/>
                </a:moveTo>
                <a:lnTo>
                  <a:pt x="536473" y="205740"/>
                </a:lnTo>
                <a:lnTo>
                  <a:pt x="543128" y="213360"/>
                </a:lnTo>
                <a:lnTo>
                  <a:pt x="550746" y="222250"/>
                </a:lnTo>
                <a:lnTo>
                  <a:pt x="559238" y="228600"/>
                </a:lnTo>
                <a:lnTo>
                  <a:pt x="568515" y="233680"/>
                </a:lnTo>
                <a:lnTo>
                  <a:pt x="562575" y="237490"/>
                </a:lnTo>
                <a:lnTo>
                  <a:pt x="536460" y="261620"/>
                </a:lnTo>
                <a:lnTo>
                  <a:pt x="565699" y="261620"/>
                </a:lnTo>
                <a:lnTo>
                  <a:pt x="567004" y="260350"/>
                </a:lnTo>
                <a:lnTo>
                  <a:pt x="573011" y="255270"/>
                </a:lnTo>
                <a:lnTo>
                  <a:pt x="579564" y="252730"/>
                </a:lnTo>
                <a:lnTo>
                  <a:pt x="606495" y="252730"/>
                </a:lnTo>
                <a:lnTo>
                  <a:pt x="597642" y="241300"/>
                </a:lnTo>
                <a:lnTo>
                  <a:pt x="584640" y="212090"/>
                </a:lnTo>
                <a:lnTo>
                  <a:pt x="583228" y="205740"/>
                </a:lnTo>
                <a:close/>
              </a:path>
              <a:path w="1666239" h="718820">
                <a:moveTo>
                  <a:pt x="796778" y="86360"/>
                </a:moveTo>
                <a:lnTo>
                  <a:pt x="739546" y="86360"/>
                </a:lnTo>
                <a:lnTo>
                  <a:pt x="766081" y="91440"/>
                </a:lnTo>
                <a:lnTo>
                  <a:pt x="787777" y="106680"/>
                </a:lnTo>
                <a:lnTo>
                  <a:pt x="802439" y="128270"/>
                </a:lnTo>
                <a:lnTo>
                  <a:pt x="807872" y="154940"/>
                </a:lnTo>
                <a:lnTo>
                  <a:pt x="803148" y="179070"/>
                </a:lnTo>
                <a:lnTo>
                  <a:pt x="790022" y="200660"/>
                </a:lnTo>
                <a:lnTo>
                  <a:pt x="770267" y="215900"/>
                </a:lnTo>
                <a:lnTo>
                  <a:pt x="745655" y="222250"/>
                </a:lnTo>
                <a:lnTo>
                  <a:pt x="796658" y="222250"/>
                </a:lnTo>
                <a:lnTo>
                  <a:pt x="814077" y="205740"/>
                </a:lnTo>
                <a:lnTo>
                  <a:pt x="827500" y="173990"/>
                </a:lnTo>
                <a:lnTo>
                  <a:pt x="828045" y="138430"/>
                </a:lnTo>
                <a:lnTo>
                  <a:pt x="814870" y="105410"/>
                </a:lnTo>
                <a:lnTo>
                  <a:pt x="800377" y="88900"/>
                </a:lnTo>
                <a:lnTo>
                  <a:pt x="796778" y="86360"/>
                </a:lnTo>
                <a:close/>
              </a:path>
              <a:path w="1666239" h="718820">
                <a:moveTo>
                  <a:pt x="578992" y="186690"/>
                </a:moveTo>
                <a:lnTo>
                  <a:pt x="556996" y="186690"/>
                </a:lnTo>
                <a:lnTo>
                  <a:pt x="558812" y="196850"/>
                </a:lnTo>
                <a:lnTo>
                  <a:pt x="559638" y="200660"/>
                </a:lnTo>
                <a:lnTo>
                  <a:pt x="582098" y="200660"/>
                </a:lnTo>
                <a:lnTo>
                  <a:pt x="578992" y="186690"/>
                </a:lnTo>
                <a:close/>
              </a:path>
              <a:path w="1666239" h="718820">
                <a:moveTo>
                  <a:pt x="1209179" y="0"/>
                </a:moveTo>
                <a:lnTo>
                  <a:pt x="1001941" y="0"/>
                </a:lnTo>
                <a:lnTo>
                  <a:pt x="984469" y="2540"/>
                </a:lnTo>
                <a:lnTo>
                  <a:pt x="969551" y="11430"/>
                </a:lnTo>
                <a:lnTo>
                  <a:pt x="958426" y="24130"/>
                </a:lnTo>
                <a:lnTo>
                  <a:pt x="952334" y="40640"/>
                </a:lnTo>
                <a:lnTo>
                  <a:pt x="948143" y="64770"/>
                </a:lnTo>
                <a:lnTo>
                  <a:pt x="970051" y="64770"/>
                </a:lnTo>
                <a:lnTo>
                  <a:pt x="973594" y="44450"/>
                </a:lnTo>
                <a:lnTo>
                  <a:pt x="977084" y="35560"/>
                </a:lnTo>
                <a:lnTo>
                  <a:pt x="983443" y="27940"/>
                </a:lnTo>
                <a:lnTo>
                  <a:pt x="991964" y="22860"/>
                </a:lnTo>
                <a:lnTo>
                  <a:pt x="1001941" y="21590"/>
                </a:lnTo>
                <a:lnTo>
                  <a:pt x="1267612" y="21590"/>
                </a:lnTo>
                <a:lnTo>
                  <a:pt x="1259041" y="15240"/>
                </a:lnTo>
                <a:lnTo>
                  <a:pt x="1243563" y="6350"/>
                </a:lnTo>
                <a:lnTo>
                  <a:pt x="1226787" y="1270"/>
                </a:lnTo>
                <a:lnTo>
                  <a:pt x="1209179" y="0"/>
                </a:lnTo>
                <a:close/>
              </a:path>
            </a:pathLst>
          </a:custGeom>
          <a:solidFill>
            <a:srgbClr val="232051"/>
          </a:solidFill>
        </p:spPr>
        <p:txBody>
          <a:bodyPr wrap="square" lIns="0" tIns="0" rIns="0" bIns="0" rtlCol="0"/>
          <a:lstStyle/>
          <a:p>
            <a:endParaRPr/>
          </a:p>
        </p:txBody>
      </p:sp>
      <p:sp>
        <p:nvSpPr>
          <p:cNvPr id="7" name="object 7"/>
          <p:cNvSpPr txBox="1"/>
          <p:nvPr/>
        </p:nvSpPr>
        <p:spPr>
          <a:xfrm>
            <a:off x="4389884" y="6749454"/>
            <a:ext cx="1378585" cy="299720"/>
          </a:xfrm>
          <a:prstGeom prst="rect">
            <a:avLst/>
          </a:prstGeom>
        </p:spPr>
        <p:txBody>
          <a:bodyPr vert="horz" wrap="square" lIns="0" tIns="12700" rIns="0" bIns="0" rtlCol="0">
            <a:spAutoFit/>
          </a:bodyPr>
          <a:lstStyle/>
          <a:p>
            <a:pPr marL="12700">
              <a:lnSpc>
                <a:spcPct val="100000"/>
              </a:lnSpc>
              <a:spcBef>
                <a:spcPts val="100"/>
              </a:spcBef>
            </a:pPr>
            <a:r>
              <a:rPr sz="1800" spc="-95" dirty="0">
                <a:solidFill>
                  <a:srgbClr val="232051"/>
                </a:solidFill>
                <a:latin typeface="Arial Black"/>
                <a:cs typeface="Arial Black"/>
              </a:rPr>
              <a:t>CONFLICTS</a:t>
            </a:r>
            <a:endParaRPr sz="1800">
              <a:latin typeface="Arial Black"/>
              <a:cs typeface="Arial Black"/>
            </a:endParaRPr>
          </a:p>
        </p:txBody>
      </p:sp>
      <p:pic>
        <p:nvPicPr>
          <p:cNvPr id="8" name="object 8"/>
          <p:cNvPicPr/>
          <p:nvPr/>
        </p:nvPicPr>
        <p:blipFill>
          <a:blip r:embed="rId2" cstate="print"/>
          <a:stretch>
            <a:fillRect/>
          </a:stretch>
        </p:blipFill>
        <p:spPr>
          <a:xfrm>
            <a:off x="9164249" y="7241393"/>
            <a:ext cx="1125881" cy="1139941"/>
          </a:xfrm>
          <a:prstGeom prst="rect">
            <a:avLst/>
          </a:prstGeom>
        </p:spPr>
      </p:pic>
      <p:sp>
        <p:nvSpPr>
          <p:cNvPr id="9" name="object 9"/>
          <p:cNvSpPr txBox="1"/>
          <p:nvPr/>
        </p:nvSpPr>
        <p:spPr>
          <a:xfrm>
            <a:off x="9183947" y="6749454"/>
            <a:ext cx="1086485" cy="299720"/>
          </a:xfrm>
          <a:prstGeom prst="rect">
            <a:avLst/>
          </a:prstGeom>
        </p:spPr>
        <p:txBody>
          <a:bodyPr vert="horz" wrap="square" lIns="0" tIns="12700" rIns="0" bIns="0" rtlCol="0">
            <a:spAutoFit/>
          </a:bodyPr>
          <a:lstStyle/>
          <a:p>
            <a:pPr marL="12700">
              <a:lnSpc>
                <a:spcPct val="100000"/>
              </a:lnSpc>
              <a:spcBef>
                <a:spcPts val="100"/>
              </a:spcBef>
            </a:pPr>
            <a:r>
              <a:rPr sz="1800" spc="-85" dirty="0">
                <a:solidFill>
                  <a:srgbClr val="232051"/>
                </a:solidFill>
                <a:latin typeface="Arial Black"/>
                <a:cs typeface="Arial Black"/>
              </a:rPr>
              <a:t>CLIMATE</a:t>
            </a:r>
            <a:endParaRPr sz="1800">
              <a:latin typeface="Arial Black"/>
              <a:cs typeface="Arial Black"/>
            </a:endParaRPr>
          </a:p>
        </p:txBody>
      </p:sp>
      <p:sp>
        <p:nvSpPr>
          <p:cNvPr id="10" name="object 10"/>
          <p:cNvSpPr txBox="1">
            <a:spLocks noGrp="1"/>
          </p:cNvSpPr>
          <p:nvPr>
            <p:ph type="title"/>
          </p:nvPr>
        </p:nvSpPr>
        <p:spPr>
          <a:xfrm>
            <a:off x="7176851" y="1830895"/>
            <a:ext cx="4846320" cy="452120"/>
          </a:xfrm>
          <a:prstGeom prst="rect">
            <a:avLst/>
          </a:prstGeom>
        </p:spPr>
        <p:txBody>
          <a:bodyPr vert="horz" wrap="square" lIns="0" tIns="12700" rIns="0" bIns="0" rtlCol="0">
            <a:spAutoFit/>
          </a:bodyPr>
          <a:lstStyle/>
          <a:p>
            <a:pPr marL="12700">
              <a:lnSpc>
                <a:spcPct val="100000"/>
              </a:lnSpc>
              <a:spcBef>
                <a:spcPts val="100"/>
              </a:spcBef>
            </a:pPr>
            <a:r>
              <a:rPr sz="2800" spc="-100" dirty="0">
                <a:solidFill>
                  <a:srgbClr val="FFFFFF"/>
                </a:solidFill>
              </a:rPr>
              <a:t>ECONOMIC</a:t>
            </a:r>
            <a:r>
              <a:rPr sz="2800" spc="-80" dirty="0">
                <a:solidFill>
                  <a:srgbClr val="FFFFFF"/>
                </a:solidFill>
              </a:rPr>
              <a:t> </a:t>
            </a:r>
            <a:r>
              <a:rPr sz="2800" spc="-140" dirty="0">
                <a:solidFill>
                  <a:srgbClr val="FFFFFF"/>
                </a:solidFill>
              </a:rPr>
              <a:t>INEQUALITIES</a:t>
            </a:r>
            <a:endParaRPr sz="2800"/>
          </a:p>
        </p:txBody>
      </p:sp>
      <p:sp>
        <p:nvSpPr>
          <p:cNvPr id="11" name="object 11"/>
          <p:cNvSpPr/>
          <p:nvPr/>
        </p:nvSpPr>
        <p:spPr>
          <a:xfrm>
            <a:off x="13726349" y="7361371"/>
            <a:ext cx="997585" cy="900430"/>
          </a:xfrm>
          <a:custGeom>
            <a:avLst/>
            <a:gdLst/>
            <a:ahLst/>
            <a:cxnLst/>
            <a:rect l="l" t="t" r="r" b="b"/>
            <a:pathLst>
              <a:path w="997584" h="900429">
                <a:moveTo>
                  <a:pt x="18859" y="0"/>
                </a:moveTo>
                <a:lnTo>
                  <a:pt x="5460" y="0"/>
                </a:lnTo>
                <a:lnTo>
                  <a:pt x="0" y="5460"/>
                </a:lnTo>
                <a:lnTo>
                  <a:pt x="0" y="894537"/>
                </a:lnTo>
                <a:lnTo>
                  <a:pt x="5460" y="899998"/>
                </a:lnTo>
                <a:lnTo>
                  <a:pt x="991831" y="899998"/>
                </a:lnTo>
                <a:lnTo>
                  <a:pt x="997292" y="894537"/>
                </a:lnTo>
                <a:lnTo>
                  <a:pt x="997292" y="881138"/>
                </a:lnTo>
                <a:lnTo>
                  <a:pt x="991831" y="875677"/>
                </a:lnTo>
                <a:lnTo>
                  <a:pt x="24320" y="875677"/>
                </a:lnTo>
                <a:lnTo>
                  <a:pt x="24320" y="5460"/>
                </a:lnTo>
                <a:lnTo>
                  <a:pt x="18859" y="0"/>
                </a:lnTo>
                <a:close/>
              </a:path>
              <a:path w="997584" h="900429">
                <a:moveTo>
                  <a:pt x="286435" y="316217"/>
                </a:moveTo>
                <a:lnTo>
                  <a:pt x="102768" y="316217"/>
                </a:lnTo>
                <a:lnTo>
                  <a:pt x="97294" y="321678"/>
                </a:lnTo>
                <a:lnTo>
                  <a:pt x="97294" y="875677"/>
                </a:lnTo>
                <a:lnTo>
                  <a:pt x="121615" y="875677"/>
                </a:lnTo>
                <a:lnTo>
                  <a:pt x="121615" y="340537"/>
                </a:lnTo>
                <a:lnTo>
                  <a:pt x="291896" y="340537"/>
                </a:lnTo>
                <a:lnTo>
                  <a:pt x="291896" y="321678"/>
                </a:lnTo>
                <a:lnTo>
                  <a:pt x="286435" y="316217"/>
                </a:lnTo>
                <a:close/>
              </a:path>
              <a:path w="997584" h="900429">
                <a:moveTo>
                  <a:pt x="291896" y="340537"/>
                </a:moveTo>
                <a:lnTo>
                  <a:pt x="267563" y="340537"/>
                </a:lnTo>
                <a:lnTo>
                  <a:pt x="267563" y="875677"/>
                </a:lnTo>
                <a:lnTo>
                  <a:pt x="291896" y="875677"/>
                </a:lnTo>
                <a:lnTo>
                  <a:pt x="291896" y="340537"/>
                </a:lnTo>
                <a:close/>
              </a:path>
              <a:path w="997584" h="900429">
                <a:moveTo>
                  <a:pt x="602640" y="486486"/>
                </a:moveTo>
                <a:lnTo>
                  <a:pt x="418972" y="486486"/>
                </a:lnTo>
                <a:lnTo>
                  <a:pt x="413511" y="491947"/>
                </a:lnTo>
                <a:lnTo>
                  <a:pt x="413511" y="875677"/>
                </a:lnTo>
                <a:lnTo>
                  <a:pt x="437832" y="875677"/>
                </a:lnTo>
                <a:lnTo>
                  <a:pt x="437832" y="510806"/>
                </a:lnTo>
                <a:lnTo>
                  <a:pt x="608114" y="510806"/>
                </a:lnTo>
                <a:lnTo>
                  <a:pt x="608114" y="491947"/>
                </a:lnTo>
                <a:lnTo>
                  <a:pt x="602640" y="486486"/>
                </a:lnTo>
                <a:close/>
              </a:path>
              <a:path w="997584" h="900429">
                <a:moveTo>
                  <a:pt x="608114" y="510806"/>
                </a:moveTo>
                <a:lnTo>
                  <a:pt x="583780" y="510806"/>
                </a:lnTo>
                <a:lnTo>
                  <a:pt x="583780" y="875677"/>
                </a:lnTo>
                <a:lnTo>
                  <a:pt x="608114" y="875677"/>
                </a:lnTo>
                <a:lnTo>
                  <a:pt x="608114" y="510806"/>
                </a:lnTo>
                <a:close/>
              </a:path>
              <a:path w="997584" h="900429">
                <a:moveTo>
                  <a:pt x="918857" y="681075"/>
                </a:moveTo>
                <a:lnTo>
                  <a:pt x="735190" y="681075"/>
                </a:lnTo>
                <a:lnTo>
                  <a:pt x="729729" y="686536"/>
                </a:lnTo>
                <a:lnTo>
                  <a:pt x="729729" y="875677"/>
                </a:lnTo>
                <a:lnTo>
                  <a:pt x="924331" y="875677"/>
                </a:lnTo>
                <a:lnTo>
                  <a:pt x="754049" y="875664"/>
                </a:lnTo>
                <a:lnTo>
                  <a:pt x="754049" y="705396"/>
                </a:lnTo>
                <a:lnTo>
                  <a:pt x="924331" y="705396"/>
                </a:lnTo>
                <a:lnTo>
                  <a:pt x="924331" y="686536"/>
                </a:lnTo>
                <a:lnTo>
                  <a:pt x="918857" y="681075"/>
                </a:lnTo>
                <a:close/>
              </a:path>
              <a:path w="997584" h="900429">
                <a:moveTo>
                  <a:pt x="924331" y="705396"/>
                </a:moveTo>
                <a:lnTo>
                  <a:pt x="899998" y="705396"/>
                </a:lnTo>
                <a:lnTo>
                  <a:pt x="899998" y="875664"/>
                </a:lnTo>
                <a:lnTo>
                  <a:pt x="924331" y="875664"/>
                </a:lnTo>
                <a:lnTo>
                  <a:pt x="924331" y="705396"/>
                </a:lnTo>
                <a:close/>
              </a:path>
              <a:path w="997584" h="900429">
                <a:moveTo>
                  <a:pt x="678781" y="321195"/>
                </a:moveTo>
                <a:lnTo>
                  <a:pt x="644601" y="321195"/>
                </a:lnTo>
                <a:lnTo>
                  <a:pt x="882853" y="559447"/>
                </a:lnTo>
                <a:lnTo>
                  <a:pt x="759523" y="559447"/>
                </a:lnTo>
                <a:lnTo>
                  <a:pt x="754062" y="564921"/>
                </a:lnTo>
                <a:lnTo>
                  <a:pt x="754062" y="578319"/>
                </a:lnTo>
                <a:lnTo>
                  <a:pt x="759523" y="583780"/>
                </a:lnTo>
                <a:lnTo>
                  <a:pt x="913739" y="583780"/>
                </a:lnTo>
                <a:lnTo>
                  <a:pt x="915352" y="583399"/>
                </a:lnTo>
                <a:lnTo>
                  <a:pt x="916825" y="582777"/>
                </a:lnTo>
                <a:lnTo>
                  <a:pt x="919721" y="581596"/>
                </a:lnTo>
                <a:lnTo>
                  <a:pt x="922146" y="579119"/>
                </a:lnTo>
                <a:lnTo>
                  <a:pt x="923391" y="576224"/>
                </a:lnTo>
                <a:lnTo>
                  <a:pt x="923950" y="574801"/>
                </a:lnTo>
                <a:lnTo>
                  <a:pt x="924331" y="573189"/>
                </a:lnTo>
                <a:lnTo>
                  <a:pt x="924331" y="542302"/>
                </a:lnTo>
                <a:lnTo>
                  <a:pt x="900010" y="542302"/>
                </a:lnTo>
                <a:lnTo>
                  <a:pt x="678781" y="321195"/>
                </a:lnTo>
                <a:close/>
              </a:path>
              <a:path w="997584" h="900429">
                <a:moveTo>
                  <a:pt x="918870" y="413511"/>
                </a:moveTo>
                <a:lnTo>
                  <a:pt x="905471" y="413511"/>
                </a:lnTo>
                <a:lnTo>
                  <a:pt x="900010" y="418972"/>
                </a:lnTo>
                <a:lnTo>
                  <a:pt x="900010" y="542302"/>
                </a:lnTo>
                <a:lnTo>
                  <a:pt x="924331" y="542302"/>
                </a:lnTo>
                <a:lnTo>
                  <a:pt x="924331" y="418972"/>
                </a:lnTo>
                <a:lnTo>
                  <a:pt x="918870" y="413511"/>
                </a:lnTo>
                <a:close/>
              </a:path>
              <a:path w="997584" h="900429">
                <a:moveTo>
                  <a:pt x="386887" y="175247"/>
                </a:moveTo>
                <a:lnTo>
                  <a:pt x="352704" y="175247"/>
                </a:lnTo>
                <a:lnTo>
                  <a:pt x="567880" y="390270"/>
                </a:lnTo>
                <a:lnTo>
                  <a:pt x="575525" y="390270"/>
                </a:lnTo>
                <a:lnTo>
                  <a:pt x="605929" y="359867"/>
                </a:lnTo>
                <a:lnTo>
                  <a:pt x="571626" y="359867"/>
                </a:lnTo>
                <a:lnTo>
                  <a:pt x="386887" y="175247"/>
                </a:lnTo>
                <a:close/>
              </a:path>
              <a:path w="997584" h="900429">
                <a:moveTo>
                  <a:pt x="648360" y="290791"/>
                </a:moveTo>
                <a:lnTo>
                  <a:pt x="640702" y="290791"/>
                </a:lnTo>
                <a:lnTo>
                  <a:pt x="571626" y="359867"/>
                </a:lnTo>
                <a:lnTo>
                  <a:pt x="605929" y="359867"/>
                </a:lnTo>
                <a:lnTo>
                  <a:pt x="644601" y="321195"/>
                </a:lnTo>
                <a:lnTo>
                  <a:pt x="678781" y="321195"/>
                </a:lnTo>
                <a:lnTo>
                  <a:pt x="648360" y="290791"/>
                </a:lnTo>
                <a:close/>
              </a:path>
              <a:path w="997584" h="900429">
                <a:moveTo>
                  <a:pt x="827023" y="291884"/>
                </a:moveTo>
                <a:lnTo>
                  <a:pt x="802703" y="291884"/>
                </a:lnTo>
                <a:lnTo>
                  <a:pt x="802703" y="310743"/>
                </a:lnTo>
                <a:lnTo>
                  <a:pt x="808164" y="316217"/>
                </a:lnTo>
                <a:lnTo>
                  <a:pt x="821562" y="316217"/>
                </a:lnTo>
                <a:lnTo>
                  <a:pt x="827023" y="310743"/>
                </a:lnTo>
                <a:lnTo>
                  <a:pt x="827023" y="291884"/>
                </a:lnTo>
                <a:close/>
              </a:path>
              <a:path w="997584" h="900429">
                <a:moveTo>
                  <a:pt x="748588" y="218909"/>
                </a:moveTo>
                <a:lnTo>
                  <a:pt x="735190" y="218909"/>
                </a:lnTo>
                <a:lnTo>
                  <a:pt x="729729" y="224383"/>
                </a:lnTo>
                <a:lnTo>
                  <a:pt x="729729" y="231076"/>
                </a:lnTo>
                <a:lnTo>
                  <a:pt x="734508" y="254749"/>
                </a:lnTo>
                <a:lnTo>
                  <a:pt x="747541" y="274077"/>
                </a:lnTo>
                <a:lnTo>
                  <a:pt x="766869" y="287106"/>
                </a:lnTo>
                <a:lnTo>
                  <a:pt x="790536" y="291884"/>
                </a:lnTo>
                <a:lnTo>
                  <a:pt x="839190" y="291884"/>
                </a:lnTo>
                <a:lnTo>
                  <a:pt x="862863" y="287106"/>
                </a:lnTo>
                <a:lnTo>
                  <a:pt x="882191" y="274077"/>
                </a:lnTo>
                <a:lnTo>
                  <a:pt x="886582" y="267563"/>
                </a:lnTo>
                <a:lnTo>
                  <a:pt x="790536" y="267563"/>
                </a:lnTo>
                <a:lnTo>
                  <a:pt x="776381" y="264682"/>
                </a:lnTo>
                <a:lnTo>
                  <a:pt x="764778" y="256840"/>
                </a:lnTo>
                <a:lnTo>
                  <a:pt x="756932" y="245237"/>
                </a:lnTo>
                <a:lnTo>
                  <a:pt x="754049" y="231076"/>
                </a:lnTo>
                <a:lnTo>
                  <a:pt x="754049" y="224383"/>
                </a:lnTo>
                <a:lnTo>
                  <a:pt x="748588" y="218909"/>
                </a:lnTo>
                <a:close/>
              </a:path>
              <a:path w="997584" h="900429">
                <a:moveTo>
                  <a:pt x="839190" y="24320"/>
                </a:moveTo>
                <a:lnTo>
                  <a:pt x="790536" y="24320"/>
                </a:lnTo>
                <a:lnTo>
                  <a:pt x="766869" y="29097"/>
                </a:lnTo>
                <a:lnTo>
                  <a:pt x="747541" y="42127"/>
                </a:lnTo>
                <a:lnTo>
                  <a:pt x="734508" y="61455"/>
                </a:lnTo>
                <a:lnTo>
                  <a:pt x="729729" y="85128"/>
                </a:lnTo>
                <a:lnTo>
                  <a:pt x="729729" y="109461"/>
                </a:lnTo>
                <a:lnTo>
                  <a:pt x="734508" y="133128"/>
                </a:lnTo>
                <a:lnTo>
                  <a:pt x="747541" y="152457"/>
                </a:lnTo>
                <a:lnTo>
                  <a:pt x="766869" y="165489"/>
                </a:lnTo>
                <a:lnTo>
                  <a:pt x="790536" y="170268"/>
                </a:lnTo>
                <a:lnTo>
                  <a:pt x="839190" y="170268"/>
                </a:lnTo>
                <a:lnTo>
                  <a:pt x="853351" y="173150"/>
                </a:lnTo>
                <a:lnTo>
                  <a:pt x="864954" y="180992"/>
                </a:lnTo>
                <a:lnTo>
                  <a:pt x="872796" y="192594"/>
                </a:lnTo>
                <a:lnTo>
                  <a:pt x="875677" y="206755"/>
                </a:lnTo>
                <a:lnTo>
                  <a:pt x="875677" y="231076"/>
                </a:lnTo>
                <a:lnTo>
                  <a:pt x="872796" y="245237"/>
                </a:lnTo>
                <a:lnTo>
                  <a:pt x="864954" y="256840"/>
                </a:lnTo>
                <a:lnTo>
                  <a:pt x="853351" y="264682"/>
                </a:lnTo>
                <a:lnTo>
                  <a:pt x="839190" y="267563"/>
                </a:lnTo>
                <a:lnTo>
                  <a:pt x="886582" y="267563"/>
                </a:lnTo>
                <a:lnTo>
                  <a:pt x="895220" y="254749"/>
                </a:lnTo>
                <a:lnTo>
                  <a:pt x="899998" y="231076"/>
                </a:lnTo>
                <a:lnTo>
                  <a:pt x="899998" y="206755"/>
                </a:lnTo>
                <a:lnTo>
                  <a:pt x="895220" y="183081"/>
                </a:lnTo>
                <a:lnTo>
                  <a:pt x="882191" y="163749"/>
                </a:lnTo>
                <a:lnTo>
                  <a:pt x="862863" y="150715"/>
                </a:lnTo>
                <a:lnTo>
                  <a:pt x="839190" y="145935"/>
                </a:lnTo>
                <a:lnTo>
                  <a:pt x="790536" y="145935"/>
                </a:lnTo>
                <a:lnTo>
                  <a:pt x="776381" y="143054"/>
                </a:lnTo>
                <a:lnTo>
                  <a:pt x="764778" y="135213"/>
                </a:lnTo>
                <a:lnTo>
                  <a:pt x="756932" y="123615"/>
                </a:lnTo>
                <a:lnTo>
                  <a:pt x="754049" y="109461"/>
                </a:lnTo>
                <a:lnTo>
                  <a:pt x="754049" y="85128"/>
                </a:lnTo>
                <a:lnTo>
                  <a:pt x="756932" y="70972"/>
                </a:lnTo>
                <a:lnTo>
                  <a:pt x="764778" y="59369"/>
                </a:lnTo>
                <a:lnTo>
                  <a:pt x="776381" y="51523"/>
                </a:lnTo>
                <a:lnTo>
                  <a:pt x="790536" y="48640"/>
                </a:lnTo>
                <a:lnTo>
                  <a:pt x="886582" y="48640"/>
                </a:lnTo>
                <a:lnTo>
                  <a:pt x="882191" y="42127"/>
                </a:lnTo>
                <a:lnTo>
                  <a:pt x="862863" y="29097"/>
                </a:lnTo>
                <a:lnTo>
                  <a:pt x="839190" y="24320"/>
                </a:lnTo>
                <a:close/>
              </a:path>
              <a:path w="997584" h="900429">
                <a:moveTo>
                  <a:pt x="137540" y="23228"/>
                </a:moveTo>
                <a:lnTo>
                  <a:pt x="129882" y="23228"/>
                </a:lnTo>
                <a:lnTo>
                  <a:pt x="120383" y="32727"/>
                </a:lnTo>
                <a:lnTo>
                  <a:pt x="120383" y="40373"/>
                </a:lnTo>
                <a:lnTo>
                  <a:pt x="300304" y="220002"/>
                </a:lnTo>
                <a:lnTo>
                  <a:pt x="307949" y="220002"/>
                </a:lnTo>
                <a:lnTo>
                  <a:pt x="338353" y="189598"/>
                </a:lnTo>
                <a:lnTo>
                  <a:pt x="304063" y="189598"/>
                </a:lnTo>
                <a:lnTo>
                  <a:pt x="137540" y="23228"/>
                </a:lnTo>
                <a:close/>
              </a:path>
              <a:path w="997584" h="900429">
                <a:moveTo>
                  <a:pt x="356463" y="144843"/>
                </a:moveTo>
                <a:lnTo>
                  <a:pt x="348805" y="144843"/>
                </a:lnTo>
                <a:lnTo>
                  <a:pt x="304063" y="189598"/>
                </a:lnTo>
                <a:lnTo>
                  <a:pt x="338353" y="189598"/>
                </a:lnTo>
                <a:lnTo>
                  <a:pt x="352704" y="175247"/>
                </a:lnTo>
                <a:lnTo>
                  <a:pt x="386887" y="175247"/>
                </a:lnTo>
                <a:lnTo>
                  <a:pt x="356463" y="144843"/>
                </a:lnTo>
                <a:close/>
              </a:path>
              <a:path w="997584" h="900429">
                <a:moveTo>
                  <a:pt x="886582" y="48640"/>
                </a:moveTo>
                <a:lnTo>
                  <a:pt x="839190" y="48640"/>
                </a:lnTo>
                <a:lnTo>
                  <a:pt x="853351" y="51523"/>
                </a:lnTo>
                <a:lnTo>
                  <a:pt x="864954" y="59369"/>
                </a:lnTo>
                <a:lnTo>
                  <a:pt x="872796" y="70972"/>
                </a:lnTo>
                <a:lnTo>
                  <a:pt x="875677" y="85128"/>
                </a:lnTo>
                <a:lnTo>
                  <a:pt x="875677" y="91833"/>
                </a:lnTo>
                <a:lnTo>
                  <a:pt x="881138" y="97294"/>
                </a:lnTo>
                <a:lnTo>
                  <a:pt x="894537" y="97294"/>
                </a:lnTo>
                <a:lnTo>
                  <a:pt x="899998" y="91833"/>
                </a:lnTo>
                <a:lnTo>
                  <a:pt x="899998" y="85128"/>
                </a:lnTo>
                <a:lnTo>
                  <a:pt x="895220" y="61455"/>
                </a:lnTo>
                <a:lnTo>
                  <a:pt x="886582" y="48640"/>
                </a:lnTo>
                <a:close/>
              </a:path>
              <a:path w="997584" h="900429">
                <a:moveTo>
                  <a:pt x="821562" y="0"/>
                </a:moveTo>
                <a:lnTo>
                  <a:pt x="808164" y="0"/>
                </a:lnTo>
                <a:lnTo>
                  <a:pt x="802703" y="5460"/>
                </a:lnTo>
                <a:lnTo>
                  <a:pt x="802703" y="24320"/>
                </a:lnTo>
                <a:lnTo>
                  <a:pt x="827023" y="24320"/>
                </a:lnTo>
                <a:lnTo>
                  <a:pt x="827023" y="5460"/>
                </a:lnTo>
                <a:lnTo>
                  <a:pt x="821562" y="0"/>
                </a:lnTo>
                <a:close/>
              </a:path>
            </a:pathLst>
          </a:custGeom>
          <a:solidFill>
            <a:srgbClr val="232051"/>
          </a:solidFill>
        </p:spPr>
        <p:txBody>
          <a:bodyPr wrap="square" lIns="0" tIns="0" rIns="0" bIns="0" rtlCol="0"/>
          <a:lstStyle/>
          <a:p>
            <a:endParaRPr/>
          </a:p>
        </p:txBody>
      </p:sp>
      <p:sp>
        <p:nvSpPr>
          <p:cNvPr id="12" name="object 12"/>
          <p:cNvSpPr txBox="1"/>
          <p:nvPr/>
        </p:nvSpPr>
        <p:spPr>
          <a:xfrm>
            <a:off x="13117066" y="6749441"/>
            <a:ext cx="2216150" cy="299720"/>
          </a:xfrm>
          <a:prstGeom prst="rect">
            <a:avLst/>
          </a:prstGeom>
        </p:spPr>
        <p:txBody>
          <a:bodyPr vert="horz" wrap="square" lIns="0" tIns="12700" rIns="0" bIns="0" rtlCol="0">
            <a:spAutoFit/>
          </a:bodyPr>
          <a:lstStyle/>
          <a:p>
            <a:pPr marL="12700">
              <a:lnSpc>
                <a:spcPct val="100000"/>
              </a:lnSpc>
              <a:spcBef>
                <a:spcPts val="100"/>
              </a:spcBef>
            </a:pPr>
            <a:r>
              <a:rPr sz="1800" spc="-60" dirty="0">
                <a:solidFill>
                  <a:srgbClr val="232051"/>
                </a:solidFill>
                <a:latin typeface="Arial Black"/>
                <a:cs typeface="Arial Black"/>
              </a:rPr>
              <a:t>ECONOMIC</a:t>
            </a:r>
            <a:r>
              <a:rPr sz="1800" spc="-90" dirty="0">
                <a:solidFill>
                  <a:srgbClr val="232051"/>
                </a:solidFill>
                <a:latin typeface="Arial Black"/>
                <a:cs typeface="Arial Black"/>
              </a:rPr>
              <a:t> </a:t>
            </a:r>
            <a:r>
              <a:rPr sz="1800" spc="-95" dirty="0">
                <a:solidFill>
                  <a:srgbClr val="232051"/>
                </a:solidFill>
                <a:latin typeface="Arial Black"/>
                <a:cs typeface="Arial Black"/>
              </a:rPr>
              <a:t>CRISIS</a:t>
            </a:r>
            <a:endParaRPr sz="1800">
              <a:latin typeface="Arial Black"/>
              <a:cs typeface="Arial Black"/>
            </a:endParaRPr>
          </a:p>
        </p:txBody>
      </p:sp>
      <p:grpSp>
        <p:nvGrpSpPr>
          <p:cNvPr id="13" name="object 13"/>
          <p:cNvGrpSpPr/>
          <p:nvPr/>
        </p:nvGrpSpPr>
        <p:grpSpPr>
          <a:xfrm>
            <a:off x="2617508" y="6144602"/>
            <a:ext cx="13965555" cy="2860040"/>
            <a:chOff x="2617508" y="6144602"/>
            <a:chExt cx="13965555" cy="2860040"/>
          </a:xfrm>
        </p:grpSpPr>
        <p:pic>
          <p:nvPicPr>
            <p:cNvPr id="14" name="object 14"/>
            <p:cNvPicPr/>
            <p:nvPr/>
          </p:nvPicPr>
          <p:blipFill>
            <a:blip r:embed="rId3" cstate="print"/>
            <a:stretch>
              <a:fillRect/>
            </a:stretch>
          </p:blipFill>
          <p:spPr>
            <a:xfrm>
              <a:off x="2617508" y="6144603"/>
              <a:ext cx="13964996" cy="2859988"/>
            </a:xfrm>
            <a:prstGeom prst="rect">
              <a:avLst/>
            </a:prstGeom>
          </p:spPr>
        </p:pic>
        <p:sp>
          <p:nvSpPr>
            <p:cNvPr id="15" name="object 15"/>
            <p:cNvSpPr/>
            <p:nvPr/>
          </p:nvSpPr>
          <p:spPr>
            <a:xfrm>
              <a:off x="2617562" y="6144602"/>
              <a:ext cx="13964919" cy="2860040"/>
            </a:xfrm>
            <a:custGeom>
              <a:avLst/>
              <a:gdLst/>
              <a:ahLst/>
              <a:cxnLst/>
              <a:rect l="l" t="t" r="r" b="b"/>
              <a:pathLst>
                <a:path w="13964919" h="2860040">
                  <a:moveTo>
                    <a:pt x="7999945" y="0"/>
                  </a:moveTo>
                  <a:lnTo>
                    <a:pt x="5964936" y="0"/>
                  </a:lnTo>
                  <a:lnTo>
                    <a:pt x="5913198" y="923"/>
                  </a:lnTo>
                  <a:lnTo>
                    <a:pt x="5861917" y="3672"/>
                  </a:lnTo>
                  <a:lnTo>
                    <a:pt x="5811126" y="8215"/>
                  </a:lnTo>
                  <a:lnTo>
                    <a:pt x="5760854" y="14521"/>
                  </a:lnTo>
                  <a:lnTo>
                    <a:pt x="5711135" y="22558"/>
                  </a:lnTo>
                  <a:lnTo>
                    <a:pt x="5661998" y="32295"/>
                  </a:lnTo>
                  <a:lnTo>
                    <a:pt x="5613476" y="43700"/>
                  </a:lnTo>
                  <a:lnTo>
                    <a:pt x="5565600" y="56743"/>
                  </a:lnTo>
                  <a:lnTo>
                    <a:pt x="5518401" y="71390"/>
                  </a:lnTo>
                  <a:lnTo>
                    <a:pt x="5471910" y="87612"/>
                  </a:lnTo>
                  <a:lnTo>
                    <a:pt x="5426160" y="105376"/>
                  </a:lnTo>
                  <a:lnTo>
                    <a:pt x="5381182" y="124652"/>
                  </a:lnTo>
                  <a:lnTo>
                    <a:pt x="5337006" y="145407"/>
                  </a:lnTo>
                  <a:lnTo>
                    <a:pt x="5293664" y="167610"/>
                  </a:lnTo>
                  <a:lnTo>
                    <a:pt x="5251188" y="191230"/>
                  </a:lnTo>
                  <a:lnTo>
                    <a:pt x="5209610" y="216235"/>
                  </a:lnTo>
                  <a:lnTo>
                    <a:pt x="5168960" y="242594"/>
                  </a:lnTo>
                  <a:lnTo>
                    <a:pt x="5129269" y="270276"/>
                  </a:lnTo>
                  <a:lnTo>
                    <a:pt x="5090570" y="299248"/>
                  </a:lnTo>
                  <a:lnTo>
                    <a:pt x="5052894" y="329480"/>
                  </a:lnTo>
                  <a:lnTo>
                    <a:pt x="5016272" y="360939"/>
                  </a:lnTo>
                  <a:lnTo>
                    <a:pt x="4980736" y="393595"/>
                  </a:lnTo>
                  <a:lnTo>
                    <a:pt x="4946316" y="427417"/>
                  </a:lnTo>
                  <a:lnTo>
                    <a:pt x="4913045" y="462372"/>
                  </a:lnTo>
                  <a:lnTo>
                    <a:pt x="4880953" y="498429"/>
                  </a:lnTo>
                  <a:lnTo>
                    <a:pt x="4850073" y="535557"/>
                  </a:lnTo>
                  <a:lnTo>
                    <a:pt x="4820435" y="573724"/>
                  </a:lnTo>
                  <a:lnTo>
                    <a:pt x="4792071" y="612898"/>
                  </a:lnTo>
                  <a:lnTo>
                    <a:pt x="4765013" y="653049"/>
                  </a:lnTo>
                  <a:lnTo>
                    <a:pt x="4739291" y="694146"/>
                  </a:lnTo>
                  <a:lnTo>
                    <a:pt x="4714938" y="736155"/>
                  </a:lnTo>
                  <a:lnTo>
                    <a:pt x="4691141" y="780683"/>
                  </a:lnTo>
                  <a:lnTo>
                    <a:pt x="4668886" y="826126"/>
                  </a:lnTo>
                  <a:lnTo>
                    <a:pt x="4648207" y="872446"/>
                  </a:lnTo>
                  <a:lnTo>
                    <a:pt x="4629140" y="919611"/>
                  </a:lnTo>
                  <a:lnTo>
                    <a:pt x="4611721" y="967585"/>
                  </a:lnTo>
                  <a:lnTo>
                    <a:pt x="4595985" y="1016333"/>
                  </a:lnTo>
                  <a:lnTo>
                    <a:pt x="4581967" y="1065820"/>
                  </a:lnTo>
                  <a:lnTo>
                    <a:pt x="4569704" y="1116011"/>
                  </a:lnTo>
                  <a:lnTo>
                    <a:pt x="4559230" y="1166872"/>
                  </a:lnTo>
                  <a:lnTo>
                    <a:pt x="4550580" y="1218367"/>
                  </a:lnTo>
                  <a:lnTo>
                    <a:pt x="4543791" y="1270462"/>
                  </a:lnTo>
                  <a:lnTo>
                    <a:pt x="4538898" y="1323121"/>
                  </a:lnTo>
                  <a:lnTo>
                    <a:pt x="4535936" y="1376310"/>
                  </a:lnTo>
                  <a:lnTo>
                    <a:pt x="4533896" y="1477584"/>
                  </a:lnTo>
                  <a:lnTo>
                    <a:pt x="4530792" y="1524648"/>
                  </a:lnTo>
                  <a:lnTo>
                    <a:pt x="4525671" y="1571142"/>
                  </a:lnTo>
                  <a:lnTo>
                    <a:pt x="4518578" y="1617023"/>
                  </a:lnTo>
                  <a:lnTo>
                    <a:pt x="4509557" y="1662246"/>
                  </a:lnTo>
                  <a:lnTo>
                    <a:pt x="4498651" y="1706768"/>
                  </a:lnTo>
                  <a:lnTo>
                    <a:pt x="4485904" y="1750545"/>
                  </a:lnTo>
                  <a:lnTo>
                    <a:pt x="4471361" y="1793533"/>
                  </a:lnTo>
                  <a:lnTo>
                    <a:pt x="4455064" y="1835688"/>
                  </a:lnTo>
                  <a:lnTo>
                    <a:pt x="4437058" y="1876967"/>
                  </a:lnTo>
                  <a:lnTo>
                    <a:pt x="4417386" y="1917325"/>
                  </a:lnTo>
                  <a:lnTo>
                    <a:pt x="4396093" y="1956719"/>
                  </a:lnTo>
                  <a:lnTo>
                    <a:pt x="4373222" y="1995105"/>
                  </a:lnTo>
                  <a:lnTo>
                    <a:pt x="4348817" y="2032440"/>
                  </a:lnTo>
                  <a:lnTo>
                    <a:pt x="4322922" y="2068678"/>
                  </a:lnTo>
                  <a:lnTo>
                    <a:pt x="4295581" y="2103777"/>
                  </a:lnTo>
                  <a:lnTo>
                    <a:pt x="4266837" y="2137693"/>
                  </a:lnTo>
                  <a:lnTo>
                    <a:pt x="4236734" y="2170382"/>
                  </a:lnTo>
                  <a:lnTo>
                    <a:pt x="4205317" y="2201799"/>
                  </a:lnTo>
                  <a:lnTo>
                    <a:pt x="4172629" y="2231902"/>
                  </a:lnTo>
                  <a:lnTo>
                    <a:pt x="4138713" y="2260646"/>
                  </a:lnTo>
                  <a:lnTo>
                    <a:pt x="4103615" y="2287988"/>
                  </a:lnTo>
                  <a:lnTo>
                    <a:pt x="4067377" y="2313883"/>
                  </a:lnTo>
                  <a:lnTo>
                    <a:pt x="4030043" y="2338288"/>
                  </a:lnTo>
                  <a:lnTo>
                    <a:pt x="3991657" y="2361159"/>
                  </a:lnTo>
                  <a:lnTo>
                    <a:pt x="3952263" y="2382452"/>
                  </a:lnTo>
                  <a:lnTo>
                    <a:pt x="3911905" y="2402124"/>
                  </a:lnTo>
                  <a:lnTo>
                    <a:pt x="3870627" y="2420130"/>
                  </a:lnTo>
                  <a:lnTo>
                    <a:pt x="3828472" y="2436427"/>
                  </a:lnTo>
                  <a:lnTo>
                    <a:pt x="3785485" y="2450971"/>
                  </a:lnTo>
                  <a:lnTo>
                    <a:pt x="3741709" y="2463717"/>
                  </a:lnTo>
                  <a:lnTo>
                    <a:pt x="3697188" y="2474623"/>
                  </a:lnTo>
                  <a:lnTo>
                    <a:pt x="3651965" y="2483645"/>
                  </a:lnTo>
                  <a:lnTo>
                    <a:pt x="3606086" y="2490737"/>
                  </a:lnTo>
                  <a:lnTo>
                    <a:pt x="3559592" y="2495858"/>
                  </a:lnTo>
                  <a:lnTo>
                    <a:pt x="3512529" y="2498963"/>
                  </a:lnTo>
                  <a:lnTo>
                    <a:pt x="3464941" y="2500007"/>
                  </a:lnTo>
                  <a:lnTo>
                    <a:pt x="1429931" y="2500007"/>
                  </a:lnTo>
                  <a:lnTo>
                    <a:pt x="1381132" y="2498909"/>
                  </a:lnTo>
                  <a:lnTo>
                    <a:pt x="1332888" y="2495645"/>
                  </a:lnTo>
                  <a:lnTo>
                    <a:pt x="1285246" y="2490262"/>
                  </a:lnTo>
                  <a:lnTo>
                    <a:pt x="1238254" y="2482809"/>
                  </a:lnTo>
                  <a:lnTo>
                    <a:pt x="1191957" y="2473332"/>
                  </a:lnTo>
                  <a:lnTo>
                    <a:pt x="1146405" y="2461878"/>
                  </a:lnTo>
                  <a:lnTo>
                    <a:pt x="1101643" y="2448495"/>
                  </a:lnTo>
                  <a:lnTo>
                    <a:pt x="1057719" y="2433231"/>
                  </a:lnTo>
                  <a:lnTo>
                    <a:pt x="1014681" y="2416132"/>
                  </a:lnTo>
                  <a:lnTo>
                    <a:pt x="972576" y="2397245"/>
                  </a:lnTo>
                  <a:lnTo>
                    <a:pt x="931451" y="2376619"/>
                  </a:lnTo>
                  <a:lnTo>
                    <a:pt x="891353" y="2354300"/>
                  </a:lnTo>
                  <a:lnTo>
                    <a:pt x="852329" y="2330335"/>
                  </a:lnTo>
                  <a:lnTo>
                    <a:pt x="814427" y="2304772"/>
                  </a:lnTo>
                  <a:lnTo>
                    <a:pt x="777694" y="2277659"/>
                  </a:lnTo>
                  <a:lnTo>
                    <a:pt x="742178" y="2249042"/>
                  </a:lnTo>
                  <a:lnTo>
                    <a:pt x="707925" y="2218968"/>
                  </a:lnTo>
                  <a:lnTo>
                    <a:pt x="674982" y="2187486"/>
                  </a:lnTo>
                  <a:lnTo>
                    <a:pt x="643398" y="2154641"/>
                  </a:lnTo>
                  <a:lnTo>
                    <a:pt x="613219" y="2120483"/>
                  </a:lnTo>
                  <a:lnTo>
                    <a:pt x="584492" y="2085057"/>
                  </a:lnTo>
                  <a:lnTo>
                    <a:pt x="557266" y="2048411"/>
                  </a:lnTo>
                  <a:lnTo>
                    <a:pt x="531586" y="2010593"/>
                  </a:lnTo>
                  <a:lnTo>
                    <a:pt x="507500" y="1971650"/>
                  </a:lnTo>
                  <a:lnTo>
                    <a:pt x="485057" y="1931628"/>
                  </a:lnTo>
                  <a:lnTo>
                    <a:pt x="464302" y="1890576"/>
                  </a:lnTo>
                  <a:lnTo>
                    <a:pt x="445283" y="1848540"/>
                  </a:lnTo>
                  <a:lnTo>
                    <a:pt x="428047" y="1805568"/>
                  </a:lnTo>
                  <a:lnTo>
                    <a:pt x="412642" y="1761707"/>
                  </a:lnTo>
                  <a:lnTo>
                    <a:pt x="399115" y="1717005"/>
                  </a:lnTo>
                  <a:lnTo>
                    <a:pt x="387512" y="1671509"/>
                  </a:lnTo>
                  <a:lnTo>
                    <a:pt x="377883" y="1625265"/>
                  </a:lnTo>
                  <a:lnTo>
                    <a:pt x="370272" y="1578322"/>
                  </a:lnTo>
                  <a:lnTo>
                    <a:pt x="364729" y="1530726"/>
                  </a:lnTo>
                  <a:lnTo>
                    <a:pt x="361300" y="1482525"/>
                  </a:lnTo>
                  <a:lnTo>
                    <a:pt x="360032" y="1433766"/>
                  </a:lnTo>
                  <a:lnTo>
                    <a:pt x="0" y="1433766"/>
                  </a:lnTo>
                  <a:lnTo>
                    <a:pt x="918" y="1481747"/>
                  </a:lnTo>
                  <a:lnTo>
                    <a:pt x="3408" y="1529335"/>
                  </a:lnTo>
                  <a:lnTo>
                    <a:pt x="7443" y="1576504"/>
                  </a:lnTo>
                  <a:lnTo>
                    <a:pt x="12999" y="1623230"/>
                  </a:lnTo>
                  <a:lnTo>
                    <a:pt x="20051" y="1669488"/>
                  </a:lnTo>
                  <a:lnTo>
                    <a:pt x="28573" y="1715252"/>
                  </a:lnTo>
                  <a:lnTo>
                    <a:pt x="38540" y="1760497"/>
                  </a:lnTo>
                  <a:lnTo>
                    <a:pt x="49927" y="1805199"/>
                  </a:lnTo>
                  <a:lnTo>
                    <a:pt x="62709" y="1849331"/>
                  </a:lnTo>
                  <a:lnTo>
                    <a:pt x="76862" y="1892870"/>
                  </a:lnTo>
                  <a:lnTo>
                    <a:pt x="92359" y="1935789"/>
                  </a:lnTo>
                  <a:lnTo>
                    <a:pt x="109176" y="1978065"/>
                  </a:lnTo>
                  <a:lnTo>
                    <a:pt x="127288" y="2019670"/>
                  </a:lnTo>
                  <a:lnTo>
                    <a:pt x="146670" y="2060582"/>
                  </a:lnTo>
                  <a:lnTo>
                    <a:pt x="167296" y="2100774"/>
                  </a:lnTo>
                  <a:lnTo>
                    <a:pt x="189142" y="2140221"/>
                  </a:lnTo>
                  <a:lnTo>
                    <a:pt x="212181" y="2178899"/>
                  </a:lnTo>
                  <a:lnTo>
                    <a:pt x="236391" y="2216782"/>
                  </a:lnTo>
                  <a:lnTo>
                    <a:pt x="261744" y="2253845"/>
                  </a:lnTo>
                  <a:lnTo>
                    <a:pt x="288217" y="2290063"/>
                  </a:lnTo>
                  <a:lnTo>
                    <a:pt x="315783" y="2325411"/>
                  </a:lnTo>
                  <a:lnTo>
                    <a:pt x="344418" y="2359864"/>
                  </a:lnTo>
                  <a:lnTo>
                    <a:pt x="374098" y="2393396"/>
                  </a:lnTo>
                  <a:lnTo>
                    <a:pt x="404796" y="2425983"/>
                  </a:lnTo>
                  <a:lnTo>
                    <a:pt x="436487" y="2457600"/>
                  </a:lnTo>
                  <a:lnTo>
                    <a:pt x="469147" y="2488221"/>
                  </a:lnTo>
                  <a:lnTo>
                    <a:pt x="502751" y="2517821"/>
                  </a:lnTo>
                  <a:lnTo>
                    <a:pt x="537273" y="2546375"/>
                  </a:lnTo>
                  <a:lnTo>
                    <a:pt x="572688" y="2573859"/>
                  </a:lnTo>
                  <a:lnTo>
                    <a:pt x="608971" y="2600246"/>
                  </a:lnTo>
                  <a:lnTo>
                    <a:pt x="646097" y="2625513"/>
                  </a:lnTo>
                  <a:lnTo>
                    <a:pt x="684042" y="2649633"/>
                  </a:lnTo>
                  <a:lnTo>
                    <a:pt x="722779" y="2672582"/>
                  </a:lnTo>
                  <a:lnTo>
                    <a:pt x="762284" y="2694334"/>
                  </a:lnTo>
                  <a:lnTo>
                    <a:pt x="802532" y="2714866"/>
                  </a:lnTo>
                  <a:lnTo>
                    <a:pt x="843497" y="2734150"/>
                  </a:lnTo>
                  <a:lnTo>
                    <a:pt x="885155" y="2752163"/>
                  </a:lnTo>
                  <a:lnTo>
                    <a:pt x="927480" y="2768879"/>
                  </a:lnTo>
                  <a:lnTo>
                    <a:pt x="970447" y="2784273"/>
                  </a:lnTo>
                  <a:lnTo>
                    <a:pt x="1014032" y="2798320"/>
                  </a:lnTo>
                  <a:lnTo>
                    <a:pt x="1058209" y="2810995"/>
                  </a:lnTo>
                  <a:lnTo>
                    <a:pt x="1102953" y="2822273"/>
                  </a:lnTo>
                  <a:lnTo>
                    <a:pt x="1148239" y="2832129"/>
                  </a:lnTo>
                  <a:lnTo>
                    <a:pt x="1194042" y="2840537"/>
                  </a:lnTo>
                  <a:lnTo>
                    <a:pt x="1240336" y="2847473"/>
                  </a:lnTo>
                  <a:lnTo>
                    <a:pt x="1287098" y="2852911"/>
                  </a:lnTo>
                  <a:lnTo>
                    <a:pt x="1334301" y="2856826"/>
                  </a:lnTo>
                  <a:lnTo>
                    <a:pt x="1381920" y="2859194"/>
                  </a:lnTo>
                  <a:lnTo>
                    <a:pt x="1429931" y="2859989"/>
                  </a:lnTo>
                  <a:lnTo>
                    <a:pt x="3464941" y="2859989"/>
                  </a:lnTo>
                  <a:lnTo>
                    <a:pt x="3516678" y="2859065"/>
                  </a:lnTo>
                  <a:lnTo>
                    <a:pt x="3567959" y="2856316"/>
                  </a:lnTo>
                  <a:lnTo>
                    <a:pt x="3618750" y="2851773"/>
                  </a:lnTo>
                  <a:lnTo>
                    <a:pt x="3669021" y="2845467"/>
                  </a:lnTo>
                  <a:lnTo>
                    <a:pt x="3718740" y="2837429"/>
                  </a:lnTo>
                  <a:lnTo>
                    <a:pt x="3767877" y="2827692"/>
                  </a:lnTo>
                  <a:lnTo>
                    <a:pt x="3816399" y="2816286"/>
                  </a:lnTo>
                  <a:lnTo>
                    <a:pt x="3864274" y="2803243"/>
                  </a:lnTo>
                  <a:lnTo>
                    <a:pt x="3911473" y="2788595"/>
                  </a:lnTo>
                  <a:lnTo>
                    <a:pt x="3957963" y="2772373"/>
                  </a:lnTo>
                  <a:lnTo>
                    <a:pt x="4003713" y="2754608"/>
                  </a:lnTo>
                  <a:lnTo>
                    <a:pt x="4048691" y="2735332"/>
                  </a:lnTo>
                  <a:lnTo>
                    <a:pt x="4092866" y="2714576"/>
                  </a:lnTo>
                  <a:lnTo>
                    <a:pt x="4136208" y="2692373"/>
                  </a:lnTo>
                  <a:lnTo>
                    <a:pt x="4178683" y="2668752"/>
                  </a:lnTo>
                  <a:lnTo>
                    <a:pt x="4220261" y="2643746"/>
                  </a:lnTo>
                  <a:lnTo>
                    <a:pt x="4260911" y="2617387"/>
                  </a:lnTo>
                  <a:lnTo>
                    <a:pt x="4300601" y="2589705"/>
                  </a:lnTo>
                  <a:lnTo>
                    <a:pt x="4339300" y="2560732"/>
                  </a:lnTo>
                  <a:lnTo>
                    <a:pt x="4376976" y="2530500"/>
                  </a:lnTo>
                  <a:lnTo>
                    <a:pt x="4413598" y="2499039"/>
                  </a:lnTo>
                  <a:lnTo>
                    <a:pt x="4449135" y="2466383"/>
                  </a:lnTo>
                  <a:lnTo>
                    <a:pt x="4483555" y="2432561"/>
                  </a:lnTo>
                  <a:lnTo>
                    <a:pt x="4516826" y="2397605"/>
                  </a:lnTo>
                  <a:lnTo>
                    <a:pt x="4548918" y="2361548"/>
                  </a:lnTo>
                  <a:lnTo>
                    <a:pt x="4579799" y="2324420"/>
                  </a:lnTo>
                  <a:lnTo>
                    <a:pt x="4609437" y="2286253"/>
                  </a:lnTo>
                  <a:lnTo>
                    <a:pt x="4637802" y="2247077"/>
                  </a:lnTo>
                  <a:lnTo>
                    <a:pt x="4664861" y="2206926"/>
                  </a:lnTo>
                  <a:lnTo>
                    <a:pt x="4690583" y="2165830"/>
                  </a:lnTo>
                  <a:lnTo>
                    <a:pt x="4714938" y="2123821"/>
                  </a:lnTo>
                  <a:lnTo>
                    <a:pt x="4738732" y="2079292"/>
                  </a:lnTo>
                  <a:lnTo>
                    <a:pt x="4760985" y="2033851"/>
                  </a:lnTo>
                  <a:lnTo>
                    <a:pt x="4781662" y="1987531"/>
                  </a:lnTo>
                  <a:lnTo>
                    <a:pt x="4800728" y="1940367"/>
                  </a:lnTo>
                  <a:lnTo>
                    <a:pt x="4818146" y="1892394"/>
                  </a:lnTo>
                  <a:lnTo>
                    <a:pt x="4833881" y="1843648"/>
                  </a:lnTo>
                  <a:lnTo>
                    <a:pt x="4847897" y="1794162"/>
                  </a:lnTo>
                  <a:lnTo>
                    <a:pt x="4860161" y="1743972"/>
                  </a:lnTo>
                  <a:lnTo>
                    <a:pt x="4870634" y="1693112"/>
                  </a:lnTo>
                  <a:lnTo>
                    <a:pt x="4879283" y="1641619"/>
                  </a:lnTo>
                  <a:lnTo>
                    <a:pt x="4886072" y="1589525"/>
                  </a:lnTo>
                  <a:lnTo>
                    <a:pt x="4890965" y="1536866"/>
                  </a:lnTo>
                  <a:lnTo>
                    <a:pt x="4893927" y="1483678"/>
                  </a:lnTo>
                  <a:lnTo>
                    <a:pt x="4895967" y="1382405"/>
                  </a:lnTo>
                  <a:lnTo>
                    <a:pt x="4899071" y="1335342"/>
                  </a:lnTo>
                  <a:lnTo>
                    <a:pt x="4904192" y="1288849"/>
                  </a:lnTo>
                  <a:lnTo>
                    <a:pt x="4911285" y="1242969"/>
                  </a:lnTo>
                  <a:lnTo>
                    <a:pt x="4920306" y="1197747"/>
                  </a:lnTo>
                  <a:lnTo>
                    <a:pt x="4931212" y="1153226"/>
                  </a:lnTo>
                  <a:lnTo>
                    <a:pt x="4943959" y="1109450"/>
                  </a:lnTo>
                  <a:lnTo>
                    <a:pt x="4958503" y="1066462"/>
                  </a:lnTo>
                  <a:lnTo>
                    <a:pt x="4974800" y="1024307"/>
                  </a:lnTo>
                  <a:lnTo>
                    <a:pt x="4992806" y="983029"/>
                  </a:lnTo>
                  <a:lnTo>
                    <a:pt x="5012477" y="942671"/>
                  </a:lnTo>
                  <a:lnTo>
                    <a:pt x="5033771" y="903278"/>
                  </a:lnTo>
                  <a:lnTo>
                    <a:pt x="5056642" y="864892"/>
                  </a:lnTo>
                  <a:lnTo>
                    <a:pt x="5081047" y="827558"/>
                  </a:lnTo>
                  <a:lnTo>
                    <a:pt x="5106942" y="791320"/>
                  </a:lnTo>
                  <a:lnTo>
                    <a:pt x="5134284" y="756221"/>
                  </a:lnTo>
                  <a:lnTo>
                    <a:pt x="5163028" y="722306"/>
                  </a:lnTo>
                  <a:lnTo>
                    <a:pt x="5193130" y="689617"/>
                  </a:lnTo>
                  <a:lnTo>
                    <a:pt x="5224548" y="658200"/>
                  </a:lnTo>
                  <a:lnTo>
                    <a:pt x="5257236" y="628098"/>
                  </a:lnTo>
                  <a:lnTo>
                    <a:pt x="5291152" y="599354"/>
                  </a:lnTo>
                  <a:lnTo>
                    <a:pt x="5326251" y="572012"/>
                  </a:lnTo>
                  <a:lnTo>
                    <a:pt x="5362490" y="546117"/>
                  </a:lnTo>
                  <a:lnTo>
                    <a:pt x="5399824" y="521713"/>
                  </a:lnTo>
                  <a:lnTo>
                    <a:pt x="5438210" y="498842"/>
                  </a:lnTo>
                  <a:lnTo>
                    <a:pt x="5477604" y="477548"/>
                  </a:lnTo>
                  <a:lnTo>
                    <a:pt x="5517963" y="457877"/>
                  </a:lnTo>
                  <a:lnTo>
                    <a:pt x="5559242" y="439871"/>
                  </a:lnTo>
                  <a:lnTo>
                    <a:pt x="5601397" y="423574"/>
                  </a:lnTo>
                  <a:lnTo>
                    <a:pt x="5644385" y="409030"/>
                  </a:lnTo>
                  <a:lnTo>
                    <a:pt x="5688162" y="396284"/>
                  </a:lnTo>
                  <a:lnTo>
                    <a:pt x="5732684" y="385378"/>
                  </a:lnTo>
                  <a:lnTo>
                    <a:pt x="5777907" y="376356"/>
                  </a:lnTo>
                  <a:lnTo>
                    <a:pt x="5823788" y="369263"/>
                  </a:lnTo>
                  <a:lnTo>
                    <a:pt x="5870282" y="364143"/>
                  </a:lnTo>
                  <a:lnTo>
                    <a:pt x="5917346" y="361038"/>
                  </a:lnTo>
                  <a:lnTo>
                    <a:pt x="5964936" y="359994"/>
                  </a:lnTo>
                  <a:lnTo>
                    <a:pt x="7999945" y="359994"/>
                  </a:lnTo>
                  <a:lnTo>
                    <a:pt x="8047534" y="361038"/>
                  </a:lnTo>
                  <a:lnTo>
                    <a:pt x="8094597" y="364143"/>
                  </a:lnTo>
                  <a:lnTo>
                    <a:pt x="8141090" y="369263"/>
                  </a:lnTo>
                  <a:lnTo>
                    <a:pt x="8186970" y="376356"/>
                  </a:lnTo>
                  <a:lnTo>
                    <a:pt x="8232193" y="385378"/>
                  </a:lnTo>
                  <a:lnTo>
                    <a:pt x="8276714" y="396284"/>
                  </a:lnTo>
                  <a:lnTo>
                    <a:pt x="8320490" y="409030"/>
                  </a:lnTo>
                  <a:lnTo>
                    <a:pt x="8363477" y="423574"/>
                  </a:lnTo>
                  <a:lnTo>
                    <a:pt x="8405632" y="439871"/>
                  </a:lnTo>
                  <a:lnTo>
                    <a:pt x="8446910" y="457877"/>
                  </a:lnTo>
                  <a:lnTo>
                    <a:pt x="8487268" y="477548"/>
                  </a:lnTo>
                  <a:lnTo>
                    <a:pt x="8526662" y="498842"/>
                  </a:lnTo>
                  <a:lnTo>
                    <a:pt x="8565048" y="521713"/>
                  </a:lnTo>
                  <a:lnTo>
                    <a:pt x="8602381" y="546117"/>
                  </a:lnTo>
                  <a:lnTo>
                    <a:pt x="8638620" y="572012"/>
                  </a:lnTo>
                  <a:lnTo>
                    <a:pt x="8673718" y="599354"/>
                  </a:lnTo>
                  <a:lnTo>
                    <a:pt x="8707634" y="628098"/>
                  </a:lnTo>
                  <a:lnTo>
                    <a:pt x="8740322" y="658200"/>
                  </a:lnTo>
                  <a:lnTo>
                    <a:pt x="8771739" y="689617"/>
                  </a:lnTo>
                  <a:lnTo>
                    <a:pt x="8801842" y="722306"/>
                  </a:lnTo>
                  <a:lnTo>
                    <a:pt x="8830586" y="756221"/>
                  </a:lnTo>
                  <a:lnTo>
                    <a:pt x="8857927" y="791320"/>
                  </a:lnTo>
                  <a:lnTo>
                    <a:pt x="8883822" y="827558"/>
                  </a:lnTo>
                  <a:lnTo>
                    <a:pt x="8908227" y="864892"/>
                  </a:lnTo>
                  <a:lnTo>
                    <a:pt x="8931098" y="903278"/>
                  </a:lnTo>
                  <a:lnTo>
                    <a:pt x="8952391" y="942671"/>
                  </a:lnTo>
                  <a:lnTo>
                    <a:pt x="8972063" y="983029"/>
                  </a:lnTo>
                  <a:lnTo>
                    <a:pt x="8990069" y="1024307"/>
                  </a:lnTo>
                  <a:lnTo>
                    <a:pt x="9006366" y="1066462"/>
                  </a:lnTo>
                  <a:lnTo>
                    <a:pt x="9020909" y="1109450"/>
                  </a:lnTo>
                  <a:lnTo>
                    <a:pt x="9033656" y="1153226"/>
                  </a:lnTo>
                  <a:lnTo>
                    <a:pt x="9044562" y="1197747"/>
                  </a:lnTo>
                  <a:lnTo>
                    <a:pt x="9053583" y="1242969"/>
                  </a:lnTo>
                  <a:lnTo>
                    <a:pt x="9060676" y="1288849"/>
                  </a:lnTo>
                  <a:lnTo>
                    <a:pt x="9065797" y="1335342"/>
                  </a:lnTo>
                  <a:lnTo>
                    <a:pt x="9068901" y="1382405"/>
                  </a:lnTo>
                  <a:lnTo>
                    <a:pt x="9070941" y="1483678"/>
                  </a:lnTo>
                  <a:lnTo>
                    <a:pt x="9073903" y="1536867"/>
                  </a:lnTo>
                  <a:lnTo>
                    <a:pt x="9078796" y="1589526"/>
                  </a:lnTo>
                  <a:lnTo>
                    <a:pt x="9085585" y="1641621"/>
                  </a:lnTo>
                  <a:lnTo>
                    <a:pt x="9094234" y="1693116"/>
                  </a:lnTo>
                  <a:lnTo>
                    <a:pt x="9104709" y="1743976"/>
                  </a:lnTo>
                  <a:lnTo>
                    <a:pt x="9116972" y="1794167"/>
                  </a:lnTo>
                  <a:lnTo>
                    <a:pt x="9130990" y="1843653"/>
                  </a:lnTo>
                  <a:lnTo>
                    <a:pt x="9146726" y="1892400"/>
                  </a:lnTo>
                  <a:lnTo>
                    <a:pt x="9164145" y="1940372"/>
                  </a:lnTo>
                  <a:lnTo>
                    <a:pt x="9183212" y="1987536"/>
                  </a:lnTo>
                  <a:lnTo>
                    <a:pt x="9203891" y="2033855"/>
                  </a:lnTo>
                  <a:lnTo>
                    <a:pt x="9226146" y="2079295"/>
                  </a:lnTo>
                  <a:lnTo>
                    <a:pt x="9249943" y="2123821"/>
                  </a:lnTo>
                  <a:lnTo>
                    <a:pt x="9274296" y="2165831"/>
                  </a:lnTo>
                  <a:lnTo>
                    <a:pt x="9300018" y="2206928"/>
                  </a:lnTo>
                  <a:lnTo>
                    <a:pt x="9327076" y="2247080"/>
                  </a:lnTo>
                  <a:lnTo>
                    <a:pt x="9355440" y="2286256"/>
                  </a:lnTo>
                  <a:lnTo>
                    <a:pt x="9385077" y="2324424"/>
                  </a:lnTo>
                  <a:lnTo>
                    <a:pt x="9415957" y="2361553"/>
                  </a:lnTo>
                  <a:lnTo>
                    <a:pt x="9448048" y="2397611"/>
                  </a:lnTo>
                  <a:lnTo>
                    <a:pt x="9481319" y="2432566"/>
                  </a:lnTo>
                  <a:lnTo>
                    <a:pt x="9515738" y="2466388"/>
                  </a:lnTo>
                  <a:lnTo>
                    <a:pt x="9551274" y="2499045"/>
                  </a:lnTo>
                  <a:lnTo>
                    <a:pt x="9587895" y="2530505"/>
                  </a:lnTo>
                  <a:lnTo>
                    <a:pt x="9625571" y="2560737"/>
                  </a:lnTo>
                  <a:lnTo>
                    <a:pt x="9664269" y="2589710"/>
                  </a:lnTo>
                  <a:lnTo>
                    <a:pt x="9703959" y="2617392"/>
                  </a:lnTo>
                  <a:lnTo>
                    <a:pt x="9744609" y="2643751"/>
                  </a:lnTo>
                  <a:lnTo>
                    <a:pt x="9786187" y="2668757"/>
                  </a:lnTo>
                  <a:lnTo>
                    <a:pt x="9828662" y="2692377"/>
                  </a:lnTo>
                  <a:lnTo>
                    <a:pt x="9872003" y="2714580"/>
                  </a:lnTo>
                  <a:lnTo>
                    <a:pt x="9916178" y="2735336"/>
                  </a:lnTo>
                  <a:lnTo>
                    <a:pt x="9961156" y="2754611"/>
                  </a:lnTo>
                  <a:lnTo>
                    <a:pt x="10006906" y="2772376"/>
                  </a:lnTo>
                  <a:lnTo>
                    <a:pt x="10053396" y="2788597"/>
                  </a:lnTo>
                  <a:lnTo>
                    <a:pt x="10100594" y="2803245"/>
                  </a:lnTo>
                  <a:lnTo>
                    <a:pt x="10148470" y="2816288"/>
                  </a:lnTo>
                  <a:lnTo>
                    <a:pt x="10196992" y="2827693"/>
                  </a:lnTo>
                  <a:lnTo>
                    <a:pt x="10246128" y="2837430"/>
                  </a:lnTo>
                  <a:lnTo>
                    <a:pt x="10295847" y="2845467"/>
                  </a:lnTo>
                  <a:lnTo>
                    <a:pt x="10346118" y="2851773"/>
                  </a:lnTo>
                  <a:lnTo>
                    <a:pt x="10396910" y="2856316"/>
                  </a:lnTo>
                  <a:lnTo>
                    <a:pt x="10448190" y="2859065"/>
                  </a:lnTo>
                  <a:lnTo>
                    <a:pt x="10499928" y="2859989"/>
                  </a:lnTo>
                  <a:lnTo>
                    <a:pt x="12534938" y="2859989"/>
                  </a:lnTo>
                  <a:lnTo>
                    <a:pt x="12582948" y="2859194"/>
                  </a:lnTo>
                  <a:lnTo>
                    <a:pt x="12630568" y="2856826"/>
                  </a:lnTo>
                  <a:lnTo>
                    <a:pt x="12677771" y="2852911"/>
                  </a:lnTo>
                  <a:lnTo>
                    <a:pt x="12724532" y="2847473"/>
                  </a:lnTo>
                  <a:lnTo>
                    <a:pt x="12770827" y="2840537"/>
                  </a:lnTo>
                  <a:lnTo>
                    <a:pt x="12816630" y="2832129"/>
                  </a:lnTo>
                  <a:lnTo>
                    <a:pt x="12861916" y="2822273"/>
                  </a:lnTo>
                  <a:lnTo>
                    <a:pt x="12906660" y="2810995"/>
                  </a:lnTo>
                  <a:lnTo>
                    <a:pt x="12950837" y="2798320"/>
                  </a:lnTo>
                  <a:lnTo>
                    <a:pt x="12994422" y="2784273"/>
                  </a:lnTo>
                  <a:lnTo>
                    <a:pt x="13037390" y="2768879"/>
                  </a:lnTo>
                  <a:lnTo>
                    <a:pt x="13079715" y="2752163"/>
                  </a:lnTo>
                  <a:lnTo>
                    <a:pt x="13121374" y="2734150"/>
                  </a:lnTo>
                  <a:lnTo>
                    <a:pt x="13162339" y="2714866"/>
                  </a:lnTo>
                  <a:lnTo>
                    <a:pt x="13202587" y="2694334"/>
                  </a:lnTo>
                  <a:lnTo>
                    <a:pt x="13242093" y="2672582"/>
                  </a:lnTo>
                  <a:lnTo>
                    <a:pt x="13280830" y="2649633"/>
                  </a:lnTo>
                  <a:lnTo>
                    <a:pt x="13318775" y="2625513"/>
                  </a:lnTo>
                  <a:lnTo>
                    <a:pt x="13355901" y="2600246"/>
                  </a:lnTo>
                  <a:lnTo>
                    <a:pt x="13392185" y="2573859"/>
                  </a:lnTo>
                  <a:lnTo>
                    <a:pt x="13427601" y="2546375"/>
                  </a:lnTo>
                  <a:lnTo>
                    <a:pt x="13462123" y="2517821"/>
                  </a:lnTo>
                  <a:lnTo>
                    <a:pt x="13495727" y="2488221"/>
                  </a:lnTo>
                  <a:lnTo>
                    <a:pt x="13528387" y="2457600"/>
                  </a:lnTo>
                  <a:lnTo>
                    <a:pt x="13560079" y="2425983"/>
                  </a:lnTo>
                  <a:lnTo>
                    <a:pt x="13590777" y="2393396"/>
                  </a:lnTo>
                  <a:lnTo>
                    <a:pt x="13620457" y="2359864"/>
                  </a:lnTo>
                  <a:lnTo>
                    <a:pt x="13649093" y="2325411"/>
                  </a:lnTo>
                  <a:lnTo>
                    <a:pt x="13676660" y="2290063"/>
                  </a:lnTo>
                  <a:lnTo>
                    <a:pt x="13703133" y="2253845"/>
                  </a:lnTo>
                  <a:lnTo>
                    <a:pt x="13728486" y="2216782"/>
                  </a:lnTo>
                  <a:lnTo>
                    <a:pt x="13752696" y="2178899"/>
                  </a:lnTo>
                  <a:lnTo>
                    <a:pt x="13775736" y="2140221"/>
                  </a:lnTo>
                  <a:lnTo>
                    <a:pt x="13797582" y="2100774"/>
                  </a:lnTo>
                  <a:lnTo>
                    <a:pt x="13818209" y="2060582"/>
                  </a:lnTo>
                  <a:lnTo>
                    <a:pt x="13837590" y="2019670"/>
                  </a:lnTo>
                  <a:lnTo>
                    <a:pt x="13855703" y="1978065"/>
                  </a:lnTo>
                  <a:lnTo>
                    <a:pt x="13872520" y="1935789"/>
                  </a:lnTo>
                  <a:lnTo>
                    <a:pt x="13888018" y="1892870"/>
                  </a:lnTo>
                  <a:lnTo>
                    <a:pt x="13902170" y="1849331"/>
                  </a:lnTo>
                  <a:lnTo>
                    <a:pt x="13914953" y="1805199"/>
                  </a:lnTo>
                  <a:lnTo>
                    <a:pt x="13926340" y="1760497"/>
                  </a:lnTo>
                  <a:lnTo>
                    <a:pt x="13936308" y="1715252"/>
                  </a:lnTo>
                  <a:lnTo>
                    <a:pt x="13944830" y="1669488"/>
                  </a:lnTo>
                  <a:lnTo>
                    <a:pt x="13951881" y="1623230"/>
                  </a:lnTo>
                  <a:lnTo>
                    <a:pt x="13957437" y="1576504"/>
                  </a:lnTo>
                  <a:lnTo>
                    <a:pt x="13961473" y="1529335"/>
                  </a:lnTo>
                  <a:lnTo>
                    <a:pt x="13963962" y="1481747"/>
                  </a:lnTo>
                  <a:lnTo>
                    <a:pt x="13964881" y="1433766"/>
                  </a:lnTo>
                  <a:lnTo>
                    <a:pt x="13604849" y="1433766"/>
                  </a:lnTo>
                  <a:lnTo>
                    <a:pt x="13603581" y="1482525"/>
                  </a:lnTo>
                  <a:lnTo>
                    <a:pt x="13600152" y="1530726"/>
                  </a:lnTo>
                  <a:lnTo>
                    <a:pt x="13594609" y="1578322"/>
                  </a:lnTo>
                  <a:lnTo>
                    <a:pt x="13586998" y="1625265"/>
                  </a:lnTo>
                  <a:lnTo>
                    <a:pt x="13577369" y="1671509"/>
                  </a:lnTo>
                  <a:lnTo>
                    <a:pt x="13565766" y="1717005"/>
                  </a:lnTo>
                  <a:lnTo>
                    <a:pt x="13552239" y="1761707"/>
                  </a:lnTo>
                  <a:lnTo>
                    <a:pt x="13536834" y="1805568"/>
                  </a:lnTo>
                  <a:lnTo>
                    <a:pt x="13519598" y="1848540"/>
                  </a:lnTo>
                  <a:lnTo>
                    <a:pt x="13500579" y="1890576"/>
                  </a:lnTo>
                  <a:lnTo>
                    <a:pt x="13479824" y="1931628"/>
                  </a:lnTo>
                  <a:lnTo>
                    <a:pt x="13457380" y="1971650"/>
                  </a:lnTo>
                  <a:lnTo>
                    <a:pt x="13433294" y="2010593"/>
                  </a:lnTo>
                  <a:lnTo>
                    <a:pt x="13407615" y="2048411"/>
                  </a:lnTo>
                  <a:lnTo>
                    <a:pt x="13380388" y="2085057"/>
                  </a:lnTo>
                  <a:lnTo>
                    <a:pt x="13351661" y="2120483"/>
                  </a:lnTo>
                  <a:lnTo>
                    <a:pt x="13321482" y="2154641"/>
                  </a:lnTo>
                  <a:lnTo>
                    <a:pt x="13289897" y="2187486"/>
                  </a:lnTo>
                  <a:lnTo>
                    <a:pt x="13256954" y="2218968"/>
                  </a:lnTo>
                  <a:lnTo>
                    <a:pt x="13222701" y="2249042"/>
                  </a:lnTo>
                  <a:lnTo>
                    <a:pt x="13187184" y="2277659"/>
                  </a:lnTo>
                  <a:lnTo>
                    <a:pt x="13150451" y="2304772"/>
                  </a:lnTo>
                  <a:lnTo>
                    <a:pt x="13112548" y="2330335"/>
                  </a:lnTo>
                  <a:lnTo>
                    <a:pt x="13073524" y="2354300"/>
                  </a:lnTo>
                  <a:lnTo>
                    <a:pt x="13033426" y="2376619"/>
                  </a:lnTo>
                  <a:lnTo>
                    <a:pt x="12992300" y="2397245"/>
                  </a:lnTo>
                  <a:lnTo>
                    <a:pt x="12950194" y="2416132"/>
                  </a:lnTo>
                  <a:lnTo>
                    <a:pt x="12907155" y="2433231"/>
                  </a:lnTo>
                  <a:lnTo>
                    <a:pt x="12863231" y="2448495"/>
                  </a:lnTo>
                  <a:lnTo>
                    <a:pt x="12818469" y="2461878"/>
                  </a:lnTo>
                  <a:lnTo>
                    <a:pt x="12772916" y="2473332"/>
                  </a:lnTo>
                  <a:lnTo>
                    <a:pt x="12726618" y="2482809"/>
                  </a:lnTo>
                  <a:lnTo>
                    <a:pt x="12679625" y="2490262"/>
                  </a:lnTo>
                  <a:lnTo>
                    <a:pt x="12631982" y="2495645"/>
                  </a:lnTo>
                  <a:lnTo>
                    <a:pt x="12583737" y="2498909"/>
                  </a:lnTo>
                  <a:lnTo>
                    <a:pt x="12534938" y="2500007"/>
                  </a:lnTo>
                  <a:lnTo>
                    <a:pt x="10499928" y="2500007"/>
                  </a:lnTo>
                  <a:lnTo>
                    <a:pt x="10452339" y="2498963"/>
                  </a:lnTo>
                  <a:lnTo>
                    <a:pt x="10405276" y="2495858"/>
                  </a:lnTo>
                  <a:lnTo>
                    <a:pt x="10358783" y="2490737"/>
                  </a:lnTo>
                  <a:lnTo>
                    <a:pt x="10312903" y="2483645"/>
                  </a:lnTo>
                  <a:lnTo>
                    <a:pt x="10267681" y="2474623"/>
                  </a:lnTo>
                  <a:lnTo>
                    <a:pt x="10223159" y="2463717"/>
                  </a:lnTo>
                  <a:lnTo>
                    <a:pt x="10179383" y="2450971"/>
                  </a:lnTo>
                  <a:lnTo>
                    <a:pt x="10136396" y="2436427"/>
                  </a:lnTo>
                  <a:lnTo>
                    <a:pt x="10094241" y="2420130"/>
                  </a:lnTo>
                  <a:lnTo>
                    <a:pt x="10052963" y="2402124"/>
                  </a:lnTo>
                  <a:lnTo>
                    <a:pt x="10012605" y="2382452"/>
                  </a:lnTo>
                  <a:lnTo>
                    <a:pt x="9973211" y="2361159"/>
                  </a:lnTo>
                  <a:lnTo>
                    <a:pt x="9934826" y="2338288"/>
                  </a:lnTo>
                  <a:lnTo>
                    <a:pt x="9897492" y="2313883"/>
                  </a:lnTo>
                  <a:lnTo>
                    <a:pt x="9861253" y="2287988"/>
                  </a:lnTo>
                  <a:lnTo>
                    <a:pt x="9826155" y="2260646"/>
                  </a:lnTo>
                  <a:lnTo>
                    <a:pt x="9792239" y="2231902"/>
                  </a:lnTo>
                  <a:lnTo>
                    <a:pt x="9759551" y="2201799"/>
                  </a:lnTo>
                  <a:lnTo>
                    <a:pt x="9728134" y="2170382"/>
                  </a:lnTo>
                  <a:lnTo>
                    <a:pt x="9698031" y="2137693"/>
                  </a:lnTo>
                  <a:lnTo>
                    <a:pt x="9669287" y="2103777"/>
                  </a:lnTo>
                  <a:lnTo>
                    <a:pt x="9641946" y="2068678"/>
                  </a:lnTo>
                  <a:lnTo>
                    <a:pt x="9616051" y="2032440"/>
                  </a:lnTo>
                  <a:lnTo>
                    <a:pt x="9591646" y="1995105"/>
                  </a:lnTo>
                  <a:lnTo>
                    <a:pt x="9568775" y="1956719"/>
                  </a:lnTo>
                  <a:lnTo>
                    <a:pt x="9547482" y="1917325"/>
                  </a:lnTo>
                  <a:lnTo>
                    <a:pt x="9527810" y="1876967"/>
                  </a:lnTo>
                  <a:lnTo>
                    <a:pt x="9509804" y="1835688"/>
                  </a:lnTo>
                  <a:lnTo>
                    <a:pt x="9493508" y="1793533"/>
                  </a:lnTo>
                  <a:lnTo>
                    <a:pt x="9478964" y="1750545"/>
                  </a:lnTo>
                  <a:lnTo>
                    <a:pt x="9466217" y="1706768"/>
                  </a:lnTo>
                  <a:lnTo>
                    <a:pt x="9455311" y="1662246"/>
                  </a:lnTo>
                  <a:lnTo>
                    <a:pt x="9446290" y="1617023"/>
                  </a:lnTo>
                  <a:lnTo>
                    <a:pt x="9439197" y="1571142"/>
                  </a:lnTo>
                  <a:lnTo>
                    <a:pt x="9434076" y="1524648"/>
                  </a:lnTo>
                  <a:lnTo>
                    <a:pt x="9430972" y="1477584"/>
                  </a:lnTo>
                  <a:lnTo>
                    <a:pt x="9428932" y="1376310"/>
                  </a:lnTo>
                  <a:lnTo>
                    <a:pt x="9425970" y="1323121"/>
                  </a:lnTo>
                  <a:lnTo>
                    <a:pt x="9421077" y="1270462"/>
                  </a:lnTo>
                  <a:lnTo>
                    <a:pt x="9414288" y="1218367"/>
                  </a:lnTo>
                  <a:lnTo>
                    <a:pt x="9405639" y="1166872"/>
                  </a:lnTo>
                  <a:lnTo>
                    <a:pt x="9395165" y="1116011"/>
                  </a:lnTo>
                  <a:lnTo>
                    <a:pt x="9382902" y="1065820"/>
                  </a:lnTo>
                  <a:lnTo>
                    <a:pt x="9368886" y="1016333"/>
                  </a:lnTo>
                  <a:lnTo>
                    <a:pt x="9353150" y="967585"/>
                  </a:lnTo>
                  <a:lnTo>
                    <a:pt x="9335733" y="919611"/>
                  </a:lnTo>
                  <a:lnTo>
                    <a:pt x="9316667" y="872446"/>
                  </a:lnTo>
                  <a:lnTo>
                    <a:pt x="9295990" y="826126"/>
                  </a:lnTo>
                  <a:lnTo>
                    <a:pt x="9273737" y="780683"/>
                  </a:lnTo>
                  <a:lnTo>
                    <a:pt x="9249943" y="736155"/>
                  </a:lnTo>
                  <a:lnTo>
                    <a:pt x="9225588" y="694146"/>
                  </a:lnTo>
                  <a:lnTo>
                    <a:pt x="9199866" y="653049"/>
                  </a:lnTo>
                  <a:lnTo>
                    <a:pt x="9172806" y="612898"/>
                  </a:lnTo>
                  <a:lnTo>
                    <a:pt x="9144442" y="573724"/>
                  </a:lnTo>
                  <a:lnTo>
                    <a:pt x="9114804" y="535557"/>
                  </a:lnTo>
                  <a:lnTo>
                    <a:pt x="9083923" y="498429"/>
                  </a:lnTo>
                  <a:lnTo>
                    <a:pt x="9051831" y="462372"/>
                  </a:lnTo>
                  <a:lnTo>
                    <a:pt x="9018560" y="427417"/>
                  </a:lnTo>
                  <a:lnTo>
                    <a:pt x="8984140" y="393595"/>
                  </a:lnTo>
                  <a:lnTo>
                    <a:pt x="8948603" y="360939"/>
                  </a:lnTo>
                  <a:lnTo>
                    <a:pt x="8911981" y="329480"/>
                  </a:lnTo>
                  <a:lnTo>
                    <a:pt x="8874305" y="299248"/>
                  </a:lnTo>
                  <a:lnTo>
                    <a:pt x="8835606" y="270276"/>
                  </a:lnTo>
                  <a:lnTo>
                    <a:pt x="8795916" y="242594"/>
                  </a:lnTo>
                  <a:lnTo>
                    <a:pt x="8755266" y="216235"/>
                  </a:lnTo>
                  <a:lnTo>
                    <a:pt x="8713688" y="191230"/>
                  </a:lnTo>
                  <a:lnTo>
                    <a:pt x="8671212" y="167610"/>
                  </a:lnTo>
                  <a:lnTo>
                    <a:pt x="8627871" y="145407"/>
                  </a:lnTo>
                  <a:lnTo>
                    <a:pt x="8583696" y="124652"/>
                  </a:lnTo>
                  <a:lnTo>
                    <a:pt x="8538718" y="105376"/>
                  </a:lnTo>
                  <a:lnTo>
                    <a:pt x="8492968" y="87612"/>
                  </a:lnTo>
                  <a:lnTo>
                    <a:pt x="8446478" y="71390"/>
                  </a:lnTo>
                  <a:lnTo>
                    <a:pt x="8399279" y="56743"/>
                  </a:lnTo>
                  <a:lnTo>
                    <a:pt x="8351403" y="43700"/>
                  </a:lnTo>
                  <a:lnTo>
                    <a:pt x="8302882" y="32295"/>
                  </a:lnTo>
                  <a:lnTo>
                    <a:pt x="8253745" y="22558"/>
                  </a:lnTo>
                  <a:lnTo>
                    <a:pt x="8204026" y="14521"/>
                  </a:lnTo>
                  <a:lnTo>
                    <a:pt x="8153755" y="8215"/>
                  </a:lnTo>
                  <a:lnTo>
                    <a:pt x="8102964" y="3672"/>
                  </a:lnTo>
                  <a:lnTo>
                    <a:pt x="8051683" y="923"/>
                  </a:lnTo>
                  <a:lnTo>
                    <a:pt x="7999945" y="0"/>
                  </a:lnTo>
                  <a:close/>
                </a:path>
              </a:pathLst>
            </a:custGeom>
            <a:solidFill>
              <a:srgbClr val="045777">
                <a:alpha val="66000"/>
              </a:srgbClr>
            </a:solidFill>
          </p:spPr>
          <p:txBody>
            <a:bodyPr wrap="square" lIns="0" tIns="0" rIns="0" bIns="0" rtlCol="0"/>
            <a:lstStyle/>
            <a:p>
              <a:endParaRPr/>
            </a:p>
          </p:txBody>
        </p:sp>
      </p:grpSp>
      <p:pic>
        <p:nvPicPr>
          <p:cNvPr id="16" name="object 16"/>
          <p:cNvPicPr/>
          <p:nvPr/>
        </p:nvPicPr>
        <p:blipFill>
          <a:blip r:embed="rId4" cstate="print"/>
          <a:stretch>
            <a:fillRect/>
          </a:stretch>
        </p:blipFill>
        <p:spPr>
          <a:xfrm>
            <a:off x="10155993" y="2733178"/>
            <a:ext cx="2765996" cy="3002546"/>
          </a:xfrm>
          <a:prstGeom prst="rect">
            <a:avLst/>
          </a:prstGeom>
        </p:spPr>
      </p:pic>
      <p:sp>
        <p:nvSpPr>
          <p:cNvPr id="17" name="object 17"/>
          <p:cNvSpPr txBox="1"/>
          <p:nvPr/>
        </p:nvSpPr>
        <p:spPr>
          <a:xfrm>
            <a:off x="10720970" y="4330740"/>
            <a:ext cx="1636395" cy="1110615"/>
          </a:xfrm>
          <a:prstGeom prst="rect">
            <a:avLst/>
          </a:prstGeom>
        </p:spPr>
        <p:txBody>
          <a:bodyPr vert="horz" wrap="square" lIns="0" tIns="12065" rIns="0" bIns="0" rtlCol="0">
            <a:spAutoFit/>
          </a:bodyPr>
          <a:lstStyle/>
          <a:p>
            <a:pPr marL="12700" marR="5080" algn="ctr">
              <a:lnSpc>
                <a:spcPct val="101800"/>
              </a:lnSpc>
              <a:spcBef>
                <a:spcPts val="95"/>
              </a:spcBef>
            </a:pPr>
            <a:r>
              <a:rPr sz="1650" spc="-10" dirty="0">
                <a:solidFill>
                  <a:srgbClr val="231F20"/>
                </a:solidFill>
                <a:latin typeface="Lucida Sans"/>
                <a:cs typeface="Lucida Sans"/>
              </a:rPr>
              <a:t>UNAFFORDABLE </a:t>
            </a:r>
            <a:r>
              <a:rPr sz="1650" spc="-60" dirty="0">
                <a:solidFill>
                  <a:srgbClr val="231F20"/>
                </a:solidFill>
                <a:latin typeface="Lucida Sans"/>
                <a:cs typeface="Lucida Sans"/>
              </a:rPr>
              <a:t>HEALTHY</a:t>
            </a:r>
            <a:r>
              <a:rPr sz="1650" spc="-25" dirty="0">
                <a:solidFill>
                  <a:srgbClr val="231F20"/>
                </a:solidFill>
                <a:latin typeface="Lucida Sans"/>
                <a:cs typeface="Lucida Sans"/>
              </a:rPr>
              <a:t> </a:t>
            </a:r>
            <a:r>
              <a:rPr sz="1650" spc="-10" dirty="0">
                <a:solidFill>
                  <a:srgbClr val="231F20"/>
                </a:solidFill>
                <a:latin typeface="Lucida Sans"/>
                <a:cs typeface="Lucida Sans"/>
              </a:rPr>
              <a:t>DIETS:</a:t>
            </a:r>
            <a:endParaRPr sz="1650">
              <a:latin typeface="Lucida Sans"/>
              <a:cs typeface="Lucida Sans"/>
            </a:endParaRPr>
          </a:p>
          <a:p>
            <a:pPr marL="106680">
              <a:lnSpc>
                <a:spcPts val="2440"/>
              </a:lnSpc>
              <a:spcBef>
                <a:spcPts val="114"/>
              </a:spcBef>
            </a:pPr>
            <a:r>
              <a:rPr sz="2050" spc="-80" dirty="0">
                <a:solidFill>
                  <a:srgbClr val="231F20"/>
                </a:solidFill>
                <a:latin typeface="Lucida Sans"/>
                <a:cs typeface="Lucida Sans"/>
              </a:rPr>
              <a:t>2.8</a:t>
            </a:r>
            <a:r>
              <a:rPr sz="2050" spc="-65" dirty="0">
                <a:solidFill>
                  <a:srgbClr val="231F20"/>
                </a:solidFill>
                <a:latin typeface="Lucida Sans"/>
                <a:cs typeface="Lucida Sans"/>
              </a:rPr>
              <a:t> </a:t>
            </a:r>
            <a:r>
              <a:rPr sz="2050" spc="-10" dirty="0">
                <a:solidFill>
                  <a:srgbClr val="231F20"/>
                </a:solidFill>
                <a:latin typeface="Lucida Sans"/>
                <a:cs typeface="Lucida Sans"/>
              </a:rPr>
              <a:t>BILLION</a:t>
            </a:r>
            <a:endParaRPr sz="2050">
              <a:latin typeface="Lucida Sans"/>
              <a:cs typeface="Lucida Sans"/>
            </a:endParaRPr>
          </a:p>
          <a:p>
            <a:pPr algn="ctr">
              <a:lnSpc>
                <a:spcPts val="1960"/>
              </a:lnSpc>
            </a:pPr>
            <a:r>
              <a:rPr sz="1650" spc="-10" dirty="0">
                <a:solidFill>
                  <a:srgbClr val="231F20"/>
                </a:solidFill>
                <a:latin typeface="Lucida Sans"/>
                <a:cs typeface="Lucida Sans"/>
              </a:rPr>
              <a:t>PEOPLE</a:t>
            </a:r>
            <a:endParaRPr sz="1650">
              <a:latin typeface="Lucida Sans"/>
              <a:cs typeface="Lucida Sans"/>
            </a:endParaRPr>
          </a:p>
        </p:txBody>
      </p:sp>
      <p:pic>
        <p:nvPicPr>
          <p:cNvPr id="18" name="object 18"/>
          <p:cNvPicPr/>
          <p:nvPr/>
        </p:nvPicPr>
        <p:blipFill>
          <a:blip r:embed="rId5" cstate="print"/>
          <a:stretch>
            <a:fillRect/>
          </a:stretch>
        </p:blipFill>
        <p:spPr>
          <a:xfrm>
            <a:off x="10999156" y="3100985"/>
            <a:ext cx="1079773" cy="938410"/>
          </a:xfrm>
          <a:prstGeom prst="rect">
            <a:avLst/>
          </a:prstGeom>
        </p:spPr>
      </p:pic>
      <p:pic>
        <p:nvPicPr>
          <p:cNvPr id="19" name="object 19"/>
          <p:cNvPicPr/>
          <p:nvPr/>
        </p:nvPicPr>
        <p:blipFill>
          <a:blip r:embed="rId6" cstate="print"/>
          <a:stretch>
            <a:fillRect/>
          </a:stretch>
        </p:blipFill>
        <p:spPr>
          <a:xfrm>
            <a:off x="14033988" y="2733178"/>
            <a:ext cx="2765996" cy="3002546"/>
          </a:xfrm>
          <a:prstGeom prst="rect">
            <a:avLst/>
          </a:prstGeom>
        </p:spPr>
      </p:pic>
      <p:sp>
        <p:nvSpPr>
          <p:cNvPr id="20" name="object 20"/>
          <p:cNvSpPr txBox="1"/>
          <p:nvPr/>
        </p:nvSpPr>
        <p:spPr>
          <a:xfrm>
            <a:off x="14522037" y="4338243"/>
            <a:ext cx="1790064" cy="1088390"/>
          </a:xfrm>
          <a:prstGeom prst="rect">
            <a:avLst/>
          </a:prstGeom>
        </p:spPr>
        <p:txBody>
          <a:bodyPr vert="horz" wrap="square" lIns="0" tIns="16510" rIns="0" bIns="0" rtlCol="0">
            <a:spAutoFit/>
          </a:bodyPr>
          <a:lstStyle/>
          <a:p>
            <a:pPr algn="ctr">
              <a:lnSpc>
                <a:spcPts val="2190"/>
              </a:lnSpc>
              <a:spcBef>
                <a:spcPts val="130"/>
              </a:spcBef>
            </a:pPr>
            <a:r>
              <a:rPr sz="2050" spc="-10" dirty="0">
                <a:solidFill>
                  <a:srgbClr val="231F20"/>
                </a:solidFill>
                <a:latin typeface="Lucida Sans"/>
                <a:cs typeface="Lucida Sans"/>
              </a:rPr>
              <a:t>281.6</a:t>
            </a:r>
            <a:endParaRPr sz="2050">
              <a:latin typeface="Lucida Sans"/>
              <a:cs typeface="Lucida Sans"/>
            </a:endParaRPr>
          </a:p>
          <a:p>
            <a:pPr marL="12700" marR="5080" indent="-71120" algn="ctr">
              <a:lnSpc>
                <a:spcPts val="2020"/>
              </a:lnSpc>
              <a:spcBef>
                <a:spcPts val="160"/>
              </a:spcBef>
            </a:pPr>
            <a:r>
              <a:rPr sz="2050" spc="-10" dirty="0">
                <a:solidFill>
                  <a:srgbClr val="231F20"/>
                </a:solidFill>
                <a:latin typeface="Lucida Sans"/>
                <a:cs typeface="Lucida Sans"/>
              </a:rPr>
              <a:t>MILLION</a:t>
            </a:r>
            <a:r>
              <a:rPr sz="2050" spc="509" dirty="0">
                <a:solidFill>
                  <a:srgbClr val="231F20"/>
                </a:solidFill>
                <a:latin typeface="Lucida Sans"/>
                <a:cs typeface="Lucida Sans"/>
              </a:rPr>
              <a:t> </a:t>
            </a:r>
            <a:r>
              <a:rPr sz="1650" dirty="0">
                <a:solidFill>
                  <a:srgbClr val="231F20"/>
                </a:solidFill>
                <a:latin typeface="Lucida Sans"/>
                <a:cs typeface="Lucida Sans"/>
              </a:rPr>
              <a:t>PEOPLE</a:t>
            </a:r>
            <a:r>
              <a:rPr sz="1650" spc="5" dirty="0">
                <a:solidFill>
                  <a:srgbClr val="231F20"/>
                </a:solidFill>
                <a:latin typeface="Lucida Sans"/>
                <a:cs typeface="Lucida Sans"/>
              </a:rPr>
              <a:t> </a:t>
            </a:r>
            <a:r>
              <a:rPr sz="1650" dirty="0">
                <a:solidFill>
                  <a:srgbClr val="231F20"/>
                </a:solidFill>
                <a:latin typeface="Lucida Sans"/>
                <a:cs typeface="Lucida Sans"/>
              </a:rPr>
              <a:t>IN</a:t>
            </a:r>
            <a:r>
              <a:rPr sz="1650" spc="10" dirty="0">
                <a:solidFill>
                  <a:srgbClr val="231F20"/>
                </a:solidFill>
                <a:latin typeface="Lucida Sans"/>
                <a:cs typeface="Lucida Sans"/>
              </a:rPr>
              <a:t> </a:t>
            </a:r>
            <a:r>
              <a:rPr sz="1650" spc="-10" dirty="0">
                <a:solidFill>
                  <a:srgbClr val="231F20"/>
                </a:solidFill>
                <a:latin typeface="Lucida Sans"/>
                <a:cs typeface="Lucida Sans"/>
              </a:rPr>
              <a:t>ACUTE </a:t>
            </a:r>
            <a:r>
              <a:rPr sz="1650" spc="-70" dirty="0">
                <a:solidFill>
                  <a:srgbClr val="231F20"/>
                </a:solidFill>
                <a:latin typeface="Lucida Sans"/>
                <a:cs typeface="Lucida Sans"/>
              </a:rPr>
              <a:t>FOOD</a:t>
            </a:r>
            <a:r>
              <a:rPr sz="1650" spc="-60" dirty="0">
                <a:solidFill>
                  <a:srgbClr val="231F20"/>
                </a:solidFill>
                <a:latin typeface="Lucida Sans"/>
                <a:cs typeface="Lucida Sans"/>
              </a:rPr>
              <a:t> </a:t>
            </a:r>
            <a:r>
              <a:rPr sz="1650" spc="-45" dirty="0">
                <a:solidFill>
                  <a:srgbClr val="231F20"/>
                </a:solidFill>
                <a:latin typeface="Lucida Sans"/>
                <a:cs typeface="Lucida Sans"/>
              </a:rPr>
              <a:t>INSECURITY</a:t>
            </a:r>
            <a:endParaRPr sz="1650">
              <a:latin typeface="Lucida Sans"/>
              <a:cs typeface="Lucida Sans"/>
            </a:endParaRPr>
          </a:p>
        </p:txBody>
      </p:sp>
      <p:grpSp>
        <p:nvGrpSpPr>
          <p:cNvPr id="21" name="object 21"/>
          <p:cNvGrpSpPr/>
          <p:nvPr/>
        </p:nvGrpSpPr>
        <p:grpSpPr>
          <a:xfrm>
            <a:off x="14910744" y="3030166"/>
            <a:ext cx="1012825" cy="1080135"/>
            <a:chOff x="14910744" y="3030166"/>
            <a:chExt cx="1012825" cy="1080135"/>
          </a:xfrm>
        </p:grpSpPr>
        <p:sp>
          <p:nvSpPr>
            <p:cNvPr id="22" name="object 22"/>
            <p:cNvSpPr/>
            <p:nvPr/>
          </p:nvSpPr>
          <p:spPr>
            <a:xfrm>
              <a:off x="14989809" y="3262769"/>
              <a:ext cx="320675" cy="847725"/>
            </a:xfrm>
            <a:custGeom>
              <a:avLst/>
              <a:gdLst/>
              <a:ahLst/>
              <a:cxnLst/>
              <a:rect l="l" t="t" r="r" b="b"/>
              <a:pathLst>
                <a:path w="320675" h="847725">
                  <a:moveTo>
                    <a:pt x="320662" y="403440"/>
                  </a:moveTo>
                  <a:lnTo>
                    <a:pt x="320421" y="396722"/>
                  </a:lnTo>
                  <a:lnTo>
                    <a:pt x="317677" y="390588"/>
                  </a:lnTo>
                  <a:lnTo>
                    <a:pt x="312623" y="385800"/>
                  </a:lnTo>
                  <a:lnTo>
                    <a:pt x="270649" y="359638"/>
                  </a:lnTo>
                  <a:lnTo>
                    <a:pt x="265074" y="354050"/>
                  </a:lnTo>
                  <a:lnTo>
                    <a:pt x="261696" y="354050"/>
                  </a:lnTo>
                  <a:lnTo>
                    <a:pt x="234289" y="336956"/>
                  </a:lnTo>
                  <a:lnTo>
                    <a:pt x="207111" y="309397"/>
                  </a:lnTo>
                  <a:lnTo>
                    <a:pt x="195249" y="272567"/>
                  </a:lnTo>
                  <a:lnTo>
                    <a:pt x="180911" y="86055"/>
                  </a:lnTo>
                  <a:lnTo>
                    <a:pt x="179705" y="81838"/>
                  </a:lnTo>
                  <a:lnTo>
                    <a:pt x="197751" y="22542"/>
                  </a:lnTo>
                  <a:lnTo>
                    <a:pt x="198424" y="15608"/>
                  </a:lnTo>
                  <a:lnTo>
                    <a:pt x="196443" y="9182"/>
                  </a:lnTo>
                  <a:lnTo>
                    <a:pt x="192214" y="3975"/>
                  </a:lnTo>
                  <a:lnTo>
                    <a:pt x="186080" y="660"/>
                  </a:lnTo>
                  <a:lnTo>
                    <a:pt x="179146" y="0"/>
                  </a:lnTo>
                  <a:lnTo>
                    <a:pt x="172720" y="1968"/>
                  </a:lnTo>
                  <a:lnTo>
                    <a:pt x="167500" y="6210"/>
                  </a:lnTo>
                  <a:lnTo>
                    <a:pt x="164198" y="12331"/>
                  </a:lnTo>
                  <a:lnTo>
                    <a:pt x="39878" y="420941"/>
                  </a:lnTo>
                  <a:lnTo>
                    <a:pt x="0" y="775893"/>
                  </a:lnTo>
                  <a:lnTo>
                    <a:pt x="609" y="782840"/>
                  </a:lnTo>
                  <a:lnTo>
                    <a:pt x="3721" y="788797"/>
                  </a:lnTo>
                  <a:lnTo>
                    <a:pt x="8839" y="793153"/>
                  </a:lnTo>
                  <a:lnTo>
                    <a:pt x="15468" y="795274"/>
                  </a:lnTo>
                  <a:lnTo>
                    <a:pt x="17449" y="795388"/>
                  </a:lnTo>
                  <a:lnTo>
                    <a:pt x="26263" y="795388"/>
                  </a:lnTo>
                  <a:lnTo>
                    <a:pt x="33858" y="788758"/>
                  </a:lnTo>
                  <a:lnTo>
                    <a:pt x="74218" y="428574"/>
                  </a:lnTo>
                  <a:lnTo>
                    <a:pt x="152323" y="171856"/>
                  </a:lnTo>
                  <a:lnTo>
                    <a:pt x="160274" y="275247"/>
                  </a:lnTo>
                  <a:lnTo>
                    <a:pt x="177139" y="327571"/>
                  </a:lnTo>
                  <a:lnTo>
                    <a:pt x="215722" y="366712"/>
                  </a:lnTo>
                  <a:lnTo>
                    <a:pt x="237845" y="380517"/>
                  </a:lnTo>
                  <a:lnTo>
                    <a:pt x="237845" y="533222"/>
                  </a:lnTo>
                  <a:lnTo>
                    <a:pt x="229882" y="570738"/>
                  </a:lnTo>
                  <a:lnTo>
                    <a:pt x="207429" y="601814"/>
                  </a:lnTo>
                  <a:lnTo>
                    <a:pt x="148882" y="654824"/>
                  </a:lnTo>
                  <a:lnTo>
                    <a:pt x="146989" y="658152"/>
                  </a:lnTo>
                  <a:lnTo>
                    <a:pt x="112776" y="826058"/>
                  </a:lnTo>
                  <a:lnTo>
                    <a:pt x="112763" y="833018"/>
                  </a:lnTo>
                  <a:lnTo>
                    <a:pt x="115341" y="839241"/>
                  </a:lnTo>
                  <a:lnTo>
                    <a:pt x="120053" y="844029"/>
                  </a:lnTo>
                  <a:lnTo>
                    <a:pt x="126466" y="846747"/>
                  </a:lnTo>
                  <a:lnTo>
                    <a:pt x="129984" y="847102"/>
                  </a:lnTo>
                  <a:lnTo>
                    <a:pt x="138150" y="847102"/>
                  </a:lnTo>
                  <a:lnTo>
                    <a:pt x="145453" y="841375"/>
                  </a:lnTo>
                  <a:lnTo>
                    <a:pt x="179463" y="674446"/>
                  </a:lnTo>
                  <a:lnTo>
                    <a:pt x="230962" y="627811"/>
                  </a:lnTo>
                  <a:lnTo>
                    <a:pt x="248767" y="607910"/>
                  </a:lnTo>
                  <a:lnTo>
                    <a:pt x="261950" y="584962"/>
                  </a:lnTo>
                  <a:lnTo>
                    <a:pt x="270116" y="559790"/>
                  </a:lnTo>
                  <a:lnTo>
                    <a:pt x="272923" y="533222"/>
                  </a:lnTo>
                  <a:lnTo>
                    <a:pt x="272923" y="402386"/>
                  </a:lnTo>
                  <a:lnTo>
                    <a:pt x="296951" y="417360"/>
                  </a:lnTo>
                  <a:lnTo>
                    <a:pt x="300151" y="418223"/>
                  </a:lnTo>
                  <a:lnTo>
                    <a:pt x="303326" y="418223"/>
                  </a:lnTo>
                  <a:lnTo>
                    <a:pt x="309181" y="418223"/>
                  </a:lnTo>
                  <a:lnTo>
                    <a:pt x="314896" y="415290"/>
                  </a:lnTo>
                  <a:lnTo>
                    <a:pt x="318223" y="409956"/>
                  </a:lnTo>
                  <a:lnTo>
                    <a:pt x="320662" y="403440"/>
                  </a:lnTo>
                  <a:close/>
                </a:path>
              </a:pathLst>
            </a:custGeom>
            <a:solidFill>
              <a:srgbClr val="232051"/>
            </a:solidFill>
          </p:spPr>
          <p:txBody>
            <a:bodyPr wrap="square" lIns="0" tIns="0" rIns="0" bIns="0" rtlCol="0"/>
            <a:lstStyle/>
            <a:p>
              <a:endParaRPr/>
            </a:p>
          </p:txBody>
        </p:sp>
        <p:pic>
          <p:nvPicPr>
            <p:cNvPr id="23" name="object 23"/>
            <p:cNvPicPr/>
            <p:nvPr/>
          </p:nvPicPr>
          <p:blipFill>
            <a:blip r:embed="rId7" cstate="print"/>
            <a:stretch>
              <a:fillRect/>
            </a:stretch>
          </p:blipFill>
          <p:spPr>
            <a:xfrm>
              <a:off x="15227957" y="3457967"/>
              <a:ext cx="169940" cy="139964"/>
            </a:xfrm>
            <a:prstGeom prst="rect">
              <a:avLst/>
            </a:prstGeom>
          </p:spPr>
        </p:pic>
        <p:pic>
          <p:nvPicPr>
            <p:cNvPr id="24" name="object 24"/>
            <p:cNvPicPr/>
            <p:nvPr/>
          </p:nvPicPr>
          <p:blipFill>
            <a:blip r:embed="rId8" cstate="print"/>
            <a:stretch>
              <a:fillRect/>
            </a:stretch>
          </p:blipFill>
          <p:spPr>
            <a:xfrm>
              <a:off x="15442816" y="3457967"/>
              <a:ext cx="169941" cy="139964"/>
            </a:xfrm>
            <a:prstGeom prst="rect">
              <a:avLst/>
            </a:prstGeom>
          </p:spPr>
        </p:pic>
        <p:sp>
          <p:nvSpPr>
            <p:cNvPr id="25" name="object 25"/>
            <p:cNvSpPr/>
            <p:nvPr/>
          </p:nvSpPr>
          <p:spPr>
            <a:xfrm>
              <a:off x="15139974" y="3262769"/>
              <a:ext cx="704215" cy="847725"/>
            </a:xfrm>
            <a:custGeom>
              <a:avLst/>
              <a:gdLst/>
              <a:ahLst/>
              <a:cxnLst/>
              <a:rect l="l" t="t" r="r" b="b"/>
              <a:pathLst>
                <a:path w="704215" h="847725">
                  <a:moveTo>
                    <a:pt x="704176" y="775893"/>
                  </a:moveTo>
                  <a:lnTo>
                    <a:pt x="664514" y="421995"/>
                  </a:lnTo>
                  <a:lnTo>
                    <a:pt x="539978" y="12331"/>
                  </a:lnTo>
                  <a:lnTo>
                    <a:pt x="525030" y="0"/>
                  </a:lnTo>
                  <a:lnTo>
                    <a:pt x="518096" y="660"/>
                  </a:lnTo>
                  <a:lnTo>
                    <a:pt x="511962" y="3975"/>
                  </a:lnTo>
                  <a:lnTo>
                    <a:pt x="507720" y="9182"/>
                  </a:lnTo>
                  <a:lnTo>
                    <a:pt x="505752" y="15608"/>
                  </a:lnTo>
                  <a:lnTo>
                    <a:pt x="506425" y="22542"/>
                  </a:lnTo>
                  <a:lnTo>
                    <a:pt x="524459" y="81826"/>
                  </a:lnTo>
                  <a:lnTo>
                    <a:pt x="523265" y="86055"/>
                  </a:lnTo>
                  <a:lnTo>
                    <a:pt x="508927" y="272567"/>
                  </a:lnTo>
                  <a:lnTo>
                    <a:pt x="497052" y="309397"/>
                  </a:lnTo>
                  <a:lnTo>
                    <a:pt x="469887" y="336956"/>
                  </a:lnTo>
                  <a:lnTo>
                    <a:pt x="442468" y="354050"/>
                  </a:lnTo>
                  <a:lnTo>
                    <a:pt x="439089" y="354050"/>
                  </a:lnTo>
                  <a:lnTo>
                    <a:pt x="433476" y="359664"/>
                  </a:lnTo>
                  <a:lnTo>
                    <a:pt x="391553" y="385800"/>
                  </a:lnTo>
                  <a:lnTo>
                    <a:pt x="386486" y="390588"/>
                  </a:lnTo>
                  <a:lnTo>
                    <a:pt x="383743" y="396722"/>
                  </a:lnTo>
                  <a:lnTo>
                    <a:pt x="383501" y="403440"/>
                  </a:lnTo>
                  <a:lnTo>
                    <a:pt x="385953" y="409956"/>
                  </a:lnTo>
                  <a:lnTo>
                    <a:pt x="389280" y="415290"/>
                  </a:lnTo>
                  <a:lnTo>
                    <a:pt x="394995" y="418223"/>
                  </a:lnTo>
                  <a:lnTo>
                    <a:pt x="400850" y="418223"/>
                  </a:lnTo>
                  <a:lnTo>
                    <a:pt x="404012" y="418223"/>
                  </a:lnTo>
                  <a:lnTo>
                    <a:pt x="407225" y="417360"/>
                  </a:lnTo>
                  <a:lnTo>
                    <a:pt x="431241" y="402386"/>
                  </a:lnTo>
                  <a:lnTo>
                    <a:pt x="431241" y="533222"/>
                  </a:lnTo>
                  <a:lnTo>
                    <a:pt x="442226" y="584962"/>
                  </a:lnTo>
                  <a:lnTo>
                    <a:pt x="473202" y="627811"/>
                  </a:lnTo>
                  <a:lnTo>
                    <a:pt x="508088" y="659409"/>
                  </a:lnTo>
                  <a:lnTo>
                    <a:pt x="484733" y="667270"/>
                  </a:lnTo>
                  <a:lnTo>
                    <a:pt x="449592" y="677024"/>
                  </a:lnTo>
                  <a:lnTo>
                    <a:pt x="406412" y="686231"/>
                  </a:lnTo>
                  <a:lnTo>
                    <a:pt x="356006" y="693445"/>
                  </a:lnTo>
                  <a:lnTo>
                    <a:pt x="299173" y="697204"/>
                  </a:lnTo>
                  <a:lnTo>
                    <a:pt x="236740" y="696061"/>
                  </a:lnTo>
                  <a:lnTo>
                    <a:pt x="169519" y="688581"/>
                  </a:lnTo>
                  <a:lnTo>
                    <a:pt x="98310" y="673277"/>
                  </a:lnTo>
                  <a:lnTo>
                    <a:pt x="23939" y="648728"/>
                  </a:lnTo>
                  <a:lnTo>
                    <a:pt x="17081" y="647534"/>
                  </a:lnTo>
                  <a:lnTo>
                    <a:pt x="10515" y="648995"/>
                  </a:lnTo>
                  <a:lnTo>
                    <a:pt x="4978" y="652818"/>
                  </a:lnTo>
                  <a:lnTo>
                    <a:pt x="1206" y="658660"/>
                  </a:lnTo>
                  <a:lnTo>
                    <a:pt x="0" y="665518"/>
                  </a:lnTo>
                  <a:lnTo>
                    <a:pt x="1460" y="672084"/>
                  </a:lnTo>
                  <a:lnTo>
                    <a:pt x="70180" y="701725"/>
                  </a:lnTo>
                  <a:lnTo>
                    <a:pt x="127254" y="716305"/>
                  </a:lnTo>
                  <a:lnTo>
                    <a:pt x="181902" y="725843"/>
                  </a:lnTo>
                  <a:lnTo>
                    <a:pt x="233667" y="731037"/>
                  </a:lnTo>
                  <a:lnTo>
                    <a:pt x="282067" y="732599"/>
                  </a:lnTo>
                  <a:lnTo>
                    <a:pt x="311848" y="732015"/>
                  </a:lnTo>
                  <a:lnTo>
                    <a:pt x="365912" y="727862"/>
                  </a:lnTo>
                  <a:lnTo>
                    <a:pt x="455129" y="711987"/>
                  </a:lnTo>
                  <a:lnTo>
                    <a:pt x="504659" y="697877"/>
                  </a:lnTo>
                  <a:lnTo>
                    <a:pt x="527748" y="689457"/>
                  </a:lnTo>
                  <a:lnTo>
                    <a:pt x="558711" y="841375"/>
                  </a:lnTo>
                  <a:lnTo>
                    <a:pt x="566013" y="847102"/>
                  </a:lnTo>
                  <a:lnTo>
                    <a:pt x="574179" y="847102"/>
                  </a:lnTo>
                  <a:lnTo>
                    <a:pt x="577697" y="846747"/>
                  </a:lnTo>
                  <a:lnTo>
                    <a:pt x="584111" y="844029"/>
                  </a:lnTo>
                  <a:lnTo>
                    <a:pt x="588835" y="839241"/>
                  </a:lnTo>
                  <a:lnTo>
                    <a:pt x="591400" y="833018"/>
                  </a:lnTo>
                  <a:lnTo>
                    <a:pt x="591388" y="826058"/>
                  </a:lnTo>
                  <a:lnTo>
                    <a:pt x="558673" y="665518"/>
                  </a:lnTo>
                  <a:lnTo>
                    <a:pt x="558863" y="664248"/>
                  </a:lnTo>
                  <a:lnTo>
                    <a:pt x="557161" y="657491"/>
                  </a:lnTo>
                  <a:lnTo>
                    <a:pt x="555663" y="655510"/>
                  </a:lnTo>
                  <a:lnTo>
                    <a:pt x="555282" y="654824"/>
                  </a:lnTo>
                  <a:lnTo>
                    <a:pt x="554888" y="654481"/>
                  </a:lnTo>
                  <a:lnTo>
                    <a:pt x="552983" y="651929"/>
                  </a:lnTo>
                  <a:lnTo>
                    <a:pt x="550418" y="650443"/>
                  </a:lnTo>
                  <a:lnTo>
                    <a:pt x="496735" y="601814"/>
                  </a:lnTo>
                  <a:lnTo>
                    <a:pt x="474281" y="570738"/>
                  </a:lnTo>
                  <a:lnTo>
                    <a:pt x="466318" y="533222"/>
                  </a:lnTo>
                  <a:lnTo>
                    <a:pt x="466318" y="380517"/>
                  </a:lnTo>
                  <a:lnTo>
                    <a:pt x="488454" y="366712"/>
                  </a:lnTo>
                  <a:lnTo>
                    <a:pt x="510146" y="349313"/>
                  </a:lnTo>
                  <a:lnTo>
                    <a:pt x="527037" y="327571"/>
                  </a:lnTo>
                  <a:lnTo>
                    <a:pt x="538492" y="302539"/>
                  </a:lnTo>
                  <a:lnTo>
                    <a:pt x="543902" y="275247"/>
                  </a:lnTo>
                  <a:lnTo>
                    <a:pt x="551840" y="171856"/>
                  </a:lnTo>
                  <a:lnTo>
                    <a:pt x="629958" y="428574"/>
                  </a:lnTo>
                  <a:lnTo>
                    <a:pt x="670318" y="788758"/>
                  </a:lnTo>
                  <a:lnTo>
                    <a:pt x="677913" y="795388"/>
                  </a:lnTo>
                  <a:lnTo>
                    <a:pt x="686727" y="795388"/>
                  </a:lnTo>
                  <a:lnTo>
                    <a:pt x="688035" y="795350"/>
                  </a:lnTo>
                  <a:lnTo>
                    <a:pt x="695325" y="793153"/>
                  </a:lnTo>
                  <a:lnTo>
                    <a:pt x="700455" y="788797"/>
                  </a:lnTo>
                  <a:lnTo>
                    <a:pt x="703567" y="782840"/>
                  </a:lnTo>
                  <a:lnTo>
                    <a:pt x="704176" y="775893"/>
                  </a:lnTo>
                  <a:close/>
                </a:path>
              </a:pathLst>
            </a:custGeom>
            <a:solidFill>
              <a:srgbClr val="232051"/>
            </a:solidFill>
          </p:spPr>
          <p:txBody>
            <a:bodyPr wrap="square" lIns="0" tIns="0" rIns="0" bIns="0" rtlCol="0"/>
            <a:lstStyle/>
            <a:p>
              <a:endParaRPr/>
            </a:p>
          </p:txBody>
        </p:sp>
        <p:pic>
          <p:nvPicPr>
            <p:cNvPr id="26" name="object 26"/>
            <p:cNvPicPr/>
            <p:nvPr/>
          </p:nvPicPr>
          <p:blipFill>
            <a:blip r:embed="rId9" cstate="print"/>
            <a:stretch>
              <a:fillRect/>
            </a:stretch>
          </p:blipFill>
          <p:spPr>
            <a:xfrm>
              <a:off x="15440906" y="3681681"/>
              <a:ext cx="65217" cy="161221"/>
            </a:xfrm>
            <a:prstGeom prst="rect">
              <a:avLst/>
            </a:prstGeom>
          </p:spPr>
        </p:pic>
        <p:pic>
          <p:nvPicPr>
            <p:cNvPr id="27" name="object 27"/>
            <p:cNvPicPr/>
            <p:nvPr/>
          </p:nvPicPr>
          <p:blipFill>
            <a:blip r:embed="rId10" cstate="print"/>
            <a:stretch>
              <a:fillRect/>
            </a:stretch>
          </p:blipFill>
          <p:spPr>
            <a:xfrm>
              <a:off x="15332876" y="3681690"/>
              <a:ext cx="65209" cy="161212"/>
            </a:xfrm>
            <a:prstGeom prst="rect">
              <a:avLst/>
            </a:prstGeom>
          </p:spPr>
        </p:pic>
        <p:sp>
          <p:nvSpPr>
            <p:cNvPr id="28" name="object 28"/>
            <p:cNvSpPr/>
            <p:nvPr/>
          </p:nvSpPr>
          <p:spPr>
            <a:xfrm>
              <a:off x="15403046" y="3289440"/>
              <a:ext cx="35560" cy="152400"/>
            </a:xfrm>
            <a:custGeom>
              <a:avLst/>
              <a:gdLst/>
              <a:ahLst/>
              <a:cxnLst/>
              <a:rect l="l" t="t" r="r" b="b"/>
              <a:pathLst>
                <a:path w="35559" h="152400">
                  <a:moveTo>
                    <a:pt x="27228" y="0"/>
                  </a:moveTo>
                  <a:lnTo>
                    <a:pt x="7848" y="0"/>
                  </a:lnTo>
                  <a:lnTo>
                    <a:pt x="0" y="7848"/>
                  </a:lnTo>
                  <a:lnTo>
                    <a:pt x="0" y="144144"/>
                  </a:lnTo>
                  <a:lnTo>
                    <a:pt x="7848" y="151993"/>
                  </a:lnTo>
                  <a:lnTo>
                    <a:pt x="17538" y="151993"/>
                  </a:lnTo>
                  <a:lnTo>
                    <a:pt x="27228" y="151993"/>
                  </a:lnTo>
                  <a:lnTo>
                    <a:pt x="35077" y="144144"/>
                  </a:lnTo>
                  <a:lnTo>
                    <a:pt x="35077" y="7848"/>
                  </a:lnTo>
                  <a:lnTo>
                    <a:pt x="27228" y="0"/>
                  </a:lnTo>
                  <a:close/>
                </a:path>
              </a:pathLst>
            </a:custGeom>
            <a:solidFill>
              <a:srgbClr val="232051"/>
            </a:solidFill>
          </p:spPr>
          <p:txBody>
            <a:bodyPr wrap="square" lIns="0" tIns="0" rIns="0" bIns="0" rtlCol="0"/>
            <a:lstStyle/>
            <a:p>
              <a:endParaRPr/>
            </a:p>
          </p:txBody>
        </p:sp>
        <p:pic>
          <p:nvPicPr>
            <p:cNvPr id="29" name="object 29"/>
            <p:cNvPicPr/>
            <p:nvPr/>
          </p:nvPicPr>
          <p:blipFill>
            <a:blip r:embed="rId11" cstate="print"/>
            <a:stretch>
              <a:fillRect/>
            </a:stretch>
          </p:blipFill>
          <p:spPr>
            <a:xfrm>
              <a:off x="15205736" y="3168966"/>
              <a:ext cx="192102" cy="84152"/>
            </a:xfrm>
            <a:prstGeom prst="rect">
              <a:avLst/>
            </a:prstGeom>
          </p:spPr>
        </p:pic>
        <p:pic>
          <p:nvPicPr>
            <p:cNvPr id="30" name="object 30"/>
            <p:cNvPicPr/>
            <p:nvPr/>
          </p:nvPicPr>
          <p:blipFill>
            <a:blip r:embed="rId12" cstate="print"/>
            <a:stretch>
              <a:fillRect/>
            </a:stretch>
          </p:blipFill>
          <p:spPr>
            <a:xfrm>
              <a:off x="15444256" y="3168968"/>
              <a:ext cx="192102" cy="84150"/>
            </a:xfrm>
            <a:prstGeom prst="rect">
              <a:avLst/>
            </a:prstGeom>
          </p:spPr>
        </p:pic>
        <p:sp>
          <p:nvSpPr>
            <p:cNvPr id="31" name="object 31"/>
            <p:cNvSpPr/>
            <p:nvPr/>
          </p:nvSpPr>
          <p:spPr>
            <a:xfrm>
              <a:off x="14910739" y="3030168"/>
              <a:ext cx="1012825" cy="1028065"/>
            </a:xfrm>
            <a:custGeom>
              <a:avLst/>
              <a:gdLst/>
              <a:ahLst/>
              <a:cxnLst/>
              <a:rect l="l" t="t" r="r" b="b"/>
              <a:pathLst>
                <a:path w="1012825" h="1028064">
                  <a:moveTo>
                    <a:pt x="463943" y="14008"/>
                  </a:moveTo>
                  <a:lnTo>
                    <a:pt x="461454" y="7759"/>
                  </a:lnTo>
                  <a:lnTo>
                    <a:pt x="456806" y="2908"/>
                  </a:lnTo>
                  <a:lnTo>
                    <a:pt x="450430" y="101"/>
                  </a:lnTo>
                  <a:lnTo>
                    <a:pt x="443458" y="0"/>
                  </a:lnTo>
                  <a:lnTo>
                    <a:pt x="437210" y="2489"/>
                  </a:lnTo>
                  <a:lnTo>
                    <a:pt x="432358" y="7137"/>
                  </a:lnTo>
                  <a:lnTo>
                    <a:pt x="429564" y="13512"/>
                  </a:lnTo>
                  <a:lnTo>
                    <a:pt x="418604" y="63969"/>
                  </a:lnTo>
                  <a:lnTo>
                    <a:pt x="261912" y="87909"/>
                  </a:lnTo>
                  <a:lnTo>
                    <a:pt x="196088" y="121653"/>
                  </a:lnTo>
                  <a:lnTo>
                    <a:pt x="158508" y="184505"/>
                  </a:lnTo>
                  <a:lnTo>
                    <a:pt x="49123" y="599719"/>
                  </a:lnTo>
                  <a:lnTo>
                    <a:pt x="0" y="1008367"/>
                  </a:lnTo>
                  <a:lnTo>
                    <a:pt x="558" y="1015314"/>
                  </a:lnTo>
                  <a:lnTo>
                    <a:pt x="3619" y="1021295"/>
                  </a:lnTo>
                  <a:lnTo>
                    <a:pt x="8712" y="1025690"/>
                  </a:lnTo>
                  <a:lnTo>
                    <a:pt x="15328" y="1027861"/>
                  </a:lnTo>
                  <a:lnTo>
                    <a:pt x="17437" y="1027988"/>
                  </a:lnTo>
                  <a:lnTo>
                    <a:pt x="26187" y="1027988"/>
                  </a:lnTo>
                  <a:lnTo>
                    <a:pt x="33756" y="1021448"/>
                  </a:lnTo>
                  <a:lnTo>
                    <a:pt x="83350" y="607479"/>
                  </a:lnTo>
                  <a:lnTo>
                    <a:pt x="192417" y="193446"/>
                  </a:lnTo>
                  <a:lnTo>
                    <a:pt x="219951" y="147307"/>
                  </a:lnTo>
                  <a:lnTo>
                    <a:pt x="267614" y="122529"/>
                  </a:lnTo>
                  <a:lnTo>
                    <a:pt x="443014" y="95719"/>
                  </a:lnTo>
                  <a:lnTo>
                    <a:pt x="448779" y="90309"/>
                  </a:lnTo>
                  <a:lnTo>
                    <a:pt x="463842" y="20967"/>
                  </a:lnTo>
                  <a:lnTo>
                    <a:pt x="463943" y="14008"/>
                  </a:lnTo>
                  <a:close/>
                </a:path>
                <a:path w="1012825" h="1028064">
                  <a:moveTo>
                    <a:pt x="1012482" y="1008367"/>
                  </a:moveTo>
                  <a:lnTo>
                    <a:pt x="963815" y="602094"/>
                  </a:lnTo>
                  <a:lnTo>
                    <a:pt x="853973" y="184505"/>
                  </a:lnTo>
                  <a:lnTo>
                    <a:pt x="816381" y="121653"/>
                  </a:lnTo>
                  <a:lnTo>
                    <a:pt x="751319" y="88049"/>
                  </a:lnTo>
                  <a:lnTo>
                    <a:pt x="593674" y="63969"/>
                  </a:lnTo>
                  <a:lnTo>
                    <a:pt x="582701" y="13512"/>
                  </a:lnTo>
                  <a:lnTo>
                    <a:pt x="579907" y="7137"/>
                  </a:lnTo>
                  <a:lnTo>
                    <a:pt x="575043" y="2489"/>
                  </a:lnTo>
                  <a:lnTo>
                    <a:pt x="568807" y="0"/>
                  </a:lnTo>
                  <a:lnTo>
                    <a:pt x="561848" y="101"/>
                  </a:lnTo>
                  <a:lnTo>
                    <a:pt x="555472" y="2908"/>
                  </a:lnTo>
                  <a:lnTo>
                    <a:pt x="550811" y="7759"/>
                  </a:lnTo>
                  <a:lnTo>
                    <a:pt x="548322" y="14008"/>
                  </a:lnTo>
                  <a:lnTo>
                    <a:pt x="548424" y="20967"/>
                  </a:lnTo>
                  <a:lnTo>
                    <a:pt x="563499" y="90309"/>
                  </a:lnTo>
                  <a:lnTo>
                    <a:pt x="569264" y="95719"/>
                  </a:lnTo>
                  <a:lnTo>
                    <a:pt x="744867" y="122529"/>
                  </a:lnTo>
                  <a:lnTo>
                    <a:pt x="770585" y="131660"/>
                  </a:lnTo>
                  <a:lnTo>
                    <a:pt x="809434" y="168300"/>
                  </a:lnTo>
                  <a:lnTo>
                    <a:pt x="929132" y="607479"/>
                  </a:lnTo>
                  <a:lnTo>
                    <a:pt x="978725" y="1021448"/>
                  </a:lnTo>
                  <a:lnTo>
                    <a:pt x="986294" y="1027988"/>
                  </a:lnTo>
                  <a:lnTo>
                    <a:pt x="995045" y="1027988"/>
                  </a:lnTo>
                  <a:lnTo>
                    <a:pt x="996442" y="1027950"/>
                  </a:lnTo>
                  <a:lnTo>
                    <a:pt x="1003757" y="1025690"/>
                  </a:lnTo>
                  <a:lnTo>
                    <a:pt x="1008849" y="1021295"/>
                  </a:lnTo>
                  <a:lnTo>
                    <a:pt x="1011923" y="1015314"/>
                  </a:lnTo>
                  <a:lnTo>
                    <a:pt x="1012482" y="1008367"/>
                  </a:lnTo>
                  <a:close/>
                </a:path>
              </a:pathLst>
            </a:custGeom>
            <a:solidFill>
              <a:srgbClr val="232051"/>
            </a:solidFill>
          </p:spPr>
          <p:txBody>
            <a:bodyPr wrap="square" lIns="0" tIns="0" rIns="0" bIns="0" rtlCol="0"/>
            <a:lstStyle/>
            <a:p>
              <a:endParaRPr/>
            </a:p>
          </p:txBody>
        </p:sp>
      </p:grpSp>
      <p:pic>
        <p:nvPicPr>
          <p:cNvPr id="32" name="object 32"/>
          <p:cNvPicPr/>
          <p:nvPr/>
        </p:nvPicPr>
        <p:blipFill>
          <a:blip r:embed="rId13" cstate="print"/>
          <a:stretch>
            <a:fillRect/>
          </a:stretch>
        </p:blipFill>
        <p:spPr>
          <a:xfrm>
            <a:off x="2400000" y="2733178"/>
            <a:ext cx="2765996" cy="3002546"/>
          </a:xfrm>
          <a:prstGeom prst="rect">
            <a:avLst/>
          </a:prstGeom>
        </p:spPr>
      </p:pic>
      <p:sp>
        <p:nvSpPr>
          <p:cNvPr id="33" name="object 33"/>
          <p:cNvSpPr txBox="1"/>
          <p:nvPr/>
        </p:nvSpPr>
        <p:spPr>
          <a:xfrm>
            <a:off x="2828466" y="4353150"/>
            <a:ext cx="1909445" cy="1068070"/>
          </a:xfrm>
          <a:prstGeom prst="rect">
            <a:avLst/>
          </a:prstGeom>
        </p:spPr>
        <p:txBody>
          <a:bodyPr vert="horz" wrap="square" lIns="0" tIns="11430" rIns="0" bIns="0" rtlCol="0">
            <a:spAutoFit/>
          </a:bodyPr>
          <a:lstStyle/>
          <a:p>
            <a:pPr marL="17780" marR="10160" algn="ctr">
              <a:lnSpc>
                <a:spcPct val="102000"/>
              </a:lnSpc>
              <a:spcBef>
                <a:spcPts val="90"/>
              </a:spcBef>
            </a:pPr>
            <a:r>
              <a:rPr sz="1650" spc="-35" dirty="0">
                <a:solidFill>
                  <a:srgbClr val="231F20"/>
                </a:solidFill>
                <a:latin typeface="Lucida Sans"/>
                <a:cs typeface="Lucida Sans"/>
              </a:rPr>
              <a:t>CHRONIC</a:t>
            </a:r>
            <a:r>
              <a:rPr sz="1650" spc="-100" dirty="0">
                <a:solidFill>
                  <a:srgbClr val="231F20"/>
                </a:solidFill>
                <a:latin typeface="Lucida Sans"/>
                <a:cs typeface="Lucida Sans"/>
              </a:rPr>
              <a:t> </a:t>
            </a:r>
            <a:r>
              <a:rPr sz="1650" spc="-35" dirty="0">
                <a:solidFill>
                  <a:srgbClr val="231F20"/>
                </a:solidFill>
                <a:latin typeface="Lucida Sans"/>
                <a:cs typeface="Lucida Sans"/>
              </a:rPr>
              <a:t>HUNGER: </a:t>
            </a:r>
            <a:r>
              <a:rPr sz="2050" spc="-120" dirty="0">
                <a:solidFill>
                  <a:srgbClr val="231F20"/>
                </a:solidFill>
                <a:latin typeface="Lucida Sans"/>
                <a:cs typeface="Lucida Sans"/>
              </a:rPr>
              <a:t>733</a:t>
            </a:r>
            <a:r>
              <a:rPr sz="2050" spc="-65" dirty="0">
                <a:solidFill>
                  <a:srgbClr val="231F20"/>
                </a:solidFill>
                <a:latin typeface="Lucida Sans"/>
                <a:cs typeface="Lucida Sans"/>
              </a:rPr>
              <a:t> </a:t>
            </a:r>
            <a:r>
              <a:rPr sz="2050" spc="-10" dirty="0">
                <a:solidFill>
                  <a:srgbClr val="231F20"/>
                </a:solidFill>
                <a:latin typeface="Lucida Sans"/>
                <a:cs typeface="Lucida Sans"/>
              </a:rPr>
              <a:t>MILLION </a:t>
            </a:r>
            <a:r>
              <a:rPr sz="1650" spc="-10" dirty="0">
                <a:solidFill>
                  <a:srgbClr val="231F20"/>
                </a:solidFill>
                <a:latin typeface="Lucida Sans"/>
                <a:cs typeface="Lucida Sans"/>
              </a:rPr>
              <a:t>PEOPLE</a:t>
            </a:r>
            <a:endParaRPr sz="1650">
              <a:latin typeface="Lucida Sans"/>
              <a:cs typeface="Lucida Sans"/>
            </a:endParaRPr>
          </a:p>
          <a:p>
            <a:pPr algn="ctr">
              <a:lnSpc>
                <a:spcPts val="1689"/>
              </a:lnSpc>
            </a:pPr>
            <a:r>
              <a:rPr sz="1450" spc="-40" dirty="0">
                <a:solidFill>
                  <a:srgbClr val="231F20"/>
                </a:solidFill>
                <a:latin typeface="Lucida Sans"/>
                <a:cs typeface="Lucida Sans"/>
              </a:rPr>
              <a:t>(MID-</a:t>
            </a:r>
            <a:r>
              <a:rPr sz="1450" spc="-45" dirty="0">
                <a:solidFill>
                  <a:srgbClr val="231F20"/>
                </a:solidFill>
                <a:latin typeface="Lucida Sans"/>
                <a:cs typeface="Lucida Sans"/>
              </a:rPr>
              <a:t>POINT</a:t>
            </a:r>
            <a:r>
              <a:rPr sz="1450" spc="-35" dirty="0">
                <a:solidFill>
                  <a:srgbClr val="231F20"/>
                </a:solidFill>
                <a:latin typeface="Lucida Sans"/>
                <a:cs typeface="Lucida Sans"/>
              </a:rPr>
              <a:t> </a:t>
            </a:r>
            <a:r>
              <a:rPr sz="1450" spc="-45" dirty="0">
                <a:solidFill>
                  <a:srgbClr val="231F20"/>
                </a:solidFill>
                <a:latin typeface="Lucida Sans"/>
                <a:cs typeface="Lucida Sans"/>
              </a:rPr>
              <a:t>ESTIMATE)</a:t>
            </a:r>
            <a:endParaRPr sz="1450">
              <a:latin typeface="Lucida Sans"/>
              <a:cs typeface="Lucida Sans"/>
            </a:endParaRPr>
          </a:p>
        </p:txBody>
      </p:sp>
      <p:grpSp>
        <p:nvGrpSpPr>
          <p:cNvPr id="34" name="object 34"/>
          <p:cNvGrpSpPr/>
          <p:nvPr/>
        </p:nvGrpSpPr>
        <p:grpSpPr>
          <a:xfrm>
            <a:off x="3165408" y="3083862"/>
            <a:ext cx="1235710" cy="972185"/>
            <a:chOff x="3165408" y="3083862"/>
            <a:chExt cx="1235710" cy="972185"/>
          </a:xfrm>
        </p:grpSpPr>
        <p:sp>
          <p:nvSpPr>
            <p:cNvPr id="35" name="object 35"/>
            <p:cNvSpPr/>
            <p:nvPr/>
          </p:nvSpPr>
          <p:spPr>
            <a:xfrm>
              <a:off x="3165398" y="3180498"/>
              <a:ext cx="1235710" cy="798195"/>
            </a:xfrm>
            <a:custGeom>
              <a:avLst/>
              <a:gdLst/>
              <a:ahLst/>
              <a:cxnLst/>
              <a:rect l="l" t="t" r="r" b="b"/>
              <a:pathLst>
                <a:path w="1235710" h="798195">
                  <a:moveTo>
                    <a:pt x="219544" y="144487"/>
                  </a:moveTo>
                  <a:lnTo>
                    <a:pt x="211759" y="90614"/>
                  </a:lnTo>
                  <a:lnTo>
                    <a:pt x="189382" y="44665"/>
                  </a:lnTo>
                  <a:lnTo>
                    <a:pt x="180975" y="35166"/>
                  </a:lnTo>
                  <a:lnTo>
                    <a:pt x="180975" y="144487"/>
                  </a:lnTo>
                  <a:lnTo>
                    <a:pt x="179311" y="166992"/>
                  </a:lnTo>
                  <a:lnTo>
                    <a:pt x="174459" y="188290"/>
                  </a:lnTo>
                  <a:lnTo>
                    <a:pt x="166636" y="207670"/>
                  </a:lnTo>
                  <a:lnTo>
                    <a:pt x="156070" y="224434"/>
                  </a:lnTo>
                  <a:lnTo>
                    <a:pt x="136817" y="251193"/>
                  </a:lnTo>
                  <a:lnTo>
                    <a:pt x="123266" y="276529"/>
                  </a:lnTo>
                  <a:lnTo>
                    <a:pt x="115620" y="303009"/>
                  </a:lnTo>
                  <a:lnTo>
                    <a:pt x="114007" y="333146"/>
                  </a:lnTo>
                  <a:lnTo>
                    <a:pt x="121475" y="746963"/>
                  </a:lnTo>
                  <a:lnTo>
                    <a:pt x="121589" y="750468"/>
                  </a:lnTo>
                  <a:lnTo>
                    <a:pt x="120421" y="753503"/>
                  </a:lnTo>
                  <a:lnTo>
                    <a:pt x="115963" y="758101"/>
                  </a:lnTo>
                  <a:lnTo>
                    <a:pt x="112979" y="759371"/>
                  </a:lnTo>
                  <a:lnTo>
                    <a:pt x="106565" y="759371"/>
                  </a:lnTo>
                  <a:lnTo>
                    <a:pt x="103581" y="758101"/>
                  </a:lnTo>
                  <a:lnTo>
                    <a:pt x="99123" y="753503"/>
                  </a:lnTo>
                  <a:lnTo>
                    <a:pt x="97955" y="750468"/>
                  </a:lnTo>
                  <a:lnTo>
                    <a:pt x="98082" y="746125"/>
                  </a:lnTo>
                  <a:lnTo>
                    <a:pt x="105537" y="333146"/>
                  </a:lnTo>
                  <a:lnTo>
                    <a:pt x="103936" y="303009"/>
                  </a:lnTo>
                  <a:lnTo>
                    <a:pt x="96278" y="276529"/>
                  </a:lnTo>
                  <a:lnTo>
                    <a:pt x="82740" y="251193"/>
                  </a:lnTo>
                  <a:lnTo>
                    <a:pt x="63474" y="224434"/>
                  </a:lnTo>
                  <a:lnTo>
                    <a:pt x="52908" y="207670"/>
                  </a:lnTo>
                  <a:lnTo>
                    <a:pt x="45097" y="188290"/>
                  </a:lnTo>
                  <a:lnTo>
                    <a:pt x="40233" y="166992"/>
                  </a:lnTo>
                  <a:lnTo>
                    <a:pt x="38569" y="144487"/>
                  </a:lnTo>
                  <a:lnTo>
                    <a:pt x="44272" y="103720"/>
                  </a:lnTo>
                  <a:lnTo>
                    <a:pt x="59702" y="70002"/>
                  </a:lnTo>
                  <a:lnTo>
                    <a:pt x="82372" y="47040"/>
                  </a:lnTo>
                  <a:lnTo>
                    <a:pt x="109778" y="38569"/>
                  </a:lnTo>
                  <a:lnTo>
                    <a:pt x="137185" y="47040"/>
                  </a:lnTo>
                  <a:lnTo>
                    <a:pt x="159854" y="70002"/>
                  </a:lnTo>
                  <a:lnTo>
                    <a:pt x="175285" y="103720"/>
                  </a:lnTo>
                  <a:lnTo>
                    <a:pt x="180975" y="144487"/>
                  </a:lnTo>
                  <a:lnTo>
                    <a:pt x="180975" y="35166"/>
                  </a:lnTo>
                  <a:lnTo>
                    <a:pt x="172453" y="25539"/>
                  </a:lnTo>
                  <a:lnTo>
                    <a:pt x="153225" y="11531"/>
                  </a:lnTo>
                  <a:lnTo>
                    <a:pt x="132168" y="2933"/>
                  </a:lnTo>
                  <a:lnTo>
                    <a:pt x="109778" y="0"/>
                  </a:lnTo>
                  <a:lnTo>
                    <a:pt x="87388" y="2933"/>
                  </a:lnTo>
                  <a:lnTo>
                    <a:pt x="47091" y="25539"/>
                  </a:lnTo>
                  <a:lnTo>
                    <a:pt x="17246" y="66344"/>
                  </a:lnTo>
                  <a:lnTo>
                    <a:pt x="1981" y="116865"/>
                  </a:lnTo>
                  <a:lnTo>
                    <a:pt x="0" y="144487"/>
                  </a:lnTo>
                  <a:lnTo>
                    <a:pt x="2171" y="173507"/>
                  </a:lnTo>
                  <a:lnTo>
                    <a:pt x="8547" y="200875"/>
                  </a:lnTo>
                  <a:lnTo>
                    <a:pt x="18910" y="225971"/>
                  </a:lnTo>
                  <a:lnTo>
                    <a:pt x="33058" y="248145"/>
                  </a:lnTo>
                  <a:lnTo>
                    <a:pt x="49199" y="270243"/>
                  </a:lnTo>
                  <a:lnTo>
                    <a:pt x="60045" y="289814"/>
                  </a:lnTo>
                  <a:lnTo>
                    <a:pt x="65887" y="309435"/>
                  </a:lnTo>
                  <a:lnTo>
                    <a:pt x="67005" y="331635"/>
                  </a:lnTo>
                  <a:lnTo>
                    <a:pt x="59512" y="746125"/>
                  </a:lnTo>
                  <a:lnTo>
                    <a:pt x="60210" y="756221"/>
                  </a:lnTo>
                  <a:lnTo>
                    <a:pt x="81381" y="789165"/>
                  </a:lnTo>
                  <a:lnTo>
                    <a:pt x="109778" y="797941"/>
                  </a:lnTo>
                  <a:lnTo>
                    <a:pt x="119888" y="796937"/>
                  </a:lnTo>
                  <a:lnTo>
                    <a:pt x="152196" y="774674"/>
                  </a:lnTo>
                  <a:lnTo>
                    <a:pt x="158470" y="759371"/>
                  </a:lnTo>
                  <a:lnTo>
                    <a:pt x="159346" y="756221"/>
                  </a:lnTo>
                  <a:lnTo>
                    <a:pt x="160032" y="746125"/>
                  </a:lnTo>
                  <a:lnTo>
                    <a:pt x="152590" y="333146"/>
                  </a:lnTo>
                  <a:lnTo>
                    <a:pt x="152539" y="331635"/>
                  </a:lnTo>
                  <a:lnTo>
                    <a:pt x="153670" y="309435"/>
                  </a:lnTo>
                  <a:lnTo>
                    <a:pt x="159512" y="289814"/>
                  </a:lnTo>
                  <a:lnTo>
                    <a:pt x="170357" y="270243"/>
                  </a:lnTo>
                  <a:lnTo>
                    <a:pt x="186486" y="248145"/>
                  </a:lnTo>
                  <a:lnTo>
                    <a:pt x="200647" y="225971"/>
                  </a:lnTo>
                  <a:lnTo>
                    <a:pt x="211010" y="200875"/>
                  </a:lnTo>
                  <a:lnTo>
                    <a:pt x="217385" y="173507"/>
                  </a:lnTo>
                  <a:lnTo>
                    <a:pt x="219544" y="144487"/>
                  </a:lnTo>
                  <a:close/>
                </a:path>
                <a:path w="1235710" h="798195">
                  <a:moveTo>
                    <a:pt x="1235163" y="44805"/>
                  </a:moveTo>
                  <a:lnTo>
                    <a:pt x="1233652" y="37299"/>
                  </a:lnTo>
                  <a:lnTo>
                    <a:pt x="1229525" y="31165"/>
                  </a:lnTo>
                  <a:lnTo>
                    <a:pt x="1223391" y="27038"/>
                  </a:lnTo>
                  <a:lnTo>
                    <a:pt x="1215885" y="25527"/>
                  </a:lnTo>
                  <a:lnTo>
                    <a:pt x="1208379" y="27038"/>
                  </a:lnTo>
                  <a:lnTo>
                    <a:pt x="1202258" y="31165"/>
                  </a:lnTo>
                  <a:lnTo>
                    <a:pt x="1198130" y="37299"/>
                  </a:lnTo>
                  <a:lnTo>
                    <a:pt x="1196606" y="44805"/>
                  </a:lnTo>
                  <a:lnTo>
                    <a:pt x="1196606" y="190055"/>
                  </a:lnTo>
                  <a:lnTo>
                    <a:pt x="1196009" y="200190"/>
                  </a:lnTo>
                  <a:lnTo>
                    <a:pt x="1168247" y="254025"/>
                  </a:lnTo>
                  <a:lnTo>
                    <a:pt x="1153020" y="278384"/>
                  </a:lnTo>
                  <a:lnTo>
                    <a:pt x="1142695" y="306108"/>
                  </a:lnTo>
                  <a:lnTo>
                    <a:pt x="1137221" y="337375"/>
                  </a:lnTo>
                  <a:lnTo>
                    <a:pt x="1136548" y="372402"/>
                  </a:lnTo>
                  <a:lnTo>
                    <a:pt x="1143787" y="750468"/>
                  </a:lnTo>
                  <a:lnTo>
                    <a:pt x="1142619" y="753503"/>
                  </a:lnTo>
                  <a:lnTo>
                    <a:pt x="1138174" y="758113"/>
                  </a:lnTo>
                  <a:lnTo>
                    <a:pt x="1135176" y="759371"/>
                  </a:lnTo>
                  <a:lnTo>
                    <a:pt x="1128776" y="759371"/>
                  </a:lnTo>
                  <a:lnTo>
                    <a:pt x="1125778" y="758113"/>
                  </a:lnTo>
                  <a:lnTo>
                    <a:pt x="1121333" y="753503"/>
                  </a:lnTo>
                  <a:lnTo>
                    <a:pt x="1120165" y="750468"/>
                  </a:lnTo>
                  <a:lnTo>
                    <a:pt x="1127404" y="372643"/>
                  </a:lnTo>
                  <a:lnTo>
                    <a:pt x="1126718" y="337477"/>
                  </a:lnTo>
                  <a:lnTo>
                    <a:pt x="1121219" y="306082"/>
                  </a:lnTo>
                  <a:lnTo>
                    <a:pt x="1110830" y="278244"/>
                  </a:lnTo>
                  <a:lnTo>
                    <a:pt x="1095502" y="253758"/>
                  </a:lnTo>
                  <a:lnTo>
                    <a:pt x="1081976" y="236258"/>
                  </a:lnTo>
                  <a:lnTo>
                    <a:pt x="1078115" y="230670"/>
                  </a:lnTo>
                  <a:lnTo>
                    <a:pt x="1064907" y="186436"/>
                  </a:lnTo>
                  <a:lnTo>
                    <a:pt x="1064907" y="44805"/>
                  </a:lnTo>
                  <a:lnTo>
                    <a:pt x="1063396" y="37299"/>
                  </a:lnTo>
                  <a:lnTo>
                    <a:pt x="1059256" y="31165"/>
                  </a:lnTo>
                  <a:lnTo>
                    <a:pt x="1053134" y="27038"/>
                  </a:lnTo>
                  <a:lnTo>
                    <a:pt x="1045616" y="25527"/>
                  </a:lnTo>
                  <a:lnTo>
                    <a:pt x="1038123" y="27038"/>
                  </a:lnTo>
                  <a:lnTo>
                    <a:pt x="1031989" y="31165"/>
                  </a:lnTo>
                  <a:lnTo>
                    <a:pt x="1027861" y="37299"/>
                  </a:lnTo>
                  <a:lnTo>
                    <a:pt x="1026337" y="44805"/>
                  </a:lnTo>
                  <a:lnTo>
                    <a:pt x="1026337" y="186436"/>
                  </a:lnTo>
                  <a:lnTo>
                    <a:pt x="1034605" y="230251"/>
                  </a:lnTo>
                  <a:lnTo>
                    <a:pt x="1065072" y="277456"/>
                  </a:lnTo>
                  <a:lnTo>
                    <a:pt x="1076604" y="296151"/>
                  </a:lnTo>
                  <a:lnTo>
                    <a:pt x="1084389" y="317881"/>
                  </a:lnTo>
                  <a:lnTo>
                    <a:pt x="1088466" y="342811"/>
                  </a:lnTo>
                  <a:lnTo>
                    <a:pt x="1088859" y="371106"/>
                  </a:lnTo>
                  <a:lnTo>
                    <a:pt x="1081722" y="746112"/>
                  </a:lnTo>
                  <a:lnTo>
                    <a:pt x="1082421" y="756196"/>
                  </a:lnTo>
                  <a:lnTo>
                    <a:pt x="1103579" y="789178"/>
                  </a:lnTo>
                  <a:lnTo>
                    <a:pt x="1131976" y="797941"/>
                  </a:lnTo>
                  <a:lnTo>
                    <a:pt x="1142085" y="796937"/>
                  </a:lnTo>
                  <a:lnTo>
                    <a:pt x="1174407" y="774674"/>
                  </a:lnTo>
                  <a:lnTo>
                    <a:pt x="1182230" y="746125"/>
                  </a:lnTo>
                  <a:lnTo>
                    <a:pt x="1175105" y="371398"/>
                  </a:lnTo>
                  <a:lnTo>
                    <a:pt x="1175486" y="342709"/>
                  </a:lnTo>
                  <a:lnTo>
                    <a:pt x="1179525" y="317906"/>
                  </a:lnTo>
                  <a:lnTo>
                    <a:pt x="1187246" y="296291"/>
                  </a:lnTo>
                  <a:lnTo>
                    <a:pt x="1198689" y="277698"/>
                  </a:lnTo>
                  <a:lnTo>
                    <a:pt x="1212443" y="259854"/>
                  </a:lnTo>
                  <a:lnTo>
                    <a:pt x="1216799" y="253479"/>
                  </a:lnTo>
                  <a:lnTo>
                    <a:pt x="1234249" y="205079"/>
                  </a:lnTo>
                  <a:lnTo>
                    <a:pt x="1235163" y="190055"/>
                  </a:lnTo>
                  <a:lnTo>
                    <a:pt x="1235163" y="44805"/>
                  </a:lnTo>
                  <a:close/>
                </a:path>
              </a:pathLst>
            </a:custGeom>
            <a:solidFill>
              <a:srgbClr val="232051"/>
            </a:solidFill>
          </p:spPr>
          <p:txBody>
            <a:bodyPr wrap="square" lIns="0" tIns="0" rIns="0" bIns="0" rtlCol="0"/>
            <a:lstStyle/>
            <a:p>
              <a:endParaRPr/>
            </a:p>
          </p:txBody>
        </p:sp>
        <p:pic>
          <p:nvPicPr>
            <p:cNvPr id="36" name="object 36"/>
            <p:cNvPicPr/>
            <p:nvPr/>
          </p:nvPicPr>
          <p:blipFill>
            <a:blip r:embed="rId14" cstate="print"/>
            <a:stretch>
              <a:fillRect/>
            </a:stretch>
          </p:blipFill>
          <p:spPr>
            <a:xfrm>
              <a:off x="4248561" y="3205416"/>
              <a:ext cx="95119" cy="195389"/>
            </a:xfrm>
            <a:prstGeom prst="rect">
              <a:avLst/>
            </a:prstGeom>
          </p:spPr>
        </p:pic>
        <p:sp>
          <p:nvSpPr>
            <p:cNvPr id="37" name="object 37"/>
            <p:cNvSpPr/>
            <p:nvPr/>
          </p:nvSpPr>
          <p:spPr>
            <a:xfrm>
              <a:off x="3303320" y="3083864"/>
              <a:ext cx="972185" cy="972185"/>
            </a:xfrm>
            <a:custGeom>
              <a:avLst/>
              <a:gdLst/>
              <a:ahLst/>
              <a:cxnLst/>
              <a:rect l="l" t="t" r="r" b="b"/>
              <a:pathLst>
                <a:path w="972185" h="972185">
                  <a:moveTo>
                    <a:pt x="757313" y="485355"/>
                  </a:moveTo>
                  <a:lnTo>
                    <a:pt x="748423" y="416293"/>
                  </a:lnTo>
                  <a:lnTo>
                    <a:pt x="722426" y="351904"/>
                  </a:lnTo>
                  <a:lnTo>
                    <a:pt x="703440" y="342201"/>
                  </a:lnTo>
                  <a:lnTo>
                    <a:pt x="696163" y="344576"/>
                  </a:lnTo>
                  <a:lnTo>
                    <a:pt x="690372" y="349580"/>
                  </a:lnTo>
                  <a:lnTo>
                    <a:pt x="687057" y="356184"/>
                  </a:lnTo>
                  <a:lnTo>
                    <a:pt x="686460" y="363550"/>
                  </a:lnTo>
                  <a:lnTo>
                    <a:pt x="688822" y="370840"/>
                  </a:lnTo>
                  <a:lnTo>
                    <a:pt x="701751" y="397751"/>
                  </a:lnTo>
                  <a:lnTo>
                    <a:pt x="711123" y="426072"/>
                  </a:lnTo>
                  <a:lnTo>
                    <a:pt x="716826" y="455409"/>
                  </a:lnTo>
                  <a:lnTo>
                    <a:pt x="718756" y="485355"/>
                  </a:lnTo>
                  <a:lnTo>
                    <a:pt x="713994" y="532396"/>
                  </a:lnTo>
                  <a:lnTo>
                    <a:pt x="700354" y="576237"/>
                  </a:lnTo>
                  <a:lnTo>
                    <a:pt x="678776" y="615937"/>
                  </a:lnTo>
                  <a:lnTo>
                    <a:pt x="650214" y="650544"/>
                  </a:lnTo>
                  <a:lnTo>
                    <a:pt x="615607" y="679107"/>
                  </a:lnTo>
                  <a:lnTo>
                    <a:pt x="575906" y="700671"/>
                  </a:lnTo>
                  <a:lnTo>
                    <a:pt x="532066" y="714311"/>
                  </a:lnTo>
                  <a:lnTo>
                    <a:pt x="485025" y="719074"/>
                  </a:lnTo>
                  <a:lnTo>
                    <a:pt x="455295" y="717181"/>
                  </a:lnTo>
                  <a:lnTo>
                    <a:pt x="426161" y="711555"/>
                  </a:lnTo>
                  <a:lnTo>
                    <a:pt x="398018" y="702322"/>
                  </a:lnTo>
                  <a:lnTo>
                    <a:pt x="371271" y="689571"/>
                  </a:lnTo>
                  <a:lnTo>
                    <a:pt x="363969" y="687235"/>
                  </a:lnTo>
                  <a:lnTo>
                    <a:pt x="356603" y="687857"/>
                  </a:lnTo>
                  <a:lnTo>
                    <a:pt x="349999" y="691197"/>
                  </a:lnTo>
                  <a:lnTo>
                    <a:pt x="345033" y="697014"/>
                  </a:lnTo>
                  <a:lnTo>
                    <a:pt x="342696" y="704303"/>
                  </a:lnTo>
                  <a:lnTo>
                    <a:pt x="343306" y="711669"/>
                  </a:lnTo>
                  <a:lnTo>
                    <a:pt x="383641" y="738111"/>
                  </a:lnTo>
                  <a:lnTo>
                    <a:pt x="450392" y="755434"/>
                  </a:lnTo>
                  <a:lnTo>
                    <a:pt x="485025" y="757643"/>
                  </a:lnTo>
                  <a:lnTo>
                    <a:pt x="533895" y="753249"/>
                  </a:lnTo>
                  <a:lnTo>
                    <a:pt x="579932" y="740575"/>
                  </a:lnTo>
                  <a:lnTo>
                    <a:pt x="622338" y="720407"/>
                  </a:lnTo>
                  <a:lnTo>
                    <a:pt x="660349" y="693521"/>
                  </a:lnTo>
                  <a:lnTo>
                    <a:pt x="693191" y="660692"/>
                  </a:lnTo>
                  <a:lnTo>
                    <a:pt x="720077" y="622681"/>
                  </a:lnTo>
                  <a:lnTo>
                    <a:pt x="740244" y="580263"/>
                  </a:lnTo>
                  <a:lnTo>
                    <a:pt x="752919" y="534238"/>
                  </a:lnTo>
                  <a:lnTo>
                    <a:pt x="757313" y="485355"/>
                  </a:lnTo>
                  <a:close/>
                </a:path>
                <a:path w="972185" h="972185">
                  <a:moveTo>
                    <a:pt x="892505" y="485355"/>
                  </a:moveTo>
                  <a:lnTo>
                    <a:pt x="889330" y="434124"/>
                  </a:lnTo>
                  <a:lnTo>
                    <a:pt x="879906" y="384251"/>
                  </a:lnTo>
                  <a:lnTo>
                    <a:pt x="864374" y="336130"/>
                  </a:lnTo>
                  <a:lnTo>
                    <a:pt x="842873" y="290233"/>
                  </a:lnTo>
                  <a:lnTo>
                    <a:pt x="815530" y="246951"/>
                  </a:lnTo>
                  <a:lnTo>
                    <a:pt x="802957" y="239204"/>
                  </a:lnTo>
                  <a:lnTo>
                    <a:pt x="795566" y="239445"/>
                  </a:lnTo>
                  <a:lnTo>
                    <a:pt x="788606" y="242620"/>
                  </a:lnTo>
                  <a:lnTo>
                    <a:pt x="783399" y="248234"/>
                  </a:lnTo>
                  <a:lnTo>
                    <a:pt x="780846" y="255181"/>
                  </a:lnTo>
                  <a:lnTo>
                    <a:pt x="781088" y="262572"/>
                  </a:lnTo>
                  <a:lnTo>
                    <a:pt x="784263" y="269544"/>
                  </a:lnTo>
                  <a:lnTo>
                    <a:pt x="809002" y="308711"/>
                  </a:lnTo>
                  <a:lnTo>
                    <a:pt x="828471" y="350266"/>
                  </a:lnTo>
                  <a:lnTo>
                    <a:pt x="842530" y="393814"/>
                  </a:lnTo>
                  <a:lnTo>
                    <a:pt x="851065" y="438975"/>
                  </a:lnTo>
                  <a:lnTo>
                    <a:pt x="853935" y="485355"/>
                  </a:lnTo>
                  <a:lnTo>
                    <a:pt x="851052" y="531558"/>
                  </a:lnTo>
                  <a:lnTo>
                    <a:pt x="842645" y="576072"/>
                  </a:lnTo>
                  <a:lnTo>
                    <a:pt x="829056" y="618553"/>
                  </a:lnTo>
                  <a:lnTo>
                    <a:pt x="810641" y="658634"/>
                  </a:lnTo>
                  <a:lnTo>
                    <a:pt x="787742" y="695972"/>
                  </a:lnTo>
                  <a:lnTo>
                    <a:pt x="760717" y="730224"/>
                  </a:lnTo>
                  <a:lnTo>
                    <a:pt x="729894" y="761047"/>
                  </a:lnTo>
                  <a:lnTo>
                    <a:pt x="695642" y="788073"/>
                  </a:lnTo>
                  <a:lnTo>
                    <a:pt x="658304" y="810971"/>
                  </a:lnTo>
                  <a:lnTo>
                    <a:pt x="618223" y="829386"/>
                  </a:lnTo>
                  <a:lnTo>
                    <a:pt x="575741" y="842975"/>
                  </a:lnTo>
                  <a:lnTo>
                    <a:pt x="531228" y="851382"/>
                  </a:lnTo>
                  <a:lnTo>
                    <a:pt x="485025" y="854265"/>
                  </a:lnTo>
                  <a:lnTo>
                    <a:pt x="428663" y="849998"/>
                  </a:lnTo>
                  <a:lnTo>
                    <a:pt x="374180" y="837349"/>
                  </a:lnTo>
                  <a:lnTo>
                    <a:pt x="322326" y="816571"/>
                  </a:lnTo>
                  <a:lnTo>
                    <a:pt x="273824" y="787869"/>
                  </a:lnTo>
                  <a:lnTo>
                    <a:pt x="266801" y="784809"/>
                  </a:lnTo>
                  <a:lnTo>
                    <a:pt x="243789" y="807034"/>
                  </a:lnTo>
                  <a:lnTo>
                    <a:pt x="246443" y="813930"/>
                  </a:lnTo>
                  <a:lnTo>
                    <a:pt x="294259" y="845527"/>
                  </a:lnTo>
                  <a:lnTo>
                    <a:pt x="339280" y="866025"/>
                  </a:lnTo>
                  <a:lnTo>
                    <a:pt x="386359" y="880833"/>
                  </a:lnTo>
                  <a:lnTo>
                    <a:pt x="435076" y="889812"/>
                  </a:lnTo>
                  <a:lnTo>
                    <a:pt x="485025" y="892835"/>
                  </a:lnTo>
                  <a:lnTo>
                    <a:pt x="532472" y="890079"/>
                  </a:lnTo>
                  <a:lnTo>
                    <a:pt x="578345" y="882053"/>
                  </a:lnTo>
                  <a:lnTo>
                    <a:pt x="622300" y="869035"/>
                  </a:lnTo>
                  <a:lnTo>
                    <a:pt x="664070" y="851357"/>
                  </a:lnTo>
                  <a:lnTo>
                    <a:pt x="703313" y="829297"/>
                  </a:lnTo>
                  <a:lnTo>
                    <a:pt x="739724" y="803198"/>
                  </a:lnTo>
                  <a:lnTo>
                    <a:pt x="773023" y="773353"/>
                  </a:lnTo>
                  <a:lnTo>
                    <a:pt x="802868" y="740054"/>
                  </a:lnTo>
                  <a:lnTo>
                    <a:pt x="828967" y="703643"/>
                  </a:lnTo>
                  <a:lnTo>
                    <a:pt x="851027" y="664400"/>
                  </a:lnTo>
                  <a:lnTo>
                    <a:pt x="868705" y="622630"/>
                  </a:lnTo>
                  <a:lnTo>
                    <a:pt x="881722" y="578675"/>
                  </a:lnTo>
                  <a:lnTo>
                    <a:pt x="889749" y="532803"/>
                  </a:lnTo>
                  <a:lnTo>
                    <a:pt x="892505" y="485355"/>
                  </a:lnTo>
                  <a:close/>
                </a:path>
                <a:path w="972185" h="972185">
                  <a:moveTo>
                    <a:pt x="971994" y="19291"/>
                  </a:moveTo>
                  <a:lnTo>
                    <a:pt x="970584" y="12026"/>
                  </a:lnTo>
                  <a:lnTo>
                    <a:pt x="966343" y="5651"/>
                  </a:lnTo>
                  <a:lnTo>
                    <a:pt x="959967" y="1422"/>
                  </a:lnTo>
                  <a:lnTo>
                    <a:pt x="952715" y="0"/>
                  </a:lnTo>
                  <a:lnTo>
                    <a:pt x="945464" y="1422"/>
                  </a:lnTo>
                  <a:lnTo>
                    <a:pt x="939076" y="5651"/>
                  </a:lnTo>
                  <a:lnTo>
                    <a:pt x="759599" y="185127"/>
                  </a:lnTo>
                  <a:lnTo>
                    <a:pt x="732307" y="161734"/>
                  </a:lnTo>
                  <a:lnTo>
                    <a:pt x="732307" y="212420"/>
                  </a:lnTo>
                  <a:lnTo>
                    <a:pt x="663702" y="281025"/>
                  </a:lnTo>
                  <a:lnTo>
                    <a:pt x="636358" y="259511"/>
                  </a:lnTo>
                  <a:lnTo>
                    <a:pt x="636358" y="308368"/>
                  </a:lnTo>
                  <a:lnTo>
                    <a:pt x="307860" y="636866"/>
                  </a:lnTo>
                  <a:lnTo>
                    <a:pt x="286499" y="608761"/>
                  </a:lnTo>
                  <a:lnTo>
                    <a:pt x="267182" y="570204"/>
                  </a:lnTo>
                  <a:lnTo>
                    <a:pt x="255320" y="528751"/>
                  </a:lnTo>
                  <a:lnTo>
                    <a:pt x="251282" y="485355"/>
                  </a:lnTo>
                  <a:lnTo>
                    <a:pt x="256044" y="438302"/>
                  </a:lnTo>
                  <a:lnTo>
                    <a:pt x="269684" y="394462"/>
                  </a:lnTo>
                  <a:lnTo>
                    <a:pt x="291261" y="354761"/>
                  </a:lnTo>
                  <a:lnTo>
                    <a:pt x="319824" y="320154"/>
                  </a:lnTo>
                  <a:lnTo>
                    <a:pt x="354431" y="291592"/>
                  </a:lnTo>
                  <a:lnTo>
                    <a:pt x="394131" y="270014"/>
                  </a:lnTo>
                  <a:lnTo>
                    <a:pt x="437972" y="256374"/>
                  </a:lnTo>
                  <a:lnTo>
                    <a:pt x="485013" y="251625"/>
                  </a:lnTo>
                  <a:lnTo>
                    <a:pt x="529513" y="255854"/>
                  </a:lnTo>
                  <a:lnTo>
                    <a:pt x="571881" y="268274"/>
                  </a:lnTo>
                  <a:lnTo>
                    <a:pt x="611111" y="288493"/>
                  </a:lnTo>
                  <a:lnTo>
                    <a:pt x="636358" y="308368"/>
                  </a:lnTo>
                  <a:lnTo>
                    <a:pt x="636358" y="259511"/>
                  </a:lnTo>
                  <a:lnTo>
                    <a:pt x="631926" y="256019"/>
                  </a:lnTo>
                  <a:lnTo>
                    <a:pt x="586206" y="232460"/>
                  </a:lnTo>
                  <a:lnTo>
                    <a:pt x="536854" y="217982"/>
                  </a:lnTo>
                  <a:lnTo>
                    <a:pt x="485013" y="213055"/>
                  </a:lnTo>
                  <a:lnTo>
                    <a:pt x="436143" y="217449"/>
                  </a:lnTo>
                  <a:lnTo>
                    <a:pt x="390105" y="230111"/>
                  </a:lnTo>
                  <a:lnTo>
                    <a:pt x="347700" y="250278"/>
                  </a:lnTo>
                  <a:lnTo>
                    <a:pt x="309689" y="277177"/>
                  </a:lnTo>
                  <a:lnTo>
                    <a:pt x="276847" y="310019"/>
                  </a:lnTo>
                  <a:lnTo>
                    <a:pt x="249961" y="348030"/>
                  </a:lnTo>
                  <a:lnTo>
                    <a:pt x="229793" y="390436"/>
                  </a:lnTo>
                  <a:lnTo>
                    <a:pt x="217119" y="436473"/>
                  </a:lnTo>
                  <a:lnTo>
                    <a:pt x="212725" y="485355"/>
                  </a:lnTo>
                  <a:lnTo>
                    <a:pt x="217436" y="535914"/>
                  </a:lnTo>
                  <a:lnTo>
                    <a:pt x="231254" y="584212"/>
                  </a:lnTo>
                  <a:lnTo>
                    <a:pt x="253746" y="629132"/>
                  </a:lnTo>
                  <a:lnTo>
                    <a:pt x="280454" y="664273"/>
                  </a:lnTo>
                  <a:lnTo>
                    <a:pt x="212077" y="732650"/>
                  </a:lnTo>
                  <a:lnTo>
                    <a:pt x="163626" y="666724"/>
                  </a:lnTo>
                  <a:lnTo>
                    <a:pt x="143129" y="624344"/>
                  </a:lnTo>
                  <a:lnTo>
                    <a:pt x="128244" y="579678"/>
                  </a:lnTo>
                  <a:lnTo>
                    <a:pt x="119176" y="533196"/>
                  </a:lnTo>
                  <a:lnTo>
                    <a:pt x="116103" y="485355"/>
                  </a:lnTo>
                  <a:lnTo>
                    <a:pt x="118986" y="439140"/>
                  </a:lnTo>
                  <a:lnTo>
                    <a:pt x="127393" y="394614"/>
                  </a:lnTo>
                  <a:lnTo>
                    <a:pt x="140982" y="352145"/>
                  </a:lnTo>
                  <a:lnTo>
                    <a:pt x="159397" y="312064"/>
                  </a:lnTo>
                  <a:lnTo>
                    <a:pt x="182295" y="274713"/>
                  </a:lnTo>
                  <a:lnTo>
                    <a:pt x="209321" y="240461"/>
                  </a:lnTo>
                  <a:lnTo>
                    <a:pt x="240144" y="209651"/>
                  </a:lnTo>
                  <a:lnTo>
                    <a:pt x="274396" y="182613"/>
                  </a:lnTo>
                  <a:lnTo>
                    <a:pt x="311734" y="159715"/>
                  </a:lnTo>
                  <a:lnTo>
                    <a:pt x="351815" y="141300"/>
                  </a:lnTo>
                  <a:lnTo>
                    <a:pt x="394296" y="127711"/>
                  </a:lnTo>
                  <a:lnTo>
                    <a:pt x="438810" y="119303"/>
                  </a:lnTo>
                  <a:lnTo>
                    <a:pt x="485013" y="116433"/>
                  </a:lnTo>
                  <a:lnTo>
                    <a:pt x="532853" y="119494"/>
                  </a:lnTo>
                  <a:lnTo>
                    <a:pt x="579335" y="128562"/>
                  </a:lnTo>
                  <a:lnTo>
                    <a:pt x="623989" y="143433"/>
                  </a:lnTo>
                  <a:lnTo>
                    <a:pt x="666369" y="163931"/>
                  </a:lnTo>
                  <a:lnTo>
                    <a:pt x="705993" y="189865"/>
                  </a:lnTo>
                  <a:lnTo>
                    <a:pt x="732307" y="212420"/>
                  </a:lnTo>
                  <a:lnTo>
                    <a:pt x="732307" y="161734"/>
                  </a:lnTo>
                  <a:lnTo>
                    <a:pt x="685330" y="130340"/>
                  </a:lnTo>
                  <a:lnTo>
                    <a:pt x="638530" y="107696"/>
                  </a:lnTo>
                  <a:lnTo>
                    <a:pt x="589191" y="91274"/>
                  </a:lnTo>
                  <a:lnTo>
                    <a:pt x="537857" y="81254"/>
                  </a:lnTo>
                  <a:lnTo>
                    <a:pt x="485013" y="77876"/>
                  </a:lnTo>
                  <a:lnTo>
                    <a:pt x="437565" y="80619"/>
                  </a:lnTo>
                  <a:lnTo>
                    <a:pt x="391693" y="88646"/>
                  </a:lnTo>
                  <a:lnTo>
                    <a:pt x="347738" y="101663"/>
                  </a:lnTo>
                  <a:lnTo>
                    <a:pt x="305968" y="119354"/>
                  </a:lnTo>
                  <a:lnTo>
                    <a:pt x="266725" y="141401"/>
                  </a:lnTo>
                  <a:lnTo>
                    <a:pt x="230314" y="167500"/>
                  </a:lnTo>
                  <a:lnTo>
                    <a:pt x="197015" y="197358"/>
                  </a:lnTo>
                  <a:lnTo>
                    <a:pt x="167170" y="230644"/>
                  </a:lnTo>
                  <a:lnTo>
                    <a:pt x="141071" y="267068"/>
                  </a:lnTo>
                  <a:lnTo>
                    <a:pt x="119011" y="306311"/>
                  </a:lnTo>
                  <a:lnTo>
                    <a:pt x="101333" y="348068"/>
                  </a:lnTo>
                  <a:lnTo>
                    <a:pt x="88315" y="392036"/>
                  </a:lnTo>
                  <a:lnTo>
                    <a:pt x="80289" y="437896"/>
                  </a:lnTo>
                  <a:lnTo>
                    <a:pt x="77533" y="485355"/>
                  </a:lnTo>
                  <a:lnTo>
                    <a:pt x="80924" y="538187"/>
                  </a:lnTo>
                  <a:lnTo>
                    <a:pt x="90944" y="589546"/>
                  </a:lnTo>
                  <a:lnTo>
                    <a:pt x="107378" y="638886"/>
                  </a:lnTo>
                  <a:lnTo>
                    <a:pt x="130022" y="685698"/>
                  </a:lnTo>
                  <a:lnTo>
                    <a:pt x="158673" y="729462"/>
                  </a:lnTo>
                  <a:lnTo>
                    <a:pt x="184772" y="759955"/>
                  </a:lnTo>
                  <a:lnTo>
                    <a:pt x="5638" y="939088"/>
                  </a:lnTo>
                  <a:lnTo>
                    <a:pt x="1409" y="945464"/>
                  </a:lnTo>
                  <a:lnTo>
                    <a:pt x="0" y="952728"/>
                  </a:lnTo>
                  <a:lnTo>
                    <a:pt x="1409" y="959980"/>
                  </a:lnTo>
                  <a:lnTo>
                    <a:pt x="5638" y="966355"/>
                  </a:lnTo>
                  <a:lnTo>
                    <a:pt x="9410" y="970127"/>
                  </a:lnTo>
                  <a:lnTo>
                    <a:pt x="14338" y="972007"/>
                  </a:lnTo>
                  <a:lnTo>
                    <a:pt x="19278" y="972007"/>
                  </a:lnTo>
                  <a:lnTo>
                    <a:pt x="24206" y="972007"/>
                  </a:lnTo>
                  <a:lnTo>
                    <a:pt x="29146" y="970127"/>
                  </a:lnTo>
                  <a:lnTo>
                    <a:pt x="966343" y="32918"/>
                  </a:lnTo>
                  <a:lnTo>
                    <a:pt x="970584" y="26543"/>
                  </a:lnTo>
                  <a:lnTo>
                    <a:pt x="971994" y="19291"/>
                  </a:lnTo>
                  <a:close/>
                </a:path>
              </a:pathLst>
            </a:custGeom>
            <a:solidFill>
              <a:srgbClr val="232051"/>
            </a:solidFill>
          </p:spPr>
          <p:txBody>
            <a:bodyPr wrap="square" lIns="0" tIns="0" rIns="0" bIns="0" rtlCol="0"/>
            <a:lstStyle/>
            <a:p>
              <a:endParaRPr/>
            </a:p>
          </p:txBody>
        </p:sp>
      </p:grpSp>
      <p:pic>
        <p:nvPicPr>
          <p:cNvPr id="38" name="object 38"/>
          <p:cNvPicPr/>
          <p:nvPr/>
        </p:nvPicPr>
        <p:blipFill>
          <a:blip r:embed="rId15" cstate="print"/>
          <a:stretch>
            <a:fillRect/>
          </a:stretch>
        </p:blipFill>
        <p:spPr>
          <a:xfrm>
            <a:off x="6277997" y="2733178"/>
            <a:ext cx="2765996" cy="3002546"/>
          </a:xfrm>
          <a:prstGeom prst="rect">
            <a:avLst/>
          </a:prstGeom>
        </p:spPr>
      </p:pic>
      <p:sp>
        <p:nvSpPr>
          <p:cNvPr id="39" name="object 39"/>
          <p:cNvSpPr txBox="1"/>
          <p:nvPr/>
        </p:nvSpPr>
        <p:spPr>
          <a:xfrm>
            <a:off x="6813414" y="4243428"/>
            <a:ext cx="1695450" cy="1287780"/>
          </a:xfrm>
          <a:prstGeom prst="rect">
            <a:avLst/>
          </a:prstGeom>
        </p:spPr>
        <p:txBody>
          <a:bodyPr vert="horz" wrap="square" lIns="0" tIns="16510" rIns="0" bIns="0" rtlCol="0">
            <a:spAutoFit/>
          </a:bodyPr>
          <a:lstStyle/>
          <a:p>
            <a:pPr marL="12700">
              <a:lnSpc>
                <a:spcPct val="100000"/>
              </a:lnSpc>
              <a:spcBef>
                <a:spcPts val="130"/>
              </a:spcBef>
            </a:pPr>
            <a:r>
              <a:rPr sz="1650" spc="-20" dirty="0">
                <a:solidFill>
                  <a:srgbClr val="231F20"/>
                </a:solidFill>
                <a:latin typeface="Lucida Sans"/>
                <a:cs typeface="Lucida Sans"/>
              </a:rPr>
              <a:t>FOOD</a:t>
            </a:r>
            <a:r>
              <a:rPr sz="1650" spc="-100" dirty="0">
                <a:solidFill>
                  <a:srgbClr val="231F20"/>
                </a:solidFill>
                <a:latin typeface="Lucida Sans"/>
                <a:cs typeface="Lucida Sans"/>
              </a:rPr>
              <a:t> </a:t>
            </a:r>
            <a:r>
              <a:rPr sz="1650" spc="-10" dirty="0">
                <a:solidFill>
                  <a:srgbClr val="231F20"/>
                </a:solidFill>
                <a:latin typeface="Lucida Sans"/>
                <a:cs typeface="Lucida Sans"/>
              </a:rPr>
              <a:t>INSECURE:</a:t>
            </a:r>
            <a:endParaRPr sz="1650">
              <a:latin typeface="Lucida Sans"/>
              <a:cs typeface="Lucida Sans"/>
            </a:endParaRPr>
          </a:p>
          <a:p>
            <a:pPr marL="146050">
              <a:lnSpc>
                <a:spcPts val="2440"/>
              </a:lnSpc>
              <a:spcBef>
                <a:spcPts val="114"/>
              </a:spcBef>
            </a:pPr>
            <a:r>
              <a:rPr sz="2050" spc="-130" dirty="0">
                <a:solidFill>
                  <a:srgbClr val="231F20"/>
                </a:solidFill>
                <a:latin typeface="Lucida Sans"/>
                <a:cs typeface="Lucida Sans"/>
              </a:rPr>
              <a:t>2.3</a:t>
            </a:r>
            <a:r>
              <a:rPr sz="2050" spc="-70" dirty="0">
                <a:solidFill>
                  <a:srgbClr val="231F20"/>
                </a:solidFill>
                <a:latin typeface="Lucida Sans"/>
                <a:cs typeface="Lucida Sans"/>
              </a:rPr>
              <a:t> </a:t>
            </a:r>
            <a:r>
              <a:rPr sz="2050" spc="-10" dirty="0">
                <a:solidFill>
                  <a:srgbClr val="231F20"/>
                </a:solidFill>
                <a:latin typeface="Lucida Sans"/>
                <a:cs typeface="Lucida Sans"/>
              </a:rPr>
              <a:t>BILLION</a:t>
            </a:r>
            <a:endParaRPr sz="2050">
              <a:latin typeface="Lucida Sans"/>
              <a:cs typeface="Lucida Sans"/>
            </a:endParaRPr>
          </a:p>
          <a:p>
            <a:pPr marL="101600" marR="93980" indent="361950">
              <a:lnSpc>
                <a:spcPts val="1730"/>
              </a:lnSpc>
              <a:spcBef>
                <a:spcPts val="244"/>
              </a:spcBef>
            </a:pPr>
            <a:r>
              <a:rPr sz="1650" spc="-10" dirty="0">
                <a:solidFill>
                  <a:srgbClr val="231F20"/>
                </a:solidFill>
                <a:latin typeface="Lucida Sans"/>
                <a:cs typeface="Lucida Sans"/>
              </a:rPr>
              <a:t>PEOPLE </a:t>
            </a:r>
            <a:r>
              <a:rPr sz="1450" spc="-75" dirty="0">
                <a:solidFill>
                  <a:srgbClr val="231F20"/>
                </a:solidFill>
                <a:latin typeface="Lucida Sans"/>
                <a:cs typeface="Lucida Sans"/>
              </a:rPr>
              <a:t>(LACK</a:t>
            </a:r>
            <a:r>
              <a:rPr sz="1450" spc="-70" dirty="0">
                <a:solidFill>
                  <a:srgbClr val="231F20"/>
                </a:solidFill>
                <a:latin typeface="Lucida Sans"/>
                <a:cs typeface="Lucida Sans"/>
              </a:rPr>
              <a:t> </a:t>
            </a:r>
            <a:r>
              <a:rPr sz="1450" spc="-10" dirty="0">
                <a:solidFill>
                  <a:srgbClr val="231F20"/>
                </a:solidFill>
                <a:latin typeface="Lucida Sans"/>
                <a:cs typeface="Lucida Sans"/>
              </a:rPr>
              <a:t>REGULAR </a:t>
            </a:r>
            <a:r>
              <a:rPr sz="1450" spc="-80" dirty="0">
                <a:solidFill>
                  <a:srgbClr val="231F20"/>
                </a:solidFill>
                <a:latin typeface="Lucida Sans"/>
                <a:cs typeface="Lucida Sans"/>
              </a:rPr>
              <a:t>ACCESS</a:t>
            </a:r>
            <a:r>
              <a:rPr sz="1450" spc="-45" dirty="0">
                <a:solidFill>
                  <a:srgbClr val="231F20"/>
                </a:solidFill>
                <a:latin typeface="Lucida Sans"/>
                <a:cs typeface="Lucida Sans"/>
              </a:rPr>
              <a:t> </a:t>
            </a:r>
            <a:r>
              <a:rPr sz="1450" spc="-175" dirty="0">
                <a:solidFill>
                  <a:srgbClr val="231F20"/>
                </a:solidFill>
                <a:latin typeface="Lucida Sans"/>
                <a:cs typeface="Lucida Sans"/>
              </a:rPr>
              <a:t>TO</a:t>
            </a:r>
            <a:r>
              <a:rPr sz="1450" spc="-40" dirty="0">
                <a:solidFill>
                  <a:srgbClr val="231F20"/>
                </a:solidFill>
                <a:latin typeface="Lucida Sans"/>
                <a:cs typeface="Lucida Sans"/>
              </a:rPr>
              <a:t> </a:t>
            </a:r>
            <a:r>
              <a:rPr sz="1450" spc="-60" dirty="0">
                <a:solidFill>
                  <a:srgbClr val="231F20"/>
                </a:solidFill>
                <a:latin typeface="Lucida Sans"/>
                <a:cs typeface="Lucida Sans"/>
              </a:rPr>
              <a:t>FOOD)</a:t>
            </a:r>
            <a:endParaRPr sz="1450">
              <a:latin typeface="Lucida Sans"/>
              <a:cs typeface="Lucida Sans"/>
            </a:endParaRPr>
          </a:p>
        </p:txBody>
      </p:sp>
      <p:grpSp>
        <p:nvGrpSpPr>
          <p:cNvPr id="40" name="object 40"/>
          <p:cNvGrpSpPr/>
          <p:nvPr/>
        </p:nvGrpSpPr>
        <p:grpSpPr>
          <a:xfrm>
            <a:off x="7121051" y="2965273"/>
            <a:ext cx="1080135" cy="1056005"/>
            <a:chOff x="7121051" y="2965273"/>
            <a:chExt cx="1080135" cy="1056005"/>
          </a:xfrm>
        </p:grpSpPr>
        <p:sp>
          <p:nvSpPr>
            <p:cNvPr id="41" name="object 41"/>
            <p:cNvSpPr/>
            <p:nvPr/>
          </p:nvSpPr>
          <p:spPr>
            <a:xfrm>
              <a:off x="7121042" y="3084816"/>
              <a:ext cx="1080135" cy="935990"/>
            </a:xfrm>
            <a:custGeom>
              <a:avLst/>
              <a:gdLst/>
              <a:ahLst/>
              <a:cxnLst/>
              <a:rect l="l" t="t" r="r" b="b"/>
              <a:pathLst>
                <a:path w="1080134" h="935989">
                  <a:moveTo>
                    <a:pt x="1079881" y="916647"/>
                  </a:moveTo>
                  <a:lnTo>
                    <a:pt x="1077887" y="909904"/>
                  </a:lnTo>
                  <a:lnTo>
                    <a:pt x="906399" y="584885"/>
                  </a:lnTo>
                  <a:lnTo>
                    <a:pt x="902208" y="574954"/>
                  </a:lnTo>
                  <a:lnTo>
                    <a:pt x="899756" y="564502"/>
                  </a:lnTo>
                  <a:lnTo>
                    <a:pt x="899083" y="553796"/>
                  </a:lnTo>
                  <a:lnTo>
                    <a:pt x="900239" y="543077"/>
                  </a:lnTo>
                  <a:lnTo>
                    <a:pt x="942682" y="325678"/>
                  </a:lnTo>
                  <a:lnTo>
                    <a:pt x="943978" y="313436"/>
                  </a:lnTo>
                  <a:lnTo>
                    <a:pt x="885558" y="49847"/>
                  </a:lnTo>
                  <a:lnTo>
                    <a:pt x="849972" y="11239"/>
                  </a:lnTo>
                  <a:lnTo>
                    <a:pt x="831900" y="8216"/>
                  </a:lnTo>
                  <a:lnTo>
                    <a:pt x="810361" y="12573"/>
                  </a:lnTo>
                  <a:lnTo>
                    <a:pt x="792746" y="24460"/>
                  </a:lnTo>
                  <a:lnTo>
                    <a:pt x="780872" y="42075"/>
                  </a:lnTo>
                  <a:lnTo>
                    <a:pt x="778179" y="55359"/>
                  </a:lnTo>
                  <a:lnTo>
                    <a:pt x="778179" y="223062"/>
                  </a:lnTo>
                  <a:lnTo>
                    <a:pt x="762381" y="251663"/>
                  </a:lnTo>
                  <a:lnTo>
                    <a:pt x="726338" y="275653"/>
                  </a:lnTo>
                  <a:lnTo>
                    <a:pt x="672947" y="293662"/>
                  </a:lnTo>
                  <a:lnTo>
                    <a:pt x="605078" y="304342"/>
                  </a:lnTo>
                  <a:lnTo>
                    <a:pt x="603656" y="304774"/>
                  </a:lnTo>
                  <a:lnTo>
                    <a:pt x="567969" y="273342"/>
                  </a:lnTo>
                  <a:lnTo>
                    <a:pt x="486092" y="163436"/>
                  </a:lnTo>
                  <a:lnTo>
                    <a:pt x="469569" y="148412"/>
                  </a:lnTo>
                  <a:lnTo>
                    <a:pt x="449351" y="140931"/>
                  </a:lnTo>
                  <a:lnTo>
                    <a:pt x="427812" y="141414"/>
                  </a:lnTo>
                  <a:lnTo>
                    <a:pt x="407276" y="150228"/>
                  </a:lnTo>
                  <a:lnTo>
                    <a:pt x="392176" y="165265"/>
                  </a:lnTo>
                  <a:lnTo>
                    <a:pt x="383730" y="184099"/>
                  </a:lnTo>
                  <a:lnTo>
                    <a:pt x="382460" y="204698"/>
                  </a:lnTo>
                  <a:lnTo>
                    <a:pt x="388835" y="225031"/>
                  </a:lnTo>
                  <a:lnTo>
                    <a:pt x="427405" y="297548"/>
                  </a:lnTo>
                  <a:lnTo>
                    <a:pt x="422414" y="296849"/>
                  </a:lnTo>
                  <a:lnTo>
                    <a:pt x="365620" y="286143"/>
                  </a:lnTo>
                  <a:lnTo>
                    <a:pt x="311759" y="272135"/>
                  </a:lnTo>
                  <a:lnTo>
                    <a:pt x="261581" y="255028"/>
                  </a:lnTo>
                  <a:lnTo>
                    <a:pt x="220154" y="236943"/>
                  </a:lnTo>
                  <a:lnTo>
                    <a:pt x="199948" y="204266"/>
                  </a:lnTo>
                  <a:lnTo>
                    <a:pt x="198742" y="200037"/>
                  </a:lnTo>
                  <a:lnTo>
                    <a:pt x="198742" y="79438"/>
                  </a:lnTo>
                  <a:lnTo>
                    <a:pt x="194703" y="59474"/>
                  </a:lnTo>
                  <a:lnTo>
                    <a:pt x="251663" y="40690"/>
                  </a:lnTo>
                  <a:lnTo>
                    <a:pt x="299643" y="36169"/>
                  </a:lnTo>
                  <a:lnTo>
                    <a:pt x="351256" y="35369"/>
                  </a:lnTo>
                  <a:lnTo>
                    <a:pt x="405498" y="38328"/>
                  </a:lnTo>
                  <a:lnTo>
                    <a:pt x="461391" y="45135"/>
                  </a:lnTo>
                  <a:lnTo>
                    <a:pt x="515683" y="55295"/>
                  </a:lnTo>
                  <a:lnTo>
                    <a:pt x="567309" y="68465"/>
                  </a:lnTo>
                  <a:lnTo>
                    <a:pt x="615505" y="84391"/>
                  </a:lnTo>
                  <a:lnTo>
                    <a:pt x="659536" y="102844"/>
                  </a:lnTo>
                  <a:lnTo>
                    <a:pt x="698665" y="123558"/>
                  </a:lnTo>
                  <a:lnTo>
                    <a:pt x="735050" y="148767"/>
                  </a:lnTo>
                  <a:lnTo>
                    <a:pt x="775500" y="199390"/>
                  </a:lnTo>
                  <a:lnTo>
                    <a:pt x="778179" y="223062"/>
                  </a:lnTo>
                  <a:lnTo>
                    <a:pt x="778179" y="55359"/>
                  </a:lnTo>
                  <a:lnTo>
                    <a:pt x="776503" y="63614"/>
                  </a:lnTo>
                  <a:lnTo>
                    <a:pt x="776503" y="140741"/>
                  </a:lnTo>
                  <a:lnTo>
                    <a:pt x="762101" y="125285"/>
                  </a:lnTo>
                  <a:lnTo>
                    <a:pt x="716838" y="93154"/>
                  </a:lnTo>
                  <a:lnTo>
                    <a:pt x="675347" y="71145"/>
                  </a:lnTo>
                  <a:lnTo>
                    <a:pt x="628802" y="51574"/>
                  </a:lnTo>
                  <a:lnTo>
                    <a:pt x="578015" y="34709"/>
                  </a:lnTo>
                  <a:lnTo>
                    <a:pt x="523760" y="20815"/>
                  </a:lnTo>
                  <a:lnTo>
                    <a:pt x="466813" y="10134"/>
                  </a:lnTo>
                  <a:lnTo>
                    <a:pt x="407898" y="3009"/>
                  </a:lnTo>
                  <a:lnTo>
                    <a:pt x="350532" y="0"/>
                  </a:lnTo>
                  <a:lnTo>
                    <a:pt x="295770" y="1016"/>
                  </a:lnTo>
                  <a:lnTo>
                    <a:pt x="244652" y="6019"/>
                  </a:lnTo>
                  <a:lnTo>
                    <a:pt x="198221" y="14935"/>
                  </a:lnTo>
                  <a:lnTo>
                    <a:pt x="157518" y="27724"/>
                  </a:lnTo>
                  <a:lnTo>
                    <a:pt x="154660" y="29565"/>
                  </a:lnTo>
                  <a:lnTo>
                    <a:pt x="147396" y="28092"/>
                  </a:lnTo>
                  <a:lnTo>
                    <a:pt x="128714" y="31584"/>
                  </a:lnTo>
                  <a:lnTo>
                    <a:pt x="113055" y="41224"/>
                  </a:lnTo>
                  <a:lnTo>
                    <a:pt x="101790" y="55765"/>
                  </a:lnTo>
                  <a:lnTo>
                    <a:pt x="98158" y="67830"/>
                  </a:lnTo>
                  <a:lnTo>
                    <a:pt x="97294" y="67830"/>
                  </a:lnTo>
                  <a:lnTo>
                    <a:pt x="38912" y="90081"/>
                  </a:lnTo>
                  <a:lnTo>
                    <a:pt x="10210" y="145605"/>
                  </a:lnTo>
                  <a:lnTo>
                    <a:pt x="152" y="265772"/>
                  </a:lnTo>
                  <a:lnTo>
                    <a:pt x="0" y="273164"/>
                  </a:lnTo>
                  <a:lnTo>
                    <a:pt x="787" y="280504"/>
                  </a:lnTo>
                  <a:lnTo>
                    <a:pt x="81292" y="464807"/>
                  </a:lnTo>
                  <a:lnTo>
                    <a:pt x="270230" y="664171"/>
                  </a:lnTo>
                  <a:lnTo>
                    <a:pt x="485355" y="779576"/>
                  </a:lnTo>
                  <a:lnTo>
                    <a:pt x="493979" y="785583"/>
                  </a:lnTo>
                  <a:lnTo>
                    <a:pt x="500926" y="793343"/>
                  </a:lnTo>
                  <a:lnTo>
                    <a:pt x="505942" y="802474"/>
                  </a:lnTo>
                  <a:lnTo>
                    <a:pt x="508762" y="812609"/>
                  </a:lnTo>
                  <a:lnTo>
                    <a:pt x="526834" y="929627"/>
                  </a:lnTo>
                  <a:lnTo>
                    <a:pt x="534377" y="935888"/>
                  </a:lnTo>
                  <a:lnTo>
                    <a:pt x="542963" y="935888"/>
                  </a:lnTo>
                  <a:lnTo>
                    <a:pt x="545693" y="935672"/>
                  </a:lnTo>
                  <a:lnTo>
                    <a:pt x="552297" y="933246"/>
                  </a:lnTo>
                  <a:lnTo>
                    <a:pt x="557276" y="928636"/>
                  </a:lnTo>
                  <a:lnTo>
                    <a:pt x="560171" y="922489"/>
                  </a:lnTo>
                  <a:lnTo>
                    <a:pt x="560489" y="915466"/>
                  </a:lnTo>
                  <a:lnTo>
                    <a:pt x="554494" y="891019"/>
                  </a:lnTo>
                  <a:lnTo>
                    <a:pt x="539623" y="836358"/>
                  </a:lnTo>
                  <a:lnTo>
                    <a:pt x="520573" y="779475"/>
                  </a:lnTo>
                  <a:lnTo>
                    <a:pt x="502056" y="748334"/>
                  </a:lnTo>
                  <a:lnTo>
                    <a:pt x="292582" y="636295"/>
                  </a:lnTo>
                  <a:lnTo>
                    <a:pt x="113868" y="449453"/>
                  </a:lnTo>
                  <a:lnTo>
                    <a:pt x="111963" y="446620"/>
                  </a:lnTo>
                  <a:lnTo>
                    <a:pt x="35788" y="276580"/>
                  </a:lnTo>
                  <a:lnTo>
                    <a:pt x="35115" y="272630"/>
                  </a:lnTo>
                  <a:lnTo>
                    <a:pt x="45427" y="149352"/>
                  </a:lnTo>
                  <a:lnTo>
                    <a:pt x="51117" y="131051"/>
                  </a:lnTo>
                  <a:lnTo>
                    <a:pt x="62585" y="116433"/>
                  </a:lnTo>
                  <a:lnTo>
                    <a:pt x="78447" y="106756"/>
                  </a:lnTo>
                  <a:lnTo>
                    <a:pt x="93103" y="104038"/>
                  </a:lnTo>
                  <a:lnTo>
                    <a:pt x="81368" y="213512"/>
                  </a:lnTo>
                  <a:lnTo>
                    <a:pt x="81064" y="221576"/>
                  </a:lnTo>
                  <a:lnTo>
                    <a:pt x="179768" y="441172"/>
                  </a:lnTo>
                  <a:lnTo>
                    <a:pt x="307454" y="544969"/>
                  </a:lnTo>
                  <a:lnTo>
                    <a:pt x="320611" y="548220"/>
                  </a:lnTo>
                  <a:lnTo>
                    <a:pt x="327012" y="545947"/>
                  </a:lnTo>
                  <a:lnTo>
                    <a:pt x="332219" y="541223"/>
                  </a:lnTo>
                  <a:lnTo>
                    <a:pt x="335191" y="534847"/>
                  </a:lnTo>
                  <a:lnTo>
                    <a:pt x="335483" y="528066"/>
                  </a:lnTo>
                  <a:lnTo>
                    <a:pt x="333197" y="521665"/>
                  </a:lnTo>
                  <a:lnTo>
                    <a:pt x="328472" y="516458"/>
                  </a:lnTo>
                  <a:lnTo>
                    <a:pt x="217068" y="434301"/>
                  </a:lnTo>
                  <a:lnTo>
                    <a:pt x="213868" y="430428"/>
                  </a:lnTo>
                  <a:lnTo>
                    <a:pt x="116865" y="225844"/>
                  </a:lnTo>
                  <a:lnTo>
                    <a:pt x="116128" y="221538"/>
                  </a:lnTo>
                  <a:lnTo>
                    <a:pt x="132422" y="69634"/>
                  </a:lnTo>
                  <a:lnTo>
                    <a:pt x="139230" y="63512"/>
                  </a:lnTo>
                  <a:lnTo>
                    <a:pt x="156171" y="63512"/>
                  </a:lnTo>
                  <a:lnTo>
                    <a:pt x="163322" y="70662"/>
                  </a:lnTo>
                  <a:lnTo>
                    <a:pt x="163322" y="195719"/>
                  </a:lnTo>
                  <a:lnTo>
                    <a:pt x="163893" y="203835"/>
                  </a:lnTo>
                  <a:lnTo>
                    <a:pt x="285508" y="409930"/>
                  </a:lnTo>
                  <a:lnTo>
                    <a:pt x="439674" y="457263"/>
                  </a:lnTo>
                  <a:lnTo>
                    <a:pt x="453669" y="459384"/>
                  </a:lnTo>
                  <a:lnTo>
                    <a:pt x="467410" y="457669"/>
                  </a:lnTo>
                  <a:lnTo>
                    <a:pt x="499503" y="432015"/>
                  </a:lnTo>
                  <a:lnTo>
                    <a:pt x="505269" y="405193"/>
                  </a:lnTo>
                  <a:lnTo>
                    <a:pt x="502462" y="391325"/>
                  </a:lnTo>
                  <a:lnTo>
                    <a:pt x="473748" y="309372"/>
                  </a:lnTo>
                  <a:lnTo>
                    <a:pt x="471893" y="305892"/>
                  </a:lnTo>
                  <a:lnTo>
                    <a:pt x="471893" y="411226"/>
                  </a:lnTo>
                  <a:lnTo>
                    <a:pt x="467575" y="416979"/>
                  </a:lnTo>
                  <a:lnTo>
                    <a:pt x="463588" y="421157"/>
                  </a:lnTo>
                  <a:lnTo>
                    <a:pt x="458050" y="425767"/>
                  </a:lnTo>
                  <a:lnTo>
                    <a:pt x="309791" y="381850"/>
                  </a:lnTo>
                  <a:lnTo>
                    <a:pt x="252552" y="289331"/>
                  </a:lnTo>
                  <a:lnTo>
                    <a:pt x="301117" y="305917"/>
                  </a:lnTo>
                  <a:lnTo>
                    <a:pt x="357581" y="320649"/>
                  </a:lnTo>
                  <a:lnTo>
                    <a:pt x="417004" y="331863"/>
                  </a:lnTo>
                  <a:lnTo>
                    <a:pt x="424408" y="332981"/>
                  </a:lnTo>
                  <a:lnTo>
                    <a:pt x="445414" y="335661"/>
                  </a:lnTo>
                  <a:lnTo>
                    <a:pt x="471893" y="411226"/>
                  </a:lnTo>
                  <a:lnTo>
                    <a:pt x="471893" y="305892"/>
                  </a:lnTo>
                  <a:lnTo>
                    <a:pt x="420116" y="208394"/>
                  </a:lnTo>
                  <a:lnTo>
                    <a:pt x="417652" y="200533"/>
                  </a:lnTo>
                  <a:lnTo>
                    <a:pt x="443496" y="175907"/>
                  </a:lnTo>
                  <a:lnTo>
                    <a:pt x="451307" y="178790"/>
                  </a:lnTo>
                  <a:lnTo>
                    <a:pt x="457682" y="184594"/>
                  </a:lnTo>
                  <a:lnTo>
                    <a:pt x="541401" y="296989"/>
                  </a:lnTo>
                  <a:lnTo>
                    <a:pt x="650836" y="393496"/>
                  </a:lnTo>
                  <a:lnTo>
                    <a:pt x="692937" y="449961"/>
                  </a:lnTo>
                  <a:lnTo>
                    <a:pt x="708685" y="518617"/>
                  </a:lnTo>
                  <a:lnTo>
                    <a:pt x="710742" y="637628"/>
                  </a:lnTo>
                  <a:lnTo>
                    <a:pt x="711263" y="645426"/>
                  </a:lnTo>
                  <a:lnTo>
                    <a:pt x="834326" y="931951"/>
                  </a:lnTo>
                  <a:lnTo>
                    <a:pt x="840803" y="935888"/>
                  </a:lnTo>
                  <a:lnTo>
                    <a:pt x="847598" y="935888"/>
                  </a:lnTo>
                  <a:lnTo>
                    <a:pt x="849998" y="935888"/>
                  </a:lnTo>
                  <a:lnTo>
                    <a:pt x="865301" y="917867"/>
                  </a:lnTo>
                  <a:lnTo>
                    <a:pt x="863790" y="910996"/>
                  </a:lnTo>
                  <a:lnTo>
                    <a:pt x="747483" y="648296"/>
                  </a:lnTo>
                  <a:lnTo>
                    <a:pt x="746252" y="642747"/>
                  </a:lnTo>
                  <a:lnTo>
                    <a:pt x="744105" y="518007"/>
                  </a:lnTo>
                  <a:lnTo>
                    <a:pt x="738886" y="475373"/>
                  </a:lnTo>
                  <a:lnTo>
                    <a:pt x="725081" y="435102"/>
                  </a:lnTo>
                  <a:lnTo>
                    <a:pt x="703338" y="398500"/>
                  </a:lnTo>
                  <a:lnTo>
                    <a:pt x="674243" y="366903"/>
                  </a:lnTo>
                  <a:lnTo>
                    <a:pt x="638060" y="335064"/>
                  </a:lnTo>
                  <a:lnTo>
                    <a:pt x="674420" y="329679"/>
                  </a:lnTo>
                  <a:lnTo>
                    <a:pt x="729221" y="312953"/>
                  </a:lnTo>
                  <a:lnTo>
                    <a:pt x="771410" y="290068"/>
                  </a:lnTo>
                  <a:lnTo>
                    <a:pt x="799795" y="261696"/>
                  </a:lnTo>
                  <a:lnTo>
                    <a:pt x="813181" y="228485"/>
                  </a:lnTo>
                  <a:lnTo>
                    <a:pt x="811606" y="204939"/>
                  </a:lnTo>
                  <a:lnTo>
                    <a:pt x="811923" y="204622"/>
                  </a:lnTo>
                  <a:lnTo>
                    <a:pt x="811923" y="63614"/>
                  </a:lnTo>
                  <a:lnTo>
                    <a:pt x="813498" y="55841"/>
                  </a:lnTo>
                  <a:lnTo>
                    <a:pt x="817791" y="49491"/>
                  </a:lnTo>
                  <a:lnTo>
                    <a:pt x="824141" y="45212"/>
                  </a:lnTo>
                  <a:lnTo>
                    <a:pt x="831900" y="43637"/>
                  </a:lnTo>
                  <a:lnTo>
                    <a:pt x="840905" y="43637"/>
                  </a:lnTo>
                  <a:lnTo>
                    <a:pt x="906373" y="287616"/>
                  </a:lnTo>
                  <a:lnTo>
                    <a:pt x="908621" y="303377"/>
                  </a:lnTo>
                  <a:lnTo>
                    <a:pt x="908621" y="311327"/>
                  </a:lnTo>
                  <a:lnTo>
                    <a:pt x="907846" y="319290"/>
                  </a:lnTo>
                  <a:lnTo>
                    <a:pt x="865466" y="536295"/>
                  </a:lnTo>
                  <a:lnTo>
                    <a:pt x="863676" y="552996"/>
                  </a:lnTo>
                  <a:lnTo>
                    <a:pt x="875068" y="601421"/>
                  </a:lnTo>
                  <a:lnTo>
                    <a:pt x="1049731" y="932459"/>
                  </a:lnTo>
                  <a:lnTo>
                    <a:pt x="1055878" y="935888"/>
                  </a:lnTo>
                  <a:lnTo>
                    <a:pt x="1062240" y="935888"/>
                  </a:lnTo>
                  <a:lnTo>
                    <a:pt x="1065022" y="935888"/>
                  </a:lnTo>
                  <a:lnTo>
                    <a:pt x="1067854" y="935228"/>
                  </a:lnTo>
                  <a:lnTo>
                    <a:pt x="1070495" y="933843"/>
                  </a:lnTo>
                  <a:lnTo>
                    <a:pt x="1075944" y="929386"/>
                  </a:lnTo>
                  <a:lnTo>
                    <a:pt x="1079157" y="923404"/>
                  </a:lnTo>
                  <a:lnTo>
                    <a:pt x="1079881" y="916647"/>
                  </a:lnTo>
                  <a:close/>
                </a:path>
              </a:pathLst>
            </a:custGeom>
            <a:solidFill>
              <a:srgbClr val="232051"/>
            </a:solidFill>
          </p:spPr>
          <p:txBody>
            <a:bodyPr wrap="square" lIns="0" tIns="0" rIns="0" bIns="0" rtlCol="0"/>
            <a:lstStyle/>
            <a:p>
              <a:endParaRPr/>
            </a:p>
          </p:txBody>
        </p:sp>
        <p:pic>
          <p:nvPicPr>
            <p:cNvPr id="42" name="object 42"/>
            <p:cNvPicPr/>
            <p:nvPr/>
          </p:nvPicPr>
          <p:blipFill>
            <a:blip r:embed="rId16" cstate="print"/>
            <a:stretch>
              <a:fillRect/>
            </a:stretch>
          </p:blipFill>
          <p:spPr>
            <a:xfrm>
              <a:off x="7498694" y="2965273"/>
              <a:ext cx="368383" cy="259077"/>
            </a:xfrm>
            <a:prstGeom prst="rect">
              <a:avLst/>
            </a:prstGeom>
          </p:spPr>
        </p:pic>
        <p:sp>
          <p:nvSpPr>
            <p:cNvPr id="43" name="object 43"/>
            <p:cNvSpPr/>
            <p:nvPr/>
          </p:nvSpPr>
          <p:spPr>
            <a:xfrm>
              <a:off x="7823389" y="3292897"/>
              <a:ext cx="111125" cy="281940"/>
            </a:xfrm>
            <a:custGeom>
              <a:avLst/>
              <a:gdLst/>
              <a:ahLst/>
              <a:cxnLst/>
              <a:rect l="l" t="t" r="r" b="b"/>
              <a:pathLst>
                <a:path w="111125" h="281939">
                  <a:moveTo>
                    <a:pt x="94383" y="0"/>
                  </a:moveTo>
                  <a:lnTo>
                    <a:pt x="70806" y="67420"/>
                  </a:lnTo>
                  <a:lnTo>
                    <a:pt x="61626" y="123649"/>
                  </a:lnTo>
                  <a:lnTo>
                    <a:pt x="48095" y="177730"/>
                  </a:lnTo>
                  <a:lnTo>
                    <a:pt x="30186" y="222069"/>
                  </a:lnTo>
                  <a:lnTo>
                    <a:pt x="7870" y="249072"/>
                  </a:lnTo>
                  <a:lnTo>
                    <a:pt x="2824" y="253974"/>
                  </a:lnTo>
                  <a:lnTo>
                    <a:pt x="144" y="260213"/>
                  </a:lnTo>
                  <a:lnTo>
                    <a:pt x="0" y="266999"/>
                  </a:lnTo>
                  <a:lnTo>
                    <a:pt x="2562" y="273545"/>
                  </a:lnTo>
                  <a:lnTo>
                    <a:pt x="5952" y="278803"/>
                  </a:lnTo>
                  <a:lnTo>
                    <a:pt x="11655" y="281673"/>
                  </a:lnTo>
                  <a:lnTo>
                    <a:pt x="17471" y="281673"/>
                  </a:lnTo>
                  <a:lnTo>
                    <a:pt x="20761" y="281673"/>
                  </a:lnTo>
                  <a:lnTo>
                    <a:pt x="57246" y="245603"/>
                  </a:lnTo>
                  <a:lnTo>
                    <a:pt x="79337" y="196439"/>
                  </a:lnTo>
                  <a:lnTo>
                    <a:pt x="94541" y="140266"/>
                  </a:lnTo>
                  <a:lnTo>
                    <a:pt x="104077" y="85986"/>
                  </a:lnTo>
                  <a:lnTo>
                    <a:pt x="109163" y="42503"/>
                  </a:lnTo>
                  <a:lnTo>
                    <a:pt x="111020" y="18719"/>
                  </a:lnTo>
                  <a:lnTo>
                    <a:pt x="110034" y="11762"/>
                  </a:lnTo>
                  <a:lnTo>
                    <a:pt x="106578" y="5921"/>
                  </a:lnTo>
                  <a:lnTo>
                    <a:pt x="101183" y="1799"/>
                  </a:lnTo>
                  <a:lnTo>
                    <a:pt x="94383" y="0"/>
                  </a:lnTo>
                  <a:close/>
                </a:path>
              </a:pathLst>
            </a:custGeom>
            <a:solidFill>
              <a:srgbClr val="232051"/>
            </a:solidFill>
          </p:spPr>
          <p:txBody>
            <a:bodyPr wrap="square" lIns="0" tIns="0" rIns="0" bIns="0" rtlCol="0"/>
            <a:lstStyle/>
            <a:p>
              <a:endParaRPr/>
            </a:p>
          </p:txBody>
        </p:sp>
      </p:grpSp>
      <p:sp>
        <p:nvSpPr>
          <p:cNvPr id="44" name="object 44"/>
          <p:cNvSpPr txBox="1"/>
          <p:nvPr/>
        </p:nvSpPr>
        <p:spPr>
          <a:xfrm>
            <a:off x="1321296" y="559277"/>
            <a:ext cx="1189990" cy="406400"/>
          </a:xfrm>
          <a:prstGeom prst="rect">
            <a:avLst/>
          </a:prstGeom>
        </p:spPr>
        <p:txBody>
          <a:bodyPr vert="horz" wrap="square" lIns="0" tIns="12700" rIns="0" bIns="0" rtlCol="0">
            <a:spAutoFit/>
          </a:bodyPr>
          <a:lstStyle/>
          <a:p>
            <a:pPr marL="12700">
              <a:lnSpc>
                <a:spcPct val="100000"/>
              </a:lnSpc>
              <a:spcBef>
                <a:spcPts val="100"/>
              </a:spcBef>
            </a:pPr>
            <a:r>
              <a:rPr sz="2500" spc="-110" dirty="0">
                <a:solidFill>
                  <a:srgbClr val="045777"/>
                </a:solidFill>
                <a:latin typeface="Arial Black"/>
                <a:cs typeface="Arial Black"/>
              </a:rPr>
              <a:t>TODAY</a:t>
            </a:r>
            <a:endParaRPr sz="2500">
              <a:latin typeface="Arial Black"/>
              <a:cs typeface="Arial Black"/>
            </a:endParaRPr>
          </a:p>
        </p:txBody>
      </p:sp>
      <p:sp>
        <p:nvSpPr>
          <p:cNvPr id="45" name="object 45"/>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46" name="object 46"/>
          <p:cNvGrpSpPr/>
          <p:nvPr/>
        </p:nvGrpSpPr>
        <p:grpSpPr>
          <a:xfrm>
            <a:off x="16506578" y="518779"/>
            <a:ext cx="1343660" cy="457200"/>
            <a:chOff x="16506578" y="518779"/>
            <a:chExt cx="1343660" cy="457200"/>
          </a:xfrm>
        </p:grpSpPr>
        <p:sp>
          <p:nvSpPr>
            <p:cNvPr id="47" name="object 47"/>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48" name="object 48"/>
            <p:cNvPicPr/>
            <p:nvPr/>
          </p:nvPicPr>
          <p:blipFill>
            <a:blip r:embed="rId17" cstate="print"/>
            <a:stretch>
              <a:fillRect/>
            </a:stretch>
          </p:blipFill>
          <p:spPr>
            <a:xfrm>
              <a:off x="16944092" y="518779"/>
              <a:ext cx="354710" cy="359918"/>
            </a:xfrm>
            <a:prstGeom prst="rect">
              <a:avLst/>
            </a:prstGeom>
          </p:spPr>
        </p:pic>
        <p:sp>
          <p:nvSpPr>
            <p:cNvPr id="49" name="object 49"/>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50" name="object 50"/>
            <p:cNvPicPr/>
            <p:nvPr/>
          </p:nvPicPr>
          <p:blipFill>
            <a:blip r:embed="rId17" cstate="print"/>
            <a:stretch>
              <a:fillRect/>
            </a:stretch>
          </p:blipFill>
          <p:spPr>
            <a:xfrm>
              <a:off x="16944092" y="518779"/>
              <a:ext cx="354710" cy="359918"/>
            </a:xfrm>
            <a:prstGeom prst="rect">
              <a:avLst/>
            </a:prstGeom>
          </p:spPr>
        </p:pic>
        <p:pic>
          <p:nvPicPr>
            <p:cNvPr id="51" name="object 51"/>
            <p:cNvPicPr/>
            <p:nvPr/>
          </p:nvPicPr>
          <p:blipFill>
            <a:blip r:embed="rId18" cstate="print"/>
            <a:stretch>
              <a:fillRect/>
            </a:stretch>
          </p:blipFill>
          <p:spPr>
            <a:xfrm>
              <a:off x="17290427" y="518782"/>
              <a:ext cx="559549" cy="456945"/>
            </a:xfrm>
            <a:prstGeom prst="rect">
              <a:avLst/>
            </a:prstGeom>
          </p:spPr>
        </p:pic>
      </p:grpSp>
      <p:grpSp>
        <p:nvGrpSpPr>
          <p:cNvPr id="52" name="object 52"/>
          <p:cNvGrpSpPr/>
          <p:nvPr/>
        </p:nvGrpSpPr>
        <p:grpSpPr>
          <a:xfrm>
            <a:off x="16727177" y="1065768"/>
            <a:ext cx="902335" cy="222885"/>
            <a:chOff x="16727177" y="1065768"/>
            <a:chExt cx="902335" cy="222885"/>
          </a:xfrm>
        </p:grpSpPr>
        <p:pic>
          <p:nvPicPr>
            <p:cNvPr id="53" name="object 53"/>
            <p:cNvPicPr/>
            <p:nvPr/>
          </p:nvPicPr>
          <p:blipFill>
            <a:blip r:embed="rId19" cstate="print"/>
            <a:stretch>
              <a:fillRect/>
            </a:stretch>
          </p:blipFill>
          <p:spPr>
            <a:xfrm>
              <a:off x="16727177" y="1065768"/>
              <a:ext cx="183005" cy="180975"/>
            </a:xfrm>
            <a:prstGeom prst="rect">
              <a:avLst/>
            </a:prstGeom>
          </p:spPr>
        </p:pic>
        <p:pic>
          <p:nvPicPr>
            <p:cNvPr id="54" name="object 54"/>
            <p:cNvPicPr/>
            <p:nvPr/>
          </p:nvPicPr>
          <p:blipFill>
            <a:blip r:embed="rId20" cstate="print"/>
            <a:stretch>
              <a:fillRect/>
            </a:stretch>
          </p:blipFill>
          <p:spPr>
            <a:xfrm>
              <a:off x="16933171" y="1114917"/>
              <a:ext cx="73405" cy="131825"/>
            </a:xfrm>
            <a:prstGeom prst="rect">
              <a:avLst/>
            </a:prstGeom>
          </p:spPr>
        </p:pic>
        <p:pic>
          <p:nvPicPr>
            <p:cNvPr id="55" name="object 55"/>
            <p:cNvPicPr/>
            <p:nvPr/>
          </p:nvPicPr>
          <p:blipFill>
            <a:blip r:embed="rId21" cstate="print"/>
            <a:stretch>
              <a:fillRect/>
            </a:stretch>
          </p:blipFill>
          <p:spPr>
            <a:xfrm>
              <a:off x="17029564" y="1073261"/>
              <a:ext cx="199898" cy="175895"/>
            </a:xfrm>
            <a:prstGeom prst="rect">
              <a:avLst/>
            </a:prstGeom>
          </p:spPr>
        </p:pic>
        <p:pic>
          <p:nvPicPr>
            <p:cNvPr id="56" name="object 56"/>
            <p:cNvPicPr/>
            <p:nvPr/>
          </p:nvPicPr>
          <p:blipFill>
            <a:blip r:embed="rId22" cstate="print"/>
            <a:stretch>
              <a:fillRect/>
            </a:stretch>
          </p:blipFill>
          <p:spPr>
            <a:xfrm>
              <a:off x="17249909" y="1114917"/>
              <a:ext cx="220091" cy="134239"/>
            </a:xfrm>
            <a:prstGeom prst="rect">
              <a:avLst/>
            </a:prstGeom>
          </p:spPr>
        </p:pic>
        <p:pic>
          <p:nvPicPr>
            <p:cNvPr id="57" name="object 57"/>
            <p:cNvPicPr/>
            <p:nvPr/>
          </p:nvPicPr>
          <p:blipFill>
            <a:blip r:embed="rId23" cstate="print"/>
            <a:stretch>
              <a:fillRect/>
            </a:stretch>
          </p:blipFill>
          <p:spPr>
            <a:xfrm>
              <a:off x="17490574" y="1114917"/>
              <a:ext cx="138557" cy="173481"/>
            </a:xfrm>
            <a:prstGeom prst="rect">
              <a:avLst/>
            </a:prstGeom>
          </p:spPr>
        </p:pic>
      </p:grpSp>
      <p:sp>
        <p:nvSpPr>
          <p:cNvPr id="58" name="object 58"/>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52668" y="2506616"/>
            <a:ext cx="13534295" cy="6550758"/>
          </a:xfrm>
          <a:prstGeom prst="rect">
            <a:avLst/>
          </a:prstGeom>
        </p:spPr>
      </p:pic>
      <p:sp>
        <p:nvSpPr>
          <p:cNvPr id="3" name="object 3"/>
          <p:cNvSpPr txBox="1"/>
          <p:nvPr/>
        </p:nvSpPr>
        <p:spPr>
          <a:xfrm>
            <a:off x="1321296" y="559277"/>
            <a:ext cx="4019550" cy="406400"/>
          </a:xfrm>
          <a:prstGeom prst="rect">
            <a:avLst/>
          </a:prstGeom>
        </p:spPr>
        <p:txBody>
          <a:bodyPr vert="horz" wrap="square" lIns="0" tIns="12700" rIns="0" bIns="0" rtlCol="0">
            <a:spAutoFit/>
          </a:bodyPr>
          <a:lstStyle/>
          <a:p>
            <a:pPr marL="12700">
              <a:lnSpc>
                <a:spcPct val="100000"/>
              </a:lnSpc>
              <a:spcBef>
                <a:spcPts val="100"/>
              </a:spcBef>
            </a:pPr>
            <a:r>
              <a:rPr sz="2500" spc="-40" dirty="0">
                <a:solidFill>
                  <a:srgbClr val="045777"/>
                </a:solidFill>
                <a:latin typeface="Arial Black"/>
                <a:cs typeface="Arial Black"/>
              </a:rPr>
              <a:t>Planetary</a:t>
            </a:r>
            <a:r>
              <a:rPr sz="2500" spc="-140" dirty="0">
                <a:solidFill>
                  <a:srgbClr val="045777"/>
                </a:solidFill>
                <a:latin typeface="Arial Black"/>
                <a:cs typeface="Arial Black"/>
              </a:rPr>
              <a:t> </a:t>
            </a:r>
            <a:r>
              <a:rPr sz="2500" spc="-75" dirty="0">
                <a:solidFill>
                  <a:srgbClr val="045777"/>
                </a:solidFill>
                <a:latin typeface="Arial Black"/>
                <a:cs typeface="Arial Black"/>
              </a:rPr>
              <a:t>Limits</a:t>
            </a:r>
            <a:r>
              <a:rPr sz="2500" spc="-135" dirty="0">
                <a:solidFill>
                  <a:srgbClr val="045777"/>
                </a:solidFill>
                <a:latin typeface="Arial Black"/>
                <a:cs typeface="Arial Black"/>
              </a:rPr>
              <a:t> </a:t>
            </a:r>
            <a:r>
              <a:rPr sz="2500" dirty="0">
                <a:solidFill>
                  <a:srgbClr val="045777"/>
                </a:solidFill>
                <a:latin typeface="Arial Black"/>
                <a:cs typeface="Arial Black"/>
              </a:rPr>
              <a:t>in</a:t>
            </a:r>
            <a:r>
              <a:rPr sz="2500" spc="-135" dirty="0">
                <a:solidFill>
                  <a:srgbClr val="045777"/>
                </a:solidFill>
                <a:latin typeface="Arial Black"/>
                <a:cs typeface="Arial Black"/>
              </a:rPr>
              <a:t> </a:t>
            </a:r>
            <a:r>
              <a:rPr sz="2500" spc="-120" dirty="0">
                <a:solidFill>
                  <a:srgbClr val="045777"/>
                </a:solidFill>
                <a:latin typeface="Arial Black"/>
                <a:cs typeface="Arial Black"/>
              </a:rPr>
              <a:t>2023</a:t>
            </a:r>
            <a:endParaRPr sz="2500">
              <a:latin typeface="Arial Black"/>
              <a:cs typeface="Arial Black"/>
            </a:endParaRPr>
          </a:p>
        </p:txBody>
      </p:sp>
      <p:sp>
        <p:nvSpPr>
          <p:cNvPr id="4" name="object 4"/>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5" name="object 5"/>
          <p:cNvGrpSpPr/>
          <p:nvPr/>
        </p:nvGrpSpPr>
        <p:grpSpPr>
          <a:xfrm>
            <a:off x="16506578" y="518779"/>
            <a:ext cx="1343660" cy="457200"/>
            <a:chOff x="16506578" y="518779"/>
            <a:chExt cx="1343660" cy="457200"/>
          </a:xfrm>
        </p:grpSpPr>
        <p:sp>
          <p:nvSpPr>
            <p:cNvPr id="6" name="object 6"/>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7" name="object 7"/>
            <p:cNvPicPr/>
            <p:nvPr/>
          </p:nvPicPr>
          <p:blipFill>
            <a:blip r:embed="rId3" cstate="print"/>
            <a:stretch>
              <a:fillRect/>
            </a:stretch>
          </p:blipFill>
          <p:spPr>
            <a:xfrm>
              <a:off x="16944092" y="518779"/>
              <a:ext cx="354710" cy="359918"/>
            </a:xfrm>
            <a:prstGeom prst="rect">
              <a:avLst/>
            </a:prstGeom>
          </p:spPr>
        </p:pic>
        <p:sp>
          <p:nvSpPr>
            <p:cNvPr id="8" name="object 8"/>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9" name="object 9"/>
            <p:cNvPicPr/>
            <p:nvPr/>
          </p:nvPicPr>
          <p:blipFill>
            <a:blip r:embed="rId3" cstate="print"/>
            <a:stretch>
              <a:fillRect/>
            </a:stretch>
          </p:blipFill>
          <p:spPr>
            <a:xfrm>
              <a:off x="16944092" y="518779"/>
              <a:ext cx="354710" cy="359918"/>
            </a:xfrm>
            <a:prstGeom prst="rect">
              <a:avLst/>
            </a:prstGeom>
          </p:spPr>
        </p:pic>
        <p:pic>
          <p:nvPicPr>
            <p:cNvPr id="10" name="object 10"/>
            <p:cNvPicPr/>
            <p:nvPr/>
          </p:nvPicPr>
          <p:blipFill>
            <a:blip r:embed="rId4" cstate="print"/>
            <a:stretch>
              <a:fillRect/>
            </a:stretch>
          </p:blipFill>
          <p:spPr>
            <a:xfrm>
              <a:off x="17290427" y="518782"/>
              <a:ext cx="559549" cy="456945"/>
            </a:xfrm>
            <a:prstGeom prst="rect">
              <a:avLst/>
            </a:prstGeom>
          </p:spPr>
        </p:pic>
      </p:grpSp>
      <p:grpSp>
        <p:nvGrpSpPr>
          <p:cNvPr id="11" name="object 11"/>
          <p:cNvGrpSpPr/>
          <p:nvPr/>
        </p:nvGrpSpPr>
        <p:grpSpPr>
          <a:xfrm>
            <a:off x="16727177" y="1065768"/>
            <a:ext cx="902335" cy="222885"/>
            <a:chOff x="16727177" y="1065768"/>
            <a:chExt cx="902335" cy="222885"/>
          </a:xfrm>
        </p:grpSpPr>
        <p:pic>
          <p:nvPicPr>
            <p:cNvPr id="12" name="object 12"/>
            <p:cNvPicPr/>
            <p:nvPr/>
          </p:nvPicPr>
          <p:blipFill>
            <a:blip r:embed="rId5" cstate="print"/>
            <a:stretch>
              <a:fillRect/>
            </a:stretch>
          </p:blipFill>
          <p:spPr>
            <a:xfrm>
              <a:off x="16727177" y="1065768"/>
              <a:ext cx="183005" cy="180975"/>
            </a:xfrm>
            <a:prstGeom prst="rect">
              <a:avLst/>
            </a:prstGeom>
          </p:spPr>
        </p:pic>
        <p:pic>
          <p:nvPicPr>
            <p:cNvPr id="13" name="object 13"/>
            <p:cNvPicPr/>
            <p:nvPr/>
          </p:nvPicPr>
          <p:blipFill>
            <a:blip r:embed="rId6" cstate="print"/>
            <a:stretch>
              <a:fillRect/>
            </a:stretch>
          </p:blipFill>
          <p:spPr>
            <a:xfrm>
              <a:off x="16933171" y="1114917"/>
              <a:ext cx="73405" cy="131825"/>
            </a:xfrm>
            <a:prstGeom prst="rect">
              <a:avLst/>
            </a:prstGeom>
          </p:spPr>
        </p:pic>
        <p:pic>
          <p:nvPicPr>
            <p:cNvPr id="14" name="object 14"/>
            <p:cNvPicPr/>
            <p:nvPr/>
          </p:nvPicPr>
          <p:blipFill>
            <a:blip r:embed="rId7" cstate="print"/>
            <a:stretch>
              <a:fillRect/>
            </a:stretch>
          </p:blipFill>
          <p:spPr>
            <a:xfrm>
              <a:off x="17029564" y="1073261"/>
              <a:ext cx="199898" cy="175895"/>
            </a:xfrm>
            <a:prstGeom prst="rect">
              <a:avLst/>
            </a:prstGeom>
          </p:spPr>
        </p:pic>
        <p:pic>
          <p:nvPicPr>
            <p:cNvPr id="15" name="object 15"/>
            <p:cNvPicPr/>
            <p:nvPr/>
          </p:nvPicPr>
          <p:blipFill>
            <a:blip r:embed="rId8" cstate="print"/>
            <a:stretch>
              <a:fillRect/>
            </a:stretch>
          </p:blipFill>
          <p:spPr>
            <a:xfrm>
              <a:off x="17249909" y="1114917"/>
              <a:ext cx="220091" cy="134239"/>
            </a:xfrm>
            <a:prstGeom prst="rect">
              <a:avLst/>
            </a:prstGeom>
          </p:spPr>
        </p:pic>
        <p:pic>
          <p:nvPicPr>
            <p:cNvPr id="16" name="object 16"/>
            <p:cNvPicPr/>
            <p:nvPr/>
          </p:nvPicPr>
          <p:blipFill>
            <a:blip r:embed="rId9" cstate="print"/>
            <a:stretch>
              <a:fillRect/>
            </a:stretch>
          </p:blipFill>
          <p:spPr>
            <a:xfrm>
              <a:off x="17490574" y="1114917"/>
              <a:ext cx="138557" cy="173481"/>
            </a:xfrm>
            <a:prstGeom prst="rect">
              <a:avLst/>
            </a:prstGeom>
          </p:spPr>
        </p:pic>
      </p:grpSp>
      <p:sp>
        <p:nvSpPr>
          <p:cNvPr id="17" name="object 17"/>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19996" y="2135694"/>
            <a:ext cx="16560165" cy="6661784"/>
            <a:chOff x="1319996" y="2135694"/>
            <a:chExt cx="16560165" cy="6661784"/>
          </a:xfrm>
        </p:grpSpPr>
        <p:pic>
          <p:nvPicPr>
            <p:cNvPr id="3" name="object 3"/>
            <p:cNvPicPr/>
            <p:nvPr/>
          </p:nvPicPr>
          <p:blipFill>
            <a:blip r:embed="rId2" cstate="print"/>
            <a:stretch>
              <a:fillRect/>
            </a:stretch>
          </p:blipFill>
          <p:spPr>
            <a:xfrm>
              <a:off x="3052668" y="2246568"/>
              <a:ext cx="13534295" cy="6550761"/>
            </a:xfrm>
            <a:prstGeom prst="rect">
              <a:avLst/>
            </a:prstGeom>
          </p:spPr>
        </p:pic>
        <p:sp>
          <p:nvSpPr>
            <p:cNvPr id="4" name="object 4"/>
            <p:cNvSpPr/>
            <p:nvPr/>
          </p:nvSpPr>
          <p:spPr>
            <a:xfrm>
              <a:off x="1319996" y="2135694"/>
              <a:ext cx="16560165" cy="6624320"/>
            </a:xfrm>
            <a:custGeom>
              <a:avLst/>
              <a:gdLst/>
              <a:ahLst/>
              <a:cxnLst/>
              <a:rect l="l" t="t" r="r" b="b"/>
              <a:pathLst>
                <a:path w="16560165" h="6624320">
                  <a:moveTo>
                    <a:pt x="16284003" y="0"/>
                  </a:moveTo>
                  <a:lnTo>
                    <a:pt x="276009" y="0"/>
                  </a:lnTo>
                  <a:lnTo>
                    <a:pt x="226395" y="4446"/>
                  </a:lnTo>
                  <a:lnTo>
                    <a:pt x="179699" y="17267"/>
                  </a:lnTo>
                  <a:lnTo>
                    <a:pt x="136700" y="37682"/>
                  </a:lnTo>
                  <a:lnTo>
                    <a:pt x="98178" y="64911"/>
                  </a:lnTo>
                  <a:lnTo>
                    <a:pt x="64913" y="98176"/>
                  </a:lnTo>
                  <a:lnTo>
                    <a:pt x="37682" y="136697"/>
                  </a:lnTo>
                  <a:lnTo>
                    <a:pt x="17267" y="179693"/>
                  </a:lnTo>
                  <a:lnTo>
                    <a:pt x="4446" y="226386"/>
                  </a:lnTo>
                  <a:lnTo>
                    <a:pt x="0" y="275996"/>
                  </a:lnTo>
                  <a:lnTo>
                    <a:pt x="0" y="6348006"/>
                  </a:lnTo>
                  <a:lnTo>
                    <a:pt x="4446" y="6397615"/>
                  </a:lnTo>
                  <a:lnTo>
                    <a:pt x="17267" y="6444308"/>
                  </a:lnTo>
                  <a:lnTo>
                    <a:pt x="37682" y="6487305"/>
                  </a:lnTo>
                  <a:lnTo>
                    <a:pt x="64913" y="6525825"/>
                  </a:lnTo>
                  <a:lnTo>
                    <a:pt x="98178" y="6559090"/>
                  </a:lnTo>
                  <a:lnTo>
                    <a:pt x="136700" y="6586320"/>
                  </a:lnTo>
                  <a:lnTo>
                    <a:pt x="179699" y="6606735"/>
                  </a:lnTo>
                  <a:lnTo>
                    <a:pt x="226395" y="6619555"/>
                  </a:lnTo>
                  <a:lnTo>
                    <a:pt x="276009" y="6624002"/>
                  </a:lnTo>
                  <a:lnTo>
                    <a:pt x="16284003" y="6624002"/>
                  </a:lnTo>
                  <a:lnTo>
                    <a:pt x="16333613" y="6619555"/>
                  </a:lnTo>
                  <a:lnTo>
                    <a:pt x="16380306" y="6606735"/>
                  </a:lnTo>
                  <a:lnTo>
                    <a:pt x="16423302" y="6586320"/>
                  </a:lnTo>
                  <a:lnTo>
                    <a:pt x="16461823" y="6559090"/>
                  </a:lnTo>
                  <a:lnTo>
                    <a:pt x="16495087" y="6525825"/>
                  </a:lnTo>
                  <a:lnTo>
                    <a:pt x="16522317" y="6487305"/>
                  </a:lnTo>
                  <a:lnTo>
                    <a:pt x="16542732" y="6444308"/>
                  </a:lnTo>
                  <a:lnTo>
                    <a:pt x="16555553" y="6397615"/>
                  </a:lnTo>
                  <a:lnTo>
                    <a:pt x="16559999" y="6348006"/>
                  </a:lnTo>
                  <a:lnTo>
                    <a:pt x="16559999" y="275996"/>
                  </a:lnTo>
                  <a:lnTo>
                    <a:pt x="16555553" y="226386"/>
                  </a:lnTo>
                  <a:lnTo>
                    <a:pt x="16542732" y="179693"/>
                  </a:lnTo>
                  <a:lnTo>
                    <a:pt x="16522317" y="136697"/>
                  </a:lnTo>
                  <a:lnTo>
                    <a:pt x="16495087" y="98176"/>
                  </a:lnTo>
                  <a:lnTo>
                    <a:pt x="16461823" y="64911"/>
                  </a:lnTo>
                  <a:lnTo>
                    <a:pt x="16423302" y="37682"/>
                  </a:lnTo>
                  <a:lnTo>
                    <a:pt x="16380306" y="17267"/>
                  </a:lnTo>
                  <a:lnTo>
                    <a:pt x="16333613" y="4446"/>
                  </a:lnTo>
                  <a:lnTo>
                    <a:pt x="16284003" y="0"/>
                  </a:lnTo>
                  <a:close/>
                </a:path>
              </a:pathLst>
            </a:custGeom>
            <a:solidFill>
              <a:srgbClr val="045777">
                <a:alpha val="75000"/>
              </a:srgbClr>
            </a:solidFill>
          </p:spPr>
          <p:txBody>
            <a:bodyPr wrap="square" lIns="0" tIns="0" rIns="0" bIns="0" rtlCol="0"/>
            <a:lstStyle/>
            <a:p>
              <a:endParaRPr/>
            </a:p>
          </p:txBody>
        </p:sp>
      </p:grpSp>
      <p:sp>
        <p:nvSpPr>
          <p:cNvPr id="5" name="object 5"/>
          <p:cNvSpPr txBox="1"/>
          <p:nvPr/>
        </p:nvSpPr>
        <p:spPr>
          <a:xfrm>
            <a:off x="3754751" y="4392195"/>
            <a:ext cx="11687175" cy="1854200"/>
          </a:xfrm>
          <a:prstGeom prst="rect">
            <a:avLst/>
          </a:prstGeom>
        </p:spPr>
        <p:txBody>
          <a:bodyPr vert="horz" wrap="square" lIns="0" tIns="165100" rIns="0" bIns="0" rtlCol="0">
            <a:spAutoFit/>
          </a:bodyPr>
          <a:lstStyle/>
          <a:p>
            <a:pPr marR="99695" algn="ctr">
              <a:lnSpc>
                <a:spcPct val="100000"/>
              </a:lnSpc>
              <a:spcBef>
                <a:spcPts val="1300"/>
              </a:spcBef>
            </a:pPr>
            <a:r>
              <a:rPr sz="3000" spc="-120" dirty="0">
                <a:solidFill>
                  <a:srgbClr val="FFFFFF"/>
                </a:solidFill>
                <a:latin typeface="Arial Black"/>
                <a:cs typeface="Arial Black"/>
              </a:rPr>
              <a:t>The</a:t>
            </a:r>
            <a:r>
              <a:rPr sz="3000" spc="-130" dirty="0">
                <a:solidFill>
                  <a:srgbClr val="FFFFFF"/>
                </a:solidFill>
                <a:latin typeface="Arial Black"/>
                <a:cs typeface="Arial Black"/>
              </a:rPr>
              <a:t> </a:t>
            </a:r>
            <a:r>
              <a:rPr sz="3000" spc="-95" dirty="0">
                <a:solidFill>
                  <a:srgbClr val="FFFFFF"/>
                </a:solidFill>
                <a:latin typeface="Arial Black"/>
                <a:cs typeface="Arial Black"/>
              </a:rPr>
              <a:t>biophysical</a:t>
            </a:r>
            <a:r>
              <a:rPr sz="3000" spc="-130" dirty="0">
                <a:solidFill>
                  <a:srgbClr val="FFFFFF"/>
                </a:solidFill>
                <a:latin typeface="Arial Black"/>
                <a:cs typeface="Arial Black"/>
              </a:rPr>
              <a:t> </a:t>
            </a:r>
            <a:r>
              <a:rPr sz="3000" spc="-55" dirty="0">
                <a:solidFill>
                  <a:srgbClr val="FFFFFF"/>
                </a:solidFill>
                <a:latin typeface="Arial Black"/>
                <a:cs typeface="Arial Black"/>
              </a:rPr>
              <a:t>dynamics</a:t>
            </a:r>
            <a:r>
              <a:rPr sz="3000" spc="-130" dirty="0">
                <a:solidFill>
                  <a:srgbClr val="FFFFFF"/>
                </a:solidFill>
                <a:latin typeface="Arial Black"/>
                <a:cs typeface="Arial Black"/>
              </a:rPr>
              <a:t> </a:t>
            </a:r>
            <a:r>
              <a:rPr sz="3000" spc="-120" dirty="0">
                <a:solidFill>
                  <a:srgbClr val="FFFFFF"/>
                </a:solidFill>
                <a:latin typeface="Arial Black"/>
                <a:cs typeface="Arial Black"/>
              </a:rPr>
              <a:t>are</a:t>
            </a:r>
            <a:r>
              <a:rPr sz="3000" spc="-125" dirty="0">
                <a:solidFill>
                  <a:srgbClr val="FFFFFF"/>
                </a:solidFill>
                <a:latin typeface="Arial Black"/>
                <a:cs typeface="Arial Black"/>
              </a:rPr>
              <a:t> </a:t>
            </a:r>
            <a:r>
              <a:rPr sz="3000" dirty="0">
                <a:solidFill>
                  <a:srgbClr val="FFFFFF"/>
                </a:solidFill>
                <a:latin typeface="Arial Black"/>
                <a:cs typeface="Arial Black"/>
              </a:rPr>
              <a:t>non</a:t>
            </a:r>
            <a:r>
              <a:rPr sz="3000" spc="-130" dirty="0">
                <a:solidFill>
                  <a:srgbClr val="FFFFFF"/>
                </a:solidFill>
                <a:latin typeface="Arial Black"/>
                <a:cs typeface="Arial Black"/>
              </a:rPr>
              <a:t> </a:t>
            </a:r>
            <a:r>
              <a:rPr sz="3000" spc="-10" dirty="0">
                <a:solidFill>
                  <a:srgbClr val="FFFFFF"/>
                </a:solidFill>
                <a:latin typeface="Arial Black"/>
                <a:cs typeface="Arial Black"/>
              </a:rPr>
              <a:t>linear:</a:t>
            </a:r>
            <a:endParaRPr sz="3000">
              <a:latin typeface="Arial Black"/>
              <a:cs typeface="Arial Black"/>
            </a:endParaRPr>
          </a:p>
          <a:p>
            <a:pPr marL="12700" marR="5080" algn="ctr">
              <a:lnSpc>
                <a:spcPct val="133300"/>
              </a:lnSpc>
            </a:pPr>
            <a:r>
              <a:rPr sz="3000" spc="-120" dirty="0">
                <a:solidFill>
                  <a:srgbClr val="FFFFFF"/>
                </a:solidFill>
                <a:latin typeface="Arial Black"/>
                <a:cs typeface="Arial Black"/>
              </a:rPr>
              <a:t>The</a:t>
            </a:r>
            <a:r>
              <a:rPr sz="3000" spc="-155" dirty="0">
                <a:solidFill>
                  <a:srgbClr val="FFFFFF"/>
                </a:solidFill>
                <a:latin typeface="Arial Black"/>
                <a:cs typeface="Arial Black"/>
              </a:rPr>
              <a:t> </a:t>
            </a:r>
            <a:r>
              <a:rPr sz="3000" spc="-80" dirty="0">
                <a:solidFill>
                  <a:srgbClr val="FFFFFF"/>
                </a:solidFill>
                <a:latin typeface="Arial Black"/>
                <a:cs typeface="Arial Black"/>
              </a:rPr>
              <a:t>speed</a:t>
            </a:r>
            <a:r>
              <a:rPr sz="3000" spc="-150" dirty="0">
                <a:solidFill>
                  <a:srgbClr val="FFFFFF"/>
                </a:solidFill>
                <a:latin typeface="Arial Black"/>
                <a:cs typeface="Arial Black"/>
              </a:rPr>
              <a:t> </a:t>
            </a:r>
            <a:r>
              <a:rPr sz="3000" dirty="0">
                <a:solidFill>
                  <a:srgbClr val="FFFFFF"/>
                </a:solidFill>
                <a:latin typeface="Arial Black"/>
                <a:cs typeface="Arial Black"/>
              </a:rPr>
              <a:t>of</a:t>
            </a:r>
            <a:r>
              <a:rPr sz="3000" spc="-150" dirty="0">
                <a:solidFill>
                  <a:srgbClr val="FFFFFF"/>
                </a:solidFill>
                <a:latin typeface="Arial Black"/>
                <a:cs typeface="Arial Black"/>
              </a:rPr>
              <a:t> </a:t>
            </a:r>
            <a:r>
              <a:rPr sz="3000" spc="-45" dirty="0">
                <a:solidFill>
                  <a:srgbClr val="FFFFFF"/>
                </a:solidFill>
                <a:latin typeface="Arial Black"/>
                <a:cs typeface="Arial Black"/>
              </a:rPr>
              <a:t>problems</a:t>
            </a:r>
            <a:r>
              <a:rPr sz="3000" spc="-150" dirty="0">
                <a:solidFill>
                  <a:srgbClr val="FFFFFF"/>
                </a:solidFill>
                <a:latin typeface="Arial Black"/>
                <a:cs typeface="Arial Black"/>
              </a:rPr>
              <a:t> </a:t>
            </a:r>
            <a:r>
              <a:rPr sz="3000" spc="-120" dirty="0">
                <a:solidFill>
                  <a:srgbClr val="FFFFFF"/>
                </a:solidFill>
                <a:latin typeface="Arial Black"/>
                <a:cs typeface="Arial Black"/>
              </a:rPr>
              <a:t>are</a:t>
            </a:r>
            <a:r>
              <a:rPr sz="3000" spc="-150" dirty="0">
                <a:solidFill>
                  <a:srgbClr val="FFFFFF"/>
                </a:solidFill>
                <a:latin typeface="Arial Black"/>
                <a:cs typeface="Arial Black"/>
              </a:rPr>
              <a:t> </a:t>
            </a:r>
            <a:r>
              <a:rPr sz="3000" spc="-95" dirty="0">
                <a:solidFill>
                  <a:srgbClr val="FFFFFF"/>
                </a:solidFill>
                <a:latin typeface="Arial Black"/>
                <a:cs typeface="Arial Black"/>
              </a:rPr>
              <a:t>increasing</a:t>
            </a:r>
            <a:r>
              <a:rPr sz="3000" spc="-150" dirty="0">
                <a:solidFill>
                  <a:srgbClr val="FFFFFF"/>
                </a:solidFill>
                <a:latin typeface="Arial Black"/>
                <a:cs typeface="Arial Black"/>
              </a:rPr>
              <a:t> </a:t>
            </a:r>
            <a:r>
              <a:rPr sz="3000" spc="-75" dirty="0">
                <a:solidFill>
                  <a:srgbClr val="FFFFFF"/>
                </a:solidFill>
                <a:latin typeface="Arial Black"/>
                <a:cs typeface="Arial Black"/>
              </a:rPr>
              <a:t>(exponential</a:t>
            </a:r>
            <a:r>
              <a:rPr sz="3000" spc="-150" dirty="0">
                <a:solidFill>
                  <a:srgbClr val="FFFFFF"/>
                </a:solidFill>
                <a:latin typeface="Arial Black"/>
                <a:cs typeface="Arial Black"/>
              </a:rPr>
              <a:t> </a:t>
            </a:r>
            <a:r>
              <a:rPr sz="3000" spc="-10" dirty="0">
                <a:solidFill>
                  <a:srgbClr val="FFFFFF"/>
                </a:solidFill>
                <a:latin typeface="Arial Black"/>
                <a:cs typeface="Arial Black"/>
              </a:rPr>
              <a:t>trends) </a:t>
            </a:r>
            <a:r>
              <a:rPr sz="3000" spc="-120" dirty="0">
                <a:solidFill>
                  <a:srgbClr val="FFFFFF"/>
                </a:solidFill>
                <a:latin typeface="Arial Black"/>
                <a:cs typeface="Arial Black"/>
              </a:rPr>
              <a:t>The</a:t>
            </a:r>
            <a:r>
              <a:rPr sz="3000" spc="-135" dirty="0">
                <a:solidFill>
                  <a:srgbClr val="FFFFFF"/>
                </a:solidFill>
                <a:latin typeface="Arial Black"/>
                <a:cs typeface="Arial Black"/>
              </a:rPr>
              <a:t> </a:t>
            </a:r>
            <a:r>
              <a:rPr sz="3000" spc="-140" dirty="0">
                <a:solidFill>
                  <a:srgbClr val="FFFFFF"/>
                </a:solidFill>
                <a:latin typeface="Arial Black"/>
                <a:cs typeface="Arial Black"/>
              </a:rPr>
              <a:t>systems</a:t>
            </a:r>
            <a:r>
              <a:rPr sz="3000" spc="-135" dirty="0">
                <a:solidFill>
                  <a:srgbClr val="FFFFFF"/>
                </a:solidFill>
                <a:latin typeface="Arial Black"/>
                <a:cs typeface="Arial Black"/>
              </a:rPr>
              <a:t> </a:t>
            </a:r>
            <a:r>
              <a:rPr sz="3000" spc="-80" dirty="0">
                <a:solidFill>
                  <a:srgbClr val="FFFFFF"/>
                </a:solidFill>
                <a:latin typeface="Arial Black"/>
                <a:cs typeface="Arial Black"/>
              </a:rPr>
              <a:t>have</a:t>
            </a:r>
            <a:r>
              <a:rPr sz="3000" spc="-135" dirty="0">
                <a:solidFill>
                  <a:srgbClr val="FFFFFF"/>
                </a:solidFill>
                <a:latin typeface="Arial Black"/>
                <a:cs typeface="Arial Black"/>
              </a:rPr>
              <a:t> </a:t>
            </a:r>
            <a:r>
              <a:rPr sz="3000" dirty="0">
                <a:solidFill>
                  <a:srgbClr val="FFFFFF"/>
                </a:solidFill>
                <a:latin typeface="Arial Black"/>
                <a:cs typeface="Arial Black"/>
              </a:rPr>
              <a:t>tipping</a:t>
            </a:r>
            <a:r>
              <a:rPr sz="3000" spc="-135" dirty="0">
                <a:solidFill>
                  <a:srgbClr val="FFFFFF"/>
                </a:solidFill>
                <a:latin typeface="Arial Black"/>
                <a:cs typeface="Arial Black"/>
              </a:rPr>
              <a:t> </a:t>
            </a:r>
            <a:r>
              <a:rPr sz="3000" spc="-10" dirty="0">
                <a:solidFill>
                  <a:srgbClr val="FFFFFF"/>
                </a:solidFill>
                <a:latin typeface="Arial Black"/>
                <a:cs typeface="Arial Black"/>
              </a:rPr>
              <a:t>points</a:t>
            </a:r>
            <a:endParaRPr sz="3000">
              <a:latin typeface="Arial Black"/>
              <a:cs typeface="Arial Black"/>
            </a:endParaRPr>
          </a:p>
        </p:txBody>
      </p:sp>
      <p:sp>
        <p:nvSpPr>
          <p:cNvPr id="6" name="object 6"/>
          <p:cNvSpPr txBox="1"/>
          <p:nvPr/>
        </p:nvSpPr>
        <p:spPr>
          <a:xfrm>
            <a:off x="1321296" y="559277"/>
            <a:ext cx="4019550" cy="406400"/>
          </a:xfrm>
          <a:prstGeom prst="rect">
            <a:avLst/>
          </a:prstGeom>
        </p:spPr>
        <p:txBody>
          <a:bodyPr vert="horz" wrap="square" lIns="0" tIns="12700" rIns="0" bIns="0" rtlCol="0">
            <a:spAutoFit/>
          </a:bodyPr>
          <a:lstStyle/>
          <a:p>
            <a:pPr marL="12700">
              <a:lnSpc>
                <a:spcPct val="100000"/>
              </a:lnSpc>
              <a:spcBef>
                <a:spcPts val="100"/>
              </a:spcBef>
            </a:pPr>
            <a:r>
              <a:rPr sz="2500" spc="-40" dirty="0">
                <a:solidFill>
                  <a:srgbClr val="045777"/>
                </a:solidFill>
                <a:latin typeface="Arial Black"/>
                <a:cs typeface="Arial Black"/>
              </a:rPr>
              <a:t>Planetary</a:t>
            </a:r>
            <a:r>
              <a:rPr sz="2500" spc="-140" dirty="0">
                <a:solidFill>
                  <a:srgbClr val="045777"/>
                </a:solidFill>
                <a:latin typeface="Arial Black"/>
                <a:cs typeface="Arial Black"/>
              </a:rPr>
              <a:t> </a:t>
            </a:r>
            <a:r>
              <a:rPr sz="2500" spc="-75" dirty="0">
                <a:solidFill>
                  <a:srgbClr val="045777"/>
                </a:solidFill>
                <a:latin typeface="Arial Black"/>
                <a:cs typeface="Arial Black"/>
              </a:rPr>
              <a:t>Limits</a:t>
            </a:r>
            <a:r>
              <a:rPr sz="2500" spc="-135" dirty="0">
                <a:solidFill>
                  <a:srgbClr val="045777"/>
                </a:solidFill>
                <a:latin typeface="Arial Black"/>
                <a:cs typeface="Arial Black"/>
              </a:rPr>
              <a:t> </a:t>
            </a:r>
            <a:r>
              <a:rPr sz="2500" dirty="0">
                <a:solidFill>
                  <a:srgbClr val="045777"/>
                </a:solidFill>
                <a:latin typeface="Arial Black"/>
                <a:cs typeface="Arial Black"/>
              </a:rPr>
              <a:t>in</a:t>
            </a:r>
            <a:r>
              <a:rPr sz="2500" spc="-135" dirty="0">
                <a:solidFill>
                  <a:srgbClr val="045777"/>
                </a:solidFill>
                <a:latin typeface="Arial Black"/>
                <a:cs typeface="Arial Black"/>
              </a:rPr>
              <a:t> </a:t>
            </a:r>
            <a:r>
              <a:rPr sz="2500" spc="-120" dirty="0">
                <a:solidFill>
                  <a:srgbClr val="045777"/>
                </a:solidFill>
                <a:latin typeface="Arial Black"/>
                <a:cs typeface="Arial Black"/>
              </a:rPr>
              <a:t>2023</a:t>
            </a:r>
            <a:endParaRPr sz="2500">
              <a:latin typeface="Arial Black"/>
              <a:cs typeface="Arial Black"/>
            </a:endParaRPr>
          </a:p>
        </p:txBody>
      </p:sp>
      <p:sp>
        <p:nvSpPr>
          <p:cNvPr id="7" name="object 7"/>
          <p:cNvSpPr/>
          <p:nvPr/>
        </p:nvSpPr>
        <p:spPr>
          <a:xfrm>
            <a:off x="1334000" y="1079992"/>
            <a:ext cx="14610080" cy="0"/>
          </a:xfrm>
          <a:custGeom>
            <a:avLst/>
            <a:gdLst/>
            <a:ahLst/>
            <a:cxnLst/>
            <a:rect l="l" t="t" r="r" b="b"/>
            <a:pathLst>
              <a:path w="14610080">
                <a:moveTo>
                  <a:pt x="0" y="0"/>
                </a:moveTo>
                <a:lnTo>
                  <a:pt x="14610003" y="0"/>
                </a:lnTo>
              </a:path>
            </a:pathLst>
          </a:custGeom>
          <a:ln w="17995">
            <a:solidFill>
              <a:srgbClr val="231F20"/>
            </a:solidFill>
          </a:ln>
        </p:spPr>
        <p:txBody>
          <a:bodyPr wrap="square" lIns="0" tIns="0" rIns="0" bIns="0" rtlCol="0"/>
          <a:lstStyle/>
          <a:p>
            <a:endParaRPr/>
          </a:p>
        </p:txBody>
      </p:sp>
      <p:grpSp>
        <p:nvGrpSpPr>
          <p:cNvPr id="8" name="object 8"/>
          <p:cNvGrpSpPr/>
          <p:nvPr/>
        </p:nvGrpSpPr>
        <p:grpSpPr>
          <a:xfrm>
            <a:off x="16506578" y="518779"/>
            <a:ext cx="1343660" cy="457200"/>
            <a:chOff x="16506578" y="518779"/>
            <a:chExt cx="1343660" cy="457200"/>
          </a:xfrm>
        </p:grpSpPr>
        <p:sp>
          <p:nvSpPr>
            <p:cNvPr id="9" name="object 9"/>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10"/>
            <p:cNvPicPr/>
            <p:nvPr/>
          </p:nvPicPr>
          <p:blipFill>
            <a:blip r:embed="rId3" cstate="print"/>
            <a:stretch>
              <a:fillRect/>
            </a:stretch>
          </p:blipFill>
          <p:spPr>
            <a:xfrm>
              <a:off x="16944092" y="518779"/>
              <a:ext cx="354710" cy="359918"/>
            </a:xfrm>
            <a:prstGeom prst="rect">
              <a:avLst/>
            </a:prstGeom>
          </p:spPr>
        </p:pic>
        <p:sp>
          <p:nvSpPr>
            <p:cNvPr id="11" name="object 11"/>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2" name="object 12"/>
            <p:cNvPicPr/>
            <p:nvPr/>
          </p:nvPicPr>
          <p:blipFill>
            <a:blip r:embed="rId3" cstate="print"/>
            <a:stretch>
              <a:fillRect/>
            </a:stretch>
          </p:blipFill>
          <p:spPr>
            <a:xfrm>
              <a:off x="16944092" y="518779"/>
              <a:ext cx="354710" cy="359918"/>
            </a:xfrm>
            <a:prstGeom prst="rect">
              <a:avLst/>
            </a:prstGeom>
          </p:spPr>
        </p:pic>
        <p:pic>
          <p:nvPicPr>
            <p:cNvPr id="13" name="object 13"/>
            <p:cNvPicPr/>
            <p:nvPr/>
          </p:nvPicPr>
          <p:blipFill>
            <a:blip r:embed="rId4" cstate="print"/>
            <a:stretch>
              <a:fillRect/>
            </a:stretch>
          </p:blipFill>
          <p:spPr>
            <a:xfrm>
              <a:off x="17290427" y="518782"/>
              <a:ext cx="559549" cy="456945"/>
            </a:xfrm>
            <a:prstGeom prst="rect">
              <a:avLst/>
            </a:prstGeom>
          </p:spPr>
        </p:pic>
      </p:grpSp>
      <p:grpSp>
        <p:nvGrpSpPr>
          <p:cNvPr id="14" name="object 14"/>
          <p:cNvGrpSpPr/>
          <p:nvPr/>
        </p:nvGrpSpPr>
        <p:grpSpPr>
          <a:xfrm>
            <a:off x="16727177" y="1065768"/>
            <a:ext cx="902335" cy="222885"/>
            <a:chOff x="16727177" y="1065768"/>
            <a:chExt cx="902335" cy="222885"/>
          </a:xfrm>
        </p:grpSpPr>
        <p:pic>
          <p:nvPicPr>
            <p:cNvPr id="15" name="object 15"/>
            <p:cNvPicPr/>
            <p:nvPr/>
          </p:nvPicPr>
          <p:blipFill>
            <a:blip r:embed="rId5" cstate="print"/>
            <a:stretch>
              <a:fillRect/>
            </a:stretch>
          </p:blipFill>
          <p:spPr>
            <a:xfrm>
              <a:off x="16727177" y="1065768"/>
              <a:ext cx="183005" cy="180975"/>
            </a:xfrm>
            <a:prstGeom prst="rect">
              <a:avLst/>
            </a:prstGeom>
          </p:spPr>
        </p:pic>
        <p:pic>
          <p:nvPicPr>
            <p:cNvPr id="16" name="object 16"/>
            <p:cNvPicPr/>
            <p:nvPr/>
          </p:nvPicPr>
          <p:blipFill>
            <a:blip r:embed="rId6" cstate="print"/>
            <a:stretch>
              <a:fillRect/>
            </a:stretch>
          </p:blipFill>
          <p:spPr>
            <a:xfrm>
              <a:off x="16933171" y="1114917"/>
              <a:ext cx="73405" cy="131825"/>
            </a:xfrm>
            <a:prstGeom prst="rect">
              <a:avLst/>
            </a:prstGeom>
          </p:spPr>
        </p:pic>
        <p:pic>
          <p:nvPicPr>
            <p:cNvPr id="17" name="object 17"/>
            <p:cNvPicPr/>
            <p:nvPr/>
          </p:nvPicPr>
          <p:blipFill>
            <a:blip r:embed="rId7" cstate="print"/>
            <a:stretch>
              <a:fillRect/>
            </a:stretch>
          </p:blipFill>
          <p:spPr>
            <a:xfrm>
              <a:off x="17029564" y="1073261"/>
              <a:ext cx="199898" cy="175895"/>
            </a:xfrm>
            <a:prstGeom prst="rect">
              <a:avLst/>
            </a:prstGeom>
          </p:spPr>
        </p:pic>
        <p:pic>
          <p:nvPicPr>
            <p:cNvPr id="18" name="object 18"/>
            <p:cNvPicPr/>
            <p:nvPr/>
          </p:nvPicPr>
          <p:blipFill>
            <a:blip r:embed="rId8" cstate="print"/>
            <a:stretch>
              <a:fillRect/>
            </a:stretch>
          </p:blipFill>
          <p:spPr>
            <a:xfrm>
              <a:off x="17249909" y="1114917"/>
              <a:ext cx="220091" cy="134239"/>
            </a:xfrm>
            <a:prstGeom prst="rect">
              <a:avLst/>
            </a:prstGeom>
          </p:spPr>
        </p:pic>
        <p:pic>
          <p:nvPicPr>
            <p:cNvPr id="19" name="object 19"/>
            <p:cNvPicPr/>
            <p:nvPr/>
          </p:nvPicPr>
          <p:blipFill>
            <a:blip r:embed="rId9" cstate="print"/>
            <a:stretch>
              <a:fillRect/>
            </a:stretch>
          </p:blipFill>
          <p:spPr>
            <a:xfrm>
              <a:off x="17490574" y="1114917"/>
              <a:ext cx="138557" cy="173481"/>
            </a:xfrm>
            <a:prstGeom prst="rect">
              <a:avLst/>
            </a:prstGeom>
          </p:spPr>
        </p:pic>
      </p:grpSp>
      <p:sp>
        <p:nvSpPr>
          <p:cNvPr id="20" name="object 20"/>
          <p:cNvSpPr txBox="1">
            <a:spLocks noGrp="1"/>
          </p:cNvSpPr>
          <p:nvPr>
            <p:ph type="ftr" sz="quarter" idx="5"/>
          </p:nvPr>
        </p:nvSpPr>
        <p:spPr>
          <a:prstGeom prst="rect">
            <a:avLst/>
          </a:prstGeom>
        </p:spPr>
        <p:txBody>
          <a:bodyPr vert="horz" wrap="square" lIns="0" tIns="31750" rIns="0" bIns="0" rtlCol="0">
            <a:spAutoFit/>
          </a:bodyPr>
          <a:lstStyle/>
          <a:p>
            <a:pPr marL="12700">
              <a:lnSpc>
                <a:spcPct val="100000"/>
              </a:lnSpc>
              <a:spcBef>
                <a:spcPts val="250"/>
              </a:spcBef>
            </a:pPr>
            <a:r>
              <a:rPr spc="-55" dirty="0"/>
              <a:t>MAXIMO</a:t>
            </a:r>
            <a:r>
              <a:rPr spc="-110" dirty="0"/>
              <a:t> </a:t>
            </a:r>
            <a:r>
              <a:rPr spc="-70" dirty="0"/>
              <a:t>TORERO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1C696-FE7C-EC35-D81F-308CFA72C0B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399D81C-CC35-BEE3-BF03-4EA68AC8ABEA}"/>
              </a:ext>
            </a:extLst>
          </p:cNvPr>
          <p:cNvSpPr txBox="1"/>
          <p:nvPr/>
        </p:nvSpPr>
        <p:spPr>
          <a:xfrm>
            <a:off x="4801766" y="4693851"/>
            <a:ext cx="9598869" cy="528606"/>
          </a:xfrm>
          <a:prstGeom prst="rect">
            <a:avLst/>
          </a:prstGeom>
          <a:noFill/>
        </p:spPr>
        <p:txBody>
          <a:bodyPr wrap="square">
            <a:spAutoFit/>
          </a:bodyPr>
          <a:lstStyle/>
          <a:p>
            <a:pPr algn="ctr"/>
            <a:r>
              <a:rPr lang="en-US" dirty="0">
                <a:latin typeface="Calibri" panose="020F0502020204030204" pitchFamily="34" charset="0"/>
                <a:ea typeface="Times New Roman" panose="02020603050405020304" pitchFamily="18" charset="0"/>
              </a:rPr>
              <a:t>P</a:t>
            </a:r>
            <a:r>
              <a:rPr lang="en-US" sz="2835" dirty="0">
                <a:latin typeface="Calibri" panose="020F0502020204030204" pitchFamily="34" charset="0"/>
                <a:ea typeface="Times New Roman" panose="02020603050405020304" pitchFamily="18" charset="0"/>
              </a:rPr>
              <a:t>overty levels for LDCs, LLDCs and SIDS</a:t>
            </a:r>
            <a:endParaRPr lang="en-US" dirty="0"/>
          </a:p>
        </p:txBody>
      </p:sp>
      <p:grpSp>
        <p:nvGrpSpPr>
          <p:cNvPr id="2" name="object 29">
            <a:extLst>
              <a:ext uri="{FF2B5EF4-FFF2-40B4-BE49-F238E27FC236}">
                <a16:creationId xmlns:a16="http://schemas.microsoft.com/office/drawing/2014/main" id="{82E6E7B9-D111-1632-A4A0-9A26D453F748}"/>
              </a:ext>
            </a:extLst>
          </p:cNvPr>
          <p:cNvGrpSpPr/>
          <p:nvPr/>
        </p:nvGrpSpPr>
        <p:grpSpPr>
          <a:xfrm>
            <a:off x="16506578" y="523875"/>
            <a:ext cx="1343660" cy="457200"/>
            <a:chOff x="16506578" y="518779"/>
            <a:chExt cx="1343660" cy="457200"/>
          </a:xfrm>
        </p:grpSpPr>
        <p:sp>
          <p:nvSpPr>
            <p:cNvPr id="3" name="object 30">
              <a:extLst>
                <a:ext uri="{FF2B5EF4-FFF2-40B4-BE49-F238E27FC236}">
                  <a16:creationId xmlns:a16="http://schemas.microsoft.com/office/drawing/2014/main" id="{323B8CB4-0C60-A405-04DE-44FF778828A8}"/>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5" name="object 31">
              <a:extLst>
                <a:ext uri="{FF2B5EF4-FFF2-40B4-BE49-F238E27FC236}">
                  <a16:creationId xmlns:a16="http://schemas.microsoft.com/office/drawing/2014/main" id="{7B5586B0-79CB-5929-5B62-614104ABF659}"/>
                </a:ext>
              </a:extLst>
            </p:cNvPr>
            <p:cNvPicPr/>
            <p:nvPr/>
          </p:nvPicPr>
          <p:blipFill>
            <a:blip r:embed="rId3" cstate="print"/>
            <a:stretch>
              <a:fillRect/>
            </a:stretch>
          </p:blipFill>
          <p:spPr>
            <a:xfrm>
              <a:off x="16944092" y="518779"/>
              <a:ext cx="354710" cy="359918"/>
            </a:xfrm>
            <a:prstGeom prst="rect">
              <a:avLst/>
            </a:prstGeom>
          </p:spPr>
        </p:pic>
        <p:sp>
          <p:nvSpPr>
            <p:cNvPr id="6" name="object 32">
              <a:extLst>
                <a:ext uri="{FF2B5EF4-FFF2-40B4-BE49-F238E27FC236}">
                  <a16:creationId xmlns:a16="http://schemas.microsoft.com/office/drawing/2014/main" id="{662F99DF-46BA-93DF-BCEE-EB7AE9E52E5A}"/>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3">
              <a:extLst>
                <a:ext uri="{FF2B5EF4-FFF2-40B4-BE49-F238E27FC236}">
                  <a16:creationId xmlns:a16="http://schemas.microsoft.com/office/drawing/2014/main" id="{18F4251C-B6C5-7273-1B6A-C6D1D18E001E}"/>
                </a:ext>
              </a:extLst>
            </p:cNvPr>
            <p:cNvPicPr/>
            <p:nvPr/>
          </p:nvPicPr>
          <p:blipFill>
            <a:blip r:embed="rId3" cstate="print"/>
            <a:stretch>
              <a:fillRect/>
            </a:stretch>
          </p:blipFill>
          <p:spPr>
            <a:xfrm>
              <a:off x="16944092" y="518779"/>
              <a:ext cx="354710" cy="359918"/>
            </a:xfrm>
            <a:prstGeom prst="rect">
              <a:avLst/>
            </a:prstGeom>
          </p:spPr>
        </p:pic>
        <p:pic>
          <p:nvPicPr>
            <p:cNvPr id="9" name="object 34">
              <a:extLst>
                <a:ext uri="{FF2B5EF4-FFF2-40B4-BE49-F238E27FC236}">
                  <a16:creationId xmlns:a16="http://schemas.microsoft.com/office/drawing/2014/main" id="{0A86057F-8A34-55BB-59EE-4B99BDB6EDD6}"/>
                </a:ext>
              </a:extLst>
            </p:cNvPr>
            <p:cNvPicPr/>
            <p:nvPr/>
          </p:nvPicPr>
          <p:blipFill>
            <a:blip r:embed="rId4" cstate="print"/>
            <a:stretch>
              <a:fillRect/>
            </a:stretch>
          </p:blipFill>
          <p:spPr>
            <a:xfrm>
              <a:off x="17290427" y="518782"/>
              <a:ext cx="559549" cy="456945"/>
            </a:xfrm>
            <a:prstGeom prst="rect">
              <a:avLst/>
            </a:prstGeom>
          </p:spPr>
        </p:pic>
      </p:grpSp>
      <p:grpSp>
        <p:nvGrpSpPr>
          <p:cNvPr id="10" name="object 35">
            <a:extLst>
              <a:ext uri="{FF2B5EF4-FFF2-40B4-BE49-F238E27FC236}">
                <a16:creationId xmlns:a16="http://schemas.microsoft.com/office/drawing/2014/main" id="{25326E3F-8D3E-7EFB-6A10-4148489AD9DA}"/>
              </a:ext>
            </a:extLst>
          </p:cNvPr>
          <p:cNvGrpSpPr/>
          <p:nvPr/>
        </p:nvGrpSpPr>
        <p:grpSpPr>
          <a:xfrm>
            <a:off x="16727177" y="1065768"/>
            <a:ext cx="902335" cy="222885"/>
            <a:chOff x="16727177" y="1065768"/>
            <a:chExt cx="902335" cy="222885"/>
          </a:xfrm>
        </p:grpSpPr>
        <p:pic>
          <p:nvPicPr>
            <p:cNvPr id="11" name="object 36">
              <a:extLst>
                <a:ext uri="{FF2B5EF4-FFF2-40B4-BE49-F238E27FC236}">
                  <a16:creationId xmlns:a16="http://schemas.microsoft.com/office/drawing/2014/main" id="{E0726862-099E-7C82-4421-C48059321589}"/>
                </a:ext>
              </a:extLst>
            </p:cNvPr>
            <p:cNvPicPr/>
            <p:nvPr/>
          </p:nvPicPr>
          <p:blipFill>
            <a:blip r:embed="rId5" cstate="print"/>
            <a:stretch>
              <a:fillRect/>
            </a:stretch>
          </p:blipFill>
          <p:spPr>
            <a:xfrm>
              <a:off x="16727177" y="1065768"/>
              <a:ext cx="183005" cy="180975"/>
            </a:xfrm>
            <a:prstGeom prst="rect">
              <a:avLst/>
            </a:prstGeom>
          </p:spPr>
        </p:pic>
        <p:pic>
          <p:nvPicPr>
            <p:cNvPr id="12" name="object 37">
              <a:extLst>
                <a:ext uri="{FF2B5EF4-FFF2-40B4-BE49-F238E27FC236}">
                  <a16:creationId xmlns:a16="http://schemas.microsoft.com/office/drawing/2014/main" id="{BFD79BDE-2323-1467-A9FC-9C1CAD019202}"/>
                </a:ext>
              </a:extLst>
            </p:cNvPr>
            <p:cNvPicPr/>
            <p:nvPr/>
          </p:nvPicPr>
          <p:blipFill>
            <a:blip r:embed="rId6" cstate="print"/>
            <a:stretch>
              <a:fillRect/>
            </a:stretch>
          </p:blipFill>
          <p:spPr>
            <a:xfrm>
              <a:off x="16933171" y="1114917"/>
              <a:ext cx="73405" cy="131825"/>
            </a:xfrm>
            <a:prstGeom prst="rect">
              <a:avLst/>
            </a:prstGeom>
          </p:spPr>
        </p:pic>
        <p:pic>
          <p:nvPicPr>
            <p:cNvPr id="13" name="object 38">
              <a:extLst>
                <a:ext uri="{FF2B5EF4-FFF2-40B4-BE49-F238E27FC236}">
                  <a16:creationId xmlns:a16="http://schemas.microsoft.com/office/drawing/2014/main" id="{90709CEC-3D76-EA99-8C61-097F730F47D1}"/>
                </a:ext>
              </a:extLst>
            </p:cNvPr>
            <p:cNvPicPr/>
            <p:nvPr/>
          </p:nvPicPr>
          <p:blipFill>
            <a:blip r:embed="rId7" cstate="print"/>
            <a:stretch>
              <a:fillRect/>
            </a:stretch>
          </p:blipFill>
          <p:spPr>
            <a:xfrm>
              <a:off x="17029564" y="1073261"/>
              <a:ext cx="199898" cy="175895"/>
            </a:xfrm>
            <a:prstGeom prst="rect">
              <a:avLst/>
            </a:prstGeom>
          </p:spPr>
        </p:pic>
        <p:pic>
          <p:nvPicPr>
            <p:cNvPr id="14" name="object 39">
              <a:extLst>
                <a:ext uri="{FF2B5EF4-FFF2-40B4-BE49-F238E27FC236}">
                  <a16:creationId xmlns:a16="http://schemas.microsoft.com/office/drawing/2014/main" id="{C36E8F55-424B-1EBC-AF84-53FEC466A2A6}"/>
                </a:ext>
              </a:extLst>
            </p:cNvPr>
            <p:cNvPicPr/>
            <p:nvPr/>
          </p:nvPicPr>
          <p:blipFill>
            <a:blip r:embed="rId8" cstate="print"/>
            <a:stretch>
              <a:fillRect/>
            </a:stretch>
          </p:blipFill>
          <p:spPr>
            <a:xfrm>
              <a:off x="17249909" y="1114917"/>
              <a:ext cx="220091" cy="134239"/>
            </a:xfrm>
            <a:prstGeom prst="rect">
              <a:avLst/>
            </a:prstGeom>
          </p:spPr>
        </p:pic>
        <p:pic>
          <p:nvPicPr>
            <p:cNvPr id="15" name="object 40">
              <a:extLst>
                <a:ext uri="{FF2B5EF4-FFF2-40B4-BE49-F238E27FC236}">
                  <a16:creationId xmlns:a16="http://schemas.microsoft.com/office/drawing/2014/main" id="{847330B6-568A-A55F-D958-7A33B754C2B5}"/>
                </a:ext>
              </a:extLst>
            </p:cNvPr>
            <p:cNvPicPr/>
            <p:nvPr/>
          </p:nvPicPr>
          <p:blipFill>
            <a:blip r:embed="rId9"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3392865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7269A-7CB7-1DC7-D2DC-6C764D055AB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EBB14E6-0AFA-58C7-EFE7-27E1322AB9F2}"/>
              </a:ext>
            </a:extLst>
          </p:cNvPr>
          <p:cNvSpPr>
            <a:spLocks noGrp="1"/>
          </p:cNvSpPr>
          <p:nvPr/>
        </p:nvSpPr>
        <p:spPr>
          <a:xfrm>
            <a:off x="1131570" y="555551"/>
            <a:ext cx="16880585" cy="200913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rgbClr val="006C8B"/>
                </a:solidFill>
                <a:latin typeface="Roboto" panose="02000000000000000000" pitchFamily="2" charset="0"/>
                <a:ea typeface="Roboto" panose="02000000000000000000" pitchFamily="2" charset="0"/>
                <a:cs typeface="+mj-lt"/>
              </a:rPr>
              <a:t>Least Developed Countries</a:t>
            </a:r>
          </a:p>
        </p:txBody>
      </p:sp>
      <p:sp>
        <p:nvSpPr>
          <p:cNvPr id="13" name="Content Placeholder 2">
            <a:extLst>
              <a:ext uri="{FF2B5EF4-FFF2-40B4-BE49-F238E27FC236}">
                <a16:creationId xmlns:a16="http://schemas.microsoft.com/office/drawing/2014/main" id="{9D392AE7-82E0-CB8D-12C7-18712C12910A}"/>
              </a:ext>
            </a:extLst>
          </p:cNvPr>
          <p:cNvSpPr>
            <a:spLocks noGrp="1"/>
          </p:cNvSpPr>
          <p:nvPr/>
        </p:nvSpPr>
        <p:spPr>
          <a:xfrm>
            <a:off x="1131568" y="2371444"/>
            <a:ext cx="8162617" cy="7054452"/>
          </a:xfrm>
          <a:prstGeom prst="rect">
            <a:avLst/>
          </a:prstGeom>
        </p:spPr>
        <p:txBody>
          <a:bodyPr vert="horz" lIns="144018" tIns="72009" rIns="144018" bIns="72009"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35" dirty="0">
                <a:solidFill>
                  <a:srgbClr val="006C8B"/>
                </a:solidFill>
                <a:latin typeface="Roboto" panose="02000000000000000000" pitchFamily="2" charset="0"/>
                <a:ea typeface="Roboto" panose="02000000000000000000" pitchFamily="2" charset="0"/>
                <a:cs typeface="+mn-lt"/>
              </a:rPr>
              <a:t>Currently, 44 countries are designated as LDCs (Africa 32, Asia 8, Caribbean 1, Pacific 3)</a:t>
            </a:r>
          </a:p>
          <a:p>
            <a:r>
              <a:rPr lang="en-US" sz="2835" dirty="0">
                <a:solidFill>
                  <a:srgbClr val="006C8B"/>
                </a:solidFill>
                <a:latin typeface="Roboto" panose="02000000000000000000" pitchFamily="2" charset="0"/>
                <a:ea typeface="Roboto" panose="02000000000000000000" pitchFamily="2" charset="0"/>
                <a:cs typeface="+mn-lt"/>
              </a:rPr>
              <a:t>One in three people in LDCs still live in extreme poverty, and the COVID-19 pandemic led to a rise in people living in poverty. </a:t>
            </a:r>
          </a:p>
          <a:p>
            <a:r>
              <a:rPr lang="en-US" sz="2835" dirty="0">
                <a:solidFill>
                  <a:srgbClr val="006C8B"/>
                </a:solidFill>
                <a:latin typeface="Roboto" panose="02000000000000000000" pitchFamily="2" charset="0"/>
                <a:ea typeface="Roboto" panose="02000000000000000000" pitchFamily="2" charset="0"/>
                <a:cs typeface="+mn-lt"/>
              </a:rPr>
              <a:t>The agriculture sector employs over half the population, remains largely subsistence-based, with low productivity per worker having limited access to national, regional, and global markets.</a:t>
            </a:r>
          </a:p>
          <a:p>
            <a:r>
              <a:rPr lang="en-US" sz="2835" dirty="0">
                <a:solidFill>
                  <a:srgbClr val="006C8B"/>
                </a:solidFill>
                <a:latin typeface="Roboto" panose="02000000000000000000" pitchFamily="2" charset="0"/>
                <a:ea typeface="Roboto" panose="02000000000000000000" pitchFamily="2" charset="0"/>
                <a:cs typeface="+mn-lt"/>
              </a:rPr>
              <a:t>Multiple structural challenges and constraints are exacerbated by climate change, growing debt burdens, dependence on commodities, and conflict.</a:t>
            </a:r>
          </a:p>
          <a:p>
            <a:r>
              <a:rPr lang="en-US" sz="2835" dirty="0">
                <a:solidFill>
                  <a:srgbClr val="006C8B"/>
                </a:solidFill>
                <a:latin typeface="Roboto" panose="02000000000000000000" pitchFamily="2" charset="0"/>
                <a:ea typeface="Roboto" panose="02000000000000000000" pitchFamily="2" charset="0"/>
                <a:cs typeface="+mn-lt"/>
              </a:rPr>
              <a:t>LDCs account for 13% of world population but only about 1.3% of global GDP and less than 1% of global trade and FDI.</a:t>
            </a:r>
          </a:p>
          <a:p>
            <a:r>
              <a:rPr lang="en-US" sz="2835" dirty="0">
                <a:solidFill>
                  <a:srgbClr val="006C8B"/>
                </a:solidFill>
                <a:latin typeface="Roboto" panose="02000000000000000000" pitchFamily="2" charset="0"/>
                <a:ea typeface="Roboto" panose="02000000000000000000" pitchFamily="2" charset="0"/>
                <a:cs typeface="+mn-lt"/>
              </a:rPr>
              <a:t>Almost half of the least developed countries are landlocked or small island countries</a:t>
            </a:r>
          </a:p>
          <a:p>
            <a:pPr>
              <a:lnSpc>
                <a:spcPct val="107000"/>
              </a:lnSpc>
            </a:pPr>
            <a:endParaRPr lang="it-IT" sz="2835" dirty="0">
              <a:solidFill>
                <a:srgbClr val="006C8B"/>
              </a:solidFill>
              <a:latin typeface="Roboto" panose="02000000000000000000" pitchFamily="2" charset="0"/>
              <a:ea typeface="Roboto" panose="02000000000000000000" pitchFamily="2" charset="0"/>
              <a:cs typeface="+mn-lt"/>
            </a:endParaRPr>
          </a:p>
          <a:p>
            <a:pPr>
              <a:spcAft>
                <a:spcPts val="1260"/>
              </a:spcAft>
            </a:pPr>
            <a:endParaRPr lang="en-US" sz="2835" dirty="0">
              <a:solidFill>
                <a:srgbClr val="006C8B"/>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D9D41660-C11A-375E-B6EE-C5034E8E9858}"/>
              </a:ext>
            </a:extLst>
          </p:cNvPr>
          <p:cNvSpPr txBox="1"/>
          <p:nvPr/>
        </p:nvSpPr>
        <p:spPr>
          <a:xfrm>
            <a:off x="9294186" y="8629829"/>
            <a:ext cx="9941707" cy="964880"/>
          </a:xfrm>
          <a:prstGeom prst="rect">
            <a:avLst/>
          </a:prstGeom>
          <a:noFill/>
        </p:spPr>
        <p:txBody>
          <a:bodyPr wrap="square" rtlCol="0">
            <a:spAutoFit/>
          </a:bodyPr>
          <a:lstStyle/>
          <a:p>
            <a:r>
              <a:rPr lang="en-US" sz="1890" dirty="0">
                <a:solidFill>
                  <a:srgbClr val="006C8B"/>
                </a:solidFill>
              </a:rPr>
              <a:t>Source: Selected countries shown for which both extreme poverty rate and multidimensional poverty rate was available. Latest year available shown. World Bank Poverty and Inequality Platform &amp; World Bank Global Monitoring Database</a:t>
            </a:r>
          </a:p>
        </p:txBody>
      </p:sp>
      <p:graphicFrame>
        <p:nvGraphicFramePr>
          <p:cNvPr id="6" name="Chart 5">
            <a:extLst>
              <a:ext uri="{FF2B5EF4-FFF2-40B4-BE49-F238E27FC236}">
                <a16:creationId xmlns:a16="http://schemas.microsoft.com/office/drawing/2014/main" id="{A0D42E1D-2693-D2E5-DDAE-E3F6BD2781A4}"/>
              </a:ext>
            </a:extLst>
          </p:cNvPr>
          <p:cNvGraphicFramePr>
            <a:graphicFrameLocks/>
          </p:cNvGraphicFramePr>
          <p:nvPr/>
        </p:nvGraphicFramePr>
        <p:xfrm>
          <a:off x="9109980" y="1785638"/>
          <a:ext cx="9600296" cy="745830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756F82F-3D5D-AA6D-6128-0B10075D8AA1}"/>
              </a:ext>
            </a:extLst>
          </p:cNvPr>
          <p:cNvSpPr txBox="1"/>
          <p:nvPr/>
        </p:nvSpPr>
        <p:spPr>
          <a:xfrm>
            <a:off x="3" y="9876113"/>
            <a:ext cx="19202398" cy="867930"/>
          </a:xfrm>
          <a:prstGeom prst="rect">
            <a:avLst/>
          </a:prstGeom>
          <a:noFill/>
        </p:spPr>
        <p:txBody>
          <a:bodyPr wrap="square" rtlCol="0">
            <a:spAutoFit/>
          </a:bodyPr>
          <a:lstStyle/>
          <a:p>
            <a:r>
              <a:rPr lang="en-US" sz="2520" dirty="0">
                <a:solidFill>
                  <a:srgbClr val="006C8B"/>
                </a:solidFill>
              </a:rPr>
              <a:t>Source:  Draft Doha Programme of Action for Least Developed Countries (A/CONF.219/2022/3). Fifth United Nations Conference on the Least Developed Countries; UN-OHRLLS, About Least Developed Countries [Accessed: March 2025]</a:t>
            </a:r>
          </a:p>
        </p:txBody>
      </p:sp>
      <p:graphicFrame>
        <p:nvGraphicFramePr>
          <p:cNvPr id="3" name="Chart 2">
            <a:extLst>
              <a:ext uri="{FF2B5EF4-FFF2-40B4-BE49-F238E27FC236}">
                <a16:creationId xmlns:a16="http://schemas.microsoft.com/office/drawing/2014/main" id="{3D80A1CA-1FCF-59CE-D973-8310A36CA661}"/>
              </a:ext>
            </a:extLst>
          </p:cNvPr>
          <p:cNvGraphicFramePr>
            <a:graphicFrameLocks/>
          </p:cNvGraphicFramePr>
          <p:nvPr/>
        </p:nvGraphicFramePr>
        <p:xfrm>
          <a:off x="8909021" y="2189492"/>
          <a:ext cx="10354786" cy="664427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object 29">
            <a:extLst>
              <a:ext uri="{FF2B5EF4-FFF2-40B4-BE49-F238E27FC236}">
                <a16:creationId xmlns:a16="http://schemas.microsoft.com/office/drawing/2014/main" id="{B1E4D6CE-2BCC-0297-C62E-B7B46A8A5675}"/>
              </a:ext>
            </a:extLst>
          </p:cNvPr>
          <p:cNvGrpSpPr/>
          <p:nvPr/>
        </p:nvGrpSpPr>
        <p:grpSpPr>
          <a:xfrm>
            <a:off x="16506578" y="523875"/>
            <a:ext cx="1343660" cy="457200"/>
            <a:chOff x="16506578" y="518779"/>
            <a:chExt cx="1343660" cy="457200"/>
          </a:xfrm>
        </p:grpSpPr>
        <p:sp>
          <p:nvSpPr>
            <p:cNvPr id="8" name="object 30">
              <a:extLst>
                <a:ext uri="{FF2B5EF4-FFF2-40B4-BE49-F238E27FC236}">
                  <a16:creationId xmlns:a16="http://schemas.microsoft.com/office/drawing/2014/main" id="{9B25C09C-FEC6-A207-2B8C-7D0710BBA5DD}"/>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9" name="object 31">
              <a:extLst>
                <a:ext uri="{FF2B5EF4-FFF2-40B4-BE49-F238E27FC236}">
                  <a16:creationId xmlns:a16="http://schemas.microsoft.com/office/drawing/2014/main" id="{9BB4388F-85B1-70EF-5010-75D2C25D7412}"/>
                </a:ext>
              </a:extLst>
            </p:cNvPr>
            <p:cNvPicPr/>
            <p:nvPr/>
          </p:nvPicPr>
          <p:blipFill>
            <a:blip r:embed="rId5" cstate="print"/>
            <a:stretch>
              <a:fillRect/>
            </a:stretch>
          </p:blipFill>
          <p:spPr>
            <a:xfrm>
              <a:off x="16944092" y="518779"/>
              <a:ext cx="354710" cy="359918"/>
            </a:xfrm>
            <a:prstGeom prst="rect">
              <a:avLst/>
            </a:prstGeom>
          </p:spPr>
        </p:pic>
        <p:sp>
          <p:nvSpPr>
            <p:cNvPr id="10" name="object 32">
              <a:extLst>
                <a:ext uri="{FF2B5EF4-FFF2-40B4-BE49-F238E27FC236}">
                  <a16:creationId xmlns:a16="http://schemas.microsoft.com/office/drawing/2014/main" id="{20715B28-8A50-C08F-32C4-7339BAF98C54}"/>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2" name="object 33">
              <a:extLst>
                <a:ext uri="{FF2B5EF4-FFF2-40B4-BE49-F238E27FC236}">
                  <a16:creationId xmlns:a16="http://schemas.microsoft.com/office/drawing/2014/main" id="{9DEDBA09-E102-8E22-E4D8-1D7208092691}"/>
                </a:ext>
              </a:extLst>
            </p:cNvPr>
            <p:cNvPicPr/>
            <p:nvPr/>
          </p:nvPicPr>
          <p:blipFill>
            <a:blip r:embed="rId5" cstate="print"/>
            <a:stretch>
              <a:fillRect/>
            </a:stretch>
          </p:blipFill>
          <p:spPr>
            <a:xfrm>
              <a:off x="16944092" y="518779"/>
              <a:ext cx="354710" cy="359918"/>
            </a:xfrm>
            <a:prstGeom prst="rect">
              <a:avLst/>
            </a:prstGeom>
          </p:spPr>
        </p:pic>
        <p:pic>
          <p:nvPicPr>
            <p:cNvPr id="14" name="object 34">
              <a:extLst>
                <a:ext uri="{FF2B5EF4-FFF2-40B4-BE49-F238E27FC236}">
                  <a16:creationId xmlns:a16="http://schemas.microsoft.com/office/drawing/2014/main" id="{22F95642-4237-16EB-8FE4-8AE340F35C53}"/>
                </a:ext>
              </a:extLst>
            </p:cNvPr>
            <p:cNvPicPr/>
            <p:nvPr/>
          </p:nvPicPr>
          <p:blipFill>
            <a:blip r:embed="rId6" cstate="print"/>
            <a:stretch>
              <a:fillRect/>
            </a:stretch>
          </p:blipFill>
          <p:spPr>
            <a:xfrm>
              <a:off x="17290427" y="518782"/>
              <a:ext cx="559549" cy="456945"/>
            </a:xfrm>
            <a:prstGeom prst="rect">
              <a:avLst/>
            </a:prstGeom>
          </p:spPr>
        </p:pic>
      </p:grpSp>
      <p:grpSp>
        <p:nvGrpSpPr>
          <p:cNvPr id="15" name="object 35">
            <a:extLst>
              <a:ext uri="{FF2B5EF4-FFF2-40B4-BE49-F238E27FC236}">
                <a16:creationId xmlns:a16="http://schemas.microsoft.com/office/drawing/2014/main" id="{8786FD0A-47F9-3496-7C8B-1FF322D2AB55}"/>
              </a:ext>
            </a:extLst>
          </p:cNvPr>
          <p:cNvGrpSpPr/>
          <p:nvPr/>
        </p:nvGrpSpPr>
        <p:grpSpPr>
          <a:xfrm>
            <a:off x="16727177" y="1065768"/>
            <a:ext cx="902335" cy="222885"/>
            <a:chOff x="16727177" y="1065768"/>
            <a:chExt cx="902335" cy="222885"/>
          </a:xfrm>
        </p:grpSpPr>
        <p:pic>
          <p:nvPicPr>
            <p:cNvPr id="16" name="object 36">
              <a:extLst>
                <a:ext uri="{FF2B5EF4-FFF2-40B4-BE49-F238E27FC236}">
                  <a16:creationId xmlns:a16="http://schemas.microsoft.com/office/drawing/2014/main" id="{AA933BAF-CDF4-4004-8C5F-1F33E5894E59}"/>
                </a:ext>
              </a:extLst>
            </p:cNvPr>
            <p:cNvPicPr/>
            <p:nvPr/>
          </p:nvPicPr>
          <p:blipFill>
            <a:blip r:embed="rId7" cstate="print"/>
            <a:stretch>
              <a:fillRect/>
            </a:stretch>
          </p:blipFill>
          <p:spPr>
            <a:xfrm>
              <a:off x="16727177" y="1065768"/>
              <a:ext cx="183005" cy="180975"/>
            </a:xfrm>
            <a:prstGeom prst="rect">
              <a:avLst/>
            </a:prstGeom>
          </p:spPr>
        </p:pic>
        <p:pic>
          <p:nvPicPr>
            <p:cNvPr id="17" name="object 37">
              <a:extLst>
                <a:ext uri="{FF2B5EF4-FFF2-40B4-BE49-F238E27FC236}">
                  <a16:creationId xmlns:a16="http://schemas.microsoft.com/office/drawing/2014/main" id="{25D85B06-575D-C679-7EE1-E0B1F377C12D}"/>
                </a:ext>
              </a:extLst>
            </p:cNvPr>
            <p:cNvPicPr/>
            <p:nvPr/>
          </p:nvPicPr>
          <p:blipFill>
            <a:blip r:embed="rId8" cstate="print"/>
            <a:stretch>
              <a:fillRect/>
            </a:stretch>
          </p:blipFill>
          <p:spPr>
            <a:xfrm>
              <a:off x="16933171" y="1114917"/>
              <a:ext cx="73405" cy="131825"/>
            </a:xfrm>
            <a:prstGeom prst="rect">
              <a:avLst/>
            </a:prstGeom>
          </p:spPr>
        </p:pic>
        <p:pic>
          <p:nvPicPr>
            <p:cNvPr id="19" name="object 38">
              <a:extLst>
                <a:ext uri="{FF2B5EF4-FFF2-40B4-BE49-F238E27FC236}">
                  <a16:creationId xmlns:a16="http://schemas.microsoft.com/office/drawing/2014/main" id="{3B4F09DE-6C5E-F6CE-ACEC-F3B37DCB2143}"/>
                </a:ext>
              </a:extLst>
            </p:cNvPr>
            <p:cNvPicPr/>
            <p:nvPr/>
          </p:nvPicPr>
          <p:blipFill>
            <a:blip r:embed="rId9" cstate="print"/>
            <a:stretch>
              <a:fillRect/>
            </a:stretch>
          </p:blipFill>
          <p:spPr>
            <a:xfrm>
              <a:off x="17029564" y="1073261"/>
              <a:ext cx="199898" cy="175895"/>
            </a:xfrm>
            <a:prstGeom prst="rect">
              <a:avLst/>
            </a:prstGeom>
          </p:spPr>
        </p:pic>
        <p:pic>
          <p:nvPicPr>
            <p:cNvPr id="20" name="object 39">
              <a:extLst>
                <a:ext uri="{FF2B5EF4-FFF2-40B4-BE49-F238E27FC236}">
                  <a16:creationId xmlns:a16="http://schemas.microsoft.com/office/drawing/2014/main" id="{9D0A2AC3-BCDE-63FE-ECFF-EACAA4CF8853}"/>
                </a:ext>
              </a:extLst>
            </p:cNvPr>
            <p:cNvPicPr/>
            <p:nvPr/>
          </p:nvPicPr>
          <p:blipFill>
            <a:blip r:embed="rId10" cstate="print"/>
            <a:stretch>
              <a:fillRect/>
            </a:stretch>
          </p:blipFill>
          <p:spPr>
            <a:xfrm>
              <a:off x="17249909" y="1114917"/>
              <a:ext cx="220091" cy="134239"/>
            </a:xfrm>
            <a:prstGeom prst="rect">
              <a:avLst/>
            </a:prstGeom>
          </p:spPr>
        </p:pic>
        <p:pic>
          <p:nvPicPr>
            <p:cNvPr id="22" name="object 40">
              <a:extLst>
                <a:ext uri="{FF2B5EF4-FFF2-40B4-BE49-F238E27FC236}">
                  <a16:creationId xmlns:a16="http://schemas.microsoft.com/office/drawing/2014/main" id="{72C422D9-4C37-908F-1982-420ACCE7E1C1}"/>
                </a:ext>
              </a:extLst>
            </p:cNvPr>
            <p:cNvPicPr/>
            <p:nvPr/>
          </p:nvPicPr>
          <p:blipFill>
            <a:blip r:embed="rId11"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388218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61959-C367-1947-C9C8-252A56801BE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0CE8C25-77C1-80B0-0890-660D85C025EA}"/>
              </a:ext>
            </a:extLst>
          </p:cNvPr>
          <p:cNvSpPr>
            <a:spLocks noGrp="1"/>
          </p:cNvSpPr>
          <p:nvPr/>
        </p:nvSpPr>
        <p:spPr>
          <a:xfrm>
            <a:off x="1131570" y="555551"/>
            <a:ext cx="16880585" cy="2009130"/>
          </a:xfrm>
          <a:prstGeom prst="rect">
            <a:avLst/>
          </a:prstGeom>
        </p:spPr>
        <p:txBody>
          <a:bodyPr vert="horz" lIns="144018" tIns="72009" rIns="144018" bIns="720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70" b="1" dirty="0">
                <a:solidFill>
                  <a:srgbClr val="006C8B"/>
                </a:solidFill>
                <a:latin typeface="Roboto" panose="02000000000000000000" pitchFamily="2" charset="0"/>
                <a:ea typeface="Roboto" panose="02000000000000000000" pitchFamily="2" charset="0"/>
                <a:cs typeface="+mj-lt"/>
              </a:rPr>
              <a:t>Landlocked Developing Countries (LLDCs)</a:t>
            </a:r>
          </a:p>
        </p:txBody>
      </p:sp>
      <p:sp>
        <p:nvSpPr>
          <p:cNvPr id="13" name="Content Placeholder 2">
            <a:extLst>
              <a:ext uri="{FF2B5EF4-FFF2-40B4-BE49-F238E27FC236}">
                <a16:creationId xmlns:a16="http://schemas.microsoft.com/office/drawing/2014/main" id="{021561EF-96FB-F6DA-1D59-2C73F9B85096}"/>
              </a:ext>
            </a:extLst>
          </p:cNvPr>
          <p:cNvSpPr>
            <a:spLocks noGrp="1"/>
          </p:cNvSpPr>
          <p:nvPr/>
        </p:nvSpPr>
        <p:spPr>
          <a:xfrm>
            <a:off x="1131570" y="3016660"/>
            <a:ext cx="7057361" cy="6350468"/>
          </a:xfrm>
          <a:prstGeom prst="rect">
            <a:avLst/>
          </a:prstGeom>
        </p:spPr>
        <p:txBody>
          <a:bodyPr vert="horz" lIns="144018" tIns="72009" rIns="144018" bIns="72009"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35" dirty="0">
                <a:solidFill>
                  <a:srgbClr val="006C8B"/>
                </a:solidFill>
                <a:latin typeface="Roboto" panose="02000000000000000000" pitchFamily="2" charset="0"/>
                <a:ea typeface="Roboto" panose="02000000000000000000" pitchFamily="2" charset="0"/>
                <a:cs typeface="+mn-lt"/>
              </a:rPr>
              <a:t>There are 33 LLDCs, half of which are also classified as LDCs</a:t>
            </a:r>
          </a:p>
          <a:p>
            <a:r>
              <a:rPr lang="en-US" sz="2835" dirty="0">
                <a:solidFill>
                  <a:srgbClr val="006C8B"/>
                </a:solidFill>
                <a:latin typeface="Roboto" panose="02000000000000000000" pitchFamily="2" charset="0"/>
                <a:ea typeface="Roboto" panose="02000000000000000000" pitchFamily="2" charset="0"/>
                <a:cs typeface="+mn-lt"/>
              </a:rPr>
              <a:t>Proportion of population in LLDCs below the extreme poverty line decreased from 27.3% in 2015 to 23.9% in 2019, but Covid-19 pandemic has pushed more people into extreme poverty</a:t>
            </a:r>
          </a:p>
          <a:p>
            <a:r>
              <a:rPr lang="en-US" sz="2835" dirty="0">
                <a:solidFill>
                  <a:srgbClr val="006C8B"/>
                </a:solidFill>
                <a:latin typeface="Roboto" panose="02000000000000000000" pitchFamily="2" charset="0"/>
                <a:ea typeface="Roboto" panose="02000000000000000000" pitchFamily="2" charset="0"/>
                <a:cs typeface="+mn-lt"/>
              </a:rPr>
              <a:t>LLDCs face difficulties due to their remoteness, lack of territorial access to the sea, distance from world markets, and high transit costs</a:t>
            </a:r>
          </a:p>
          <a:p>
            <a:r>
              <a:rPr lang="en-US" sz="2835" dirty="0">
                <a:solidFill>
                  <a:srgbClr val="006C8B"/>
                </a:solidFill>
                <a:latin typeface="Roboto" panose="02000000000000000000" pitchFamily="2" charset="0"/>
                <a:ea typeface="Roboto" panose="02000000000000000000" pitchFamily="2" charset="0"/>
                <a:cs typeface="+mn-lt"/>
              </a:rPr>
              <a:t>LLDC economies rely on a few key commodities and minerals, with large informal sectors, high unemployment, and low productivity. Most LLDCs are commodity exporters.</a:t>
            </a:r>
          </a:p>
          <a:p>
            <a:endParaRPr lang="it-IT" sz="2835" dirty="0">
              <a:solidFill>
                <a:srgbClr val="006C8B"/>
              </a:solidFill>
              <a:latin typeface="Roboto" panose="02000000000000000000" pitchFamily="2" charset="0"/>
              <a:ea typeface="Roboto" panose="02000000000000000000" pitchFamily="2" charset="0"/>
              <a:cs typeface="+mn-lt"/>
            </a:endParaRPr>
          </a:p>
          <a:p>
            <a:pPr>
              <a:spcAft>
                <a:spcPts val="1260"/>
              </a:spcAft>
            </a:pPr>
            <a:endParaRPr lang="en-US" sz="2835" dirty="0">
              <a:solidFill>
                <a:srgbClr val="006C8B"/>
              </a:solidFill>
              <a:latin typeface="Roboto" panose="02000000000000000000" pitchFamily="2" charset="0"/>
              <a:ea typeface="Roboto" panose="02000000000000000000" pitchFamily="2" charset="0"/>
            </a:endParaRPr>
          </a:p>
        </p:txBody>
      </p:sp>
      <p:graphicFrame>
        <p:nvGraphicFramePr>
          <p:cNvPr id="3" name="Chart 2">
            <a:extLst>
              <a:ext uri="{FF2B5EF4-FFF2-40B4-BE49-F238E27FC236}">
                <a16:creationId xmlns:a16="http://schemas.microsoft.com/office/drawing/2014/main" id="{2FC61A4D-E4FC-A761-A274-6D169EE0DDA9}"/>
              </a:ext>
            </a:extLst>
          </p:cNvPr>
          <p:cNvGraphicFramePr>
            <a:graphicFrameLocks/>
          </p:cNvGraphicFramePr>
          <p:nvPr/>
        </p:nvGraphicFramePr>
        <p:xfrm>
          <a:off x="8540605" y="2160269"/>
          <a:ext cx="9795287" cy="665824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1DDD266-CE2B-72D9-E9F9-107DCAAD9D46}"/>
              </a:ext>
            </a:extLst>
          </p:cNvPr>
          <p:cNvSpPr txBox="1"/>
          <p:nvPr/>
        </p:nvSpPr>
        <p:spPr>
          <a:xfrm>
            <a:off x="150721" y="9876113"/>
            <a:ext cx="19202398" cy="867930"/>
          </a:xfrm>
          <a:prstGeom prst="rect">
            <a:avLst/>
          </a:prstGeom>
          <a:noFill/>
        </p:spPr>
        <p:txBody>
          <a:bodyPr wrap="square" rtlCol="0">
            <a:spAutoFit/>
          </a:bodyPr>
          <a:lstStyle/>
          <a:p>
            <a:r>
              <a:rPr lang="en-US" sz="2520" dirty="0">
                <a:solidFill>
                  <a:schemeClr val="accent1"/>
                </a:solidFill>
              </a:rPr>
              <a:t>Source: UN-OHRLLS, Landlocked Developing Countries Factsheet 2022, United Nations. [Accessed: March 2025]; </a:t>
            </a:r>
            <a:r>
              <a:rPr lang="en-US" sz="2520" dirty="0">
                <a:solidFill>
                  <a:srgbClr val="006C8B"/>
                </a:solidFill>
              </a:rPr>
              <a:t>UN-OHRLLS, About Landlocked Developing Countries [Accessed: March 2025]</a:t>
            </a:r>
            <a:endParaRPr lang="en-US" sz="2520" dirty="0">
              <a:solidFill>
                <a:schemeClr val="accent1"/>
              </a:solidFill>
            </a:endParaRPr>
          </a:p>
        </p:txBody>
      </p:sp>
      <p:sp>
        <p:nvSpPr>
          <p:cNvPr id="2" name="TextBox 1">
            <a:extLst>
              <a:ext uri="{FF2B5EF4-FFF2-40B4-BE49-F238E27FC236}">
                <a16:creationId xmlns:a16="http://schemas.microsoft.com/office/drawing/2014/main" id="{1BB1CB6A-FF3A-16AA-3716-3D4CEA6128F2}"/>
              </a:ext>
            </a:extLst>
          </p:cNvPr>
          <p:cNvSpPr txBox="1"/>
          <p:nvPr/>
        </p:nvSpPr>
        <p:spPr>
          <a:xfrm>
            <a:off x="9411412" y="8858142"/>
            <a:ext cx="9941707" cy="964880"/>
          </a:xfrm>
          <a:prstGeom prst="rect">
            <a:avLst/>
          </a:prstGeom>
          <a:noFill/>
        </p:spPr>
        <p:txBody>
          <a:bodyPr wrap="square" rtlCol="0">
            <a:spAutoFit/>
          </a:bodyPr>
          <a:lstStyle/>
          <a:p>
            <a:r>
              <a:rPr lang="en-US" sz="1890" dirty="0">
                <a:solidFill>
                  <a:srgbClr val="006C8B"/>
                </a:solidFill>
              </a:rPr>
              <a:t>Source: Latest year available shown. World Bank (2025), Poverty and Inequality Platform (version 20240627_2017_01_02_PROD) [data set]. pip.worldbank.org. Accessed on 2025-03-19</a:t>
            </a:r>
          </a:p>
        </p:txBody>
      </p:sp>
      <p:grpSp>
        <p:nvGrpSpPr>
          <p:cNvPr id="6" name="object 29">
            <a:extLst>
              <a:ext uri="{FF2B5EF4-FFF2-40B4-BE49-F238E27FC236}">
                <a16:creationId xmlns:a16="http://schemas.microsoft.com/office/drawing/2014/main" id="{12218509-736E-E392-E84F-4142DC62DCEC}"/>
              </a:ext>
            </a:extLst>
          </p:cNvPr>
          <p:cNvGrpSpPr/>
          <p:nvPr/>
        </p:nvGrpSpPr>
        <p:grpSpPr>
          <a:xfrm>
            <a:off x="16506578" y="523875"/>
            <a:ext cx="1343660" cy="457200"/>
            <a:chOff x="16506578" y="518779"/>
            <a:chExt cx="1343660" cy="457200"/>
          </a:xfrm>
        </p:grpSpPr>
        <p:sp>
          <p:nvSpPr>
            <p:cNvPr id="7" name="object 30">
              <a:extLst>
                <a:ext uri="{FF2B5EF4-FFF2-40B4-BE49-F238E27FC236}">
                  <a16:creationId xmlns:a16="http://schemas.microsoft.com/office/drawing/2014/main" id="{ED1D9E4A-E19E-B411-7F25-4915F0D9D1C3}"/>
                </a:ext>
              </a:extLst>
            </p:cNvPr>
            <p:cNvSpPr/>
            <p:nvPr/>
          </p:nvSpPr>
          <p:spPr>
            <a:xfrm>
              <a:off x="16506571" y="527925"/>
              <a:ext cx="457200" cy="339725"/>
            </a:xfrm>
            <a:custGeom>
              <a:avLst/>
              <a:gdLst/>
              <a:ahLst/>
              <a:cxnLst/>
              <a:rect l="l" t="t" r="r" b="b"/>
              <a:pathLst>
                <a:path w="457200" h="339725">
                  <a:moveTo>
                    <a:pt x="163449" y="135890"/>
                  </a:moveTo>
                  <a:lnTo>
                    <a:pt x="0" y="135890"/>
                  </a:lnTo>
                  <a:lnTo>
                    <a:pt x="0" y="184150"/>
                  </a:lnTo>
                  <a:lnTo>
                    <a:pt x="163449" y="184150"/>
                  </a:lnTo>
                  <a:lnTo>
                    <a:pt x="163449" y="135890"/>
                  </a:lnTo>
                  <a:close/>
                </a:path>
                <a:path w="457200" h="339725">
                  <a:moveTo>
                    <a:pt x="167513" y="0"/>
                  </a:moveTo>
                  <a:lnTo>
                    <a:pt x="0" y="0"/>
                  </a:lnTo>
                  <a:lnTo>
                    <a:pt x="0"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8" name="object 31">
              <a:extLst>
                <a:ext uri="{FF2B5EF4-FFF2-40B4-BE49-F238E27FC236}">
                  <a16:creationId xmlns:a16="http://schemas.microsoft.com/office/drawing/2014/main" id="{4B89CA37-BD35-90AC-021D-4D23925FBB09}"/>
                </a:ext>
              </a:extLst>
            </p:cNvPr>
            <p:cNvPicPr/>
            <p:nvPr/>
          </p:nvPicPr>
          <p:blipFill>
            <a:blip r:embed="rId4" cstate="print"/>
            <a:stretch>
              <a:fillRect/>
            </a:stretch>
          </p:blipFill>
          <p:spPr>
            <a:xfrm>
              <a:off x="16944092" y="518779"/>
              <a:ext cx="354710" cy="359918"/>
            </a:xfrm>
            <a:prstGeom prst="rect">
              <a:avLst/>
            </a:prstGeom>
          </p:spPr>
        </p:pic>
        <p:sp>
          <p:nvSpPr>
            <p:cNvPr id="9" name="object 32">
              <a:extLst>
                <a:ext uri="{FF2B5EF4-FFF2-40B4-BE49-F238E27FC236}">
                  <a16:creationId xmlns:a16="http://schemas.microsoft.com/office/drawing/2014/main" id="{C7904D00-529B-57B2-75AD-DFAEF7E48B0B}"/>
                </a:ext>
              </a:extLst>
            </p:cNvPr>
            <p:cNvSpPr/>
            <p:nvPr/>
          </p:nvSpPr>
          <p:spPr>
            <a:xfrm>
              <a:off x="16506571" y="527925"/>
              <a:ext cx="457200" cy="339725"/>
            </a:xfrm>
            <a:custGeom>
              <a:avLst/>
              <a:gdLst/>
              <a:ahLst/>
              <a:cxnLst/>
              <a:rect l="l" t="t" r="r" b="b"/>
              <a:pathLst>
                <a:path w="457200" h="339725">
                  <a:moveTo>
                    <a:pt x="167513" y="0"/>
                  </a:moveTo>
                  <a:lnTo>
                    <a:pt x="0" y="0"/>
                  </a:lnTo>
                  <a:lnTo>
                    <a:pt x="0" y="48260"/>
                  </a:lnTo>
                  <a:lnTo>
                    <a:pt x="0" y="135890"/>
                  </a:lnTo>
                  <a:lnTo>
                    <a:pt x="0" y="184150"/>
                  </a:lnTo>
                  <a:lnTo>
                    <a:pt x="0" y="339090"/>
                  </a:lnTo>
                  <a:lnTo>
                    <a:pt x="51181" y="339090"/>
                  </a:lnTo>
                  <a:lnTo>
                    <a:pt x="51181" y="184150"/>
                  </a:lnTo>
                  <a:lnTo>
                    <a:pt x="163449" y="184150"/>
                  </a:lnTo>
                  <a:lnTo>
                    <a:pt x="163449" y="135890"/>
                  </a:lnTo>
                  <a:lnTo>
                    <a:pt x="51181" y="135890"/>
                  </a:lnTo>
                  <a:lnTo>
                    <a:pt x="51181" y="48260"/>
                  </a:lnTo>
                  <a:lnTo>
                    <a:pt x="167513" y="48260"/>
                  </a:lnTo>
                  <a:lnTo>
                    <a:pt x="167513" y="0"/>
                  </a:lnTo>
                  <a:close/>
                </a:path>
                <a:path w="457200" h="339725">
                  <a:moveTo>
                    <a:pt x="456692" y="339344"/>
                  </a:moveTo>
                  <a:lnTo>
                    <a:pt x="422706" y="261747"/>
                  </a:lnTo>
                  <a:lnTo>
                    <a:pt x="402120" y="214757"/>
                  </a:lnTo>
                  <a:lnTo>
                    <a:pt x="348361" y="92036"/>
                  </a:lnTo>
                  <a:lnTo>
                    <a:pt x="348361" y="214757"/>
                  </a:lnTo>
                  <a:lnTo>
                    <a:pt x="242951" y="214757"/>
                  </a:lnTo>
                  <a:lnTo>
                    <a:pt x="245110" y="209804"/>
                  </a:lnTo>
                  <a:lnTo>
                    <a:pt x="244856" y="209804"/>
                  </a:lnTo>
                  <a:lnTo>
                    <a:pt x="296545" y="86868"/>
                  </a:lnTo>
                  <a:lnTo>
                    <a:pt x="346202" y="209804"/>
                  </a:lnTo>
                  <a:lnTo>
                    <a:pt x="348361" y="214757"/>
                  </a:lnTo>
                  <a:lnTo>
                    <a:pt x="348361" y="92036"/>
                  </a:lnTo>
                  <a:lnTo>
                    <a:pt x="346100" y="86868"/>
                  </a:lnTo>
                  <a:lnTo>
                    <a:pt x="308102" y="127"/>
                  </a:lnTo>
                  <a:lnTo>
                    <a:pt x="308229" y="0"/>
                  </a:lnTo>
                  <a:lnTo>
                    <a:pt x="284988" y="0"/>
                  </a:lnTo>
                  <a:lnTo>
                    <a:pt x="132080" y="339217"/>
                  </a:lnTo>
                  <a:lnTo>
                    <a:pt x="187198" y="339217"/>
                  </a:lnTo>
                  <a:lnTo>
                    <a:pt x="221742" y="261747"/>
                  </a:lnTo>
                  <a:lnTo>
                    <a:pt x="368427" y="261747"/>
                  </a:lnTo>
                  <a:lnTo>
                    <a:pt x="401574" y="339344"/>
                  </a:lnTo>
                  <a:lnTo>
                    <a:pt x="456692" y="339344"/>
                  </a:lnTo>
                  <a:close/>
                </a:path>
              </a:pathLst>
            </a:custGeom>
            <a:solidFill>
              <a:srgbClr val="045777"/>
            </a:solidFill>
          </p:spPr>
          <p:txBody>
            <a:bodyPr wrap="square" lIns="0" tIns="0" rIns="0" bIns="0" rtlCol="0"/>
            <a:lstStyle/>
            <a:p>
              <a:endParaRPr/>
            </a:p>
          </p:txBody>
        </p:sp>
        <p:pic>
          <p:nvPicPr>
            <p:cNvPr id="10" name="object 33">
              <a:extLst>
                <a:ext uri="{FF2B5EF4-FFF2-40B4-BE49-F238E27FC236}">
                  <a16:creationId xmlns:a16="http://schemas.microsoft.com/office/drawing/2014/main" id="{2184524C-5E1B-D976-E366-BE05EAE3B396}"/>
                </a:ext>
              </a:extLst>
            </p:cNvPr>
            <p:cNvPicPr/>
            <p:nvPr/>
          </p:nvPicPr>
          <p:blipFill>
            <a:blip r:embed="rId4" cstate="print"/>
            <a:stretch>
              <a:fillRect/>
            </a:stretch>
          </p:blipFill>
          <p:spPr>
            <a:xfrm>
              <a:off x="16944092" y="518779"/>
              <a:ext cx="354710" cy="359918"/>
            </a:xfrm>
            <a:prstGeom prst="rect">
              <a:avLst/>
            </a:prstGeom>
          </p:spPr>
        </p:pic>
        <p:pic>
          <p:nvPicPr>
            <p:cNvPr id="12" name="object 34">
              <a:extLst>
                <a:ext uri="{FF2B5EF4-FFF2-40B4-BE49-F238E27FC236}">
                  <a16:creationId xmlns:a16="http://schemas.microsoft.com/office/drawing/2014/main" id="{501CC50F-8C56-F49E-1E47-3EC0AE325C63}"/>
                </a:ext>
              </a:extLst>
            </p:cNvPr>
            <p:cNvPicPr/>
            <p:nvPr/>
          </p:nvPicPr>
          <p:blipFill>
            <a:blip r:embed="rId5" cstate="print"/>
            <a:stretch>
              <a:fillRect/>
            </a:stretch>
          </p:blipFill>
          <p:spPr>
            <a:xfrm>
              <a:off x="17290427" y="518782"/>
              <a:ext cx="559549" cy="456945"/>
            </a:xfrm>
            <a:prstGeom prst="rect">
              <a:avLst/>
            </a:prstGeom>
          </p:spPr>
        </p:pic>
      </p:grpSp>
      <p:grpSp>
        <p:nvGrpSpPr>
          <p:cNvPr id="14" name="object 35">
            <a:extLst>
              <a:ext uri="{FF2B5EF4-FFF2-40B4-BE49-F238E27FC236}">
                <a16:creationId xmlns:a16="http://schemas.microsoft.com/office/drawing/2014/main" id="{2E385A27-C032-F381-4447-BC558A1B2CE2}"/>
              </a:ext>
            </a:extLst>
          </p:cNvPr>
          <p:cNvGrpSpPr/>
          <p:nvPr/>
        </p:nvGrpSpPr>
        <p:grpSpPr>
          <a:xfrm>
            <a:off x="16727177" y="1065768"/>
            <a:ext cx="902335" cy="222885"/>
            <a:chOff x="16727177" y="1065768"/>
            <a:chExt cx="902335" cy="222885"/>
          </a:xfrm>
        </p:grpSpPr>
        <p:pic>
          <p:nvPicPr>
            <p:cNvPr id="15" name="object 36">
              <a:extLst>
                <a:ext uri="{FF2B5EF4-FFF2-40B4-BE49-F238E27FC236}">
                  <a16:creationId xmlns:a16="http://schemas.microsoft.com/office/drawing/2014/main" id="{717C4CA6-774E-2DEA-8E0B-F10EB25085AE}"/>
                </a:ext>
              </a:extLst>
            </p:cNvPr>
            <p:cNvPicPr/>
            <p:nvPr/>
          </p:nvPicPr>
          <p:blipFill>
            <a:blip r:embed="rId6" cstate="print"/>
            <a:stretch>
              <a:fillRect/>
            </a:stretch>
          </p:blipFill>
          <p:spPr>
            <a:xfrm>
              <a:off x="16727177" y="1065768"/>
              <a:ext cx="183005" cy="180975"/>
            </a:xfrm>
            <a:prstGeom prst="rect">
              <a:avLst/>
            </a:prstGeom>
          </p:spPr>
        </p:pic>
        <p:pic>
          <p:nvPicPr>
            <p:cNvPr id="16" name="object 37">
              <a:extLst>
                <a:ext uri="{FF2B5EF4-FFF2-40B4-BE49-F238E27FC236}">
                  <a16:creationId xmlns:a16="http://schemas.microsoft.com/office/drawing/2014/main" id="{D8950A11-6403-D402-3B4D-F6C46D479511}"/>
                </a:ext>
              </a:extLst>
            </p:cNvPr>
            <p:cNvPicPr/>
            <p:nvPr/>
          </p:nvPicPr>
          <p:blipFill>
            <a:blip r:embed="rId7" cstate="print"/>
            <a:stretch>
              <a:fillRect/>
            </a:stretch>
          </p:blipFill>
          <p:spPr>
            <a:xfrm>
              <a:off x="16933171" y="1114917"/>
              <a:ext cx="73405" cy="131825"/>
            </a:xfrm>
            <a:prstGeom prst="rect">
              <a:avLst/>
            </a:prstGeom>
          </p:spPr>
        </p:pic>
        <p:pic>
          <p:nvPicPr>
            <p:cNvPr id="17" name="object 38">
              <a:extLst>
                <a:ext uri="{FF2B5EF4-FFF2-40B4-BE49-F238E27FC236}">
                  <a16:creationId xmlns:a16="http://schemas.microsoft.com/office/drawing/2014/main" id="{19932749-746A-1A9E-283C-5AA78D521243}"/>
                </a:ext>
              </a:extLst>
            </p:cNvPr>
            <p:cNvPicPr/>
            <p:nvPr/>
          </p:nvPicPr>
          <p:blipFill>
            <a:blip r:embed="rId8" cstate="print"/>
            <a:stretch>
              <a:fillRect/>
            </a:stretch>
          </p:blipFill>
          <p:spPr>
            <a:xfrm>
              <a:off x="17029564" y="1073261"/>
              <a:ext cx="199898" cy="175895"/>
            </a:xfrm>
            <a:prstGeom prst="rect">
              <a:avLst/>
            </a:prstGeom>
          </p:spPr>
        </p:pic>
        <p:pic>
          <p:nvPicPr>
            <p:cNvPr id="19" name="object 39">
              <a:extLst>
                <a:ext uri="{FF2B5EF4-FFF2-40B4-BE49-F238E27FC236}">
                  <a16:creationId xmlns:a16="http://schemas.microsoft.com/office/drawing/2014/main" id="{61A9C653-204C-22A5-990E-0B4FE0814268}"/>
                </a:ext>
              </a:extLst>
            </p:cNvPr>
            <p:cNvPicPr/>
            <p:nvPr/>
          </p:nvPicPr>
          <p:blipFill>
            <a:blip r:embed="rId9" cstate="print"/>
            <a:stretch>
              <a:fillRect/>
            </a:stretch>
          </p:blipFill>
          <p:spPr>
            <a:xfrm>
              <a:off x="17249909" y="1114917"/>
              <a:ext cx="220091" cy="134239"/>
            </a:xfrm>
            <a:prstGeom prst="rect">
              <a:avLst/>
            </a:prstGeom>
          </p:spPr>
        </p:pic>
        <p:pic>
          <p:nvPicPr>
            <p:cNvPr id="20" name="object 40">
              <a:extLst>
                <a:ext uri="{FF2B5EF4-FFF2-40B4-BE49-F238E27FC236}">
                  <a16:creationId xmlns:a16="http://schemas.microsoft.com/office/drawing/2014/main" id="{274CB30B-6F9A-1546-53C3-9D9B8DDAA45C}"/>
                </a:ext>
              </a:extLst>
            </p:cNvPr>
            <p:cNvPicPr/>
            <p:nvPr/>
          </p:nvPicPr>
          <p:blipFill>
            <a:blip r:embed="rId10" cstate="print"/>
            <a:stretch>
              <a:fillRect/>
            </a:stretch>
          </p:blipFill>
          <p:spPr>
            <a:xfrm>
              <a:off x="17490574" y="1114917"/>
              <a:ext cx="138557" cy="173481"/>
            </a:xfrm>
            <a:prstGeom prst="rect">
              <a:avLst/>
            </a:prstGeom>
          </p:spPr>
        </p:pic>
      </p:grpSp>
    </p:spTree>
    <p:extLst>
      <p:ext uri="{BB962C8B-B14F-4D97-AF65-F5344CB8AC3E}">
        <p14:creationId xmlns:p14="http://schemas.microsoft.com/office/powerpoint/2010/main" val="2798276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61637EA3FE74BB20394D96590382B" ma:contentTypeVersion="19" ma:contentTypeDescription="Create a new document." ma:contentTypeScope="" ma:versionID="c346d78000ff79758955aab9f13ef7f7">
  <xsd:schema xmlns:xsd="http://www.w3.org/2001/XMLSchema" xmlns:xs="http://www.w3.org/2001/XMLSchema" xmlns:p="http://schemas.microsoft.com/office/2006/metadata/properties" xmlns:ns2="221e80db-c0ea-4217-a0f0-8f23759d0b7c" xmlns:ns3="528fe294-5479-4ff3-b623-788f11fdcb40" xmlns:ns4="985ec44e-1bab-4c0b-9df0-6ba128686fc9" targetNamespace="http://schemas.microsoft.com/office/2006/metadata/properties" ma:root="true" ma:fieldsID="68bb90e990b674ce32d4d8ec78a65054" ns2:_="" ns3:_="" ns4:_="">
    <xsd:import namespace="221e80db-c0ea-4217-a0f0-8f23759d0b7c"/>
    <xsd:import namespace="528fe294-5479-4ff3-b623-788f11fdcb40"/>
    <xsd:import namespace="985ec44e-1bab-4c0b-9df0-6ba128686fc9"/>
    <xsd:element name="properties">
      <xsd:complexType>
        <xsd:sequence>
          <xsd:element name="documentManagement">
            <xsd:complexType>
              <xsd:all>
                <xsd:element ref="ns2:Entity"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e80db-c0ea-4217-a0f0-8f23759d0b7c" elementFormDefault="qualified">
    <xsd:import namespace="http://schemas.microsoft.com/office/2006/documentManagement/types"/>
    <xsd:import namespace="http://schemas.microsoft.com/office/infopath/2007/PartnerControls"/>
    <xsd:element name="Entity" ma:index="8" nillable="true" ma:displayName="Entity" ma:format="Dropdown" ma:internalName="Entity">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8fe294-5479-4ff3-b623-788f11fdcb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f5f0da3-c594-4b77-837e-430027d11bd4}" ma:internalName="TaxCatchAll" ma:showField="CatchAllData" ma:web="528fe294-5479-4ff3-b623-788f11fdcb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ntity xmlns="221e80db-c0ea-4217-a0f0-8f23759d0b7c" xsi:nil="true"/>
    <TaxCatchAll xmlns="985ec44e-1bab-4c0b-9df0-6ba128686fc9" xsi:nil="true"/>
    <lcf76f155ced4ddcb4097134ff3c332f xmlns="221e80db-c0ea-4217-a0f0-8f23759d0b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76555D-6B79-4AAC-8E13-A1D8D5B6F817}"/>
</file>

<file path=customXml/itemProps2.xml><?xml version="1.0" encoding="utf-8"?>
<ds:datastoreItem xmlns:ds="http://schemas.openxmlformats.org/officeDocument/2006/customXml" ds:itemID="{E35CC875-2551-463F-855C-619B49CC8237}"/>
</file>

<file path=customXml/itemProps3.xml><?xml version="1.0" encoding="utf-8"?>
<ds:datastoreItem xmlns:ds="http://schemas.openxmlformats.org/officeDocument/2006/customXml" ds:itemID="{BF5DD63C-F26F-40A9-9E5E-090089716B0A}"/>
</file>

<file path=docProps/app.xml><?xml version="1.0" encoding="utf-8"?>
<Properties xmlns="http://schemas.openxmlformats.org/officeDocument/2006/extended-properties" xmlns:vt="http://schemas.openxmlformats.org/officeDocument/2006/docPropsVTypes">
  <Template/>
  <TotalTime>37</TotalTime>
  <Words>2642</Words>
  <Application>Microsoft Office PowerPoint</Application>
  <PresentationFormat>Custom</PresentationFormat>
  <Paragraphs>188</Paragraphs>
  <Slides>25</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Aptos</vt:lpstr>
      <vt:lpstr>Arial</vt:lpstr>
      <vt:lpstr>Arial Black</vt:lpstr>
      <vt:lpstr>Calibri</vt:lpstr>
      <vt:lpstr>Century Gothic</vt:lpstr>
      <vt:lpstr>Gill Sans MT</vt:lpstr>
      <vt:lpstr>Lucida Sans</vt:lpstr>
      <vt:lpstr>Roboto</vt:lpstr>
      <vt:lpstr>Symbol</vt:lpstr>
      <vt:lpstr>Verdana</vt:lpstr>
      <vt:lpstr>-webkit-standard</vt:lpstr>
      <vt:lpstr>Wingdings</vt:lpstr>
      <vt:lpstr>Office Theme</vt:lpstr>
      <vt:lpstr>PowerPoint Presentation</vt:lpstr>
      <vt:lpstr>The basic risks/uncertainties for the agrifood systems</vt:lpstr>
      <vt:lpstr>TODAY</vt:lpstr>
      <vt:lpstr>ECONOMIC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NEEDED?  MAKE OUR AGRIFOOD SYSTEM MORE RESILIENT, EFFICIENT AND INCLUSIVE</vt:lpstr>
      <vt:lpstr>MAKE OUR AGRIFOOD SYSTEM MORE RESILIENT</vt:lpstr>
      <vt:lpstr>The resilience timeline</vt:lpstr>
      <vt:lpstr>PowerPoint Presentation</vt:lpstr>
      <vt:lpstr>MAKE OUR AGRIFOOD SYSTEM MORE EFFICIENT AND INCLUSIVE</vt:lpstr>
      <vt:lpstr>The question is not if we need to improve agrifood systems, but how to do it in practice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Presentation_Warsaw_SMALL_Montserrat</dc:title>
  <dc:creator>ToreroCullen, Maximo</dc:creator>
  <cp:lastModifiedBy>Marchini, Cristopher (DDCE)</cp:lastModifiedBy>
  <cp:revision>6</cp:revision>
  <dcterms:created xsi:type="dcterms:W3CDTF">2025-03-31T18:29:09Z</dcterms:created>
  <dcterms:modified xsi:type="dcterms:W3CDTF">2025-04-01T12:00:12Z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2025-03-26T00:00:00Z</vt:filetime>
  </property>
  <property fmtid="{D5CDD505-2E9C-101B-9397-08002B2CF9AE}" pid="3" name="Creator">
    <vt:lpwstr>Adobe Illustrator 29.2 (Macintosh)</vt:lpwstr>
  </property>
  <property fmtid="{D5CDD505-2E9C-101B-9397-08002B2CF9AE}" pid="4" name="LastSaved">
    <vt:filetime>2025-03-31T00:00:00Z</vt:filetime>
  </property>
  <property fmtid="{D5CDD505-2E9C-101B-9397-08002B2CF9AE}" pid="5" name="Producer">
    <vt:lpwstr>Adobe PDF library 17.00</vt:lpwstr>
  </property>
  <property fmtid="{D5CDD505-2E9C-101B-9397-08002B2CF9AE}" pid="6" name="ContentTypeId">
    <vt:lpwstr>0x01010072061637EA3FE74BB20394D96590382B</vt:lpwstr>
  </property>
</Properties>
</file>