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Masters/slideMaster1.xml" ContentType="application/vnd.openxmlformats-officedocument.presentationml.slideMaster+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9.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Roboto" panose="02000000000000000000" pitchFamily="2" charset="0"/>
      <p:regular r:id="rId30"/>
      <p:bold r:id="rId31"/>
      <p:italic r:id="rId32"/>
      <p:boldItalic r:id="rId33"/>
    </p:embeddedFont>
    <p:embeddedFont>
      <p:font typeface="Rockwell" panose="02060603020205020403" pitchFamily="18"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i4wevfIubLb8ZPWKwiZzMkl5rht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customschemas.google.com/relationships/presentationmetadata" Target="metadata"/><Relationship Id="rId20" Type="http://schemas.openxmlformats.org/officeDocument/2006/relationships/slide" Target="slides/slide19.xml"/><Relationship Id="rId4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471ca59aa3_1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g2471ca59aa3_1_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4584b4e6ef_0_1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g24584b4e6ef_0_17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4584b4e6ef_0_3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g24584b4e6ef_0_31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4584b4e6ef_0_3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g24584b4e6ef_0_35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4584b4e6ef_0_5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24584b4e6ef_0_5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g24584b4e6ef_0_5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4584b4e6ef_0_5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 name="Google Shape;239;g24584b4e6ef_0_52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4584b4e6ef_0_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g24584b4e6ef_0_12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4584b4e6ef_0_5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g24584b4e6ef_0_56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4584b4e6ef_0_5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g24584b4e6ef_0_54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4584b4e6ef_0_5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g24584b4e6ef_0_54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4584b4e6ef_0_6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g24584b4e6ef_0_60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4584b4e6ef_0_2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g24584b4e6ef_0_27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459b2a981e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g2459b2a981e_0_1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4584b4e6ef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g24584b4e6ef_0_4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4584b4e6ef_0_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g24584b4e6ef_0_12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4584b4e6ef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g24584b4e6ef_0_19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471ca59aa3_1_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 name="Google Shape;109;g2471ca59aa3_1_8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4584b4e6ef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g24584b4e6ef_0_1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471ca59aa3_1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2471ca59aa3_1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374151"/>
                </a:solidFill>
                <a:highlight>
                  <a:srgbClr val="F7F7F8"/>
                </a:highlight>
                <a:latin typeface="Roboto"/>
                <a:ea typeface="Roboto"/>
                <a:cs typeface="Roboto"/>
                <a:sym typeface="Roboto"/>
              </a:rPr>
              <a:t>Nexus thinking is vital for Pacific Islanders because they face a web of interconnected threats: climate change, food security, and non-communicable diseases (NCDs). Climate change disrupts traditional farming, affecting food security and contributing to NCDs due to dietary changes. To address these challenges comprehensively, we must integrate efforts, developing policies that promote sustainable agriculture, health, and climate resilience, recognizing the interplay between these threats to protect the well-being of Pacific Islanders.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4584b4e6ef_0_2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g24584b4e6ef_0_29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4584b4e6ef_0_2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 name="Google Shape;158;g24584b4e6ef_0_21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4584b4e6ef_0_3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g24584b4e6ef_0_32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4584b4e6ef_0_2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g24584b4e6ef_0_28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g257cfcdf9c3_1_6"/>
          <p:cNvSpPr txBox="1">
            <a:spLocks noGrp="1"/>
          </p:cNvSpPr>
          <p:nvPr>
            <p:ph type="ctrTitle"/>
          </p:nvPr>
        </p:nvSpPr>
        <p:spPr>
          <a:xfrm>
            <a:off x="914400" y="2130425"/>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g257cfcdf9c3_1_6"/>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g257cfcdf9c3_1_6"/>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g257cfcdf9c3_1_6"/>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g257cfcdf9c3_1_6"/>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g257cfcdf9c3_1_6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g257cfcdf9c3_1_63"/>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g257cfcdf9c3_1_63"/>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g257cfcdf9c3_1_63"/>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g257cfcdf9c3_1_63"/>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g257cfcdf9c3_1_69"/>
          <p:cNvSpPr txBox="1">
            <a:spLocks noGrp="1"/>
          </p:cNvSpPr>
          <p:nvPr>
            <p:ph type="title"/>
          </p:nvPr>
        </p:nvSpPr>
        <p:spPr>
          <a:xfrm rot="5400000">
            <a:off x="7285038" y="1828801"/>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g257cfcdf9c3_1_69"/>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g257cfcdf9c3_1_69"/>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g257cfcdf9c3_1_69"/>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g257cfcdf9c3_1_69"/>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g257cfcdf9c3_1_1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g257cfcdf9c3_1_12"/>
          <p:cNvSpPr txBox="1">
            <a:spLocks noGrp="1"/>
          </p:cNvSpPr>
          <p:nvPr>
            <p:ph type="body" idx="1"/>
          </p:nvPr>
        </p:nvSpPr>
        <p:spPr>
          <a:xfrm>
            <a:off x="609600" y="1600200"/>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g257cfcdf9c3_1_12"/>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g257cfcdf9c3_1_12"/>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g257cfcdf9c3_1_12"/>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g257cfcdf9c3_1_18"/>
          <p:cNvSpPr txBox="1">
            <a:spLocks noGrp="1"/>
          </p:cNvSpPr>
          <p:nvPr>
            <p:ph type="title"/>
          </p:nvPr>
        </p:nvSpPr>
        <p:spPr>
          <a:xfrm>
            <a:off x="963084" y="4406900"/>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g257cfcdf9c3_1_1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g257cfcdf9c3_1_18"/>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g257cfcdf9c3_1_18"/>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g257cfcdf9c3_1_18"/>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g257cfcdf9c3_1_2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g257cfcdf9c3_1_24"/>
          <p:cNvSpPr txBox="1">
            <a:spLocks noGrp="1"/>
          </p:cNvSpPr>
          <p:nvPr>
            <p:ph type="body" idx="1"/>
          </p:nvPr>
        </p:nvSpPr>
        <p:spPr>
          <a:xfrm>
            <a:off x="609600" y="1600200"/>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g257cfcdf9c3_1_24"/>
          <p:cNvSpPr txBox="1">
            <a:spLocks noGrp="1"/>
          </p:cNvSpPr>
          <p:nvPr>
            <p:ph type="body" idx="2"/>
          </p:nvPr>
        </p:nvSpPr>
        <p:spPr>
          <a:xfrm>
            <a:off x="6197600" y="1600200"/>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g257cfcdf9c3_1_24"/>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g257cfcdf9c3_1_24"/>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g257cfcdf9c3_1_24"/>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g257cfcdf9c3_1_3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g257cfcdf9c3_1_31"/>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g257cfcdf9c3_1_3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g257cfcdf9c3_1_31"/>
          <p:cNvSpPr txBox="1">
            <a:spLocks noGrp="1"/>
          </p:cNvSpPr>
          <p:nvPr>
            <p:ph type="body" idx="3"/>
          </p:nvPr>
        </p:nvSpPr>
        <p:spPr>
          <a:xfrm>
            <a:off x="6193367"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g257cfcdf9c3_1_31"/>
          <p:cNvSpPr txBox="1">
            <a:spLocks noGrp="1"/>
          </p:cNvSpPr>
          <p:nvPr>
            <p:ph type="body" idx="4"/>
          </p:nvPr>
        </p:nvSpPr>
        <p:spPr>
          <a:xfrm>
            <a:off x="6193367"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g257cfcdf9c3_1_31"/>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g257cfcdf9c3_1_31"/>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g257cfcdf9c3_1_31"/>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g257cfcdf9c3_1_4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g257cfcdf9c3_1_40"/>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g257cfcdf9c3_1_40"/>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g257cfcdf9c3_1_40"/>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g257cfcdf9c3_1_45"/>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g257cfcdf9c3_1_45"/>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g257cfcdf9c3_1_45"/>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g257cfcdf9c3_1_49"/>
          <p:cNvSpPr txBox="1">
            <a:spLocks noGrp="1"/>
          </p:cNvSpPr>
          <p:nvPr>
            <p:ph type="title"/>
          </p:nvPr>
        </p:nvSpPr>
        <p:spPr>
          <a:xfrm>
            <a:off x="609600"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g257cfcdf9c3_1_49"/>
          <p:cNvSpPr txBox="1">
            <a:spLocks noGrp="1"/>
          </p:cNvSpPr>
          <p:nvPr>
            <p:ph type="body" idx="1"/>
          </p:nvPr>
        </p:nvSpPr>
        <p:spPr>
          <a:xfrm>
            <a:off x="4766733" y="273050"/>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g257cfcdf9c3_1_49"/>
          <p:cNvSpPr txBox="1">
            <a:spLocks noGrp="1"/>
          </p:cNvSpPr>
          <p:nvPr>
            <p:ph type="body" idx="2"/>
          </p:nvPr>
        </p:nvSpPr>
        <p:spPr>
          <a:xfrm>
            <a:off x="609600" y="1435100"/>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g257cfcdf9c3_1_49"/>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g257cfcdf9c3_1_49"/>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g257cfcdf9c3_1_49"/>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g257cfcdf9c3_1_56"/>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g257cfcdf9c3_1_56"/>
          <p:cNvSpPr>
            <a:spLocks noGrp="1"/>
          </p:cNvSpPr>
          <p:nvPr>
            <p:ph type="pic" idx="2"/>
          </p:nvPr>
        </p:nvSpPr>
        <p:spPr>
          <a:xfrm>
            <a:off x="2389717" y="612775"/>
            <a:ext cx="7315200" cy="4114800"/>
          </a:xfrm>
          <a:prstGeom prst="rect">
            <a:avLst/>
          </a:prstGeom>
          <a:noFill/>
          <a:ln>
            <a:noFill/>
          </a:ln>
        </p:spPr>
      </p:sp>
      <p:sp>
        <p:nvSpPr>
          <p:cNvPr id="68" name="Google Shape;68;g257cfcdf9c3_1_56"/>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g257cfcdf9c3_1_56"/>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g257cfcdf9c3_1_56"/>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g257cfcdf9c3_1_56"/>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257cfcdf9c3_1_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g257cfcdf9c3_1_0"/>
          <p:cNvSpPr txBox="1">
            <a:spLocks noGrp="1"/>
          </p:cNvSpPr>
          <p:nvPr>
            <p:ph type="body" idx="1"/>
          </p:nvPr>
        </p:nvSpPr>
        <p:spPr>
          <a:xfrm>
            <a:off x="609600" y="1600200"/>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g257cfcdf9c3_1_0"/>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g257cfcdf9c3_1_0"/>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g257cfcdf9c3_1_0"/>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1.png"/><Relationship Id="rId7"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31.jp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0.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hyperlink" Target="mailto:manager@pacificfarmers.com" TargetMode="External"/><Relationship Id="rId4" Type="http://schemas.openxmlformats.org/officeDocument/2006/relationships/hyperlink" Target="http://www.pacificfarmer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pn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png"/><Relationship Id="rId9"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g2471ca59aa3_1_3"/>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sp>
        <p:nvSpPr>
          <p:cNvPr id="89" name="Google Shape;89;g2471ca59aa3_1_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endParaRPr/>
          </a:p>
        </p:txBody>
      </p:sp>
      <p:pic>
        <p:nvPicPr>
          <p:cNvPr id="90" name="Google Shape;90;g2471ca59aa3_1_3"/>
          <p:cNvPicPr preferRelativeResize="0"/>
          <p:nvPr/>
        </p:nvPicPr>
        <p:blipFill rotWithShape="1">
          <a:blip r:embed="rId3">
            <a:alphaModFix/>
          </a:blip>
          <a:srcRect/>
          <a:stretch/>
        </p:blipFill>
        <p:spPr>
          <a:xfrm>
            <a:off x="-10200" y="-110350"/>
            <a:ext cx="12090401" cy="7078675"/>
          </a:xfrm>
          <a:prstGeom prst="rect">
            <a:avLst/>
          </a:prstGeom>
          <a:noFill/>
          <a:ln>
            <a:noFill/>
          </a:ln>
        </p:spPr>
      </p:pic>
      <p:sp>
        <p:nvSpPr>
          <p:cNvPr id="91" name="Google Shape;91;g2471ca59aa3_1_3"/>
          <p:cNvSpPr txBox="1"/>
          <p:nvPr/>
        </p:nvSpPr>
        <p:spPr>
          <a:xfrm>
            <a:off x="152407" y="383706"/>
            <a:ext cx="11525700" cy="2924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63300"/>
              </a:buClr>
              <a:buSzPts val="7200"/>
              <a:buFont typeface="Rockwell"/>
              <a:buNone/>
            </a:pPr>
            <a:r>
              <a:rPr lang="en-US" sz="9200" b="1" i="0" u="none" strike="noStrike" cap="none">
                <a:solidFill>
                  <a:schemeClr val="lt1"/>
                </a:solidFill>
                <a:latin typeface="Roboto"/>
                <a:ea typeface="Roboto"/>
                <a:cs typeface="Roboto"/>
                <a:sym typeface="Roboto"/>
              </a:rPr>
              <a:t>Pacific Farmer Organisations</a:t>
            </a:r>
            <a:endParaRPr sz="9200" b="1" i="0" u="none" strike="noStrike" cap="none">
              <a:solidFill>
                <a:schemeClr val="lt1"/>
              </a:solidFill>
              <a:latin typeface="Roboto"/>
              <a:ea typeface="Roboto"/>
              <a:cs typeface="Roboto"/>
              <a:sym typeface="Roboto"/>
            </a:endParaRPr>
          </a:p>
        </p:txBody>
      </p:sp>
      <p:sp>
        <p:nvSpPr>
          <p:cNvPr id="92" name="Google Shape;92;g2471ca59aa3_1_3"/>
          <p:cNvSpPr txBox="1"/>
          <p:nvPr/>
        </p:nvSpPr>
        <p:spPr>
          <a:xfrm>
            <a:off x="576041" y="3169555"/>
            <a:ext cx="10917900" cy="2262600"/>
          </a:xfrm>
          <a:prstGeom prst="rect">
            <a:avLst/>
          </a:prstGeom>
          <a:noFill/>
          <a:ln>
            <a:noFill/>
          </a:ln>
        </p:spPr>
        <p:txBody>
          <a:bodyPr spcFirstLastPara="1" wrap="square" lIns="91425" tIns="45700" rIns="91425" bIns="45700" anchor="t" anchorCtr="0">
            <a:spAutoFit/>
          </a:bodyPr>
          <a:lstStyle/>
          <a:p>
            <a:pPr marL="457200" marR="0" lvl="0" indent="0" algn="ctr" rtl="0">
              <a:lnSpc>
                <a:spcPct val="100000"/>
              </a:lnSpc>
              <a:spcBef>
                <a:spcPts val="0"/>
              </a:spcBef>
              <a:spcAft>
                <a:spcPts val="0"/>
              </a:spcAft>
              <a:buClr>
                <a:srgbClr val="000000"/>
              </a:buClr>
              <a:buSzPts val="4700"/>
              <a:buFont typeface="Arial"/>
              <a:buNone/>
            </a:pPr>
            <a:r>
              <a:rPr lang="en-US" sz="4700">
                <a:solidFill>
                  <a:schemeClr val="lt1"/>
                </a:solidFill>
                <a:latin typeface="Roboto"/>
                <a:ea typeface="Roboto"/>
                <a:cs typeface="Roboto"/>
                <a:sym typeface="Roboto"/>
              </a:rPr>
              <a:t>Building Back Better: Public-Private Resilience Strategies for Small Island Developing States</a:t>
            </a:r>
            <a:endParaRPr sz="3100" b="0" i="0" u="none" strike="noStrike" cap="none">
              <a:solidFill>
                <a:schemeClr val="lt1"/>
              </a:solidFill>
              <a:latin typeface="Roboto"/>
              <a:ea typeface="Roboto"/>
              <a:cs typeface="Roboto"/>
              <a:sym typeface="Roboto"/>
            </a:endParaRPr>
          </a:p>
        </p:txBody>
      </p:sp>
      <p:sp>
        <p:nvSpPr>
          <p:cNvPr id="93" name="Google Shape;93;g2471ca59aa3_1_3"/>
          <p:cNvSpPr txBox="1">
            <a:spLocks noGrp="1"/>
          </p:cNvSpPr>
          <p:nvPr>
            <p:ph type="subTitle" idx="1"/>
          </p:nvPr>
        </p:nvSpPr>
        <p:spPr>
          <a:xfrm>
            <a:off x="5131625" y="6051375"/>
            <a:ext cx="3903600" cy="7503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260"/>
              <a:buNone/>
            </a:pPr>
            <a:r>
              <a:rPr lang="en-US" sz="2300" b="1">
                <a:solidFill>
                  <a:schemeClr val="lt1"/>
                </a:solidFill>
              </a:rPr>
              <a:t>Kyle Stice – Executive Director</a:t>
            </a:r>
            <a:endParaRPr sz="2400" b="1">
              <a:solidFill>
                <a:schemeClr val="lt1"/>
              </a:solidFill>
            </a:endParaRPr>
          </a:p>
        </p:txBody>
      </p:sp>
      <p:pic>
        <p:nvPicPr>
          <p:cNvPr id="94" name="Google Shape;94;g2471ca59aa3_1_3"/>
          <p:cNvPicPr preferRelativeResize="0"/>
          <p:nvPr/>
        </p:nvPicPr>
        <p:blipFill rotWithShape="1">
          <a:blip r:embed="rId4">
            <a:alphaModFix/>
          </a:blip>
          <a:srcRect/>
          <a:stretch/>
        </p:blipFill>
        <p:spPr>
          <a:xfrm>
            <a:off x="9124713" y="5387999"/>
            <a:ext cx="2908739" cy="1470000"/>
          </a:xfrm>
          <a:prstGeom prst="rect">
            <a:avLst/>
          </a:prstGeom>
          <a:noFill/>
          <a:ln>
            <a:noFill/>
          </a:ln>
        </p:spPr>
      </p:pic>
      <p:pic>
        <p:nvPicPr>
          <p:cNvPr id="95" name="Google Shape;95;g2471ca59aa3_1_3"/>
          <p:cNvPicPr preferRelativeResize="0"/>
          <p:nvPr/>
        </p:nvPicPr>
        <p:blipFill>
          <a:blip r:embed="rId5">
            <a:alphaModFix/>
          </a:blip>
          <a:stretch>
            <a:fillRect/>
          </a:stretch>
        </p:blipFill>
        <p:spPr>
          <a:xfrm>
            <a:off x="240526" y="5924575"/>
            <a:ext cx="2554027" cy="798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24584b4e6ef_0_178"/>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sp>
        <p:nvSpPr>
          <p:cNvPr id="197" name="Google Shape;197;g24584b4e6ef_0_178"/>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endParaRPr/>
          </a:p>
        </p:txBody>
      </p:sp>
      <p:pic>
        <p:nvPicPr>
          <p:cNvPr id="198" name="Google Shape;198;g24584b4e6ef_0_178"/>
          <p:cNvPicPr preferRelativeResize="0"/>
          <p:nvPr/>
        </p:nvPicPr>
        <p:blipFill rotWithShape="1">
          <a:blip r:embed="rId3">
            <a:alphaModFix/>
          </a:blip>
          <a:srcRect/>
          <a:stretch/>
        </p:blipFill>
        <p:spPr>
          <a:xfrm>
            <a:off x="0" y="-239725"/>
            <a:ext cx="12090401" cy="7078675"/>
          </a:xfrm>
          <a:prstGeom prst="rect">
            <a:avLst/>
          </a:prstGeom>
          <a:noFill/>
          <a:ln>
            <a:noFill/>
          </a:ln>
        </p:spPr>
      </p:pic>
      <p:sp>
        <p:nvSpPr>
          <p:cNvPr id="199" name="Google Shape;199;g24584b4e6ef_0_178"/>
          <p:cNvSpPr txBox="1"/>
          <p:nvPr/>
        </p:nvSpPr>
        <p:spPr>
          <a:xfrm>
            <a:off x="152400" y="75900"/>
            <a:ext cx="117855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p:txBody>
      </p:sp>
      <p:sp>
        <p:nvSpPr>
          <p:cNvPr id="200" name="Google Shape;200;g24584b4e6ef_0_178"/>
          <p:cNvSpPr txBox="1"/>
          <p:nvPr/>
        </p:nvSpPr>
        <p:spPr>
          <a:xfrm>
            <a:off x="1051560" y="1432223"/>
            <a:ext cx="9966900" cy="3035700"/>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rgbClr val="000000"/>
              </a:buClr>
              <a:buSzPts val="9600"/>
              <a:buFont typeface="Arial"/>
              <a:buNone/>
            </a:pPr>
            <a:endParaRPr sz="9600" b="0" i="0" u="none" strike="noStrike" cap="none">
              <a:solidFill>
                <a:srgbClr val="000000"/>
              </a:solidFill>
              <a:latin typeface="Rockwell"/>
              <a:ea typeface="Rockwell"/>
              <a:cs typeface="Rockwell"/>
              <a:sym typeface="Rockwell"/>
            </a:endParaRPr>
          </a:p>
        </p:txBody>
      </p:sp>
      <p:sp>
        <p:nvSpPr>
          <p:cNvPr id="201" name="Google Shape;201;g24584b4e6ef_0_178"/>
          <p:cNvSpPr txBox="1"/>
          <p:nvPr/>
        </p:nvSpPr>
        <p:spPr>
          <a:xfrm>
            <a:off x="-55690" y="2321571"/>
            <a:ext cx="121920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Rockwell"/>
              <a:buNone/>
            </a:pPr>
            <a:r>
              <a:rPr lang="en-US" sz="4000" b="1" i="0" u="none" strike="noStrike" cap="none">
                <a:solidFill>
                  <a:schemeClr val="lt1"/>
                </a:solidFill>
                <a:latin typeface="Roboto"/>
                <a:ea typeface="Roboto"/>
                <a:cs typeface="Roboto"/>
                <a:sym typeface="Roboto"/>
              </a:rPr>
              <a:t>A membership based network of Farmer Organisations across 13 PICTs</a:t>
            </a:r>
            <a:endParaRPr sz="1400" b="1" i="0" u="none" strike="noStrike" cap="none">
              <a:solidFill>
                <a:schemeClr val="lt1"/>
              </a:solidFill>
              <a:latin typeface="Roboto"/>
              <a:ea typeface="Roboto"/>
              <a:cs typeface="Roboto"/>
              <a:sym typeface="Roboto"/>
            </a:endParaRPr>
          </a:p>
        </p:txBody>
      </p:sp>
      <p:sp>
        <p:nvSpPr>
          <p:cNvPr id="202" name="Google Shape;202;g24584b4e6ef_0_178"/>
          <p:cNvSpPr txBox="1"/>
          <p:nvPr/>
        </p:nvSpPr>
        <p:spPr>
          <a:xfrm>
            <a:off x="988399" y="1733008"/>
            <a:ext cx="36576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Rockwell"/>
              <a:buNone/>
            </a:pPr>
            <a:endParaRPr sz="9600" b="1" i="0" u="none" strike="noStrike" cap="none">
              <a:solidFill>
                <a:srgbClr val="663300"/>
              </a:solidFill>
              <a:latin typeface="Rockwell"/>
              <a:ea typeface="Rockwell"/>
              <a:cs typeface="Rockwell"/>
              <a:sym typeface="Rockwell"/>
            </a:endParaRPr>
          </a:p>
        </p:txBody>
      </p:sp>
      <p:pic>
        <p:nvPicPr>
          <p:cNvPr id="203" name="Google Shape;203;g24584b4e6ef_0_178" descr="Board.JPG"/>
          <p:cNvPicPr preferRelativeResize="0"/>
          <p:nvPr/>
        </p:nvPicPr>
        <p:blipFill rotWithShape="1">
          <a:blip r:embed="rId4">
            <a:alphaModFix/>
          </a:blip>
          <a:srcRect/>
          <a:stretch/>
        </p:blipFill>
        <p:spPr>
          <a:xfrm>
            <a:off x="6477682" y="4228858"/>
            <a:ext cx="3502589" cy="2571662"/>
          </a:xfrm>
          <a:prstGeom prst="rect">
            <a:avLst/>
          </a:prstGeom>
          <a:noFill/>
          <a:ln>
            <a:noFill/>
          </a:ln>
        </p:spPr>
      </p:pic>
      <p:pic>
        <p:nvPicPr>
          <p:cNvPr id="204" name="Google Shape;204;g24584b4e6ef_0_178" descr="2008 AGM1.JPG"/>
          <p:cNvPicPr preferRelativeResize="0"/>
          <p:nvPr/>
        </p:nvPicPr>
        <p:blipFill rotWithShape="1">
          <a:blip r:embed="rId5">
            <a:alphaModFix/>
          </a:blip>
          <a:srcRect/>
          <a:stretch/>
        </p:blipFill>
        <p:spPr>
          <a:xfrm>
            <a:off x="-269908" y="4233390"/>
            <a:ext cx="3843897" cy="2562597"/>
          </a:xfrm>
          <a:prstGeom prst="rect">
            <a:avLst/>
          </a:prstGeom>
          <a:noFill/>
          <a:ln>
            <a:noFill/>
          </a:ln>
        </p:spPr>
      </p:pic>
      <p:pic>
        <p:nvPicPr>
          <p:cNvPr id="205" name="Google Shape;205;g24584b4e6ef_0_178" descr="Malo farmer meeting.JPG"/>
          <p:cNvPicPr preferRelativeResize="0"/>
          <p:nvPr/>
        </p:nvPicPr>
        <p:blipFill rotWithShape="1">
          <a:blip r:embed="rId6">
            <a:alphaModFix/>
          </a:blip>
          <a:srcRect/>
          <a:stretch/>
        </p:blipFill>
        <p:spPr>
          <a:xfrm>
            <a:off x="9980271" y="4424753"/>
            <a:ext cx="3234993" cy="2464758"/>
          </a:xfrm>
          <a:prstGeom prst="rect">
            <a:avLst/>
          </a:prstGeom>
          <a:noFill/>
          <a:ln>
            <a:noFill/>
          </a:ln>
        </p:spPr>
      </p:pic>
      <p:pic>
        <p:nvPicPr>
          <p:cNvPr id="206" name="Google Shape;206;g24584b4e6ef_0_178"/>
          <p:cNvPicPr preferRelativeResize="0"/>
          <p:nvPr/>
        </p:nvPicPr>
        <p:blipFill rotWithShape="1">
          <a:blip r:embed="rId7">
            <a:alphaModFix/>
          </a:blip>
          <a:srcRect/>
          <a:stretch/>
        </p:blipFill>
        <p:spPr>
          <a:xfrm>
            <a:off x="3115503" y="4190932"/>
            <a:ext cx="3362178" cy="2997613"/>
          </a:xfrm>
          <a:prstGeom prst="rect">
            <a:avLst/>
          </a:prstGeom>
          <a:noFill/>
          <a:ln>
            <a:noFill/>
          </a:ln>
        </p:spPr>
      </p:pic>
      <p:pic>
        <p:nvPicPr>
          <p:cNvPr id="207" name="Google Shape;207;g24584b4e6ef_0_178"/>
          <p:cNvPicPr preferRelativeResize="0"/>
          <p:nvPr/>
        </p:nvPicPr>
        <p:blipFill rotWithShape="1">
          <a:blip r:embed="rId8">
            <a:alphaModFix/>
          </a:blip>
          <a:srcRect/>
          <a:stretch/>
        </p:blipFill>
        <p:spPr>
          <a:xfrm>
            <a:off x="3788430" y="117275"/>
            <a:ext cx="4228900" cy="21371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24584b4e6ef_0_318"/>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sp>
        <p:nvSpPr>
          <p:cNvPr id="213" name="Google Shape;213;g24584b4e6ef_0_318"/>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endParaRPr/>
          </a:p>
        </p:txBody>
      </p:sp>
      <p:pic>
        <p:nvPicPr>
          <p:cNvPr id="214" name="Google Shape;214;g24584b4e6ef_0_318"/>
          <p:cNvPicPr preferRelativeResize="0"/>
          <p:nvPr/>
        </p:nvPicPr>
        <p:blipFill rotWithShape="1">
          <a:blip r:embed="rId3">
            <a:alphaModFix/>
          </a:blip>
          <a:srcRect/>
          <a:stretch/>
        </p:blipFill>
        <p:spPr>
          <a:xfrm>
            <a:off x="114400" y="-250600"/>
            <a:ext cx="12090401" cy="7078675"/>
          </a:xfrm>
          <a:prstGeom prst="rect">
            <a:avLst/>
          </a:prstGeom>
          <a:noFill/>
          <a:ln>
            <a:noFill/>
          </a:ln>
        </p:spPr>
      </p:pic>
      <p:sp>
        <p:nvSpPr>
          <p:cNvPr id="215" name="Google Shape;215;g24584b4e6ef_0_318"/>
          <p:cNvSpPr txBox="1"/>
          <p:nvPr/>
        </p:nvSpPr>
        <p:spPr>
          <a:xfrm>
            <a:off x="152400" y="75900"/>
            <a:ext cx="117855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p:txBody>
      </p:sp>
      <p:sp>
        <p:nvSpPr>
          <p:cNvPr id="216" name="Google Shape;216;g24584b4e6ef_0_318"/>
          <p:cNvSpPr txBox="1"/>
          <p:nvPr/>
        </p:nvSpPr>
        <p:spPr>
          <a:xfrm>
            <a:off x="1051560" y="1432223"/>
            <a:ext cx="9966900" cy="3035700"/>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rgbClr val="000000"/>
              </a:buClr>
              <a:buSzPts val="9600"/>
              <a:buFont typeface="Arial"/>
              <a:buNone/>
            </a:pPr>
            <a:endParaRPr sz="9600" b="0" i="0" u="none" strike="noStrike" cap="none">
              <a:solidFill>
                <a:srgbClr val="000000"/>
              </a:solidFill>
              <a:latin typeface="Rockwell"/>
              <a:ea typeface="Rockwell"/>
              <a:cs typeface="Rockwell"/>
              <a:sym typeface="Rockwell"/>
            </a:endParaRPr>
          </a:p>
        </p:txBody>
      </p:sp>
      <p:sp>
        <p:nvSpPr>
          <p:cNvPr id="217" name="Google Shape;217;g24584b4e6ef_0_318"/>
          <p:cNvSpPr txBox="1"/>
          <p:nvPr/>
        </p:nvSpPr>
        <p:spPr>
          <a:xfrm>
            <a:off x="372497" y="1748469"/>
            <a:ext cx="11325000" cy="45252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3600"/>
              <a:buFont typeface="Noto Sans Symbols"/>
              <a:buChar char="✔"/>
            </a:pPr>
            <a:r>
              <a:rPr lang="en-US" sz="3600" b="0" i="0" u="none" strike="noStrike" cap="none">
                <a:solidFill>
                  <a:schemeClr val="lt1"/>
                </a:solidFill>
                <a:latin typeface="Rockwell"/>
                <a:ea typeface="Rockwell"/>
                <a:cs typeface="Rockwell"/>
                <a:sym typeface="Rockwell"/>
              </a:rPr>
              <a:t>Membership in 13 PICTs - Fiji, Vanuatu, Solomon Islands, Tonga, Samoa, PNG, Cook Islands, Timor Leste, New Caledonia, RMI, Hawaii, Kiribati and FSM</a:t>
            </a:r>
            <a:endParaRPr sz="1400" b="0" i="0" u="none" strike="noStrike" cap="none">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3600"/>
              <a:buFont typeface="Noto Sans Symbols"/>
              <a:buChar char="✔"/>
            </a:pPr>
            <a:r>
              <a:rPr lang="en-US" sz="3600" b="0" i="0" u="none" strike="noStrike" cap="none">
                <a:solidFill>
                  <a:schemeClr val="lt1"/>
                </a:solidFill>
                <a:latin typeface="Rockwell"/>
                <a:ea typeface="Rockwell"/>
                <a:cs typeface="Rockwell"/>
                <a:sym typeface="Rockwell"/>
              </a:rPr>
              <a:t>Membership of 35 national farmer organisations</a:t>
            </a:r>
            <a:endParaRPr sz="3600" b="0" i="0" u="none" strike="noStrike" cap="none">
              <a:solidFill>
                <a:schemeClr val="lt1"/>
              </a:solidFill>
              <a:latin typeface="Rockwell"/>
              <a:ea typeface="Rockwell"/>
              <a:cs typeface="Rockwell"/>
              <a:sym typeface="Rockwell"/>
            </a:endParaRPr>
          </a:p>
          <a:p>
            <a:pPr marL="285750" marR="0" lvl="0" indent="-285750" algn="l" rtl="0">
              <a:lnSpc>
                <a:spcPct val="100000"/>
              </a:lnSpc>
              <a:spcBef>
                <a:spcPts val="0"/>
              </a:spcBef>
              <a:spcAft>
                <a:spcPts val="0"/>
              </a:spcAft>
              <a:buClr>
                <a:schemeClr val="lt1"/>
              </a:buClr>
              <a:buSzPts val="3600"/>
              <a:buFont typeface="Noto Sans Symbols"/>
              <a:buChar char="✔"/>
            </a:pPr>
            <a:r>
              <a:rPr lang="en-US" sz="3600" b="0" i="0" u="none" strike="noStrike" cap="none">
                <a:solidFill>
                  <a:schemeClr val="lt1"/>
                </a:solidFill>
                <a:latin typeface="Rockwell"/>
                <a:ea typeface="Rockwell"/>
                <a:cs typeface="Rockwell"/>
                <a:sym typeface="Rockwell"/>
              </a:rPr>
              <a:t>Linkages with approximately 350 local farmer organisations with a total membership of 90,000+ farmers</a:t>
            </a:r>
            <a:endParaRPr sz="1400" b="0" i="0" u="none" strike="noStrike" cap="none">
              <a:solidFill>
                <a:schemeClr val="lt1"/>
              </a:solidFill>
              <a:latin typeface="Arial"/>
              <a:ea typeface="Arial"/>
              <a:cs typeface="Arial"/>
              <a:sym typeface="Arial"/>
            </a:endParaRPr>
          </a:p>
        </p:txBody>
      </p:sp>
      <p:sp>
        <p:nvSpPr>
          <p:cNvPr id="218" name="Google Shape;218;g24584b4e6ef_0_318"/>
          <p:cNvSpPr txBox="1"/>
          <p:nvPr/>
        </p:nvSpPr>
        <p:spPr>
          <a:xfrm>
            <a:off x="2895905" y="366056"/>
            <a:ext cx="65274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63300"/>
              </a:buClr>
              <a:buSzPts val="8000"/>
              <a:buFont typeface="Rockwell"/>
              <a:buNone/>
            </a:pPr>
            <a:r>
              <a:rPr lang="en-US" sz="8000" b="1" i="0" u="none" strike="noStrike" cap="none">
                <a:solidFill>
                  <a:schemeClr val="lt1"/>
                </a:solidFill>
                <a:latin typeface="Rockwell"/>
                <a:ea typeface="Rockwell"/>
                <a:cs typeface="Rockwell"/>
                <a:sym typeface="Rockwell"/>
              </a:rPr>
              <a:t>our reach…</a:t>
            </a:r>
            <a:endParaRPr sz="1400" b="0" i="0" u="none" strike="noStrike" cap="none">
              <a:solidFill>
                <a:schemeClr val="lt1"/>
              </a:solidFill>
              <a:latin typeface="Arial"/>
              <a:ea typeface="Arial"/>
              <a:cs typeface="Arial"/>
              <a:sym typeface="Arial"/>
            </a:endParaRPr>
          </a:p>
        </p:txBody>
      </p:sp>
      <p:pic>
        <p:nvPicPr>
          <p:cNvPr id="219" name="Google Shape;219;g24584b4e6ef_0_318"/>
          <p:cNvPicPr preferRelativeResize="0"/>
          <p:nvPr/>
        </p:nvPicPr>
        <p:blipFill rotWithShape="1">
          <a:blip r:embed="rId4">
            <a:alphaModFix/>
          </a:blip>
          <a:srcRect/>
          <a:stretch/>
        </p:blipFill>
        <p:spPr>
          <a:xfrm>
            <a:off x="110499" y="0"/>
            <a:ext cx="2619039" cy="13235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24584b4e6ef_0_357"/>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sp>
        <p:nvSpPr>
          <p:cNvPr id="225" name="Google Shape;225;g24584b4e6ef_0_357"/>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endParaRPr/>
          </a:p>
        </p:txBody>
      </p:sp>
      <p:pic>
        <p:nvPicPr>
          <p:cNvPr id="226" name="Google Shape;226;g24584b4e6ef_0_357"/>
          <p:cNvPicPr preferRelativeResize="0"/>
          <p:nvPr/>
        </p:nvPicPr>
        <p:blipFill rotWithShape="1">
          <a:blip r:embed="rId3">
            <a:alphaModFix/>
          </a:blip>
          <a:srcRect/>
          <a:stretch/>
        </p:blipFill>
        <p:spPr>
          <a:xfrm>
            <a:off x="-50" y="-239725"/>
            <a:ext cx="12090401" cy="7078675"/>
          </a:xfrm>
          <a:prstGeom prst="rect">
            <a:avLst/>
          </a:prstGeom>
          <a:noFill/>
          <a:ln>
            <a:noFill/>
          </a:ln>
        </p:spPr>
      </p:pic>
      <p:sp>
        <p:nvSpPr>
          <p:cNvPr id="227" name="Google Shape;227;g24584b4e6ef_0_357"/>
          <p:cNvSpPr txBox="1"/>
          <p:nvPr/>
        </p:nvSpPr>
        <p:spPr>
          <a:xfrm>
            <a:off x="152400" y="75900"/>
            <a:ext cx="117855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p:txBody>
      </p:sp>
      <p:pic>
        <p:nvPicPr>
          <p:cNvPr id="228" name="Google Shape;228;g24584b4e6ef_0_357"/>
          <p:cNvPicPr preferRelativeResize="0"/>
          <p:nvPr/>
        </p:nvPicPr>
        <p:blipFill rotWithShape="1">
          <a:blip r:embed="rId4">
            <a:alphaModFix/>
          </a:blip>
          <a:srcRect/>
          <a:stretch/>
        </p:blipFill>
        <p:spPr>
          <a:xfrm>
            <a:off x="290623" y="-115162"/>
            <a:ext cx="11610752" cy="682954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4584b4e6ef_0_512"/>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endParaRPr/>
          </a:p>
        </p:txBody>
      </p:sp>
      <p:sp>
        <p:nvSpPr>
          <p:cNvPr id="235" name="Google Shape;235;g24584b4e6ef_0_51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640"/>
              </a:spcBef>
              <a:spcAft>
                <a:spcPts val="0"/>
              </a:spcAft>
              <a:buSzPts val="3200"/>
              <a:buNone/>
            </a:pPr>
            <a:endParaRPr/>
          </a:p>
        </p:txBody>
      </p:sp>
      <p:pic>
        <p:nvPicPr>
          <p:cNvPr id="236" name="Google Shape;236;g24584b4e6ef_0_512"/>
          <p:cNvPicPr preferRelativeResize="0"/>
          <p:nvPr/>
        </p:nvPicPr>
        <p:blipFill rotWithShape="1">
          <a:blip r:embed="rId3">
            <a:alphaModFix/>
          </a:blip>
          <a:srcRect/>
          <a:stretch/>
        </p:blipFill>
        <p:spPr>
          <a:xfrm>
            <a:off x="0" y="-1375"/>
            <a:ext cx="12192001" cy="686076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24584b4e6ef_0_526"/>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sp>
        <p:nvSpPr>
          <p:cNvPr id="242" name="Google Shape;242;g24584b4e6ef_0_526"/>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endParaRPr/>
          </a:p>
        </p:txBody>
      </p:sp>
      <p:pic>
        <p:nvPicPr>
          <p:cNvPr id="243" name="Google Shape;243;g24584b4e6ef_0_526"/>
          <p:cNvPicPr preferRelativeResize="0"/>
          <p:nvPr/>
        </p:nvPicPr>
        <p:blipFill rotWithShape="1">
          <a:blip r:embed="rId3">
            <a:alphaModFix/>
          </a:blip>
          <a:srcRect/>
          <a:stretch/>
        </p:blipFill>
        <p:spPr>
          <a:xfrm>
            <a:off x="0" y="-239725"/>
            <a:ext cx="12090401" cy="7078675"/>
          </a:xfrm>
          <a:prstGeom prst="rect">
            <a:avLst/>
          </a:prstGeom>
          <a:noFill/>
          <a:ln>
            <a:noFill/>
          </a:ln>
        </p:spPr>
      </p:pic>
      <p:sp>
        <p:nvSpPr>
          <p:cNvPr id="244" name="Google Shape;244;g24584b4e6ef_0_526"/>
          <p:cNvSpPr txBox="1"/>
          <p:nvPr/>
        </p:nvSpPr>
        <p:spPr>
          <a:xfrm>
            <a:off x="152400" y="75900"/>
            <a:ext cx="117855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p:txBody>
      </p:sp>
      <p:pic>
        <p:nvPicPr>
          <p:cNvPr id="245" name="Google Shape;245;g24584b4e6ef_0_526"/>
          <p:cNvPicPr preferRelativeResize="0"/>
          <p:nvPr/>
        </p:nvPicPr>
        <p:blipFill rotWithShape="1">
          <a:blip r:embed="rId4">
            <a:alphaModFix/>
          </a:blip>
          <a:srcRect/>
          <a:stretch/>
        </p:blipFill>
        <p:spPr>
          <a:xfrm>
            <a:off x="6617175" y="75900"/>
            <a:ext cx="5286208" cy="6553200"/>
          </a:xfrm>
          <a:prstGeom prst="rect">
            <a:avLst/>
          </a:prstGeom>
          <a:noFill/>
          <a:ln>
            <a:noFill/>
          </a:ln>
        </p:spPr>
      </p:pic>
      <p:sp>
        <p:nvSpPr>
          <p:cNvPr id="246" name="Google Shape;246;g24584b4e6ef_0_526"/>
          <p:cNvSpPr txBox="1"/>
          <p:nvPr/>
        </p:nvSpPr>
        <p:spPr>
          <a:xfrm>
            <a:off x="314700" y="1261575"/>
            <a:ext cx="5486100" cy="3140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Rockwell"/>
                <a:ea typeface="Rockwell"/>
                <a:cs typeface="Rockwell"/>
                <a:sym typeface="Rockwell"/>
              </a:rPr>
              <a:t>Farmer Organisations Improve the flow of information between rural people and government/development partners</a:t>
            </a:r>
            <a:endParaRPr sz="32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24584b4e6ef_0_129"/>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sp>
        <p:nvSpPr>
          <p:cNvPr id="252" name="Google Shape;252;g24584b4e6ef_0_12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endParaRPr/>
          </a:p>
        </p:txBody>
      </p:sp>
      <p:pic>
        <p:nvPicPr>
          <p:cNvPr id="253" name="Google Shape;253;g24584b4e6ef_0_129"/>
          <p:cNvPicPr preferRelativeResize="0"/>
          <p:nvPr/>
        </p:nvPicPr>
        <p:blipFill rotWithShape="1">
          <a:blip r:embed="rId3">
            <a:alphaModFix/>
          </a:blip>
          <a:srcRect/>
          <a:stretch/>
        </p:blipFill>
        <p:spPr>
          <a:xfrm>
            <a:off x="104700" y="-208600"/>
            <a:ext cx="12090401" cy="7078675"/>
          </a:xfrm>
          <a:prstGeom prst="rect">
            <a:avLst/>
          </a:prstGeom>
          <a:noFill/>
          <a:ln>
            <a:noFill/>
          </a:ln>
        </p:spPr>
      </p:pic>
      <p:sp>
        <p:nvSpPr>
          <p:cNvPr id="254" name="Google Shape;254;g24584b4e6ef_0_129"/>
          <p:cNvSpPr txBox="1"/>
          <p:nvPr/>
        </p:nvSpPr>
        <p:spPr>
          <a:xfrm>
            <a:off x="152400" y="75900"/>
            <a:ext cx="117855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p:txBody>
      </p:sp>
      <p:sp>
        <p:nvSpPr>
          <p:cNvPr id="255" name="Google Shape;255;g24584b4e6ef_0_129"/>
          <p:cNvSpPr txBox="1"/>
          <p:nvPr/>
        </p:nvSpPr>
        <p:spPr>
          <a:xfrm>
            <a:off x="311100" y="997050"/>
            <a:ext cx="113196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6" name="Google Shape;256;g24584b4e6ef_0_129"/>
          <p:cNvSpPr txBox="1"/>
          <p:nvPr/>
        </p:nvSpPr>
        <p:spPr>
          <a:xfrm>
            <a:off x="1051560" y="1432223"/>
            <a:ext cx="9966900" cy="3035700"/>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rgbClr val="000000"/>
              </a:buClr>
              <a:buSzPts val="9600"/>
              <a:buFont typeface="Arial"/>
              <a:buNone/>
            </a:pPr>
            <a:endParaRPr sz="9600" b="0" i="0" u="none" strike="noStrike" cap="none">
              <a:solidFill>
                <a:srgbClr val="000000"/>
              </a:solidFill>
              <a:latin typeface="Rockwell"/>
              <a:ea typeface="Rockwell"/>
              <a:cs typeface="Rockwell"/>
              <a:sym typeface="Rockwell"/>
            </a:endParaRPr>
          </a:p>
        </p:txBody>
      </p:sp>
      <p:pic>
        <p:nvPicPr>
          <p:cNvPr id="257" name="Google Shape;257;g24584b4e6ef_0_129" descr="DSC_0375"/>
          <p:cNvPicPr preferRelativeResize="0"/>
          <p:nvPr/>
        </p:nvPicPr>
        <p:blipFill rotWithShape="1">
          <a:blip r:embed="rId4">
            <a:alphaModFix/>
          </a:blip>
          <a:srcRect/>
          <a:stretch/>
        </p:blipFill>
        <p:spPr>
          <a:xfrm>
            <a:off x="7110250" y="829325"/>
            <a:ext cx="5157100" cy="3425875"/>
          </a:xfrm>
          <a:prstGeom prst="rect">
            <a:avLst/>
          </a:prstGeom>
          <a:noFill/>
          <a:ln>
            <a:noFill/>
          </a:ln>
        </p:spPr>
      </p:pic>
      <p:pic>
        <p:nvPicPr>
          <p:cNvPr id="258" name="Google Shape;258;g24584b4e6ef_0_129" descr="DSC_0514"/>
          <p:cNvPicPr preferRelativeResize="0"/>
          <p:nvPr/>
        </p:nvPicPr>
        <p:blipFill rotWithShape="1">
          <a:blip r:embed="rId5">
            <a:alphaModFix/>
          </a:blip>
          <a:srcRect/>
          <a:stretch/>
        </p:blipFill>
        <p:spPr>
          <a:xfrm>
            <a:off x="-108144" y="766150"/>
            <a:ext cx="3538294" cy="3306575"/>
          </a:xfrm>
          <a:prstGeom prst="rect">
            <a:avLst/>
          </a:prstGeom>
          <a:noFill/>
          <a:ln>
            <a:noFill/>
          </a:ln>
        </p:spPr>
      </p:pic>
      <p:pic>
        <p:nvPicPr>
          <p:cNvPr id="259" name="Google Shape;259;g24584b4e6ef_0_129" descr="C:\Users\user\Documents\Kyle Work\PIFON\Photo archive\Samoa papaya technical exchange\IMG_1205.jpg"/>
          <p:cNvPicPr preferRelativeResize="0"/>
          <p:nvPr/>
        </p:nvPicPr>
        <p:blipFill rotWithShape="1">
          <a:blip r:embed="rId6">
            <a:alphaModFix/>
          </a:blip>
          <a:srcRect/>
          <a:stretch/>
        </p:blipFill>
        <p:spPr>
          <a:xfrm>
            <a:off x="3430150" y="829325"/>
            <a:ext cx="4408765" cy="3306574"/>
          </a:xfrm>
          <a:prstGeom prst="rect">
            <a:avLst/>
          </a:prstGeom>
          <a:noFill/>
          <a:ln>
            <a:noFill/>
          </a:ln>
        </p:spPr>
      </p:pic>
      <p:pic>
        <p:nvPicPr>
          <p:cNvPr id="260" name="Google Shape;260;g24584b4e6ef_0_129" descr="E:\Ufis Cam_Floriculture training\IMG_8188.JPG"/>
          <p:cNvPicPr preferRelativeResize="0"/>
          <p:nvPr/>
        </p:nvPicPr>
        <p:blipFill rotWithShape="1">
          <a:blip r:embed="rId7">
            <a:alphaModFix/>
          </a:blip>
          <a:srcRect/>
          <a:stretch/>
        </p:blipFill>
        <p:spPr>
          <a:xfrm>
            <a:off x="7762850" y="3985100"/>
            <a:ext cx="4504500" cy="2884975"/>
          </a:xfrm>
          <a:prstGeom prst="rect">
            <a:avLst/>
          </a:prstGeom>
          <a:noFill/>
          <a:ln>
            <a:noFill/>
          </a:ln>
        </p:spPr>
      </p:pic>
      <p:pic>
        <p:nvPicPr>
          <p:cNvPr id="261" name="Google Shape;261;g24584b4e6ef_0_129" descr="C:\Users\Ana\Documents\Ana\PIFON\Photo Archive\SFA Pineapple technical exchange\Questions.jpg"/>
          <p:cNvPicPr preferRelativeResize="0"/>
          <p:nvPr/>
        </p:nvPicPr>
        <p:blipFill rotWithShape="1">
          <a:blip r:embed="rId8">
            <a:alphaModFix/>
          </a:blip>
          <a:srcRect/>
          <a:stretch/>
        </p:blipFill>
        <p:spPr>
          <a:xfrm>
            <a:off x="-154350" y="4029358"/>
            <a:ext cx="5526876" cy="2796467"/>
          </a:xfrm>
          <a:prstGeom prst="rect">
            <a:avLst/>
          </a:prstGeom>
          <a:noFill/>
          <a:ln>
            <a:noFill/>
          </a:ln>
        </p:spPr>
      </p:pic>
      <p:pic>
        <p:nvPicPr>
          <p:cNvPr id="262" name="Google Shape;262;g24584b4e6ef_0_129" descr="C:\Users\user\Documents\Kyle Work\PIFON\Kastom Gaden Association\Photos from manager trip 2014\IMG_0165.JPG"/>
          <p:cNvPicPr preferRelativeResize="0"/>
          <p:nvPr/>
        </p:nvPicPr>
        <p:blipFill rotWithShape="1">
          <a:blip r:embed="rId9">
            <a:alphaModFix/>
          </a:blip>
          <a:srcRect/>
          <a:stretch/>
        </p:blipFill>
        <p:spPr>
          <a:xfrm>
            <a:off x="4118608" y="4072725"/>
            <a:ext cx="3846641" cy="2884974"/>
          </a:xfrm>
          <a:prstGeom prst="rect">
            <a:avLst/>
          </a:prstGeom>
          <a:noFill/>
          <a:ln>
            <a:noFill/>
          </a:ln>
        </p:spPr>
      </p:pic>
      <p:sp>
        <p:nvSpPr>
          <p:cNvPr id="263" name="Google Shape;263;g24584b4e6ef_0_129"/>
          <p:cNvSpPr txBox="1"/>
          <p:nvPr/>
        </p:nvSpPr>
        <p:spPr>
          <a:xfrm>
            <a:off x="104700" y="0"/>
            <a:ext cx="119826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lt1"/>
                </a:solidFill>
                <a:latin typeface="Arial"/>
                <a:ea typeface="Arial"/>
                <a:cs typeface="Arial"/>
                <a:sym typeface="Arial"/>
              </a:rPr>
              <a:t>Local Solutions and Innovations Abound</a:t>
            </a:r>
            <a:endParaRPr sz="4000" b="0" i="0" u="none" strike="noStrike" cap="non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4584b4e6ef_0_565"/>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sp>
        <p:nvSpPr>
          <p:cNvPr id="269" name="Google Shape;269;g24584b4e6ef_0_565"/>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endParaRPr/>
          </a:p>
        </p:txBody>
      </p:sp>
      <p:pic>
        <p:nvPicPr>
          <p:cNvPr id="270" name="Google Shape;270;g24584b4e6ef_0_565"/>
          <p:cNvPicPr preferRelativeResize="0"/>
          <p:nvPr/>
        </p:nvPicPr>
        <p:blipFill rotWithShape="1">
          <a:blip r:embed="rId3">
            <a:alphaModFix/>
          </a:blip>
          <a:srcRect/>
          <a:stretch/>
        </p:blipFill>
        <p:spPr>
          <a:xfrm>
            <a:off x="0" y="-239725"/>
            <a:ext cx="12090401" cy="7078675"/>
          </a:xfrm>
          <a:prstGeom prst="rect">
            <a:avLst/>
          </a:prstGeom>
          <a:noFill/>
          <a:ln>
            <a:noFill/>
          </a:ln>
        </p:spPr>
      </p:pic>
      <p:sp>
        <p:nvSpPr>
          <p:cNvPr id="271" name="Google Shape;271;g24584b4e6ef_0_565"/>
          <p:cNvSpPr txBox="1"/>
          <p:nvPr/>
        </p:nvSpPr>
        <p:spPr>
          <a:xfrm>
            <a:off x="152400" y="75900"/>
            <a:ext cx="117855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p:txBody>
      </p:sp>
      <p:sp>
        <p:nvSpPr>
          <p:cNvPr id="272" name="Google Shape;272;g24584b4e6ef_0_565"/>
          <p:cNvSpPr txBox="1"/>
          <p:nvPr/>
        </p:nvSpPr>
        <p:spPr>
          <a:xfrm>
            <a:off x="311100" y="997050"/>
            <a:ext cx="113196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3" name="Google Shape;273;g24584b4e6ef_0_565"/>
          <p:cNvSpPr txBox="1"/>
          <p:nvPr/>
        </p:nvSpPr>
        <p:spPr>
          <a:xfrm>
            <a:off x="1051560" y="1432223"/>
            <a:ext cx="9966900" cy="3035700"/>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rgbClr val="000000"/>
              </a:buClr>
              <a:buSzPts val="9600"/>
              <a:buFont typeface="Arial"/>
              <a:buNone/>
            </a:pPr>
            <a:endParaRPr sz="9600" b="0" i="0" u="none" strike="noStrike" cap="none">
              <a:solidFill>
                <a:srgbClr val="000000"/>
              </a:solidFill>
              <a:latin typeface="Rockwell"/>
              <a:ea typeface="Rockwell"/>
              <a:cs typeface="Rockwell"/>
              <a:sym typeface="Rockwell"/>
            </a:endParaRPr>
          </a:p>
        </p:txBody>
      </p:sp>
      <p:pic>
        <p:nvPicPr>
          <p:cNvPr id="274" name="Google Shape;274;g24584b4e6ef_0_565"/>
          <p:cNvPicPr preferRelativeResize="0"/>
          <p:nvPr/>
        </p:nvPicPr>
        <p:blipFill rotWithShape="1">
          <a:blip r:embed="rId4">
            <a:alphaModFix/>
          </a:blip>
          <a:srcRect/>
          <a:stretch/>
        </p:blipFill>
        <p:spPr>
          <a:xfrm>
            <a:off x="6630475" y="-94825"/>
            <a:ext cx="5561524" cy="4699899"/>
          </a:xfrm>
          <a:prstGeom prst="rect">
            <a:avLst/>
          </a:prstGeom>
          <a:noFill/>
          <a:ln>
            <a:noFill/>
          </a:ln>
        </p:spPr>
      </p:pic>
      <p:pic>
        <p:nvPicPr>
          <p:cNvPr id="275" name="Google Shape;275;g24584b4e6ef_0_565"/>
          <p:cNvPicPr preferRelativeResize="0"/>
          <p:nvPr/>
        </p:nvPicPr>
        <p:blipFill rotWithShape="1">
          <a:blip r:embed="rId5">
            <a:alphaModFix/>
          </a:blip>
          <a:srcRect/>
          <a:stretch/>
        </p:blipFill>
        <p:spPr>
          <a:xfrm>
            <a:off x="-197273" y="-94823"/>
            <a:ext cx="7606647" cy="2347550"/>
          </a:xfrm>
          <a:prstGeom prst="rect">
            <a:avLst/>
          </a:prstGeom>
          <a:noFill/>
          <a:ln>
            <a:noFill/>
          </a:ln>
        </p:spPr>
      </p:pic>
      <p:pic>
        <p:nvPicPr>
          <p:cNvPr id="276" name="Google Shape;276;g24584b4e6ef_0_565"/>
          <p:cNvPicPr preferRelativeResize="0"/>
          <p:nvPr/>
        </p:nvPicPr>
        <p:blipFill rotWithShape="1">
          <a:blip r:embed="rId6">
            <a:alphaModFix/>
          </a:blip>
          <a:srcRect/>
          <a:stretch/>
        </p:blipFill>
        <p:spPr>
          <a:xfrm>
            <a:off x="-108150" y="4156725"/>
            <a:ext cx="5439815" cy="2701274"/>
          </a:xfrm>
          <a:prstGeom prst="rect">
            <a:avLst/>
          </a:prstGeom>
          <a:noFill/>
          <a:ln>
            <a:noFill/>
          </a:ln>
        </p:spPr>
      </p:pic>
      <p:pic>
        <p:nvPicPr>
          <p:cNvPr id="277" name="Google Shape;277;g24584b4e6ef_0_565"/>
          <p:cNvPicPr preferRelativeResize="0"/>
          <p:nvPr/>
        </p:nvPicPr>
        <p:blipFill rotWithShape="1">
          <a:blip r:embed="rId7">
            <a:alphaModFix/>
          </a:blip>
          <a:srcRect r="4324"/>
          <a:stretch/>
        </p:blipFill>
        <p:spPr>
          <a:xfrm>
            <a:off x="5193475" y="5136300"/>
            <a:ext cx="6998526" cy="1702651"/>
          </a:xfrm>
          <a:prstGeom prst="rect">
            <a:avLst/>
          </a:prstGeom>
          <a:noFill/>
          <a:ln>
            <a:noFill/>
          </a:ln>
        </p:spPr>
      </p:pic>
      <p:pic>
        <p:nvPicPr>
          <p:cNvPr id="278" name="Google Shape;278;g24584b4e6ef_0_565"/>
          <p:cNvPicPr preferRelativeResize="0"/>
          <p:nvPr/>
        </p:nvPicPr>
        <p:blipFill rotWithShape="1">
          <a:blip r:embed="rId8">
            <a:alphaModFix/>
          </a:blip>
          <a:srcRect/>
          <a:stretch/>
        </p:blipFill>
        <p:spPr>
          <a:xfrm>
            <a:off x="-108150" y="2252725"/>
            <a:ext cx="7137024" cy="19464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24584b4e6ef_0_548"/>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sp>
        <p:nvSpPr>
          <p:cNvPr id="284" name="Google Shape;284;g24584b4e6ef_0_548"/>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endParaRPr/>
          </a:p>
        </p:txBody>
      </p:sp>
      <p:pic>
        <p:nvPicPr>
          <p:cNvPr id="285" name="Google Shape;285;g24584b4e6ef_0_548"/>
          <p:cNvPicPr preferRelativeResize="0"/>
          <p:nvPr/>
        </p:nvPicPr>
        <p:blipFill rotWithShape="1">
          <a:blip r:embed="rId3">
            <a:alphaModFix/>
          </a:blip>
          <a:srcRect/>
          <a:stretch/>
        </p:blipFill>
        <p:spPr>
          <a:xfrm>
            <a:off x="0" y="-239725"/>
            <a:ext cx="12090401" cy="7078675"/>
          </a:xfrm>
          <a:prstGeom prst="rect">
            <a:avLst/>
          </a:prstGeom>
          <a:noFill/>
          <a:ln>
            <a:noFill/>
          </a:ln>
        </p:spPr>
      </p:pic>
      <p:sp>
        <p:nvSpPr>
          <p:cNvPr id="286" name="Google Shape;286;g24584b4e6ef_0_548"/>
          <p:cNvSpPr txBox="1"/>
          <p:nvPr/>
        </p:nvSpPr>
        <p:spPr>
          <a:xfrm>
            <a:off x="152400" y="75900"/>
            <a:ext cx="117855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p:txBody>
      </p:sp>
      <p:sp>
        <p:nvSpPr>
          <p:cNvPr id="287" name="Google Shape;287;g24584b4e6ef_0_548"/>
          <p:cNvSpPr txBox="1"/>
          <p:nvPr/>
        </p:nvSpPr>
        <p:spPr>
          <a:xfrm>
            <a:off x="311100" y="997050"/>
            <a:ext cx="113196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8" name="Google Shape;288;g24584b4e6ef_0_548"/>
          <p:cNvSpPr txBox="1"/>
          <p:nvPr/>
        </p:nvSpPr>
        <p:spPr>
          <a:xfrm>
            <a:off x="1051560" y="1432223"/>
            <a:ext cx="9966900" cy="3035700"/>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rgbClr val="000000"/>
              </a:buClr>
              <a:buSzPts val="9600"/>
              <a:buFont typeface="Arial"/>
              <a:buNone/>
            </a:pPr>
            <a:endParaRPr sz="9600" b="0" i="0" u="none" strike="noStrike" cap="none">
              <a:solidFill>
                <a:srgbClr val="000000"/>
              </a:solidFill>
              <a:latin typeface="Rockwell"/>
              <a:ea typeface="Rockwell"/>
              <a:cs typeface="Rockwell"/>
              <a:sym typeface="Rockwell"/>
            </a:endParaRPr>
          </a:p>
        </p:txBody>
      </p:sp>
      <p:pic>
        <p:nvPicPr>
          <p:cNvPr id="289" name="Google Shape;289;g24584b4e6ef_0_548"/>
          <p:cNvPicPr preferRelativeResize="0"/>
          <p:nvPr/>
        </p:nvPicPr>
        <p:blipFill rotWithShape="1">
          <a:blip r:embed="rId4">
            <a:alphaModFix/>
          </a:blip>
          <a:srcRect/>
          <a:stretch/>
        </p:blipFill>
        <p:spPr>
          <a:xfrm>
            <a:off x="5890286" y="5219927"/>
            <a:ext cx="6394816" cy="1523100"/>
          </a:xfrm>
          <a:prstGeom prst="rect">
            <a:avLst/>
          </a:prstGeom>
          <a:noFill/>
          <a:ln>
            <a:noFill/>
          </a:ln>
        </p:spPr>
      </p:pic>
      <p:pic>
        <p:nvPicPr>
          <p:cNvPr id="290" name="Google Shape;290;g24584b4e6ef_0_548"/>
          <p:cNvPicPr preferRelativeResize="0"/>
          <p:nvPr/>
        </p:nvPicPr>
        <p:blipFill rotWithShape="1">
          <a:blip r:embed="rId5">
            <a:alphaModFix/>
          </a:blip>
          <a:srcRect/>
          <a:stretch/>
        </p:blipFill>
        <p:spPr>
          <a:xfrm>
            <a:off x="-108141" y="5296699"/>
            <a:ext cx="5962866" cy="1523100"/>
          </a:xfrm>
          <a:prstGeom prst="rect">
            <a:avLst/>
          </a:prstGeom>
          <a:noFill/>
          <a:ln>
            <a:noFill/>
          </a:ln>
        </p:spPr>
      </p:pic>
      <p:pic>
        <p:nvPicPr>
          <p:cNvPr id="291" name="Google Shape;291;g24584b4e6ef_0_548"/>
          <p:cNvPicPr preferRelativeResize="0"/>
          <p:nvPr/>
        </p:nvPicPr>
        <p:blipFill rotWithShape="1">
          <a:blip r:embed="rId6">
            <a:alphaModFix/>
          </a:blip>
          <a:srcRect/>
          <a:stretch/>
        </p:blipFill>
        <p:spPr>
          <a:xfrm>
            <a:off x="-45625" y="-213525"/>
            <a:ext cx="6632701" cy="2166675"/>
          </a:xfrm>
          <a:prstGeom prst="rect">
            <a:avLst/>
          </a:prstGeom>
          <a:noFill/>
          <a:ln>
            <a:noFill/>
          </a:ln>
        </p:spPr>
      </p:pic>
      <p:pic>
        <p:nvPicPr>
          <p:cNvPr id="292" name="Google Shape;292;g24584b4e6ef_0_548"/>
          <p:cNvPicPr preferRelativeResize="0"/>
          <p:nvPr/>
        </p:nvPicPr>
        <p:blipFill rotWithShape="1">
          <a:blip r:embed="rId7">
            <a:alphaModFix/>
          </a:blip>
          <a:srcRect/>
          <a:stretch/>
        </p:blipFill>
        <p:spPr>
          <a:xfrm>
            <a:off x="5987142" y="3332098"/>
            <a:ext cx="5950759" cy="1887825"/>
          </a:xfrm>
          <a:prstGeom prst="rect">
            <a:avLst/>
          </a:prstGeom>
          <a:noFill/>
          <a:ln>
            <a:noFill/>
          </a:ln>
        </p:spPr>
      </p:pic>
      <p:pic>
        <p:nvPicPr>
          <p:cNvPr id="293" name="Google Shape;293;g24584b4e6ef_0_548"/>
          <p:cNvPicPr preferRelativeResize="0"/>
          <p:nvPr/>
        </p:nvPicPr>
        <p:blipFill rotWithShape="1">
          <a:blip r:embed="rId8">
            <a:alphaModFix/>
          </a:blip>
          <a:srcRect/>
          <a:stretch/>
        </p:blipFill>
        <p:spPr>
          <a:xfrm>
            <a:off x="126800" y="1953150"/>
            <a:ext cx="5492977" cy="3433126"/>
          </a:xfrm>
          <a:prstGeom prst="rect">
            <a:avLst/>
          </a:prstGeom>
          <a:noFill/>
          <a:ln>
            <a:noFill/>
          </a:ln>
        </p:spPr>
      </p:pic>
      <p:pic>
        <p:nvPicPr>
          <p:cNvPr id="294" name="Google Shape;294;g24584b4e6ef_0_548"/>
          <p:cNvPicPr preferRelativeResize="0"/>
          <p:nvPr/>
        </p:nvPicPr>
        <p:blipFill rotWithShape="1">
          <a:blip r:embed="rId9">
            <a:alphaModFix/>
          </a:blip>
          <a:srcRect/>
          <a:stretch/>
        </p:blipFill>
        <p:spPr>
          <a:xfrm>
            <a:off x="6831124" y="-213523"/>
            <a:ext cx="5259276" cy="3433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24584b4e6ef_0_540"/>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sp>
        <p:nvSpPr>
          <p:cNvPr id="300" name="Google Shape;300;g24584b4e6ef_0_540"/>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endParaRPr/>
          </a:p>
        </p:txBody>
      </p:sp>
      <p:pic>
        <p:nvPicPr>
          <p:cNvPr id="301" name="Google Shape;301;g24584b4e6ef_0_540"/>
          <p:cNvPicPr preferRelativeResize="0"/>
          <p:nvPr/>
        </p:nvPicPr>
        <p:blipFill rotWithShape="1">
          <a:blip r:embed="rId3">
            <a:alphaModFix/>
          </a:blip>
          <a:srcRect/>
          <a:stretch/>
        </p:blipFill>
        <p:spPr>
          <a:xfrm>
            <a:off x="0" y="-220675"/>
            <a:ext cx="12192000" cy="7078675"/>
          </a:xfrm>
          <a:prstGeom prst="rect">
            <a:avLst/>
          </a:prstGeom>
          <a:noFill/>
          <a:ln>
            <a:noFill/>
          </a:ln>
        </p:spPr>
      </p:pic>
      <p:sp>
        <p:nvSpPr>
          <p:cNvPr id="302" name="Google Shape;302;g24584b4e6ef_0_540"/>
          <p:cNvSpPr txBox="1"/>
          <p:nvPr/>
        </p:nvSpPr>
        <p:spPr>
          <a:xfrm>
            <a:off x="152400" y="75900"/>
            <a:ext cx="117855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p:txBody>
      </p:sp>
      <p:sp>
        <p:nvSpPr>
          <p:cNvPr id="303" name="Google Shape;303;g24584b4e6ef_0_540"/>
          <p:cNvSpPr txBox="1"/>
          <p:nvPr/>
        </p:nvSpPr>
        <p:spPr>
          <a:xfrm>
            <a:off x="311100" y="997050"/>
            <a:ext cx="113196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04" name="Google Shape;304;g24584b4e6ef_0_540"/>
          <p:cNvPicPr preferRelativeResize="0"/>
          <p:nvPr/>
        </p:nvPicPr>
        <p:blipFill rotWithShape="1">
          <a:blip r:embed="rId4">
            <a:alphaModFix/>
          </a:blip>
          <a:srcRect l="22960" t="15754" r="4924" b="17234"/>
          <a:stretch/>
        </p:blipFill>
        <p:spPr>
          <a:xfrm>
            <a:off x="5124350" y="3429825"/>
            <a:ext cx="7101475" cy="3299650"/>
          </a:xfrm>
          <a:prstGeom prst="rect">
            <a:avLst/>
          </a:prstGeom>
          <a:noFill/>
          <a:ln>
            <a:noFill/>
          </a:ln>
        </p:spPr>
      </p:pic>
      <p:pic>
        <p:nvPicPr>
          <p:cNvPr id="305" name="Google Shape;305;g24584b4e6ef_0_540"/>
          <p:cNvPicPr preferRelativeResize="0"/>
          <p:nvPr/>
        </p:nvPicPr>
        <p:blipFill rotWithShape="1">
          <a:blip r:embed="rId5">
            <a:alphaModFix/>
          </a:blip>
          <a:srcRect l="7978" t="11660" r="6507"/>
          <a:stretch/>
        </p:blipFill>
        <p:spPr>
          <a:xfrm>
            <a:off x="47300" y="3869298"/>
            <a:ext cx="5077050" cy="2950203"/>
          </a:xfrm>
          <a:prstGeom prst="rect">
            <a:avLst/>
          </a:prstGeom>
          <a:noFill/>
          <a:ln>
            <a:noFill/>
          </a:ln>
        </p:spPr>
      </p:pic>
      <p:pic>
        <p:nvPicPr>
          <p:cNvPr id="306" name="Google Shape;306;g24584b4e6ef_0_540"/>
          <p:cNvPicPr preferRelativeResize="0"/>
          <p:nvPr/>
        </p:nvPicPr>
        <p:blipFill rotWithShape="1">
          <a:blip r:embed="rId6">
            <a:alphaModFix/>
          </a:blip>
          <a:srcRect/>
          <a:stretch/>
        </p:blipFill>
        <p:spPr>
          <a:xfrm>
            <a:off x="0" y="-220675"/>
            <a:ext cx="3262476" cy="1217725"/>
          </a:xfrm>
          <a:prstGeom prst="rect">
            <a:avLst/>
          </a:prstGeom>
          <a:noFill/>
          <a:ln>
            <a:noFill/>
          </a:ln>
        </p:spPr>
      </p:pic>
      <p:pic>
        <p:nvPicPr>
          <p:cNvPr id="307" name="Google Shape;307;g24584b4e6ef_0_540"/>
          <p:cNvPicPr preferRelativeResize="0"/>
          <p:nvPr/>
        </p:nvPicPr>
        <p:blipFill rotWithShape="1">
          <a:blip r:embed="rId7">
            <a:alphaModFix/>
          </a:blip>
          <a:srcRect t="10463" b="5896"/>
          <a:stretch/>
        </p:blipFill>
        <p:spPr>
          <a:xfrm>
            <a:off x="5822800" y="-94675"/>
            <a:ext cx="6369200" cy="2996125"/>
          </a:xfrm>
          <a:prstGeom prst="rect">
            <a:avLst/>
          </a:prstGeom>
          <a:noFill/>
          <a:ln>
            <a:noFill/>
          </a:ln>
        </p:spPr>
      </p:pic>
      <p:pic>
        <p:nvPicPr>
          <p:cNvPr id="308" name="Google Shape;308;g24584b4e6ef_0_540"/>
          <p:cNvPicPr preferRelativeResize="0"/>
          <p:nvPr/>
        </p:nvPicPr>
        <p:blipFill rotWithShape="1">
          <a:blip r:embed="rId8">
            <a:alphaModFix/>
          </a:blip>
          <a:srcRect l="12149" t="16457"/>
          <a:stretch/>
        </p:blipFill>
        <p:spPr>
          <a:xfrm>
            <a:off x="3084500" y="1036500"/>
            <a:ext cx="2805949" cy="2196899"/>
          </a:xfrm>
          <a:prstGeom prst="rect">
            <a:avLst/>
          </a:prstGeom>
          <a:noFill/>
          <a:ln>
            <a:noFill/>
          </a:ln>
        </p:spPr>
      </p:pic>
      <p:pic>
        <p:nvPicPr>
          <p:cNvPr id="309" name="Google Shape;309;g24584b4e6ef_0_540"/>
          <p:cNvPicPr preferRelativeResize="0"/>
          <p:nvPr/>
        </p:nvPicPr>
        <p:blipFill rotWithShape="1">
          <a:blip r:embed="rId9">
            <a:alphaModFix/>
          </a:blip>
          <a:srcRect t="6023" r="12149"/>
          <a:stretch/>
        </p:blipFill>
        <p:spPr>
          <a:xfrm>
            <a:off x="152400" y="1348275"/>
            <a:ext cx="2769551" cy="24391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24584b4e6ef_0_600"/>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sp>
        <p:nvSpPr>
          <p:cNvPr id="315" name="Google Shape;315;g24584b4e6ef_0_600"/>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endParaRPr/>
          </a:p>
        </p:txBody>
      </p:sp>
      <p:pic>
        <p:nvPicPr>
          <p:cNvPr id="316" name="Google Shape;316;g24584b4e6ef_0_600"/>
          <p:cNvPicPr preferRelativeResize="0"/>
          <p:nvPr/>
        </p:nvPicPr>
        <p:blipFill rotWithShape="1">
          <a:blip r:embed="rId3">
            <a:alphaModFix/>
          </a:blip>
          <a:srcRect/>
          <a:stretch/>
        </p:blipFill>
        <p:spPr>
          <a:xfrm>
            <a:off x="0" y="-239725"/>
            <a:ext cx="12090401" cy="7078675"/>
          </a:xfrm>
          <a:prstGeom prst="rect">
            <a:avLst/>
          </a:prstGeom>
          <a:noFill/>
          <a:ln>
            <a:noFill/>
          </a:ln>
        </p:spPr>
      </p:pic>
      <p:sp>
        <p:nvSpPr>
          <p:cNvPr id="317" name="Google Shape;317;g24584b4e6ef_0_600"/>
          <p:cNvSpPr txBox="1"/>
          <p:nvPr/>
        </p:nvSpPr>
        <p:spPr>
          <a:xfrm>
            <a:off x="152400" y="75900"/>
            <a:ext cx="117855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p:txBody>
      </p:sp>
      <p:sp>
        <p:nvSpPr>
          <p:cNvPr id="318" name="Google Shape;318;g24584b4e6ef_0_600"/>
          <p:cNvSpPr txBox="1"/>
          <p:nvPr/>
        </p:nvSpPr>
        <p:spPr>
          <a:xfrm>
            <a:off x="311100" y="997050"/>
            <a:ext cx="113196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19" name="Google Shape;319;g24584b4e6ef_0_600"/>
          <p:cNvPicPr preferRelativeResize="0"/>
          <p:nvPr/>
        </p:nvPicPr>
        <p:blipFill rotWithShape="1">
          <a:blip r:embed="rId4">
            <a:alphaModFix/>
          </a:blip>
          <a:srcRect/>
          <a:stretch/>
        </p:blipFill>
        <p:spPr>
          <a:xfrm>
            <a:off x="311100" y="-239727"/>
            <a:ext cx="10903125" cy="6731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g24584b4e6ef_0_278"/>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sp>
        <p:nvSpPr>
          <p:cNvPr id="101" name="Google Shape;101;g24584b4e6ef_0_278"/>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endParaRPr/>
          </a:p>
        </p:txBody>
      </p:sp>
      <p:pic>
        <p:nvPicPr>
          <p:cNvPr id="102" name="Google Shape;102;g24584b4e6ef_0_278"/>
          <p:cNvPicPr preferRelativeResize="0"/>
          <p:nvPr/>
        </p:nvPicPr>
        <p:blipFill rotWithShape="1">
          <a:blip r:embed="rId3">
            <a:alphaModFix/>
          </a:blip>
          <a:srcRect/>
          <a:stretch/>
        </p:blipFill>
        <p:spPr>
          <a:xfrm>
            <a:off x="-50" y="-145050"/>
            <a:ext cx="12090401" cy="7078675"/>
          </a:xfrm>
          <a:prstGeom prst="rect">
            <a:avLst/>
          </a:prstGeom>
          <a:noFill/>
          <a:ln>
            <a:noFill/>
          </a:ln>
        </p:spPr>
      </p:pic>
      <p:sp>
        <p:nvSpPr>
          <p:cNvPr id="103" name="Google Shape;103;g24584b4e6ef_0_278"/>
          <p:cNvSpPr txBox="1"/>
          <p:nvPr/>
        </p:nvSpPr>
        <p:spPr>
          <a:xfrm>
            <a:off x="152400" y="75900"/>
            <a:ext cx="117855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p:txBody>
      </p:sp>
      <p:pic>
        <p:nvPicPr>
          <p:cNvPr id="104" name="Google Shape;104;g24584b4e6ef_0_278"/>
          <p:cNvPicPr preferRelativeResize="0"/>
          <p:nvPr/>
        </p:nvPicPr>
        <p:blipFill rotWithShape="1">
          <a:blip r:embed="rId4">
            <a:alphaModFix/>
          </a:blip>
          <a:srcRect/>
          <a:stretch/>
        </p:blipFill>
        <p:spPr>
          <a:xfrm>
            <a:off x="4515375" y="114950"/>
            <a:ext cx="7314826" cy="6041875"/>
          </a:xfrm>
          <a:prstGeom prst="rect">
            <a:avLst/>
          </a:prstGeom>
          <a:noFill/>
          <a:ln>
            <a:noFill/>
          </a:ln>
        </p:spPr>
      </p:pic>
      <p:pic>
        <p:nvPicPr>
          <p:cNvPr id="105" name="Google Shape;105;g24584b4e6ef_0_278"/>
          <p:cNvPicPr preferRelativeResize="0"/>
          <p:nvPr/>
        </p:nvPicPr>
        <p:blipFill rotWithShape="1">
          <a:blip r:embed="rId5">
            <a:alphaModFix/>
          </a:blip>
          <a:srcRect/>
          <a:stretch/>
        </p:blipFill>
        <p:spPr>
          <a:xfrm>
            <a:off x="-50" y="5638800"/>
            <a:ext cx="6933298" cy="1205300"/>
          </a:xfrm>
          <a:prstGeom prst="rect">
            <a:avLst/>
          </a:prstGeom>
          <a:noFill/>
          <a:ln>
            <a:noFill/>
          </a:ln>
        </p:spPr>
      </p:pic>
      <p:sp>
        <p:nvSpPr>
          <p:cNvPr id="106" name="Google Shape;106;g24584b4e6ef_0_278"/>
          <p:cNvSpPr txBox="1"/>
          <p:nvPr/>
        </p:nvSpPr>
        <p:spPr>
          <a:xfrm>
            <a:off x="242325" y="324625"/>
            <a:ext cx="3840600" cy="3324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100"/>
              <a:buFont typeface="Arial"/>
              <a:buNone/>
            </a:pPr>
            <a:r>
              <a:rPr lang="en-US" sz="5100" b="1" i="0" u="none" strike="noStrike" cap="none">
                <a:solidFill>
                  <a:schemeClr val="lt1"/>
                </a:solidFill>
                <a:latin typeface="Roboto"/>
                <a:ea typeface="Roboto"/>
                <a:cs typeface="Roboto"/>
                <a:sym typeface="Roboto"/>
              </a:rPr>
              <a:t>The Blue (and Green) Pacific Continent</a:t>
            </a:r>
            <a:endParaRPr sz="100" b="1" i="0" u="none" strike="noStrike" cap="none">
              <a:solidFill>
                <a:schemeClr val="lt1"/>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2459b2a981e_0_17"/>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sp>
        <p:nvSpPr>
          <p:cNvPr id="325" name="Google Shape;325;g2459b2a981e_0_17"/>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endParaRPr/>
          </a:p>
        </p:txBody>
      </p:sp>
      <p:pic>
        <p:nvPicPr>
          <p:cNvPr id="326" name="Google Shape;326;g2459b2a981e_0_17"/>
          <p:cNvPicPr preferRelativeResize="0"/>
          <p:nvPr/>
        </p:nvPicPr>
        <p:blipFill rotWithShape="1">
          <a:blip r:embed="rId3">
            <a:alphaModFix/>
          </a:blip>
          <a:srcRect/>
          <a:stretch/>
        </p:blipFill>
        <p:spPr>
          <a:xfrm>
            <a:off x="0" y="-239725"/>
            <a:ext cx="12090401" cy="7078675"/>
          </a:xfrm>
          <a:prstGeom prst="rect">
            <a:avLst/>
          </a:prstGeom>
          <a:noFill/>
          <a:ln>
            <a:noFill/>
          </a:ln>
        </p:spPr>
      </p:pic>
      <p:sp>
        <p:nvSpPr>
          <p:cNvPr id="327" name="Google Shape;327;g2459b2a981e_0_17"/>
          <p:cNvSpPr txBox="1"/>
          <p:nvPr/>
        </p:nvSpPr>
        <p:spPr>
          <a:xfrm>
            <a:off x="152400" y="75900"/>
            <a:ext cx="117855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p:txBody>
      </p:sp>
      <p:sp>
        <p:nvSpPr>
          <p:cNvPr id="328" name="Google Shape;328;g2459b2a981e_0_17"/>
          <p:cNvSpPr txBox="1"/>
          <p:nvPr/>
        </p:nvSpPr>
        <p:spPr>
          <a:xfrm>
            <a:off x="311100" y="997050"/>
            <a:ext cx="11319600" cy="4863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7600"/>
              <a:buFont typeface="Arial"/>
              <a:buNone/>
            </a:pPr>
            <a:r>
              <a:rPr lang="en-US" sz="7600" b="0" i="0" u="none" strike="noStrike" cap="none">
                <a:solidFill>
                  <a:schemeClr val="lt1"/>
                </a:solidFill>
                <a:latin typeface="Rockwell"/>
                <a:ea typeface="Rockwell"/>
                <a:cs typeface="Rockwell"/>
                <a:sym typeface="Rockwell"/>
              </a:rPr>
              <a:t>Farmer Organisations </a:t>
            </a:r>
            <a:r>
              <a:rPr lang="en-US" sz="7600" b="1" i="0" u="none" strike="noStrike" cap="none">
                <a:solidFill>
                  <a:schemeClr val="lt1"/>
                </a:solidFill>
                <a:latin typeface="Rockwell"/>
                <a:ea typeface="Rockwell"/>
                <a:cs typeface="Rockwell"/>
                <a:sym typeface="Rockwell"/>
              </a:rPr>
              <a:t>Connected</a:t>
            </a:r>
            <a:r>
              <a:rPr lang="en-US" sz="7600" b="0" i="0" u="none" strike="noStrike" cap="none">
                <a:solidFill>
                  <a:schemeClr val="lt1"/>
                </a:solidFill>
                <a:latin typeface="Rockwell"/>
                <a:ea typeface="Rockwell"/>
                <a:cs typeface="Rockwell"/>
                <a:sym typeface="Rockwell"/>
              </a:rPr>
              <a:t> Regionally and Globally Greatly Enhances Efforts</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24584b4e6ef_0_49"/>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sp>
        <p:nvSpPr>
          <p:cNvPr id="334" name="Google Shape;334;g24584b4e6ef_0_4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endParaRPr/>
          </a:p>
        </p:txBody>
      </p:sp>
      <p:pic>
        <p:nvPicPr>
          <p:cNvPr id="335" name="Google Shape;335;g24584b4e6ef_0_49"/>
          <p:cNvPicPr preferRelativeResize="0"/>
          <p:nvPr/>
        </p:nvPicPr>
        <p:blipFill rotWithShape="1">
          <a:blip r:embed="rId3">
            <a:alphaModFix/>
          </a:blip>
          <a:srcRect/>
          <a:stretch/>
        </p:blipFill>
        <p:spPr>
          <a:xfrm>
            <a:off x="-50" y="-220675"/>
            <a:ext cx="12090401" cy="7078675"/>
          </a:xfrm>
          <a:prstGeom prst="rect">
            <a:avLst/>
          </a:prstGeom>
          <a:noFill/>
          <a:ln>
            <a:noFill/>
          </a:ln>
        </p:spPr>
      </p:pic>
      <p:sp>
        <p:nvSpPr>
          <p:cNvPr id="336" name="Google Shape;336;g24584b4e6ef_0_49"/>
          <p:cNvSpPr txBox="1"/>
          <p:nvPr/>
        </p:nvSpPr>
        <p:spPr>
          <a:xfrm>
            <a:off x="152400" y="75900"/>
            <a:ext cx="117855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p:txBody>
      </p:sp>
      <p:pic>
        <p:nvPicPr>
          <p:cNvPr id="337" name="Google Shape;337;g24584b4e6ef_0_49"/>
          <p:cNvPicPr preferRelativeResize="0"/>
          <p:nvPr/>
        </p:nvPicPr>
        <p:blipFill rotWithShape="1">
          <a:blip r:embed="rId4">
            <a:alphaModFix/>
          </a:blip>
          <a:srcRect/>
          <a:stretch/>
        </p:blipFill>
        <p:spPr>
          <a:xfrm>
            <a:off x="-371975" y="-220675"/>
            <a:ext cx="12586300" cy="70786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24584b4e6ef_0_122"/>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sp>
        <p:nvSpPr>
          <p:cNvPr id="343" name="Google Shape;343;g24584b4e6ef_0_12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endParaRPr/>
          </a:p>
        </p:txBody>
      </p:sp>
      <p:pic>
        <p:nvPicPr>
          <p:cNvPr id="344" name="Google Shape;344;g24584b4e6ef_0_122"/>
          <p:cNvPicPr preferRelativeResize="0"/>
          <p:nvPr/>
        </p:nvPicPr>
        <p:blipFill rotWithShape="1">
          <a:blip r:embed="rId3">
            <a:alphaModFix/>
          </a:blip>
          <a:srcRect/>
          <a:stretch/>
        </p:blipFill>
        <p:spPr>
          <a:xfrm>
            <a:off x="0" y="-239725"/>
            <a:ext cx="12090401" cy="7078675"/>
          </a:xfrm>
          <a:prstGeom prst="rect">
            <a:avLst/>
          </a:prstGeom>
          <a:noFill/>
          <a:ln>
            <a:noFill/>
          </a:ln>
        </p:spPr>
      </p:pic>
      <p:sp>
        <p:nvSpPr>
          <p:cNvPr id="345" name="Google Shape;345;g24584b4e6ef_0_122"/>
          <p:cNvSpPr txBox="1"/>
          <p:nvPr/>
        </p:nvSpPr>
        <p:spPr>
          <a:xfrm>
            <a:off x="152400" y="75900"/>
            <a:ext cx="117855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p:txBody>
      </p:sp>
      <p:sp>
        <p:nvSpPr>
          <p:cNvPr id="346" name="Google Shape;346;g24584b4e6ef_0_122"/>
          <p:cNvSpPr txBox="1"/>
          <p:nvPr/>
        </p:nvSpPr>
        <p:spPr>
          <a:xfrm>
            <a:off x="290800" y="131325"/>
            <a:ext cx="11319600" cy="939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900"/>
              <a:buFont typeface="Arial"/>
              <a:buNone/>
            </a:pPr>
            <a:r>
              <a:rPr lang="en-US" sz="4900" b="1" i="0" u="sng" strike="noStrike" cap="none">
                <a:solidFill>
                  <a:schemeClr val="lt1"/>
                </a:solidFill>
                <a:latin typeface="Rockwell"/>
                <a:ea typeface="Rockwell"/>
                <a:cs typeface="Rockwell"/>
                <a:sym typeface="Rockwell"/>
              </a:rPr>
              <a:t>Call to Action </a:t>
            </a:r>
            <a:endParaRPr sz="100" b="0" i="0" u="none" strike="noStrike" cap="none">
              <a:solidFill>
                <a:schemeClr val="lt1"/>
              </a:solidFill>
              <a:latin typeface="Arial"/>
              <a:ea typeface="Arial"/>
              <a:cs typeface="Arial"/>
              <a:sym typeface="Arial"/>
            </a:endParaRPr>
          </a:p>
        </p:txBody>
      </p:sp>
      <p:sp>
        <p:nvSpPr>
          <p:cNvPr id="347" name="Google Shape;347;g24584b4e6ef_0_122"/>
          <p:cNvSpPr txBox="1"/>
          <p:nvPr/>
        </p:nvSpPr>
        <p:spPr>
          <a:xfrm>
            <a:off x="328225" y="1433500"/>
            <a:ext cx="11319600" cy="50904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00000"/>
              </a:lnSpc>
              <a:spcBef>
                <a:spcPts val="560"/>
              </a:spcBef>
              <a:spcAft>
                <a:spcPts val="0"/>
              </a:spcAft>
              <a:buClr>
                <a:schemeClr val="lt1"/>
              </a:buClr>
              <a:buSzPts val="3984"/>
              <a:buFont typeface="Roboto"/>
              <a:buAutoNum type="arabicPeriod"/>
            </a:pPr>
            <a:r>
              <a:rPr lang="en-US" sz="3983" b="1" i="0" u="none" strike="noStrike" cap="none">
                <a:solidFill>
                  <a:schemeClr val="lt1"/>
                </a:solidFill>
                <a:latin typeface="Roboto"/>
                <a:ea typeface="Roboto"/>
                <a:cs typeface="Roboto"/>
                <a:sym typeface="Roboto"/>
              </a:rPr>
              <a:t>Prioritize</a:t>
            </a:r>
            <a:r>
              <a:rPr lang="en-US" sz="3983" b="0" i="0" u="none" strike="noStrike" cap="none">
                <a:solidFill>
                  <a:schemeClr val="lt1"/>
                </a:solidFill>
                <a:latin typeface="Roboto"/>
                <a:ea typeface="Roboto"/>
                <a:cs typeface="Roboto"/>
                <a:sym typeface="Roboto"/>
              </a:rPr>
              <a:t> Traditional Crops (staple crops, fruits, vegetables)</a:t>
            </a:r>
            <a:endParaRPr sz="3983" b="0" i="0" u="none" strike="noStrike" cap="none">
              <a:solidFill>
                <a:schemeClr val="lt1"/>
              </a:solidFill>
              <a:latin typeface="Roboto"/>
              <a:ea typeface="Roboto"/>
              <a:cs typeface="Roboto"/>
              <a:sym typeface="Roboto"/>
            </a:endParaRPr>
          </a:p>
          <a:p>
            <a:pPr marL="457200" marR="0" lvl="0" indent="-457200" algn="l" rtl="0">
              <a:lnSpc>
                <a:spcPct val="100000"/>
              </a:lnSpc>
              <a:spcBef>
                <a:spcPts val="0"/>
              </a:spcBef>
              <a:spcAft>
                <a:spcPts val="0"/>
              </a:spcAft>
              <a:buClr>
                <a:schemeClr val="lt1"/>
              </a:buClr>
              <a:buSzPts val="3984"/>
              <a:buFont typeface="Roboto"/>
              <a:buAutoNum type="arabicPeriod"/>
            </a:pPr>
            <a:r>
              <a:rPr lang="en-US" sz="3983" b="1" i="0" u="none" strike="noStrike" cap="none">
                <a:solidFill>
                  <a:schemeClr val="lt1"/>
                </a:solidFill>
                <a:latin typeface="Roboto"/>
                <a:ea typeface="Roboto"/>
                <a:cs typeface="Roboto"/>
                <a:sym typeface="Roboto"/>
              </a:rPr>
              <a:t>Value</a:t>
            </a:r>
            <a:r>
              <a:rPr lang="en-US" sz="3983" b="0" i="0" u="none" strike="noStrike" cap="none">
                <a:solidFill>
                  <a:schemeClr val="lt1"/>
                </a:solidFill>
                <a:latin typeface="Roboto"/>
                <a:ea typeface="Roboto"/>
                <a:cs typeface="Roboto"/>
                <a:sym typeface="Roboto"/>
              </a:rPr>
              <a:t> Traditional Agriculture Practices and work to enhance the, </a:t>
            </a:r>
            <a:endParaRPr sz="3983" b="0" i="0" u="none" strike="noStrike" cap="none">
              <a:solidFill>
                <a:schemeClr val="lt1"/>
              </a:solidFill>
              <a:latin typeface="Roboto"/>
              <a:ea typeface="Roboto"/>
              <a:cs typeface="Roboto"/>
              <a:sym typeface="Roboto"/>
            </a:endParaRPr>
          </a:p>
          <a:p>
            <a:pPr marL="457200" marR="0" lvl="0" indent="-457200" algn="l" rtl="0">
              <a:lnSpc>
                <a:spcPct val="100000"/>
              </a:lnSpc>
              <a:spcBef>
                <a:spcPts val="0"/>
              </a:spcBef>
              <a:spcAft>
                <a:spcPts val="0"/>
              </a:spcAft>
              <a:buClr>
                <a:schemeClr val="lt1"/>
              </a:buClr>
              <a:buSzPts val="3984"/>
              <a:buFont typeface="Roboto"/>
              <a:buAutoNum type="arabicPeriod"/>
            </a:pPr>
            <a:r>
              <a:rPr lang="en-US" sz="3983" b="1" i="0" u="none" strike="noStrike" cap="none">
                <a:solidFill>
                  <a:schemeClr val="lt1"/>
                </a:solidFill>
                <a:latin typeface="Roboto"/>
                <a:ea typeface="Roboto"/>
                <a:cs typeface="Roboto"/>
                <a:sym typeface="Roboto"/>
              </a:rPr>
              <a:t>Invest</a:t>
            </a:r>
            <a:r>
              <a:rPr lang="en-US" sz="3983" b="0" i="0" u="none" strike="noStrike" cap="none">
                <a:solidFill>
                  <a:schemeClr val="lt1"/>
                </a:solidFill>
                <a:latin typeface="Roboto"/>
                <a:ea typeface="Roboto"/>
                <a:cs typeface="Roboto"/>
                <a:sym typeface="Roboto"/>
              </a:rPr>
              <a:t> in Local Food Systems and Value Chain Development</a:t>
            </a:r>
            <a:endParaRPr sz="3983" b="0" i="0" u="none" strike="noStrike" cap="none">
              <a:solidFill>
                <a:schemeClr val="lt1"/>
              </a:solidFill>
              <a:latin typeface="Roboto"/>
              <a:ea typeface="Roboto"/>
              <a:cs typeface="Roboto"/>
              <a:sym typeface="Roboto"/>
            </a:endParaRPr>
          </a:p>
          <a:p>
            <a:pPr marL="457200" marR="0" lvl="0" indent="-457200" algn="l" rtl="0">
              <a:lnSpc>
                <a:spcPct val="100000"/>
              </a:lnSpc>
              <a:spcBef>
                <a:spcPts val="0"/>
              </a:spcBef>
              <a:spcAft>
                <a:spcPts val="0"/>
              </a:spcAft>
              <a:buClr>
                <a:schemeClr val="lt1"/>
              </a:buClr>
              <a:buSzPts val="3984"/>
              <a:buFont typeface="Roboto"/>
              <a:buAutoNum type="arabicPeriod"/>
            </a:pPr>
            <a:r>
              <a:rPr lang="en-US" sz="3983" b="1" i="0" u="none" strike="noStrike" cap="none">
                <a:solidFill>
                  <a:schemeClr val="lt1"/>
                </a:solidFill>
                <a:latin typeface="Roboto"/>
                <a:ea typeface="Roboto"/>
                <a:cs typeface="Roboto"/>
                <a:sym typeface="Roboto"/>
              </a:rPr>
              <a:t>Strengthen </a:t>
            </a:r>
            <a:r>
              <a:rPr lang="en-US" sz="3983" b="0" i="0" u="none" strike="noStrike" cap="none">
                <a:solidFill>
                  <a:schemeClr val="lt1"/>
                </a:solidFill>
                <a:latin typeface="Roboto"/>
                <a:ea typeface="Roboto"/>
                <a:cs typeface="Roboto"/>
                <a:sym typeface="Roboto"/>
              </a:rPr>
              <a:t>local organisations to deliver local solutions</a:t>
            </a:r>
            <a:endParaRPr sz="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24584b4e6ef_0_199"/>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sp>
        <p:nvSpPr>
          <p:cNvPr id="353" name="Google Shape;353;g24584b4e6ef_0_19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endParaRPr/>
          </a:p>
        </p:txBody>
      </p:sp>
      <p:pic>
        <p:nvPicPr>
          <p:cNvPr id="354" name="Google Shape;354;g24584b4e6ef_0_199"/>
          <p:cNvPicPr preferRelativeResize="0"/>
          <p:nvPr/>
        </p:nvPicPr>
        <p:blipFill rotWithShape="1">
          <a:blip r:embed="rId3">
            <a:alphaModFix/>
          </a:blip>
          <a:srcRect/>
          <a:stretch/>
        </p:blipFill>
        <p:spPr>
          <a:xfrm>
            <a:off x="0" y="0"/>
            <a:ext cx="12090401" cy="7078675"/>
          </a:xfrm>
          <a:prstGeom prst="rect">
            <a:avLst/>
          </a:prstGeom>
          <a:noFill/>
          <a:ln>
            <a:noFill/>
          </a:ln>
        </p:spPr>
      </p:pic>
      <p:sp>
        <p:nvSpPr>
          <p:cNvPr id="355" name="Google Shape;355;g24584b4e6ef_0_199"/>
          <p:cNvSpPr txBox="1"/>
          <p:nvPr/>
        </p:nvSpPr>
        <p:spPr>
          <a:xfrm>
            <a:off x="685800" y="2130425"/>
            <a:ext cx="7772400" cy="1470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4400"/>
              <a:buFont typeface="Arial"/>
              <a:buNone/>
            </a:pPr>
            <a:endParaRPr sz="4400" b="0" i="0" u="none" strike="noStrike" cap="none">
              <a:solidFill>
                <a:srgbClr val="000000"/>
              </a:solidFill>
              <a:latin typeface="Calibri"/>
              <a:ea typeface="Calibri"/>
              <a:cs typeface="Calibri"/>
              <a:sym typeface="Calibri"/>
            </a:endParaRPr>
          </a:p>
        </p:txBody>
      </p:sp>
      <p:sp>
        <p:nvSpPr>
          <p:cNvPr id="356" name="Google Shape;356;g24584b4e6ef_0_199"/>
          <p:cNvSpPr txBo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888888"/>
              </a:solidFill>
              <a:latin typeface="Calibri"/>
              <a:ea typeface="Calibri"/>
              <a:cs typeface="Calibri"/>
              <a:sym typeface="Calibri"/>
            </a:endParaRPr>
          </a:p>
        </p:txBody>
      </p:sp>
      <p:sp>
        <p:nvSpPr>
          <p:cNvPr id="357" name="Google Shape;357;g24584b4e6ef_0_199"/>
          <p:cNvSpPr txBox="1"/>
          <p:nvPr/>
        </p:nvSpPr>
        <p:spPr>
          <a:xfrm>
            <a:off x="5583379" y="483340"/>
            <a:ext cx="5973000" cy="1877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Rockwell"/>
              <a:buNone/>
            </a:pPr>
            <a:r>
              <a:rPr lang="en-US" sz="2900" b="1" i="0" u="sng" strike="noStrike" cap="none">
                <a:solidFill>
                  <a:srgbClr val="FFFFFF"/>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www.pacificfarmers.com</a:t>
            </a:r>
            <a:r>
              <a:rPr lang="en-US" sz="2900" b="1" i="0" u="none" strike="noStrike" cap="none">
                <a:solidFill>
                  <a:srgbClr val="FFFFFF"/>
                </a:solidFill>
                <a:latin typeface="Rockwell"/>
                <a:ea typeface="Rockwell"/>
                <a:cs typeface="Rockwell"/>
                <a:sym typeface="Rockwell"/>
              </a:rPr>
              <a:t>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2800"/>
              <a:buFont typeface="Rockwell"/>
              <a:buNone/>
            </a:pPr>
            <a:r>
              <a:rPr lang="en-US" sz="2900" b="0" i="0" u="none" strike="noStrike" cap="none">
                <a:solidFill>
                  <a:srgbClr val="FFFFFF"/>
                </a:solidFill>
                <a:latin typeface="Rockwell"/>
                <a:ea typeface="Rockwell"/>
                <a:cs typeface="Rockwell"/>
                <a:sym typeface="Rockwell"/>
              </a:rPr>
              <a:t>Subscribe on the website</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2800"/>
              <a:buFont typeface="Rockwell"/>
              <a:buNone/>
            </a:pPr>
            <a:r>
              <a:rPr lang="en-US" sz="2900" b="0" i="0" u="none" strike="noStrike" cap="none">
                <a:solidFill>
                  <a:srgbClr val="FFFFFF"/>
                </a:solidFill>
                <a:latin typeface="Rockwell"/>
                <a:ea typeface="Rockwell"/>
                <a:cs typeface="Rockwell"/>
                <a:sym typeface="Rockwell"/>
              </a:rPr>
              <a:t>Follow us on facebook @pacificfarmers</a:t>
            </a:r>
            <a:endParaRPr sz="1500" b="0" i="0" u="none" strike="noStrike" cap="none">
              <a:solidFill>
                <a:srgbClr val="000000"/>
              </a:solidFill>
              <a:latin typeface="Arial"/>
              <a:ea typeface="Arial"/>
              <a:cs typeface="Arial"/>
              <a:sym typeface="Arial"/>
            </a:endParaRPr>
          </a:p>
        </p:txBody>
      </p:sp>
      <p:sp>
        <p:nvSpPr>
          <p:cNvPr id="358" name="Google Shape;358;g24584b4e6ef_0_199"/>
          <p:cNvSpPr txBox="1"/>
          <p:nvPr/>
        </p:nvSpPr>
        <p:spPr>
          <a:xfrm>
            <a:off x="2147581" y="2872653"/>
            <a:ext cx="80163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200"/>
              <a:buFont typeface="Rockwell"/>
              <a:buNone/>
            </a:pPr>
            <a:r>
              <a:rPr lang="en-US" sz="3200" b="1" i="0" u="none" strike="noStrike" cap="none">
                <a:solidFill>
                  <a:srgbClr val="FFFFFF"/>
                </a:solidFill>
                <a:latin typeface="Rockwell"/>
                <a:ea typeface="Rockwell"/>
                <a:cs typeface="Rockwell"/>
                <a:sym typeface="Rockwell"/>
              </a:rPr>
              <a:t>Kyle Stice – Executive Director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3200"/>
              <a:buFont typeface="Rockwell"/>
              <a:buNone/>
            </a:pPr>
            <a:r>
              <a:rPr lang="en-US" sz="3200" b="1" i="0" u="sng" strike="noStrike" cap="none">
                <a:solidFill>
                  <a:srgbClr val="FFFFFF"/>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manager@pacificfarmers.com</a:t>
            </a:r>
            <a:endParaRPr sz="3200" b="1" i="0" u="none" strike="noStrike" cap="none">
              <a:solidFill>
                <a:srgbClr val="FFFFFF"/>
              </a:solidFill>
              <a:latin typeface="Rockwell"/>
              <a:ea typeface="Rockwell"/>
              <a:cs typeface="Rockwell"/>
              <a:sym typeface="Rockwell"/>
            </a:endParaRPr>
          </a:p>
        </p:txBody>
      </p:sp>
      <p:pic>
        <p:nvPicPr>
          <p:cNvPr id="359" name="Google Shape;359;g24584b4e6ef_0_199"/>
          <p:cNvPicPr preferRelativeResize="0"/>
          <p:nvPr/>
        </p:nvPicPr>
        <p:blipFill rotWithShape="1">
          <a:blip r:embed="rId6">
            <a:alphaModFix/>
          </a:blip>
          <a:srcRect/>
          <a:stretch/>
        </p:blipFill>
        <p:spPr>
          <a:xfrm>
            <a:off x="3857788" y="4224837"/>
            <a:ext cx="4769530" cy="1780242"/>
          </a:xfrm>
          <a:prstGeom prst="rect">
            <a:avLst/>
          </a:prstGeom>
          <a:noFill/>
          <a:ln>
            <a:noFill/>
          </a:ln>
        </p:spPr>
      </p:pic>
      <p:sp>
        <p:nvSpPr>
          <p:cNvPr id="360" name="Google Shape;360;g24584b4e6ef_0_199"/>
          <p:cNvSpPr txBox="1"/>
          <p:nvPr/>
        </p:nvSpPr>
        <p:spPr>
          <a:xfrm>
            <a:off x="2037044" y="6219100"/>
            <a:ext cx="80163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200"/>
              <a:buFont typeface="Rockwell"/>
              <a:buNone/>
            </a:pPr>
            <a:r>
              <a:rPr lang="en-US" sz="3200" b="1" i="0" u="none" strike="noStrike" cap="none">
                <a:solidFill>
                  <a:srgbClr val="FFFFFF"/>
                </a:solidFill>
                <a:latin typeface="Rockwell"/>
                <a:ea typeface="Rockwell"/>
                <a:cs typeface="Rockwell"/>
                <a:sym typeface="Rockwell"/>
              </a:rPr>
              <a:t>www.breadfruitpeople.com</a:t>
            </a:r>
            <a:endParaRPr sz="1400" b="0" i="0" u="none" strike="noStrike" cap="none">
              <a:solidFill>
                <a:srgbClr val="000000"/>
              </a:solidFill>
              <a:latin typeface="Arial"/>
              <a:ea typeface="Arial"/>
              <a:cs typeface="Arial"/>
              <a:sym typeface="Arial"/>
            </a:endParaRPr>
          </a:p>
        </p:txBody>
      </p:sp>
      <p:pic>
        <p:nvPicPr>
          <p:cNvPr id="361" name="Google Shape;361;g24584b4e6ef_0_199"/>
          <p:cNvPicPr preferRelativeResize="0"/>
          <p:nvPr/>
        </p:nvPicPr>
        <p:blipFill rotWithShape="1">
          <a:blip r:embed="rId7">
            <a:alphaModFix/>
          </a:blip>
          <a:srcRect/>
          <a:stretch/>
        </p:blipFill>
        <p:spPr>
          <a:xfrm>
            <a:off x="578478" y="434325"/>
            <a:ext cx="3593759" cy="1816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2471ca59aa3_1_80"/>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sp>
        <p:nvSpPr>
          <p:cNvPr id="112" name="Google Shape;112;g2471ca59aa3_1_80"/>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endParaRPr/>
          </a:p>
        </p:txBody>
      </p:sp>
      <p:pic>
        <p:nvPicPr>
          <p:cNvPr id="113" name="Google Shape;113;g2471ca59aa3_1_80"/>
          <p:cNvPicPr preferRelativeResize="0"/>
          <p:nvPr/>
        </p:nvPicPr>
        <p:blipFill rotWithShape="1">
          <a:blip r:embed="rId3">
            <a:alphaModFix/>
          </a:blip>
          <a:srcRect/>
          <a:stretch/>
        </p:blipFill>
        <p:spPr>
          <a:xfrm>
            <a:off x="0" y="-239725"/>
            <a:ext cx="12090401" cy="7078675"/>
          </a:xfrm>
          <a:prstGeom prst="rect">
            <a:avLst/>
          </a:prstGeom>
          <a:noFill/>
          <a:ln>
            <a:noFill/>
          </a:ln>
        </p:spPr>
      </p:pic>
      <p:sp>
        <p:nvSpPr>
          <p:cNvPr id="114" name="Google Shape;114;g2471ca59aa3_1_80"/>
          <p:cNvSpPr txBox="1"/>
          <p:nvPr/>
        </p:nvSpPr>
        <p:spPr>
          <a:xfrm>
            <a:off x="152400" y="75900"/>
            <a:ext cx="117855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p:txBody>
      </p:sp>
      <p:pic>
        <p:nvPicPr>
          <p:cNvPr id="115" name="Google Shape;115;g2471ca59aa3_1_80"/>
          <p:cNvPicPr preferRelativeResize="0"/>
          <p:nvPr/>
        </p:nvPicPr>
        <p:blipFill rotWithShape="1">
          <a:blip r:embed="rId4">
            <a:alphaModFix/>
          </a:blip>
          <a:srcRect l="15511"/>
          <a:stretch/>
        </p:blipFill>
        <p:spPr>
          <a:xfrm>
            <a:off x="3920725" y="-64000"/>
            <a:ext cx="8271273" cy="6922001"/>
          </a:xfrm>
          <a:prstGeom prst="rect">
            <a:avLst/>
          </a:prstGeom>
          <a:noFill/>
          <a:ln>
            <a:noFill/>
          </a:ln>
        </p:spPr>
      </p:pic>
      <p:sp>
        <p:nvSpPr>
          <p:cNvPr id="116" name="Google Shape;116;g2471ca59aa3_1_80"/>
          <p:cNvSpPr txBox="1"/>
          <p:nvPr/>
        </p:nvSpPr>
        <p:spPr>
          <a:xfrm>
            <a:off x="35350" y="931525"/>
            <a:ext cx="3718200" cy="5787600"/>
          </a:xfrm>
          <a:prstGeom prst="rect">
            <a:avLst/>
          </a:prstGeom>
          <a:noFill/>
          <a:ln>
            <a:noFill/>
          </a:ln>
        </p:spPr>
        <p:txBody>
          <a:bodyPr spcFirstLastPara="1" wrap="square" lIns="91425" tIns="91425" rIns="91425" bIns="91425" anchor="t" anchorCtr="0">
            <a:spAutoFit/>
          </a:bodyPr>
          <a:lstStyle/>
          <a:p>
            <a:pPr marL="457200" marR="0" lvl="0" indent="-393700" algn="l" rtl="0">
              <a:lnSpc>
                <a:spcPct val="100000"/>
              </a:lnSpc>
              <a:spcBef>
                <a:spcPts val="0"/>
              </a:spcBef>
              <a:spcAft>
                <a:spcPts val="0"/>
              </a:spcAft>
              <a:buClr>
                <a:schemeClr val="lt1"/>
              </a:buClr>
              <a:buSzPts val="2600"/>
              <a:buFont typeface="Arial"/>
              <a:buChar char="➔"/>
            </a:pPr>
            <a:r>
              <a:rPr lang="en-US" sz="2600" b="0" i="0" u="none" strike="noStrike" cap="none">
                <a:solidFill>
                  <a:schemeClr val="lt1"/>
                </a:solidFill>
                <a:latin typeface="Arial"/>
                <a:ea typeface="Arial"/>
                <a:cs typeface="Arial"/>
                <a:sym typeface="Arial"/>
              </a:rPr>
              <a:t>According to the FAO, </a:t>
            </a:r>
            <a:r>
              <a:rPr lang="en-US" sz="2600" b="1" i="0" u="none" strike="noStrike" cap="none">
                <a:solidFill>
                  <a:schemeClr val="lt1"/>
                </a:solidFill>
                <a:latin typeface="Arial"/>
                <a:ea typeface="Arial"/>
                <a:cs typeface="Arial"/>
                <a:sym typeface="Arial"/>
              </a:rPr>
              <a:t>3/4 of the Pacific population</a:t>
            </a:r>
            <a:r>
              <a:rPr lang="en-US" sz="2600" b="0" i="0" u="none" strike="noStrike" cap="none">
                <a:solidFill>
                  <a:schemeClr val="lt1"/>
                </a:solidFill>
                <a:latin typeface="Arial"/>
                <a:ea typeface="Arial"/>
                <a:cs typeface="Arial"/>
                <a:sym typeface="Arial"/>
              </a:rPr>
              <a:t> live in rural areas</a:t>
            </a:r>
            <a:endParaRPr sz="2600" b="0" i="0" u="none" strike="noStrike" cap="none">
              <a:solidFill>
                <a:schemeClr val="lt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lt1"/>
              </a:solidFill>
              <a:latin typeface="Arial"/>
              <a:ea typeface="Arial"/>
              <a:cs typeface="Arial"/>
              <a:sym typeface="Arial"/>
            </a:endParaRPr>
          </a:p>
          <a:p>
            <a:pPr marL="457200" marR="0" lvl="0" indent="-393700" algn="just" rtl="0">
              <a:lnSpc>
                <a:spcPct val="100000"/>
              </a:lnSpc>
              <a:spcBef>
                <a:spcPts val="0"/>
              </a:spcBef>
              <a:spcAft>
                <a:spcPts val="0"/>
              </a:spcAft>
              <a:buClr>
                <a:schemeClr val="lt1"/>
              </a:buClr>
              <a:buSzPts val="2600"/>
              <a:buFont typeface="Arial"/>
              <a:buChar char="➔"/>
            </a:pPr>
            <a:r>
              <a:rPr lang="en-US" sz="2600" b="1" i="0" u="none" strike="noStrike" cap="none">
                <a:solidFill>
                  <a:schemeClr val="lt1"/>
                </a:solidFill>
                <a:latin typeface="Arial"/>
                <a:ea typeface="Arial"/>
                <a:cs typeface="Arial"/>
                <a:sym typeface="Arial"/>
              </a:rPr>
              <a:t>Agriculture</a:t>
            </a:r>
            <a:r>
              <a:rPr lang="en-US" sz="2600" b="0" i="0" u="none" strike="noStrike" cap="none">
                <a:solidFill>
                  <a:schemeClr val="lt1"/>
                </a:solidFill>
                <a:latin typeface="Arial"/>
                <a:ea typeface="Arial"/>
                <a:cs typeface="Arial"/>
                <a:sym typeface="Arial"/>
              </a:rPr>
              <a:t> is the </a:t>
            </a:r>
            <a:r>
              <a:rPr lang="en-US" sz="2600" b="1" i="0" u="none" strike="noStrike" cap="none">
                <a:solidFill>
                  <a:schemeClr val="lt1"/>
                </a:solidFill>
                <a:latin typeface="Arial"/>
                <a:ea typeface="Arial"/>
                <a:cs typeface="Arial"/>
                <a:sym typeface="Arial"/>
              </a:rPr>
              <a:t>main livelihood</a:t>
            </a:r>
            <a:r>
              <a:rPr lang="en-US" sz="2600" b="0" i="0" u="none" strike="noStrike" cap="none">
                <a:solidFill>
                  <a:schemeClr val="lt1"/>
                </a:solidFill>
                <a:latin typeface="Arial"/>
                <a:ea typeface="Arial"/>
                <a:cs typeface="Arial"/>
                <a:sym typeface="Arial"/>
              </a:rPr>
              <a:t> of the majority (70%+) of the Pacific Islands population.</a:t>
            </a:r>
            <a:endParaRPr sz="2600" b="0" i="0" u="none" strike="noStrike" cap="none">
              <a:solidFill>
                <a:schemeClr val="lt1"/>
              </a:solidFill>
              <a:latin typeface="Arial"/>
              <a:ea typeface="Arial"/>
              <a:cs typeface="Arial"/>
              <a:sym typeface="Arial"/>
            </a:endParaRPr>
          </a:p>
          <a:p>
            <a:pPr marL="457200" marR="0" lvl="0" indent="0" algn="just" rtl="0">
              <a:lnSpc>
                <a:spcPct val="100000"/>
              </a:lnSpc>
              <a:spcBef>
                <a:spcPts val="0"/>
              </a:spcBef>
              <a:spcAft>
                <a:spcPts val="0"/>
              </a:spcAft>
              <a:buClr>
                <a:srgbClr val="000000"/>
              </a:buClr>
              <a:buSzPts val="2600"/>
              <a:buFont typeface="Arial"/>
              <a:buNone/>
            </a:pPr>
            <a:endParaRPr sz="2600" b="0" i="0" u="none" strike="noStrike" cap="none">
              <a:solidFill>
                <a:schemeClr val="lt1"/>
              </a:solidFill>
              <a:latin typeface="Arial"/>
              <a:ea typeface="Arial"/>
              <a:cs typeface="Arial"/>
              <a:sym typeface="Arial"/>
            </a:endParaRPr>
          </a:p>
          <a:p>
            <a:pPr marL="457200" marR="0" lvl="0" indent="-393700" algn="just" rtl="0">
              <a:lnSpc>
                <a:spcPct val="100000"/>
              </a:lnSpc>
              <a:spcBef>
                <a:spcPts val="0"/>
              </a:spcBef>
              <a:spcAft>
                <a:spcPts val="0"/>
              </a:spcAft>
              <a:buClr>
                <a:schemeClr val="lt1"/>
              </a:buClr>
              <a:buSzPts val="2600"/>
              <a:buFont typeface="Arial"/>
              <a:buChar char="➔"/>
            </a:pPr>
            <a:r>
              <a:rPr lang="en-US" sz="2600" b="0" i="0" u="none" strike="noStrike" cap="none">
                <a:solidFill>
                  <a:schemeClr val="lt1"/>
                </a:solidFill>
                <a:latin typeface="Arial"/>
                <a:ea typeface="Arial"/>
                <a:cs typeface="Arial"/>
                <a:sym typeface="Arial"/>
              </a:rPr>
              <a:t>Approximately 95% of Pacific farmers are </a:t>
            </a:r>
            <a:r>
              <a:rPr lang="en-US" sz="2600" b="1" i="0" u="none" strike="noStrike" cap="none">
                <a:solidFill>
                  <a:schemeClr val="lt1"/>
                </a:solidFill>
                <a:latin typeface="Arial"/>
                <a:ea typeface="Arial"/>
                <a:cs typeface="Arial"/>
                <a:sym typeface="Arial"/>
              </a:rPr>
              <a:t>Family Farmers</a:t>
            </a:r>
            <a:endParaRPr sz="2600" b="1" i="0" u="none" strike="noStrike" cap="none">
              <a:solidFill>
                <a:schemeClr val="lt1"/>
              </a:solidFill>
              <a:latin typeface="Arial"/>
              <a:ea typeface="Arial"/>
              <a:cs typeface="Arial"/>
              <a:sym typeface="Arial"/>
            </a:endParaRPr>
          </a:p>
        </p:txBody>
      </p:sp>
      <p:sp>
        <p:nvSpPr>
          <p:cNvPr id="117" name="Google Shape;117;g2471ca59aa3_1_80"/>
          <p:cNvSpPr txBox="1"/>
          <p:nvPr/>
        </p:nvSpPr>
        <p:spPr>
          <a:xfrm>
            <a:off x="35350" y="75900"/>
            <a:ext cx="3718200" cy="764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100"/>
              <a:buFont typeface="Arial"/>
              <a:buNone/>
            </a:pPr>
            <a:r>
              <a:rPr lang="en-US" sz="4100" b="1" i="0" u="sng" strike="noStrike" cap="none">
                <a:solidFill>
                  <a:schemeClr val="lt1"/>
                </a:solidFill>
                <a:latin typeface="Arial"/>
                <a:ea typeface="Arial"/>
                <a:cs typeface="Arial"/>
                <a:sym typeface="Arial"/>
              </a:rPr>
              <a:t>Context</a:t>
            </a:r>
            <a:endParaRPr sz="4100" b="1" i="0" u="sng" strike="noStrike" cap="non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4584b4e6ef_0_18"/>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sp>
        <p:nvSpPr>
          <p:cNvPr id="123" name="Google Shape;123;g24584b4e6ef_0_18"/>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endParaRPr/>
          </a:p>
        </p:txBody>
      </p:sp>
      <p:pic>
        <p:nvPicPr>
          <p:cNvPr id="124" name="Google Shape;124;g24584b4e6ef_0_18"/>
          <p:cNvPicPr preferRelativeResize="0"/>
          <p:nvPr/>
        </p:nvPicPr>
        <p:blipFill rotWithShape="1">
          <a:blip r:embed="rId3">
            <a:alphaModFix/>
          </a:blip>
          <a:srcRect/>
          <a:stretch/>
        </p:blipFill>
        <p:spPr>
          <a:xfrm>
            <a:off x="0" y="-239725"/>
            <a:ext cx="12090401" cy="7078675"/>
          </a:xfrm>
          <a:prstGeom prst="rect">
            <a:avLst/>
          </a:prstGeom>
          <a:noFill/>
          <a:ln>
            <a:noFill/>
          </a:ln>
        </p:spPr>
      </p:pic>
      <p:sp>
        <p:nvSpPr>
          <p:cNvPr id="125" name="Google Shape;125;g24584b4e6ef_0_18"/>
          <p:cNvSpPr txBox="1"/>
          <p:nvPr/>
        </p:nvSpPr>
        <p:spPr>
          <a:xfrm>
            <a:off x="152400" y="75900"/>
            <a:ext cx="117855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p:txBody>
      </p:sp>
      <p:pic>
        <p:nvPicPr>
          <p:cNvPr id="126" name="Google Shape;126;g24584b4e6ef_0_18"/>
          <p:cNvPicPr preferRelativeResize="0"/>
          <p:nvPr/>
        </p:nvPicPr>
        <p:blipFill rotWithShape="1">
          <a:blip r:embed="rId4">
            <a:alphaModFix/>
          </a:blip>
          <a:srcRect/>
          <a:stretch/>
        </p:blipFill>
        <p:spPr>
          <a:xfrm>
            <a:off x="0" y="-239725"/>
            <a:ext cx="2871197" cy="3513750"/>
          </a:xfrm>
          <a:prstGeom prst="rect">
            <a:avLst/>
          </a:prstGeom>
          <a:noFill/>
          <a:ln>
            <a:noFill/>
          </a:ln>
        </p:spPr>
      </p:pic>
      <p:pic>
        <p:nvPicPr>
          <p:cNvPr id="127" name="Google Shape;127;g24584b4e6ef_0_18"/>
          <p:cNvPicPr preferRelativeResize="0"/>
          <p:nvPr/>
        </p:nvPicPr>
        <p:blipFill rotWithShape="1">
          <a:blip r:embed="rId5">
            <a:alphaModFix/>
          </a:blip>
          <a:srcRect/>
          <a:stretch/>
        </p:blipFill>
        <p:spPr>
          <a:xfrm>
            <a:off x="8480909" y="-191276"/>
            <a:ext cx="5219169" cy="3478600"/>
          </a:xfrm>
          <a:prstGeom prst="rect">
            <a:avLst/>
          </a:prstGeom>
          <a:noFill/>
          <a:ln>
            <a:noFill/>
          </a:ln>
        </p:spPr>
      </p:pic>
      <p:pic>
        <p:nvPicPr>
          <p:cNvPr id="128" name="Google Shape;128;g24584b4e6ef_0_18"/>
          <p:cNvPicPr preferRelativeResize="0"/>
          <p:nvPr/>
        </p:nvPicPr>
        <p:blipFill rotWithShape="1">
          <a:blip r:embed="rId6">
            <a:alphaModFix/>
          </a:blip>
          <a:srcRect l="10252" r="38281"/>
          <a:stretch/>
        </p:blipFill>
        <p:spPr>
          <a:xfrm>
            <a:off x="2783132" y="-239725"/>
            <a:ext cx="2686141" cy="3478600"/>
          </a:xfrm>
          <a:prstGeom prst="rect">
            <a:avLst/>
          </a:prstGeom>
          <a:noFill/>
          <a:ln>
            <a:noFill/>
          </a:ln>
        </p:spPr>
      </p:pic>
      <p:pic>
        <p:nvPicPr>
          <p:cNvPr id="129" name="Google Shape;129;g24584b4e6ef_0_18"/>
          <p:cNvPicPr preferRelativeResize="0"/>
          <p:nvPr/>
        </p:nvPicPr>
        <p:blipFill rotWithShape="1">
          <a:blip r:embed="rId7">
            <a:alphaModFix/>
          </a:blip>
          <a:srcRect/>
          <a:stretch/>
        </p:blipFill>
        <p:spPr>
          <a:xfrm>
            <a:off x="6702300" y="3266811"/>
            <a:ext cx="5388099" cy="3591189"/>
          </a:xfrm>
          <a:prstGeom prst="rect">
            <a:avLst/>
          </a:prstGeom>
          <a:noFill/>
          <a:ln>
            <a:noFill/>
          </a:ln>
        </p:spPr>
      </p:pic>
      <p:pic>
        <p:nvPicPr>
          <p:cNvPr id="130" name="Google Shape;130;g24584b4e6ef_0_18"/>
          <p:cNvPicPr preferRelativeResize="0"/>
          <p:nvPr/>
        </p:nvPicPr>
        <p:blipFill rotWithShape="1">
          <a:blip r:embed="rId8">
            <a:alphaModFix/>
          </a:blip>
          <a:srcRect/>
          <a:stretch/>
        </p:blipFill>
        <p:spPr>
          <a:xfrm>
            <a:off x="0" y="3323100"/>
            <a:ext cx="5388099" cy="3591199"/>
          </a:xfrm>
          <a:prstGeom prst="rect">
            <a:avLst/>
          </a:prstGeom>
          <a:noFill/>
          <a:ln>
            <a:noFill/>
          </a:ln>
        </p:spPr>
      </p:pic>
      <p:pic>
        <p:nvPicPr>
          <p:cNvPr id="131" name="Google Shape;131;g24584b4e6ef_0_18"/>
          <p:cNvPicPr preferRelativeResize="0"/>
          <p:nvPr/>
        </p:nvPicPr>
        <p:blipFill rotWithShape="1">
          <a:blip r:embed="rId9">
            <a:alphaModFix/>
          </a:blip>
          <a:srcRect r="39109"/>
          <a:stretch/>
        </p:blipFill>
        <p:spPr>
          <a:xfrm>
            <a:off x="4244518" y="3266800"/>
            <a:ext cx="3280783" cy="3591199"/>
          </a:xfrm>
          <a:prstGeom prst="rect">
            <a:avLst/>
          </a:prstGeom>
          <a:noFill/>
          <a:ln>
            <a:noFill/>
          </a:ln>
        </p:spPr>
      </p:pic>
      <p:pic>
        <p:nvPicPr>
          <p:cNvPr id="132" name="Google Shape;132;g24584b4e6ef_0_18"/>
          <p:cNvPicPr preferRelativeResize="0"/>
          <p:nvPr/>
        </p:nvPicPr>
        <p:blipFill rotWithShape="1">
          <a:blip r:embed="rId10">
            <a:alphaModFix/>
          </a:blip>
          <a:srcRect r="39990"/>
          <a:stretch/>
        </p:blipFill>
        <p:spPr>
          <a:xfrm>
            <a:off x="5415175" y="-173700"/>
            <a:ext cx="3100329" cy="34434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g2471ca59aa3_1_23"/>
          <p:cNvPicPr preferRelativeResize="0"/>
          <p:nvPr/>
        </p:nvPicPr>
        <p:blipFill rotWithShape="1">
          <a:blip r:embed="rId3">
            <a:alphaModFix/>
          </a:blip>
          <a:srcRect/>
          <a:stretch/>
        </p:blipFill>
        <p:spPr>
          <a:xfrm>
            <a:off x="0" y="-239725"/>
            <a:ext cx="12090401" cy="7078675"/>
          </a:xfrm>
          <a:prstGeom prst="rect">
            <a:avLst/>
          </a:prstGeom>
          <a:noFill/>
          <a:ln>
            <a:noFill/>
          </a:ln>
        </p:spPr>
      </p:pic>
      <p:sp>
        <p:nvSpPr>
          <p:cNvPr id="138" name="Google Shape;138;g2471ca59aa3_1_23"/>
          <p:cNvSpPr/>
          <p:nvPr/>
        </p:nvSpPr>
        <p:spPr>
          <a:xfrm>
            <a:off x="3422402" y="80335"/>
            <a:ext cx="5347200" cy="5353200"/>
          </a:xfrm>
          <a:prstGeom prst="ellipse">
            <a:avLst/>
          </a:prstGeom>
          <a:solidFill>
            <a:srgbClr val="EA9999">
              <a:alpha val="32941"/>
            </a:srgbClr>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g2471ca59aa3_1_23"/>
          <p:cNvSpPr/>
          <p:nvPr/>
        </p:nvSpPr>
        <p:spPr>
          <a:xfrm>
            <a:off x="1965602" y="1443269"/>
            <a:ext cx="5347200" cy="5353200"/>
          </a:xfrm>
          <a:prstGeom prst="ellipse">
            <a:avLst/>
          </a:prstGeom>
          <a:solidFill>
            <a:srgbClr val="B6D7A8">
              <a:alpha val="36078"/>
            </a:srgbClr>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g2471ca59aa3_1_23"/>
          <p:cNvSpPr/>
          <p:nvPr/>
        </p:nvSpPr>
        <p:spPr>
          <a:xfrm>
            <a:off x="4861702" y="1443269"/>
            <a:ext cx="5347200" cy="5353200"/>
          </a:xfrm>
          <a:prstGeom prst="ellipse">
            <a:avLst/>
          </a:prstGeom>
          <a:solidFill>
            <a:srgbClr val="FFE599">
              <a:alpha val="33725"/>
            </a:srgbClr>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g2471ca59aa3_1_23"/>
          <p:cNvSpPr txBox="1">
            <a:spLocks noGrp="1"/>
          </p:cNvSpPr>
          <p:nvPr>
            <p:ph type="subTitle" idx="1"/>
          </p:nvPr>
        </p:nvSpPr>
        <p:spPr>
          <a:xfrm>
            <a:off x="4424400" y="80325"/>
            <a:ext cx="3343200" cy="65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640"/>
              </a:spcBef>
              <a:spcAft>
                <a:spcPts val="0"/>
              </a:spcAft>
              <a:buSzPts val="1000"/>
              <a:buNone/>
            </a:pPr>
            <a:r>
              <a:rPr lang="en-US" sz="4600" b="1">
                <a:solidFill>
                  <a:schemeClr val="lt1"/>
                </a:solidFill>
              </a:rPr>
              <a:t>Climate Change</a:t>
            </a:r>
            <a:endParaRPr sz="4600" b="1">
              <a:solidFill>
                <a:schemeClr val="lt1"/>
              </a:solidFill>
            </a:endParaRPr>
          </a:p>
        </p:txBody>
      </p:sp>
      <p:sp>
        <p:nvSpPr>
          <p:cNvPr id="142" name="Google Shape;142;g2471ca59aa3_1_23"/>
          <p:cNvSpPr txBox="1">
            <a:spLocks noGrp="1"/>
          </p:cNvSpPr>
          <p:nvPr>
            <p:ph type="subTitle" idx="1"/>
          </p:nvPr>
        </p:nvSpPr>
        <p:spPr>
          <a:xfrm>
            <a:off x="7661267" y="4205383"/>
            <a:ext cx="3155700" cy="9075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640"/>
              </a:spcBef>
              <a:spcAft>
                <a:spcPts val="0"/>
              </a:spcAft>
              <a:buSzPts val="3200"/>
              <a:buNone/>
            </a:pPr>
            <a:r>
              <a:rPr lang="en-US" sz="4600" b="1">
                <a:solidFill>
                  <a:schemeClr val="lt1"/>
                </a:solidFill>
              </a:rPr>
              <a:t>NCD’s</a:t>
            </a:r>
            <a:endParaRPr sz="4600" b="1">
              <a:solidFill>
                <a:schemeClr val="lt1"/>
              </a:solidFill>
            </a:endParaRPr>
          </a:p>
        </p:txBody>
      </p:sp>
      <p:sp>
        <p:nvSpPr>
          <p:cNvPr id="143" name="Google Shape;143;g2471ca59aa3_1_23"/>
          <p:cNvSpPr txBox="1">
            <a:spLocks noGrp="1"/>
          </p:cNvSpPr>
          <p:nvPr>
            <p:ph type="subTitle" idx="1"/>
          </p:nvPr>
        </p:nvSpPr>
        <p:spPr>
          <a:xfrm>
            <a:off x="1863725" y="4115517"/>
            <a:ext cx="2864400" cy="108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640"/>
              </a:spcBef>
              <a:spcAft>
                <a:spcPts val="0"/>
              </a:spcAft>
              <a:buSzPts val="1000"/>
              <a:buNone/>
            </a:pPr>
            <a:r>
              <a:rPr lang="en-US" sz="4400" b="1">
                <a:solidFill>
                  <a:schemeClr val="lt1"/>
                </a:solidFill>
              </a:rPr>
              <a:t>Food Security</a:t>
            </a:r>
            <a:endParaRPr sz="4400" b="1">
              <a:solidFill>
                <a:schemeClr val="lt1"/>
              </a:solidFill>
            </a:endParaRPr>
          </a:p>
        </p:txBody>
      </p:sp>
      <p:sp>
        <p:nvSpPr>
          <p:cNvPr id="144" name="Google Shape;144;g2471ca59aa3_1_23"/>
          <p:cNvSpPr txBox="1">
            <a:spLocks noGrp="1"/>
          </p:cNvSpPr>
          <p:nvPr>
            <p:ph type="subTitle" idx="1"/>
          </p:nvPr>
        </p:nvSpPr>
        <p:spPr>
          <a:xfrm>
            <a:off x="4847400" y="2934400"/>
            <a:ext cx="2497200" cy="6549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640"/>
              </a:spcBef>
              <a:spcAft>
                <a:spcPts val="0"/>
              </a:spcAft>
              <a:buSzPts val="1200"/>
              <a:buNone/>
            </a:pPr>
            <a:r>
              <a:rPr lang="en-US" sz="4200" b="1">
                <a:solidFill>
                  <a:schemeClr val="lt1"/>
                </a:solidFill>
              </a:rPr>
              <a:t>Rural </a:t>
            </a:r>
            <a:endParaRPr sz="4200" b="1">
              <a:solidFill>
                <a:schemeClr val="lt1"/>
              </a:solidFill>
            </a:endParaRPr>
          </a:p>
          <a:p>
            <a:pPr marL="0" lvl="0" indent="0" algn="ctr" rtl="0">
              <a:lnSpc>
                <a:spcPct val="80000"/>
              </a:lnSpc>
              <a:spcBef>
                <a:spcPts val="640"/>
              </a:spcBef>
              <a:spcAft>
                <a:spcPts val="0"/>
              </a:spcAft>
              <a:buSzPts val="1200"/>
              <a:buNone/>
            </a:pPr>
            <a:r>
              <a:rPr lang="en-US" sz="4200" b="1">
                <a:solidFill>
                  <a:schemeClr val="lt1"/>
                </a:solidFill>
              </a:rPr>
              <a:t>People (Farmers)</a:t>
            </a:r>
            <a:endParaRPr sz="4200" b="1">
              <a:solidFill>
                <a:schemeClr val="lt1"/>
              </a:solidFill>
            </a:endParaRPr>
          </a:p>
        </p:txBody>
      </p:sp>
      <p:sp>
        <p:nvSpPr>
          <p:cNvPr id="145" name="Google Shape;145;g2471ca59aa3_1_23"/>
          <p:cNvSpPr txBox="1">
            <a:spLocks noGrp="1"/>
          </p:cNvSpPr>
          <p:nvPr>
            <p:ph type="subTitle" idx="1"/>
          </p:nvPr>
        </p:nvSpPr>
        <p:spPr>
          <a:xfrm>
            <a:off x="133867" y="157033"/>
            <a:ext cx="2864400" cy="1418100"/>
          </a:xfrm>
          <a:prstGeom prst="rect">
            <a:avLst/>
          </a:prstGeom>
          <a:solidFill>
            <a:srgbClr val="B6D7A8">
              <a:alpha val="36078"/>
            </a:srgbClr>
          </a:solidFill>
          <a:ln>
            <a:noFill/>
          </a:ln>
        </p:spPr>
        <p:txBody>
          <a:bodyPr spcFirstLastPara="1" wrap="square" lIns="91425" tIns="45700" rIns="91425" bIns="45700" anchor="t" anchorCtr="0">
            <a:normAutofit lnSpcReduction="10000"/>
          </a:bodyPr>
          <a:lstStyle/>
          <a:p>
            <a:pPr marL="0" lvl="0" indent="0" algn="ctr" rtl="0">
              <a:lnSpc>
                <a:spcPct val="100000"/>
              </a:lnSpc>
              <a:spcBef>
                <a:spcPts val="640"/>
              </a:spcBef>
              <a:spcAft>
                <a:spcPts val="0"/>
              </a:spcAft>
              <a:buSzPts val="3200"/>
              <a:buNone/>
            </a:pPr>
            <a:r>
              <a:rPr lang="en-US" b="1">
                <a:solidFill>
                  <a:schemeClr val="lt1"/>
                </a:solidFill>
              </a:rPr>
              <a:t>Threat Nexus for Pacific Island People</a:t>
            </a:r>
            <a:endParaRPr b="1">
              <a:solidFill>
                <a:schemeClr val="lt1"/>
              </a:solidFill>
            </a:endParaRPr>
          </a:p>
        </p:txBody>
      </p:sp>
      <p:pic>
        <p:nvPicPr>
          <p:cNvPr id="146" name="Google Shape;146;g2471ca59aa3_1_23"/>
          <p:cNvPicPr preferRelativeResize="0"/>
          <p:nvPr/>
        </p:nvPicPr>
        <p:blipFill rotWithShape="1">
          <a:blip r:embed="rId4">
            <a:alphaModFix/>
          </a:blip>
          <a:srcRect/>
          <a:stretch/>
        </p:blipFill>
        <p:spPr>
          <a:xfrm>
            <a:off x="10095708" y="5692800"/>
            <a:ext cx="1795692" cy="9075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24584b4e6ef_0_296"/>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sp>
        <p:nvSpPr>
          <p:cNvPr id="152" name="Google Shape;152;g24584b4e6ef_0_296"/>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endParaRPr/>
          </a:p>
        </p:txBody>
      </p:sp>
      <p:pic>
        <p:nvPicPr>
          <p:cNvPr id="153" name="Google Shape;153;g24584b4e6ef_0_296"/>
          <p:cNvPicPr preferRelativeResize="0"/>
          <p:nvPr/>
        </p:nvPicPr>
        <p:blipFill rotWithShape="1">
          <a:blip r:embed="rId3">
            <a:alphaModFix/>
          </a:blip>
          <a:srcRect/>
          <a:stretch/>
        </p:blipFill>
        <p:spPr>
          <a:xfrm>
            <a:off x="-75375" y="-110337"/>
            <a:ext cx="12090401" cy="7078675"/>
          </a:xfrm>
          <a:prstGeom prst="rect">
            <a:avLst/>
          </a:prstGeom>
          <a:noFill/>
          <a:ln>
            <a:noFill/>
          </a:ln>
        </p:spPr>
      </p:pic>
      <p:sp>
        <p:nvSpPr>
          <p:cNvPr id="154" name="Google Shape;154;g24584b4e6ef_0_296"/>
          <p:cNvSpPr txBox="1"/>
          <p:nvPr/>
        </p:nvSpPr>
        <p:spPr>
          <a:xfrm>
            <a:off x="552325" y="424275"/>
            <a:ext cx="11385600" cy="9906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5100"/>
              <a:buFont typeface="Arial"/>
              <a:buNone/>
            </a:pPr>
            <a:r>
              <a:rPr lang="en-US" sz="5100" b="1" i="0" u="sng" strike="noStrike" cap="none">
                <a:solidFill>
                  <a:schemeClr val="lt1"/>
                </a:solidFill>
                <a:latin typeface="Roboto"/>
                <a:ea typeface="Roboto"/>
                <a:cs typeface="Roboto"/>
                <a:sym typeface="Roboto"/>
              </a:rPr>
              <a:t>A Pacific Solution by Pacific People</a:t>
            </a:r>
            <a:endParaRPr sz="5100" b="0" i="0" u="sng" strike="noStrike" cap="none">
              <a:solidFill>
                <a:schemeClr val="lt1"/>
              </a:solidFill>
              <a:latin typeface="Roboto"/>
              <a:ea typeface="Roboto"/>
              <a:cs typeface="Roboto"/>
              <a:sym typeface="Roboto"/>
            </a:endParaRPr>
          </a:p>
        </p:txBody>
      </p:sp>
      <p:sp>
        <p:nvSpPr>
          <p:cNvPr id="155" name="Google Shape;155;g24584b4e6ef_0_296"/>
          <p:cNvSpPr txBox="1"/>
          <p:nvPr/>
        </p:nvSpPr>
        <p:spPr>
          <a:xfrm>
            <a:off x="619975" y="1600200"/>
            <a:ext cx="10767300" cy="4876800"/>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100000"/>
              </a:lnSpc>
              <a:spcBef>
                <a:spcPts val="560"/>
              </a:spcBef>
              <a:spcAft>
                <a:spcPts val="0"/>
              </a:spcAft>
              <a:buClr>
                <a:srgbClr val="000000"/>
              </a:buClr>
              <a:buSzPct val="100000"/>
              <a:buFont typeface="Arial"/>
              <a:buNone/>
            </a:pPr>
            <a:endParaRPr sz="2900" b="0" i="0" u="none" strike="noStrike" cap="none">
              <a:solidFill>
                <a:schemeClr val="lt1"/>
              </a:solidFill>
              <a:latin typeface="Roboto"/>
              <a:ea typeface="Roboto"/>
              <a:cs typeface="Roboto"/>
              <a:sym typeface="Roboto"/>
            </a:endParaRPr>
          </a:p>
          <a:p>
            <a:pPr marL="457200" marR="0" lvl="0" indent="-457217" algn="l" rtl="0">
              <a:lnSpc>
                <a:spcPct val="100000"/>
              </a:lnSpc>
              <a:spcBef>
                <a:spcPts val="560"/>
              </a:spcBef>
              <a:spcAft>
                <a:spcPts val="0"/>
              </a:spcAft>
              <a:buClr>
                <a:schemeClr val="lt1"/>
              </a:buClr>
              <a:buSzPct val="100000"/>
              <a:buFont typeface="Roboto"/>
              <a:buAutoNum type="arabicPeriod"/>
            </a:pPr>
            <a:r>
              <a:rPr lang="en-US" sz="4983" b="0" i="0" u="none" strike="noStrike" cap="none">
                <a:solidFill>
                  <a:schemeClr val="lt1"/>
                </a:solidFill>
                <a:latin typeface="Roboto"/>
                <a:ea typeface="Roboto"/>
                <a:cs typeface="Roboto"/>
                <a:sym typeface="Roboto"/>
              </a:rPr>
              <a:t>Traditional Crops (staple crops, fruits, vegetables)</a:t>
            </a:r>
            <a:endParaRPr sz="4983" b="0" i="0" u="none" strike="noStrike" cap="none">
              <a:solidFill>
                <a:schemeClr val="lt1"/>
              </a:solidFill>
              <a:latin typeface="Roboto"/>
              <a:ea typeface="Roboto"/>
              <a:cs typeface="Roboto"/>
              <a:sym typeface="Roboto"/>
            </a:endParaRPr>
          </a:p>
          <a:p>
            <a:pPr marL="457200" marR="0" lvl="0" indent="-457217" algn="l" rtl="0">
              <a:lnSpc>
                <a:spcPct val="100000"/>
              </a:lnSpc>
              <a:spcBef>
                <a:spcPts val="0"/>
              </a:spcBef>
              <a:spcAft>
                <a:spcPts val="0"/>
              </a:spcAft>
              <a:buClr>
                <a:schemeClr val="lt1"/>
              </a:buClr>
              <a:buSzPct val="100000"/>
              <a:buFont typeface="Roboto"/>
              <a:buAutoNum type="arabicPeriod"/>
            </a:pPr>
            <a:r>
              <a:rPr lang="en-US" sz="4983" b="0" i="0" u="none" strike="noStrike" cap="none">
                <a:solidFill>
                  <a:schemeClr val="lt1"/>
                </a:solidFill>
                <a:latin typeface="Roboto"/>
                <a:ea typeface="Roboto"/>
                <a:cs typeface="Roboto"/>
                <a:sym typeface="Roboto"/>
              </a:rPr>
              <a:t>Improved Traditional Agriculture </a:t>
            </a:r>
            <a:endParaRPr sz="4983" b="0" i="0" u="none" strike="noStrike" cap="none">
              <a:solidFill>
                <a:schemeClr val="lt1"/>
              </a:solidFill>
              <a:latin typeface="Roboto"/>
              <a:ea typeface="Roboto"/>
              <a:cs typeface="Roboto"/>
              <a:sym typeface="Roboto"/>
            </a:endParaRPr>
          </a:p>
          <a:p>
            <a:pPr marL="457200" marR="0" lvl="0" indent="-457217" algn="l" rtl="0">
              <a:lnSpc>
                <a:spcPct val="100000"/>
              </a:lnSpc>
              <a:spcBef>
                <a:spcPts val="0"/>
              </a:spcBef>
              <a:spcAft>
                <a:spcPts val="0"/>
              </a:spcAft>
              <a:buClr>
                <a:schemeClr val="lt1"/>
              </a:buClr>
              <a:buSzPct val="100000"/>
              <a:buFont typeface="Roboto"/>
              <a:buAutoNum type="arabicPeriod"/>
            </a:pPr>
            <a:r>
              <a:rPr lang="en-US" sz="4983" b="0" i="0" u="none" strike="noStrike" cap="none">
                <a:solidFill>
                  <a:schemeClr val="lt1"/>
                </a:solidFill>
                <a:latin typeface="Roboto"/>
                <a:ea typeface="Roboto"/>
                <a:cs typeface="Roboto"/>
                <a:sym typeface="Roboto"/>
              </a:rPr>
              <a:t>Local Food Systems and Value Chain Development</a:t>
            </a:r>
            <a:endParaRPr sz="4983" b="0" i="0" u="none" strike="noStrike" cap="none">
              <a:solidFill>
                <a:schemeClr val="lt1"/>
              </a:solidFill>
              <a:latin typeface="Roboto"/>
              <a:ea typeface="Roboto"/>
              <a:cs typeface="Roboto"/>
              <a:sym typeface="Roboto"/>
            </a:endParaRPr>
          </a:p>
          <a:p>
            <a:pPr marL="457200" marR="0" lvl="0" indent="-457217" algn="l" rtl="0">
              <a:lnSpc>
                <a:spcPct val="100000"/>
              </a:lnSpc>
              <a:spcBef>
                <a:spcPts val="0"/>
              </a:spcBef>
              <a:spcAft>
                <a:spcPts val="0"/>
              </a:spcAft>
              <a:buClr>
                <a:schemeClr val="lt1"/>
              </a:buClr>
              <a:buSzPct val="100000"/>
              <a:buFont typeface="Roboto"/>
              <a:buAutoNum type="arabicPeriod"/>
            </a:pPr>
            <a:r>
              <a:rPr lang="en-US" sz="4983" b="0" i="0" u="none" strike="noStrike" cap="none">
                <a:solidFill>
                  <a:schemeClr val="lt1"/>
                </a:solidFill>
                <a:latin typeface="Roboto"/>
                <a:ea typeface="Roboto"/>
                <a:cs typeface="Roboto"/>
                <a:sym typeface="Roboto"/>
              </a:rPr>
              <a:t>Strengthening of local organisations to deliver local solutions</a:t>
            </a:r>
            <a:endParaRPr sz="1733" b="0" i="0" u="none" strike="noStrike" cap="none">
              <a:solidFill>
                <a:schemeClr val="lt1"/>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24584b4e6ef_0_215"/>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sp>
        <p:nvSpPr>
          <p:cNvPr id="161" name="Google Shape;161;g24584b4e6ef_0_215"/>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endParaRPr/>
          </a:p>
        </p:txBody>
      </p:sp>
      <p:pic>
        <p:nvPicPr>
          <p:cNvPr id="162" name="Google Shape;162;g24584b4e6ef_0_215"/>
          <p:cNvPicPr preferRelativeResize="0"/>
          <p:nvPr/>
        </p:nvPicPr>
        <p:blipFill rotWithShape="1">
          <a:blip r:embed="rId3">
            <a:alphaModFix/>
          </a:blip>
          <a:srcRect/>
          <a:stretch/>
        </p:blipFill>
        <p:spPr>
          <a:xfrm>
            <a:off x="0" y="-239725"/>
            <a:ext cx="12090401" cy="7078675"/>
          </a:xfrm>
          <a:prstGeom prst="rect">
            <a:avLst/>
          </a:prstGeom>
          <a:noFill/>
          <a:ln>
            <a:noFill/>
          </a:ln>
        </p:spPr>
      </p:pic>
      <p:sp>
        <p:nvSpPr>
          <p:cNvPr id="163" name="Google Shape;163;g24584b4e6ef_0_215"/>
          <p:cNvSpPr txBox="1"/>
          <p:nvPr/>
        </p:nvSpPr>
        <p:spPr>
          <a:xfrm>
            <a:off x="152400" y="75900"/>
            <a:ext cx="117855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p:txBody>
      </p:sp>
      <p:sp>
        <p:nvSpPr>
          <p:cNvPr id="164" name="Google Shape;164;g24584b4e6ef_0_215"/>
          <p:cNvSpPr txBox="1"/>
          <p:nvPr/>
        </p:nvSpPr>
        <p:spPr>
          <a:xfrm>
            <a:off x="1051560" y="1432223"/>
            <a:ext cx="9966900" cy="3035700"/>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rgbClr val="000000"/>
              </a:buClr>
              <a:buSzPts val="9600"/>
              <a:buFont typeface="Arial"/>
              <a:buNone/>
            </a:pPr>
            <a:endParaRPr sz="9600" b="0" i="0" u="none" strike="noStrike" cap="none">
              <a:solidFill>
                <a:srgbClr val="000000"/>
              </a:solidFill>
              <a:latin typeface="Rockwell"/>
              <a:ea typeface="Rockwell"/>
              <a:cs typeface="Rockwell"/>
              <a:sym typeface="Rockwell"/>
            </a:endParaRPr>
          </a:p>
        </p:txBody>
      </p:sp>
      <p:sp>
        <p:nvSpPr>
          <p:cNvPr id="165" name="Google Shape;165;g24584b4e6ef_0_215"/>
          <p:cNvSpPr txBox="1"/>
          <p:nvPr/>
        </p:nvSpPr>
        <p:spPr>
          <a:xfrm>
            <a:off x="152407" y="129331"/>
            <a:ext cx="11525700" cy="230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63300"/>
              </a:buClr>
              <a:buSzPts val="7200"/>
              <a:buFont typeface="Rockwell"/>
              <a:buNone/>
            </a:pPr>
            <a:r>
              <a:rPr lang="en-US" sz="7200" b="1" i="0" u="none" strike="noStrike" cap="none">
                <a:solidFill>
                  <a:schemeClr val="lt1"/>
                </a:solidFill>
                <a:latin typeface="Rockwell"/>
                <a:ea typeface="Rockwell"/>
                <a:cs typeface="Rockwell"/>
                <a:sym typeface="Rockwell"/>
              </a:rPr>
              <a:t>The Rise of Pacific </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663300"/>
              </a:buClr>
              <a:buSzPts val="7200"/>
              <a:buFont typeface="Rockwell"/>
              <a:buNone/>
            </a:pPr>
            <a:r>
              <a:rPr lang="en-US" sz="7200" b="1" i="0" u="none" strike="noStrike" cap="none">
                <a:solidFill>
                  <a:schemeClr val="lt1"/>
                </a:solidFill>
                <a:latin typeface="Rockwell"/>
                <a:ea typeface="Rockwell"/>
                <a:cs typeface="Rockwell"/>
                <a:sym typeface="Rockwell"/>
              </a:rPr>
              <a:t>Farmer Organisations</a:t>
            </a:r>
            <a:endParaRPr sz="7200" b="1" i="0" u="none" strike="noStrike" cap="none">
              <a:solidFill>
                <a:schemeClr val="lt1"/>
              </a:solidFill>
              <a:latin typeface="Rockwell"/>
              <a:ea typeface="Rockwell"/>
              <a:cs typeface="Rockwell"/>
              <a:sym typeface="Rockwell"/>
            </a:endParaRPr>
          </a:p>
        </p:txBody>
      </p:sp>
      <p:pic>
        <p:nvPicPr>
          <p:cNvPr id="166" name="Google Shape;166;g24584b4e6ef_0_215"/>
          <p:cNvPicPr preferRelativeResize="0"/>
          <p:nvPr/>
        </p:nvPicPr>
        <p:blipFill rotWithShape="1">
          <a:blip r:embed="rId4">
            <a:alphaModFix/>
          </a:blip>
          <a:srcRect/>
          <a:stretch/>
        </p:blipFill>
        <p:spPr>
          <a:xfrm>
            <a:off x="409477" y="2539773"/>
            <a:ext cx="11373047" cy="40950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4584b4e6ef_0_325"/>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sp>
        <p:nvSpPr>
          <p:cNvPr id="172" name="Google Shape;172;g24584b4e6ef_0_325"/>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endParaRPr/>
          </a:p>
        </p:txBody>
      </p:sp>
      <p:pic>
        <p:nvPicPr>
          <p:cNvPr id="173" name="Google Shape;173;g24584b4e6ef_0_325"/>
          <p:cNvPicPr preferRelativeResize="0"/>
          <p:nvPr/>
        </p:nvPicPr>
        <p:blipFill rotWithShape="1">
          <a:blip r:embed="rId3">
            <a:alphaModFix/>
          </a:blip>
          <a:srcRect/>
          <a:stretch/>
        </p:blipFill>
        <p:spPr>
          <a:xfrm>
            <a:off x="0" y="-239725"/>
            <a:ext cx="12090401" cy="7078675"/>
          </a:xfrm>
          <a:prstGeom prst="rect">
            <a:avLst/>
          </a:prstGeom>
          <a:noFill/>
          <a:ln>
            <a:noFill/>
          </a:ln>
        </p:spPr>
      </p:pic>
      <p:sp>
        <p:nvSpPr>
          <p:cNvPr id="174" name="Google Shape;174;g24584b4e6ef_0_325"/>
          <p:cNvSpPr txBox="1"/>
          <p:nvPr/>
        </p:nvSpPr>
        <p:spPr>
          <a:xfrm>
            <a:off x="152400" y="75900"/>
            <a:ext cx="117855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p:txBody>
      </p:sp>
      <p:sp>
        <p:nvSpPr>
          <p:cNvPr id="175" name="Google Shape;175;g24584b4e6ef_0_325"/>
          <p:cNvSpPr txBox="1"/>
          <p:nvPr/>
        </p:nvSpPr>
        <p:spPr>
          <a:xfrm>
            <a:off x="1051560" y="1432223"/>
            <a:ext cx="9966900" cy="3035700"/>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rgbClr val="000000"/>
              </a:buClr>
              <a:buSzPts val="9600"/>
              <a:buFont typeface="Arial"/>
              <a:buNone/>
            </a:pPr>
            <a:endParaRPr sz="9600" b="0" i="0" u="none" strike="noStrike" cap="none">
              <a:solidFill>
                <a:srgbClr val="000000"/>
              </a:solidFill>
              <a:latin typeface="Rockwell"/>
              <a:ea typeface="Rockwell"/>
              <a:cs typeface="Rockwell"/>
              <a:sym typeface="Rockwell"/>
            </a:endParaRPr>
          </a:p>
        </p:txBody>
      </p:sp>
      <p:sp>
        <p:nvSpPr>
          <p:cNvPr id="176" name="Google Shape;176;g24584b4e6ef_0_325"/>
          <p:cNvSpPr txBox="1"/>
          <p:nvPr/>
        </p:nvSpPr>
        <p:spPr>
          <a:xfrm>
            <a:off x="2916250" y="292325"/>
            <a:ext cx="9316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63300"/>
              </a:buClr>
              <a:buSzPts val="3600"/>
              <a:buFont typeface="Rockwell"/>
              <a:buNone/>
            </a:pPr>
            <a:r>
              <a:rPr lang="en-US" sz="3600" b="1" i="0" u="none" strike="noStrike" cap="none">
                <a:solidFill>
                  <a:schemeClr val="lt1"/>
                </a:solidFill>
                <a:latin typeface="Rockwell"/>
                <a:ea typeface="Rockwell"/>
                <a:cs typeface="Rockwell"/>
                <a:sym typeface="Rockwell"/>
              </a:rPr>
              <a:t>Who are Pacific Farmer Organisations?</a:t>
            </a:r>
            <a:endParaRPr sz="1400" b="0" i="0" u="none" strike="noStrike" cap="none">
              <a:solidFill>
                <a:schemeClr val="lt1"/>
              </a:solidFill>
              <a:latin typeface="Arial"/>
              <a:ea typeface="Arial"/>
              <a:cs typeface="Arial"/>
              <a:sym typeface="Arial"/>
            </a:endParaRPr>
          </a:p>
        </p:txBody>
      </p:sp>
      <p:pic>
        <p:nvPicPr>
          <p:cNvPr id="177" name="Google Shape;177;g24584b4e6ef_0_325"/>
          <p:cNvPicPr preferRelativeResize="0"/>
          <p:nvPr/>
        </p:nvPicPr>
        <p:blipFill rotWithShape="1">
          <a:blip r:embed="rId4">
            <a:alphaModFix/>
          </a:blip>
          <a:srcRect l="5205" r="39300" b="35333"/>
          <a:stretch/>
        </p:blipFill>
        <p:spPr>
          <a:xfrm>
            <a:off x="276658" y="1483291"/>
            <a:ext cx="3457256" cy="2266057"/>
          </a:xfrm>
          <a:prstGeom prst="rect">
            <a:avLst/>
          </a:prstGeom>
          <a:noFill/>
          <a:ln>
            <a:noFill/>
          </a:ln>
        </p:spPr>
      </p:pic>
      <p:pic>
        <p:nvPicPr>
          <p:cNvPr id="178" name="Google Shape;178;g24584b4e6ef_0_325"/>
          <p:cNvPicPr preferRelativeResize="0"/>
          <p:nvPr/>
        </p:nvPicPr>
        <p:blipFill rotWithShape="1">
          <a:blip r:embed="rId5">
            <a:alphaModFix/>
          </a:blip>
          <a:srcRect l="7455" t="6002" r="25496" b="44667"/>
          <a:stretch/>
        </p:blipFill>
        <p:spPr>
          <a:xfrm>
            <a:off x="6779048" y="1262260"/>
            <a:ext cx="5014374" cy="2075300"/>
          </a:xfrm>
          <a:prstGeom prst="rect">
            <a:avLst/>
          </a:prstGeom>
          <a:noFill/>
          <a:ln>
            <a:noFill/>
          </a:ln>
        </p:spPr>
      </p:pic>
      <p:pic>
        <p:nvPicPr>
          <p:cNvPr id="179" name="Google Shape;179;g24584b4e6ef_0_325"/>
          <p:cNvPicPr preferRelativeResize="0"/>
          <p:nvPr/>
        </p:nvPicPr>
        <p:blipFill rotWithShape="1">
          <a:blip r:embed="rId6">
            <a:alphaModFix/>
          </a:blip>
          <a:srcRect l="21702" t="13733" r="30901" b="12940"/>
          <a:stretch/>
        </p:blipFill>
        <p:spPr>
          <a:xfrm>
            <a:off x="2459736" y="3887901"/>
            <a:ext cx="3383280" cy="2944310"/>
          </a:xfrm>
          <a:prstGeom prst="rect">
            <a:avLst/>
          </a:prstGeom>
          <a:noFill/>
          <a:ln>
            <a:noFill/>
          </a:ln>
        </p:spPr>
      </p:pic>
      <p:pic>
        <p:nvPicPr>
          <p:cNvPr id="180" name="Google Shape;180;g24584b4e6ef_0_325"/>
          <p:cNvPicPr preferRelativeResize="0"/>
          <p:nvPr/>
        </p:nvPicPr>
        <p:blipFill rotWithShape="1">
          <a:blip r:embed="rId7">
            <a:alphaModFix/>
          </a:blip>
          <a:srcRect/>
          <a:stretch/>
        </p:blipFill>
        <p:spPr>
          <a:xfrm>
            <a:off x="7532205" y="3458418"/>
            <a:ext cx="3938357" cy="3243353"/>
          </a:xfrm>
          <a:prstGeom prst="rect">
            <a:avLst/>
          </a:prstGeom>
          <a:noFill/>
          <a:ln>
            <a:noFill/>
          </a:ln>
        </p:spPr>
      </p:pic>
      <p:pic>
        <p:nvPicPr>
          <p:cNvPr id="181" name="Google Shape;181;g24584b4e6ef_0_325"/>
          <p:cNvPicPr preferRelativeResize="0"/>
          <p:nvPr/>
        </p:nvPicPr>
        <p:blipFill rotWithShape="1">
          <a:blip r:embed="rId8">
            <a:alphaModFix/>
          </a:blip>
          <a:srcRect/>
          <a:stretch/>
        </p:blipFill>
        <p:spPr>
          <a:xfrm>
            <a:off x="-66662" y="-1"/>
            <a:ext cx="2908739" cy="1470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24584b4e6ef_0_289"/>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sp>
        <p:nvSpPr>
          <p:cNvPr id="187" name="Google Shape;187;g24584b4e6ef_0_28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endParaRPr/>
          </a:p>
        </p:txBody>
      </p:sp>
      <p:pic>
        <p:nvPicPr>
          <p:cNvPr id="188" name="Google Shape;188;g24584b4e6ef_0_289"/>
          <p:cNvPicPr preferRelativeResize="0"/>
          <p:nvPr/>
        </p:nvPicPr>
        <p:blipFill rotWithShape="1">
          <a:blip r:embed="rId3">
            <a:alphaModFix/>
          </a:blip>
          <a:srcRect/>
          <a:stretch/>
        </p:blipFill>
        <p:spPr>
          <a:xfrm>
            <a:off x="0" y="-239725"/>
            <a:ext cx="12090401" cy="7078675"/>
          </a:xfrm>
          <a:prstGeom prst="rect">
            <a:avLst/>
          </a:prstGeom>
          <a:noFill/>
          <a:ln>
            <a:noFill/>
          </a:ln>
        </p:spPr>
      </p:pic>
      <p:sp>
        <p:nvSpPr>
          <p:cNvPr id="189" name="Google Shape;189;g24584b4e6ef_0_289"/>
          <p:cNvSpPr txBox="1"/>
          <p:nvPr/>
        </p:nvSpPr>
        <p:spPr>
          <a:xfrm>
            <a:off x="152400" y="75900"/>
            <a:ext cx="117855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p:txBody>
      </p:sp>
      <p:sp>
        <p:nvSpPr>
          <p:cNvPr id="190" name="Google Shape;190;g24584b4e6ef_0_289"/>
          <p:cNvSpPr txBox="1"/>
          <p:nvPr/>
        </p:nvSpPr>
        <p:spPr>
          <a:xfrm>
            <a:off x="508050" y="202025"/>
            <a:ext cx="11643600" cy="1609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5400"/>
              <a:buFont typeface="Arial"/>
              <a:buNone/>
            </a:pPr>
            <a:r>
              <a:rPr lang="en-US" sz="5400" b="1" i="0" u="none" strike="noStrike" cap="none">
                <a:solidFill>
                  <a:schemeClr val="lt1"/>
                </a:solidFill>
                <a:latin typeface="Rockwell"/>
                <a:ea typeface="Rockwell"/>
                <a:cs typeface="Rockwell"/>
                <a:sym typeface="Rockwell"/>
              </a:rPr>
              <a:t>Farmer Organisations are essential for…</a:t>
            </a:r>
            <a:endParaRPr sz="5400" b="1" i="0" u="none" strike="noStrike" cap="none">
              <a:solidFill>
                <a:schemeClr val="lt1"/>
              </a:solidFill>
              <a:latin typeface="Rockwell"/>
              <a:ea typeface="Rockwell"/>
              <a:cs typeface="Rockwell"/>
              <a:sym typeface="Rockwell"/>
            </a:endParaRPr>
          </a:p>
        </p:txBody>
      </p:sp>
      <p:sp>
        <p:nvSpPr>
          <p:cNvPr id="191" name="Google Shape;191;g24584b4e6ef_0_289"/>
          <p:cNvSpPr txBox="1"/>
          <p:nvPr/>
        </p:nvSpPr>
        <p:spPr>
          <a:xfrm>
            <a:off x="423275" y="2121400"/>
            <a:ext cx="11483400" cy="4583400"/>
          </a:xfrm>
          <a:prstGeom prst="rect">
            <a:avLst/>
          </a:prstGeom>
          <a:noFill/>
          <a:ln>
            <a:noFill/>
          </a:ln>
        </p:spPr>
        <p:txBody>
          <a:bodyPr spcFirstLastPara="1" wrap="square" lIns="91425" tIns="45700" rIns="91425" bIns="45700" anchor="t" anchorCtr="0">
            <a:normAutofit lnSpcReduction="10000"/>
          </a:bodyPr>
          <a:lstStyle/>
          <a:p>
            <a:pPr marL="457200" marR="0" lvl="0" indent="-457200" algn="l" rtl="0">
              <a:lnSpc>
                <a:spcPct val="90000"/>
              </a:lnSpc>
              <a:spcBef>
                <a:spcPts val="1200"/>
              </a:spcBef>
              <a:spcAft>
                <a:spcPts val="0"/>
              </a:spcAft>
              <a:buClr>
                <a:schemeClr val="lt1"/>
              </a:buClr>
              <a:buSzPts val="4230"/>
              <a:buFont typeface="Roboto"/>
              <a:buChar char="▪"/>
            </a:pPr>
            <a:r>
              <a:rPr lang="en-US" sz="4700" b="0" i="0" u="none" strike="noStrike" cap="none">
                <a:solidFill>
                  <a:schemeClr val="lt1"/>
                </a:solidFill>
                <a:latin typeface="Roboto"/>
                <a:ea typeface="Roboto"/>
                <a:cs typeface="Roboto"/>
                <a:sym typeface="Roboto"/>
              </a:rPr>
              <a:t>Tapping into traditional knowledge and innovation</a:t>
            </a:r>
            <a:endParaRPr sz="4700" b="0" i="0" u="none" strike="noStrike" cap="none">
              <a:solidFill>
                <a:schemeClr val="lt1"/>
              </a:solidFill>
              <a:latin typeface="Roboto"/>
              <a:ea typeface="Roboto"/>
              <a:cs typeface="Roboto"/>
              <a:sym typeface="Roboto"/>
            </a:endParaRPr>
          </a:p>
          <a:p>
            <a:pPr marL="457200" marR="0" lvl="0" indent="-457200" algn="l" rtl="0">
              <a:lnSpc>
                <a:spcPct val="90000"/>
              </a:lnSpc>
              <a:spcBef>
                <a:spcPts val="0"/>
              </a:spcBef>
              <a:spcAft>
                <a:spcPts val="0"/>
              </a:spcAft>
              <a:buClr>
                <a:schemeClr val="lt1"/>
              </a:buClr>
              <a:buSzPts val="4230"/>
              <a:buFont typeface="Roboto"/>
              <a:buChar char="▪"/>
            </a:pPr>
            <a:r>
              <a:rPr lang="en-US" sz="4700" b="0" i="0" u="none" strike="noStrike" cap="none">
                <a:solidFill>
                  <a:schemeClr val="lt1"/>
                </a:solidFill>
                <a:latin typeface="Roboto"/>
                <a:ea typeface="Roboto"/>
                <a:cs typeface="Roboto"/>
                <a:sym typeface="Roboto"/>
              </a:rPr>
              <a:t>Providing key services </a:t>
            </a:r>
            <a:endParaRPr sz="4700" b="0" i="0" u="none" strike="noStrike" cap="none">
              <a:solidFill>
                <a:schemeClr val="lt1"/>
              </a:solidFill>
              <a:latin typeface="Roboto"/>
              <a:ea typeface="Roboto"/>
              <a:cs typeface="Roboto"/>
              <a:sym typeface="Roboto"/>
            </a:endParaRPr>
          </a:p>
          <a:p>
            <a:pPr marL="457200" marR="0" lvl="0" indent="-457200" algn="l" rtl="0">
              <a:lnSpc>
                <a:spcPct val="90000"/>
              </a:lnSpc>
              <a:spcBef>
                <a:spcPts val="0"/>
              </a:spcBef>
              <a:spcAft>
                <a:spcPts val="0"/>
              </a:spcAft>
              <a:buClr>
                <a:schemeClr val="lt1"/>
              </a:buClr>
              <a:buSzPts val="4230"/>
              <a:buFont typeface="Roboto"/>
              <a:buChar char="▪"/>
            </a:pPr>
            <a:r>
              <a:rPr lang="en-US" sz="4700" b="0" i="0" u="none" strike="noStrike" cap="none">
                <a:solidFill>
                  <a:schemeClr val="lt1"/>
                </a:solidFill>
                <a:latin typeface="Roboto"/>
                <a:ea typeface="Roboto"/>
                <a:cs typeface="Roboto"/>
                <a:sym typeface="Roboto"/>
              </a:rPr>
              <a:t>Amplifying the voice of rural people </a:t>
            </a:r>
            <a:endParaRPr sz="4700" b="0" i="0" u="none" strike="noStrike" cap="none">
              <a:solidFill>
                <a:schemeClr val="lt1"/>
              </a:solidFill>
              <a:latin typeface="Roboto"/>
              <a:ea typeface="Roboto"/>
              <a:cs typeface="Roboto"/>
              <a:sym typeface="Roboto"/>
            </a:endParaRPr>
          </a:p>
          <a:p>
            <a:pPr marL="457200" marR="0" lvl="0" indent="-457200" algn="l" rtl="0">
              <a:lnSpc>
                <a:spcPct val="90000"/>
              </a:lnSpc>
              <a:spcBef>
                <a:spcPts val="0"/>
              </a:spcBef>
              <a:spcAft>
                <a:spcPts val="0"/>
              </a:spcAft>
              <a:buClr>
                <a:schemeClr val="lt1"/>
              </a:buClr>
              <a:buSzPts val="4230"/>
              <a:buFont typeface="Roboto"/>
              <a:buChar char="▪"/>
            </a:pPr>
            <a:r>
              <a:rPr lang="en-US" sz="4700" b="0" i="0" u="none" strike="noStrike" cap="none">
                <a:solidFill>
                  <a:schemeClr val="lt1"/>
                </a:solidFill>
                <a:latin typeface="Roboto"/>
                <a:ea typeface="Roboto"/>
                <a:cs typeface="Roboto"/>
                <a:sym typeface="Roboto"/>
              </a:rPr>
              <a:t>Bridging the gap and extending the reach of government and development partners</a:t>
            </a:r>
            <a:endParaRPr sz="4700" b="0" i="0" u="none" strike="noStrike" cap="none">
              <a:solidFill>
                <a:schemeClr val="lt1"/>
              </a:solidFill>
              <a:latin typeface="Roboto"/>
              <a:ea typeface="Roboto"/>
              <a:cs typeface="Roboto"/>
              <a:sym typeface="Roboto"/>
            </a:endParaRPr>
          </a:p>
          <a:p>
            <a:pPr marL="457200" marR="0" lvl="0" indent="-325755" algn="l" rtl="0">
              <a:lnSpc>
                <a:spcPct val="90000"/>
              </a:lnSpc>
              <a:spcBef>
                <a:spcPts val="0"/>
              </a:spcBef>
              <a:spcAft>
                <a:spcPts val="0"/>
              </a:spcAft>
              <a:buClr>
                <a:srgbClr val="9E3611"/>
              </a:buClr>
              <a:buSzPts val="1530"/>
              <a:buFont typeface="Noto Sans Symbols"/>
              <a:buChar char="▪"/>
            </a:pPr>
            <a:endParaRPr sz="2000" b="0" i="0" u="none" strike="noStrike" cap="none">
              <a:solidFill>
                <a:srgbClr val="000000"/>
              </a:solidFill>
              <a:latin typeface="Rockwell"/>
              <a:ea typeface="Rockwell"/>
              <a:cs typeface="Rockwell"/>
              <a:sym typeface="Rockwel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28255AFD8B0941ADCCC6F1B7AFDA72" ma:contentTypeVersion="19" ma:contentTypeDescription="Create a new document." ma:contentTypeScope="" ma:versionID="67a3fcff7b04e4ab13085c807b4954ce">
  <xsd:schema xmlns:xsd="http://www.w3.org/2001/XMLSchema" xmlns:xs="http://www.w3.org/2001/XMLSchema" xmlns:p="http://schemas.microsoft.com/office/2006/metadata/properties" xmlns:ns2="97ccd1a4-a646-4ea1-b0d3-9c76a9644db6" xmlns:ns3="528fe294-5479-4ff3-b623-788f11fdcb40" xmlns:ns4="985ec44e-1bab-4c0b-9df0-6ba128686fc9" targetNamespace="http://schemas.microsoft.com/office/2006/metadata/properties" ma:root="true" ma:fieldsID="9179a17f953300df69165272286621f1" ns2:_="" ns3:_="" ns4:_="">
    <xsd:import namespace="97ccd1a4-a646-4ea1-b0d3-9c76a9644db6"/>
    <xsd:import namespace="528fe294-5479-4ff3-b623-788f11fdcb40"/>
    <xsd:import namespace="985ec44e-1bab-4c0b-9df0-6ba128686fc9"/>
    <xsd:element name="properties">
      <xsd:complexType>
        <xsd:sequence>
          <xsd:element name="documentManagement">
            <xsd:complexType>
              <xsd:all>
                <xsd:element ref="ns2:GBNEvaluation"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cd1a4-a646-4ea1-b0d3-9c76a9644db6" elementFormDefault="qualified">
    <xsd:import namespace="http://schemas.microsoft.com/office/2006/documentManagement/types"/>
    <xsd:import namespace="http://schemas.microsoft.com/office/infopath/2007/PartnerControls"/>
    <xsd:element name="GBNEvaluation" ma:index="8" nillable="true" ma:displayName="GBN Evaluation" ma:format="Dropdown" ma:internalName="GBNEvaluation">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8fe294-5479-4ff3-b623-788f11fdcb4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f5f0da3-c594-4b77-837e-430027d11bd4}" ma:internalName="TaxCatchAll" ma:showField="CatchAllData" ma:web="528fe294-5479-4ff3-b623-788f11fdcb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7ccd1a4-a646-4ea1-b0d3-9c76a9644db6">
      <Terms xmlns="http://schemas.microsoft.com/office/infopath/2007/PartnerControls"/>
    </lcf76f155ced4ddcb4097134ff3c332f>
    <TaxCatchAll xmlns="985ec44e-1bab-4c0b-9df0-6ba128686fc9" xsi:nil="true"/>
    <GBNEvaluation xmlns="97ccd1a4-a646-4ea1-b0d3-9c76a9644db6" xsi:nil="true"/>
  </documentManagement>
</p:properties>
</file>

<file path=customXml/itemProps1.xml><?xml version="1.0" encoding="utf-8"?>
<ds:datastoreItem xmlns:ds="http://schemas.openxmlformats.org/officeDocument/2006/customXml" ds:itemID="{88A92847-20F0-4B05-8E3E-5EBBE6902BFD}"/>
</file>

<file path=customXml/itemProps2.xml><?xml version="1.0" encoding="utf-8"?>
<ds:datastoreItem xmlns:ds="http://schemas.openxmlformats.org/officeDocument/2006/customXml" ds:itemID="{F77178C5-7C48-481C-899D-F10844B7A83D}"/>
</file>

<file path=customXml/itemProps3.xml><?xml version="1.0" encoding="utf-8"?>
<ds:datastoreItem xmlns:ds="http://schemas.openxmlformats.org/officeDocument/2006/customXml" ds:itemID="{88D3474C-2F71-4E1A-B226-544F1DA3AE4B}"/>
</file>

<file path=docProps/app.xml><?xml version="1.0" encoding="utf-8"?>
<Properties xmlns="http://schemas.openxmlformats.org/officeDocument/2006/extended-properties" xmlns:vt="http://schemas.openxmlformats.org/officeDocument/2006/docPropsVTypes">
  <TotalTime>0</TotalTime>
  <Words>416</Words>
  <Application>Microsoft Office PowerPoint</Application>
  <PresentationFormat>Widescreen</PresentationFormat>
  <Paragraphs>51</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Noto Sans Symbols</vt:lpstr>
      <vt:lpstr>Calibri</vt:lpstr>
      <vt:lpstr>Rockwell</vt:lpstr>
      <vt:lpstr>Roboto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kyle stice</cp:lastModifiedBy>
  <cp:revision>1</cp:revision>
  <dcterms:created xsi:type="dcterms:W3CDTF">2018-05-06T23:20:24Z</dcterms:created>
  <dcterms:modified xsi:type="dcterms:W3CDTF">2023-11-21T23:14:24Z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0x0101002F28255AFD8B0941ADCCC6F1B7AFDA72</vt:lpwstr>
  </property>
</Properties>
</file>