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1" r:id="rId6"/>
    <p:sldId id="262"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58"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58C2C-BE4D-45B2-B137-5754FBDA80D1}" type="datetimeFigureOut">
              <a:rPr lang="LID4096" smtClean="0"/>
              <a:t>07/24/2024</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86ABC-2F20-492F-B3D2-555206877CFA}" type="slidenum">
              <a:rPr lang="LID4096" smtClean="0"/>
              <a:t>‹#›</a:t>
            </a:fld>
            <a:endParaRPr lang="LID4096"/>
          </a:p>
        </p:txBody>
      </p:sp>
    </p:spTree>
    <p:extLst>
      <p:ext uri="{BB962C8B-B14F-4D97-AF65-F5344CB8AC3E}">
        <p14:creationId xmlns:p14="http://schemas.microsoft.com/office/powerpoint/2010/main" val="19738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7A86ABC-2F20-492F-B3D2-555206877CFA}" type="slidenum">
              <a:rPr lang="LID4096" smtClean="0"/>
              <a:t>2</a:t>
            </a:fld>
            <a:endParaRPr lang="LID4096"/>
          </a:p>
        </p:txBody>
      </p:sp>
    </p:spTree>
    <p:extLst>
      <p:ext uri="{BB962C8B-B14F-4D97-AF65-F5344CB8AC3E}">
        <p14:creationId xmlns:p14="http://schemas.microsoft.com/office/powerpoint/2010/main" val="3093145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37A86ABC-2F20-492F-B3D2-555206877CFA}" type="slidenum">
              <a:rPr lang="LID4096" smtClean="0"/>
              <a:t>4</a:t>
            </a:fld>
            <a:endParaRPr lang="LID4096"/>
          </a:p>
        </p:txBody>
      </p:sp>
    </p:spTree>
    <p:extLst>
      <p:ext uri="{BB962C8B-B14F-4D97-AF65-F5344CB8AC3E}">
        <p14:creationId xmlns:p14="http://schemas.microsoft.com/office/powerpoint/2010/main" val="15538833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96B820A-77A2-4E12-A8FB-3314F286B6F6}" type="datetimeFigureOut">
              <a:rPr lang="LID4096" smtClean="0"/>
              <a:t>07/24/2024</a:t>
            </a:fld>
            <a:endParaRPr lang="LID4096"/>
          </a:p>
        </p:txBody>
      </p:sp>
      <p:sp>
        <p:nvSpPr>
          <p:cNvPr id="5" name="Footer Placeholder 4"/>
          <p:cNvSpPr>
            <a:spLocks noGrp="1"/>
          </p:cNvSpPr>
          <p:nvPr>
            <p:ph type="ftr" sz="quarter" idx="11"/>
          </p:nvPr>
        </p:nvSpPr>
        <p:spPr>
          <a:xfrm>
            <a:off x="2692397" y="5037663"/>
            <a:ext cx="5214635" cy="279400"/>
          </a:xfrm>
        </p:spPr>
        <p:txBody>
          <a:bodyPr/>
          <a:lstStyle/>
          <a:p>
            <a:endParaRPr lang="LID4096"/>
          </a:p>
        </p:txBody>
      </p:sp>
      <p:sp>
        <p:nvSpPr>
          <p:cNvPr id="6" name="Slide Number Placeholder 5"/>
          <p:cNvSpPr>
            <a:spLocks noGrp="1"/>
          </p:cNvSpPr>
          <p:nvPr>
            <p:ph type="sldNum" sz="quarter" idx="12"/>
          </p:nvPr>
        </p:nvSpPr>
        <p:spPr>
          <a:xfrm>
            <a:off x="8956900" y="5037663"/>
            <a:ext cx="551167" cy="279400"/>
          </a:xfrm>
        </p:spPr>
        <p:txBody>
          <a:bodyPr/>
          <a:lstStyle/>
          <a:p>
            <a:fld id="{6187C981-6D6D-4B4C-A3CC-9FFCC3DB0698}" type="slidenum">
              <a:rPr lang="LID4096" smtClean="0"/>
              <a:t>‹#›</a:t>
            </a:fld>
            <a:endParaRPr lang="LID4096"/>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0097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6B820A-77A2-4E12-A8FB-3314F286B6F6}" type="datetimeFigureOut">
              <a:rPr lang="LID4096" smtClean="0"/>
              <a:t>07/24/2024</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6187C981-6D6D-4B4C-A3CC-9FFCC3DB0698}" type="slidenum">
              <a:rPr lang="LID4096" smtClean="0"/>
              <a:t>‹#›</a:t>
            </a:fld>
            <a:endParaRPr lang="LID4096"/>
          </a:p>
        </p:txBody>
      </p:sp>
    </p:spTree>
    <p:extLst>
      <p:ext uri="{BB962C8B-B14F-4D97-AF65-F5344CB8AC3E}">
        <p14:creationId xmlns:p14="http://schemas.microsoft.com/office/powerpoint/2010/main" val="2099317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6B820A-77A2-4E12-A8FB-3314F286B6F6}" type="datetimeFigureOut">
              <a:rPr lang="LID4096" smtClean="0"/>
              <a:t>07/24/2024</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6187C981-6D6D-4B4C-A3CC-9FFCC3DB0698}" type="slidenum">
              <a:rPr lang="LID4096" smtClean="0"/>
              <a:t>‹#›</a:t>
            </a:fld>
            <a:endParaRPr lang="LID4096"/>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4042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6B820A-77A2-4E12-A8FB-3314F286B6F6}" type="datetimeFigureOut">
              <a:rPr lang="LID4096" smtClean="0"/>
              <a:t>07/24/2024</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6187C981-6D6D-4B4C-A3CC-9FFCC3DB0698}" type="slidenum">
              <a:rPr lang="LID4096" smtClean="0"/>
              <a:t>‹#›</a:t>
            </a:fld>
            <a:endParaRPr lang="LID4096"/>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2058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6B820A-77A2-4E12-A8FB-3314F286B6F6}" type="datetimeFigureOut">
              <a:rPr lang="LID4096" smtClean="0"/>
              <a:t>07/24/2024</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6187C981-6D6D-4B4C-A3CC-9FFCC3DB0698}" type="slidenum">
              <a:rPr lang="LID4096" smtClean="0"/>
              <a:t>‹#›</a:t>
            </a:fld>
            <a:endParaRPr lang="LID4096"/>
          </a:p>
        </p:txBody>
      </p:sp>
    </p:spTree>
    <p:extLst>
      <p:ext uri="{BB962C8B-B14F-4D97-AF65-F5344CB8AC3E}">
        <p14:creationId xmlns:p14="http://schemas.microsoft.com/office/powerpoint/2010/main" val="1703362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6B820A-77A2-4E12-A8FB-3314F286B6F6}" type="datetimeFigureOut">
              <a:rPr lang="LID4096" smtClean="0"/>
              <a:t>07/24/2024</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6187C981-6D6D-4B4C-A3CC-9FFCC3DB0698}" type="slidenum">
              <a:rPr lang="LID4096" smtClean="0"/>
              <a:t>‹#›</a:t>
            </a:fld>
            <a:endParaRPr lang="LID4096"/>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6885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6B820A-77A2-4E12-A8FB-3314F286B6F6}" type="datetimeFigureOut">
              <a:rPr lang="LID4096" smtClean="0"/>
              <a:t>07/24/2024</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6187C981-6D6D-4B4C-A3CC-9FFCC3DB0698}" type="slidenum">
              <a:rPr lang="LID4096" smtClean="0"/>
              <a:t>‹#›</a:t>
            </a:fld>
            <a:endParaRPr lang="LID4096"/>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4565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6B820A-77A2-4E12-A8FB-3314F286B6F6}" type="datetimeFigureOut">
              <a:rPr lang="LID4096" smtClean="0"/>
              <a:t>07/24/2024</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6187C981-6D6D-4B4C-A3CC-9FFCC3DB0698}" type="slidenum">
              <a:rPr lang="LID4096" smtClean="0"/>
              <a:t>‹#›</a:t>
            </a:fld>
            <a:endParaRPr lang="LID4096"/>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1545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6B820A-77A2-4E12-A8FB-3314F286B6F6}" type="datetimeFigureOut">
              <a:rPr lang="LID4096" smtClean="0"/>
              <a:t>07/24/2024</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6187C981-6D6D-4B4C-A3CC-9FFCC3DB0698}" type="slidenum">
              <a:rPr lang="LID4096" smtClean="0"/>
              <a:t>‹#›</a:t>
            </a:fld>
            <a:endParaRPr lang="LID4096"/>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568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6B820A-77A2-4E12-A8FB-3314F286B6F6}" type="datetimeFigureOut">
              <a:rPr lang="LID4096" smtClean="0"/>
              <a:t>07/24/2024</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6187C981-6D6D-4B4C-A3CC-9FFCC3DB0698}" type="slidenum">
              <a:rPr lang="LID4096" smtClean="0"/>
              <a:t>‹#›</a:t>
            </a:fld>
            <a:endParaRPr lang="LID4096"/>
          </a:p>
        </p:txBody>
      </p:sp>
    </p:spTree>
    <p:extLst>
      <p:ext uri="{BB962C8B-B14F-4D97-AF65-F5344CB8AC3E}">
        <p14:creationId xmlns:p14="http://schemas.microsoft.com/office/powerpoint/2010/main" val="2694330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6B820A-77A2-4E12-A8FB-3314F286B6F6}" type="datetimeFigureOut">
              <a:rPr lang="LID4096" smtClean="0"/>
              <a:t>07/24/2024</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6187C981-6D6D-4B4C-A3CC-9FFCC3DB0698}" type="slidenum">
              <a:rPr lang="LID4096" smtClean="0"/>
              <a:t>‹#›</a:t>
            </a:fld>
            <a:endParaRPr lang="LID4096"/>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9837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6B820A-77A2-4E12-A8FB-3314F286B6F6}" type="datetimeFigureOut">
              <a:rPr lang="LID4096" smtClean="0"/>
              <a:t>07/24/2024</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6187C981-6D6D-4B4C-A3CC-9FFCC3DB0698}" type="slidenum">
              <a:rPr lang="LID4096" smtClean="0"/>
              <a:t>‹#›</a:t>
            </a:fld>
            <a:endParaRPr lang="LID4096"/>
          </a:p>
        </p:txBody>
      </p:sp>
    </p:spTree>
    <p:extLst>
      <p:ext uri="{BB962C8B-B14F-4D97-AF65-F5344CB8AC3E}">
        <p14:creationId xmlns:p14="http://schemas.microsoft.com/office/powerpoint/2010/main" val="686749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6B820A-77A2-4E12-A8FB-3314F286B6F6}" type="datetimeFigureOut">
              <a:rPr lang="LID4096" smtClean="0"/>
              <a:t>07/24/2024</a:t>
            </a:fld>
            <a:endParaRPr lang="LID4096"/>
          </a:p>
        </p:txBody>
      </p:sp>
      <p:sp>
        <p:nvSpPr>
          <p:cNvPr id="8" name="Footer Placeholder 7"/>
          <p:cNvSpPr>
            <a:spLocks noGrp="1"/>
          </p:cNvSpPr>
          <p:nvPr>
            <p:ph type="ftr" sz="quarter" idx="11"/>
          </p:nvPr>
        </p:nvSpPr>
        <p:spPr/>
        <p:txBody>
          <a:bodyPr/>
          <a:lstStyle/>
          <a:p>
            <a:endParaRPr lang="LID4096"/>
          </a:p>
        </p:txBody>
      </p:sp>
      <p:sp>
        <p:nvSpPr>
          <p:cNvPr id="9" name="Slide Number Placeholder 8"/>
          <p:cNvSpPr>
            <a:spLocks noGrp="1"/>
          </p:cNvSpPr>
          <p:nvPr>
            <p:ph type="sldNum" sz="quarter" idx="12"/>
          </p:nvPr>
        </p:nvSpPr>
        <p:spPr/>
        <p:txBody>
          <a:bodyPr/>
          <a:lstStyle/>
          <a:p>
            <a:fld id="{6187C981-6D6D-4B4C-A3CC-9FFCC3DB0698}" type="slidenum">
              <a:rPr lang="LID4096" smtClean="0"/>
              <a:t>‹#›</a:t>
            </a:fld>
            <a:endParaRPr lang="LID4096"/>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143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6B820A-77A2-4E12-A8FB-3314F286B6F6}" type="datetimeFigureOut">
              <a:rPr lang="LID4096" smtClean="0"/>
              <a:t>07/24/2024</a:t>
            </a:fld>
            <a:endParaRPr lang="LID4096"/>
          </a:p>
        </p:txBody>
      </p:sp>
      <p:sp>
        <p:nvSpPr>
          <p:cNvPr id="4" name="Footer Placeholder 3"/>
          <p:cNvSpPr>
            <a:spLocks noGrp="1"/>
          </p:cNvSpPr>
          <p:nvPr>
            <p:ph type="ftr" sz="quarter" idx="11"/>
          </p:nvPr>
        </p:nvSpPr>
        <p:spPr/>
        <p:txBody>
          <a:bodyPr/>
          <a:lstStyle/>
          <a:p>
            <a:endParaRPr lang="LID4096"/>
          </a:p>
        </p:txBody>
      </p:sp>
      <p:sp>
        <p:nvSpPr>
          <p:cNvPr id="5" name="Slide Number Placeholder 4"/>
          <p:cNvSpPr>
            <a:spLocks noGrp="1"/>
          </p:cNvSpPr>
          <p:nvPr>
            <p:ph type="sldNum" sz="quarter" idx="12"/>
          </p:nvPr>
        </p:nvSpPr>
        <p:spPr/>
        <p:txBody>
          <a:bodyPr/>
          <a:lstStyle/>
          <a:p>
            <a:fld id="{6187C981-6D6D-4B4C-A3CC-9FFCC3DB0698}" type="slidenum">
              <a:rPr lang="LID4096" smtClean="0"/>
              <a:t>‹#›</a:t>
            </a:fld>
            <a:endParaRPr lang="LID4096"/>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4755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B820A-77A2-4E12-A8FB-3314F286B6F6}" type="datetimeFigureOut">
              <a:rPr lang="LID4096" smtClean="0"/>
              <a:t>07/24/2024</a:t>
            </a:fld>
            <a:endParaRPr lang="LID4096"/>
          </a:p>
        </p:txBody>
      </p:sp>
      <p:sp>
        <p:nvSpPr>
          <p:cNvPr id="3" name="Footer Placeholder 2"/>
          <p:cNvSpPr>
            <a:spLocks noGrp="1"/>
          </p:cNvSpPr>
          <p:nvPr>
            <p:ph type="ftr" sz="quarter" idx="11"/>
          </p:nvPr>
        </p:nvSpPr>
        <p:spPr/>
        <p:txBody>
          <a:bodyPr/>
          <a:lstStyle/>
          <a:p>
            <a:endParaRPr lang="LID4096"/>
          </a:p>
        </p:txBody>
      </p:sp>
      <p:sp>
        <p:nvSpPr>
          <p:cNvPr id="4" name="Slide Number Placeholder 3"/>
          <p:cNvSpPr>
            <a:spLocks noGrp="1"/>
          </p:cNvSpPr>
          <p:nvPr>
            <p:ph type="sldNum" sz="quarter" idx="12"/>
          </p:nvPr>
        </p:nvSpPr>
        <p:spPr/>
        <p:txBody>
          <a:bodyPr/>
          <a:lstStyle/>
          <a:p>
            <a:fld id="{6187C981-6D6D-4B4C-A3CC-9FFCC3DB0698}" type="slidenum">
              <a:rPr lang="LID4096" smtClean="0"/>
              <a:t>‹#›</a:t>
            </a:fld>
            <a:endParaRPr lang="LID4096"/>
          </a:p>
        </p:txBody>
      </p:sp>
    </p:spTree>
    <p:extLst>
      <p:ext uri="{BB962C8B-B14F-4D97-AF65-F5344CB8AC3E}">
        <p14:creationId xmlns:p14="http://schemas.microsoft.com/office/powerpoint/2010/main" val="333104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6B820A-77A2-4E12-A8FB-3314F286B6F6}" type="datetimeFigureOut">
              <a:rPr lang="LID4096" smtClean="0"/>
              <a:t>07/24/2024</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6187C981-6D6D-4B4C-A3CC-9FFCC3DB0698}" type="slidenum">
              <a:rPr lang="LID4096" smtClean="0"/>
              <a:t>‹#›</a:t>
            </a:fld>
            <a:endParaRPr lang="LID4096"/>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203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6B820A-77A2-4E12-A8FB-3314F286B6F6}" type="datetimeFigureOut">
              <a:rPr lang="LID4096" smtClean="0"/>
              <a:t>07/24/2024</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6187C981-6D6D-4B4C-A3CC-9FFCC3DB0698}" type="slidenum">
              <a:rPr lang="LID4096" smtClean="0"/>
              <a:t>‹#›</a:t>
            </a:fld>
            <a:endParaRPr lang="LID4096"/>
          </a:p>
        </p:txBody>
      </p:sp>
    </p:spTree>
    <p:extLst>
      <p:ext uri="{BB962C8B-B14F-4D97-AF65-F5344CB8AC3E}">
        <p14:creationId xmlns:p14="http://schemas.microsoft.com/office/powerpoint/2010/main" val="3345905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96B820A-77A2-4E12-A8FB-3314F286B6F6}" type="datetimeFigureOut">
              <a:rPr lang="LID4096" smtClean="0"/>
              <a:t>07/24/2024</a:t>
            </a:fld>
            <a:endParaRPr lang="LID4096"/>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LID4096"/>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187C981-6D6D-4B4C-A3CC-9FFCC3DB0698}" type="slidenum">
              <a:rPr lang="LID4096" smtClean="0"/>
              <a:t>‹#›</a:t>
            </a:fld>
            <a:endParaRPr lang="LID4096"/>
          </a:p>
        </p:txBody>
      </p:sp>
    </p:spTree>
    <p:extLst>
      <p:ext uri="{BB962C8B-B14F-4D97-AF65-F5344CB8AC3E}">
        <p14:creationId xmlns:p14="http://schemas.microsoft.com/office/powerpoint/2010/main" val="819699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E5A46-27FA-1512-A70A-9FD1ECDCACD4}"/>
              </a:ext>
            </a:extLst>
          </p:cNvPr>
          <p:cNvSpPr>
            <a:spLocks noGrp="1"/>
          </p:cNvSpPr>
          <p:nvPr>
            <p:ph type="ctrTitle"/>
          </p:nvPr>
        </p:nvSpPr>
        <p:spPr/>
        <p:txBody>
          <a:bodyPr/>
          <a:lstStyle/>
          <a:p>
            <a:r>
              <a:rPr lang="en-GB" dirty="0"/>
              <a:t>STATUS OF </a:t>
            </a:r>
            <a:r>
              <a:rPr lang="en-GB" dirty="0" err="1"/>
              <a:t>DPoA</a:t>
            </a:r>
            <a:r>
              <a:rPr lang="en-GB" dirty="0"/>
              <a:t> FOR THE GAMBIA</a:t>
            </a:r>
            <a:endParaRPr lang="LID4096" dirty="0"/>
          </a:p>
        </p:txBody>
      </p:sp>
      <p:sp>
        <p:nvSpPr>
          <p:cNvPr id="3" name="Subtitle 2">
            <a:extLst>
              <a:ext uri="{FF2B5EF4-FFF2-40B4-BE49-F238E27FC236}">
                <a16:creationId xmlns:a16="http://schemas.microsoft.com/office/drawing/2014/main" id="{FBE7A241-1C91-AED3-EC77-92DEA4C34CC5}"/>
              </a:ext>
            </a:extLst>
          </p:cNvPr>
          <p:cNvSpPr>
            <a:spLocks noGrp="1"/>
          </p:cNvSpPr>
          <p:nvPr>
            <p:ph type="subTitle" idx="1"/>
          </p:nvPr>
        </p:nvSpPr>
        <p:spPr/>
        <p:txBody>
          <a:bodyPr>
            <a:normAutofit fontScale="77500" lnSpcReduction="20000"/>
          </a:bodyPr>
          <a:lstStyle/>
          <a:p>
            <a:r>
              <a:rPr lang="en-GB" dirty="0"/>
              <a:t>MR. OMAR BADJIE</a:t>
            </a:r>
          </a:p>
          <a:p>
            <a:r>
              <a:rPr lang="en-GB" dirty="0"/>
              <a:t>DIRECTOR OF INDUSTRY, INVESTMENT AND SME &amp; NFP</a:t>
            </a:r>
          </a:p>
          <a:p>
            <a:r>
              <a:rPr lang="en-GB" dirty="0"/>
              <a:t>ISTANBUL, TURKIYE </a:t>
            </a:r>
          </a:p>
          <a:p>
            <a:r>
              <a:rPr lang="en-GB" dirty="0"/>
              <a:t>11</a:t>
            </a:r>
            <a:r>
              <a:rPr lang="en-GB" baseline="30000" dirty="0"/>
              <a:t>TH</a:t>
            </a:r>
            <a:r>
              <a:rPr lang="en-GB" dirty="0"/>
              <a:t> JULY, 2024</a:t>
            </a:r>
            <a:endParaRPr lang="LID4096" dirty="0"/>
          </a:p>
        </p:txBody>
      </p:sp>
    </p:spTree>
    <p:extLst>
      <p:ext uri="{BB962C8B-B14F-4D97-AF65-F5344CB8AC3E}">
        <p14:creationId xmlns:p14="http://schemas.microsoft.com/office/powerpoint/2010/main" val="3671973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20F2-0743-1883-0A39-D0C7B1302FE8}"/>
              </a:ext>
            </a:extLst>
          </p:cNvPr>
          <p:cNvSpPr>
            <a:spLocks noGrp="1"/>
          </p:cNvSpPr>
          <p:nvPr>
            <p:ph type="title"/>
          </p:nvPr>
        </p:nvSpPr>
        <p:spPr/>
        <p:txBody>
          <a:bodyPr/>
          <a:lstStyle/>
          <a:p>
            <a:r>
              <a:rPr lang="en-GB" dirty="0"/>
              <a:t>1. Introduction</a:t>
            </a:r>
            <a:endParaRPr lang="LID4096" dirty="0"/>
          </a:p>
        </p:txBody>
      </p:sp>
      <p:sp>
        <p:nvSpPr>
          <p:cNvPr id="3" name="Content Placeholder 2">
            <a:extLst>
              <a:ext uri="{FF2B5EF4-FFF2-40B4-BE49-F238E27FC236}">
                <a16:creationId xmlns:a16="http://schemas.microsoft.com/office/drawing/2014/main" id="{64391C05-3697-329F-8848-D22103980EC6}"/>
              </a:ext>
            </a:extLst>
          </p:cNvPr>
          <p:cNvSpPr>
            <a:spLocks noGrp="1"/>
          </p:cNvSpPr>
          <p:nvPr>
            <p:ph idx="1"/>
          </p:nvPr>
        </p:nvSpPr>
        <p:spPr/>
        <p:txBody>
          <a:bodyPr>
            <a:normAutofit fontScale="77500" lnSpcReduction="20000"/>
          </a:bodyPr>
          <a:lstStyle/>
          <a:p>
            <a:pPr algn="just"/>
            <a:r>
              <a:rPr lang="en-US" sz="1900" dirty="0"/>
              <a:t>The Government of The Gambia has formulated The Green Recovery Focus National Development Plan (NDP 2023 - 2027) as a successor to the elapsed NDP 2018-2022. This new planning framework, developed under the leadership of The Government of The Gambia  with a “whole of society” approach, will serve as the vehicle to chart the recovery of The Gambia from Covid-19 and other shocks such as climate change, as well as address the medium-term transformational aspirations of the country. The Plan is in seven pillars as shown below:</a:t>
            </a:r>
          </a:p>
          <a:p>
            <a:pPr algn="just"/>
            <a:r>
              <a:rPr lang="en-US" sz="1900" dirty="0"/>
              <a:t>Pillar I: Resilience to Shocks and Crises</a:t>
            </a:r>
          </a:p>
          <a:p>
            <a:pPr algn="just"/>
            <a:r>
              <a:rPr lang="en-US" sz="1900" dirty="0"/>
              <a:t>Pillar II: Governance Reforms;</a:t>
            </a:r>
          </a:p>
          <a:p>
            <a:pPr algn="just"/>
            <a:r>
              <a:rPr lang="en-US" sz="1900" dirty="0"/>
              <a:t>Pillar III: Macroeconomic Stability and Growth;</a:t>
            </a:r>
          </a:p>
          <a:p>
            <a:pPr algn="just"/>
            <a:r>
              <a:rPr lang="en-US" sz="1900" dirty="0"/>
              <a:t>Pillar IV: Human Capital Development;</a:t>
            </a:r>
          </a:p>
          <a:p>
            <a:pPr algn="just"/>
            <a:r>
              <a:rPr lang="en-US" sz="1900" dirty="0"/>
              <a:t>Pillar V: Agriculture, Environment, Natural Resources and Climate Change;</a:t>
            </a:r>
          </a:p>
          <a:p>
            <a:pPr algn="just"/>
            <a:r>
              <a:rPr lang="en-US" sz="1900" dirty="0"/>
              <a:t>Pillar VI: Empowerment, Social Inclusion and Leaving No One Behind; and</a:t>
            </a:r>
          </a:p>
          <a:p>
            <a:pPr algn="just"/>
            <a:r>
              <a:rPr lang="en-US" sz="1900" dirty="0"/>
              <a:t>Pillar VII: Energy, Infrastructure and Connectivity</a:t>
            </a:r>
          </a:p>
          <a:p>
            <a:pPr algn="just"/>
            <a:endParaRPr lang="LID4096" sz="1800" dirty="0"/>
          </a:p>
        </p:txBody>
      </p:sp>
    </p:spTree>
    <p:extLst>
      <p:ext uri="{BB962C8B-B14F-4D97-AF65-F5344CB8AC3E}">
        <p14:creationId xmlns:p14="http://schemas.microsoft.com/office/powerpoint/2010/main" val="70321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1E846-5D44-7A62-D633-273584FCBEB4}"/>
              </a:ext>
            </a:extLst>
          </p:cNvPr>
          <p:cNvSpPr>
            <a:spLocks noGrp="1"/>
          </p:cNvSpPr>
          <p:nvPr>
            <p:ph type="title"/>
          </p:nvPr>
        </p:nvSpPr>
        <p:spPr>
          <a:xfrm>
            <a:off x="838200" y="365125"/>
            <a:ext cx="10515600" cy="282575"/>
          </a:xfrm>
        </p:spPr>
        <p:txBody>
          <a:bodyPr>
            <a:normAutofit fontScale="90000"/>
          </a:bodyPr>
          <a:lstStyle/>
          <a:p>
            <a:r>
              <a:rPr lang="en-GB" dirty="0"/>
              <a:t>2. NDP- DPOA </a:t>
            </a:r>
            <a:endParaRPr lang="LID4096" dirty="0"/>
          </a:p>
        </p:txBody>
      </p:sp>
      <p:graphicFrame>
        <p:nvGraphicFramePr>
          <p:cNvPr id="5" name="Table 5">
            <a:extLst>
              <a:ext uri="{FF2B5EF4-FFF2-40B4-BE49-F238E27FC236}">
                <a16:creationId xmlns:a16="http://schemas.microsoft.com/office/drawing/2014/main" id="{2886E5CB-0672-CF25-A922-61E716C39B6F}"/>
              </a:ext>
            </a:extLst>
          </p:cNvPr>
          <p:cNvGraphicFramePr>
            <a:graphicFrameLocks noGrp="1"/>
          </p:cNvGraphicFramePr>
          <p:nvPr>
            <p:ph idx="1"/>
            <p:extLst>
              <p:ext uri="{D42A27DB-BD31-4B8C-83A1-F6EECF244321}">
                <p14:modId xmlns:p14="http://schemas.microsoft.com/office/powerpoint/2010/main" val="1189183095"/>
              </p:ext>
            </p:extLst>
          </p:nvPr>
        </p:nvGraphicFramePr>
        <p:xfrm>
          <a:off x="647700" y="647700"/>
          <a:ext cx="9873343" cy="9753600"/>
        </p:xfrm>
        <a:graphic>
          <a:graphicData uri="http://schemas.openxmlformats.org/drawingml/2006/table">
            <a:tbl>
              <a:tblPr firstRow="1" bandRow="1">
                <a:tableStyleId>{5C22544A-7EE6-4342-B048-85BDC9FD1C3A}</a:tableStyleId>
              </a:tblPr>
              <a:tblGrid>
                <a:gridCol w="546067">
                  <a:extLst>
                    <a:ext uri="{9D8B030D-6E8A-4147-A177-3AD203B41FA5}">
                      <a16:colId xmlns:a16="http://schemas.microsoft.com/office/drawing/2014/main" val="770171422"/>
                    </a:ext>
                  </a:extLst>
                </a:gridCol>
                <a:gridCol w="2904848">
                  <a:extLst>
                    <a:ext uri="{9D8B030D-6E8A-4147-A177-3AD203B41FA5}">
                      <a16:colId xmlns:a16="http://schemas.microsoft.com/office/drawing/2014/main" val="3965475011"/>
                    </a:ext>
                  </a:extLst>
                </a:gridCol>
                <a:gridCol w="3058742">
                  <a:extLst>
                    <a:ext uri="{9D8B030D-6E8A-4147-A177-3AD203B41FA5}">
                      <a16:colId xmlns:a16="http://schemas.microsoft.com/office/drawing/2014/main" val="59396406"/>
                    </a:ext>
                  </a:extLst>
                </a:gridCol>
                <a:gridCol w="3363686">
                  <a:extLst>
                    <a:ext uri="{9D8B030D-6E8A-4147-A177-3AD203B41FA5}">
                      <a16:colId xmlns:a16="http://schemas.microsoft.com/office/drawing/2014/main" val="1170355751"/>
                    </a:ext>
                  </a:extLst>
                </a:gridCol>
              </a:tblGrid>
              <a:tr h="555727">
                <a:tc>
                  <a:txBody>
                    <a:bodyPr/>
                    <a:lstStyle/>
                    <a:p>
                      <a:r>
                        <a:rPr lang="en-GB" dirty="0">
                          <a:latin typeface="Times New Roman" panose="02020603050405020304" pitchFamily="18" charset="0"/>
                          <a:cs typeface="Times New Roman" panose="02020603050405020304" pitchFamily="18" charset="0"/>
                        </a:rPr>
                        <a:t>NO</a:t>
                      </a:r>
                      <a:endParaRPr lang="LID4096" dirty="0">
                        <a:latin typeface="Times New Roman" panose="02020603050405020304" pitchFamily="18" charset="0"/>
                        <a:cs typeface="Times New Roman" panose="02020603050405020304" pitchFamily="18" charset="0"/>
                      </a:endParaRPr>
                    </a:p>
                  </a:txBody>
                  <a:tcPr/>
                </a:tc>
                <a:tc>
                  <a:txBody>
                    <a:bodyPr/>
                    <a:lstStyle/>
                    <a:p>
                      <a:r>
                        <a:rPr lang="en-GB" sz="1600" dirty="0">
                          <a:latin typeface="Times New Roman" panose="02020603050405020304" pitchFamily="18" charset="0"/>
                          <a:cs typeface="Times New Roman" panose="02020603050405020304" pitchFamily="18" charset="0"/>
                        </a:rPr>
                        <a:t>National Development Plan  Pillars</a:t>
                      </a:r>
                      <a:endParaRPr lang="LID4096" sz="1600" dirty="0">
                        <a:latin typeface="Times New Roman" panose="02020603050405020304" pitchFamily="18" charset="0"/>
                        <a:cs typeface="Times New Roman" panose="02020603050405020304" pitchFamily="18" charset="0"/>
                      </a:endParaRPr>
                    </a:p>
                  </a:txBody>
                  <a:tcPr/>
                </a:tc>
                <a:tc>
                  <a:txBody>
                    <a:bodyPr/>
                    <a:lstStyle/>
                    <a:p>
                      <a:r>
                        <a:rPr lang="en-GB" sz="1600" dirty="0">
                          <a:latin typeface="Times New Roman" panose="02020603050405020304" pitchFamily="18" charset="0"/>
                          <a:cs typeface="Times New Roman" panose="02020603050405020304" pitchFamily="18" charset="0"/>
                        </a:rPr>
                        <a:t>DPOA PRIORITIES </a:t>
                      </a:r>
                      <a:endParaRPr lang="LID4096" sz="1600" dirty="0">
                        <a:latin typeface="Times New Roman" panose="02020603050405020304" pitchFamily="18" charset="0"/>
                        <a:cs typeface="Times New Roman" panose="02020603050405020304" pitchFamily="18" charset="0"/>
                      </a:endParaRPr>
                    </a:p>
                  </a:txBody>
                  <a:tcPr/>
                </a:tc>
                <a:tc>
                  <a:txBody>
                    <a:bodyPr/>
                    <a:lstStyle/>
                    <a:p>
                      <a:r>
                        <a:rPr lang="en-GB" sz="1600" dirty="0">
                          <a:latin typeface="Times New Roman" panose="02020603050405020304" pitchFamily="18" charset="0"/>
                          <a:cs typeface="Times New Roman" panose="02020603050405020304" pitchFamily="18" charset="0"/>
                        </a:rPr>
                        <a:t>  UNSDCF  STRATEGIC OPTIONS </a:t>
                      </a:r>
                      <a:endParaRPr lang="LID4096"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24099614"/>
                  </a:ext>
                </a:extLst>
              </a:tr>
              <a:tr h="827741">
                <a:tc>
                  <a:txBody>
                    <a:bodyPr/>
                    <a:lstStyle/>
                    <a:p>
                      <a:r>
                        <a:rPr lang="en-GB" dirty="0">
                          <a:latin typeface="Times New Roman" panose="02020603050405020304" pitchFamily="18" charset="0"/>
                          <a:cs typeface="Times New Roman" panose="02020603050405020304" pitchFamily="18" charset="0"/>
                        </a:rPr>
                        <a:t>1</a:t>
                      </a:r>
                      <a:endParaRPr lang="LID4096" dirty="0">
                        <a:latin typeface="Times New Roman" panose="02020603050405020304" pitchFamily="18" charset="0"/>
                        <a:cs typeface="Times New Roman" panose="02020603050405020304" pitchFamily="18" charset="0"/>
                      </a:endParaRPr>
                    </a:p>
                  </a:txBody>
                  <a:tcPr/>
                </a:tc>
                <a:tc>
                  <a:txBody>
                    <a:bodyPr/>
                    <a:lstStyle/>
                    <a:p>
                      <a:pPr marL="0" lvl="0" indent="0" algn="just">
                        <a:lnSpc>
                          <a:spcPct val="107000"/>
                        </a:lnSpc>
                        <a:buFont typeface="+mj-lt"/>
                        <a:buNone/>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Pillar I: Resilience to Shocks and Crises</a:t>
                      </a:r>
                    </a:p>
                    <a:p>
                      <a:pPr marL="0" lvl="0" indent="0" algn="just">
                        <a:lnSpc>
                          <a:spcPct val="107000"/>
                        </a:lnSpc>
                        <a:buFont typeface="+mj-lt"/>
                        <a:buNone/>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r>
                        <a:rPr lang="en-GB" sz="1600" dirty="0">
                          <a:latin typeface="Times New Roman" panose="02020603050405020304" pitchFamily="18" charset="0"/>
                          <a:cs typeface="Times New Roman" panose="02020603050405020304" pitchFamily="18" charset="0"/>
                        </a:rPr>
                        <a:t>Priority 5. </a:t>
                      </a:r>
                      <a:r>
                        <a:rPr lang="en-US" sz="1600" dirty="0">
                          <a:latin typeface="Times New Roman" panose="02020603050405020304" pitchFamily="18" charset="0"/>
                          <a:cs typeface="Times New Roman" panose="02020603050405020304" pitchFamily="18" charset="0"/>
                        </a:rPr>
                        <a:t>Addressing climate change, recovering from the COVID-19 pandemic, and building resilience against future shocks;</a:t>
                      </a:r>
                      <a:endParaRPr lang="LID4096" sz="1600" dirty="0">
                        <a:latin typeface="Times New Roman" panose="02020603050405020304" pitchFamily="18" charset="0"/>
                        <a:cs typeface="Times New Roman" panose="02020603050405020304" pitchFamily="18" charset="0"/>
                      </a:endParaRPr>
                    </a:p>
                  </a:txBody>
                  <a:tcPr/>
                </a:tc>
                <a:tc>
                  <a:txBody>
                    <a:bodyPr/>
                    <a:lstStyle/>
                    <a:p>
                      <a:r>
                        <a:rPr lang="en-GB" sz="1600" dirty="0">
                          <a:latin typeface="Times New Roman" panose="02020603050405020304" pitchFamily="18" charset="0"/>
                          <a:cs typeface="Times New Roman" panose="02020603050405020304" pitchFamily="18" charset="0"/>
                        </a:rPr>
                        <a:t>Strategic Option1: Green Resilient &amp; Inclusive Livelihoods</a:t>
                      </a:r>
                      <a:endParaRPr lang="LID4096"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96587173"/>
                  </a:ext>
                </a:extLst>
              </a:tr>
              <a:tr h="789718">
                <a:tc>
                  <a:txBody>
                    <a:bodyPr/>
                    <a:lstStyle/>
                    <a:p>
                      <a:r>
                        <a:rPr lang="en-GB" dirty="0">
                          <a:latin typeface="Times New Roman" panose="02020603050405020304" pitchFamily="18" charset="0"/>
                          <a:cs typeface="Times New Roman" panose="02020603050405020304" pitchFamily="18" charset="0"/>
                        </a:rPr>
                        <a:t>2</a:t>
                      </a:r>
                      <a:endParaRPr lang="LID4096" dirty="0">
                        <a:latin typeface="Times New Roman" panose="02020603050405020304" pitchFamily="18" charset="0"/>
                        <a:cs typeface="Times New Roman" panose="02020603050405020304" pitchFamily="18" charset="0"/>
                      </a:endParaRPr>
                    </a:p>
                  </a:txBody>
                  <a:tcPr/>
                </a:tc>
                <a:tc>
                  <a:txBody>
                    <a:bodyPr/>
                    <a:lstStyle/>
                    <a:p>
                      <a:r>
                        <a:rPr lang="en-GB" sz="1600" dirty="0">
                          <a:latin typeface="Times New Roman" panose="02020603050405020304" pitchFamily="18" charset="0"/>
                          <a:cs typeface="Times New Roman" panose="02020603050405020304" pitchFamily="18" charset="0"/>
                        </a:rPr>
                        <a:t>Pillar II: Governance Reforms;</a:t>
                      </a:r>
                    </a:p>
                    <a:p>
                      <a:endParaRPr lang="LID4096"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Priority 6. Mobilizing international solidarity, reinvigorate global partnerships and innovative tools for risk-informed sustainable development - A march towards sustainable graduation. </a:t>
                      </a:r>
                      <a:endParaRPr lang="LID4096" sz="1600" dirty="0">
                        <a:latin typeface="Times New Roman" panose="02020603050405020304" pitchFamily="18" charset="0"/>
                        <a:cs typeface="Times New Roman" panose="02020603050405020304" pitchFamily="18" charset="0"/>
                      </a:endParaRPr>
                    </a:p>
                  </a:txBody>
                  <a:tcPr/>
                </a:tc>
                <a:tc>
                  <a:txBody>
                    <a:bodyPr/>
                    <a:lstStyle/>
                    <a:p>
                      <a:r>
                        <a:rPr lang="en-GB" sz="1600" dirty="0">
                          <a:latin typeface="Times New Roman" panose="02020603050405020304" pitchFamily="18" charset="0"/>
                          <a:cs typeface="Times New Roman" panose="02020603050405020304" pitchFamily="18" charset="0"/>
                        </a:rPr>
                        <a:t>Strategic Option 2: Human Development, Social Inclusion &amp; People centered  Governance</a:t>
                      </a:r>
                      <a:endParaRPr lang="LID4096"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73141509"/>
                  </a:ext>
                </a:extLst>
              </a:tr>
              <a:tr h="555727">
                <a:tc>
                  <a:txBody>
                    <a:bodyPr/>
                    <a:lstStyle/>
                    <a:p>
                      <a:r>
                        <a:rPr lang="en-GB" dirty="0">
                          <a:latin typeface="Times New Roman" panose="02020603050405020304" pitchFamily="18" charset="0"/>
                          <a:cs typeface="Times New Roman" panose="02020603050405020304" pitchFamily="18" charset="0"/>
                        </a:rPr>
                        <a:t>3</a:t>
                      </a:r>
                      <a:endParaRPr lang="LID4096"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Pillar III: Macroeconomic Stability and Growth;</a:t>
                      </a:r>
                      <a:endParaRPr lang="LID4096"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Priority 3. Structural transformation as a driver of prosperity;</a:t>
                      </a:r>
                      <a:endParaRPr lang="LID4096" sz="1600" dirty="0">
                        <a:latin typeface="Times New Roman" panose="02020603050405020304" pitchFamily="18" charset="0"/>
                        <a:cs typeface="Times New Roman" panose="02020603050405020304" pitchFamily="18" charset="0"/>
                      </a:endParaRPr>
                    </a:p>
                  </a:txBody>
                  <a:tcPr/>
                </a:tc>
                <a:tc>
                  <a:txBody>
                    <a:bodyPr/>
                    <a:lstStyle/>
                    <a:p>
                      <a:r>
                        <a:rPr lang="en-GB" sz="1600" dirty="0">
                          <a:latin typeface="Times New Roman" panose="02020603050405020304" pitchFamily="18" charset="0"/>
                          <a:cs typeface="Times New Roman" panose="02020603050405020304" pitchFamily="18" charset="0"/>
                        </a:rPr>
                        <a:t>Strategic Option 2: Human Development, Social Inclusion &amp; People Centered Governance</a:t>
                      </a:r>
                      <a:endParaRPr lang="LID4096"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2100837"/>
                  </a:ext>
                </a:extLst>
              </a:tr>
              <a:tr h="1023708">
                <a:tc>
                  <a:txBody>
                    <a:bodyPr/>
                    <a:lstStyle/>
                    <a:p>
                      <a:r>
                        <a:rPr lang="en-GB" dirty="0">
                          <a:latin typeface="Times New Roman" panose="02020603050405020304" pitchFamily="18" charset="0"/>
                          <a:cs typeface="Times New Roman" panose="02020603050405020304" pitchFamily="18" charset="0"/>
                        </a:rPr>
                        <a:t>4</a:t>
                      </a:r>
                      <a:endParaRPr lang="LID4096"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Pillar IV: Human Capital Development;</a:t>
                      </a:r>
                    </a:p>
                    <a:p>
                      <a:endParaRPr lang="LID4096"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Priority 2. Leveraging the power of science, technology, and innovation to fight against multidimensional vulnerabilities as well as to achieve the Sustainable Development Goals (SDGs);</a:t>
                      </a:r>
                    </a:p>
                    <a:p>
                      <a:endParaRPr lang="LID4096" sz="1600" dirty="0">
                        <a:latin typeface="Times New Roman" panose="02020603050405020304" pitchFamily="18" charset="0"/>
                        <a:cs typeface="Times New Roman" panose="02020603050405020304" pitchFamily="18" charset="0"/>
                      </a:endParaRPr>
                    </a:p>
                  </a:txBody>
                  <a:tcPr/>
                </a:tc>
                <a:tc>
                  <a:txBody>
                    <a:bodyPr/>
                    <a:lstStyle/>
                    <a:p>
                      <a:r>
                        <a:rPr lang="en-GB" sz="1600" dirty="0">
                          <a:latin typeface="Times New Roman" panose="02020603050405020304" pitchFamily="18" charset="0"/>
                          <a:cs typeface="Times New Roman" panose="02020603050405020304" pitchFamily="18" charset="0"/>
                        </a:rPr>
                        <a:t>Strategic Option 3: Innovate and Integrate Development </a:t>
                      </a:r>
                      <a:endParaRPr lang="LID4096"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29142921"/>
                  </a:ext>
                </a:extLst>
              </a:tr>
              <a:tr h="1257698">
                <a:tc>
                  <a:txBody>
                    <a:bodyPr/>
                    <a:lstStyle/>
                    <a:p>
                      <a:r>
                        <a:rPr lang="en-GB" dirty="0">
                          <a:latin typeface="Times New Roman" panose="02020603050405020304" pitchFamily="18" charset="0"/>
                          <a:cs typeface="Times New Roman" panose="02020603050405020304" pitchFamily="18" charset="0"/>
                        </a:rPr>
                        <a:t>5</a:t>
                      </a:r>
                      <a:endParaRPr lang="LID4096" dirty="0">
                        <a:latin typeface="Times New Roman" panose="02020603050405020304" pitchFamily="18" charset="0"/>
                        <a:cs typeface="Times New Roman" panose="02020603050405020304" pitchFamily="18" charset="0"/>
                      </a:endParaRPr>
                    </a:p>
                  </a:txBody>
                  <a:tcPr/>
                </a:tc>
                <a:tc>
                  <a:txBody>
                    <a:bodyPr/>
                    <a:lstStyle/>
                    <a:p>
                      <a:r>
                        <a:rPr lang="en-GB" sz="1600" dirty="0">
                          <a:latin typeface="Times New Roman" panose="02020603050405020304" pitchFamily="18" charset="0"/>
                          <a:cs typeface="Times New Roman" panose="02020603050405020304" pitchFamily="18" charset="0"/>
                        </a:rPr>
                        <a:t>Pillar V: Agriculture, Environment, Natural Resources and Climate Change;</a:t>
                      </a:r>
                    </a:p>
                    <a:p>
                      <a:endParaRPr lang="LID4096" sz="1600" dirty="0">
                        <a:latin typeface="Times New Roman" panose="02020603050405020304" pitchFamily="18" charset="0"/>
                        <a:cs typeface="Times New Roman" panose="02020603050405020304" pitchFamily="18" charset="0"/>
                      </a:endParaRPr>
                    </a:p>
                  </a:txBody>
                  <a:tcPr/>
                </a:tc>
                <a:tc>
                  <a:txBody>
                    <a:bodyPr/>
                    <a:lstStyle/>
                    <a:p>
                      <a:r>
                        <a:rPr lang="en-GB" sz="1600" dirty="0">
                          <a:latin typeface="Times New Roman" panose="02020603050405020304" pitchFamily="18" charset="0"/>
                          <a:cs typeface="Times New Roman" panose="02020603050405020304" pitchFamily="18" charset="0"/>
                        </a:rPr>
                        <a:t>Priority 2. </a:t>
                      </a:r>
                      <a:r>
                        <a:rPr lang="en-US" sz="1600" dirty="0">
                          <a:latin typeface="Times New Roman" panose="02020603050405020304" pitchFamily="18" charset="0"/>
                          <a:cs typeface="Times New Roman" panose="02020603050405020304" pitchFamily="18" charset="0"/>
                        </a:rPr>
                        <a:t>Leveraging the power of science, technology, and innovation to fight against multidimensional vulnerabilities as well as to achieve the Sustainable Development Goals (SDGs);</a:t>
                      </a:r>
                      <a:endParaRPr lang="LID4096" sz="1600" dirty="0">
                        <a:latin typeface="Times New Roman" panose="02020603050405020304" pitchFamily="18" charset="0"/>
                        <a:cs typeface="Times New Roman" panose="02020603050405020304" pitchFamily="18" charset="0"/>
                      </a:endParaRPr>
                    </a:p>
                  </a:txBody>
                  <a:tcPr/>
                </a:tc>
                <a:tc>
                  <a:txBody>
                    <a:bodyPr/>
                    <a:lstStyle/>
                    <a:p>
                      <a:r>
                        <a:rPr lang="en-GB" sz="1600" dirty="0">
                          <a:latin typeface="Times New Roman" panose="02020603050405020304" pitchFamily="18" charset="0"/>
                          <a:cs typeface="Times New Roman" panose="02020603050405020304" pitchFamily="18" charset="0"/>
                        </a:rPr>
                        <a:t>Strategic Option 3: Innovate and Integrate Development</a:t>
                      </a:r>
                      <a:endParaRPr lang="LID4096"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70440941"/>
                  </a:ext>
                </a:extLst>
              </a:tr>
              <a:tr h="1023708">
                <a:tc>
                  <a:txBody>
                    <a:bodyPr/>
                    <a:lstStyle/>
                    <a:p>
                      <a:r>
                        <a:rPr lang="en-GB" dirty="0">
                          <a:latin typeface="Times New Roman" panose="02020603050405020304" pitchFamily="18" charset="0"/>
                          <a:cs typeface="Times New Roman" panose="02020603050405020304" pitchFamily="18" charset="0"/>
                        </a:rPr>
                        <a:t>6</a:t>
                      </a:r>
                      <a:endParaRPr lang="LID4096"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Pillar VI: Empowerment, Social Inclusion and Leaving No One Behind; and</a:t>
                      </a:r>
                    </a:p>
                    <a:p>
                      <a:endParaRPr lang="LID4096" sz="1600" dirty="0">
                        <a:latin typeface="Times New Roman" panose="02020603050405020304" pitchFamily="18" charset="0"/>
                        <a:cs typeface="Times New Roman" panose="02020603050405020304" pitchFamily="18" charset="0"/>
                      </a:endParaRPr>
                    </a:p>
                  </a:txBody>
                  <a:tcPr/>
                </a:tc>
                <a:tc>
                  <a:txBody>
                    <a:bodyPr/>
                    <a:lstStyle/>
                    <a:p>
                      <a:r>
                        <a:rPr lang="en-GB" sz="1600" dirty="0">
                          <a:latin typeface="Times New Roman" panose="02020603050405020304" pitchFamily="18" charset="0"/>
                          <a:cs typeface="Times New Roman" panose="02020603050405020304" pitchFamily="18" charset="0"/>
                        </a:rPr>
                        <a:t>Priority 1. </a:t>
                      </a:r>
                      <a:r>
                        <a:rPr lang="en-US" sz="1600" dirty="0">
                          <a:latin typeface="Times New Roman" panose="02020603050405020304" pitchFamily="18" charset="0"/>
                          <a:cs typeface="Times New Roman" panose="02020603050405020304" pitchFamily="18" charset="0"/>
                        </a:rPr>
                        <a:t>Investing in people in the LDCs: Eradicating poverty and building capacity seeking to leave no one behind;</a:t>
                      </a:r>
                      <a:endParaRPr lang="LID4096" sz="1600" dirty="0">
                        <a:latin typeface="Times New Roman" panose="02020603050405020304" pitchFamily="18" charset="0"/>
                        <a:cs typeface="Times New Roman" panose="02020603050405020304" pitchFamily="18" charset="0"/>
                      </a:endParaRPr>
                    </a:p>
                  </a:txBody>
                  <a:tcPr/>
                </a:tc>
                <a:tc>
                  <a:txBody>
                    <a:bodyPr/>
                    <a:lstStyle/>
                    <a:p>
                      <a:r>
                        <a:rPr lang="en-GB" sz="1600" dirty="0">
                          <a:latin typeface="Times New Roman" panose="02020603050405020304" pitchFamily="18" charset="0"/>
                          <a:cs typeface="Times New Roman" panose="02020603050405020304" pitchFamily="18" charset="0"/>
                        </a:rPr>
                        <a:t>Strategic Option 1:  Green Resilient &amp; Inclusive Livelihoods.</a:t>
                      </a:r>
                      <a:endParaRPr lang="LID4096"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30540779"/>
                  </a:ext>
                </a:extLst>
              </a:tr>
              <a:tr h="1023708">
                <a:tc>
                  <a:txBody>
                    <a:bodyPr/>
                    <a:lstStyle/>
                    <a:p>
                      <a:r>
                        <a:rPr lang="en-GB" dirty="0">
                          <a:latin typeface="Times New Roman" panose="02020603050405020304" pitchFamily="18" charset="0"/>
                          <a:cs typeface="Times New Roman" panose="02020603050405020304" pitchFamily="18" charset="0"/>
                        </a:rPr>
                        <a:t>7</a:t>
                      </a:r>
                      <a:endParaRPr lang="LID4096"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Pillar VII: Energy, Infrastructure and Connectivity</a:t>
                      </a:r>
                    </a:p>
                    <a:p>
                      <a:endParaRPr lang="LID4096"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Priority 4. Enhancing International trade of Least Developed Countries (LDCs) and regional integration;</a:t>
                      </a:r>
                      <a:endParaRPr lang="LID4096" sz="1600" dirty="0">
                        <a:latin typeface="Times New Roman" panose="02020603050405020304" pitchFamily="18" charset="0"/>
                        <a:cs typeface="Times New Roman" panose="02020603050405020304" pitchFamily="18" charset="0"/>
                      </a:endParaRPr>
                    </a:p>
                  </a:txBody>
                  <a:tcPr/>
                </a:tc>
                <a:tc>
                  <a:txBody>
                    <a:bodyPr/>
                    <a:lstStyle/>
                    <a:p>
                      <a:r>
                        <a:rPr lang="en-GB" sz="1600" dirty="0">
                          <a:latin typeface="Times New Roman" panose="02020603050405020304" pitchFamily="18" charset="0"/>
                          <a:cs typeface="Times New Roman" panose="02020603050405020304" pitchFamily="18" charset="0"/>
                        </a:rPr>
                        <a:t>Strategic  Option 3: Innovate and Integrate Development </a:t>
                      </a:r>
                      <a:endParaRPr lang="LID4096"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04321133"/>
                  </a:ext>
                </a:extLst>
              </a:tr>
            </a:tbl>
          </a:graphicData>
        </a:graphic>
      </p:graphicFrame>
    </p:spTree>
    <p:extLst>
      <p:ext uri="{BB962C8B-B14F-4D97-AF65-F5344CB8AC3E}">
        <p14:creationId xmlns:p14="http://schemas.microsoft.com/office/powerpoint/2010/main" val="32235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C9FBA-85C0-EA8D-1A0E-CD875522D433}"/>
              </a:ext>
            </a:extLst>
          </p:cNvPr>
          <p:cNvSpPr>
            <a:spLocks noGrp="1"/>
          </p:cNvSpPr>
          <p:nvPr>
            <p:ph type="title"/>
          </p:nvPr>
        </p:nvSpPr>
        <p:spPr/>
        <p:txBody>
          <a:bodyPr/>
          <a:lstStyle/>
          <a:p>
            <a:r>
              <a:rPr lang="en-GB" dirty="0"/>
              <a:t>IMPLEMENTATION STATUS </a:t>
            </a:r>
            <a:endParaRPr lang="LID4096" dirty="0"/>
          </a:p>
        </p:txBody>
      </p:sp>
      <p:sp>
        <p:nvSpPr>
          <p:cNvPr id="3" name="Content Placeholder 2">
            <a:extLst>
              <a:ext uri="{FF2B5EF4-FFF2-40B4-BE49-F238E27FC236}">
                <a16:creationId xmlns:a16="http://schemas.microsoft.com/office/drawing/2014/main" id="{DA8E3EFA-DB1B-C5DD-AE4C-AD3E3CBC8A29}"/>
              </a:ext>
            </a:extLst>
          </p:cNvPr>
          <p:cNvSpPr>
            <a:spLocks noGrp="1"/>
          </p:cNvSpPr>
          <p:nvPr>
            <p:ph idx="1"/>
          </p:nvPr>
        </p:nvSpPr>
        <p:spPr/>
        <p:txBody>
          <a:bodyPr>
            <a:normAutofit fontScale="92500" lnSpcReduction="20000"/>
          </a:bodyPr>
          <a:lstStyle/>
          <a:p>
            <a:pPr algn="just"/>
            <a:r>
              <a:rPr lang="en-GB" dirty="0"/>
              <a:t>Final review of The IPOA: has indicated that </a:t>
            </a:r>
            <a:r>
              <a:rPr lang="en-US" dirty="0"/>
              <a:t>the National Development Plan (NDP) makes an explicit commitment to integrate and implement the SDGs and Agenda 2063, as well as the Paris Agreement on Climate Change and  Doha Programme of Action. This analysis  shows that the NDP clearly addresses the economic, environmental and social dimensions of sustainable development and includes a strong focus on critical governance issues as well as on addressing inequality. </a:t>
            </a:r>
          </a:p>
          <a:p>
            <a:pPr algn="just"/>
            <a:r>
              <a:rPr lang="en-US" dirty="0"/>
              <a:t> The Government is working  with UN partners (UNRC, UNDP and UNCDF) to develop a National Implementation Strategy for DPOA. That is in-line with the UNSDCF (United Nations Sustainable Development Cooperation Framework of The Gambia)</a:t>
            </a:r>
          </a:p>
          <a:p>
            <a:pPr algn="just"/>
            <a:endParaRPr lang="LID4096" dirty="0">
              <a:highlight>
                <a:srgbClr val="00FF00"/>
              </a:highlight>
            </a:endParaRPr>
          </a:p>
        </p:txBody>
      </p:sp>
    </p:spTree>
    <p:extLst>
      <p:ext uri="{BB962C8B-B14F-4D97-AF65-F5344CB8AC3E}">
        <p14:creationId xmlns:p14="http://schemas.microsoft.com/office/powerpoint/2010/main" val="3609297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2EA50-72A0-F488-C154-05E41DA0781E}"/>
              </a:ext>
            </a:extLst>
          </p:cNvPr>
          <p:cNvSpPr>
            <a:spLocks noGrp="1"/>
          </p:cNvSpPr>
          <p:nvPr>
            <p:ph type="title"/>
          </p:nvPr>
        </p:nvSpPr>
        <p:spPr/>
        <p:txBody>
          <a:bodyPr>
            <a:normAutofit fontScale="90000"/>
          </a:bodyPr>
          <a:lstStyle/>
          <a:p>
            <a:r>
              <a:rPr lang="en-GB" dirty="0"/>
              <a:t>Monitoring &amp; Evaluation  Framework of the NDP and UNSDCF (embedded </a:t>
            </a:r>
            <a:r>
              <a:rPr lang="en-GB" dirty="0" err="1"/>
              <a:t>DPoA</a:t>
            </a:r>
            <a:r>
              <a:rPr lang="en-GB" dirty="0"/>
              <a:t>)</a:t>
            </a:r>
            <a:endParaRPr lang="LID4096" dirty="0"/>
          </a:p>
        </p:txBody>
      </p:sp>
      <p:sp>
        <p:nvSpPr>
          <p:cNvPr id="3" name="Content Placeholder 2">
            <a:extLst>
              <a:ext uri="{FF2B5EF4-FFF2-40B4-BE49-F238E27FC236}">
                <a16:creationId xmlns:a16="http://schemas.microsoft.com/office/drawing/2014/main" id="{9DCD9314-CC74-F052-FCBB-87977E540996}"/>
              </a:ext>
            </a:extLst>
          </p:cNvPr>
          <p:cNvSpPr>
            <a:spLocks noGrp="1"/>
          </p:cNvSpPr>
          <p:nvPr>
            <p:ph sz="half" idx="1"/>
          </p:nvPr>
        </p:nvSpPr>
        <p:spPr/>
        <p:txBody>
          <a:bodyPr>
            <a:normAutofit fontScale="77500" lnSpcReduction="20000"/>
          </a:bodyPr>
          <a:lstStyle/>
          <a:p>
            <a:r>
              <a:rPr lang="en-GB" b="1" dirty="0"/>
              <a:t>Monitoring  and Evaluation Framework of GRF-NDP</a:t>
            </a:r>
          </a:p>
          <a:p>
            <a:r>
              <a:rPr lang="en-US" dirty="0"/>
              <a:t>The monitoring and the evaluation of the NDP is done at three levels: </a:t>
            </a:r>
          </a:p>
          <a:p>
            <a:r>
              <a:rPr lang="en-US" dirty="0"/>
              <a:t> Executive level-  A Delivery Unit  is situated at the Office of the President (OP) to ensure implementation of the priorities and to manage the Presidential M&amp;E system. </a:t>
            </a:r>
          </a:p>
          <a:p>
            <a:r>
              <a:rPr lang="en-US" dirty="0"/>
              <a:t>Sector level</a:t>
            </a:r>
          </a:p>
          <a:p>
            <a:r>
              <a:rPr lang="en-US" dirty="0"/>
              <a:t>Citizens' level.</a:t>
            </a:r>
          </a:p>
        </p:txBody>
      </p:sp>
      <p:sp>
        <p:nvSpPr>
          <p:cNvPr id="4" name="Content Placeholder 3">
            <a:extLst>
              <a:ext uri="{FF2B5EF4-FFF2-40B4-BE49-F238E27FC236}">
                <a16:creationId xmlns:a16="http://schemas.microsoft.com/office/drawing/2014/main" id="{FE8C8655-AACE-A193-68DC-B6E23332428F}"/>
              </a:ext>
            </a:extLst>
          </p:cNvPr>
          <p:cNvSpPr>
            <a:spLocks noGrp="1"/>
          </p:cNvSpPr>
          <p:nvPr>
            <p:ph sz="half" idx="2"/>
          </p:nvPr>
        </p:nvSpPr>
        <p:spPr/>
        <p:txBody>
          <a:bodyPr>
            <a:normAutofit fontScale="77500" lnSpcReduction="20000"/>
          </a:bodyPr>
          <a:lstStyle/>
          <a:p>
            <a:r>
              <a:rPr lang="en-GB" b="1" dirty="0"/>
              <a:t>Monitoring, Coordination and Evaluation for the UNSDCF </a:t>
            </a:r>
          </a:p>
          <a:p>
            <a:r>
              <a:rPr lang="en-GB" dirty="0"/>
              <a:t>The Coordination and Monitoring is done at: </a:t>
            </a:r>
          </a:p>
          <a:p>
            <a:r>
              <a:rPr lang="en-GB" dirty="0"/>
              <a:t>Joint Steering Committee  (RCO &amp; UN Agencies –oversight)</a:t>
            </a:r>
          </a:p>
          <a:p>
            <a:r>
              <a:rPr lang="en-GB" dirty="0"/>
              <a:t>Thematic Working Groups </a:t>
            </a:r>
          </a:p>
          <a:p>
            <a:r>
              <a:rPr lang="en-GB" dirty="0"/>
              <a:t>Programmes </a:t>
            </a:r>
          </a:p>
          <a:p>
            <a:r>
              <a:rPr lang="en-GB" dirty="0"/>
              <a:t>Other Partners (Government, CSO /NGOs)</a:t>
            </a:r>
            <a:endParaRPr lang="LID4096" dirty="0"/>
          </a:p>
        </p:txBody>
      </p:sp>
    </p:spTree>
    <p:extLst>
      <p:ext uri="{BB962C8B-B14F-4D97-AF65-F5344CB8AC3E}">
        <p14:creationId xmlns:p14="http://schemas.microsoft.com/office/powerpoint/2010/main" val="4010016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B5D8-691A-CDB9-1A48-019B04E0716D}"/>
              </a:ext>
            </a:extLst>
          </p:cNvPr>
          <p:cNvSpPr>
            <a:spLocks noGrp="1"/>
          </p:cNvSpPr>
          <p:nvPr>
            <p:ph type="title"/>
          </p:nvPr>
        </p:nvSpPr>
        <p:spPr/>
        <p:txBody>
          <a:bodyPr>
            <a:normAutofit fontScale="90000"/>
          </a:bodyPr>
          <a:lstStyle/>
          <a:p>
            <a:r>
              <a:rPr kumimoji="0" lang="en-GB" sz="40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Monitoring &amp; Evaluation  Framework of the NDP and UNSDCF (embedded </a:t>
            </a:r>
            <a:r>
              <a:rPr kumimoji="0" lang="en-GB" sz="4000" b="0" i="0" u="none" strike="noStrike" kern="1200" cap="none" spc="0" normalizeH="0" baseline="0" noProof="0" dirty="0" err="1">
                <a:ln w="3175" cmpd="sng">
                  <a:noFill/>
                </a:ln>
                <a:solidFill>
                  <a:prstClr val="black">
                    <a:lumMod val="85000"/>
                    <a:lumOff val="15000"/>
                  </a:prstClr>
                </a:solidFill>
                <a:effectLst/>
                <a:uLnTx/>
                <a:uFillTx/>
                <a:latin typeface="Garamond" panose="02020404030301010803"/>
                <a:ea typeface="+mj-ea"/>
                <a:cs typeface="+mj-cs"/>
              </a:rPr>
              <a:t>DPoA</a:t>
            </a:r>
            <a:r>
              <a:rPr kumimoji="0" lang="en-GB" sz="40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 </a:t>
            </a:r>
            <a:r>
              <a:rPr kumimoji="0" lang="en-GB" sz="4000" b="0" i="0" u="none" strike="noStrike" kern="1200" cap="none" spc="0" normalizeH="0" baseline="0" noProof="0" dirty="0" err="1">
                <a:ln w="3175" cmpd="sng">
                  <a:noFill/>
                </a:ln>
                <a:solidFill>
                  <a:prstClr val="black">
                    <a:lumMod val="85000"/>
                    <a:lumOff val="15000"/>
                  </a:prstClr>
                </a:solidFill>
                <a:effectLst/>
                <a:uLnTx/>
                <a:uFillTx/>
                <a:latin typeface="Garamond" panose="02020404030301010803"/>
                <a:ea typeface="+mj-ea"/>
                <a:cs typeface="+mj-cs"/>
              </a:rPr>
              <a:t>cont</a:t>
            </a:r>
            <a:r>
              <a:rPr kumimoji="0" lang="en-GB" sz="40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a:t>
            </a:r>
            <a:endParaRPr lang="LID4096" dirty="0"/>
          </a:p>
        </p:txBody>
      </p:sp>
      <p:sp>
        <p:nvSpPr>
          <p:cNvPr id="3" name="Content Placeholder 2">
            <a:extLst>
              <a:ext uri="{FF2B5EF4-FFF2-40B4-BE49-F238E27FC236}">
                <a16:creationId xmlns:a16="http://schemas.microsoft.com/office/drawing/2014/main" id="{908FCAB7-A345-C7B7-6311-7020D73DCB31}"/>
              </a:ext>
            </a:extLst>
          </p:cNvPr>
          <p:cNvSpPr>
            <a:spLocks noGrp="1"/>
          </p:cNvSpPr>
          <p:nvPr>
            <p:ph sz="half" idx="1"/>
          </p:nvPr>
        </p:nvSpPr>
        <p:spPr/>
        <p:txBody>
          <a:bodyPr>
            <a:normAutofit fontScale="92500" lnSpcReduction="20000"/>
          </a:bodyPr>
          <a:lstStyle/>
          <a:p>
            <a:r>
              <a:rPr lang="en-GB" b="1" dirty="0"/>
              <a:t>NDP Monitoring &amp; Evaluation Framework for each Pillar  consist of</a:t>
            </a:r>
            <a:r>
              <a:rPr lang="en-GB" dirty="0"/>
              <a:t>: </a:t>
            </a:r>
          </a:p>
          <a:p>
            <a:r>
              <a:rPr lang="en-GB" dirty="0"/>
              <a:t>Outcomes</a:t>
            </a:r>
          </a:p>
          <a:p>
            <a:r>
              <a:rPr lang="en-GB" dirty="0"/>
              <a:t>Indicators </a:t>
            </a:r>
          </a:p>
          <a:p>
            <a:r>
              <a:rPr lang="en-GB" dirty="0"/>
              <a:t>Baselines (2022)</a:t>
            </a:r>
          </a:p>
          <a:p>
            <a:r>
              <a:rPr lang="en-GB" dirty="0"/>
              <a:t>National Targets (2027)</a:t>
            </a:r>
          </a:p>
          <a:p>
            <a:r>
              <a:rPr lang="en-GB" dirty="0"/>
              <a:t>Means of Verifications</a:t>
            </a:r>
          </a:p>
          <a:p>
            <a:endParaRPr lang="LID4096" dirty="0"/>
          </a:p>
        </p:txBody>
      </p:sp>
      <p:sp>
        <p:nvSpPr>
          <p:cNvPr id="4" name="Content Placeholder 3">
            <a:extLst>
              <a:ext uri="{FF2B5EF4-FFF2-40B4-BE49-F238E27FC236}">
                <a16:creationId xmlns:a16="http://schemas.microsoft.com/office/drawing/2014/main" id="{E7FB1183-4D72-6DD1-D5C4-401AF2E09EE2}"/>
              </a:ext>
            </a:extLst>
          </p:cNvPr>
          <p:cNvSpPr>
            <a:spLocks noGrp="1"/>
          </p:cNvSpPr>
          <p:nvPr>
            <p:ph sz="half" idx="2"/>
          </p:nvPr>
        </p:nvSpPr>
        <p:spPr/>
        <p:txBody>
          <a:bodyPr>
            <a:normAutofit fontScale="92500" lnSpcReduction="20000"/>
          </a:bodyPr>
          <a:lstStyle/>
          <a:p>
            <a:r>
              <a:rPr lang="en-GB" dirty="0"/>
              <a:t>UNSDCF Monitoring and Evaluation Framework: </a:t>
            </a:r>
          </a:p>
          <a:p>
            <a:r>
              <a:rPr lang="en-GB" dirty="0"/>
              <a:t>Embedded into the UN-INFO</a:t>
            </a:r>
          </a:p>
          <a:p>
            <a:r>
              <a:rPr lang="en-GB" dirty="0"/>
              <a:t>M&amp;E Joint Work plans </a:t>
            </a:r>
          </a:p>
          <a:p>
            <a:r>
              <a:rPr lang="en-GB" dirty="0"/>
              <a:t>Framework for Monitoring Risk &amp; Opportunities</a:t>
            </a:r>
          </a:p>
          <a:p>
            <a:r>
              <a:rPr lang="en-GB" dirty="0"/>
              <a:t>Annual Performance Review &amp; Country Results Reporting</a:t>
            </a:r>
          </a:p>
          <a:p>
            <a:r>
              <a:rPr lang="en-GB" dirty="0"/>
              <a:t>Evaluation Plan</a:t>
            </a:r>
            <a:endParaRPr lang="LID4096" dirty="0"/>
          </a:p>
        </p:txBody>
      </p:sp>
    </p:spTree>
    <p:extLst>
      <p:ext uri="{BB962C8B-B14F-4D97-AF65-F5344CB8AC3E}">
        <p14:creationId xmlns:p14="http://schemas.microsoft.com/office/powerpoint/2010/main" val="1516706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D8836-82D0-C0FA-0BED-3C153BFA82F6}"/>
              </a:ext>
            </a:extLst>
          </p:cNvPr>
          <p:cNvSpPr>
            <a:spLocks noGrp="1"/>
          </p:cNvSpPr>
          <p:nvPr>
            <p:ph type="title"/>
          </p:nvPr>
        </p:nvSpPr>
        <p:spPr/>
        <p:txBody>
          <a:bodyPr/>
          <a:lstStyle/>
          <a:p>
            <a:r>
              <a:rPr lang="en-GB" dirty="0"/>
              <a:t>CHALLENGES AND WAYFORWARD </a:t>
            </a:r>
            <a:endParaRPr lang="LID4096" dirty="0"/>
          </a:p>
        </p:txBody>
      </p:sp>
      <p:sp>
        <p:nvSpPr>
          <p:cNvPr id="3" name="Content Placeholder 2">
            <a:extLst>
              <a:ext uri="{FF2B5EF4-FFF2-40B4-BE49-F238E27FC236}">
                <a16:creationId xmlns:a16="http://schemas.microsoft.com/office/drawing/2014/main" id="{A039D0B4-D2BF-5B2C-437A-3AE4FFB3EE9F}"/>
              </a:ext>
            </a:extLst>
          </p:cNvPr>
          <p:cNvSpPr>
            <a:spLocks noGrp="1"/>
          </p:cNvSpPr>
          <p:nvPr>
            <p:ph idx="1"/>
          </p:nvPr>
        </p:nvSpPr>
        <p:spPr/>
        <p:txBody>
          <a:bodyPr>
            <a:normAutofit fontScale="92500" lnSpcReduction="10000"/>
          </a:bodyPr>
          <a:lstStyle/>
          <a:p>
            <a:pPr algn="just"/>
            <a:r>
              <a:rPr lang="en-US" sz="2000" dirty="0"/>
              <a:t>Poverty reduction has been most significant in the urban Greater Banjul Area. While less than half the population lives in rural areas, they account for 60 per cent of the total poor. Rural poverty went up from 64.2% to 69.5% from 2010-2015/2016.</a:t>
            </a:r>
          </a:p>
          <a:p>
            <a:pPr algn="just"/>
            <a:r>
              <a:rPr lang="en-US" sz="2000" dirty="0"/>
              <a:t>The service sector accounts for about 65 per cent of GDP, driven by the wholesale and retail subsectors (25 per cent), followed by transportation, storage, communications and tourism; industry contributed less than 20 per cent of GDP for the last decade. Agriculture generates about 75 per cent of household income and provides livelihoods for 70 per cent of the </a:t>
            </a:r>
            <a:r>
              <a:rPr lang="en-US" sz="2000" dirty="0" err="1"/>
              <a:t>labour</a:t>
            </a:r>
            <a:r>
              <a:rPr lang="en-US" sz="2000"/>
              <a:t> force.</a:t>
            </a:r>
            <a:endParaRPr lang="en-US" sz="2000" dirty="0"/>
          </a:p>
          <a:p>
            <a:pPr algn="just"/>
            <a:r>
              <a:rPr lang="en-US" sz="2000" dirty="0">
                <a:highlight>
                  <a:srgbClr val="00FF00"/>
                </a:highlight>
              </a:rPr>
              <a:t>As a way forward, The Gambia is taking stock of the final review of the 2023 Progress Report of the NDP; success, challenges and recommendations. The recommendation will be inbuild into the National DPOA Implementation Strategy. </a:t>
            </a:r>
          </a:p>
          <a:p>
            <a:endParaRPr lang="LID4096" dirty="0"/>
          </a:p>
        </p:txBody>
      </p:sp>
    </p:spTree>
    <p:extLst>
      <p:ext uri="{BB962C8B-B14F-4D97-AF65-F5344CB8AC3E}">
        <p14:creationId xmlns:p14="http://schemas.microsoft.com/office/powerpoint/2010/main" val="21935806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804</TotalTime>
  <Words>965</Words>
  <Application>Microsoft Office PowerPoint</Application>
  <PresentationFormat>Widescreen</PresentationFormat>
  <Paragraphs>81</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Garamond</vt:lpstr>
      <vt:lpstr>Times New Roman</vt:lpstr>
      <vt:lpstr>Organic</vt:lpstr>
      <vt:lpstr>STATUS OF DPoA FOR THE GAMBIA</vt:lpstr>
      <vt:lpstr>1. Introduction</vt:lpstr>
      <vt:lpstr>2. NDP- DPOA </vt:lpstr>
      <vt:lpstr>IMPLEMENTATION STATUS </vt:lpstr>
      <vt:lpstr>Monitoring &amp; Evaluation  Framework of the NDP and UNSDCF (embedded DPoA)</vt:lpstr>
      <vt:lpstr>Monitoring &amp; Evaluation  Framework of the NDP and UNSDCF (embedded DPoA) cont:</vt:lpstr>
      <vt:lpstr>CHALLENGES AND WAYFORWARD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DPoA FOR THE GAMBIA</dc:title>
  <dc:creator>Microsoft.com Team</dc:creator>
  <cp:lastModifiedBy>Omar Badjie</cp:lastModifiedBy>
  <cp:revision>14</cp:revision>
  <dcterms:created xsi:type="dcterms:W3CDTF">2023-07-11T02:47:01Z</dcterms:created>
  <dcterms:modified xsi:type="dcterms:W3CDTF">2024-07-24T02:47:00Z</dcterms:modified>
</cp:coreProperties>
</file>