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3" r:id="rId3"/>
    <p:sldId id="257" r:id="rId4"/>
    <p:sldId id="258" r:id="rId5"/>
    <p:sldId id="259" r:id="rId6"/>
    <p:sldId id="264" r:id="rId7"/>
    <p:sldId id="265" r:id="rId8"/>
    <p:sldId id="261" r:id="rId9"/>
    <p:sldId id="262" r:id="rId10"/>
    <p:sldId id="260"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95" d="100"/>
          <a:sy n="95" d="100"/>
        </p:scale>
        <p:origin x="58" y="5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8C2C-BE4D-45B2-B137-5754FBDA80D1}" type="datetimeFigureOut">
              <a:rPr lang="LID4096" smtClean="0"/>
              <a:t>03/31/2025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6ABC-2F20-492F-B3D2-555206877CFA}" type="slidenum">
              <a:rPr lang="LID4096" smtClean="0"/>
              <a:t>‹#›</a:t>
            </a:fld>
            <a:endParaRPr lang="LID4096"/>
          </a:p>
        </p:txBody>
      </p:sp>
    </p:spTree>
    <p:extLst>
      <p:ext uri="{BB962C8B-B14F-4D97-AF65-F5344CB8AC3E}">
        <p14:creationId xmlns:p14="http://schemas.microsoft.com/office/powerpoint/2010/main" val="1973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7A86ABC-2F20-492F-B3D2-555206877CFA}" type="slidenum">
              <a:rPr lang="LID4096" smtClean="0"/>
              <a:t>3</a:t>
            </a:fld>
            <a:endParaRPr lang="LID4096"/>
          </a:p>
        </p:txBody>
      </p:sp>
    </p:spTree>
    <p:extLst>
      <p:ext uri="{BB962C8B-B14F-4D97-AF65-F5344CB8AC3E}">
        <p14:creationId xmlns:p14="http://schemas.microsoft.com/office/powerpoint/2010/main" val="309314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7A86ABC-2F20-492F-B3D2-555206877CFA}" type="slidenum">
              <a:rPr lang="LID4096" smtClean="0"/>
              <a:t>5</a:t>
            </a:fld>
            <a:endParaRPr lang="LID4096"/>
          </a:p>
        </p:txBody>
      </p:sp>
    </p:spTree>
    <p:extLst>
      <p:ext uri="{BB962C8B-B14F-4D97-AF65-F5344CB8AC3E}">
        <p14:creationId xmlns:p14="http://schemas.microsoft.com/office/powerpoint/2010/main" val="155388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a:xfrm>
            <a:off x="2692397" y="5037663"/>
            <a:ext cx="5214635" cy="279400"/>
          </a:xfrm>
        </p:spPr>
        <p:txBody>
          <a:bodyPr/>
          <a:lstStyle/>
          <a:p>
            <a:endParaRPr lang="LID4096"/>
          </a:p>
        </p:txBody>
      </p:sp>
      <p:sp>
        <p:nvSpPr>
          <p:cNvPr id="6" name="Slide Number Placeholder 5"/>
          <p:cNvSpPr>
            <a:spLocks noGrp="1"/>
          </p:cNvSpPr>
          <p:nvPr>
            <p:ph type="sldNum" sz="quarter" idx="12"/>
          </p:nvPr>
        </p:nvSpPr>
        <p:spPr>
          <a:xfrm>
            <a:off x="8956900" y="5037663"/>
            <a:ext cx="551167" cy="279400"/>
          </a:xfrm>
        </p:spPr>
        <p:txBody>
          <a:bodyPr/>
          <a:lstStyle/>
          <a:p>
            <a:fld id="{6187C981-6D6D-4B4C-A3CC-9FFCC3DB0698}" type="slidenum">
              <a:rPr lang="LID4096" smtClean="0"/>
              <a:t>‹#›</a:t>
            </a:fld>
            <a:endParaRPr lang="LID4096"/>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09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209931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4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05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170336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88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56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54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68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269433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83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68674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6187C981-6D6D-4B4C-A3CC-9FFCC3DB0698}" type="slidenum">
              <a:rPr lang="LID4096" smtClean="0"/>
              <a:t>‹#›</a:t>
            </a:fld>
            <a:endParaRPr lang="LID4096"/>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4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75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333104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3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03/31/2025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33459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6B820A-77A2-4E12-A8FB-3314F286B6F6}" type="datetimeFigureOut">
              <a:rPr lang="LID4096" smtClean="0"/>
              <a:t>03/31/2025</a:t>
            </a:fld>
            <a:endParaRPr lang="LID4096"/>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ID4096"/>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87C981-6D6D-4B4C-A3CC-9FFCC3DB0698}" type="slidenum">
              <a:rPr lang="LID4096" smtClean="0"/>
              <a:t>‹#›</a:t>
            </a:fld>
            <a:endParaRPr lang="LID4096"/>
          </a:p>
        </p:txBody>
      </p:sp>
    </p:spTree>
    <p:extLst>
      <p:ext uri="{BB962C8B-B14F-4D97-AF65-F5344CB8AC3E}">
        <p14:creationId xmlns:p14="http://schemas.microsoft.com/office/powerpoint/2010/main" val="81969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5A46-27FA-1512-A70A-9FD1ECDCACD4}"/>
              </a:ext>
            </a:extLst>
          </p:cNvPr>
          <p:cNvSpPr>
            <a:spLocks noGrp="1"/>
          </p:cNvSpPr>
          <p:nvPr>
            <p:ph type="ctrTitle"/>
          </p:nvPr>
        </p:nvSpPr>
        <p:spPr/>
        <p:txBody>
          <a:bodyPr/>
          <a:lstStyle/>
          <a:p>
            <a:r>
              <a:rPr lang="en-GB" dirty="0"/>
              <a:t> </a:t>
            </a:r>
            <a:r>
              <a:rPr lang="en-GB" sz="4000" dirty="0" err="1"/>
              <a:t>DPoA</a:t>
            </a:r>
            <a:r>
              <a:rPr lang="en-GB" sz="4000" dirty="0"/>
              <a:t> Implementation In The Gambia; Insights and </a:t>
            </a:r>
            <a:r>
              <a:rPr lang="en-GB" sz="4000" dirty="0" err="1"/>
              <a:t>Challanges</a:t>
            </a:r>
            <a:endParaRPr lang="LID4096" sz="4000" dirty="0"/>
          </a:p>
        </p:txBody>
      </p:sp>
      <p:sp>
        <p:nvSpPr>
          <p:cNvPr id="3" name="Subtitle 2">
            <a:extLst>
              <a:ext uri="{FF2B5EF4-FFF2-40B4-BE49-F238E27FC236}">
                <a16:creationId xmlns:a16="http://schemas.microsoft.com/office/drawing/2014/main" id="{FBE7A241-1C91-AED3-EC77-92DEA4C34CC5}"/>
              </a:ext>
            </a:extLst>
          </p:cNvPr>
          <p:cNvSpPr>
            <a:spLocks noGrp="1"/>
          </p:cNvSpPr>
          <p:nvPr>
            <p:ph type="subTitle" idx="1"/>
          </p:nvPr>
        </p:nvSpPr>
        <p:spPr/>
        <p:txBody>
          <a:bodyPr>
            <a:normAutofit lnSpcReduction="10000"/>
          </a:bodyPr>
          <a:lstStyle/>
          <a:p>
            <a:r>
              <a:rPr lang="en-GB" dirty="0"/>
              <a:t>MR. OMAR BADJIE</a:t>
            </a:r>
          </a:p>
          <a:p>
            <a:r>
              <a:rPr lang="en-GB" dirty="0"/>
              <a:t>NFP- The Gambia</a:t>
            </a:r>
          </a:p>
          <a:p>
            <a:r>
              <a:rPr lang="en-GB" dirty="0"/>
              <a:t>31</a:t>
            </a:r>
            <a:r>
              <a:rPr lang="en-GB" baseline="30000" dirty="0"/>
              <a:t>st</a:t>
            </a:r>
            <a:r>
              <a:rPr lang="en-GB" dirty="0"/>
              <a:t> March, Lusaka, Zambia </a:t>
            </a:r>
          </a:p>
          <a:p>
            <a:endParaRPr lang="LID4096" dirty="0"/>
          </a:p>
        </p:txBody>
      </p:sp>
    </p:spTree>
    <p:extLst>
      <p:ext uri="{BB962C8B-B14F-4D97-AF65-F5344CB8AC3E}">
        <p14:creationId xmlns:p14="http://schemas.microsoft.com/office/powerpoint/2010/main" val="367197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8836-82D0-C0FA-0BED-3C153BFA82F6}"/>
              </a:ext>
            </a:extLst>
          </p:cNvPr>
          <p:cNvSpPr>
            <a:spLocks noGrp="1"/>
          </p:cNvSpPr>
          <p:nvPr>
            <p:ph type="title"/>
          </p:nvPr>
        </p:nvSpPr>
        <p:spPr/>
        <p:txBody>
          <a:bodyPr>
            <a:normAutofit/>
          </a:bodyPr>
          <a:lstStyle/>
          <a:p>
            <a:r>
              <a:rPr lang="en-GB" dirty="0"/>
              <a:t>3. Major Challenge</a:t>
            </a:r>
            <a:endParaRPr lang="LID4096" dirty="0"/>
          </a:p>
        </p:txBody>
      </p:sp>
      <p:sp>
        <p:nvSpPr>
          <p:cNvPr id="3" name="Content Placeholder 2">
            <a:extLst>
              <a:ext uri="{FF2B5EF4-FFF2-40B4-BE49-F238E27FC236}">
                <a16:creationId xmlns:a16="http://schemas.microsoft.com/office/drawing/2014/main" id="{A039D0B4-D2BF-5B2C-437A-3AE4FFB3EE9F}"/>
              </a:ext>
            </a:extLst>
          </p:cNvPr>
          <p:cNvSpPr>
            <a:spLocks noGrp="1"/>
          </p:cNvSpPr>
          <p:nvPr>
            <p:ph idx="1"/>
          </p:nvPr>
        </p:nvSpPr>
        <p:spPr/>
        <p:txBody>
          <a:bodyPr>
            <a:normAutofit lnSpcReduction="10000"/>
          </a:bodyPr>
          <a:lstStyle/>
          <a:p>
            <a:pPr algn="just"/>
            <a:r>
              <a:rPr lang="en-US" sz="2000" dirty="0"/>
              <a:t>Although The Gambia has made notable progress it faces several obstacles and constraints in fully realizing the goals of the </a:t>
            </a:r>
            <a:r>
              <a:rPr lang="en-US" sz="2000" dirty="0" err="1"/>
              <a:t>DPoA</a:t>
            </a:r>
            <a:r>
              <a:rPr lang="en-US" sz="2000" dirty="0"/>
              <a:t>, below are some challenges;</a:t>
            </a:r>
          </a:p>
          <a:p>
            <a:pPr algn="just"/>
            <a:r>
              <a:rPr lang="en-US" sz="2000" b="1" dirty="0"/>
              <a:t>Resource Constraints</a:t>
            </a:r>
            <a:r>
              <a:rPr lang="en-US" sz="2000" dirty="0"/>
              <a:t>: Limited financial resources are a significant constraint for implementing the </a:t>
            </a:r>
            <a:r>
              <a:rPr lang="en-US" sz="2000" dirty="0" err="1"/>
              <a:t>DPoA</a:t>
            </a:r>
            <a:r>
              <a:rPr lang="en-US" sz="2000" dirty="0"/>
              <a:t> priorities. International aid and investment have been crucial domestic revenue generation remains a challenge.</a:t>
            </a:r>
          </a:p>
          <a:p>
            <a:pPr algn="just"/>
            <a:r>
              <a:rPr lang="en-GB" sz="2000" b="1" dirty="0"/>
              <a:t>Institutional Capacity Issues</a:t>
            </a:r>
            <a:r>
              <a:rPr lang="en-GB" sz="2000" dirty="0"/>
              <a:t>: T</a:t>
            </a:r>
            <a:r>
              <a:rPr lang="en-US" sz="2000" dirty="0"/>
              <a:t>he Gambia faces institutional challenges in effectively coordinating and implementing </a:t>
            </a:r>
            <a:r>
              <a:rPr lang="en-US" sz="2000" dirty="0" err="1"/>
              <a:t>DPoA</a:t>
            </a:r>
            <a:r>
              <a:rPr lang="en-US" sz="2000" dirty="0"/>
              <a:t>-related actions. There is often a lack of capacity at local government levels to implement and monitor development projects. Also, capacity constraints in </a:t>
            </a:r>
            <a:r>
              <a:rPr lang="en-US" sz="2000" b="1" dirty="0"/>
              <a:t>data collection and analysis </a:t>
            </a:r>
            <a:r>
              <a:rPr lang="en-US" sz="2000" dirty="0"/>
              <a:t>also hinder effective M&amp;E and tracking of progress.</a:t>
            </a:r>
            <a:endParaRPr lang="LID4096" sz="2000" dirty="0"/>
          </a:p>
        </p:txBody>
      </p:sp>
    </p:spTree>
    <p:extLst>
      <p:ext uri="{BB962C8B-B14F-4D97-AF65-F5344CB8AC3E}">
        <p14:creationId xmlns:p14="http://schemas.microsoft.com/office/powerpoint/2010/main" val="219358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D125-13F2-49DF-1382-CE42381B24D8}"/>
              </a:ext>
            </a:extLst>
          </p:cNvPr>
          <p:cNvSpPr>
            <a:spLocks noGrp="1"/>
          </p:cNvSpPr>
          <p:nvPr>
            <p:ph type="title"/>
          </p:nvPr>
        </p:nvSpPr>
        <p:spPr/>
        <p:txBody>
          <a:bodyPr/>
          <a:lstStyle/>
          <a:p>
            <a:r>
              <a:rPr lang="en-US" dirty="0"/>
              <a:t>3. Major Challenges </a:t>
            </a:r>
          </a:p>
        </p:txBody>
      </p:sp>
      <p:sp>
        <p:nvSpPr>
          <p:cNvPr id="3" name="Content Placeholder 2">
            <a:extLst>
              <a:ext uri="{FF2B5EF4-FFF2-40B4-BE49-F238E27FC236}">
                <a16:creationId xmlns:a16="http://schemas.microsoft.com/office/drawing/2014/main" id="{94F70EEE-E73D-A266-BFDF-F1560D608D23}"/>
              </a:ext>
            </a:extLst>
          </p:cNvPr>
          <p:cNvSpPr>
            <a:spLocks noGrp="1"/>
          </p:cNvSpPr>
          <p:nvPr>
            <p:ph idx="1"/>
          </p:nvPr>
        </p:nvSpPr>
        <p:spPr/>
        <p:txBody>
          <a:bodyPr/>
          <a:lstStyle/>
          <a:p>
            <a:pPr algn="just"/>
            <a:r>
              <a:rPr lang="en-US" b="1" dirty="0"/>
              <a:t>Infrastructure Deficits:</a:t>
            </a:r>
            <a:r>
              <a:rPr lang="en-US" dirty="0"/>
              <a:t> </a:t>
            </a:r>
            <a:r>
              <a:rPr lang="en-US" sz="2000" dirty="0"/>
              <a:t>some progress has been made however large-scale infrastructure projects are still lagging behind in areas such as water supply and sanitation coupled with Inadequate infrastructure particularly in rural areas continues to pose challenges for growth especially in transport, energy and ICT infrastructure.</a:t>
            </a:r>
          </a:p>
          <a:p>
            <a:pPr algn="just"/>
            <a:r>
              <a:rPr lang="en-US" sz="2000" b="1" dirty="0"/>
              <a:t>Climate Change Vulnerability</a:t>
            </a:r>
            <a:r>
              <a:rPr lang="en-US" sz="2000" dirty="0"/>
              <a:t>: The Gambia is highly vulnerable to the impacts of climate change, including flooding, droughts and sea-level rise. This affects agriculture and food security which are critical areas for the country’s development.</a:t>
            </a:r>
          </a:p>
        </p:txBody>
      </p:sp>
    </p:spTree>
    <p:extLst>
      <p:ext uri="{BB962C8B-B14F-4D97-AF65-F5344CB8AC3E}">
        <p14:creationId xmlns:p14="http://schemas.microsoft.com/office/powerpoint/2010/main" val="282963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FF04-64F1-7A61-FF1D-906F7422FD77}"/>
              </a:ext>
            </a:extLst>
          </p:cNvPr>
          <p:cNvSpPr>
            <a:spLocks noGrp="1"/>
          </p:cNvSpPr>
          <p:nvPr>
            <p:ph type="title"/>
          </p:nvPr>
        </p:nvSpPr>
        <p:spPr/>
        <p:txBody>
          <a:bodyPr/>
          <a:lstStyle/>
          <a:p>
            <a:r>
              <a:rPr lang="en-US" dirty="0"/>
              <a:t>4. Best Practice and Suggestions</a:t>
            </a:r>
          </a:p>
        </p:txBody>
      </p:sp>
      <p:sp>
        <p:nvSpPr>
          <p:cNvPr id="3" name="Content Placeholder 2">
            <a:extLst>
              <a:ext uri="{FF2B5EF4-FFF2-40B4-BE49-F238E27FC236}">
                <a16:creationId xmlns:a16="http://schemas.microsoft.com/office/drawing/2014/main" id="{33451558-697A-98BA-EC94-06EF7B25DD48}"/>
              </a:ext>
            </a:extLst>
          </p:cNvPr>
          <p:cNvSpPr>
            <a:spLocks noGrp="1"/>
          </p:cNvSpPr>
          <p:nvPr>
            <p:ph idx="1"/>
          </p:nvPr>
        </p:nvSpPr>
        <p:spPr/>
        <p:txBody>
          <a:bodyPr>
            <a:normAutofit/>
          </a:bodyPr>
          <a:lstStyle/>
          <a:p>
            <a:pPr marL="0" indent="0">
              <a:buNone/>
            </a:pPr>
            <a:r>
              <a:rPr lang="en-US" b="1" dirty="0"/>
              <a:t>For Best Practice The Gambia is doing the following</a:t>
            </a:r>
            <a:r>
              <a:rPr lang="en-US" dirty="0"/>
              <a:t>; </a:t>
            </a:r>
          </a:p>
          <a:p>
            <a:r>
              <a:rPr lang="en-US" sz="2000" dirty="0"/>
              <a:t>Community-Led Development</a:t>
            </a:r>
          </a:p>
          <a:p>
            <a:r>
              <a:rPr lang="en-US" sz="2000" dirty="0"/>
              <a:t>Public-Private Partnerships (PPPs)</a:t>
            </a:r>
          </a:p>
          <a:p>
            <a:r>
              <a:rPr lang="en-US" sz="2000" dirty="0"/>
              <a:t>Partnerships with Development Partners</a:t>
            </a:r>
          </a:p>
          <a:p>
            <a:r>
              <a:rPr lang="en-US" sz="2000" dirty="0"/>
              <a:t>Focus on Youth Empowerment</a:t>
            </a:r>
          </a:p>
          <a:p>
            <a:endParaRPr lang="en-US" sz="2000" dirty="0"/>
          </a:p>
          <a:p>
            <a:pPr marL="0" indent="0">
              <a:buNone/>
            </a:pPr>
            <a:endParaRPr lang="en-US" sz="1800" dirty="0"/>
          </a:p>
          <a:p>
            <a:endParaRPr lang="en-US" dirty="0"/>
          </a:p>
        </p:txBody>
      </p:sp>
    </p:spTree>
    <p:extLst>
      <p:ext uri="{BB962C8B-B14F-4D97-AF65-F5344CB8AC3E}">
        <p14:creationId xmlns:p14="http://schemas.microsoft.com/office/powerpoint/2010/main" val="27421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B75C-605B-F7B4-8A75-DD96385DDD34}"/>
              </a:ext>
            </a:extLst>
          </p:cNvPr>
          <p:cNvSpPr>
            <a:spLocks noGrp="1"/>
          </p:cNvSpPr>
          <p:nvPr>
            <p:ph type="title"/>
          </p:nvPr>
        </p:nvSpPr>
        <p:spPr/>
        <p:txBody>
          <a:bodyPr/>
          <a:lstStyle/>
          <a:p>
            <a:r>
              <a:rPr lang="en-US" dirty="0"/>
              <a:t>Areas for Improvements!!</a:t>
            </a:r>
          </a:p>
        </p:txBody>
      </p:sp>
      <p:sp>
        <p:nvSpPr>
          <p:cNvPr id="3" name="Content Placeholder 2">
            <a:extLst>
              <a:ext uri="{FF2B5EF4-FFF2-40B4-BE49-F238E27FC236}">
                <a16:creationId xmlns:a16="http://schemas.microsoft.com/office/drawing/2014/main" id="{5D2D783E-F1B1-6DF4-D034-A7A2B1512449}"/>
              </a:ext>
            </a:extLst>
          </p:cNvPr>
          <p:cNvSpPr>
            <a:spLocks noGrp="1"/>
          </p:cNvSpPr>
          <p:nvPr>
            <p:ph idx="1"/>
          </p:nvPr>
        </p:nvSpPr>
        <p:spPr/>
        <p:txBody>
          <a:bodyPr>
            <a:normAutofit/>
          </a:bodyPr>
          <a:lstStyle/>
          <a:p>
            <a:pPr algn="just"/>
            <a:r>
              <a:rPr lang="en-US" dirty="0"/>
              <a:t>Strengthen Institutional Capacity</a:t>
            </a:r>
          </a:p>
          <a:p>
            <a:pPr algn="just"/>
            <a:r>
              <a:rPr lang="en-US" dirty="0"/>
              <a:t>Diversify Sources of Revenue</a:t>
            </a:r>
          </a:p>
          <a:p>
            <a:pPr algn="just"/>
            <a:r>
              <a:rPr lang="en-US" dirty="0"/>
              <a:t>Enhance Climate Resilience</a:t>
            </a:r>
          </a:p>
          <a:p>
            <a:pPr algn="just"/>
            <a:r>
              <a:rPr lang="en-US" dirty="0"/>
              <a:t>Strengthen Monitoring and Evaluation</a:t>
            </a:r>
          </a:p>
        </p:txBody>
      </p:sp>
    </p:spTree>
    <p:extLst>
      <p:ext uri="{BB962C8B-B14F-4D97-AF65-F5344CB8AC3E}">
        <p14:creationId xmlns:p14="http://schemas.microsoft.com/office/powerpoint/2010/main" val="432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F150-51A2-61FF-2857-A453BA0115BB}"/>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65B5E68C-2FB2-BB55-F0C8-D6F4A7FF6078}"/>
              </a:ext>
            </a:extLst>
          </p:cNvPr>
          <p:cNvSpPr>
            <a:spLocks noGrp="1"/>
          </p:cNvSpPr>
          <p:nvPr>
            <p:ph idx="1"/>
          </p:nvPr>
        </p:nvSpPr>
        <p:spPr/>
        <p:txBody>
          <a:bodyPr/>
          <a:lstStyle/>
          <a:p>
            <a:r>
              <a:rPr lang="en-US" dirty="0"/>
              <a:t>1. National Development Planning Process</a:t>
            </a:r>
          </a:p>
          <a:p>
            <a:r>
              <a:rPr lang="en-US" dirty="0"/>
              <a:t>2. Progress in Implementation- </a:t>
            </a:r>
            <a:r>
              <a:rPr lang="en-US" dirty="0" err="1"/>
              <a:t>DPoA</a:t>
            </a:r>
            <a:r>
              <a:rPr lang="en-US" dirty="0"/>
              <a:t> Priorities </a:t>
            </a:r>
          </a:p>
          <a:p>
            <a:r>
              <a:rPr lang="en-US" dirty="0"/>
              <a:t>3. Major challenges </a:t>
            </a:r>
          </a:p>
          <a:p>
            <a:r>
              <a:rPr lang="en-US" dirty="0"/>
              <a:t>4. Best Practices &amp; Suggestions</a:t>
            </a:r>
          </a:p>
          <a:p>
            <a:endParaRPr lang="en-US" dirty="0"/>
          </a:p>
          <a:p>
            <a:endParaRPr lang="en-US" dirty="0"/>
          </a:p>
        </p:txBody>
      </p:sp>
    </p:spTree>
    <p:extLst>
      <p:ext uri="{BB962C8B-B14F-4D97-AF65-F5344CB8AC3E}">
        <p14:creationId xmlns:p14="http://schemas.microsoft.com/office/powerpoint/2010/main" val="326650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20F2-0743-1883-0A39-D0C7B1302FE8}"/>
              </a:ext>
            </a:extLst>
          </p:cNvPr>
          <p:cNvSpPr>
            <a:spLocks noGrp="1"/>
          </p:cNvSpPr>
          <p:nvPr>
            <p:ph type="title"/>
          </p:nvPr>
        </p:nvSpPr>
        <p:spPr/>
        <p:txBody>
          <a:bodyPr/>
          <a:lstStyle/>
          <a:p>
            <a:r>
              <a:rPr lang="en-GB" dirty="0"/>
              <a:t>1. NDP Planning Progress</a:t>
            </a:r>
            <a:endParaRPr lang="LID4096" dirty="0"/>
          </a:p>
        </p:txBody>
      </p:sp>
      <p:sp>
        <p:nvSpPr>
          <p:cNvPr id="3" name="Content Placeholder 2">
            <a:extLst>
              <a:ext uri="{FF2B5EF4-FFF2-40B4-BE49-F238E27FC236}">
                <a16:creationId xmlns:a16="http://schemas.microsoft.com/office/drawing/2014/main" id="{64391C05-3697-329F-8848-D22103980EC6}"/>
              </a:ext>
            </a:extLst>
          </p:cNvPr>
          <p:cNvSpPr>
            <a:spLocks noGrp="1"/>
          </p:cNvSpPr>
          <p:nvPr>
            <p:ph idx="1"/>
          </p:nvPr>
        </p:nvSpPr>
        <p:spPr/>
        <p:txBody>
          <a:bodyPr>
            <a:normAutofit fontScale="77500" lnSpcReduction="20000"/>
          </a:bodyPr>
          <a:lstStyle/>
          <a:p>
            <a:pPr algn="just"/>
            <a:r>
              <a:rPr lang="en-US" sz="1900" dirty="0"/>
              <a:t>The Government of The Gambia has formulated The Green Recovery Focus National Development Plan (NDP 2023 - 2027) as a successor to the elapsed NDP 2018-2022. This new planning framework, developed under the leadership of The Government of The Gambia  with a “whole of society” approach, will serve as the vehicle to chart the recovery of The Gambia from Covid-19 and other shocks such as climate change, as well as address the medium-term transformational aspirations of the country. The Plan is in seven pillars as shown below:</a:t>
            </a:r>
          </a:p>
          <a:p>
            <a:pPr algn="just"/>
            <a:r>
              <a:rPr lang="en-US" sz="1900" dirty="0"/>
              <a:t>Pillar I: Resilience to Shocks and Crises</a:t>
            </a:r>
          </a:p>
          <a:p>
            <a:pPr algn="just"/>
            <a:r>
              <a:rPr lang="en-US" sz="1900" dirty="0"/>
              <a:t>Pillar II: Governance Reforms;</a:t>
            </a:r>
          </a:p>
          <a:p>
            <a:pPr algn="just"/>
            <a:r>
              <a:rPr lang="en-US" sz="1900" dirty="0"/>
              <a:t>Pillar III: Macroeconomic Stability and Growth;</a:t>
            </a:r>
          </a:p>
          <a:p>
            <a:pPr algn="just"/>
            <a:r>
              <a:rPr lang="en-US" sz="1900" dirty="0"/>
              <a:t>Pillar IV: Human Capital Development;</a:t>
            </a:r>
          </a:p>
          <a:p>
            <a:pPr algn="just"/>
            <a:r>
              <a:rPr lang="en-US" sz="1900" dirty="0"/>
              <a:t>Pillar V: Agriculture, Environment, Natural Resources and Climate Change;</a:t>
            </a:r>
          </a:p>
          <a:p>
            <a:pPr algn="just"/>
            <a:r>
              <a:rPr lang="en-US" sz="1900" dirty="0"/>
              <a:t>Pillar VI: Empowerment, Social Inclusion and Leaving No One Behind; and</a:t>
            </a:r>
          </a:p>
          <a:p>
            <a:pPr algn="just"/>
            <a:r>
              <a:rPr lang="en-US" sz="1900" dirty="0"/>
              <a:t>Pillar VII: Energy, Infrastructure and Connectivity</a:t>
            </a:r>
          </a:p>
          <a:p>
            <a:pPr algn="just"/>
            <a:endParaRPr lang="LID4096" sz="1800" dirty="0"/>
          </a:p>
        </p:txBody>
      </p:sp>
    </p:spTree>
    <p:extLst>
      <p:ext uri="{BB962C8B-B14F-4D97-AF65-F5344CB8AC3E}">
        <p14:creationId xmlns:p14="http://schemas.microsoft.com/office/powerpoint/2010/main" val="70321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E846-5D44-7A62-D633-273584FCBEB4}"/>
              </a:ext>
            </a:extLst>
          </p:cNvPr>
          <p:cNvSpPr>
            <a:spLocks noGrp="1"/>
          </p:cNvSpPr>
          <p:nvPr>
            <p:ph type="title"/>
          </p:nvPr>
        </p:nvSpPr>
        <p:spPr>
          <a:xfrm>
            <a:off x="838200" y="365125"/>
            <a:ext cx="10515600" cy="282575"/>
          </a:xfrm>
        </p:spPr>
        <p:txBody>
          <a:bodyPr>
            <a:normAutofit fontScale="90000"/>
          </a:bodyPr>
          <a:lstStyle/>
          <a:p>
            <a:r>
              <a:rPr lang="en-GB" dirty="0"/>
              <a:t>Cont.1. NDP- DPOA </a:t>
            </a:r>
            <a:endParaRPr lang="LID4096" dirty="0"/>
          </a:p>
        </p:txBody>
      </p:sp>
      <p:graphicFrame>
        <p:nvGraphicFramePr>
          <p:cNvPr id="5" name="Table 5">
            <a:extLst>
              <a:ext uri="{FF2B5EF4-FFF2-40B4-BE49-F238E27FC236}">
                <a16:creationId xmlns:a16="http://schemas.microsoft.com/office/drawing/2014/main" id="{2886E5CB-0672-CF25-A922-61E716C39B6F}"/>
              </a:ext>
            </a:extLst>
          </p:cNvPr>
          <p:cNvGraphicFramePr>
            <a:graphicFrameLocks noGrp="1"/>
          </p:cNvGraphicFramePr>
          <p:nvPr>
            <p:ph idx="1"/>
            <p:extLst>
              <p:ext uri="{D42A27DB-BD31-4B8C-83A1-F6EECF244321}">
                <p14:modId xmlns:p14="http://schemas.microsoft.com/office/powerpoint/2010/main" val="341999349"/>
              </p:ext>
            </p:extLst>
          </p:nvPr>
        </p:nvGraphicFramePr>
        <p:xfrm>
          <a:off x="647700" y="647700"/>
          <a:ext cx="9873343" cy="7462262"/>
        </p:xfrm>
        <a:graphic>
          <a:graphicData uri="http://schemas.openxmlformats.org/drawingml/2006/table">
            <a:tbl>
              <a:tblPr firstRow="1" bandRow="1">
                <a:tableStyleId>{5C22544A-7EE6-4342-B048-85BDC9FD1C3A}</a:tableStyleId>
              </a:tblPr>
              <a:tblGrid>
                <a:gridCol w="546067">
                  <a:extLst>
                    <a:ext uri="{9D8B030D-6E8A-4147-A177-3AD203B41FA5}">
                      <a16:colId xmlns:a16="http://schemas.microsoft.com/office/drawing/2014/main" val="770171422"/>
                    </a:ext>
                  </a:extLst>
                </a:gridCol>
                <a:gridCol w="2904848">
                  <a:extLst>
                    <a:ext uri="{9D8B030D-6E8A-4147-A177-3AD203B41FA5}">
                      <a16:colId xmlns:a16="http://schemas.microsoft.com/office/drawing/2014/main" val="3965475011"/>
                    </a:ext>
                  </a:extLst>
                </a:gridCol>
                <a:gridCol w="3058742">
                  <a:extLst>
                    <a:ext uri="{9D8B030D-6E8A-4147-A177-3AD203B41FA5}">
                      <a16:colId xmlns:a16="http://schemas.microsoft.com/office/drawing/2014/main" val="59396406"/>
                    </a:ext>
                  </a:extLst>
                </a:gridCol>
                <a:gridCol w="3363686">
                  <a:extLst>
                    <a:ext uri="{9D8B030D-6E8A-4147-A177-3AD203B41FA5}">
                      <a16:colId xmlns:a16="http://schemas.microsoft.com/office/drawing/2014/main" val="1170355751"/>
                    </a:ext>
                  </a:extLst>
                </a:gridCol>
              </a:tblGrid>
              <a:tr h="555727">
                <a:tc>
                  <a:txBody>
                    <a:bodyPr/>
                    <a:lstStyle/>
                    <a:p>
                      <a:r>
                        <a:rPr lang="en-GB" dirty="0">
                          <a:latin typeface="Times New Roman" panose="02020603050405020304" pitchFamily="18" charset="0"/>
                          <a:cs typeface="Times New Roman" panose="02020603050405020304" pitchFamily="18" charset="0"/>
                        </a:rPr>
                        <a:t>NO</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National Development Plan  Pillars</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DPOA PRIORITIES </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  UNSDCF  STRATEGIC OPTIONS </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4099614"/>
                  </a:ext>
                </a:extLst>
              </a:tr>
              <a:tr h="827741">
                <a:tc>
                  <a:txBody>
                    <a:bodyPr/>
                    <a:lstStyle/>
                    <a:p>
                      <a:r>
                        <a:rPr lang="en-GB" dirty="0">
                          <a:latin typeface="Times New Roman" panose="02020603050405020304" pitchFamily="18" charset="0"/>
                          <a:cs typeface="Times New Roman" panose="02020603050405020304" pitchFamily="18" charset="0"/>
                        </a:rPr>
                        <a:t>1</a:t>
                      </a:r>
                      <a:endParaRPr lang="LID4096" dirty="0">
                        <a:latin typeface="Times New Roman" panose="02020603050405020304" pitchFamily="18" charset="0"/>
                        <a:cs typeface="Times New Roman" panose="02020603050405020304" pitchFamily="18" charset="0"/>
                      </a:endParaRPr>
                    </a:p>
                  </a:txBody>
                  <a:tcPr/>
                </a:tc>
                <a:tc>
                  <a:txBody>
                    <a:bodyPr/>
                    <a:lstStyle/>
                    <a:p>
                      <a:pPr marL="0" lvl="0" indent="0" algn="just">
                        <a:lnSpc>
                          <a:spcPct val="107000"/>
                        </a:lnSpc>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Pillar I: Resilience to Shocks and Crises</a:t>
                      </a:r>
                    </a:p>
                    <a:p>
                      <a:pPr marL="0" lvl="0" indent="0" algn="just">
                        <a:lnSpc>
                          <a:spcPct val="107000"/>
                        </a:lnSpc>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Priority 5. </a:t>
                      </a:r>
                      <a:r>
                        <a:rPr lang="en-US" sz="1200" dirty="0">
                          <a:latin typeface="Times New Roman" panose="02020603050405020304" pitchFamily="18" charset="0"/>
                          <a:cs typeface="Times New Roman" panose="02020603050405020304" pitchFamily="18" charset="0"/>
                        </a:rPr>
                        <a:t>Addressing climate change, recovering from the COVID-19 pandemic, and building resilience against future shocks;</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Option1: Green Resilient &amp; Inclusive Livelihoods</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96587173"/>
                  </a:ext>
                </a:extLst>
              </a:tr>
              <a:tr h="789718">
                <a:tc>
                  <a:txBody>
                    <a:bodyPr/>
                    <a:lstStyle/>
                    <a:p>
                      <a:r>
                        <a:rPr lang="en-GB" dirty="0">
                          <a:latin typeface="Times New Roman" panose="02020603050405020304" pitchFamily="18" charset="0"/>
                          <a:cs typeface="Times New Roman" panose="02020603050405020304" pitchFamily="18" charset="0"/>
                        </a:rPr>
                        <a:t>2</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Pillar II: Governance Reforms;</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Priority 6. Mobilizing international solidarity, reinvigorate global partnerships and innovative tools for risk-informed sustainable development - A march towards sustainable graduation. </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2: Human Development, Social Inclusion &amp; People centered  Governance</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3141509"/>
                  </a:ext>
                </a:extLst>
              </a:tr>
              <a:tr h="555727">
                <a:tc>
                  <a:txBody>
                    <a:bodyPr/>
                    <a:lstStyle/>
                    <a:p>
                      <a:r>
                        <a:rPr lang="en-GB" dirty="0">
                          <a:latin typeface="Times New Roman" panose="02020603050405020304" pitchFamily="18" charset="0"/>
                          <a:cs typeface="Times New Roman" panose="02020603050405020304" pitchFamily="18" charset="0"/>
                        </a:rPr>
                        <a:t>3</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Pillar III: Macroeconomic Stability and Growth;</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Priority 3. Structural transformation as a driver of prosperity;</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2: Human Development, Social Inclusion &amp; People Centered Governance</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100837"/>
                  </a:ext>
                </a:extLst>
              </a:tr>
              <a:tr h="1023708">
                <a:tc>
                  <a:txBody>
                    <a:bodyPr/>
                    <a:lstStyle/>
                    <a:p>
                      <a:r>
                        <a:rPr lang="en-GB" dirty="0">
                          <a:latin typeface="Times New Roman" panose="02020603050405020304" pitchFamily="18" charset="0"/>
                          <a:cs typeface="Times New Roman" panose="02020603050405020304" pitchFamily="18" charset="0"/>
                        </a:rPr>
                        <a:t>4</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Pillar IV: Human Capital Development;</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Priority 2. Leveraging the power of science, technology, and innovation to fight against multidimensional vulnerabilities as well as to achieve the Sustainable Development Goals (SDGs);</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3: Innovate and Integrate Development </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9142921"/>
                  </a:ext>
                </a:extLst>
              </a:tr>
              <a:tr h="1257698">
                <a:tc>
                  <a:txBody>
                    <a:bodyPr/>
                    <a:lstStyle/>
                    <a:p>
                      <a:r>
                        <a:rPr lang="en-GB" dirty="0">
                          <a:latin typeface="Times New Roman" panose="02020603050405020304" pitchFamily="18" charset="0"/>
                          <a:cs typeface="Times New Roman" panose="02020603050405020304" pitchFamily="18" charset="0"/>
                        </a:rPr>
                        <a:t>5</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Pillar V: Agriculture, Environment, Natural Resources and Climate Change;</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Priority 2. </a:t>
                      </a:r>
                      <a:r>
                        <a:rPr lang="en-US" sz="1200" dirty="0">
                          <a:latin typeface="Times New Roman" panose="02020603050405020304" pitchFamily="18" charset="0"/>
                          <a:cs typeface="Times New Roman" panose="02020603050405020304" pitchFamily="18" charset="0"/>
                        </a:rPr>
                        <a:t>Leveraging the power of science, technology, and innovation to fight against multidimensional vulnerabilities as well as to achieve the Sustainable Development Goals (SDGs);</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3: Innovate and Integrate Development</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0440941"/>
                  </a:ext>
                </a:extLst>
              </a:tr>
              <a:tr h="1023708">
                <a:tc>
                  <a:txBody>
                    <a:bodyPr/>
                    <a:lstStyle/>
                    <a:p>
                      <a:r>
                        <a:rPr lang="en-GB" dirty="0">
                          <a:latin typeface="Times New Roman" panose="02020603050405020304" pitchFamily="18" charset="0"/>
                          <a:cs typeface="Times New Roman" panose="02020603050405020304" pitchFamily="18" charset="0"/>
                        </a:rPr>
                        <a:t>6</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Pillar VI: Empowerment, Social Inclusion and Leaving No One Behind; and</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Priority 1. </a:t>
                      </a:r>
                      <a:r>
                        <a:rPr lang="en-US" sz="1200" dirty="0">
                          <a:latin typeface="Times New Roman" panose="02020603050405020304" pitchFamily="18" charset="0"/>
                          <a:cs typeface="Times New Roman" panose="02020603050405020304" pitchFamily="18" charset="0"/>
                        </a:rPr>
                        <a:t>Investing in people in the LDCs: Eradicating poverty and building capacity seeking to leave no one behind;</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1:  Green Resilient &amp; Inclusive Livelihoods.</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0540779"/>
                  </a:ext>
                </a:extLst>
              </a:tr>
              <a:tr h="1023708">
                <a:tc>
                  <a:txBody>
                    <a:bodyPr/>
                    <a:lstStyle/>
                    <a:p>
                      <a:r>
                        <a:rPr lang="en-GB" dirty="0">
                          <a:latin typeface="Times New Roman" panose="02020603050405020304" pitchFamily="18" charset="0"/>
                          <a:cs typeface="Times New Roman" panose="02020603050405020304" pitchFamily="18" charset="0"/>
                        </a:rPr>
                        <a:t>7</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Pillar VII: Energy, Infrastructure and Connectivity</a:t>
                      </a:r>
                    </a:p>
                    <a:p>
                      <a:endParaRPr lang="LID4096"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Priority 4. Enhancing International trade of Least Developed Countries (LDCs) and regional integration;</a:t>
                      </a:r>
                      <a:endParaRPr lang="LID4096" sz="1200"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Strategic  Option 3: Innovate and Integrate Development </a:t>
                      </a:r>
                      <a:endParaRPr lang="LID4096"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4321133"/>
                  </a:ext>
                </a:extLst>
              </a:tr>
            </a:tbl>
          </a:graphicData>
        </a:graphic>
      </p:graphicFrame>
    </p:spTree>
    <p:extLst>
      <p:ext uri="{BB962C8B-B14F-4D97-AF65-F5344CB8AC3E}">
        <p14:creationId xmlns:p14="http://schemas.microsoft.com/office/powerpoint/2010/main" val="32235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9FBA-85C0-EA8D-1A0E-CD875522D433}"/>
              </a:ext>
            </a:extLst>
          </p:cNvPr>
          <p:cNvSpPr>
            <a:spLocks noGrp="1"/>
          </p:cNvSpPr>
          <p:nvPr>
            <p:ph type="title"/>
          </p:nvPr>
        </p:nvSpPr>
        <p:spPr/>
        <p:txBody>
          <a:bodyPr>
            <a:normAutofit/>
          </a:bodyPr>
          <a:lstStyle/>
          <a:p>
            <a:r>
              <a:rPr lang="en-GB" dirty="0"/>
              <a:t>2.  </a:t>
            </a:r>
            <a:r>
              <a:rPr lang="en-GB" b="1" dirty="0"/>
              <a:t>Progress in Implementation  </a:t>
            </a:r>
            <a:endParaRPr lang="LID4096" b="1" dirty="0"/>
          </a:p>
        </p:txBody>
      </p:sp>
      <p:sp>
        <p:nvSpPr>
          <p:cNvPr id="3" name="Content Placeholder 2">
            <a:extLst>
              <a:ext uri="{FF2B5EF4-FFF2-40B4-BE49-F238E27FC236}">
                <a16:creationId xmlns:a16="http://schemas.microsoft.com/office/drawing/2014/main" id="{DA8E3EFA-DB1B-C5DD-AE4C-AD3E3CBC8A29}"/>
              </a:ext>
            </a:extLst>
          </p:cNvPr>
          <p:cNvSpPr>
            <a:spLocks noGrp="1"/>
          </p:cNvSpPr>
          <p:nvPr>
            <p:ph idx="1"/>
          </p:nvPr>
        </p:nvSpPr>
        <p:spPr/>
        <p:txBody>
          <a:bodyPr>
            <a:normAutofit lnSpcReduction="10000"/>
          </a:bodyPr>
          <a:lstStyle/>
          <a:p>
            <a:pPr algn="just"/>
            <a:r>
              <a:rPr lang="en-US" b="1" dirty="0"/>
              <a:t>Integration of </a:t>
            </a:r>
            <a:r>
              <a:rPr lang="en-US" b="1" dirty="0" err="1"/>
              <a:t>DPoA</a:t>
            </a:r>
            <a:r>
              <a:rPr lang="en-US" b="1" dirty="0"/>
              <a:t> into National Policies</a:t>
            </a:r>
            <a:r>
              <a:rPr lang="en-US" dirty="0"/>
              <a:t>: The Gambia’s NDP incorporates the </a:t>
            </a:r>
            <a:r>
              <a:rPr lang="en-US" dirty="0" err="1"/>
              <a:t>DPoA’s</a:t>
            </a:r>
            <a:r>
              <a:rPr lang="en-US" dirty="0"/>
              <a:t> goals in its strategies particularly around trade, technology, investment, and human development. The government has focused on integrating trade facilitation and improving infrastructure as key elements of its economic growth strategy both of which are critical priorities under the </a:t>
            </a:r>
            <a:r>
              <a:rPr lang="en-US" dirty="0" err="1"/>
              <a:t>DPoA</a:t>
            </a:r>
            <a:r>
              <a:rPr lang="en-US" dirty="0"/>
              <a:t>. </a:t>
            </a:r>
          </a:p>
          <a:p>
            <a:pPr algn="just"/>
            <a:r>
              <a:rPr lang="en-US" dirty="0"/>
              <a:t> </a:t>
            </a:r>
            <a:r>
              <a:rPr lang="en-US" b="1" dirty="0"/>
              <a:t>Human Capital Development: </a:t>
            </a:r>
            <a:r>
              <a:rPr lang="en-US" dirty="0"/>
              <a:t>Education and Healthcare: The Gambia has prioritized improving education and healthcare systems as part of human capital development.  </a:t>
            </a:r>
            <a:endParaRPr lang="LID4096" dirty="0">
              <a:highlight>
                <a:srgbClr val="00FF00"/>
              </a:highlight>
            </a:endParaRPr>
          </a:p>
        </p:txBody>
      </p:sp>
    </p:spTree>
    <p:extLst>
      <p:ext uri="{BB962C8B-B14F-4D97-AF65-F5344CB8AC3E}">
        <p14:creationId xmlns:p14="http://schemas.microsoft.com/office/powerpoint/2010/main" val="360929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BC2C-A0C5-079F-2084-AAE960C9EC14}"/>
              </a:ext>
            </a:extLst>
          </p:cNvPr>
          <p:cNvSpPr>
            <a:spLocks noGrp="1"/>
          </p:cNvSpPr>
          <p:nvPr>
            <p:ph type="title"/>
          </p:nvPr>
        </p:nvSpPr>
        <p:spPr/>
        <p:txBody>
          <a:bodyPr/>
          <a:lstStyle/>
          <a:p>
            <a:r>
              <a:rPr lang="en-US" dirty="0"/>
              <a:t>Cont. 2 Progress in Implementation</a:t>
            </a:r>
          </a:p>
        </p:txBody>
      </p:sp>
      <p:sp>
        <p:nvSpPr>
          <p:cNvPr id="3" name="Content Placeholder 2">
            <a:extLst>
              <a:ext uri="{FF2B5EF4-FFF2-40B4-BE49-F238E27FC236}">
                <a16:creationId xmlns:a16="http://schemas.microsoft.com/office/drawing/2014/main" id="{AE232338-2737-2724-062D-554550C3E07A}"/>
              </a:ext>
            </a:extLst>
          </p:cNvPr>
          <p:cNvSpPr>
            <a:spLocks noGrp="1"/>
          </p:cNvSpPr>
          <p:nvPr>
            <p:ph idx="1"/>
          </p:nvPr>
        </p:nvSpPr>
        <p:spPr/>
        <p:txBody>
          <a:bodyPr>
            <a:normAutofit fontScale="85000" lnSpcReduction="10000"/>
          </a:bodyPr>
          <a:lstStyle/>
          <a:p>
            <a:r>
              <a:rPr lang="en-US" b="1" dirty="0"/>
              <a:t>Human Capital Development</a:t>
            </a:r>
            <a:r>
              <a:rPr lang="en-US" dirty="0"/>
              <a:t>: </a:t>
            </a:r>
            <a:r>
              <a:rPr lang="en-US" b="1" i="1" dirty="0"/>
              <a:t>Capacity Building and Technical Assistance;</a:t>
            </a:r>
            <a:r>
              <a:rPr lang="en-US" dirty="0"/>
              <a:t> Various programs have been initiated to build technical and vocational skills among young people, with assistance from international partners.</a:t>
            </a:r>
          </a:p>
          <a:p>
            <a:r>
              <a:rPr lang="en-US" b="1" dirty="0"/>
              <a:t>Infrastructure and Technology</a:t>
            </a:r>
            <a:endParaRPr lang="en-US" dirty="0"/>
          </a:p>
          <a:p>
            <a:pPr marL="0" indent="0">
              <a:buNone/>
            </a:pPr>
            <a:r>
              <a:rPr lang="en-US" b="1" dirty="0"/>
              <a:t>Infrastructure Development</a:t>
            </a:r>
            <a:r>
              <a:rPr lang="en-US" dirty="0"/>
              <a:t>: Significant strides have been made in improving transport and energy infrastructure. The Gambia has been focusing on road networks and renewable energy projects, including solar energy, to increase energy access in rural areas.</a:t>
            </a:r>
          </a:p>
          <a:p>
            <a:pPr marL="0" indent="0">
              <a:buNone/>
            </a:pPr>
            <a:r>
              <a:rPr lang="en-US" b="1" dirty="0"/>
              <a:t>Technology and Innovation:</a:t>
            </a:r>
            <a:r>
              <a:rPr lang="en-US" dirty="0"/>
              <a:t> There have been efforts to increase access to technology, especially in rural areas, through ICT initiatives aimed at improving service delivery and communication.</a:t>
            </a:r>
          </a:p>
        </p:txBody>
      </p:sp>
    </p:spTree>
    <p:extLst>
      <p:ext uri="{BB962C8B-B14F-4D97-AF65-F5344CB8AC3E}">
        <p14:creationId xmlns:p14="http://schemas.microsoft.com/office/powerpoint/2010/main" val="214709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4870-81A7-C1F3-E744-6CF3C91FDCAC}"/>
              </a:ext>
            </a:extLst>
          </p:cNvPr>
          <p:cNvSpPr>
            <a:spLocks noGrp="1"/>
          </p:cNvSpPr>
          <p:nvPr>
            <p:ph type="title"/>
          </p:nvPr>
        </p:nvSpPr>
        <p:spPr/>
        <p:txBody>
          <a:bodyPr/>
          <a:lstStyle/>
          <a:p>
            <a:r>
              <a:rPr lang="en-US" dirty="0"/>
              <a:t>2. </a:t>
            </a:r>
            <a:r>
              <a:rPr lang="en-US" dirty="0" err="1"/>
              <a:t>cont</a:t>
            </a:r>
            <a:endParaRPr lang="en-US" dirty="0"/>
          </a:p>
        </p:txBody>
      </p:sp>
      <p:sp>
        <p:nvSpPr>
          <p:cNvPr id="3" name="Content Placeholder 2">
            <a:extLst>
              <a:ext uri="{FF2B5EF4-FFF2-40B4-BE49-F238E27FC236}">
                <a16:creationId xmlns:a16="http://schemas.microsoft.com/office/drawing/2014/main" id="{14C5D09B-2978-FEFD-5D56-5945E138D8F8}"/>
              </a:ext>
            </a:extLst>
          </p:cNvPr>
          <p:cNvSpPr>
            <a:spLocks noGrp="1"/>
          </p:cNvSpPr>
          <p:nvPr>
            <p:ph idx="1"/>
          </p:nvPr>
        </p:nvSpPr>
        <p:spPr/>
        <p:txBody>
          <a:bodyPr/>
          <a:lstStyle/>
          <a:p>
            <a:pPr algn="just"/>
            <a:r>
              <a:rPr lang="en-US" b="1" dirty="0"/>
              <a:t>Private Sector Development and Investment</a:t>
            </a:r>
            <a:r>
              <a:rPr lang="en-US" dirty="0"/>
              <a:t>: The government has encouraged private sector involvement through the creation of the PPP directorate at </a:t>
            </a:r>
            <a:r>
              <a:rPr lang="en-US" dirty="0" err="1"/>
              <a:t>MoFEA</a:t>
            </a:r>
            <a:r>
              <a:rPr lang="en-US" dirty="0"/>
              <a:t> and various incentives packages under the Investment Promotion Act  particularly in agriculture, tourism, and technology sectors. The </a:t>
            </a:r>
            <a:r>
              <a:rPr lang="en-US" dirty="0" err="1"/>
              <a:t>DPoA’s</a:t>
            </a:r>
            <a:r>
              <a:rPr lang="en-US" dirty="0"/>
              <a:t> emphasis on investment promotion is reflected in these efforts.</a:t>
            </a:r>
          </a:p>
        </p:txBody>
      </p:sp>
    </p:spTree>
    <p:extLst>
      <p:ext uri="{BB962C8B-B14F-4D97-AF65-F5344CB8AC3E}">
        <p14:creationId xmlns:p14="http://schemas.microsoft.com/office/powerpoint/2010/main" val="255574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EA50-72A0-F488-C154-05E41DA0781E}"/>
              </a:ext>
            </a:extLst>
          </p:cNvPr>
          <p:cNvSpPr>
            <a:spLocks noGrp="1"/>
          </p:cNvSpPr>
          <p:nvPr>
            <p:ph type="title"/>
          </p:nvPr>
        </p:nvSpPr>
        <p:spPr/>
        <p:txBody>
          <a:bodyPr>
            <a:normAutofit fontScale="90000"/>
          </a:bodyPr>
          <a:lstStyle/>
          <a:p>
            <a:r>
              <a:rPr lang="en-GB" dirty="0"/>
              <a:t>2. Monitoring &amp; Evaluation  Framework of the NDP and UNSDCF (embedded </a:t>
            </a:r>
            <a:r>
              <a:rPr lang="en-GB" dirty="0" err="1"/>
              <a:t>DPoA</a:t>
            </a:r>
            <a:r>
              <a:rPr lang="en-GB" dirty="0"/>
              <a:t>)</a:t>
            </a:r>
            <a:endParaRPr lang="LID4096" dirty="0"/>
          </a:p>
        </p:txBody>
      </p:sp>
      <p:sp>
        <p:nvSpPr>
          <p:cNvPr id="3" name="Content Placeholder 2">
            <a:extLst>
              <a:ext uri="{FF2B5EF4-FFF2-40B4-BE49-F238E27FC236}">
                <a16:creationId xmlns:a16="http://schemas.microsoft.com/office/drawing/2014/main" id="{9DCD9314-CC74-F052-FCBB-87977E540996}"/>
              </a:ext>
            </a:extLst>
          </p:cNvPr>
          <p:cNvSpPr>
            <a:spLocks noGrp="1"/>
          </p:cNvSpPr>
          <p:nvPr>
            <p:ph sz="half" idx="1"/>
          </p:nvPr>
        </p:nvSpPr>
        <p:spPr/>
        <p:txBody>
          <a:bodyPr>
            <a:normAutofit fontScale="77500" lnSpcReduction="20000"/>
          </a:bodyPr>
          <a:lstStyle/>
          <a:p>
            <a:r>
              <a:rPr lang="en-GB" b="1" dirty="0"/>
              <a:t>Monitoring  and Evaluation Framework of GRF-NDP</a:t>
            </a:r>
          </a:p>
          <a:p>
            <a:r>
              <a:rPr lang="en-US" dirty="0"/>
              <a:t>The monitoring and the evaluation of the NDP is done at three levels: </a:t>
            </a:r>
          </a:p>
          <a:p>
            <a:r>
              <a:rPr lang="en-US" dirty="0"/>
              <a:t> Executive level-  A Delivery Unit  is situated at the Office of the President (OP) to ensure implementation of the priorities and to manage the Presidential M&amp;E system. </a:t>
            </a:r>
          </a:p>
          <a:p>
            <a:r>
              <a:rPr lang="en-US" dirty="0"/>
              <a:t>Sector level</a:t>
            </a:r>
          </a:p>
          <a:p>
            <a:r>
              <a:rPr lang="en-US" dirty="0"/>
              <a:t>Citizens' level.</a:t>
            </a:r>
          </a:p>
        </p:txBody>
      </p:sp>
      <p:sp>
        <p:nvSpPr>
          <p:cNvPr id="4" name="Content Placeholder 3">
            <a:extLst>
              <a:ext uri="{FF2B5EF4-FFF2-40B4-BE49-F238E27FC236}">
                <a16:creationId xmlns:a16="http://schemas.microsoft.com/office/drawing/2014/main" id="{FE8C8655-AACE-A193-68DC-B6E23332428F}"/>
              </a:ext>
            </a:extLst>
          </p:cNvPr>
          <p:cNvSpPr>
            <a:spLocks noGrp="1"/>
          </p:cNvSpPr>
          <p:nvPr>
            <p:ph sz="half" idx="2"/>
          </p:nvPr>
        </p:nvSpPr>
        <p:spPr/>
        <p:txBody>
          <a:bodyPr>
            <a:normAutofit fontScale="77500" lnSpcReduction="20000"/>
          </a:bodyPr>
          <a:lstStyle/>
          <a:p>
            <a:r>
              <a:rPr lang="en-GB" b="1" dirty="0"/>
              <a:t>Monitoring, Coordination and Evaluation for the UNSDCF </a:t>
            </a:r>
          </a:p>
          <a:p>
            <a:r>
              <a:rPr lang="en-GB" dirty="0"/>
              <a:t>The Coordination and Monitoring is done at: </a:t>
            </a:r>
          </a:p>
          <a:p>
            <a:r>
              <a:rPr lang="en-GB" dirty="0"/>
              <a:t>Joint Steering Committee  (RCO &amp; UN Agencies –oversight)</a:t>
            </a:r>
          </a:p>
          <a:p>
            <a:r>
              <a:rPr lang="en-GB" dirty="0"/>
              <a:t>Thematic Working Groups </a:t>
            </a:r>
          </a:p>
          <a:p>
            <a:r>
              <a:rPr lang="en-GB" dirty="0"/>
              <a:t>Programmes </a:t>
            </a:r>
          </a:p>
          <a:p>
            <a:r>
              <a:rPr lang="en-GB" dirty="0"/>
              <a:t>Other Partners (Government, CSO /NGOs)</a:t>
            </a:r>
            <a:endParaRPr lang="LID4096" dirty="0"/>
          </a:p>
        </p:txBody>
      </p:sp>
    </p:spTree>
    <p:extLst>
      <p:ext uri="{BB962C8B-B14F-4D97-AF65-F5344CB8AC3E}">
        <p14:creationId xmlns:p14="http://schemas.microsoft.com/office/powerpoint/2010/main" val="401001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B5D8-691A-CDB9-1A48-019B04E0716D}"/>
              </a:ext>
            </a:extLst>
          </p:cNvPr>
          <p:cNvSpPr>
            <a:spLocks noGrp="1"/>
          </p:cNvSpPr>
          <p:nvPr>
            <p:ph type="title"/>
          </p:nvPr>
        </p:nvSpPr>
        <p:spPr/>
        <p:txBody>
          <a:bodyPr>
            <a:normAutofit fontScale="90000"/>
          </a:bodyPr>
          <a:lstStyle/>
          <a:p>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Monitoring &amp; Evaluation  Framework of the NDP and UNSDCF (embedded </a:t>
            </a:r>
            <a:r>
              <a:rPr kumimoji="0" lang="en-GB" sz="40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j-ea"/>
                <a:cs typeface="+mj-cs"/>
              </a:rPr>
              <a:t>DPoA</a:t>
            </a:r>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 </a:t>
            </a:r>
            <a:r>
              <a:rPr kumimoji="0" lang="en-GB" sz="40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j-ea"/>
                <a:cs typeface="+mj-cs"/>
              </a:rPr>
              <a:t>cont</a:t>
            </a:r>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a:t>
            </a:r>
            <a:endParaRPr lang="LID4096" dirty="0"/>
          </a:p>
        </p:txBody>
      </p:sp>
      <p:sp>
        <p:nvSpPr>
          <p:cNvPr id="3" name="Content Placeholder 2">
            <a:extLst>
              <a:ext uri="{FF2B5EF4-FFF2-40B4-BE49-F238E27FC236}">
                <a16:creationId xmlns:a16="http://schemas.microsoft.com/office/drawing/2014/main" id="{908FCAB7-A345-C7B7-6311-7020D73DCB31}"/>
              </a:ext>
            </a:extLst>
          </p:cNvPr>
          <p:cNvSpPr>
            <a:spLocks noGrp="1"/>
          </p:cNvSpPr>
          <p:nvPr>
            <p:ph sz="half" idx="1"/>
          </p:nvPr>
        </p:nvSpPr>
        <p:spPr/>
        <p:txBody>
          <a:bodyPr>
            <a:normAutofit fontScale="92500" lnSpcReduction="20000"/>
          </a:bodyPr>
          <a:lstStyle/>
          <a:p>
            <a:r>
              <a:rPr lang="en-GB" b="1" dirty="0"/>
              <a:t>NDP Monitoring &amp; Evaluation Framework for each Pillar  consist of</a:t>
            </a:r>
            <a:r>
              <a:rPr lang="en-GB" dirty="0"/>
              <a:t>: </a:t>
            </a:r>
          </a:p>
          <a:p>
            <a:r>
              <a:rPr lang="en-GB" dirty="0"/>
              <a:t>Outcomes</a:t>
            </a:r>
          </a:p>
          <a:p>
            <a:r>
              <a:rPr lang="en-GB" dirty="0"/>
              <a:t>Indicators </a:t>
            </a:r>
          </a:p>
          <a:p>
            <a:r>
              <a:rPr lang="en-GB" dirty="0"/>
              <a:t>Baselines (2022)</a:t>
            </a:r>
          </a:p>
          <a:p>
            <a:r>
              <a:rPr lang="en-GB" dirty="0"/>
              <a:t>National Targets (2027)</a:t>
            </a:r>
          </a:p>
          <a:p>
            <a:r>
              <a:rPr lang="en-GB" dirty="0"/>
              <a:t>Means of Verifications</a:t>
            </a:r>
          </a:p>
          <a:p>
            <a:endParaRPr lang="LID4096" dirty="0"/>
          </a:p>
        </p:txBody>
      </p:sp>
      <p:sp>
        <p:nvSpPr>
          <p:cNvPr id="4" name="Content Placeholder 3">
            <a:extLst>
              <a:ext uri="{FF2B5EF4-FFF2-40B4-BE49-F238E27FC236}">
                <a16:creationId xmlns:a16="http://schemas.microsoft.com/office/drawing/2014/main" id="{E7FB1183-4D72-6DD1-D5C4-401AF2E09EE2}"/>
              </a:ext>
            </a:extLst>
          </p:cNvPr>
          <p:cNvSpPr>
            <a:spLocks noGrp="1"/>
          </p:cNvSpPr>
          <p:nvPr>
            <p:ph sz="half" idx="2"/>
          </p:nvPr>
        </p:nvSpPr>
        <p:spPr/>
        <p:txBody>
          <a:bodyPr>
            <a:normAutofit fontScale="92500" lnSpcReduction="20000"/>
          </a:bodyPr>
          <a:lstStyle/>
          <a:p>
            <a:r>
              <a:rPr lang="en-GB" dirty="0"/>
              <a:t>UNSDCF Monitoring and Evaluation Framework: </a:t>
            </a:r>
          </a:p>
          <a:p>
            <a:r>
              <a:rPr lang="en-GB" dirty="0"/>
              <a:t>Embedded into the UN-INFO</a:t>
            </a:r>
          </a:p>
          <a:p>
            <a:r>
              <a:rPr lang="en-GB" dirty="0"/>
              <a:t>M&amp;E Joint Work plans </a:t>
            </a:r>
          </a:p>
          <a:p>
            <a:r>
              <a:rPr lang="en-GB" dirty="0"/>
              <a:t>Framework for Monitoring Risk &amp; Opportunities</a:t>
            </a:r>
          </a:p>
          <a:p>
            <a:r>
              <a:rPr lang="en-GB" dirty="0"/>
              <a:t>Annual Performance Review &amp; Country Results Reporting</a:t>
            </a:r>
          </a:p>
          <a:p>
            <a:r>
              <a:rPr lang="en-GB" dirty="0"/>
              <a:t>Evaluation Plan</a:t>
            </a:r>
            <a:endParaRPr lang="LID4096" dirty="0"/>
          </a:p>
        </p:txBody>
      </p:sp>
    </p:spTree>
    <p:extLst>
      <p:ext uri="{BB962C8B-B14F-4D97-AF65-F5344CB8AC3E}">
        <p14:creationId xmlns:p14="http://schemas.microsoft.com/office/powerpoint/2010/main" val="1516706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61637EA3FE74BB20394D96590382B" ma:contentTypeVersion="19" ma:contentTypeDescription="Create a new document." ma:contentTypeScope="" ma:versionID="c346d78000ff79758955aab9f13ef7f7">
  <xsd:schema xmlns:xsd="http://www.w3.org/2001/XMLSchema" xmlns:xs="http://www.w3.org/2001/XMLSchema" xmlns:p="http://schemas.microsoft.com/office/2006/metadata/properties" xmlns:ns2="221e80db-c0ea-4217-a0f0-8f23759d0b7c" xmlns:ns3="528fe294-5479-4ff3-b623-788f11fdcb40" xmlns:ns4="985ec44e-1bab-4c0b-9df0-6ba128686fc9" targetNamespace="http://schemas.microsoft.com/office/2006/metadata/properties" ma:root="true" ma:fieldsID="68bb90e990b674ce32d4d8ec78a65054" ns2:_="" ns3:_="" ns4:_="">
    <xsd:import namespace="221e80db-c0ea-4217-a0f0-8f23759d0b7c"/>
    <xsd:import namespace="528fe294-5479-4ff3-b623-788f11fdcb40"/>
    <xsd:import namespace="985ec44e-1bab-4c0b-9df0-6ba128686fc9"/>
    <xsd:element name="properties">
      <xsd:complexType>
        <xsd:sequence>
          <xsd:element name="documentManagement">
            <xsd:complexType>
              <xsd:all>
                <xsd:element ref="ns2:Entity"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e80db-c0ea-4217-a0f0-8f23759d0b7c" elementFormDefault="qualified">
    <xsd:import namespace="http://schemas.microsoft.com/office/2006/documentManagement/types"/>
    <xsd:import namespace="http://schemas.microsoft.com/office/infopath/2007/PartnerControls"/>
    <xsd:element name="Entity" ma:index="8" nillable="true" ma:displayName="Entity" ma:format="Dropdown" ma:internalName="Entity">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8fe294-5479-4ff3-b623-788f11fdcb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f5f0da3-c594-4b77-837e-430027d11bd4}" ma:internalName="TaxCatchAll" ma:showField="CatchAllData" ma:web="528fe294-5479-4ff3-b623-788f11fdcb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ntity xmlns="221e80db-c0ea-4217-a0f0-8f23759d0b7c" xsi:nil="true"/>
    <TaxCatchAll xmlns="985ec44e-1bab-4c0b-9df0-6ba128686fc9" xsi:nil="true"/>
    <lcf76f155ced4ddcb4097134ff3c332f xmlns="221e80db-c0ea-4217-a0f0-8f23759d0b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D04C3D-E89A-427C-8985-11A4FB10C942}"/>
</file>

<file path=customXml/itemProps2.xml><?xml version="1.0" encoding="utf-8"?>
<ds:datastoreItem xmlns:ds="http://schemas.openxmlformats.org/officeDocument/2006/customXml" ds:itemID="{5D48A8EA-CA00-40CE-B62F-7B44F8557104}"/>
</file>

<file path=customXml/itemProps3.xml><?xml version="1.0" encoding="utf-8"?>
<ds:datastoreItem xmlns:ds="http://schemas.openxmlformats.org/officeDocument/2006/customXml" ds:itemID="{A30BBEA6-6404-4992-BD4D-725176012B31}"/>
</file>

<file path=docProps/app.xml><?xml version="1.0" encoding="utf-8"?>
<Properties xmlns="http://schemas.openxmlformats.org/officeDocument/2006/extended-properties" xmlns:vt="http://schemas.openxmlformats.org/officeDocument/2006/docPropsVTypes">
  <Template>Integral</Template>
  <TotalTime>15484</TotalTime>
  <Words>1219</Words>
  <Application>Microsoft Office PowerPoint</Application>
  <PresentationFormat>Widescreen</PresentationFormat>
  <Paragraphs>107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 DPoA Implementation In The Gambia; Insights and Challanges</vt:lpstr>
      <vt:lpstr>content</vt:lpstr>
      <vt:lpstr>1. NDP Planning Progress</vt:lpstr>
      <vt:lpstr>Cont.1. NDP- DPOA </vt:lpstr>
      <vt:lpstr>2.  Progress in Implementation  </vt:lpstr>
      <vt:lpstr>Cont. 2 Progress in Implementation</vt:lpstr>
      <vt:lpstr>2. cont</vt:lpstr>
      <vt:lpstr>2. Monitoring &amp; Evaluation  Framework of the NDP and UNSDCF (embedded DPoA)</vt:lpstr>
      <vt:lpstr>Monitoring &amp; Evaluation  Framework of the NDP and UNSDCF (embedded DPoA) cont:</vt:lpstr>
      <vt:lpstr>3. Major Challenge</vt:lpstr>
      <vt:lpstr>3. Major Challenges </vt:lpstr>
      <vt:lpstr>4. Best Practice and Suggestions</vt:lpstr>
      <vt:lpstr>Areas for Improvements!!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DPoA FOR THE GAMBIA</dc:title>
  <dc:creator>Microsoft.com Team</dc:creator>
  <cp:lastModifiedBy>Omar Badjie</cp:lastModifiedBy>
  <cp:revision>22</cp:revision>
  <dcterms:created xsi:type="dcterms:W3CDTF">2023-07-11T02:47:01Z</dcterms:created>
  <dcterms:modified xsi:type="dcterms:W3CDTF">2025-03-31T04:46:58Z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0x01010072061637EA3FE74BB20394D96590382B</vt:lpwstr>
  </property>
</Properties>
</file>