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3"/>
  </p:notesMasterIdLst>
  <p:sldIdLst>
    <p:sldId id="256" r:id="rId5"/>
    <p:sldId id="267" r:id="rId6"/>
    <p:sldId id="273" r:id="rId7"/>
    <p:sldId id="661" r:id="rId8"/>
    <p:sldId id="662" r:id="rId9"/>
    <p:sldId id="647" r:id="rId10"/>
    <p:sldId id="646" r:id="rId11"/>
    <p:sldId id="648" r:id="rId12"/>
    <p:sldId id="644" r:id="rId13"/>
    <p:sldId id="649" r:id="rId14"/>
    <p:sldId id="650" r:id="rId15"/>
    <p:sldId id="658" r:id="rId16"/>
    <p:sldId id="3875" r:id="rId17"/>
    <p:sldId id="3917" r:id="rId18"/>
    <p:sldId id="3850" r:id="rId19"/>
    <p:sldId id="426" r:id="rId20"/>
    <p:sldId id="659" r:id="rId21"/>
    <p:sldId id="274" r:id="rId22"/>
  </p:sldIdLst>
  <p:sldSz cx="12192000" cy="6858000"/>
  <p:notesSz cx="6797675" cy="9928225"/>
  <p:embeddedFontLst>
    <p:embeddedFont>
      <p:font typeface="等线" panose="02010600030101010101" pitchFamily="2" charset="-122"/>
      <p:regular r:id="rId24"/>
      <p:bold r:id="rId25"/>
    </p:embeddedFont>
    <p:embeddedFont>
      <p:font typeface="Century Gothic" panose="020B0502020202020204" pitchFamily="34" charset="0"/>
      <p:regular r:id="rId26"/>
      <p:bold r:id="rId27"/>
      <p:italic r:id="rId28"/>
      <p:boldItalic r:id="rId29"/>
    </p:embeddedFont>
    <p:embeddedFont>
      <p:font typeface="Dreaming Outloud Pro" panose="020F0502020204030204" pitchFamily="66" charset="0"/>
      <p:regular r:id="rId30"/>
      <p:italic r:id="rId31"/>
    </p:embeddedFont>
    <p:embeddedFont>
      <p:font typeface="Lato" panose="020F0502020204030203" pitchFamily="34" charset="0"/>
      <p:regular r:id="rId32"/>
      <p:bold r:id="rId33"/>
      <p:italic r:id="rId34"/>
      <p:boldItalic r:id="rId35"/>
    </p:embeddedFont>
    <p:embeddedFont>
      <p:font typeface="Lucida Sans" panose="020B0602030504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bYngG0lnkcU28zBnVzWn19i4D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F47"/>
    <a:srgbClr val="3AC6E1"/>
    <a:srgbClr val="6EA5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9594FC-7E57-4A50-B20C-FCBE3E5D74BA}" v="17" dt="2025-03-31T06:31:32.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1.fntdata"/><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customschemas.google.com/relationships/presentationmetadata" Target="metadata"/><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unitednations.sharepoint.com/sites/ECA-MPFD/SharedDrive/Sections/3.%20Development%20Planning%20Section%20(DPS)/CoM%20LDCs%20paper/2025/Data/Excel%20data/DPoA_KPA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3" Type="http://schemas.openxmlformats.org/officeDocument/2006/relationships/oleObject" Target="https://unitednations.sharepoint.com/sites/ECA-MPFD/SharedDrive/Sections/3.%20Development%20Planning%20Section%20(DPS)/CoM%20LDCs%20paper/2025/Data/Excel%20data/DPoA_KPA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'[DPoA_KPA1.xlsx]GDP growth'!$B$16</c:f>
              <c:strCache>
                <c:ptCount val="1"/>
                <c:pt idx="0">
                  <c:v>African LDCs</c:v>
                </c:pt>
              </c:strCache>
            </c:strRef>
          </c:tx>
          <c:spPr>
            <a:ln w="53975" cap="rnd">
              <a:solidFill>
                <a:schemeClr val="accent1"/>
              </a:solidFill>
              <a:round/>
            </a:ln>
            <a:effectLst/>
          </c:spPr>
          <c:marker>
            <c:symbol val="none"/>
          </c:marker>
          <c:cat>
            <c:numRef>
              <c:f>'[DPoA_KPA1.xlsx]GDP growth'!$C$15:$K$15</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'[DPoA_KPA1.xlsx]GDP growth'!$C$16:$K$16</c:f>
              <c:numCache>
                <c:formatCode>General</c:formatCode>
                <c:ptCount val="9"/>
                <c:pt idx="0">
                  <c:v>3.9955989999999999</c:v>
                </c:pt>
                <c:pt idx="1">
                  <c:v>1.3805860000000001</c:v>
                </c:pt>
                <c:pt idx="2">
                  <c:v>4.1381110000000003</c:v>
                </c:pt>
                <c:pt idx="3">
                  <c:v>3.6311140000000002</c:v>
                </c:pt>
                <c:pt idx="4">
                  <c:v>3.8467280000000001</c:v>
                </c:pt>
                <c:pt idx="5">
                  <c:v>0.19367599999999999</c:v>
                </c:pt>
                <c:pt idx="6">
                  <c:v>3.7812700000000001</c:v>
                </c:pt>
                <c:pt idx="7">
                  <c:v>4.3868879999999999</c:v>
                </c:pt>
                <c:pt idx="8">
                  <c:v>3.6110350000000002</c:v>
                </c:pt>
              </c:numCache>
            </c:numRef>
          </c:val>
          <c:smooth val="0"/>
          <c:extLst>
            <c:ext xmlns:c16="http://schemas.microsoft.com/office/drawing/2014/chart" uri="{C3380CC4-5D6E-409C-BE32-E72D297353CC}">
              <c16:uniqueId val="{00000000-DFE4-2B4D-BA1B-826CCB5E9D5F}"/>
            </c:ext>
          </c:extLst>
        </c:ser>
        <c:ser>
          <c:idx val="1"/>
          <c:order val="1"/>
          <c:tx>
            <c:strRef>
              <c:f>'[DPoA_KPA1.xlsx]GDP growth'!$B$17</c:f>
              <c:strCache>
                <c:ptCount val="1"/>
                <c:pt idx="0">
                  <c:v>Least developed countries: UN classification</c:v>
                </c:pt>
              </c:strCache>
            </c:strRef>
          </c:tx>
          <c:spPr>
            <a:ln w="28575" cap="rnd">
              <a:solidFill>
                <a:schemeClr val="accent2"/>
              </a:solidFill>
              <a:round/>
            </a:ln>
            <a:effectLst/>
          </c:spPr>
          <c:marker>
            <c:symbol val="none"/>
          </c:marker>
          <c:cat>
            <c:numRef>
              <c:f>'[DPoA_KPA1.xlsx]GDP growth'!$C$15:$K$15</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'[DPoA_KPA1.xlsx]GDP growth'!$C$17:$K$17</c:f>
              <c:numCache>
                <c:formatCode>General</c:formatCode>
                <c:ptCount val="9"/>
                <c:pt idx="0">
                  <c:v>2.683764</c:v>
                </c:pt>
                <c:pt idx="1">
                  <c:v>3.6743670000000002</c:v>
                </c:pt>
                <c:pt idx="2">
                  <c:v>4.4781750000000002</c:v>
                </c:pt>
                <c:pt idx="3">
                  <c:v>4.5579010000000002</c:v>
                </c:pt>
                <c:pt idx="4">
                  <c:v>5.0060659999999997</c:v>
                </c:pt>
                <c:pt idx="5">
                  <c:v>-6.7075999999999997E-2</c:v>
                </c:pt>
                <c:pt idx="6">
                  <c:v>2.772176</c:v>
                </c:pt>
                <c:pt idx="7">
                  <c:v>4.6304179999999997</c:v>
                </c:pt>
                <c:pt idx="8">
                  <c:v>3.7188780000000001</c:v>
                </c:pt>
              </c:numCache>
            </c:numRef>
          </c:val>
          <c:smooth val="0"/>
          <c:extLst>
            <c:ext xmlns:c16="http://schemas.microsoft.com/office/drawing/2014/chart" uri="{C3380CC4-5D6E-409C-BE32-E72D297353CC}">
              <c16:uniqueId val="{00000001-DFE4-2B4D-BA1B-826CCB5E9D5F}"/>
            </c:ext>
          </c:extLst>
        </c:ser>
        <c:ser>
          <c:idx val="2"/>
          <c:order val="2"/>
          <c:tx>
            <c:strRef>
              <c:f>'[DPoA_KPA1.xlsx]GDP growth'!$B$18</c:f>
              <c:strCache>
                <c:ptCount val="1"/>
                <c:pt idx="0">
                  <c:v>World</c:v>
                </c:pt>
              </c:strCache>
            </c:strRef>
          </c:tx>
          <c:spPr>
            <a:ln w="28575" cap="rnd">
              <a:solidFill>
                <a:schemeClr val="accent3"/>
              </a:solidFill>
              <a:round/>
            </a:ln>
            <a:effectLst/>
          </c:spPr>
          <c:marker>
            <c:symbol val="none"/>
          </c:marker>
          <c:cat>
            <c:numRef>
              <c:f>'[DPoA_KPA1.xlsx]GDP growth'!$C$15:$K$15</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'[DPoA_KPA1.xlsx]GDP growth'!$C$18:$K$18</c:f>
              <c:numCache>
                <c:formatCode>General</c:formatCode>
                <c:ptCount val="9"/>
                <c:pt idx="0">
                  <c:v>3.1261359999999998</c:v>
                </c:pt>
                <c:pt idx="1">
                  <c:v>2.820557</c:v>
                </c:pt>
                <c:pt idx="2">
                  <c:v>3.4602390000000001</c:v>
                </c:pt>
                <c:pt idx="3">
                  <c:v>3.286613</c:v>
                </c:pt>
                <c:pt idx="4">
                  <c:v>2.6422159999999999</c:v>
                </c:pt>
                <c:pt idx="5">
                  <c:v>-2.9320430000000002</c:v>
                </c:pt>
                <c:pt idx="6">
                  <c:v>6.2598510000000003</c:v>
                </c:pt>
                <c:pt idx="7">
                  <c:v>3.089607</c:v>
                </c:pt>
                <c:pt idx="8">
                  <c:v>2.7193329999999998</c:v>
                </c:pt>
              </c:numCache>
            </c:numRef>
          </c:val>
          <c:smooth val="0"/>
          <c:extLst>
            <c:ext xmlns:c16="http://schemas.microsoft.com/office/drawing/2014/chart" uri="{C3380CC4-5D6E-409C-BE32-E72D297353CC}">
              <c16:uniqueId val="{00000002-DFE4-2B4D-BA1B-826CCB5E9D5F}"/>
            </c:ext>
          </c:extLst>
        </c:ser>
        <c:dLbls>
          <c:showLegendKey val="0"/>
          <c:showVal val="0"/>
          <c:showCatName val="0"/>
          <c:showSerName val="0"/>
          <c:showPercent val="0"/>
          <c:showBubbleSize val="0"/>
        </c:dLbls>
        <c:smooth val="0"/>
        <c:axId val="1532454959"/>
        <c:axId val="1863846847"/>
      </c:lineChart>
      <c:catAx>
        <c:axId val="153245495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863846847"/>
        <c:crosses val="autoZero"/>
        <c:auto val="1"/>
        <c:lblAlgn val="ctr"/>
        <c:lblOffset val="100"/>
        <c:noMultiLvlLbl val="0"/>
      </c:catAx>
      <c:valAx>
        <c:axId val="18638468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1532454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8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'LDCs charts2'!$G$1</c:f>
              <c:strCache>
                <c:ptCount val="1"/>
                <c:pt idx="0">
                  <c:v>LDCs</c:v>
                </c:pt>
              </c:strCache>
            </c:strRef>
          </c:tx>
          <c:spPr>
            <a:solidFill>
              <a:schemeClr val="accent1">
                <a:lumMod val="60000"/>
                <a:lumOff val="40000"/>
              </a:schemeClr>
            </a:solidFill>
          </c:spPr>
          <c:dPt>
            <c:idx val="0"/>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1-37AB-604A-88A0-0F5C47BD34E2}"/>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37AB-604A-88A0-0F5C47BD34E2}"/>
              </c:ext>
            </c:extLst>
          </c:dPt>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'LDCs charts2'!$E$2:$E$3</c:f>
              <c:strCache>
                <c:ptCount val="2"/>
                <c:pt idx="0">
                  <c:v>LICs</c:v>
                </c:pt>
                <c:pt idx="1">
                  <c:v>LMICs</c:v>
                </c:pt>
              </c:strCache>
            </c:strRef>
          </c:cat>
          <c:val>
            <c:numRef>
              <c:f>'LDCs charts2'!$G$2:$G$3</c:f>
              <c:numCache>
                <c:formatCode>General</c:formatCode>
                <c:ptCount val="2"/>
                <c:pt idx="0">
                  <c:v>0.68799999999999994</c:v>
                </c:pt>
                <c:pt idx="1">
                  <c:v>0.313</c:v>
                </c:pt>
              </c:numCache>
            </c:numRef>
          </c:val>
          <c:extLst>
            <c:ext xmlns:c16="http://schemas.microsoft.com/office/drawing/2014/chart" uri="{C3380CC4-5D6E-409C-BE32-E72D297353CC}">
              <c16:uniqueId val="{00000004-37AB-604A-88A0-0F5C47BD34E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8410615339749196"/>
          <c:y val="0.87417482778967759"/>
          <c:w val="0.43178769320501603"/>
          <c:h val="0.11484521064018796"/>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1"/>
          <c:order val="0"/>
          <c:tx>
            <c:v>African LDC</c:v>
          </c:tx>
          <c:spPr>
            <a:solidFill>
              <a:schemeClr val="accent2"/>
            </a:solidFill>
            <a:ln>
              <a:noFill/>
            </a:ln>
            <a:effectLst/>
          </c:spPr>
          <c:invertIfNegative val="0"/>
          <c:cat>
            <c:numRef>
              <c:f>Export!$V$1:$AD$1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Export!$V$5:$AD$5</c:f>
              <c:numCache>
                <c:formatCode>0.00%</c:formatCode>
                <c:ptCount val="9"/>
                <c:pt idx="0">
                  <c:v>5.6391444085168692E-3</c:v>
                </c:pt>
                <c:pt idx="1">
                  <c:v>5.4375861852038248E-3</c:v>
                </c:pt>
                <c:pt idx="2">
                  <c:v>6.2401200341491176E-3</c:v>
                </c:pt>
                <c:pt idx="3">
                  <c:v>6.5976232078390927E-3</c:v>
                </c:pt>
                <c:pt idx="4">
                  <c:v>6.1006969793491531E-3</c:v>
                </c:pt>
                <c:pt idx="5">
                  <c:v>6.1612072252026024E-3</c:v>
                </c:pt>
                <c:pt idx="6">
                  <c:v>6.4916946226841396E-3</c:v>
                </c:pt>
                <c:pt idx="7">
                  <c:v>6.4966348969467186E-3</c:v>
                </c:pt>
                <c:pt idx="8">
                  <c:v>6.4534259770017395E-3</c:v>
                </c:pt>
              </c:numCache>
            </c:numRef>
          </c:val>
          <c:extLst>
            <c:ext xmlns:c16="http://schemas.microsoft.com/office/drawing/2014/chart" uri="{C3380CC4-5D6E-409C-BE32-E72D297353CC}">
              <c16:uniqueId val="{00000000-5F85-0A40-80CB-33D00AAC8BDC}"/>
            </c:ext>
          </c:extLst>
        </c:ser>
        <c:ser>
          <c:idx val="2"/>
          <c:order val="1"/>
          <c:tx>
            <c:v>Other LDC</c:v>
          </c:tx>
          <c:spPr>
            <a:solidFill>
              <a:schemeClr val="accent3"/>
            </a:solidFill>
            <a:ln>
              <a:noFill/>
            </a:ln>
            <a:effectLst/>
          </c:spPr>
          <c:invertIfNegative val="0"/>
          <c:cat>
            <c:numRef>
              <c:f>Export!$V$1:$AD$1</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Export!$V$6:$AD$6</c:f>
              <c:numCache>
                <c:formatCode>0.00%</c:formatCode>
                <c:ptCount val="9"/>
                <c:pt idx="0">
                  <c:v>3.5658150204380444E-3</c:v>
                </c:pt>
                <c:pt idx="1">
                  <c:v>3.9904223074987413E-3</c:v>
                </c:pt>
                <c:pt idx="2">
                  <c:v>3.9080722822993734E-3</c:v>
                </c:pt>
                <c:pt idx="3">
                  <c:v>4.0066811242908716E-3</c:v>
                </c:pt>
                <c:pt idx="4">
                  <c:v>4.3353742103307315E-3</c:v>
                </c:pt>
                <c:pt idx="5">
                  <c:v>4.4129679831069512E-3</c:v>
                </c:pt>
                <c:pt idx="6">
                  <c:v>4.0038205603253503E-3</c:v>
                </c:pt>
                <c:pt idx="7">
                  <c:v>4.1907562215141381E-3</c:v>
                </c:pt>
                <c:pt idx="8">
                  <c:v>4.3514328510204951E-3</c:v>
                </c:pt>
              </c:numCache>
            </c:numRef>
          </c:val>
          <c:extLst>
            <c:ext xmlns:c16="http://schemas.microsoft.com/office/drawing/2014/chart" uri="{C3380CC4-5D6E-409C-BE32-E72D297353CC}">
              <c16:uniqueId val="{00000001-5F85-0A40-80CB-33D00AAC8BDC}"/>
            </c:ext>
          </c:extLst>
        </c:ser>
        <c:dLbls>
          <c:showLegendKey val="0"/>
          <c:showVal val="0"/>
          <c:showCatName val="0"/>
          <c:showSerName val="0"/>
          <c:showPercent val="0"/>
          <c:showBubbleSize val="0"/>
        </c:dLbls>
        <c:gapWidth val="101"/>
        <c:overlap val="100"/>
        <c:axId val="1079321999"/>
        <c:axId val="200554559"/>
      </c:barChart>
      <c:lineChart>
        <c:grouping val="standard"/>
        <c:varyColors val="0"/>
        <c:ser>
          <c:idx val="0"/>
          <c:order val="2"/>
          <c:tx>
            <c:v>Medium-to-High Technology Share in African LDC Export</c:v>
          </c:tx>
          <c:spPr>
            <a:ln w="38100" cap="rnd">
              <a:solidFill>
                <a:srgbClr val="ED694B"/>
              </a:solidFill>
              <a:round/>
            </a:ln>
            <a:effectLst/>
          </c:spPr>
          <c:marker>
            <c:symbol val="circle"/>
            <c:size val="8"/>
            <c:spPr>
              <a:solidFill>
                <a:srgbClr val="ED694B"/>
              </a:solidFill>
              <a:ln w="38100">
                <a:solidFill>
                  <a:srgbClr val="ED694B"/>
                </a:solidFill>
              </a:ln>
              <a:effectLst/>
            </c:spPr>
          </c:marker>
          <c:dLbls>
            <c:dLbl>
              <c:idx val="7"/>
              <c:layout>
                <c:manualLayout>
                  <c:x val="-3.592073707182708E-2"/>
                  <c:y val="-7.72302174984095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85-0A40-80CB-33D00AAC8BDC}"/>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Export!$V$9:$AD$9</c:f>
              <c:numCache>
                <c:formatCode>0.0%</c:formatCode>
                <c:ptCount val="9"/>
                <c:pt idx="0">
                  <c:v>2.2887391038974476E-2</c:v>
                </c:pt>
                <c:pt idx="1">
                  <c:v>2.4167014379083068E-2</c:v>
                </c:pt>
                <c:pt idx="2">
                  <c:v>2.0891064993314581E-2</c:v>
                </c:pt>
                <c:pt idx="3">
                  <c:v>2.1731836286024365E-2</c:v>
                </c:pt>
                <c:pt idx="4">
                  <c:v>2.0604186378632639E-2</c:v>
                </c:pt>
                <c:pt idx="5">
                  <c:v>2.2213290668842364E-2</c:v>
                </c:pt>
                <c:pt idx="6">
                  <c:v>2.3981942994255746E-2</c:v>
                </c:pt>
                <c:pt idx="7">
                  <c:v>1.8562734709272912E-2</c:v>
                </c:pt>
                <c:pt idx="8">
                  <c:v>2.5947569481626843E-2</c:v>
                </c:pt>
              </c:numCache>
            </c:numRef>
          </c:val>
          <c:smooth val="0"/>
          <c:extLst>
            <c:ext xmlns:c16="http://schemas.microsoft.com/office/drawing/2014/chart" uri="{C3380CC4-5D6E-409C-BE32-E72D297353CC}">
              <c16:uniqueId val="{00000003-5F85-0A40-80CB-33D00AAC8BDC}"/>
            </c:ext>
          </c:extLst>
        </c:ser>
        <c:dLbls>
          <c:showLegendKey val="0"/>
          <c:showVal val="0"/>
          <c:showCatName val="0"/>
          <c:showSerName val="0"/>
          <c:showPercent val="0"/>
          <c:showBubbleSize val="0"/>
        </c:dLbls>
        <c:marker val="1"/>
        <c:smooth val="0"/>
        <c:axId val="2032803631"/>
        <c:axId val="2033156975"/>
      </c:lineChart>
      <c:catAx>
        <c:axId val="1079321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CN"/>
          </a:p>
        </c:txPr>
        <c:crossAx val="200554559"/>
        <c:crosses val="autoZero"/>
        <c:auto val="1"/>
        <c:lblAlgn val="ctr"/>
        <c:lblOffset val="100"/>
        <c:noMultiLvlLbl val="0"/>
      </c:catAx>
      <c:valAx>
        <c:axId val="200554559"/>
        <c:scaling>
          <c:orientation val="minMax"/>
          <c:max val="1.6E-2"/>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a:t>Share</a:t>
                </a:r>
                <a:r>
                  <a:rPr lang="zh-CN" sz="1400"/>
                  <a:t> </a:t>
                </a:r>
                <a:r>
                  <a:rPr lang="en-US" sz="1400"/>
                  <a:t>in</a:t>
                </a:r>
                <a:r>
                  <a:rPr lang="zh-CN" sz="1400"/>
                  <a:t> </a:t>
                </a:r>
                <a:r>
                  <a:rPr lang="en-US" sz="1400"/>
                  <a:t>World</a:t>
                </a:r>
                <a:r>
                  <a:rPr lang="zh-CN" sz="1400"/>
                  <a:t> </a:t>
                </a:r>
                <a:r>
                  <a:rPr lang="en-US" sz="1400"/>
                  <a:t>Total</a:t>
                </a:r>
                <a:r>
                  <a:rPr lang="zh-CN" sz="1400"/>
                  <a:t> </a:t>
                </a:r>
                <a:r>
                  <a:rPr lang="en-US" sz="1400"/>
                  <a:t>Export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CN"/>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CN"/>
          </a:p>
        </c:txPr>
        <c:crossAx val="1079321999"/>
        <c:crosses val="autoZero"/>
        <c:crossBetween val="between"/>
      </c:valAx>
      <c:valAx>
        <c:axId val="2033156975"/>
        <c:scaling>
          <c:orientation val="minMax"/>
        </c:scaling>
        <c:delete val="0"/>
        <c:axPos val="r"/>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a:t>Medium-to-High</a:t>
                </a:r>
                <a:r>
                  <a:rPr lang="zh-CN" sz="1400"/>
                  <a:t> </a:t>
                </a:r>
                <a:r>
                  <a:rPr lang="en-US" sz="1400"/>
                  <a:t>Technology</a:t>
                </a:r>
                <a:r>
                  <a:rPr lang="zh-CN" sz="1400"/>
                  <a:t> </a:t>
                </a:r>
                <a:r>
                  <a:rPr lang="en-US" sz="1400"/>
                  <a:t>Product</a:t>
                </a:r>
                <a:r>
                  <a:rPr lang="zh-CN" sz="1400"/>
                  <a:t> </a:t>
                </a:r>
                <a:r>
                  <a:rPr lang="en-US" sz="1400"/>
                  <a:t>Share</a:t>
                </a:r>
                <a:r>
                  <a:rPr lang="zh-CN" sz="1400"/>
                  <a:t> </a:t>
                </a:r>
                <a:r>
                  <a:rPr lang="en-US" sz="1400"/>
                  <a:t>in</a:t>
                </a:r>
                <a:r>
                  <a:rPr lang="zh-CN" sz="1400"/>
                  <a:t> </a:t>
                </a:r>
                <a:r>
                  <a:rPr lang="en-US" sz="1400"/>
                  <a:t>Export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CN"/>
            </a:p>
          </c:txPr>
        </c:title>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CN"/>
          </a:p>
        </c:txPr>
        <c:crossAx val="2032803631"/>
        <c:crosses val="max"/>
        <c:crossBetween val="between"/>
      </c:valAx>
      <c:catAx>
        <c:axId val="2032803631"/>
        <c:scaling>
          <c:orientation val="minMax"/>
        </c:scaling>
        <c:delete val="1"/>
        <c:axPos val="b"/>
        <c:majorTickMark val="out"/>
        <c:minorTickMark val="none"/>
        <c:tickLblPos val="nextTo"/>
        <c:crossAx val="2033156975"/>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b="0">
          <a:solidFill>
            <a:schemeClr val="tx1"/>
          </a:solidFill>
        </a:defRPr>
      </a:pPr>
      <a:endParaRPr lang="en-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'Fiscal Deficit Summary'!$A$2</c:f>
              <c:strCache>
                <c:ptCount val="1"/>
                <c:pt idx="0">
                  <c:v>African LDCs</c:v>
                </c:pt>
              </c:strCache>
            </c:strRef>
          </c:tx>
          <c:spPr>
            <a:ln w="28575" cap="rnd">
              <a:solidFill>
                <a:srgbClr val="FF0000"/>
              </a:solidFill>
              <a:round/>
            </a:ln>
            <a:effectLst/>
          </c:spPr>
          <c:marker>
            <c:symbol val="none"/>
          </c:marker>
          <c:cat>
            <c:numRef>
              <c:f>'Fiscal Deficit Summary'!$L$1:$Z$1</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'Fiscal Deficit Summary'!$L$2:$Z$2</c:f>
              <c:numCache>
                <c:formatCode>General</c:formatCode>
                <c:ptCount val="15"/>
                <c:pt idx="0">
                  <c:v>-1.4710000000000001</c:v>
                </c:pt>
                <c:pt idx="1">
                  <c:v>-2.0430000000000001</c:v>
                </c:pt>
                <c:pt idx="2">
                  <c:v>-2.2370000000000001</c:v>
                </c:pt>
                <c:pt idx="3">
                  <c:v>-2.3380000000000001</c:v>
                </c:pt>
                <c:pt idx="4">
                  <c:v>-3.1204999999999998</c:v>
                </c:pt>
                <c:pt idx="5">
                  <c:v>-3.165</c:v>
                </c:pt>
                <c:pt idx="6">
                  <c:v>-3.8730000000000002</c:v>
                </c:pt>
                <c:pt idx="7">
                  <c:v>-2.6894999999999998</c:v>
                </c:pt>
                <c:pt idx="8">
                  <c:v>-2.992</c:v>
                </c:pt>
                <c:pt idx="9">
                  <c:v>-2.2694999999999999</c:v>
                </c:pt>
                <c:pt idx="10">
                  <c:v>-4.0209999999999999</c:v>
                </c:pt>
                <c:pt idx="11">
                  <c:v>-4.6529999999999996</c:v>
                </c:pt>
                <c:pt idx="12">
                  <c:v>-5.3319999999999999</c:v>
                </c:pt>
                <c:pt idx="13">
                  <c:v>-3.9</c:v>
                </c:pt>
                <c:pt idx="14">
                  <c:v>-3.0760000000000001</c:v>
                </c:pt>
              </c:numCache>
            </c:numRef>
          </c:val>
          <c:smooth val="0"/>
          <c:extLst>
            <c:ext xmlns:c16="http://schemas.microsoft.com/office/drawing/2014/chart" uri="{C3380CC4-5D6E-409C-BE32-E72D297353CC}">
              <c16:uniqueId val="{00000000-EB0E-314E-9FBF-E209E34FF5E9}"/>
            </c:ext>
          </c:extLst>
        </c:ser>
        <c:ser>
          <c:idx val="1"/>
          <c:order val="1"/>
          <c:tx>
            <c:strRef>
              <c:f>'Fiscal Deficit Summary'!$A$3</c:f>
              <c:strCache>
                <c:ptCount val="1"/>
                <c:pt idx="0">
                  <c:v>African non-LDCs</c:v>
                </c:pt>
              </c:strCache>
            </c:strRef>
          </c:tx>
          <c:spPr>
            <a:ln w="28575" cap="rnd">
              <a:solidFill>
                <a:sysClr val="windowText" lastClr="000000">
                  <a:lumMod val="65000"/>
                  <a:lumOff val="35000"/>
                </a:sysClr>
              </a:solidFill>
              <a:prstDash val="lgDash"/>
              <a:round/>
            </a:ln>
            <a:effectLst/>
          </c:spPr>
          <c:marker>
            <c:symbol val="none"/>
          </c:marker>
          <c:cat>
            <c:numRef>
              <c:f>'Fiscal Deficit Summary'!$L$1:$Z$1</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'Fiscal Deficit Summary'!$L$3:$Z$3</c:f>
              <c:numCache>
                <c:formatCode>General</c:formatCode>
                <c:ptCount val="15"/>
                <c:pt idx="0">
                  <c:v>-3.8025000000000002</c:v>
                </c:pt>
                <c:pt idx="1">
                  <c:v>-3.0949999999999998</c:v>
                </c:pt>
                <c:pt idx="2">
                  <c:v>-2.6890000000000001</c:v>
                </c:pt>
                <c:pt idx="3">
                  <c:v>-3.4260000000000002</c:v>
                </c:pt>
                <c:pt idx="4">
                  <c:v>-4.4335000000000004</c:v>
                </c:pt>
                <c:pt idx="5">
                  <c:v>-4.6675000000000004</c:v>
                </c:pt>
                <c:pt idx="6">
                  <c:v>-5.875</c:v>
                </c:pt>
                <c:pt idx="7">
                  <c:v>-4.3704999999999998</c:v>
                </c:pt>
                <c:pt idx="8">
                  <c:v>-3.5815000000000001</c:v>
                </c:pt>
                <c:pt idx="9">
                  <c:v>-3.577</c:v>
                </c:pt>
                <c:pt idx="10">
                  <c:v>-7.7695000000000007</c:v>
                </c:pt>
                <c:pt idx="11">
                  <c:v>-5.17</c:v>
                </c:pt>
                <c:pt idx="12">
                  <c:v>-4.2010000000000005</c:v>
                </c:pt>
                <c:pt idx="13">
                  <c:v>-3.8494999999999999</c:v>
                </c:pt>
                <c:pt idx="14">
                  <c:v>-4.1609999999999996</c:v>
                </c:pt>
              </c:numCache>
            </c:numRef>
          </c:val>
          <c:smooth val="0"/>
          <c:extLst>
            <c:ext xmlns:c16="http://schemas.microsoft.com/office/drawing/2014/chart" uri="{C3380CC4-5D6E-409C-BE32-E72D297353CC}">
              <c16:uniqueId val="{00000001-EB0E-314E-9FBF-E209E34FF5E9}"/>
            </c:ext>
          </c:extLst>
        </c:ser>
        <c:ser>
          <c:idx val="2"/>
          <c:order val="2"/>
          <c:tx>
            <c:strRef>
              <c:f>'Fiscal Deficit Summary'!$A$4</c:f>
              <c:strCache>
                <c:ptCount val="1"/>
                <c:pt idx="0">
                  <c:v>All developing</c:v>
                </c:pt>
              </c:strCache>
            </c:strRef>
          </c:tx>
          <c:spPr>
            <a:ln w="53975" cap="rnd">
              <a:solidFill>
                <a:srgbClr val="4472C4">
                  <a:shade val="50000"/>
                </a:srgbClr>
              </a:solidFill>
              <a:round/>
            </a:ln>
            <a:effectLst/>
          </c:spPr>
          <c:marker>
            <c:symbol val="none"/>
          </c:marker>
          <c:cat>
            <c:numRef>
              <c:f>'Fiscal Deficit Summary'!$L$1:$Z$1</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'Fiscal Deficit Summary'!$L$4:$Z$4</c:f>
              <c:numCache>
                <c:formatCode>General</c:formatCode>
                <c:ptCount val="15"/>
                <c:pt idx="0">
                  <c:v>-1.972</c:v>
                </c:pt>
                <c:pt idx="1">
                  <c:v>-2.1414999999999997</c:v>
                </c:pt>
                <c:pt idx="2">
                  <c:v>-1.8839999999999999</c:v>
                </c:pt>
                <c:pt idx="3">
                  <c:v>-2.2170000000000001</c:v>
                </c:pt>
                <c:pt idx="4">
                  <c:v>-2.8535000000000004</c:v>
                </c:pt>
                <c:pt idx="5">
                  <c:v>-3.2294999999999998</c:v>
                </c:pt>
                <c:pt idx="6">
                  <c:v>-3.1334999999999997</c:v>
                </c:pt>
                <c:pt idx="7">
                  <c:v>-2.6619999999999999</c:v>
                </c:pt>
                <c:pt idx="8">
                  <c:v>-2.262</c:v>
                </c:pt>
                <c:pt idx="9">
                  <c:v>-2.25</c:v>
                </c:pt>
                <c:pt idx="10">
                  <c:v>-5.5439999999999996</c:v>
                </c:pt>
                <c:pt idx="11">
                  <c:v>-4.3390000000000004</c:v>
                </c:pt>
                <c:pt idx="12">
                  <c:v>-3.0950000000000002</c:v>
                </c:pt>
                <c:pt idx="13">
                  <c:v>-2.879</c:v>
                </c:pt>
                <c:pt idx="14">
                  <c:v>-3</c:v>
                </c:pt>
              </c:numCache>
            </c:numRef>
          </c:val>
          <c:smooth val="0"/>
          <c:extLst>
            <c:ext xmlns:c16="http://schemas.microsoft.com/office/drawing/2014/chart" uri="{C3380CC4-5D6E-409C-BE32-E72D297353CC}">
              <c16:uniqueId val="{00000002-EB0E-314E-9FBF-E209E34FF5E9}"/>
            </c:ext>
          </c:extLst>
        </c:ser>
        <c:dLbls>
          <c:showLegendKey val="0"/>
          <c:showVal val="0"/>
          <c:showCatName val="0"/>
          <c:showSerName val="0"/>
          <c:showPercent val="0"/>
          <c:showBubbleSize val="0"/>
        </c:dLbls>
        <c:smooth val="0"/>
        <c:axId val="1773071120"/>
        <c:axId val="1773033008"/>
      </c:lineChart>
      <c:catAx>
        <c:axId val="1773071120"/>
        <c:scaling>
          <c:orientation val="minMax"/>
        </c:scaling>
        <c:delete val="0"/>
        <c:axPos val="b"/>
        <c:numFmt formatCode="General" sourceLinked="1"/>
        <c:majorTickMark val="none"/>
        <c:minorTickMark val="none"/>
        <c:tickLblPos val="low"/>
        <c:spPr>
          <a:noFill/>
          <a:ln w="9525" cap="flat" cmpd="sng" algn="ctr">
            <a:noFill/>
            <a:prstDash val="dash"/>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CN"/>
          </a:p>
        </c:txPr>
        <c:crossAx val="1773033008"/>
        <c:crosses val="autoZero"/>
        <c:auto val="1"/>
        <c:lblAlgn val="ctr"/>
        <c:lblOffset val="100"/>
        <c:noMultiLvlLbl val="0"/>
      </c:catAx>
      <c:valAx>
        <c:axId val="1773033008"/>
        <c:scaling>
          <c:orientation val="minMax"/>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CN"/>
          </a:p>
        </c:txPr>
        <c:crossAx val="1773071120"/>
        <c:crosses val="autoZero"/>
        <c:crossBetween val="between"/>
      </c:valAx>
      <c:spPr>
        <a:solidFill>
          <a:sysClr val="window" lastClr="FFFFFF"/>
        </a:solidFill>
        <a:ln w="25400">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chemeClr val="tx1"/>
          </a:solidFill>
          <a:latin typeface="Arial" panose="020B0604020202020204" pitchFamily="34" charset="0"/>
          <a:cs typeface="Arial" panose="020B0604020202020204" pitchFamily="34" charset="0"/>
        </a:defRPr>
      </a:pPr>
      <a:endParaRPr lang="en-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GGXWDG_NGDP!$A$2</c:f>
              <c:strCache>
                <c:ptCount val="1"/>
                <c:pt idx="0">
                  <c:v>African LDCs</c:v>
                </c:pt>
              </c:strCache>
            </c:strRef>
          </c:tx>
          <c:spPr>
            <a:ln w="50800" cap="rnd">
              <a:solidFill>
                <a:schemeClr val="accent1"/>
              </a:solidFill>
              <a:round/>
            </a:ln>
            <a:effectLst/>
          </c:spPr>
          <c:marker>
            <c:symbol val="none"/>
          </c:marker>
          <c:cat>
            <c:numRef>
              <c:f>GGXWDG_NGDP!$B$1:$P$1</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GGXWDG_NGDP!$B$2:$P$2</c:f>
              <c:numCache>
                <c:formatCode>General</c:formatCode>
                <c:ptCount val="15"/>
                <c:pt idx="0">
                  <c:v>37.4</c:v>
                </c:pt>
                <c:pt idx="1">
                  <c:v>34.880645161290325</c:v>
                </c:pt>
                <c:pt idx="2">
                  <c:v>36.177419354838712</c:v>
                </c:pt>
                <c:pt idx="3">
                  <c:v>40.587096774193547</c:v>
                </c:pt>
                <c:pt idx="4">
                  <c:v>43.293548387096777</c:v>
                </c:pt>
                <c:pt idx="5">
                  <c:v>51.680645161290336</c:v>
                </c:pt>
                <c:pt idx="6">
                  <c:v>57.677419354838705</c:v>
                </c:pt>
                <c:pt idx="7">
                  <c:v>60.480645161290305</c:v>
                </c:pt>
                <c:pt idx="8">
                  <c:v>62.348387096774204</c:v>
                </c:pt>
                <c:pt idx="9">
                  <c:v>63.900000000000013</c:v>
                </c:pt>
                <c:pt idx="10">
                  <c:v>64.319354838709671</c:v>
                </c:pt>
                <c:pt idx="11">
                  <c:v>60.254838709677415</c:v>
                </c:pt>
                <c:pt idx="12">
                  <c:v>59.196774193548393</c:v>
                </c:pt>
                <c:pt idx="13">
                  <c:v>63.548387096774192</c:v>
                </c:pt>
                <c:pt idx="14">
                  <c:v>61.70967741935484</c:v>
                </c:pt>
              </c:numCache>
            </c:numRef>
          </c:val>
          <c:smooth val="0"/>
          <c:extLst>
            <c:ext xmlns:c16="http://schemas.microsoft.com/office/drawing/2014/chart" uri="{C3380CC4-5D6E-409C-BE32-E72D297353CC}">
              <c16:uniqueId val="{00000000-6C1C-4045-B523-607E9698C8DE}"/>
            </c:ext>
          </c:extLst>
        </c:ser>
        <c:ser>
          <c:idx val="1"/>
          <c:order val="1"/>
          <c:tx>
            <c:strRef>
              <c:f>GGXWDG_NGDP!$A$3</c:f>
              <c:strCache>
                <c:ptCount val="1"/>
                <c:pt idx="0">
                  <c:v>African non-LDCs</c:v>
                </c:pt>
              </c:strCache>
            </c:strRef>
          </c:tx>
          <c:spPr>
            <a:ln w="28575" cap="rnd">
              <a:solidFill>
                <a:schemeClr val="accent2"/>
              </a:solidFill>
              <a:round/>
            </a:ln>
            <a:effectLst/>
          </c:spPr>
          <c:marker>
            <c:symbol val="none"/>
          </c:marker>
          <c:cat>
            <c:numRef>
              <c:f>GGXWDG_NGDP!$B$1:$P$1</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GGXWDG_NGDP!$B$3:$P$3</c:f>
              <c:numCache>
                <c:formatCode>General</c:formatCode>
                <c:ptCount val="15"/>
                <c:pt idx="0">
                  <c:v>38.042857142857144</c:v>
                </c:pt>
                <c:pt idx="1">
                  <c:v>39.080952380952375</c:v>
                </c:pt>
                <c:pt idx="2">
                  <c:v>38.428571428571423</c:v>
                </c:pt>
                <c:pt idx="3">
                  <c:v>39.771428571428572</c:v>
                </c:pt>
                <c:pt idx="4">
                  <c:v>42.385714285714286</c:v>
                </c:pt>
                <c:pt idx="5">
                  <c:v>49.05238095238095</c:v>
                </c:pt>
                <c:pt idx="6">
                  <c:v>53.000000000000014</c:v>
                </c:pt>
                <c:pt idx="7">
                  <c:v>54.490476190476187</c:v>
                </c:pt>
                <c:pt idx="8">
                  <c:v>54.095238095238095</c:v>
                </c:pt>
                <c:pt idx="9">
                  <c:v>57.823809523809523</c:v>
                </c:pt>
                <c:pt idx="10">
                  <c:v>68.438095238095258</c:v>
                </c:pt>
                <c:pt idx="11">
                  <c:v>66.742857142857147</c:v>
                </c:pt>
                <c:pt idx="12">
                  <c:v>66.828571428571436</c:v>
                </c:pt>
                <c:pt idx="13">
                  <c:v>66.819047619047637</c:v>
                </c:pt>
                <c:pt idx="14">
                  <c:v>64.704761904761909</c:v>
                </c:pt>
              </c:numCache>
            </c:numRef>
          </c:val>
          <c:smooth val="0"/>
          <c:extLst>
            <c:ext xmlns:c16="http://schemas.microsoft.com/office/drawing/2014/chart" uri="{C3380CC4-5D6E-409C-BE32-E72D297353CC}">
              <c16:uniqueId val="{00000001-6C1C-4045-B523-607E9698C8DE}"/>
            </c:ext>
          </c:extLst>
        </c:ser>
        <c:ser>
          <c:idx val="2"/>
          <c:order val="2"/>
          <c:tx>
            <c:strRef>
              <c:f>GGXWDG_NGDP!$A$4</c:f>
              <c:strCache>
                <c:ptCount val="1"/>
                <c:pt idx="0">
                  <c:v>All developing</c:v>
                </c:pt>
              </c:strCache>
            </c:strRef>
          </c:tx>
          <c:spPr>
            <a:ln w="28575" cap="rnd">
              <a:solidFill>
                <a:schemeClr val="accent3"/>
              </a:solidFill>
              <a:prstDash val="dash"/>
              <a:round/>
            </a:ln>
            <a:effectLst/>
          </c:spPr>
          <c:marker>
            <c:symbol val="none"/>
          </c:marker>
          <c:cat>
            <c:numRef>
              <c:f>GGXWDG_NGDP!$B$1:$P$1</c:f>
              <c:numCache>
                <c:formatCode>General</c:formatCode>
                <c:ptCount val="15"/>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pt idx="14">
                  <c:v>2024</c:v>
                </c:pt>
              </c:numCache>
            </c:numRef>
          </c:cat>
          <c:val>
            <c:numRef>
              <c:f>GGXWDG_NGDP!$B$4:$P$4</c:f>
              <c:numCache>
                <c:formatCode>General</c:formatCode>
                <c:ptCount val="15"/>
                <c:pt idx="0">
                  <c:v>37.4</c:v>
                </c:pt>
                <c:pt idx="1">
                  <c:v>36.700000000000003</c:v>
                </c:pt>
                <c:pt idx="2">
                  <c:v>36.700000000000003</c:v>
                </c:pt>
                <c:pt idx="3">
                  <c:v>37.9</c:v>
                </c:pt>
                <c:pt idx="4">
                  <c:v>39.799999999999997</c:v>
                </c:pt>
                <c:pt idx="5">
                  <c:v>43.6</c:v>
                </c:pt>
                <c:pt idx="6">
                  <c:v>49</c:v>
                </c:pt>
                <c:pt idx="7">
                  <c:v>51.2</c:v>
                </c:pt>
                <c:pt idx="8">
                  <c:v>52.5</c:v>
                </c:pt>
                <c:pt idx="9">
                  <c:v>54.9</c:v>
                </c:pt>
                <c:pt idx="10">
                  <c:v>64.5</c:v>
                </c:pt>
                <c:pt idx="11">
                  <c:v>63.9</c:v>
                </c:pt>
                <c:pt idx="12">
                  <c:v>64.099999999999994</c:v>
                </c:pt>
                <c:pt idx="13">
                  <c:v>68.5</c:v>
                </c:pt>
                <c:pt idx="14">
                  <c:v>69.900000000000006</c:v>
                </c:pt>
              </c:numCache>
            </c:numRef>
          </c:val>
          <c:smooth val="0"/>
          <c:extLst>
            <c:ext xmlns:c16="http://schemas.microsoft.com/office/drawing/2014/chart" uri="{C3380CC4-5D6E-409C-BE32-E72D297353CC}">
              <c16:uniqueId val="{00000002-6C1C-4045-B523-607E9698C8DE}"/>
            </c:ext>
          </c:extLst>
        </c:ser>
        <c:dLbls>
          <c:showLegendKey val="0"/>
          <c:showVal val="0"/>
          <c:showCatName val="0"/>
          <c:showSerName val="0"/>
          <c:showPercent val="0"/>
          <c:showBubbleSize val="0"/>
        </c:dLbls>
        <c:smooth val="0"/>
        <c:axId val="138715711"/>
        <c:axId val="138717631"/>
      </c:lineChart>
      <c:catAx>
        <c:axId val="138715711"/>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8717631"/>
        <c:crosses val="autoZero"/>
        <c:auto val="1"/>
        <c:lblAlgn val="ctr"/>
        <c:lblOffset val="100"/>
        <c:noMultiLvlLbl val="0"/>
      </c:catAx>
      <c:valAx>
        <c:axId val="138717631"/>
        <c:scaling>
          <c:orientation val="minMax"/>
        </c:scaling>
        <c:delete val="0"/>
        <c:axPos val="l"/>
        <c:numFmt formatCode="General"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38715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'Climate Finance'!$B$1</c:f>
              <c:strCache>
                <c:ptCount val="1"/>
                <c:pt idx="0">
                  <c:v>Africa</c:v>
                </c:pt>
              </c:strCache>
            </c:strRef>
          </c:tx>
          <c:spPr>
            <a:solidFill>
              <a:srgbClr val="DD7154"/>
            </a:solidFill>
            <a:ln>
              <a:noFill/>
            </a:ln>
            <a:effectLst/>
          </c:spPr>
          <c:invertIfNegative val="0"/>
          <c:cat>
            <c:numRef>
              <c:f>'Climate Finance'!$A$2:$A$14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'Climate Finance'!$B$2:$B$14</c:f>
              <c:numCache>
                <c:formatCode>General</c:formatCode>
                <c:ptCount val="13"/>
                <c:pt idx="0">
                  <c:v>2188.5139600000002</c:v>
                </c:pt>
                <c:pt idx="1">
                  <c:v>2035.6762510000001</c:v>
                </c:pt>
                <c:pt idx="2">
                  <c:v>2710.0646430000002</c:v>
                </c:pt>
                <c:pt idx="3">
                  <c:v>3742.9191649999998</c:v>
                </c:pt>
                <c:pt idx="4">
                  <c:v>3109.1804510000002</c:v>
                </c:pt>
                <c:pt idx="5">
                  <c:v>5168.2334870000004</c:v>
                </c:pt>
                <c:pt idx="6">
                  <c:v>7152.4279859999997</c:v>
                </c:pt>
                <c:pt idx="7">
                  <c:v>5776.1714449999999</c:v>
                </c:pt>
                <c:pt idx="8">
                  <c:v>5419.2524979999998</c:v>
                </c:pt>
                <c:pt idx="9">
                  <c:v>6150.4376469999997</c:v>
                </c:pt>
                <c:pt idx="10">
                  <c:v>5732.2093450000002</c:v>
                </c:pt>
                <c:pt idx="11">
                  <c:v>5943.804314</c:v>
                </c:pt>
                <c:pt idx="12">
                  <c:v>9905.2931919999992</c:v>
                </c:pt>
              </c:numCache>
            </c:numRef>
          </c:val>
          <c:extLst>
            <c:ext xmlns:c16="http://schemas.microsoft.com/office/drawing/2014/chart" uri="{C3380CC4-5D6E-409C-BE32-E72D297353CC}">
              <c16:uniqueId val="{00000000-F89A-794F-89A2-02A5E0FAA4EE}"/>
            </c:ext>
          </c:extLst>
        </c:ser>
        <c:ser>
          <c:idx val="1"/>
          <c:order val="1"/>
          <c:tx>
            <c:strRef>
              <c:f>'Climate Finance'!$C$1</c:f>
              <c:strCache>
                <c:ptCount val="1"/>
                <c:pt idx="0">
                  <c:v>Asia</c:v>
                </c:pt>
              </c:strCache>
            </c:strRef>
          </c:tx>
          <c:spPr>
            <a:solidFill>
              <a:srgbClr val="489877"/>
            </a:solidFill>
            <a:ln>
              <a:noFill/>
            </a:ln>
            <a:effectLst/>
          </c:spPr>
          <c:invertIfNegative val="0"/>
          <c:cat>
            <c:numRef>
              <c:f>'Climate Finance'!$A$2:$A$14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'Climate Finance'!$C$2:$C$14</c:f>
              <c:numCache>
                <c:formatCode>General</c:formatCode>
                <c:ptCount val="13"/>
                <c:pt idx="0">
                  <c:v>947.20094600000004</c:v>
                </c:pt>
                <c:pt idx="1">
                  <c:v>1368.99566</c:v>
                </c:pt>
                <c:pt idx="2">
                  <c:v>1270.833494</c:v>
                </c:pt>
                <c:pt idx="3">
                  <c:v>2531.1170109999998</c:v>
                </c:pt>
                <c:pt idx="4">
                  <c:v>1892.058035</c:v>
                </c:pt>
                <c:pt idx="5">
                  <c:v>2782.9232189999998</c:v>
                </c:pt>
                <c:pt idx="6">
                  <c:v>3128.4405649999999</c:v>
                </c:pt>
                <c:pt idx="7">
                  <c:v>2135.8021359999998</c:v>
                </c:pt>
                <c:pt idx="8">
                  <c:v>3427.9176790000001</c:v>
                </c:pt>
                <c:pt idx="9">
                  <c:v>3847.290148</c:v>
                </c:pt>
                <c:pt idx="10">
                  <c:v>6923.3242760000003</c:v>
                </c:pt>
                <c:pt idx="11">
                  <c:v>3944.2754199999999</c:v>
                </c:pt>
                <c:pt idx="12">
                  <c:v>5176.8063840000004</c:v>
                </c:pt>
              </c:numCache>
            </c:numRef>
          </c:val>
          <c:extLst>
            <c:ext xmlns:c16="http://schemas.microsoft.com/office/drawing/2014/chart" uri="{C3380CC4-5D6E-409C-BE32-E72D297353CC}">
              <c16:uniqueId val="{00000001-F89A-794F-89A2-02A5E0FAA4EE}"/>
            </c:ext>
          </c:extLst>
        </c:ser>
        <c:ser>
          <c:idx val="2"/>
          <c:order val="2"/>
          <c:tx>
            <c:strRef>
              <c:f>'Climate Finance'!$D$1</c:f>
              <c:strCache>
                <c:ptCount val="1"/>
                <c:pt idx="0">
                  <c:v>Pacific and Caribbean</c:v>
                </c:pt>
              </c:strCache>
            </c:strRef>
          </c:tx>
          <c:spPr>
            <a:solidFill>
              <a:srgbClr val="6060A3"/>
            </a:solidFill>
            <a:ln>
              <a:noFill/>
            </a:ln>
            <a:effectLst/>
          </c:spPr>
          <c:invertIfNegative val="0"/>
          <c:cat>
            <c:numRef>
              <c:f>'Climate Finance'!$A$2:$A$14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'Climate Finance'!$D$2:$D$14</c:f>
              <c:numCache>
                <c:formatCode>General</c:formatCode>
                <c:ptCount val="13"/>
                <c:pt idx="0">
                  <c:v>58.895251999999999</c:v>
                </c:pt>
                <c:pt idx="1">
                  <c:v>203.86554100000001</c:v>
                </c:pt>
                <c:pt idx="2">
                  <c:v>94.424702999999994</c:v>
                </c:pt>
                <c:pt idx="3">
                  <c:v>177.41597300000001</c:v>
                </c:pt>
                <c:pt idx="4">
                  <c:v>91.562730999999999</c:v>
                </c:pt>
                <c:pt idx="5">
                  <c:v>208.256362</c:v>
                </c:pt>
                <c:pt idx="6">
                  <c:v>205.12102200000001</c:v>
                </c:pt>
                <c:pt idx="7">
                  <c:v>537.58917599999995</c:v>
                </c:pt>
                <c:pt idx="8">
                  <c:v>350.938109</c:v>
                </c:pt>
                <c:pt idx="9">
                  <c:v>221.272527</c:v>
                </c:pt>
                <c:pt idx="10">
                  <c:v>298.092917</c:v>
                </c:pt>
                <c:pt idx="11">
                  <c:v>293.12577700000003</c:v>
                </c:pt>
                <c:pt idx="12">
                  <c:v>234.65625299999999</c:v>
                </c:pt>
              </c:numCache>
            </c:numRef>
          </c:val>
          <c:extLst>
            <c:ext xmlns:c16="http://schemas.microsoft.com/office/drawing/2014/chart" uri="{C3380CC4-5D6E-409C-BE32-E72D297353CC}">
              <c16:uniqueId val="{00000002-F89A-794F-89A2-02A5E0FAA4EE}"/>
            </c:ext>
          </c:extLst>
        </c:ser>
        <c:dLbls>
          <c:showLegendKey val="0"/>
          <c:showVal val="0"/>
          <c:showCatName val="0"/>
          <c:showSerName val="0"/>
          <c:showPercent val="0"/>
          <c:showBubbleSize val="0"/>
        </c:dLbls>
        <c:gapWidth val="125"/>
        <c:overlap val="100"/>
        <c:axId val="626485423"/>
        <c:axId val="626735151"/>
      </c:barChart>
      <c:lineChart>
        <c:grouping val="standard"/>
        <c:varyColors val="0"/>
        <c:ser>
          <c:idx val="3"/>
          <c:order val="3"/>
          <c:tx>
            <c:strRef>
              <c:f>'Climate Finance'!$E$1</c:f>
              <c:strCache>
                <c:ptCount val="1"/>
                <c:pt idx="0">
                  <c:v>African Share</c:v>
                </c:pt>
              </c:strCache>
            </c:strRef>
          </c:tx>
          <c:spPr>
            <a:ln w="28575" cap="rnd">
              <a:solidFill>
                <a:srgbClr val="003F5D"/>
              </a:solidFill>
              <a:round/>
            </a:ln>
            <a:effectLst/>
          </c:spPr>
          <c:marker>
            <c:symbol val="circle"/>
            <c:size val="5"/>
            <c:spPr>
              <a:solidFill>
                <a:srgbClr val="003F5D"/>
              </a:solidFill>
              <a:ln w="9525">
                <a:solidFill>
                  <a:srgbClr val="003F5D"/>
                </a:solidFill>
              </a:ln>
              <a:effectLst/>
            </c:spPr>
          </c:marker>
          <c:dLbls>
            <c:dLbl>
              <c:idx val="1"/>
              <c:layout>
                <c:manualLayout>
                  <c:x val="-4.7570495136254227E-2"/>
                  <c:y val="4.93436659394657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9A-794F-89A2-02A5E0FAA4EE}"/>
                </c:ext>
              </c:extLst>
            </c:dLbl>
            <c:dLbl>
              <c:idx val="10"/>
              <c:layout>
                <c:manualLayout>
                  <c:x val="-0.10771822581108945"/>
                  <c:y val="-5.48913964374219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89A-794F-89A2-02A5E0FAA4EE}"/>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'Climate Finance'!$A$2:$A$14</c:f>
              <c:numCache>
                <c:formatCode>General</c:formatCod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numCache>
            </c:numRef>
          </c:cat>
          <c:val>
            <c:numRef>
              <c:f>'Climate Finance'!$E$2:$E$14</c:f>
              <c:numCache>
                <c:formatCode>0%</c:formatCode>
                <c:ptCount val="13"/>
                <c:pt idx="0">
                  <c:v>0.68506448000000009</c:v>
                </c:pt>
                <c:pt idx="1">
                  <c:v>0.56412779000000002</c:v>
                </c:pt>
                <c:pt idx="2">
                  <c:v>0.66499385</c:v>
                </c:pt>
                <c:pt idx="3">
                  <c:v>0.58016692999999997</c:v>
                </c:pt>
                <c:pt idx="4">
                  <c:v>0.61050497000000004</c:v>
                </c:pt>
                <c:pt idx="5">
                  <c:v>0.63340750999999995</c:v>
                </c:pt>
                <c:pt idx="6">
                  <c:v>0.68209374999999994</c:v>
                </c:pt>
                <c:pt idx="7">
                  <c:v>0.68360595999999996</c:v>
                </c:pt>
                <c:pt idx="8">
                  <c:v>0.58917033000000008</c:v>
                </c:pt>
                <c:pt idx="9">
                  <c:v>0.60186295000000001</c:v>
                </c:pt>
                <c:pt idx="10">
                  <c:v>0.44251772</c:v>
                </c:pt>
                <c:pt idx="11">
                  <c:v>0.58380162000000002</c:v>
                </c:pt>
                <c:pt idx="12">
                  <c:v>0.64669655000000004</c:v>
                </c:pt>
              </c:numCache>
            </c:numRef>
          </c:val>
          <c:smooth val="0"/>
          <c:extLst>
            <c:ext xmlns:c16="http://schemas.microsoft.com/office/drawing/2014/chart" uri="{C3380CC4-5D6E-409C-BE32-E72D297353CC}">
              <c16:uniqueId val="{00000005-F89A-794F-89A2-02A5E0FAA4EE}"/>
            </c:ext>
          </c:extLst>
        </c:ser>
        <c:dLbls>
          <c:showLegendKey val="0"/>
          <c:showVal val="0"/>
          <c:showCatName val="0"/>
          <c:showSerName val="0"/>
          <c:showPercent val="0"/>
          <c:showBubbleSize val="0"/>
        </c:dLbls>
        <c:marker val="1"/>
        <c:smooth val="0"/>
        <c:axId val="368795504"/>
        <c:axId val="368790752"/>
      </c:lineChart>
      <c:catAx>
        <c:axId val="62648542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CN"/>
          </a:p>
        </c:txPr>
        <c:crossAx val="626735151"/>
        <c:crosses val="autoZero"/>
        <c:auto val="1"/>
        <c:lblAlgn val="ctr"/>
        <c:lblOffset val="100"/>
        <c:noMultiLvlLbl val="0"/>
      </c:catAx>
      <c:valAx>
        <c:axId val="626735151"/>
        <c:scaling>
          <c:orientation val="minMax"/>
          <c:max val="18000"/>
        </c:scaling>
        <c:delete val="0"/>
        <c:axPos val="l"/>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DAC Climate Finance to LDCs</a:t>
                </a:r>
              </a:p>
              <a:p>
                <a:pPr>
                  <a:defRPr/>
                </a:pPr>
                <a:r>
                  <a:rPr lang="en-US"/>
                  <a:t>(Billion Constant 2022 USD)</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CN"/>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CN"/>
          </a:p>
        </c:txPr>
        <c:crossAx val="626485423"/>
        <c:crosses val="autoZero"/>
        <c:crossBetween val="between"/>
        <c:dispUnits>
          <c:builtInUnit val="thousands"/>
        </c:dispUnits>
      </c:valAx>
      <c:valAx>
        <c:axId val="368790752"/>
        <c:scaling>
          <c:orientation val="minMax"/>
          <c:max val="0.8"/>
          <c:min val="0"/>
        </c:scaling>
        <c:delete val="0"/>
        <c:axPos val="r"/>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African Share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CN"/>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CN"/>
          </a:p>
        </c:txPr>
        <c:crossAx val="368795504"/>
        <c:crosses val="max"/>
        <c:crossBetween val="between"/>
      </c:valAx>
      <c:catAx>
        <c:axId val="368795504"/>
        <c:scaling>
          <c:orientation val="minMax"/>
        </c:scaling>
        <c:delete val="1"/>
        <c:axPos val="b"/>
        <c:numFmt formatCode="General" sourceLinked="1"/>
        <c:majorTickMark val="out"/>
        <c:minorTickMark val="none"/>
        <c:tickLblPos val="nextTo"/>
        <c:crossAx val="368790752"/>
        <c:crosses val="autoZero"/>
        <c:auto val="1"/>
        <c:lblAlgn val="ctr"/>
        <c:lblOffset val="100"/>
        <c:noMultiLvlLbl val="0"/>
      </c:cat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chemeClr val="tx1"/>
          </a:solidFill>
        </a:defRPr>
      </a:pPr>
      <a:endParaRPr lang="en-CN"/>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'[DPoA_KPA1.xlsx]literacy rates'!$B$16</c:f>
              <c:strCache>
                <c:ptCount val="1"/>
                <c:pt idx="0">
                  <c:v>African LDCs</c:v>
                </c:pt>
              </c:strCache>
            </c:strRef>
          </c:tx>
          <c:spPr>
            <a:solidFill>
              <a:schemeClr val="accent1"/>
            </a:solidFill>
            <a:ln>
              <a:noFill/>
            </a:ln>
            <a:effectLst/>
          </c:spPr>
          <c:invertIfNegative val="0"/>
          <c:cat>
            <c:numRef>
              <c:f>'[DPoA_KPA1.xlsx]literacy rates'!$C$15:$J$15</c:f>
              <c:numCache>
                <c:formatCode>General</c:formatCode>
                <c:ptCount val="8"/>
                <c:pt idx="0">
                  <c:v>2015</c:v>
                </c:pt>
                <c:pt idx="1">
                  <c:v>2016</c:v>
                </c:pt>
                <c:pt idx="2">
                  <c:v>2017</c:v>
                </c:pt>
                <c:pt idx="3">
                  <c:v>2018</c:v>
                </c:pt>
                <c:pt idx="4">
                  <c:v>2019</c:v>
                </c:pt>
                <c:pt idx="5">
                  <c:v>2020</c:v>
                </c:pt>
                <c:pt idx="6">
                  <c:v>2021</c:v>
                </c:pt>
                <c:pt idx="7">
                  <c:v>2022</c:v>
                </c:pt>
              </c:numCache>
            </c:numRef>
          </c:cat>
          <c:val>
            <c:numRef>
              <c:f>'[DPoA_KPA1.xlsx]literacy rates'!$C$16:$J$16</c:f>
              <c:numCache>
                <c:formatCode>0.00</c:formatCode>
                <c:ptCount val="8"/>
                <c:pt idx="0">
                  <c:v>70.511710080233485</c:v>
                </c:pt>
                <c:pt idx="1">
                  <c:v>69.407909393310547</c:v>
                </c:pt>
                <c:pt idx="2">
                  <c:v>71.384476661682129</c:v>
                </c:pt>
                <c:pt idx="3">
                  <c:v>69.654651369367329</c:v>
                </c:pt>
                <c:pt idx="4">
                  <c:v>68.721197764078781</c:v>
                </c:pt>
                <c:pt idx="5">
                  <c:v>70.091835566929404</c:v>
                </c:pt>
                <c:pt idx="6">
                  <c:v>69.114667256673172</c:v>
                </c:pt>
                <c:pt idx="7">
                  <c:v>76.594018554687494</c:v>
                </c:pt>
              </c:numCache>
            </c:numRef>
          </c:val>
          <c:extLst>
            <c:ext xmlns:c16="http://schemas.microsoft.com/office/drawing/2014/chart" uri="{C3380CC4-5D6E-409C-BE32-E72D297353CC}">
              <c16:uniqueId val="{00000000-B5FA-C647-AB27-DE52ADB504E3}"/>
            </c:ext>
          </c:extLst>
        </c:ser>
        <c:ser>
          <c:idx val="1"/>
          <c:order val="1"/>
          <c:tx>
            <c:strRef>
              <c:f>'[DPoA_KPA1.xlsx]literacy rates'!$B$17</c:f>
              <c:strCache>
                <c:ptCount val="1"/>
                <c:pt idx="0">
                  <c:v>Least developed countries: UN classification</c:v>
                </c:pt>
              </c:strCache>
            </c:strRef>
          </c:tx>
          <c:spPr>
            <a:solidFill>
              <a:schemeClr val="accent2"/>
            </a:solidFill>
            <a:ln>
              <a:noFill/>
            </a:ln>
            <a:effectLst/>
          </c:spPr>
          <c:invertIfNegative val="0"/>
          <c:cat>
            <c:numRef>
              <c:f>'[DPoA_KPA1.xlsx]literacy rates'!$C$15:$J$15</c:f>
              <c:numCache>
                <c:formatCode>General</c:formatCode>
                <c:ptCount val="8"/>
                <c:pt idx="0">
                  <c:v>2015</c:v>
                </c:pt>
                <c:pt idx="1">
                  <c:v>2016</c:v>
                </c:pt>
                <c:pt idx="2">
                  <c:v>2017</c:v>
                </c:pt>
                <c:pt idx="3">
                  <c:v>2018</c:v>
                </c:pt>
                <c:pt idx="4">
                  <c:v>2019</c:v>
                </c:pt>
                <c:pt idx="5">
                  <c:v>2020</c:v>
                </c:pt>
                <c:pt idx="6">
                  <c:v>2021</c:v>
                </c:pt>
                <c:pt idx="7">
                  <c:v>2022</c:v>
                </c:pt>
              </c:numCache>
            </c:numRef>
          </c:cat>
          <c:val>
            <c:numRef>
              <c:f>'[DPoA_KPA1.xlsx]literacy rates'!$C$17:$J$17</c:f>
              <c:numCache>
                <c:formatCode>0.00</c:formatCode>
                <c:ptCount val="8"/>
                <c:pt idx="0">
                  <c:v>76.174156188964844</c:v>
                </c:pt>
                <c:pt idx="1">
                  <c:v>77.398956298828125</c:v>
                </c:pt>
                <c:pt idx="2">
                  <c:v>78.312690734863281</c:v>
                </c:pt>
                <c:pt idx="3">
                  <c:v>78.184349060058594</c:v>
                </c:pt>
                <c:pt idx="4">
                  <c:v>78.996719360351563</c:v>
                </c:pt>
                <c:pt idx="5">
                  <c:v>79.124221801757813</c:v>
                </c:pt>
                <c:pt idx="6">
                  <c:v>79.573036193847656</c:v>
                </c:pt>
                <c:pt idx="7">
                  <c:v>79.987136840820313</c:v>
                </c:pt>
              </c:numCache>
            </c:numRef>
          </c:val>
          <c:extLst>
            <c:ext xmlns:c16="http://schemas.microsoft.com/office/drawing/2014/chart" uri="{C3380CC4-5D6E-409C-BE32-E72D297353CC}">
              <c16:uniqueId val="{00000001-B5FA-C647-AB27-DE52ADB504E3}"/>
            </c:ext>
          </c:extLst>
        </c:ser>
        <c:ser>
          <c:idx val="2"/>
          <c:order val="2"/>
          <c:tx>
            <c:strRef>
              <c:f>'[DPoA_KPA1.xlsx]literacy rates'!$B$18</c:f>
              <c:strCache>
                <c:ptCount val="1"/>
                <c:pt idx="0">
                  <c:v>World</c:v>
                </c:pt>
              </c:strCache>
            </c:strRef>
          </c:tx>
          <c:spPr>
            <a:solidFill>
              <a:schemeClr val="accent3"/>
            </a:solidFill>
            <a:ln>
              <a:noFill/>
            </a:ln>
            <a:effectLst/>
          </c:spPr>
          <c:invertIfNegative val="0"/>
          <c:cat>
            <c:numRef>
              <c:f>'[DPoA_KPA1.xlsx]literacy rates'!$C$15:$J$15</c:f>
              <c:numCache>
                <c:formatCode>General</c:formatCode>
                <c:ptCount val="8"/>
                <c:pt idx="0">
                  <c:v>2015</c:v>
                </c:pt>
                <c:pt idx="1">
                  <c:v>2016</c:v>
                </c:pt>
                <c:pt idx="2">
                  <c:v>2017</c:v>
                </c:pt>
                <c:pt idx="3">
                  <c:v>2018</c:v>
                </c:pt>
                <c:pt idx="4">
                  <c:v>2019</c:v>
                </c:pt>
                <c:pt idx="5">
                  <c:v>2020</c:v>
                </c:pt>
                <c:pt idx="6">
                  <c:v>2021</c:v>
                </c:pt>
                <c:pt idx="7">
                  <c:v>2022</c:v>
                </c:pt>
              </c:numCache>
            </c:numRef>
          </c:cat>
          <c:val>
            <c:numRef>
              <c:f>'[DPoA_KPA1.xlsx]literacy rates'!$C$18:$J$18</c:f>
              <c:numCache>
                <c:formatCode>0.00</c:formatCode>
                <c:ptCount val="8"/>
                <c:pt idx="0">
                  <c:v>91.157157897949219</c:v>
                </c:pt>
                <c:pt idx="1">
                  <c:v>91.348228454589844</c:v>
                </c:pt>
                <c:pt idx="2">
                  <c:v>91.494163513183594</c:v>
                </c:pt>
                <c:pt idx="3">
                  <c:v>91.546401977539063</c:v>
                </c:pt>
                <c:pt idx="4">
                  <c:v>92.374130249023438</c:v>
                </c:pt>
                <c:pt idx="5">
                  <c:v>92.470230102539063</c:v>
                </c:pt>
                <c:pt idx="6">
                  <c:v>92.592559814453125</c:v>
                </c:pt>
                <c:pt idx="7">
                  <c:v>92.737693786621094</c:v>
                </c:pt>
              </c:numCache>
            </c:numRef>
          </c:val>
          <c:extLst>
            <c:ext xmlns:c16="http://schemas.microsoft.com/office/drawing/2014/chart" uri="{C3380CC4-5D6E-409C-BE32-E72D297353CC}">
              <c16:uniqueId val="{00000002-B5FA-C647-AB27-DE52ADB504E3}"/>
            </c:ext>
          </c:extLst>
        </c:ser>
        <c:dLbls>
          <c:showLegendKey val="0"/>
          <c:showVal val="0"/>
          <c:showCatName val="0"/>
          <c:showSerName val="0"/>
          <c:showPercent val="0"/>
          <c:showBubbleSize val="0"/>
        </c:dLbls>
        <c:gapWidth val="219"/>
        <c:overlap val="-27"/>
        <c:axId val="474030319"/>
        <c:axId val="474031279"/>
      </c:barChart>
      <c:catAx>
        <c:axId val="474030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4031279"/>
        <c:crosses val="autoZero"/>
        <c:auto val="1"/>
        <c:lblAlgn val="ctr"/>
        <c:lblOffset val="100"/>
        <c:noMultiLvlLbl val="0"/>
      </c:catAx>
      <c:valAx>
        <c:axId val="4740312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4740303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50800" dist="38100" dir="2700000" algn="tl" rotWithShape="0">
        <a:prstClr val="black">
          <a:alpha val="40000"/>
        </a:prstClr>
      </a:outerShdw>
    </a:effectLst>
  </c:spPr>
  <c:txPr>
    <a:bodyPr/>
    <a:lstStyle/>
    <a:p>
      <a:pPr>
        <a:defRPr sz="1400" b="1">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Sheet1!$E$3</c:f>
              <c:strCache>
                <c:ptCount val="1"/>
                <c:pt idx="0">
                  <c:v>DPoA</c:v>
                </c:pt>
              </c:strCache>
            </c:strRef>
          </c:tx>
          <c:spPr>
            <a:solidFill>
              <a:schemeClr val="accent1"/>
            </a:solidFill>
            <a:ln>
              <a:noFill/>
            </a:ln>
            <a:effectLst/>
          </c:spPr>
          <c:invertIfNegative val="0"/>
          <c:cat>
            <c:strRef>
              <c:f>Sheet1!$D$4:$D$11</c:f>
              <c:strCache>
                <c:ptCount val="8"/>
                <c:pt idx="0">
                  <c:v>Country A</c:v>
                </c:pt>
                <c:pt idx="1">
                  <c:v>Country B</c:v>
                </c:pt>
                <c:pt idx="2">
                  <c:v>Country C</c:v>
                </c:pt>
                <c:pt idx="3">
                  <c:v>Country D</c:v>
                </c:pt>
                <c:pt idx="4">
                  <c:v>Country E</c:v>
                </c:pt>
                <c:pt idx="5">
                  <c:v>Country F</c:v>
                </c:pt>
                <c:pt idx="6">
                  <c:v>Country G</c:v>
                </c:pt>
                <c:pt idx="7">
                  <c:v>Average </c:v>
                </c:pt>
              </c:strCache>
            </c:strRef>
          </c:cat>
          <c:val>
            <c:numRef>
              <c:f>Sheet1!$E$4:$E$11</c:f>
              <c:numCache>
                <c:formatCode>General</c:formatCode>
                <c:ptCount val="8"/>
                <c:pt idx="0">
                  <c:v>50.15</c:v>
                </c:pt>
                <c:pt idx="1">
                  <c:v>67.72</c:v>
                </c:pt>
                <c:pt idx="2">
                  <c:v>70</c:v>
                </c:pt>
                <c:pt idx="3">
                  <c:v>70.88</c:v>
                </c:pt>
                <c:pt idx="4">
                  <c:v>71.8</c:v>
                </c:pt>
                <c:pt idx="5">
                  <c:v>77.12</c:v>
                </c:pt>
                <c:pt idx="6">
                  <c:v>83.89</c:v>
                </c:pt>
                <c:pt idx="7">
                  <c:v>70.222857142857137</c:v>
                </c:pt>
              </c:numCache>
            </c:numRef>
          </c:val>
          <c:extLst>
            <c:ext xmlns:c16="http://schemas.microsoft.com/office/drawing/2014/chart" uri="{C3380CC4-5D6E-409C-BE32-E72D297353CC}">
              <c16:uniqueId val="{00000000-7A16-4078-9983-54D7C2466DF6}"/>
            </c:ext>
          </c:extLst>
        </c:ser>
        <c:ser>
          <c:idx val="1"/>
          <c:order val="1"/>
          <c:tx>
            <c:strRef>
              <c:f>Sheet1!$F$3</c:f>
              <c:strCache>
                <c:ptCount val="1"/>
                <c:pt idx="0">
                  <c:v>Agenda 2063</c:v>
                </c:pt>
              </c:strCache>
            </c:strRef>
          </c:tx>
          <c:spPr>
            <a:solidFill>
              <a:schemeClr val="accent2"/>
            </a:solidFill>
            <a:ln>
              <a:noFill/>
            </a:ln>
            <a:effectLst/>
          </c:spPr>
          <c:invertIfNegative val="0"/>
          <c:cat>
            <c:strRef>
              <c:f>Sheet1!$D$4:$D$11</c:f>
              <c:strCache>
                <c:ptCount val="8"/>
                <c:pt idx="0">
                  <c:v>Country A</c:v>
                </c:pt>
                <c:pt idx="1">
                  <c:v>Country B</c:v>
                </c:pt>
                <c:pt idx="2">
                  <c:v>Country C</c:v>
                </c:pt>
                <c:pt idx="3">
                  <c:v>Country D</c:v>
                </c:pt>
                <c:pt idx="4">
                  <c:v>Country E</c:v>
                </c:pt>
                <c:pt idx="5">
                  <c:v>Country F</c:v>
                </c:pt>
                <c:pt idx="6">
                  <c:v>Country G</c:v>
                </c:pt>
                <c:pt idx="7">
                  <c:v>Average </c:v>
                </c:pt>
              </c:strCache>
            </c:strRef>
          </c:cat>
          <c:val>
            <c:numRef>
              <c:f>Sheet1!$F$4:$F$11</c:f>
              <c:numCache>
                <c:formatCode>General</c:formatCode>
                <c:ptCount val="8"/>
                <c:pt idx="0">
                  <c:v>61.48</c:v>
                </c:pt>
                <c:pt idx="1">
                  <c:v>59.91</c:v>
                </c:pt>
                <c:pt idx="2">
                  <c:v>83.49</c:v>
                </c:pt>
                <c:pt idx="3">
                  <c:v>70.88</c:v>
                </c:pt>
                <c:pt idx="4">
                  <c:v>68.989999999999995</c:v>
                </c:pt>
                <c:pt idx="5">
                  <c:v>77.66</c:v>
                </c:pt>
                <c:pt idx="6">
                  <c:v>76.400000000000006</c:v>
                </c:pt>
                <c:pt idx="7">
                  <c:v>71.258571428571415</c:v>
                </c:pt>
              </c:numCache>
            </c:numRef>
          </c:val>
          <c:extLst>
            <c:ext xmlns:c16="http://schemas.microsoft.com/office/drawing/2014/chart" uri="{C3380CC4-5D6E-409C-BE32-E72D297353CC}">
              <c16:uniqueId val="{00000001-7A16-4078-9983-54D7C2466DF6}"/>
            </c:ext>
          </c:extLst>
        </c:ser>
        <c:ser>
          <c:idx val="2"/>
          <c:order val="2"/>
          <c:tx>
            <c:strRef>
              <c:f>Sheet1!$G$3</c:f>
              <c:strCache>
                <c:ptCount val="1"/>
                <c:pt idx="0">
                  <c:v>SDGs</c:v>
                </c:pt>
              </c:strCache>
            </c:strRef>
          </c:tx>
          <c:spPr>
            <a:solidFill>
              <a:schemeClr val="accent3"/>
            </a:solidFill>
            <a:ln>
              <a:noFill/>
            </a:ln>
            <a:effectLst/>
          </c:spPr>
          <c:invertIfNegative val="0"/>
          <c:cat>
            <c:strRef>
              <c:f>Sheet1!$D$4:$D$11</c:f>
              <c:strCache>
                <c:ptCount val="8"/>
                <c:pt idx="0">
                  <c:v>Country A</c:v>
                </c:pt>
                <c:pt idx="1">
                  <c:v>Country B</c:v>
                </c:pt>
                <c:pt idx="2">
                  <c:v>Country C</c:v>
                </c:pt>
                <c:pt idx="3">
                  <c:v>Country D</c:v>
                </c:pt>
                <c:pt idx="4">
                  <c:v>Country E</c:v>
                </c:pt>
                <c:pt idx="5">
                  <c:v>Country F</c:v>
                </c:pt>
                <c:pt idx="6">
                  <c:v>Country G</c:v>
                </c:pt>
                <c:pt idx="7">
                  <c:v>Average </c:v>
                </c:pt>
              </c:strCache>
            </c:strRef>
          </c:cat>
          <c:val>
            <c:numRef>
              <c:f>Sheet1!$G$4:$G$11</c:f>
              <c:numCache>
                <c:formatCode>General</c:formatCode>
                <c:ptCount val="8"/>
                <c:pt idx="0">
                  <c:v>74.38</c:v>
                </c:pt>
                <c:pt idx="1">
                  <c:v>82.29</c:v>
                </c:pt>
                <c:pt idx="2">
                  <c:v>78.23</c:v>
                </c:pt>
                <c:pt idx="3">
                  <c:v>84.32</c:v>
                </c:pt>
                <c:pt idx="4">
                  <c:v>78.25</c:v>
                </c:pt>
                <c:pt idx="5">
                  <c:v>83.4</c:v>
                </c:pt>
                <c:pt idx="6">
                  <c:v>78.819999999999993</c:v>
                </c:pt>
                <c:pt idx="7">
                  <c:v>79.955714285714294</c:v>
                </c:pt>
              </c:numCache>
            </c:numRef>
          </c:val>
          <c:extLst>
            <c:ext xmlns:c16="http://schemas.microsoft.com/office/drawing/2014/chart" uri="{C3380CC4-5D6E-409C-BE32-E72D297353CC}">
              <c16:uniqueId val="{00000002-7A16-4078-9983-54D7C2466DF6}"/>
            </c:ext>
          </c:extLst>
        </c:ser>
        <c:dLbls>
          <c:showLegendKey val="0"/>
          <c:showVal val="0"/>
          <c:showCatName val="0"/>
          <c:showSerName val="0"/>
          <c:showPercent val="0"/>
          <c:showBubbleSize val="0"/>
        </c:dLbls>
        <c:gapWidth val="219"/>
        <c:overlap val="-27"/>
        <c:axId val="533568079"/>
        <c:axId val="533564719"/>
      </c:barChart>
      <c:catAx>
        <c:axId val="533568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3564719"/>
        <c:crosses val="autoZero"/>
        <c:auto val="1"/>
        <c:lblAlgn val="ctr"/>
        <c:lblOffset val="100"/>
        <c:noMultiLvlLbl val="0"/>
      </c:catAx>
      <c:valAx>
        <c:axId val="5335647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33568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13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13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958"/>
            <a:ext cx="5438140" cy="3909239"/>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8134"/>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813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0" dirty="0">
                <a:effectLst/>
                <a:latin typeface="Times New Roman" panose="02020603050405020304" pitchFamily="18" charset="0"/>
                <a:ea typeface="Times New Roman" panose="02020603050405020304" pitchFamily="18" charset="0"/>
              </a:rPr>
              <a:t>The Doha </a:t>
            </a:r>
            <a:r>
              <a:rPr lang="en-US" sz="1800" kern="0" dirty="0" err="1">
                <a:effectLst/>
                <a:latin typeface="Times New Roman" panose="02020603050405020304" pitchFamily="18" charset="0"/>
                <a:ea typeface="Times New Roman" panose="02020603050405020304" pitchFamily="18" charset="0"/>
              </a:rPr>
              <a:t>Programme</a:t>
            </a:r>
            <a:r>
              <a:rPr lang="en-US" sz="1800" kern="0" dirty="0">
                <a:effectLst/>
                <a:latin typeface="Times New Roman" panose="02020603050405020304" pitchFamily="18" charset="0"/>
                <a:ea typeface="Times New Roman" panose="02020603050405020304" pitchFamily="18" charset="0"/>
              </a:rPr>
              <a:t> of Action for the Least Developed Countries for the decade 2022–2031 represents a new era of revitalized and reaffirmed commitments among these countries</a:t>
            </a:r>
            <a:r>
              <a:rPr lang="en-US" sz="1800" b="1" kern="0" dirty="0">
                <a:effectLst/>
                <a:latin typeface="Times New Roman" panose="02020603050405020304" pitchFamily="18" charset="0"/>
                <a:ea typeface="Times New Roman" panose="02020603050405020304" pitchFamily="18" charset="0"/>
              </a:rPr>
              <a:t> </a:t>
            </a:r>
            <a:r>
              <a:rPr lang="en-US" sz="1800" kern="0" dirty="0">
                <a:effectLst/>
                <a:latin typeface="Times New Roman" panose="02020603050405020304" pitchFamily="18" charset="0"/>
                <a:ea typeface="Times New Roman" panose="02020603050405020304" pitchFamily="18" charset="0"/>
              </a:rPr>
              <a:t>and their development partners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effectLst/>
                <a:latin typeface="Times New Roman" panose="02020603050405020304" pitchFamily="18" charset="0"/>
                <a:ea typeface="SimSun" panose="02010600030101010101" pitchFamily="2" charset="-122"/>
              </a:rPr>
              <a:t>Least developed countries make up 15 per cent of the global population but only 1.4 per cent of global gross domestic product (GDP) and 1.1 per cent of international trade.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0" dirty="0">
              <a:effectLst/>
              <a:latin typeface="Times New Roman" panose="02020603050405020304" pitchFamily="18" charset="0"/>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effectLst/>
                <a:latin typeface="Times New Roman" panose="02020603050405020304" pitchFamily="18" charset="0"/>
                <a:ea typeface="SimSun" panose="02010600030101010101" pitchFamily="2" charset="-122"/>
              </a:rPr>
              <a:t>As of December 2024, there were 44 least developed countries, 32 (73 per cent) of which were African</a:t>
            </a:r>
            <a:r>
              <a:rPr lang="en-GB" dirty="0">
                <a:effectLst/>
              </a:rPr>
              <a:t> </a:t>
            </a:r>
            <a:r>
              <a:rPr lang="en-GB" sz="1800" i="1" dirty="0">
                <a:effectLst/>
                <a:latin typeface="Times New Roman" panose="02020603050405020304" pitchFamily="18" charset="0"/>
                <a:ea typeface="SimSun" panose="02010600030101010101" pitchFamily="2" charset="-122"/>
                <a:cs typeface="Arial" panose="020B0604020202020204" pitchFamily="34" charset="0"/>
              </a:rPr>
              <a:t>Handbook on the Least Developed Country Category: Inclusion, Graduation and Special Support Measures</a:t>
            </a:r>
            <a:r>
              <a:rPr lang="en-GB" sz="1800" dirty="0">
                <a:effectLst/>
                <a:latin typeface="Times New Roman" panose="02020603050405020304" pitchFamily="18" charset="0"/>
                <a:ea typeface="SimSun" panose="02010600030101010101" pitchFamily="2" charset="-122"/>
                <a:cs typeface="Arial" panose="020B0604020202020204" pitchFamily="34" charset="0"/>
              </a:rPr>
              <a:t> (United Nations publication, 2024).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Times New Roman" panose="020206030504050203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effectLst/>
                <a:latin typeface="Times New Roman" panose="02020603050405020304" pitchFamily="18" charset="0"/>
                <a:ea typeface="SimSun" panose="02010600030101010101" pitchFamily="2" charset="-122"/>
              </a:rPr>
              <a:t>To graduate from least developed country status, a country must meet two of the three criteria in two consecutive triennial reviews: Threshold of gross national income per capita; low human assets index and a high economic and environmental vulnerability index.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Djibouti and Senegal, having met the criteria twice, were recommended for graduation but requested a five-year extension for an orderly transition. Djibouti needs more time owing to its high vulnerability, and Senegal plans to use the extension to improve its human assets index score with help from development partners. 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he Comoros, meeting the criteria for the second time, had its graduation postponed to 2027 owing to vulnerability to global crises. Rwanda, Uganda and the United Republic of Tanzania met the criteria for the first time and may graduate if they meet them again in 2027.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cs typeface="Arial" panose="020B0604020202020204" pitchFamily="34" charset="0"/>
              </a:rPr>
              <a:t>Angola and Zambia no longer meet the graduation criteria.</a:t>
            </a:r>
            <a:endParaRPr lang="en-GB"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6F3716-2F31-4174-BDD4-2E64E85C7278}"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8707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826F0-7BAF-274C-245C-9C0E1F44D0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4E5443-74B4-ABA9-F898-33A8323D18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5018F8-25ED-E9C8-DE8F-F461964FC8C7}"/>
              </a:ext>
            </a:extLst>
          </p:cNvPr>
          <p:cNvSpPr>
            <a:spLocks noGrp="1"/>
          </p:cNvSpPr>
          <p:nvPr>
            <p:ph type="body" idx="1"/>
          </p:nvPr>
        </p:nvSpPr>
        <p:spPr/>
        <p:txBody>
          <a:bodyPr/>
          <a:lstStyle/>
          <a:p>
            <a:r>
              <a:rPr lang="en-GB" sz="1800" kern="0" dirty="0">
                <a:effectLst/>
                <a:latin typeface="Times New Roman" panose="02020603050405020304" pitchFamily="18" charset="0"/>
                <a:ea typeface="SimSun" panose="02010600030101010101" pitchFamily="2" charset="-122"/>
              </a:rPr>
              <a:t>Least developed countries everywhere, affected by global economic conditions, have experienced volatile economic growth in recent years.</a:t>
            </a:r>
          </a:p>
          <a:p>
            <a:endParaRPr lang="en-GB" sz="1800" kern="0" dirty="0">
              <a:effectLst/>
              <a:latin typeface="Times New Roman" panose="02020603050405020304" pitchFamily="18" charset="0"/>
              <a:ea typeface="SimSun" panose="02010600030101010101" pitchFamily="2" charset="-122"/>
            </a:endParaRPr>
          </a:p>
          <a:p>
            <a:r>
              <a:rPr lang="en-GB" sz="1800" kern="0" dirty="0">
                <a:effectLst/>
                <a:latin typeface="Times New Roman" panose="02020603050405020304" pitchFamily="18" charset="0"/>
                <a:ea typeface="SimSun" panose="02010600030101010101" pitchFamily="2" charset="-122"/>
              </a:rPr>
              <a:t>After a downturn in 2020 owing to the COVID-19 pandemic, growth increased in 2021 and 2022 but then declined again in 2023 owing to the war in Ukraine, inflation, high interest rates and energy prices. Growth rates fell from 4.63 per cent in 2022 to 3.72 per cent in 2023 for least developed countries, and from 4.39 per cent to 3.61 per cent for African least developed countries</a:t>
            </a:r>
          </a:p>
          <a:p>
            <a:endParaRPr lang="en-GB" sz="1800" kern="0" dirty="0">
              <a:effectLst/>
              <a:latin typeface="Times New Roman" panose="02020603050405020304" pitchFamily="18" charset="0"/>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effectLst/>
                <a:latin typeface="Times New Roman" panose="02020603050405020304" pitchFamily="18" charset="0"/>
                <a:ea typeface="SimSun" panose="02010600030101010101" pitchFamily="2" charset="-122"/>
              </a:rPr>
              <a:t>In addition, ongoing conflicts in Africa, which accounted for 53.8 per cent of global conflicts (98 out of 182) in 2022, continue to hinder socioeconomic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effectLst/>
                <a:latin typeface="Times New Roman" panose="02020603050405020304" pitchFamily="18" charset="0"/>
                <a:ea typeface="SimSun" panose="02010600030101010101" pitchFamily="2" charset="-122"/>
              </a:rPr>
              <a:t>African countries spent on average 4.8 per cent of GDP servicing debt, compared with 2.6 per cent on health and 4.8 per cent on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23% of primary school-age children</a:t>
            </a:r>
            <a:r>
              <a:rPr lang="en-GB" sz="1200" dirty="0">
                <a:latin typeface="Arial" panose="020B0604020202020204" pitchFamily="34" charset="0"/>
                <a:cs typeface="Arial" panose="020B0604020202020204" pitchFamily="34" charset="0"/>
              </a:rPr>
              <a:t> in African LDCs are out of school. Tertiary enrolment: </a:t>
            </a:r>
            <a:r>
              <a:rPr lang="en-GB" sz="1200" b="1" dirty="0">
                <a:latin typeface="Arial" panose="020B0604020202020204" pitchFamily="34" charset="0"/>
                <a:cs typeface="Arial" panose="020B0604020202020204" pitchFamily="34" charset="0"/>
              </a:rPr>
              <a:t>9.2% in 2023</a:t>
            </a:r>
            <a:r>
              <a:rPr lang="en-GB" sz="1200" dirty="0">
                <a:latin typeface="Arial" panose="020B0604020202020204" pitchFamily="34" charset="0"/>
                <a:cs typeface="Arial" panose="020B0604020202020204" pitchFamily="34" charset="0"/>
              </a:rPr>
              <a:t> (world average: 43.3%). Gender parity improving: </a:t>
            </a:r>
            <a:r>
              <a:rPr lang="en-GB" sz="1200" b="1" dirty="0">
                <a:latin typeface="Arial" panose="020B0604020202020204" pitchFamily="34" charset="0"/>
                <a:cs typeface="Arial" panose="020B0604020202020204" pitchFamily="34" charset="0"/>
              </a:rPr>
              <a:t>0.87 at the tertiary level (2023), up from 0.64 (2015)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Arial" panose="020B0604020202020204" pitchFamily="34" charset="0"/>
                <a:cs typeface="Arial" panose="020B0604020202020204" pitchFamily="34" charset="0"/>
              </a:rPr>
              <a:t>An overarching improvement in health and mortality-related indicators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Infant mortality: </a:t>
            </a:r>
            <a:r>
              <a:rPr lang="en-GB" sz="1200" b="1" dirty="0">
                <a:latin typeface="Arial" panose="020B0604020202020204" pitchFamily="34" charset="0"/>
                <a:cs typeface="Arial" panose="020B0604020202020204" pitchFamily="34" charset="0"/>
              </a:rPr>
              <a:t>54.8 (2015) → 45.5 (2022) per 1,000 live births. </a:t>
            </a:r>
            <a:r>
              <a:rPr lang="en-GB" sz="1200" dirty="0">
                <a:latin typeface="Arial" panose="020B0604020202020204" pitchFamily="34" charset="0"/>
                <a:cs typeface="Arial" panose="020B0604020202020204" pitchFamily="34" charset="0"/>
              </a:rPr>
              <a:t>Maternal mortality: </a:t>
            </a:r>
            <a:r>
              <a:rPr lang="en-GB" sz="1200" b="1" dirty="0">
                <a:latin typeface="Arial" panose="020B0604020202020204" pitchFamily="34" charset="0"/>
                <a:cs typeface="Arial" panose="020B0604020202020204" pitchFamily="34" charset="0"/>
              </a:rPr>
              <a:t>498 (2015) → 438 (2020) per 100,000 live births. </a:t>
            </a:r>
            <a:r>
              <a:rPr lang="en-GB" sz="1200" dirty="0">
                <a:latin typeface="Arial" panose="020B0604020202020204" pitchFamily="34" charset="0"/>
                <a:cs typeface="Arial" panose="020B0604020202020204" pitchFamily="34" charset="0"/>
              </a:rPr>
              <a:t>Births attended by skilled personnel: </a:t>
            </a:r>
            <a:r>
              <a:rPr lang="en-GB" sz="1200" b="1" dirty="0">
                <a:latin typeface="Arial" panose="020B0604020202020204" pitchFamily="34" charset="0"/>
                <a:cs typeface="Arial" panose="020B0604020202020204" pitchFamily="34" charset="0"/>
              </a:rPr>
              <a:t>61.8% (2015) → 75.7%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effectLst/>
                <a:latin typeface="Times New Roman" panose="02020603050405020304" pitchFamily="18" charset="0"/>
                <a:ea typeface="SimSun" panose="02010600030101010101" pitchFamily="2" charset="-122"/>
              </a:rPr>
              <a:t>The percentage of people using at least basic sanitation services rose from 28.89 per cent in 2015 to 34.45 per cent in 2022, with rural access at 24.12 per cent and urban access at 45.97 per cent. There are wide disparities among African least developed countries, with percentages ranging from 9.34 per cent to 66.91 per cent, </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26.1% of youth</a:t>
            </a:r>
            <a:r>
              <a:rPr lang="en-GB" sz="1200" dirty="0">
                <a:latin typeface="Arial" panose="020B0604020202020204" pitchFamily="34" charset="0"/>
                <a:cs typeface="Arial" panose="020B0604020202020204" pitchFamily="34" charset="0"/>
              </a:rPr>
              <a:t> in Africa are not in education, employment, or training (</a:t>
            </a:r>
            <a:r>
              <a:rPr lang="en-GB" sz="1200" b="1" dirty="0">
                <a:latin typeface="Arial" panose="020B0604020202020204" pitchFamily="34" charset="0"/>
                <a:cs typeface="Arial" panose="020B0604020202020204" pitchFamily="34" charset="0"/>
              </a:rPr>
              <a:t>32.7% women, 20% men</a:t>
            </a:r>
            <a:r>
              <a:rPr lang="en-GB" sz="1200" dirty="0">
                <a:latin typeface="Arial" panose="020B0604020202020204" pitchFamily="34" charset="0"/>
                <a:cs typeface="Arial" panose="020B0604020202020204" pitchFamily="34" charset="0"/>
              </a:rPr>
              <a:t>) . Youth literacy: </a:t>
            </a:r>
            <a:r>
              <a:rPr lang="en-GB" sz="1200" b="1" dirty="0">
                <a:latin typeface="Arial" panose="020B0604020202020204" pitchFamily="34" charset="0"/>
                <a:cs typeface="Arial" panose="020B0604020202020204" pitchFamily="34" charset="0"/>
              </a:rPr>
              <a:t>76.6% in African LDCs (global average: 92.7%). </a:t>
            </a:r>
            <a:r>
              <a:rPr lang="en-GB" sz="1600" kern="0" dirty="0">
                <a:effectLst/>
                <a:latin typeface="Times New Roman" panose="02020603050405020304" pitchFamily="18" charset="0"/>
                <a:ea typeface="SimSun" panose="02010600030101010101" pitchFamily="2" charset="-122"/>
              </a:rPr>
              <a:t>One in four young people in those countries cannot read or write basic statements, limiting potentials.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0" noProof="1">
              <a:solidFill>
                <a:schemeClr val="tx1">
                  <a:lumMod val="85000"/>
                  <a:lumOff val="15000"/>
                </a:schemeClr>
              </a:solidFill>
              <a:effectLst/>
              <a:latin typeface="Times New Roman" panose="020206030504050203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effectLst/>
                <a:latin typeface="Times New Roman" panose="02020603050405020304" pitchFamily="18" charset="0"/>
                <a:ea typeface="SimSun" panose="02010600030101010101" pitchFamily="2" charset="-122"/>
              </a:rPr>
              <a:t>With regard to overall governance, the Ibrahim Index of African Governance shows a slight increase of 0.94 percentage points, from 44.6 in 2015 to 45.5 in 2023. Although some countries made good progress, 13 of the 32 African least developed countries showed a decline during that period</a:t>
            </a:r>
            <a:endParaRPr lang="en-US" sz="1200" noProof="1">
              <a:solidFill>
                <a:schemeClr val="tx1">
                  <a:lumMod val="85000"/>
                  <a:lumOff val="1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noProof="1">
              <a:solidFill>
                <a:schemeClr val="tx1">
                  <a:lumMod val="85000"/>
                  <a:lumOff val="1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D2751E44-AD42-29ED-073C-CF1367E2F855}"/>
              </a:ext>
            </a:extLst>
          </p:cNvPr>
          <p:cNvSpPr>
            <a:spLocks noGrp="1"/>
          </p:cNvSpPr>
          <p:nvPr>
            <p:ph type="sldNum" sz="quarter" idx="5"/>
          </p:nvPr>
        </p:nvSpPr>
        <p:spPr/>
        <p:txBody>
          <a:bodyPr/>
          <a:lstStyle/>
          <a:p>
            <a:fld id="{CF6F3716-2F31-4174-BDD4-2E64E85C7278}" type="slidenum">
              <a:rPr lang="en-GB" smtClean="0"/>
              <a:t>4</a:t>
            </a:fld>
            <a:endParaRPr lang="en-GB"/>
          </a:p>
        </p:txBody>
      </p:sp>
    </p:spTree>
    <p:extLst>
      <p:ext uri="{BB962C8B-B14F-4D97-AF65-F5344CB8AC3E}">
        <p14:creationId xmlns:p14="http://schemas.microsoft.com/office/powerpoint/2010/main" val="3564346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FACAA-4D95-E214-E43B-1B541996E9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097B13-EDA5-CC25-4D94-E5598B6571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C614B5-C881-8225-946B-288F9F2C5BE2}"/>
              </a:ext>
            </a:extLst>
          </p:cNvPr>
          <p:cNvSpPr>
            <a:spLocks noGrp="1"/>
          </p:cNvSpPr>
          <p:nvPr>
            <p:ph type="body" idx="1"/>
          </p:nvPr>
        </p:nvSpPr>
        <p:spPr/>
        <p:txBody>
          <a:bodyPr/>
          <a:lstStyle/>
          <a:p>
            <a:r>
              <a:rPr lang="en-GB" sz="1800" kern="0" dirty="0">
                <a:effectLst/>
                <a:latin typeface="Times New Roman" panose="02020603050405020304" pitchFamily="18" charset="0"/>
                <a:ea typeface="SimSun" panose="02010600030101010101" pitchFamily="2" charset="-122"/>
              </a:rPr>
              <a:t>Least developed countries everywhere, affected by global economic conditions, have experienced volatile economic growth in recent years.</a:t>
            </a:r>
          </a:p>
          <a:p>
            <a:endParaRPr lang="en-GB" sz="1800" kern="0" dirty="0">
              <a:effectLst/>
              <a:latin typeface="Times New Roman" panose="02020603050405020304" pitchFamily="18" charset="0"/>
              <a:ea typeface="SimSun" panose="02010600030101010101" pitchFamily="2" charset="-122"/>
            </a:endParaRPr>
          </a:p>
          <a:p>
            <a:r>
              <a:rPr lang="en-GB" sz="1800" kern="0" dirty="0">
                <a:effectLst/>
                <a:latin typeface="Times New Roman" panose="02020603050405020304" pitchFamily="18" charset="0"/>
                <a:ea typeface="SimSun" panose="02010600030101010101" pitchFamily="2" charset="-122"/>
              </a:rPr>
              <a:t>After a downturn in 2020 owing to the COVID-19 pandemic, growth increased in 2021 and 2022 but then declined again in 2023 owing to the war in Ukraine, inflation, high interest rates and energy prices. Growth rates fell from 4.63 per cent in 2022 to 3.72 per cent in 2023 for least developed countries, and from 4.39 per cent to 3.61 per cent for African least developed countries</a:t>
            </a:r>
          </a:p>
          <a:p>
            <a:endParaRPr lang="en-GB" sz="1800" kern="0" dirty="0">
              <a:effectLst/>
              <a:latin typeface="Times New Roman" panose="02020603050405020304" pitchFamily="18" charset="0"/>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effectLst/>
                <a:latin typeface="Times New Roman" panose="02020603050405020304" pitchFamily="18" charset="0"/>
                <a:ea typeface="SimSun" panose="02010600030101010101" pitchFamily="2" charset="-122"/>
              </a:rPr>
              <a:t>In addition, ongoing conflicts in Africa, which accounted for 53.8 per cent of global conflicts (98 out of 182) in 2022, continue to hinder socioeconomic development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effectLst/>
                <a:latin typeface="Times New Roman" panose="02020603050405020304" pitchFamily="18" charset="0"/>
                <a:ea typeface="SimSun" panose="02010600030101010101" pitchFamily="2" charset="-122"/>
              </a:rPr>
              <a:t>African countries spent on average 4.8 per cent of GDP servicing debt, compared with 2.6 per cent on health and 4.8 per cent on education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23% of primary school-age children</a:t>
            </a:r>
            <a:r>
              <a:rPr lang="en-GB" sz="1200" dirty="0">
                <a:latin typeface="Arial" panose="020B0604020202020204" pitchFamily="34" charset="0"/>
                <a:cs typeface="Arial" panose="020B0604020202020204" pitchFamily="34" charset="0"/>
              </a:rPr>
              <a:t> in African LDCs are out of school. Tertiary enrolment: </a:t>
            </a:r>
            <a:r>
              <a:rPr lang="en-GB" sz="1200" b="1" dirty="0">
                <a:latin typeface="Arial" panose="020B0604020202020204" pitchFamily="34" charset="0"/>
                <a:cs typeface="Arial" panose="020B0604020202020204" pitchFamily="34" charset="0"/>
              </a:rPr>
              <a:t>9.2% in 2023</a:t>
            </a:r>
            <a:r>
              <a:rPr lang="en-GB" sz="1200" dirty="0">
                <a:latin typeface="Arial" panose="020B0604020202020204" pitchFamily="34" charset="0"/>
                <a:cs typeface="Arial" panose="020B0604020202020204" pitchFamily="34" charset="0"/>
              </a:rPr>
              <a:t> (world average: 43.3%). Gender parity improving: </a:t>
            </a:r>
            <a:r>
              <a:rPr lang="en-GB" sz="1200" b="1" dirty="0">
                <a:latin typeface="Arial" panose="020B0604020202020204" pitchFamily="34" charset="0"/>
                <a:cs typeface="Arial" panose="020B0604020202020204" pitchFamily="34" charset="0"/>
              </a:rPr>
              <a:t>0.87 at the tertiary level (2023), up from 0.64 (2015)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Arial" panose="020B0604020202020204" pitchFamily="34" charset="0"/>
                <a:cs typeface="Arial" panose="020B0604020202020204" pitchFamily="34" charset="0"/>
              </a:rPr>
              <a:t>An overarching improvement in health and mortality-related indicators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Infant mortality: </a:t>
            </a:r>
            <a:r>
              <a:rPr lang="en-GB" sz="1200" b="1" dirty="0">
                <a:latin typeface="Arial" panose="020B0604020202020204" pitchFamily="34" charset="0"/>
                <a:cs typeface="Arial" panose="020B0604020202020204" pitchFamily="34" charset="0"/>
              </a:rPr>
              <a:t>54.8 (2015) → 45.5 (2022) per 1,000 live births. </a:t>
            </a:r>
            <a:r>
              <a:rPr lang="en-GB" sz="1200" dirty="0">
                <a:latin typeface="Arial" panose="020B0604020202020204" pitchFamily="34" charset="0"/>
                <a:cs typeface="Arial" panose="020B0604020202020204" pitchFamily="34" charset="0"/>
              </a:rPr>
              <a:t>Maternal mortality: </a:t>
            </a:r>
            <a:r>
              <a:rPr lang="en-GB" sz="1200" b="1" dirty="0">
                <a:latin typeface="Arial" panose="020B0604020202020204" pitchFamily="34" charset="0"/>
                <a:cs typeface="Arial" panose="020B0604020202020204" pitchFamily="34" charset="0"/>
              </a:rPr>
              <a:t>498 (2015) → 438 (2020) per 100,000 live births. </a:t>
            </a:r>
            <a:r>
              <a:rPr lang="en-GB" sz="1200" dirty="0">
                <a:latin typeface="Arial" panose="020B0604020202020204" pitchFamily="34" charset="0"/>
                <a:cs typeface="Arial" panose="020B0604020202020204" pitchFamily="34" charset="0"/>
              </a:rPr>
              <a:t>Births attended by skilled personnel: </a:t>
            </a:r>
            <a:r>
              <a:rPr lang="en-GB" sz="1200" b="1" dirty="0">
                <a:latin typeface="Arial" panose="020B0604020202020204" pitchFamily="34" charset="0"/>
                <a:cs typeface="Arial" panose="020B0604020202020204" pitchFamily="34" charset="0"/>
              </a:rPr>
              <a:t>61.8% (2015) → 75.7%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effectLst/>
                <a:latin typeface="Times New Roman" panose="02020603050405020304" pitchFamily="18" charset="0"/>
                <a:ea typeface="SimSun" panose="02010600030101010101" pitchFamily="2" charset="-122"/>
              </a:rPr>
              <a:t>The percentage of people using at least basic sanitation services rose from 28.89 per cent in 2015 to 34.45 per cent in 2022, with rural access at 24.12 per cent and urban access at 45.97 per cent. There are wide disparities among African least developed countries, with percentages ranging from 9.34 per cent to 66.91 per cent, </a:t>
            </a: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26.1% of youth</a:t>
            </a:r>
            <a:r>
              <a:rPr lang="en-GB" sz="1200" dirty="0">
                <a:latin typeface="Arial" panose="020B0604020202020204" pitchFamily="34" charset="0"/>
                <a:cs typeface="Arial" panose="020B0604020202020204" pitchFamily="34" charset="0"/>
              </a:rPr>
              <a:t> in Africa are not in education, employment, or training (</a:t>
            </a:r>
            <a:r>
              <a:rPr lang="en-GB" sz="1200" b="1" dirty="0">
                <a:latin typeface="Arial" panose="020B0604020202020204" pitchFamily="34" charset="0"/>
                <a:cs typeface="Arial" panose="020B0604020202020204" pitchFamily="34" charset="0"/>
              </a:rPr>
              <a:t>32.7% women, 20% men</a:t>
            </a:r>
            <a:r>
              <a:rPr lang="en-GB" sz="1200" dirty="0">
                <a:latin typeface="Arial" panose="020B0604020202020204" pitchFamily="34" charset="0"/>
                <a:cs typeface="Arial" panose="020B0604020202020204" pitchFamily="34" charset="0"/>
              </a:rPr>
              <a:t>) . Youth literacy: </a:t>
            </a:r>
            <a:r>
              <a:rPr lang="en-GB" sz="1200" b="1" dirty="0">
                <a:latin typeface="Arial" panose="020B0604020202020204" pitchFamily="34" charset="0"/>
                <a:cs typeface="Arial" panose="020B0604020202020204" pitchFamily="34" charset="0"/>
              </a:rPr>
              <a:t>76.6% in African LDCs (global average: 92.7%). </a:t>
            </a:r>
            <a:r>
              <a:rPr lang="en-GB" sz="1600" kern="0" dirty="0">
                <a:effectLst/>
                <a:latin typeface="Times New Roman" panose="02020603050405020304" pitchFamily="18" charset="0"/>
                <a:ea typeface="SimSun" panose="02010600030101010101" pitchFamily="2" charset="-122"/>
              </a:rPr>
              <a:t>One in four young people in those countries cannot read or write basic statements, limiting potentials.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kern="0" noProof="1">
              <a:solidFill>
                <a:schemeClr val="tx1">
                  <a:lumMod val="85000"/>
                  <a:lumOff val="15000"/>
                </a:schemeClr>
              </a:solidFill>
              <a:effectLst/>
              <a:latin typeface="Times New Roman" panose="02020603050405020304" pitchFamily="18"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0" dirty="0">
                <a:effectLst/>
                <a:latin typeface="Times New Roman" panose="02020603050405020304" pitchFamily="18" charset="0"/>
                <a:ea typeface="SimSun" panose="02010600030101010101" pitchFamily="2" charset="-122"/>
              </a:rPr>
              <a:t>With regard to overall governance, the Ibrahim Index of African Governance shows a slight increase of 0.94 percentage points, from 44.6 in 2015 to 45.5 in 2023. Although some countries made good progress, 13 of the 32 African least developed countries showed a decline during that period</a:t>
            </a:r>
            <a:endParaRPr lang="en-US" sz="1200" noProof="1">
              <a:solidFill>
                <a:schemeClr val="tx1">
                  <a:lumMod val="85000"/>
                  <a:lumOff val="1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noProof="1">
              <a:solidFill>
                <a:schemeClr val="tx1">
                  <a:lumMod val="85000"/>
                  <a:lumOff val="1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a:extLst>
              <a:ext uri="{FF2B5EF4-FFF2-40B4-BE49-F238E27FC236}">
                <a16:creationId xmlns:a16="http://schemas.microsoft.com/office/drawing/2014/main" id="{508768CD-919D-A5B5-9C18-799D5F043945}"/>
              </a:ext>
            </a:extLst>
          </p:cNvPr>
          <p:cNvSpPr>
            <a:spLocks noGrp="1"/>
          </p:cNvSpPr>
          <p:nvPr>
            <p:ph type="sldNum" sz="quarter" idx="5"/>
          </p:nvPr>
        </p:nvSpPr>
        <p:spPr/>
        <p:txBody>
          <a:bodyPr/>
          <a:lstStyle/>
          <a:p>
            <a:fld id="{CF6F3716-2F31-4174-BDD4-2E64E85C7278}" type="slidenum">
              <a:rPr lang="en-GB" smtClean="0"/>
              <a:t>5</a:t>
            </a:fld>
            <a:endParaRPr lang="en-GB"/>
          </a:p>
        </p:txBody>
      </p:sp>
    </p:spTree>
    <p:extLst>
      <p:ext uri="{BB962C8B-B14F-4D97-AF65-F5344CB8AC3E}">
        <p14:creationId xmlns:p14="http://schemas.microsoft.com/office/powerpoint/2010/main" val="4209817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9:notes"/>
          <p:cNvSpPr txBox="1">
            <a:spLocks noGrp="1"/>
          </p:cNvSpPr>
          <p:nvPr>
            <p:ph type="body" idx="1"/>
          </p:nvPr>
        </p:nvSpPr>
        <p:spPr>
          <a:xfrm>
            <a:off x="679768" y="4777958"/>
            <a:ext cx="5438140" cy="3909239"/>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Front">
  <p:cSld name="PresentationFront">
    <p:spTree>
      <p:nvGrpSpPr>
        <p:cNvPr id="1" name="Shape 15"/>
        <p:cNvGrpSpPr/>
        <p:nvPr/>
      </p:nvGrpSpPr>
      <p:grpSpPr>
        <a:xfrm>
          <a:off x="0" y="0"/>
          <a:ext cx="0" cy="0"/>
          <a:chOff x="0" y="0"/>
          <a:chExt cx="0" cy="0"/>
        </a:xfrm>
      </p:grpSpPr>
      <p:pic>
        <p:nvPicPr>
          <p:cNvPr id="16" name="Google Shape;16;p21"/>
          <p:cNvPicPr preferRelativeResize="0"/>
          <p:nvPr/>
        </p:nvPicPr>
        <p:blipFill rotWithShape="1">
          <a:blip r:embed="rId2">
            <a:alphaModFix/>
          </a:blip>
          <a:srcRect/>
          <a:stretch/>
        </p:blipFill>
        <p:spPr>
          <a:xfrm>
            <a:off x="0" y="0"/>
            <a:ext cx="12192000" cy="2832100"/>
          </a:xfrm>
          <a:prstGeom prst="rect">
            <a:avLst/>
          </a:prstGeom>
          <a:noFill/>
          <a:ln>
            <a:noFill/>
          </a:ln>
        </p:spPr>
      </p:pic>
      <p:sp>
        <p:nvSpPr>
          <p:cNvPr id="17" name="Google Shape;17;p21"/>
          <p:cNvSpPr txBox="1">
            <a:spLocks noGrp="1"/>
          </p:cNvSpPr>
          <p:nvPr>
            <p:ph type="title"/>
          </p:nvPr>
        </p:nvSpPr>
        <p:spPr>
          <a:xfrm>
            <a:off x="510300" y="2334218"/>
            <a:ext cx="11171400" cy="1366582"/>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Lucida Sans"/>
              <a:buNone/>
              <a:defRPr sz="3200" b="1" i="0">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8" name="Google Shape;18;p21"/>
          <p:cNvPicPr preferRelativeResize="0"/>
          <p:nvPr/>
        </p:nvPicPr>
        <p:blipFill rotWithShape="1">
          <a:blip r:embed="rId3">
            <a:alphaModFix/>
          </a:blip>
          <a:srcRect b="8520"/>
          <a:stretch/>
        </p:blipFill>
        <p:spPr>
          <a:xfrm>
            <a:off x="711901" y="5222368"/>
            <a:ext cx="2638951" cy="1250433"/>
          </a:xfrm>
          <a:prstGeom prst="rect">
            <a:avLst/>
          </a:prstGeom>
          <a:noFill/>
          <a:ln>
            <a:noFill/>
          </a:ln>
        </p:spPr>
      </p:pic>
      <p:pic>
        <p:nvPicPr>
          <p:cNvPr id="19" name="Google Shape;19;p21"/>
          <p:cNvPicPr preferRelativeResize="0"/>
          <p:nvPr/>
        </p:nvPicPr>
        <p:blipFill rotWithShape="1">
          <a:blip r:embed="rId4">
            <a:alphaModFix/>
          </a:blip>
          <a:srcRect/>
          <a:stretch/>
        </p:blipFill>
        <p:spPr>
          <a:xfrm>
            <a:off x="510300" y="433949"/>
            <a:ext cx="4275764" cy="507747"/>
          </a:xfrm>
          <a:prstGeom prst="rect">
            <a:avLst/>
          </a:prstGeom>
          <a:noFill/>
          <a:ln>
            <a:noFill/>
          </a:ln>
        </p:spPr>
      </p:pic>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2" name="Google Shape;72;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4"/>
          <p:cNvSpPr>
            <a:spLocks noGrp="1"/>
          </p:cNvSpPr>
          <p:nvPr>
            <p:ph type="pic" idx="2"/>
          </p:nvPr>
        </p:nvSpPr>
        <p:spPr>
          <a:xfrm>
            <a:off x="5183188" y="987425"/>
            <a:ext cx="6172200" cy="4873625"/>
          </a:xfrm>
          <a:prstGeom prst="rect">
            <a:avLst/>
          </a:prstGeom>
          <a:noFill/>
          <a:ln>
            <a:noFill/>
          </a:ln>
        </p:spPr>
      </p:sp>
      <p:sp>
        <p:nvSpPr>
          <p:cNvPr id="79" name="Google Shape;79;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0" name="Google Shape;80;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0"/>
        <p:cNvGrpSpPr/>
        <p:nvPr/>
      </p:nvGrpSpPr>
      <p:grpSpPr>
        <a:xfrm>
          <a:off x="0" y="0"/>
          <a:ext cx="0" cy="0"/>
          <a:chOff x="0" y="0"/>
          <a:chExt cx="0" cy="0"/>
        </a:xfrm>
      </p:grpSpPr>
      <p:sp>
        <p:nvSpPr>
          <p:cNvPr id="21" name="Google Shape;21;p22"/>
          <p:cNvSpPr txBox="1">
            <a:spLocks noGrp="1"/>
          </p:cNvSpPr>
          <p:nvPr>
            <p:ph type="body" idx="1"/>
          </p:nvPr>
        </p:nvSpPr>
        <p:spPr>
          <a:xfrm>
            <a:off x="451200" y="1825625"/>
            <a:ext cx="11289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2" name="Google Shape;22;p22"/>
          <p:cNvPicPr preferRelativeResize="0"/>
          <p:nvPr/>
        </p:nvPicPr>
        <p:blipFill rotWithShape="1">
          <a:blip r:embed="rId2">
            <a:alphaModFix/>
          </a:blip>
          <a:srcRect t="94676"/>
          <a:stretch/>
        </p:blipFill>
        <p:spPr>
          <a:xfrm>
            <a:off x="0" y="6492874"/>
            <a:ext cx="12192000" cy="365127"/>
          </a:xfrm>
          <a:prstGeom prst="rect">
            <a:avLst/>
          </a:prstGeom>
          <a:noFill/>
          <a:ln>
            <a:noFill/>
          </a:ln>
        </p:spPr>
      </p:pic>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inal slide">
  <p:cSld name="Final slide">
    <p:spTree>
      <p:nvGrpSpPr>
        <p:cNvPr id="1" name="Shape 23"/>
        <p:cNvGrpSpPr/>
        <p:nvPr/>
      </p:nvGrpSpPr>
      <p:grpSpPr>
        <a:xfrm>
          <a:off x="0" y="0"/>
          <a:ext cx="0" cy="0"/>
          <a:chOff x="0" y="0"/>
          <a:chExt cx="0" cy="0"/>
        </a:xfrm>
      </p:grpSpPr>
      <p:pic>
        <p:nvPicPr>
          <p:cNvPr id="24" name="Google Shape;24;p25" descr="A picture containing outdoor object, solar cell&#10;&#10;Description automatically generated"/>
          <p:cNvPicPr preferRelativeResize="0"/>
          <p:nvPr/>
        </p:nvPicPr>
        <p:blipFill rotWithShape="1">
          <a:blip r:embed="rId2">
            <a:alphaModFix/>
          </a:blip>
          <a:srcRect/>
          <a:stretch/>
        </p:blipFill>
        <p:spPr>
          <a:xfrm>
            <a:off x="0" y="4787900"/>
            <a:ext cx="12192000" cy="2070100"/>
          </a:xfrm>
          <a:prstGeom prst="rect">
            <a:avLst/>
          </a:prstGeom>
          <a:noFill/>
          <a:ln>
            <a:noFill/>
          </a:ln>
        </p:spPr>
      </p:pic>
      <p:pic>
        <p:nvPicPr>
          <p:cNvPr id="25" name="Google Shape;25;p25"/>
          <p:cNvPicPr preferRelativeResize="0"/>
          <p:nvPr/>
        </p:nvPicPr>
        <p:blipFill rotWithShape="1">
          <a:blip r:embed="rId3">
            <a:alphaModFix/>
          </a:blip>
          <a:srcRect b="8520"/>
          <a:stretch/>
        </p:blipFill>
        <p:spPr>
          <a:xfrm>
            <a:off x="4201132" y="277232"/>
            <a:ext cx="3789737" cy="179571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2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1" name="Google Shape;4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chart" Target="../charts/char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
          <p:cNvSpPr txBox="1">
            <a:spLocks noGrp="1"/>
          </p:cNvSpPr>
          <p:nvPr>
            <p:ph type="title"/>
          </p:nvPr>
        </p:nvSpPr>
        <p:spPr>
          <a:xfrm>
            <a:off x="1808921" y="2470765"/>
            <a:ext cx="8299137" cy="2542152"/>
          </a:xfrm>
          <a:prstGeom prst="rect">
            <a:avLst/>
          </a:prstGeom>
          <a:noFill/>
          <a:ln>
            <a:noFill/>
          </a:ln>
        </p:spPr>
        <p:txBody>
          <a:bodyPr spcFirstLastPara="1" wrap="square" lIns="91425" tIns="45700" rIns="91425" bIns="45700" anchor="t" anchorCtr="0">
            <a:normAutofit fontScale="90000"/>
          </a:bodyPr>
          <a:lstStyle/>
          <a:p>
            <a:pPr>
              <a:buClr>
                <a:srgbClr val="002060"/>
              </a:buClr>
              <a:buSzPct val="145454"/>
            </a:pPr>
            <a:r>
              <a:rPr lang="en-US" dirty="0" err="1">
                <a:solidFill>
                  <a:srgbClr val="002060"/>
                </a:solidFill>
                <a:latin typeface="Lato"/>
                <a:ea typeface="Lato"/>
                <a:cs typeface="Lato"/>
                <a:sym typeface="Lato"/>
              </a:rPr>
              <a:t>DPoA</a:t>
            </a:r>
            <a:r>
              <a:rPr lang="en-US" dirty="0">
                <a:solidFill>
                  <a:srgbClr val="002060"/>
                </a:solidFill>
                <a:latin typeface="Lato"/>
                <a:ea typeface="Lato"/>
                <a:cs typeface="Lato"/>
                <a:sym typeface="Lato"/>
              </a:rPr>
              <a:t> Implementation Status and Integration Tools in Africa</a:t>
            </a:r>
            <a:br>
              <a:rPr lang="en-US" dirty="0">
                <a:solidFill>
                  <a:srgbClr val="002060"/>
                </a:solidFill>
                <a:latin typeface="Lato"/>
                <a:ea typeface="Lato"/>
                <a:cs typeface="Lato"/>
                <a:sym typeface="Lato"/>
              </a:rPr>
            </a:br>
            <a:br>
              <a:rPr lang="en-US" sz="3100" dirty="0">
                <a:solidFill>
                  <a:srgbClr val="002060"/>
                </a:solidFill>
                <a:latin typeface="Lato"/>
                <a:ea typeface="Lato"/>
                <a:cs typeface="Lato"/>
                <a:sym typeface="Lato"/>
              </a:rPr>
            </a:br>
            <a:br>
              <a:rPr lang="en-US" sz="2200" i="1" dirty="0">
                <a:solidFill>
                  <a:srgbClr val="002060"/>
                </a:solidFill>
                <a:latin typeface="Lato"/>
                <a:ea typeface="Lato"/>
                <a:cs typeface="Lato"/>
                <a:sym typeface="Lato"/>
              </a:rPr>
            </a:br>
            <a:r>
              <a:rPr lang="en-US" sz="2200" dirty="0">
                <a:solidFill>
                  <a:srgbClr val="002060"/>
                </a:solidFill>
                <a:latin typeface="Lato"/>
                <a:ea typeface="Lato"/>
                <a:cs typeface="Lato"/>
                <a:sym typeface="Lato"/>
              </a:rPr>
              <a:t>Annual Meeting of National Focal Points of Least Developed Countries</a:t>
            </a:r>
            <a:br>
              <a:rPr lang="en-US" sz="2200" dirty="0">
                <a:solidFill>
                  <a:srgbClr val="002060"/>
                </a:solidFill>
                <a:latin typeface="Lato"/>
                <a:ea typeface="Lato"/>
                <a:cs typeface="Lato"/>
                <a:sym typeface="Lato"/>
              </a:rPr>
            </a:br>
            <a:r>
              <a:rPr lang="es-ES" sz="1800" dirty="0">
                <a:solidFill>
                  <a:srgbClr val="1F497D"/>
                </a:solidFill>
                <a:effectLst/>
                <a:latin typeface="Calibri" panose="020F0502020204030204" pitchFamily="34" charset="0"/>
                <a:ea typeface="SimSun" panose="02010600030101010101" pitchFamily="2" charset="-122"/>
                <a:cs typeface="Arial" panose="020B0604020202020204" pitchFamily="34" charset="0"/>
              </a:rPr>
              <a:t>Intercontinental Lusaka, Lusaka, Zambia</a:t>
            </a:r>
            <a:br>
              <a:rPr lang="en-US" sz="1800" dirty="0">
                <a:effectLst/>
                <a:latin typeface="Calibri" panose="020F0502020204030204" pitchFamily="34" charset="0"/>
                <a:ea typeface="SimSun" panose="02010600030101010101" pitchFamily="2" charset="-122"/>
                <a:cs typeface="Arial" panose="020B0604020202020204" pitchFamily="34" charset="0"/>
              </a:rPr>
            </a:br>
            <a:br>
              <a:rPr lang="en-US" sz="2200" dirty="0">
                <a:solidFill>
                  <a:srgbClr val="002060"/>
                </a:solidFill>
                <a:latin typeface="Lato"/>
                <a:ea typeface="Lato"/>
                <a:cs typeface="Lato"/>
                <a:sym typeface="Lato"/>
              </a:rPr>
            </a:br>
            <a:r>
              <a:rPr lang="en-US" sz="2200" dirty="0">
                <a:solidFill>
                  <a:srgbClr val="002060"/>
                </a:solidFill>
                <a:latin typeface="Lato"/>
                <a:ea typeface="Lato"/>
                <a:cs typeface="Lato"/>
                <a:sym typeface="Lato"/>
              </a:rPr>
              <a:t>31 March 2025</a:t>
            </a:r>
            <a:br>
              <a:rPr lang="en-US" sz="2400" dirty="0">
                <a:solidFill>
                  <a:srgbClr val="002060"/>
                </a:solidFill>
                <a:latin typeface="Lato"/>
                <a:ea typeface="Lato"/>
                <a:cs typeface="Lato"/>
                <a:sym typeface="Lato"/>
              </a:rPr>
            </a:br>
            <a:endParaRPr sz="2200" b="0" dirty="0">
              <a:solidFill>
                <a:srgbClr val="002060"/>
              </a:solidFill>
              <a:latin typeface="Lato"/>
              <a:ea typeface="Lato"/>
              <a:cs typeface="Lato"/>
              <a:sym typeface="Lato"/>
            </a:endParaRPr>
          </a:p>
        </p:txBody>
      </p:sp>
      <p:sp>
        <p:nvSpPr>
          <p:cNvPr id="127" name="Google Shape;127;p1"/>
          <p:cNvSpPr txBox="1"/>
          <p:nvPr/>
        </p:nvSpPr>
        <p:spPr>
          <a:xfrm>
            <a:off x="2909603" y="5306832"/>
            <a:ext cx="6097772" cy="147728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rgbClr val="002060"/>
                </a:solidFill>
                <a:latin typeface="Calibri"/>
                <a:ea typeface="Calibri"/>
                <a:cs typeface="Calibri"/>
                <a:sym typeface="Calibri"/>
              </a:rPr>
              <a:t>Oyebanke Abejirin </a:t>
            </a:r>
          </a:p>
          <a:p>
            <a:pPr marL="0" marR="0" lvl="0" indent="0" algn="ctr" rtl="0">
              <a:spcBef>
                <a:spcPts val="0"/>
              </a:spcBef>
              <a:spcAft>
                <a:spcPts val="0"/>
              </a:spcAft>
              <a:buNone/>
            </a:pPr>
            <a:r>
              <a:rPr lang="en-US" sz="1800" dirty="0">
                <a:solidFill>
                  <a:srgbClr val="002060"/>
                </a:solidFill>
                <a:latin typeface="Calibri"/>
                <a:ea typeface="Calibri"/>
                <a:cs typeface="Calibri"/>
                <a:sym typeface="Calibri"/>
              </a:rPr>
              <a:t>Officer-in-Charge, Development Planning Section </a:t>
            </a:r>
          </a:p>
          <a:p>
            <a:pPr marL="0" marR="0" lvl="0" indent="0" algn="ctr" rtl="0">
              <a:spcBef>
                <a:spcPts val="0"/>
              </a:spcBef>
              <a:spcAft>
                <a:spcPts val="0"/>
              </a:spcAft>
              <a:buNone/>
            </a:pPr>
            <a:r>
              <a:rPr lang="en-US" sz="1800" dirty="0">
                <a:solidFill>
                  <a:srgbClr val="002060"/>
                </a:solidFill>
                <a:latin typeface="Calibri"/>
                <a:ea typeface="Calibri"/>
                <a:cs typeface="Calibri"/>
                <a:sym typeface="Calibri"/>
              </a:rPr>
              <a:t>Macroeconomics, Finance and Governance Division</a:t>
            </a:r>
            <a:endParaRPr dirty="0"/>
          </a:p>
          <a:p>
            <a:pPr marL="0" marR="0" lvl="0" indent="0" algn="ctr" rtl="0">
              <a:spcBef>
                <a:spcPts val="0"/>
              </a:spcBef>
              <a:spcAft>
                <a:spcPts val="0"/>
              </a:spcAft>
              <a:buNone/>
            </a:pPr>
            <a:r>
              <a:rPr lang="en-US" sz="1800" b="0" i="0" u="none" strike="noStrike" cap="none" dirty="0">
                <a:solidFill>
                  <a:srgbClr val="002060"/>
                </a:solidFill>
                <a:latin typeface="Calibri"/>
                <a:ea typeface="Calibri"/>
                <a:cs typeface="Calibri"/>
                <a:sym typeface="Calibri"/>
              </a:rPr>
              <a:t>United Nations Economic Commission for Africa</a:t>
            </a:r>
            <a:endParaRPr dirty="0"/>
          </a:p>
          <a:p>
            <a:pPr marL="0" marR="0" lvl="0" indent="0" algn="l" rtl="0">
              <a:spcBef>
                <a:spcPts val="0"/>
              </a:spcBef>
              <a:spcAft>
                <a:spcPts val="0"/>
              </a:spcAft>
              <a:buNone/>
            </a:pPr>
            <a:r>
              <a:rPr lang="en-US" sz="1800" b="0" i="0" u="none" strike="noStrike" cap="none" dirty="0">
                <a:solidFill>
                  <a:srgbClr val="002060"/>
                </a:solidFill>
                <a:latin typeface="Lato"/>
                <a:ea typeface="Lato"/>
                <a:cs typeface="Lato"/>
                <a:sym typeface="Lato"/>
              </a:rPr>
              <a:t> </a:t>
            </a:r>
            <a:endParaRPr sz="1800" dirty="0">
              <a:solidFill>
                <a:srgbClr val="00206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9C91C-42D8-4375-13E0-D94DFB46908E}"/>
            </a:ext>
          </a:extLst>
        </p:cNvPr>
        <p:cNvGrpSpPr/>
        <p:nvPr/>
      </p:nvGrpSpPr>
      <p:grpSpPr>
        <a:xfrm>
          <a:off x="0" y="0"/>
          <a:ext cx="0" cy="0"/>
          <a:chOff x="0" y="0"/>
          <a:chExt cx="0" cy="0"/>
        </a:xfrm>
      </p:grpSpPr>
      <p:sp>
        <p:nvSpPr>
          <p:cNvPr id="5" name="Rectângulo arredondado 8">
            <a:extLst>
              <a:ext uri="{FF2B5EF4-FFF2-40B4-BE49-F238E27FC236}">
                <a16:creationId xmlns:a16="http://schemas.microsoft.com/office/drawing/2014/main" id="{BBC29006-D897-5DDA-7BFA-004814CD6C1B}"/>
              </a:ext>
            </a:extLst>
          </p:cNvPr>
          <p:cNvSpPr/>
          <p:nvPr/>
        </p:nvSpPr>
        <p:spPr>
          <a:xfrm>
            <a:off x="0" y="379922"/>
            <a:ext cx="9893808" cy="68103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03864"/>
          </a:solidFill>
          <a:ln cap="flat">
            <a:noFill/>
            <a:prstDash val="solid"/>
          </a:ln>
        </p:spPr>
        <p:txBody>
          <a:bodyPr vert="horz" wrap="square" lIns="91440" tIns="91440" rIns="91440" bIns="91440" anchor="ctr" anchorCtr="0" compatLnSpc="1">
            <a:spAutoFit/>
          </a:bodyPr>
          <a:lstStyle/>
          <a:p>
            <a:pPr marL="357192"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US" sz="2800" b="1" dirty="0">
                <a:solidFill>
                  <a:schemeClr val="bg1"/>
                </a:solidFill>
                <a:latin typeface="Century Gothic" panose="020B0502020202020204" pitchFamily="34" charset="0"/>
              </a:rPr>
              <a:t>Insufficient climate finance hinders resilience building</a:t>
            </a:r>
          </a:p>
        </p:txBody>
      </p:sp>
      <p:sp>
        <p:nvSpPr>
          <p:cNvPr id="8" name="TextBox 7">
            <a:extLst>
              <a:ext uri="{FF2B5EF4-FFF2-40B4-BE49-F238E27FC236}">
                <a16:creationId xmlns:a16="http://schemas.microsoft.com/office/drawing/2014/main" id="{5B5CFB74-809D-5506-A582-30B7FA39D91F}"/>
              </a:ext>
            </a:extLst>
          </p:cNvPr>
          <p:cNvSpPr txBox="1"/>
          <p:nvPr/>
        </p:nvSpPr>
        <p:spPr>
          <a:xfrm>
            <a:off x="162525" y="6177411"/>
            <a:ext cx="111928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a:t>
            </a:r>
            <a:r>
              <a:rPr kumimoji="0" lang="zh-CN" altLang="en-US" sz="9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Organization for Economic Cooperation and Development, Creditor Reporting System (accessed on 17 October 2024). </a:t>
            </a:r>
          </a:p>
        </p:txBody>
      </p:sp>
      <p:cxnSp>
        <p:nvCxnSpPr>
          <p:cNvPr id="10" name="Straight Connector 9">
            <a:extLst>
              <a:ext uri="{FF2B5EF4-FFF2-40B4-BE49-F238E27FC236}">
                <a16:creationId xmlns:a16="http://schemas.microsoft.com/office/drawing/2014/main" id="{568B1FC6-C953-FD53-449B-21BC02AB5C09}"/>
              </a:ext>
            </a:extLst>
          </p:cNvPr>
          <p:cNvCxnSpPr/>
          <p:nvPr/>
        </p:nvCxnSpPr>
        <p:spPr>
          <a:xfrm>
            <a:off x="229211" y="6170892"/>
            <a:ext cx="147056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C0A54470-9788-6CFA-8EAB-80071AEA12EF}"/>
              </a:ext>
            </a:extLst>
          </p:cNvPr>
          <p:cNvGraphicFramePr>
            <a:graphicFrameLocks/>
          </p:cNvGraphicFramePr>
          <p:nvPr/>
        </p:nvGraphicFramePr>
        <p:xfrm>
          <a:off x="5914317" y="2062651"/>
          <a:ext cx="5912110" cy="377704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6F424B38-D998-6222-86A8-4A726D6FDF08}"/>
              </a:ext>
            </a:extLst>
          </p:cNvPr>
          <p:cNvSpPr txBox="1"/>
          <p:nvPr/>
        </p:nvSpPr>
        <p:spPr>
          <a:xfrm>
            <a:off x="431623" y="1406279"/>
            <a:ext cx="4913876" cy="3693319"/>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African LDCs face barriers to building climate resilience due to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limited access to finance and technology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Developed countries pledged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$100 billion annually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climate finance for developing nations, yet only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reached LDCs in 2022.</a:t>
            </a: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African LDCs received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 billion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2022, with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67% directed to climate adaptation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efforts, insufficient to meet African NDCs with an estimated need of $277 billion.</a:t>
            </a:r>
          </a:p>
        </p:txBody>
      </p:sp>
      <p:sp>
        <p:nvSpPr>
          <p:cNvPr id="14" name="TextBox 13">
            <a:extLst>
              <a:ext uri="{FF2B5EF4-FFF2-40B4-BE49-F238E27FC236}">
                <a16:creationId xmlns:a16="http://schemas.microsoft.com/office/drawing/2014/main" id="{B1148031-071E-58DD-8604-AB1D73AE608B}"/>
              </a:ext>
            </a:extLst>
          </p:cNvPr>
          <p:cNvSpPr txBox="1"/>
          <p:nvPr/>
        </p:nvSpPr>
        <p:spPr>
          <a:xfrm>
            <a:off x="5758939" y="1244932"/>
            <a:ext cx="6096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Climate finance mobilized by developed countries to African LDCs, 2010–2022</a:t>
            </a:r>
            <a:r>
              <a:rPr kumimoji="0" lang="en-US" sz="1800" b="0" i="1"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Tree>
    <p:extLst>
      <p:ext uri="{BB962C8B-B14F-4D97-AF65-F5344CB8AC3E}">
        <p14:creationId xmlns:p14="http://schemas.microsoft.com/office/powerpoint/2010/main" val="4138125957"/>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04909-B9B4-31DD-B8A1-D86A7484519E}"/>
            </a:ext>
          </a:extLst>
        </p:cNvPr>
        <p:cNvGrpSpPr/>
        <p:nvPr/>
      </p:nvGrpSpPr>
      <p:grpSpPr>
        <a:xfrm>
          <a:off x="0" y="0"/>
          <a:ext cx="0" cy="0"/>
          <a:chOff x="0" y="0"/>
          <a:chExt cx="0" cy="0"/>
        </a:xfrm>
      </p:grpSpPr>
      <p:sp>
        <p:nvSpPr>
          <p:cNvPr id="5" name="Rectângulo arredondado 8">
            <a:extLst>
              <a:ext uri="{FF2B5EF4-FFF2-40B4-BE49-F238E27FC236}">
                <a16:creationId xmlns:a16="http://schemas.microsoft.com/office/drawing/2014/main" id="{BB6D2B44-A2DC-4E48-D0F5-3D39F9862631}"/>
              </a:ext>
            </a:extLst>
          </p:cNvPr>
          <p:cNvSpPr/>
          <p:nvPr/>
        </p:nvSpPr>
        <p:spPr>
          <a:xfrm>
            <a:off x="0" y="141559"/>
            <a:ext cx="9893808" cy="115776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03864"/>
          </a:solidFill>
          <a:ln cap="flat">
            <a:noFill/>
            <a:prstDash val="solid"/>
          </a:ln>
        </p:spPr>
        <p:txBody>
          <a:bodyPr vert="horz" wrap="square" lIns="91440" tIns="91440" rIns="91440" bIns="91440" anchor="ctr" anchorCtr="0" compatLnSpc="1">
            <a:spAutoFit/>
          </a:bodyPr>
          <a:lstStyle/>
          <a:p>
            <a:pPr marL="357192"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US" sz="2800" b="1" dirty="0">
                <a:solidFill>
                  <a:schemeClr val="bg1"/>
                </a:solidFill>
                <a:latin typeface="Century Gothic" panose="020B0502020202020204" pitchFamily="34" charset="0"/>
              </a:rPr>
              <a:t>Low human capital assets is a key weakness with 1 in 4 youth unable to read or write basic statements</a:t>
            </a:r>
          </a:p>
        </p:txBody>
      </p:sp>
      <p:sp>
        <p:nvSpPr>
          <p:cNvPr id="2" name="Text Placeholder 3">
            <a:extLst>
              <a:ext uri="{FF2B5EF4-FFF2-40B4-BE49-F238E27FC236}">
                <a16:creationId xmlns:a16="http://schemas.microsoft.com/office/drawing/2014/main" id="{C3ACCF00-043E-61B7-EEEF-AE318D73AB29}"/>
              </a:ext>
            </a:extLst>
          </p:cNvPr>
          <p:cNvSpPr txBox="1">
            <a:spLocks/>
          </p:cNvSpPr>
          <p:nvPr/>
        </p:nvSpPr>
        <p:spPr>
          <a:xfrm>
            <a:off x="839788" y="1562410"/>
            <a:ext cx="7722321" cy="4207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575"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prstClr val="black"/>
                </a:solidFill>
                <a:ea typeface="等线" panose="02010600030101010101" pitchFamily="2" charset="-122"/>
              </a:rPr>
              <a:t>Literacy rate, youth total (% of people ages 15-24)</a:t>
            </a:r>
            <a:endParaRPr lang="en-US" sz="2000" b="1" dirty="0">
              <a:solidFill>
                <a:prstClr val="black"/>
              </a:solidFill>
              <a:ea typeface="等线" panose="02010600030101010101" pitchFamily="2" charset="-122"/>
            </a:endParaRPr>
          </a:p>
        </p:txBody>
      </p:sp>
      <p:graphicFrame>
        <p:nvGraphicFramePr>
          <p:cNvPr id="3" name="Content Placeholder 7">
            <a:extLst>
              <a:ext uri="{FF2B5EF4-FFF2-40B4-BE49-F238E27FC236}">
                <a16:creationId xmlns:a16="http://schemas.microsoft.com/office/drawing/2014/main" id="{E5B2B779-4AF4-BBB3-9B04-953CD209CD08}"/>
              </a:ext>
            </a:extLst>
          </p:cNvPr>
          <p:cNvGraphicFramePr>
            <a:graphicFrameLocks/>
          </p:cNvGraphicFramePr>
          <p:nvPr>
            <p:extLst>
              <p:ext uri="{D42A27DB-BD31-4B8C-83A1-F6EECF244321}">
                <p14:modId xmlns:p14="http://schemas.microsoft.com/office/powerpoint/2010/main" val="1141002495"/>
              </p:ext>
            </p:extLst>
          </p:nvPr>
        </p:nvGraphicFramePr>
        <p:xfrm>
          <a:off x="839788" y="1983180"/>
          <a:ext cx="9916702" cy="42064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4873770"/>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EAD52-04A2-C3FA-298F-700938C5C0B8}"/>
            </a:ext>
          </a:extLst>
        </p:cNvPr>
        <p:cNvGrpSpPr/>
        <p:nvPr/>
      </p:nvGrpSpPr>
      <p:grpSpPr>
        <a:xfrm>
          <a:off x="0" y="0"/>
          <a:ext cx="0" cy="0"/>
          <a:chOff x="0" y="0"/>
          <a:chExt cx="0" cy="0"/>
        </a:xfrm>
      </p:grpSpPr>
      <p:sp>
        <p:nvSpPr>
          <p:cNvPr id="3" name="Rectângulo arredondado 8">
            <a:extLst>
              <a:ext uri="{FF2B5EF4-FFF2-40B4-BE49-F238E27FC236}">
                <a16:creationId xmlns:a16="http://schemas.microsoft.com/office/drawing/2014/main" id="{0A8B76A5-136B-C5D1-76B7-8CAFA37618F8}"/>
              </a:ext>
            </a:extLst>
          </p:cNvPr>
          <p:cNvSpPr/>
          <p:nvPr/>
        </p:nvSpPr>
        <p:spPr>
          <a:xfrm>
            <a:off x="0" y="379923"/>
            <a:ext cx="9893808" cy="68103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03864"/>
          </a:solidFill>
          <a:ln cap="flat">
            <a:noFill/>
            <a:prstDash val="solid"/>
          </a:ln>
        </p:spPr>
        <p:txBody>
          <a:bodyPr vert="horz" wrap="square" lIns="91440" tIns="91440" rIns="91440" bIns="91440" anchor="ctr" anchorCtr="0" compatLnSpc="1">
            <a:spAutoFit/>
          </a:bodyPr>
          <a:lstStyle/>
          <a:p>
            <a:pPr marL="357192" defTabSz="457200">
              <a:defRPr sz="1800" b="0" i="0" u="none" strike="noStrike" kern="0" cap="none" spc="0" baseline="0">
                <a:solidFill>
                  <a:srgbClr val="000000"/>
                </a:solidFill>
                <a:uFillTx/>
              </a:defRPr>
            </a:pPr>
            <a:r>
              <a:rPr lang="en-US" sz="2800" b="1" dirty="0">
                <a:solidFill>
                  <a:schemeClr val="bg1"/>
                </a:solidFill>
                <a:latin typeface="Century Gothic" panose="020B0502020202020204" pitchFamily="34" charset="0"/>
              </a:rPr>
              <a:t>Integrated Planning and Reporting Toolkit</a:t>
            </a:r>
          </a:p>
        </p:txBody>
      </p:sp>
      <p:pic>
        <p:nvPicPr>
          <p:cNvPr id="17" name="Picture 16">
            <a:extLst>
              <a:ext uri="{FF2B5EF4-FFF2-40B4-BE49-F238E27FC236}">
                <a16:creationId xmlns:a16="http://schemas.microsoft.com/office/drawing/2014/main" id="{4DF29A60-0B8A-DB35-3621-5B246D80BE90}"/>
              </a:ext>
            </a:extLst>
          </p:cNvPr>
          <p:cNvPicPr>
            <a:picLocks noChangeAspect="1"/>
          </p:cNvPicPr>
          <p:nvPr/>
        </p:nvPicPr>
        <p:blipFill>
          <a:blip r:embed="rId2"/>
          <a:stretch>
            <a:fillRect/>
          </a:stretch>
        </p:blipFill>
        <p:spPr>
          <a:xfrm>
            <a:off x="4255086" y="2203704"/>
            <a:ext cx="6845652" cy="3842998"/>
          </a:xfrm>
          <a:prstGeom prst="rect">
            <a:avLst/>
          </a:prstGeom>
        </p:spPr>
      </p:pic>
      <p:pic>
        <p:nvPicPr>
          <p:cNvPr id="19" name="Picture 18">
            <a:extLst>
              <a:ext uri="{FF2B5EF4-FFF2-40B4-BE49-F238E27FC236}">
                <a16:creationId xmlns:a16="http://schemas.microsoft.com/office/drawing/2014/main" id="{8F9DAEB2-228D-79AA-9022-DB54617F1DF1}"/>
              </a:ext>
            </a:extLst>
          </p:cNvPr>
          <p:cNvPicPr>
            <a:picLocks noChangeAspect="1"/>
          </p:cNvPicPr>
          <p:nvPr/>
        </p:nvPicPr>
        <p:blipFill>
          <a:blip r:embed="rId3"/>
          <a:stretch>
            <a:fillRect/>
          </a:stretch>
        </p:blipFill>
        <p:spPr>
          <a:xfrm>
            <a:off x="463841" y="2243080"/>
            <a:ext cx="3473629" cy="3837022"/>
          </a:xfrm>
          <a:prstGeom prst="rect">
            <a:avLst/>
          </a:prstGeom>
        </p:spPr>
      </p:pic>
      <p:pic>
        <p:nvPicPr>
          <p:cNvPr id="21" name="Picture 20">
            <a:extLst>
              <a:ext uri="{FF2B5EF4-FFF2-40B4-BE49-F238E27FC236}">
                <a16:creationId xmlns:a16="http://schemas.microsoft.com/office/drawing/2014/main" id="{B63B43E7-1CD9-CED6-5AE8-984C23BFA2F0}"/>
              </a:ext>
            </a:extLst>
          </p:cNvPr>
          <p:cNvPicPr>
            <a:picLocks noChangeAspect="1"/>
          </p:cNvPicPr>
          <p:nvPr/>
        </p:nvPicPr>
        <p:blipFill>
          <a:blip r:embed="rId4"/>
          <a:stretch>
            <a:fillRect/>
          </a:stretch>
        </p:blipFill>
        <p:spPr>
          <a:xfrm>
            <a:off x="4216303" y="5978515"/>
            <a:ext cx="3759393" cy="387370"/>
          </a:xfrm>
          <a:prstGeom prst="rect">
            <a:avLst/>
          </a:prstGeom>
        </p:spPr>
      </p:pic>
      <p:sp>
        <p:nvSpPr>
          <p:cNvPr id="23" name="TextBox 22">
            <a:extLst>
              <a:ext uri="{FF2B5EF4-FFF2-40B4-BE49-F238E27FC236}">
                <a16:creationId xmlns:a16="http://schemas.microsoft.com/office/drawing/2014/main" id="{FADD36D2-A45A-F752-624A-DE30F55EEFA6}"/>
              </a:ext>
            </a:extLst>
          </p:cNvPr>
          <p:cNvSpPr txBox="1"/>
          <p:nvPr/>
        </p:nvSpPr>
        <p:spPr>
          <a:xfrm>
            <a:off x="349758" y="1230868"/>
            <a:ext cx="10869930" cy="923330"/>
          </a:xfrm>
          <a:prstGeom prst="rect">
            <a:avLst/>
          </a:prstGeom>
          <a:noFill/>
        </p:spPr>
        <p:txBody>
          <a:bodyPr wrap="square">
            <a:spAutoFit/>
          </a:bodyPr>
          <a:lstStyle/>
          <a:p>
            <a:pPr marL="285750" indent="-285750">
              <a:buFont typeface="Wingdings" panose="05000000000000000000" pitchFamily="2" charset="2"/>
              <a:buChar char="q"/>
            </a:pPr>
            <a:r>
              <a:rPr lang="en-US" altLang="zh-CN" sz="1800" dirty="0">
                <a:solidFill>
                  <a:srgbClr val="1F3764"/>
                </a:solidFill>
                <a:latin typeface="Arial" panose="020B0604020202020204" pitchFamily="34" charset="0"/>
                <a:cs typeface="Arial" panose="020B0604020202020204" pitchFamily="34" charset="0"/>
              </a:rPr>
              <a:t>IPRT (Integrated Planning and Reporting Toolkit) is a web-based planning tool that digitalizes National Development Plans to facilitate </a:t>
            </a:r>
            <a:r>
              <a:rPr lang="en-US" altLang="zh-CN" sz="1800" b="1" dirty="0">
                <a:solidFill>
                  <a:srgbClr val="1F3764"/>
                </a:solidFill>
                <a:latin typeface="Arial" panose="020B0604020202020204" pitchFamily="34" charset="0"/>
                <a:cs typeface="Arial" panose="020B0604020202020204" pitchFamily="34" charset="0"/>
              </a:rPr>
              <a:t>performance tracking </a:t>
            </a:r>
            <a:r>
              <a:rPr lang="en-US" altLang="zh-CN" sz="1800" dirty="0">
                <a:solidFill>
                  <a:srgbClr val="1F3764"/>
                </a:solidFill>
                <a:latin typeface="Arial" panose="020B0604020202020204" pitchFamily="34" charset="0"/>
                <a:cs typeface="Arial" panose="020B0604020202020204" pitchFamily="34" charset="0"/>
              </a:rPr>
              <a:t>and</a:t>
            </a:r>
            <a:r>
              <a:rPr lang="zh-CN" altLang="en-US" sz="1800" dirty="0">
                <a:solidFill>
                  <a:srgbClr val="1F3764"/>
                </a:solidFill>
                <a:latin typeface="Arial" panose="020B0604020202020204" pitchFamily="34" charset="0"/>
                <a:cs typeface="Arial" panose="020B0604020202020204" pitchFamily="34" charset="0"/>
              </a:rPr>
              <a:t> </a:t>
            </a:r>
            <a:r>
              <a:rPr lang="en-US" altLang="zh-CN" sz="1800" b="1" dirty="0">
                <a:solidFill>
                  <a:srgbClr val="1F3764"/>
                </a:solidFill>
                <a:latin typeface="Arial" panose="020B0604020202020204" pitchFamily="34" charset="0"/>
                <a:cs typeface="Arial" panose="020B0604020202020204" pitchFamily="34" charset="0"/>
              </a:rPr>
              <a:t>domestication</a:t>
            </a:r>
            <a:r>
              <a:rPr lang="zh-CN" altLang="en-US" sz="1800" b="1" dirty="0">
                <a:solidFill>
                  <a:srgbClr val="1F3764"/>
                </a:solidFill>
                <a:latin typeface="Arial" panose="020B0604020202020204" pitchFamily="34" charset="0"/>
                <a:cs typeface="Arial" panose="020B0604020202020204" pitchFamily="34" charset="0"/>
              </a:rPr>
              <a:t> </a:t>
            </a:r>
            <a:r>
              <a:rPr lang="en-US" altLang="zh-CN" sz="1800" b="1" dirty="0">
                <a:solidFill>
                  <a:srgbClr val="1F3764"/>
                </a:solidFill>
                <a:latin typeface="Arial" panose="020B0604020202020204" pitchFamily="34" charset="0"/>
                <a:cs typeface="Arial" panose="020B0604020202020204" pitchFamily="34" charset="0"/>
              </a:rPr>
              <a:t>of</a:t>
            </a:r>
            <a:r>
              <a:rPr lang="zh-CN" altLang="en-US" sz="1800" b="1" dirty="0">
                <a:solidFill>
                  <a:srgbClr val="1F3764"/>
                </a:solidFill>
                <a:latin typeface="Arial" panose="020B0604020202020204" pitchFamily="34" charset="0"/>
                <a:cs typeface="Arial" panose="020B0604020202020204" pitchFamily="34" charset="0"/>
              </a:rPr>
              <a:t> </a:t>
            </a:r>
            <a:r>
              <a:rPr lang="en-US" altLang="zh-CN" sz="1800" b="1" dirty="0">
                <a:solidFill>
                  <a:srgbClr val="1F3764"/>
                </a:solidFill>
                <a:latin typeface="Arial" panose="020B0604020202020204" pitchFamily="34" charset="0"/>
                <a:cs typeface="Arial" panose="020B0604020202020204" pitchFamily="34" charset="0"/>
              </a:rPr>
              <a:t>the</a:t>
            </a:r>
            <a:r>
              <a:rPr lang="zh-CN" altLang="en-US" sz="1800" b="1" dirty="0">
                <a:solidFill>
                  <a:srgbClr val="1F3764"/>
                </a:solidFill>
                <a:latin typeface="Arial" panose="020B0604020202020204" pitchFamily="34" charset="0"/>
                <a:cs typeface="Arial" panose="020B0604020202020204" pitchFamily="34" charset="0"/>
              </a:rPr>
              <a:t> </a:t>
            </a:r>
            <a:r>
              <a:rPr lang="en-US" altLang="zh-CN" sz="1800" b="1" dirty="0" err="1">
                <a:solidFill>
                  <a:srgbClr val="1F3764"/>
                </a:solidFill>
                <a:latin typeface="Arial" panose="020B0604020202020204" pitchFamily="34" charset="0"/>
                <a:cs typeface="Arial" panose="020B0604020202020204" pitchFamily="34" charset="0"/>
              </a:rPr>
              <a:t>DPoA</a:t>
            </a:r>
            <a:r>
              <a:rPr lang="en-US" altLang="zh-CN" sz="1800" b="1" dirty="0">
                <a:solidFill>
                  <a:srgbClr val="1F3764"/>
                </a:solidFill>
                <a:latin typeface="Arial" panose="020B0604020202020204" pitchFamily="34" charset="0"/>
                <a:cs typeface="Arial" panose="020B0604020202020204" pitchFamily="34" charset="0"/>
              </a:rPr>
              <a:t>, SDGs</a:t>
            </a:r>
            <a:r>
              <a:rPr lang="zh-CN" altLang="en-US" sz="1800" b="1" dirty="0">
                <a:solidFill>
                  <a:srgbClr val="1F3764"/>
                </a:solidFill>
                <a:latin typeface="Arial" panose="020B0604020202020204" pitchFamily="34" charset="0"/>
                <a:cs typeface="Arial" panose="020B0604020202020204" pitchFamily="34" charset="0"/>
              </a:rPr>
              <a:t> </a:t>
            </a:r>
            <a:r>
              <a:rPr lang="en-US" altLang="zh-CN" sz="1800" b="1" dirty="0">
                <a:solidFill>
                  <a:srgbClr val="1F3764"/>
                </a:solidFill>
                <a:latin typeface="Arial" panose="020B0604020202020204" pitchFamily="34" charset="0"/>
                <a:cs typeface="Arial" panose="020B0604020202020204" pitchFamily="34" charset="0"/>
              </a:rPr>
              <a:t>and</a:t>
            </a:r>
            <a:r>
              <a:rPr lang="zh-CN" altLang="en-US" sz="1800" b="1" dirty="0">
                <a:solidFill>
                  <a:srgbClr val="1F3764"/>
                </a:solidFill>
                <a:latin typeface="Arial" panose="020B0604020202020204" pitchFamily="34" charset="0"/>
                <a:cs typeface="Arial" panose="020B0604020202020204" pitchFamily="34" charset="0"/>
              </a:rPr>
              <a:t> </a:t>
            </a:r>
            <a:r>
              <a:rPr lang="en-US" altLang="zh-CN" sz="1800" b="1" dirty="0">
                <a:solidFill>
                  <a:srgbClr val="1F3764"/>
                </a:solidFill>
                <a:latin typeface="Arial" panose="020B0604020202020204" pitchFamily="34" charset="0"/>
                <a:cs typeface="Arial" panose="020B0604020202020204" pitchFamily="34" charset="0"/>
              </a:rPr>
              <a:t>Agenda</a:t>
            </a:r>
            <a:r>
              <a:rPr lang="zh-CN" altLang="en-US" sz="1800" b="1" dirty="0">
                <a:solidFill>
                  <a:srgbClr val="1F3764"/>
                </a:solidFill>
                <a:latin typeface="Arial" panose="020B0604020202020204" pitchFamily="34" charset="0"/>
                <a:cs typeface="Arial" panose="020B0604020202020204" pitchFamily="34" charset="0"/>
              </a:rPr>
              <a:t> </a:t>
            </a:r>
            <a:r>
              <a:rPr lang="en-US" altLang="zh-CN" sz="1800" b="1" dirty="0">
                <a:solidFill>
                  <a:srgbClr val="1F3764"/>
                </a:solidFill>
                <a:latin typeface="Arial" panose="020B0604020202020204" pitchFamily="34" charset="0"/>
                <a:cs typeface="Arial" panose="020B0604020202020204" pitchFamily="34" charset="0"/>
              </a:rPr>
              <a:t>2063</a:t>
            </a:r>
          </a:p>
        </p:txBody>
      </p:sp>
    </p:spTree>
    <p:extLst>
      <p:ext uri="{BB962C8B-B14F-4D97-AF65-F5344CB8AC3E}">
        <p14:creationId xmlns:p14="http://schemas.microsoft.com/office/powerpoint/2010/main" val="759496426"/>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247141A8-D11F-67D4-443A-3E28BF1EED12}"/>
              </a:ext>
            </a:extLst>
          </p:cNvPr>
          <p:cNvSpPr>
            <a:spLocks/>
          </p:cNvSpPr>
          <p:nvPr/>
        </p:nvSpPr>
        <p:spPr bwMode="auto">
          <a:xfrm>
            <a:off x="700883" y="6219826"/>
            <a:ext cx="6035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500" dirty="0">
                <a:solidFill>
                  <a:srgbClr val="FFFFFF"/>
                </a:solidFill>
                <a:latin typeface="Lato" panose="020F0502020204030203" pitchFamily="34" charset="0"/>
                <a:sym typeface="Lato" panose="020F0502020204030203" pitchFamily="34" charset="0"/>
              </a:rPr>
              <a:t>An integrated approach to implementing the SDGs  | A2063 | NDPs     </a:t>
            </a:r>
          </a:p>
        </p:txBody>
      </p:sp>
      <p:sp>
        <p:nvSpPr>
          <p:cNvPr id="7" name="Rectangle 10">
            <a:extLst>
              <a:ext uri="{FF2B5EF4-FFF2-40B4-BE49-F238E27FC236}">
                <a16:creationId xmlns:a16="http://schemas.microsoft.com/office/drawing/2014/main" id="{F9FDA09D-6A49-9F27-B0C9-F345B035F2FE}"/>
              </a:ext>
            </a:extLst>
          </p:cNvPr>
          <p:cNvSpPr>
            <a:spLocks/>
          </p:cNvSpPr>
          <p:nvPr/>
        </p:nvSpPr>
        <p:spPr bwMode="auto">
          <a:xfrm>
            <a:off x="7734301" y="6264275"/>
            <a:ext cx="1368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200" b="1">
                <a:solidFill>
                  <a:srgbClr val="FFFFFF"/>
                </a:solidFill>
                <a:latin typeface="Lato" panose="020F0502020204030203" pitchFamily="34" charset="0"/>
                <a:sym typeface="Lato" panose="020F0502020204030203" pitchFamily="34" charset="0"/>
              </a:rPr>
              <a:t>IPRT.UNECA.ORG</a:t>
            </a:r>
          </a:p>
        </p:txBody>
      </p:sp>
      <p:pic>
        <p:nvPicPr>
          <p:cNvPr id="26" name="Picture 25">
            <a:extLst>
              <a:ext uri="{FF2B5EF4-FFF2-40B4-BE49-F238E27FC236}">
                <a16:creationId xmlns:a16="http://schemas.microsoft.com/office/drawing/2014/main" id="{C521E24D-E834-DF25-0445-F76793F8EF62}"/>
              </a:ext>
            </a:extLst>
          </p:cNvPr>
          <p:cNvPicPr>
            <a:picLocks noChangeAspect="1"/>
          </p:cNvPicPr>
          <p:nvPr/>
        </p:nvPicPr>
        <p:blipFill>
          <a:blip r:embed="rId2"/>
          <a:stretch>
            <a:fillRect/>
          </a:stretch>
        </p:blipFill>
        <p:spPr>
          <a:xfrm>
            <a:off x="104467" y="1434064"/>
            <a:ext cx="11983066" cy="4915153"/>
          </a:xfrm>
          <a:prstGeom prst="rect">
            <a:avLst/>
          </a:prstGeom>
        </p:spPr>
      </p:pic>
      <p:sp>
        <p:nvSpPr>
          <p:cNvPr id="28" name="Title 27">
            <a:extLst>
              <a:ext uri="{FF2B5EF4-FFF2-40B4-BE49-F238E27FC236}">
                <a16:creationId xmlns:a16="http://schemas.microsoft.com/office/drawing/2014/main" id="{AFC64DA2-7CA4-1700-867D-CFD7C184E18D}"/>
              </a:ext>
            </a:extLst>
          </p:cNvPr>
          <p:cNvSpPr>
            <a:spLocks noGrp="1"/>
          </p:cNvSpPr>
          <p:nvPr>
            <p:ph type="title"/>
          </p:nvPr>
        </p:nvSpPr>
        <p:spPr>
          <a:xfrm>
            <a:off x="838200" y="673367"/>
            <a:ext cx="10515600" cy="1017321"/>
          </a:xfrm>
        </p:spPr>
        <p:txBody>
          <a:bodyPr>
            <a:normAutofit/>
          </a:bodyPr>
          <a:lstStyle/>
          <a:p>
            <a:r>
              <a:rPr lang="en-US" sz="2400" b="1" dirty="0">
                <a:solidFill>
                  <a:schemeClr val="accent2">
                    <a:lumMod val="75000"/>
                  </a:schemeClr>
                </a:solidFill>
                <a:latin typeface="Dreaming Outloud Pro" panose="03050502040302030504" pitchFamily="66" charset="0"/>
                <a:cs typeface="Dreaming Outloud Pro" panose="03050502040302030504" pitchFamily="66" charset="0"/>
              </a:rPr>
              <a:t>IPRT enables understanding of the agendas, their similarities and differences</a:t>
            </a:r>
          </a:p>
        </p:txBody>
      </p:sp>
      <p:sp>
        <p:nvSpPr>
          <p:cNvPr id="2" name="Rectângulo arredondado 8">
            <a:extLst>
              <a:ext uri="{FF2B5EF4-FFF2-40B4-BE49-F238E27FC236}">
                <a16:creationId xmlns:a16="http://schemas.microsoft.com/office/drawing/2014/main" id="{785F2782-2BF5-973D-8EF4-25DA51540134}"/>
              </a:ext>
            </a:extLst>
          </p:cNvPr>
          <p:cNvSpPr/>
          <p:nvPr/>
        </p:nvSpPr>
        <p:spPr>
          <a:xfrm>
            <a:off x="0" y="154574"/>
            <a:ext cx="9893808" cy="68103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03864"/>
          </a:solidFill>
          <a:ln cap="flat">
            <a:noFill/>
            <a:prstDash val="solid"/>
          </a:ln>
        </p:spPr>
        <p:txBody>
          <a:bodyPr vert="horz" wrap="square" lIns="91440" tIns="91440" rIns="91440" bIns="91440" anchor="ctr" anchorCtr="0" compatLnSpc="1">
            <a:spAutoFit/>
          </a:bodyPr>
          <a:lstStyle/>
          <a:p>
            <a:pPr marL="357192" defTabSz="457200">
              <a:defRPr sz="1800" b="0" i="0" u="none" strike="noStrike" kern="0" cap="none" spc="0" baseline="0">
                <a:solidFill>
                  <a:srgbClr val="000000"/>
                </a:solidFill>
                <a:uFillTx/>
              </a:defRPr>
            </a:pPr>
            <a:r>
              <a:rPr lang="en-US" sz="2800" b="1" dirty="0">
                <a:solidFill>
                  <a:schemeClr val="bg1"/>
                </a:solidFill>
                <a:latin typeface="Century Gothic" panose="020B0502020202020204" pitchFamily="34" charset="0"/>
              </a:rPr>
              <a:t>IPRT enables understanding of the different agendas</a:t>
            </a:r>
          </a:p>
        </p:txBody>
      </p:sp>
      <p:pic>
        <p:nvPicPr>
          <p:cNvPr id="3" name="Picture 2">
            <a:extLst>
              <a:ext uri="{FF2B5EF4-FFF2-40B4-BE49-F238E27FC236}">
                <a16:creationId xmlns:a16="http://schemas.microsoft.com/office/drawing/2014/main" id="{1474ACAE-0A8A-3855-5C95-1E6A26AEF224}"/>
              </a:ext>
            </a:extLst>
          </p:cNvPr>
          <p:cNvPicPr>
            <a:picLocks noChangeAspect="1"/>
          </p:cNvPicPr>
          <p:nvPr/>
        </p:nvPicPr>
        <p:blipFill>
          <a:blip r:embed="rId3"/>
          <a:stretch>
            <a:fillRect/>
          </a:stretch>
        </p:blipFill>
        <p:spPr>
          <a:xfrm>
            <a:off x="0" y="6476451"/>
            <a:ext cx="11785458" cy="386454"/>
          </a:xfrm>
          <a:prstGeom prst="rect">
            <a:avLst/>
          </a:prstGeom>
        </p:spPr>
      </p:pic>
    </p:spTree>
    <p:extLst>
      <p:ext uri="{BB962C8B-B14F-4D97-AF65-F5344CB8AC3E}">
        <p14:creationId xmlns:p14="http://schemas.microsoft.com/office/powerpoint/2010/main" val="1819220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247141A8-D11F-67D4-443A-3E28BF1EED12}"/>
              </a:ext>
            </a:extLst>
          </p:cNvPr>
          <p:cNvSpPr>
            <a:spLocks/>
          </p:cNvSpPr>
          <p:nvPr/>
        </p:nvSpPr>
        <p:spPr bwMode="auto">
          <a:xfrm>
            <a:off x="700883" y="6219826"/>
            <a:ext cx="6035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500" dirty="0">
                <a:solidFill>
                  <a:srgbClr val="FFFFFF"/>
                </a:solidFill>
                <a:latin typeface="Lato" panose="020F0502020204030203" pitchFamily="34" charset="0"/>
                <a:sym typeface="Lato" panose="020F0502020204030203" pitchFamily="34" charset="0"/>
              </a:rPr>
              <a:t>An integrated approach to implementing the SDGs  | A2063 | NDPs     </a:t>
            </a:r>
          </a:p>
        </p:txBody>
      </p:sp>
      <p:sp>
        <p:nvSpPr>
          <p:cNvPr id="7" name="Rectangle 10">
            <a:extLst>
              <a:ext uri="{FF2B5EF4-FFF2-40B4-BE49-F238E27FC236}">
                <a16:creationId xmlns:a16="http://schemas.microsoft.com/office/drawing/2014/main" id="{F9FDA09D-6A49-9F27-B0C9-F345B035F2FE}"/>
              </a:ext>
            </a:extLst>
          </p:cNvPr>
          <p:cNvSpPr>
            <a:spLocks/>
          </p:cNvSpPr>
          <p:nvPr/>
        </p:nvSpPr>
        <p:spPr bwMode="auto">
          <a:xfrm>
            <a:off x="7734301" y="6264275"/>
            <a:ext cx="1368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200" b="1">
                <a:solidFill>
                  <a:srgbClr val="FFFFFF"/>
                </a:solidFill>
                <a:latin typeface="Lato" panose="020F0502020204030203" pitchFamily="34" charset="0"/>
                <a:sym typeface="Lato" panose="020F0502020204030203" pitchFamily="34" charset="0"/>
              </a:rPr>
              <a:t>IPRT.UNECA.ORG</a:t>
            </a:r>
          </a:p>
        </p:txBody>
      </p:sp>
      <p:pic>
        <p:nvPicPr>
          <p:cNvPr id="3" name="Picture 2">
            <a:extLst>
              <a:ext uri="{FF2B5EF4-FFF2-40B4-BE49-F238E27FC236}">
                <a16:creationId xmlns:a16="http://schemas.microsoft.com/office/drawing/2014/main" id="{A4858BE5-BA4C-BC48-75A8-D3F2688E7698}"/>
              </a:ext>
            </a:extLst>
          </p:cNvPr>
          <p:cNvPicPr>
            <a:picLocks noChangeAspect="1"/>
          </p:cNvPicPr>
          <p:nvPr/>
        </p:nvPicPr>
        <p:blipFill>
          <a:blip r:embed="rId2"/>
          <a:stretch>
            <a:fillRect/>
          </a:stretch>
        </p:blipFill>
        <p:spPr>
          <a:xfrm>
            <a:off x="700883" y="1267286"/>
            <a:ext cx="10790234" cy="4839603"/>
          </a:xfrm>
          <a:prstGeom prst="rect">
            <a:avLst/>
          </a:prstGeom>
        </p:spPr>
      </p:pic>
      <p:sp>
        <p:nvSpPr>
          <p:cNvPr id="6" name="Rectangle 11">
            <a:extLst>
              <a:ext uri="{FF2B5EF4-FFF2-40B4-BE49-F238E27FC236}">
                <a16:creationId xmlns:a16="http://schemas.microsoft.com/office/drawing/2014/main" id="{5EBFE4CC-7913-225F-C2DA-DFBC4A7C4A38}"/>
              </a:ext>
            </a:extLst>
          </p:cNvPr>
          <p:cNvSpPr>
            <a:spLocks/>
          </p:cNvSpPr>
          <p:nvPr/>
        </p:nvSpPr>
        <p:spPr bwMode="auto">
          <a:xfrm>
            <a:off x="955560" y="394880"/>
            <a:ext cx="77804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auto" latinLnBrk="0" hangingPunct="1">
              <a:lnSpc>
                <a:spcPct val="100000"/>
              </a:lnSpc>
              <a:spcBef>
                <a:spcPts val="0"/>
              </a:spcBef>
              <a:spcAft>
                <a:spcPts val="0"/>
              </a:spcAft>
              <a:buClrTx/>
              <a:buSzTx/>
              <a:buFontTx/>
              <a:buNone/>
              <a:tabLst/>
              <a:defRPr/>
            </a:pPr>
            <a:r>
              <a:rPr lang="en-US" altLang="en-US" sz="2800" b="1" dirty="0">
                <a:solidFill>
                  <a:srgbClr val="FFFFFF"/>
                </a:solidFill>
                <a:latin typeface="Lato" panose="020F0502020204030203" pitchFamily="34" charset="0"/>
                <a:sym typeface="Lato" panose="020F0502020204030203" pitchFamily="34" charset="0"/>
              </a:rPr>
              <a:t>Relationship between the Agendas</a:t>
            </a:r>
            <a:endParaRPr kumimoji="0" lang="en-US" altLang="en-US" sz="2800" b="1" i="0" u="none" strike="noStrike" kern="1200" cap="none" spc="0" normalizeH="0" baseline="0" noProof="0" dirty="0">
              <a:ln>
                <a:noFill/>
              </a:ln>
              <a:solidFill>
                <a:srgbClr val="FFFFFF"/>
              </a:solidFill>
              <a:effectLst/>
              <a:uLnTx/>
              <a:uFillTx/>
              <a:latin typeface="Lato" panose="020F0502020204030203" pitchFamily="34" charset="0"/>
              <a:ea typeface="+mn-ea"/>
              <a:cs typeface="Calibri" panose="020F0502020204030204" pitchFamily="34" charset="0"/>
              <a:sym typeface="Lato" panose="020F0502020204030203" pitchFamily="34" charset="0"/>
            </a:endParaRPr>
          </a:p>
        </p:txBody>
      </p:sp>
      <p:sp>
        <p:nvSpPr>
          <p:cNvPr id="21" name="Rectângulo arredondado 8">
            <a:extLst>
              <a:ext uri="{FF2B5EF4-FFF2-40B4-BE49-F238E27FC236}">
                <a16:creationId xmlns:a16="http://schemas.microsoft.com/office/drawing/2014/main" id="{F44013EF-0080-1D36-2FB9-B17EF55FDCA3}"/>
              </a:ext>
            </a:extLst>
          </p:cNvPr>
          <p:cNvSpPr/>
          <p:nvPr/>
        </p:nvSpPr>
        <p:spPr>
          <a:xfrm>
            <a:off x="0" y="154574"/>
            <a:ext cx="9893808" cy="68103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03864"/>
          </a:solidFill>
          <a:ln cap="flat">
            <a:noFill/>
            <a:prstDash val="solid"/>
          </a:ln>
        </p:spPr>
        <p:txBody>
          <a:bodyPr vert="horz" wrap="square" lIns="91440" tIns="91440" rIns="91440" bIns="91440" anchor="ctr" anchorCtr="0" compatLnSpc="1">
            <a:spAutoFit/>
          </a:bodyPr>
          <a:lstStyle/>
          <a:p>
            <a:pPr marL="357192" defTabSz="457200">
              <a:defRPr sz="1800" b="0" i="0" u="none" strike="noStrike" kern="0" cap="none" spc="0" baseline="0">
                <a:solidFill>
                  <a:srgbClr val="000000"/>
                </a:solidFill>
                <a:uFillTx/>
              </a:defRPr>
            </a:pPr>
            <a:r>
              <a:rPr lang="en-US" sz="2800" b="1" dirty="0">
                <a:solidFill>
                  <a:schemeClr val="bg1"/>
                </a:solidFill>
                <a:latin typeface="Century Gothic" panose="020B0502020202020204" pitchFamily="34" charset="0"/>
              </a:rPr>
              <a:t>IPRT enables understanding of the different agendas</a:t>
            </a:r>
          </a:p>
        </p:txBody>
      </p:sp>
      <p:pic>
        <p:nvPicPr>
          <p:cNvPr id="24" name="Picture 23">
            <a:extLst>
              <a:ext uri="{FF2B5EF4-FFF2-40B4-BE49-F238E27FC236}">
                <a16:creationId xmlns:a16="http://schemas.microsoft.com/office/drawing/2014/main" id="{8680C2C0-F92F-1DC7-8BE4-D056E6ABC0D6}"/>
              </a:ext>
            </a:extLst>
          </p:cNvPr>
          <p:cNvPicPr>
            <a:picLocks noChangeAspect="1"/>
          </p:cNvPicPr>
          <p:nvPr/>
        </p:nvPicPr>
        <p:blipFill>
          <a:blip r:embed="rId3"/>
          <a:stretch>
            <a:fillRect/>
          </a:stretch>
        </p:blipFill>
        <p:spPr>
          <a:xfrm>
            <a:off x="0" y="6476451"/>
            <a:ext cx="11785458" cy="386454"/>
          </a:xfrm>
          <a:prstGeom prst="rect">
            <a:avLst/>
          </a:prstGeom>
        </p:spPr>
      </p:pic>
    </p:spTree>
    <p:extLst>
      <p:ext uri="{BB962C8B-B14F-4D97-AF65-F5344CB8AC3E}">
        <p14:creationId xmlns:p14="http://schemas.microsoft.com/office/powerpoint/2010/main" val="1977745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7ABED5-BD8F-45E3-A7A2-50A853ECFB28}"/>
              </a:ext>
            </a:extLst>
          </p:cNvPr>
          <p:cNvPicPr>
            <a:picLocks noChangeAspect="1"/>
          </p:cNvPicPr>
          <p:nvPr/>
        </p:nvPicPr>
        <p:blipFill>
          <a:blip r:embed="rId2"/>
          <a:stretch>
            <a:fillRect/>
          </a:stretch>
        </p:blipFill>
        <p:spPr>
          <a:xfrm>
            <a:off x="457200" y="987489"/>
            <a:ext cx="11223171" cy="5344367"/>
          </a:xfrm>
          <a:prstGeom prst="rect">
            <a:avLst/>
          </a:prstGeom>
        </p:spPr>
      </p:pic>
      <p:sp>
        <p:nvSpPr>
          <p:cNvPr id="2" name="Rectângulo arredondado 8">
            <a:extLst>
              <a:ext uri="{FF2B5EF4-FFF2-40B4-BE49-F238E27FC236}">
                <a16:creationId xmlns:a16="http://schemas.microsoft.com/office/drawing/2014/main" id="{8DC23223-806D-C1C5-B9A4-87BAEA423C5F}"/>
              </a:ext>
            </a:extLst>
          </p:cNvPr>
          <p:cNvSpPr/>
          <p:nvPr/>
        </p:nvSpPr>
        <p:spPr>
          <a:xfrm>
            <a:off x="0" y="154574"/>
            <a:ext cx="9893808" cy="68103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03864"/>
          </a:solidFill>
          <a:ln cap="flat">
            <a:noFill/>
            <a:prstDash val="solid"/>
          </a:ln>
        </p:spPr>
        <p:txBody>
          <a:bodyPr vert="horz" wrap="square" lIns="91440" tIns="91440" rIns="91440" bIns="91440" anchor="ctr" anchorCtr="0" compatLnSpc="1">
            <a:spAutoFit/>
          </a:bodyPr>
          <a:lstStyle/>
          <a:p>
            <a:pPr marL="357192" defTabSz="457200">
              <a:defRPr sz="1800" b="0" i="0" u="none" strike="noStrike" kern="0" cap="none" spc="0" baseline="0">
                <a:solidFill>
                  <a:srgbClr val="000000"/>
                </a:solidFill>
                <a:uFillTx/>
              </a:defRPr>
            </a:pPr>
            <a:r>
              <a:rPr lang="en-US" sz="2800" b="1" dirty="0">
                <a:solidFill>
                  <a:schemeClr val="bg1"/>
                </a:solidFill>
                <a:latin typeface="Century Gothic" panose="020B0502020202020204" pitchFamily="34" charset="0"/>
              </a:rPr>
              <a:t>IPRT enables tracking of development priorities</a:t>
            </a:r>
          </a:p>
        </p:txBody>
      </p:sp>
      <p:pic>
        <p:nvPicPr>
          <p:cNvPr id="7" name="Picture 6">
            <a:extLst>
              <a:ext uri="{FF2B5EF4-FFF2-40B4-BE49-F238E27FC236}">
                <a16:creationId xmlns:a16="http://schemas.microsoft.com/office/drawing/2014/main" id="{0C266F92-3BBB-C50C-479A-22699178F34A}"/>
              </a:ext>
            </a:extLst>
          </p:cNvPr>
          <p:cNvPicPr>
            <a:picLocks noChangeAspect="1"/>
          </p:cNvPicPr>
          <p:nvPr/>
        </p:nvPicPr>
        <p:blipFill>
          <a:blip r:embed="rId3"/>
          <a:stretch>
            <a:fillRect/>
          </a:stretch>
        </p:blipFill>
        <p:spPr>
          <a:xfrm>
            <a:off x="0" y="6476451"/>
            <a:ext cx="11785458" cy="386454"/>
          </a:xfrm>
          <a:prstGeom prst="rect">
            <a:avLst/>
          </a:prstGeom>
        </p:spPr>
      </p:pic>
    </p:spTree>
    <p:extLst>
      <p:ext uri="{BB962C8B-B14F-4D97-AF65-F5344CB8AC3E}">
        <p14:creationId xmlns:p14="http://schemas.microsoft.com/office/powerpoint/2010/main" val="1402197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ângulo arredondado 8">
            <a:extLst>
              <a:ext uri="{FF2B5EF4-FFF2-40B4-BE49-F238E27FC236}">
                <a16:creationId xmlns:a16="http://schemas.microsoft.com/office/drawing/2014/main" id="{00B6B0C6-8742-E45A-3BC6-A1D4044CF958}"/>
              </a:ext>
            </a:extLst>
          </p:cNvPr>
          <p:cNvSpPr/>
          <p:nvPr/>
        </p:nvSpPr>
        <p:spPr>
          <a:xfrm>
            <a:off x="0" y="154574"/>
            <a:ext cx="9893808" cy="68103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03864"/>
          </a:solidFill>
          <a:ln cap="flat">
            <a:noFill/>
            <a:prstDash val="solid"/>
          </a:ln>
        </p:spPr>
        <p:txBody>
          <a:bodyPr vert="horz" wrap="square" lIns="91440" tIns="91440" rIns="91440" bIns="91440" anchor="ctr" anchorCtr="0" compatLnSpc="1">
            <a:spAutoFit/>
          </a:bodyPr>
          <a:lstStyle/>
          <a:p>
            <a:pPr marL="357192" defTabSz="457200">
              <a:defRPr sz="1800" b="0" i="0" u="none" strike="noStrike" kern="0" cap="none" spc="0" baseline="0">
                <a:solidFill>
                  <a:srgbClr val="000000"/>
                </a:solidFill>
                <a:uFillTx/>
              </a:defRPr>
            </a:pPr>
            <a:r>
              <a:rPr lang="en-US" sz="2800" b="1" dirty="0">
                <a:solidFill>
                  <a:schemeClr val="bg1"/>
                </a:solidFill>
                <a:latin typeface="Century Gothic" panose="020B0502020202020204" pitchFamily="34" charset="0"/>
              </a:rPr>
              <a:t>IPRT links financial programs to the </a:t>
            </a:r>
            <a:r>
              <a:rPr lang="en-US" sz="2800" b="1" dirty="0" err="1">
                <a:solidFill>
                  <a:schemeClr val="bg1"/>
                </a:solidFill>
                <a:latin typeface="Century Gothic" panose="020B0502020202020204" pitchFamily="34" charset="0"/>
              </a:rPr>
              <a:t>DPoA</a:t>
            </a:r>
            <a:r>
              <a:rPr lang="en-US" sz="2800" b="1" dirty="0">
                <a:solidFill>
                  <a:schemeClr val="bg1"/>
                </a:solidFill>
                <a:latin typeface="Century Gothic" panose="020B0502020202020204" pitchFamily="34" charset="0"/>
              </a:rPr>
              <a:t> and NDPs</a:t>
            </a:r>
          </a:p>
        </p:txBody>
      </p:sp>
      <p:pic>
        <p:nvPicPr>
          <p:cNvPr id="14" name="Picture 13">
            <a:extLst>
              <a:ext uri="{FF2B5EF4-FFF2-40B4-BE49-F238E27FC236}">
                <a16:creationId xmlns:a16="http://schemas.microsoft.com/office/drawing/2014/main" id="{CDDE4C2C-02E8-A2F4-1534-13211591FB30}"/>
              </a:ext>
            </a:extLst>
          </p:cNvPr>
          <p:cNvPicPr>
            <a:picLocks noChangeAspect="1"/>
          </p:cNvPicPr>
          <p:nvPr/>
        </p:nvPicPr>
        <p:blipFill>
          <a:blip r:embed="rId2"/>
          <a:stretch>
            <a:fillRect/>
          </a:stretch>
        </p:blipFill>
        <p:spPr>
          <a:xfrm>
            <a:off x="406543" y="857843"/>
            <a:ext cx="9276954" cy="5585275"/>
          </a:xfrm>
          <a:prstGeom prst="rect">
            <a:avLst/>
          </a:prstGeom>
        </p:spPr>
      </p:pic>
      <p:pic>
        <p:nvPicPr>
          <p:cNvPr id="15" name="Picture 14">
            <a:extLst>
              <a:ext uri="{FF2B5EF4-FFF2-40B4-BE49-F238E27FC236}">
                <a16:creationId xmlns:a16="http://schemas.microsoft.com/office/drawing/2014/main" id="{422CB4EC-B8DA-0CE1-F6C9-A3EEF3120BC0}"/>
              </a:ext>
            </a:extLst>
          </p:cNvPr>
          <p:cNvPicPr>
            <a:picLocks noChangeAspect="1"/>
          </p:cNvPicPr>
          <p:nvPr/>
        </p:nvPicPr>
        <p:blipFill>
          <a:blip r:embed="rId3"/>
          <a:stretch>
            <a:fillRect/>
          </a:stretch>
        </p:blipFill>
        <p:spPr>
          <a:xfrm>
            <a:off x="0" y="6476451"/>
            <a:ext cx="11785458" cy="386454"/>
          </a:xfrm>
          <a:prstGeom prst="rect">
            <a:avLst/>
          </a:prstGeom>
        </p:spPr>
      </p:pic>
    </p:spTree>
    <p:extLst>
      <p:ext uri="{BB962C8B-B14F-4D97-AF65-F5344CB8AC3E}">
        <p14:creationId xmlns:p14="http://schemas.microsoft.com/office/powerpoint/2010/main" val="1601413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A9AC5-979A-8E75-2EE8-4E169E4379CC}"/>
            </a:ext>
          </a:extLst>
        </p:cNvPr>
        <p:cNvGrpSpPr/>
        <p:nvPr/>
      </p:nvGrpSpPr>
      <p:grpSpPr>
        <a:xfrm>
          <a:off x="0" y="0"/>
          <a:ext cx="0" cy="0"/>
          <a:chOff x="0" y="0"/>
          <a:chExt cx="0" cy="0"/>
        </a:xfrm>
      </p:grpSpPr>
      <p:sp>
        <p:nvSpPr>
          <p:cNvPr id="3" name="Rectângulo arredondado 8">
            <a:extLst>
              <a:ext uri="{FF2B5EF4-FFF2-40B4-BE49-F238E27FC236}">
                <a16:creationId xmlns:a16="http://schemas.microsoft.com/office/drawing/2014/main" id="{63B24A54-EA65-7466-DA13-9EB3B11D8CC2}"/>
              </a:ext>
            </a:extLst>
          </p:cNvPr>
          <p:cNvSpPr/>
          <p:nvPr/>
        </p:nvSpPr>
        <p:spPr>
          <a:xfrm>
            <a:off x="0" y="379923"/>
            <a:ext cx="9893808" cy="68103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03864"/>
          </a:solidFill>
          <a:ln cap="flat">
            <a:noFill/>
            <a:prstDash val="solid"/>
          </a:ln>
        </p:spPr>
        <p:txBody>
          <a:bodyPr vert="horz" wrap="square" lIns="91440" tIns="91440" rIns="91440" bIns="91440" anchor="ctr" anchorCtr="0" compatLnSpc="1">
            <a:spAutoFit/>
          </a:bodyPr>
          <a:lstStyle/>
          <a:p>
            <a:pPr marL="357192" defTabSz="457200">
              <a:defRPr sz="1800" b="0" i="0" u="none" strike="noStrike" kern="0" cap="none" spc="0" baseline="0">
                <a:solidFill>
                  <a:srgbClr val="000000"/>
                </a:solidFill>
                <a:uFillTx/>
              </a:defRPr>
            </a:pPr>
            <a:r>
              <a:rPr lang="en-US" sz="2800" b="1" dirty="0">
                <a:solidFill>
                  <a:schemeClr val="bg1"/>
                </a:solidFill>
                <a:latin typeface="Century Gothic" panose="020B0502020202020204" pitchFamily="34" charset="0"/>
              </a:rPr>
              <a:t>Integrated Planning and Reporting Toolkit</a:t>
            </a:r>
          </a:p>
        </p:txBody>
      </p:sp>
      <p:grpSp>
        <p:nvGrpSpPr>
          <p:cNvPr id="32" name="Group 31">
            <a:extLst>
              <a:ext uri="{FF2B5EF4-FFF2-40B4-BE49-F238E27FC236}">
                <a16:creationId xmlns:a16="http://schemas.microsoft.com/office/drawing/2014/main" id="{A60F8E92-B8A1-70FB-CD89-88386BC29C0B}"/>
              </a:ext>
            </a:extLst>
          </p:cNvPr>
          <p:cNvGrpSpPr/>
          <p:nvPr/>
        </p:nvGrpSpPr>
        <p:grpSpPr>
          <a:xfrm>
            <a:off x="1117311" y="1954534"/>
            <a:ext cx="6914169" cy="548640"/>
            <a:chOff x="102327" y="2027686"/>
            <a:chExt cx="6914169" cy="548640"/>
          </a:xfrm>
        </p:grpSpPr>
        <p:pic>
          <p:nvPicPr>
            <p:cNvPr id="6" name="Picture 5">
              <a:extLst>
                <a:ext uri="{FF2B5EF4-FFF2-40B4-BE49-F238E27FC236}">
                  <a16:creationId xmlns:a16="http://schemas.microsoft.com/office/drawing/2014/main" id="{60F681AC-B61B-304B-65BE-169CEB06C7A4}"/>
                </a:ext>
              </a:extLst>
            </p:cNvPr>
            <p:cNvPicPr>
              <a:picLocks noChangeAspect="1"/>
            </p:cNvPicPr>
            <p:nvPr/>
          </p:nvPicPr>
          <p:blipFill>
            <a:blip r:embed="rId2"/>
            <a:stretch>
              <a:fillRect/>
            </a:stretch>
          </p:blipFill>
          <p:spPr>
            <a:xfrm>
              <a:off x="102327" y="2027686"/>
              <a:ext cx="548640" cy="548640"/>
            </a:xfrm>
            <a:prstGeom prst="rect">
              <a:avLst/>
            </a:prstGeom>
          </p:spPr>
        </p:pic>
        <p:pic>
          <p:nvPicPr>
            <p:cNvPr id="8" name="Picture 7">
              <a:extLst>
                <a:ext uri="{FF2B5EF4-FFF2-40B4-BE49-F238E27FC236}">
                  <a16:creationId xmlns:a16="http://schemas.microsoft.com/office/drawing/2014/main" id="{49086E57-0A92-EFDD-FCDD-EAA24B05FFB7}"/>
                </a:ext>
              </a:extLst>
            </p:cNvPr>
            <p:cNvPicPr>
              <a:picLocks noChangeAspect="1"/>
            </p:cNvPicPr>
            <p:nvPr/>
          </p:nvPicPr>
          <p:blipFill>
            <a:blip r:embed="rId3"/>
            <a:stretch>
              <a:fillRect/>
            </a:stretch>
          </p:blipFill>
          <p:spPr>
            <a:xfrm>
              <a:off x="2224169" y="2027686"/>
              <a:ext cx="548640" cy="548640"/>
            </a:xfrm>
            <a:prstGeom prst="rect">
              <a:avLst/>
            </a:prstGeom>
          </p:spPr>
        </p:pic>
        <p:pic>
          <p:nvPicPr>
            <p:cNvPr id="14" name="Picture 13">
              <a:extLst>
                <a:ext uri="{FF2B5EF4-FFF2-40B4-BE49-F238E27FC236}">
                  <a16:creationId xmlns:a16="http://schemas.microsoft.com/office/drawing/2014/main" id="{FD9588EA-FA61-8838-6589-9C9B19F93CFA}"/>
                </a:ext>
              </a:extLst>
            </p:cNvPr>
            <p:cNvPicPr>
              <a:picLocks noChangeAspect="1"/>
            </p:cNvPicPr>
            <p:nvPr/>
          </p:nvPicPr>
          <p:blipFill>
            <a:blip r:embed="rId4"/>
            <a:stretch>
              <a:fillRect/>
            </a:stretch>
          </p:blipFill>
          <p:spPr>
            <a:xfrm>
              <a:off x="4346011" y="2027686"/>
              <a:ext cx="548640" cy="548640"/>
            </a:xfrm>
            <a:prstGeom prst="rect">
              <a:avLst/>
            </a:prstGeom>
          </p:spPr>
        </p:pic>
        <p:pic>
          <p:nvPicPr>
            <p:cNvPr id="16" name="Picture 15">
              <a:extLst>
                <a:ext uri="{FF2B5EF4-FFF2-40B4-BE49-F238E27FC236}">
                  <a16:creationId xmlns:a16="http://schemas.microsoft.com/office/drawing/2014/main" id="{89C81966-5494-1C85-2713-D90DBA93D782}"/>
                </a:ext>
              </a:extLst>
            </p:cNvPr>
            <p:cNvPicPr>
              <a:picLocks noChangeAspect="1"/>
            </p:cNvPicPr>
            <p:nvPr/>
          </p:nvPicPr>
          <p:blipFill>
            <a:blip r:embed="rId5"/>
            <a:stretch>
              <a:fillRect/>
            </a:stretch>
          </p:blipFill>
          <p:spPr>
            <a:xfrm>
              <a:off x="5406932" y="2027686"/>
              <a:ext cx="548640" cy="548640"/>
            </a:xfrm>
            <a:prstGeom prst="rect">
              <a:avLst/>
            </a:prstGeom>
          </p:spPr>
        </p:pic>
        <p:pic>
          <p:nvPicPr>
            <p:cNvPr id="20" name="Picture 19">
              <a:extLst>
                <a:ext uri="{FF2B5EF4-FFF2-40B4-BE49-F238E27FC236}">
                  <a16:creationId xmlns:a16="http://schemas.microsoft.com/office/drawing/2014/main" id="{14C97658-6C44-7AB5-A25B-7637F40C4FDF}"/>
                </a:ext>
              </a:extLst>
            </p:cNvPr>
            <p:cNvPicPr>
              <a:picLocks noChangeAspect="1"/>
            </p:cNvPicPr>
            <p:nvPr/>
          </p:nvPicPr>
          <p:blipFill>
            <a:blip r:embed="rId6"/>
            <a:stretch>
              <a:fillRect/>
            </a:stretch>
          </p:blipFill>
          <p:spPr>
            <a:xfrm>
              <a:off x="6467856" y="2027686"/>
              <a:ext cx="548640" cy="548640"/>
            </a:xfrm>
            <a:prstGeom prst="rect">
              <a:avLst/>
            </a:prstGeom>
          </p:spPr>
        </p:pic>
        <p:pic>
          <p:nvPicPr>
            <p:cNvPr id="23" name="Picture 22">
              <a:extLst>
                <a:ext uri="{FF2B5EF4-FFF2-40B4-BE49-F238E27FC236}">
                  <a16:creationId xmlns:a16="http://schemas.microsoft.com/office/drawing/2014/main" id="{5A0A5CA7-A97B-60A8-A2FA-15299902945E}"/>
                </a:ext>
              </a:extLst>
            </p:cNvPr>
            <p:cNvPicPr>
              <a:picLocks noChangeAspect="1"/>
            </p:cNvPicPr>
            <p:nvPr/>
          </p:nvPicPr>
          <p:blipFill>
            <a:blip r:embed="rId7"/>
            <a:stretch>
              <a:fillRect/>
            </a:stretch>
          </p:blipFill>
          <p:spPr>
            <a:xfrm>
              <a:off x="1163248" y="2027686"/>
              <a:ext cx="548640" cy="548640"/>
            </a:xfrm>
            <a:prstGeom prst="rect">
              <a:avLst/>
            </a:prstGeom>
          </p:spPr>
        </p:pic>
        <p:pic>
          <p:nvPicPr>
            <p:cNvPr id="26" name="Picture 25">
              <a:extLst>
                <a:ext uri="{FF2B5EF4-FFF2-40B4-BE49-F238E27FC236}">
                  <a16:creationId xmlns:a16="http://schemas.microsoft.com/office/drawing/2014/main" id="{EBE82FAF-767A-499A-F4FA-909AF7C92A07}"/>
                </a:ext>
              </a:extLst>
            </p:cNvPr>
            <p:cNvPicPr>
              <a:picLocks noChangeAspect="1"/>
            </p:cNvPicPr>
            <p:nvPr/>
          </p:nvPicPr>
          <p:blipFill>
            <a:blip r:embed="rId8"/>
            <a:stretch>
              <a:fillRect/>
            </a:stretch>
          </p:blipFill>
          <p:spPr>
            <a:xfrm>
              <a:off x="3285090" y="2027686"/>
              <a:ext cx="548640" cy="548640"/>
            </a:xfrm>
            <a:prstGeom prst="rect">
              <a:avLst/>
            </a:prstGeom>
          </p:spPr>
        </p:pic>
      </p:grpSp>
      <p:graphicFrame>
        <p:nvGraphicFramePr>
          <p:cNvPr id="31" name="Chart 30">
            <a:extLst>
              <a:ext uri="{FF2B5EF4-FFF2-40B4-BE49-F238E27FC236}">
                <a16:creationId xmlns:a16="http://schemas.microsoft.com/office/drawing/2014/main" id="{56E5D7C4-79E1-8C9B-D727-5696467FC348}"/>
              </a:ext>
            </a:extLst>
          </p:cNvPr>
          <p:cNvGraphicFramePr>
            <a:graphicFrameLocks/>
          </p:cNvGraphicFramePr>
          <p:nvPr>
            <p:extLst>
              <p:ext uri="{D42A27DB-BD31-4B8C-83A1-F6EECF244321}">
                <p14:modId xmlns:p14="http://schemas.microsoft.com/office/powerpoint/2010/main" val="1946191835"/>
              </p:ext>
            </p:extLst>
          </p:nvPr>
        </p:nvGraphicFramePr>
        <p:xfrm>
          <a:off x="4901619" y="3340421"/>
          <a:ext cx="6824037" cy="2971147"/>
        </p:xfrm>
        <a:graphic>
          <a:graphicData uri="http://schemas.openxmlformats.org/drawingml/2006/chart">
            <c:chart xmlns:c="http://schemas.openxmlformats.org/drawingml/2006/chart" xmlns:r="http://schemas.openxmlformats.org/officeDocument/2006/relationships" r:id="rId9"/>
          </a:graphicData>
        </a:graphic>
      </p:graphicFrame>
      <p:sp>
        <p:nvSpPr>
          <p:cNvPr id="34" name="TextBox 33">
            <a:extLst>
              <a:ext uri="{FF2B5EF4-FFF2-40B4-BE49-F238E27FC236}">
                <a16:creationId xmlns:a16="http://schemas.microsoft.com/office/drawing/2014/main" id="{49A47A20-3212-F902-0DFE-C4A22F6015E3}"/>
              </a:ext>
            </a:extLst>
          </p:cNvPr>
          <p:cNvSpPr txBox="1"/>
          <p:nvPr/>
        </p:nvSpPr>
        <p:spPr>
          <a:xfrm>
            <a:off x="191915" y="2905780"/>
            <a:ext cx="4709704" cy="2585323"/>
          </a:xfrm>
          <a:prstGeom prst="rect">
            <a:avLst/>
          </a:prstGeom>
          <a:noFill/>
        </p:spPr>
        <p:txBody>
          <a:bodyPr wrap="square">
            <a:spAutoFit/>
          </a:bodyPr>
          <a:lstStyle/>
          <a:p>
            <a:pPr marL="285750" indent="-285750">
              <a:buFont typeface="Wingdings" panose="05000000000000000000" pitchFamily="2" charset="2"/>
              <a:buChar char="q"/>
            </a:pPr>
            <a:r>
              <a:rPr lang="en-US" sz="1800" b="1" dirty="0">
                <a:solidFill>
                  <a:srgbClr val="002060"/>
                </a:solidFill>
              </a:rPr>
              <a:t>Countries have varying levels of alignment of their Plans with the </a:t>
            </a:r>
            <a:r>
              <a:rPr lang="en-US" sz="1800" b="1" dirty="0" err="1">
                <a:solidFill>
                  <a:srgbClr val="002060"/>
                </a:solidFill>
              </a:rPr>
              <a:t>DPoA</a:t>
            </a:r>
            <a:endParaRPr lang="en-US" sz="1800" b="1" dirty="0">
              <a:solidFill>
                <a:srgbClr val="002060"/>
              </a:solidFill>
            </a:endParaRPr>
          </a:p>
          <a:p>
            <a:pPr marL="285750" indent="-285750">
              <a:buFont typeface="Wingdings" panose="05000000000000000000" pitchFamily="2" charset="2"/>
              <a:buChar char="q"/>
            </a:pPr>
            <a:endParaRPr lang="en-US" sz="1800" b="1" dirty="0">
              <a:solidFill>
                <a:srgbClr val="002060"/>
              </a:solidFill>
            </a:endParaRPr>
          </a:p>
          <a:p>
            <a:pPr marL="285750" indent="-285750">
              <a:buFont typeface="Wingdings" panose="05000000000000000000" pitchFamily="2" charset="2"/>
              <a:buChar char="q"/>
            </a:pPr>
            <a:r>
              <a:rPr lang="en-US" sz="1800" b="1" dirty="0" err="1">
                <a:solidFill>
                  <a:srgbClr val="002060"/>
                </a:solidFill>
              </a:rPr>
              <a:t>DPoA</a:t>
            </a:r>
            <a:r>
              <a:rPr lang="en-US" sz="1800" b="1" dirty="0">
                <a:solidFill>
                  <a:srgbClr val="002060"/>
                </a:solidFill>
              </a:rPr>
              <a:t> alignment ranges from 50.15% to 83.89% </a:t>
            </a:r>
          </a:p>
          <a:p>
            <a:pPr marL="285750" indent="-285750">
              <a:buFont typeface="Wingdings" panose="05000000000000000000" pitchFamily="2" charset="2"/>
              <a:buChar char="q"/>
            </a:pPr>
            <a:endParaRPr lang="en-US" sz="1800" b="1" dirty="0">
              <a:solidFill>
                <a:srgbClr val="002060"/>
              </a:solidFill>
            </a:endParaRPr>
          </a:p>
          <a:p>
            <a:pPr marL="285750" indent="-285750">
              <a:buFont typeface="Wingdings" panose="05000000000000000000" pitchFamily="2" charset="2"/>
              <a:buChar char="q"/>
            </a:pPr>
            <a:r>
              <a:rPr lang="en-US" sz="1800" b="1" dirty="0">
                <a:solidFill>
                  <a:srgbClr val="002060"/>
                </a:solidFill>
              </a:rPr>
              <a:t>Averages of the three agendas:</a:t>
            </a:r>
          </a:p>
          <a:p>
            <a:pPr marL="285750" lvl="8" indent="-285750">
              <a:buFont typeface="Wingdings" panose="05000000000000000000" pitchFamily="2" charset="2"/>
              <a:buChar char="q"/>
            </a:pPr>
            <a:endParaRPr lang="en-US" sz="1800" b="1" dirty="0">
              <a:solidFill>
                <a:srgbClr val="0070C0"/>
              </a:solidFill>
            </a:endParaRPr>
          </a:p>
          <a:p>
            <a:pPr marL="285750" lvl="4" indent="-285750">
              <a:buFont typeface="Wingdings" panose="05000000000000000000" pitchFamily="2" charset="2"/>
              <a:buChar char="q"/>
            </a:pPr>
            <a:endParaRPr lang="en-US" sz="1800" b="1" dirty="0">
              <a:solidFill>
                <a:srgbClr val="0070C0"/>
              </a:solidFill>
            </a:endParaRPr>
          </a:p>
        </p:txBody>
      </p:sp>
      <p:sp>
        <p:nvSpPr>
          <p:cNvPr id="35" name="TextBox 34">
            <a:extLst>
              <a:ext uri="{FF2B5EF4-FFF2-40B4-BE49-F238E27FC236}">
                <a16:creationId xmlns:a16="http://schemas.microsoft.com/office/drawing/2014/main" id="{92FFF5AD-781F-4265-295B-C78256CA9E57}"/>
              </a:ext>
            </a:extLst>
          </p:cNvPr>
          <p:cNvSpPr txBox="1"/>
          <p:nvPr/>
        </p:nvSpPr>
        <p:spPr>
          <a:xfrm>
            <a:off x="649224" y="4956048"/>
            <a:ext cx="3209544" cy="1046440"/>
          </a:xfrm>
          <a:prstGeom prst="rect">
            <a:avLst/>
          </a:prstGeom>
          <a:noFill/>
        </p:spPr>
        <p:txBody>
          <a:bodyPr wrap="square" rtlCol="0">
            <a:spAutoFit/>
          </a:bodyPr>
          <a:lstStyle/>
          <a:p>
            <a:pPr marL="285750" indent="-285750">
              <a:buFont typeface="Wingdings" panose="05000000000000000000" pitchFamily="2" charset="2"/>
              <a:buChar char="§"/>
            </a:pPr>
            <a:r>
              <a:rPr lang="en-US" sz="1600" b="1" dirty="0" err="1">
                <a:solidFill>
                  <a:srgbClr val="0070C0"/>
                </a:solidFill>
              </a:rPr>
              <a:t>DPoA</a:t>
            </a:r>
            <a:r>
              <a:rPr lang="en-US" sz="1600" b="1" dirty="0">
                <a:solidFill>
                  <a:srgbClr val="0070C0"/>
                </a:solidFill>
              </a:rPr>
              <a:t>: 70.22%</a:t>
            </a:r>
          </a:p>
          <a:p>
            <a:pPr marL="285750" indent="-285750">
              <a:buFont typeface="Wingdings" panose="05000000000000000000" pitchFamily="2" charset="2"/>
              <a:buChar char="§"/>
            </a:pPr>
            <a:r>
              <a:rPr lang="en-US" sz="1600" b="1" dirty="0">
                <a:solidFill>
                  <a:srgbClr val="0070C0"/>
                </a:solidFill>
              </a:rPr>
              <a:t>Agenda 2063: 71.26% </a:t>
            </a:r>
          </a:p>
          <a:p>
            <a:pPr marL="285750" indent="-285750">
              <a:buFont typeface="Wingdings" panose="05000000000000000000" pitchFamily="2" charset="2"/>
              <a:buChar char="§"/>
            </a:pPr>
            <a:r>
              <a:rPr lang="en-US" sz="1600" b="1" dirty="0">
                <a:solidFill>
                  <a:srgbClr val="0070C0"/>
                </a:solidFill>
              </a:rPr>
              <a:t>SDGs: 79.96%</a:t>
            </a:r>
          </a:p>
          <a:p>
            <a:endParaRPr lang="en-US" dirty="0"/>
          </a:p>
        </p:txBody>
      </p:sp>
      <p:sp>
        <p:nvSpPr>
          <p:cNvPr id="41" name="TextBox 40">
            <a:extLst>
              <a:ext uri="{FF2B5EF4-FFF2-40B4-BE49-F238E27FC236}">
                <a16:creationId xmlns:a16="http://schemas.microsoft.com/office/drawing/2014/main" id="{EE0B2E4C-9AD4-DEB3-B14E-417CDEBC9499}"/>
              </a:ext>
            </a:extLst>
          </p:cNvPr>
          <p:cNvSpPr txBox="1"/>
          <p:nvPr/>
        </p:nvSpPr>
        <p:spPr>
          <a:xfrm>
            <a:off x="5262263" y="6231856"/>
            <a:ext cx="6094476"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1" u="none" strike="noStrike" kern="0" cap="none" spc="0" normalizeH="0" baseline="0" noProof="0" dirty="0">
                <a:ln>
                  <a:noFill/>
                </a:ln>
                <a:solidFill>
                  <a:srgbClr val="000000">
                    <a:lumMod val="85000"/>
                    <a:lumOff val="15000"/>
                  </a:srgbClr>
                </a:solidFill>
                <a:effectLst/>
                <a:uLnTx/>
                <a:uFillTx/>
                <a:latin typeface="Arial" panose="020B0604020202020204" pitchFamily="34" charset="0"/>
                <a:ea typeface="Calibri" panose="020F0502020204030204" pitchFamily="34" charset="0"/>
                <a:cs typeface="Arial" panose="020B0604020202020204" pitchFamily="34" charset="0"/>
                <a:sym typeface="Arial"/>
              </a:rPr>
              <a:t>Source</a:t>
            </a:r>
            <a:r>
              <a:rPr kumimoji="0" lang="en-GB" sz="1000" b="0" i="0" u="none" strike="noStrike" kern="0" cap="none" spc="0" normalizeH="0" baseline="0" noProof="0" dirty="0">
                <a:ln>
                  <a:noFill/>
                </a:ln>
                <a:solidFill>
                  <a:srgbClr val="000000">
                    <a:lumMod val="85000"/>
                    <a:lumOff val="15000"/>
                  </a:srgbClr>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1000" b="0" i="0" u="none" strike="noStrike" kern="0" cap="none" spc="0" normalizeH="0" baseline="0" noProof="0" dirty="0">
                <a:ln>
                  <a:noFill/>
                </a:ln>
                <a:solidFill>
                  <a:srgbClr val="000000"/>
                </a:solidFill>
                <a:effectLst/>
                <a:uLnTx/>
                <a:uFillTx/>
                <a:latin typeface="Arial" panose="020B0604020202020204" pitchFamily="34" charset="0"/>
                <a:ea typeface="DengXian" panose="02010600030101010101" pitchFamily="2" charset="-122"/>
                <a:cs typeface="Arial" panose="020B0604020202020204" pitchFamily="34" charset="0"/>
                <a:sym typeface="Arial"/>
              </a:rPr>
              <a:t>iprt.uneca.org, retrieved 30 March 2025</a:t>
            </a:r>
            <a:endParaRPr kumimoji="0" lang="en-GB" sz="1000" b="0" i="0" u="none" strike="noStrike" kern="0" cap="none" spc="0" normalizeH="0" baseline="0" noProof="0" dirty="0">
              <a:ln>
                <a:noFill/>
              </a:ln>
              <a:solidFill>
                <a:srgbClr val="000000">
                  <a:lumMod val="85000"/>
                  <a:lumOff val="15000"/>
                </a:srgbClr>
              </a:solidFill>
              <a:effectLst/>
              <a:uLnTx/>
              <a:uFillTx/>
              <a:latin typeface="Arial" panose="020B0604020202020204" pitchFamily="34" charset="0"/>
              <a:cs typeface="Arial" panose="020B0604020202020204" pitchFamily="34" charset="0"/>
              <a:sym typeface="Arial"/>
            </a:endParaRPr>
          </a:p>
        </p:txBody>
      </p:sp>
      <p:sp>
        <p:nvSpPr>
          <p:cNvPr id="42" name="TextBox 41">
            <a:extLst>
              <a:ext uri="{FF2B5EF4-FFF2-40B4-BE49-F238E27FC236}">
                <a16:creationId xmlns:a16="http://schemas.microsoft.com/office/drawing/2014/main" id="{0CD4A24A-ACCC-22A3-2D14-5426C2800E64}"/>
              </a:ext>
            </a:extLst>
          </p:cNvPr>
          <p:cNvSpPr txBox="1"/>
          <p:nvPr/>
        </p:nvSpPr>
        <p:spPr>
          <a:xfrm>
            <a:off x="4946904" y="2931410"/>
            <a:ext cx="6455120" cy="584775"/>
          </a:xfrm>
          <a:prstGeom prst="rect">
            <a:avLst/>
          </a:prstGeom>
          <a:noFill/>
        </p:spPr>
        <p:txBody>
          <a:bodyPr wrap="square" rtlCol="0">
            <a:spAutoFit/>
          </a:bodyPr>
          <a:lstStyle/>
          <a:p>
            <a:r>
              <a:rPr lang="en-US" sz="1800" b="1" dirty="0"/>
              <a:t>Fig 3: NDP Alignment with </a:t>
            </a:r>
            <a:r>
              <a:rPr lang="en-US" sz="1800" b="1" dirty="0" err="1"/>
              <a:t>DPoA</a:t>
            </a:r>
            <a:r>
              <a:rPr lang="en-US" sz="1800" b="1" dirty="0"/>
              <a:t>, SDGs and Agenda 2063</a:t>
            </a:r>
          </a:p>
          <a:p>
            <a:endParaRPr lang="en-US" dirty="0"/>
          </a:p>
        </p:txBody>
      </p:sp>
      <p:sp>
        <p:nvSpPr>
          <p:cNvPr id="43" name="TextBox 42">
            <a:extLst>
              <a:ext uri="{FF2B5EF4-FFF2-40B4-BE49-F238E27FC236}">
                <a16:creationId xmlns:a16="http://schemas.microsoft.com/office/drawing/2014/main" id="{745C77F0-3418-3F48-A24A-59BD27C3503F}"/>
              </a:ext>
            </a:extLst>
          </p:cNvPr>
          <p:cNvSpPr txBox="1"/>
          <p:nvPr/>
        </p:nvSpPr>
        <p:spPr>
          <a:xfrm>
            <a:off x="191915" y="1227494"/>
            <a:ext cx="11164824" cy="1477328"/>
          </a:xfrm>
          <a:prstGeom prst="rect">
            <a:avLst/>
          </a:prstGeom>
          <a:noFill/>
        </p:spPr>
        <p:txBody>
          <a:bodyPr wrap="square" rtlCol="0">
            <a:spAutoFit/>
          </a:bodyPr>
          <a:lstStyle/>
          <a:p>
            <a:pPr marL="285750" indent="-285750">
              <a:buFont typeface="Wingdings" panose="05000000000000000000" pitchFamily="2" charset="2"/>
              <a:buChar char="q"/>
            </a:pPr>
            <a:r>
              <a:rPr lang="en-US" sz="1800" b="1" dirty="0">
                <a:solidFill>
                  <a:srgbClr val="002060"/>
                </a:solidFill>
              </a:rPr>
              <a:t>7 Countries have used the IPRT to align their national development plans to the </a:t>
            </a:r>
            <a:r>
              <a:rPr lang="en-US" sz="1800" b="1" dirty="0" err="1">
                <a:solidFill>
                  <a:srgbClr val="002060"/>
                </a:solidFill>
              </a:rPr>
              <a:t>DPoA</a:t>
            </a:r>
            <a:r>
              <a:rPr lang="en-US" sz="1800" b="1" dirty="0">
                <a:solidFill>
                  <a:srgbClr val="002060"/>
                </a:solidFill>
              </a:rPr>
              <a:t> at the goal, target and indicator levels</a:t>
            </a:r>
          </a:p>
          <a:p>
            <a:endParaRPr lang="en-US" sz="1800" b="1" dirty="0">
              <a:solidFill>
                <a:srgbClr val="0070C0"/>
              </a:solidFill>
            </a:endParaRPr>
          </a:p>
          <a:p>
            <a:pPr marL="285750" indent="-285750">
              <a:buFont typeface="Wingdings" panose="05000000000000000000" pitchFamily="2" charset="2"/>
              <a:buChar char="q"/>
            </a:pPr>
            <a:endParaRPr lang="en-US" sz="1800" b="1" dirty="0">
              <a:solidFill>
                <a:srgbClr val="0070C0"/>
              </a:solidFill>
            </a:endParaRPr>
          </a:p>
          <a:p>
            <a:endParaRPr lang="en-US" sz="1800" b="1" dirty="0">
              <a:solidFill>
                <a:srgbClr val="0070C0"/>
              </a:solidFill>
            </a:endParaRPr>
          </a:p>
        </p:txBody>
      </p:sp>
    </p:spTree>
    <p:extLst>
      <p:ext uri="{BB962C8B-B14F-4D97-AF65-F5344CB8AC3E}">
        <p14:creationId xmlns:p14="http://schemas.microsoft.com/office/powerpoint/2010/main" val="3162900099"/>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9"/>
          <p:cNvSpPr/>
          <p:nvPr/>
        </p:nvSpPr>
        <p:spPr>
          <a:xfrm>
            <a:off x="3884613" y="3082636"/>
            <a:ext cx="4422775" cy="846386"/>
          </a:xfrm>
          <a:prstGeom prst="rect">
            <a:avLst/>
          </a:prstGeom>
          <a:noFill/>
          <a:ln>
            <a:noFill/>
          </a:ln>
        </p:spPr>
        <p:txBody>
          <a:bodyPr spcFirstLastPara="1" wrap="square" lIns="0" tIns="0" rIns="0" bIns="0" anchor="t" anchorCtr="0">
            <a:spAutoFit/>
          </a:bodyPr>
          <a:lstStyle/>
          <a:p>
            <a:pPr marL="0" marR="0" lvl="0" indent="12700" algn="ctr" rtl="0">
              <a:spcBef>
                <a:spcPts val="0"/>
              </a:spcBef>
              <a:spcAft>
                <a:spcPts val="0"/>
              </a:spcAft>
              <a:buClr>
                <a:schemeClr val="dk1"/>
              </a:buClr>
              <a:buSzPts val="5500"/>
              <a:buFont typeface="Lato"/>
              <a:buNone/>
            </a:pPr>
            <a:r>
              <a:rPr lang="en-US" sz="5500" b="1">
                <a:solidFill>
                  <a:schemeClr val="dk1"/>
                </a:solidFill>
                <a:latin typeface="Lato"/>
                <a:ea typeface="Lato"/>
                <a:cs typeface="Lato"/>
                <a:sym typeface="Lato"/>
              </a:rPr>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7153289-641E-EAAB-30A1-439BBCA04521}"/>
              </a:ext>
            </a:extLst>
          </p:cNvPr>
          <p:cNvPicPr preferRelativeResize="0">
            <a:picLocks/>
          </p:cNvPicPr>
          <p:nvPr/>
        </p:nvPicPr>
        <p:blipFill>
          <a:blip r:embed="rId3">
            <a:alphaModFix/>
          </a:blip>
          <a:stretch>
            <a:fillRect/>
          </a:stretch>
        </p:blipFill>
        <p:spPr>
          <a:xfrm>
            <a:off x="902525" y="1751894"/>
            <a:ext cx="10532584" cy="2698762"/>
          </a:xfrm>
          <a:prstGeom prst="rect">
            <a:avLst/>
          </a:prstGeom>
          <a:effectLst>
            <a:glow rad="12700">
              <a:schemeClr val="accent1"/>
            </a:glow>
            <a:reflection stA="0" endPos="53000" dist="50800" dir="5400000" sy="-100000" algn="bl" rotWithShape="0"/>
          </a:effectLst>
        </p:spPr>
      </p:pic>
      <p:sp>
        <p:nvSpPr>
          <p:cNvPr id="2" name="TextBox 1"/>
          <p:cNvSpPr txBox="1"/>
          <p:nvPr/>
        </p:nvSpPr>
        <p:spPr>
          <a:xfrm>
            <a:off x="1659733" y="1100398"/>
            <a:ext cx="62193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Title</a:t>
            </a:r>
          </a:p>
        </p:txBody>
      </p:sp>
      <p:sp>
        <p:nvSpPr>
          <p:cNvPr id="6" name="TextBox 5">
            <a:extLst>
              <a:ext uri="{FF2B5EF4-FFF2-40B4-BE49-F238E27FC236}">
                <a16:creationId xmlns:a16="http://schemas.microsoft.com/office/drawing/2014/main" id="{2729021F-7100-42D9-BD58-F08BA8E32BCB}"/>
              </a:ext>
            </a:extLst>
          </p:cNvPr>
          <p:cNvSpPr txBox="1"/>
          <p:nvPr/>
        </p:nvSpPr>
        <p:spPr>
          <a:xfrm>
            <a:off x="1659733" y="1100398"/>
            <a:ext cx="62193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Title</a:t>
            </a:r>
          </a:p>
        </p:txBody>
      </p:sp>
      <p:sp>
        <p:nvSpPr>
          <p:cNvPr id="7" name="Content Placeholder 1">
            <a:extLst>
              <a:ext uri="{FF2B5EF4-FFF2-40B4-BE49-F238E27FC236}">
                <a16:creationId xmlns:a16="http://schemas.microsoft.com/office/drawing/2014/main" id="{72467D2B-8268-4527-9A10-EA2D88511BFC}"/>
              </a:ext>
            </a:extLst>
          </p:cNvPr>
          <p:cNvSpPr>
            <a:spLocks noGrp="1"/>
          </p:cNvSpPr>
          <p:nvPr>
            <p:ph idx="1"/>
          </p:nvPr>
        </p:nvSpPr>
        <p:spPr>
          <a:xfrm>
            <a:off x="249182" y="954425"/>
            <a:ext cx="11754976" cy="5542068"/>
          </a:xfrm>
        </p:spPr>
        <p:txBody>
          <a:bodyPr>
            <a:normAutofit/>
          </a:bodyPr>
          <a:lstStyle/>
          <a:p>
            <a:pPr lvl="1">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457200" lvl="1" indent="0">
              <a:buNone/>
            </a:pPr>
            <a:endParaRPr lang="en-GB" dirty="0">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86BC96A0-CB0C-4F3D-AAC6-459E089182BA}"/>
              </a:ext>
            </a:extLst>
          </p:cNvPr>
          <p:cNvGrpSpPr/>
          <p:nvPr/>
        </p:nvGrpSpPr>
        <p:grpSpPr>
          <a:xfrm>
            <a:off x="865206" y="4545358"/>
            <a:ext cx="5481254" cy="1780543"/>
            <a:chOff x="5969019" y="1266319"/>
            <a:chExt cx="5040009" cy="1780543"/>
          </a:xfrm>
        </p:grpSpPr>
        <p:sp>
          <p:nvSpPr>
            <p:cNvPr id="9" name="TextBox 8">
              <a:extLst>
                <a:ext uri="{FF2B5EF4-FFF2-40B4-BE49-F238E27FC236}">
                  <a16:creationId xmlns:a16="http://schemas.microsoft.com/office/drawing/2014/main" id="{BF508EC5-5712-4FAA-B248-3478E4AF8E08}"/>
                </a:ext>
              </a:extLst>
            </p:cNvPr>
            <p:cNvSpPr txBox="1"/>
            <p:nvPr/>
          </p:nvSpPr>
          <p:spPr>
            <a:xfrm>
              <a:off x="5969019" y="1266319"/>
              <a:ext cx="5040009"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Four African countries </a:t>
              </a:r>
              <a:r>
                <a:rPr kumimoji="0" lang="en-US" sz="1800" b="1" i="0" u="none" strike="noStrike" kern="1200" cap="none" spc="0" normalizeH="0" baseline="0" noProof="0" dirty="0">
                  <a:ln>
                    <a:noFill/>
                  </a:ln>
                  <a:solidFill>
                    <a:schemeClr val="tx1"/>
                  </a:solidFill>
                  <a:effectLst/>
                  <a:uLnTx/>
                  <a:uFillTx/>
                  <a:latin typeface="Calibri" panose="020F0502020204030204"/>
                  <a:ea typeface="+mn-ea"/>
                  <a:cs typeface="+mn-cs"/>
                </a:rPr>
                <a:t>have graduated</a:t>
              </a:r>
              <a:r>
                <a:rPr kumimoji="0" lang="en-US" sz="18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from LDC status:</a:t>
              </a:r>
              <a:endParaRPr kumimoji="0" lang="en-US" sz="1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255953BF-FED0-4C06-9676-25DD2EEC55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8592" y="1856095"/>
              <a:ext cx="812698" cy="609524"/>
            </a:xfrm>
            <a:prstGeom prst="rect">
              <a:avLst/>
            </a:prstGeom>
          </p:spPr>
        </p:pic>
        <p:pic>
          <p:nvPicPr>
            <p:cNvPr id="11" name="Picture 10">
              <a:extLst>
                <a:ext uri="{FF2B5EF4-FFF2-40B4-BE49-F238E27FC236}">
                  <a16:creationId xmlns:a16="http://schemas.microsoft.com/office/drawing/2014/main" id="{AE1D5B24-74EC-4D69-B90F-3052178EF6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0859" y="1843554"/>
              <a:ext cx="812698" cy="609524"/>
            </a:xfrm>
            <a:prstGeom prst="rect">
              <a:avLst/>
            </a:prstGeom>
          </p:spPr>
        </p:pic>
        <p:pic>
          <p:nvPicPr>
            <p:cNvPr id="12" name="Picture 11">
              <a:extLst>
                <a:ext uri="{FF2B5EF4-FFF2-40B4-BE49-F238E27FC236}">
                  <a16:creationId xmlns:a16="http://schemas.microsoft.com/office/drawing/2014/main" id="{6B7E5485-854D-4B19-B34C-20648A449D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0984" y="1843554"/>
              <a:ext cx="812698" cy="609524"/>
            </a:xfrm>
            <a:prstGeom prst="rect">
              <a:avLst/>
            </a:prstGeom>
          </p:spPr>
        </p:pic>
        <p:sp>
          <p:nvSpPr>
            <p:cNvPr id="13" name="TextBox 12">
              <a:extLst>
                <a:ext uri="{FF2B5EF4-FFF2-40B4-BE49-F238E27FC236}">
                  <a16:creationId xmlns:a16="http://schemas.microsoft.com/office/drawing/2014/main" id="{89C21BC0-B3D7-4FB6-8D36-52EAC20272ED}"/>
                </a:ext>
              </a:extLst>
            </p:cNvPr>
            <p:cNvSpPr txBox="1"/>
            <p:nvPr/>
          </p:nvSpPr>
          <p:spPr>
            <a:xfrm>
              <a:off x="6050858" y="2439192"/>
              <a:ext cx="107383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Botswana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(1994)</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4A22795-2A52-402A-96D2-0DB0D8E6F439}"/>
                </a:ext>
              </a:extLst>
            </p:cNvPr>
            <p:cNvSpPr txBox="1"/>
            <p:nvPr/>
          </p:nvSpPr>
          <p:spPr>
            <a:xfrm>
              <a:off x="6844330" y="2462087"/>
              <a:ext cx="16446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Cabo Verde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(2007)</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id="{9C20F629-6781-4C72-9C40-C0EF71DD3FDE}"/>
                </a:ext>
              </a:extLst>
            </p:cNvPr>
            <p:cNvSpPr txBox="1"/>
            <p:nvPr/>
          </p:nvSpPr>
          <p:spPr>
            <a:xfrm>
              <a:off x="8194035" y="2437663"/>
              <a:ext cx="136433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Equatorial Guinea (2017)</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41" name="TextBox 40">
            <a:extLst>
              <a:ext uri="{FF2B5EF4-FFF2-40B4-BE49-F238E27FC236}">
                <a16:creationId xmlns:a16="http://schemas.microsoft.com/office/drawing/2014/main" id="{3571CD49-B9F9-4C82-B911-AFCE4D58C95E}"/>
              </a:ext>
            </a:extLst>
          </p:cNvPr>
          <p:cNvSpPr txBox="1"/>
          <p:nvPr/>
        </p:nvSpPr>
        <p:spPr>
          <a:xfrm>
            <a:off x="64008" y="1195313"/>
            <a:ext cx="10890504" cy="46166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44 LDCs globally, 32 (73%) in Africa making 9.8% of global population</a:t>
            </a:r>
            <a:endParaRPr kumimoji="0" lang="en-GB"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D36709D3-A808-C6F8-0B75-9D21DAF2B893}"/>
              </a:ext>
            </a:extLst>
          </p:cNvPr>
          <p:cNvSpPr txBox="1"/>
          <p:nvPr/>
        </p:nvSpPr>
        <p:spPr>
          <a:xfrm>
            <a:off x="4691745" y="5691938"/>
            <a:ext cx="171749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São Tomé and Príncipe (2024)</a:t>
            </a:r>
          </a:p>
        </p:txBody>
      </p:sp>
      <p:pic>
        <p:nvPicPr>
          <p:cNvPr id="42" name="Picture 41">
            <a:extLst>
              <a:ext uri="{FF2B5EF4-FFF2-40B4-BE49-F238E27FC236}">
                <a16:creationId xmlns:a16="http://schemas.microsoft.com/office/drawing/2014/main" id="{A36E6ACF-9C26-A4A1-D5DE-A656472D033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96433" y="5116247"/>
            <a:ext cx="794241" cy="609524"/>
          </a:xfrm>
          <a:prstGeom prst="rect">
            <a:avLst/>
          </a:prstGeom>
        </p:spPr>
      </p:pic>
      <p:sp>
        <p:nvSpPr>
          <p:cNvPr id="3" name="Rectângulo arredondado 8">
            <a:extLst>
              <a:ext uri="{FF2B5EF4-FFF2-40B4-BE49-F238E27FC236}">
                <a16:creationId xmlns:a16="http://schemas.microsoft.com/office/drawing/2014/main" id="{50F227F7-4B20-8C12-5546-DD138EF40147}"/>
              </a:ext>
            </a:extLst>
          </p:cNvPr>
          <p:cNvSpPr/>
          <p:nvPr/>
        </p:nvSpPr>
        <p:spPr>
          <a:xfrm>
            <a:off x="0" y="379922"/>
            <a:ext cx="9893808" cy="68103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03864"/>
          </a:solidFill>
          <a:ln cap="flat">
            <a:noFill/>
            <a:prstDash val="solid"/>
          </a:ln>
        </p:spPr>
        <p:txBody>
          <a:bodyPr vert="horz" wrap="square" lIns="91440" tIns="91440" rIns="91440" bIns="91440" anchor="ctr" anchorCtr="0" compatLnSpc="1">
            <a:spAutoFit/>
          </a:bodyPr>
          <a:lstStyle/>
          <a:p>
            <a:pPr marL="357192" defTabSz="457200">
              <a:defRPr sz="1800" b="0" i="0" u="none" strike="noStrike" kern="0" cap="none" spc="0" baseline="0">
                <a:solidFill>
                  <a:srgbClr val="000000"/>
                </a:solidFill>
                <a:uFillTx/>
              </a:defRPr>
            </a:pPr>
            <a:r>
              <a:rPr kumimoji="0" lang="en-GB" sz="2800" b="1" i="0" u="none" strike="noStrike" kern="0" cap="none" spc="0" normalizeH="0" baseline="0" noProof="0" dirty="0">
                <a:ln>
                  <a:noFill/>
                </a:ln>
                <a:solidFill>
                  <a:srgbClr val="FFFFFF"/>
                </a:solidFill>
                <a:effectLst/>
                <a:uLnTx/>
                <a:uFillTx/>
                <a:latin typeface="Century Gothic" pitchFamily="34"/>
                <a:ea typeface="+mn-ea"/>
                <a:cs typeface="+mn-cs"/>
              </a:rPr>
              <a:t>Global distribution of LDCs</a:t>
            </a:r>
          </a:p>
        </p:txBody>
      </p:sp>
    </p:spTree>
    <p:extLst>
      <p:ext uri="{BB962C8B-B14F-4D97-AF65-F5344CB8AC3E}">
        <p14:creationId xmlns:p14="http://schemas.microsoft.com/office/powerpoint/2010/main" val="2942775943"/>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442958-BDE1-D5E4-271A-4CAA1F7661A6}"/>
              </a:ext>
            </a:extLst>
          </p:cNvPr>
          <p:cNvSpPr>
            <a:spLocks noGrp="1"/>
          </p:cNvSpPr>
          <p:nvPr>
            <p:ph idx="1"/>
          </p:nvPr>
        </p:nvSpPr>
        <p:spPr>
          <a:xfrm>
            <a:off x="838200" y="1318846"/>
            <a:ext cx="10515600" cy="5222631"/>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latin typeface="Dreaming Outloud Pro" panose="03050502040302030504" pitchFamily="66" charset="0"/>
              <a:cs typeface="Dreaming Outloud Pro" panose="03050502040302030504" pitchFamily="66" charset="0"/>
            </a:endParaRPr>
          </a:p>
          <a:p>
            <a:endParaRPr lang="en-US" dirty="0"/>
          </a:p>
          <a:p>
            <a:endParaRPr lang="en-US" dirty="0"/>
          </a:p>
          <a:p>
            <a:endParaRPr lang="en-US" dirty="0"/>
          </a:p>
        </p:txBody>
      </p:sp>
      <p:pic>
        <p:nvPicPr>
          <p:cNvPr id="7" name="Picture 6">
            <a:extLst>
              <a:ext uri="{FF2B5EF4-FFF2-40B4-BE49-F238E27FC236}">
                <a16:creationId xmlns:a16="http://schemas.microsoft.com/office/drawing/2014/main" id="{8AA1D52F-C413-0628-BDF7-0256907D6A55}"/>
              </a:ext>
            </a:extLst>
          </p:cNvPr>
          <p:cNvPicPr>
            <a:picLocks noChangeAspect="1"/>
          </p:cNvPicPr>
          <p:nvPr/>
        </p:nvPicPr>
        <p:blipFill>
          <a:blip r:embed="rId2"/>
          <a:stretch>
            <a:fillRect/>
          </a:stretch>
        </p:blipFill>
        <p:spPr>
          <a:xfrm>
            <a:off x="0" y="2037796"/>
            <a:ext cx="12192000" cy="2782407"/>
          </a:xfrm>
          <a:prstGeom prst="rect">
            <a:avLst/>
          </a:prstGeom>
        </p:spPr>
      </p:pic>
      <p:sp>
        <p:nvSpPr>
          <p:cNvPr id="2" name="Rectângulo arredondado 8">
            <a:extLst>
              <a:ext uri="{FF2B5EF4-FFF2-40B4-BE49-F238E27FC236}">
                <a16:creationId xmlns:a16="http://schemas.microsoft.com/office/drawing/2014/main" id="{2C1F75D9-A154-A588-04FB-992415D80673}"/>
              </a:ext>
            </a:extLst>
          </p:cNvPr>
          <p:cNvSpPr/>
          <p:nvPr/>
        </p:nvSpPr>
        <p:spPr>
          <a:xfrm>
            <a:off x="0" y="379923"/>
            <a:ext cx="10908792" cy="68103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03864"/>
          </a:solidFill>
          <a:ln cap="flat">
            <a:noFill/>
            <a:prstDash val="solid"/>
          </a:ln>
        </p:spPr>
        <p:txBody>
          <a:bodyPr vert="horz" wrap="square" lIns="91440" tIns="91440" rIns="91440" bIns="91440" anchor="ctr" anchorCtr="0" compatLnSpc="1">
            <a:spAutoFit/>
          </a:bodyPr>
          <a:lstStyle/>
          <a:p>
            <a:pPr marL="357192" defTabSz="457200">
              <a:defRPr sz="1800" b="0" i="0" u="none" strike="noStrike" kern="0" cap="none" spc="0" baseline="0">
                <a:solidFill>
                  <a:srgbClr val="000000"/>
                </a:solidFill>
                <a:uFillTx/>
              </a:defRPr>
            </a:pPr>
            <a:r>
              <a:rPr lang="en-US" sz="2800" b="1" dirty="0">
                <a:solidFill>
                  <a:schemeClr val="bg1"/>
                </a:solidFill>
                <a:latin typeface="Century Gothic" panose="020B0502020202020204" pitchFamily="34" charset="0"/>
              </a:rPr>
              <a:t>Doha Program of Action (2022 – 2031), 6 Focus Areas</a:t>
            </a:r>
          </a:p>
        </p:txBody>
      </p:sp>
      <p:pic>
        <p:nvPicPr>
          <p:cNvPr id="8" name="Picture 7">
            <a:extLst>
              <a:ext uri="{FF2B5EF4-FFF2-40B4-BE49-F238E27FC236}">
                <a16:creationId xmlns:a16="http://schemas.microsoft.com/office/drawing/2014/main" id="{DF57B9FE-91D2-CBB0-DC2A-7920D14462D2}"/>
              </a:ext>
            </a:extLst>
          </p:cNvPr>
          <p:cNvPicPr>
            <a:picLocks noChangeAspect="1"/>
          </p:cNvPicPr>
          <p:nvPr/>
        </p:nvPicPr>
        <p:blipFill>
          <a:blip r:embed="rId3"/>
          <a:stretch>
            <a:fillRect/>
          </a:stretch>
        </p:blipFill>
        <p:spPr>
          <a:xfrm>
            <a:off x="0" y="6476451"/>
            <a:ext cx="11785458" cy="386454"/>
          </a:xfrm>
          <a:prstGeom prst="rect">
            <a:avLst/>
          </a:prstGeom>
        </p:spPr>
      </p:pic>
    </p:spTree>
    <p:extLst>
      <p:ext uri="{BB962C8B-B14F-4D97-AF65-F5344CB8AC3E}">
        <p14:creationId xmlns:p14="http://schemas.microsoft.com/office/powerpoint/2010/main" val="632798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BC31D-65E7-A02D-EF91-AB4AE6677B3A}"/>
            </a:ext>
          </a:extLst>
        </p:cNvPr>
        <p:cNvGrpSpPr/>
        <p:nvPr/>
      </p:nvGrpSpPr>
      <p:grpSpPr>
        <a:xfrm>
          <a:off x="0" y="0"/>
          <a:ext cx="0" cy="0"/>
          <a:chOff x="0" y="0"/>
          <a:chExt cx="0" cy="0"/>
        </a:xfrm>
      </p:grpSpPr>
      <p:sp>
        <p:nvSpPr>
          <p:cNvPr id="4" name="Rounded Rectangle 1">
            <a:extLst>
              <a:ext uri="{FF2B5EF4-FFF2-40B4-BE49-F238E27FC236}">
                <a16:creationId xmlns:a16="http://schemas.microsoft.com/office/drawing/2014/main" id="{AA8F0C06-9ED4-DA0E-7851-E50DBF7B80AC}"/>
              </a:ext>
            </a:extLst>
          </p:cNvPr>
          <p:cNvSpPr/>
          <p:nvPr/>
        </p:nvSpPr>
        <p:spPr>
          <a:xfrm>
            <a:off x="0" y="21900"/>
            <a:ext cx="9182863" cy="76388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dirty="0">
                <a:latin typeface="Arial" panose="020B0604020202020204" pitchFamily="34" charset="0"/>
                <a:cs typeface="Arial" panose="020B0604020202020204" pitchFamily="34" charset="0"/>
              </a:rPr>
              <a:t>Key Achievements </a:t>
            </a:r>
          </a:p>
        </p:txBody>
      </p:sp>
      <p:sp>
        <p:nvSpPr>
          <p:cNvPr id="7" name="Content Placeholder 1">
            <a:extLst>
              <a:ext uri="{FF2B5EF4-FFF2-40B4-BE49-F238E27FC236}">
                <a16:creationId xmlns:a16="http://schemas.microsoft.com/office/drawing/2014/main" id="{094CEF23-5057-AEBA-9387-0822FDC952BD}"/>
              </a:ext>
            </a:extLst>
          </p:cNvPr>
          <p:cNvSpPr>
            <a:spLocks noGrp="1"/>
          </p:cNvSpPr>
          <p:nvPr>
            <p:ph idx="1"/>
          </p:nvPr>
        </p:nvSpPr>
        <p:spPr>
          <a:xfrm>
            <a:off x="249182" y="954425"/>
            <a:ext cx="11754976" cy="5542068"/>
          </a:xfrm>
        </p:spPr>
        <p:txBody>
          <a:bodyPr>
            <a:normAutofit/>
          </a:bodyPr>
          <a:lstStyle/>
          <a:p>
            <a:pPr lvl="1">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457200" lvl="1" indent="0">
              <a:buNone/>
            </a:pPr>
            <a:endParaRPr lang="en-GB"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95EDA8A7-7A1F-EBFA-512A-C3534D1EF618}"/>
              </a:ext>
            </a:extLst>
          </p:cNvPr>
          <p:cNvGrpSpPr/>
          <p:nvPr/>
        </p:nvGrpSpPr>
        <p:grpSpPr>
          <a:xfrm>
            <a:off x="475488" y="954425"/>
            <a:ext cx="10387583" cy="1155030"/>
            <a:chOff x="1989595" y="1240929"/>
            <a:chExt cx="8212810" cy="1155030"/>
          </a:xfrm>
        </p:grpSpPr>
        <p:sp>
          <p:nvSpPr>
            <p:cNvPr id="29" name="Rectangle 28">
              <a:extLst>
                <a:ext uri="{FF2B5EF4-FFF2-40B4-BE49-F238E27FC236}">
                  <a16:creationId xmlns:a16="http://schemas.microsoft.com/office/drawing/2014/main" id="{7CB83B6A-C3C6-1A62-E531-5263B2E09532}"/>
                </a:ext>
              </a:extLst>
            </p:cNvPr>
            <p:cNvSpPr/>
            <p:nvPr/>
          </p:nvSpPr>
          <p:spPr>
            <a:xfrm>
              <a:off x="2956947" y="1333386"/>
              <a:ext cx="6346556" cy="1062573"/>
            </a:xfrm>
            <a:prstGeom prst="rect">
              <a:avLst/>
            </a:prstGeom>
            <a:solidFill>
              <a:schemeClr val="bg1"/>
            </a:solidFill>
            <a:ln>
              <a:noFill/>
            </a:ln>
            <a:effectLst>
              <a:outerShdw blurRad="165100" dist="38100" dir="2700000" algn="tl"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Rounded Corners 2">
              <a:extLst>
                <a:ext uri="{FF2B5EF4-FFF2-40B4-BE49-F238E27FC236}">
                  <a16:creationId xmlns:a16="http://schemas.microsoft.com/office/drawing/2014/main" id="{1FB6B8E9-D2FB-57A0-A21E-DCAB258706CE}"/>
                </a:ext>
              </a:extLst>
            </p:cNvPr>
            <p:cNvSpPr/>
            <p:nvPr/>
          </p:nvSpPr>
          <p:spPr>
            <a:xfrm>
              <a:off x="1989595" y="1240929"/>
              <a:ext cx="1573552" cy="1099315"/>
            </a:xfrm>
            <a:custGeom>
              <a:avLst/>
              <a:gdLst>
                <a:gd name="connsiteX0" fmla="*/ 0 w 1720311"/>
                <a:gd name="connsiteY0" fmla="*/ 182826 h 1096935"/>
                <a:gd name="connsiteX1" fmla="*/ 182826 w 1720311"/>
                <a:gd name="connsiteY1" fmla="*/ 0 h 1096935"/>
                <a:gd name="connsiteX2" fmla="*/ 1537485 w 1720311"/>
                <a:gd name="connsiteY2" fmla="*/ 0 h 1096935"/>
                <a:gd name="connsiteX3" fmla="*/ 1720311 w 1720311"/>
                <a:gd name="connsiteY3" fmla="*/ 182826 h 1096935"/>
                <a:gd name="connsiteX4" fmla="*/ 1720311 w 1720311"/>
                <a:gd name="connsiteY4" fmla="*/ 914109 h 1096935"/>
                <a:gd name="connsiteX5" fmla="*/ 1537485 w 1720311"/>
                <a:gd name="connsiteY5" fmla="*/ 1096935 h 1096935"/>
                <a:gd name="connsiteX6" fmla="*/ 182826 w 1720311"/>
                <a:gd name="connsiteY6" fmla="*/ 1096935 h 1096935"/>
                <a:gd name="connsiteX7" fmla="*/ 0 w 1720311"/>
                <a:gd name="connsiteY7" fmla="*/ 914109 h 1096935"/>
                <a:gd name="connsiteX8" fmla="*/ 0 w 1720311"/>
                <a:gd name="connsiteY8" fmla="*/ 182826 h 1096935"/>
                <a:gd name="connsiteX0" fmla="*/ 0 w 1720311"/>
                <a:gd name="connsiteY0" fmla="*/ 182826 h 1099315"/>
                <a:gd name="connsiteX1" fmla="*/ 182826 w 1720311"/>
                <a:gd name="connsiteY1" fmla="*/ 0 h 1099315"/>
                <a:gd name="connsiteX2" fmla="*/ 1537485 w 1720311"/>
                <a:gd name="connsiteY2" fmla="*/ 0 h 1099315"/>
                <a:gd name="connsiteX3" fmla="*/ 1720311 w 1720311"/>
                <a:gd name="connsiteY3" fmla="*/ 182826 h 1099315"/>
                <a:gd name="connsiteX4" fmla="*/ 1720311 w 1720311"/>
                <a:gd name="connsiteY4" fmla="*/ 914109 h 1099315"/>
                <a:gd name="connsiteX5" fmla="*/ 1537485 w 1720311"/>
                <a:gd name="connsiteY5" fmla="*/ 1096935 h 1099315"/>
                <a:gd name="connsiteX6" fmla="*/ 1097796 w 1720311"/>
                <a:gd name="connsiteY6" fmla="*/ 1099315 h 1099315"/>
                <a:gd name="connsiteX7" fmla="*/ 182826 w 1720311"/>
                <a:gd name="connsiteY7" fmla="*/ 1096935 h 1099315"/>
                <a:gd name="connsiteX8" fmla="*/ 0 w 1720311"/>
                <a:gd name="connsiteY8" fmla="*/ 914109 h 1099315"/>
                <a:gd name="connsiteX9" fmla="*/ 0 w 1720311"/>
                <a:gd name="connsiteY9" fmla="*/ 182826 h 1099315"/>
                <a:gd name="connsiteX0" fmla="*/ 0 w 1720311"/>
                <a:gd name="connsiteY0" fmla="*/ 182826 h 1099315"/>
                <a:gd name="connsiteX1" fmla="*/ 182826 w 1720311"/>
                <a:gd name="connsiteY1" fmla="*/ 0 h 1099315"/>
                <a:gd name="connsiteX2" fmla="*/ 1537485 w 1720311"/>
                <a:gd name="connsiteY2" fmla="*/ 0 h 1099315"/>
                <a:gd name="connsiteX3" fmla="*/ 1720311 w 1720311"/>
                <a:gd name="connsiteY3" fmla="*/ 182826 h 1099315"/>
                <a:gd name="connsiteX4" fmla="*/ 1720311 w 1720311"/>
                <a:gd name="connsiteY4" fmla="*/ 914109 h 1099315"/>
                <a:gd name="connsiteX5" fmla="*/ 1097796 w 1720311"/>
                <a:gd name="connsiteY5" fmla="*/ 1099315 h 1099315"/>
                <a:gd name="connsiteX6" fmla="*/ 182826 w 1720311"/>
                <a:gd name="connsiteY6" fmla="*/ 1096935 h 1099315"/>
                <a:gd name="connsiteX7" fmla="*/ 0 w 1720311"/>
                <a:gd name="connsiteY7" fmla="*/ 914109 h 1099315"/>
                <a:gd name="connsiteX8" fmla="*/ 0 w 1720311"/>
                <a:gd name="connsiteY8" fmla="*/ 182826 h 1099315"/>
                <a:gd name="connsiteX0" fmla="*/ 0 w 1720311"/>
                <a:gd name="connsiteY0" fmla="*/ 182826 h 1099315"/>
                <a:gd name="connsiteX1" fmla="*/ 182826 w 1720311"/>
                <a:gd name="connsiteY1" fmla="*/ 0 h 1099315"/>
                <a:gd name="connsiteX2" fmla="*/ 1537485 w 1720311"/>
                <a:gd name="connsiteY2" fmla="*/ 0 h 1099315"/>
                <a:gd name="connsiteX3" fmla="*/ 1720311 w 1720311"/>
                <a:gd name="connsiteY3" fmla="*/ 182826 h 1099315"/>
                <a:gd name="connsiteX4" fmla="*/ 1097796 w 1720311"/>
                <a:gd name="connsiteY4" fmla="*/ 1099315 h 1099315"/>
                <a:gd name="connsiteX5" fmla="*/ 182826 w 1720311"/>
                <a:gd name="connsiteY5" fmla="*/ 1096935 h 1099315"/>
                <a:gd name="connsiteX6" fmla="*/ 0 w 1720311"/>
                <a:gd name="connsiteY6" fmla="*/ 914109 h 1099315"/>
                <a:gd name="connsiteX7" fmla="*/ 0 w 1720311"/>
                <a:gd name="connsiteY7" fmla="*/ 182826 h 1099315"/>
                <a:gd name="connsiteX0" fmla="*/ 0 w 1573552"/>
                <a:gd name="connsiteY0" fmla="*/ 182826 h 1099315"/>
                <a:gd name="connsiteX1" fmla="*/ 182826 w 1573552"/>
                <a:gd name="connsiteY1" fmla="*/ 0 h 1099315"/>
                <a:gd name="connsiteX2" fmla="*/ 1537485 w 1573552"/>
                <a:gd name="connsiteY2" fmla="*/ 0 h 1099315"/>
                <a:gd name="connsiteX3" fmla="*/ 1097796 w 1573552"/>
                <a:gd name="connsiteY3" fmla="*/ 1099315 h 1099315"/>
                <a:gd name="connsiteX4" fmla="*/ 182826 w 1573552"/>
                <a:gd name="connsiteY4" fmla="*/ 1096935 h 1099315"/>
                <a:gd name="connsiteX5" fmla="*/ 0 w 1573552"/>
                <a:gd name="connsiteY5" fmla="*/ 914109 h 1099315"/>
                <a:gd name="connsiteX6" fmla="*/ 0 w 1573552"/>
                <a:gd name="connsiteY6" fmla="*/ 182826 h 109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552" h="1099315">
                  <a:moveTo>
                    <a:pt x="0" y="182826"/>
                  </a:moveTo>
                  <a:cubicBezTo>
                    <a:pt x="0" y="81854"/>
                    <a:pt x="81854" y="0"/>
                    <a:pt x="182826" y="0"/>
                  </a:cubicBezTo>
                  <a:lnTo>
                    <a:pt x="1537485" y="0"/>
                  </a:lnTo>
                  <a:cubicBezTo>
                    <a:pt x="1689980" y="183219"/>
                    <a:pt x="1323572" y="916493"/>
                    <a:pt x="1097796" y="1099315"/>
                  </a:cubicBezTo>
                  <a:lnTo>
                    <a:pt x="182826" y="1096935"/>
                  </a:lnTo>
                  <a:cubicBezTo>
                    <a:pt x="81854" y="1096935"/>
                    <a:pt x="0" y="1015081"/>
                    <a:pt x="0" y="914109"/>
                  </a:cubicBezTo>
                  <a:lnTo>
                    <a:pt x="0" y="182826"/>
                  </a:lnTo>
                  <a:close/>
                </a:path>
              </a:pathLst>
            </a:custGeom>
            <a:ln/>
          </p:spPr>
          <p:style>
            <a:lnRef idx="1">
              <a:schemeClr val="accent1"/>
            </a:lnRef>
            <a:fillRef idx="3">
              <a:schemeClr val="accent1"/>
            </a:fillRef>
            <a:effectRef idx="2">
              <a:schemeClr val="accent1"/>
            </a:effectRef>
            <a:fontRef idx="minor">
              <a:schemeClr val="lt1"/>
            </a:fontRef>
          </p:style>
          <p:txBody>
            <a:bodyPr lIns="4572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b="1" dirty="0">
                  <a:effectLst>
                    <a:outerShdw blurRad="38100" dist="38100" dir="2700000" algn="tl">
                      <a:srgbClr val="000000">
                        <a:alpha val="43137"/>
                      </a:srgbClr>
                    </a:outerShdw>
                  </a:effectLst>
                </a:rPr>
                <a:t>01</a:t>
              </a:r>
            </a:p>
          </p:txBody>
        </p:sp>
        <p:sp>
          <p:nvSpPr>
            <p:cNvPr id="31" name="Rectangle: Rounded Corners 30">
              <a:extLst>
                <a:ext uri="{FF2B5EF4-FFF2-40B4-BE49-F238E27FC236}">
                  <a16:creationId xmlns:a16="http://schemas.microsoft.com/office/drawing/2014/main" id="{11548122-013D-124D-33FC-F6F07577C9D7}"/>
                </a:ext>
              </a:extLst>
            </p:cNvPr>
            <p:cNvSpPr/>
            <p:nvPr/>
          </p:nvSpPr>
          <p:spPr>
            <a:xfrm>
              <a:off x="9105125" y="1240929"/>
              <a:ext cx="1097280" cy="1096935"/>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5" name="TextBox 9">
              <a:extLst>
                <a:ext uri="{FF2B5EF4-FFF2-40B4-BE49-F238E27FC236}">
                  <a16:creationId xmlns:a16="http://schemas.microsoft.com/office/drawing/2014/main" id="{B21C3F55-877F-D304-EFD2-CC2DE01611E0}"/>
                </a:ext>
              </a:extLst>
            </p:cNvPr>
            <p:cNvSpPr txBox="1"/>
            <p:nvPr/>
          </p:nvSpPr>
          <p:spPr>
            <a:xfrm>
              <a:off x="3653374" y="1402132"/>
              <a:ext cx="5270776" cy="830997"/>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buFont typeface="Wingdings" panose="05000000000000000000" pitchFamily="2" charset="2"/>
                <a:buChar char="q"/>
              </a:pPr>
              <a:r>
                <a:rPr lang="en-GB" sz="1600" b="1" dirty="0">
                  <a:latin typeface="Arial" panose="020B0604020202020204" pitchFamily="34" charset="0"/>
                  <a:cs typeface="Arial" panose="020B0604020202020204" pitchFamily="34" charset="0"/>
                </a:rPr>
                <a:t> Births attended by skilled personnel: </a:t>
              </a:r>
              <a:r>
                <a:rPr lang="en-GB" sz="1600" b="1" dirty="0">
                  <a:solidFill>
                    <a:srgbClr val="0070C0"/>
                  </a:solidFill>
                  <a:latin typeface="Arial" panose="020B0604020202020204" pitchFamily="34" charset="0"/>
                  <a:cs typeface="Arial" panose="020B0604020202020204" pitchFamily="34" charset="0"/>
                </a:rPr>
                <a:t>61.8% (2015) → 75.7% (2023)</a:t>
              </a:r>
            </a:p>
            <a:p>
              <a:pPr marL="285750" indent="-285750" algn="just">
                <a:buFont typeface="Wingdings" panose="05000000000000000000" pitchFamily="2" charset="2"/>
                <a:buChar char="q"/>
              </a:pPr>
              <a:r>
                <a:rPr lang="en-GB" sz="1600" b="1" dirty="0">
                  <a:latin typeface="Arial" panose="020B0604020202020204" pitchFamily="34" charset="0"/>
                  <a:cs typeface="Arial" panose="020B0604020202020204" pitchFamily="34" charset="0"/>
                </a:rPr>
                <a:t>Infant mortality </a:t>
              </a:r>
              <a:r>
                <a:rPr lang="en-GB" sz="1600" dirty="0">
                  <a:latin typeface="Arial" panose="020B0604020202020204" pitchFamily="34" charset="0"/>
                  <a:cs typeface="Arial" panose="020B0604020202020204" pitchFamily="34" charset="0"/>
                </a:rPr>
                <a:t>(per 1000 live births)</a:t>
              </a:r>
              <a:r>
                <a:rPr lang="en-GB" sz="1600" b="1" dirty="0">
                  <a:latin typeface="Arial" panose="020B0604020202020204" pitchFamily="34" charset="0"/>
                  <a:cs typeface="Arial" panose="020B0604020202020204" pitchFamily="34" charset="0"/>
                </a:rPr>
                <a:t>: </a:t>
              </a:r>
              <a:r>
                <a:rPr lang="en-GB" sz="1600" b="1" dirty="0">
                  <a:solidFill>
                    <a:srgbClr val="0070C0"/>
                  </a:solidFill>
                  <a:latin typeface="Arial" panose="020B0604020202020204" pitchFamily="34" charset="0"/>
                  <a:cs typeface="Arial" panose="020B0604020202020204" pitchFamily="34" charset="0"/>
                </a:rPr>
                <a:t>54.8 (2015) → 45.5 (2022)</a:t>
              </a:r>
            </a:p>
            <a:p>
              <a:pPr marL="285750" indent="-285750" algn="just">
                <a:buFont typeface="Wingdings" panose="05000000000000000000" pitchFamily="2" charset="2"/>
                <a:buChar char="q"/>
              </a:pPr>
              <a:r>
                <a:rPr lang="en-GB" sz="1600" b="1" dirty="0">
                  <a:latin typeface="Arial" panose="020B0604020202020204" pitchFamily="34" charset="0"/>
                  <a:cs typeface="Arial" panose="020B0604020202020204" pitchFamily="34" charset="0"/>
                </a:rPr>
                <a:t>Maternal mortality </a:t>
              </a:r>
              <a:r>
                <a:rPr lang="en-GB" sz="1600" dirty="0">
                  <a:latin typeface="Arial" panose="020B0604020202020204" pitchFamily="34" charset="0"/>
                  <a:cs typeface="Arial" panose="020B0604020202020204" pitchFamily="34" charset="0"/>
                </a:rPr>
                <a:t>(per 100,000 live births)</a:t>
              </a:r>
              <a:r>
                <a:rPr lang="en-GB" sz="1600" b="1" dirty="0">
                  <a:latin typeface="Arial" panose="020B0604020202020204" pitchFamily="34" charset="0"/>
                  <a:cs typeface="Arial" panose="020B0604020202020204" pitchFamily="34" charset="0"/>
                </a:rPr>
                <a:t>: </a:t>
              </a:r>
              <a:r>
                <a:rPr lang="en-GB" sz="1600" b="1" dirty="0">
                  <a:solidFill>
                    <a:srgbClr val="0070C0"/>
                  </a:solidFill>
                  <a:latin typeface="Arial" panose="020B0604020202020204" pitchFamily="34" charset="0"/>
                  <a:cs typeface="Arial" panose="020B0604020202020204" pitchFamily="34" charset="0"/>
                </a:rPr>
                <a:t>498 (2015) → 438 (2020)</a:t>
              </a:r>
              <a:endParaRPr lang="en-US" sz="1600" b="1" noProof="1">
                <a:solidFill>
                  <a:srgbClr val="0070C0"/>
                </a:solidFill>
                <a:latin typeface="Arial" panose="020B0604020202020204" pitchFamily="34" charset="0"/>
                <a:cs typeface="Arial" panose="020B0604020202020204" pitchFamily="34" charset="0"/>
              </a:endParaRPr>
            </a:p>
          </p:txBody>
        </p:sp>
      </p:grpSp>
      <p:grpSp>
        <p:nvGrpSpPr>
          <p:cNvPr id="3" name="Group 2">
            <a:extLst>
              <a:ext uri="{FF2B5EF4-FFF2-40B4-BE49-F238E27FC236}">
                <a16:creationId xmlns:a16="http://schemas.microsoft.com/office/drawing/2014/main" id="{DA517D83-B4D8-418B-9C53-F205619F1120}"/>
              </a:ext>
            </a:extLst>
          </p:cNvPr>
          <p:cNvGrpSpPr/>
          <p:nvPr/>
        </p:nvGrpSpPr>
        <p:grpSpPr>
          <a:xfrm>
            <a:off x="475488" y="3660195"/>
            <a:ext cx="10387583" cy="1212362"/>
            <a:chOff x="1989595" y="1240929"/>
            <a:chExt cx="8212810" cy="1212362"/>
          </a:xfrm>
        </p:grpSpPr>
        <p:sp>
          <p:nvSpPr>
            <p:cNvPr id="22" name="Rectangle 21">
              <a:extLst>
                <a:ext uri="{FF2B5EF4-FFF2-40B4-BE49-F238E27FC236}">
                  <a16:creationId xmlns:a16="http://schemas.microsoft.com/office/drawing/2014/main" id="{83D04E43-F399-601D-D05C-AAD8DA501C3A}"/>
                </a:ext>
              </a:extLst>
            </p:cNvPr>
            <p:cNvSpPr/>
            <p:nvPr/>
          </p:nvSpPr>
          <p:spPr>
            <a:xfrm>
              <a:off x="2956947" y="1333386"/>
              <a:ext cx="6346556" cy="1071684"/>
            </a:xfrm>
            <a:prstGeom prst="rect">
              <a:avLst/>
            </a:prstGeom>
            <a:solidFill>
              <a:schemeClr val="bg1"/>
            </a:solidFill>
            <a:ln>
              <a:noFill/>
            </a:ln>
            <a:effectLst>
              <a:outerShdw blurRad="165100" dist="38100" dir="2700000" algn="tl"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Rounded Corners 2">
              <a:extLst>
                <a:ext uri="{FF2B5EF4-FFF2-40B4-BE49-F238E27FC236}">
                  <a16:creationId xmlns:a16="http://schemas.microsoft.com/office/drawing/2014/main" id="{44D77588-3B21-90D2-F96E-EB62BCB3AF9A}"/>
                </a:ext>
              </a:extLst>
            </p:cNvPr>
            <p:cNvSpPr/>
            <p:nvPr/>
          </p:nvSpPr>
          <p:spPr>
            <a:xfrm>
              <a:off x="1989595" y="1240929"/>
              <a:ext cx="1573552" cy="1099315"/>
            </a:xfrm>
            <a:custGeom>
              <a:avLst/>
              <a:gdLst>
                <a:gd name="connsiteX0" fmla="*/ 0 w 1720311"/>
                <a:gd name="connsiteY0" fmla="*/ 182826 h 1096935"/>
                <a:gd name="connsiteX1" fmla="*/ 182826 w 1720311"/>
                <a:gd name="connsiteY1" fmla="*/ 0 h 1096935"/>
                <a:gd name="connsiteX2" fmla="*/ 1537485 w 1720311"/>
                <a:gd name="connsiteY2" fmla="*/ 0 h 1096935"/>
                <a:gd name="connsiteX3" fmla="*/ 1720311 w 1720311"/>
                <a:gd name="connsiteY3" fmla="*/ 182826 h 1096935"/>
                <a:gd name="connsiteX4" fmla="*/ 1720311 w 1720311"/>
                <a:gd name="connsiteY4" fmla="*/ 914109 h 1096935"/>
                <a:gd name="connsiteX5" fmla="*/ 1537485 w 1720311"/>
                <a:gd name="connsiteY5" fmla="*/ 1096935 h 1096935"/>
                <a:gd name="connsiteX6" fmla="*/ 182826 w 1720311"/>
                <a:gd name="connsiteY6" fmla="*/ 1096935 h 1096935"/>
                <a:gd name="connsiteX7" fmla="*/ 0 w 1720311"/>
                <a:gd name="connsiteY7" fmla="*/ 914109 h 1096935"/>
                <a:gd name="connsiteX8" fmla="*/ 0 w 1720311"/>
                <a:gd name="connsiteY8" fmla="*/ 182826 h 1096935"/>
                <a:gd name="connsiteX0" fmla="*/ 0 w 1720311"/>
                <a:gd name="connsiteY0" fmla="*/ 182826 h 1099315"/>
                <a:gd name="connsiteX1" fmla="*/ 182826 w 1720311"/>
                <a:gd name="connsiteY1" fmla="*/ 0 h 1099315"/>
                <a:gd name="connsiteX2" fmla="*/ 1537485 w 1720311"/>
                <a:gd name="connsiteY2" fmla="*/ 0 h 1099315"/>
                <a:gd name="connsiteX3" fmla="*/ 1720311 w 1720311"/>
                <a:gd name="connsiteY3" fmla="*/ 182826 h 1099315"/>
                <a:gd name="connsiteX4" fmla="*/ 1720311 w 1720311"/>
                <a:gd name="connsiteY4" fmla="*/ 914109 h 1099315"/>
                <a:gd name="connsiteX5" fmla="*/ 1537485 w 1720311"/>
                <a:gd name="connsiteY5" fmla="*/ 1096935 h 1099315"/>
                <a:gd name="connsiteX6" fmla="*/ 1097796 w 1720311"/>
                <a:gd name="connsiteY6" fmla="*/ 1099315 h 1099315"/>
                <a:gd name="connsiteX7" fmla="*/ 182826 w 1720311"/>
                <a:gd name="connsiteY7" fmla="*/ 1096935 h 1099315"/>
                <a:gd name="connsiteX8" fmla="*/ 0 w 1720311"/>
                <a:gd name="connsiteY8" fmla="*/ 914109 h 1099315"/>
                <a:gd name="connsiteX9" fmla="*/ 0 w 1720311"/>
                <a:gd name="connsiteY9" fmla="*/ 182826 h 1099315"/>
                <a:gd name="connsiteX0" fmla="*/ 0 w 1720311"/>
                <a:gd name="connsiteY0" fmla="*/ 182826 h 1099315"/>
                <a:gd name="connsiteX1" fmla="*/ 182826 w 1720311"/>
                <a:gd name="connsiteY1" fmla="*/ 0 h 1099315"/>
                <a:gd name="connsiteX2" fmla="*/ 1537485 w 1720311"/>
                <a:gd name="connsiteY2" fmla="*/ 0 h 1099315"/>
                <a:gd name="connsiteX3" fmla="*/ 1720311 w 1720311"/>
                <a:gd name="connsiteY3" fmla="*/ 182826 h 1099315"/>
                <a:gd name="connsiteX4" fmla="*/ 1720311 w 1720311"/>
                <a:gd name="connsiteY4" fmla="*/ 914109 h 1099315"/>
                <a:gd name="connsiteX5" fmla="*/ 1097796 w 1720311"/>
                <a:gd name="connsiteY5" fmla="*/ 1099315 h 1099315"/>
                <a:gd name="connsiteX6" fmla="*/ 182826 w 1720311"/>
                <a:gd name="connsiteY6" fmla="*/ 1096935 h 1099315"/>
                <a:gd name="connsiteX7" fmla="*/ 0 w 1720311"/>
                <a:gd name="connsiteY7" fmla="*/ 914109 h 1099315"/>
                <a:gd name="connsiteX8" fmla="*/ 0 w 1720311"/>
                <a:gd name="connsiteY8" fmla="*/ 182826 h 1099315"/>
                <a:gd name="connsiteX0" fmla="*/ 0 w 1720311"/>
                <a:gd name="connsiteY0" fmla="*/ 182826 h 1099315"/>
                <a:gd name="connsiteX1" fmla="*/ 182826 w 1720311"/>
                <a:gd name="connsiteY1" fmla="*/ 0 h 1099315"/>
                <a:gd name="connsiteX2" fmla="*/ 1537485 w 1720311"/>
                <a:gd name="connsiteY2" fmla="*/ 0 h 1099315"/>
                <a:gd name="connsiteX3" fmla="*/ 1720311 w 1720311"/>
                <a:gd name="connsiteY3" fmla="*/ 182826 h 1099315"/>
                <a:gd name="connsiteX4" fmla="*/ 1097796 w 1720311"/>
                <a:gd name="connsiteY4" fmla="*/ 1099315 h 1099315"/>
                <a:gd name="connsiteX5" fmla="*/ 182826 w 1720311"/>
                <a:gd name="connsiteY5" fmla="*/ 1096935 h 1099315"/>
                <a:gd name="connsiteX6" fmla="*/ 0 w 1720311"/>
                <a:gd name="connsiteY6" fmla="*/ 914109 h 1099315"/>
                <a:gd name="connsiteX7" fmla="*/ 0 w 1720311"/>
                <a:gd name="connsiteY7" fmla="*/ 182826 h 1099315"/>
                <a:gd name="connsiteX0" fmla="*/ 0 w 1573552"/>
                <a:gd name="connsiteY0" fmla="*/ 182826 h 1099315"/>
                <a:gd name="connsiteX1" fmla="*/ 182826 w 1573552"/>
                <a:gd name="connsiteY1" fmla="*/ 0 h 1099315"/>
                <a:gd name="connsiteX2" fmla="*/ 1537485 w 1573552"/>
                <a:gd name="connsiteY2" fmla="*/ 0 h 1099315"/>
                <a:gd name="connsiteX3" fmla="*/ 1097796 w 1573552"/>
                <a:gd name="connsiteY3" fmla="*/ 1099315 h 1099315"/>
                <a:gd name="connsiteX4" fmla="*/ 182826 w 1573552"/>
                <a:gd name="connsiteY4" fmla="*/ 1096935 h 1099315"/>
                <a:gd name="connsiteX5" fmla="*/ 0 w 1573552"/>
                <a:gd name="connsiteY5" fmla="*/ 914109 h 1099315"/>
                <a:gd name="connsiteX6" fmla="*/ 0 w 1573552"/>
                <a:gd name="connsiteY6" fmla="*/ 182826 h 109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552" h="1099315">
                  <a:moveTo>
                    <a:pt x="0" y="182826"/>
                  </a:moveTo>
                  <a:cubicBezTo>
                    <a:pt x="0" y="81854"/>
                    <a:pt x="81854" y="0"/>
                    <a:pt x="182826" y="0"/>
                  </a:cubicBezTo>
                  <a:lnTo>
                    <a:pt x="1537485" y="0"/>
                  </a:lnTo>
                  <a:cubicBezTo>
                    <a:pt x="1689980" y="183219"/>
                    <a:pt x="1323572" y="916493"/>
                    <a:pt x="1097796" y="1099315"/>
                  </a:cubicBezTo>
                  <a:lnTo>
                    <a:pt x="182826" y="1096935"/>
                  </a:lnTo>
                  <a:cubicBezTo>
                    <a:pt x="81854" y="1096935"/>
                    <a:pt x="0" y="1015081"/>
                    <a:pt x="0" y="914109"/>
                  </a:cubicBezTo>
                  <a:lnTo>
                    <a:pt x="0" y="182826"/>
                  </a:lnTo>
                  <a:close/>
                </a:path>
              </a:pathLst>
            </a:custGeom>
            <a:ln/>
          </p:spPr>
          <p:style>
            <a:lnRef idx="1">
              <a:schemeClr val="accent2"/>
            </a:lnRef>
            <a:fillRef idx="3">
              <a:schemeClr val="accent2"/>
            </a:fillRef>
            <a:effectRef idx="2">
              <a:schemeClr val="accent2"/>
            </a:effectRef>
            <a:fontRef idx="minor">
              <a:schemeClr val="lt1"/>
            </a:fontRef>
          </p:style>
          <p:txBody>
            <a:bodyPr lIns="4572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b="1" dirty="0">
                  <a:effectLst>
                    <a:outerShdw blurRad="38100" dist="38100" dir="2700000" algn="tl">
                      <a:srgbClr val="000000">
                        <a:alpha val="43137"/>
                      </a:srgbClr>
                    </a:outerShdw>
                  </a:effectLst>
                </a:rPr>
                <a:t>02</a:t>
              </a:r>
            </a:p>
          </p:txBody>
        </p:sp>
        <p:sp>
          <p:nvSpPr>
            <p:cNvPr id="24" name="Rectangle: Rounded Corners 23">
              <a:extLst>
                <a:ext uri="{FF2B5EF4-FFF2-40B4-BE49-F238E27FC236}">
                  <a16:creationId xmlns:a16="http://schemas.microsoft.com/office/drawing/2014/main" id="{78E339EE-86F9-4D2D-B95B-E2194A5741FF}"/>
                </a:ext>
              </a:extLst>
            </p:cNvPr>
            <p:cNvSpPr/>
            <p:nvPr/>
          </p:nvSpPr>
          <p:spPr>
            <a:xfrm>
              <a:off x="9105125" y="1240929"/>
              <a:ext cx="1097280" cy="1096935"/>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TextBox 17">
              <a:extLst>
                <a:ext uri="{FF2B5EF4-FFF2-40B4-BE49-F238E27FC236}">
                  <a16:creationId xmlns:a16="http://schemas.microsoft.com/office/drawing/2014/main" id="{FAD8205D-F12A-F690-35D6-128BBAD64153}"/>
                </a:ext>
              </a:extLst>
            </p:cNvPr>
            <p:cNvSpPr txBox="1"/>
            <p:nvPr/>
          </p:nvSpPr>
          <p:spPr>
            <a:xfrm>
              <a:off x="3744122" y="1376073"/>
              <a:ext cx="5271862" cy="1077218"/>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buFont typeface="Wingdings" panose="05000000000000000000" pitchFamily="2" charset="2"/>
                <a:buChar char="q"/>
              </a:pPr>
              <a:r>
                <a:rPr lang="en-US" sz="1600" noProof="1">
                  <a:solidFill>
                    <a:schemeClr val="tx1">
                      <a:lumMod val="65000"/>
                      <a:lumOff val="35000"/>
                    </a:schemeClr>
                  </a:solidFill>
                </a:rPr>
                <a:t>.</a:t>
              </a:r>
              <a:r>
                <a:rPr lang="en-US" sz="1600" b="1" noProof="1"/>
                <a:t>Internet usage in African LDCs grew from </a:t>
              </a:r>
              <a:r>
                <a:rPr lang="en-US" sz="1600" b="1" noProof="1">
                  <a:solidFill>
                    <a:schemeClr val="accent2">
                      <a:lumMod val="75000"/>
                    </a:schemeClr>
                  </a:solidFill>
                </a:rPr>
                <a:t>18.8% in 2018 to 32.2% in 2022</a:t>
              </a:r>
              <a:r>
                <a:rPr lang="en-US" sz="1600" b="1" noProof="1"/>
                <a:t>, indicating progress in digital connectivity.</a:t>
              </a:r>
            </a:p>
            <a:p>
              <a:pPr marL="171450" indent="-171450" algn="just">
                <a:buFont typeface="Wingdings" panose="05000000000000000000" pitchFamily="2" charset="2"/>
                <a:buChar char="q"/>
              </a:pPr>
              <a:r>
                <a:rPr lang="en-US" sz="1600" b="1" noProof="1"/>
                <a:t> Mean manufacturing value addition as a % of GDP in African LDCs increased </a:t>
              </a:r>
              <a:r>
                <a:rPr lang="en-US" sz="1600" b="1" noProof="1">
                  <a:solidFill>
                    <a:schemeClr val="accent2">
                      <a:lumMod val="75000"/>
                    </a:schemeClr>
                  </a:solidFill>
                </a:rPr>
                <a:t>from 9.11% in 2018 to 9.86% in 2023.</a:t>
              </a:r>
            </a:p>
          </p:txBody>
        </p:sp>
      </p:grpSp>
      <p:grpSp>
        <p:nvGrpSpPr>
          <p:cNvPr id="5" name="Group 4">
            <a:extLst>
              <a:ext uri="{FF2B5EF4-FFF2-40B4-BE49-F238E27FC236}">
                <a16:creationId xmlns:a16="http://schemas.microsoft.com/office/drawing/2014/main" id="{6E03D832-1F20-8974-2048-91B70674FB10}"/>
              </a:ext>
            </a:extLst>
          </p:cNvPr>
          <p:cNvGrpSpPr/>
          <p:nvPr/>
        </p:nvGrpSpPr>
        <p:grpSpPr>
          <a:xfrm>
            <a:off x="475488" y="5012959"/>
            <a:ext cx="10387583" cy="1918403"/>
            <a:chOff x="1989595" y="1240929"/>
            <a:chExt cx="8212810" cy="1918403"/>
          </a:xfrm>
        </p:grpSpPr>
        <p:sp>
          <p:nvSpPr>
            <p:cNvPr id="15" name="Rectangle 14">
              <a:extLst>
                <a:ext uri="{FF2B5EF4-FFF2-40B4-BE49-F238E27FC236}">
                  <a16:creationId xmlns:a16="http://schemas.microsoft.com/office/drawing/2014/main" id="{AF3F8711-5889-437C-6694-87E98FC4BCA5}"/>
                </a:ext>
              </a:extLst>
            </p:cNvPr>
            <p:cNvSpPr/>
            <p:nvPr/>
          </p:nvSpPr>
          <p:spPr>
            <a:xfrm>
              <a:off x="2956947" y="1333386"/>
              <a:ext cx="6346556" cy="1277096"/>
            </a:xfrm>
            <a:prstGeom prst="rect">
              <a:avLst/>
            </a:prstGeom>
            <a:solidFill>
              <a:schemeClr val="bg1"/>
            </a:solidFill>
            <a:ln>
              <a:noFill/>
            </a:ln>
            <a:effectLst>
              <a:outerShdw blurRad="165100" dist="38100" dir="2700000" algn="tl"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Rounded Corners 2">
              <a:extLst>
                <a:ext uri="{FF2B5EF4-FFF2-40B4-BE49-F238E27FC236}">
                  <a16:creationId xmlns:a16="http://schemas.microsoft.com/office/drawing/2014/main" id="{DF611325-E0F1-5868-441B-7110BB7F0754}"/>
                </a:ext>
              </a:extLst>
            </p:cNvPr>
            <p:cNvSpPr/>
            <p:nvPr/>
          </p:nvSpPr>
          <p:spPr>
            <a:xfrm>
              <a:off x="1989595" y="1240929"/>
              <a:ext cx="1573552" cy="1099315"/>
            </a:xfrm>
            <a:custGeom>
              <a:avLst/>
              <a:gdLst>
                <a:gd name="connsiteX0" fmla="*/ 0 w 1720311"/>
                <a:gd name="connsiteY0" fmla="*/ 182826 h 1096935"/>
                <a:gd name="connsiteX1" fmla="*/ 182826 w 1720311"/>
                <a:gd name="connsiteY1" fmla="*/ 0 h 1096935"/>
                <a:gd name="connsiteX2" fmla="*/ 1537485 w 1720311"/>
                <a:gd name="connsiteY2" fmla="*/ 0 h 1096935"/>
                <a:gd name="connsiteX3" fmla="*/ 1720311 w 1720311"/>
                <a:gd name="connsiteY3" fmla="*/ 182826 h 1096935"/>
                <a:gd name="connsiteX4" fmla="*/ 1720311 w 1720311"/>
                <a:gd name="connsiteY4" fmla="*/ 914109 h 1096935"/>
                <a:gd name="connsiteX5" fmla="*/ 1537485 w 1720311"/>
                <a:gd name="connsiteY5" fmla="*/ 1096935 h 1096935"/>
                <a:gd name="connsiteX6" fmla="*/ 182826 w 1720311"/>
                <a:gd name="connsiteY6" fmla="*/ 1096935 h 1096935"/>
                <a:gd name="connsiteX7" fmla="*/ 0 w 1720311"/>
                <a:gd name="connsiteY7" fmla="*/ 914109 h 1096935"/>
                <a:gd name="connsiteX8" fmla="*/ 0 w 1720311"/>
                <a:gd name="connsiteY8" fmla="*/ 182826 h 1096935"/>
                <a:gd name="connsiteX0" fmla="*/ 0 w 1720311"/>
                <a:gd name="connsiteY0" fmla="*/ 182826 h 1099315"/>
                <a:gd name="connsiteX1" fmla="*/ 182826 w 1720311"/>
                <a:gd name="connsiteY1" fmla="*/ 0 h 1099315"/>
                <a:gd name="connsiteX2" fmla="*/ 1537485 w 1720311"/>
                <a:gd name="connsiteY2" fmla="*/ 0 h 1099315"/>
                <a:gd name="connsiteX3" fmla="*/ 1720311 w 1720311"/>
                <a:gd name="connsiteY3" fmla="*/ 182826 h 1099315"/>
                <a:gd name="connsiteX4" fmla="*/ 1720311 w 1720311"/>
                <a:gd name="connsiteY4" fmla="*/ 914109 h 1099315"/>
                <a:gd name="connsiteX5" fmla="*/ 1537485 w 1720311"/>
                <a:gd name="connsiteY5" fmla="*/ 1096935 h 1099315"/>
                <a:gd name="connsiteX6" fmla="*/ 1097796 w 1720311"/>
                <a:gd name="connsiteY6" fmla="*/ 1099315 h 1099315"/>
                <a:gd name="connsiteX7" fmla="*/ 182826 w 1720311"/>
                <a:gd name="connsiteY7" fmla="*/ 1096935 h 1099315"/>
                <a:gd name="connsiteX8" fmla="*/ 0 w 1720311"/>
                <a:gd name="connsiteY8" fmla="*/ 914109 h 1099315"/>
                <a:gd name="connsiteX9" fmla="*/ 0 w 1720311"/>
                <a:gd name="connsiteY9" fmla="*/ 182826 h 1099315"/>
                <a:gd name="connsiteX0" fmla="*/ 0 w 1720311"/>
                <a:gd name="connsiteY0" fmla="*/ 182826 h 1099315"/>
                <a:gd name="connsiteX1" fmla="*/ 182826 w 1720311"/>
                <a:gd name="connsiteY1" fmla="*/ 0 h 1099315"/>
                <a:gd name="connsiteX2" fmla="*/ 1537485 w 1720311"/>
                <a:gd name="connsiteY2" fmla="*/ 0 h 1099315"/>
                <a:gd name="connsiteX3" fmla="*/ 1720311 w 1720311"/>
                <a:gd name="connsiteY3" fmla="*/ 182826 h 1099315"/>
                <a:gd name="connsiteX4" fmla="*/ 1720311 w 1720311"/>
                <a:gd name="connsiteY4" fmla="*/ 914109 h 1099315"/>
                <a:gd name="connsiteX5" fmla="*/ 1097796 w 1720311"/>
                <a:gd name="connsiteY5" fmla="*/ 1099315 h 1099315"/>
                <a:gd name="connsiteX6" fmla="*/ 182826 w 1720311"/>
                <a:gd name="connsiteY6" fmla="*/ 1096935 h 1099315"/>
                <a:gd name="connsiteX7" fmla="*/ 0 w 1720311"/>
                <a:gd name="connsiteY7" fmla="*/ 914109 h 1099315"/>
                <a:gd name="connsiteX8" fmla="*/ 0 w 1720311"/>
                <a:gd name="connsiteY8" fmla="*/ 182826 h 1099315"/>
                <a:gd name="connsiteX0" fmla="*/ 0 w 1720311"/>
                <a:gd name="connsiteY0" fmla="*/ 182826 h 1099315"/>
                <a:gd name="connsiteX1" fmla="*/ 182826 w 1720311"/>
                <a:gd name="connsiteY1" fmla="*/ 0 h 1099315"/>
                <a:gd name="connsiteX2" fmla="*/ 1537485 w 1720311"/>
                <a:gd name="connsiteY2" fmla="*/ 0 h 1099315"/>
                <a:gd name="connsiteX3" fmla="*/ 1720311 w 1720311"/>
                <a:gd name="connsiteY3" fmla="*/ 182826 h 1099315"/>
                <a:gd name="connsiteX4" fmla="*/ 1097796 w 1720311"/>
                <a:gd name="connsiteY4" fmla="*/ 1099315 h 1099315"/>
                <a:gd name="connsiteX5" fmla="*/ 182826 w 1720311"/>
                <a:gd name="connsiteY5" fmla="*/ 1096935 h 1099315"/>
                <a:gd name="connsiteX6" fmla="*/ 0 w 1720311"/>
                <a:gd name="connsiteY6" fmla="*/ 914109 h 1099315"/>
                <a:gd name="connsiteX7" fmla="*/ 0 w 1720311"/>
                <a:gd name="connsiteY7" fmla="*/ 182826 h 1099315"/>
                <a:gd name="connsiteX0" fmla="*/ 0 w 1573552"/>
                <a:gd name="connsiteY0" fmla="*/ 182826 h 1099315"/>
                <a:gd name="connsiteX1" fmla="*/ 182826 w 1573552"/>
                <a:gd name="connsiteY1" fmla="*/ 0 h 1099315"/>
                <a:gd name="connsiteX2" fmla="*/ 1537485 w 1573552"/>
                <a:gd name="connsiteY2" fmla="*/ 0 h 1099315"/>
                <a:gd name="connsiteX3" fmla="*/ 1097796 w 1573552"/>
                <a:gd name="connsiteY3" fmla="*/ 1099315 h 1099315"/>
                <a:gd name="connsiteX4" fmla="*/ 182826 w 1573552"/>
                <a:gd name="connsiteY4" fmla="*/ 1096935 h 1099315"/>
                <a:gd name="connsiteX5" fmla="*/ 0 w 1573552"/>
                <a:gd name="connsiteY5" fmla="*/ 914109 h 1099315"/>
                <a:gd name="connsiteX6" fmla="*/ 0 w 1573552"/>
                <a:gd name="connsiteY6" fmla="*/ 182826 h 109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552" h="1099315">
                  <a:moveTo>
                    <a:pt x="0" y="182826"/>
                  </a:moveTo>
                  <a:cubicBezTo>
                    <a:pt x="0" y="81854"/>
                    <a:pt x="81854" y="0"/>
                    <a:pt x="182826" y="0"/>
                  </a:cubicBezTo>
                  <a:lnTo>
                    <a:pt x="1537485" y="0"/>
                  </a:lnTo>
                  <a:cubicBezTo>
                    <a:pt x="1689980" y="183219"/>
                    <a:pt x="1323572" y="916493"/>
                    <a:pt x="1097796" y="1099315"/>
                  </a:cubicBezTo>
                  <a:lnTo>
                    <a:pt x="182826" y="1096935"/>
                  </a:lnTo>
                  <a:cubicBezTo>
                    <a:pt x="81854" y="1096935"/>
                    <a:pt x="0" y="1015081"/>
                    <a:pt x="0" y="914109"/>
                  </a:cubicBezTo>
                  <a:lnTo>
                    <a:pt x="0" y="182826"/>
                  </a:lnTo>
                  <a:close/>
                </a:path>
              </a:pathLst>
            </a:custGeom>
            <a:ln/>
          </p:spPr>
          <p:style>
            <a:lnRef idx="1">
              <a:schemeClr val="accent4"/>
            </a:lnRef>
            <a:fillRef idx="3">
              <a:schemeClr val="accent4"/>
            </a:fillRef>
            <a:effectRef idx="2">
              <a:schemeClr val="accent4"/>
            </a:effectRef>
            <a:fontRef idx="minor">
              <a:schemeClr val="lt1"/>
            </a:fontRef>
          </p:style>
          <p:txBody>
            <a:bodyPr lIns="4572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b="1" dirty="0">
                  <a:effectLst>
                    <a:outerShdw blurRad="38100" dist="38100" dir="2700000" algn="tl">
                      <a:srgbClr val="000000">
                        <a:alpha val="43137"/>
                      </a:srgbClr>
                    </a:outerShdw>
                  </a:effectLst>
                </a:rPr>
                <a:t>03</a:t>
              </a:r>
            </a:p>
          </p:txBody>
        </p:sp>
        <p:sp>
          <p:nvSpPr>
            <p:cNvPr id="17" name="Rectangle: Rounded Corners 16">
              <a:extLst>
                <a:ext uri="{FF2B5EF4-FFF2-40B4-BE49-F238E27FC236}">
                  <a16:creationId xmlns:a16="http://schemas.microsoft.com/office/drawing/2014/main" id="{21660E26-A4FD-434E-90AB-7B99988B7F3B}"/>
                </a:ext>
              </a:extLst>
            </p:cNvPr>
            <p:cNvSpPr/>
            <p:nvPr/>
          </p:nvSpPr>
          <p:spPr>
            <a:xfrm>
              <a:off x="9105125" y="1240929"/>
              <a:ext cx="1097280" cy="1096935"/>
            </a:xfrm>
            <a:prstGeom prst="roundRect">
              <a:avLst/>
            </a:prstGeom>
            <a:ln/>
          </p:spPr>
          <p:style>
            <a:lnRef idx="1">
              <a:schemeClr val="accent4"/>
            </a:lnRef>
            <a:fillRef idx="3">
              <a:schemeClr val="accent4"/>
            </a:fillRef>
            <a:effectRef idx="2">
              <a:schemeClr val="accent4"/>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TextBox 25">
              <a:extLst>
                <a:ext uri="{FF2B5EF4-FFF2-40B4-BE49-F238E27FC236}">
                  <a16:creationId xmlns:a16="http://schemas.microsoft.com/office/drawing/2014/main" id="{A7B4D98E-4EE9-F4A1-C9EA-143E9C773E46}"/>
                </a:ext>
              </a:extLst>
            </p:cNvPr>
            <p:cNvSpPr txBox="1"/>
            <p:nvPr/>
          </p:nvSpPr>
          <p:spPr>
            <a:xfrm>
              <a:off x="3390093" y="1343450"/>
              <a:ext cx="5346092" cy="1815882"/>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742950" marR="0" lvl="1" indent="-285750" algn="just">
                <a:buSzPct val="100000"/>
                <a:buFont typeface="Wingdings" panose="05000000000000000000" pitchFamily="2" charset="2"/>
                <a:buChar char="q"/>
                <a:tabLst>
                  <a:tab pos="914400" algn="l"/>
                </a:tabLst>
              </a:pPr>
              <a:r>
                <a:rPr lang="en-US" sz="1600" b="1" dirty="0"/>
                <a:t>Export product concentration index declined </a:t>
              </a:r>
              <a:r>
                <a:rPr lang="en-US" sz="1600" b="1" dirty="0">
                  <a:solidFill>
                    <a:schemeClr val="accent4">
                      <a:lumMod val="75000"/>
                    </a:schemeClr>
                  </a:solidFill>
                </a:rPr>
                <a:t>from 0.32 in 2018 to 0.27 in 2023</a:t>
              </a:r>
              <a:r>
                <a:rPr lang="en-US" sz="1600" b="1" dirty="0"/>
                <a:t>, indicating progress towards export diversification.</a:t>
              </a:r>
            </a:p>
            <a:p>
              <a:pPr marL="742950" marR="0" lvl="1" indent="-285750" algn="just">
                <a:buSzPct val="100000"/>
                <a:buFont typeface="Wingdings" panose="05000000000000000000" pitchFamily="2" charset="2"/>
                <a:buChar char="q"/>
                <a:tabLst>
                  <a:tab pos="914400" algn="l"/>
                </a:tabLst>
              </a:pPr>
              <a:r>
                <a:rPr lang="en-US" sz="1600" b="1" dirty="0"/>
                <a:t>Increase in electricity access from </a:t>
              </a:r>
              <a:r>
                <a:rPr lang="en-US" sz="1600" b="1" dirty="0">
                  <a:solidFill>
                    <a:schemeClr val="accent4">
                      <a:lumMod val="75000"/>
                    </a:schemeClr>
                  </a:solidFill>
                </a:rPr>
                <a:t>38.5% in 2018 to 40.6% in 2022. </a:t>
              </a:r>
            </a:p>
            <a:p>
              <a:pPr marL="628650" marR="0" lvl="1" indent="-171450" algn="just">
                <a:buSzPts val="1000"/>
                <a:buFont typeface="Wingdings" panose="05000000000000000000" pitchFamily="2" charset="2"/>
                <a:buChar char="q"/>
                <a:tabLst>
                  <a:tab pos="914400" algn="l"/>
                </a:tabLst>
              </a:pPr>
              <a:endParaRPr lang="en-US" sz="1600" b="1" dirty="0"/>
            </a:p>
            <a:p>
              <a:pPr algn="just"/>
              <a:endParaRPr lang="en-US" sz="1600" noProof="1">
                <a:solidFill>
                  <a:schemeClr val="tx1">
                    <a:lumMod val="65000"/>
                    <a:lumOff val="35000"/>
                  </a:schemeClr>
                </a:solidFill>
              </a:endParaRPr>
            </a:p>
          </p:txBody>
        </p:sp>
      </p:grpSp>
      <p:grpSp>
        <p:nvGrpSpPr>
          <p:cNvPr id="32" name="Group 31">
            <a:extLst>
              <a:ext uri="{FF2B5EF4-FFF2-40B4-BE49-F238E27FC236}">
                <a16:creationId xmlns:a16="http://schemas.microsoft.com/office/drawing/2014/main" id="{5F364908-63E4-32D6-B411-1C5BC0ABF88C}"/>
              </a:ext>
            </a:extLst>
          </p:cNvPr>
          <p:cNvGrpSpPr/>
          <p:nvPr/>
        </p:nvGrpSpPr>
        <p:grpSpPr>
          <a:xfrm>
            <a:off x="475488" y="2249856"/>
            <a:ext cx="10387583" cy="1269938"/>
            <a:chOff x="1989595" y="1240929"/>
            <a:chExt cx="8212810" cy="1176866"/>
          </a:xfrm>
        </p:grpSpPr>
        <p:sp>
          <p:nvSpPr>
            <p:cNvPr id="34" name="Rectangle 33">
              <a:extLst>
                <a:ext uri="{FF2B5EF4-FFF2-40B4-BE49-F238E27FC236}">
                  <a16:creationId xmlns:a16="http://schemas.microsoft.com/office/drawing/2014/main" id="{4F6B4550-F1CA-31EC-F012-FFBD7A8922CB}"/>
                </a:ext>
              </a:extLst>
            </p:cNvPr>
            <p:cNvSpPr/>
            <p:nvPr/>
          </p:nvSpPr>
          <p:spPr>
            <a:xfrm>
              <a:off x="2956947" y="1333386"/>
              <a:ext cx="6346556" cy="1048505"/>
            </a:xfrm>
            <a:prstGeom prst="rect">
              <a:avLst/>
            </a:prstGeom>
            <a:solidFill>
              <a:schemeClr val="bg1"/>
            </a:solidFill>
            <a:ln>
              <a:noFill/>
            </a:ln>
            <a:effectLst>
              <a:outerShdw blurRad="165100" dist="38100" dir="2700000" algn="tl"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ectangle: Rounded Corners 2">
              <a:extLst>
                <a:ext uri="{FF2B5EF4-FFF2-40B4-BE49-F238E27FC236}">
                  <a16:creationId xmlns:a16="http://schemas.microsoft.com/office/drawing/2014/main" id="{96C7EE60-F67A-0C23-F917-EB6A8B2A4F5C}"/>
                </a:ext>
              </a:extLst>
            </p:cNvPr>
            <p:cNvSpPr/>
            <p:nvPr/>
          </p:nvSpPr>
          <p:spPr>
            <a:xfrm>
              <a:off x="1989595" y="1240929"/>
              <a:ext cx="1573552" cy="1099315"/>
            </a:xfrm>
            <a:custGeom>
              <a:avLst/>
              <a:gdLst>
                <a:gd name="connsiteX0" fmla="*/ 0 w 1720311"/>
                <a:gd name="connsiteY0" fmla="*/ 182826 h 1096935"/>
                <a:gd name="connsiteX1" fmla="*/ 182826 w 1720311"/>
                <a:gd name="connsiteY1" fmla="*/ 0 h 1096935"/>
                <a:gd name="connsiteX2" fmla="*/ 1537485 w 1720311"/>
                <a:gd name="connsiteY2" fmla="*/ 0 h 1096935"/>
                <a:gd name="connsiteX3" fmla="*/ 1720311 w 1720311"/>
                <a:gd name="connsiteY3" fmla="*/ 182826 h 1096935"/>
                <a:gd name="connsiteX4" fmla="*/ 1720311 w 1720311"/>
                <a:gd name="connsiteY4" fmla="*/ 914109 h 1096935"/>
                <a:gd name="connsiteX5" fmla="*/ 1537485 w 1720311"/>
                <a:gd name="connsiteY5" fmla="*/ 1096935 h 1096935"/>
                <a:gd name="connsiteX6" fmla="*/ 182826 w 1720311"/>
                <a:gd name="connsiteY6" fmla="*/ 1096935 h 1096935"/>
                <a:gd name="connsiteX7" fmla="*/ 0 w 1720311"/>
                <a:gd name="connsiteY7" fmla="*/ 914109 h 1096935"/>
                <a:gd name="connsiteX8" fmla="*/ 0 w 1720311"/>
                <a:gd name="connsiteY8" fmla="*/ 182826 h 1096935"/>
                <a:gd name="connsiteX0" fmla="*/ 0 w 1720311"/>
                <a:gd name="connsiteY0" fmla="*/ 182826 h 1099315"/>
                <a:gd name="connsiteX1" fmla="*/ 182826 w 1720311"/>
                <a:gd name="connsiteY1" fmla="*/ 0 h 1099315"/>
                <a:gd name="connsiteX2" fmla="*/ 1537485 w 1720311"/>
                <a:gd name="connsiteY2" fmla="*/ 0 h 1099315"/>
                <a:gd name="connsiteX3" fmla="*/ 1720311 w 1720311"/>
                <a:gd name="connsiteY3" fmla="*/ 182826 h 1099315"/>
                <a:gd name="connsiteX4" fmla="*/ 1720311 w 1720311"/>
                <a:gd name="connsiteY4" fmla="*/ 914109 h 1099315"/>
                <a:gd name="connsiteX5" fmla="*/ 1537485 w 1720311"/>
                <a:gd name="connsiteY5" fmla="*/ 1096935 h 1099315"/>
                <a:gd name="connsiteX6" fmla="*/ 1097796 w 1720311"/>
                <a:gd name="connsiteY6" fmla="*/ 1099315 h 1099315"/>
                <a:gd name="connsiteX7" fmla="*/ 182826 w 1720311"/>
                <a:gd name="connsiteY7" fmla="*/ 1096935 h 1099315"/>
                <a:gd name="connsiteX8" fmla="*/ 0 w 1720311"/>
                <a:gd name="connsiteY8" fmla="*/ 914109 h 1099315"/>
                <a:gd name="connsiteX9" fmla="*/ 0 w 1720311"/>
                <a:gd name="connsiteY9" fmla="*/ 182826 h 1099315"/>
                <a:gd name="connsiteX0" fmla="*/ 0 w 1720311"/>
                <a:gd name="connsiteY0" fmla="*/ 182826 h 1099315"/>
                <a:gd name="connsiteX1" fmla="*/ 182826 w 1720311"/>
                <a:gd name="connsiteY1" fmla="*/ 0 h 1099315"/>
                <a:gd name="connsiteX2" fmla="*/ 1537485 w 1720311"/>
                <a:gd name="connsiteY2" fmla="*/ 0 h 1099315"/>
                <a:gd name="connsiteX3" fmla="*/ 1720311 w 1720311"/>
                <a:gd name="connsiteY3" fmla="*/ 182826 h 1099315"/>
                <a:gd name="connsiteX4" fmla="*/ 1720311 w 1720311"/>
                <a:gd name="connsiteY4" fmla="*/ 914109 h 1099315"/>
                <a:gd name="connsiteX5" fmla="*/ 1097796 w 1720311"/>
                <a:gd name="connsiteY5" fmla="*/ 1099315 h 1099315"/>
                <a:gd name="connsiteX6" fmla="*/ 182826 w 1720311"/>
                <a:gd name="connsiteY6" fmla="*/ 1096935 h 1099315"/>
                <a:gd name="connsiteX7" fmla="*/ 0 w 1720311"/>
                <a:gd name="connsiteY7" fmla="*/ 914109 h 1099315"/>
                <a:gd name="connsiteX8" fmla="*/ 0 w 1720311"/>
                <a:gd name="connsiteY8" fmla="*/ 182826 h 1099315"/>
                <a:gd name="connsiteX0" fmla="*/ 0 w 1720311"/>
                <a:gd name="connsiteY0" fmla="*/ 182826 h 1099315"/>
                <a:gd name="connsiteX1" fmla="*/ 182826 w 1720311"/>
                <a:gd name="connsiteY1" fmla="*/ 0 h 1099315"/>
                <a:gd name="connsiteX2" fmla="*/ 1537485 w 1720311"/>
                <a:gd name="connsiteY2" fmla="*/ 0 h 1099315"/>
                <a:gd name="connsiteX3" fmla="*/ 1720311 w 1720311"/>
                <a:gd name="connsiteY3" fmla="*/ 182826 h 1099315"/>
                <a:gd name="connsiteX4" fmla="*/ 1097796 w 1720311"/>
                <a:gd name="connsiteY4" fmla="*/ 1099315 h 1099315"/>
                <a:gd name="connsiteX5" fmla="*/ 182826 w 1720311"/>
                <a:gd name="connsiteY5" fmla="*/ 1096935 h 1099315"/>
                <a:gd name="connsiteX6" fmla="*/ 0 w 1720311"/>
                <a:gd name="connsiteY6" fmla="*/ 914109 h 1099315"/>
                <a:gd name="connsiteX7" fmla="*/ 0 w 1720311"/>
                <a:gd name="connsiteY7" fmla="*/ 182826 h 1099315"/>
                <a:gd name="connsiteX0" fmla="*/ 0 w 1573552"/>
                <a:gd name="connsiteY0" fmla="*/ 182826 h 1099315"/>
                <a:gd name="connsiteX1" fmla="*/ 182826 w 1573552"/>
                <a:gd name="connsiteY1" fmla="*/ 0 h 1099315"/>
                <a:gd name="connsiteX2" fmla="*/ 1537485 w 1573552"/>
                <a:gd name="connsiteY2" fmla="*/ 0 h 1099315"/>
                <a:gd name="connsiteX3" fmla="*/ 1097796 w 1573552"/>
                <a:gd name="connsiteY3" fmla="*/ 1099315 h 1099315"/>
                <a:gd name="connsiteX4" fmla="*/ 182826 w 1573552"/>
                <a:gd name="connsiteY4" fmla="*/ 1096935 h 1099315"/>
                <a:gd name="connsiteX5" fmla="*/ 0 w 1573552"/>
                <a:gd name="connsiteY5" fmla="*/ 914109 h 1099315"/>
                <a:gd name="connsiteX6" fmla="*/ 0 w 1573552"/>
                <a:gd name="connsiteY6" fmla="*/ 182826 h 109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552" h="1099315">
                  <a:moveTo>
                    <a:pt x="0" y="182826"/>
                  </a:moveTo>
                  <a:cubicBezTo>
                    <a:pt x="0" y="81854"/>
                    <a:pt x="81854" y="0"/>
                    <a:pt x="182826" y="0"/>
                  </a:cubicBezTo>
                  <a:lnTo>
                    <a:pt x="1537485" y="0"/>
                  </a:lnTo>
                  <a:cubicBezTo>
                    <a:pt x="1689980" y="183219"/>
                    <a:pt x="1323572" y="916493"/>
                    <a:pt x="1097796" y="1099315"/>
                  </a:cubicBezTo>
                  <a:lnTo>
                    <a:pt x="182826" y="1096935"/>
                  </a:lnTo>
                  <a:cubicBezTo>
                    <a:pt x="81854" y="1096935"/>
                    <a:pt x="0" y="1015081"/>
                    <a:pt x="0" y="914109"/>
                  </a:cubicBezTo>
                  <a:lnTo>
                    <a:pt x="0" y="182826"/>
                  </a:lnTo>
                  <a:close/>
                </a:path>
              </a:pathLst>
            </a:custGeom>
            <a:ln/>
          </p:spPr>
          <p:style>
            <a:lnRef idx="1">
              <a:schemeClr val="accent1"/>
            </a:lnRef>
            <a:fillRef idx="3">
              <a:schemeClr val="accent1"/>
            </a:fillRef>
            <a:effectRef idx="2">
              <a:schemeClr val="accent1"/>
            </a:effectRef>
            <a:fontRef idx="minor">
              <a:schemeClr val="lt1"/>
            </a:fontRef>
          </p:style>
          <p:txBody>
            <a:bodyPr lIns="4572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b="1" dirty="0">
                  <a:effectLst>
                    <a:outerShdw blurRad="38100" dist="38100" dir="2700000" algn="tl">
                      <a:srgbClr val="000000">
                        <a:alpha val="43137"/>
                      </a:srgbClr>
                    </a:outerShdw>
                  </a:effectLst>
                </a:rPr>
                <a:t>01</a:t>
              </a:r>
            </a:p>
          </p:txBody>
        </p:sp>
        <p:sp>
          <p:nvSpPr>
            <p:cNvPr id="37" name="Rectangle: Rounded Corners 36">
              <a:extLst>
                <a:ext uri="{FF2B5EF4-FFF2-40B4-BE49-F238E27FC236}">
                  <a16:creationId xmlns:a16="http://schemas.microsoft.com/office/drawing/2014/main" id="{5877266D-AAB8-3F78-ECAB-BF2F0C1C399B}"/>
                </a:ext>
              </a:extLst>
            </p:cNvPr>
            <p:cNvSpPr/>
            <p:nvPr/>
          </p:nvSpPr>
          <p:spPr>
            <a:xfrm>
              <a:off x="9105125" y="1240929"/>
              <a:ext cx="1097280" cy="1096935"/>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TextBox 9">
              <a:extLst>
                <a:ext uri="{FF2B5EF4-FFF2-40B4-BE49-F238E27FC236}">
                  <a16:creationId xmlns:a16="http://schemas.microsoft.com/office/drawing/2014/main" id="{593313FB-E7E3-D154-15D9-2ADA5D0A355D}"/>
                </a:ext>
              </a:extLst>
            </p:cNvPr>
            <p:cNvSpPr txBox="1"/>
            <p:nvPr/>
          </p:nvSpPr>
          <p:spPr>
            <a:xfrm>
              <a:off x="3653374" y="1402132"/>
              <a:ext cx="5362610" cy="1015663"/>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buFont typeface="Wingdings" panose="05000000000000000000" pitchFamily="2" charset="2"/>
                <a:buChar char="q"/>
              </a:pPr>
              <a:r>
                <a:rPr lang="en-GB" sz="1600" b="1" dirty="0">
                  <a:cs typeface="Arial" panose="020B0604020202020204" pitchFamily="34" charset="0"/>
                </a:rPr>
                <a:t> Improvement in gender parity in education - </a:t>
              </a:r>
              <a:r>
                <a:rPr lang="en-GB" sz="1600" b="1" dirty="0">
                  <a:solidFill>
                    <a:srgbClr val="0070C0"/>
                  </a:solidFill>
                  <a:cs typeface="Arial" panose="020B0604020202020204" pitchFamily="34" charset="0"/>
                </a:rPr>
                <a:t>0.87 at the tertiary level (2023), up from 0.64 (2015)</a:t>
              </a:r>
              <a:endParaRPr lang="en-US" sz="1600" noProof="1">
                <a:solidFill>
                  <a:srgbClr val="0070C0"/>
                </a:solidFill>
              </a:endParaRPr>
            </a:p>
            <a:p>
              <a:pPr marL="171450" indent="-171450" algn="just">
                <a:buFont typeface="Wingdings" panose="05000000000000000000" pitchFamily="2" charset="2"/>
                <a:buChar char="q"/>
              </a:pPr>
              <a:r>
                <a:rPr lang="en-US" sz="1600" b="1" noProof="1"/>
                <a:t> Improved gender equality in leadership –</a:t>
              </a:r>
              <a:r>
                <a:rPr lang="en-US" sz="1600" noProof="1">
                  <a:solidFill>
                    <a:schemeClr val="tx1">
                      <a:lumMod val="65000"/>
                      <a:lumOff val="35000"/>
                    </a:schemeClr>
                  </a:solidFill>
                </a:rPr>
                <a:t> </a:t>
              </a:r>
              <a:r>
                <a:rPr lang="en-US" sz="1600" b="1" noProof="1">
                  <a:solidFill>
                    <a:srgbClr val="0070C0"/>
                  </a:solidFill>
                </a:rPr>
                <a:t>women in parliament at 23% in 2023, close to the global average (26.74%). </a:t>
              </a:r>
              <a:endParaRPr lang="en-US" sz="1600" noProof="1">
                <a:solidFill>
                  <a:schemeClr val="tx1">
                    <a:lumMod val="65000"/>
                    <a:lumOff val="35000"/>
                  </a:schemeClr>
                </a:solidFill>
              </a:endParaRPr>
            </a:p>
          </p:txBody>
        </p:sp>
      </p:grpSp>
      <p:pic>
        <p:nvPicPr>
          <p:cNvPr id="40" name="Picture 39" descr="Shape&#10;&#10;Description automatically generated with low confidence">
            <a:extLst>
              <a:ext uri="{FF2B5EF4-FFF2-40B4-BE49-F238E27FC236}">
                <a16:creationId xmlns:a16="http://schemas.microsoft.com/office/drawing/2014/main" id="{D25E5AB0-DAF0-24B8-9D2D-D27DD8737B78}"/>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a:off x="9716142" y="2563378"/>
            <a:ext cx="905837" cy="878819"/>
          </a:xfrm>
          <a:prstGeom prst="rect">
            <a:avLst/>
          </a:prstGeom>
        </p:spPr>
      </p:pic>
      <p:pic>
        <p:nvPicPr>
          <p:cNvPr id="41" name="Picture 40" descr="Shape&#10;&#10;Description automatically generated with low confidence">
            <a:extLst>
              <a:ext uri="{FF2B5EF4-FFF2-40B4-BE49-F238E27FC236}">
                <a16:creationId xmlns:a16="http://schemas.microsoft.com/office/drawing/2014/main" id="{DEEC40BB-25B8-4B24-A8DD-DC574F8A4A26}"/>
              </a:ext>
            </a:extLst>
          </p:cNvPr>
          <p:cNvPicPr>
            <a:picLocks noChangeAspect="1"/>
          </p:cNvPicPr>
          <p:nvPr/>
        </p:nvPicPr>
        <p:blipFill>
          <a:blip r:embed="rId4">
            <a:alphaModFix amt="70000"/>
            <a:extLst>
              <a:ext uri="{28A0092B-C50C-407E-A947-70E740481C1C}">
                <a14:useLocalDpi xmlns:a14="http://schemas.microsoft.com/office/drawing/2010/main" val="0"/>
              </a:ext>
            </a:extLst>
          </a:blip>
          <a:stretch>
            <a:fillRect/>
          </a:stretch>
        </p:blipFill>
        <p:spPr>
          <a:xfrm>
            <a:off x="9726137" y="1046882"/>
            <a:ext cx="890666" cy="864103"/>
          </a:xfrm>
          <a:prstGeom prst="rect">
            <a:avLst/>
          </a:prstGeom>
        </p:spPr>
      </p:pic>
      <p:pic>
        <p:nvPicPr>
          <p:cNvPr id="42" name="Picture 41" descr="Shape&#10;&#10;Description automatically generated with low confidence">
            <a:extLst>
              <a:ext uri="{FF2B5EF4-FFF2-40B4-BE49-F238E27FC236}">
                <a16:creationId xmlns:a16="http://schemas.microsoft.com/office/drawing/2014/main" id="{B9676053-2AA0-2143-34CD-33CC6DDF9633}"/>
              </a:ext>
            </a:extLst>
          </p:cNvPr>
          <p:cNvPicPr>
            <a:picLocks noChangeAspect="1"/>
          </p:cNvPicPr>
          <p:nvPr/>
        </p:nvPicPr>
        <p:blipFill>
          <a:blip r:embed="rId5">
            <a:alphaModFix amt="70000"/>
            <a:extLst>
              <a:ext uri="{28A0092B-C50C-407E-A947-70E740481C1C}">
                <a14:useLocalDpi xmlns:a14="http://schemas.microsoft.com/office/drawing/2010/main" val="0"/>
              </a:ext>
            </a:extLst>
          </a:blip>
          <a:stretch>
            <a:fillRect/>
          </a:stretch>
        </p:blipFill>
        <p:spPr>
          <a:xfrm>
            <a:off x="9744997" y="5060280"/>
            <a:ext cx="891114" cy="959536"/>
          </a:xfrm>
          <a:prstGeom prst="rect">
            <a:avLst/>
          </a:prstGeom>
        </p:spPr>
      </p:pic>
      <p:pic>
        <p:nvPicPr>
          <p:cNvPr id="44" name="Picture 43" descr="Shape&#10;&#10;Description automatically generated with low confidence">
            <a:extLst>
              <a:ext uri="{FF2B5EF4-FFF2-40B4-BE49-F238E27FC236}">
                <a16:creationId xmlns:a16="http://schemas.microsoft.com/office/drawing/2014/main" id="{AF8D2AE9-5BC7-1DE8-DD4E-F4016BF75844}"/>
              </a:ext>
            </a:extLst>
          </p:cNvPr>
          <p:cNvPicPr>
            <a:picLocks noChangeAspect="1"/>
          </p:cNvPicPr>
          <p:nvPr/>
        </p:nvPicPr>
        <p:blipFill>
          <a:blip r:embed="rId6">
            <a:alphaModFix amt="70000"/>
            <a:extLst>
              <a:ext uri="{28A0092B-C50C-407E-A947-70E740481C1C}">
                <a14:useLocalDpi xmlns:a14="http://schemas.microsoft.com/office/drawing/2010/main" val="0"/>
              </a:ext>
            </a:extLst>
          </a:blip>
          <a:stretch>
            <a:fillRect/>
          </a:stretch>
        </p:blipFill>
        <p:spPr>
          <a:xfrm>
            <a:off x="9808816" y="3869814"/>
            <a:ext cx="807987" cy="870026"/>
          </a:xfrm>
          <a:prstGeom prst="rect">
            <a:avLst/>
          </a:prstGeom>
        </p:spPr>
      </p:pic>
    </p:spTree>
    <p:extLst>
      <p:ext uri="{BB962C8B-B14F-4D97-AF65-F5344CB8AC3E}">
        <p14:creationId xmlns:p14="http://schemas.microsoft.com/office/powerpoint/2010/main" val="2366584766"/>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F8986-B458-EC4B-824F-9940B95C3FAB}"/>
            </a:ext>
          </a:extLst>
        </p:cNvPr>
        <p:cNvGrpSpPr/>
        <p:nvPr/>
      </p:nvGrpSpPr>
      <p:grpSpPr>
        <a:xfrm>
          <a:off x="0" y="0"/>
          <a:ext cx="0" cy="0"/>
          <a:chOff x="0" y="0"/>
          <a:chExt cx="0" cy="0"/>
        </a:xfrm>
      </p:grpSpPr>
      <p:sp>
        <p:nvSpPr>
          <p:cNvPr id="4" name="Rounded Rectangle 1">
            <a:extLst>
              <a:ext uri="{FF2B5EF4-FFF2-40B4-BE49-F238E27FC236}">
                <a16:creationId xmlns:a16="http://schemas.microsoft.com/office/drawing/2014/main" id="{FB991A0A-FB0E-8A79-6F7B-61358DFC567B}"/>
              </a:ext>
            </a:extLst>
          </p:cNvPr>
          <p:cNvSpPr/>
          <p:nvPr/>
        </p:nvSpPr>
        <p:spPr>
          <a:xfrm>
            <a:off x="0" y="21900"/>
            <a:ext cx="9182863" cy="763883"/>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400" b="1" dirty="0">
                <a:latin typeface="Arial" panose="020B0604020202020204" pitchFamily="34" charset="0"/>
                <a:cs typeface="Arial" panose="020B0604020202020204" pitchFamily="34" charset="0"/>
              </a:rPr>
              <a:t>Key Achievements </a:t>
            </a:r>
          </a:p>
        </p:txBody>
      </p:sp>
      <p:sp>
        <p:nvSpPr>
          <p:cNvPr id="7" name="Content Placeholder 1">
            <a:extLst>
              <a:ext uri="{FF2B5EF4-FFF2-40B4-BE49-F238E27FC236}">
                <a16:creationId xmlns:a16="http://schemas.microsoft.com/office/drawing/2014/main" id="{E3E3226A-96DA-4E22-3964-4401BAD279FF}"/>
              </a:ext>
            </a:extLst>
          </p:cNvPr>
          <p:cNvSpPr>
            <a:spLocks noGrp="1"/>
          </p:cNvSpPr>
          <p:nvPr>
            <p:ph idx="1"/>
          </p:nvPr>
        </p:nvSpPr>
        <p:spPr>
          <a:xfrm>
            <a:off x="249182" y="954425"/>
            <a:ext cx="11754976" cy="5542068"/>
          </a:xfrm>
        </p:spPr>
        <p:txBody>
          <a:bodyPr>
            <a:normAutofit/>
          </a:bodyPr>
          <a:lstStyle/>
          <a:p>
            <a:pPr lvl="1">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lvl="1">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457200" lvl="1" indent="0">
              <a:buNone/>
            </a:pPr>
            <a:endParaRPr lang="en-GB"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066A925F-33E5-214C-5B9C-47B5820B2DDB}"/>
              </a:ext>
            </a:extLst>
          </p:cNvPr>
          <p:cNvGrpSpPr/>
          <p:nvPr/>
        </p:nvGrpSpPr>
        <p:grpSpPr>
          <a:xfrm>
            <a:off x="475488" y="954425"/>
            <a:ext cx="10387583" cy="1155030"/>
            <a:chOff x="1989595" y="1240929"/>
            <a:chExt cx="8212810" cy="1155030"/>
          </a:xfrm>
        </p:grpSpPr>
        <p:sp>
          <p:nvSpPr>
            <p:cNvPr id="29" name="Rectangle 28">
              <a:extLst>
                <a:ext uri="{FF2B5EF4-FFF2-40B4-BE49-F238E27FC236}">
                  <a16:creationId xmlns:a16="http://schemas.microsoft.com/office/drawing/2014/main" id="{961A9AAE-2FE9-C5B4-0239-FB6F4AF4BFD9}"/>
                </a:ext>
              </a:extLst>
            </p:cNvPr>
            <p:cNvSpPr/>
            <p:nvPr/>
          </p:nvSpPr>
          <p:spPr>
            <a:xfrm>
              <a:off x="2956947" y="1333386"/>
              <a:ext cx="6346556" cy="1062573"/>
            </a:xfrm>
            <a:prstGeom prst="rect">
              <a:avLst/>
            </a:prstGeom>
            <a:solidFill>
              <a:schemeClr val="bg1"/>
            </a:solidFill>
            <a:ln>
              <a:noFill/>
            </a:ln>
            <a:effectLst>
              <a:outerShdw blurRad="165100" dist="38100" dir="2700000" algn="tl"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0" name="Rectangle: Rounded Corners 2">
              <a:extLst>
                <a:ext uri="{FF2B5EF4-FFF2-40B4-BE49-F238E27FC236}">
                  <a16:creationId xmlns:a16="http://schemas.microsoft.com/office/drawing/2014/main" id="{C85B3A23-991F-6C9F-6C5E-F0DF7CFDD412}"/>
                </a:ext>
              </a:extLst>
            </p:cNvPr>
            <p:cNvSpPr/>
            <p:nvPr/>
          </p:nvSpPr>
          <p:spPr>
            <a:xfrm>
              <a:off x="1989595" y="1240929"/>
              <a:ext cx="1573552" cy="1099315"/>
            </a:xfrm>
            <a:custGeom>
              <a:avLst/>
              <a:gdLst>
                <a:gd name="connsiteX0" fmla="*/ 0 w 1720311"/>
                <a:gd name="connsiteY0" fmla="*/ 182826 h 1096935"/>
                <a:gd name="connsiteX1" fmla="*/ 182826 w 1720311"/>
                <a:gd name="connsiteY1" fmla="*/ 0 h 1096935"/>
                <a:gd name="connsiteX2" fmla="*/ 1537485 w 1720311"/>
                <a:gd name="connsiteY2" fmla="*/ 0 h 1096935"/>
                <a:gd name="connsiteX3" fmla="*/ 1720311 w 1720311"/>
                <a:gd name="connsiteY3" fmla="*/ 182826 h 1096935"/>
                <a:gd name="connsiteX4" fmla="*/ 1720311 w 1720311"/>
                <a:gd name="connsiteY4" fmla="*/ 914109 h 1096935"/>
                <a:gd name="connsiteX5" fmla="*/ 1537485 w 1720311"/>
                <a:gd name="connsiteY5" fmla="*/ 1096935 h 1096935"/>
                <a:gd name="connsiteX6" fmla="*/ 182826 w 1720311"/>
                <a:gd name="connsiteY6" fmla="*/ 1096935 h 1096935"/>
                <a:gd name="connsiteX7" fmla="*/ 0 w 1720311"/>
                <a:gd name="connsiteY7" fmla="*/ 914109 h 1096935"/>
                <a:gd name="connsiteX8" fmla="*/ 0 w 1720311"/>
                <a:gd name="connsiteY8" fmla="*/ 182826 h 1096935"/>
                <a:gd name="connsiteX0" fmla="*/ 0 w 1720311"/>
                <a:gd name="connsiteY0" fmla="*/ 182826 h 1099315"/>
                <a:gd name="connsiteX1" fmla="*/ 182826 w 1720311"/>
                <a:gd name="connsiteY1" fmla="*/ 0 h 1099315"/>
                <a:gd name="connsiteX2" fmla="*/ 1537485 w 1720311"/>
                <a:gd name="connsiteY2" fmla="*/ 0 h 1099315"/>
                <a:gd name="connsiteX3" fmla="*/ 1720311 w 1720311"/>
                <a:gd name="connsiteY3" fmla="*/ 182826 h 1099315"/>
                <a:gd name="connsiteX4" fmla="*/ 1720311 w 1720311"/>
                <a:gd name="connsiteY4" fmla="*/ 914109 h 1099315"/>
                <a:gd name="connsiteX5" fmla="*/ 1537485 w 1720311"/>
                <a:gd name="connsiteY5" fmla="*/ 1096935 h 1099315"/>
                <a:gd name="connsiteX6" fmla="*/ 1097796 w 1720311"/>
                <a:gd name="connsiteY6" fmla="*/ 1099315 h 1099315"/>
                <a:gd name="connsiteX7" fmla="*/ 182826 w 1720311"/>
                <a:gd name="connsiteY7" fmla="*/ 1096935 h 1099315"/>
                <a:gd name="connsiteX8" fmla="*/ 0 w 1720311"/>
                <a:gd name="connsiteY8" fmla="*/ 914109 h 1099315"/>
                <a:gd name="connsiteX9" fmla="*/ 0 w 1720311"/>
                <a:gd name="connsiteY9" fmla="*/ 182826 h 1099315"/>
                <a:gd name="connsiteX0" fmla="*/ 0 w 1720311"/>
                <a:gd name="connsiteY0" fmla="*/ 182826 h 1099315"/>
                <a:gd name="connsiteX1" fmla="*/ 182826 w 1720311"/>
                <a:gd name="connsiteY1" fmla="*/ 0 h 1099315"/>
                <a:gd name="connsiteX2" fmla="*/ 1537485 w 1720311"/>
                <a:gd name="connsiteY2" fmla="*/ 0 h 1099315"/>
                <a:gd name="connsiteX3" fmla="*/ 1720311 w 1720311"/>
                <a:gd name="connsiteY3" fmla="*/ 182826 h 1099315"/>
                <a:gd name="connsiteX4" fmla="*/ 1720311 w 1720311"/>
                <a:gd name="connsiteY4" fmla="*/ 914109 h 1099315"/>
                <a:gd name="connsiteX5" fmla="*/ 1097796 w 1720311"/>
                <a:gd name="connsiteY5" fmla="*/ 1099315 h 1099315"/>
                <a:gd name="connsiteX6" fmla="*/ 182826 w 1720311"/>
                <a:gd name="connsiteY6" fmla="*/ 1096935 h 1099315"/>
                <a:gd name="connsiteX7" fmla="*/ 0 w 1720311"/>
                <a:gd name="connsiteY7" fmla="*/ 914109 h 1099315"/>
                <a:gd name="connsiteX8" fmla="*/ 0 w 1720311"/>
                <a:gd name="connsiteY8" fmla="*/ 182826 h 1099315"/>
                <a:gd name="connsiteX0" fmla="*/ 0 w 1720311"/>
                <a:gd name="connsiteY0" fmla="*/ 182826 h 1099315"/>
                <a:gd name="connsiteX1" fmla="*/ 182826 w 1720311"/>
                <a:gd name="connsiteY1" fmla="*/ 0 h 1099315"/>
                <a:gd name="connsiteX2" fmla="*/ 1537485 w 1720311"/>
                <a:gd name="connsiteY2" fmla="*/ 0 h 1099315"/>
                <a:gd name="connsiteX3" fmla="*/ 1720311 w 1720311"/>
                <a:gd name="connsiteY3" fmla="*/ 182826 h 1099315"/>
                <a:gd name="connsiteX4" fmla="*/ 1097796 w 1720311"/>
                <a:gd name="connsiteY4" fmla="*/ 1099315 h 1099315"/>
                <a:gd name="connsiteX5" fmla="*/ 182826 w 1720311"/>
                <a:gd name="connsiteY5" fmla="*/ 1096935 h 1099315"/>
                <a:gd name="connsiteX6" fmla="*/ 0 w 1720311"/>
                <a:gd name="connsiteY6" fmla="*/ 914109 h 1099315"/>
                <a:gd name="connsiteX7" fmla="*/ 0 w 1720311"/>
                <a:gd name="connsiteY7" fmla="*/ 182826 h 1099315"/>
                <a:gd name="connsiteX0" fmla="*/ 0 w 1573552"/>
                <a:gd name="connsiteY0" fmla="*/ 182826 h 1099315"/>
                <a:gd name="connsiteX1" fmla="*/ 182826 w 1573552"/>
                <a:gd name="connsiteY1" fmla="*/ 0 h 1099315"/>
                <a:gd name="connsiteX2" fmla="*/ 1537485 w 1573552"/>
                <a:gd name="connsiteY2" fmla="*/ 0 h 1099315"/>
                <a:gd name="connsiteX3" fmla="*/ 1097796 w 1573552"/>
                <a:gd name="connsiteY3" fmla="*/ 1099315 h 1099315"/>
                <a:gd name="connsiteX4" fmla="*/ 182826 w 1573552"/>
                <a:gd name="connsiteY4" fmla="*/ 1096935 h 1099315"/>
                <a:gd name="connsiteX5" fmla="*/ 0 w 1573552"/>
                <a:gd name="connsiteY5" fmla="*/ 914109 h 1099315"/>
                <a:gd name="connsiteX6" fmla="*/ 0 w 1573552"/>
                <a:gd name="connsiteY6" fmla="*/ 182826 h 109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552" h="1099315">
                  <a:moveTo>
                    <a:pt x="0" y="182826"/>
                  </a:moveTo>
                  <a:cubicBezTo>
                    <a:pt x="0" y="81854"/>
                    <a:pt x="81854" y="0"/>
                    <a:pt x="182826" y="0"/>
                  </a:cubicBezTo>
                  <a:lnTo>
                    <a:pt x="1537485" y="0"/>
                  </a:lnTo>
                  <a:cubicBezTo>
                    <a:pt x="1689980" y="183219"/>
                    <a:pt x="1323572" y="916493"/>
                    <a:pt x="1097796" y="1099315"/>
                  </a:cubicBezTo>
                  <a:lnTo>
                    <a:pt x="182826" y="1096935"/>
                  </a:lnTo>
                  <a:cubicBezTo>
                    <a:pt x="81854" y="1096935"/>
                    <a:pt x="0" y="1015081"/>
                    <a:pt x="0" y="914109"/>
                  </a:cubicBezTo>
                  <a:lnTo>
                    <a:pt x="0" y="182826"/>
                  </a:lnTo>
                  <a:close/>
                </a:path>
              </a:pathLst>
            </a:custGeom>
            <a:solidFill>
              <a:srgbClr val="F15F47"/>
            </a:solidFill>
            <a:ln/>
          </p:spPr>
          <p:style>
            <a:lnRef idx="1">
              <a:schemeClr val="accent1"/>
            </a:lnRef>
            <a:fillRef idx="3">
              <a:schemeClr val="accent1"/>
            </a:fillRef>
            <a:effectRef idx="2">
              <a:schemeClr val="accent1"/>
            </a:effectRef>
            <a:fontRef idx="minor">
              <a:schemeClr val="lt1"/>
            </a:fontRef>
          </p:style>
          <p:txBody>
            <a:bodyPr lIns="4572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b="1" dirty="0">
                  <a:effectLst>
                    <a:outerShdw blurRad="38100" dist="38100" dir="2700000" algn="tl">
                      <a:srgbClr val="000000">
                        <a:alpha val="43137"/>
                      </a:srgbClr>
                    </a:outerShdw>
                  </a:effectLst>
                </a:rPr>
                <a:t>04</a:t>
              </a:r>
            </a:p>
          </p:txBody>
        </p:sp>
        <p:sp>
          <p:nvSpPr>
            <p:cNvPr id="31" name="Rectangle: Rounded Corners 30">
              <a:extLst>
                <a:ext uri="{FF2B5EF4-FFF2-40B4-BE49-F238E27FC236}">
                  <a16:creationId xmlns:a16="http://schemas.microsoft.com/office/drawing/2014/main" id="{CD58C4C6-AEA6-6D98-BD8F-E4637935572D}"/>
                </a:ext>
              </a:extLst>
            </p:cNvPr>
            <p:cNvSpPr/>
            <p:nvPr/>
          </p:nvSpPr>
          <p:spPr>
            <a:xfrm>
              <a:off x="9105125" y="1240929"/>
              <a:ext cx="1097280" cy="1096935"/>
            </a:xfrm>
            <a:prstGeom prst="roundRect">
              <a:avLst/>
            </a:prstGeom>
            <a:solidFill>
              <a:srgbClr val="F15F47"/>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TextBox 9">
              <a:extLst>
                <a:ext uri="{FF2B5EF4-FFF2-40B4-BE49-F238E27FC236}">
                  <a16:creationId xmlns:a16="http://schemas.microsoft.com/office/drawing/2014/main" id="{D0047D0D-D41A-228C-10CE-4E7FC0F0AE10}"/>
                </a:ext>
              </a:extLst>
            </p:cNvPr>
            <p:cNvSpPr txBox="1"/>
            <p:nvPr/>
          </p:nvSpPr>
          <p:spPr>
            <a:xfrm>
              <a:off x="3653374" y="1402132"/>
              <a:ext cx="5270776" cy="646331"/>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buFont typeface="Wingdings" panose="05000000000000000000" pitchFamily="2" charset="2"/>
                <a:buChar char="q"/>
              </a:pPr>
              <a:r>
                <a:rPr lang="en-GB" sz="1600" b="1" dirty="0">
                  <a:latin typeface="Arial" panose="020B0604020202020204" pitchFamily="34" charset="0"/>
                  <a:cs typeface="Arial" panose="020B0604020202020204" pitchFamily="34" charset="0"/>
                </a:rPr>
                <a:t> </a:t>
              </a:r>
              <a:r>
                <a:rPr lang="en-US" sz="1800" b="1" kern="0" dirty="0">
                  <a:effectLst/>
                  <a:latin typeface="Calibri" panose="020F0502020204030204" pitchFamily="34" charset="0"/>
                  <a:ea typeface="Times New Roman" panose="02020603050405020304" pitchFamily="18" charset="0"/>
                </a:rPr>
                <a:t>Slight increase in </a:t>
              </a:r>
              <a:r>
                <a:rPr lang="en-US" sz="1800" b="1" kern="0" dirty="0">
                  <a:solidFill>
                    <a:srgbClr val="F15F47"/>
                  </a:solidFill>
                  <a:effectLst/>
                  <a:latin typeface="Calibri" panose="020F0502020204030204" pitchFamily="34" charset="0"/>
                  <a:ea typeface="Times New Roman" panose="02020603050405020304" pitchFamily="18" charset="0"/>
                </a:rPr>
                <a:t>ALDC’s export share to 0.65% from 2021 – 2023, from 0.61% from 2015 – 2020</a:t>
              </a:r>
              <a:r>
                <a:rPr lang="en-US" b="1" kern="0" dirty="0">
                  <a:solidFill>
                    <a:srgbClr val="F15F47"/>
                  </a:solidFill>
                  <a:latin typeface="Calibri" panose="020F0502020204030204" pitchFamily="34" charset="0"/>
                  <a:ea typeface="Times New Roman" panose="02020603050405020304" pitchFamily="18" charset="0"/>
                </a:rPr>
                <a:t>.</a:t>
              </a:r>
              <a:endParaRPr lang="en-US" sz="1600" b="1" noProof="1">
                <a:solidFill>
                  <a:srgbClr val="F15F47"/>
                </a:solidFill>
                <a:latin typeface="Arial" panose="020B0604020202020204" pitchFamily="34" charset="0"/>
                <a:cs typeface="Arial" panose="020B0604020202020204" pitchFamily="34" charset="0"/>
              </a:endParaRPr>
            </a:p>
          </p:txBody>
        </p:sp>
        <p:pic>
          <p:nvPicPr>
            <p:cNvPr id="33" name="Graphic 7" descr="Rocket with solid fill">
              <a:extLst>
                <a:ext uri="{FF2B5EF4-FFF2-40B4-BE49-F238E27FC236}">
                  <a16:creationId xmlns:a16="http://schemas.microsoft.com/office/drawing/2014/main" id="{DC7453C5-F37B-2C05-6CCC-52C8A78CB2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86100" y="1421731"/>
              <a:ext cx="735331" cy="735331"/>
            </a:xfrm>
            <a:prstGeom prst="rect">
              <a:avLst/>
            </a:prstGeom>
          </p:spPr>
        </p:pic>
      </p:grpSp>
      <p:grpSp>
        <p:nvGrpSpPr>
          <p:cNvPr id="3" name="Group 2">
            <a:extLst>
              <a:ext uri="{FF2B5EF4-FFF2-40B4-BE49-F238E27FC236}">
                <a16:creationId xmlns:a16="http://schemas.microsoft.com/office/drawing/2014/main" id="{39B43DA4-A192-8D6E-8983-EE7AF07D5FCC}"/>
              </a:ext>
            </a:extLst>
          </p:cNvPr>
          <p:cNvGrpSpPr/>
          <p:nvPr/>
        </p:nvGrpSpPr>
        <p:grpSpPr>
          <a:xfrm>
            <a:off x="475488" y="3756360"/>
            <a:ext cx="10387583" cy="1164141"/>
            <a:chOff x="1989595" y="1240929"/>
            <a:chExt cx="8212810" cy="1164141"/>
          </a:xfrm>
        </p:grpSpPr>
        <p:sp>
          <p:nvSpPr>
            <p:cNvPr id="22" name="Rectangle 21">
              <a:extLst>
                <a:ext uri="{FF2B5EF4-FFF2-40B4-BE49-F238E27FC236}">
                  <a16:creationId xmlns:a16="http://schemas.microsoft.com/office/drawing/2014/main" id="{13A4C355-65B0-B7AF-BA9E-AC9961E51308}"/>
                </a:ext>
              </a:extLst>
            </p:cNvPr>
            <p:cNvSpPr/>
            <p:nvPr/>
          </p:nvSpPr>
          <p:spPr>
            <a:xfrm>
              <a:off x="2956947" y="1333386"/>
              <a:ext cx="6346556" cy="1071684"/>
            </a:xfrm>
            <a:prstGeom prst="rect">
              <a:avLst/>
            </a:prstGeom>
            <a:solidFill>
              <a:schemeClr val="bg1"/>
            </a:solidFill>
            <a:ln>
              <a:noFill/>
            </a:ln>
            <a:effectLst>
              <a:outerShdw blurRad="165100" dist="38100" dir="2700000" algn="tl"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Rounded Corners 2">
              <a:extLst>
                <a:ext uri="{FF2B5EF4-FFF2-40B4-BE49-F238E27FC236}">
                  <a16:creationId xmlns:a16="http://schemas.microsoft.com/office/drawing/2014/main" id="{B1F39B03-3297-D1F8-0A13-B1E06F94A869}"/>
                </a:ext>
              </a:extLst>
            </p:cNvPr>
            <p:cNvSpPr/>
            <p:nvPr/>
          </p:nvSpPr>
          <p:spPr>
            <a:xfrm>
              <a:off x="1989595" y="1240929"/>
              <a:ext cx="1573552" cy="1099315"/>
            </a:xfrm>
            <a:custGeom>
              <a:avLst/>
              <a:gdLst>
                <a:gd name="connsiteX0" fmla="*/ 0 w 1720311"/>
                <a:gd name="connsiteY0" fmla="*/ 182826 h 1096935"/>
                <a:gd name="connsiteX1" fmla="*/ 182826 w 1720311"/>
                <a:gd name="connsiteY1" fmla="*/ 0 h 1096935"/>
                <a:gd name="connsiteX2" fmla="*/ 1537485 w 1720311"/>
                <a:gd name="connsiteY2" fmla="*/ 0 h 1096935"/>
                <a:gd name="connsiteX3" fmla="*/ 1720311 w 1720311"/>
                <a:gd name="connsiteY3" fmla="*/ 182826 h 1096935"/>
                <a:gd name="connsiteX4" fmla="*/ 1720311 w 1720311"/>
                <a:gd name="connsiteY4" fmla="*/ 914109 h 1096935"/>
                <a:gd name="connsiteX5" fmla="*/ 1537485 w 1720311"/>
                <a:gd name="connsiteY5" fmla="*/ 1096935 h 1096935"/>
                <a:gd name="connsiteX6" fmla="*/ 182826 w 1720311"/>
                <a:gd name="connsiteY6" fmla="*/ 1096935 h 1096935"/>
                <a:gd name="connsiteX7" fmla="*/ 0 w 1720311"/>
                <a:gd name="connsiteY7" fmla="*/ 914109 h 1096935"/>
                <a:gd name="connsiteX8" fmla="*/ 0 w 1720311"/>
                <a:gd name="connsiteY8" fmla="*/ 182826 h 1096935"/>
                <a:gd name="connsiteX0" fmla="*/ 0 w 1720311"/>
                <a:gd name="connsiteY0" fmla="*/ 182826 h 1099315"/>
                <a:gd name="connsiteX1" fmla="*/ 182826 w 1720311"/>
                <a:gd name="connsiteY1" fmla="*/ 0 h 1099315"/>
                <a:gd name="connsiteX2" fmla="*/ 1537485 w 1720311"/>
                <a:gd name="connsiteY2" fmla="*/ 0 h 1099315"/>
                <a:gd name="connsiteX3" fmla="*/ 1720311 w 1720311"/>
                <a:gd name="connsiteY3" fmla="*/ 182826 h 1099315"/>
                <a:gd name="connsiteX4" fmla="*/ 1720311 w 1720311"/>
                <a:gd name="connsiteY4" fmla="*/ 914109 h 1099315"/>
                <a:gd name="connsiteX5" fmla="*/ 1537485 w 1720311"/>
                <a:gd name="connsiteY5" fmla="*/ 1096935 h 1099315"/>
                <a:gd name="connsiteX6" fmla="*/ 1097796 w 1720311"/>
                <a:gd name="connsiteY6" fmla="*/ 1099315 h 1099315"/>
                <a:gd name="connsiteX7" fmla="*/ 182826 w 1720311"/>
                <a:gd name="connsiteY7" fmla="*/ 1096935 h 1099315"/>
                <a:gd name="connsiteX8" fmla="*/ 0 w 1720311"/>
                <a:gd name="connsiteY8" fmla="*/ 914109 h 1099315"/>
                <a:gd name="connsiteX9" fmla="*/ 0 w 1720311"/>
                <a:gd name="connsiteY9" fmla="*/ 182826 h 1099315"/>
                <a:gd name="connsiteX0" fmla="*/ 0 w 1720311"/>
                <a:gd name="connsiteY0" fmla="*/ 182826 h 1099315"/>
                <a:gd name="connsiteX1" fmla="*/ 182826 w 1720311"/>
                <a:gd name="connsiteY1" fmla="*/ 0 h 1099315"/>
                <a:gd name="connsiteX2" fmla="*/ 1537485 w 1720311"/>
                <a:gd name="connsiteY2" fmla="*/ 0 h 1099315"/>
                <a:gd name="connsiteX3" fmla="*/ 1720311 w 1720311"/>
                <a:gd name="connsiteY3" fmla="*/ 182826 h 1099315"/>
                <a:gd name="connsiteX4" fmla="*/ 1720311 w 1720311"/>
                <a:gd name="connsiteY4" fmla="*/ 914109 h 1099315"/>
                <a:gd name="connsiteX5" fmla="*/ 1097796 w 1720311"/>
                <a:gd name="connsiteY5" fmla="*/ 1099315 h 1099315"/>
                <a:gd name="connsiteX6" fmla="*/ 182826 w 1720311"/>
                <a:gd name="connsiteY6" fmla="*/ 1096935 h 1099315"/>
                <a:gd name="connsiteX7" fmla="*/ 0 w 1720311"/>
                <a:gd name="connsiteY7" fmla="*/ 914109 h 1099315"/>
                <a:gd name="connsiteX8" fmla="*/ 0 w 1720311"/>
                <a:gd name="connsiteY8" fmla="*/ 182826 h 1099315"/>
                <a:gd name="connsiteX0" fmla="*/ 0 w 1720311"/>
                <a:gd name="connsiteY0" fmla="*/ 182826 h 1099315"/>
                <a:gd name="connsiteX1" fmla="*/ 182826 w 1720311"/>
                <a:gd name="connsiteY1" fmla="*/ 0 h 1099315"/>
                <a:gd name="connsiteX2" fmla="*/ 1537485 w 1720311"/>
                <a:gd name="connsiteY2" fmla="*/ 0 h 1099315"/>
                <a:gd name="connsiteX3" fmla="*/ 1720311 w 1720311"/>
                <a:gd name="connsiteY3" fmla="*/ 182826 h 1099315"/>
                <a:gd name="connsiteX4" fmla="*/ 1097796 w 1720311"/>
                <a:gd name="connsiteY4" fmla="*/ 1099315 h 1099315"/>
                <a:gd name="connsiteX5" fmla="*/ 182826 w 1720311"/>
                <a:gd name="connsiteY5" fmla="*/ 1096935 h 1099315"/>
                <a:gd name="connsiteX6" fmla="*/ 0 w 1720311"/>
                <a:gd name="connsiteY6" fmla="*/ 914109 h 1099315"/>
                <a:gd name="connsiteX7" fmla="*/ 0 w 1720311"/>
                <a:gd name="connsiteY7" fmla="*/ 182826 h 1099315"/>
                <a:gd name="connsiteX0" fmla="*/ 0 w 1573552"/>
                <a:gd name="connsiteY0" fmla="*/ 182826 h 1099315"/>
                <a:gd name="connsiteX1" fmla="*/ 182826 w 1573552"/>
                <a:gd name="connsiteY1" fmla="*/ 0 h 1099315"/>
                <a:gd name="connsiteX2" fmla="*/ 1537485 w 1573552"/>
                <a:gd name="connsiteY2" fmla="*/ 0 h 1099315"/>
                <a:gd name="connsiteX3" fmla="*/ 1097796 w 1573552"/>
                <a:gd name="connsiteY3" fmla="*/ 1099315 h 1099315"/>
                <a:gd name="connsiteX4" fmla="*/ 182826 w 1573552"/>
                <a:gd name="connsiteY4" fmla="*/ 1096935 h 1099315"/>
                <a:gd name="connsiteX5" fmla="*/ 0 w 1573552"/>
                <a:gd name="connsiteY5" fmla="*/ 914109 h 1099315"/>
                <a:gd name="connsiteX6" fmla="*/ 0 w 1573552"/>
                <a:gd name="connsiteY6" fmla="*/ 182826 h 109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552" h="1099315">
                  <a:moveTo>
                    <a:pt x="0" y="182826"/>
                  </a:moveTo>
                  <a:cubicBezTo>
                    <a:pt x="0" y="81854"/>
                    <a:pt x="81854" y="0"/>
                    <a:pt x="182826" y="0"/>
                  </a:cubicBezTo>
                  <a:lnTo>
                    <a:pt x="1537485" y="0"/>
                  </a:lnTo>
                  <a:cubicBezTo>
                    <a:pt x="1689980" y="183219"/>
                    <a:pt x="1323572" y="916493"/>
                    <a:pt x="1097796" y="1099315"/>
                  </a:cubicBezTo>
                  <a:lnTo>
                    <a:pt x="182826" y="1096935"/>
                  </a:lnTo>
                  <a:cubicBezTo>
                    <a:pt x="81854" y="1096935"/>
                    <a:pt x="0" y="1015081"/>
                    <a:pt x="0" y="914109"/>
                  </a:cubicBezTo>
                  <a:lnTo>
                    <a:pt x="0" y="182826"/>
                  </a:lnTo>
                  <a:close/>
                </a:path>
              </a:pathLst>
            </a:custGeom>
            <a:solidFill>
              <a:srgbClr val="3AC6E1"/>
            </a:solidFill>
            <a:ln/>
          </p:spPr>
          <p:style>
            <a:lnRef idx="1">
              <a:schemeClr val="accent2"/>
            </a:lnRef>
            <a:fillRef idx="3">
              <a:schemeClr val="accent2"/>
            </a:fillRef>
            <a:effectRef idx="2">
              <a:schemeClr val="accent2"/>
            </a:effectRef>
            <a:fontRef idx="minor">
              <a:schemeClr val="lt1"/>
            </a:fontRef>
          </p:style>
          <p:txBody>
            <a:bodyPr lIns="4572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b="1" dirty="0">
                  <a:effectLst>
                    <a:outerShdw blurRad="38100" dist="38100" dir="2700000" algn="tl">
                      <a:srgbClr val="000000">
                        <a:alpha val="43137"/>
                      </a:srgbClr>
                    </a:outerShdw>
                  </a:effectLst>
                </a:rPr>
                <a:t>06</a:t>
              </a:r>
            </a:p>
          </p:txBody>
        </p:sp>
        <p:sp>
          <p:nvSpPr>
            <p:cNvPr id="24" name="Rectangle: Rounded Corners 23">
              <a:extLst>
                <a:ext uri="{FF2B5EF4-FFF2-40B4-BE49-F238E27FC236}">
                  <a16:creationId xmlns:a16="http://schemas.microsoft.com/office/drawing/2014/main" id="{DB2DFF05-9055-7DE9-B4E8-9A047E928CD4}"/>
                </a:ext>
              </a:extLst>
            </p:cNvPr>
            <p:cNvSpPr/>
            <p:nvPr/>
          </p:nvSpPr>
          <p:spPr>
            <a:xfrm>
              <a:off x="9105125" y="1240929"/>
              <a:ext cx="1097280" cy="1096935"/>
            </a:xfrm>
            <a:prstGeom prst="roundRect">
              <a:avLst/>
            </a:prstGeom>
            <a:solidFill>
              <a:srgbClr val="3AC6E1"/>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TextBox 17">
              <a:extLst>
                <a:ext uri="{FF2B5EF4-FFF2-40B4-BE49-F238E27FC236}">
                  <a16:creationId xmlns:a16="http://schemas.microsoft.com/office/drawing/2014/main" id="{45227654-E5CB-8619-1600-E1BC1B0A59A9}"/>
                </a:ext>
              </a:extLst>
            </p:cNvPr>
            <p:cNvSpPr txBox="1"/>
            <p:nvPr/>
          </p:nvSpPr>
          <p:spPr>
            <a:xfrm>
              <a:off x="3744122" y="1376073"/>
              <a:ext cx="5271862" cy="584775"/>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buFont typeface="Wingdings" panose="05000000000000000000" pitchFamily="2" charset="2"/>
                <a:buChar char="q"/>
              </a:pPr>
              <a:r>
                <a:rPr lang="en-US" sz="1600" noProof="1">
                  <a:solidFill>
                    <a:schemeClr val="tx1">
                      <a:lumMod val="65000"/>
                      <a:lumOff val="35000"/>
                    </a:schemeClr>
                  </a:solidFill>
                </a:rPr>
                <a:t>.</a:t>
              </a:r>
              <a:r>
                <a:rPr lang="en-US" sz="1600" b="1" noProof="1"/>
                <a:t> Remittances to Africa reached </a:t>
              </a:r>
              <a:r>
                <a:rPr lang="en-US" sz="1600" b="1" noProof="1">
                  <a:solidFill>
                    <a:srgbClr val="0070C0"/>
                  </a:solidFill>
                </a:rPr>
                <a:t>$100 billion in 2022</a:t>
              </a:r>
              <a:r>
                <a:rPr lang="en-US" sz="1600" b="1" noProof="1"/>
                <a:t>, surpassing Official Development Assistance and foreign direct investment. </a:t>
              </a:r>
              <a:endParaRPr lang="en-US" sz="1600" b="1" noProof="1">
                <a:solidFill>
                  <a:schemeClr val="accent2">
                    <a:lumMod val="75000"/>
                  </a:schemeClr>
                </a:solidFill>
              </a:endParaRPr>
            </a:p>
          </p:txBody>
        </p:sp>
        <p:pic>
          <p:nvPicPr>
            <p:cNvPr id="26" name="Graphic 15" descr="Tools with solid fill">
              <a:extLst>
                <a:ext uri="{FF2B5EF4-FFF2-40B4-BE49-F238E27FC236}">
                  <a16:creationId xmlns:a16="http://schemas.microsoft.com/office/drawing/2014/main" id="{D89F0BCF-4BA9-9387-C7B6-725AEC73A0E2}"/>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9286100" y="1421731"/>
              <a:ext cx="735331" cy="735331"/>
            </a:xfrm>
            <a:prstGeom prst="rect">
              <a:avLst/>
            </a:prstGeom>
          </p:spPr>
        </p:pic>
      </p:grpSp>
      <p:grpSp>
        <p:nvGrpSpPr>
          <p:cNvPr id="32" name="Group 31">
            <a:extLst>
              <a:ext uri="{FF2B5EF4-FFF2-40B4-BE49-F238E27FC236}">
                <a16:creationId xmlns:a16="http://schemas.microsoft.com/office/drawing/2014/main" id="{A5C87EBD-9E67-76F6-3B30-71457B82B3FF}"/>
              </a:ext>
            </a:extLst>
          </p:cNvPr>
          <p:cNvGrpSpPr/>
          <p:nvPr/>
        </p:nvGrpSpPr>
        <p:grpSpPr>
          <a:xfrm>
            <a:off x="475488" y="2317310"/>
            <a:ext cx="10387583" cy="1231195"/>
            <a:chOff x="1989595" y="1240929"/>
            <a:chExt cx="8212810" cy="1140962"/>
          </a:xfrm>
        </p:grpSpPr>
        <p:sp>
          <p:nvSpPr>
            <p:cNvPr id="34" name="Rectangle 33">
              <a:extLst>
                <a:ext uri="{FF2B5EF4-FFF2-40B4-BE49-F238E27FC236}">
                  <a16:creationId xmlns:a16="http://schemas.microsoft.com/office/drawing/2014/main" id="{609A3F0D-AAAB-06F9-5C49-CDC4110A2991}"/>
                </a:ext>
              </a:extLst>
            </p:cNvPr>
            <p:cNvSpPr/>
            <p:nvPr/>
          </p:nvSpPr>
          <p:spPr>
            <a:xfrm>
              <a:off x="2956947" y="1333386"/>
              <a:ext cx="6346556" cy="1048505"/>
            </a:xfrm>
            <a:prstGeom prst="rect">
              <a:avLst/>
            </a:prstGeom>
            <a:solidFill>
              <a:schemeClr val="bg1"/>
            </a:solidFill>
            <a:ln>
              <a:noFill/>
            </a:ln>
            <a:effectLst>
              <a:outerShdw blurRad="165100" dist="38100" dir="2700000" algn="tl" rotWithShape="0">
                <a:prstClr val="black">
                  <a:alpha val="3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Rectangle: Rounded Corners 2">
              <a:extLst>
                <a:ext uri="{FF2B5EF4-FFF2-40B4-BE49-F238E27FC236}">
                  <a16:creationId xmlns:a16="http://schemas.microsoft.com/office/drawing/2014/main" id="{6F733A1E-7460-62F7-19CB-8CBB81478C8A}"/>
                </a:ext>
              </a:extLst>
            </p:cNvPr>
            <p:cNvSpPr/>
            <p:nvPr/>
          </p:nvSpPr>
          <p:spPr>
            <a:xfrm>
              <a:off x="1989595" y="1240929"/>
              <a:ext cx="1573552" cy="1099315"/>
            </a:xfrm>
            <a:custGeom>
              <a:avLst/>
              <a:gdLst>
                <a:gd name="connsiteX0" fmla="*/ 0 w 1720311"/>
                <a:gd name="connsiteY0" fmla="*/ 182826 h 1096935"/>
                <a:gd name="connsiteX1" fmla="*/ 182826 w 1720311"/>
                <a:gd name="connsiteY1" fmla="*/ 0 h 1096935"/>
                <a:gd name="connsiteX2" fmla="*/ 1537485 w 1720311"/>
                <a:gd name="connsiteY2" fmla="*/ 0 h 1096935"/>
                <a:gd name="connsiteX3" fmla="*/ 1720311 w 1720311"/>
                <a:gd name="connsiteY3" fmla="*/ 182826 h 1096935"/>
                <a:gd name="connsiteX4" fmla="*/ 1720311 w 1720311"/>
                <a:gd name="connsiteY4" fmla="*/ 914109 h 1096935"/>
                <a:gd name="connsiteX5" fmla="*/ 1537485 w 1720311"/>
                <a:gd name="connsiteY5" fmla="*/ 1096935 h 1096935"/>
                <a:gd name="connsiteX6" fmla="*/ 182826 w 1720311"/>
                <a:gd name="connsiteY6" fmla="*/ 1096935 h 1096935"/>
                <a:gd name="connsiteX7" fmla="*/ 0 w 1720311"/>
                <a:gd name="connsiteY7" fmla="*/ 914109 h 1096935"/>
                <a:gd name="connsiteX8" fmla="*/ 0 w 1720311"/>
                <a:gd name="connsiteY8" fmla="*/ 182826 h 1096935"/>
                <a:gd name="connsiteX0" fmla="*/ 0 w 1720311"/>
                <a:gd name="connsiteY0" fmla="*/ 182826 h 1099315"/>
                <a:gd name="connsiteX1" fmla="*/ 182826 w 1720311"/>
                <a:gd name="connsiteY1" fmla="*/ 0 h 1099315"/>
                <a:gd name="connsiteX2" fmla="*/ 1537485 w 1720311"/>
                <a:gd name="connsiteY2" fmla="*/ 0 h 1099315"/>
                <a:gd name="connsiteX3" fmla="*/ 1720311 w 1720311"/>
                <a:gd name="connsiteY3" fmla="*/ 182826 h 1099315"/>
                <a:gd name="connsiteX4" fmla="*/ 1720311 w 1720311"/>
                <a:gd name="connsiteY4" fmla="*/ 914109 h 1099315"/>
                <a:gd name="connsiteX5" fmla="*/ 1537485 w 1720311"/>
                <a:gd name="connsiteY5" fmla="*/ 1096935 h 1099315"/>
                <a:gd name="connsiteX6" fmla="*/ 1097796 w 1720311"/>
                <a:gd name="connsiteY6" fmla="*/ 1099315 h 1099315"/>
                <a:gd name="connsiteX7" fmla="*/ 182826 w 1720311"/>
                <a:gd name="connsiteY7" fmla="*/ 1096935 h 1099315"/>
                <a:gd name="connsiteX8" fmla="*/ 0 w 1720311"/>
                <a:gd name="connsiteY8" fmla="*/ 914109 h 1099315"/>
                <a:gd name="connsiteX9" fmla="*/ 0 w 1720311"/>
                <a:gd name="connsiteY9" fmla="*/ 182826 h 1099315"/>
                <a:gd name="connsiteX0" fmla="*/ 0 w 1720311"/>
                <a:gd name="connsiteY0" fmla="*/ 182826 h 1099315"/>
                <a:gd name="connsiteX1" fmla="*/ 182826 w 1720311"/>
                <a:gd name="connsiteY1" fmla="*/ 0 h 1099315"/>
                <a:gd name="connsiteX2" fmla="*/ 1537485 w 1720311"/>
                <a:gd name="connsiteY2" fmla="*/ 0 h 1099315"/>
                <a:gd name="connsiteX3" fmla="*/ 1720311 w 1720311"/>
                <a:gd name="connsiteY3" fmla="*/ 182826 h 1099315"/>
                <a:gd name="connsiteX4" fmla="*/ 1720311 w 1720311"/>
                <a:gd name="connsiteY4" fmla="*/ 914109 h 1099315"/>
                <a:gd name="connsiteX5" fmla="*/ 1097796 w 1720311"/>
                <a:gd name="connsiteY5" fmla="*/ 1099315 h 1099315"/>
                <a:gd name="connsiteX6" fmla="*/ 182826 w 1720311"/>
                <a:gd name="connsiteY6" fmla="*/ 1096935 h 1099315"/>
                <a:gd name="connsiteX7" fmla="*/ 0 w 1720311"/>
                <a:gd name="connsiteY7" fmla="*/ 914109 h 1099315"/>
                <a:gd name="connsiteX8" fmla="*/ 0 w 1720311"/>
                <a:gd name="connsiteY8" fmla="*/ 182826 h 1099315"/>
                <a:gd name="connsiteX0" fmla="*/ 0 w 1720311"/>
                <a:gd name="connsiteY0" fmla="*/ 182826 h 1099315"/>
                <a:gd name="connsiteX1" fmla="*/ 182826 w 1720311"/>
                <a:gd name="connsiteY1" fmla="*/ 0 h 1099315"/>
                <a:gd name="connsiteX2" fmla="*/ 1537485 w 1720311"/>
                <a:gd name="connsiteY2" fmla="*/ 0 h 1099315"/>
                <a:gd name="connsiteX3" fmla="*/ 1720311 w 1720311"/>
                <a:gd name="connsiteY3" fmla="*/ 182826 h 1099315"/>
                <a:gd name="connsiteX4" fmla="*/ 1097796 w 1720311"/>
                <a:gd name="connsiteY4" fmla="*/ 1099315 h 1099315"/>
                <a:gd name="connsiteX5" fmla="*/ 182826 w 1720311"/>
                <a:gd name="connsiteY5" fmla="*/ 1096935 h 1099315"/>
                <a:gd name="connsiteX6" fmla="*/ 0 w 1720311"/>
                <a:gd name="connsiteY6" fmla="*/ 914109 h 1099315"/>
                <a:gd name="connsiteX7" fmla="*/ 0 w 1720311"/>
                <a:gd name="connsiteY7" fmla="*/ 182826 h 1099315"/>
                <a:gd name="connsiteX0" fmla="*/ 0 w 1573552"/>
                <a:gd name="connsiteY0" fmla="*/ 182826 h 1099315"/>
                <a:gd name="connsiteX1" fmla="*/ 182826 w 1573552"/>
                <a:gd name="connsiteY1" fmla="*/ 0 h 1099315"/>
                <a:gd name="connsiteX2" fmla="*/ 1537485 w 1573552"/>
                <a:gd name="connsiteY2" fmla="*/ 0 h 1099315"/>
                <a:gd name="connsiteX3" fmla="*/ 1097796 w 1573552"/>
                <a:gd name="connsiteY3" fmla="*/ 1099315 h 1099315"/>
                <a:gd name="connsiteX4" fmla="*/ 182826 w 1573552"/>
                <a:gd name="connsiteY4" fmla="*/ 1096935 h 1099315"/>
                <a:gd name="connsiteX5" fmla="*/ 0 w 1573552"/>
                <a:gd name="connsiteY5" fmla="*/ 914109 h 1099315"/>
                <a:gd name="connsiteX6" fmla="*/ 0 w 1573552"/>
                <a:gd name="connsiteY6" fmla="*/ 182826 h 1099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3552" h="1099315">
                  <a:moveTo>
                    <a:pt x="0" y="182826"/>
                  </a:moveTo>
                  <a:cubicBezTo>
                    <a:pt x="0" y="81854"/>
                    <a:pt x="81854" y="0"/>
                    <a:pt x="182826" y="0"/>
                  </a:cubicBezTo>
                  <a:lnTo>
                    <a:pt x="1537485" y="0"/>
                  </a:lnTo>
                  <a:cubicBezTo>
                    <a:pt x="1689980" y="183219"/>
                    <a:pt x="1323572" y="916493"/>
                    <a:pt x="1097796" y="1099315"/>
                  </a:cubicBezTo>
                  <a:lnTo>
                    <a:pt x="182826" y="1096935"/>
                  </a:lnTo>
                  <a:cubicBezTo>
                    <a:pt x="81854" y="1096935"/>
                    <a:pt x="0" y="1015081"/>
                    <a:pt x="0" y="914109"/>
                  </a:cubicBezTo>
                  <a:lnTo>
                    <a:pt x="0" y="182826"/>
                  </a:lnTo>
                  <a:close/>
                </a:path>
              </a:pathLst>
            </a:custGeom>
            <a:solidFill>
              <a:srgbClr val="6EA56C"/>
            </a:solidFill>
            <a:ln/>
          </p:spPr>
          <p:style>
            <a:lnRef idx="1">
              <a:schemeClr val="accent1"/>
            </a:lnRef>
            <a:fillRef idx="3">
              <a:schemeClr val="accent1"/>
            </a:fillRef>
            <a:effectRef idx="2">
              <a:schemeClr val="accent1"/>
            </a:effectRef>
            <a:fontRef idx="minor">
              <a:schemeClr val="lt1"/>
            </a:fontRef>
          </p:style>
          <p:txBody>
            <a:bodyPr lIns="45720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b="1" dirty="0">
                  <a:effectLst>
                    <a:outerShdw blurRad="38100" dist="38100" dir="2700000" algn="tl">
                      <a:srgbClr val="000000">
                        <a:alpha val="43137"/>
                      </a:srgbClr>
                    </a:outerShdw>
                  </a:effectLst>
                </a:rPr>
                <a:t>05</a:t>
              </a:r>
            </a:p>
          </p:txBody>
        </p:sp>
        <p:sp>
          <p:nvSpPr>
            <p:cNvPr id="37" name="Rectangle: Rounded Corners 36">
              <a:extLst>
                <a:ext uri="{FF2B5EF4-FFF2-40B4-BE49-F238E27FC236}">
                  <a16:creationId xmlns:a16="http://schemas.microsoft.com/office/drawing/2014/main" id="{AE65EB91-AF79-F25B-D241-BC7EB86C52CA}"/>
                </a:ext>
              </a:extLst>
            </p:cNvPr>
            <p:cNvSpPr/>
            <p:nvPr/>
          </p:nvSpPr>
          <p:spPr>
            <a:xfrm>
              <a:off x="9105125" y="1240929"/>
              <a:ext cx="1097280" cy="1096935"/>
            </a:xfrm>
            <a:prstGeom prst="roundRect">
              <a:avLst/>
            </a:prstGeom>
            <a:solidFill>
              <a:srgbClr val="6EA56C"/>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TextBox 9">
              <a:extLst>
                <a:ext uri="{FF2B5EF4-FFF2-40B4-BE49-F238E27FC236}">
                  <a16:creationId xmlns:a16="http://schemas.microsoft.com/office/drawing/2014/main" id="{D6CC7ECA-5C63-B70D-9421-9DB9027A3FA2}"/>
                </a:ext>
              </a:extLst>
            </p:cNvPr>
            <p:cNvSpPr txBox="1"/>
            <p:nvPr/>
          </p:nvSpPr>
          <p:spPr>
            <a:xfrm>
              <a:off x="3653374" y="1402132"/>
              <a:ext cx="5362610" cy="541917"/>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buFont typeface="Wingdings" panose="05000000000000000000" pitchFamily="2" charset="2"/>
                <a:buChar char="q"/>
              </a:pPr>
              <a:r>
                <a:rPr lang="en-US" sz="1600" b="1" dirty="0">
                  <a:cs typeface="Arial" panose="020B0604020202020204" pitchFamily="34" charset="0"/>
                </a:rPr>
                <a:t> ALDCs received </a:t>
              </a:r>
              <a:r>
                <a:rPr lang="en-US" sz="1600" b="1" dirty="0">
                  <a:solidFill>
                    <a:srgbClr val="6EA56C"/>
                  </a:solidFill>
                  <a:cs typeface="Arial" panose="020B0604020202020204" pitchFamily="34" charset="0"/>
                </a:rPr>
                <a:t>$10 billion in climate finance in 2022, an 83% increase compared to 2018.</a:t>
              </a:r>
              <a:endParaRPr lang="en-US" sz="1600" noProof="1">
                <a:solidFill>
                  <a:srgbClr val="6EA56C"/>
                </a:solidFill>
              </a:endParaRPr>
            </a:p>
          </p:txBody>
        </p:sp>
        <p:pic>
          <p:nvPicPr>
            <p:cNvPr id="39" name="Graphic 7" descr="Rocket with solid fill">
              <a:extLst>
                <a:ext uri="{FF2B5EF4-FFF2-40B4-BE49-F238E27FC236}">
                  <a16:creationId xmlns:a16="http://schemas.microsoft.com/office/drawing/2014/main" id="{CA48A70F-FEB9-02AD-2ACA-494EDA240C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86100" y="1421731"/>
              <a:ext cx="735331" cy="735331"/>
            </a:xfrm>
            <a:prstGeom prst="rect">
              <a:avLst/>
            </a:prstGeom>
          </p:spPr>
        </p:pic>
      </p:grpSp>
    </p:spTree>
    <p:extLst>
      <p:ext uri="{BB962C8B-B14F-4D97-AF65-F5344CB8AC3E}">
        <p14:creationId xmlns:p14="http://schemas.microsoft.com/office/powerpoint/2010/main" val="2637847216"/>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FB9CE-5EC6-65BB-9651-83E824B63735}"/>
            </a:ext>
          </a:extLst>
        </p:cNvPr>
        <p:cNvGrpSpPr/>
        <p:nvPr/>
      </p:nvGrpSpPr>
      <p:grpSpPr>
        <a:xfrm>
          <a:off x="0" y="0"/>
          <a:ext cx="0" cy="0"/>
          <a:chOff x="0" y="0"/>
          <a:chExt cx="0" cy="0"/>
        </a:xfrm>
      </p:grpSpPr>
      <p:sp>
        <p:nvSpPr>
          <p:cNvPr id="3" name="Rectângulo arredondado 8">
            <a:extLst>
              <a:ext uri="{FF2B5EF4-FFF2-40B4-BE49-F238E27FC236}">
                <a16:creationId xmlns:a16="http://schemas.microsoft.com/office/drawing/2014/main" id="{46F1A027-E78B-7BD3-47FF-C54EEDC73EDF}"/>
              </a:ext>
            </a:extLst>
          </p:cNvPr>
          <p:cNvSpPr/>
          <p:nvPr/>
        </p:nvSpPr>
        <p:spPr>
          <a:xfrm>
            <a:off x="0" y="141559"/>
            <a:ext cx="9893808" cy="115776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03864"/>
          </a:solidFill>
          <a:ln cap="flat">
            <a:noFill/>
            <a:prstDash val="solid"/>
          </a:ln>
        </p:spPr>
        <p:txBody>
          <a:bodyPr vert="horz" wrap="square" lIns="91440" tIns="91440" rIns="91440" bIns="91440" anchor="ctr" anchorCtr="0" compatLnSpc="1">
            <a:spAutoFit/>
          </a:bodyPr>
          <a:lstStyle/>
          <a:p>
            <a:pPr marL="357192" defTabSz="457200">
              <a:defRPr sz="1800" b="0" i="0" u="none" strike="noStrike" kern="0" cap="none" spc="0" baseline="0">
                <a:solidFill>
                  <a:srgbClr val="000000"/>
                </a:solidFill>
                <a:uFillTx/>
              </a:defRPr>
            </a:pPr>
            <a:r>
              <a:rPr lang="en-US" sz="2800" b="1" dirty="0">
                <a:solidFill>
                  <a:schemeClr val="bg1"/>
                </a:solidFill>
              </a:rPr>
              <a:t>Growth of ALDCs broadly in line with LDCs globally and marginally above Africa’s growth</a:t>
            </a:r>
            <a:endParaRPr kumimoji="0" lang="en-GB" sz="2800" b="1" i="0" u="none" strike="noStrike" kern="0" cap="none" spc="0" normalizeH="0" baseline="0" noProof="0" dirty="0">
              <a:ln>
                <a:noFill/>
              </a:ln>
              <a:solidFill>
                <a:srgbClr val="FFFFFF"/>
              </a:solidFill>
              <a:effectLst/>
              <a:uLnTx/>
              <a:uFillTx/>
              <a:latin typeface="Century Gothic" pitchFamily="34"/>
            </a:endParaRPr>
          </a:p>
        </p:txBody>
      </p:sp>
      <p:graphicFrame>
        <p:nvGraphicFramePr>
          <p:cNvPr id="8" name="Content Placeholder 7">
            <a:extLst>
              <a:ext uri="{FF2B5EF4-FFF2-40B4-BE49-F238E27FC236}">
                <a16:creationId xmlns:a16="http://schemas.microsoft.com/office/drawing/2014/main" id="{C14D15CD-29F0-1BD1-1D3F-D5B7756921B6}"/>
              </a:ext>
            </a:extLst>
          </p:cNvPr>
          <p:cNvGraphicFramePr>
            <a:graphicFrameLocks noGrp="1"/>
          </p:cNvGraphicFramePr>
          <p:nvPr>
            <p:ph idx="1"/>
          </p:nvPr>
        </p:nvGraphicFramePr>
        <p:xfrm>
          <a:off x="462116" y="1825625"/>
          <a:ext cx="10891684"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B37CEE4D-F497-A5D1-F54C-4B4AD9933C15}"/>
              </a:ext>
            </a:extLst>
          </p:cNvPr>
          <p:cNvSpPr txBox="1"/>
          <p:nvPr/>
        </p:nvSpPr>
        <p:spPr>
          <a:xfrm>
            <a:off x="8769096" y="1481300"/>
            <a:ext cx="2451354" cy="307777"/>
          </a:xfrm>
          <a:prstGeom prst="rect">
            <a:avLst/>
          </a:prstGeom>
          <a:noFill/>
        </p:spPr>
        <p:txBody>
          <a:bodyPr wrap="square" rtlCol="0">
            <a:spAutoFit/>
          </a:bodyPr>
          <a:lstStyle/>
          <a:p>
            <a:r>
              <a:rPr lang="en-US" i="1" dirty="0"/>
              <a:t>Annual real GDP growth, %</a:t>
            </a:r>
          </a:p>
        </p:txBody>
      </p:sp>
    </p:spTree>
    <p:extLst>
      <p:ext uri="{BB962C8B-B14F-4D97-AF65-F5344CB8AC3E}">
        <p14:creationId xmlns:p14="http://schemas.microsoft.com/office/powerpoint/2010/main" val="592965559"/>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arredondado 8">
            <a:extLst>
              <a:ext uri="{FF2B5EF4-FFF2-40B4-BE49-F238E27FC236}">
                <a16:creationId xmlns:a16="http://schemas.microsoft.com/office/drawing/2014/main" id="{A0244A33-796A-4C02-818D-63994D0514FB}"/>
              </a:ext>
            </a:extLst>
          </p:cNvPr>
          <p:cNvSpPr/>
          <p:nvPr/>
        </p:nvSpPr>
        <p:spPr>
          <a:xfrm>
            <a:off x="0" y="141559"/>
            <a:ext cx="9893808" cy="115776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03864"/>
          </a:solidFill>
          <a:ln cap="flat">
            <a:noFill/>
            <a:prstDash val="solid"/>
          </a:ln>
        </p:spPr>
        <p:txBody>
          <a:bodyPr vert="horz" wrap="square" lIns="91440" tIns="91440" rIns="91440" bIns="91440" anchor="ctr" anchorCtr="0" compatLnSpc="1">
            <a:spAutoFit/>
          </a:bodyPr>
          <a:lstStyle/>
          <a:p>
            <a:pPr marL="357192" defTabSz="457200">
              <a:defRPr sz="1800" b="0" i="0" u="none" strike="noStrike" kern="0" cap="none" spc="0" baseline="0">
                <a:solidFill>
                  <a:srgbClr val="000000"/>
                </a:solidFill>
                <a:uFillTx/>
              </a:defRPr>
            </a:pPr>
            <a:r>
              <a:rPr kumimoji="0" lang="en-GB" sz="2800" b="1" i="0" u="none" strike="noStrike" kern="0" cap="none" spc="0" normalizeH="0" baseline="0" noProof="0" dirty="0">
                <a:ln>
                  <a:noFill/>
                </a:ln>
                <a:solidFill>
                  <a:srgbClr val="FFFFFF"/>
                </a:solidFill>
                <a:effectLst/>
                <a:uLnTx/>
                <a:uFillTx/>
                <a:latin typeface="+mn-lt"/>
                <a:ea typeface="+mn-ea"/>
                <a:cs typeface="+mn-cs"/>
              </a:rPr>
              <a:t>African LDCs are diverse group, with almost 1/3 LMICs (and 1/3 resource-rich)</a:t>
            </a:r>
          </a:p>
        </p:txBody>
      </p:sp>
      <p:graphicFrame>
        <p:nvGraphicFramePr>
          <p:cNvPr id="4" name="Content Placeholder 3">
            <a:extLst>
              <a:ext uri="{FF2B5EF4-FFF2-40B4-BE49-F238E27FC236}">
                <a16:creationId xmlns:a16="http://schemas.microsoft.com/office/drawing/2014/main" id="{70004EC6-8C2C-5418-E009-C9E33BD8830D}"/>
              </a:ext>
            </a:extLst>
          </p:cNvPr>
          <p:cNvGraphicFramePr>
            <a:graphicFrameLocks noGrp="1"/>
          </p:cNvGraphicFramePr>
          <p:nvPr>
            <p:ph idx="1"/>
          </p:nvPr>
        </p:nvGraphicFramePr>
        <p:xfrm>
          <a:off x="5635752" y="2043953"/>
          <a:ext cx="6172200" cy="428692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a:extLst>
              <a:ext uri="{FF2B5EF4-FFF2-40B4-BE49-F238E27FC236}">
                <a16:creationId xmlns:a16="http://schemas.microsoft.com/office/drawing/2014/main" id="{0A551119-F70B-2C7B-01E7-7CB8E123C22E}"/>
              </a:ext>
            </a:extLst>
          </p:cNvPr>
          <p:cNvSpPr txBox="1">
            <a:spLocks/>
          </p:cNvSpPr>
          <p:nvPr/>
        </p:nvSpPr>
        <p:spPr>
          <a:xfrm>
            <a:off x="384048" y="1488324"/>
            <a:ext cx="5711952" cy="51114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dirty="0">
                <a:solidFill>
                  <a:prstClr val="black"/>
                </a:solidFill>
                <a:latin typeface="Arial" panose="020B0604020202020204" pitchFamily="34" charset="0"/>
                <a:ea typeface="等线" panose="02010600030101010101" pitchFamily="2" charset="-122"/>
                <a:cs typeface="Arial" panose="020B0604020202020204" pitchFamily="34" charset="0"/>
              </a:rPr>
              <a:t>Africa’s LDCs that are LMICs (03/2025)</a:t>
            </a:r>
          </a:p>
          <a:p>
            <a:pPr marL="0" indent="0" algn="ctr">
              <a:buNone/>
            </a:pPr>
            <a:endParaRPr lang="en-US" sz="2000" b="1" dirty="0">
              <a:solidFill>
                <a:prstClr val="black"/>
              </a:solidFill>
              <a:latin typeface="Arial" panose="020B0604020202020204" pitchFamily="34" charset="0"/>
              <a:ea typeface="等线" panose="02010600030101010101" pitchFamily="2" charset="-122"/>
              <a:cs typeface="Arial" panose="020B0604020202020204" pitchFamily="34" charset="0"/>
            </a:endParaRPr>
          </a:p>
          <a:p>
            <a:pPr lvl="5">
              <a:buFont typeface="Wingdings" panose="05000000000000000000" pitchFamily="2" charset="2"/>
              <a:buChar char="§"/>
            </a:pPr>
            <a:r>
              <a:rPr lang="it-IT" sz="2000" dirty="0">
                <a:solidFill>
                  <a:prstClr val="black"/>
                </a:solidFill>
                <a:latin typeface="Arial" panose="020B0604020202020204" pitchFamily="34" charset="0"/>
                <a:ea typeface="等线" panose="02010600030101010101" pitchFamily="2" charset="-122"/>
                <a:cs typeface="Arial" panose="020B0604020202020204" pitchFamily="34" charset="0"/>
              </a:rPr>
              <a:t>Angola</a:t>
            </a:r>
          </a:p>
          <a:p>
            <a:pPr lvl="5">
              <a:buFont typeface="Wingdings" panose="05000000000000000000" pitchFamily="2" charset="2"/>
              <a:buChar char="§"/>
            </a:pPr>
            <a:r>
              <a:rPr lang="it-IT" sz="2000" dirty="0">
                <a:solidFill>
                  <a:prstClr val="black"/>
                </a:solidFill>
                <a:latin typeface="Arial" panose="020B0604020202020204" pitchFamily="34" charset="0"/>
                <a:ea typeface="等线" panose="02010600030101010101" pitchFamily="2" charset="-122"/>
                <a:cs typeface="Arial" panose="020B0604020202020204" pitchFamily="34" charset="0"/>
              </a:rPr>
              <a:t>Benin</a:t>
            </a:r>
          </a:p>
          <a:p>
            <a:pPr lvl="5">
              <a:buFont typeface="Wingdings" panose="05000000000000000000" pitchFamily="2" charset="2"/>
              <a:buChar char="§"/>
            </a:pPr>
            <a:r>
              <a:rPr lang="it-IT" sz="2000" dirty="0">
                <a:solidFill>
                  <a:prstClr val="black"/>
                </a:solidFill>
                <a:latin typeface="Arial" panose="020B0604020202020204" pitchFamily="34" charset="0"/>
                <a:ea typeface="等线" panose="02010600030101010101" pitchFamily="2" charset="-122"/>
                <a:cs typeface="Arial" panose="020B0604020202020204" pitchFamily="34" charset="0"/>
              </a:rPr>
              <a:t>Comoros</a:t>
            </a:r>
          </a:p>
          <a:p>
            <a:pPr lvl="5">
              <a:buFont typeface="Wingdings" panose="05000000000000000000" pitchFamily="2" charset="2"/>
              <a:buChar char="§"/>
            </a:pPr>
            <a:r>
              <a:rPr lang="it-IT" sz="2000" dirty="0">
                <a:solidFill>
                  <a:prstClr val="black"/>
                </a:solidFill>
                <a:latin typeface="Arial" panose="020B0604020202020204" pitchFamily="34" charset="0"/>
                <a:ea typeface="等线" panose="02010600030101010101" pitchFamily="2" charset="-122"/>
                <a:cs typeface="Arial" panose="020B0604020202020204" pitchFamily="34" charset="0"/>
              </a:rPr>
              <a:t>Djibouti</a:t>
            </a:r>
          </a:p>
          <a:p>
            <a:pPr lvl="5">
              <a:buFont typeface="Wingdings" panose="05000000000000000000" pitchFamily="2" charset="2"/>
              <a:buChar char="§"/>
            </a:pPr>
            <a:r>
              <a:rPr lang="it-IT" sz="2000" dirty="0">
                <a:solidFill>
                  <a:prstClr val="black"/>
                </a:solidFill>
                <a:latin typeface="Arial" panose="020B0604020202020204" pitchFamily="34" charset="0"/>
                <a:ea typeface="等线" panose="02010600030101010101" pitchFamily="2" charset="-122"/>
                <a:cs typeface="Arial" panose="020B0604020202020204" pitchFamily="34" charset="0"/>
              </a:rPr>
              <a:t>Guinea</a:t>
            </a:r>
          </a:p>
          <a:p>
            <a:pPr lvl="5">
              <a:buFont typeface="Wingdings" panose="05000000000000000000" pitchFamily="2" charset="2"/>
              <a:buChar char="§"/>
            </a:pPr>
            <a:r>
              <a:rPr lang="it-IT" sz="2000" dirty="0">
                <a:solidFill>
                  <a:prstClr val="black"/>
                </a:solidFill>
                <a:latin typeface="Arial" panose="020B0604020202020204" pitchFamily="34" charset="0"/>
                <a:ea typeface="等线" panose="02010600030101010101" pitchFamily="2" charset="-122"/>
                <a:cs typeface="Arial" panose="020B0604020202020204" pitchFamily="34" charset="0"/>
              </a:rPr>
              <a:t>Lesotho</a:t>
            </a:r>
          </a:p>
          <a:p>
            <a:pPr lvl="5">
              <a:buFont typeface="Wingdings" panose="05000000000000000000" pitchFamily="2" charset="2"/>
              <a:buChar char="§"/>
            </a:pPr>
            <a:r>
              <a:rPr lang="it-IT" sz="2000" dirty="0">
                <a:solidFill>
                  <a:prstClr val="black"/>
                </a:solidFill>
                <a:latin typeface="Arial" panose="020B0604020202020204" pitchFamily="34" charset="0"/>
                <a:ea typeface="等线" panose="02010600030101010101" pitchFamily="2" charset="-122"/>
                <a:cs typeface="Arial" panose="020B0604020202020204" pitchFamily="34" charset="0"/>
              </a:rPr>
              <a:t>Mauritania</a:t>
            </a:r>
          </a:p>
          <a:p>
            <a:pPr lvl="5">
              <a:buFont typeface="Wingdings" panose="05000000000000000000" pitchFamily="2" charset="2"/>
              <a:buChar char="§"/>
            </a:pPr>
            <a:r>
              <a:rPr lang="it-IT" sz="2000" dirty="0">
                <a:solidFill>
                  <a:prstClr val="black"/>
                </a:solidFill>
                <a:latin typeface="Arial" panose="020B0604020202020204" pitchFamily="34" charset="0"/>
                <a:ea typeface="等线" panose="02010600030101010101" pitchFamily="2" charset="-122"/>
                <a:cs typeface="Arial" panose="020B0604020202020204" pitchFamily="34" charset="0"/>
              </a:rPr>
              <a:t>Senegal</a:t>
            </a:r>
          </a:p>
          <a:p>
            <a:pPr lvl="5">
              <a:buFont typeface="Wingdings" panose="05000000000000000000" pitchFamily="2" charset="2"/>
              <a:buChar char="§"/>
            </a:pPr>
            <a:r>
              <a:rPr lang="it-IT" sz="2000" dirty="0">
                <a:solidFill>
                  <a:prstClr val="black"/>
                </a:solidFill>
                <a:latin typeface="Arial" panose="020B0604020202020204" pitchFamily="34" charset="0"/>
                <a:ea typeface="等线" panose="02010600030101010101" pitchFamily="2" charset="-122"/>
                <a:cs typeface="Arial" panose="020B0604020202020204" pitchFamily="34" charset="0"/>
              </a:rPr>
              <a:t>Tanzania</a:t>
            </a:r>
          </a:p>
          <a:p>
            <a:pPr lvl="5">
              <a:buFont typeface="Wingdings" panose="05000000000000000000" pitchFamily="2" charset="2"/>
              <a:buChar char="§"/>
            </a:pPr>
            <a:r>
              <a:rPr lang="it-IT" sz="2000" dirty="0">
                <a:solidFill>
                  <a:prstClr val="black"/>
                </a:solidFill>
                <a:latin typeface="Arial" panose="020B0604020202020204" pitchFamily="34" charset="0"/>
                <a:ea typeface="等线" panose="02010600030101010101" pitchFamily="2" charset="-122"/>
                <a:cs typeface="Arial" panose="020B0604020202020204" pitchFamily="34" charset="0"/>
              </a:rPr>
              <a:t>Zambia</a:t>
            </a:r>
          </a:p>
        </p:txBody>
      </p:sp>
      <p:sp>
        <p:nvSpPr>
          <p:cNvPr id="7" name="TextBox 6">
            <a:extLst>
              <a:ext uri="{FF2B5EF4-FFF2-40B4-BE49-F238E27FC236}">
                <a16:creationId xmlns:a16="http://schemas.microsoft.com/office/drawing/2014/main" id="{F02197FD-2EB9-55BF-06FE-17CEDB11BCC9}"/>
              </a:ext>
            </a:extLst>
          </p:cNvPr>
          <p:cNvSpPr txBox="1"/>
          <p:nvPr/>
        </p:nvSpPr>
        <p:spPr>
          <a:xfrm>
            <a:off x="5672059" y="1462851"/>
            <a:ext cx="6099586" cy="400110"/>
          </a:xfrm>
          <a:prstGeom prst="rect">
            <a:avLst/>
          </a:prstGeom>
          <a:noFill/>
        </p:spPr>
        <p:txBody>
          <a:bodyPr wrap="square">
            <a:spAutoFit/>
          </a:bodyPr>
          <a:lstStyle/>
          <a:p>
            <a:pPr algn="ctr" rtl="0">
              <a:defRPr sz="3200" b="0" i="0" u="none" strike="noStrike" kern="1200" spc="0" baseline="0">
                <a:solidFill>
                  <a:prstClr val="black">
                    <a:lumMod val="65000"/>
                    <a:lumOff val="35000"/>
                  </a:prstClr>
                </a:solidFill>
                <a:latin typeface="+mn-lt"/>
                <a:ea typeface="+mn-ea"/>
                <a:cs typeface="+mn-cs"/>
              </a:defRPr>
            </a:pPr>
            <a:r>
              <a:rPr lang="en-US" sz="2000" b="1" dirty="0">
                <a:solidFill>
                  <a:prstClr val="black"/>
                </a:solidFill>
                <a:latin typeface="Arial" panose="020B0604020202020204" pitchFamily="34" charset="0"/>
                <a:ea typeface="等线" panose="02010600030101010101" pitchFamily="2" charset="-122"/>
                <a:cs typeface="Arial" panose="020B0604020202020204" pitchFamily="34" charset="0"/>
              </a:rPr>
              <a:t>Composition of Africa's LDCs, by income</a:t>
            </a:r>
          </a:p>
        </p:txBody>
      </p:sp>
    </p:spTree>
    <p:extLst>
      <p:ext uri="{BB962C8B-B14F-4D97-AF65-F5344CB8AC3E}">
        <p14:creationId xmlns:p14="http://schemas.microsoft.com/office/powerpoint/2010/main" val="3900679961"/>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ângulo arredondado 8">
            <a:extLst>
              <a:ext uri="{FF2B5EF4-FFF2-40B4-BE49-F238E27FC236}">
                <a16:creationId xmlns:a16="http://schemas.microsoft.com/office/drawing/2014/main" id="{72D47247-365A-E646-5C3E-184ABCA1A27D}"/>
              </a:ext>
            </a:extLst>
          </p:cNvPr>
          <p:cNvSpPr/>
          <p:nvPr/>
        </p:nvSpPr>
        <p:spPr>
          <a:xfrm>
            <a:off x="0" y="141559"/>
            <a:ext cx="9893808" cy="115776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03864"/>
          </a:solidFill>
          <a:ln cap="flat">
            <a:noFill/>
            <a:prstDash val="solid"/>
          </a:ln>
        </p:spPr>
        <p:txBody>
          <a:bodyPr vert="horz" wrap="square" lIns="91440" tIns="91440" rIns="91440" bIns="91440" anchor="ctr" anchorCtr="0" compatLnSpc="1">
            <a:spAutoFit/>
          </a:bodyPr>
          <a:lstStyle/>
          <a:p>
            <a:pPr marL="357192"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Key challenge </a:t>
            </a:r>
            <a:r>
              <a:rPr lang="en-GB" sz="2800" b="1" dirty="0">
                <a:solidFill>
                  <a:srgbClr val="FFFFFF"/>
                </a:solidFill>
                <a:latin typeface="Arial" panose="020B0604020202020204" pitchFamily="34" charset="0"/>
                <a:cs typeface="Arial" panose="020B0604020202020204" pitchFamily="34" charset="0"/>
              </a:rPr>
              <a:t>- </a:t>
            </a:r>
            <a:r>
              <a:rPr kumimoji="0" lang="en-GB"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Limited and Volatile Exports Dominated by Low-value Commodities</a:t>
            </a:r>
          </a:p>
        </p:txBody>
      </p:sp>
      <p:sp>
        <p:nvSpPr>
          <p:cNvPr id="4" name="TextBox 3">
            <a:extLst>
              <a:ext uri="{FF2B5EF4-FFF2-40B4-BE49-F238E27FC236}">
                <a16:creationId xmlns:a16="http://schemas.microsoft.com/office/drawing/2014/main" id="{625CC33B-D715-DDD0-D580-DCDFF0BD735C}"/>
              </a:ext>
            </a:extLst>
          </p:cNvPr>
          <p:cNvSpPr txBox="1"/>
          <p:nvPr/>
        </p:nvSpPr>
        <p:spPr>
          <a:xfrm>
            <a:off x="162525" y="6284991"/>
            <a:ext cx="1119282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[1]</a:t>
            </a:r>
            <a:r>
              <a:rPr kumimoji="0" lang="zh-CN" altLang="en-US" sz="9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United Nations Conference on Trade and Development, “Merchandise trade matrix, annual,” </a:t>
            </a:r>
            <a:r>
              <a:rPr kumimoji="0" lang="en-US" altLang="zh-CN" sz="900" b="0" i="0" u="none" strike="noStrike" kern="1200" cap="none" spc="0" normalizeH="0" baseline="0" noProof="0" dirty="0" err="1">
                <a:ln>
                  <a:noFill/>
                </a:ln>
                <a:solidFill>
                  <a:prstClr val="black"/>
                </a:solidFill>
                <a:effectLst/>
                <a:uLnTx/>
                <a:uFillTx/>
                <a:latin typeface="Calibri" panose="020F0502020204030204"/>
                <a:ea typeface="等线" panose="02010600030101010101" pitchFamily="2" charset="-122"/>
                <a:cs typeface="+mn-cs"/>
              </a:rPr>
              <a:t>UNCTADstat</a:t>
            </a:r>
            <a:r>
              <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(accessed on 15 October 2024). </a:t>
            </a:r>
          </a:p>
        </p:txBody>
      </p:sp>
      <p:cxnSp>
        <p:nvCxnSpPr>
          <p:cNvPr id="5" name="Straight Connector 4">
            <a:extLst>
              <a:ext uri="{FF2B5EF4-FFF2-40B4-BE49-F238E27FC236}">
                <a16:creationId xmlns:a16="http://schemas.microsoft.com/office/drawing/2014/main" id="{6D7C0027-D189-49A3-CB11-70D2A82A1E6E}"/>
              </a:ext>
            </a:extLst>
          </p:cNvPr>
          <p:cNvCxnSpPr/>
          <p:nvPr/>
        </p:nvCxnSpPr>
        <p:spPr>
          <a:xfrm>
            <a:off x="229211" y="6278472"/>
            <a:ext cx="1470569"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C264ACE7-5D43-D791-50EC-FB3BBE8A293F}"/>
              </a:ext>
            </a:extLst>
          </p:cNvPr>
          <p:cNvGraphicFramePr>
            <a:graphicFrameLocks/>
          </p:cNvGraphicFramePr>
          <p:nvPr/>
        </p:nvGraphicFramePr>
        <p:xfrm>
          <a:off x="5709099" y="2174520"/>
          <a:ext cx="6254044"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2767886E-42AB-7ECA-2378-113BCCA3EFA6}"/>
              </a:ext>
            </a:extLst>
          </p:cNvPr>
          <p:cNvSpPr txBox="1"/>
          <p:nvPr/>
        </p:nvSpPr>
        <p:spPr>
          <a:xfrm>
            <a:off x="541351" y="1837045"/>
            <a:ext cx="4799989" cy="2585323"/>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Export share in world export stabilized at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0.65% between 2021–2023</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slightly up from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0.61% (2015–2020 average)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just"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Exports are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highly concentrated in low-value, primary, and resource-based products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only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2.6% are medium-to-high-technology exports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8" name="TextBox 7">
            <a:extLst>
              <a:ext uri="{FF2B5EF4-FFF2-40B4-BE49-F238E27FC236}">
                <a16:creationId xmlns:a16="http://schemas.microsoft.com/office/drawing/2014/main" id="{F413EA2B-5A0A-F980-EE2F-5C1002F32455}"/>
              </a:ext>
            </a:extLst>
          </p:cNvPr>
          <p:cNvSpPr txBox="1"/>
          <p:nvPr/>
        </p:nvSpPr>
        <p:spPr>
          <a:xfrm>
            <a:off x="5758939" y="1513880"/>
            <a:ext cx="609600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Export shares of African LDCs in global exports,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2015-2023</a:t>
            </a:r>
            <a:r>
              <a:rPr kumimoji="0" lang="en-US" sz="1800" b="0" i="1"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r>
              <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4093680647"/>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8E3074C-B5CE-D068-48FC-03ED7FE4B15C}"/>
              </a:ext>
            </a:extLst>
          </p:cNvPr>
          <p:cNvGraphicFramePr>
            <a:graphicFrameLocks/>
          </p:cNvGraphicFramePr>
          <p:nvPr/>
        </p:nvGraphicFramePr>
        <p:xfrm>
          <a:off x="341577" y="1659316"/>
          <a:ext cx="5573448" cy="408425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EEA12280-0040-47AC-2225-0A6D17FA6C08}"/>
              </a:ext>
            </a:extLst>
          </p:cNvPr>
          <p:cNvSpPr txBox="1"/>
          <p:nvPr/>
        </p:nvSpPr>
        <p:spPr>
          <a:xfrm>
            <a:off x="153268" y="1358397"/>
            <a:ext cx="609600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Fiscal</a:t>
            </a:r>
            <a:r>
              <a:rPr kumimoji="0" lang="zh-CN" alt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zh-CN"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deficit</a:t>
            </a:r>
            <a:r>
              <a:rPr kumimoji="0" lang="zh-CN" alt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zh-CN"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a:t>
            </a:r>
            <a:r>
              <a:rPr kumimoji="0" lang="zh-CN" alt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zh-CN"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a:t>
            </a:r>
            <a:r>
              <a:rPr kumimoji="0" lang="zh-CN" alt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zh-CN"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share</a:t>
            </a:r>
            <a:r>
              <a:rPr kumimoji="0" lang="zh-CN" alt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zh-CN"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a:t>
            </a:r>
            <a:r>
              <a:rPr kumimoji="0" lang="zh-CN" alt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zh-CN"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GDP</a:t>
            </a:r>
            <a:r>
              <a:rPr kumimoji="0" lang="zh-CN" alt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zh-CN"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a:t>
            </a:r>
            <a:r>
              <a:rPr kumimoji="0" lang="zh-CN" alt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zh-CN"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country</a:t>
            </a:r>
            <a:r>
              <a:rPr kumimoji="0" lang="zh-CN" alt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zh-CN"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group</a:t>
            </a:r>
            <a:endParaRPr kumimoji="0" lang="en-US" sz="1800" b="0" i="1"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1AA7D934-4AAA-2D69-8922-F702BFC2D6B9}"/>
              </a:ext>
            </a:extLst>
          </p:cNvPr>
          <p:cNvSpPr txBox="1"/>
          <p:nvPr/>
        </p:nvSpPr>
        <p:spPr>
          <a:xfrm>
            <a:off x="341576" y="5826694"/>
            <a:ext cx="55734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Note:</a:t>
            </a:r>
            <a:r>
              <a:rPr kumimoji="0" lang="zh-CN" altLang="en-US" sz="9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Data</a:t>
            </a:r>
            <a:r>
              <a:rPr kumimoji="0" lang="zh-CN" altLang="en-US" sz="9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from</a:t>
            </a:r>
            <a:r>
              <a:rPr kumimoji="0" lang="zh-CN" altLang="en-US" sz="9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IMF</a:t>
            </a:r>
            <a:r>
              <a:rPr kumimoji="0" lang="zh-CN" altLang="en-US" sz="9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World</a:t>
            </a:r>
            <a:r>
              <a:rPr kumimoji="0" lang="zh-CN" altLang="en-US" sz="9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Economic</a:t>
            </a:r>
            <a:r>
              <a:rPr kumimoji="0" lang="zh-CN" altLang="en-US" sz="9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Outlook</a:t>
            </a:r>
            <a:r>
              <a:rPr kumimoji="0" lang="zh-CN" altLang="en-US" sz="9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a:t>
            </a:r>
            <a:r>
              <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(Oct</a:t>
            </a:r>
            <a:r>
              <a:rPr lang="en-US" altLang="zh-CN" sz="900" dirty="0">
                <a:solidFill>
                  <a:prstClr val="black"/>
                </a:solidFill>
                <a:latin typeface="Calibri" panose="020F0502020204030204"/>
                <a:ea typeface="等线" panose="02010600030101010101" pitchFamily="2" charset="-122"/>
              </a:rPr>
              <a:t>,</a:t>
            </a:r>
            <a:r>
              <a:rPr lang="zh-CN" altLang="en-US" sz="900" dirty="0">
                <a:solidFill>
                  <a:prstClr val="black"/>
                </a:solidFill>
                <a:latin typeface="Calibri" panose="020F0502020204030204"/>
                <a:ea typeface="等线" panose="02010600030101010101" pitchFamily="2" charset="-122"/>
              </a:rPr>
              <a:t> </a:t>
            </a:r>
            <a:r>
              <a:rPr lang="en-US" altLang="zh-CN" sz="900" dirty="0">
                <a:solidFill>
                  <a:prstClr val="black"/>
                </a:solidFill>
                <a:latin typeface="Calibri" panose="020F0502020204030204"/>
                <a:ea typeface="等线" panose="02010600030101010101" pitchFamily="2" charset="-122"/>
              </a:rPr>
              <a:t>2024);</a:t>
            </a:r>
            <a:r>
              <a:rPr lang="zh-CN" altLang="en-US" sz="900" dirty="0">
                <a:solidFill>
                  <a:prstClr val="black"/>
                </a:solidFill>
                <a:latin typeface="Calibri" panose="020F0502020204030204"/>
                <a:ea typeface="等线" panose="02010600030101010101" pitchFamily="2" charset="-122"/>
              </a:rPr>
              <a:t> </a:t>
            </a:r>
            <a:r>
              <a:rPr lang="en-US" altLang="zh-CN" sz="900" dirty="0">
                <a:solidFill>
                  <a:prstClr val="black"/>
                </a:solidFill>
                <a:latin typeface="Calibri" panose="020F0502020204030204"/>
                <a:ea typeface="等线" panose="02010600030101010101" pitchFamily="2" charset="-122"/>
              </a:rPr>
              <a:t>Median</a:t>
            </a:r>
            <a:r>
              <a:rPr lang="zh-CN" altLang="en-US" sz="900" dirty="0">
                <a:solidFill>
                  <a:prstClr val="black"/>
                </a:solidFill>
                <a:latin typeface="Calibri" panose="020F0502020204030204"/>
                <a:ea typeface="等线" panose="02010600030101010101" pitchFamily="2" charset="-122"/>
              </a:rPr>
              <a:t> </a:t>
            </a:r>
            <a:r>
              <a:rPr lang="en-US" altLang="zh-CN" sz="900" dirty="0">
                <a:solidFill>
                  <a:prstClr val="black"/>
                </a:solidFill>
                <a:latin typeface="Calibri" panose="020F0502020204030204"/>
                <a:ea typeface="等线" panose="02010600030101010101" pitchFamily="2" charset="-122"/>
              </a:rPr>
              <a:t>values</a:t>
            </a:r>
            <a:r>
              <a:rPr lang="zh-CN" altLang="en-US" sz="900" dirty="0">
                <a:solidFill>
                  <a:prstClr val="black"/>
                </a:solidFill>
                <a:latin typeface="Calibri" panose="020F0502020204030204"/>
                <a:ea typeface="等线" panose="02010600030101010101" pitchFamily="2" charset="-122"/>
              </a:rPr>
              <a:t> </a:t>
            </a:r>
            <a:r>
              <a:rPr lang="en-US" altLang="zh-CN" sz="900" dirty="0">
                <a:solidFill>
                  <a:prstClr val="black"/>
                </a:solidFill>
                <a:latin typeface="Calibri" panose="020F0502020204030204"/>
                <a:ea typeface="等线" panose="02010600030101010101" pitchFamily="2" charset="-122"/>
              </a:rPr>
              <a:t>are</a:t>
            </a:r>
            <a:r>
              <a:rPr lang="zh-CN" altLang="en-US" sz="900" dirty="0">
                <a:solidFill>
                  <a:prstClr val="black"/>
                </a:solidFill>
                <a:latin typeface="Calibri" panose="020F0502020204030204"/>
                <a:ea typeface="等线" panose="02010600030101010101" pitchFamily="2" charset="-122"/>
              </a:rPr>
              <a:t> </a:t>
            </a:r>
            <a:r>
              <a:rPr lang="en-US" altLang="zh-CN" sz="900" dirty="0">
                <a:solidFill>
                  <a:prstClr val="black"/>
                </a:solidFill>
                <a:latin typeface="Calibri" panose="020F0502020204030204"/>
                <a:ea typeface="等线" panose="02010600030101010101" pitchFamily="2" charset="-122"/>
              </a:rPr>
              <a:t>reported.</a:t>
            </a:r>
            <a:r>
              <a:rPr lang="zh-CN" altLang="en-US" sz="900" dirty="0">
                <a:solidFill>
                  <a:prstClr val="black"/>
                </a:solidFill>
                <a:latin typeface="Calibri" panose="020F0502020204030204"/>
                <a:ea typeface="等线" panose="02010600030101010101" pitchFamily="2" charset="-122"/>
              </a:rPr>
              <a:t> </a:t>
            </a:r>
            <a:r>
              <a:rPr lang="en-US" altLang="zh-CN" sz="900" dirty="0">
                <a:solidFill>
                  <a:prstClr val="black"/>
                </a:solidFill>
                <a:latin typeface="Calibri" panose="020F0502020204030204"/>
                <a:ea typeface="等线" panose="02010600030101010101" pitchFamily="2" charset="-122"/>
              </a:rPr>
              <a:t>2023</a:t>
            </a:r>
            <a:r>
              <a:rPr lang="zh-CN" altLang="en-US" sz="900" dirty="0">
                <a:solidFill>
                  <a:prstClr val="black"/>
                </a:solidFill>
                <a:latin typeface="Calibri" panose="020F0502020204030204"/>
                <a:ea typeface="等线" panose="02010600030101010101" pitchFamily="2" charset="-122"/>
              </a:rPr>
              <a:t> </a:t>
            </a:r>
            <a:r>
              <a:rPr lang="en-US" altLang="zh-CN" sz="900" dirty="0">
                <a:solidFill>
                  <a:prstClr val="black"/>
                </a:solidFill>
                <a:latin typeface="Calibri" panose="020F0502020204030204"/>
                <a:ea typeface="等线" panose="02010600030101010101" pitchFamily="2" charset="-122"/>
              </a:rPr>
              <a:t>and</a:t>
            </a:r>
            <a:r>
              <a:rPr lang="zh-CN" altLang="en-US" sz="900" dirty="0">
                <a:solidFill>
                  <a:prstClr val="black"/>
                </a:solidFill>
                <a:latin typeface="Calibri" panose="020F0502020204030204"/>
                <a:ea typeface="等线" panose="02010600030101010101" pitchFamily="2" charset="-122"/>
              </a:rPr>
              <a:t> </a:t>
            </a:r>
            <a:r>
              <a:rPr lang="en-US" altLang="zh-CN" sz="900" dirty="0">
                <a:solidFill>
                  <a:prstClr val="black"/>
                </a:solidFill>
                <a:latin typeface="Calibri" panose="020F0502020204030204"/>
                <a:ea typeface="等线" panose="02010600030101010101" pitchFamily="2" charset="-122"/>
              </a:rPr>
              <a:t>2024</a:t>
            </a:r>
            <a:r>
              <a:rPr lang="zh-CN" altLang="en-US" sz="900" dirty="0">
                <a:solidFill>
                  <a:prstClr val="black"/>
                </a:solidFill>
                <a:latin typeface="Calibri" panose="020F0502020204030204"/>
                <a:ea typeface="等线" panose="02010600030101010101" pitchFamily="2" charset="-122"/>
              </a:rPr>
              <a:t> </a:t>
            </a:r>
            <a:r>
              <a:rPr lang="en-US" altLang="zh-CN" sz="900" dirty="0">
                <a:solidFill>
                  <a:prstClr val="black"/>
                </a:solidFill>
                <a:latin typeface="Calibri" panose="020F0502020204030204"/>
                <a:ea typeface="等线" panose="02010600030101010101" pitchFamily="2" charset="-122"/>
              </a:rPr>
              <a:t>include</a:t>
            </a:r>
            <a:r>
              <a:rPr lang="zh-CN" altLang="en-US" sz="900" dirty="0">
                <a:solidFill>
                  <a:prstClr val="black"/>
                </a:solidFill>
                <a:latin typeface="Calibri" panose="020F0502020204030204"/>
                <a:ea typeface="等线" panose="02010600030101010101" pitchFamily="2" charset="-122"/>
              </a:rPr>
              <a:t> </a:t>
            </a:r>
            <a:r>
              <a:rPr lang="en-US" altLang="zh-CN" sz="900" dirty="0">
                <a:solidFill>
                  <a:prstClr val="black"/>
                </a:solidFill>
                <a:latin typeface="Calibri" panose="020F0502020204030204"/>
                <a:ea typeface="等线" panose="02010600030101010101" pitchFamily="2" charset="-122"/>
              </a:rPr>
              <a:t>IMF-estimated</a:t>
            </a:r>
            <a:r>
              <a:rPr lang="zh-CN" altLang="en-US" sz="900" dirty="0">
                <a:solidFill>
                  <a:prstClr val="black"/>
                </a:solidFill>
                <a:latin typeface="Calibri" panose="020F0502020204030204"/>
                <a:ea typeface="等线" panose="02010600030101010101" pitchFamily="2" charset="-122"/>
              </a:rPr>
              <a:t> </a:t>
            </a:r>
            <a:r>
              <a:rPr lang="en-US" altLang="zh-CN" sz="900" dirty="0">
                <a:solidFill>
                  <a:prstClr val="black"/>
                </a:solidFill>
                <a:latin typeface="Calibri" panose="020F0502020204030204"/>
                <a:ea typeface="等线" panose="02010600030101010101" pitchFamily="2" charset="-122"/>
              </a:rPr>
              <a:t>country</a:t>
            </a:r>
            <a:r>
              <a:rPr lang="zh-CN" altLang="en-US" sz="900" dirty="0">
                <a:solidFill>
                  <a:prstClr val="black"/>
                </a:solidFill>
                <a:latin typeface="Calibri" panose="020F0502020204030204"/>
                <a:ea typeface="等线" panose="02010600030101010101" pitchFamily="2" charset="-122"/>
              </a:rPr>
              <a:t> </a:t>
            </a:r>
            <a:r>
              <a:rPr lang="en-US" altLang="zh-CN" sz="900" dirty="0">
                <a:solidFill>
                  <a:prstClr val="black"/>
                </a:solidFill>
                <a:latin typeface="Calibri" panose="020F0502020204030204"/>
                <a:ea typeface="等线" panose="02010600030101010101" pitchFamily="2" charset="-122"/>
              </a:rPr>
              <a:t>values</a:t>
            </a:r>
            <a:r>
              <a:rPr lang="zh-CN" altLang="en-US" sz="900" dirty="0">
                <a:solidFill>
                  <a:prstClr val="black"/>
                </a:solidFill>
                <a:latin typeface="Calibri" panose="020F0502020204030204"/>
                <a:ea typeface="等线" panose="02010600030101010101" pitchFamily="2" charset="-122"/>
              </a:rPr>
              <a:t> </a:t>
            </a:r>
            <a:r>
              <a:rPr lang="en-US" altLang="zh-CN" sz="900" dirty="0">
                <a:solidFill>
                  <a:prstClr val="black"/>
                </a:solidFill>
                <a:latin typeface="Calibri" panose="020F0502020204030204"/>
                <a:ea typeface="等线" panose="02010600030101010101" pitchFamily="2" charset="-122"/>
              </a:rPr>
              <a:t>while</a:t>
            </a:r>
            <a:r>
              <a:rPr lang="zh-CN" altLang="en-US" sz="900" dirty="0">
                <a:solidFill>
                  <a:prstClr val="black"/>
                </a:solidFill>
                <a:latin typeface="Calibri" panose="020F0502020204030204"/>
                <a:ea typeface="等线" panose="02010600030101010101" pitchFamily="2" charset="-122"/>
              </a:rPr>
              <a:t> </a:t>
            </a:r>
            <a:r>
              <a:rPr lang="en-US" altLang="zh-CN" sz="900" dirty="0">
                <a:solidFill>
                  <a:prstClr val="black"/>
                </a:solidFill>
                <a:latin typeface="Calibri" panose="020F0502020204030204"/>
                <a:ea typeface="等线" panose="02010600030101010101" pitchFamily="2" charset="-122"/>
              </a:rPr>
              <a:t>2022</a:t>
            </a:r>
            <a:r>
              <a:rPr lang="zh-CN" altLang="en-US" sz="900" dirty="0">
                <a:solidFill>
                  <a:prstClr val="black"/>
                </a:solidFill>
                <a:latin typeface="Calibri" panose="020F0502020204030204"/>
                <a:ea typeface="等线" panose="02010600030101010101" pitchFamily="2" charset="-122"/>
              </a:rPr>
              <a:t> </a:t>
            </a:r>
            <a:r>
              <a:rPr lang="en-US" altLang="zh-CN" sz="900" dirty="0">
                <a:solidFill>
                  <a:prstClr val="black"/>
                </a:solidFill>
                <a:latin typeface="Calibri" panose="020F0502020204030204"/>
                <a:ea typeface="等线" panose="02010600030101010101" pitchFamily="2" charset="-122"/>
              </a:rPr>
              <a:t>and</a:t>
            </a:r>
            <a:r>
              <a:rPr lang="zh-CN" altLang="en-US" sz="900" dirty="0">
                <a:solidFill>
                  <a:prstClr val="black"/>
                </a:solidFill>
                <a:latin typeface="Calibri" panose="020F0502020204030204"/>
                <a:ea typeface="等线" panose="02010600030101010101" pitchFamily="2" charset="-122"/>
              </a:rPr>
              <a:t> </a:t>
            </a:r>
            <a:r>
              <a:rPr lang="en-US" altLang="zh-CN" sz="900" dirty="0">
                <a:solidFill>
                  <a:prstClr val="black"/>
                </a:solidFill>
                <a:latin typeface="Calibri" panose="020F0502020204030204"/>
                <a:ea typeface="等线" panose="02010600030101010101" pitchFamily="2" charset="-122"/>
              </a:rPr>
              <a:t>before</a:t>
            </a:r>
            <a:r>
              <a:rPr lang="zh-CN" altLang="en-US" sz="900" dirty="0">
                <a:solidFill>
                  <a:prstClr val="black"/>
                </a:solidFill>
                <a:latin typeface="Calibri" panose="020F0502020204030204"/>
                <a:ea typeface="等线" panose="02010600030101010101" pitchFamily="2" charset="-122"/>
              </a:rPr>
              <a:t> </a:t>
            </a:r>
            <a:r>
              <a:rPr lang="en-US" altLang="zh-CN" sz="900" dirty="0">
                <a:solidFill>
                  <a:prstClr val="black"/>
                </a:solidFill>
                <a:latin typeface="Calibri" panose="020F0502020204030204"/>
                <a:ea typeface="等线" panose="02010600030101010101" pitchFamily="2" charset="-122"/>
              </a:rPr>
              <a:t>are</a:t>
            </a:r>
            <a:r>
              <a:rPr lang="zh-CN" altLang="en-US" sz="900" dirty="0">
                <a:solidFill>
                  <a:prstClr val="black"/>
                </a:solidFill>
                <a:latin typeface="Calibri" panose="020F0502020204030204"/>
                <a:ea typeface="等线" panose="02010600030101010101" pitchFamily="2" charset="-122"/>
              </a:rPr>
              <a:t> </a:t>
            </a:r>
            <a:r>
              <a:rPr lang="en-US" altLang="zh-CN" sz="900" dirty="0">
                <a:solidFill>
                  <a:prstClr val="black"/>
                </a:solidFill>
                <a:latin typeface="Calibri" panose="020F0502020204030204"/>
                <a:ea typeface="等线" panose="02010600030101010101" pitchFamily="2" charset="-122"/>
              </a:rPr>
              <a:t>actual</a:t>
            </a:r>
            <a:r>
              <a:rPr lang="zh-CN" altLang="en-US" sz="900" dirty="0">
                <a:solidFill>
                  <a:prstClr val="black"/>
                </a:solidFill>
                <a:latin typeface="Calibri" panose="020F0502020204030204"/>
                <a:ea typeface="等线" panose="02010600030101010101" pitchFamily="2" charset="-122"/>
              </a:rPr>
              <a:t> </a:t>
            </a:r>
            <a:r>
              <a:rPr lang="en-US" altLang="zh-CN" sz="900" dirty="0">
                <a:solidFill>
                  <a:prstClr val="black"/>
                </a:solidFill>
                <a:latin typeface="Calibri" panose="020F0502020204030204"/>
                <a:ea typeface="等线" panose="02010600030101010101" pitchFamily="2" charset="-122"/>
              </a:rPr>
              <a:t>data.</a:t>
            </a:r>
            <a:endParaRPr kumimoji="0" lang="en-US" altLang="zh-CN" sz="9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p:txBody>
      </p:sp>
      <p:graphicFrame>
        <p:nvGraphicFramePr>
          <p:cNvPr id="2" name="Chart 1">
            <a:extLst>
              <a:ext uri="{FF2B5EF4-FFF2-40B4-BE49-F238E27FC236}">
                <a16:creationId xmlns:a16="http://schemas.microsoft.com/office/drawing/2014/main" id="{DC6C31E7-61E4-14DC-1A08-60DF90ACE3D2}"/>
              </a:ext>
            </a:extLst>
          </p:cNvPr>
          <p:cNvGraphicFramePr>
            <a:graphicFrameLocks/>
          </p:cNvGraphicFramePr>
          <p:nvPr/>
        </p:nvGraphicFramePr>
        <p:xfrm>
          <a:off x="5915024" y="1796142"/>
          <a:ext cx="5935399" cy="4084253"/>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Rounded Corners 2">
            <a:extLst>
              <a:ext uri="{FF2B5EF4-FFF2-40B4-BE49-F238E27FC236}">
                <a16:creationId xmlns:a16="http://schemas.microsoft.com/office/drawing/2014/main" id="{8D7B6744-1A84-FFEA-2306-94C73B5B213B}"/>
              </a:ext>
            </a:extLst>
          </p:cNvPr>
          <p:cNvSpPr/>
          <p:nvPr/>
        </p:nvSpPr>
        <p:spPr>
          <a:xfrm>
            <a:off x="5949042" y="5790676"/>
            <a:ext cx="5649686" cy="408623"/>
          </a:xfrm>
          <a:prstGeom prst="roundRect">
            <a:avLst/>
          </a:prstGeom>
          <a:noFill/>
        </p:spPr>
        <p:txBody>
          <a:bodyPr wrap="square" rtlCol="0">
            <a:spAutoFit/>
          </a:bodyPr>
          <a:lstStyle/>
          <a:p>
            <a:r>
              <a:rPr lang="en-US" sz="900" dirty="0">
                <a:solidFill>
                  <a:prstClr val="black"/>
                </a:solidFill>
                <a:latin typeface="Calibri" panose="020F0502020204030204"/>
                <a:ea typeface="等线" panose="02010600030101010101" pitchFamily="2" charset="-122"/>
              </a:rPr>
              <a:t>Note: The values are calculated based on the IMF (2025). Somalia and Libya are excluded from the African LDCs and non-LDCs lists, respectively, due to a lack of data. </a:t>
            </a:r>
          </a:p>
        </p:txBody>
      </p:sp>
      <p:sp>
        <p:nvSpPr>
          <p:cNvPr id="4" name="Rectangle 3">
            <a:extLst>
              <a:ext uri="{FF2B5EF4-FFF2-40B4-BE49-F238E27FC236}">
                <a16:creationId xmlns:a16="http://schemas.microsoft.com/office/drawing/2014/main" id="{A08E1EFA-732E-EE9F-127F-FAD5097DEE3C}"/>
              </a:ext>
            </a:extLst>
          </p:cNvPr>
          <p:cNvSpPr/>
          <p:nvPr/>
        </p:nvSpPr>
        <p:spPr>
          <a:xfrm>
            <a:off x="6242957" y="1358397"/>
            <a:ext cx="5355771" cy="369332"/>
          </a:xfrm>
          <a:prstGeom prst="rect">
            <a:avLst/>
          </a:prstGeom>
          <a:noFill/>
        </p:spPr>
        <p:txBody>
          <a:bodyPr wrap="square">
            <a:spAutoFit/>
          </a:bodyPr>
          <a:lstStyle/>
          <a:p>
            <a:pPr algn="ctr"/>
            <a:r>
              <a:rPr lang="en-US" b="1" i="1" dirty="0">
                <a:solidFill>
                  <a:prstClr val="black"/>
                </a:solidFill>
                <a:latin typeface="Arial" panose="020B0604020202020204" pitchFamily="34" charset="0"/>
                <a:cs typeface="Arial" panose="020B0604020202020204" pitchFamily="34" charset="0"/>
              </a:rPr>
              <a:t>Debt-to-GDP ratio by country group </a:t>
            </a:r>
          </a:p>
        </p:txBody>
      </p:sp>
      <p:sp>
        <p:nvSpPr>
          <p:cNvPr id="5" name="Rectângulo arredondado 8">
            <a:extLst>
              <a:ext uri="{FF2B5EF4-FFF2-40B4-BE49-F238E27FC236}">
                <a16:creationId xmlns:a16="http://schemas.microsoft.com/office/drawing/2014/main" id="{0D94EA5F-1537-2B46-5A3D-80F7EB9F1D31}"/>
              </a:ext>
            </a:extLst>
          </p:cNvPr>
          <p:cNvSpPr/>
          <p:nvPr/>
        </p:nvSpPr>
        <p:spPr>
          <a:xfrm>
            <a:off x="0" y="141559"/>
            <a:ext cx="9893808" cy="115776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03864"/>
          </a:solidFill>
          <a:ln cap="flat">
            <a:noFill/>
            <a:prstDash val="solid"/>
          </a:ln>
        </p:spPr>
        <p:txBody>
          <a:bodyPr vert="horz" wrap="square" lIns="91440" tIns="91440" rIns="91440" bIns="91440" anchor="ctr" anchorCtr="0" compatLnSpc="1">
            <a:spAutoFit/>
          </a:bodyPr>
          <a:lstStyle/>
          <a:p>
            <a:pPr marL="357192" marR="0" lvl="0" indent="0" algn="l"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lang="en-US" sz="2800" b="1" dirty="0">
                <a:solidFill>
                  <a:schemeClr val="bg1"/>
                </a:solidFill>
                <a:latin typeface="Arial" panose="020B0604020202020204" pitchFamily="34" charset="0"/>
                <a:cs typeface="Arial" panose="020B0604020202020204" pitchFamily="34" charset="0"/>
              </a:rPr>
              <a:t>Depleted fiscal space squeezes out financing for development</a:t>
            </a:r>
            <a:endParaRPr kumimoji="0" lang="en-GB" sz="2800" b="1"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591685"/>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A2637922ABE442AAE39217CD72F600" ma:contentTypeVersion="19" ma:contentTypeDescription="Create a new document." ma:contentTypeScope="" ma:versionID="d3923f83e86d3e74ef61eab3365a4b94">
  <xsd:schema xmlns:xsd="http://www.w3.org/2001/XMLSchema" xmlns:xs="http://www.w3.org/2001/XMLSchema" xmlns:p="http://schemas.microsoft.com/office/2006/metadata/properties" xmlns:ns2="5e810d43-9e27-457f-bef9-12f61d11328b" xmlns:ns3="015a1b56-f9db-44b0-a971-80694ead8fc0" xmlns:ns4="985ec44e-1bab-4c0b-9df0-6ba128686fc9" targetNamespace="http://schemas.microsoft.com/office/2006/metadata/properties" ma:root="true" ma:fieldsID="75b07d8e8af7edd269a83470184bc997" ns2:_="" ns3:_="" ns4:_="">
    <xsd:import namespace="5e810d43-9e27-457f-bef9-12f61d11328b"/>
    <xsd:import namespace="015a1b56-f9db-44b0-a971-80694ead8fc0"/>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4:TaxCatchAll" minOccurs="0"/>
                <xsd:element ref="ns2:MediaLengthInSeconds" minOccurs="0"/>
                <xsd:element ref="ns2:MediaServiceObjectDetectorVersions" minOccurs="0"/>
                <xsd:element ref="ns2:MediaServiceSearchProperties" minOccurs="0"/>
                <xsd:element ref="ns2:Detaileddescrip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810d43-9e27-457f-bef9-12f61d1132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Detaileddescription" ma:index="26" nillable="true" ma:displayName="Detailed description" ma:format="Dropdown" ma:internalName="Detailed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15a1b56-f9db-44b0-a971-80694ead8fc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23f45b64-4531-4715-a046-479aeb4814c0}" ma:internalName="TaxCatchAll" ma:showField="CatchAllData" ma:web="015a1b56-f9db-44b0-a971-80694ead8f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taileddescription xmlns="5e810d43-9e27-457f-bef9-12f61d11328b" xsi:nil="true"/>
    <TaxCatchAll xmlns="985ec44e-1bab-4c0b-9df0-6ba128686fc9" xsi:nil="true"/>
    <lcf76f155ced4ddcb4097134ff3c332f xmlns="5e810d43-9e27-457f-bef9-12f61d11328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C9DECC-F5E5-4F35-9B72-4AF369F3C9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810d43-9e27-457f-bef9-12f61d11328b"/>
    <ds:schemaRef ds:uri="015a1b56-f9db-44b0-a971-80694ead8fc0"/>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ECF9E6-F10C-435D-A6EE-C377D8A22486}">
  <ds:schemaRefs>
    <ds:schemaRef ds:uri="http://schemas.microsoft.com/office/infopath/2007/PartnerControls"/>
    <ds:schemaRef ds:uri="985ec44e-1bab-4c0b-9df0-6ba128686fc9"/>
    <ds:schemaRef ds:uri="http://purl.org/dc/dcmitype/"/>
    <ds:schemaRef ds:uri="015a1b56-f9db-44b0-a971-80694ead8fc0"/>
    <ds:schemaRef ds:uri="http://purl.org/dc/terms/"/>
    <ds:schemaRef ds:uri="http://purl.org/dc/elements/1.1/"/>
    <ds:schemaRef ds:uri="http://schemas.microsoft.com/office/2006/documentManagement/types"/>
    <ds:schemaRef ds:uri="http://www.w3.org/XML/1998/namespace"/>
    <ds:schemaRef ds:uri="http://schemas.openxmlformats.org/package/2006/metadata/core-properties"/>
    <ds:schemaRef ds:uri="5e810d43-9e27-457f-bef9-12f61d11328b"/>
    <ds:schemaRef ds:uri="http://schemas.microsoft.com/office/2006/metadata/properties"/>
  </ds:schemaRefs>
</ds:datastoreItem>
</file>

<file path=customXml/itemProps3.xml><?xml version="1.0" encoding="utf-8"?>
<ds:datastoreItem xmlns:ds="http://schemas.openxmlformats.org/officeDocument/2006/customXml" ds:itemID="{FDC5A134-257F-4CDA-83E7-1E7C147A5254}">
  <ds:schemaRefs>
    <ds:schemaRef ds:uri="http://schemas.microsoft.com/sharepoint/v3/contenttype/forms"/>
  </ds:schemaRefs>
</ds:datastoreItem>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otalTime>1076</TotalTime>
  <Words>2101</Words>
  <Application>Microsoft Office PowerPoint</Application>
  <PresentationFormat>Widescreen</PresentationFormat>
  <Paragraphs>171</Paragraphs>
  <Slides>18</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Calibri</vt:lpstr>
      <vt:lpstr>Arial</vt:lpstr>
      <vt:lpstr>等线</vt:lpstr>
      <vt:lpstr>Lato</vt:lpstr>
      <vt:lpstr>Times New Roman</vt:lpstr>
      <vt:lpstr>Century Gothic</vt:lpstr>
      <vt:lpstr>Dreaming Outloud Pro</vt:lpstr>
      <vt:lpstr>Aptos</vt:lpstr>
      <vt:lpstr>Lucida Sans</vt:lpstr>
      <vt:lpstr>Wingdings</vt:lpstr>
      <vt:lpstr>Office Theme</vt:lpstr>
      <vt:lpstr>DPoA Implementation Status and Integration Tools in Africa   Annual Meeting of National Focal Points of Least Developed Countries Intercontinental Lusaka, Lusaka, Zambia  31 March 2025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IPRT enables understanding of the agendas, their similarities and differences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Eman Aboaldahab Elsayed Ali</dc:creator>
  <cp:lastModifiedBy>Yuxin Ai</cp:lastModifiedBy>
  <cp:revision>4</cp:revision>
  <cp:lastPrinted>2025-03-30T13:49:03Z</cp:lastPrinted>
  <dcterms:created xsi:type="dcterms:W3CDTF">2023-06-16T04:31:50Z</dcterms:created>
  <dcterms:modified xsi:type="dcterms:W3CDTF">2025-06-10T20:33:39Z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0x01010080A2637922ABE442AAE39217CD72F600</vt:lpwstr>
  </property>
  <property fmtid="{D5CDD505-2E9C-101B-9397-08002B2CF9AE}" pid="3" name="MediaServiceImageTags">
    <vt:lpwstr/>
  </property>
</Properties>
</file>