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>
        <p:scale>
          <a:sx n="95" d="100"/>
          <a:sy n="95" d="100"/>
        </p:scale>
        <p:origin x="67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A8B7A-7855-7AA8-FFFF-A3B00A3F8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D80616-BBBC-7398-89FD-2D76B621F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9193-391A-DF5D-99A5-95166BACC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A3156-BDF0-8657-8DF7-DD84A3B5C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D4CDB-3E21-D600-9024-52CD1D16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1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24B18-EBDF-EA5B-A7F4-36E1D9799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6113B-1876-9B17-710E-96FC2AA38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E9376-C285-24CC-F8C6-A8C79DCF8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49A13-5EA6-13A6-2F06-36E32E4F8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DBDE9-2808-AD85-CB40-CF271A0B8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96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5006E2-BCA1-7558-DA46-5A416FC09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52BCB-30B6-AE3F-D32B-43A8AF0EE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ECEAA-8A07-CD83-3876-8D2DACA90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41CD8-5123-B3E5-1341-62A1E0477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16AE0-2BA4-1670-ECDF-F3E7858A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3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7D1D9-6D7E-A6D9-7BC1-23AE9CB84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2AF76-2F39-CB41-9A7F-9F6AEEA15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172C9-E855-BAE6-1745-B32D673F4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F6109-EB51-244F-C418-E54D84F9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84808-1507-36F0-6098-C8A24F886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7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9423A-D096-230B-D87E-D1BE6CEC5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62C447-CC6F-023C-6D90-2D185A262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A98AA-C34E-7684-63C2-A786DB38A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C51D3-AC5C-DB87-0D88-B5C6B4B0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23202-03B5-7A18-C417-C96142FE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7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CD02B-21CE-5DD7-3737-8BA197602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B0C31-BC2A-E4C8-434A-65FA4FFB5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11B1B-B6CD-48AC-CB34-52DEBF303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26902-8D7A-D0EA-A14C-1BD22189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2B80C-9E2D-DF0E-5B7F-3C8BE5A9F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606473-0F4D-4B2A-8E42-900EF8FC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13B0-474E-4466-D7E5-A7D19EFB4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060F3-C1AF-B3FA-A81E-18023016B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E7FB63-2D68-1F90-84B5-0737D7042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447C5A-EAE2-CF77-9BE0-C42275F6A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804251-8023-1B48-589E-29B314137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10DC5B-0A2F-F414-7234-5DC2CDF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F6E81E-5E8F-B6FB-911B-BD08CEBC6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A9B36E-1322-7B25-8EAB-0BC9AC1F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9ED39-69BC-4E73-4E4D-9A56E431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DEB42A-64E6-BBDB-BF18-C914F8CC7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4D1D7B-D84A-9934-C2A1-596115B3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D7B7B5-3FE0-2290-FC4C-63D4E9EBC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8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EB5DDD-E717-3E9B-5D0B-E6372A41B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6A8A6F-98B9-3AF2-F96D-1D6B5D956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39198-9641-834C-E372-6A27CCD6D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2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DC18D-3B69-2342-7A30-54D14D8CA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E5980-33D9-ECC8-B86B-CF3526506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47168-BCC3-0E84-B4C5-CB94306B4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CA09E-FD8B-EAEF-52BE-05350D8F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A630B-6C71-D0F8-0828-3F8E299A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3E686-F5E7-5098-C301-49A48AB0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21285-B49E-28DD-E4E1-2A0CD562F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0C20DC-0F06-92CB-F333-7F98F55A4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13A20-4D98-76BD-69FC-D560E9412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A0D95B-07BB-BC10-FF11-8E42DFC23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665D7-D2C2-41CA-067B-63ED23D1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C0646-212C-B09F-599A-EDAD81A4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71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FF7C73-ACCF-050F-293A-F246F63FC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428A7-9283-92B2-1517-CE0D534518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5AE20-C857-2003-D1F7-86106DB56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70B75-BF45-488F-BDFE-D47488E2ACE0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51D39-85BE-1197-C969-DAF81E81F5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E2F52-827C-9682-CFE3-891B006F5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73CE5-1DA3-4CA5-B376-7D9B2828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94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F23FD-6E0E-BFB4-D320-472F3DA98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b="1" dirty="0">
                <a:latin typeface="Century Gothic" panose="020B0502020202020204" pitchFamily="34" charset="0"/>
              </a:rPr>
              <a:t>DPoA IMPLEMENTATION PROGRESS - MALAWI</a:t>
            </a:r>
          </a:p>
        </p:txBody>
      </p:sp>
    </p:spTree>
    <p:extLst>
      <p:ext uri="{BB962C8B-B14F-4D97-AF65-F5344CB8AC3E}">
        <p14:creationId xmlns:p14="http://schemas.microsoft.com/office/powerpoint/2010/main" val="76907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3C071-590A-6093-EC7D-1E8EB5D4F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246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B68E5-5F7F-1820-6245-AA4760471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1143"/>
            <a:ext cx="10515600" cy="3628482"/>
          </a:xfrm>
        </p:spPr>
        <p:txBody>
          <a:bodyPr>
            <a:normAutofit/>
          </a:bodyPr>
          <a:lstStyle/>
          <a:p>
            <a:pPr marL="114300" indent="-342900" algn="just">
              <a:lnSpc>
                <a:spcPct val="115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Malawi is implementing the DPoA through the Malawi 2063 which is the national vision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Since MW2063 is a long-term vision, the country has developed medium term implementation plan called the Malawi First Ten-Year Implementation Plan (MIP-1) 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24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MIP-1 aims to </a:t>
            </a:r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graduate Malawi to an Upper-Lower Middle-Income Economy by 2030.</a:t>
            </a:r>
          </a:p>
          <a:p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9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71EA6-092A-EED9-99D2-A23083488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579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Implementation of DPoA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754B6-D0FD-0D41-9A3E-6C6C6928F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945160"/>
          </a:xfrm>
        </p:spPr>
        <p:txBody>
          <a:bodyPr>
            <a:noAutofit/>
          </a:bodyPr>
          <a:lstStyle/>
          <a:p>
            <a:r>
              <a:rPr lang="en-US" sz="2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Implementation is facing different challenges include Climatic Shocks as well as limited fiscal space. </a:t>
            </a:r>
          </a:p>
          <a:p>
            <a:r>
              <a:rPr lang="en-US" sz="2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challenges are now evident from the shortage of foreign exchange, rising inflation and episodes of food shortage due to the El Nino phenomenon that the country experienced in 2023/24 farming season. </a:t>
            </a:r>
          </a:p>
          <a:p>
            <a:r>
              <a:rPr lang="en-US" sz="22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mplementation of the national budget is problematic as </a:t>
            </a:r>
            <a:r>
              <a:rPr lang="en-US" sz="22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Government revenue usually falls shorts of expenditure requirements</a:t>
            </a:r>
            <a:r>
              <a:rPr lang="en-US" sz="2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2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mitigate this, Government has developed the Integrated National Financing Framework (INFF)</a:t>
            </a:r>
            <a:endParaRPr lang="en-US" sz="22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 Malawi is making progress in mobilizing resources domestically, it is not easy to get these resources. </a:t>
            </a:r>
          </a:p>
          <a:p>
            <a:r>
              <a:rPr lang="en-US" sz="2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result, public debt is worsening every year as government resorts to borrowing to finance the budget. </a:t>
            </a:r>
          </a:p>
          <a:p>
            <a:r>
              <a:rPr lang="en-US" sz="2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serious challenge in implementing the DPoA.</a:t>
            </a:r>
          </a:p>
          <a:p>
            <a:endParaRPr lang="en-US" sz="2200" kern="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24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B2599-610E-A04D-9B75-D7491052E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6237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Efforts to revitalize Economic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45470-FE59-1720-3A9D-D42F52225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24701"/>
            <a:ext cx="10515600" cy="1782763"/>
          </a:xfrm>
        </p:spPr>
        <p:txBody>
          <a:bodyPr>
            <a:noAutofit/>
          </a:bodyPr>
          <a:lstStyle/>
          <a:p>
            <a:pPr algn="just"/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the Moment, the country is implementing the ATM Strategy with the aim of revitalizing economic activities.</a:t>
            </a:r>
          </a:p>
          <a:p>
            <a:pPr algn="just"/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 focuses on promoting investments in these three sectors including manufacturing.</a:t>
            </a:r>
          </a:p>
        </p:txBody>
      </p:sp>
    </p:spTree>
    <p:extLst>
      <p:ext uri="{BB962C8B-B14F-4D97-AF65-F5344CB8AC3E}">
        <p14:creationId xmlns:p14="http://schemas.microsoft.com/office/powerpoint/2010/main" val="1099251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AD09-B3B4-0B3D-C74D-8F129A991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21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Monitoring Implementation of DPoA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44C56-35BC-4280-AE7B-0D58CFF9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5707"/>
            <a:ext cx="10515600" cy="2489701"/>
          </a:xfrm>
        </p:spPr>
        <p:txBody>
          <a:bodyPr>
            <a:noAutofit/>
          </a:bodyPr>
          <a:lstStyle/>
          <a:p>
            <a:pPr algn="just"/>
            <a:r>
              <a:rPr lang="en-US" sz="24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Malawi</a:t>
            </a:r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has isolated the indicators that we are already collecting so that we report on those indicators</a:t>
            </a:r>
          </a:p>
          <a:p>
            <a:pPr algn="just"/>
            <a:r>
              <a:rPr lang="en-US" sz="24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coming financial Year Malawi will </a:t>
            </a:r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undertake a survey targeting the indicators that are not currently being collected at the national level.</a:t>
            </a:r>
          </a:p>
          <a:p>
            <a:pPr algn="just"/>
            <a:r>
              <a:rPr lang="en-US" sz="24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Malawi will need </a:t>
            </a:r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in this area. </a:t>
            </a:r>
          </a:p>
          <a:p>
            <a:pPr algn="just"/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will enable Malawi to effectively report on implementation of the DPoA. </a:t>
            </a:r>
          </a:p>
          <a:p>
            <a:pPr algn="just"/>
            <a:r>
              <a:rPr lang="en-US" sz="24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We, therefore, welcome the mid-term review that is coming in 2027.</a:t>
            </a:r>
          </a:p>
          <a:p>
            <a:pPr algn="just"/>
            <a:endParaRPr lang="en-US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439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6E481-B419-44DF-4B13-92C7C444F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7D02B-91FD-740F-63F7-95126B402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>
                <a:latin typeface="Century Gothic" panose="020B0502020202020204" pitchFamily="34" charset="0"/>
              </a:rPr>
              <a:t>Malawi is implementing the DPoA (through MW2063)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Climatic shocks are affecting implementation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Limited fiscal space is a challenge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High inflation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Food shortage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INFF developed to leverage financing on other partners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DPoA implementation follow-up would require collecting data on all indicators. 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Survey on the remaining indicators is critical.</a:t>
            </a:r>
          </a:p>
          <a:p>
            <a:pPr algn="just"/>
            <a:r>
              <a:rPr lang="en-US" dirty="0">
                <a:latin typeface="Century Gothic" panose="020B0502020202020204" pitchFamily="34" charset="0"/>
              </a:rPr>
              <a:t>Malawi welcomes the midterm review of </a:t>
            </a:r>
            <a:r>
              <a:rPr lang="en-US">
                <a:latin typeface="Century Gothic" panose="020B0502020202020204" pitchFamily="34" charset="0"/>
              </a:rPr>
              <a:t>the DPoA.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08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7293" y="2412038"/>
            <a:ext cx="3465352" cy="1325563"/>
          </a:xfrm>
        </p:spPr>
        <p:txBody>
          <a:bodyPr/>
          <a:lstStyle/>
          <a:p>
            <a:r>
              <a:rPr lang="en-US" b="1" dirty="0">
                <a:latin typeface="Century Gothic" panose="020B0502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7783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061637EA3FE74BB20394D96590382B" ma:contentTypeVersion="19" ma:contentTypeDescription="Create a new document." ma:contentTypeScope="" ma:versionID="c346d78000ff79758955aab9f13ef7f7">
  <xsd:schema xmlns:xsd="http://www.w3.org/2001/XMLSchema" xmlns:xs="http://www.w3.org/2001/XMLSchema" xmlns:p="http://schemas.microsoft.com/office/2006/metadata/properties" xmlns:ns2="221e80db-c0ea-4217-a0f0-8f23759d0b7c" xmlns:ns3="528fe294-5479-4ff3-b623-788f11fdcb40" xmlns:ns4="985ec44e-1bab-4c0b-9df0-6ba128686fc9" targetNamespace="http://schemas.microsoft.com/office/2006/metadata/properties" ma:root="true" ma:fieldsID="68bb90e990b674ce32d4d8ec78a65054" ns2:_="" ns3:_="" ns4:_="">
    <xsd:import namespace="221e80db-c0ea-4217-a0f0-8f23759d0b7c"/>
    <xsd:import namespace="528fe294-5479-4ff3-b623-788f11fdcb40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Entity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1e80db-c0ea-4217-a0f0-8f23759d0b7c" elementFormDefault="qualified">
    <xsd:import namespace="http://schemas.microsoft.com/office/2006/documentManagement/types"/>
    <xsd:import namespace="http://schemas.microsoft.com/office/infopath/2007/PartnerControls"/>
    <xsd:element name="Entity" ma:index="8" nillable="true" ma:displayName="Entity" ma:format="Dropdown" ma:internalName="Entity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fe294-5479-4ff3-b623-788f11fdcb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f5f0da3-c594-4b77-837e-430027d11bd4}" ma:internalName="TaxCatchAll" ma:showField="CatchAllData" ma:web="528fe294-5479-4ff3-b623-788f11fdcb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tity xmlns="221e80db-c0ea-4217-a0f0-8f23759d0b7c" xsi:nil="true"/>
    <TaxCatchAll xmlns="985ec44e-1bab-4c0b-9df0-6ba128686fc9" xsi:nil="true"/>
    <lcf76f155ced4ddcb4097134ff3c332f xmlns="221e80db-c0ea-4217-a0f0-8f23759d0b7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DF09BD-ECBE-44C0-889A-E63650C8D242}"/>
</file>

<file path=customXml/itemProps2.xml><?xml version="1.0" encoding="utf-8"?>
<ds:datastoreItem xmlns:ds="http://schemas.openxmlformats.org/officeDocument/2006/customXml" ds:itemID="{D700131A-00EA-4B60-A4DF-A22B4EC7B036}"/>
</file>

<file path=customXml/itemProps3.xml><?xml version="1.0" encoding="utf-8"?>
<ds:datastoreItem xmlns:ds="http://schemas.openxmlformats.org/officeDocument/2006/customXml" ds:itemID="{15D28B58-0BF2-473A-AE7A-83FDA2BE46DB}"/>
</file>

<file path=docProps/app.xml><?xml version="1.0" encoding="utf-8"?>
<Properties xmlns="http://schemas.openxmlformats.org/officeDocument/2006/extended-properties" xmlns:vt="http://schemas.openxmlformats.org/officeDocument/2006/docPropsVTypes">
  <TotalTime>1018</TotalTime>
  <Words>369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DPoA IMPLEMENTATION PROGRESS - MALAWI</vt:lpstr>
      <vt:lpstr>Introduction</vt:lpstr>
      <vt:lpstr>Implementation of DPoA</vt:lpstr>
      <vt:lpstr>Efforts to revitalize Economic Activities</vt:lpstr>
      <vt:lpstr>Monitoring Implementation of DPoA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Adwell Zembele</dc:creator>
  <cp:lastModifiedBy>Adwell Zembele</cp:lastModifiedBy>
  <cp:revision>7</cp:revision>
  <dcterms:created xsi:type="dcterms:W3CDTF">2025-03-31T10:21:04Z</dcterms:created>
  <dcterms:modified xsi:type="dcterms:W3CDTF">2025-04-01T03:19:20Z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0x01010072061637EA3FE74BB20394D96590382B</vt:lpwstr>
  </property>
</Properties>
</file>