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314" r:id="rId6"/>
    <p:sldId id="259" r:id="rId7"/>
    <p:sldId id="336" r:id="rId8"/>
    <p:sldId id="339" r:id="rId9"/>
    <p:sldId id="337" r:id="rId10"/>
    <p:sldId id="338" r:id="rId11"/>
    <p:sldId id="277" r:id="rId12"/>
  </p:sldIdLst>
  <p:sldSz cx="12192000" cy="6858000"/>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a:srgbClr val="145897"/>
    <a:srgbClr val="00359E"/>
    <a:srgbClr val="D9D9D9"/>
    <a:srgbClr val="5B9BD5"/>
    <a:srgbClr val="3C94E4"/>
    <a:srgbClr val="186AB4"/>
    <a:srgbClr val="4F9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61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uncitral_start_stai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3"/>
          <p:cNvSpPr>
            <a:spLocks noChangeArrowheads="1"/>
          </p:cNvSpPr>
          <p:nvPr/>
        </p:nvSpPr>
        <p:spPr bwMode="auto">
          <a:xfrm flipV="1">
            <a:off x="0" y="0"/>
            <a:ext cx="1828800" cy="381000"/>
          </a:xfrm>
          <a:prstGeom prst="rect">
            <a:avLst/>
          </a:prstGeom>
          <a:solidFill>
            <a:srgbClr val="0495C8"/>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endParaRPr lang="en-GB" altLang="en-US" sz="1350">
              <a:solidFill>
                <a:srgbClr val="000000"/>
              </a:solidFill>
            </a:endParaRPr>
          </a:p>
        </p:txBody>
      </p:sp>
      <p:sp>
        <p:nvSpPr>
          <p:cNvPr id="6" name="Rectangle 4"/>
          <p:cNvSpPr>
            <a:spLocks noChangeArrowheads="1"/>
          </p:cNvSpPr>
          <p:nvPr/>
        </p:nvSpPr>
        <p:spPr bwMode="auto">
          <a:xfrm>
            <a:off x="1828800" y="0"/>
            <a:ext cx="10363200" cy="381000"/>
          </a:xfrm>
          <a:prstGeom prst="rect">
            <a:avLst/>
          </a:prstGeom>
          <a:solidFill>
            <a:srgbClr val="145897"/>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endParaRPr lang="en-GB" altLang="en-US" sz="1350">
              <a:solidFill>
                <a:srgbClr val="000000"/>
              </a:solidFill>
            </a:endParaRPr>
          </a:p>
        </p:txBody>
      </p:sp>
      <p:sp>
        <p:nvSpPr>
          <p:cNvPr id="7" name="Rectangle 7"/>
          <p:cNvSpPr>
            <a:spLocks noChangeArrowheads="1"/>
          </p:cNvSpPr>
          <p:nvPr/>
        </p:nvSpPr>
        <p:spPr bwMode="auto">
          <a:xfrm>
            <a:off x="0" y="14290"/>
            <a:ext cx="1828800" cy="248209"/>
          </a:xfrm>
          <a:prstGeom prst="rect">
            <a:avLst/>
          </a:prstGeom>
          <a:noFill/>
          <a:ln>
            <a:noFill/>
          </a:ln>
          <a:effectLst/>
          <a:extLst>
            <a:ext uri="{909E8E84-426E-40dd-AFC4-6F175D3DCCD1}">
              <a14:hiddenFill xmlns:a14="http://schemas.microsoft.com/office/drawing/2010/main" xmlns="">
                <a:solidFill>
                  <a:srgbClr val="006699"/>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en-US" altLang="en-US" sz="1013" b="1">
                <a:solidFill>
                  <a:srgbClr val="FFFFFF"/>
                </a:solidFill>
                <a:latin typeface="Helvetica" pitchFamily="34" charset="0"/>
              </a:rPr>
              <a:t>UNCITRAL</a:t>
            </a:r>
          </a:p>
        </p:txBody>
      </p:sp>
      <p:sp>
        <p:nvSpPr>
          <p:cNvPr id="8" name="Rectangle 8"/>
          <p:cNvSpPr>
            <a:spLocks noChangeArrowheads="1"/>
          </p:cNvSpPr>
          <p:nvPr/>
        </p:nvSpPr>
        <p:spPr bwMode="auto">
          <a:xfrm>
            <a:off x="1828800" y="76200"/>
            <a:ext cx="7850717" cy="1962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en-US" altLang="en-US" sz="675" b="1">
                <a:solidFill>
                  <a:srgbClr val="FFFFFF"/>
                </a:solidFill>
                <a:latin typeface="Helvetica" pitchFamily="34" charset="0"/>
              </a:rPr>
              <a:t>United Nations Commission on International Trade Law</a:t>
            </a:r>
          </a:p>
        </p:txBody>
      </p:sp>
      <p:pic>
        <p:nvPicPr>
          <p:cNvPr id="9" name="Picture 20" descr="un logo vector [Converted]"/>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9855200" y="642938"/>
            <a:ext cx="1625600" cy="1033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49" name="Rectangle 5"/>
          <p:cNvSpPr>
            <a:spLocks noGrp="1" noChangeArrowheads="1"/>
          </p:cNvSpPr>
          <p:nvPr>
            <p:ph type="ctrTitle"/>
          </p:nvPr>
        </p:nvSpPr>
        <p:spPr>
          <a:xfrm>
            <a:off x="1117600" y="2057400"/>
            <a:ext cx="9144000" cy="1143000"/>
          </a:xfrm>
        </p:spPr>
        <p:txBody>
          <a:bodyPr/>
          <a:lstStyle>
            <a:lvl1pPr>
              <a:defRPr sz="1688">
                <a:solidFill>
                  <a:schemeClr val="bg1"/>
                </a:solidFill>
              </a:defRPr>
            </a:lvl1pPr>
          </a:lstStyle>
          <a:p>
            <a:pPr lvl="0"/>
            <a:r>
              <a:rPr lang="en-US" altLang="en-US" noProof="0"/>
              <a:t>Click to edit Master title style</a:t>
            </a:r>
          </a:p>
        </p:txBody>
      </p:sp>
      <p:sp>
        <p:nvSpPr>
          <p:cNvPr id="6150" name="Rectangle 6"/>
          <p:cNvSpPr>
            <a:spLocks noGrp="1" noChangeArrowheads="1"/>
          </p:cNvSpPr>
          <p:nvPr>
            <p:ph type="subTitle" idx="1"/>
          </p:nvPr>
        </p:nvSpPr>
        <p:spPr>
          <a:xfrm>
            <a:off x="1219200" y="3429000"/>
            <a:ext cx="7213600" cy="685800"/>
          </a:xfrm>
        </p:spPr>
        <p:txBody>
          <a:bodyPr/>
          <a:lstStyle>
            <a:lvl1pPr marL="0" indent="0">
              <a:buFontTx/>
              <a:buNone/>
              <a:defRPr sz="1238">
                <a:solidFill>
                  <a:schemeClr val="bg1"/>
                </a:solidFill>
              </a:defRPr>
            </a:lvl1pPr>
          </a:lstStyle>
          <a:p>
            <a:pPr lvl="0"/>
            <a:r>
              <a:rPr lang="en-US" altLang="en-US" noProof="0"/>
              <a:t>Click to edit Master subtitle style</a:t>
            </a:r>
          </a:p>
        </p:txBody>
      </p:sp>
    </p:spTree>
    <p:extLst>
      <p:ext uri="{BB962C8B-B14F-4D97-AF65-F5344CB8AC3E}">
        <p14:creationId xmlns:p14="http://schemas.microsoft.com/office/powerpoint/2010/main" val="394909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0652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6354" y="838205"/>
            <a:ext cx="2381249" cy="50323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52603" y="838205"/>
            <a:ext cx="6940551" cy="5032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3658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3152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225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125"/>
            </a:lvl1pPr>
            <a:lvl2pPr marL="257175" indent="0">
              <a:buNone/>
              <a:defRPr sz="1013"/>
            </a:lvl2pPr>
            <a:lvl3pPr marL="514350" indent="0">
              <a:buNone/>
              <a:defRPr sz="900"/>
            </a:lvl3pPr>
            <a:lvl4pPr marL="771525" indent="0">
              <a:buNone/>
              <a:defRPr sz="788"/>
            </a:lvl4pPr>
            <a:lvl5pPr marL="1028700" indent="0">
              <a:buNone/>
              <a:defRPr sz="788"/>
            </a:lvl5pPr>
            <a:lvl6pPr marL="1285875" indent="0">
              <a:buNone/>
              <a:defRPr sz="788"/>
            </a:lvl6pPr>
            <a:lvl7pPr marL="1543050" indent="0">
              <a:buNone/>
              <a:defRPr sz="788"/>
            </a:lvl7pPr>
            <a:lvl8pPr marL="1800225" indent="0">
              <a:buNone/>
              <a:defRPr sz="788"/>
            </a:lvl8pPr>
            <a:lvl9pPr marL="2057400" indent="0">
              <a:buNone/>
              <a:defRPr sz="788"/>
            </a:lvl9pPr>
          </a:lstStyle>
          <a:p>
            <a:pPr lvl="0"/>
            <a:r>
              <a:rPr lang="en-US"/>
              <a:t>Click to edit Master text styles</a:t>
            </a:r>
          </a:p>
        </p:txBody>
      </p:sp>
    </p:spTree>
    <p:extLst>
      <p:ext uri="{BB962C8B-B14F-4D97-AF65-F5344CB8AC3E}">
        <p14:creationId xmlns:p14="http://schemas.microsoft.com/office/powerpoint/2010/main" val="1896266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33600" y="1600205"/>
            <a:ext cx="4470400" cy="4270375"/>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807200" y="1600205"/>
            <a:ext cx="4470400" cy="4270375"/>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4598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3104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0870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833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125" b="1"/>
            </a:lvl1pPr>
          </a:lstStyle>
          <a:p>
            <a:r>
              <a:rPr lang="en-US"/>
              <a:t>Click to edit Master title style</a:t>
            </a:r>
            <a:endParaRPr lang="en-GB"/>
          </a:p>
        </p:txBody>
      </p:sp>
      <p:sp>
        <p:nvSpPr>
          <p:cNvPr id="3" name="Content Placeholder 2"/>
          <p:cNvSpPr>
            <a:spLocks noGrp="1"/>
          </p:cNvSpPr>
          <p:nvPr>
            <p:ph idx="1"/>
          </p:nvPr>
        </p:nvSpPr>
        <p:spPr>
          <a:xfrm>
            <a:off x="4766733" y="273055"/>
            <a:ext cx="6815667" cy="5853113"/>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Tree>
    <p:extLst>
      <p:ext uri="{BB962C8B-B14F-4D97-AF65-F5344CB8AC3E}">
        <p14:creationId xmlns:p14="http://schemas.microsoft.com/office/powerpoint/2010/main" val="332640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125"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Tree>
    <p:extLst>
      <p:ext uri="{BB962C8B-B14F-4D97-AF65-F5344CB8AC3E}">
        <p14:creationId xmlns:p14="http://schemas.microsoft.com/office/powerpoint/2010/main" val="3941158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2" descr="uncitral_top"/>
          <p:cNvPicPr>
            <a:picLocks noChangeAspect="1" noChangeArrowheads="1"/>
          </p:cNvPicPr>
          <p:nvPr/>
        </p:nvPicPr>
        <p:blipFill>
          <a:blip r:embed="rId13">
            <a:extLst>
              <a:ext uri="{28A0092B-C50C-407E-A947-70E740481C1C}">
                <a14:useLocalDpi xmlns:a14="http://schemas.microsoft.com/office/drawing/2010/main" val="0"/>
              </a:ext>
            </a:extLst>
          </a:blip>
          <a:srcRect r="10336" b="4317"/>
          <a:stretch>
            <a:fillRect/>
          </a:stretch>
        </p:blipFill>
        <p:spPr bwMode="auto">
          <a:xfrm>
            <a:off x="0" y="6013450"/>
            <a:ext cx="12192000" cy="844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1752600" y="838200"/>
            <a:ext cx="94488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9"/>
          <p:cNvSpPr>
            <a:spLocks noChangeArrowheads="1"/>
          </p:cNvSpPr>
          <p:nvPr/>
        </p:nvSpPr>
        <p:spPr bwMode="auto">
          <a:xfrm>
            <a:off x="1765300" y="6057902"/>
            <a:ext cx="1828800" cy="230832"/>
          </a:xfrm>
          <a:prstGeom prst="rect">
            <a:avLst/>
          </a:prstGeom>
          <a:noFill/>
          <a:ln>
            <a:noFill/>
          </a:ln>
          <a:effectLst/>
          <a:extLst>
            <a:ext uri="{909E8E84-426E-40dd-AFC4-6F175D3DCCD1}">
              <a14:hiddenFill xmlns:a14="http://schemas.microsoft.com/office/drawing/2010/main" xmlns="">
                <a:solidFill>
                  <a:srgbClr val="006699"/>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en-US" altLang="en-US" sz="900" b="1">
                <a:solidFill>
                  <a:srgbClr val="FFFFFF"/>
                </a:solidFill>
                <a:latin typeface="Helvetica" pitchFamily="34" charset="0"/>
              </a:rPr>
              <a:t>UNCITRAL</a:t>
            </a:r>
          </a:p>
        </p:txBody>
      </p:sp>
      <p:sp>
        <p:nvSpPr>
          <p:cNvPr id="1029" name="Rectangle 10"/>
          <p:cNvSpPr>
            <a:spLocks noChangeArrowheads="1"/>
          </p:cNvSpPr>
          <p:nvPr/>
        </p:nvSpPr>
        <p:spPr bwMode="auto">
          <a:xfrm>
            <a:off x="3403600" y="6108700"/>
            <a:ext cx="7850717" cy="1962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en-US" altLang="en-US" sz="675" b="1">
                <a:solidFill>
                  <a:srgbClr val="FFFFFF"/>
                </a:solidFill>
                <a:latin typeface="Helvetica" pitchFamily="34" charset="0"/>
              </a:rPr>
              <a:t>United Nations Commission on International Trade Law</a:t>
            </a:r>
          </a:p>
        </p:txBody>
      </p:sp>
      <p:sp>
        <p:nvSpPr>
          <p:cNvPr id="1030" name="Rectangle 3"/>
          <p:cNvSpPr>
            <a:spLocks noGrp="1" noChangeArrowheads="1"/>
          </p:cNvSpPr>
          <p:nvPr>
            <p:ph type="body" idx="1"/>
          </p:nvPr>
        </p:nvSpPr>
        <p:spPr bwMode="auto">
          <a:xfrm>
            <a:off x="2133600" y="1600205"/>
            <a:ext cx="9144000" cy="4270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4261660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1913" b="1">
          <a:solidFill>
            <a:srgbClr val="145897"/>
          </a:solidFill>
          <a:latin typeface="+mj-lt"/>
          <a:ea typeface="+mj-ea"/>
          <a:cs typeface="+mj-cs"/>
        </a:defRPr>
      </a:lvl1pPr>
      <a:lvl2pPr algn="l" rtl="0" eaLnBrk="1" fontAlgn="base" hangingPunct="1">
        <a:spcBef>
          <a:spcPct val="0"/>
        </a:spcBef>
        <a:spcAft>
          <a:spcPct val="0"/>
        </a:spcAft>
        <a:defRPr sz="1913" b="1">
          <a:solidFill>
            <a:srgbClr val="145897"/>
          </a:solidFill>
          <a:latin typeface="Helvetica" pitchFamily="34" charset="0"/>
        </a:defRPr>
      </a:lvl2pPr>
      <a:lvl3pPr algn="l" rtl="0" eaLnBrk="1" fontAlgn="base" hangingPunct="1">
        <a:spcBef>
          <a:spcPct val="0"/>
        </a:spcBef>
        <a:spcAft>
          <a:spcPct val="0"/>
        </a:spcAft>
        <a:defRPr sz="1913" b="1">
          <a:solidFill>
            <a:srgbClr val="145897"/>
          </a:solidFill>
          <a:latin typeface="Helvetica" pitchFamily="34" charset="0"/>
        </a:defRPr>
      </a:lvl3pPr>
      <a:lvl4pPr algn="l" rtl="0" eaLnBrk="1" fontAlgn="base" hangingPunct="1">
        <a:spcBef>
          <a:spcPct val="0"/>
        </a:spcBef>
        <a:spcAft>
          <a:spcPct val="0"/>
        </a:spcAft>
        <a:defRPr sz="1913" b="1">
          <a:solidFill>
            <a:srgbClr val="145897"/>
          </a:solidFill>
          <a:latin typeface="Helvetica" pitchFamily="34" charset="0"/>
        </a:defRPr>
      </a:lvl4pPr>
      <a:lvl5pPr algn="l" rtl="0" eaLnBrk="1" fontAlgn="base" hangingPunct="1">
        <a:spcBef>
          <a:spcPct val="0"/>
        </a:spcBef>
        <a:spcAft>
          <a:spcPct val="0"/>
        </a:spcAft>
        <a:defRPr sz="1913" b="1">
          <a:solidFill>
            <a:srgbClr val="145897"/>
          </a:solidFill>
          <a:latin typeface="Helvetica" pitchFamily="34" charset="0"/>
        </a:defRPr>
      </a:lvl5pPr>
      <a:lvl6pPr marL="257175" algn="l" rtl="0" eaLnBrk="1" fontAlgn="base" hangingPunct="1">
        <a:spcBef>
          <a:spcPct val="0"/>
        </a:spcBef>
        <a:spcAft>
          <a:spcPct val="0"/>
        </a:spcAft>
        <a:defRPr sz="1913" b="1">
          <a:solidFill>
            <a:srgbClr val="145897"/>
          </a:solidFill>
          <a:latin typeface="Helvetica" pitchFamily="34" charset="0"/>
        </a:defRPr>
      </a:lvl6pPr>
      <a:lvl7pPr marL="514350" algn="l" rtl="0" eaLnBrk="1" fontAlgn="base" hangingPunct="1">
        <a:spcBef>
          <a:spcPct val="0"/>
        </a:spcBef>
        <a:spcAft>
          <a:spcPct val="0"/>
        </a:spcAft>
        <a:defRPr sz="1913" b="1">
          <a:solidFill>
            <a:srgbClr val="145897"/>
          </a:solidFill>
          <a:latin typeface="Helvetica" pitchFamily="34" charset="0"/>
        </a:defRPr>
      </a:lvl7pPr>
      <a:lvl8pPr marL="771525" algn="l" rtl="0" eaLnBrk="1" fontAlgn="base" hangingPunct="1">
        <a:spcBef>
          <a:spcPct val="0"/>
        </a:spcBef>
        <a:spcAft>
          <a:spcPct val="0"/>
        </a:spcAft>
        <a:defRPr sz="1913" b="1">
          <a:solidFill>
            <a:srgbClr val="145897"/>
          </a:solidFill>
          <a:latin typeface="Helvetica" pitchFamily="34" charset="0"/>
        </a:defRPr>
      </a:lvl8pPr>
      <a:lvl9pPr marL="1028700" algn="l" rtl="0" eaLnBrk="1" fontAlgn="base" hangingPunct="1">
        <a:spcBef>
          <a:spcPct val="0"/>
        </a:spcBef>
        <a:spcAft>
          <a:spcPct val="0"/>
        </a:spcAft>
        <a:defRPr sz="1913" b="1">
          <a:solidFill>
            <a:srgbClr val="145897"/>
          </a:solidFill>
          <a:latin typeface="Helvetica" pitchFamily="34" charset="0"/>
        </a:defRPr>
      </a:lvl9pPr>
    </p:titleStyle>
    <p:bodyStyle>
      <a:lvl1pPr marL="192881" indent="-192881" algn="l" rtl="0" eaLnBrk="1" fontAlgn="base" hangingPunct="1">
        <a:spcBef>
          <a:spcPct val="20000"/>
        </a:spcBef>
        <a:spcAft>
          <a:spcPct val="0"/>
        </a:spcAft>
        <a:buChar char="•"/>
        <a:defRPr sz="1350" b="1">
          <a:solidFill>
            <a:schemeClr val="tx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tx1"/>
          </a:solidFill>
          <a:latin typeface="+mn-lt"/>
        </a:defRPr>
      </a:lvl2pPr>
      <a:lvl3pPr marL="642938" indent="-128588" algn="l" rtl="0" eaLnBrk="1" fontAlgn="base" hangingPunct="1">
        <a:spcBef>
          <a:spcPct val="20000"/>
        </a:spcBef>
        <a:spcAft>
          <a:spcPct val="0"/>
        </a:spcAft>
        <a:buChar char="•"/>
        <a:defRPr b="1">
          <a:solidFill>
            <a:schemeClr val="tx1"/>
          </a:solidFill>
          <a:latin typeface="+mn-lt"/>
        </a:defRPr>
      </a:lvl3pPr>
      <a:lvl4pPr marL="900113" indent="-128588" algn="l" rtl="0" eaLnBrk="1" fontAlgn="base" hangingPunct="1">
        <a:spcBef>
          <a:spcPct val="20000"/>
        </a:spcBef>
        <a:spcAft>
          <a:spcPct val="0"/>
        </a:spcAft>
        <a:buChar char="–"/>
        <a:defRPr sz="900" b="1">
          <a:solidFill>
            <a:schemeClr val="tx1"/>
          </a:solidFill>
          <a:latin typeface="+mn-lt"/>
        </a:defRPr>
      </a:lvl4pPr>
      <a:lvl5pPr marL="1157288" indent="-128588" algn="l" rtl="0" eaLnBrk="1" fontAlgn="base" hangingPunct="1">
        <a:spcBef>
          <a:spcPct val="20000"/>
        </a:spcBef>
        <a:spcAft>
          <a:spcPct val="0"/>
        </a:spcAft>
        <a:buChar char="»"/>
        <a:defRPr sz="900" b="1">
          <a:solidFill>
            <a:schemeClr val="tx1"/>
          </a:solidFill>
          <a:latin typeface="+mn-lt"/>
        </a:defRPr>
      </a:lvl5pPr>
      <a:lvl6pPr marL="1414463" indent="-128588" algn="l" rtl="0" eaLnBrk="1" fontAlgn="base" hangingPunct="1">
        <a:spcBef>
          <a:spcPct val="20000"/>
        </a:spcBef>
        <a:spcAft>
          <a:spcPct val="0"/>
        </a:spcAft>
        <a:buChar char="»"/>
        <a:defRPr sz="900" b="1">
          <a:solidFill>
            <a:schemeClr val="tx1"/>
          </a:solidFill>
          <a:latin typeface="+mn-lt"/>
        </a:defRPr>
      </a:lvl6pPr>
      <a:lvl7pPr marL="1671638" indent="-128588" algn="l" rtl="0" eaLnBrk="1" fontAlgn="base" hangingPunct="1">
        <a:spcBef>
          <a:spcPct val="20000"/>
        </a:spcBef>
        <a:spcAft>
          <a:spcPct val="0"/>
        </a:spcAft>
        <a:buChar char="»"/>
        <a:defRPr sz="900" b="1">
          <a:solidFill>
            <a:schemeClr val="tx1"/>
          </a:solidFill>
          <a:latin typeface="+mn-lt"/>
        </a:defRPr>
      </a:lvl7pPr>
      <a:lvl8pPr marL="1928813" indent="-128588" algn="l" rtl="0" eaLnBrk="1" fontAlgn="base" hangingPunct="1">
        <a:spcBef>
          <a:spcPct val="20000"/>
        </a:spcBef>
        <a:spcAft>
          <a:spcPct val="0"/>
        </a:spcAft>
        <a:buChar char="»"/>
        <a:defRPr sz="900" b="1">
          <a:solidFill>
            <a:schemeClr val="tx1"/>
          </a:solidFill>
          <a:latin typeface="+mn-lt"/>
        </a:defRPr>
      </a:lvl8pPr>
      <a:lvl9pPr marL="2185988" indent="-128588" algn="l" rtl="0" eaLnBrk="1" fontAlgn="base" hangingPunct="1">
        <a:spcBef>
          <a:spcPct val="20000"/>
        </a:spcBef>
        <a:spcAft>
          <a:spcPct val="0"/>
        </a:spcAft>
        <a:buChar char="»"/>
        <a:defRPr sz="900" b="1">
          <a:solidFill>
            <a:schemeClr val="tx1"/>
          </a:solidFill>
          <a:latin typeface="+mn-lt"/>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6353" y="2382716"/>
            <a:ext cx="6720284" cy="641838"/>
          </a:xfrm>
        </p:spPr>
        <p:txBody>
          <a:bodyPr>
            <a:noAutofit/>
          </a:bodyPr>
          <a:lstStyle/>
          <a:p>
            <a:br>
              <a:rPr lang="en-US" sz="3200"/>
            </a:br>
            <a:endParaRPr lang="de-DE" sz="3200"/>
          </a:p>
        </p:txBody>
      </p:sp>
      <p:sp>
        <p:nvSpPr>
          <p:cNvPr id="4" name="Title 1"/>
          <p:cNvSpPr txBox="1">
            <a:spLocks/>
          </p:cNvSpPr>
          <p:nvPr/>
        </p:nvSpPr>
        <p:spPr bwMode="auto">
          <a:xfrm>
            <a:off x="1756610" y="3256526"/>
            <a:ext cx="6257837" cy="7913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1688" b="1">
                <a:solidFill>
                  <a:schemeClr val="bg1"/>
                </a:solidFill>
                <a:latin typeface="+mj-lt"/>
                <a:ea typeface="+mj-ea"/>
                <a:cs typeface="+mj-cs"/>
              </a:defRPr>
            </a:lvl1pPr>
            <a:lvl2pPr algn="l" rtl="0" eaLnBrk="1" fontAlgn="base" hangingPunct="1">
              <a:spcBef>
                <a:spcPct val="0"/>
              </a:spcBef>
              <a:spcAft>
                <a:spcPct val="0"/>
              </a:spcAft>
              <a:defRPr sz="1913" b="1">
                <a:solidFill>
                  <a:srgbClr val="145897"/>
                </a:solidFill>
                <a:latin typeface="Helvetica" pitchFamily="34" charset="0"/>
              </a:defRPr>
            </a:lvl2pPr>
            <a:lvl3pPr algn="l" rtl="0" eaLnBrk="1" fontAlgn="base" hangingPunct="1">
              <a:spcBef>
                <a:spcPct val="0"/>
              </a:spcBef>
              <a:spcAft>
                <a:spcPct val="0"/>
              </a:spcAft>
              <a:defRPr sz="1913" b="1">
                <a:solidFill>
                  <a:srgbClr val="145897"/>
                </a:solidFill>
                <a:latin typeface="Helvetica" pitchFamily="34" charset="0"/>
              </a:defRPr>
            </a:lvl3pPr>
            <a:lvl4pPr algn="l" rtl="0" eaLnBrk="1" fontAlgn="base" hangingPunct="1">
              <a:spcBef>
                <a:spcPct val="0"/>
              </a:spcBef>
              <a:spcAft>
                <a:spcPct val="0"/>
              </a:spcAft>
              <a:defRPr sz="1913" b="1">
                <a:solidFill>
                  <a:srgbClr val="145897"/>
                </a:solidFill>
                <a:latin typeface="Helvetica" pitchFamily="34" charset="0"/>
              </a:defRPr>
            </a:lvl4pPr>
            <a:lvl5pPr algn="l" rtl="0" eaLnBrk="1" fontAlgn="base" hangingPunct="1">
              <a:spcBef>
                <a:spcPct val="0"/>
              </a:spcBef>
              <a:spcAft>
                <a:spcPct val="0"/>
              </a:spcAft>
              <a:defRPr sz="1913" b="1">
                <a:solidFill>
                  <a:srgbClr val="145897"/>
                </a:solidFill>
                <a:latin typeface="Helvetica" pitchFamily="34" charset="0"/>
              </a:defRPr>
            </a:lvl5pPr>
            <a:lvl6pPr marL="257175" algn="l" rtl="0" eaLnBrk="1" fontAlgn="base" hangingPunct="1">
              <a:spcBef>
                <a:spcPct val="0"/>
              </a:spcBef>
              <a:spcAft>
                <a:spcPct val="0"/>
              </a:spcAft>
              <a:defRPr sz="1913" b="1">
                <a:solidFill>
                  <a:srgbClr val="145897"/>
                </a:solidFill>
                <a:latin typeface="Helvetica" pitchFamily="34" charset="0"/>
              </a:defRPr>
            </a:lvl6pPr>
            <a:lvl7pPr marL="514350" algn="l" rtl="0" eaLnBrk="1" fontAlgn="base" hangingPunct="1">
              <a:spcBef>
                <a:spcPct val="0"/>
              </a:spcBef>
              <a:spcAft>
                <a:spcPct val="0"/>
              </a:spcAft>
              <a:defRPr sz="1913" b="1">
                <a:solidFill>
                  <a:srgbClr val="145897"/>
                </a:solidFill>
                <a:latin typeface="Helvetica" pitchFamily="34" charset="0"/>
              </a:defRPr>
            </a:lvl7pPr>
            <a:lvl8pPr marL="771525" algn="l" rtl="0" eaLnBrk="1" fontAlgn="base" hangingPunct="1">
              <a:spcBef>
                <a:spcPct val="0"/>
              </a:spcBef>
              <a:spcAft>
                <a:spcPct val="0"/>
              </a:spcAft>
              <a:defRPr sz="1913" b="1">
                <a:solidFill>
                  <a:srgbClr val="145897"/>
                </a:solidFill>
                <a:latin typeface="Helvetica" pitchFamily="34" charset="0"/>
              </a:defRPr>
            </a:lvl8pPr>
            <a:lvl9pPr marL="1028700" algn="l" rtl="0" eaLnBrk="1" fontAlgn="base" hangingPunct="1">
              <a:spcBef>
                <a:spcPct val="0"/>
              </a:spcBef>
              <a:spcAft>
                <a:spcPct val="0"/>
              </a:spcAft>
              <a:defRPr sz="1913" b="1">
                <a:solidFill>
                  <a:srgbClr val="145897"/>
                </a:solidFill>
                <a:latin typeface="Helvetica" pitchFamily="34" charset="0"/>
              </a:defRPr>
            </a:lvl9pPr>
          </a:lstStyle>
          <a:p>
            <a:pPr algn="ctr"/>
            <a:r>
              <a:rPr lang="en-US" sz="3200" kern="0" dirty="0">
                <a:effectLst>
                  <a:outerShdw blurRad="38100" dist="38100" dir="2700000" algn="tl">
                    <a:srgbClr val="000000">
                      <a:alpha val="43137"/>
                    </a:srgbClr>
                  </a:outerShdw>
                </a:effectLst>
              </a:rPr>
              <a:t>Advisory Centre on International Investment Dispute Resolution</a:t>
            </a:r>
          </a:p>
        </p:txBody>
      </p:sp>
      <p:sp>
        <p:nvSpPr>
          <p:cNvPr id="3" name="TextBox 2">
            <a:extLst>
              <a:ext uri="{FF2B5EF4-FFF2-40B4-BE49-F238E27FC236}">
                <a16:creationId xmlns:a16="http://schemas.microsoft.com/office/drawing/2014/main" id="{21DFBA19-578D-127D-A97E-0E8583F10238}"/>
              </a:ext>
            </a:extLst>
          </p:cNvPr>
          <p:cNvSpPr txBox="1"/>
          <p:nvPr/>
        </p:nvSpPr>
        <p:spPr>
          <a:xfrm>
            <a:off x="6096000" y="5109411"/>
            <a:ext cx="5759116" cy="400110"/>
          </a:xfrm>
          <a:prstGeom prst="rect">
            <a:avLst/>
          </a:prstGeom>
          <a:noFill/>
        </p:spPr>
        <p:txBody>
          <a:bodyPr wrap="square" rtlCol="0">
            <a:spAutoFit/>
          </a:bodyPr>
          <a:lstStyle/>
          <a:p>
            <a:r>
              <a:rPr lang="en-GB" sz="2000" dirty="0"/>
              <a:t>Presentation by the UNCITRAL secretariat</a:t>
            </a:r>
          </a:p>
        </p:txBody>
      </p:sp>
    </p:spTree>
    <p:extLst>
      <p:ext uri="{BB962C8B-B14F-4D97-AF65-F5344CB8AC3E}">
        <p14:creationId xmlns:p14="http://schemas.microsoft.com/office/powerpoint/2010/main" val="32940229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hevron 4"/>
          <p:cNvSpPr/>
          <p:nvPr/>
        </p:nvSpPr>
        <p:spPr>
          <a:xfrm>
            <a:off x="1981201" y="1114695"/>
            <a:ext cx="1169378" cy="38986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b" anchorCtr="0">
            <a:noAutofit/>
          </a:bodyPr>
          <a:lstStyle/>
          <a:p>
            <a:pPr algn="ctr" defTabSz="488950">
              <a:lnSpc>
                <a:spcPct val="90000"/>
              </a:lnSpc>
              <a:spcBef>
                <a:spcPct val="0"/>
              </a:spcBef>
              <a:spcAft>
                <a:spcPct val="35000"/>
              </a:spcAft>
            </a:pPr>
            <a:r>
              <a:rPr lang="en-US" sz="1600"/>
              <a:t>Commission</a:t>
            </a:r>
            <a:endParaRPr lang="de-DE" sz="1600"/>
          </a:p>
        </p:txBody>
      </p:sp>
      <p:sp>
        <p:nvSpPr>
          <p:cNvPr id="2" name="TextBox 1">
            <a:extLst>
              <a:ext uri="{FF2B5EF4-FFF2-40B4-BE49-F238E27FC236}">
                <a16:creationId xmlns:a16="http://schemas.microsoft.com/office/drawing/2014/main" id="{71868146-9FD8-DF2B-C9CD-D3BD9F8CF00F}"/>
              </a:ext>
            </a:extLst>
          </p:cNvPr>
          <p:cNvSpPr txBox="1"/>
          <p:nvPr/>
        </p:nvSpPr>
        <p:spPr>
          <a:xfrm>
            <a:off x="1469204" y="1036750"/>
            <a:ext cx="10294705" cy="5047536"/>
          </a:xfrm>
          <a:prstGeom prst="rect">
            <a:avLst/>
          </a:prstGeom>
          <a:noFill/>
        </p:spPr>
        <p:txBody>
          <a:bodyPr wrap="square" rtlCol="0">
            <a:spAutoFit/>
          </a:bodyPr>
          <a:lstStyle/>
          <a:p>
            <a:pPr marL="285750" indent="-285750" algn="just">
              <a:buFont typeface="Arial" panose="020B0604020202020204" pitchFamily="34" charset="0"/>
              <a:buChar char="•"/>
            </a:pPr>
            <a:r>
              <a:rPr lang="en-GB" sz="1600" b="1" dirty="0">
                <a:latin typeface="+mj-lt"/>
                <a:ea typeface="DengXian" panose="02010600030101010101" pitchFamily="2" charset="-122"/>
              </a:rPr>
              <a:t>Increasing number of investment disputes</a:t>
            </a:r>
            <a:r>
              <a:rPr lang="en-GB" sz="1600" dirty="0">
                <a:latin typeface="+mj-lt"/>
                <a:ea typeface="DengXian" panose="02010600030101010101" pitchFamily="2" charset="-122"/>
              </a:rPr>
              <a:t>: </a:t>
            </a:r>
          </a:p>
          <a:p>
            <a:pPr algn="just"/>
            <a:r>
              <a:rPr lang="en-GB" sz="1600" dirty="0">
                <a:latin typeface="+mj-lt"/>
                <a:ea typeface="DengXian" panose="02010600030101010101" pitchFamily="2" charset="-122"/>
              </a:rPr>
              <a:t>Over 130 countries (of which some 80 developing countries, including 18 least developed) have so far faced treaty-based international investment disputes (74 new disputes in 2021 alone)). The number is much higher if based on investment contracts and national investment laws are considered. The international investment law and policy regime is one of the strongest international regimes in existence and it is quite likely that the number of disputes will grow further.</a:t>
            </a:r>
          </a:p>
          <a:p>
            <a:pPr algn="just"/>
            <a:endParaRPr lang="en-GB" sz="1600" dirty="0">
              <a:latin typeface="+mj-lt"/>
              <a:ea typeface="DengXian" panose="02010600030101010101" pitchFamily="2" charset="-122"/>
            </a:endParaRPr>
          </a:p>
          <a:p>
            <a:pPr marL="285750" indent="-285750" algn="just">
              <a:buFont typeface="Arial" panose="020B0604020202020204" pitchFamily="34" charset="0"/>
              <a:buChar char="•"/>
            </a:pPr>
            <a:r>
              <a:rPr lang="en-GB" sz="1600" b="1" dirty="0">
                <a:latin typeface="+mj-lt"/>
                <a:ea typeface="DengXian" panose="02010600030101010101" pitchFamily="2" charset="-122"/>
              </a:rPr>
              <a:t>High </a:t>
            </a:r>
            <a:r>
              <a:rPr lang="en-US" sz="1600" b="1" dirty="0">
                <a:latin typeface="+mj-lt"/>
                <a:ea typeface="DengXian" panose="02010600030101010101" pitchFamily="2" charset="-122"/>
              </a:rPr>
              <a:t>costs and long duration of ISDS proceedings</a:t>
            </a:r>
            <a:r>
              <a:rPr lang="en-US" sz="1600" dirty="0">
                <a:latin typeface="+mj-lt"/>
                <a:ea typeface="DengXian" panose="02010600030101010101" pitchFamily="2" charset="-122"/>
              </a:rPr>
              <a:t>: </a:t>
            </a:r>
          </a:p>
          <a:p>
            <a:pPr algn="just"/>
            <a:r>
              <a:rPr lang="en-US" sz="1600" dirty="0">
                <a:latin typeface="+mj-lt"/>
                <a:ea typeface="DengXian" panose="02010600030101010101" pitchFamily="2" charset="-122"/>
              </a:rPr>
              <a:t>ISDS cases involve high costs for respondent States and raise concerns about the use of public funds.</a:t>
            </a:r>
          </a:p>
          <a:p>
            <a:pPr algn="just"/>
            <a:endParaRPr lang="en-US" sz="1600" dirty="0">
              <a:latin typeface="+mj-lt"/>
              <a:ea typeface="DengXian" panose="02010600030101010101" pitchFamily="2" charset="-122"/>
            </a:endParaRPr>
          </a:p>
          <a:p>
            <a:pPr marL="285750" indent="-285750" algn="just">
              <a:buFont typeface="Arial" panose="020B0604020202020204" pitchFamily="34" charset="0"/>
              <a:buChar char="•"/>
            </a:pPr>
            <a:r>
              <a:rPr lang="en-US" sz="1600" b="1" dirty="0">
                <a:latin typeface="+mj-lt"/>
                <a:ea typeface="DengXian" panose="02010600030101010101" pitchFamily="2" charset="-122"/>
              </a:rPr>
              <a:t>Lack of financial and human resources including experience/capacity</a:t>
            </a:r>
            <a:r>
              <a:rPr lang="en-US" sz="1600" dirty="0">
                <a:latin typeface="+mj-lt"/>
                <a:ea typeface="DengXian" panose="02010600030101010101" pitchFamily="2" charset="-122"/>
              </a:rPr>
              <a:t>: </a:t>
            </a:r>
          </a:p>
          <a:p>
            <a:pPr algn="just"/>
            <a:r>
              <a:rPr lang="en-US" sz="1600" dirty="0">
                <a:latin typeface="+mj-lt"/>
                <a:ea typeface="DengXian" panose="02010600030101010101" pitchFamily="2" charset="-122"/>
              </a:rPr>
              <a:t>Many developing and least developed countries do not have sufficient financial resources and human capacity to deal effectively with highly complex issues of international investment law. They often face difficulties obtaining quality legal representation to help with the </a:t>
            </a:r>
            <a:r>
              <a:rPr lang="en-US" sz="1600" dirty="0" err="1">
                <a:latin typeface="+mj-lt"/>
                <a:ea typeface="DengXian" panose="02010600030101010101" pitchFamily="2" charset="-122"/>
              </a:rPr>
              <a:t>defence</a:t>
            </a:r>
            <a:r>
              <a:rPr lang="en-US" sz="1600" dirty="0">
                <a:latin typeface="+mj-lt"/>
                <a:ea typeface="DengXian" panose="02010600030101010101" pitchFamily="2" charset="-122"/>
              </a:rPr>
              <a:t>.</a:t>
            </a:r>
            <a:endParaRPr lang="en-GB" sz="1600" dirty="0">
              <a:latin typeface="+mj-lt"/>
              <a:ea typeface="DengXian" panose="02010600030101010101" pitchFamily="2" charset="-122"/>
            </a:endParaRPr>
          </a:p>
          <a:p>
            <a:pPr algn="just"/>
            <a:endParaRPr lang="en-GB" dirty="0">
              <a:latin typeface="+mj-lt"/>
            </a:endParaRPr>
          </a:p>
          <a:p>
            <a:pPr marL="285750" indent="-285750" algn="just">
              <a:buFont typeface="Arial" panose="020B0604020202020204" pitchFamily="34" charset="0"/>
              <a:buChar char="•"/>
            </a:pPr>
            <a:r>
              <a:rPr lang="en-US" sz="1600" b="1" dirty="0">
                <a:latin typeface="+mj-lt"/>
                <a:ea typeface="DengXian" panose="02010600030101010101" pitchFamily="2" charset="-122"/>
              </a:rPr>
              <a:t>Strategic reform element for</a:t>
            </a:r>
            <a:r>
              <a:rPr lang="en-US" sz="1600" dirty="0">
                <a:latin typeface="+mj-lt"/>
                <a:ea typeface="DengXian" panose="02010600030101010101" pitchFamily="2" charset="-122"/>
              </a:rPr>
              <a:t>: </a:t>
            </a:r>
          </a:p>
          <a:p>
            <a:pPr algn="just"/>
            <a:r>
              <a:rPr lang="en-US" sz="1600" dirty="0">
                <a:latin typeface="+mj-lt"/>
              </a:rPr>
              <a:t>Addressing identified concerns, including costs of ISDS proceedings, correctness and consistency of decisions and access to justice for LDCs and developing countries, and restoring legitimacy of ISDS system. ACWL as a possible model. </a:t>
            </a:r>
          </a:p>
          <a:p>
            <a:pPr algn="just"/>
            <a:endParaRPr lang="en-GB" sz="1600" dirty="0">
              <a:latin typeface="+mj-lt"/>
            </a:endParaRPr>
          </a:p>
        </p:txBody>
      </p:sp>
      <p:pic>
        <p:nvPicPr>
          <p:cNvPr id="51" name="Graphic 50" descr="Upward trend with solid fill">
            <a:extLst>
              <a:ext uri="{FF2B5EF4-FFF2-40B4-BE49-F238E27FC236}">
                <a16:creationId xmlns:a16="http://schemas.microsoft.com/office/drawing/2014/main" id="{634B0FE8-8063-CB30-C90A-95EF686419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6948" y="967919"/>
            <a:ext cx="914400" cy="914400"/>
          </a:xfrm>
          <a:prstGeom prst="rect">
            <a:avLst/>
          </a:prstGeom>
        </p:spPr>
      </p:pic>
      <p:pic>
        <p:nvPicPr>
          <p:cNvPr id="56" name="Graphic 55" descr="Watch with solid fill">
            <a:extLst>
              <a:ext uri="{FF2B5EF4-FFF2-40B4-BE49-F238E27FC236}">
                <a16:creationId xmlns:a16="http://schemas.microsoft.com/office/drawing/2014/main" id="{582FFC63-F927-A522-7889-052FC5E20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6948" y="2343574"/>
            <a:ext cx="914400" cy="914400"/>
          </a:xfrm>
          <a:prstGeom prst="rect">
            <a:avLst/>
          </a:prstGeom>
        </p:spPr>
      </p:pic>
      <p:pic>
        <p:nvPicPr>
          <p:cNvPr id="58" name="Graphic 57" descr="Business Growth with solid fill">
            <a:extLst>
              <a:ext uri="{FF2B5EF4-FFF2-40B4-BE49-F238E27FC236}">
                <a16:creationId xmlns:a16="http://schemas.microsoft.com/office/drawing/2014/main" id="{8A1BC7FE-8026-4B71-C041-C0EB1B1FE9A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0876" y="3477622"/>
            <a:ext cx="914400" cy="914400"/>
          </a:xfrm>
          <a:prstGeom prst="rect">
            <a:avLst/>
          </a:prstGeom>
        </p:spPr>
      </p:pic>
      <p:sp>
        <p:nvSpPr>
          <p:cNvPr id="6" name="Title 1">
            <a:extLst>
              <a:ext uri="{FF2B5EF4-FFF2-40B4-BE49-F238E27FC236}">
                <a16:creationId xmlns:a16="http://schemas.microsoft.com/office/drawing/2014/main" id="{C2B6AD74-243F-B1AA-0D7C-D70A1EDEBF52}"/>
              </a:ext>
            </a:extLst>
          </p:cNvPr>
          <p:cNvSpPr txBox="1">
            <a:spLocks/>
          </p:cNvSpPr>
          <p:nvPr/>
        </p:nvSpPr>
        <p:spPr>
          <a:xfrm>
            <a:off x="212677" y="436443"/>
            <a:ext cx="10362190" cy="533400"/>
          </a:xfrm>
          <a:prstGeom prst="rect">
            <a:avLst/>
          </a:prstGeom>
        </p:spPr>
        <p:txBody>
          <a:bodyPr/>
          <a:lstStyle>
            <a:lvl1pPr algn="l" rtl="0" eaLnBrk="1" fontAlgn="base" hangingPunct="1">
              <a:spcBef>
                <a:spcPct val="0"/>
              </a:spcBef>
              <a:spcAft>
                <a:spcPct val="0"/>
              </a:spcAft>
              <a:defRPr sz="1913" b="1">
                <a:solidFill>
                  <a:srgbClr val="145897"/>
                </a:solidFill>
                <a:latin typeface="+mj-lt"/>
                <a:ea typeface="+mj-ea"/>
                <a:cs typeface="+mj-cs"/>
              </a:defRPr>
            </a:lvl1pPr>
            <a:lvl2pPr algn="l" rtl="0" eaLnBrk="1" fontAlgn="base" hangingPunct="1">
              <a:spcBef>
                <a:spcPct val="0"/>
              </a:spcBef>
              <a:spcAft>
                <a:spcPct val="0"/>
              </a:spcAft>
              <a:defRPr sz="1913" b="1">
                <a:solidFill>
                  <a:srgbClr val="145897"/>
                </a:solidFill>
                <a:latin typeface="Helvetica" pitchFamily="34" charset="0"/>
              </a:defRPr>
            </a:lvl2pPr>
            <a:lvl3pPr algn="l" rtl="0" eaLnBrk="1" fontAlgn="base" hangingPunct="1">
              <a:spcBef>
                <a:spcPct val="0"/>
              </a:spcBef>
              <a:spcAft>
                <a:spcPct val="0"/>
              </a:spcAft>
              <a:defRPr sz="1913" b="1">
                <a:solidFill>
                  <a:srgbClr val="145897"/>
                </a:solidFill>
                <a:latin typeface="Helvetica" pitchFamily="34" charset="0"/>
              </a:defRPr>
            </a:lvl3pPr>
            <a:lvl4pPr algn="l" rtl="0" eaLnBrk="1" fontAlgn="base" hangingPunct="1">
              <a:spcBef>
                <a:spcPct val="0"/>
              </a:spcBef>
              <a:spcAft>
                <a:spcPct val="0"/>
              </a:spcAft>
              <a:defRPr sz="1913" b="1">
                <a:solidFill>
                  <a:srgbClr val="145897"/>
                </a:solidFill>
                <a:latin typeface="Helvetica" pitchFamily="34" charset="0"/>
              </a:defRPr>
            </a:lvl4pPr>
            <a:lvl5pPr algn="l" rtl="0" eaLnBrk="1" fontAlgn="base" hangingPunct="1">
              <a:spcBef>
                <a:spcPct val="0"/>
              </a:spcBef>
              <a:spcAft>
                <a:spcPct val="0"/>
              </a:spcAft>
              <a:defRPr sz="1913" b="1">
                <a:solidFill>
                  <a:srgbClr val="145897"/>
                </a:solidFill>
                <a:latin typeface="Helvetica" pitchFamily="34" charset="0"/>
              </a:defRPr>
            </a:lvl5pPr>
            <a:lvl6pPr marL="257175" algn="l" rtl="0" eaLnBrk="1" fontAlgn="base" hangingPunct="1">
              <a:spcBef>
                <a:spcPct val="0"/>
              </a:spcBef>
              <a:spcAft>
                <a:spcPct val="0"/>
              </a:spcAft>
              <a:defRPr sz="1913" b="1">
                <a:solidFill>
                  <a:srgbClr val="145897"/>
                </a:solidFill>
                <a:latin typeface="Helvetica" pitchFamily="34" charset="0"/>
              </a:defRPr>
            </a:lvl6pPr>
            <a:lvl7pPr marL="514350" algn="l" rtl="0" eaLnBrk="1" fontAlgn="base" hangingPunct="1">
              <a:spcBef>
                <a:spcPct val="0"/>
              </a:spcBef>
              <a:spcAft>
                <a:spcPct val="0"/>
              </a:spcAft>
              <a:defRPr sz="1913" b="1">
                <a:solidFill>
                  <a:srgbClr val="145897"/>
                </a:solidFill>
                <a:latin typeface="Helvetica" pitchFamily="34" charset="0"/>
              </a:defRPr>
            </a:lvl7pPr>
            <a:lvl8pPr marL="771525" algn="l" rtl="0" eaLnBrk="1" fontAlgn="base" hangingPunct="1">
              <a:spcBef>
                <a:spcPct val="0"/>
              </a:spcBef>
              <a:spcAft>
                <a:spcPct val="0"/>
              </a:spcAft>
              <a:defRPr sz="1913" b="1">
                <a:solidFill>
                  <a:srgbClr val="145897"/>
                </a:solidFill>
                <a:latin typeface="Helvetica" pitchFamily="34" charset="0"/>
              </a:defRPr>
            </a:lvl8pPr>
            <a:lvl9pPr marL="1028700" algn="l" rtl="0" eaLnBrk="1" fontAlgn="base" hangingPunct="1">
              <a:spcBef>
                <a:spcPct val="0"/>
              </a:spcBef>
              <a:spcAft>
                <a:spcPct val="0"/>
              </a:spcAft>
              <a:defRPr sz="1913" b="1">
                <a:solidFill>
                  <a:srgbClr val="145897"/>
                </a:solidFill>
                <a:latin typeface="Helvetica" pitchFamily="34" charset="0"/>
              </a:defRPr>
            </a:lvl9pPr>
          </a:lstStyle>
          <a:p>
            <a:r>
              <a:rPr lang="en-US" sz="1910" kern="0" dirty="0"/>
              <a:t>Why an Advisory Centre?</a:t>
            </a:r>
            <a:endParaRPr lang="de-DE" sz="1910" kern="0" dirty="0"/>
          </a:p>
        </p:txBody>
      </p:sp>
      <p:pic>
        <p:nvPicPr>
          <p:cNvPr id="3" name="Picture 2">
            <a:extLst>
              <a:ext uri="{FF2B5EF4-FFF2-40B4-BE49-F238E27FC236}">
                <a16:creationId xmlns:a16="http://schemas.microsoft.com/office/drawing/2014/main" id="{5EFDD128-0128-CBD3-149D-3D53089710D0}"/>
              </a:ext>
            </a:extLst>
          </p:cNvPr>
          <p:cNvPicPr>
            <a:picLocks noChangeAspect="1"/>
          </p:cNvPicPr>
          <p:nvPr/>
        </p:nvPicPr>
        <p:blipFill>
          <a:blip r:embed="rId8"/>
          <a:stretch>
            <a:fillRect/>
          </a:stretch>
        </p:blipFill>
        <p:spPr>
          <a:xfrm>
            <a:off x="538537" y="4611671"/>
            <a:ext cx="682811" cy="676715"/>
          </a:xfrm>
          <a:prstGeom prst="rect">
            <a:avLst/>
          </a:prstGeom>
        </p:spPr>
      </p:pic>
    </p:spTree>
    <p:extLst>
      <p:ext uri="{BB962C8B-B14F-4D97-AF65-F5344CB8AC3E}">
        <p14:creationId xmlns:p14="http://schemas.microsoft.com/office/powerpoint/2010/main" val="177919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079602" y="1317787"/>
            <a:ext cx="7935029" cy="3712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tx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tx1"/>
                </a:solidFill>
                <a:latin typeface="+mn-lt"/>
              </a:defRPr>
            </a:lvl2pPr>
            <a:lvl3pPr marL="642938" indent="-128588" algn="l" rtl="0" eaLnBrk="1" fontAlgn="base" hangingPunct="1">
              <a:spcBef>
                <a:spcPct val="20000"/>
              </a:spcBef>
              <a:spcAft>
                <a:spcPct val="0"/>
              </a:spcAft>
              <a:buChar char="•"/>
              <a:defRPr b="1">
                <a:solidFill>
                  <a:schemeClr val="tx1"/>
                </a:solidFill>
                <a:latin typeface="+mn-lt"/>
              </a:defRPr>
            </a:lvl3pPr>
            <a:lvl4pPr marL="900113" indent="-128588" algn="l" rtl="0" eaLnBrk="1" fontAlgn="base" hangingPunct="1">
              <a:spcBef>
                <a:spcPct val="20000"/>
              </a:spcBef>
              <a:spcAft>
                <a:spcPct val="0"/>
              </a:spcAft>
              <a:buChar char="–"/>
              <a:defRPr sz="900" b="1">
                <a:solidFill>
                  <a:schemeClr val="tx1"/>
                </a:solidFill>
                <a:latin typeface="+mn-lt"/>
              </a:defRPr>
            </a:lvl4pPr>
            <a:lvl5pPr marL="1157288" indent="-128588" algn="l" rtl="0" eaLnBrk="1" fontAlgn="base" hangingPunct="1">
              <a:spcBef>
                <a:spcPct val="20000"/>
              </a:spcBef>
              <a:spcAft>
                <a:spcPct val="0"/>
              </a:spcAft>
              <a:buChar char="»"/>
              <a:defRPr sz="900" b="1">
                <a:solidFill>
                  <a:schemeClr val="tx1"/>
                </a:solidFill>
                <a:latin typeface="+mn-lt"/>
              </a:defRPr>
            </a:lvl5pPr>
            <a:lvl6pPr marL="1414463" indent="-128588" algn="l" rtl="0" eaLnBrk="1" fontAlgn="base" hangingPunct="1">
              <a:spcBef>
                <a:spcPct val="20000"/>
              </a:spcBef>
              <a:spcAft>
                <a:spcPct val="0"/>
              </a:spcAft>
              <a:buChar char="»"/>
              <a:defRPr sz="900" b="1">
                <a:solidFill>
                  <a:schemeClr val="tx1"/>
                </a:solidFill>
                <a:latin typeface="+mn-lt"/>
              </a:defRPr>
            </a:lvl6pPr>
            <a:lvl7pPr marL="1671638" indent="-128588" algn="l" rtl="0" eaLnBrk="1" fontAlgn="base" hangingPunct="1">
              <a:spcBef>
                <a:spcPct val="20000"/>
              </a:spcBef>
              <a:spcAft>
                <a:spcPct val="0"/>
              </a:spcAft>
              <a:buChar char="»"/>
              <a:defRPr sz="900" b="1">
                <a:solidFill>
                  <a:schemeClr val="tx1"/>
                </a:solidFill>
                <a:latin typeface="+mn-lt"/>
              </a:defRPr>
            </a:lvl7pPr>
            <a:lvl8pPr marL="1928813" indent="-128588" algn="l" rtl="0" eaLnBrk="1" fontAlgn="base" hangingPunct="1">
              <a:spcBef>
                <a:spcPct val="20000"/>
              </a:spcBef>
              <a:spcAft>
                <a:spcPct val="0"/>
              </a:spcAft>
              <a:buChar char="»"/>
              <a:defRPr sz="900" b="1">
                <a:solidFill>
                  <a:schemeClr val="tx1"/>
                </a:solidFill>
                <a:latin typeface="+mn-lt"/>
              </a:defRPr>
            </a:lvl8pPr>
            <a:lvl9pPr marL="2185988" indent="-128588" algn="l" rtl="0" eaLnBrk="1" fontAlgn="base" hangingPunct="1">
              <a:spcBef>
                <a:spcPct val="20000"/>
              </a:spcBef>
              <a:spcAft>
                <a:spcPct val="0"/>
              </a:spcAft>
              <a:buChar char="»"/>
              <a:defRPr sz="900" b="1">
                <a:solidFill>
                  <a:schemeClr val="tx1"/>
                </a:solidFill>
                <a:latin typeface="+mn-lt"/>
              </a:defRPr>
            </a:lvl9pPr>
          </a:lstStyle>
          <a:p>
            <a:pPr>
              <a:spcBef>
                <a:spcPts val="0"/>
              </a:spcBef>
              <a:spcAft>
                <a:spcPts val="300"/>
              </a:spcAft>
            </a:pPr>
            <a:r>
              <a:rPr lang="en-US" sz="1600" dirty="0"/>
              <a:t>Services to be provided:</a:t>
            </a:r>
          </a:p>
          <a:p>
            <a:pPr marL="0" indent="0">
              <a:spcBef>
                <a:spcPts val="0"/>
              </a:spcBef>
              <a:spcAft>
                <a:spcPts val="0"/>
              </a:spcAft>
              <a:buNone/>
            </a:pPr>
            <a:r>
              <a:rPr lang="en-US" sz="1600" b="0" dirty="0"/>
              <a:t>Technical assistance and capacity-building including training, seminars, exchange forum, etc.</a:t>
            </a:r>
          </a:p>
          <a:p>
            <a:pPr marL="0" indent="0">
              <a:spcBef>
                <a:spcPts val="0"/>
              </a:spcBef>
              <a:spcAft>
                <a:spcPts val="0"/>
              </a:spcAft>
              <a:buNone/>
            </a:pPr>
            <a:r>
              <a:rPr lang="en-US" sz="1600" b="0" dirty="0"/>
              <a:t>Legal advice and support with regard to international investment dispute proceedings including representation services at all phases of the proceeding</a:t>
            </a:r>
          </a:p>
          <a:p>
            <a:pPr marL="0" indent="0">
              <a:spcBef>
                <a:spcPts val="0"/>
              </a:spcBef>
              <a:spcAft>
                <a:spcPts val="0"/>
              </a:spcAft>
              <a:buNone/>
            </a:pPr>
            <a:r>
              <a:rPr lang="en-US" sz="1600" b="0" dirty="0"/>
              <a:t>Focus on LDCs and developing countries – Services open to all countries</a:t>
            </a:r>
          </a:p>
          <a:p>
            <a:pPr marL="0" indent="0">
              <a:spcBef>
                <a:spcPts val="0"/>
              </a:spcBef>
              <a:spcAft>
                <a:spcPts val="0"/>
              </a:spcAft>
              <a:buNone/>
            </a:pPr>
            <a:r>
              <a:rPr lang="en-US" sz="1600" b="0" dirty="0"/>
              <a:t> </a:t>
            </a:r>
            <a:endParaRPr lang="en-US" sz="1800" dirty="0"/>
          </a:p>
          <a:p>
            <a:pPr>
              <a:spcBef>
                <a:spcPts val="0"/>
              </a:spcBef>
              <a:spcAft>
                <a:spcPts val="300"/>
              </a:spcAft>
            </a:pPr>
            <a:r>
              <a:rPr lang="en-US" sz="1600" dirty="0"/>
              <a:t>Membership:</a:t>
            </a:r>
          </a:p>
          <a:p>
            <a:pPr marL="0" indent="0">
              <a:spcBef>
                <a:spcPts val="0"/>
              </a:spcBef>
              <a:spcAft>
                <a:spcPts val="0"/>
              </a:spcAft>
              <a:buNone/>
            </a:pPr>
            <a:r>
              <a:rPr lang="en-US" sz="1600" b="0" dirty="0" err="1"/>
              <a:t>Categorisation</a:t>
            </a:r>
            <a:r>
              <a:rPr lang="en-US" sz="1600" b="0" dirty="0"/>
              <a:t> of countries into three categories (Annexes I, II, III) impacting priority access to services, fees and contributions </a:t>
            </a:r>
          </a:p>
          <a:p>
            <a:pPr marL="0" indent="0">
              <a:spcBef>
                <a:spcPts val="0"/>
              </a:spcBef>
              <a:spcAft>
                <a:spcPts val="0"/>
              </a:spcAft>
              <a:buNone/>
            </a:pPr>
            <a:r>
              <a:rPr lang="en-US" sz="1600" b="0" dirty="0"/>
              <a:t>All LDCs in Annex I, with objective criteria to be further determined for populating Annexes II and III</a:t>
            </a:r>
          </a:p>
          <a:p>
            <a:pPr marL="0" indent="0">
              <a:spcBef>
                <a:spcPts val="0"/>
              </a:spcBef>
              <a:spcAft>
                <a:spcPts val="0"/>
              </a:spcAft>
              <a:buNone/>
            </a:pPr>
            <a:endParaRPr lang="en-US" sz="1600" b="0" dirty="0"/>
          </a:p>
          <a:p>
            <a:pPr>
              <a:spcAft>
                <a:spcPts val="300"/>
              </a:spcAft>
            </a:pPr>
            <a:r>
              <a:rPr lang="en-US" sz="1600" dirty="0"/>
              <a:t>Hosting of the Centre:</a:t>
            </a:r>
          </a:p>
          <a:p>
            <a:pPr marL="0" indent="0">
              <a:spcAft>
                <a:spcPts val="300"/>
              </a:spcAft>
              <a:buNone/>
            </a:pPr>
            <a:r>
              <a:rPr lang="en-US" sz="1600" b="0" dirty="0"/>
              <a:t>Expression of interests from Armenia, France, Ghana, Paraguay and Thailand to host the Centre or a regional office thereof. Further expressions of interests expected, in particular from other developing countries and LDCs (list not closed)</a:t>
            </a:r>
          </a:p>
          <a:p>
            <a:pPr marL="257175" lvl="1" indent="0">
              <a:buNone/>
            </a:pPr>
            <a:endParaRPr lang="en-US" kern="0" dirty="0"/>
          </a:p>
          <a:p>
            <a:endParaRPr lang="de-DE" kern="0" dirty="0"/>
          </a:p>
        </p:txBody>
      </p:sp>
      <p:pic>
        <p:nvPicPr>
          <p:cNvPr id="13" name="Picture 12"/>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217095" y="4567300"/>
            <a:ext cx="779173" cy="486508"/>
          </a:xfrm>
          <a:prstGeom prst="rect">
            <a:avLst/>
          </a:prstGeom>
        </p:spPr>
      </p:pic>
      <p:sp>
        <p:nvSpPr>
          <p:cNvPr id="12" name="Title 1">
            <a:extLst>
              <a:ext uri="{FF2B5EF4-FFF2-40B4-BE49-F238E27FC236}">
                <a16:creationId xmlns:a16="http://schemas.microsoft.com/office/drawing/2014/main" id="{27179117-3D83-772A-0747-54FC8B2FBBB3}"/>
              </a:ext>
            </a:extLst>
          </p:cNvPr>
          <p:cNvSpPr>
            <a:spLocks noGrp="1"/>
          </p:cNvSpPr>
          <p:nvPr>
            <p:ph type="title"/>
          </p:nvPr>
        </p:nvSpPr>
        <p:spPr>
          <a:xfrm>
            <a:off x="212677" y="436443"/>
            <a:ext cx="10362190" cy="533400"/>
          </a:xfrm>
        </p:spPr>
        <p:txBody>
          <a:bodyPr/>
          <a:lstStyle/>
          <a:p>
            <a:r>
              <a:rPr lang="en-US" sz="1910" dirty="0"/>
              <a:t>Some key elements</a:t>
            </a:r>
            <a:endParaRPr lang="de-DE" sz="1910" dirty="0"/>
          </a:p>
        </p:txBody>
      </p:sp>
      <p:pic>
        <p:nvPicPr>
          <p:cNvPr id="3" name="Graphic 2" descr="Scales of justice with solid fill">
            <a:extLst>
              <a:ext uri="{FF2B5EF4-FFF2-40B4-BE49-F238E27FC236}">
                <a16:creationId xmlns:a16="http://schemas.microsoft.com/office/drawing/2014/main" id="{804BEF23-9FF9-789B-A68E-95A4E8CB84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34268" y="1433390"/>
            <a:ext cx="776268" cy="776268"/>
          </a:xfrm>
          <a:prstGeom prst="rect">
            <a:avLst/>
          </a:prstGeom>
        </p:spPr>
      </p:pic>
      <p:pic>
        <p:nvPicPr>
          <p:cNvPr id="11" name="Graphic 10" descr="Connections outline">
            <a:extLst>
              <a:ext uri="{FF2B5EF4-FFF2-40B4-BE49-F238E27FC236}">
                <a16:creationId xmlns:a16="http://schemas.microsoft.com/office/drawing/2014/main" id="{00652400-524C-37D8-0F7A-04B69FA8370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65202" y="3008729"/>
            <a:ext cx="914400" cy="914400"/>
          </a:xfrm>
          <a:prstGeom prst="rect">
            <a:avLst/>
          </a:prstGeom>
        </p:spPr>
      </p:pic>
    </p:spTree>
    <p:extLst>
      <p:ext uri="{BB962C8B-B14F-4D97-AF65-F5344CB8AC3E}">
        <p14:creationId xmlns:p14="http://schemas.microsoft.com/office/powerpoint/2010/main" val="2810125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5DBBDC2-9D3C-B783-E23F-17B42CEC8427}"/>
              </a:ext>
            </a:extLst>
          </p:cNvPr>
          <p:cNvSpPr txBox="1">
            <a:spLocks/>
          </p:cNvSpPr>
          <p:nvPr/>
        </p:nvSpPr>
        <p:spPr bwMode="auto">
          <a:xfrm>
            <a:off x="818148" y="1317787"/>
            <a:ext cx="9512968" cy="4441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tx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tx1"/>
                </a:solidFill>
                <a:latin typeface="+mn-lt"/>
              </a:defRPr>
            </a:lvl2pPr>
            <a:lvl3pPr marL="642938" indent="-128588" algn="l" rtl="0" eaLnBrk="1" fontAlgn="base" hangingPunct="1">
              <a:spcBef>
                <a:spcPct val="20000"/>
              </a:spcBef>
              <a:spcAft>
                <a:spcPct val="0"/>
              </a:spcAft>
              <a:buChar char="•"/>
              <a:defRPr b="1">
                <a:solidFill>
                  <a:schemeClr val="tx1"/>
                </a:solidFill>
                <a:latin typeface="+mn-lt"/>
              </a:defRPr>
            </a:lvl3pPr>
            <a:lvl4pPr marL="900113" indent="-128588" algn="l" rtl="0" eaLnBrk="1" fontAlgn="base" hangingPunct="1">
              <a:spcBef>
                <a:spcPct val="20000"/>
              </a:spcBef>
              <a:spcAft>
                <a:spcPct val="0"/>
              </a:spcAft>
              <a:buChar char="–"/>
              <a:defRPr sz="900" b="1">
                <a:solidFill>
                  <a:schemeClr val="tx1"/>
                </a:solidFill>
                <a:latin typeface="+mn-lt"/>
              </a:defRPr>
            </a:lvl4pPr>
            <a:lvl5pPr marL="1157288" indent="-128588" algn="l" rtl="0" eaLnBrk="1" fontAlgn="base" hangingPunct="1">
              <a:spcBef>
                <a:spcPct val="20000"/>
              </a:spcBef>
              <a:spcAft>
                <a:spcPct val="0"/>
              </a:spcAft>
              <a:buChar char="»"/>
              <a:defRPr sz="900" b="1">
                <a:solidFill>
                  <a:schemeClr val="tx1"/>
                </a:solidFill>
                <a:latin typeface="+mn-lt"/>
              </a:defRPr>
            </a:lvl5pPr>
            <a:lvl6pPr marL="1414463" indent="-128588" algn="l" rtl="0" eaLnBrk="1" fontAlgn="base" hangingPunct="1">
              <a:spcBef>
                <a:spcPct val="20000"/>
              </a:spcBef>
              <a:spcAft>
                <a:spcPct val="0"/>
              </a:spcAft>
              <a:buChar char="»"/>
              <a:defRPr sz="900" b="1">
                <a:solidFill>
                  <a:schemeClr val="tx1"/>
                </a:solidFill>
                <a:latin typeface="+mn-lt"/>
              </a:defRPr>
            </a:lvl6pPr>
            <a:lvl7pPr marL="1671638" indent="-128588" algn="l" rtl="0" eaLnBrk="1" fontAlgn="base" hangingPunct="1">
              <a:spcBef>
                <a:spcPct val="20000"/>
              </a:spcBef>
              <a:spcAft>
                <a:spcPct val="0"/>
              </a:spcAft>
              <a:buChar char="»"/>
              <a:defRPr sz="900" b="1">
                <a:solidFill>
                  <a:schemeClr val="tx1"/>
                </a:solidFill>
                <a:latin typeface="+mn-lt"/>
              </a:defRPr>
            </a:lvl7pPr>
            <a:lvl8pPr marL="1928813" indent="-128588" algn="l" rtl="0" eaLnBrk="1" fontAlgn="base" hangingPunct="1">
              <a:spcBef>
                <a:spcPct val="20000"/>
              </a:spcBef>
              <a:spcAft>
                <a:spcPct val="0"/>
              </a:spcAft>
              <a:buChar char="»"/>
              <a:defRPr sz="900" b="1">
                <a:solidFill>
                  <a:schemeClr val="tx1"/>
                </a:solidFill>
                <a:latin typeface="+mn-lt"/>
              </a:defRPr>
            </a:lvl8pPr>
            <a:lvl9pPr marL="2185988" indent="-128588" algn="l" rtl="0" eaLnBrk="1" fontAlgn="base" hangingPunct="1">
              <a:spcBef>
                <a:spcPct val="20000"/>
              </a:spcBef>
              <a:spcAft>
                <a:spcPct val="0"/>
              </a:spcAft>
              <a:buChar char="»"/>
              <a:defRPr sz="900" b="1">
                <a:solidFill>
                  <a:schemeClr val="tx1"/>
                </a:solidFill>
                <a:latin typeface="+mn-lt"/>
              </a:defRPr>
            </a:lvl9pPr>
          </a:lstStyle>
          <a:p>
            <a:endParaRPr lang="de-DE" kern="0" dirty="0"/>
          </a:p>
        </p:txBody>
      </p:sp>
      <p:sp>
        <p:nvSpPr>
          <p:cNvPr id="11" name="Content Placeholder 2">
            <a:extLst>
              <a:ext uri="{FF2B5EF4-FFF2-40B4-BE49-F238E27FC236}">
                <a16:creationId xmlns:a16="http://schemas.microsoft.com/office/drawing/2014/main" id="{9F082C7E-DAD5-83E1-A4A9-6EFC08BB426B}"/>
              </a:ext>
            </a:extLst>
          </p:cNvPr>
          <p:cNvSpPr txBox="1">
            <a:spLocks/>
          </p:cNvSpPr>
          <p:nvPr/>
        </p:nvSpPr>
        <p:spPr bwMode="auto">
          <a:xfrm>
            <a:off x="753615" y="969843"/>
            <a:ext cx="9337211" cy="4549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tx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tx1"/>
                </a:solidFill>
                <a:latin typeface="+mn-lt"/>
              </a:defRPr>
            </a:lvl2pPr>
            <a:lvl3pPr marL="642938" indent="-128588" algn="l" rtl="0" eaLnBrk="1" fontAlgn="base" hangingPunct="1">
              <a:spcBef>
                <a:spcPct val="20000"/>
              </a:spcBef>
              <a:spcAft>
                <a:spcPct val="0"/>
              </a:spcAft>
              <a:buChar char="•"/>
              <a:defRPr b="1">
                <a:solidFill>
                  <a:schemeClr val="tx1"/>
                </a:solidFill>
                <a:latin typeface="+mn-lt"/>
              </a:defRPr>
            </a:lvl3pPr>
            <a:lvl4pPr marL="900113" indent="-128588" algn="l" rtl="0" eaLnBrk="1" fontAlgn="base" hangingPunct="1">
              <a:spcBef>
                <a:spcPct val="20000"/>
              </a:spcBef>
              <a:spcAft>
                <a:spcPct val="0"/>
              </a:spcAft>
              <a:buChar char="–"/>
              <a:defRPr sz="900" b="1">
                <a:solidFill>
                  <a:schemeClr val="tx1"/>
                </a:solidFill>
                <a:latin typeface="+mn-lt"/>
              </a:defRPr>
            </a:lvl4pPr>
            <a:lvl5pPr marL="1157288" indent="-128588" algn="l" rtl="0" eaLnBrk="1" fontAlgn="base" hangingPunct="1">
              <a:spcBef>
                <a:spcPct val="20000"/>
              </a:spcBef>
              <a:spcAft>
                <a:spcPct val="0"/>
              </a:spcAft>
              <a:buChar char="»"/>
              <a:defRPr sz="900" b="1">
                <a:solidFill>
                  <a:schemeClr val="tx1"/>
                </a:solidFill>
                <a:latin typeface="+mn-lt"/>
              </a:defRPr>
            </a:lvl5pPr>
            <a:lvl6pPr marL="1414463" indent="-128588" algn="l" rtl="0" eaLnBrk="1" fontAlgn="base" hangingPunct="1">
              <a:spcBef>
                <a:spcPct val="20000"/>
              </a:spcBef>
              <a:spcAft>
                <a:spcPct val="0"/>
              </a:spcAft>
              <a:buChar char="»"/>
              <a:defRPr sz="900" b="1">
                <a:solidFill>
                  <a:schemeClr val="tx1"/>
                </a:solidFill>
                <a:latin typeface="+mn-lt"/>
              </a:defRPr>
            </a:lvl6pPr>
            <a:lvl7pPr marL="1671638" indent="-128588" algn="l" rtl="0" eaLnBrk="1" fontAlgn="base" hangingPunct="1">
              <a:spcBef>
                <a:spcPct val="20000"/>
              </a:spcBef>
              <a:spcAft>
                <a:spcPct val="0"/>
              </a:spcAft>
              <a:buChar char="»"/>
              <a:defRPr sz="900" b="1">
                <a:solidFill>
                  <a:schemeClr val="tx1"/>
                </a:solidFill>
                <a:latin typeface="+mn-lt"/>
              </a:defRPr>
            </a:lvl7pPr>
            <a:lvl8pPr marL="1928813" indent="-128588" algn="l" rtl="0" eaLnBrk="1" fontAlgn="base" hangingPunct="1">
              <a:spcBef>
                <a:spcPct val="20000"/>
              </a:spcBef>
              <a:spcAft>
                <a:spcPct val="0"/>
              </a:spcAft>
              <a:buChar char="»"/>
              <a:defRPr sz="900" b="1">
                <a:solidFill>
                  <a:schemeClr val="tx1"/>
                </a:solidFill>
                <a:latin typeface="+mn-lt"/>
              </a:defRPr>
            </a:lvl8pPr>
            <a:lvl9pPr marL="2185988" indent="-128588" algn="l" rtl="0" eaLnBrk="1" fontAlgn="base" hangingPunct="1">
              <a:spcBef>
                <a:spcPct val="20000"/>
              </a:spcBef>
              <a:spcAft>
                <a:spcPct val="0"/>
              </a:spcAft>
              <a:buChar char="»"/>
              <a:defRPr sz="900" b="1">
                <a:solidFill>
                  <a:schemeClr val="tx1"/>
                </a:solidFill>
                <a:latin typeface="+mn-lt"/>
              </a:defRPr>
            </a:lvl9pPr>
          </a:lstStyle>
          <a:p>
            <a:pPr lvl="1">
              <a:spcAft>
                <a:spcPts val="1200"/>
              </a:spcAft>
              <a:buFont typeface="Wingdings" panose="05000000000000000000" pitchFamily="2" charset="2"/>
              <a:buChar char="Ø"/>
            </a:pPr>
            <a:endParaRPr lang="en-US" sz="1800" b="0" dirty="0"/>
          </a:p>
          <a:p>
            <a:pPr lvl="1">
              <a:spcAft>
                <a:spcPts val="1200"/>
              </a:spcAft>
              <a:buFont typeface="Wingdings" panose="05000000000000000000" pitchFamily="2" charset="2"/>
              <a:buChar char="Ø"/>
            </a:pPr>
            <a:endParaRPr lang="en-US" sz="1800" b="0" dirty="0"/>
          </a:p>
          <a:p>
            <a:pPr lvl="1">
              <a:spcAft>
                <a:spcPts val="1200"/>
              </a:spcAft>
              <a:buFont typeface="Wingdings" panose="05000000000000000000" pitchFamily="2" charset="2"/>
              <a:buChar char="q"/>
            </a:pPr>
            <a:r>
              <a:rPr lang="en-US" sz="1600" b="0" dirty="0"/>
              <a:t> Around </a:t>
            </a:r>
            <a:r>
              <a:rPr lang="en-US" sz="1600" dirty="0"/>
              <a:t>USD 5.3 million</a:t>
            </a:r>
            <a:r>
              <a:rPr lang="en-US" sz="1600" b="0" dirty="0"/>
              <a:t> estimated for the </a:t>
            </a:r>
            <a:r>
              <a:rPr lang="en-US" sz="1600" dirty="0"/>
              <a:t>initial funding</a:t>
            </a:r>
            <a:r>
              <a:rPr lang="en-US" sz="1600" b="0" dirty="0"/>
              <a:t> of the Centre including its establishment and operation in the first year </a:t>
            </a:r>
          </a:p>
          <a:p>
            <a:pPr lvl="1">
              <a:spcAft>
                <a:spcPts val="1200"/>
              </a:spcAft>
              <a:buFont typeface="Wingdings" panose="05000000000000000000" pitchFamily="2" charset="2"/>
              <a:buChar char="q"/>
            </a:pPr>
            <a:r>
              <a:rPr lang="en-US" sz="1600" b="0" dirty="0"/>
              <a:t> After the first year, </a:t>
            </a:r>
            <a:r>
              <a:rPr lang="en-US" sz="1600" dirty="0"/>
              <a:t>USD 4.87 million of annual budget </a:t>
            </a:r>
            <a:r>
              <a:rPr lang="en-US" sz="1600" b="0" dirty="0"/>
              <a:t>estimated (headquarters) or </a:t>
            </a:r>
            <a:r>
              <a:rPr lang="en-US" sz="1600" dirty="0"/>
              <a:t>USD 5.19 million</a:t>
            </a:r>
            <a:r>
              <a:rPr lang="en-US" sz="1600" b="0" dirty="0"/>
              <a:t> (including one regional office) </a:t>
            </a:r>
          </a:p>
          <a:p>
            <a:pPr lvl="1">
              <a:spcAft>
                <a:spcPts val="1200"/>
              </a:spcAft>
              <a:buFont typeface="Wingdings" panose="05000000000000000000" pitchFamily="2" charset="2"/>
              <a:buChar char="q"/>
            </a:pPr>
            <a:r>
              <a:rPr lang="en-US" sz="1600" dirty="0"/>
              <a:t> No regular budget implication</a:t>
            </a:r>
            <a:r>
              <a:rPr lang="en-US" sz="1600" b="0" dirty="0"/>
              <a:t> if the Centre is established as part of the UN system (entirely extrabudgetary resources)</a:t>
            </a:r>
          </a:p>
          <a:p>
            <a:pPr lvl="1">
              <a:spcAft>
                <a:spcPts val="1200"/>
              </a:spcAft>
              <a:buFont typeface="Wingdings" panose="05000000000000000000" pitchFamily="2" charset="2"/>
              <a:buChar char="q"/>
            </a:pPr>
            <a:r>
              <a:rPr lang="en-US" sz="1600" b="0" dirty="0"/>
              <a:t> Minimum </a:t>
            </a:r>
            <a:r>
              <a:rPr lang="en-US" sz="1600" dirty="0"/>
              <a:t>contributions</a:t>
            </a:r>
            <a:r>
              <a:rPr lang="en-US" sz="1600" b="0" dirty="0"/>
              <a:t> of Members listed in Annexes I, II and III to be on a </a:t>
            </a:r>
            <a:r>
              <a:rPr lang="en-US" sz="1600" dirty="0"/>
              <a:t>sliding scale</a:t>
            </a:r>
            <a:r>
              <a:rPr lang="en-US" sz="1600" b="0" dirty="0"/>
              <a:t> with that of Members listed in Annex III being the highest</a:t>
            </a:r>
          </a:p>
          <a:p>
            <a:pPr lvl="1">
              <a:spcAft>
                <a:spcPts val="1200"/>
              </a:spcAft>
              <a:buFont typeface="Wingdings" panose="05000000000000000000" pitchFamily="2" charset="2"/>
              <a:buChar char="Ø"/>
            </a:pPr>
            <a:endParaRPr lang="en-US" sz="1800" b="0" dirty="0"/>
          </a:p>
          <a:p>
            <a:pPr lvl="1">
              <a:spcAft>
                <a:spcPts val="1200"/>
              </a:spcAft>
              <a:buFont typeface="Wingdings" panose="05000000000000000000" pitchFamily="2" charset="2"/>
              <a:buChar char="ü"/>
            </a:pPr>
            <a:endParaRPr lang="en-US" sz="1575" b="0" dirty="0"/>
          </a:p>
          <a:p>
            <a:pPr marL="257175" lvl="1" indent="0">
              <a:buNone/>
            </a:pPr>
            <a:endParaRPr lang="en-US" kern="0" dirty="0"/>
          </a:p>
          <a:p>
            <a:endParaRPr lang="en-US" kern="0" dirty="0"/>
          </a:p>
          <a:p>
            <a:endParaRPr lang="en-US" kern="0" dirty="0"/>
          </a:p>
          <a:p>
            <a:endParaRPr lang="en-US" kern="0" dirty="0"/>
          </a:p>
          <a:p>
            <a:endParaRPr lang="en-US" kern="0" dirty="0"/>
          </a:p>
          <a:p>
            <a:endParaRPr lang="en-US" kern="0" dirty="0"/>
          </a:p>
          <a:p>
            <a:endParaRPr lang="en-US" kern="0" dirty="0"/>
          </a:p>
          <a:p>
            <a:pPr marL="0" indent="0">
              <a:buNone/>
            </a:pPr>
            <a:endParaRPr lang="en-US" sz="1000" b="0" kern="0" dirty="0"/>
          </a:p>
          <a:p>
            <a:pPr marL="0" indent="0">
              <a:buNone/>
            </a:pPr>
            <a:endParaRPr lang="en-US" sz="1000" b="0" kern="0" dirty="0"/>
          </a:p>
          <a:p>
            <a:pPr marL="0" indent="0">
              <a:buNone/>
            </a:pPr>
            <a:endParaRPr lang="en-US" sz="1000" b="0" kern="0" dirty="0"/>
          </a:p>
          <a:p>
            <a:pPr marL="0" indent="0">
              <a:buNone/>
            </a:pPr>
            <a:r>
              <a:rPr lang="en-US" sz="1000" b="0" kern="0" dirty="0"/>
              <a:t>	Source: Budget and financing of an advisory </a:t>
            </a:r>
            <a:r>
              <a:rPr lang="en-US" sz="1000" b="0" kern="0" dirty="0" err="1"/>
              <a:t>centre</a:t>
            </a:r>
            <a:r>
              <a:rPr lang="en-US" sz="1000" b="0" kern="0" dirty="0"/>
              <a:t> – A sample (informal document prepared by the Secretariat, available on the WGIII webpage</a:t>
            </a:r>
          </a:p>
        </p:txBody>
      </p:sp>
      <p:sp>
        <p:nvSpPr>
          <p:cNvPr id="5" name="Title 1">
            <a:extLst>
              <a:ext uri="{FF2B5EF4-FFF2-40B4-BE49-F238E27FC236}">
                <a16:creationId xmlns:a16="http://schemas.microsoft.com/office/drawing/2014/main" id="{63F10F6A-026E-A55C-E429-F01D0495E2B1}"/>
              </a:ext>
            </a:extLst>
          </p:cNvPr>
          <p:cNvSpPr>
            <a:spLocks noGrp="1"/>
          </p:cNvSpPr>
          <p:nvPr>
            <p:ph type="title"/>
          </p:nvPr>
        </p:nvSpPr>
        <p:spPr>
          <a:xfrm>
            <a:off x="212677" y="436443"/>
            <a:ext cx="11393786" cy="533400"/>
          </a:xfrm>
        </p:spPr>
        <p:txBody>
          <a:bodyPr/>
          <a:lstStyle/>
          <a:p>
            <a:r>
              <a:rPr lang="en-US" sz="1910" dirty="0"/>
              <a:t>Financing and provisional budget – estimated figures</a:t>
            </a:r>
            <a:endParaRPr lang="de-DE" sz="191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1809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883755" y="1326119"/>
            <a:ext cx="7935029" cy="3712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tx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tx1"/>
                </a:solidFill>
                <a:latin typeface="+mn-lt"/>
              </a:defRPr>
            </a:lvl2pPr>
            <a:lvl3pPr marL="642938" indent="-128588" algn="l" rtl="0" eaLnBrk="1" fontAlgn="base" hangingPunct="1">
              <a:spcBef>
                <a:spcPct val="20000"/>
              </a:spcBef>
              <a:spcAft>
                <a:spcPct val="0"/>
              </a:spcAft>
              <a:buChar char="•"/>
              <a:defRPr b="1">
                <a:solidFill>
                  <a:schemeClr val="tx1"/>
                </a:solidFill>
                <a:latin typeface="+mn-lt"/>
              </a:defRPr>
            </a:lvl3pPr>
            <a:lvl4pPr marL="900113" indent="-128588" algn="l" rtl="0" eaLnBrk="1" fontAlgn="base" hangingPunct="1">
              <a:spcBef>
                <a:spcPct val="20000"/>
              </a:spcBef>
              <a:spcAft>
                <a:spcPct val="0"/>
              </a:spcAft>
              <a:buChar char="–"/>
              <a:defRPr sz="900" b="1">
                <a:solidFill>
                  <a:schemeClr val="tx1"/>
                </a:solidFill>
                <a:latin typeface="+mn-lt"/>
              </a:defRPr>
            </a:lvl4pPr>
            <a:lvl5pPr marL="1157288" indent="-128588" algn="l" rtl="0" eaLnBrk="1" fontAlgn="base" hangingPunct="1">
              <a:spcBef>
                <a:spcPct val="20000"/>
              </a:spcBef>
              <a:spcAft>
                <a:spcPct val="0"/>
              </a:spcAft>
              <a:buChar char="»"/>
              <a:defRPr sz="900" b="1">
                <a:solidFill>
                  <a:schemeClr val="tx1"/>
                </a:solidFill>
                <a:latin typeface="+mn-lt"/>
              </a:defRPr>
            </a:lvl5pPr>
            <a:lvl6pPr marL="1414463" indent="-128588" algn="l" rtl="0" eaLnBrk="1" fontAlgn="base" hangingPunct="1">
              <a:spcBef>
                <a:spcPct val="20000"/>
              </a:spcBef>
              <a:spcAft>
                <a:spcPct val="0"/>
              </a:spcAft>
              <a:buChar char="»"/>
              <a:defRPr sz="900" b="1">
                <a:solidFill>
                  <a:schemeClr val="tx1"/>
                </a:solidFill>
                <a:latin typeface="+mn-lt"/>
              </a:defRPr>
            </a:lvl6pPr>
            <a:lvl7pPr marL="1671638" indent="-128588" algn="l" rtl="0" eaLnBrk="1" fontAlgn="base" hangingPunct="1">
              <a:spcBef>
                <a:spcPct val="20000"/>
              </a:spcBef>
              <a:spcAft>
                <a:spcPct val="0"/>
              </a:spcAft>
              <a:buChar char="»"/>
              <a:defRPr sz="900" b="1">
                <a:solidFill>
                  <a:schemeClr val="tx1"/>
                </a:solidFill>
                <a:latin typeface="+mn-lt"/>
              </a:defRPr>
            </a:lvl7pPr>
            <a:lvl8pPr marL="1928813" indent="-128588" algn="l" rtl="0" eaLnBrk="1" fontAlgn="base" hangingPunct="1">
              <a:spcBef>
                <a:spcPct val="20000"/>
              </a:spcBef>
              <a:spcAft>
                <a:spcPct val="0"/>
              </a:spcAft>
              <a:buChar char="»"/>
              <a:defRPr sz="900" b="1">
                <a:solidFill>
                  <a:schemeClr val="tx1"/>
                </a:solidFill>
                <a:latin typeface="+mn-lt"/>
              </a:defRPr>
            </a:lvl8pPr>
            <a:lvl9pPr marL="2185988" indent="-128588" algn="l" rtl="0" eaLnBrk="1" fontAlgn="base" hangingPunct="1">
              <a:spcBef>
                <a:spcPct val="20000"/>
              </a:spcBef>
              <a:spcAft>
                <a:spcPct val="0"/>
              </a:spcAft>
              <a:buChar char="»"/>
              <a:defRPr sz="900" b="1">
                <a:solidFill>
                  <a:schemeClr val="tx1"/>
                </a:solidFill>
                <a:latin typeface="+mn-lt"/>
              </a:defRPr>
            </a:lvl9pPr>
          </a:lstStyle>
          <a:p>
            <a:pPr marL="257175" lvl="1" indent="0">
              <a:buNone/>
            </a:pPr>
            <a:endParaRPr lang="en-US" kern="0" dirty="0"/>
          </a:p>
          <a:p>
            <a:endParaRPr lang="de-DE" kern="0" dirty="0"/>
          </a:p>
        </p:txBody>
      </p:sp>
      <p:sp>
        <p:nvSpPr>
          <p:cNvPr id="12" name="Title 1">
            <a:extLst>
              <a:ext uri="{FF2B5EF4-FFF2-40B4-BE49-F238E27FC236}">
                <a16:creationId xmlns:a16="http://schemas.microsoft.com/office/drawing/2014/main" id="{27179117-3D83-772A-0747-54FC8B2FBBB3}"/>
              </a:ext>
            </a:extLst>
          </p:cNvPr>
          <p:cNvSpPr>
            <a:spLocks noGrp="1"/>
          </p:cNvSpPr>
          <p:nvPr>
            <p:ph type="title"/>
          </p:nvPr>
        </p:nvSpPr>
        <p:spPr>
          <a:xfrm>
            <a:off x="212677" y="436443"/>
            <a:ext cx="10362190" cy="533400"/>
          </a:xfrm>
        </p:spPr>
        <p:txBody>
          <a:bodyPr/>
          <a:lstStyle/>
          <a:p>
            <a:r>
              <a:rPr lang="en-US" sz="1910" dirty="0"/>
              <a:t>Draft statute of the advisory </a:t>
            </a:r>
            <a:r>
              <a:rPr lang="en-US" sz="1910" dirty="0" err="1"/>
              <a:t>centre</a:t>
            </a:r>
            <a:r>
              <a:rPr lang="en-US" sz="1910" dirty="0"/>
              <a:t> (A/CN.9/1184) – overview </a:t>
            </a:r>
            <a:endParaRPr lang="de-DE" sz="1910" dirty="0"/>
          </a:p>
        </p:txBody>
      </p:sp>
      <p:sp>
        <p:nvSpPr>
          <p:cNvPr id="58" name="Content Placeholder 3">
            <a:extLst>
              <a:ext uri="{FF2B5EF4-FFF2-40B4-BE49-F238E27FC236}">
                <a16:creationId xmlns:a16="http://schemas.microsoft.com/office/drawing/2014/main" id="{FF1B2CAC-F973-74D1-A79C-0D55D36D79BE}"/>
              </a:ext>
            </a:extLst>
          </p:cNvPr>
          <p:cNvSpPr>
            <a:spLocks noGrp="1"/>
          </p:cNvSpPr>
          <p:nvPr>
            <p:ph idx="1"/>
          </p:nvPr>
        </p:nvSpPr>
        <p:spPr>
          <a:xfrm>
            <a:off x="897585" y="980730"/>
            <a:ext cx="4176465" cy="367811"/>
          </a:xfrm>
          <a:prstGeom prst="roundRect">
            <a:avLst/>
          </a:prstGeom>
          <a:solidFill>
            <a:srgbClr val="145897"/>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sz="1600" b="1" dirty="0">
                <a:solidFill>
                  <a:schemeClr val="bg1"/>
                </a:solidFill>
              </a:rPr>
              <a:t>Establishment</a:t>
            </a:r>
            <a:endParaRPr lang="de-DE" sz="1600" b="1" dirty="0">
              <a:solidFill>
                <a:schemeClr val="bg1"/>
              </a:solidFill>
            </a:endParaRPr>
          </a:p>
        </p:txBody>
      </p:sp>
      <p:sp>
        <p:nvSpPr>
          <p:cNvPr id="59" name="Content Placeholder 3">
            <a:extLst>
              <a:ext uri="{FF2B5EF4-FFF2-40B4-BE49-F238E27FC236}">
                <a16:creationId xmlns:a16="http://schemas.microsoft.com/office/drawing/2014/main" id="{A94C5116-F7F4-EA21-35B4-C9A1DB6D652C}"/>
              </a:ext>
            </a:extLst>
          </p:cNvPr>
          <p:cNvSpPr txBox="1">
            <a:spLocks/>
          </p:cNvSpPr>
          <p:nvPr/>
        </p:nvSpPr>
        <p:spPr bwMode="auto">
          <a:xfrm>
            <a:off x="897585" y="1626453"/>
            <a:ext cx="4176465" cy="36781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buFontTx/>
              <a:buNone/>
            </a:pPr>
            <a:r>
              <a:rPr lang="en-US" sz="1600" kern="0" dirty="0">
                <a:solidFill>
                  <a:srgbClr val="FFFFFF"/>
                </a:solidFill>
              </a:rPr>
              <a:t>Objectives</a:t>
            </a:r>
            <a:endParaRPr lang="de-DE" sz="1600" kern="0" dirty="0">
              <a:solidFill>
                <a:srgbClr val="FFFFFF"/>
              </a:solidFill>
            </a:endParaRPr>
          </a:p>
        </p:txBody>
      </p:sp>
      <p:sp>
        <p:nvSpPr>
          <p:cNvPr id="60" name="Content Placeholder 3">
            <a:extLst>
              <a:ext uri="{FF2B5EF4-FFF2-40B4-BE49-F238E27FC236}">
                <a16:creationId xmlns:a16="http://schemas.microsoft.com/office/drawing/2014/main" id="{A4753BFD-CDDF-A3D1-574B-724CE72EF83A}"/>
              </a:ext>
            </a:extLst>
          </p:cNvPr>
          <p:cNvSpPr txBox="1">
            <a:spLocks/>
          </p:cNvSpPr>
          <p:nvPr/>
        </p:nvSpPr>
        <p:spPr bwMode="auto">
          <a:xfrm>
            <a:off x="897587" y="2286264"/>
            <a:ext cx="4176464" cy="36781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buFontTx/>
              <a:buNone/>
            </a:pPr>
            <a:r>
              <a:rPr lang="en-US" sz="1600" kern="0" dirty="0">
                <a:solidFill>
                  <a:srgbClr val="FFFFFF"/>
                </a:solidFill>
              </a:rPr>
              <a:t>General principles</a:t>
            </a:r>
            <a:endParaRPr lang="de-DE" sz="1600" kern="0" dirty="0">
              <a:solidFill>
                <a:srgbClr val="FFFFFF"/>
              </a:solidFill>
            </a:endParaRPr>
          </a:p>
        </p:txBody>
      </p:sp>
      <p:sp>
        <p:nvSpPr>
          <p:cNvPr id="61" name="Content Placeholder 3">
            <a:extLst>
              <a:ext uri="{FF2B5EF4-FFF2-40B4-BE49-F238E27FC236}">
                <a16:creationId xmlns:a16="http://schemas.microsoft.com/office/drawing/2014/main" id="{CBA19EDC-4DD2-B95D-91A0-45EF9E194B7D}"/>
              </a:ext>
            </a:extLst>
          </p:cNvPr>
          <p:cNvSpPr txBox="1">
            <a:spLocks/>
          </p:cNvSpPr>
          <p:nvPr/>
        </p:nvSpPr>
        <p:spPr bwMode="auto">
          <a:xfrm>
            <a:off x="897585" y="2963441"/>
            <a:ext cx="4176465" cy="390414"/>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buFontTx/>
              <a:buNone/>
            </a:pPr>
            <a:r>
              <a:rPr lang="en-US" sz="1600" dirty="0">
                <a:solidFill>
                  <a:srgbClr val="FFFFFF"/>
                </a:solidFill>
              </a:rPr>
              <a:t>Membership</a:t>
            </a:r>
            <a:endParaRPr lang="de-DE" sz="1600" kern="0" dirty="0">
              <a:solidFill>
                <a:srgbClr val="FFFFFF"/>
              </a:solidFill>
            </a:endParaRPr>
          </a:p>
        </p:txBody>
      </p:sp>
      <p:sp>
        <p:nvSpPr>
          <p:cNvPr id="62" name="Content Placeholder 3">
            <a:extLst>
              <a:ext uri="{FF2B5EF4-FFF2-40B4-BE49-F238E27FC236}">
                <a16:creationId xmlns:a16="http://schemas.microsoft.com/office/drawing/2014/main" id="{96F8C427-AC0C-2EEA-4BCC-5D0A096E1013}"/>
              </a:ext>
            </a:extLst>
          </p:cNvPr>
          <p:cNvSpPr txBox="1">
            <a:spLocks/>
          </p:cNvSpPr>
          <p:nvPr/>
        </p:nvSpPr>
        <p:spPr bwMode="auto">
          <a:xfrm>
            <a:off x="897585" y="3683969"/>
            <a:ext cx="4176465" cy="36781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buFontTx/>
              <a:buNone/>
            </a:pPr>
            <a:r>
              <a:rPr lang="en-US" sz="1600" kern="0" dirty="0">
                <a:solidFill>
                  <a:srgbClr val="FFFFFF"/>
                </a:solidFill>
              </a:rPr>
              <a:t>Structure</a:t>
            </a:r>
            <a:endParaRPr lang="de-DE" sz="1600" kern="0" dirty="0">
              <a:solidFill>
                <a:srgbClr val="FFFFFF"/>
              </a:solidFill>
            </a:endParaRPr>
          </a:p>
        </p:txBody>
      </p:sp>
      <p:sp>
        <p:nvSpPr>
          <p:cNvPr id="63" name="Content Placeholder 3">
            <a:extLst>
              <a:ext uri="{FF2B5EF4-FFF2-40B4-BE49-F238E27FC236}">
                <a16:creationId xmlns:a16="http://schemas.microsoft.com/office/drawing/2014/main" id="{DCAF8E44-F6B1-651A-E87A-3CA0DCAED74E}"/>
              </a:ext>
            </a:extLst>
          </p:cNvPr>
          <p:cNvSpPr txBox="1">
            <a:spLocks/>
          </p:cNvSpPr>
          <p:nvPr/>
        </p:nvSpPr>
        <p:spPr bwMode="auto">
          <a:xfrm>
            <a:off x="897585" y="4351819"/>
            <a:ext cx="4176465" cy="482287"/>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buFontTx/>
              <a:buNone/>
            </a:pPr>
            <a:r>
              <a:rPr lang="de-DE" sz="1600" dirty="0">
                <a:solidFill>
                  <a:srgbClr val="FFFFFF"/>
                </a:solidFill>
              </a:rPr>
              <a:t>Technical </a:t>
            </a:r>
            <a:r>
              <a:rPr lang="de-DE" sz="1600" dirty="0" err="1">
                <a:solidFill>
                  <a:srgbClr val="FFFFFF"/>
                </a:solidFill>
              </a:rPr>
              <a:t>assistance</a:t>
            </a:r>
            <a:r>
              <a:rPr lang="de-DE" sz="1600" dirty="0">
                <a:solidFill>
                  <a:srgbClr val="FFFFFF"/>
                </a:solidFill>
              </a:rPr>
              <a:t> and </a:t>
            </a:r>
            <a:r>
              <a:rPr lang="de-DE" sz="1600" dirty="0" err="1">
                <a:solidFill>
                  <a:srgbClr val="FFFFFF"/>
                </a:solidFill>
              </a:rPr>
              <a:t>capacity</a:t>
            </a:r>
            <a:r>
              <a:rPr lang="de-DE" sz="1600" dirty="0">
                <a:solidFill>
                  <a:srgbClr val="FFFFFF"/>
                </a:solidFill>
              </a:rPr>
              <a:t>-building</a:t>
            </a:r>
            <a:endParaRPr lang="de-DE" sz="1600" kern="0" dirty="0">
              <a:solidFill>
                <a:srgbClr val="FFFFFF"/>
              </a:solidFill>
            </a:endParaRPr>
          </a:p>
        </p:txBody>
      </p:sp>
      <p:sp>
        <p:nvSpPr>
          <p:cNvPr id="64" name="Content Placeholder 3">
            <a:extLst>
              <a:ext uri="{FF2B5EF4-FFF2-40B4-BE49-F238E27FC236}">
                <a16:creationId xmlns:a16="http://schemas.microsoft.com/office/drawing/2014/main" id="{58D82A83-C95E-E2F7-8219-B13A4CE51334}"/>
              </a:ext>
            </a:extLst>
          </p:cNvPr>
          <p:cNvSpPr txBox="1">
            <a:spLocks/>
          </p:cNvSpPr>
          <p:nvPr/>
        </p:nvSpPr>
        <p:spPr bwMode="auto">
          <a:xfrm>
            <a:off x="5889156" y="934927"/>
            <a:ext cx="3925534" cy="36781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de-DE" sz="1600" dirty="0">
                <a:solidFill>
                  <a:srgbClr val="FFFFFF"/>
                </a:solidFill>
              </a:rPr>
              <a:t>Financing</a:t>
            </a:r>
            <a:endParaRPr lang="de-DE" sz="1600" kern="0" dirty="0">
              <a:solidFill>
                <a:srgbClr val="FFFFFF"/>
              </a:solidFill>
            </a:endParaRPr>
          </a:p>
        </p:txBody>
      </p:sp>
      <p:sp>
        <p:nvSpPr>
          <p:cNvPr id="65" name="Content Placeholder 3">
            <a:extLst>
              <a:ext uri="{FF2B5EF4-FFF2-40B4-BE49-F238E27FC236}">
                <a16:creationId xmlns:a16="http://schemas.microsoft.com/office/drawing/2014/main" id="{6B523B45-6145-0B3B-E97F-79849802834D}"/>
              </a:ext>
            </a:extLst>
          </p:cNvPr>
          <p:cNvSpPr txBox="1">
            <a:spLocks/>
          </p:cNvSpPr>
          <p:nvPr/>
        </p:nvSpPr>
        <p:spPr bwMode="auto">
          <a:xfrm>
            <a:off x="5848523" y="1474355"/>
            <a:ext cx="3978229" cy="36781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de-DE" sz="1600" dirty="0">
                <a:solidFill>
                  <a:srgbClr val="FFFFFF"/>
                </a:solidFill>
              </a:rPr>
              <a:t>Legal </a:t>
            </a:r>
            <a:r>
              <a:rPr lang="de-DE" sz="1600" dirty="0" err="1">
                <a:solidFill>
                  <a:srgbClr val="FFFFFF"/>
                </a:solidFill>
              </a:rPr>
              <a:t>status</a:t>
            </a:r>
            <a:r>
              <a:rPr lang="de-DE" sz="1600" dirty="0">
                <a:solidFill>
                  <a:srgbClr val="FFFFFF"/>
                </a:solidFill>
              </a:rPr>
              <a:t> and </a:t>
            </a:r>
            <a:r>
              <a:rPr lang="de-DE" sz="1600" dirty="0" err="1">
                <a:solidFill>
                  <a:srgbClr val="FFFFFF"/>
                </a:solidFill>
              </a:rPr>
              <a:t>liability</a:t>
            </a:r>
            <a:endParaRPr lang="de-DE" sz="1600" kern="0" dirty="0">
              <a:solidFill>
                <a:srgbClr val="FFFFFF"/>
              </a:solidFill>
            </a:endParaRPr>
          </a:p>
        </p:txBody>
      </p:sp>
      <p:sp>
        <p:nvSpPr>
          <p:cNvPr id="66" name="Content Placeholder 3">
            <a:extLst>
              <a:ext uri="{FF2B5EF4-FFF2-40B4-BE49-F238E27FC236}">
                <a16:creationId xmlns:a16="http://schemas.microsoft.com/office/drawing/2014/main" id="{3AA509CB-7EF8-D3FB-689F-04BE67CDBAC9}"/>
              </a:ext>
            </a:extLst>
          </p:cNvPr>
          <p:cNvSpPr txBox="1">
            <a:spLocks/>
          </p:cNvSpPr>
          <p:nvPr/>
        </p:nvSpPr>
        <p:spPr bwMode="auto">
          <a:xfrm>
            <a:off x="5923767" y="2082127"/>
            <a:ext cx="3891880" cy="352657"/>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de-DE" sz="1600" dirty="0" err="1">
                <a:solidFill>
                  <a:srgbClr val="FFFFFF"/>
                </a:solidFill>
              </a:rPr>
              <a:t>Reservations</a:t>
            </a:r>
            <a:endParaRPr lang="de-DE" sz="1600" kern="0" dirty="0">
              <a:solidFill>
                <a:srgbClr val="FFFFFF"/>
              </a:solidFill>
            </a:endParaRPr>
          </a:p>
        </p:txBody>
      </p:sp>
      <p:sp>
        <p:nvSpPr>
          <p:cNvPr id="67" name="Content Placeholder 3">
            <a:extLst>
              <a:ext uri="{FF2B5EF4-FFF2-40B4-BE49-F238E27FC236}">
                <a16:creationId xmlns:a16="http://schemas.microsoft.com/office/drawing/2014/main" id="{E8388A2F-C045-4995-7F06-51DA0A3F3A78}"/>
              </a:ext>
            </a:extLst>
          </p:cNvPr>
          <p:cNvSpPr txBox="1">
            <a:spLocks/>
          </p:cNvSpPr>
          <p:nvPr/>
        </p:nvSpPr>
        <p:spPr bwMode="auto">
          <a:xfrm>
            <a:off x="5835504" y="2671720"/>
            <a:ext cx="3891880" cy="36781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de-DE" sz="1600" dirty="0" err="1">
                <a:solidFill>
                  <a:srgbClr val="FFFFFF"/>
                </a:solidFill>
              </a:rPr>
              <a:t>Depositary</a:t>
            </a:r>
            <a:endParaRPr lang="de-DE" sz="1600" kern="0" dirty="0">
              <a:solidFill>
                <a:srgbClr val="FFFFFF"/>
              </a:solidFill>
            </a:endParaRPr>
          </a:p>
        </p:txBody>
      </p:sp>
      <p:sp>
        <p:nvSpPr>
          <p:cNvPr id="68" name="Content Placeholder 3">
            <a:extLst>
              <a:ext uri="{FF2B5EF4-FFF2-40B4-BE49-F238E27FC236}">
                <a16:creationId xmlns:a16="http://schemas.microsoft.com/office/drawing/2014/main" id="{A846B4EB-A913-1861-351E-9FBE00A828C7}"/>
              </a:ext>
            </a:extLst>
          </p:cNvPr>
          <p:cNvSpPr txBox="1">
            <a:spLocks/>
          </p:cNvSpPr>
          <p:nvPr/>
        </p:nvSpPr>
        <p:spPr bwMode="auto">
          <a:xfrm>
            <a:off x="5828332" y="3795904"/>
            <a:ext cx="3891880" cy="372566"/>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en-US" sz="1600" dirty="0"/>
              <a:t>Entry into force</a:t>
            </a:r>
            <a:endParaRPr lang="de-DE" sz="1600" kern="0" dirty="0">
              <a:solidFill>
                <a:srgbClr val="FFFFFF"/>
              </a:solidFill>
            </a:endParaRPr>
          </a:p>
        </p:txBody>
      </p:sp>
      <p:sp>
        <p:nvSpPr>
          <p:cNvPr id="69" name="Content Placeholder 3">
            <a:extLst>
              <a:ext uri="{FF2B5EF4-FFF2-40B4-BE49-F238E27FC236}">
                <a16:creationId xmlns:a16="http://schemas.microsoft.com/office/drawing/2014/main" id="{E2451E4C-A52D-4E04-77A2-2DA2C579AFEA}"/>
              </a:ext>
            </a:extLst>
          </p:cNvPr>
          <p:cNvSpPr txBox="1">
            <a:spLocks/>
          </p:cNvSpPr>
          <p:nvPr/>
        </p:nvSpPr>
        <p:spPr bwMode="auto">
          <a:xfrm>
            <a:off x="10113882" y="5579123"/>
            <a:ext cx="1940205" cy="340357"/>
          </a:xfrm>
          <a:prstGeom prst="roundRect">
            <a:avLst/>
          </a:prstGeom>
          <a:solidFill>
            <a:srgbClr val="8DAFD6"/>
          </a:solidFill>
          <a:ln w="9525" cap="flat" cmpd="sng" algn="ctr">
            <a:solidFill>
              <a:srgbClr val="002060"/>
            </a:solidFill>
            <a:prstDash val="dash"/>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ctr">
              <a:buFontTx/>
              <a:buNone/>
            </a:pPr>
            <a:r>
              <a:rPr lang="en-US" sz="1600" dirty="0">
                <a:solidFill>
                  <a:srgbClr val="FFFFFF"/>
                </a:solidFill>
              </a:rPr>
              <a:t>+ Annexes</a:t>
            </a:r>
            <a:endParaRPr lang="de-DE" sz="1600" kern="0" dirty="0">
              <a:solidFill>
                <a:srgbClr val="FFFFFF"/>
              </a:solidFill>
            </a:endParaRPr>
          </a:p>
        </p:txBody>
      </p:sp>
      <p:sp>
        <p:nvSpPr>
          <p:cNvPr id="70" name="Rounded Rectangle 19">
            <a:extLst>
              <a:ext uri="{FF2B5EF4-FFF2-40B4-BE49-F238E27FC236}">
                <a16:creationId xmlns:a16="http://schemas.microsoft.com/office/drawing/2014/main" id="{6B6BED33-7F6D-CA0F-C988-8960AE780748}"/>
              </a:ext>
            </a:extLst>
          </p:cNvPr>
          <p:cNvSpPr/>
          <p:nvPr/>
        </p:nvSpPr>
        <p:spPr>
          <a:xfrm>
            <a:off x="4605188" y="1131537"/>
            <a:ext cx="648072" cy="258187"/>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a:t>
            </a:r>
            <a:endParaRPr lang="de-DE" sz="1300" dirty="0">
              <a:solidFill>
                <a:srgbClr val="000000"/>
              </a:solidFill>
            </a:endParaRPr>
          </a:p>
        </p:txBody>
      </p:sp>
      <p:sp>
        <p:nvSpPr>
          <p:cNvPr id="71" name="Rounded Rectangle 21">
            <a:extLst>
              <a:ext uri="{FF2B5EF4-FFF2-40B4-BE49-F238E27FC236}">
                <a16:creationId xmlns:a16="http://schemas.microsoft.com/office/drawing/2014/main" id="{9B7BF98B-FE06-C43A-2A23-8714543F6CC5}"/>
              </a:ext>
            </a:extLst>
          </p:cNvPr>
          <p:cNvSpPr/>
          <p:nvPr/>
        </p:nvSpPr>
        <p:spPr>
          <a:xfrm>
            <a:off x="4596567" y="1718055"/>
            <a:ext cx="648072" cy="261969"/>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2</a:t>
            </a:r>
            <a:endParaRPr lang="de-DE" sz="1300" dirty="0">
              <a:solidFill>
                <a:srgbClr val="000000"/>
              </a:solidFill>
            </a:endParaRPr>
          </a:p>
        </p:txBody>
      </p:sp>
      <p:sp>
        <p:nvSpPr>
          <p:cNvPr id="72" name="Rounded Rectangle 22">
            <a:extLst>
              <a:ext uri="{FF2B5EF4-FFF2-40B4-BE49-F238E27FC236}">
                <a16:creationId xmlns:a16="http://schemas.microsoft.com/office/drawing/2014/main" id="{FF8C61D1-C151-3CC2-66A2-415A2FD1425C}"/>
              </a:ext>
            </a:extLst>
          </p:cNvPr>
          <p:cNvSpPr/>
          <p:nvPr/>
        </p:nvSpPr>
        <p:spPr>
          <a:xfrm>
            <a:off x="4596567" y="2434041"/>
            <a:ext cx="648072" cy="258084"/>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3</a:t>
            </a:r>
            <a:endParaRPr lang="de-DE" sz="1300" dirty="0">
              <a:solidFill>
                <a:srgbClr val="000000"/>
              </a:solidFill>
            </a:endParaRPr>
          </a:p>
        </p:txBody>
      </p:sp>
      <p:sp>
        <p:nvSpPr>
          <p:cNvPr id="73" name="Rounded Rectangle 23">
            <a:extLst>
              <a:ext uri="{FF2B5EF4-FFF2-40B4-BE49-F238E27FC236}">
                <a16:creationId xmlns:a16="http://schemas.microsoft.com/office/drawing/2014/main" id="{B08CA8D0-5E96-5D65-F8C8-BBA1D7F341ED}"/>
              </a:ext>
            </a:extLst>
          </p:cNvPr>
          <p:cNvSpPr/>
          <p:nvPr/>
        </p:nvSpPr>
        <p:spPr>
          <a:xfrm>
            <a:off x="4596567" y="3158648"/>
            <a:ext cx="648072" cy="292539"/>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4</a:t>
            </a:r>
            <a:endParaRPr lang="de-DE" sz="1300" dirty="0">
              <a:solidFill>
                <a:srgbClr val="000000"/>
              </a:solidFill>
            </a:endParaRPr>
          </a:p>
        </p:txBody>
      </p:sp>
      <p:sp>
        <p:nvSpPr>
          <p:cNvPr id="74" name="Rounded Rectangle 24">
            <a:extLst>
              <a:ext uri="{FF2B5EF4-FFF2-40B4-BE49-F238E27FC236}">
                <a16:creationId xmlns:a16="http://schemas.microsoft.com/office/drawing/2014/main" id="{C51E60F6-3592-0331-8E50-47E0F1CF2304}"/>
              </a:ext>
            </a:extLst>
          </p:cNvPr>
          <p:cNvSpPr/>
          <p:nvPr/>
        </p:nvSpPr>
        <p:spPr>
          <a:xfrm>
            <a:off x="4596567" y="3911188"/>
            <a:ext cx="648072" cy="293571"/>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5</a:t>
            </a:r>
            <a:endParaRPr lang="de-DE" sz="1300" dirty="0">
              <a:solidFill>
                <a:srgbClr val="000000"/>
              </a:solidFill>
            </a:endParaRPr>
          </a:p>
        </p:txBody>
      </p:sp>
      <p:sp>
        <p:nvSpPr>
          <p:cNvPr id="75" name="Rounded Rectangle 25">
            <a:extLst>
              <a:ext uri="{FF2B5EF4-FFF2-40B4-BE49-F238E27FC236}">
                <a16:creationId xmlns:a16="http://schemas.microsoft.com/office/drawing/2014/main" id="{62A51A58-7A7F-A2F3-FD9A-BED006316065}"/>
              </a:ext>
            </a:extLst>
          </p:cNvPr>
          <p:cNvSpPr/>
          <p:nvPr/>
        </p:nvSpPr>
        <p:spPr>
          <a:xfrm>
            <a:off x="4605188" y="4498653"/>
            <a:ext cx="648072" cy="335453"/>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6</a:t>
            </a:r>
            <a:endParaRPr lang="de-DE" sz="1300" dirty="0">
              <a:solidFill>
                <a:srgbClr val="000000"/>
              </a:solidFill>
            </a:endParaRPr>
          </a:p>
        </p:txBody>
      </p:sp>
      <p:sp>
        <p:nvSpPr>
          <p:cNvPr id="76" name="Rounded Rectangle 26">
            <a:extLst>
              <a:ext uri="{FF2B5EF4-FFF2-40B4-BE49-F238E27FC236}">
                <a16:creationId xmlns:a16="http://schemas.microsoft.com/office/drawing/2014/main" id="{75215B44-54CA-F797-B5A9-39EFEB76C5A9}"/>
              </a:ext>
            </a:extLst>
          </p:cNvPr>
          <p:cNvSpPr/>
          <p:nvPr/>
        </p:nvSpPr>
        <p:spPr>
          <a:xfrm>
            <a:off x="5598774" y="1100952"/>
            <a:ext cx="648072" cy="247589"/>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8</a:t>
            </a:r>
            <a:endParaRPr lang="de-DE" sz="1300" dirty="0">
              <a:solidFill>
                <a:srgbClr val="000000"/>
              </a:solidFill>
            </a:endParaRPr>
          </a:p>
        </p:txBody>
      </p:sp>
      <p:sp>
        <p:nvSpPr>
          <p:cNvPr id="77" name="Rounded Rectangle 27">
            <a:extLst>
              <a:ext uri="{FF2B5EF4-FFF2-40B4-BE49-F238E27FC236}">
                <a16:creationId xmlns:a16="http://schemas.microsoft.com/office/drawing/2014/main" id="{5BA2F31B-DD76-8170-9DFD-39243F60768B}"/>
              </a:ext>
            </a:extLst>
          </p:cNvPr>
          <p:cNvSpPr/>
          <p:nvPr/>
        </p:nvSpPr>
        <p:spPr>
          <a:xfrm>
            <a:off x="5514324" y="1679227"/>
            <a:ext cx="648072" cy="308863"/>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9</a:t>
            </a:r>
            <a:endParaRPr lang="de-DE" sz="1300" dirty="0">
              <a:solidFill>
                <a:srgbClr val="000000"/>
              </a:solidFill>
            </a:endParaRPr>
          </a:p>
        </p:txBody>
      </p:sp>
      <p:sp>
        <p:nvSpPr>
          <p:cNvPr id="78" name="Rounded Rectangle 28">
            <a:extLst>
              <a:ext uri="{FF2B5EF4-FFF2-40B4-BE49-F238E27FC236}">
                <a16:creationId xmlns:a16="http://schemas.microsoft.com/office/drawing/2014/main" id="{61004547-D673-A9EB-3124-4EDEEA899DFB}"/>
              </a:ext>
            </a:extLst>
          </p:cNvPr>
          <p:cNvSpPr/>
          <p:nvPr/>
        </p:nvSpPr>
        <p:spPr>
          <a:xfrm>
            <a:off x="5534220" y="2250328"/>
            <a:ext cx="756084" cy="293540"/>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10</a:t>
            </a:r>
            <a:endParaRPr lang="de-DE" sz="1300" dirty="0">
              <a:solidFill>
                <a:srgbClr val="000000"/>
              </a:solidFill>
            </a:endParaRPr>
          </a:p>
        </p:txBody>
      </p:sp>
      <p:sp>
        <p:nvSpPr>
          <p:cNvPr id="79" name="Rounded Rectangle 29">
            <a:extLst>
              <a:ext uri="{FF2B5EF4-FFF2-40B4-BE49-F238E27FC236}">
                <a16:creationId xmlns:a16="http://schemas.microsoft.com/office/drawing/2014/main" id="{6E8B658B-19C3-3316-2187-4A58539CDC7D}"/>
              </a:ext>
            </a:extLst>
          </p:cNvPr>
          <p:cNvSpPr/>
          <p:nvPr/>
        </p:nvSpPr>
        <p:spPr>
          <a:xfrm>
            <a:off x="5522623" y="2756586"/>
            <a:ext cx="756084" cy="315242"/>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11</a:t>
            </a:r>
            <a:endParaRPr lang="de-DE" sz="1300" dirty="0">
              <a:solidFill>
                <a:srgbClr val="000000"/>
              </a:solidFill>
            </a:endParaRPr>
          </a:p>
        </p:txBody>
      </p:sp>
      <p:sp>
        <p:nvSpPr>
          <p:cNvPr id="80" name="Rounded Rectangle 30">
            <a:extLst>
              <a:ext uri="{FF2B5EF4-FFF2-40B4-BE49-F238E27FC236}">
                <a16:creationId xmlns:a16="http://schemas.microsoft.com/office/drawing/2014/main" id="{FB22CD52-A004-B17E-9297-29A440390683}"/>
              </a:ext>
            </a:extLst>
          </p:cNvPr>
          <p:cNvSpPr/>
          <p:nvPr/>
        </p:nvSpPr>
        <p:spPr>
          <a:xfrm>
            <a:off x="5505418" y="3992963"/>
            <a:ext cx="756084" cy="315242"/>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13</a:t>
            </a:r>
            <a:endParaRPr lang="de-DE" sz="1300" dirty="0">
              <a:solidFill>
                <a:srgbClr val="000000"/>
              </a:solidFill>
            </a:endParaRPr>
          </a:p>
        </p:txBody>
      </p:sp>
      <p:sp>
        <p:nvSpPr>
          <p:cNvPr id="81" name="Content Placeholder 3">
            <a:extLst>
              <a:ext uri="{FF2B5EF4-FFF2-40B4-BE49-F238E27FC236}">
                <a16:creationId xmlns:a16="http://schemas.microsoft.com/office/drawing/2014/main" id="{957EC6BB-CB94-E61E-F8C2-D7D68E1B9A5C}"/>
              </a:ext>
            </a:extLst>
          </p:cNvPr>
          <p:cNvSpPr txBox="1">
            <a:spLocks/>
          </p:cNvSpPr>
          <p:nvPr/>
        </p:nvSpPr>
        <p:spPr bwMode="auto">
          <a:xfrm>
            <a:off x="5806674" y="3176527"/>
            <a:ext cx="3978229" cy="437707"/>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fr-FR" sz="1600" dirty="0">
                <a:solidFill>
                  <a:srgbClr val="FFFFFF"/>
                </a:solidFill>
              </a:rPr>
              <a:t>Signature, ratification, acceptance, </a:t>
            </a:r>
            <a:r>
              <a:rPr lang="fr-FR" sz="1600" dirty="0" err="1">
                <a:solidFill>
                  <a:srgbClr val="FFFFFF"/>
                </a:solidFill>
              </a:rPr>
              <a:t>approval</a:t>
            </a:r>
            <a:r>
              <a:rPr lang="fr-FR" sz="1600" dirty="0">
                <a:solidFill>
                  <a:srgbClr val="FFFFFF"/>
                </a:solidFill>
              </a:rPr>
              <a:t>, accession</a:t>
            </a:r>
            <a:endParaRPr lang="de-DE" sz="1600" kern="0" dirty="0">
              <a:solidFill>
                <a:srgbClr val="FFFFFF"/>
              </a:solidFill>
            </a:endParaRPr>
          </a:p>
        </p:txBody>
      </p:sp>
      <p:sp>
        <p:nvSpPr>
          <p:cNvPr id="82" name="Rounded Rectangle 29">
            <a:extLst>
              <a:ext uri="{FF2B5EF4-FFF2-40B4-BE49-F238E27FC236}">
                <a16:creationId xmlns:a16="http://schemas.microsoft.com/office/drawing/2014/main" id="{53E717BD-8DAD-4095-968B-A5B778B3A2D2}"/>
              </a:ext>
            </a:extLst>
          </p:cNvPr>
          <p:cNvSpPr/>
          <p:nvPr/>
        </p:nvSpPr>
        <p:spPr>
          <a:xfrm>
            <a:off x="5505418" y="3360432"/>
            <a:ext cx="756084" cy="315242"/>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12</a:t>
            </a:r>
            <a:endParaRPr lang="de-DE" sz="1300" dirty="0">
              <a:solidFill>
                <a:srgbClr val="000000"/>
              </a:solidFill>
            </a:endParaRPr>
          </a:p>
        </p:txBody>
      </p:sp>
      <p:sp>
        <p:nvSpPr>
          <p:cNvPr id="83" name="Content Placeholder 3">
            <a:extLst>
              <a:ext uri="{FF2B5EF4-FFF2-40B4-BE49-F238E27FC236}">
                <a16:creationId xmlns:a16="http://schemas.microsoft.com/office/drawing/2014/main" id="{570F8EEC-6B26-7E6E-C413-D1740B58FD1C}"/>
              </a:ext>
            </a:extLst>
          </p:cNvPr>
          <p:cNvSpPr txBox="1">
            <a:spLocks/>
          </p:cNvSpPr>
          <p:nvPr/>
        </p:nvSpPr>
        <p:spPr bwMode="auto">
          <a:xfrm>
            <a:off x="896893" y="4991232"/>
            <a:ext cx="4176465" cy="771772"/>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buFontTx/>
              <a:buNone/>
            </a:pPr>
            <a:r>
              <a:rPr lang="de-DE" sz="1600" dirty="0">
                <a:solidFill>
                  <a:srgbClr val="FFFFFF"/>
                </a:solidFill>
              </a:rPr>
              <a:t>Legal </a:t>
            </a:r>
            <a:r>
              <a:rPr lang="de-DE" sz="1600" dirty="0" err="1">
                <a:solidFill>
                  <a:srgbClr val="FFFFFF"/>
                </a:solidFill>
              </a:rPr>
              <a:t>advice</a:t>
            </a:r>
            <a:r>
              <a:rPr lang="de-DE" sz="1600" dirty="0">
                <a:solidFill>
                  <a:srgbClr val="FFFFFF"/>
                </a:solidFill>
              </a:rPr>
              <a:t> and support </a:t>
            </a:r>
            <a:r>
              <a:rPr lang="de-DE" sz="1600" dirty="0" err="1">
                <a:solidFill>
                  <a:srgbClr val="FFFFFF"/>
                </a:solidFill>
              </a:rPr>
              <a:t>with</a:t>
            </a:r>
            <a:r>
              <a:rPr lang="de-DE" sz="1600" dirty="0">
                <a:solidFill>
                  <a:srgbClr val="FFFFFF"/>
                </a:solidFill>
              </a:rPr>
              <a:t> </a:t>
            </a:r>
            <a:r>
              <a:rPr lang="de-DE" sz="1600" dirty="0" err="1">
                <a:solidFill>
                  <a:srgbClr val="FFFFFF"/>
                </a:solidFill>
              </a:rPr>
              <a:t>regard</a:t>
            </a:r>
            <a:r>
              <a:rPr lang="de-DE" sz="1600" dirty="0">
                <a:solidFill>
                  <a:srgbClr val="FFFFFF"/>
                </a:solidFill>
              </a:rPr>
              <a:t> to international </a:t>
            </a:r>
            <a:r>
              <a:rPr lang="de-DE" sz="1600" dirty="0" err="1">
                <a:solidFill>
                  <a:srgbClr val="FFFFFF"/>
                </a:solidFill>
              </a:rPr>
              <a:t>investment</a:t>
            </a:r>
            <a:r>
              <a:rPr lang="de-DE" sz="1600" dirty="0">
                <a:solidFill>
                  <a:srgbClr val="FFFFFF"/>
                </a:solidFill>
              </a:rPr>
              <a:t> </a:t>
            </a:r>
            <a:r>
              <a:rPr lang="de-DE" sz="1600" dirty="0" err="1">
                <a:solidFill>
                  <a:srgbClr val="FFFFFF"/>
                </a:solidFill>
              </a:rPr>
              <a:t>dispute</a:t>
            </a:r>
            <a:r>
              <a:rPr lang="de-DE" sz="1600" dirty="0">
                <a:solidFill>
                  <a:srgbClr val="FFFFFF"/>
                </a:solidFill>
              </a:rPr>
              <a:t> </a:t>
            </a:r>
            <a:r>
              <a:rPr lang="de-DE" sz="1600" dirty="0" err="1">
                <a:solidFill>
                  <a:srgbClr val="FFFFFF"/>
                </a:solidFill>
              </a:rPr>
              <a:t>proceedings</a:t>
            </a:r>
            <a:endParaRPr lang="de-DE" sz="1600" kern="0" dirty="0">
              <a:solidFill>
                <a:srgbClr val="FFFFFF"/>
              </a:solidFill>
            </a:endParaRPr>
          </a:p>
        </p:txBody>
      </p:sp>
      <p:sp>
        <p:nvSpPr>
          <p:cNvPr id="84" name="Rounded Rectangle 25">
            <a:extLst>
              <a:ext uri="{FF2B5EF4-FFF2-40B4-BE49-F238E27FC236}">
                <a16:creationId xmlns:a16="http://schemas.microsoft.com/office/drawing/2014/main" id="{7718F75A-25C3-C172-58B7-62691F9E9BEE}"/>
              </a:ext>
            </a:extLst>
          </p:cNvPr>
          <p:cNvSpPr/>
          <p:nvPr/>
        </p:nvSpPr>
        <p:spPr>
          <a:xfrm>
            <a:off x="4553019" y="5383810"/>
            <a:ext cx="648072" cy="335453"/>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7</a:t>
            </a:r>
            <a:endParaRPr lang="de-DE" sz="1300" dirty="0">
              <a:solidFill>
                <a:srgbClr val="000000"/>
              </a:solidFill>
            </a:endParaRPr>
          </a:p>
        </p:txBody>
      </p:sp>
      <p:sp>
        <p:nvSpPr>
          <p:cNvPr id="85" name="Content Placeholder 3">
            <a:extLst>
              <a:ext uri="{FF2B5EF4-FFF2-40B4-BE49-F238E27FC236}">
                <a16:creationId xmlns:a16="http://schemas.microsoft.com/office/drawing/2014/main" id="{F6D2715D-1AD3-A7E0-5445-B516325D6DAD}"/>
              </a:ext>
            </a:extLst>
          </p:cNvPr>
          <p:cNvSpPr txBox="1">
            <a:spLocks/>
          </p:cNvSpPr>
          <p:nvPr/>
        </p:nvSpPr>
        <p:spPr bwMode="auto">
          <a:xfrm>
            <a:off x="5855695" y="4415209"/>
            <a:ext cx="3891880" cy="372566"/>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en-US" sz="1600" dirty="0"/>
              <a:t>Annexes</a:t>
            </a:r>
            <a:endParaRPr lang="de-DE" sz="1600" kern="0" dirty="0">
              <a:solidFill>
                <a:srgbClr val="FFFFFF"/>
              </a:solidFill>
            </a:endParaRPr>
          </a:p>
        </p:txBody>
      </p:sp>
      <p:sp>
        <p:nvSpPr>
          <p:cNvPr id="86" name="Rounded Rectangle 30">
            <a:extLst>
              <a:ext uri="{FF2B5EF4-FFF2-40B4-BE49-F238E27FC236}">
                <a16:creationId xmlns:a16="http://schemas.microsoft.com/office/drawing/2014/main" id="{4B9230BD-C4B9-E764-AB8C-C7BBD58AE6A4}"/>
              </a:ext>
            </a:extLst>
          </p:cNvPr>
          <p:cNvSpPr/>
          <p:nvPr/>
        </p:nvSpPr>
        <p:spPr>
          <a:xfrm>
            <a:off x="5522623" y="4581865"/>
            <a:ext cx="756084" cy="315242"/>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14</a:t>
            </a:r>
            <a:endParaRPr lang="de-DE" sz="1300" dirty="0">
              <a:solidFill>
                <a:srgbClr val="000000"/>
              </a:solidFill>
            </a:endParaRPr>
          </a:p>
        </p:txBody>
      </p:sp>
      <p:sp>
        <p:nvSpPr>
          <p:cNvPr id="87" name="Content Placeholder 3">
            <a:extLst>
              <a:ext uri="{FF2B5EF4-FFF2-40B4-BE49-F238E27FC236}">
                <a16:creationId xmlns:a16="http://schemas.microsoft.com/office/drawing/2014/main" id="{6C603DFB-8BE9-38A8-F724-26C2FB135E2D}"/>
              </a:ext>
            </a:extLst>
          </p:cNvPr>
          <p:cNvSpPr txBox="1">
            <a:spLocks/>
          </p:cNvSpPr>
          <p:nvPr/>
        </p:nvSpPr>
        <p:spPr bwMode="auto">
          <a:xfrm>
            <a:off x="5855695" y="4975101"/>
            <a:ext cx="3891880" cy="512301"/>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en-US" sz="1600" dirty="0"/>
              <a:t>Amendments to the Protocol and Annexes</a:t>
            </a:r>
            <a:endParaRPr lang="de-DE" sz="1600" kern="0" dirty="0">
              <a:solidFill>
                <a:srgbClr val="FFFFFF"/>
              </a:solidFill>
            </a:endParaRPr>
          </a:p>
        </p:txBody>
      </p:sp>
      <p:sp>
        <p:nvSpPr>
          <p:cNvPr id="88" name="Rounded Rectangle 30">
            <a:extLst>
              <a:ext uri="{FF2B5EF4-FFF2-40B4-BE49-F238E27FC236}">
                <a16:creationId xmlns:a16="http://schemas.microsoft.com/office/drawing/2014/main" id="{152BA7E8-72D0-D2A8-8387-B5C5DEBB329C}"/>
              </a:ext>
            </a:extLst>
          </p:cNvPr>
          <p:cNvSpPr/>
          <p:nvPr/>
        </p:nvSpPr>
        <p:spPr>
          <a:xfrm>
            <a:off x="5532781" y="5172161"/>
            <a:ext cx="756084" cy="315242"/>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15</a:t>
            </a:r>
            <a:endParaRPr lang="de-DE" sz="1300" dirty="0">
              <a:solidFill>
                <a:srgbClr val="000000"/>
              </a:solidFill>
            </a:endParaRPr>
          </a:p>
        </p:txBody>
      </p:sp>
      <p:sp>
        <p:nvSpPr>
          <p:cNvPr id="89" name="Content Placeholder 3">
            <a:extLst>
              <a:ext uri="{FF2B5EF4-FFF2-40B4-BE49-F238E27FC236}">
                <a16:creationId xmlns:a16="http://schemas.microsoft.com/office/drawing/2014/main" id="{8F7D110B-05CC-A4E5-9B8B-9E89718ACD4D}"/>
              </a:ext>
            </a:extLst>
          </p:cNvPr>
          <p:cNvSpPr txBox="1">
            <a:spLocks/>
          </p:cNvSpPr>
          <p:nvPr/>
        </p:nvSpPr>
        <p:spPr bwMode="auto">
          <a:xfrm>
            <a:off x="5893023" y="5558310"/>
            <a:ext cx="3891880" cy="372566"/>
          </a:xfrm>
          <a:prstGeom prst="roundRect">
            <a:avLst/>
          </a:prstGeom>
          <a:solidFill>
            <a:srgbClr val="145897"/>
          </a:solidFill>
          <a:ln w="9525" cap="flat" cmpd="sng" algn="ctr">
            <a:solidFill>
              <a:srgbClr val="002060"/>
            </a:solidFill>
            <a:prstDash val="soli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192881" indent="-192881" algn="l" rtl="0" eaLnBrk="1" fontAlgn="base" hangingPunct="1">
              <a:spcBef>
                <a:spcPct val="20000"/>
              </a:spcBef>
              <a:spcAft>
                <a:spcPct val="0"/>
              </a:spcAft>
              <a:buChar char="•"/>
              <a:defRPr sz="1350" b="1">
                <a:solidFill>
                  <a:schemeClr val="lt1"/>
                </a:solidFill>
                <a:latin typeface="+mn-lt"/>
                <a:ea typeface="+mn-ea"/>
                <a:cs typeface="+mn-cs"/>
              </a:defRPr>
            </a:lvl1pPr>
            <a:lvl2pPr marL="417910" indent="-160735" algn="l" rtl="0" eaLnBrk="1" fontAlgn="base" hangingPunct="1">
              <a:spcBef>
                <a:spcPct val="20000"/>
              </a:spcBef>
              <a:spcAft>
                <a:spcPct val="0"/>
              </a:spcAft>
              <a:buChar char="–"/>
              <a:defRPr sz="1125" b="1">
                <a:solidFill>
                  <a:schemeClr val="lt1"/>
                </a:solidFill>
                <a:latin typeface="+mn-lt"/>
                <a:ea typeface="+mn-ea"/>
                <a:cs typeface="+mn-cs"/>
              </a:defRPr>
            </a:lvl2pPr>
            <a:lvl3pPr marL="642938" indent="-128588" algn="l" rtl="0" eaLnBrk="1" fontAlgn="base" hangingPunct="1">
              <a:spcBef>
                <a:spcPct val="20000"/>
              </a:spcBef>
              <a:spcAft>
                <a:spcPct val="0"/>
              </a:spcAft>
              <a:buChar char="•"/>
              <a:defRPr b="1">
                <a:solidFill>
                  <a:schemeClr val="lt1"/>
                </a:solidFill>
                <a:latin typeface="+mn-lt"/>
                <a:ea typeface="+mn-ea"/>
                <a:cs typeface="+mn-cs"/>
              </a:defRPr>
            </a:lvl3pPr>
            <a:lvl4pPr marL="900113" indent="-128588" algn="l" rtl="0" eaLnBrk="1" fontAlgn="base" hangingPunct="1">
              <a:spcBef>
                <a:spcPct val="20000"/>
              </a:spcBef>
              <a:spcAft>
                <a:spcPct val="0"/>
              </a:spcAft>
              <a:buChar char="–"/>
              <a:defRPr sz="900" b="1">
                <a:solidFill>
                  <a:schemeClr val="lt1"/>
                </a:solidFill>
                <a:latin typeface="+mn-lt"/>
                <a:ea typeface="+mn-ea"/>
                <a:cs typeface="+mn-cs"/>
              </a:defRPr>
            </a:lvl4pPr>
            <a:lvl5pPr marL="1157288" indent="-128588" algn="l" rtl="0" eaLnBrk="1" fontAlgn="base" hangingPunct="1">
              <a:spcBef>
                <a:spcPct val="20000"/>
              </a:spcBef>
              <a:spcAft>
                <a:spcPct val="0"/>
              </a:spcAft>
              <a:buChar char="»"/>
              <a:defRPr sz="900" b="1">
                <a:solidFill>
                  <a:schemeClr val="lt1"/>
                </a:solidFill>
                <a:latin typeface="+mn-lt"/>
                <a:ea typeface="+mn-ea"/>
                <a:cs typeface="+mn-cs"/>
              </a:defRPr>
            </a:lvl5pPr>
            <a:lvl6pPr marL="1414463" indent="-128588" algn="l" rtl="0" eaLnBrk="1" fontAlgn="base" hangingPunct="1">
              <a:spcBef>
                <a:spcPct val="20000"/>
              </a:spcBef>
              <a:spcAft>
                <a:spcPct val="0"/>
              </a:spcAft>
              <a:buChar char="»"/>
              <a:defRPr sz="900" b="1">
                <a:solidFill>
                  <a:schemeClr val="lt1"/>
                </a:solidFill>
                <a:latin typeface="+mn-lt"/>
                <a:ea typeface="+mn-ea"/>
                <a:cs typeface="+mn-cs"/>
              </a:defRPr>
            </a:lvl6pPr>
            <a:lvl7pPr marL="1671638" indent="-128588" algn="l" rtl="0" eaLnBrk="1" fontAlgn="base" hangingPunct="1">
              <a:spcBef>
                <a:spcPct val="20000"/>
              </a:spcBef>
              <a:spcAft>
                <a:spcPct val="0"/>
              </a:spcAft>
              <a:buChar char="»"/>
              <a:defRPr sz="900" b="1">
                <a:solidFill>
                  <a:schemeClr val="lt1"/>
                </a:solidFill>
                <a:latin typeface="+mn-lt"/>
                <a:ea typeface="+mn-ea"/>
                <a:cs typeface="+mn-cs"/>
              </a:defRPr>
            </a:lvl7pPr>
            <a:lvl8pPr marL="1928813" indent="-128588" algn="l" rtl="0" eaLnBrk="1" fontAlgn="base" hangingPunct="1">
              <a:spcBef>
                <a:spcPct val="20000"/>
              </a:spcBef>
              <a:spcAft>
                <a:spcPct val="0"/>
              </a:spcAft>
              <a:buChar char="»"/>
              <a:defRPr sz="900" b="1">
                <a:solidFill>
                  <a:schemeClr val="lt1"/>
                </a:solidFill>
                <a:latin typeface="+mn-lt"/>
                <a:ea typeface="+mn-ea"/>
                <a:cs typeface="+mn-cs"/>
              </a:defRPr>
            </a:lvl8pPr>
            <a:lvl9pPr marL="2185988" indent="-128588" algn="l" rtl="0" eaLnBrk="1" fontAlgn="base" hangingPunct="1">
              <a:spcBef>
                <a:spcPct val="20000"/>
              </a:spcBef>
              <a:spcAft>
                <a:spcPct val="0"/>
              </a:spcAft>
              <a:buChar char="»"/>
              <a:defRPr sz="900" b="1">
                <a:solidFill>
                  <a:schemeClr val="lt1"/>
                </a:solidFill>
                <a:latin typeface="+mn-lt"/>
                <a:ea typeface="+mn-ea"/>
                <a:cs typeface="+mn-cs"/>
              </a:defRPr>
            </a:lvl9pPr>
          </a:lstStyle>
          <a:p>
            <a:pPr marL="0" indent="0" algn="r">
              <a:buFontTx/>
              <a:buNone/>
            </a:pPr>
            <a:r>
              <a:rPr lang="en-US" sz="1600" dirty="0"/>
              <a:t>Withdrawal and termination</a:t>
            </a:r>
            <a:endParaRPr lang="de-DE" sz="1600" kern="0" dirty="0">
              <a:solidFill>
                <a:srgbClr val="FFFFFF"/>
              </a:solidFill>
            </a:endParaRPr>
          </a:p>
        </p:txBody>
      </p:sp>
      <p:sp>
        <p:nvSpPr>
          <p:cNvPr id="90" name="Rounded Rectangle 30">
            <a:extLst>
              <a:ext uri="{FF2B5EF4-FFF2-40B4-BE49-F238E27FC236}">
                <a16:creationId xmlns:a16="http://schemas.microsoft.com/office/drawing/2014/main" id="{2269BF5E-5905-A97E-5D86-CEB7E66D5754}"/>
              </a:ext>
            </a:extLst>
          </p:cNvPr>
          <p:cNvSpPr/>
          <p:nvPr/>
        </p:nvSpPr>
        <p:spPr>
          <a:xfrm>
            <a:off x="5559951" y="5724966"/>
            <a:ext cx="756084" cy="315242"/>
          </a:xfrm>
          <a:prstGeom prst="roundRect">
            <a:avLst/>
          </a:prstGeom>
          <a:ln w="3175">
            <a:solidFill>
              <a:schemeClr val="tx1"/>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sz="1300" dirty="0">
                <a:solidFill>
                  <a:srgbClr val="000000"/>
                </a:solidFill>
              </a:rPr>
              <a:t>Art. 16</a:t>
            </a:r>
            <a:endParaRPr lang="de-DE" sz="1300" dirty="0">
              <a:solidFill>
                <a:srgbClr val="000000"/>
              </a:solidFill>
            </a:endParaRPr>
          </a:p>
        </p:txBody>
      </p:sp>
    </p:spTree>
    <p:extLst>
      <p:ext uri="{BB962C8B-B14F-4D97-AF65-F5344CB8AC3E}">
        <p14:creationId xmlns:p14="http://schemas.microsoft.com/office/powerpoint/2010/main" val="2029124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3466E-A742-860E-B585-3CB5C61E1F1D}"/>
              </a:ext>
            </a:extLst>
          </p:cNvPr>
          <p:cNvSpPr>
            <a:spLocks noGrp="1"/>
          </p:cNvSpPr>
          <p:nvPr>
            <p:ph idx="1"/>
          </p:nvPr>
        </p:nvSpPr>
        <p:spPr>
          <a:xfrm>
            <a:off x="473413" y="945209"/>
            <a:ext cx="9144000" cy="4270375"/>
          </a:xfrm>
        </p:spPr>
        <p:txBody>
          <a:bodyPr/>
          <a:lstStyle/>
          <a:p>
            <a:pPr marL="0" indent="0">
              <a:buNone/>
            </a:pPr>
            <a:endParaRPr lang="en-US" sz="1500" b="0" dirty="0">
              <a:effectLst/>
              <a:ea typeface="DengXian" panose="02010600030101010101" pitchFamily="2" charset="-122"/>
              <a:cs typeface="Arial" panose="020B0604020202020204" pitchFamily="34" charset="0"/>
            </a:endParaRPr>
          </a:p>
          <a:p>
            <a:pPr marL="0" indent="0">
              <a:spcAft>
                <a:spcPts val="300"/>
              </a:spcAft>
              <a:buNone/>
            </a:pPr>
            <a:r>
              <a:rPr lang="en-US" sz="1800" b="0" dirty="0">
                <a:ea typeface="DengXian" panose="02010600030101010101" pitchFamily="2" charset="-122"/>
                <a:cs typeface="Arial" panose="020B0604020202020204" pitchFamily="34" charset="0"/>
              </a:rPr>
              <a:t>Expected issues to be addressed by the preparatory work:</a:t>
            </a:r>
            <a:endParaRPr lang="en-US" sz="1800" b="0" dirty="0">
              <a:effectLst/>
              <a:ea typeface="DengXian" panose="02010600030101010101" pitchFamily="2" charset="-122"/>
              <a:cs typeface="Arial" panose="020B0604020202020204" pitchFamily="34" charset="0"/>
            </a:endParaRP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W</a:t>
            </a:r>
            <a:r>
              <a:rPr lang="en-US" sz="1800" b="0" dirty="0">
                <a:effectLst/>
                <a:ea typeface="DengXian" panose="02010600030101010101" pitchFamily="2" charset="-122"/>
                <a:cs typeface="Arial" panose="020B0604020202020204" pitchFamily="34" charset="0"/>
              </a:rPr>
              <a:t>ays to establish the advisory </a:t>
            </a:r>
            <a:r>
              <a:rPr lang="en-US" sz="1800" b="0" dirty="0" err="1">
                <a:effectLst/>
                <a:ea typeface="DengXian" panose="02010600030101010101" pitchFamily="2" charset="-122"/>
                <a:cs typeface="Arial" panose="020B0604020202020204" pitchFamily="34" charset="0"/>
              </a:rPr>
              <a:t>centre</a:t>
            </a:r>
            <a:r>
              <a:rPr lang="en-US" sz="1800" b="0" dirty="0">
                <a:effectLst/>
                <a:ea typeface="DengXian" panose="02010600030101010101" pitchFamily="2" charset="-122"/>
                <a:cs typeface="Arial" panose="020B0604020202020204" pitchFamily="34" charset="0"/>
              </a:rPr>
              <a:t> within the United Nations system based entirely on extrabudgetary resources</a:t>
            </a: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C</a:t>
            </a:r>
            <a:r>
              <a:rPr lang="en-US" sz="1800" b="0" dirty="0">
                <a:effectLst/>
                <a:ea typeface="DengXian" panose="02010600030101010101" pitchFamily="2" charset="-122"/>
                <a:cs typeface="Arial" panose="020B0604020202020204" pitchFamily="34" charset="0"/>
              </a:rPr>
              <a:t>riteria to determine the location of the headquarters and regional offices</a:t>
            </a: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A</a:t>
            </a:r>
            <a:r>
              <a:rPr lang="en-US" sz="1800" b="0" dirty="0">
                <a:effectLst/>
                <a:ea typeface="DengXian" panose="02010600030101010101" pitchFamily="2" charset="-122"/>
                <a:cs typeface="Arial" panose="020B0604020202020204" pitchFamily="34" charset="0"/>
              </a:rPr>
              <a:t>nticipated budget based on membership and the workload and the need to ensure sustainable operation</a:t>
            </a: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A</a:t>
            </a:r>
            <a:r>
              <a:rPr lang="en-US" sz="1800" b="0" dirty="0">
                <a:effectLst/>
                <a:ea typeface="DengXian" panose="02010600030101010101" pitchFamily="2" charset="-122"/>
                <a:cs typeface="Arial" panose="020B0604020202020204" pitchFamily="34" charset="0"/>
              </a:rPr>
              <a:t>mount of contributions by members of the advisory </a:t>
            </a:r>
            <a:r>
              <a:rPr lang="en-US" sz="1800" b="0" dirty="0" err="1">
                <a:effectLst/>
                <a:ea typeface="DengXian" panose="02010600030101010101" pitchFamily="2" charset="-122"/>
                <a:cs typeface="Arial" panose="020B0604020202020204" pitchFamily="34" charset="0"/>
              </a:rPr>
              <a:t>centre</a:t>
            </a:r>
            <a:r>
              <a:rPr lang="en-US" sz="1800" b="0" dirty="0">
                <a:effectLst/>
                <a:ea typeface="DengXian" panose="02010600030101010101" pitchFamily="2" charset="-122"/>
                <a:cs typeface="Arial" panose="020B0604020202020204" pitchFamily="34" charset="0"/>
              </a:rPr>
              <a:t> and methods of payment</a:t>
            </a:r>
          </a:p>
          <a:p>
            <a:pPr lvl="1">
              <a:buFont typeface="Arial" panose="020B0604020202020204" pitchFamily="34" charset="0"/>
              <a:buChar char="•"/>
            </a:pPr>
            <a:r>
              <a:rPr lang="en-US" sz="1800" b="0" dirty="0">
                <a:effectLst/>
                <a:ea typeface="DengXian" panose="02010600030101010101" pitchFamily="2" charset="-122"/>
                <a:cs typeface="Arial" panose="020B0604020202020204" pitchFamily="34" charset="0"/>
              </a:rPr>
              <a:t>Objective criteria to classify potential members in Annexes I to III</a:t>
            </a: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T</a:t>
            </a:r>
            <a:r>
              <a:rPr lang="en-US" sz="1800" b="0" dirty="0">
                <a:effectLst/>
                <a:ea typeface="DengXian" panose="02010600030101010101" pitchFamily="2" charset="-122"/>
                <a:cs typeface="Arial" panose="020B0604020202020204" pitchFamily="34" charset="0"/>
              </a:rPr>
              <a:t>hresholds of membership and contributions for the entry into force of the statute</a:t>
            </a: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D</a:t>
            </a:r>
            <a:r>
              <a:rPr lang="en-US" sz="1800" b="0" dirty="0">
                <a:effectLst/>
                <a:ea typeface="DengXian" panose="02010600030101010101" pitchFamily="2" charset="-122"/>
                <a:cs typeface="Arial" panose="020B0604020202020204" pitchFamily="34" charset="0"/>
              </a:rPr>
              <a:t>ecisions, rules and regulations to be adopted by the Governing Committee, including staff and financial regulations</a:t>
            </a:r>
          </a:p>
          <a:p>
            <a:pPr lvl="1">
              <a:buFont typeface="Arial" panose="020B0604020202020204" pitchFamily="34" charset="0"/>
              <a:buChar char="•"/>
            </a:pPr>
            <a:r>
              <a:rPr lang="en-US" sz="1800" b="0" dirty="0">
                <a:ea typeface="DengXian" panose="02010600030101010101" pitchFamily="2" charset="-122"/>
                <a:cs typeface="Arial" panose="020B0604020202020204" pitchFamily="34" charset="0"/>
              </a:rPr>
              <a:t>Any other issues</a:t>
            </a:r>
            <a:endParaRPr lang="en-US" sz="1800" b="0" dirty="0">
              <a:effectLst/>
              <a:ea typeface="DengXian" panose="02010600030101010101" pitchFamily="2" charset="-122"/>
              <a:cs typeface="Arial" panose="020B0604020202020204" pitchFamily="34" charset="0"/>
            </a:endParaRPr>
          </a:p>
          <a:p>
            <a:pPr marL="0" indent="0">
              <a:buNone/>
            </a:pPr>
            <a:endParaRPr lang="en-US" b="0" dirty="0"/>
          </a:p>
        </p:txBody>
      </p:sp>
      <p:sp>
        <p:nvSpPr>
          <p:cNvPr id="6" name="Title 1">
            <a:extLst>
              <a:ext uri="{FF2B5EF4-FFF2-40B4-BE49-F238E27FC236}">
                <a16:creationId xmlns:a16="http://schemas.microsoft.com/office/drawing/2014/main" id="{22593BEA-204C-416B-A6F0-2A601A0B41FE}"/>
              </a:ext>
            </a:extLst>
          </p:cNvPr>
          <p:cNvSpPr>
            <a:spLocks noGrp="1"/>
          </p:cNvSpPr>
          <p:nvPr>
            <p:ph type="title"/>
          </p:nvPr>
        </p:nvSpPr>
        <p:spPr>
          <a:xfrm>
            <a:off x="212677" y="436443"/>
            <a:ext cx="11393786" cy="533400"/>
          </a:xfrm>
        </p:spPr>
        <p:txBody>
          <a:bodyPr/>
          <a:lstStyle/>
          <a:p>
            <a:r>
              <a:rPr lang="en-US" sz="1910" dirty="0"/>
              <a:t>Future preparatory work on the operationalization of the advisory </a:t>
            </a:r>
            <a:r>
              <a:rPr lang="en-US" sz="1910" dirty="0" err="1"/>
              <a:t>centre</a:t>
            </a:r>
            <a:r>
              <a:rPr lang="en-US" sz="1910" dirty="0"/>
              <a:t> (A/CN.9/1184, draft statute of an advisory </a:t>
            </a:r>
            <a:r>
              <a:rPr lang="en-US" sz="1910" dirty="0" err="1"/>
              <a:t>centre</a:t>
            </a:r>
            <a:r>
              <a:rPr lang="en-US" sz="1910" dirty="0"/>
              <a:t> presented to the Commission)</a:t>
            </a:r>
            <a:endParaRPr lang="de-DE" sz="191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7403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3466E-A742-860E-B585-3CB5C61E1F1D}"/>
              </a:ext>
            </a:extLst>
          </p:cNvPr>
          <p:cNvSpPr>
            <a:spLocks noGrp="1"/>
          </p:cNvSpPr>
          <p:nvPr>
            <p:ph idx="1"/>
          </p:nvPr>
        </p:nvSpPr>
        <p:spPr>
          <a:xfrm>
            <a:off x="473413" y="945209"/>
            <a:ext cx="9144000" cy="4270375"/>
          </a:xfrm>
        </p:spPr>
        <p:txBody>
          <a:bodyPr/>
          <a:lstStyle/>
          <a:p>
            <a:pPr marL="0" indent="0">
              <a:buNone/>
            </a:pPr>
            <a:endParaRPr lang="en-US" sz="1300" b="0" dirty="0">
              <a:effectLst/>
              <a:ea typeface="DengXian" panose="02010600030101010101" pitchFamily="2" charset="-122"/>
              <a:cs typeface="Arial" panose="020B0604020202020204" pitchFamily="34" charset="0"/>
            </a:endParaRPr>
          </a:p>
          <a:p>
            <a:pPr marL="0" indent="0">
              <a:buNone/>
            </a:pPr>
            <a:r>
              <a:rPr lang="en-US" sz="1800" b="0" dirty="0">
                <a:ea typeface="DengXian" panose="02010600030101010101" pitchFamily="2" charset="-122"/>
                <a:cs typeface="Arial" panose="020B0604020202020204" pitchFamily="34" charset="0"/>
              </a:rPr>
              <a:t>Expected features of the preparatory work:</a:t>
            </a:r>
          </a:p>
          <a:p>
            <a:r>
              <a:rPr lang="en-US" sz="1800" b="0" dirty="0">
                <a:ea typeface="DengXian" panose="02010600030101010101" pitchFamily="2" charset="-122"/>
                <a:cs typeface="Arial" panose="020B0604020202020204" pitchFamily="34" charset="0"/>
              </a:rPr>
              <a:t>I</a:t>
            </a:r>
            <a:r>
              <a:rPr lang="en-US" sz="1800" b="0" dirty="0">
                <a:effectLst/>
                <a:ea typeface="DengXian" panose="02010600030101010101" pitchFamily="2" charset="-122"/>
                <a:cs typeface="Arial" panose="020B0604020202020204" pitchFamily="34" charset="0"/>
              </a:rPr>
              <a:t>nformal process involving States and regional economic integration organizations interested in becoming a member of the advisory </a:t>
            </a:r>
            <a:r>
              <a:rPr lang="en-US" sz="1800" b="0" dirty="0" err="1">
                <a:effectLst/>
                <a:ea typeface="DengXian" panose="02010600030101010101" pitchFamily="2" charset="-122"/>
                <a:cs typeface="Arial" panose="020B0604020202020204" pitchFamily="34" charset="0"/>
              </a:rPr>
              <a:t>centre</a:t>
            </a:r>
            <a:endParaRPr lang="en-US" sz="1800" b="0" dirty="0">
              <a:effectLst/>
              <a:ea typeface="DengXian" panose="02010600030101010101" pitchFamily="2" charset="-122"/>
              <a:cs typeface="Arial" panose="020B0604020202020204" pitchFamily="34" charset="0"/>
            </a:endParaRPr>
          </a:p>
          <a:p>
            <a:r>
              <a:rPr lang="en-US" sz="1800" b="0" dirty="0">
                <a:ea typeface="DengXian" panose="02010600030101010101" pitchFamily="2" charset="-122"/>
                <a:cs typeface="Arial" panose="020B0604020202020204" pitchFamily="34" charset="0"/>
              </a:rPr>
              <a:t>T</a:t>
            </a:r>
            <a:r>
              <a:rPr lang="en-US" sz="1800" b="0" dirty="0">
                <a:effectLst/>
                <a:ea typeface="DengXian" panose="02010600030101010101" pitchFamily="2" charset="-122"/>
                <a:cs typeface="Arial" panose="020B0604020202020204" pitchFamily="34" charset="0"/>
              </a:rPr>
              <a:t>ransparency and inclusiveness of the process by making the summary of the informal discussions available and possibly involving other observers of Working Group III </a:t>
            </a:r>
          </a:p>
          <a:p>
            <a:r>
              <a:rPr lang="en-US" sz="1800" b="0" dirty="0">
                <a:effectLst/>
                <a:ea typeface="DengXian" panose="02010600030101010101" pitchFamily="2" charset="-122"/>
                <a:cs typeface="Arial" panose="020B0604020202020204" pitchFamily="34" charset="0"/>
              </a:rPr>
              <a:t>Informal process could be led by the bureau of the Commission and/or of Working Group III and would report back, as appropriate, to the Commission with recommendations </a:t>
            </a:r>
          </a:p>
          <a:p>
            <a:r>
              <a:rPr lang="en-US" sz="1800" b="0" dirty="0">
                <a:ea typeface="DengXian" panose="02010600030101010101" pitchFamily="2" charset="-122"/>
                <a:cs typeface="Arial" panose="020B0604020202020204" pitchFamily="34" charset="0"/>
              </a:rPr>
              <a:t>I</a:t>
            </a:r>
            <a:r>
              <a:rPr lang="en-US" sz="1800" b="0" dirty="0">
                <a:effectLst/>
                <a:ea typeface="DengXian" panose="02010600030101010101" pitchFamily="2" charset="-122"/>
                <a:cs typeface="Arial" panose="020B0604020202020204" pitchFamily="34" charset="0"/>
              </a:rPr>
              <a:t>nformal meeting in Bangkok tentatively from 2 to 4 December 2024</a:t>
            </a:r>
          </a:p>
          <a:p>
            <a:r>
              <a:rPr lang="en-US" sz="1800" b="0" dirty="0">
                <a:ea typeface="DengXian" panose="02010600030101010101" pitchFamily="2" charset="-122"/>
                <a:cs typeface="Arial" panose="020B0604020202020204" pitchFamily="34" charset="0"/>
              </a:rPr>
              <a:t>A</a:t>
            </a:r>
            <a:r>
              <a:rPr lang="en-US" sz="1800" b="0" dirty="0">
                <a:effectLst/>
                <a:ea typeface="DengXian" panose="02010600030101010101" pitchFamily="2" charset="-122"/>
                <a:cs typeface="Arial" panose="020B0604020202020204" pitchFamily="34" charset="0"/>
              </a:rPr>
              <a:t>dditional informal meetings, including virtually and at the margins of Working Group III sessions in 2024 and 2025</a:t>
            </a:r>
            <a:endParaRPr lang="en-US" sz="1800" b="0" dirty="0">
              <a:ea typeface="DengXian" panose="02010600030101010101" pitchFamily="2" charset="-122"/>
              <a:cs typeface="Arial" panose="020B0604020202020204" pitchFamily="34" charset="0"/>
            </a:endParaRPr>
          </a:p>
          <a:p>
            <a:r>
              <a:rPr lang="en-US" sz="1800" b="0" dirty="0">
                <a:ea typeface="DengXian" panose="02010600030101010101" pitchFamily="2" charset="-122"/>
                <a:cs typeface="Arial" panose="020B0604020202020204" pitchFamily="34" charset="0"/>
              </a:rPr>
              <a:t>Possibility to request the s</a:t>
            </a:r>
            <a:r>
              <a:rPr lang="en-US" sz="1800" b="0" dirty="0">
                <a:effectLst/>
                <a:ea typeface="DengXian" panose="02010600030101010101" pitchFamily="2" charset="-122"/>
                <a:cs typeface="Arial" panose="020B0604020202020204" pitchFamily="34" charset="0"/>
              </a:rPr>
              <a:t>ecretariat to provide support for the preparatory work and the informal process</a:t>
            </a:r>
            <a:endParaRPr lang="en-US" sz="1800" b="0" dirty="0"/>
          </a:p>
        </p:txBody>
      </p:sp>
      <p:sp>
        <p:nvSpPr>
          <p:cNvPr id="10" name="Title 1">
            <a:extLst>
              <a:ext uri="{FF2B5EF4-FFF2-40B4-BE49-F238E27FC236}">
                <a16:creationId xmlns:a16="http://schemas.microsoft.com/office/drawing/2014/main" id="{528A68D3-00FC-8D12-FF16-A73E1A8F4BE7}"/>
              </a:ext>
            </a:extLst>
          </p:cNvPr>
          <p:cNvSpPr>
            <a:spLocks noGrp="1"/>
          </p:cNvSpPr>
          <p:nvPr>
            <p:ph type="title"/>
          </p:nvPr>
        </p:nvSpPr>
        <p:spPr>
          <a:xfrm>
            <a:off x="212677" y="436443"/>
            <a:ext cx="11393786" cy="533400"/>
          </a:xfrm>
        </p:spPr>
        <p:txBody>
          <a:bodyPr/>
          <a:lstStyle/>
          <a:p>
            <a:r>
              <a:rPr lang="en-US" sz="1910" dirty="0"/>
              <a:t>Future preparatory work on the operationalization of the advisory </a:t>
            </a:r>
            <a:r>
              <a:rPr lang="en-US" sz="1910" dirty="0" err="1"/>
              <a:t>centre</a:t>
            </a:r>
            <a:r>
              <a:rPr lang="en-US" sz="1910" dirty="0"/>
              <a:t> (A/CN.9/1184, draft statute of an advisory </a:t>
            </a:r>
            <a:r>
              <a:rPr lang="en-US" sz="1910" dirty="0" err="1"/>
              <a:t>centre</a:t>
            </a:r>
            <a:r>
              <a:rPr lang="en-US" sz="1910" dirty="0"/>
              <a:t> presented to the Commission)</a:t>
            </a:r>
            <a:endParaRPr lang="de-DE" sz="191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5021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1100" y="1950332"/>
            <a:ext cx="6858000" cy="1143000"/>
          </a:xfrm>
        </p:spPr>
        <p:txBody>
          <a:bodyPr/>
          <a:lstStyle/>
          <a:p>
            <a:r>
              <a:rPr lang="en-US" sz="3600"/>
              <a:t>Thank you for your attention!</a:t>
            </a:r>
          </a:p>
        </p:txBody>
      </p:sp>
      <p:sp>
        <p:nvSpPr>
          <p:cNvPr id="3" name="Subtitle 2"/>
          <p:cNvSpPr>
            <a:spLocks noGrp="1"/>
          </p:cNvSpPr>
          <p:nvPr>
            <p:ph type="subTitle" idx="1"/>
          </p:nvPr>
        </p:nvSpPr>
        <p:spPr>
          <a:xfrm>
            <a:off x="2715000" y="3226777"/>
            <a:ext cx="5410200" cy="936104"/>
          </a:xfrm>
        </p:spPr>
        <p:txBody>
          <a:bodyPr/>
          <a:lstStyle/>
          <a:p>
            <a:pPr algn="ctr"/>
            <a:r>
              <a:rPr lang="en-GB" sz="2800"/>
              <a:t>Further information: </a:t>
            </a:r>
          </a:p>
          <a:p>
            <a:pPr algn="ctr"/>
            <a:r>
              <a:rPr lang="en-GB" sz="2800"/>
              <a:t>http://uncitral.un.org/</a:t>
            </a:r>
          </a:p>
        </p:txBody>
      </p:sp>
    </p:spTree>
    <p:extLst>
      <p:ext uri="{BB962C8B-B14F-4D97-AF65-F5344CB8AC3E}">
        <p14:creationId xmlns:p14="http://schemas.microsoft.com/office/powerpoint/2010/main" val="4222017711"/>
      </p:ext>
    </p:extLst>
  </p:cSld>
  <p:clrMapOvr>
    <a:masterClrMapping/>
  </p:clrMapOvr>
</p:sld>
</file>

<file path=ppt/theme/theme1.xml><?xml version="1.0" encoding="utf-8"?>
<a:theme xmlns:a="http://schemas.openxmlformats.org/drawingml/2006/main" name="Theme1">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82B19D48-7902-473C-B8B6-A8310349F1F7}" vid="{E59E53AE-9605-40AA-A5DD-1968FB35A96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FBC434140BFB4F8C0920F7C08F8836" ma:contentTypeVersion="25" ma:contentTypeDescription="Create a new document." ma:contentTypeScope="" ma:versionID="1c395d3347c1feb76bba854031b72459">
  <xsd:schema xmlns:xsd="http://www.w3.org/2001/XMLSchema" xmlns:xs="http://www.w3.org/2001/XMLSchema" xmlns:p="http://schemas.microsoft.com/office/2006/metadata/properties" xmlns:ns2="1df04fd7-7c47-4838-8290-c52492add04a" xmlns:ns3="4798ff29-8bf1-47a9-abe4-3ab95d3a1097" xmlns:ns4="985ec44e-1bab-4c0b-9df0-6ba128686fc9" xmlns:ns5="http://schemas.microsoft.com/sharepoint/v4" targetNamespace="http://schemas.microsoft.com/office/2006/metadata/properties" ma:root="true" ma:fieldsID="8a334c666a27b81b5fd0fc63bbc244cf" ns2:_="" ns3:_="" ns4:_="" ns5:_="">
    <xsd:import namespace="1df04fd7-7c47-4838-8290-c52492add04a"/>
    <xsd:import namespace="4798ff29-8bf1-47a9-abe4-3ab95d3a1097"/>
    <xsd:import namespace="985ec44e-1bab-4c0b-9df0-6ba128686fc9"/>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b2nc" minOccurs="0"/>
                <xsd:element ref="ns2:_x0070_hf7" minOccurs="0"/>
                <xsd:element ref="ns2:s5jh" minOccurs="0"/>
                <xsd:element ref="ns2:MediaLengthInSeconds" minOccurs="0"/>
                <xsd:element ref="ns2:ContentandPurpose" minOccurs="0"/>
                <xsd:element ref="ns2:Presenter" minOccurs="0"/>
                <xsd:element ref="ns2:lcf76f155ced4ddcb4097134ff3c332f" minOccurs="0"/>
                <xsd:element ref="ns4:TaxCatchAll" minOccurs="0"/>
                <xsd:element ref="ns5:IconOverlay"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f04fd7-7c47-4838-8290-c52492add0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b2nc" ma:index="20" nillable="true" ma:displayName="Title (Short)" ma:internalName="b2nc">
      <xsd:simpleType>
        <xsd:restriction base="dms:Text"/>
      </xsd:simpleType>
    </xsd:element>
    <xsd:element name="_x0070_hf7" ma:index="21" nillable="true" ma:displayName="Topic (Short)" ma:format="Dropdown" ma:internalName="_x0070_hf7">
      <xsd:complexType>
        <xsd:complexContent>
          <xsd:extension base="dms:MultiChoiceFillIn">
            <xsd:sequence>
              <xsd:element name="Value" maxOccurs="unbounded" minOccurs="0" nillable="true">
                <xsd:simpleType>
                  <xsd:union memberTypes="dms:Text">
                    <xsd:simpleType>
                      <xsd:restriction base="dms:Choice">
                        <xsd:enumeration value="CISG"/>
                        <xsd:enumeration value="UNCITRAL"/>
                        <xsd:enumeration value="Mediation"/>
                        <xsd:enumeration value="MSMEs"/>
                        <xsd:enumeration value="ISDS"/>
                        <xsd:enumeration value="Arbitration"/>
                        <xsd:enumeration value="Security"/>
                        <xsd:enumeration value="Procurement/PPPs"/>
                        <xsd:enumeration value="ODR"/>
                        <xsd:enumeration value="Transport"/>
                      </xsd:restriction>
                    </xsd:simpleType>
                  </xsd:union>
                </xsd:simpleType>
              </xsd:element>
            </xsd:sequence>
          </xsd:extension>
        </xsd:complexContent>
      </xsd:complexType>
    </xsd:element>
    <xsd:element name="s5jh" ma:index="22" nillable="true" ma:displayName="Presented" ma:format="DateOnly" ma:internalName="s5jh">
      <xsd:simpleType>
        <xsd:restriction base="dms:DateTime"/>
      </xsd:simpleType>
    </xsd:element>
    <xsd:element name="MediaLengthInSeconds" ma:index="23" nillable="true" ma:displayName="Length (seconds)" ma:internalName="MediaLengthInSeconds" ma:readOnly="true">
      <xsd:simpleType>
        <xsd:restriction base="dms:Unknown"/>
      </xsd:simpleType>
    </xsd:element>
    <xsd:element name="ContentandPurpose" ma:index="24" nillable="true" ma:displayName="Event" ma:format="Dropdown" ma:internalName="ContentandPurpose">
      <xsd:simpleType>
        <xsd:restriction base="dms:Note">
          <xsd:maxLength value="255"/>
        </xsd:restriction>
      </xsd:simpleType>
    </xsd:element>
    <xsd:element name="Presenter" ma:index="25" nillable="true" ma:displayName="Presenter" ma:internalName="Presenter">
      <xsd:complexType>
        <xsd:complexContent>
          <xsd:extension base="dms:MultiChoiceFillIn">
            <xsd:sequence>
              <xsd:element name="Value" maxOccurs="unbounded" minOccurs="0" nillable="true">
                <xsd:simpleType>
                  <xsd:union memberTypes="dms:Text">
                    <xsd:simpleType>
                      <xsd:restriction base="dms:Choice">
                        <xsd:enumeration value="CASTELLANI, Luca"/>
                        <xsd:enumeration value="KOMINDR, Athita"/>
                        <xsd:enumeration value="JOUBIN-BRET, Anna"/>
                        <xsd:enumeration value="CANAFOGLIA, Monica"/>
                        <xsd:enumeration value="BRUNO POLLERO, Marianela"/>
                        <xsd:enumeration value="MONTINERI, Corinne"/>
                        <xsd:enumeration value="PROBST, David"/>
                        <xsd:enumeration value="LEE, Jae Sung"/>
                        <xsd:enumeration value="SCHEIDL-KORNIS, Lucia"/>
                        <xsd:enumeration value="MUSAYEVA, Samira"/>
                        <xsd:enumeration value="NICHOLAS, Caroline"/>
                        <xsd:enumeration value="KNIEPER, Judith"/>
                        <xsd:enumeration value="PARK, Issey"/>
                        <xsd:enumeration value="ESTRELLA FARIA, Angelo"/>
                      </xsd:restriction>
                    </xsd:simpleType>
                  </xsd:union>
                </xsd:simpleType>
              </xsd:element>
            </xsd:sequence>
          </xsd:extension>
        </xsd:complexContent>
      </xsd:complex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98ff29-8bf1-47a9-abe4-3ab95d3a109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5e6fb967-ab67-4e86-83b6-9be08f868a75}" ma:internalName="TaxCatchAll" ma:showField="CatchAllData" ma:web="4798ff29-8bf1-47a9-abe4-3ab95d3a109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1df04fd7-7c47-4838-8290-c52492add04a">
      <Terms xmlns="http://schemas.microsoft.com/office/infopath/2007/PartnerControls"/>
    </lcf76f155ced4ddcb4097134ff3c332f>
    <_x0070_hf7 xmlns="1df04fd7-7c47-4838-8290-c52492add04a" xsi:nil="true"/>
    <IconOverlay xmlns="http://schemas.microsoft.com/sharepoint/v4" xsi:nil="true"/>
    <s5jh xmlns="1df04fd7-7c47-4838-8290-c52492add04a" xsi:nil="true"/>
    <b2nc xmlns="1df04fd7-7c47-4838-8290-c52492add04a" xsi:nil="true"/>
    <Presenter xmlns="1df04fd7-7c47-4838-8290-c52492add04a" xsi:nil="true"/>
    <ContentandPurpose xmlns="1df04fd7-7c47-4838-8290-c52492add04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CBDA9E-2F4E-4B9C-9712-A8E967FA71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f04fd7-7c47-4838-8290-c52492add04a"/>
    <ds:schemaRef ds:uri="4798ff29-8bf1-47a9-abe4-3ab95d3a1097"/>
    <ds:schemaRef ds:uri="985ec44e-1bab-4c0b-9df0-6ba128686fc9"/>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9C5C00-0485-4042-9F24-5EAF2012D15E}">
  <ds:schemaRefs>
    <ds:schemaRef ds:uri="1df04fd7-7c47-4838-8290-c52492add04a"/>
    <ds:schemaRef ds:uri="4798ff29-8bf1-47a9-abe4-3ab95d3a1097"/>
    <ds:schemaRef ds:uri="985ec44e-1bab-4c0b-9df0-6ba128686fc9"/>
    <ds:schemaRef ds:uri="fba67dc4-1004-4341-ab9b-64fc2170951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09DD37E-B864-455D-B8DE-F2F7A83382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461</TotalTime>
  <Words>928</Words>
  <Application>Microsoft Office PowerPoint</Application>
  <PresentationFormat>Widescreen</PresentationFormat>
  <Paragraphs>105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Helvetica</vt:lpstr>
      <vt:lpstr>Times New Roman</vt:lpstr>
      <vt:lpstr>Wingdings</vt:lpstr>
      <vt:lpstr>Theme1</vt:lpstr>
      <vt:lpstr> </vt:lpstr>
      <vt:lpstr>PowerPoint Presentation</vt:lpstr>
      <vt:lpstr>Some key elements</vt:lpstr>
      <vt:lpstr>Financing and provisional budget – estimated figures</vt:lpstr>
      <vt:lpstr>Draft statute of the advisory centre (A/CN.9/1184) – overview </vt:lpstr>
      <vt:lpstr>Future preparatory work on the operationalization of the advisory centre (A/CN.9/1184, draft statute of an advisory centre presented to the Commission)</vt:lpstr>
      <vt:lpstr>Future preparatory work on the operationalization of the advisory centre (A/CN.9/1184, draft statute of an advisory centre presented to the Commission)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UNCITRAL’s Draft Notes on Mediation for Working Group III</dc:title>
  <dc:creator>Irena Ilic</dc:creator>
  <cp:lastModifiedBy>Corentin Georges Marie Basle</cp:lastModifiedBy>
  <cp:revision>20</cp:revision>
  <cp:lastPrinted>2023-12-07T13:25:23Z</cp:lastPrinted>
  <dcterms:created xsi:type="dcterms:W3CDTF">2021-08-17T09:23:21Z</dcterms:created>
  <dcterms:modified xsi:type="dcterms:W3CDTF">2024-06-26T12:34:29Z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0x0101001DFBC434140BFB4F8C0920F7C08F8836</vt:lpwstr>
  </property>
</Properties>
</file>