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7" r:id="rId2"/>
    <p:sldId id="323" r:id="rId3"/>
    <p:sldId id="322" r:id="rId4"/>
    <p:sldId id="312" r:id="rId5"/>
    <p:sldId id="313" r:id="rId6"/>
    <p:sldId id="326" r:id="rId7"/>
    <p:sldId id="332" r:id="rId8"/>
    <p:sldId id="335" r:id="rId9"/>
    <p:sldId id="336" r:id="rId10"/>
    <p:sldId id="328" r:id="rId11"/>
    <p:sldId id="333" r:id="rId12"/>
    <p:sldId id="337" r:id="rId13"/>
    <p:sldId id="338" r:id="rId14"/>
    <p:sldId id="330" r:id="rId15"/>
    <p:sldId id="331" r:id="rId16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87" autoAdjust="0"/>
    <p:restoredTop sz="91141" autoAdjust="0"/>
  </p:normalViewPr>
  <p:slideViewPr>
    <p:cSldViewPr>
      <p:cViewPr varScale="1">
        <p:scale>
          <a:sx n="94" d="100"/>
          <a:sy n="94" d="100"/>
        </p:scale>
        <p:origin x="-4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736" y="-102"/>
      </p:cViewPr>
      <p:guideLst>
        <p:guide orient="horz" pos="2892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B17335-CECF-40D4-8A8A-8F9FABF06C91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023644-6BB7-46ED-AC90-C227C9670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E527D1-DB20-4DC4-A1BB-5D8DF76B2AC8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5063" y="688975"/>
            <a:ext cx="4587875" cy="3441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0863"/>
            <a:ext cx="5486400" cy="413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211818-78E6-4359-AF22-949A961E0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 txBox="1">
            <a:spLocks noGrp="1" noChangeArrowheads="1"/>
          </p:cNvSpPr>
          <p:nvPr/>
        </p:nvSpPr>
        <p:spPr bwMode="auto">
          <a:xfrm>
            <a:off x="6119813" y="8829675"/>
            <a:ext cx="544512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r"/>
            <a:fld id="{05B6BFB2-9DC3-4A08-A568-D39280026962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16386" name="Rectangle 9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38188" y="574675"/>
            <a:ext cx="5387975" cy="40401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5625" y="4932363"/>
            <a:ext cx="5843588" cy="24765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895350"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en-US" b="1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60000"/>
              </a:spcAft>
            </a:pPr>
            <a:endParaRPr lang="en-US" smtClean="0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20000"/>
              </a:spcAft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7A184E-F955-4FB6-ACAC-AF7C01C7A2FE}" type="slidenum">
              <a:rPr lang="en-GB" smtClean="0"/>
              <a:pPr>
                <a:defRPr/>
              </a:pPr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59B9-C011-4A32-970E-1DA4814166B8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520E3-E0DE-4888-BCD6-78AB3967C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DA1C9-BA0E-45A5-8DCF-CB53D03712BB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9EB2D-0B2B-410C-B169-75EC43D22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F9D10-5119-4681-9C51-03B49BD0E2D1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80C29-44FC-4C46-AF6E-FCED54389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E2D19-D7D1-4373-B048-973769CE2434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BF302-090E-42E3-BB23-46725E025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A2B33-E1D4-42F1-8883-E5B7F5B99FBA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CD8DD-503B-4950-BA78-7C251F8FE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521A-9700-4E7F-A4FB-D85BFC5638F3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96BFF-EF3F-48CA-B9F6-B240A9697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23E50-8A0E-43A6-969B-9400CC04F819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10BA-3289-44C0-923E-8EF0AB524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A5B29-7678-4ADA-A721-137A89FA9A7A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B0706-ADC8-41BD-AFCE-524D7A2EA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8E81E-FB6A-4BB6-8712-1D978D6A2090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C9136-7994-432C-BECB-8FFA6523A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76CC-78FD-42B4-B6B3-D44CC57FA4A5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1C5B6-F237-4826-9734-20DC84FFE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08E67-CBAC-4F57-9AD1-C1478A21E492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AE44-7E2F-4AF4-A367-DE22A7BEB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B3C93E-89C9-479B-B5BA-A8EE3568BFF3}" type="datetimeFigureOut">
              <a:rPr lang="en-US"/>
              <a:pPr>
                <a:defRPr/>
              </a:pPr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7D2D22-1547-4DA8-A52D-937AE45F6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4"/>
          <p:cNvSpPr>
            <a:spLocks noGrp="1" noChangeArrowheads="1"/>
          </p:cNvSpPr>
          <p:nvPr>
            <p:ph type="ctrTitle" idx="4294967295"/>
            <p:custDataLst>
              <p:tags r:id="rId1"/>
            </p:custDataLst>
          </p:nvPr>
        </p:nvSpPr>
        <p:spPr>
          <a:xfrm>
            <a:off x="2743200" y="2176463"/>
            <a:ext cx="6248400" cy="1400175"/>
          </a:xfrm>
        </p:spPr>
        <p:txBody>
          <a:bodyPr lIns="0" tIns="0" rIns="0" bIns="0" anchor="t">
            <a:spAutoFit/>
          </a:bodyPr>
          <a:lstStyle/>
          <a:p>
            <a:pPr algn="l" eaLnBrk="1" hangingPunct="1"/>
            <a:r>
              <a:rPr lang="en-US" sz="3200" b="1" i="1" smtClean="0">
                <a:solidFill>
                  <a:srgbClr val="000099"/>
                </a:solidFill>
                <a:latin typeface="Arial" charset="0"/>
              </a:rPr>
              <a:t>MEETING A GLOBAL PROMISE</a:t>
            </a:r>
            <a:r>
              <a:rPr lang="en-US" b="1" i="1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b="1" smtClean="0">
                <a:solidFill>
                  <a:srgbClr val="000099"/>
                </a:solidFill>
                <a:latin typeface="Arial" charset="0"/>
              </a:rPr>
              <a:t/>
            </a:r>
            <a:br>
              <a:rPr lang="en-US" b="1" smtClean="0">
                <a:solidFill>
                  <a:srgbClr val="000099"/>
                </a:solidFill>
                <a:latin typeface="Arial" charset="0"/>
              </a:rPr>
            </a:b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THE MOUNTING EVIDENCE  OF MDG ACHIEVEMENT</a:t>
            </a:r>
          </a:p>
        </p:txBody>
      </p:sp>
      <p:sp>
        <p:nvSpPr>
          <p:cNvPr id="15362" name="Rectangle 37"/>
          <p:cNvSpPr>
            <a:spLocks noChangeArrowheads="1"/>
          </p:cNvSpPr>
          <p:nvPr/>
        </p:nvSpPr>
        <p:spPr bwMode="auto">
          <a:xfrm>
            <a:off x="0" y="0"/>
            <a:ext cx="9140825" cy="6858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lIns="93296" tIns="46648" rIns="93296" bIns="46648" anchor="ctr"/>
          <a:lstStyle/>
          <a:p>
            <a:pPr defTabSz="933450"/>
            <a:endParaRPr lang="en-US" sz="1600"/>
          </a:p>
        </p:txBody>
      </p:sp>
      <p:sp>
        <p:nvSpPr>
          <p:cNvPr id="15363" name="Rectangle 57"/>
          <p:cNvSpPr>
            <a:spLocks noGrp="1" noChangeArrowheads="1"/>
          </p:cNvSpPr>
          <p:nvPr>
            <p:ph type="subTitle" idx="4294967295"/>
          </p:nvPr>
        </p:nvSpPr>
        <p:spPr>
          <a:xfrm>
            <a:off x="2743200" y="4249738"/>
            <a:ext cx="5867400" cy="474662"/>
          </a:xfrm>
        </p:spPr>
        <p:txBody>
          <a:bodyPr lIns="0" tIns="0" rIns="0" bIns="0"/>
          <a:lstStyle/>
          <a:p>
            <a:pPr marL="0" indent="0" defTabSz="895350" eaLnBrk="1" hangingPunct="1">
              <a:spcBef>
                <a:spcPct val="0"/>
              </a:spcBef>
              <a:buFont typeface="Arial" charset="0"/>
              <a:buNone/>
            </a:pP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OLAV KJ</a:t>
            </a:r>
            <a:r>
              <a:rPr lang="en-US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ØRVEN</a:t>
            </a:r>
          </a:p>
          <a:p>
            <a:pPr marL="0" indent="0" defTabSz="895350">
              <a:spcBef>
                <a:spcPct val="0"/>
              </a:spcBef>
              <a:buFont typeface="Arial" charset="0"/>
              <a:buNone/>
            </a:pPr>
            <a:r>
              <a:rPr lang="en-US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DIRECTOR </a:t>
            </a:r>
          </a:p>
          <a:p>
            <a:pPr marL="0" indent="0" defTabSz="895350">
              <a:spcBef>
                <a:spcPct val="0"/>
              </a:spcBef>
              <a:buFont typeface="Arial" charset="0"/>
              <a:buNone/>
            </a:pPr>
            <a:r>
              <a:rPr lang="en-US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BUREAU FOR DEVELOPMENT POLICY</a:t>
            </a:r>
          </a:p>
          <a:p>
            <a:pPr marL="0" indent="0" defTabSz="895350">
              <a:spcBef>
                <a:spcPct val="0"/>
              </a:spcBef>
              <a:buFont typeface="Arial" charset="0"/>
              <a:buNone/>
            </a:pPr>
            <a:r>
              <a:rPr lang="en-US" sz="2000" smtClean="0">
                <a:solidFill>
                  <a:srgbClr val="000099"/>
                </a:solidFill>
                <a:latin typeface="Arial" charset="0"/>
                <a:cs typeface="Arial" charset="0"/>
              </a:rPr>
              <a:t>UNITED NATIONS DEVELOPMENT PROGRAMME</a:t>
            </a:r>
          </a:p>
        </p:txBody>
      </p:sp>
      <p:sp>
        <p:nvSpPr>
          <p:cNvPr id="15364" name="McK Date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819400" y="5943600"/>
            <a:ext cx="503713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33450"/>
            <a:r>
              <a:rPr lang="en-US" sz="1400" b="1"/>
              <a:t>8 MARCH 2010</a:t>
            </a:r>
          </a:p>
        </p:txBody>
      </p:sp>
      <p:pic>
        <p:nvPicPr>
          <p:cNvPr id="15365" name="Picture 3" descr="UNDP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1788" y="285750"/>
            <a:ext cx="7762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1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588" y="0"/>
            <a:ext cx="2493963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5"/>
          <p:cNvPicPr>
            <a:picLocks noChangeAspect="1" noChangeArrowheads="1"/>
          </p:cNvPicPr>
          <p:nvPr/>
        </p:nvPicPr>
        <p:blipFill>
          <a:blip r:embed="rId7"/>
          <a:srcRect l="26910"/>
          <a:stretch>
            <a:fillRect/>
          </a:stretch>
        </p:blipFill>
        <p:spPr bwMode="auto">
          <a:xfrm>
            <a:off x="0" y="4783138"/>
            <a:ext cx="2493963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/>
          </p:cNvSpPr>
          <p:nvPr>
            <p:ph type="body" idx="1"/>
          </p:nvPr>
        </p:nvSpPr>
        <p:spPr>
          <a:xfrm>
            <a:off x="381000" y="1371600"/>
            <a:ext cx="8382000" cy="4953000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The under-five mortality rate has fallen by 40 %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or more since 1990 E.G. in Eritrea, Ethiopia, Malawi, Mozambique and Niger – countries with per capita GNI below US$350 a year.</a:t>
            </a:r>
            <a:endParaRPr lang="en-US" sz="2400" smtClean="0">
              <a:solidFill>
                <a:srgbClr val="000099"/>
              </a:solidFill>
              <a:latin typeface="Arial" charset="0"/>
            </a:endParaRPr>
          </a:p>
          <a:p>
            <a:pPr>
              <a:spcAft>
                <a:spcPct val="20000"/>
              </a:spcAft>
            </a:pPr>
            <a:endParaRPr lang="en-GB" sz="2400" smtClean="0">
              <a:solidFill>
                <a:srgbClr val="000099"/>
              </a:solidFill>
              <a:latin typeface="Arial" charset="0"/>
            </a:endParaRPr>
          </a:p>
          <a:p>
            <a:pPr>
              <a:spcAft>
                <a:spcPct val="2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Eritrea’s under-5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child mortality rate was more than halved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from 147 per 100,000 live births in 1990 to 70 in 2007.</a:t>
            </a:r>
            <a:r>
              <a:rPr lang="en-GB" smtClean="0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CASE OF ACCELERATED PROGRESS ON CHILD MORTALITY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Grp="1"/>
          </p:cNvSpPr>
          <p:nvPr>
            <p:ph type="body" idx="1"/>
          </p:nvPr>
        </p:nvSpPr>
        <p:spPr>
          <a:xfrm>
            <a:off x="304800" y="1143000"/>
            <a:ext cx="8610600" cy="5257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Implemented the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Community Integrated Management of Childhood Illness (C-IMCI) at the village level in 2005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, complemented in 2006 by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community-based therapeutic feeding and community outreach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activities and a further scale-up of the C-IMCI initiative in 2007.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A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neo-natal component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was also added.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Vitamin A supplementation programme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reaching all children aged 6 to 59 months old.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Measles vaccination and a hand-washing campaign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in schools.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A catch-up campaign to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increase routine child vaccination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to at least 80% and increase coverage of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2 doses of tetanus toxoid vaccine among pregnant women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 to at least 50 per cent.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Broader government’s action to </a:t>
            </a:r>
            <a:r>
              <a:rPr lang="en-GB" sz="2300" u="sng" smtClean="0">
                <a:solidFill>
                  <a:srgbClr val="000099"/>
                </a:solidFill>
                <a:latin typeface="Arial" charset="0"/>
              </a:rPr>
              <a:t>improve its healthcare system</a:t>
            </a:r>
            <a:r>
              <a:rPr lang="en-GB" sz="2300" smtClean="0">
                <a:solidFill>
                  <a:srgbClr val="000099"/>
                </a:solidFill>
                <a:latin typeface="Arial" charset="0"/>
              </a:rPr>
              <a:t>.</a:t>
            </a:r>
            <a:r>
              <a:rPr lang="en-GB" sz="16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en-US" sz="160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HEALTH ACTION AND APPROACHES THAT WORKED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CASE OF ACCELERATED PROGRESS ACROSS </a:t>
            </a:r>
          </a:p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A NUMBER OF MDGs</a:t>
            </a:r>
          </a:p>
        </p:txBody>
      </p:sp>
      <p:pic>
        <p:nvPicPr>
          <p:cNvPr id="36866" name="Chart 7"/>
          <p:cNvPicPr>
            <a:picLocks noChangeArrowheads="1"/>
          </p:cNvPicPr>
          <p:nvPr/>
        </p:nvPicPr>
        <p:blipFill>
          <a:blip r:embed="rId3"/>
          <a:srcRect l="-3308" t="-5698" r="-7144" b="-6143"/>
          <a:stretch>
            <a:fillRect/>
          </a:stretch>
        </p:blipFill>
        <p:spPr bwMode="auto">
          <a:xfrm>
            <a:off x="1295400" y="914400"/>
            <a:ext cx="6553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Chart_x0020_1" descr="image0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810000"/>
            <a:ext cx="586740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GB" sz="2400" b="1" smtClean="0">
                <a:solidFill>
                  <a:srgbClr val="000099"/>
                </a:solidFill>
                <a:latin typeface="Arial" charset="0"/>
              </a:rPr>
              <a:t>Brazil’s 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introduced the</a:t>
            </a:r>
            <a:r>
              <a:rPr lang="en-GB" sz="2400" b="1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GB" sz="2400" i="1" smtClean="0">
                <a:solidFill>
                  <a:srgbClr val="000099"/>
                </a:solidFill>
                <a:latin typeface="Arial" charset="0"/>
              </a:rPr>
              <a:t>Bolsa Família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(“Family Stipend”) P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rogramme - a conditional cash transfer (CCT) program.</a:t>
            </a:r>
          </a:p>
          <a:p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The programme reaches now cover a quarter of the populaton (approx. 50 million) </a:t>
            </a:r>
          </a:p>
          <a:p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CCTs targets poor households to supplement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household income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conditional on meeting children’s education attendance and health service utilization.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Dramatic drop in income poverty</a:t>
            </a:r>
          </a:p>
          <a:p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And catalyzing MDG achievement across - children’s education and nutritional levels.</a:t>
            </a:r>
            <a:endParaRPr lang="en-US" sz="240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ACTIONS AND APPROACHES THAT ACCELERATED </a:t>
            </a:r>
          </a:p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PROGRESS ACROSS A NUMBER OF MDGs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>
            <a:spLocks noGrp="1"/>
          </p:cNvSpPr>
          <p:nvPr>
            <p:ph type="body" idx="1"/>
          </p:nvPr>
        </p:nvSpPr>
        <p:spPr>
          <a:xfrm>
            <a:off x="381000" y="1036638"/>
            <a:ext cx="8458200" cy="5135562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40000"/>
              </a:spcAft>
              <a:tabLst>
                <a:tab pos="290513" algn="l"/>
              </a:tabLst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It is possible to </a:t>
            </a: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draw common success factors across all successful examples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:</a:t>
            </a:r>
          </a:p>
          <a:p>
            <a:pPr marL="692150" lvl="1" indent="-234950">
              <a:lnSpc>
                <a:spcPct val="80000"/>
              </a:lnSpc>
              <a:spcAft>
                <a:spcPct val="40000"/>
              </a:spcAft>
              <a:buFont typeface="Arial" charset="0"/>
              <a:buAutoNum type="arabicPeriod"/>
              <a:tabLst>
                <a:tab pos="290513" algn="l"/>
              </a:tabLst>
            </a:pP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Government leadership that facilitates national ownership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of development strategies is critical;</a:t>
            </a:r>
          </a:p>
          <a:p>
            <a:pPr marL="692150" lvl="1" indent="-234950">
              <a:lnSpc>
                <a:spcPct val="80000"/>
              </a:lnSpc>
              <a:spcAft>
                <a:spcPct val="40000"/>
              </a:spcAft>
              <a:buFont typeface="Arial" charset="0"/>
              <a:buAutoNum type="arabicPeriod"/>
              <a:tabLst>
                <a:tab pos="290513" algn="l"/>
              </a:tabLst>
            </a:pP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Not just effective policies and strategies but meeting the implementation challenge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:</a:t>
            </a:r>
          </a:p>
          <a:p>
            <a:pPr marL="692150" lvl="1" indent="-234950">
              <a:lnSpc>
                <a:spcPct val="80000"/>
              </a:lnSpc>
              <a:spcAft>
                <a:spcPct val="40000"/>
              </a:spcAft>
              <a:buFont typeface="Arial" charset="0"/>
              <a:buAutoNum type="arabicPeriod"/>
              <a:tabLst>
                <a:tab pos="290513" algn="l"/>
              </a:tabLst>
            </a:pP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Actions and approaches which are multi-sectoral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address different dimensions and needs of the poor are critical to success of a number of MDGs;</a:t>
            </a:r>
          </a:p>
          <a:p>
            <a:pPr marL="692150" lvl="1" indent="-234950">
              <a:lnSpc>
                <a:spcPct val="80000"/>
              </a:lnSpc>
              <a:spcAft>
                <a:spcPct val="40000"/>
              </a:spcAft>
              <a:buFont typeface="Arial" charset="0"/>
              <a:buAutoNum type="arabicPeriod"/>
              <a:tabLst>
                <a:tab pos="290513" algn="l"/>
              </a:tabLst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Finally, </a:t>
            </a: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good governance by donors and recipients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, which involves timely and predictable delivery of aid by donors; enhanced state and societal capacity of recipient countries to manage scaled-up resource flows transparently and with accountability.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EMERGING COMMON SUCCESS FACTORS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Together these successes also demonstrate that </a:t>
            </a:r>
            <a:r>
              <a:rPr lang="en-US" sz="2800" i="1" smtClean="0">
                <a:solidFill>
                  <a:srgbClr val="000099"/>
                </a:solidFill>
                <a:latin typeface="Arial" charset="0"/>
              </a:rPr>
              <a:t>Yes We Can</a:t>
            </a: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 meet the promise of achieving the MDGs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That what is needed is </a:t>
            </a:r>
            <a:r>
              <a:rPr lang="en-US" sz="2800" i="1" smtClean="0">
                <a:solidFill>
                  <a:srgbClr val="000099"/>
                </a:solidFill>
                <a:latin typeface="Arial" charset="0"/>
              </a:rPr>
              <a:t>Business Unusual</a:t>
            </a: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 now that brings together a Global Action Agenda in September 2010 for the next 5 years 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That the Action Agenda is based on renewed commitment to a global partnership, promotes innovative actions and approaches to scale-up and replicate success, new and broader partnerships and the required resources;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solidFill>
                  <a:srgbClr val="000099"/>
                </a:solidFill>
                <a:latin typeface="Arial" charset="0"/>
              </a:rPr>
              <a:t>UNDP’s role in the 2010 Review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MEETING THE PROMISE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4294967295"/>
          </p:nvPr>
        </p:nvSpPr>
        <p:spPr>
          <a:xfrm>
            <a:off x="304800" y="1219200"/>
            <a:ext cx="8534400" cy="5334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60000"/>
              </a:spcAft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With less than 6 years to the MDG achievement target date – a global promise appears to be within reach</a:t>
            </a:r>
          </a:p>
          <a:p>
            <a:pPr>
              <a:lnSpc>
                <a:spcPct val="90000"/>
              </a:lnSpc>
              <a:spcAft>
                <a:spcPct val="60000"/>
              </a:spcAft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Major successes on the MDGs have been achieved over the past years globally: </a:t>
            </a:r>
          </a:p>
          <a:p>
            <a:pPr lvl="1">
              <a:lnSpc>
                <a:spcPct val="90000"/>
              </a:lnSpc>
              <a:spcAft>
                <a:spcPct val="60000"/>
              </a:spcAft>
            </a:pP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Between 1990 and 2005, the number of people living on less than $1.25 a day declined from 1.8 billion to 1.4 billion. </a:t>
            </a:r>
          </a:p>
          <a:p>
            <a:pPr lvl="1">
              <a:lnSpc>
                <a:spcPct val="90000"/>
              </a:lnSpc>
              <a:spcAft>
                <a:spcPct val="60000"/>
              </a:spcAft>
            </a:pPr>
            <a:r>
              <a:rPr lang="en-GB" sz="2000" smtClean="0">
                <a:solidFill>
                  <a:srgbClr val="000099"/>
                </a:solidFill>
                <a:latin typeface="Arial" charset="0"/>
              </a:rPr>
              <a:t>Remarkable progress towards achieving universal primary education in developing countries since 2000, with many countries having crossed the 90 per cent enrolment threshold. </a:t>
            </a: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 lvl="1">
              <a:lnSpc>
                <a:spcPct val="90000"/>
              </a:lnSpc>
              <a:spcAft>
                <a:spcPct val="60000"/>
              </a:spcAft>
            </a:pP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Child mortality rate in the developing world has shrunk from 103 to 74 per 1,000 live births over 1990-2007. </a:t>
            </a:r>
          </a:p>
          <a:p>
            <a:pPr lvl="1">
              <a:lnSpc>
                <a:spcPct val="90000"/>
              </a:lnSpc>
              <a:spcAft>
                <a:spcPct val="60000"/>
              </a:spcAft>
            </a:pP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And the world is well on its way to meeting the safe drinking water target.</a:t>
            </a:r>
            <a:r>
              <a:rPr lang="en-US" sz="2000" smtClean="0">
                <a:solidFill>
                  <a:srgbClr val="000099"/>
                </a:solidFill>
              </a:rPr>
              <a:t> </a:t>
            </a:r>
            <a:r>
              <a:rPr lang="en-US" sz="2000" smtClean="0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52400" y="76200"/>
            <a:ext cx="899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THE PROMISE OF MDG ACHIEVEMENT IN REACH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/>
          </p:cNvSpPr>
          <p:nvPr>
            <p:ph type="body" idx="4294967295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6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Yet meeting this global promise is becoming increasingly daunting as a measure of current challenges and crises </a:t>
            </a:r>
          </a:p>
          <a:p>
            <a:pPr>
              <a:lnSpc>
                <a:spcPct val="80000"/>
              </a:lnSpc>
              <a:spcAft>
                <a:spcPct val="60000"/>
              </a:spcAft>
            </a:pPr>
            <a:endParaRPr lang="en-GB" sz="2400" i="1" smtClean="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80000"/>
              </a:lnSpc>
              <a:spcAft>
                <a:spcPct val="60000"/>
              </a:spcAft>
            </a:pPr>
            <a:r>
              <a:rPr lang="en-GB" sz="2400" i="1" smtClean="0">
                <a:solidFill>
                  <a:srgbClr val="000099"/>
                </a:solidFill>
                <a:latin typeface="Arial" charset="0"/>
              </a:rPr>
              <a:t>Because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progress on the MDGs was already </a:t>
            </a:r>
            <a:r>
              <a:rPr lang="en-GB" sz="2400" i="1" u="sng" smtClean="0">
                <a:solidFill>
                  <a:srgbClr val="000099"/>
                </a:solidFill>
                <a:latin typeface="Arial" charset="0"/>
              </a:rPr>
              <a:t>highly mixed across and within countries and goals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; </a:t>
            </a:r>
          </a:p>
          <a:p>
            <a:pPr lvl="1">
              <a:lnSpc>
                <a:spcPct val="80000"/>
              </a:lnSpc>
              <a:spcAft>
                <a:spcPct val="60000"/>
              </a:spcAft>
              <a:buFont typeface="Arial" charset="0"/>
              <a:buNone/>
            </a:pPr>
            <a:endParaRPr lang="en-GB" sz="1800" i="1" u="sng" smtClean="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80000"/>
              </a:lnSpc>
              <a:spcAft>
                <a:spcPct val="60000"/>
              </a:spcAft>
            </a:pPr>
            <a:r>
              <a:rPr lang="en-GB" sz="2400" i="1" u="sng" smtClean="0">
                <a:solidFill>
                  <a:srgbClr val="000099"/>
                </a:solidFill>
                <a:latin typeface="Arial" charset="0"/>
              </a:rPr>
              <a:t>Because inequality kept on the rise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- </a:t>
            </a:r>
            <a:r>
              <a:rPr lang="en-GB" sz="2400" i="1" smtClean="0">
                <a:solidFill>
                  <a:srgbClr val="000099"/>
                </a:solidFill>
                <a:latin typeface="Arial" charset="0"/>
              </a:rPr>
              <a:t>even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where progress on MDGs seems to be on track globally, regionally or nationally, there are gaps and discrepancies in achievements.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52400" y="76200"/>
            <a:ext cx="899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KEEPING THE PROMISE IN A NEW CONTEXT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5334000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spcAft>
                <a:spcPct val="60000"/>
              </a:spcAft>
            </a:pPr>
            <a:r>
              <a:rPr lang="en-GB" sz="2400" i="1" u="sng" smtClean="0">
                <a:solidFill>
                  <a:srgbClr val="000099"/>
                </a:solidFill>
                <a:latin typeface="Arial" charset="0"/>
              </a:rPr>
              <a:t>Because new challenges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such as food, fuel and economic crises have dealt real blows to MDG progress, and threaten to slow or even reverse gains made. Climate crisis threatens to set back MDGs. </a:t>
            </a:r>
          </a:p>
          <a:p>
            <a:pPr marL="381000" indent="-381000">
              <a:lnSpc>
                <a:spcPct val="90000"/>
              </a:lnSpc>
              <a:spcAft>
                <a:spcPct val="60000"/>
              </a:spcAft>
            </a:pPr>
            <a:r>
              <a:rPr lang="en-GB" sz="2400" i="1" u="sng" smtClean="0">
                <a:solidFill>
                  <a:srgbClr val="000099"/>
                </a:solidFill>
                <a:latin typeface="Arial" charset="0"/>
              </a:rPr>
              <a:t>Because the evidence base needs to be bolstered - 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moving beyond the just actions required to </a:t>
            </a:r>
            <a:r>
              <a:rPr lang="en-US" altLang="zh-CN" sz="2400" smtClean="0">
                <a:solidFill>
                  <a:srgbClr val="000099"/>
                </a:solidFill>
                <a:latin typeface="Arial" charset="0"/>
              </a:rPr>
              <a:t>identifying the actions and approaches which have worked, and which would need to be scaled up and replicated in the remaining five years to achieve the MDGs.</a:t>
            </a:r>
          </a:p>
          <a:p>
            <a:pPr marL="381000" indent="-381000">
              <a:lnSpc>
                <a:spcPct val="90000"/>
              </a:lnSpc>
              <a:spcAft>
                <a:spcPct val="60000"/>
              </a:spcAft>
            </a:pPr>
            <a:r>
              <a:rPr lang="en-US" altLang="zh-CN" sz="2400" i="1" u="sng" smtClean="0">
                <a:solidFill>
                  <a:srgbClr val="000099"/>
                </a:solidFill>
                <a:latin typeface="Arial" charset="0"/>
              </a:rPr>
              <a:t>And because the global partnership has to be renewed and deliver better</a:t>
            </a:r>
            <a:r>
              <a:rPr lang="en-US" altLang="zh-CN" sz="2400" smtClean="0">
                <a:solidFill>
                  <a:srgbClr val="000099"/>
                </a:solidFill>
                <a:latin typeface="Arial" charset="0"/>
              </a:rPr>
              <a:t> – predictable financial resources, innovative partnerships, renewed commitment and building on success.</a:t>
            </a:r>
            <a:endParaRPr lang="en-US" sz="2400" smtClean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80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152400" y="76200"/>
            <a:ext cx="899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KEEPING THE PROMISE IN A NEW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029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spcAft>
                <a:spcPct val="20000"/>
              </a:spcAft>
            </a:pPr>
            <a:r>
              <a:rPr lang="en-GB" sz="2400" u="sng" smtClean="0">
                <a:solidFill>
                  <a:srgbClr val="000099"/>
                </a:solidFill>
                <a:latin typeface="Arial" charset="0"/>
                <a:cs typeface="Arial" charset="0"/>
              </a:rPr>
              <a:t>The cases presented here today are just 4 glimpses of evidence across the MDGs;</a:t>
            </a:r>
            <a:r>
              <a:rPr lang="en-GB" sz="2400" smtClean="0">
                <a:solidFill>
                  <a:srgbClr val="000099"/>
                </a:solidFill>
                <a:latin typeface="Arial" charset="0"/>
                <a:cs typeface="Arial" charset="0"/>
              </a:rPr>
              <a:t> we are also deepening the evidence base (based on MDG Country Reports) </a:t>
            </a:r>
          </a:p>
          <a:p>
            <a:pPr marL="609600" indent="-609600">
              <a:lnSpc>
                <a:spcPct val="90000"/>
              </a:lnSpc>
              <a:spcAft>
                <a:spcPct val="20000"/>
              </a:spcAft>
            </a:pPr>
            <a:endParaRPr lang="en-GB" sz="2400" smtClean="0">
              <a:solidFill>
                <a:srgbClr val="000099"/>
              </a:solidFill>
              <a:latin typeface="Arial" charset="0"/>
            </a:endParaRPr>
          </a:p>
          <a:p>
            <a:pPr marL="609600" indent="-609600">
              <a:lnSpc>
                <a:spcPct val="90000"/>
              </a:lnSpc>
              <a:spcAft>
                <a:spcPct val="2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They demonstrate using concrete examples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that the MDGs are achievable &amp; inspire renewed action to accelerate progress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. </a:t>
            </a:r>
          </a:p>
          <a:p>
            <a:pPr marL="609600" indent="-609600">
              <a:lnSpc>
                <a:spcPct val="90000"/>
              </a:lnSpc>
              <a:spcAft>
                <a:spcPct val="20000"/>
              </a:spcAft>
            </a:pPr>
            <a:endParaRPr lang="en-GB" sz="2400" smtClean="0">
              <a:solidFill>
                <a:srgbClr val="000099"/>
              </a:solidFill>
              <a:latin typeface="Arial" charset="0"/>
            </a:endParaRPr>
          </a:p>
          <a:p>
            <a:pPr marL="609600" indent="-609600">
              <a:lnSpc>
                <a:spcPct val="90000"/>
              </a:lnSpc>
              <a:spcAft>
                <a:spcPct val="2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That new answers are needed, such as improving the quality of scaled-up services or reaching marginalized segments of society and particular pockets of deprivation,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calling for continued efforts through the ‘last leg’ of MDG achievement in all countries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. </a:t>
            </a:r>
            <a:endParaRPr lang="en-US" sz="2400" smtClean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609600" indent="-609600">
              <a:lnSpc>
                <a:spcPct val="60000"/>
              </a:lnSpc>
              <a:buFont typeface="Arial" charset="0"/>
              <a:buNone/>
            </a:pPr>
            <a:endParaRPr lang="en-US" altLang="zh-CN" sz="2400" smtClean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52400" y="76200"/>
            <a:ext cx="899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GLIMPSE INTO THE MOUNTING EVIDENCE – WHAT 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3"/>
          <p:cNvSpPr>
            <a:spLocks noChangeAspect="1" noChangeArrowheads="1" noTextEdit="1"/>
          </p:cNvSpPr>
          <p:nvPr/>
        </p:nvSpPr>
        <p:spPr bwMode="auto">
          <a:xfrm>
            <a:off x="228600" y="0"/>
            <a:ext cx="8686800" cy="739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78" name="Rectangle 6"/>
          <p:cNvSpPr>
            <a:spLocks noChangeArrowheads="1"/>
          </p:cNvSpPr>
          <p:nvPr/>
        </p:nvSpPr>
        <p:spPr bwMode="auto">
          <a:xfrm>
            <a:off x="6470650" y="-1588"/>
            <a:ext cx="38100" cy="168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4579" name="Rectangle 28"/>
          <p:cNvSpPr>
            <a:spLocks noChangeArrowheads="1"/>
          </p:cNvSpPr>
          <p:nvPr/>
        </p:nvSpPr>
        <p:spPr bwMode="auto">
          <a:xfrm>
            <a:off x="1216025" y="6410325"/>
            <a:ext cx="460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4580" name="Rectangle 29"/>
          <p:cNvSpPr>
            <a:spLocks noChangeArrowheads="1"/>
          </p:cNvSpPr>
          <p:nvPr/>
        </p:nvSpPr>
        <p:spPr bwMode="auto">
          <a:xfrm>
            <a:off x="1216025" y="6740525"/>
            <a:ext cx="460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4581" name="Rectangle 30"/>
          <p:cNvSpPr>
            <a:spLocks noChangeArrowheads="1"/>
          </p:cNvSpPr>
          <p:nvPr/>
        </p:nvSpPr>
        <p:spPr bwMode="auto">
          <a:xfrm>
            <a:off x="4773613" y="7073900"/>
            <a:ext cx="460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4582" name="Rectangle 27"/>
          <p:cNvSpPr>
            <a:spLocks noChangeArrowheads="1"/>
          </p:cNvSpPr>
          <p:nvPr/>
        </p:nvSpPr>
        <p:spPr bwMode="auto">
          <a:xfrm>
            <a:off x="1216025" y="6659563"/>
            <a:ext cx="4603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4583" name="Rectangle 107"/>
          <p:cNvSpPr>
            <a:spLocks noChangeArrowheads="1"/>
          </p:cNvSpPr>
          <p:nvPr/>
        </p:nvSpPr>
        <p:spPr bwMode="auto">
          <a:xfrm>
            <a:off x="4368800" y="6580188"/>
            <a:ext cx="285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FFFFFF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CASE OF ACCELERATED PROGRESS ON EDUCATION</a:t>
            </a:r>
          </a:p>
        </p:txBody>
      </p:sp>
      <p:sp>
        <p:nvSpPr>
          <p:cNvPr id="24585" name="Rectangle 11"/>
          <p:cNvSpPr>
            <a:spLocks noGrp="1"/>
          </p:cNvSpPr>
          <p:nvPr>
            <p:ph type="body" idx="4294967295"/>
          </p:nvPr>
        </p:nvSpPr>
        <p:spPr>
          <a:xfrm>
            <a:off x="152400" y="1066800"/>
            <a:ext cx="8686800" cy="4830763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Remarkable progress in increasing enrolment in primary education is possible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– e.g Ethiopia (and Tanzania) – by:</a:t>
            </a:r>
          </a:p>
          <a:p>
            <a:pPr>
              <a:spcAft>
                <a:spcPct val="20000"/>
              </a:spcAft>
              <a:buFont typeface="Arial" charset="0"/>
              <a:buNone/>
            </a:pPr>
            <a:endParaRPr lang="en-US" smtClean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24586" name="Chart 10"/>
          <p:cNvPicPr>
            <a:picLocks noChangeArrowheads="1"/>
          </p:cNvPicPr>
          <p:nvPr/>
        </p:nvPicPr>
        <p:blipFill>
          <a:blip r:embed="rId3"/>
          <a:srcRect b="-26"/>
          <a:stretch>
            <a:fillRect/>
          </a:stretch>
        </p:blipFill>
        <p:spPr bwMode="auto">
          <a:xfrm>
            <a:off x="609600" y="2209800"/>
            <a:ext cx="7543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Abolishing school fees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Introducing double shifts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to accommodate the large, rapid enrolment increases and </a:t>
            </a: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engaging in scaled-up infrastructure development and teacher recruitment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(Tanzania) 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School construction in rural areas, decentralization, curriculum reform and text book distribution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in 22 local languages - Ethiopia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Increased public spending on education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- growing from 3.6% of GNP to 6% in Ethiopia and to 5% in Tanzania. 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Adopting and implementing education SWAp</a:t>
            </a:r>
            <a:r>
              <a:rPr lang="en-US" sz="2400" i="1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i="1" u="sng" smtClean="0">
                <a:solidFill>
                  <a:srgbClr val="000099"/>
                </a:solidFill>
                <a:latin typeface="Arial" charset="0"/>
              </a:rPr>
              <a:t>and increased donor support</a:t>
            </a: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 – in both countries.</a:t>
            </a:r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EDUCATION ACTIONS AND APPROACHES THAT WORKED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Grp="1"/>
          </p:cNvSpPr>
          <p:nvPr>
            <p:ph type="body" idx="4294967295"/>
          </p:nvPr>
        </p:nvSpPr>
        <p:spPr>
          <a:xfrm>
            <a:off x="152400" y="1066800"/>
            <a:ext cx="8839200" cy="5715000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Bangladesh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has already achieved gender parity in education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within a decade from a low starting point, for example, 0.35 in the 1990s. (Source: EFA, 2009)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CASE OF ACCELERATED PROGRESS ON GENDER EQUALITY</a:t>
            </a:r>
          </a:p>
        </p:txBody>
      </p:sp>
      <p:pic>
        <p:nvPicPr>
          <p:cNvPr id="28675" name="Picture_x0020_3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457450"/>
            <a:ext cx="71628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458200" cy="5638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Employed financial incentives to target girls from poor families to attend secondary school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Similarly, the Food for Education programme, providing </a:t>
            </a: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grain rations to disadvantaged families conditional on their children attending primary school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, further investments included:</a:t>
            </a:r>
            <a:r>
              <a:rPr lang="en-GB" sz="2000" smtClean="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 lvl="1">
              <a:lnSpc>
                <a:spcPct val="80000"/>
              </a:lnSpc>
              <a:spcAft>
                <a:spcPct val="40000"/>
              </a:spcAft>
            </a:pPr>
            <a:r>
              <a:rPr lang="en-GB" sz="1800" smtClean="0">
                <a:solidFill>
                  <a:srgbClr val="000099"/>
                </a:solidFill>
                <a:latin typeface="Arial" charset="0"/>
              </a:rPr>
              <a:t>improving the learning environment and school infrastructure, including sanitation facilities, </a:t>
            </a:r>
          </a:p>
          <a:p>
            <a:pPr lvl="1">
              <a:lnSpc>
                <a:spcPct val="80000"/>
              </a:lnSpc>
              <a:spcAft>
                <a:spcPct val="40000"/>
              </a:spcAft>
            </a:pPr>
            <a:r>
              <a:rPr lang="en-GB" sz="1800" smtClean="0">
                <a:solidFill>
                  <a:srgbClr val="000099"/>
                </a:solidFill>
                <a:latin typeface="Arial" charset="0"/>
              </a:rPr>
              <a:t>and affirmative action in recruiting female teachers.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GB" sz="2400" u="sng" smtClean="0">
                <a:solidFill>
                  <a:srgbClr val="000099"/>
                </a:solidFill>
                <a:latin typeface="Arial" charset="0"/>
              </a:rPr>
              <a:t>International aid played a central role in stipend programmes in Bangladesh</a:t>
            </a:r>
            <a:r>
              <a:rPr lang="en-GB" sz="2400" smtClean="0">
                <a:solidFill>
                  <a:srgbClr val="000099"/>
                </a:solidFill>
                <a:latin typeface="Arial" charset="0"/>
              </a:rPr>
              <a:t> and the government adopted a sector-wide approach with 11 development partners.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Equally important, the action and approaches catalyzed </a:t>
            </a:r>
            <a:r>
              <a:rPr lang="en-US" sz="2400" u="sng" smtClean="0">
                <a:solidFill>
                  <a:srgbClr val="000099"/>
                </a:solidFill>
                <a:latin typeface="Arial" charset="0"/>
              </a:rPr>
              <a:t>improvement across </a:t>
            </a:r>
            <a:r>
              <a:rPr lang="en-US" sz="2400" b="1" u="sng" smtClean="0">
                <a:solidFill>
                  <a:srgbClr val="000099"/>
                </a:solidFill>
                <a:latin typeface="Arial" charset="0"/>
              </a:rPr>
              <a:t>nutrition, income and health</a:t>
            </a:r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ACTION AND APPROACHES THAT WORKED FOR </a:t>
            </a:r>
          </a:p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</a:rPr>
              <a:t>GENDER EQUALITY AND MORE …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6530</TotalTime>
  <Words>1049</Words>
  <Application>Microsoft Office PowerPoint</Application>
  <PresentationFormat>On-screen Show (4:3)</PresentationFormat>
  <Paragraphs>86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宋体</vt:lpstr>
      <vt:lpstr>Office Theme</vt:lpstr>
      <vt:lpstr>MEETING A GLOBAL PROMISE  THE MOUNTING EVIDENCE  OF MDG ACHIEVEMENT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renata.rubian</dc:creator>
  <cp:lastModifiedBy>usman.iftikhar</cp:lastModifiedBy>
  <cp:revision>252</cp:revision>
  <dcterms:created xsi:type="dcterms:W3CDTF">2009-01-05T20:27:03Z</dcterms:created>
  <dcterms:modified xsi:type="dcterms:W3CDTF">2010-03-08T14:09:34Z</dcterms:modified>
</cp:coreProperties>
</file>