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Lst>
  <p:notesMasterIdLst>
    <p:notesMasterId r:id="rId33"/>
  </p:notesMasterIdLst>
  <p:sldIdLst>
    <p:sldId id="263" r:id="rId5"/>
    <p:sldId id="294" r:id="rId6"/>
    <p:sldId id="281" r:id="rId7"/>
    <p:sldId id="295" r:id="rId8"/>
    <p:sldId id="296" r:id="rId9"/>
    <p:sldId id="297" r:id="rId10"/>
    <p:sldId id="298" r:id="rId11"/>
    <p:sldId id="277" r:id="rId12"/>
    <p:sldId id="299" r:id="rId13"/>
    <p:sldId id="300" r:id="rId14"/>
    <p:sldId id="301" r:id="rId15"/>
    <p:sldId id="284" r:id="rId16"/>
    <p:sldId id="321" r:id="rId17"/>
    <p:sldId id="324" r:id="rId18"/>
    <p:sldId id="303" r:id="rId19"/>
    <p:sldId id="304" r:id="rId20"/>
    <p:sldId id="322" r:id="rId21"/>
    <p:sldId id="325" r:id="rId22"/>
    <p:sldId id="316" r:id="rId23"/>
    <p:sldId id="317" r:id="rId24"/>
    <p:sldId id="323" r:id="rId25"/>
    <p:sldId id="326" r:id="rId26"/>
    <p:sldId id="319" r:id="rId27"/>
    <p:sldId id="311" r:id="rId28"/>
    <p:sldId id="320" r:id="rId29"/>
    <p:sldId id="313" r:id="rId30"/>
    <p:sldId id="314" r:id="rId31"/>
    <p:sldId id="315" r:id="rId32"/>
  </p:sldIdLst>
  <p:sldSz cx="13003213" cy="7315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ED9"/>
    <a:srgbClr val="6DD7FC"/>
    <a:srgbClr val="035DA1"/>
    <a:srgbClr val="133B95"/>
    <a:srgbClr val="70BA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6AF77-141A-4970-B2C3-A4B3715F0E8A}" v="1" dt="2025-10-02T21:37:54.525"/>
    <p1510:client id="{8D859B65-C08F-48A7-AC46-169205E023A2}" v="73" dt="2025-10-02T20:46:41.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89" autoAdjust="0"/>
    <p:restoredTop sz="67312" autoAdjust="0"/>
  </p:normalViewPr>
  <p:slideViewPr>
    <p:cSldViewPr snapToGrid="0">
      <p:cViewPr varScale="1">
        <p:scale>
          <a:sx n="66" d="100"/>
          <a:sy n="66" d="100"/>
        </p:scale>
        <p:origin x="1404"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aukila" userId="532a3116-391d-4a41-b3ed-6e041ce6a84a" providerId="ADAL" clId="{4BC6AF77-141A-4970-B2C3-A4B3715F0E8A}"/>
    <pc:docChg chg="modSld">
      <pc:chgData name="Paul Saukila" userId="532a3116-391d-4a41-b3ed-6e041ce6a84a" providerId="ADAL" clId="{4BC6AF77-141A-4970-B2C3-A4B3715F0E8A}" dt="2025-10-03T14:29:52.342" v="3"/>
      <pc:docMkLst>
        <pc:docMk/>
      </pc:docMkLst>
      <pc:sldChg chg="modSp mod">
        <pc:chgData name="Paul Saukila" userId="532a3116-391d-4a41-b3ed-6e041ce6a84a" providerId="ADAL" clId="{4BC6AF77-141A-4970-B2C3-A4B3715F0E8A}" dt="2025-10-02T21:53:49.118" v="2" actId="20577"/>
        <pc:sldMkLst>
          <pc:docMk/>
          <pc:sldMk cId="4071874613" sldId="295"/>
        </pc:sldMkLst>
        <pc:spChg chg="mod">
          <ac:chgData name="Paul Saukila" userId="532a3116-391d-4a41-b3ed-6e041ce6a84a" providerId="ADAL" clId="{4BC6AF77-141A-4970-B2C3-A4B3715F0E8A}" dt="2025-10-02T21:53:49.118" v="2" actId="20577"/>
          <ac:spMkLst>
            <pc:docMk/>
            <pc:sldMk cId="4071874613" sldId="295"/>
            <ac:spMk id="7" creationId="{1CE7A9FE-278E-6327-12AD-B59D6E34B274}"/>
          </ac:spMkLst>
        </pc:spChg>
      </pc:sldChg>
      <pc:sldChg chg="modSp mod">
        <pc:chgData name="Paul Saukila" userId="532a3116-391d-4a41-b3ed-6e041ce6a84a" providerId="ADAL" clId="{4BC6AF77-141A-4970-B2C3-A4B3715F0E8A}" dt="2025-10-03T14:29:52.342" v="3"/>
        <pc:sldMkLst>
          <pc:docMk/>
          <pc:sldMk cId="725606163" sldId="297"/>
        </pc:sldMkLst>
        <pc:spChg chg="mod">
          <ac:chgData name="Paul Saukila" userId="532a3116-391d-4a41-b3ed-6e041ce6a84a" providerId="ADAL" clId="{4BC6AF77-141A-4970-B2C3-A4B3715F0E8A}" dt="2025-10-03T14:29:52.342" v="3"/>
          <ac:spMkLst>
            <pc:docMk/>
            <pc:sldMk cId="725606163" sldId="297"/>
            <ac:spMk id="18" creationId="{484F754A-7256-79FD-3575-038F8DA5156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DF1EF-1D5A-CA4E-835B-3CAA48C7FBD7}" type="datetimeFigureOut">
              <a:rPr lang="en-US" smtClean="0"/>
              <a:t>03/10/2025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A5675-0DCA-0049-9F30-898DE165463C}" type="slidenum">
              <a:rPr lang="en-US" smtClean="0"/>
              <a:t>‹#›</a:t>
            </a:fld>
            <a:endParaRPr lang="en-US"/>
          </a:p>
        </p:txBody>
      </p:sp>
    </p:spTree>
    <p:extLst>
      <p:ext uri="{BB962C8B-B14F-4D97-AF65-F5344CB8AC3E}">
        <p14:creationId xmlns:p14="http://schemas.microsoft.com/office/powerpoint/2010/main" val="4099372948"/>
      </p:ext>
    </p:extLst>
  </p:cSld>
  <p:clrMap bg1="lt1" tx1="dk1" bg2="lt2" tx2="dk2" accent1="accent1" accent2="accent2" accent3="accent3" accent4="accent4" accent5="accent5" accent6="accent6" hlink="hlink" folHlink="folHlink"/>
  <p:notesStyle>
    <a:lvl1pPr marL="0" algn="l" defTabSz="975208" rtl="0" eaLnBrk="1" latinLnBrk="0" hangingPunct="1">
      <a:defRPr sz="1280" kern="1200">
        <a:solidFill>
          <a:schemeClr val="tx1"/>
        </a:solidFill>
        <a:latin typeface="+mn-lt"/>
        <a:ea typeface="+mn-ea"/>
        <a:cs typeface="+mn-cs"/>
      </a:defRPr>
    </a:lvl1pPr>
    <a:lvl2pPr marL="487604" algn="l" defTabSz="975208" rtl="0" eaLnBrk="1" latinLnBrk="0" hangingPunct="1">
      <a:defRPr sz="1280" kern="1200">
        <a:solidFill>
          <a:schemeClr val="tx1"/>
        </a:solidFill>
        <a:latin typeface="+mn-lt"/>
        <a:ea typeface="+mn-ea"/>
        <a:cs typeface="+mn-cs"/>
      </a:defRPr>
    </a:lvl2pPr>
    <a:lvl3pPr marL="975208" algn="l" defTabSz="975208" rtl="0" eaLnBrk="1" latinLnBrk="0" hangingPunct="1">
      <a:defRPr sz="1280" kern="1200">
        <a:solidFill>
          <a:schemeClr val="tx1"/>
        </a:solidFill>
        <a:latin typeface="+mn-lt"/>
        <a:ea typeface="+mn-ea"/>
        <a:cs typeface="+mn-cs"/>
      </a:defRPr>
    </a:lvl3pPr>
    <a:lvl4pPr marL="1462811" algn="l" defTabSz="975208" rtl="0" eaLnBrk="1" latinLnBrk="0" hangingPunct="1">
      <a:defRPr sz="1280" kern="1200">
        <a:solidFill>
          <a:schemeClr val="tx1"/>
        </a:solidFill>
        <a:latin typeface="+mn-lt"/>
        <a:ea typeface="+mn-ea"/>
        <a:cs typeface="+mn-cs"/>
      </a:defRPr>
    </a:lvl4pPr>
    <a:lvl5pPr marL="1950415" algn="l" defTabSz="975208" rtl="0" eaLnBrk="1" latinLnBrk="0" hangingPunct="1">
      <a:defRPr sz="1280" kern="1200">
        <a:solidFill>
          <a:schemeClr val="tx1"/>
        </a:solidFill>
        <a:latin typeface="+mn-lt"/>
        <a:ea typeface="+mn-ea"/>
        <a:cs typeface="+mn-cs"/>
      </a:defRPr>
    </a:lvl5pPr>
    <a:lvl6pPr marL="2438019" algn="l" defTabSz="975208" rtl="0" eaLnBrk="1" latinLnBrk="0" hangingPunct="1">
      <a:defRPr sz="1280" kern="1200">
        <a:solidFill>
          <a:schemeClr val="tx1"/>
        </a:solidFill>
        <a:latin typeface="+mn-lt"/>
        <a:ea typeface="+mn-ea"/>
        <a:cs typeface="+mn-cs"/>
      </a:defRPr>
    </a:lvl6pPr>
    <a:lvl7pPr marL="2925623" algn="l" defTabSz="975208" rtl="0" eaLnBrk="1" latinLnBrk="0" hangingPunct="1">
      <a:defRPr sz="1280" kern="1200">
        <a:solidFill>
          <a:schemeClr val="tx1"/>
        </a:solidFill>
        <a:latin typeface="+mn-lt"/>
        <a:ea typeface="+mn-ea"/>
        <a:cs typeface="+mn-cs"/>
      </a:defRPr>
    </a:lvl7pPr>
    <a:lvl8pPr marL="3413227" algn="l" defTabSz="975208" rtl="0" eaLnBrk="1" latinLnBrk="0" hangingPunct="1">
      <a:defRPr sz="1280" kern="1200">
        <a:solidFill>
          <a:schemeClr val="tx1"/>
        </a:solidFill>
        <a:latin typeface="+mn-lt"/>
        <a:ea typeface="+mn-ea"/>
        <a:cs typeface="+mn-cs"/>
      </a:defRPr>
    </a:lvl8pPr>
    <a:lvl9pPr marL="3900830" algn="l" defTabSz="975208" rtl="0" eaLnBrk="1" latinLnBrk="0" hangingPunct="1">
      <a:defRPr sz="12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A5675-0DCA-0049-9F30-898DE165463C}" type="slidenum">
              <a:rPr lang="en-US" smtClean="0"/>
              <a:t>1</a:t>
            </a:fld>
            <a:endParaRPr lang="en-US"/>
          </a:p>
        </p:txBody>
      </p:sp>
    </p:spTree>
    <p:extLst>
      <p:ext uri="{BB962C8B-B14F-4D97-AF65-F5344CB8AC3E}">
        <p14:creationId xmlns:p14="http://schemas.microsoft.com/office/powerpoint/2010/main" val="1560062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80" b="1" kern="1200" dirty="0">
                <a:solidFill>
                  <a:schemeClr val="tx1"/>
                </a:solidFill>
                <a:effectLst/>
                <a:latin typeface="+mn-lt"/>
                <a:ea typeface="+mn-ea"/>
                <a:cs typeface="+mn-cs"/>
              </a:rPr>
              <a:t>Un exemple personnel</a:t>
            </a:r>
            <a:endParaRPr lang="en-US" sz="1280" b="1" kern="1200" dirty="0">
              <a:solidFill>
                <a:schemeClr val="tx1"/>
              </a:solidFill>
              <a:effectLst/>
              <a:latin typeface="+mn-lt"/>
              <a:ea typeface="+mn-ea"/>
              <a:cs typeface="+mn-cs"/>
            </a:endParaRPr>
          </a:p>
          <a:p>
            <a:pPr marL="0" marR="0">
              <a:lnSpc>
                <a:spcPct val="115000"/>
              </a:lnSpc>
              <a:spcAft>
                <a:spcPts val="800"/>
              </a:spcAft>
              <a:buNone/>
            </a:pPr>
            <a:endParaRPr lang="fr-FR"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Pour cette première activité, j’aimerais partager avec vous une histoire personnelle concernant un moment où j’ai été confronté(e) à une opportunité/réalisation/décision positive/difficulté liée à un ou deux des cinq comportements du Référentiel de valeurs et de comportements. Pendant que je vous raconte cette histoire, réfléchissez à ce que vous feriez si vous étiez confronté(e) à une situation similaire.</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10</a:t>
            </a:fld>
            <a:endParaRPr lang="en-US"/>
          </a:p>
        </p:txBody>
      </p:sp>
    </p:spTree>
    <p:extLst>
      <p:ext uri="{BB962C8B-B14F-4D97-AF65-F5344CB8AC3E}">
        <p14:creationId xmlns:p14="http://schemas.microsoft.com/office/powerpoint/2010/main" val="2984710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spcBef>
                <a:spcPts val="600"/>
              </a:spcBef>
              <a:defRPr/>
            </a:pPr>
            <a:r>
              <a:rPr lang="en-GB" sz="1200" b="1" dirty="0">
                <a:latin typeface="Aptos" panose="020B0004020202020204" pitchFamily="34" charset="0"/>
                <a:ea typeface="Meiryo" panose="020B0604030504040204" pitchFamily="34" charset="-128"/>
                <a:cs typeface="Tahoma" panose="020B0604030504040204" pitchFamily="34" charset="0"/>
              </a:rPr>
              <a:t>Scenarios</a:t>
            </a:r>
          </a:p>
          <a:p>
            <a:pPr defTabSz="966338">
              <a:spcBef>
                <a:spcPts val="600"/>
              </a:spcBef>
              <a:defRPr/>
            </a:pPr>
            <a:endParaRPr lang="en-GB" sz="1200" dirty="0">
              <a:latin typeface="Aptos" panose="020B0004020202020204" pitchFamily="34" charset="0"/>
              <a:ea typeface="Meiryo" panose="020B0604030504040204" pitchFamily="34" charset="-128"/>
              <a:cs typeface="Tahoma" panose="020B060403050404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Passons maintenant aux scénarios. Les scénarios que nous allons examiner aujourd’hui ont trait aux comportements de l’ONU. Nous examinerons deux scénarios et, si le temps le permet, nous en verrons un troisième. Nous disposons d’environ 25 minutes pour discuter de chaque scénario.</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endParaRPr lang="fr-FR"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Chaque scénario est lié à deux des cinq comportements énoncés dans le Référentiel de valeurs et de comportements : nouer des relations et collaborer</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 analyser et planifier</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 obtenir des résultats suivis d’effets bénéfiques</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 apprendre et développer ses compétences</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 et s’adapter et innover.</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endParaRPr lang="fr-FR"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Tous les scénarios se trouvent dans le Guide des participant(e)s que vous avez déjà reçu.</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endParaRPr lang="fr-FR"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Ensuite, au choix, dites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Commençons par le scénario 1/2/3, qui porte sur &lt;indiquez les comportements visés par le scénario choisi&gt;.</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endParaRPr lang="fr-FR"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Ou demandez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Sur quel scénario souhaitez-vous vous pencher en premier</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a:buNone/>
            </a:pPr>
            <a:endParaRPr lang="en-US" sz="12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11</a:t>
            </a:fld>
            <a:endParaRPr lang="en-US"/>
          </a:p>
        </p:txBody>
      </p:sp>
    </p:spTree>
    <p:extLst>
      <p:ext uri="{BB962C8B-B14F-4D97-AF65-F5344CB8AC3E}">
        <p14:creationId xmlns:p14="http://schemas.microsoft.com/office/powerpoint/2010/main" val="1333912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80" b="1" kern="1200" dirty="0">
                <a:solidFill>
                  <a:schemeClr val="tx1"/>
                </a:solidFill>
                <a:effectLst/>
                <a:latin typeface="+mn-lt"/>
                <a:ea typeface="+mn-ea"/>
                <a:cs typeface="+mn-cs"/>
              </a:rPr>
              <a:t>SCENARIO 1 – NOUER DES RELATIONS ET COLLABORER/OBTENIR DES RESULTATS SUIVIS D’EFFETS BENEFIQUES</a:t>
            </a:r>
            <a:endParaRPr lang="en-US" sz="1280" b="1" kern="1200" dirty="0">
              <a:solidFill>
                <a:schemeClr val="tx1"/>
              </a:solidFill>
              <a:effectLst/>
              <a:latin typeface="+mn-lt"/>
              <a:ea typeface="+mn-ea"/>
              <a:cs typeface="+mn-cs"/>
            </a:endParaRPr>
          </a:p>
          <a:p>
            <a:endParaRPr lang="en-US" sz="1280" kern="1200" dirty="0">
              <a:solidFill>
                <a:schemeClr val="tx1"/>
              </a:solidFill>
              <a:effectLst/>
              <a:latin typeface="+mn-lt"/>
              <a:ea typeface="+mn-ea"/>
              <a:cs typeface="+mn-cs"/>
            </a:endParaRPr>
          </a:p>
          <a:p>
            <a:r>
              <a:rPr lang="fr-FR" sz="1280" kern="1200" dirty="0">
                <a:solidFill>
                  <a:schemeClr val="tx1"/>
                </a:solidFill>
                <a:effectLst/>
                <a:latin typeface="+mn-lt"/>
                <a:ea typeface="+mn-ea"/>
                <a:cs typeface="+mn-cs"/>
              </a:rPr>
              <a:t>25-30 minutes</a:t>
            </a:r>
          </a:p>
          <a:p>
            <a:endParaRPr lang="en-US" sz="1280" kern="1200" dirty="0">
              <a:solidFill>
                <a:schemeClr val="tx1"/>
              </a:solidFill>
              <a:effectLst/>
              <a:latin typeface="+mn-lt"/>
              <a:ea typeface="+mn-ea"/>
              <a:cs typeface="+mn-cs"/>
            </a:endParaRPr>
          </a:p>
          <a:p>
            <a:pPr lvl="0"/>
            <a:r>
              <a:rPr lang="fr-FR" sz="1280" kern="1200" dirty="0">
                <a:solidFill>
                  <a:schemeClr val="tx1"/>
                </a:solidFill>
                <a:effectLst/>
                <a:latin typeface="+mn-lt"/>
                <a:ea typeface="+mn-ea"/>
                <a:cs typeface="+mn-cs"/>
              </a:rPr>
              <a:t>Passez aux diapositives 12-14 et invitez un(e) participant(e) à lire à haute voix. Ce scénario se trouve également dans le Guide des participant(e)s.</a:t>
            </a:r>
            <a:endParaRPr lang="en-US" sz="128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12</a:t>
            </a:fld>
            <a:endParaRPr lang="en-US"/>
          </a:p>
        </p:txBody>
      </p:sp>
    </p:spTree>
    <p:extLst>
      <p:ext uri="{BB962C8B-B14F-4D97-AF65-F5344CB8AC3E}">
        <p14:creationId xmlns:p14="http://schemas.microsoft.com/office/powerpoint/2010/main" val="2476378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B17E9-B314-8C83-E123-8283797772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77E44-0D7A-F11C-D672-25978E552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AB1C2D-0CCE-28FA-F69E-FE7F9874C6A4}"/>
              </a:ext>
            </a:extLst>
          </p:cNvPr>
          <p:cNvSpPr>
            <a:spLocks noGrp="1"/>
          </p:cNvSpPr>
          <p:nvPr>
            <p:ph type="body" idx="1"/>
          </p:nvPr>
        </p:nvSpPr>
        <p:spPr/>
        <p:txBody>
          <a:bodyPr/>
          <a:lstStyle/>
          <a:p>
            <a:pPr algn="just">
              <a:spcBef>
                <a:spcPts val="600"/>
              </a:spcBef>
              <a:spcAft>
                <a:spcPts val="1268"/>
              </a:spcAft>
            </a:pPr>
            <a:r>
              <a:rPr lang="en-US" sz="1800" dirty="0">
                <a:solidFill>
                  <a:srgbClr val="149ED9"/>
                </a:solidFill>
                <a:latin typeface="Roboto"/>
                <a:ea typeface="Roboto"/>
              </a:rPr>
              <a:t>Scenario 1 (cont.)</a:t>
            </a:r>
          </a:p>
          <a:p>
            <a:pPr algn="just">
              <a:spcBef>
                <a:spcPts val="600"/>
              </a:spcBef>
              <a:spcAft>
                <a:spcPts val="1268"/>
              </a:spcAft>
            </a:pPr>
            <a:br>
              <a:rPr lang="en-US" sz="1800" dirty="0">
                <a:solidFill>
                  <a:srgbClr val="149ED9"/>
                </a:solidFill>
                <a:latin typeface="Roboto"/>
                <a:ea typeface="Roboto"/>
              </a:rPr>
            </a:br>
            <a:r>
              <a:rPr lang="fr-FR" sz="1200" dirty="0">
                <a:solidFill>
                  <a:srgbClr val="149ED9"/>
                </a:solidFill>
                <a:latin typeface="Roboto"/>
                <a:ea typeface="Roboto"/>
              </a:rPr>
              <a:t>Nouer des relations et collaborer/Obtenir des </a:t>
            </a:r>
            <a:r>
              <a:rPr lang="fr-FR" sz="1200" dirty="0" err="1">
                <a:solidFill>
                  <a:srgbClr val="149ED9"/>
                </a:solidFill>
                <a:latin typeface="Roboto"/>
                <a:ea typeface="Roboto"/>
              </a:rPr>
              <a:t>resultats</a:t>
            </a:r>
            <a:r>
              <a:rPr lang="fr-FR" sz="1200" dirty="0">
                <a:solidFill>
                  <a:srgbClr val="149ED9"/>
                </a:solidFill>
                <a:latin typeface="Roboto"/>
                <a:ea typeface="Roboto"/>
              </a:rPr>
              <a:t> suivis d’effets </a:t>
            </a:r>
            <a:r>
              <a:rPr lang="fr-FR" sz="1200" dirty="0" err="1">
                <a:solidFill>
                  <a:srgbClr val="149ED9"/>
                </a:solidFill>
                <a:latin typeface="Roboto"/>
                <a:ea typeface="Roboto"/>
              </a:rPr>
              <a:t>benefiques</a:t>
            </a:r>
            <a:endParaRPr lang="en-GB" sz="1200" b="1" dirty="0">
              <a:latin typeface="Aptos" panose="020B0004020202020204" pitchFamily="34" charset="0"/>
              <a:ea typeface="Meiryo" panose="020B0604030504040204" pitchFamily="34" charset="-128"/>
            </a:endParaRPr>
          </a:p>
        </p:txBody>
      </p:sp>
      <p:sp>
        <p:nvSpPr>
          <p:cNvPr id="4" name="Slide Number Placeholder 3">
            <a:extLst>
              <a:ext uri="{FF2B5EF4-FFF2-40B4-BE49-F238E27FC236}">
                <a16:creationId xmlns:a16="http://schemas.microsoft.com/office/drawing/2014/main" id="{2CBE4DB0-B594-3B00-8556-3EBD948528EC}"/>
              </a:ext>
            </a:extLst>
          </p:cNvPr>
          <p:cNvSpPr>
            <a:spLocks noGrp="1"/>
          </p:cNvSpPr>
          <p:nvPr>
            <p:ph type="sldNum" sz="quarter" idx="5"/>
          </p:nvPr>
        </p:nvSpPr>
        <p:spPr/>
        <p:txBody>
          <a:bodyPr/>
          <a:lstStyle/>
          <a:p>
            <a:fld id="{B2BA5675-0DCA-0049-9F30-898DE165463C}" type="slidenum">
              <a:rPr lang="en-US" smtClean="0"/>
              <a:t>13</a:t>
            </a:fld>
            <a:endParaRPr lang="en-US"/>
          </a:p>
        </p:txBody>
      </p:sp>
    </p:spTree>
    <p:extLst>
      <p:ext uri="{BB962C8B-B14F-4D97-AF65-F5344CB8AC3E}">
        <p14:creationId xmlns:p14="http://schemas.microsoft.com/office/powerpoint/2010/main" val="2430102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9B375-A20C-335A-B221-839798B67C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B5435-3F0D-E51B-A9E3-447B27A615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077BC2-B671-F22E-825D-782B6F00B989}"/>
              </a:ext>
            </a:extLst>
          </p:cNvPr>
          <p:cNvSpPr>
            <a:spLocks noGrp="1"/>
          </p:cNvSpPr>
          <p:nvPr>
            <p:ph type="body" idx="1"/>
          </p:nvPr>
        </p:nvSpPr>
        <p:spPr/>
        <p:txBody>
          <a:bodyPr/>
          <a:lstStyle/>
          <a:p>
            <a:pPr algn="just">
              <a:spcBef>
                <a:spcPts val="600"/>
              </a:spcBef>
              <a:spcAft>
                <a:spcPts val="1268"/>
              </a:spcAft>
            </a:pPr>
            <a:r>
              <a:rPr lang="en-US" sz="1800" dirty="0">
                <a:solidFill>
                  <a:srgbClr val="149ED9"/>
                </a:solidFill>
                <a:latin typeface="Roboto"/>
                <a:ea typeface="Roboto"/>
              </a:rPr>
              <a:t>Scenario 1 (cont.)</a:t>
            </a:r>
          </a:p>
          <a:p>
            <a:pPr algn="just">
              <a:spcBef>
                <a:spcPts val="600"/>
              </a:spcBef>
              <a:spcAft>
                <a:spcPts val="1268"/>
              </a:spcAft>
            </a:pPr>
            <a:br>
              <a:rPr lang="en-US" sz="1800" dirty="0">
                <a:solidFill>
                  <a:srgbClr val="149ED9"/>
                </a:solidFill>
                <a:latin typeface="Roboto"/>
                <a:ea typeface="Roboto"/>
              </a:rPr>
            </a:br>
            <a:r>
              <a:rPr lang="fr-FR" sz="1200" dirty="0">
                <a:solidFill>
                  <a:srgbClr val="149ED9"/>
                </a:solidFill>
                <a:latin typeface="Roboto"/>
                <a:ea typeface="Roboto"/>
              </a:rPr>
              <a:t>Nouer des relations et collaborer/Obtenir des </a:t>
            </a:r>
            <a:r>
              <a:rPr lang="fr-FR" sz="1200" dirty="0" err="1">
                <a:solidFill>
                  <a:srgbClr val="149ED9"/>
                </a:solidFill>
                <a:latin typeface="Roboto"/>
                <a:ea typeface="Roboto"/>
              </a:rPr>
              <a:t>resultats</a:t>
            </a:r>
            <a:r>
              <a:rPr lang="fr-FR" sz="1200" dirty="0">
                <a:solidFill>
                  <a:srgbClr val="149ED9"/>
                </a:solidFill>
                <a:latin typeface="Roboto"/>
                <a:ea typeface="Roboto"/>
              </a:rPr>
              <a:t> suivis d’effets </a:t>
            </a:r>
            <a:r>
              <a:rPr lang="fr-FR" sz="1200" dirty="0" err="1">
                <a:solidFill>
                  <a:srgbClr val="149ED9"/>
                </a:solidFill>
                <a:latin typeface="Roboto"/>
                <a:ea typeface="Roboto"/>
              </a:rPr>
              <a:t>benefiques</a:t>
            </a:r>
            <a:endParaRPr lang="en-GB" sz="1200" b="1" dirty="0">
              <a:latin typeface="Aptos" panose="020B0004020202020204" pitchFamily="34" charset="0"/>
              <a:ea typeface="Meiryo" panose="020B0604030504040204" pitchFamily="34" charset="-128"/>
            </a:endParaRPr>
          </a:p>
        </p:txBody>
      </p:sp>
      <p:sp>
        <p:nvSpPr>
          <p:cNvPr id="4" name="Slide Number Placeholder 3">
            <a:extLst>
              <a:ext uri="{FF2B5EF4-FFF2-40B4-BE49-F238E27FC236}">
                <a16:creationId xmlns:a16="http://schemas.microsoft.com/office/drawing/2014/main" id="{EAB020ED-2F91-8055-E2CF-77C320DCCA21}"/>
              </a:ext>
            </a:extLst>
          </p:cNvPr>
          <p:cNvSpPr>
            <a:spLocks noGrp="1"/>
          </p:cNvSpPr>
          <p:nvPr>
            <p:ph type="sldNum" sz="quarter" idx="5"/>
          </p:nvPr>
        </p:nvSpPr>
        <p:spPr/>
        <p:txBody>
          <a:bodyPr/>
          <a:lstStyle/>
          <a:p>
            <a:fld id="{B2BA5675-0DCA-0049-9F30-898DE165463C}" type="slidenum">
              <a:rPr lang="en-US" smtClean="0"/>
              <a:t>14</a:t>
            </a:fld>
            <a:endParaRPr lang="en-US"/>
          </a:p>
        </p:txBody>
      </p:sp>
    </p:spTree>
    <p:extLst>
      <p:ext uri="{BB962C8B-B14F-4D97-AF65-F5344CB8AC3E}">
        <p14:creationId xmlns:p14="http://schemas.microsoft.com/office/powerpoint/2010/main" val="3957710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fr-FR" sz="1200" b="1" kern="100" dirty="0">
                <a:effectLst/>
                <a:latin typeface="Aptos" panose="020B0004020202020204" pitchFamily="34" charset="0"/>
                <a:ea typeface="DengXian" panose="02010600030101010101" pitchFamily="2" charset="-122"/>
                <a:cs typeface="Arial" panose="020B0604020202020204" pitchFamily="34" charset="0"/>
              </a:rPr>
              <a:t>Points importants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En associant tous les membres de l’équipe à la réflexion et en tenant compte des différents points de vue, on peut obtenir de meilleures idées et s’assurer que toutes les voix sont entendues, ce qui est essentiel à la réussite d’un projet.</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Il est fondamental de consulter en amont et en continu les personnes qui seront affectées par un projet ou une décision, afin de comprendre leurs préférences et leurs besoins.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Il est essentiel de collaborer en permanence avec les différentes parties prenantes pour obtenir un impact positif.</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Il est indispensable d’être ouvert(e) aux retours d’information et d’être prêt(e) à s’adapter aux nouvelles données pour que notre travail ait l’effet escompté.</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Notre travail doit non seulement s’aligner sur les objectifs stratégiques de notre organisme, mais aussi tenir compte de la façon dont il sera vécu par nos client(e)s, en veillant à ce que les solutions conviennent aux personnes que nous servons.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lvl="0" indent="0" rtl="0">
              <a:lnSpc>
                <a:spcPct val="115000"/>
              </a:lnSpc>
              <a:spcAft>
                <a:spcPts val="800"/>
              </a:spcAft>
              <a:buFont typeface="Wingdings" panose="05000000000000000000" pitchFamily="2" charset="2"/>
              <a:buNone/>
            </a:pP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15</a:t>
            </a:fld>
            <a:endParaRPr lang="en-US"/>
          </a:p>
        </p:txBody>
      </p:sp>
    </p:spTree>
    <p:extLst>
      <p:ext uri="{BB962C8B-B14F-4D97-AF65-F5344CB8AC3E}">
        <p14:creationId xmlns:p14="http://schemas.microsoft.com/office/powerpoint/2010/main" val="822170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80" b="1" kern="1200" dirty="0">
                <a:solidFill>
                  <a:schemeClr val="tx1"/>
                </a:solidFill>
                <a:effectLst/>
                <a:latin typeface="+mn-lt"/>
                <a:ea typeface="+mn-ea"/>
                <a:cs typeface="+mn-cs"/>
              </a:rPr>
              <a:t>SCENARIO 2 – ANALYSER ET PLANIFIER/NOUER DES RELATIONS ET COLLABORER</a:t>
            </a:r>
          </a:p>
          <a:p>
            <a:endParaRPr lang="en-US" sz="1280" kern="1200" dirty="0">
              <a:solidFill>
                <a:schemeClr val="tx1"/>
              </a:solidFill>
              <a:effectLst/>
              <a:latin typeface="+mn-lt"/>
              <a:ea typeface="+mn-ea"/>
              <a:cs typeface="+mn-cs"/>
            </a:endParaRPr>
          </a:p>
          <a:p>
            <a:r>
              <a:rPr lang="fr-FR" sz="1280" kern="1200" dirty="0">
                <a:solidFill>
                  <a:schemeClr val="tx1"/>
                </a:solidFill>
                <a:effectLst/>
                <a:latin typeface="+mn-lt"/>
                <a:ea typeface="+mn-ea"/>
                <a:cs typeface="+mn-cs"/>
              </a:rPr>
              <a:t>25-30 minutes</a:t>
            </a:r>
          </a:p>
          <a:p>
            <a:endParaRPr lang="en-US" sz="1280" kern="1200" dirty="0">
              <a:solidFill>
                <a:schemeClr val="tx1"/>
              </a:solidFill>
              <a:effectLst/>
              <a:latin typeface="+mn-lt"/>
              <a:ea typeface="+mn-ea"/>
              <a:cs typeface="+mn-cs"/>
            </a:endParaRPr>
          </a:p>
          <a:p>
            <a:pPr lvl="0"/>
            <a:r>
              <a:rPr lang="fr-FR" sz="1280" kern="1200" dirty="0">
                <a:solidFill>
                  <a:schemeClr val="tx1"/>
                </a:solidFill>
                <a:effectLst/>
                <a:latin typeface="+mn-lt"/>
                <a:ea typeface="+mn-ea"/>
                <a:cs typeface="+mn-cs"/>
              </a:rPr>
              <a:t>Passez aux diapositives 16-18 et invitez un(e) participant(e) à lire à haute voix. Ce scénario se trouve également dans le Guide des participant(e)s.</a:t>
            </a:r>
            <a:endParaRPr lang="en-US" sz="128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16</a:t>
            </a:fld>
            <a:endParaRPr lang="en-US"/>
          </a:p>
        </p:txBody>
      </p:sp>
    </p:spTree>
    <p:extLst>
      <p:ext uri="{BB962C8B-B14F-4D97-AF65-F5344CB8AC3E}">
        <p14:creationId xmlns:p14="http://schemas.microsoft.com/office/powerpoint/2010/main" val="604154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F81F6-3A7F-67F6-B017-9A3884484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2CA20-36EE-950C-6DAB-A1F2E7DD2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EA32FB-61AC-0A50-A548-E95234CBDCBA}"/>
              </a:ext>
            </a:extLst>
          </p:cNvPr>
          <p:cNvSpPr>
            <a:spLocks noGrp="1"/>
          </p:cNvSpPr>
          <p:nvPr>
            <p:ph type="body" idx="1"/>
          </p:nvPr>
        </p:nvSpPr>
        <p:spPr/>
        <p:txBody>
          <a:bodyPr/>
          <a:lstStyle/>
          <a:p>
            <a:pPr algn="just">
              <a:spcBef>
                <a:spcPts val="600"/>
              </a:spcBef>
              <a:spcAft>
                <a:spcPts val="1268"/>
              </a:spcAft>
            </a:pPr>
            <a:r>
              <a:rPr lang="en-US" sz="1800" dirty="0" err="1">
                <a:solidFill>
                  <a:srgbClr val="149ED9"/>
                </a:solidFill>
                <a:latin typeface="Roboto"/>
                <a:ea typeface="Roboto"/>
              </a:rPr>
              <a:t>Scénario</a:t>
            </a:r>
            <a:r>
              <a:rPr lang="en-US" sz="1800" dirty="0">
                <a:solidFill>
                  <a:srgbClr val="149ED9"/>
                </a:solidFill>
                <a:latin typeface="Roboto"/>
                <a:ea typeface="Roboto"/>
              </a:rPr>
              <a:t> 2 (cont.)</a:t>
            </a:r>
          </a:p>
          <a:p>
            <a:pPr algn="just">
              <a:spcBef>
                <a:spcPts val="600"/>
              </a:spcBef>
              <a:spcAft>
                <a:spcPts val="1268"/>
              </a:spcAft>
            </a:pPr>
            <a:br>
              <a:rPr lang="en-US" sz="1800" dirty="0">
                <a:solidFill>
                  <a:srgbClr val="149ED9"/>
                </a:solidFill>
                <a:latin typeface="Roboto"/>
                <a:ea typeface="Roboto"/>
              </a:rPr>
            </a:br>
            <a:r>
              <a:rPr kumimoji="0" lang="fr-FR" sz="1200" b="1" i="0" u="none" strike="noStrike" kern="1200" cap="none" spc="0" normalizeH="0" baseline="0" noProof="0" dirty="0">
                <a:ln>
                  <a:noFill/>
                </a:ln>
                <a:solidFill>
                  <a:srgbClr val="149ED9"/>
                </a:solidFill>
                <a:effectLst/>
                <a:uLnTx/>
                <a:uFillTx/>
                <a:latin typeface="Roboto"/>
                <a:ea typeface="Roboto"/>
                <a:cs typeface="+mn-cs"/>
              </a:rPr>
              <a:t>Analyser et planifier/Nouer des relations et collaborer</a:t>
            </a:r>
            <a:endParaRPr lang="en-GB" dirty="0">
              <a:ea typeface="Meiryo" panose="020B0604030504040204" pitchFamily="34" charset="-128"/>
            </a:endParaRPr>
          </a:p>
        </p:txBody>
      </p:sp>
      <p:sp>
        <p:nvSpPr>
          <p:cNvPr id="4" name="Slide Number Placeholder 3">
            <a:extLst>
              <a:ext uri="{FF2B5EF4-FFF2-40B4-BE49-F238E27FC236}">
                <a16:creationId xmlns:a16="http://schemas.microsoft.com/office/drawing/2014/main" id="{262B6932-9CB1-B703-03A5-836369BC30DC}"/>
              </a:ext>
            </a:extLst>
          </p:cNvPr>
          <p:cNvSpPr>
            <a:spLocks noGrp="1"/>
          </p:cNvSpPr>
          <p:nvPr>
            <p:ph type="sldNum" sz="quarter" idx="5"/>
          </p:nvPr>
        </p:nvSpPr>
        <p:spPr/>
        <p:txBody>
          <a:bodyPr/>
          <a:lstStyle/>
          <a:p>
            <a:fld id="{B2BA5675-0DCA-0049-9F30-898DE165463C}" type="slidenum">
              <a:rPr lang="en-US" smtClean="0"/>
              <a:t>17</a:t>
            </a:fld>
            <a:endParaRPr lang="en-US"/>
          </a:p>
        </p:txBody>
      </p:sp>
    </p:spTree>
    <p:extLst>
      <p:ext uri="{BB962C8B-B14F-4D97-AF65-F5344CB8AC3E}">
        <p14:creationId xmlns:p14="http://schemas.microsoft.com/office/powerpoint/2010/main" val="1655825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67F8A-FFE8-6EEA-4D08-823BF81615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F26BB5-D163-C588-2880-AA411DFD6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F7D08-D109-2776-6618-3410F3C2EE2F}"/>
              </a:ext>
            </a:extLst>
          </p:cNvPr>
          <p:cNvSpPr>
            <a:spLocks noGrp="1"/>
          </p:cNvSpPr>
          <p:nvPr>
            <p:ph type="body" idx="1"/>
          </p:nvPr>
        </p:nvSpPr>
        <p:spPr/>
        <p:txBody>
          <a:bodyPr/>
          <a:lstStyle/>
          <a:p>
            <a:pPr algn="just">
              <a:spcBef>
                <a:spcPts val="600"/>
              </a:spcBef>
              <a:spcAft>
                <a:spcPts val="1268"/>
              </a:spcAft>
            </a:pPr>
            <a:r>
              <a:rPr lang="en-US" sz="1800" dirty="0" err="1">
                <a:solidFill>
                  <a:srgbClr val="149ED9"/>
                </a:solidFill>
                <a:latin typeface="Roboto"/>
                <a:ea typeface="Roboto"/>
              </a:rPr>
              <a:t>Scénario</a:t>
            </a:r>
            <a:r>
              <a:rPr lang="en-US" sz="1800" dirty="0">
                <a:solidFill>
                  <a:srgbClr val="149ED9"/>
                </a:solidFill>
                <a:latin typeface="Roboto"/>
                <a:ea typeface="Roboto"/>
              </a:rPr>
              <a:t> 2 (cont.)</a:t>
            </a:r>
          </a:p>
          <a:p>
            <a:pPr algn="just">
              <a:spcBef>
                <a:spcPts val="600"/>
              </a:spcBef>
              <a:spcAft>
                <a:spcPts val="1268"/>
              </a:spcAft>
            </a:pPr>
            <a:br>
              <a:rPr lang="en-US" sz="1800" dirty="0">
                <a:solidFill>
                  <a:srgbClr val="149ED9"/>
                </a:solidFill>
                <a:latin typeface="Roboto"/>
                <a:ea typeface="Roboto"/>
              </a:rPr>
            </a:br>
            <a:r>
              <a:rPr kumimoji="0" lang="fr-FR" sz="1200" b="1" i="0" u="none" strike="noStrike" kern="1200" cap="none" spc="0" normalizeH="0" baseline="0" noProof="0" dirty="0">
                <a:ln>
                  <a:noFill/>
                </a:ln>
                <a:solidFill>
                  <a:srgbClr val="149ED9"/>
                </a:solidFill>
                <a:effectLst/>
                <a:uLnTx/>
                <a:uFillTx/>
                <a:latin typeface="Roboto"/>
                <a:ea typeface="Roboto"/>
                <a:cs typeface="+mn-cs"/>
              </a:rPr>
              <a:t>Analyser et planifier/Nouer des relations et collaborer</a:t>
            </a:r>
            <a:endParaRPr lang="en-GB" dirty="0">
              <a:ea typeface="Meiryo" panose="020B0604030504040204" pitchFamily="34" charset="-128"/>
            </a:endParaRPr>
          </a:p>
        </p:txBody>
      </p:sp>
      <p:sp>
        <p:nvSpPr>
          <p:cNvPr id="4" name="Slide Number Placeholder 3">
            <a:extLst>
              <a:ext uri="{FF2B5EF4-FFF2-40B4-BE49-F238E27FC236}">
                <a16:creationId xmlns:a16="http://schemas.microsoft.com/office/drawing/2014/main" id="{8E00E71C-2A93-B324-4D8E-B0F7F4D2B501}"/>
              </a:ext>
            </a:extLst>
          </p:cNvPr>
          <p:cNvSpPr>
            <a:spLocks noGrp="1"/>
          </p:cNvSpPr>
          <p:nvPr>
            <p:ph type="sldNum" sz="quarter" idx="5"/>
          </p:nvPr>
        </p:nvSpPr>
        <p:spPr/>
        <p:txBody>
          <a:bodyPr/>
          <a:lstStyle/>
          <a:p>
            <a:fld id="{B2BA5675-0DCA-0049-9F30-898DE165463C}" type="slidenum">
              <a:rPr lang="en-US" smtClean="0"/>
              <a:t>18</a:t>
            </a:fld>
            <a:endParaRPr lang="en-US"/>
          </a:p>
        </p:txBody>
      </p:sp>
    </p:spTree>
    <p:extLst>
      <p:ext uri="{BB962C8B-B14F-4D97-AF65-F5344CB8AC3E}">
        <p14:creationId xmlns:p14="http://schemas.microsoft.com/office/powerpoint/2010/main" val="3527010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F302F-89D2-3253-55F5-868E3999D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919B2-F236-D1A0-DD5C-91ADD32D52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E0AFFA-1D44-59B7-4DE6-E2D48267CA7D}"/>
              </a:ext>
            </a:extLst>
          </p:cNvPr>
          <p:cNvSpPr>
            <a:spLocks noGrp="1"/>
          </p:cNvSpPr>
          <p:nvPr>
            <p:ph type="body" idx="1"/>
          </p:nvPr>
        </p:nvSpPr>
        <p:spPr/>
        <p:txBody>
          <a:bodyPr/>
          <a:lstStyle/>
          <a:p>
            <a:pPr marL="0" marR="0">
              <a:lnSpc>
                <a:spcPct val="115000"/>
              </a:lnSpc>
              <a:spcAft>
                <a:spcPts val="800"/>
              </a:spcAft>
              <a:buNone/>
            </a:pPr>
            <a:r>
              <a:rPr lang="fr-FR" sz="1800" b="1" kern="100" dirty="0">
                <a:effectLst/>
                <a:latin typeface="Aptos" panose="020B0004020202020204" pitchFamily="34" charset="0"/>
                <a:ea typeface="DengXian" panose="02010600030101010101" pitchFamily="2" charset="-122"/>
                <a:cs typeface="Arial" panose="020B0604020202020204" pitchFamily="34" charset="0"/>
              </a:rPr>
              <a:t>Points importants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800" kern="100" dirty="0">
                <a:effectLst/>
                <a:latin typeface="Aptos" panose="020B0004020202020204" pitchFamily="34" charset="0"/>
                <a:ea typeface="DengXian" panose="02010600030101010101" pitchFamily="2" charset="-122"/>
                <a:cs typeface="Arial" panose="020B0604020202020204" pitchFamily="34" charset="0"/>
              </a:rPr>
              <a:t>Pour gérer efficacement des ressources limitées, il faut faire preuve de souplesse et d’efficacité dans la prise de décision.</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800" kern="100" dirty="0">
                <a:effectLst/>
                <a:latin typeface="Aptos" panose="020B0004020202020204" pitchFamily="34" charset="0"/>
                <a:ea typeface="DengXian" panose="02010600030101010101" pitchFamily="2" charset="-122"/>
                <a:cs typeface="Arial" panose="020B0604020202020204" pitchFamily="34" charset="0"/>
              </a:rPr>
              <a:t>Pour maintenir le moral des troupes, il est essentiel que l’équipe communique de manière ouverte et transparente sur les problèmes, les attentes et les projets.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800" kern="100" dirty="0">
                <a:effectLst/>
                <a:latin typeface="Aptos" panose="020B0004020202020204" pitchFamily="34" charset="0"/>
                <a:ea typeface="DengXian" panose="02010600030101010101" pitchFamily="2" charset="-122"/>
                <a:cs typeface="Arial" panose="020B0604020202020204" pitchFamily="34" charset="0"/>
              </a:rPr>
              <a:t>L’anticipation des revers potentiels et la préparation de plans d’urgence peuvent réduire les conséquences des imprévus, tels que les retards de financement ou le manque de personnel.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800" kern="100" dirty="0">
                <a:effectLst/>
                <a:latin typeface="Aptos" panose="020B0004020202020204" pitchFamily="34" charset="0"/>
                <a:ea typeface="DengXian" panose="02010600030101010101" pitchFamily="2" charset="-122"/>
                <a:cs typeface="Arial" panose="020B0604020202020204" pitchFamily="34" charset="0"/>
              </a:rPr>
              <a:t>L’incertitude permanente qui entoure le personnel et la situation financière peut peser sur le moral des équipes. En proposant un soutien et des échanges réguliers, les responsables peuvent aider leurs équipes. Nous pouvons également nous aider les un(e)s les autres à garder le cap et à rester motivé(e)s.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algn="just">
              <a:spcBef>
                <a:spcPts val="600"/>
              </a:spcBef>
              <a:spcAft>
                <a:spcPts val="1268"/>
              </a:spcAft>
            </a:pP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a:extLst>
              <a:ext uri="{FF2B5EF4-FFF2-40B4-BE49-F238E27FC236}">
                <a16:creationId xmlns:a16="http://schemas.microsoft.com/office/drawing/2014/main" id="{A3E3FD6C-0DF7-7A74-81E1-2655D8F548E0}"/>
              </a:ext>
            </a:extLst>
          </p:cNvPr>
          <p:cNvSpPr>
            <a:spLocks noGrp="1"/>
          </p:cNvSpPr>
          <p:nvPr>
            <p:ph type="sldNum" sz="quarter" idx="5"/>
          </p:nvPr>
        </p:nvSpPr>
        <p:spPr/>
        <p:txBody>
          <a:bodyPr/>
          <a:lstStyle/>
          <a:p>
            <a:fld id="{B2BA5675-0DCA-0049-9F30-898DE165463C}" type="slidenum">
              <a:rPr lang="en-US" smtClean="0"/>
              <a:t>19</a:t>
            </a:fld>
            <a:endParaRPr lang="en-US"/>
          </a:p>
        </p:txBody>
      </p:sp>
    </p:spTree>
    <p:extLst>
      <p:ext uri="{BB962C8B-B14F-4D97-AF65-F5344CB8AC3E}">
        <p14:creationId xmlns:p14="http://schemas.microsoft.com/office/powerpoint/2010/main" val="413303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5"/>
              </a:spcBef>
              <a:spcAft>
                <a:spcPts val="0"/>
              </a:spcAft>
            </a:pPr>
            <a:r>
              <a:rPr lang="en-US" sz="1200" dirty="0">
                <a:effectLst/>
                <a:latin typeface="Roboto" panose="02000000000000000000" pitchFamily="2" charset="0"/>
                <a:ea typeface="Roboto" panose="02000000000000000000" pitchFamily="2" charset="0"/>
                <a:cs typeface="Roboto" panose="02000000000000000000" pitchFamily="2" charset="0"/>
              </a:rPr>
              <a:t> </a:t>
            </a:r>
            <a:r>
              <a:rPr lang="fr-FR" sz="1200" dirty="0">
                <a:solidFill>
                  <a:srgbClr val="231F20"/>
                </a:solidFill>
                <a:effectLst/>
                <a:latin typeface="Roboto" panose="02000000000000000000" pitchFamily="2" charset="0"/>
                <a:ea typeface="Roboto" panose="02000000000000000000" pitchFamily="2" charset="0"/>
                <a:cs typeface="Roboto" panose="02000000000000000000" pitchFamily="2" charset="0"/>
              </a:rPr>
              <a:t>« Bienvenue à l’édition 2025 du dialogue en cascade et merci de nous avoir rejoints. Je vais commencer la séance d’aujourd’hui en vous donnant un peu de contexte et en présentant le programme que nous allons suivre ». </a:t>
            </a:r>
            <a:endParaRPr lang="en-US" sz="12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2BA5675-0DCA-0049-9F30-898DE165463C}" type="slidenum">
              <a:rPr lang="en-US" smtClean="0"/>
              <a:t>2</a:t>
            </a:fld>
            <a:endParaRPr lang="en-US"/>
          </a:p>
        </p:txBody>
      </p:sp>
    </p:spTree>
    <p:extLst>
      <p:ext uri="{BB962C8B-B14F-4D97-AF65-F5344CB8AC3E}">
        <p14:creationId xmlns:p14="http://schemas.microsoft.com/office/powerpoint/2010/main" val="203084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90666-ABDE-4BE4-05A5-E02163FF62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20D41-028F-545B-046E-F0E84E7CD2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2D15F6-4893-150C-4132-02DC8D36974F}"/>
              </a:ext>
            </a:extLst>
          </p:cNvPr>
          <p:cNvSpPr>
            <a:spLocks noGrp="1"/>
          </p:cNvSpPr>
          <p:nvPr>
            <p:ph type="body" idx="1"/>
          </p:nvPr>
        </p:nvSpPr>
        <p:spPr/>
        <p:txBody>
          <a:bodyPr/>
          <a:lstStyle/>
          <a:p>
            <a:r>
              <a:rPr lang="fr-FR" sz="1280" b="1" kern="1200" dirty="0">
                <a:solidFill>
                  <a:schemeClr val="tx1"/>
                </a:solidFill>
                <a:effectLst/>
                <a:latin typeface="+mn-lt"/>
                <a:ea typeface="+mn-ea"/>
                <a:cs typeface="+mn-cs"/>
              </a:rPr>
              <a:t>SCENARIO 3 – APPRENDRE ET DEVELOPPER SES COMPETENCES/S’ADAPTER ET INNOVER</a:t>
            </a:r>
          </a:p>
          <a:p>
            <a:endParaRPr lang="en-US" sz="1280" kern="1200" dirty="0">
              <a:solidFill>
                <a:schemeClr val="tx1"/>
              </a:solidFill>
              <a:effectLst/>
              <a:latin typeface="+mn-lt"/>
              <a:ea typeface="+mn-ea"/>
              <a:cs typeface="+mn-cs"/>
            </a:endParaRPr>
          </a:p>
          <a:p>
            <a:r>
              <a:rPr lang="fr-FR" sz="1280" kern="1200" dirty="0">
                <a:solidFill>
                  <a:schemeClr val="tx1"/>
                </a:solidFill>
                <a:effectLst/>
                <a:latin typeface="+mn-lt"/>
                <a:ea typeface="+mn-ea"/>
                <a:cs typeface="+mn-cs"/>
              </a:rPr>
              <a:t>25-30 minutes</a:t>
            </a:r>
          </a:p>
          <a:p>
            <a:endParaRPr lang="en-US" sz="1280" kern="1200" dirty="0">
              <a:solidFill>
                <a:schemeClr val="tx1"/>
              </a:solidFill>
              <a:effectLst/>
              <a:latin typeface="+mn-lt"/>
              <a:ea typeface="+mn-ea"/>
              <a:cs typeface="+mn-cs"/>
            </a:endParaRPr>
          </a:p>
          <a:p>
            <a:pPr lvl="0"/>
            <a:r>
              <a:rPr lang="fr-FR" sz="1280" kern="1200" dirty="0">
                <a:solidFill>
                  <a:schemeClr val="tx1"/>
                </a:solidFill>
                <a:effectLst/>
                <a:latin typeface="+mn-lt"/>
                <a:ea typeface="+mn-ea"/>
                <a:cs typeface="+mn-cs"/>
              </a:rPr>
              <a:t>Passez aux diapositives 20-22 et invitez un(e) participant(e) à lire à haute voix. Ce scénario se trouve également dans le Guide des participant(e)s.</a:t>
            </a:r>
            <a:endParaRPr lang="en-US" sz="128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9C11055-3496-B1FA-74AE-F9B87D897FE9}"/>
              </a:ext>
            </a:extLst>
          </p:cNvPr>
          <p:cNvSpPr>
            <a:spLocks noGrp="1"/>
          </p:cNvSpPr>
          <p:nvPr>
            <p:ph type="sldNum" sz="quarter" idx="5"/>
          </p:nvPr>
        </p:nvSpPr>
        <p:spPr/>
        <p:txBody>
          <a:bodyPr/>
          <a:lstStyle/>
          <a:p>
            <a:fld id="{B2BA5675-0DCA-0049-9F30-898DE165463C}" type="slidenum">
              <a:rPr lang="en-US" smtClean="0"/>
              <a:t>20</a:t>
            </a:fld>
            <a:endParaRPr lang="en-US"/>
          </a:p>
        </p:txBody>
      </p:sp>
    </p:spTree>
    <p:extLst>
      <p:ext uri="{BB962C8B-B14F-4D97-AF65-F5344CB8AC3E}">
        <p14:creationId xmlns:p14="http://schemas.microsoft.com/office/powerpoint/2010/main" val="2736039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32C05-14F1-6389-5154-89C3B0F7A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925162-C50C-6623-0F29-517F6698E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1AC092-2F29-9D6C-1170-100329505B09}"/>
              </a:ext>
            </a:extLst>
          </p:cNvPr>
          <p:cNvSpPr>
            <a:spLocks noGrp="1"/>
          </p:cNvSpPr>
          <p:nvPr>
            <p:ph type="body" idx="1"/>
          </p:nvPr>
        </p:nvSpPr>
        <p:spPr/>
        <p:txBody>
          <a:bodyPr/>
          <a:lstStyle/>
          <a:p>
            <a:pPr algn="just">
              <a:spcBef>
                <a:spcPts val="600"/>
              </a:spcBef>
              <a:spcAft>
                <a:spcPts val="1268"/>
              </a:spcAft>
            </a:pPr>
            <a:r>
              <a:rPr lang="en-US" sz="1800" dirty="0" err="1">
                <a:solidFill>
                  <a:srgbClr val="149ED9"/>
                </a:solidFill>
                <a:latin typeface="Roboto"/>
                <a:ea typeface="Roboto"/>
              </a:rPr>
              <a:t>Scénario</a:t>
            </a:r>
            <a:r>
              <a:rPr lang="en-US" sz="1800" dirty="0">
                <a:solidFill>
                  <a:srgbClr val="149ED9"/>
                </a:solidFill>
                <a:latin typeface="Roboto"/>
                <a:ea typeface="Roboto"/>
              </a:rPr>
              <a:t> 3 (cont.) </a:t>
            </a:r>
          </a:p>
          <a:p>
            <a:pPr algn="just">
              <a:spcBef>
                <a:spcPts val="600"/>
              </a:spcBef>
              <a:spcAft>
                <a:spcPts val="1268"/>
              </a:spcAft>
            </a:pPr>
            <a:br>
              <a:rPr lang="en-US" sz="1800" dirty="0">
                <a:solidFill>
                  <a:srgbClr val="149ED9"/>
                </a:solidFill>
                <a:latin typeface="Roboto"/>
                <a:ea typeface="Roboto"/>
              </a:rPr>
            </a:br>
            <a:r>
              <a:rPr kumimoji="0" lang="fr-FR" sz="1200" b="1" i="0" u="none" strike="noStrike" kern="1200" cap="none" spc="0" normalizeH="0" baseline="0" noProof="0" dirty="0">
                <a:ln>
                  <a:noFill/>
                </a:ln>
                <a:solidFill>
                  <a:srgbClr val="149ED9"/>
                </a:solidFill>
                <a:effectLst/>
                <a:uLnTx/>
                <a:uFillTx/>
                <a:latin typeface="Roboto"/>
                <a:ea typeface="Roboto"/>
                <a:cs typeface="+mn-cs"/>
              </a:rPr>
              <a:t>Apprendre et développer ses compétences/S’adapter et innover</a:t>
            </a:r>
            <a:endParaRPr lang="en-GB" sz="1200" b="1" dirty="0">
              <a:latin typeface="Aptos" panose="020B0004020202020204" pitchFamily="34" charset="0"/>
              <a:ea typeface="Meiryo" panose="020B0604030504040204" pitchFamily="34" charset="-128"/>
            </a:endParaRPr>
          </a:p>
        </p:txBody>
      </p:sp>
      <p:sp>
        <p:nvSpPr>
          <p:cNvPr id="4" name="Slide Number Placeholder 3">
            <a:extLst>
              <a:ext uri="{FF2B5EF4-FFF2-40B4-BE49-F238E27FC236}">
                <a16:creationId xmlns:a16="http://schemas.microsoft.com/office/drawing/2014/main" id="{57E1A282-B70E-A3A1-5CB8-488FB646CCB7}"/>
              </a:ext>
            </a:extLst>
          </p:cNvPr>
          <p:cNvSpPr>
            <a:spLocks noGrp="1"/>
          </p:cNvSpPr>
          <p:nvPr>
            <p:ph type="sldNum" sz="quarter" idx="5"/>
          </p:nvPr>
        </p:nvSpPr>
        <p:spPr/>
        <p:txBody>
          <a:bodyPr/>
          <a:lstStyle/>
          <a:p>
            <a:fld id="{B2BA5675-0DCA-0049-9F30-898DE165463C}" type="slidenum">
              <a:rPr lang="en-US" smtClean="0"/>
              <a:t>21</a:t>
            </a:fld>
            <a:endParaRPr lang="en-US"/>
          </a:p>
        </p:txBody>
      </p:sp>
    </p:spTree>
    <p:extLst>
      <p:ext uri="{BB962C8B-B14F-4D97-AF65-F5344CB8AC3E}">
        <p14:creationId xmlns:p14="http://schemas.microsoft.com/office/powerpoint/2010/main" val="110397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80763-EA60-C64A-D3E8-BC4104B76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74772-1684-02FF-6526-B25397233D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B7290-D341-C3CB-CE13-FB08CD5EFCA8}"/>
              </a:ext>
            </a:extLst>
          </p:cNvPr>
          <p:cNvSpPr>
            <a:spLocks noGrp="1"/>
          </p:cNvSpPr>
          <p:nvPr>
            <p:ph type="body" idx="1"/>
          </p:nvPr>
        </p:nvSpPr>
        <p:spPr/>
        <p:txBody>
          <a:bodyPr/>
          <a:lstStyle/>
          <a:p>
            <a:pPr algn="just">
              <a:spcBef>
                <a:spcPts val="600"/>
              </a:spcBef>
              <a:spcAft>
                <a:spcPts val="1268"/>
              </a:spcAft>
            </a:pPr>
            <a:r>
              <a:rPr lang="en-US" sz="1800" dirty="0" err="1">
                <a:solidFill>
                  <a:srgbClr val="149ED9"/>
                </a:solidFill>
                <a:latin typeface="Roboto"/>
                <a:ea typeface="Roboto"/>
              </a:rPr>
              <a:t>Scénario</a:t>
            </a:r>
            <a:r>
              <a:rPr lang="en-US" sz="1800" dirty="0">
                <a:solidFill>
                  <a:srgbClr val="149ED9"/>
                </a:solidFill>
                <a:latin typeface="Roboto"/>
                <a:ea typeface="Roboto"/>
              </a:rPr>
              <a:t> 3 (cont.)</a:t>
            </a:r>
          </a:p>
          <a:p>
            <a:pPr algn="just">
              <a:spcBef>
                <a:spcPts val="600"/>
              </a:spcBef>
              <a:spcAft>
                <a:spcPts val="1268"/>
              </a:spcAft>
            </a:pPr>
            <a:r>
              <a:rPr lang="en-US" sz="1800" dirty="0">
                <a:solidFill>
                  <a:srgbClr val="149ED9"/>
                </a:solidFill>
                <a:latin typeface="Roboto"/>
                <a:ea typeface="Roboto"/>
              </a:rPr>
              <a:t> </a:t>
            </a:r>
            <a:br>
              <a:rPr lang="en-US" sz="1800" dirty="0">
                <a:solidFill>
                  <a:srgbClr val="149ED9"/>
                </a:solidFill>
                <a:latin typeface="Roboto"/>
                <a:ea typeface="Roboto"/>
              </a:rPr>
            </a:br>
            <a:r>
              <a:rPr kumimoji="0" lang="fr-FR" sz="1200" b="1" i="0" u="none" strike="noStrike" kern="1200" cap="none" spc="0" normalizeH="0" baseline="0" noProof="0" dirty="0">
                <a:ln>
                  <a:noFill/>
                </a:ln>
                <a:solidFill>
                  <a:srgbClr val="149ED9"/>
                </a:solidFill>
                <a:effectLst/>
                <a:uLnTx/>
                <a:uFillTx/>
                <a:latin typeface="Roboto"/>
                <a:ea typeface="Roboto"/>
                <a:cs typeface="+mn-cs"/>
              </a:rPr>
              <a:t>Apprendre et développer ses compétences/S’adapter et innover</a:t>
            </a:r>
            <a:endParaRPr lang="en-GB" sz="1200" b="1" dirty="0">
              <a:latin typeface="Aptos" panose="020B0004020202020204" pitchFamily="34" charset="0"/>
              <a:ea typeface="Meiryo" panose="020B0604030504040204" pitchFamily="34" charset="-128"/>
            </a:endParaRPr>
          </a:p>
        </p:txBody>
      </p:sp>
      <p:sp>
        <p:nvSpPr>
          <p:cNvPr id="4" name="Slide Number Placeholder 3">
            <a:extLst>
              <a:ext uri="{FF2B5EF4-FFF2-40B4-BE49-F238E27FC236}">
                <a16:creationId xmlns:a16="http://schemas.microsoft.com/office/drawing/2014/main" id="{10988CEF-3C23-63E8-D222-0F08FB4C82F9}"/>
              </a:ext>
            </a:extLst>
          </p:cNvPr>
          <p:cNvSpPr>
            <a:spLocks noGrp="1"/>
          </p:cNvSpPr>
          <p:nvPr>
            <p:ph type="sldNum" sz="quarter" idx="5"/>
          </p:nvPr>
        </p:nvSpPr>
        <p:spPr/>
        <p:txBody>
          <a:bodyPr/>
          <a:lstStyle/>
          <a:p>
            <a:fld id="{B2BA5675-0DCA-0049-9F30-898DE165463C}" type="slidenum">
              <a:rPr lang="en-US" smtClean="0"/>
              <a:t>22</a:t>
            </a:fld>
            <a:endParaRPr lang="en-US"/>
          </a:p>
        </p:txBody>
      </p:sp>
    </p:spTree>
    <p:extLst>
      <p:ext uri="{BB962C8B-B14F-4D97-AF65-F5344CB8AC3E}">
        <p14:creationId xmlns:p14="http://schemas.microsoft.com/office/powerpoint/2010/main" val="3407844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64DD1-11B1-CBDB-DAEE-0CD99E31B8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1E4D2-F366-0B49-4617-04F5AF3EC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9463E-4AA9-937A-3FCF-46DACACB8314}"/>
              </a:ext>
            </a:extLst>
          </p:cNvPr>
          <p:cNvSpPr>
            <a:spLocks noGrp="1"/>
          </p:cNvSpPr>
          <p:nvPr>
            <p:ph type="body" idx="1"/>
          </p:nvPr>
        </p:nvSpPr>
        <p:spPr/>
        <p:txBody>
          <a:bodyPr/>
          <a:lstStyle/>
          <a:p>
            <a:pPr marL="0" marR="0">
              <a:lnSpc>
                <a:spcPct val="115000"/>
              </a:lnSpc>
              <a:spcAft>
                <a:spcPts val="800"/>
              </a:spcAft>
              <a:buNone/>
            </a:pPr>
            <a:r>
              <a:rPr lang="fr-FR" sz="1200" b="1" kern="100" dirty="0">
                <a:effectLst/>
                <a:latin typeface="Aptos" panose="020B0004020202020204" pitchFamily="34" charset="0"/>
                <a:ea typeface="DengXian" panose="02010600030101010101" pitchFamily="2" charset="-122"/>
                <a:cs typeface="Arial" panose="020B0604020202020204" pitchFamily="34" charset="0"/>
              </a:rPr>
              <a:t>Points importants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La création d’un environnement sûr favorise l’innovation.</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L’innovation est possible même lorsque les ressources sont limitées.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L’innovation est souvent un processus d’essais et d’erreurs. Il est indispensable de créer un environnement dans lequel les gens ont le droit d’échouer et sont encouragés à tirer des enseignements de leurs expériences.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La promotion d’un état d’esprit axé sur l’apprentissage aide les équipes à rester souples et ouvertes à de nouvelles solutions, ce qui est capital pour faire face à des problèmes complexes ou à une évolution de la situation.</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algn="just">
              <a:spcBef>
                <a:spcPts val="600"/>
              </a:spcBef>
              <a:spcAft>
                <a:spcPts val="1268"/>
              </a:spcAft>
            </a:pP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a:extLst>
              <a:ext uri="{FF2B5EF4-FFF2-40B4-BE49-F238E27FC236}">
                <a16:creationId xmlns:a16="http://schemas.microsoft.com/office/drawing/2014/main" id="{BC839A98-BDA7-CDA6-4195-0C201A468533}"/>
              </a:ext>
            </a:extLst>
          </p:cNvPr>
          <p:cNvSpPr>
            <a:spLocks noGrp="1"/>
          </p:cNvSpPr>
          <p:nvPr>
            <p:ph type="sldNum" sz="quarter" idx="5"/>
          </p:nvPr>
        </p:nvSpPr>
        <p:spPr/>
        <p:txBody>
          <a:bodyPr/>
          <a:lstStyle/>
          <a:p>
            <a:fld id="{B2BA5675-0DCA-0049-9F30-898DE165463C}" type="slidenum">
              <a:rPr lang="en-US" smtClean="0"/>
              <a:t>23</a:t>
            </a:fld>
            <a:endParaRPr lang="en-US"/>
          </a:p>
        </p:txBody>
      </p:sp>
    </p:spTree>
    <p:extLst>
      <p:ext uri="{BB962C8B-B14F-4D97-AF65-F5344CB8AC3E}">
        <p14:creationId xmlns:p14="http://schemas.microsoft.com/office/powerpoint/2010/main" val="3492814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r>
              <a:rPr lang="en-GB" sz="1200" b="1" dirty="0">
                <a:effectLst/>
                <a:latin typeface="Aptos" panose="020B0004020202020204" pitchFamily="34" charset="0"/>
                <a:ea typeface="DengXian" panose="02010600030101010101" pitchFamily="2" charset="-122"/>
                <a:cs typeface="Calibri" panose="020F0502020204030204" pitchFamily="34" charset="0"/>
              </a:rPr>
              <a:t>Passage à </a:t>
            </a:r>
            <a:r>
              <a:rPr lang="en-GB" sz="1200" b="1" dirty="0" err="1">
                <a:effectLst/>
                <a:latin typeface="Aptos" panose="020B0004020202020204" pitchFamily="34" charset="0"/>
                <a:ea typeface="DengXian" panose="02010600030101010101" pitchFamily="2" charset="-122"/>
                <a:cs typeface="Calibri" panose="020F0502020204030204" pitchFamily="34" charset="0"/>
              </a:rPr>
              <a:t>l’action</a:t>
            </a:r>
            <a:endParaRPr lang="en-GB" sz="1200" b="1" dirty="0">
              <a:effectLst/>
              <a:latin typeface="Aptos" panose="020B0004020202020204" pitchFamily="34" charset="0"/>
              <a:ea typeface="DengXian" panose="02010600030101010101" pitchFamily="2" charset="-122"/>
              <a:cs typeface="Calibri" panose="020F0502020204030204" pitchFamily="34" charset="0"/>
            </a:endParaRPr>
          </a:p>
          <a:p>
            <a:pPr defTabSz="966338"/>
            <a:endParaRPr lang="en-GB" sz="1200" dirty="0">
              <a:effectLst/>
              <a:latin typeface="Aptos" panose="020B0004020202020204" pitchFamily="34" charset="0"/>
              <a:ea typeface="DengXian" panose="02010600030101010101" pitchFamily="2" charset="-122"/>
              <a:cs typeface="Calibri" panose="020F0502020204030204" pitchFamily="34" charset="0"/>
            </a:endParaRPr>
          </a:p>
          <a:p>
            <a:r>
              <a:rPr lang="fr-FR" sz="1280" kern="1200" dirty="0">
                <a:solidFill>
                  <a:schemeClr val="tx1"/>
                </a:solidFill>
                <a:effectLst/>
                <a:latin typeface="+mn-lt"/>
                <a:ea typeface="+mn-ea"/>
                <a:cs typeface="+mn-cs"/>
              </a:rPr>
              <a:t>« Avant de conclure, nous disposons d’une dizaine de minutes pour réfléchir à la manière dont nous portons les comportements de l’ONU au sein de notre équipe. »</a:t>
            </a:r>
            <a:endParaRPr lang="en-US" sz="128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24</a:t>
            </a:fld>
            <a:endParaRPr lang="en-US"/>
          </a:p>
        </p:txBody>
      </p:sp>
    </p:spTree>
    <p:extLst>
      <p:ext uri="{BB962C8B-B14F-4D97-AF65-F5344CB8AC3E}">
        <p14:creationId xmlns:p14="http://schemas.microsoft.com/office/powerpoint/2010/main" val="1314671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B1A9C-617C-EC0B-08C2-51E70C0931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FAAD3-3F6F-48EC-7319-74699769A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FAD50-849E-3C24-BCD7-598133ED7AAF}"/>
              </a:ext>
            </a:extLst>
          </p:cNvPr>
          <p:cNvSpPr>
            <a:spLocks noGrp="1"/>
          </p:cNvSpPr>
          <p:nvPr>
            <p:ph type="body" idx="1"/>
          </p:nvPr>
        </p:nvSpPr>
        <p:spPr/>
        <p:txBody>
          <a:bodyPr/>
          <a:lstStyle/>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Le Bureau des ressources humaines a élaboré le «</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b="1" kern="100" dirty="0">
                <a:effectLst/>
                <a:latin typeface="Aptos" panose="020B0004020202020204" pitchFamily="34" charset="0"/>
                <a:ea typeface="DengXian" panose="02010600030101010101" pitchFamily="2" charset="-122"/>
                <a:cs typeface="Arial" panose="020B0604020202020204" pitchFamily="34" charset="0"/>
              </a:rPr>
              <a:t>Guide des comportements de l’ONU à adopter et à éviter en équipe</a:t>
            </a:r>
            <a:r>
              <a:rPr lang="fr-FR" sz="1200" b="1"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 pour aider les équipes à déterminer les mesures spécifiques qu’elles prennent (ou devraient prendre) pour porter collectivement chacun des comportements de l’ONU et définir les pratiques qui vont à l’encontre de ces comportements.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endParaRPr lang="fr-FR"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Le Guide présente les pratiques institutionnelles à adopter et à éviter pour chaque comportement.</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endParaRPr lang="fr-FR"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Néanmoins, il est important de réfléchir à la manière dont les comportements sont portés dans le cadre du travail spécifique de notre équipe.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endParaRPr lang="fr-FR"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Aujourd’hui, nous allons nous pencher sur le comportement «</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nouer des relations et collaborer</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 et commencer à définir les pratiques à adopter et à éviter au sein de notre équipe dans le cadre de ce comportement.</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endParaRPr lang="fr-FR"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Lors de notre prochaine réunion d’équipe, nous poursuivrons le processus avec les comportements qui n’ont pas été abordés aujourd’hui. Ces discussions aboutiront à un «</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contrat</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 d’équipe, dans lequel nous décrirons comment nous favoriserons collectivement un environnement conforme à la culture attendue au sein du Secrétariat et ancré dans les valeurs et les comportements de l’ONU.</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a:extLst>
              <a:ext uri="{FF2B5EF4-FFF2-40B4-BE49-F238E27FC236}">
                <a16:creationId xmlns:a16="http://schemas.microsoft.com/office/drawing/2014/main" id="{29CA5612-F48D-D286-33BF-0490A8384F98}"/>
              </a:ext>
            </a:extLst>
          </p:cNvPr>
          <p:cNvSpPr>
            <a:spLocks noGrp="1"/>
          </p:cNvSpPr>
          <p:nvPr>
            <p:ph type="sldNum" sz="quarter" idx="5"/>
          </p:nvPr>
        </p:nvSpPr>
        <p:spPr/>
        <p:txBody>
          <a:bodyPr/>
          <a:lstStyle/>
          <a:p>
            <a:fld id="{B2BA5675-0DCA-0049-9F30-898DE165463C}" type="slidenum">
              <a:rPr lang="en-US" smtClean="0"/>
              <a:t>25</a:t>
            </a:fld>
            <a:endParaRPr lang="en-US"/>
          </a:p>
        </p:txBody>
      </p:sp>
    </p:spTree>
    <p:extLst>
      <p:ext uri="{BB962C8B-B14F-4D97-AF65-F5344CB8AC3E}">
        <p14:creationId xmlns:p14="http://schemas.microsoft.com/office/powerpoint/2010/main" val="3994742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fr-FR" sz="1200" b="1"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Conclusion</a:t>
            </a:r>
          </a:p>
          <a:p>
            <a:pPr marL="0" marR="0">
              <a:lnSpc>
                <a:spcPct val="115000"/>
              </a:lnSpc>
              <a:spcAft>
                <a:spcPts val="800"/>
              </a:spcAft>
              <a:buNone/>
            </a:pPr>
            <a:endPar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Ces discussions ont été très enrichissantes. Vous avez soulevé des points fort intéressants et très importants.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endPar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Comme je l’ai dit tout à l’heure, si vous avez des réticences à aborder avec d’autres un sujet traité dans le cadre de cette discussion, n’hésitez pas à m’en parler après la séance.</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endPar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Et si, pour une raison ou une autre, vous ne souhaitez pas aborder la question avec moi, vous pouvez vous adresser à de nombreux(</a:t>
            </a:r>
            <a:r>
              <a:rPr lang="fr-FR" sz="1200" kern="100" dirty="0" err="1">
                <a:solidFill>
                  <a:srgbClr val="000000"/>
                </a:solidFill>
                <a:effectLst/>
                <a:latin typeface="Aptos" panose="020B0004020202020204" pitchFamily="34" charset="0"/>
                <a:ea typeface="DengXian" panose="02010600030101010101" pitchFamily="2" charset="-122"/>
                <a:cs typeface="Arial" panose="020B0604020202020204" pitchFamily="34" charset="0"/>
              </a:rPr>
              <a:t>euses</a:t>
            </a:r>
            <a:r>
              <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 autres interlocuteur(</a:t>
            </a:r>
            <a:r>
              <a:rPr lang="fr-FR" sz="1200" kern="100" dirty="0" err="1">
                <a:solidFill>
                  <a:srgbClr val="000000"/>
                </a:solidFill>
                <a:effectLst/>
                <a:latin typeface="Aptos" panose="020B0004020202020204" pitchFamily="34" charset="0"/>
                <a:ea typeface="DengXian" panose="02010600030101010101" pitchFamily="2" charset="-122"/>
                <a:cs typeface="Arial" panose="020B0604020202020204" pitchFamily="34" charset="0"/>
              </a:rPr>
              <a:t>trice</a:t>
            </a:r>
            <a:r>
              <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)s, par exemple le Bureau des ressources humaines ou le Bureau de la déontologie.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endPar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En conclusion, passons en revue certains des principaux éléments qui sont ressortis de notre discussion aujourd’hui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endParaRPr lang="en-US" sz="12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26</a:t>
            </a:fld>
            <a:endParaRPr lang="en-US"/>
          </a:p>
        </p:txBody>
      </p:sp>
    </p:spTree>
    <p:extLst>
      <p:ext uri="{BB962C8B-B14F-4D97-AF65-F5344CB8AC3E}">
        <p14:creationId xmlns:p14="http://schemas.microsoft.com/office/powerpoint/2010/main" val="1214764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fr-FR" sz="1200" b="1"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Récapitulatif des principaux points à retenir</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endPar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a:p>
            <a:pPr marL="171450" marR="0" indent="-171450">
              <a:lnSpc>
                <a:spcPct val="115000"/>
              </a:lnSpc>
              <a:spcAft>
                <a:spcPts val="800"/>
              </a:spcAft>
              <a:buFont typeface="Arial" panose="020B0604020202020204" pitchFamily="34" charset="0"/>
              <a:buChar char="•"/>
            </a:pPr>
            <a:r>
              <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Les cinq comportements de l’ONU sont les suivants : nouer des relations et collaborer</a:t>
            </a:r>
            <a:r>
              <a:rPr lang="fr-FR" sz="12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 analyser et planifier</a:t>
            </a:r>
            <a:r>
              <a:rPr lang="fr-FR" sz="12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 obtenir des résultats suivis d’effets bénéfiques</a:t>
            </a:r>
            <a:r>
              <a:rPr lang="fr-FR" sz="12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 apprendre et développer ses compétences</a:t>
            </a:r>
            <a:r>
              <a:rPr lang="fr-FR" sz="1200"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 s’adapter et innover.</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171450" marR="0" indent="-171450">
              <a:lnSpc>
                <a:spcPct val="115000"/>
              </a:lnSpc>
              <a:spcAft>
                <a:spcPts val="800"/>
              </a:spcAft>
              <a:buFont typeface="Arial" panose="020B0604020202020204" pitchFamily="34" charset="0"/>
              <a:buChar char="•"/>
            </a:pPr>
            <a:endPar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a:p>
            <a:pPr marL="171450" marR="0" indent="-171450">
              <a:lnSpc>
                <a:spcPct val="115000"/>
              </a:lnSpc>
              <a:spcAft>
                <a:spcPts val="800"/>
              </a:spcAft>
              <a:buFont typeface="Arial" panose="020B0604020202020204" pitchFamily="34" charset="0"/>
              <a:buChar char="•"/>
            </a:pPr>
            <a:r>
              <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Nous avons toutes et tous la responsabilité de porter ces comportements dans notre travail, car ils reflètent les valeurs que nous défendons.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171450" marR="0" indent="-171450">
              <a:lnSpc>
                <a:spcPct val="115000"/>
              </a:lnSpc>
              <a:spcAft>
                <a:spcPts val="800"/>
              </a:spcAft>
              <a:buFont typeface="Arial" panose="020B0604020202020204" pitchFamily="34" charset="0"/>
              <a:buChar char="•"/>
            </a:pPr>
            <a:endPar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a:p>
            <a:pPr marL="171450" marR="0" indent="-171450">
              <a:lnSpc>
                <a:spcPct val="115000"/>
              </a:lnSpc>
              <a:spcAft>
                <a:spcPts val="800"/>
              </a:spcAft>
              <a:buFont typeface="Arial" panose="020B0604020202020204" pitchFamily="34" charset="0"/>
              <a:buChar char="•"/>
            </a:pPr>
            <a:r>
              <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La meilleure façon d’encourager les autres à adopter ces comportements est de les adopter nous-mêmes.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171450" marR="0" indent="-171450">
              <a:lnSpc>
                <a:spcPct val="115000"/>
              </a:lnSpc>
              <a:spcAft>
                <a:spcPts val="800"/>
              </a:spcAft>
              <a:buFont typeface="Arial" panose="020B0604020202020204" pitchFamily="34" charset="0"/>
              <a:buChar char="•"/>
            </a:pPr>
            <a:endPar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a:p>
            <a:pPr marL="171450" marR="0" indent="-171450">
              <a:lnSpc>
                <a:spcPct val="115000"/>
              </a:lnSpc>
              <a:spcAft>
                <a:spcPts val="800"/>
              </a:spcAft>
              <a:buFont typeface="Arial" panose="020B0604020202020204" pitchFamily="34" charset="0"/>
              <a:buChar char="•"/>
            </a:pPr>
            <a:r>
              <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En portant ces comportements dans tout ce que nous faisons, nous serons plus performants en tant qu’individus, en tant qu’équipe et en tant qu’Organisation.</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171450" marR="0" indent="-171450">
              <a:lnSpc>
                <a:spcPct val="115000"/>
              </a:lnSpc>
              <a:spcAft>
                <a:spcPts val="800"/>
              </a:spcAft>
              <a:buFont typeface="Arial" panose="020B0604020202020204" pitchFamily="34" charset="0"/>
              <a:buChar char="•"/>
            </a:pPr>
            <a:endPar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endParaRPr>
          </a:p>
          <a:p>
            <a:pPr marL="171450" marR="0" indent="-171450">
              <a:lnSpc>
                <a:spcPct val="115000"/>
              </a:lnSpc>
              <a:spcAft>
                <a:spcPts val="800"/>
              </a:spcAft>
              <a:buFont typeface="Arial" panose="020B0604020202020204" pitchFamily="34" charset="0"/>
              <a:buChar char="•"/>
            </a:pPr>
            <a:r>
              <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Avant de clôturer la séance, demandez aux participant(e)s s’ils (elles) ont une dernière question ou un dernier commentaire à formuler.</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endParaRPr lang="en-GB" sz="12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27</a:t>
            </a:fld>
            <a:endParaRPr lang="en-US"/>
          </a:p>
        </p:txBody>
      </p:sp>
    </p:spTree>
    <p:extLst>
      <p:ext uri="{BB962C8B-B14F-4D97-AF65-F5344CB8AC3E}">
        <p14:creationId xmlns:p14="http://schemas.microsoft.com/office/powerpoint/2010/main" val="57907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r>
              <a:rPr lang="en-GB" sz="1200" b="1" dirty="0">
                <a:latin typeface="Aptos" panose="020B0004020202020204" pitchFamily="34" charset="0"/>
                <a:ea typeface="Meiryo" panose="020B0604030504040204" pitchFamily="34" charset="-128"/>
                <a:cs typeface="Tahoma" panose="020B0604030504040204" pitchFamily="34" charset="0"/>
              </a:rPr>
              <a:t>Merci</a:t>
            </a:r>
          </a:p>
          <a:p>
            <a:pPr defTabSz="966338"/>
            <a:endParaRPr lang="en-GB" sz="1200" dirty="0">
              <a:latin typeface="Aptos" panose="020B0004020202020204" pitchFamily="34" charset="0"/>
              <a:ea typeface="Meiryo" panose="020B0604030504040204" pitchFamily="34" charset="-128"/>
              <a:cs typeface="Tahoma" panose="020B0604030504040204" pitchFamily="34" charset="0"/>
            </a:endParaRPr>
          </a:p>
          <a:p>
            <a:pPr marL="0" marR="0">
              <a:lnSpc>
                <a:spcPct val="115000"/>
              </a:lnSpc>
              <a:spcAft>
                <a:spcPts val="800"/>
              </a:spcAft>
              <a:buNone/>
            </a:pPr>
            <a:r>
              <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Merci de votre participation. J’espère que vous avez trouvé cet exercice utile. J’ai apprécié votre enthousiasme, vos idées et vos observations.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Pour finir, si vous avez des suggestions sur la manière d’améliorer les dialogues en cascade à l’avenir, je vous invite à m’en faire part ou à les transmettre au Bureau de la déontologie.</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endParaRPr lang="en-US" sz="12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28</a:t>
            </a:fld>
            <a:endParaRPr lang="en-US"/>
          </a:p>
        </p:txBody>
      </p:sp>
    </p:spTree>
    <p:extLst>
      <p:ext uri="{BB962C8B-B14F-4D97-AF65-F5344CB8AC3E}">
        <p14:creationId xmlns:p14="http://schemas.microsoft.com/office/powerpoint/2010/main" val="240709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fr-FR" sz="1200" b="1" kern="100" dirty="0">
                <a:effectLst/>
                <a:latin typeface="Aptos" panose="020B0004020202020204" pitchFamily="34" charset="0"/>
                <a:ea typeface="DengXian" panose="02010600030101010101" pitchFamily="2" charset="-122"/>
                <a:cs typeface="Arial" panose="020B0604020202020204" pitchFamily="34" charset="0"/>
              </a:rPr>
              <a:t>Dialogue en cascade 2025</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Garamond" panose="02020404030301010803" pitchFamily="18" charset="0"/>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Chaque année, le dialogue en cascade nous donne l’occasion d’aborder des sujets qui revêtent une grande importance pour notre travail.</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Garamond" panose="02020404030301010803" pitchFamily="18" charset="0"/>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Cette année, nous axerons nos discussions sur le thème «</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Porter les valeurs de l’ONU dans nos comportements</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Il importe de comprendre ce thème et d’y réfléchir pour les raisons suivantes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Garamond" panose="02020404030301010803" pitchFamily="18" charset="0"/>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Le Référentiel de valeurs et de comportements de l’ONU a été officiellement établi en octobre 2024 au moyen d’une circulaire du Secrétaire général et est désormais pleinement intégré à notre système de gestion de la performance.</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Garamond" panose="02020404030301010803" pitchFamily="18" charset="0"/>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Il décrit clairement la manière dont nous devrions interagir les un(e)s avec les autres, promouvoir un lieu de travail psychologiquement sûr et façonner la manière dont les autres, y compris ceux que nous servons, perçoivent l’Organisation.</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Garamond" panose="02020404030301010803" pitchFamily="18" charset="0"/>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Les valeurs de l’ONU définissent notre culture, tandis que les comportements illustrent comment nous concrétisons cette culture dans nos activités quotidiennes.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3</a:t>
            </a:fld>
            <a:endParaRPr lang="en-US"/>
          </a:p>
        </p:txBody>
      </p:sp>
    </p:spTree>
    <p:extLst>
      <p:ext uri="{BB962C8B-B14F-4D97-AF65-F5344CB8AC3E}">
        <p14:creationId xmlns:p14="http://schemas.microsoft.com/office/powerpoint/2010/main" val="3009905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fr-FR" sz="1200" b="1" kern="100" dirty="0">
                <a:effectLst/>
                <a:latin typeface="Aptos" panose="020B0004020202020204" pitchFamily="34" charset="0"/>
                <a:ea typeface="DengXian" panose="02010600030101010101" pitchFamily="2" charset="-122"/>
                <a:cs typeface="Arial" panose="020B0604020202020204" pitchFamily="34" charset="0"/>
              </a:rPr>
              <a:t>Message du Secrétaire général</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Pour renforcer le Secrétariat en tant qu’organisation axée sur la personne humaine, nous devons être résolus à travailler ensemble dans le respect de nos valeurs communes. J’invite nos collègues à se familiariser avec le Référentiel et à donner vie aux valeurs et aux comportements dans leur travail quotidien.</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Garamond" panose="02020404030301010803" pitchFamily="18" charset="0"/>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Le Secrétaire général nous a demandé à toutes et à tous d’engager une fois par an des discussions sur des questions importantes comme celle qui nous occupe. Donc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mj-lt"/>
              <a:buAutoNum type="alphaLcParenR"/>
            </a:pPr>
            <a:r>
              <a:rPr lang="fr-FR" sz="1200" kern="100" dirty="0">
                <a:effectLst/>
                <a:latin typeface="Aptos" panose="020B0004020202020204" pitchFamily="34" charset="0"/>
                <a:ea typeface="DengXian" panose="02010600030101010101" pitchFamily="2" charset="-122"/>
                <a:cs typeface="Arial" panose="020B0604020202020204" pitchFamily="34" charset="0"/>
              </a:rPr>
              <a:t>Participez activement et aidez les autres à en faire de même.</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mj-lt"/>
              <a:buAutoNum type="alphaLcParenR"/>
            </a:pPr>
            <a:r>
              <a:rPr lang="fr-FR" sz="1200" kern="100" dirty="0">
                <a:effectLst/>
                <a:latin typeface="Aptos" panose="020B0004020202020204" pitchFamily="34" charset="0"/>
                <a:ea typeface="DengXian" panose="02010600030101010101" pitchFamily="2" charset="-122"/>
                <a:cs typeface="Arial" panose="020B0604020202020204" pitchFamily="34" charset="0"/>
              </a:rPr>
              <a:t>N’hésitez pas à poser toutes les questions pertinentes que vous pourriez avoir, à tout moment.</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4</a:t>
            </a:fld>
            <a:endParaRPr lang="en-US"/>
          </a:p>
        </p:txBody>
      </p:sp>
    </p:spTree>
    <p:extLst>
      <p:ext uri="{BB962C8B-B14F-4D97-AF65-F5344CB8AC3E}">
        <p14:creationId xmlns:p14="http://schemas.microsoft.com/office/powerpoint/2010/main" val="1431859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fr-FR" sz="1200" b="1" kern="100" dirty="0">
                <a:effectLst/>
                <a:latin typeface="Aptos" panose="020B0004020202020204" pitchFamily="34" charset="0"/>
                <a:ea typeface="DengXian" panose="02010600030101010101" pitchFamily="2" charset="-122"/>
                <a:cs typeface="Arial" panose="020B0604020202020204" pitchFamily="34" charset="0"/>
              </a:rPr>
              <a:t>Règles de base</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Afin que la discussion se passe bien, mettons-nous d’accord sur quelques règles de base qui permettront d’encadrer nos débats.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Voici quelques règles utiles pour aborder des sujets complexes sur lesquels les opinions peuvent diverger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Participez et encouragez la participation</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Posez vos questions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Faites preuve de curiosité et évitez de porter des jugements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Explorez ensemble les raisons d’un désaccord</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Faites preuve d’introspection lorsque vous vous sentez sur la défensive</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Demandez, ne supposez pas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Y a-t-il d’autres règles de base que vous souhaiteriez établir</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5</a:t>
            </a:fld>
            <a:endParaRPr lang="en-US"/>
          </a:p>
        </p:txBody>
      </p:sp>
    </p:spTree>
    <p:extLst>
      <p:ext uri="{BB962C8B-B14F-4D97-AF65-F5344CB8AC3E}">
        <p14:creationId xmlns:p14="http://schemas.microsoft.com/office/powerpoint/2010/main" val="3033895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fr-FR" sz="1200" b="1" kern="100" dirty="0">
                <a:effectLst/>
                <a:latin typeface="Aptos" panose="020B0004020202020204" pitchFamily="34" charset="0"/>
                <a:ea typeface="DengXian" panose="02010600030101010101" pitchFamily="2" charset="-122"/>
                <a:cs typeface="Arial" panose="020B0604020202020204" pitchFamily="34" charset="0"/>
              </a:rPr>
              <a:t>Participation</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endParaRPr lang="fr-FR"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Si vous avez des réticences concernant un sujet traité dans le cadre de cette discussion, n’hésitez pas à m’en parler après la séance.</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endParaRPr lang="fr-FR"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Et si, pour une raison ou une autre, vous ne souhaitez pas aborder la question avec moi, vous pouvez vous adresser à de nombreux(</a:t>
            </a:r>
            <a:r>
              <a:rPr lang="fr-FR" sz="1200" kern="100" dirty="0" err="1">
                <a:effectLst/>
                <a:latin typeface="Aptos" panose="020B0004020202020204" pitchFamily="34" charset="0"/>
                <a:ea typeface="DengXian" panose="02010600030101010101" pitchFamily="2" charset="-122"/>
                <a:cs typeface="Arial" panose="020B0604020202020204" pitchFamily="34" charset="0"/>
              </a:rPr>
              <a:t>euses</a:t>
            </a:r>
            <a:r>
              <a:rPr lang="fr-FR" sz="1200" kern="100" dirty="0">
                <a:effectLst/>
                <a:latin typeface="Aptos" panose="020B0004020202020204" pitchFamily="34" charset="0"/>
                <a:ea typeface="DengXian" panose="02010600030101010101" pitchFamily="2" charset="-122"/>
                <a:cs typeface="Arial" panose="020B0604020202020204" pitchFamily="34" charset="0"/>
              </a:rPr>
              <a:t>) autres interlocuteur(</a:t>
            </a:r>
            <a:r>
              <a:rPr lang="fr-FR" sz="1200" kern="100" dirty="0" err="1">
                <a:effectLst/>
                <a:latin typeface="Aptos" panose="020B0004020202020204" pitchFamily="34" charset="0"/>
                <a:ea typeface="DengXian" panose="02010600030101010101" pitchFamily="2" charset="-122"/>
                <a:cs typeface="Arial" panose="020B0604020202020204" pitchFamily="34" charset="0"/>
              </a:rPr>
              <a:t>trice</a:t>
            </a:r>
            <a:r>
              <a:rPr lang="fr-FR" sz="1200" kern="100" dirty="0">
                <a:effectLst/>
                <a:latin typeface="Aptos" panose="020B0004020202020204" pitchFamily="34" charset="0"/>
                <a:ea typeface="DengXian" panose="02010600030101010101" pitchFamily="2" charset="-122"/>
                <a:cs typeface="Arial" panose="020B0604020202020204" pitchFamily="34" charset="0"/>
              </a:rPr>
              <a:t>)s, par exemple le Bureau des ressources humaines ou le Bureau de la déontologie.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6</a:t>
            </a:fld>
            <a:endParaRPr lang="en-US"/>
          </a:p>
        </p:txBody>
      </p:sp>
    </p:spTree>
    <p:extLst>
      <p:ext uri="{BB962C8B-B14F-4D97-AF65-F5344CB8AC3E}">
        <p14:creationId xmlns:p14="http://schemas.microsoft.com/office/powerpoint/2010/main" val="26352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fr-FR" sz="1200" b="1" kern="100" dirty="0">
                <a:effectLst/>
                <a:latin typeface="Aptos" panose="020B0004020202020204" pitchFamily="34" charset="0"/>
                <a:ea typeface="DengXian" panose="02010600030101010101" pitchFamily="2" charset="-122"/>
                <a:cs typeface="Arial" panose="020B0604020202020204" pitchFamily="34" charset="0"/>
              </a:rPr>
              <a:t>Programme</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Nos collègues du Bureau de la déontologie et du Bureau des ressources humaines du Département des stratégies et politiques de gestion et de la conformité ont élaboré des supports destinés à orienter notre discussion. Comme je me suis déjà prêté(e) au même exercice avec mon (ma) supérieur(e) hiérarchique, je connais bien ces supports et je pense que vous les trouverez intéressants.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Voici un aperçu de notre séance d’aujourd’hui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mj-lt"/>
              <a:buAutoNum type="arabicPeriod"/>
            </a:pPr>
            <a:r>
              <a:rPr lang="fr-FR" sz="1200" kern="100" dirty="0">
                <a:effectLst/>
                <a:latin typeface="Aptos" panose="020B0004020202020204" pitchFamily="34" charset="0"/>
                <a:ea typeface="DengXian" panose="02010600030101010101" pitchFamily="2" charset="-122"/>
                <a:cs typeface="Arial" panose="020B0604020202020204" pitchFamily="34" charset="0"/>
              </a:rPr>
              <a:t>Nous rappellerons brièvement les neuf éléments qui constituent le Référentiel de valeurs et de comportements de l’ONU.</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mj-lt"/>
              <a:buAutoNum type="arabicPeriod"/>
            </a:pPr>
            <a:r>
              <a:rPr lang="fr-FR" sz="1200" kern="100" dirty="0">
                <a:effectLst/>
                <a:latin typeface="Aptos" panose="020B0004020202020204" pitchFamily="34" charset="0"/>
                <a:ea typeface="DengXian" panose="02010600030101010101" pitchFamily="2" charset="-122"/>
                <a:cs typeface="Arial" panose="020B0604020202020204" pitchFamily="34" charset="0"/>
              </a:rPr>
              <a:t>Nous aurons ensuite une première discussion sur la manière de véhiculer les valeurs de l’ONU à travers nos comportements, en utilisant un exemple personnel comme point de départ.</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mj-lt"/>
              <a:buAutoNum type="arabicPeriod"/>
            </a:pPr>
            <a:r>
              <a:rPr lang="fr-FR" sz="1200" kern="100" dirty="0">
                <a:effectLst/>
                <a:latin typeface="Aptos" panose="020B0004020202020204" pitchFamily="34" charset="0"/>
                <a:ea typeface="DengXian" panose="02010600030101010101" pitchFamily="2" charset="-122"/>
                <a:cs typeface="Arial" panose="020B0604020202020204" pitchFamily="34" charset="0"/>
              </a:rPr>
              <a:t>Nous examinerons deux des trois scénarios proposés. S’il reste du temps, nous pourrons étudier le troisième.</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mj-lt"/>
              <a:buAutoNum type="arabicPeriod"/>
            </a:pPr>
            <a:r>
              <a:rPr lang="fr-FR" sz="1200" kern="100" dirty="0">
                <a:effectLst/>
                <a:latin typeface="Aptos" panose="020B0004020202020204" pitchFamily="34" charset="0"/>
                <a:ea typeface="DengXian" panose="02010600030101010101" pitchFamily="2" charset="-122"/>
                <a:cs typeface="Arial" panose="020B0604020202020204" pitchFamily="34" charset="0"/>
              </a:rPr>
              <a:t>Nous examinerons comment porter les comportements de l’ONU et ainsi donner vie aux valeurs de l’ONU en tant qu’équipe.</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mj-lt"/>
              <a:buAutoNum type="arabicPeriod"/>
            </a:pPr>
            <a:r>
              <a:rPr lang="fr-FR" sz="1200" kern="100" dirty="0">
                <a:effectLst/>
                <a:latin typeface="Aptos" panose="020B0004020202020204" pitchFamily="34" charset="0"/>
                <a:ea typeface="DengXian" panose="02010600030101010101" pitchFamily="2" charset="-122"/>
                <a:cs typeface="Arial" panose="020B0604020202020204" pitchFamily="34" charset="0"/>
              </a:rPr>
              <a:t>Enfin, nous conclurons par un résumé de nos discussions.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Commençons.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7</a:t>
            </a:fld>
            <a:endParaRPr lang="en-US"/>
          </a:p>
        </p:txBody>
      </p:sp>
    </p:spTree>
    <p:extLst>
      <p:ext uri="{BB962C8B-B14F-4D97-AF65-F5344CB8AC3E}">
        <p14:creationId xmlns:p14="http://schemas.microsoft.com/office/powerpoint/2010/main" val="147038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fr-FR" sz="1200" b="1" kern="100" dirty="0">
                <a:effectLst/>
                <a:latin typeface="Aptos" panose="020B0004020202020204" pitchFamily="34" charset="0"/>
                <a:ea typeface="DengXian" panose="02010600030101010101" pitchFamily="2" charset="-122"/>
                <a:cs typeface="Arial" panose="020B0604020202020204" pitchFamily="34" charset="0"/>
              </a:rPr>
              <a:t>Référentiel de valeurs et de comportements de l’ONU</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endParaRPr lang="fr-FR"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Nous devons tout d’abord nous rappeler quels sont les valeurs et les comportements énoncés dans le Référentiel de valeurs et de comportements de l’ONU.</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Certain(e)s d’entre vous se souviennent peut-être de leur participation au vaste processus de consultation et de concertation mené en 2020-2021, qui a impliqué plus de 4 500 membres du personnel de plus de 70 entités du Secrétariat, et qui a abouti à la création du Référentiel.</a:t>
            </a:r>
          </a:p>
          <a:p>
            <a:pPr marL="0" marR="0">
              <a:lnSpc>
                <a:spcPct val="115000"/>
              </a:lnSpc>
              <a:spcAft>
                <a:spcPts val="800"/>
              </a:spcAft>
              <a:buNone/>
            </a:pP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Le Référentiel de valeurs et de comportements a été promulgué en octobre 2021.</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Il comprend quatre valeurs (inclusion</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 intégrité</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 humilité</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 humanité) et cinq comportements (nouer des relations et collaborer</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 analyser et planifier</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 obtenir des résultats suivis d’effets bénéfiques</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 apprendre et développer ses compétences</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 s’adapter et innover).</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Ces valeurs et comportements s’inscrivent dans le prolongement des Compétences pour l’avenir de 1999 et s’appuient sur leurs points forts.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Ils reflètent les objectifs de l’Organisation et l’évolution constante du monde.</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Le Référentiel met fortement l’accent sur les personnes que nous servons, et souligne l’aspect essentiel de la notion de «</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service</a:t>
            </a:r>
            <a:r>
              <a:rPr lang="fr-FR" sz="1200" kern="100" dirty="0">
                <a:effectLst/>
                <a:latin typeface="Arial" panose="020B0604020202020204" pitchFamily="34" charset="0"/>
                <a:ea typeface="DengXian" panose="02010600030101010101" pitchFamily="2" charset="-122"/>
                <a:cs typeface="Arial" panose="020B0604020202020204" pitchFamily="34" charset="0"/>
              </a:rPr>
              <a:t> </a:t>
            </a:r>
            <a:r>
              <a:rPr lang="fr-FR" sz="1200" kern="100" dirty="0">
                <a:effectLst/>
                <a:latin typeface="Aptos" panose="020B0004020202020204" pitchFamily="34" charset="0"/>
                <a:ea typeface="DengXian" panose="02010600030101010101" pitchFamily="2" charset="-122"/>
                <a:cs typeface="Arial" panose="020B0604020202020204" pitchFamily="34" charset="0"/>
              </a:rPr>
              <a:t>» dans notre travail.</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fr-FR" sz="1200" kern="100" dirty="0">
                <a:effectLst/>
                <a:latin typeface="Aptos" panose="020B0004020202020204" pitchFamily="34" charset="0"/>
                <a:ea typeface="DengXian" panose="02010600030101010101" pitchFamily="2" charset="-122"/>
                <a:cs typeface="Arial" panose="020B0604020202020204" pitchFamily="34" charset="0"/>
              </a:rPr>
              <a:t>En octobre 2024, le Référentiel de valeurs et de comportements a été officiellement promulgué, et est devenu partie intégrante de notre système de gestion de la performance.</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fr-FR" sz="1200" kern="100" dirty="0">
                <a:effectLst/>
                <a:latin typeface="Aptos" panose="020B0004020202020204" pitchFamily="34" charset="0"/>
                <a:ea typeface="DengXian" panose="02010600030101010101" pitchFamily="2" charset="-122"/>
                <a:cs typeface="Arial" panose="020B0604020202020204" pitchFamily="34" charset="0"/>
              </a:rPr>
              <a:t>Je vous propose de commencer.</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8</a:t>
            </a:fld>
            <a:endParaRPr lang="en-US"/>
          </a:p>
        </p:txBody>
      </p:sp>
    </p:spTree>
    <p:extLst>
      <p:ext uri="{BB962C8B-B14F-4D97-AF65-F5344CB8AC3E}">
        <p14:creationId xmlns:p14="http://schemas.microsoft.com/office/powerpoint/2010/main" val="842856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80" kern="1200" dirty="0">
                <a:solidFill>
                  <a:schemeClr val="tx1"/>
                </a:solidFill>
                <a:effectLst/>
                <a:latin typeface="+mn-lt"/>
                <a:ea typeface="+mn-ea"/>
                <a:cs typeface="+mn-cs"/>
              </a:rPr>
              <a:t>Passons à notre entrée en matière. Nous allons y consacrer environ cinq minutes.</a:t>
            </a:r>
            <a:endParaRPr lang="en-US" sz="128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9</a:t>
            </a:fld>
            <a:endParaRPr lang="en-US"/>
          </a:p>
        </p:txBody>
      </p:sp>
    </p:spTree>
    <p:extLst>
      <p:ext uri="{BB962C8B-B14F-4D97-AF65-F5344CB8AC3E}">
        <p14:creationId xmlns:p14="http://schemas.microsoft.com/office/powerpoint/2010/main" val="2229210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9E9A-B97F-F743-883E-769E24CA3650}"/>
              </a:ext>
            </a:extLst>
          </p:cNvPr>
          <p:cNvSpPr>
            <a:spLocks noGrp="1"/>
          </p:cNvSpPr>
          <p:nvPr>
            <p:ph type="ctrTitle"/>
          </p:nvPr>
        </p:nvSpPr>
        <p:spPr>
          <a:xfrm>
            <a:off x="1625402" y="1197187"/>
            <a:ext cx="9752410" cy="2546773"/>
          </a:xfrm>
          <a:prstGeom prst="rect">
            <a:avLst/>
          </a:prstGeom>
        </p:spPr>
        <p:txBody>
          <a:bodyPr anchor="b"/>
          <a:lstStyle>
            <a:lvl1pPr algn="ctr">
              <a:defRPr sz="6399"/>
            </a:lvl1pPr>
          </a:lstStyle>
          <a:p>
            <a:r>
              <a:rPr lang="en-US"/>
              <a:t>Click to edit Master title style</a:t>
            </a:r>
          </a:p>
        </p:txBody>
      </p:sp>
      <p:sp>
        <p:nvSpPr>
          <p:cNvPr id="3" name="Subtitle 2">
            <a:extLst>
              <a:ext uri="{FF2B5EF4-FFF2-40B4-BE49-F238E27FC236}">
                <a16:creationId xmlns:a16="http://schemas.microsoft.com/office/drawing/2014/main" id="{8588DFE5-2CF9-1949-A960-BA7E2E9F890E}"/>
              </a:ext>
            </a:extLst>
          </p:cNvPr>
          <p:cNvSpPr>
            <a:spLocks noGrp="1"/>
          </p:cNvSpPr>
          <p:nvPr>
            <p:ph type="subTitle" idx="1"/>
          </p:nvPr>
        </p:nvSpPr>
        <p:spPr>
          <a:xfrm>
            <a:off x="1625402" y="3842174"/>
            <a:ext cx="9752410" cy="1766146"/>
          </a:xfrm>
          <a:prstGeom prst="rect">
            <a:avLst/>
          </a:prstGeom>
        </p:spPr>
        <p:txBody>
          <a:bodyPr/>
          <a:lstStyle>
            <a:lvl1pPr marL="0" indent="0" algn="ctr">
              <a:buNone/>
              <a:defRPr sz="2560"/>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a:t>Click to edit Master subtitle style</a:t>
            </a:r>
          </a:p>
        </p:txBody>
      </p:sp>
      <p:sp>
        <p:nvSpPr>
          <p:cNvPr id="4" name="Date Placeholder 3">
            <a:extLst>
              <a:ext uri="{FF2B5EF4-FFF2-40B4-BE49-F238E27FC236}">
                <a16:creationId xmlns:a16="http://schemas.microsoft.com/office/drawing/2014/main" id="{49F095D5-1356-C74A-993D-C7027B9E4F9D}"/>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03/10/2025</a:t>
            </a:fld>
            <a:endParaRPr lang="en-US"/>
          </a:p>
        </p:txBody>
      </p:sp>
      <p:sp>
        <p:nvSpPr>
          <p:cNvPr id="5" name="Footer Placeholder 4">
            <a:extLst>
              <a:ext uri="{FF2B5EF4-FFF2-40B4-BE49-F238E27FC236}">
                <a16:creationId xmlns:a16="http://schemas.microsoft.com/office/drawing/2014/main" id="{D43512DF-3E37-C048-BB20-04C84BA31081}"/>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BAB94B-EB04-CB44-ADD2-761E7F8D051B}"/>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3091753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C42F-CC10-8B42-B0E2-F0CC2254F0E0}"/>
              </a:ext>
            </a:extLst>
          </p:cNvPr>
          <p:cNvSpPr>
            <a:spLocks noGrp="1"/>
          </p:cNvSpPr>
          <p:nvPr>
            <p:ph type="title"/>
          </p:nvPr>
        </p:nvSpPr>
        <p:spPr>
          <a:xfrm>
            <a:off x="893971" y="389467"/>
            <a:ext cx="11215271" cy="1413934"/>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46DC96-2ECE-AC4D-82E2-27AAE2195712}"/>
              </a:ext>
            </a:extLst>
          </p:cNvPr>
          <p:cNvSpPr>
            <a:spLocks noGrp="1"/>
          </p:cNvSpPr>
          <p:nvPr>
            <p:ph type="body" orient="vert" idx="1"/>
          </p:nvPr>
        </p:nvSpPr>
        <p:spPr>
          <a:xfrm>
            <a:off x="893971" y="1947333"/>
            <a:ext cx="11215271" cy="464142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7AE112-A84D-6C41-B400-B4FE7DB7038B}"/>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03/10/2025</a:t>
            </a:fld>
            <a:endParaRPr lang="en-US"/>
          </a:p>
        </p:txBody>
      </p:sp>
      <p:sp>
        <p:nvSpPr>
          <p:cNvPr id="5" name="Footer Placeholder 4">
            <a:extLst>
              <a:ext uri="{FF2B5EF4-FFF2-40B4-BE49-F238E27FC236}">
                <a16:creationId xmlns:a16="http://schemas.microsoft.com/office/drawing/2014/main" id="{A3234AF7-6442-9147-9A6B-3058586B77AB}"/>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F07A53-EA56-7941-A6C5-B963CA17BF61}"/>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345589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E9DAA5-5E0B-704D-87FA-64185AD45ECA}"/>
              </a:ext>
            </a:extLst>
          </p:cNvPr>
          <p:cNvSpPr>
            <a:spLocks noGrp="1"/>
          </p:cNvSpPr>
          <p:nvPr>
            <p:ph type="title" orient="vert"/>
          </p:nvPr>
        </p:nvSpPr>
        <p:spPr>
          <a:xfrm>
            <a:off x="9305424" y="389467"/>
            <a:ext cx="2803818" cy="6199294"/>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2C1DB0-3ADC-9E41-83B9-DEC06B890BEF}"/>
              </a:ext>
            </a:extLst>
          </p:cNvPr>
          <p:cNvSpPr>
            <a:spLocks noGrp="1"/>
          </p:cNvSpPr>
          <p:nvPr>
            <p:ph type="body" orient="vert" idx="1"/>
          </p:nvPr>
        </p:nvSpPr>
        <p:spPr>
          <a:xfrm>
            <a:off x="893971" y="389467"/>
            <a:ext cx="8248913" cy="619929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F505C-814F-F84A-ABE6-27D1CC1B3B64}"/>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03/10/2025</a:t>
            </a:fld>
            <a:endParaRPr lang="en-US"/>
          </a:p>
        </p:txBody>
      </p:sp>
      <p:sp>
        <p:nvSpPr>
          <p:cNvPr id="5" name="Footer Placeholder 4">
            <a:extLst>
              <a:ext uri="{FF2B5EF4-FFF2-40B4-BE49-F238E27FC236}">
                <a16:creationId xmlns:a16="http://schemas.microsoft.com/office/drawing/2014/main" id="{45E597CA-C72F-6746-A738-FC6B06DD08F4}"/>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978F94-5755-2D4D-A02A-7A9A74DDC49B}"/>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166832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15558-C93E-554B-A47D-5483AE64EF02}"/>
              </a:ext>
            </a:extLst>
          </p:cNvPr>
          <p:cNvSpPr>
            <a:spLocks noGrp="1"/>
          </p:cNvSpPr>
          <p:nvPr>
            <p:ph type="title"/>
          </p:nvPr>
        </p:nvSpPr>
        <p:spPr>
          <a:xfrm>
            <a:off x="893971" y="389467"/>
            <a:ext cx="11215271" cy="1413934"/>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0FAFFB8-CD28-AA41-9E31-98CBD52A231B}"/>
              </a:ext>
            </a:extLst>
          </p:cNvPr>
          <p:cNvSpPr>
            <a:spLocks noGrp="1"/>
          </p:cNvSpPr>
          <p:nvPr>
            <p:ph idx="1"/>
          </p:nvPr>
        </p:nvSpPr>
        <p:spPr>
          <a:xfrm>
            <a:off x="893971" y="1947333"/>
            <a:ext cx="11215271" cy="46414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609B9-858B-5C43-8C98-5D82F69BAF11}"/>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03/10/2025</a:t>
            </a:fld>
            <a:endParaRPr lang="en-US"/>
          </a:p>
        </p:txBody>
      </p:sp>
      <p:sp>
        <p:nvSpPr>
          <p:cNvPr id="5" name="Footer Placeholder 4">
            <a:extLst>
              <a:ext uri="{FF2B5EF4-FFF2-40B4-BE49-F238E27FC236}">
                <a16:creationId xmlns:a16="http://schemas.microsoft.com/office/drawing/2014/main" id="{74E3288B-400B-484A-9ECC-3C7D04046D0E}"/>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EBCCCF-4F7B-7742-A7C1-4CA477942859}"/>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353048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E313E-F150-6B4E-9961-1226E8C1C9BB}"/>
              </a:ext>
            </a:extLst>
          </p:cNvPr>
          <p:cNvSpPr>
            <a:spLocks noGrp="1"/>
          </p:cNvSpPr>
          <p:nvPr>
            <p:ph type="title" hasCustomPrompt="1"/>
          </p:nvPr>
        </p:nvSpPr>
        <p:spPr>
          <a:xfrm>
            <a:off x="887198" y="1823721"/>
            <a:ext cx="11215271" cy="3042919"/>
          </a:xfrm>
          <a:prstGeom prst="rect">
            <a:avLst/>
          </a:prstGeom>
        </p:spPr>
        <p:txBody>
          <a:bodyPr anchor="b">
            <a:normAutofit/>
          </a:bodyPr>
          <a:lstStyle>
            <a:lvl1pPr>
              <a:defRPr sz="6600" b="1"/>
            </a:lvl1pPr>
          </a:lstStyle>
          <a:p>
            <a:r>
              <a:rPr lang="en-US"/>
              <a:t>Click to edit title</a:t>
            </a:r>
          </a:p>
        </p:txBody>
      </p:sp>
      <p:sp>
        <p:nvSpPr>
          <p:cNvPr id="3" name="Text Placeholder 2">
            <a:extLst>
              <a:ext uri="{FF2B5EF4-FFF2-40B4-BE49-F238E27FC236}">
                <a16:creationId xmlns:a16="http://schemas.microsoft.com/office/drawing/2014/main" id="{E0B65D3D-D16E-B74E-A1E2-138931C651BD}"/>
              </a:ext>
            </a:extLst>
          </p:cNvPr>
          <p:cNvSpPr>
            <a:spLocks noGrp="1"/>
          </p:cNvSpPr>
          <p:nvPr>
            <p:ph type="body" idx="1"/>
          </p:nvPr>
        </p:nvSpPr>
        <p:spPr>
          <a:xfrm>
            <a:off x="887198" y="4895428"/>
            <a:ext cx="11215271" cy="1600199"/>
          </a:xfrm>
          <a:prstGeom prst="rect">
            <a:avLst/>
          </a:prstGeom>
        </p:spPr>
        <p:txBody>
          <a:bodyPr>
            <a:normAutofit/>
          </a:bodyPr>
          <a:lstStyle>
            <a:lvl1pPr marL="0" indent="0">
              <a:buNone/>
              <a:defRPr sz="2000">
                <a:solidFill>
                  <a:schemeClr val="bg1"/>
                </a:solidFill>
              </a:defRPr>
            </a:lvl1pPr>
            <a:lvl2pPr marL="487604" indent="0">
              <a:buNone/>
              <a:defRPr sz="2133">
                <a:solidFill>
                  <a:schemeClr val="tx1">
                    <a:tint val="75000"/>
                  </a:schemeClr>
                </a:solidFill>
              </a:defRPr>
            </a:lvl2pPr>
            <a:lvl3pPr marL="975208" indent="0">
              <a:buNone/>
              <a:defRPr sz="1920">
                <a:solidFill>
                  <a:schemeClr val="tx1">
                    <a:tint val="75000"/>
                  </a:schemeClr>
                </a:solidFill>
              </a:defRPr>
            </a:lvl3pPr>
            <a:lvl4pPr marL="1462811" indent="0">
              <a:buNone/>
              <a:defRPr sz="1706">
                <a:solidFill>
                  <a:schemeClr val="tx1">
                    <a:tint val="75000"/>
                  </a:schemeClr>
                </a:solidFill>
              </a:defRPr>
            </a:lvl4pPr>
            <a:lvl5pPr marL="1950415" indent="0">
              <a:buNone/>
              <a:defRPr sz="1706">
                <a:solidFill>
                  <a:schemeClr val="tx1">
                    <a:tint val="75000"/>
                  </a:schemeClr>
                </a:solidFill>
              </a:defRPr>
            </a:lvl5pPr>
            <a:lvl6pPr marL="2438019" indent="0">
              <a:buNone/>
              <a:defRPr sz="1706">
                <a:solidFill>
                  <a:schemeClr val="tx1">
                    <a:tint val="75000"/>
                  </a:schemeClr>
                </a:solidFill>
              </a:defRPr>
            </a:lvl6pPr>
            <a:lvl7pPr marL="2925623" indent="0">
              <a:buNone/>
              <a:defRPr sz="1706">
                <a:solidFill>
                  <a:schemeClr val="tx1">
                    <a:tint val="75000"/>
                  </a:schemeClr>
                </a:solidFill>
              </a:defRPr>
            </a:lvl7pPr>
            <a:lvl8pPr marL="3413227" indent="0">
              <a:buNone/>
              <a:defRPr sz="1706">
                <a:solidFill>
                  <a:schemeClr val="tx1">
                    <a:tint val="75000"/>
                  </a:schemeClr>
                </a:solidFill>
              </a:defRPr>
            </a:lvl8pPr>
            <a:lvl9pPr marL="3900830" indent="0">
              <a:buNone/>
              <a:defRPr sz="1706">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3705230-8952-A547-ACE1-15DFC911D8B1}"/>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pic>
        <p:nvPicPr>
          <p:cNvPr id="8" name="Picture 7" descr="A close up of a fan&#10;&#10;Description automatically generated">
            <a:extLst>
              <a:ext uri="{FF2B5EF4-FFF2-40B4-BE49-F238E27FC236}">
                <a16:creationId xmlns:a16="http://schemas.microsoft.com/office/drawing/2014/main" id="{17FF5D5B-921E-EC4E-B038-AB919A85B573}"/>
              </a:ext>
            </a:extLst>
          </p:cNvPr>
          <p:cNvPicPr>
            <a:picLocks noChangeAspect="1"/>
          </p:cNvPicPr>
          <p:nvPr userDrawn="1"/>
        </p:nvPicPr>
        <p:blipFill>
          <a:blip r:embed="rId2"/>
          <a:stretch>
            <a:fillRect/>
          </a:stretch>
        </p:blipFill>
        <p:spPr>
          <a:xfrm>
            <a:off x="12275506" y="145626"/>
            <a:ext cx="542723" cy="458201"/>
          </a:xfrm>
          <a:prstGeom prst="rect">
            <a:avLst/>
          </a:prstGeom>
        </p:spPr>
      </p:pic>
    </p:spTree>
    <p:extLst>
      <p:ext uri="{BB962C8B-B14F-4D97-AF65-F5344CB8AC3E}">
        <p14:creationId xmlns:p14="http://schemas.microsoft.com/office/powerpoint/2010/main" val="34626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0CAE-10EC-D049-88D1-C77EDEFF18CC}"/>
              </a:ext>
            </a:extLst>
          </p:cNvPr>
          <p:cNvSpPr>
            <a:spLocks noGrp="1"/>
          </p:cNvSpPr>
          <p:nvPr>
            <p:ph type="title"/>
          </p:nvPr>
        </p:nvSpPr>
        <p:spPr>
          <a:xfrm>
            <a:off x="893971" y="389467"/>
            <a:ext cx="11215271" cy="1413934"/>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C23294B-5CD8-DA46-B80A-A2A3C3D050D7}"/>
              </a:ext>
            </a:extLst>
          </p:cNvPr>
          <p:cNvSpPr>
            <a:spLocks noGrp="1"/>
          </p:cNvSpPr>
          <p:nvPr>
            <p:ph sz="half" idx="1"/>
          </p:nvPr>
        </p:nvSpPr>
        <p:spPr>
          <a:xfrm>
            <a:off x="893971" y="1947333"/>
            <a:ext cx="5526366" cy="46414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C9FC77-3886-0547-AC61-E501A0B10CB9}"/>
              </a:ext>
            </a:extLst>
          </p:cNvPr>
          <p:cNvSpPr>
            <a:spLocks noGrp="1"/>
          </p:cNvSpPr>
          <p:nvPr>
            <p:ph sz="half" idx="2"/>
          </p:nvPr>
        </p:nvSpPr>
        <p:spPr>
          <a:xfrm>
            <a:off x="6582876" y="1947333"/>
            <a:ext cx="5526366" cy="46414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4EA0E5-50A4-8942-8AB7-CF4642A850E9}"/>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03/10/2025</a:t>
            </a:fld>
            <a:endParaRPr lang="en-US"/>
          </a:p>
        </p:txBody>
      </p:sp>
      <p:sp>
        <p:nvSpPr>
          <p:cNvPr id="6" name="Footer Placeholder 5">
            <a:extLst>
              <a:ext uri="{FF2B5EF4-FFF2-40B4-BE49-F238E27FC236}">
                <a16:creationId xmlns:a16="http://schemas.microsoft.com/office/drawing/2014/main" id="{E9D81F10-EF1B-0E4D-B9DA-DF4F451EDE71}"/>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6AC16E-DEC9-564D-8CA2-30FB8016D4CC}"/>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57969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B0C0-F449-0E40-9CCE-661135E112F0}"/>
              </a:ext>
            </a:extLst>
          </p:cNvPr>
          <p:cNvSpPr>
            <a:spLocks noGrp="1"/>
          </p:cNvSpPr>
          <p:nvPr>
            <p:ph type="title"/>
          </p:nvPr>
        </p:nvSpPr>
        <p:spPr>
          <a:xfrm>
            <a:off x="895665" y="389467"/>
            <a:ext cx="11215271" cy="1413934"/>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7CB940D-FB42-3C4C-B6C4-FA2740CF73CD}"/>
              </a:ext>
            </a:extLst>
          </p:cNvPr>
          <p:cNvSpPr>
            <a:spLocks noGrp="1"/>
          </p:cNvSpPr>
          <p:nvPr>
            <p:ph type="body" idx="1"/>
          </p:nvPr>
        </p:nvSpPr>
        <p:spPr>
          <a:xfrm>
            <a:off x="895665" y="1793241"/>
            <a:ext cx="5500968" cy="878839"/>
          </a:xfrm>
          <a:prstGeom prst="rect">
            <a:avLst/>
          </a:prstGeom>
        </p:spPr>
        <p:txBody>
          <a:bodyPr anchor="b"/>
          <a:lstStyle>
            <a:lvl1pPr marL="0" indent="0">
              <a:buNone/>
              <a:defRPr sz="2560" b="1"/>
            </a:lvl1pPr>
            <a:lvl2pPr marL="487604" indent="0">
              <a:buNone/>
              <a:defRPr sz="2133" b="1"/>
            </a:lvl2pPr>
            <a:lvl3pPr marL="975208" indent="0">
              <a:buNone/>
              <a:defRPr sz="1920" b="1"/>
            </a:lvl3pPr>
            <a:lvl4pPr marL="1462811" indent="0">
              <a:buNone/>
              <a:defRPr sz="1706" b="1"/>
            </a:lvl4pPr>
            <a:lvl5pPr marL="1950415" indent="0">
              <a:buNone/>
              <a:defRPr sz="1706" b="1"/>
            </a:lvl5pPr>
            <a:lvl6pPr marL="2438019" indent="0">
              <a:buNone/>
              <a:defRPr sz="1706" b="1"/>
            </a:lvl6pPr>
            <a:lvl7pPr marL="2925623" indent="0">
              <a:buNone/>
              <a:defRPr sz="1706" b="1"/>
            </a:lvl7pPr>
            <a:lvl8pPr marL="3413227" indent="0">
              <a:buNone/>
              <a:defRPr sz="1706" b="1"/>
            </a:lvl8pPr>
            <a:lvl9pPr marL="3900830" indent="0">
              <a:buNone/>
              <a:defRPr sz="1706" b="1"/>
            </a:lvl9pPr>
          </a:lstStyle>
          <a:p>
            <a:pPr lvl="0"/>
            <a:r>
              <a:rPr lang="en-US"/>
              <a:t>Click to edit Master text styles</a:t>
            </a:r>
          </a:p>
        </p:txBody>
      </p:sp>
      <p:sp>
        <p:nvSpPr>
          <p:cNvPr id="4" name="Content Placeholder 3">
            <a:extLst>
              <a:ext uri="{FF2B5EF4-FFF2-40B4-BE49-F238E27FC236}">
                <a16:creationId xmlns:a16="http://schemas.microsoft.com/office/drawing/2014/main" id="{4668EAAC-6599-414A-A233-A68A8A79D969}"/>
              </a:ext>
            </a:extLst>
          </p:cNvPr>
          <p:cNvSpPr>
            <a:spLocks noGrp="1"/>
          </p:cNvSpPr>
          <p:nvPr>
            <p:ph sz="half" idx="2"/>
          </p:nvPr>
        </p:nvSpPr>
        <p:spPr>
          <a:xfrm>
            <a:off x="895665" y="2672080"/>
            <a:ext cx="5500968" cy="39302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F57E6E-EB26-AE4E-AFB7-2D12E8A1C794}"/>
              </a:ext>
            </a:extLst>
          </p:cNvPr>
          <p:cNvSpPr>
            <a:spLocks noGrp="1"/>
          </p:cNvSpPr>
          <p:nvPr>
            <p:ph type="body" sz="quarter" idx="3"/>
          </p:nvPr>
        </p:nvSpPr>
        <p:spPr>
          <a:xfrm>
            <a:off x="6582877" y="1793241"/>
            <a:ext cx="5528059" cy="878839"/>
          </a:xfrm>
          <a:prstGeom prst="rect">
            <a:avLst/>
          </a:prstGeom>
        </p:spPr>
        <p:txBody>
          <a:bodyPr anchor="b"/>
          <a:lstStyle>
            <a:lvl1pPr marL="0" indent="0">
              <a:buNone/>
              <a:defRPr sz="2560" b="1"/>
            </a:lvl1pPr>
            <a:lvl2pPr marL="487604" indent="0">
              <a:buNone/>
              <a:defRPr sz="2133" b="1"/>
            </a:lvl2pPr>
            <a:lvl3pPr marL="975208" indent="0">
              <a:buNone/>
              <a:defRPr sz="1920" b="1"/>
            </a:lvl3pPr>
            <a:lvl4pPr marL="1462811" indent="0">
              <a:buNone/>
              <a:defRPr sz="1706" b="1"/>
            </a:lvl4pPr>
            <a:lvl5pPr marL="1950415" indent="0">
              <a:buNone/>
              <a:defRPr sz="1706" b="1"/>
            </a:lvl5pPr>
            <a:lvl6pPr marL="2438019" indent="0">
              <a:buNone/>
              <a:defRPr sz="1706" b="1"/>
            </a:lvl6pPr>
            <a:lvl7pPr marL="2925623" indent="0">
              <a:buNone/>
              <a:defRPr sz="1706" b="1"/>
            </a:lvl7pPr>
            <a:lvl8pPr marL="3413227" indent="0">
              <a:buNone/>
              <a:defRPr sz="1706" b="1"/>
            </a:lvl8pPr>
            <a:lvl9pPr marL="3900830" indent="0">
              <a:buNone/>
              <a:defRPr sz="1706" b="1"/>
            </a:lvl9pPr>
          </a:lstStyle>
          <a:p>
            <a:pPr lvl="0"/>
            <a:r>
              <a:rPr lang="en-US"/>
              <a:t>Click to edit Master text styles</a:t>
            </a:r>
          </a:p>
        </p:txBody>
      </p:sp>
      <p:sp>
        <p:nvSpPr>
          <p:cNvPr id="6" name="Content Placeholder 5">
            <a:extLst>
              <a:ext uri="{FF2B5EF4-FFF2-40B4-BE49-F238E27FC236}">
                <a16:creationId xmlns:a16="http://schemas.microsoft.com/office/drawing/2014/main" id="{7B33FEC1-18D3-8F45-BDDF-BDE8636CBD85}"/>
              </a:ext>
            </a:extLst>
          </p:cNvPr>
          <p:cNvSpPr>
            <a:spLocks noGrp="1"/>
          </p:cNvSpPr>
          <p:nvPr>
            <p:ph sz="quarter" idx="4"/>
          </p:nvPr>
        </p:nvSpPr>
        <p:spPr>
          <a:xfrm>
            <a:off x="6582877" y="2672080"/>
            <a:ext cx="5528059" cy="39302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30053-037E-D841-9CC9-E9E633751911}"/>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03/10/2025</a:t>
            </a:fld>
            <a:endParaRPr lang="en-US"/>
          </a:p>
        </p:txBody>
      </p:sp>
      <p:sp>
        <p:nvSpPr>
          <p:cNvPr id="8" name="Footer Placeholder 7">
            <a:extLst>
              <a:ext uri="{FF2B5EF4-FFF2-40B4-BE49-F238E27FC236}">
                <a16:creationId xmlns:a16="http://schemas.microsoft.com/office/drawing/2014/main" id="{0FDB4037-5432-BB46-91F1-EAA85DA3B28B}"/>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C7FC59-E54C-E041-B477-3D800D43A525}"/>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164574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1886B-5FAA-E74B-96A1-50F6D7B55F21}"/>
              </a:ext>
            </a:extLst>
          </p:cNvPr>
          <p:cNvSpPr>
            <a:spLocks noGrp="1"/>
          </p:cNvSpPr>
          <p:nvPr>
            <p:ph type="title"/>
          </p:nvPr>
        </p:nvSpPr>
        <p:spPr>
          <a:xfrm>
            <a:off x="893971" y="389467"/>
            <a:ext cx="11215271" cy="1413934"/>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C15F92B-19AF-9F46-A5C9-2A9210583006}"/>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03/10/2025</a:t>
            </a:fld>
            <a:endParaRPr lang="en-US"/>
          </a:p>
        </p:txBody>
      </p:sp>
      <p:sp>
        <p:nvSpPr>
          <p:cNvPr id="4" name="Footer Placeholder 3">
            <a:extLst>
              <a:ext uri="{FF2B5EF4-FFF2-40B4-BE49-F238E27FC236}">
                <a16:creationId xmlns:a16="http://schemas.microsoft.com/office/drawing/2014/main" id="{4D447733-2AFE-974A-B10C-72B65BE908D9}"/>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00B5144-EAD6-334F-817C-CE6FE94D006D}"/>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45450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C54FA5-E384-7E49-AB9A-08AE9ADDFBFA}"/>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03/10/2025</a:t>
            </a:fld>
            <a:endParaRPr lang="en-US"/>
          </a:p>
        </p:txBody>
      </p:sp>
      <p:sp>
        <p:nvSpPr>
          <p:cNvPr id="3" name="Footer Placeholder 2">
            <a:extLst>
              <a:ext uri="{FF2B5EF4-FFF2-40B4-BE49-F238E27FC236}">
                <a16:creationId xmlns:a16="http://schemas.microsoft.com/office/drawing/2014/main" id="{B78A1A40-5AE7-A543-A41A-FA592FDBC408}"/>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6C2261A-2030-E047-A081-7C3A76C54869}"/>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287623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13D5-B5D6-D24A-A633-66CC4461C471}"/>
              </a:ext>
            </a:extLst>
          </p:cNvPr>
          <p:cNvSpPr>
            <a:spLocks noGrp="1"/>
          </p:cNvSpPr>
          <p:nvPr>
            <p:ph type="title"/>
          </p:nvPr>
        </p:nvSpPr>
        <p:spPr>
          <a:xfrm>
            <a:off x="895665" y="487680"/>
            <a:ext cx="4193874" cy="1706880"/>
          </a:xfrm>
          <a:prstGeom prst="rect">
            <a:avLst/>
          </a:prstGeom>
        </p:spPr>
        <p:txBody>
          <a:bodyPr anchor="b"/>
          <a:lstStyle>
            <a:lvl1pPr>
              <a:defRPr sz="3413"/>
            </a:lvl1pPr>
          </a:lstStyle>
          <a:p>
            <a:r>
              <a:rPr lang="en-US"/>
              <a:t>Click to edit Master title style</a:t>
            </a:r>
          </a:p>
        </p:txBody>
      </p:sp>
      <p:sp>
        <p:nvSpPr>
          <p:cNvPr id="3" name="Content Placeholder 2">
            <a:extLst>
              <a:ext uri="{FF2B5EF4-FFF2-40B4-BE49-F238E27FC236}">
                <a16:creationId xmlns:a16="http://schemas.microsoft.com/office/drawing/2014/main" id="{16144284-322B-3C45-88D1-74DF165EA8A0}"/>
              </a:ext>
            </a:extLst>
          </p:cNvPr>
          <p:cNvSpPr>
            <a:spLocks noGrp="1"/>
          </p:cNvSpPr>
          <p:nvPr>
            <p:ph idx="1"/>
          </p:nvPr>
        </p:nvSpPr>
        <p:spPr>
          <a:xfrm>
            <a:off x="5528059" y="1053254"/>
            <a:ext cx="6582877" cy="5198533"/>
          </a:xfrm>
          <a:prstGeom prst="rect">
            <a:avLst/>
          </a:prstGeom>
        </p:spPr>
        <p:txBody>
          <a:bodyPr/>
          <a:lstStyle>
            <a:lvl1pPr>
              <a:defRPr sz="3413"/>
            </a:lvl1pPr>
            <a:lvl2pPr>
              <a:defRPr sz="2986"/>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39234-5EF5-F741-93CD-C69D926DBD72}"/>
              </a:ext>
            </a:extLst>
          </p:cNvPr>
          <p:cNvSpPr>
            <a:spLocks noGrp="1"/>
          </p:cNvSpPr>
          <p:nvPr>
            <p:ph type="body" sz="half" idx="2"/>
          </p:nvPr>
        </p:nvSpPr>
        <p:spPr>
          <a:xfrm>
            <a:off x="895665" y="2194560"/>
            <a:ext cx="4193874" cy="4065694"/>
          </a:xfrm>
          <a:prstGeom prst="rect">
            <a:avLst/>
          </a:prstGeom>
        </p:spPr>
        <p:txBody>
          <a:bodyPr/>
          <a:lstStyle>
            <a:lvl1pPr marL="0" indent="0">
              <a:buNone/>
              <a:defRPr sz="1706"/>
            </a:lvl1pPr>
            <a:lvl2pPr marL="487604" indent="0">
              <a:buNone/>
              <a:defRPr sz="1493"/>
            </a:lvl2pPr>
            <a:lvl3pPr marL="975208" indent="0">
              <a:buNone/>
              <a:defRPr sz="1280"/>
            </a:lvl3pPr>
            <a:lvl4pPr marL="1462811" indent="0">
              <a:buNone/>
              <a:defRPr sz="1067"/>
            </a:lvl4pPr>
            <a:lvl5pPr marL="1950415" indent="0">
              <a:buNone/>
              <a:defRPr sz="1067"/>
            </a:lvl5pPr>
            <a:lvl6pPr marL="2438019" indent="0">
              <a:buNone/>
              <a:defRPr sz="1067"/>
            </a:lvl6pPr>
            <a:lvl7pPr marL="2925623" indent="0">
              <a:buNone/>
              <a:defRPr sz="1067"/>
            </a:lvl7pPr>
            <a:lvl8pPr marL="3413227" indent="0">
              <a:buNone/>
              <a:defRPr sz="1067"/>
            </a:lvl8pPr>
            <a:lvl9pPr marL="3900830"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60DCB23E-FBB5-744B-9DCB-D73A61A14798}"/>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03/10/2025</a:t>
            </a:fld>
            <a:endParaRPr lang="en-US"/>
          </a:p>
        </p:txBody>
      </p:sp>
      <p:sp>
        <p:nvSpPr>
          <p:cNvPr id="6" name="Footer Placeholder 5">
            <a:extLst>
              <a:ext uri="{FF2B5EF4-FFF2-40B4-BE49-F238E27FC236}">
                <a16:creationId xmlns:a16="http://schemas.microsoft.com/office/drawing/2014/main" id="{6B4E7778-4A8B-294F-9AE8-E06C75CB5009}"/>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CE86043-27DD-9B4B-865D-F884A0AC7184}"/>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17699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4C8F-6E2D-FB44-8614-CF1C55EA0C70}"/>
              </a:ext>
            </a:extLst>
          </p:cNvPr>
          <p:cNvSpPr>
            <a:spLocks noGrp="1"/>
          </p:cNvSpPr>
          <p:nvPr>
            <p:ph type="title"/>
          </p:nvPr>
        </p:nvSpPr>
        <p:spPr>
          <a:xfrm>
            <a:off x="895665" y="487680"/>
            <a:ext cx="4193874" cy="1706880"/>
          </a:xfrm>
          <a:prstGeom prst="rect">
            <a:avLst/>
          </a:prstGeom>
        </p:spPr>
        <p:txBody>
          <a:bodyPr anchor="b"/>
          <a:lstStyle>
            <a:lvl1pPr>
              <a:defRPr sz="3413"/>
            </a:lvl1pPr>
          </a:lstStyle>
          <a:p>
            <a:r>
              <a:rPr lang="en-US"/>
              <a:t>Click to edit Master title style</a:t>
            </a:r>
          </a:p>
        </p:txBody>
      </p:sp>
      <p:sp>
        <p:nvSpPr>
          <p:cNvPr id="3" name="Picture Placeholder 2">
            <a:extLst>
              <a:ext uri="{FF2B5EF4-FFF2-40B4-BE49-F238E27FC236}">
                <a16:creationId xmlns:a16="http://schemas.microsoft.com/office/drawing/2014/main" id="{226699F7-9D8D-0243-AF43-69C7ADE60BBA}"/>
              </a:ext>
            </a:extLst>
          </p:cNvPr>
          <p:cNvSpPr>
            <a:spLocks noGrp="1"/>
          </p:cNvSpPr>
          <p:nvPr>
            <p:ph type="pic" idx="1"/>
          </p:nvPr>
        </p:nvSpPr>
        <p:spPr>
          <a:xfrm>
            <a:off x="5528059" y="1053254"/>
            <a:ext cx="6582877" cy="5198533"/>
          </a:xfrm>
          <a:prstGeom prst="rect">
            <a:avLst/>
          </a:prstGeom>
        </p:spPr>
        <p:txBody>
          <a:bodyPr/>
          <a:lstStyle>
            <a:lvl1pPr marL="0" indent="0">
              <a:buNone/>
              <a:defRPr sz="3413"/>
            </a:lvl1pPr>
            <a:lvl2pPr marL="487604" indent="0">
              <a:buNone/>
              <a:defRPr sz="2986"/>
            </a:lvl2pPr>
            <a:lvl3pPr marL="975208" indent="0">
              <a:buNone/>
              <a:defRPr sz="2560"/>
            </a:lvl3pPr>
            <a:lvl4pPr marL="1462811" indent="0">
              <a:buNone/>
              <a:defRPr sz="2133"/>
            </a:lvl4pPr>
            <a:lvl5pPr marL="1950415" indent="0">
              <a:buNone/>
              <a:defRPr sz="2133"/>
            </a:lvl5pPr>
            <a:lvl6pPr marL="2438019" indent="0">
              <a:buNone/>
              <a:defRPr sz="2133"/>
            </a:lvl6pPr>
            <a:lvl7pPr marL="2925623" indent="0">
              <a:buNone/>
              <a:defRPr sz="2133"/>
            </a:lvl7pPr>
            <a:lvl8pPr marL="3413227" indent="0">
              <a:buNone/>
              <a:defRPr sz="2133"/>
            </a:lvl8pPr>
            <a:lvl9pPr marL="3900830" indent="0">
              <a:buNone/>
              <a:defRPr sz="2133"/>
            </a:lvl9pPr>
          </a:lstStyle>
          <a:p>
            <a:endParaRPr lang="en-US"/>
          </a:p>
        </p:txBody>
      </p:sp>
      <p:sp>
        <p:nvSpPr>
          <p:cNvPr id="4" name="Text Placeholder 3">
            <a:extLst>
              <a:ext uri="{FF2B5EF4-FFF2-40B4-BE49-F238E27FC236}">
                <a16:creationId xmlns:a16="http://schemas.microsoft.com/office/drawing/2014/main" id="{1A59CC2C-67CE-7746-8941-7E4E622D8090}"/>
              </a:ext>
            </a:extLst>
          </p:cNvPr>
          <p:cNvSpPr>
            <a:spLocks noGrp="1"/>
          </p:cNvSpPr>
          <p:nvPr>
            <p:ph type="body" sz="half" idx="2"/>
          </p:nvPr>
        </p:nvSpPr>
        <p:spPr>
          <a:xfrm>
            <a:off x="895665" y="2194560"/>
            <a:ext cx="4193874" cy="4065694"/>
          </a:xfrm>
          <a:prstGeom prst="rect">
            <a:avLst/>
          </a:prstGeom>
        </p:spPr>
        <p:txBody>
          <a:bodyPr/>
          <a:lstStyle>
            <a:lvl1pPr marL="0" indent="0">
              <a:buNone/>
              <a:defRPr sz="1706"/>
            </a:lvl1pPr>
            <a:lvl2pPr marL="487604" indent="0">
              <a:buNone/>
              <a:defRPr sz="1493"/>
            </a:lvl2pPr>
            <a:lvl3pPr marL="975208" indent="0">
              <a:buNone/>
              <a:defRPr sz="1280"/>
            </a:lvl3pPr>
            <a:lvl4pPr marL="1462811" indent="0">
              <a:buNone/>
              <a:defRPr sz="1067"/>
            </a:lvl4pPr>
            <a:lvl5pPr marL="1950415" indent="0">
              <a:buNone/>
              <a:defRPr sz="1067"/>
            </a:lvl5pPr>
            <a:lvl6pPr marL="2438019" indent="0">
              <a:buNone/>
              <a:defRPr sz="1067"/>
            </a:lvl6pPr>
            <a:lvl7pPr marL="2925623" indent="0">
              <a:buNone/>
              <a:defRPr sz="1067"/>
            </a:lvl7pPr>
            <a:lvl8pPr marL="3413227" indent="0">
              <a:buNone/>
              <a:defRPr sz="1067"/>
            </a:lvl8pPr>
            <a:lvl9pPr marL="3900830"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6E0EB0A8-86C3-AE4E-9A11-BE818FDA0A44}"/>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03/10/2025</a:t>
            </a:fld>
            <a:endParaRPr lang="en-US"/>
          </a:p>
        </p:txBody>
      </p:sp>
      <p:sp>
        <p:nvSpPr>
          <p:cNvPr id="6" name="Footer Placeholder 5">
            <a:extLst>
              <a:ext uri="{FF2B5EF4-FFF2-40B4-BE49-F238E27FC236}">
                <a16:creationId xmlns:a16="http://schemas.microsoft.com/office/drawing/2014/main" id="{24B82E6C-60AD-8949-B6EE-DFE592095D42}"/>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090AD1-8CB0-F743-A558-87E84FAF4D5E}"/>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176549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9ED9"/>
        </a:solidFill>
        <a:effectLst/>
      </p:bgPr>
    </p:bg>
    <p:spTree>
      <p:nvGrpSpPr>
        <p:cNvPr id="1" name=""/>
        <p:cNvGrpSpPr/>
        <p:nvPr/>
      </p:nvGrpSpPr>
      <p:grpSpPr>
        <a:xfrm>
          <a:off x="0" y="0"/>
          <a:ext cx="0" cy="0"/>
          <a:chOff x="0" y="0"/>
          <a:chExt cx="0" cy="0"/>
        </a:xfrm>
      </p:grpSpPr>
      <p:pic>
        <p:nvPicPr>
          <p:cNvPr id="8" name="Picture 7" descr="A close up of a fan&#10;&#10;Description automatically generated">
            <a:extLst>
              <a:ext uri="{FF2B5EF4-FFF2-40B4-BE49-F238E27FC236}">
                <a16:creationId xmlns:a16="http://schemas.microsoft.com/office/drawing/2014/main" id="{FF4F1E02-79EF-534C-B855-E6BB68415314}"/>
              </a:ext>
            </a:extLst>
          </p:cNvPr>
          <p:cNvPicPr>
            <a:picLocks noChangeAspect="1"/>
          </p:cNvPicPr>
          <p:nvPr userDrawn="1"/>
        </p:nvPicPr>
        <p:blipFill>
          <a:blip r:embed="rId13"/>
          <a:stretch>
            <a:fillRect/>
          </a:stretch>
        </p:blipFill>
        <p:spPr>
          <a:xfrm>
            <a:off x="12275506" y="145626"/>
            <a:ext cx="542723" cy="458201"/>
          </a:xfrm>
          <a:prstGeom prst="rect">
            <a:avLst/>
          </a:prstGeom>
        </p:spPr>
      </p:pic>
    </p:spTree>
    <p:extLst>
      <p:ext uri="{BB962C8B-B14F-4D97-AF65-F5344CB8AC3E}">
        <p14:creationId xmlns:p14="http://schemas.microsoft.com/office/powerpoint/2010/main" val="418850635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75208" rtl="0" eaLnBrk="1" latinLnBrk="0" hangingPunct="1">
        <a:lnSpc>
          <a:spcPct val="90000"/>
        </a:lnSpc>
        <a:spcBef>
          <a:spcPct val="0"/>
        </a:spcBef>
        <a:buNone/>
        <a:defRPr sz="4693" kern="1200">
          <a:solidFill>
            <a:schemeClr val="bg1"/>
          </a:solidFill>
          <a:latin typeface="Roboto" panose="02000000000000000000" pitchFamily="2" charset="0"/>
          <a:ea typeface="Roboto" panose="02000000000000000000" pitchFamily="2" charset="0"/>
          <a:cs typeface="+mj-cs"/>
        </a:defRPr>
      </a:lvl1pPr>
    </p:titleStyle>
    <p:bodyStyle>
      <a:lvl1pPr marL="243802" indent="-243802" algn="l" defTabSz="975208" rtl="0" eaLnBrk="1" latinLnBrk="0" hangingPunct="1">
        <a:lnSpc>
          <a:spcPct val="90000"/>
        </a:lnSpc>
        <a:spcBef>
          <a:spcPts val="1067"/>
        </a:spcBef>
        <a:buFont typeface="Arial" panose="020B0604020202020204" pitchFamily="34" charset="0"/>
        <a:buChar char="•"/>
        <a:defRPr sz="2986" kern="1200">
          <a:solidFill>
            <a:schemeClr val="bg1"/>
          </a:solidFill>
          <a:latin typeface="Roboto" panose="02000000000000000000" pitchFamily="2" charset="0"/>
          <a:ea typeface="Roboto" panose="02000000000000000000" pitchFamily="2" charset="0"/>
          <a:cs typeface="+mn-cs"/>
        </a:defRPr>
      </a:lvl1pPr>
      <a:lvl2pPr marL="731406" indent="-243802" algn="l" defTabSz="975208" rtl="0" eaLnBrk="1" latinLnBrk="0" hangingPunct="1">
        <a:lnSpc>
          <a:spcPct val="90000"/>
        </a:lnSpc>
        <a:spcBef>
          <a:spcPts val="533"/>
        </a:spcBef>
        <a:buFont typeface="Arial" panose="020B0604020202020204" pitchFamily="34" charset="0"/>
        <a:buChar char="•"/>
        <a:defRPr sz="2560" kern="1200">
          <a:solidFill>
            <a:schemeClr val="bg1"/>
          </a:solidFill>
          <a:latin typeface="Roboto" panose="02000000000000000000" pitchFamily="2" charset="0"/>
          <a:ea typeface="Roboto" panose="02000000000000000000" pitchFamily="2" charset="0"/>
          <a:cs typeface="+mn-cs"/>
        </a:defRPr>
      </a:lvl2pPr>
      <a:lvl3pPr marL="1219010" indent="-243802" algn="l" defTabSz="975208" rtl="0" eaLnBrk="1" latinLnBrk="0" hangingPunct="1">
        <a:lnSpc>
          <a:spcPct val="90000"/>
        </a:lnSpc>
        <a:spcBef>
          <a:spcPts val="533"/>
        </a:spcBef>
        <a:buFont typeface="Arial" panose="020B0604020202020204" pitchFamily="34" charset="0"/>
        <a:buChar char="•"/>
        <a:defRPr sz="2133" kern="1200">
          <a:solidFill>
            <a:schemeClr val="bg1"/>
          </a:solidFill>
          <a:latin typeface="Roboto" panose="02000000000000000000" pitchFamily="2" charset="0"/>
          <a:ea typeface="Roboto" panose="02000000000000000000" pitchFamily="2" charset="0"/>
          <a:cs typeface="+mn-cs"/>
        </a:defRPr>
      </a:lvl3pPr>
      <a:lvl4pPr marL="1706613" indent="-243802" algn="l" defTabSz="975208" rtl="0" eaLnBrk="1" latinLnBrk="0" hangingPunct="1">
        <a:lnSpc>
          <a:spcPct val="90000"/>
        </a:lnSpc>
        <a:spcBef>
          <a:spcPts val="533"/>
        </a:spcBef>
        <a:buFont typeface="Arial" panose="020B0604020202020204" pitchFamily="34" charset="0"/>
        <a:buChar char="•"/>
        <a:defRPr sz="1920" kern="1200">
          <a:solidFill>
            <a:schemeClr val="bg1"/>
          </a:solidFill>
          <a:latin typeface="Roboto" panose="02000000000000000000" pitchFamily="2" charset="0"/>
          <a:ea typeface="Roboto" panose="02000000000000000000" pitchFamily="2" charset="0"/>
          <a:cs typeface="+mn-cs"/>
        </a:defRPr>
      </a:lvl4pPr>
      <a:lvl5pPr marL="2194217" indent="-243802" algn="l" defTabSz="975208" rtl="0" eaLnBrk="1" latinLnBrk="0" hangingPunct="1">
        <a:lnSpc>
          <a:spcPct val="90000"/>
        </a:lnSpc>
        <a:spcBef>
          <a:spcPts val="533"/>
        </a:spcBef>
        <a:buFont typeface="Arial" panose="020B0604020202020204" pitchFamily="34" charset="0"/>
        <a:buChar char="•"/>
        <a:defRPr sz="1920" kern="1200">
          <a:solidFill>
            <a:schemeClr val="bg1"/>
          </a:solidFill>
          <a:latin typeface="Roboto" panose="02000000000000000000" pitchFamily="2" charset="0"/>
          <a:ea typeface="Roboto" panose="02000000000000000000" pitchFamily="2" charset="0"/>
          <a:cs typeface="+mn-cs"/>
        </a:defRPr>
      </a:lvl5pPr>
      <a:lvl6pPr marL="2681821"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425"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029"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4632"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208" rtl="0" eaLnBrk="1" latinLnBrk="0" hangingPunct="1">
        <a:defRPr sz="1920" kern="1200">
          <a:solidFill>
            <a:schemeClr val="tx1"/>
          </a:solidFill>
          <a:latin typeface="+mn-lt"/>
          <a:ea typeface="+mn-ea"/>
          <a:cs typeface="+mn-cs"/>
        </a:defRPr>
      </a:lvl1pPr>
      <a:lvl2pPr marL="487604" algn="l" defTabSz="975208" rtl="0" eaLnBrk="1" latinLnBrk="0" hangingPunct="1">
        <a:defRPr sz="1920" kern="1200">
          <a:solidFill>
            <a:schemeClr val="tx1"/>
          </a:solidFill>
          <a:latin typeface="+mn-lt"/>
          <a:ea typeface="+mn-ea"/>
          <a:cs typeface="+mn-cs"/>
        </a:defRPr>
      </a:lvl2pPr>
      <a:lvl3pPr marL="975208" algn="l" defTabSz="975208" rtl="0" eaLnBrk="1" latinLnBrk="0" hangingPunct="1">
        <a:defRPr sz="1920" kern="1200">
          <a:solidFill>
            <a:schemeClr val="tx1"/>
          </a:solidFill>
          <a:latin typeface="+mn-lt"/>
          <a:ea typeface="+mn-ea"/>
          <a:cs typeface="+mn-cs"/>
        </a:defRPr>
      </a:lvl3pPr>
      <a:lvl4pPr marL="1462811" algn="l" defTabSz="975208" rtl="0" eaLnBrk="1" latinLnBrk="0" hangingPunct="1">
        <a:defRPr sz="1920" kern="1200">
          <a:solidFill>
            <a:schemeClr val="tx1"/>
          </a:solidFill>
          <a:latin typeface="+mn-lt"/>
          <a:ea typeface="+mn-ea"/>
          <a:cs typeface="+mn-cs"/>
        </a:defRPr>
      </a:lvl4pPr>
      <a:lvl5pPr marL="1950415" algn="l" defTabSz="975208" rtl="0" eaLnBrk="1" latinLnBrk="0" hangingPunct="1">
        <a:defRPr sz="1920" kern="1200">
          <a:solidFill>
            <a:schemeClr val="tx1"/>
          </a:solidFill>
          <a:latin typeface="+mn-lt"/>
          <a:ea typeface="+mn-ea"/>
          <a:cs typeface="+mn-cs"/>
        </a:defRPr>
      </a:lvl5pPr>
      <a:lvl6pPr marL="2438019" algn="l" defTabSz="975208" rtl="0" eaLnBrk="1" latinLnBrk="0" hangingPunct="1">
        <a:defRPr sz="1920" kern="1200">
          <a:solidFill>
            <a:schemeClr val="tx1"/>
          </a:solidFill>
          <a:latin typeface="+mn-lt"/>
          <a:ea typeface="+mn-ea"/>
          <a:cs typeface="+mn-cs"/>
        </a:defRPr>
      </a:lvl6pPr>
      <a:lvl7pPr marL="2925623" algn="l" defTabSz="975208" rtl="0" eaLnBrk="1" latinLnBrk="0" hangingPunct="1">
        <a:defRPr sz="1920" kern="1200">
          <a:solidFill>
            <a:schemeClr val="tx1"/>
          </a:solidFill>
          <a:latin typeface="+mn-lt"/>
          <a:ea typeface="+mn-ea"/>
          <a:cs typeface="+mn-cs"/>
        </a:defRPr>
      </a:lvl7pPr>
      <a:lvl8pPr marL="3413227" algn="l" defTabSz="975208" rtl="0" eaLnBrk="1" latinLnBrk="0" hangingPunct="1">
        <a:defRPr sz="1920" kern="1200">
          <a:solidFill>
            <a:schemeClr val="tx1"/>
          </a:solidFill>
          <a:latin typeface="+mn-lt"/>
          <a:ea typeface="+mn-ea"/>
          <a:cs typeface="+mn-cs"/>
        </a:defRPr>
      </a:lvl8pPr>
      <a:lvl9pPr marL="3900830" algn="l" defTabSz="975208"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unitednations.sharepoint.com/:p:/r/sites/APP-Gateway/_layouts/15/Doc.aspx?sourcedoc=%7BA1BD3A7C-FCB1-421D-8B37-ECCD45330547%7D&amp;file=UN_Behaviours_Team_Dos_and_Dont%27s.pptx&amp;action=edit&amp;mobileredirect=tru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14" name="Title 1">
            <a:extLst>
              <a:ext uri="{FF2B5EF4-FFF2-40B4-BE49-F238E27FC236}">
                <a16:creationId xmlns:a16="http://schemas.microsoft.com/office/drawing/2014/main" id="{46654E2D-447D-CC46-A5DC-D468170CAF73}"/>
              </a:ext>
            </a:extLst>
          </p:cNvPr>
          <p:cNvSpPr>
            <a:spLocks noGrp="1"/>
          </p:cNvSpPr>
          <p:nvPr>
            <p:ph type="title"/>
          </p:nvPr>
        </p:nvSpPr>
        <p:spPr>
          <a:xfrm>
            <a:off x="844594" y="2838997"/>
            <a:ext cx="12590076" cy="1637205"/>
          </a:xfrm>
        </p:spPr>
        <p:txBody>
          <a:bodyPr>
            <a:normAutofit fontScale="90000"/>
          </a:bodyPr>
          <a:lstStyle/>
          <a:p>
            <a:pPr>
              <a:lnSpc>
                <a:spcPct val="100000"/>
              </a:lnSpc>
            </a:pPr>
            <a:r>
              <a:rPr lang="en-US" sz="7300" b="0" dirty="0"/>
              <a:t>Demonstrating the UN Values through our </a:t>
            </a:r>
            <a:r>
              <a:rPr lang="en-US" sz="7300" b="0" dirty="0" err="1"/>
              <a:t>behaviours</a:t>
            </a:r>
            <a:br>
              <a:rPr lang="en-US" b="0" dirty="0"/>
            </a:br>
            <a:endParaRPr lang="en-US" sz="2000" b="0" dirty="0"/>
          </a:p>
        </p:txBody>
      </p:sp>
      <p:sp>
        <p:nvSpPr>
          <p:cNvPr id="11" name="TextBox 10">
            <a:extLst>
              <a:ext uri="{FF2B5EF4-FFF2-40B4-BE49-F238E27FC236}">
                <a16:creationId xmlns:a16="http://schemas.microsoft.com/office/drawing/2014/main" id="{3EC0374C-34CE-08A2-4781-616F6D6ED1E7}"/>
              </a:ext>
            </a:extLst>
          </p:cNvPr>
          <p:cNvSpPr txBox="1"/>
          <p:nvPr/>
        </p:nvSpPr>
        <p:spPr>
          <a:xfrm>
            <a:off x="1374968" y="6781800"/>
            <a:ext cx="11020232" cy="307777"/>
          </a:xfrm>
          <a:prstGeom prst="rect">
            <a:avLst/>
          </a:prstGeom>
          <a:noFill/>
        </p:spPr>
        <p:txBody>
          <a:bodyPr wrap="square" lIns="91440" tIns="45720" rIns="91440" bIns="45720" rtlCol="0" anchor="t">
            <a:spAutoFit/>
          </a:bodyPr>
          <a:lstStyle/>
          <a:p>
            <a:pPr algn="r"/>
            <a:r>
              <a:rPr lang="en-US" sz="1400" cap="all" spc="600" dirty="0">
                <a:solidFill>
                  <a:schemeClr val="bg1"/>
                </a:solidFill>
                <a:latin typeface="Roboto Light"/>
                <a:ea typeface="Roboto Light"/>
                <a:cs typeface="Calibri" panose="020F0502020204030204"/>
              </a:rPr>
              <a:t>Leadership dialogues 2025</a:t>
            </a:r>
          </a:p>
        </p:txBody>
      </p:sp>
      <p:pic>
        <p:nvPicPr>
          <p:cNvPr id="2" name="Picture 1">
            <a:extLst>
              <a:ext uri="{FF2B5EF4-FFF2-40B4-BE49-F238E27FC236}">
                <a16:creationId xmlns:a16="http://schemas.microsoft.com/office/drawing/2014/main" id="{AA3B58EA-C74E-AA17-F32E-D9578D9D5CB1}"/>
              </a:ext>
            </a:extLst>
          </p:cNvPr>
          <p:cNvPicPr>
            <a:picLocks noChangeAspect="1"/>
          </p:cNvPicPr>
          <p:nvPr/>
        </p:nvPicPr>
        <p:blipFill>
          <a:blip r:embed="rId4"/>
          <a:srcRect/>
          <a:stretch/>
        </p:blipFill>
        <p:spPr>
          <a:xfrm>
            <a:off x="-1" y="903"/>
            <a:ext cx="13003213" cy="7313392"/>
          </a:xfrm>
          <a:prstGeom prst="rect">
            <a:avLst/>
          </a:prstGeom>
        </p:spPr>
      </p:pic>
    </p:spTree>
    <p:extLst>
      <p:ext uri="{BB962C8B-B14F-4D97-AF65-F5344CB8AC3E}">
        <p14:creationId xmlns:p14="http://schemas.microsoft.com/office/powerpoint/2010/main" val="2527142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1C80-E866-DF4A-9F35-4D8AD4C101BD}"/>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UN EXEMPLE PERSONNEL</a:t>
            </a:r>
          </a:p>
        </p:txBody>
      </p:sp>
      <p:sp>
        <p:nvSpPr>
          <p:cNvPr id="7" name="TextBox 6">
            <a:extLst>
              <a:ext uri="{FF2B5EF4-FFF2-40B4-BE49-F238E27FC236}">
                <a16:creationId xmlns:a16="http://schemas.microsoft.com/office/drawing/2014/main" id="{1CE7A9FE-278E-6327-12AD-B59D6E34B274}"/>
              </a:ext>
            </a:extLst>
          </p:cNvPr>
          <p:cNvSpPr txBox="1"/>
          <p:nvPr/>
        </p:nvSpPr>
        <p:spPr>
          <a:xfrm>
            <a:off x="768559" y="3086161"/>
            <a:ext cx="11466093" cy="2226250"/>
          </a:xfrm>
          <a:prstGeom prst="rect">
            <a:avLst/>
          </a:prstGeom>
          <a:noFill/>
        </p:spPr>
        <p:txBody>
          <a:bodyPr wrap="squar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sz="3200" u="none" strike="noStrike" kern="1200" cap="none" spc="3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 une histoire personnelle concernant un moment où j’ai été confronté(e) à une opportunité/réalisation/décision positive/difficulté liée à un ou deux des cinq comportements du Référentiel de valeurs et de comportements</a:t>
            </a:r>
            <a:endParaRPr kumimoji="0" lang="en-US" sz="3200" u="none" strike="noStrike" kern="1200" cap="none" spc="3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609914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9" name="Title 1">
            <a:extLst>
              <a:ext uri="{FF2B5EF4-FFF2-40B4-BE49-F238E27FC236}">
                <a16:creationId xmlns:a16="http://schemas.microsoft.com/office/drawing/2014/main" id="{267A5A2D-7037-C48C-84B6-9AE2B2F5267C}"/>
              </a:ext>
            </a:extLst>
          </p:cNvPr>
          <p:cNvSpPr>
            <a:spLocks noGrp="1"/>
          </p:cNvSpPr>
          <p:nvPr>
            <p:ph type="title"/>
          </p:nvPr>
        </p:nvSpPr>
        <p:spPr>
          <a:xfrm>
            <a:off x="331751" y="2813507"/>
            <a:ext cx="12339710" cy="1083780"/>
          </a:xfrm>
        </p:spPr>
        <p:txBody>
          <a:bodyPr lIns="91440" tIns="45720" rIns="91440" bIns="45720" anchor="b">
            <a:normAutofit/>
          </a:bodyPr>
          <a:lstStyle/>
          <a:p>
            <a:pPr algn="ctr"/>
            <a:r>
              <a:rPr lang="en-US" sz="4400" dirty="0">
                <a:latin typeface="Roboto"/>
                <a:ea typeface="Roboto"/>
              </a:rPr>
              <a:t>SCENARIOS</a:t>
            </a:r>
            <a:endParaRPr lang="en-US" sz="4400" dirty="0"/>
          </a:p>
        </p:txBody>
      </p:sp>
      <p:pic>
        <p:nvPicPr>
          <p:cNvPr id="3" name="Picture 2" descr="A group of people wearing clothing&#10;&#10;Description automatically generated with medium confidence">
            <a:extLst>
              <a:ext uri="{FF2B5EF4-FFF2-40B4-BE49-F238E27FC236}">
                <a16:creationId xmlns:a16="http://schemas.microsoft.com/office/drawing/2014/main" id="{93E1BDB9-5286-78A1-E506-D1B8551EF957}"/>
              </a:ext>
            </a:extLst>
          </p:cNvPr>
          <p:cNvPicPr>
            <a:picLocks noChangeAspect="1"/>
          </p:cNvPicPr>
          <p:nvPr/>
        </p:nvPicPr>
        <p:blipFill>
          <a:blip r:embed="rId4"/>
          <a:stretch>
            <a:fillRect/>
          </a:stretch>
        </p:blipFill>
        <p:spPr>
          <a:xfrm>
            <a:off x="-332082" y="3422822"/>
            <a:ext cx="5316814" cy="4263079"/>
          </a:xfrm>
          <a:prstGeom prst="rect">
            <a:avLst/>
          </a:prstGeom>
        </p:spPr>
      </p:pic>
    </p:spTree>
    <p:extLst>
      <p:ext uri="{BB962C8B-B14F-4D97-AF65-F5344CB8AC3E}">
        <p14:creationId xmlns:p14="http://schemas.microsoft.com/office/powerpoint/2010/main" val="1664885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9887" y="69100"/>
            <a:ext cx="12819234" cy="1083780"/>
          </a:xfrm>
        </p:spPr>
        <p:txBody>
          <a:bodyPr lIns="91440" tIns="45720" rIns="91440" bIns="45720" anchor="b">
            <a:noAutofit/>
          </a:bodyPr>
          <a:lstStyle/>
          <a:p>
            <a:pPr algn="ctr"/>
            <a:r>
              <a:rPr lang="en-US" sz="4000" dirty="0" err="1">
                <a:solidFill>
                  <a:srgbClr val="149ED9"/>
                </a:solidFill>
                <a:latin typeface="Roboto"/>
                <a:ea typeface="Roboto"/>
              </a:rPr>
              <a:t>Scénario</a:t>
            </a:r>
            <a:r>
              <a:rPr lang="en-US" sz="4000" dirty="0">
                <a:solidFill>
                  <a:srgbClr val="149ED9"/>
                </a:solidFill>
                <a:latin typeface="Roboto"/>
                <a:ea typeface="Roboto"/>
              </a:rPr>
              <a:t> 1</a:t>
            </a:r>
            <a:br>
              <a:rPr lang="en-US" sz="4000" dirty="0">
                <a:solidFill>
                  <a:srgbClr val="149ED9"/>
                </a:solidFill>
                <a:latin typeface="Roboto"/>
                <a:ea typeface="Roboto"/>
              </a:rPr>
            </a:br>
            <a:r>
              <a:rPr lang="fr-FR" sz="2700" dirty="0">
                <a:solidFill>
                  <a:srgbClr val="149ED9"/>
                </a:solidFill>
                <a:latin typeface="Roboto"/>
                <a:ea typeface="Roboto"/>
              </a:rPr>
              <a:t>Nouer des relations et collaborer/Obtenir des </a:t>
            </a:r>
            <a:r>
              <a:rPr lang="fr-FR" sz="2700" dirty="0" err="1">
                <a:solidFill>
                  <a:srgbClr val="149ED9"/>
                </a:solidFill>
                <a:latin typeface="Roboto"/>
                <a:ea typeface="Roboto"/>
              </a:rPr>
              <a:t>resultats</a:t>
            </a:r>
            <a:r>
              <a:rPr lang="fr-FR" sz="2700" dirty="0">
                <a:solidFill>
                  <a:srgbClr val="149ED9"/>
                </a:solidFill>
                <a:latin typeface="Roboto"/>
                <a:ea typeface="Roboto"/>
              </a:rPr>
              <a:t> suivis d’effets </a:t>
            </a:r>
            <a:r>
              <a:rPr lang="fr-FR" sz="2700" dirty="0" err="1">
                <a:solidFill>
                  <a:srgbClr val="149ED9"/>
                </a:solidFill>
                <a:latin typeface="Roboto"/>
                <a:ea typeface="Roboto"/>
              </a:rPr>
              <a:t>benefiques</a:t>
            </a:r>
            <a:endParaRPr lang="en-US" sz="27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444940"/>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nSpc>
                <a:spcPct val="115000"/>
              </a:lnSpc>
              <a:spcBef>
                <a:spcPts val="500"/>
              </a:spcBef>
              <a:spcAft>
                <a:spcPts val="1000"/>
              </a:spcAft>
            </a:pPr>
            <a:r>
              <a:rPr lang="fr-FR" sz="1900" dirty="0">
                <a:solidFill>
                  <a:schemeClr val="tx1"/>
                </a:solidFill>
                <a:cs typeface="Tahoma" panose="020B0604030504040204" pitchFamily="34" charset="0"/>
              </a:rPr>
              <a:t>Les projets à effet rapide continuent de jouer un rôle déterminant dans les missions de maintien de la paix. Ces initiatives à petite échelle, axées sur les communautés, visent à améliorer rapidement la vie des populations locales. Ces projets contribuent directement aux objectifs des missions et à la stabilité à long terme.</a:t>
            </a:r>
          </a:p>
          <a:p>
            <a:pPr>
              <a:lnSpc>
                <a:spcPct val="115000"/>
              </a:lnSpc>
              <a:spcBef>
                <a:spcPts val="500"/>
              </a:spcBef>
              <a:spcAft>
                <a:spcPts val="1000"/>
              </a:spcAft>
            </a:pPr>
            <a:r>
              <a:rPr lang="fr-FR" sz="1900" dirty="0">
                <a:solidFill>
                  <a:schemeClr val="tx1"/>
                </a:solidFill>
                <a:cs typeface="Tahoma" panose="020B0604030504040204" pitchFamily="34" charset="0"/>
              </a:rPr>
              <a:t>Lors d’une opération de maintien de la paix, John, le chef de l’équipe en charge des projets à effet rapide, a organisé une réunion avec les membres de son équipe – Martha, Dina et </a:t>
            </a:r>
            <a:r>
              <a:rPr lang="fr-FR" sz="1900" dirty="0" err="1">
                <a:solidFill>
                  <a:schemeClr val="tx1"/>
                </a:solidFill>
                <a:cs typeface="Tahoma" panose="020B0604030504040204" pitchFamily="34" charset="0"/>
              </a:rPr>
              <a:t>Yuchi</a:t>
            </a:r>
            <a:r>
              <a:rPr lang="fr-FR" sz="1900" dirty="0">
                <a:solidFill>
                  <a:schemeClr val="tx1"/>
                </a:solidFill>
                <a:cs typeface="Tahoma" panose="020B0604030504040204" pitchFamily="34" charset="0"/>
              </a:rPr>
              <a:t> – pour discuter des besoins communautaires recensés par les collègues des différentes équipes de la mission à travers le pays. Ils ont passé en revue les possibilités et les obstacles, en tenant compte des effets potentiels de chaque idée, et se sont penchés sur l’adéquation entre les besoins humanitaires immédiats et les objectifs plus larges de consolidation de la paix. Résolu à écouter les contributions de chacun(e), John a veillé à ce que toutes les idées soient prises en considération. L’équipe a finalement décidé de mettre en place un projet de construction d’un puits dans un village isolé où les femmes devaient parcourir de longues distances à pied pour aller chercher de l’eau. Les membres de l’équipe se sont accordés à dire que ce projet permettrait non seulement à la communauté d’avoir accès à de l’eau propre, mais qu’il intégrerait également les questions de genre. En effet, il concordait avec les objectifs de développement durable, en particulier les objectifs 5 (Égalité entre les sexes) et 6 (Eau propre et assainissement).</a:t>
            </a:r>
          </a:p>
          <a:p>
            <a:pPr>
              <a:lnSpc>
                <a:spcPct val="115000"/>
              </a:lnSpc>
              <a:spcBef>
                <a:spcPts val="500"/>
              </a:spcBef>
              <a:spcAft>
                <a:spcPts val="1000"/>
              </a:spcAft>
            </a:pPr>
            <a:endParaRPr lang="en-US" dirty="0">
              <a:solidFill>
                <a:schemeClr val="tx1"/>
              </a:solidFill>
              <a:cs typeface="Tahoma" panose="020B0604030504040204" pitchFamily="34" charset="0"/>
            </a:endParaRPr>
          </a:p>
        </p:txBody>
      </p:sp>
    </p:spTree>
    <p:extLst>
      <p:ext uri="{BB962C8B-B14F-4D97-AF65-F5344CB8AC3E}">
        <p14:creationId xmlns:p14="http://schemas.microsoft.com/office/powerpoint/2010/main" val="383691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5E6F5-DDD6-57C7-12CE-084CBCB8B1A7}"/>
            </a:ext>
          </a:extLst>
        </p:cNvPr>
        <p:cNvGrpSpPr/>
        <p:nvPr/>
      </p:nvGrpSpPr>
      <p:grpSpPr>
        <a:xfrm>
          <a:off x="0" y="0"/>
          <a:ext cx="0" cy="0"/>
          <a:chOff x="0" y="0"/>
          <a:chExt cx="0" cy="0"/>
        </a:xfrm>
      </p:grpSpPr>
      <p:sp>
        <p:nvSpPr>
          <p:cNvPr id="17" name="Text Placeholder 2">
            <a:extLst>
              <a:ext uri="{FF2B5EF4-FFF2-40B4-BE49-F238E27FC236}">
                <a16:creationId xmlns:a16="http://schemas.microsoft.com/office/drawing/2014/main" id="{EF5DCDEB-01DF-DF64-2D19-4D64AB65FF90}"/>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340A31FE-B9F7-DC76-66FE-1462C376C5A1}"/>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68045DE2-14B7-7490-74E9-A2578062D061}"/>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6FA0D8CD-DCD3-5CCA-C5FC-AF1BF4424964}"/>
              </a:ext>
            </a:extLst>
          </p:cNvPr>
          <p:cNvSpPr>
            <a:spLocks noGrp="1"/>
          </p:cNvSpPr>
          <p:nvPr>
            <p:ph type="title"/>
          </p:nvPr>
        </p:nvSpPr>
        <p:spPr>
          <a:xfrm>
            <a:off x="-9887" y="69100"/>
            <a:ext cx="12819234" cy="1083780"/>
          </a:xfrm>
        </p:spPr>
        <p:txBody>
          <a:bodyPr lIns="91440" tIns="45720" rIns="91440" bIns="45720" anchor="b">
            <a:noAutofit/>
          </a:bodyPr>
          <a:lstStyle/>
          <a:p>
            <a:pPr algn="ctr"/>
            <a:r>
              <a:rPr lang="en-US" sz="4000" dirty="0" err="1">
                <a:solidFill>
                  <a:srgbClr val="149ED9"/>
                </a:solidFill>
                <a:latin typeface="Roboto"/>
                <a:ea typeface="Roboto"/>
              </a:rPr>
              <a:t>Scénario</a:t>
            </a:r>
            <a:r>
              <a:rPr lang="en-US" sz="4000" dirty="0">
                <a:solidFill>
                  <a:srgbClr val="149ED9"/>
                </a:solidFill>
                <a:latin typeface="Roboto"/>
                <a:ea typeface="Roboto"/>
              </a:rPr>
              <a:t> 1 (cont.)</a:t>
            </a:r>
            <a:br>
              <a:rPr lang="en-US" sz="4000" dirty="0">
                <a:solidFill>
                  <a:srgbClr val="149ED9"/>
                </a:solidFill>
                <a:latin typeface="Roboto"/>
                <a:ea typeface="Roboto"/>
              </a:rPr>
            </a:br>
            <a:r>
              <a:rPr lang="fr-FR" sz="2700" dirty="0">
                <a:solidFill>
                  <a:srgbClr val="149ED9"/>
                </a:solidFill>
                <a:latin typeface="Roboto"/>
                <a:ea typeface="Roboto"/>
              </a:rPr>
              <a:t>Nouer des relations et collaborer/Obtenir des </a:t>
            </a:r>
            <a:r>
              <a:rPr lang="fr-FR" sz="2700" dirty="0" err="1">
                <a:solidFill>
                  <a:srgbClr val="149ED9"/>
                </a:solidFill>
                <a:latin typeface="Roboto"/>
                <a:ea typeface="Roboto"/>
              </a:rPr>
              <a:t>resultats</a:t>
            </a:r>
            <a:r>
              <a:rPr lang="fr-FR" sz="2700" dirty="0">
                <a:solidFill>
                  <a:srgbClr val="149ED9"/>
                </a:solidFill>
                <a:latin typeface="Roboto"/>
                <a:ea typeface="Roboto"/>
              </a:rPr>
              <a:t> suivis d’effets </a:t>
            </a:r>
            <a:r>
              <a:rPr lang="fr-FR" sz="2700" dirty="0" err="1">
                <a:solidFill>
                  <a:srgbClr val="149ED9"/>
                </a:solidFill>
                <a:latin typeface="Roboto"/>
                <a:ea typeface="Roboto"/>
              </a:rPr>
              <a:t>benefiques</a:t>
            </a:r>
            <a:endParaRPr lang="en-US" sz="27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963AB242-12D6-6E1F-376F-C3F554290D6D}"/>
              </a:ext>
            </a:extLst>
          </p:cNvPr>
          <p:cNvSpPr txBox="1">
            <a:spLocks/>
          </p:cNvSpPr>
          <p:nvPr/>
        </p:nvSpPr>
        <p:spPr>
          <a:xfrm>
            <a:off x="299327" y="1444940"/>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nSpc>
                <a:spcPct val="115000"/>
              </a:lnSpc>
              <a:spcBef>
                <a:spcPts val="500"/>
              </a:spcBef>
              <a:spcAft>
                <a:spcPts val="1000"/>
              </a:spcAft>
            </a:pPr>
            <a:r>
              <a:rPr lang="fr-FR" dirty="0">
                <a:solidFill>
                  <a:schemeClr val="tx1"/>
                </a:solidFill>
                <a:cs typeface="Tahoma" panose="020B0604030504040204" pitchFamily="34" charset="0"/>
              </a:rPr>
              <a:t>Soucieux d’obtenir des résultats durables, John et les membres de son équipe ont pris contact avec les parties prenantes de la mission nécessaires à la conception et à l’exécution du projet, notamment la Section du génie, la Section des transports, la composante militaire, le (la) chef de bureau de la région et les équipes de la mission déployées dans la zone. Les travaux ont démarré rapidement et, en l’espace de deux semaines, le puits se trouvait au centre du village. La mission a organisé une cérémonie d’inauguration avec ses représentant(e)s, le chef du village et les représentant(e)s du gouvernement régional, et le projet a été considéré comme une réussite.</a:t>
            </a:r>
          </a:p>
          <a:p>
            <a:pPr>
              <a:lnSpc>
                <a:spcPct val="115000"/>
              </a:lnSpc>
              <a:spcBef>
                <a:spcPts val="500"/>
              </a:spcBef>
              <a:spcAft>
                <a:spcPts val="1000"/>
              </a:spcAft>
            </a:pPr>
            <a:r>
              <a:rPr lang="fr-FR" dirty="0">
                <a:solidFill>
                  <a:schemeClr val="tx1"/>
                </a:solidFill>
                <a:cs typeface="Tahoma" panose="020B0604030504040204" pitchFamily="34" charset="0"/>
              </a:rPr>
              <a:t>Toutefois, quelques mois plus tard, il est apparu que le puits n’était pas utilisé et que les femmes du village continuaient à aller chercher de l’eau dans des endroits éloignés. Intrigué, Sergei, un nouveau spécialiste des affaires civiles travaillant avec la communauté locale, est allé à la rencontre des acteurs de la société civile pour tenter d’y voir plus clair. Lors d’une conversation avec une militante des droits de la femme, il a découvert que les femmes n’utilisaient pas le puits parce qu’il était situé au centre du village, près de la maison du chef. Les femmes préféraient aller chercher de l’eau plus loin, car cela leur permettait de discuter ouvertement des problèmes du village, ce qu’elles ne pouvaient pas faire au puits, vu son emplacement central.</a:t>
            </a:r>
          </a:p>
        </p:txBody>
      </p:sp>
    </p:spTree>
    <p:extLst>
      <p:ext uri="{BB962C8B-B14F-4D97-AF65-F5344CB8AC3E}">
        <p14:creationId xmlns:p14="http://schemas.microsoft.com/office/powerpoint/2010/main" val="4088841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81F1E-582C-7AFA-C0FC-A667738EBDC9}"/>
            </a:ext>
          </a:extLst>
        </p:cNvPr>
        <p:cNvGrpSpPr/>
        <p:nvPr/>
      </p:nvGrpSpPr>
      <p:grpSpPr>
        <a:xfrm>
          <a:off x="0" y="0"/>
          <a:ext cx="0" cy="0"/>
          <a:chOff x="0" y="0"/>
          <a:chExt cx="0" cy="0"/>
        </a:xfrm>
      </p:grpSpPr>
      <p:sp>
        <p:nvSpPr>
          <p:cNvPr id="17" name="Text Placeholder 2">
            <a:extLst>
              <a:ext uri="{FF2B5EF4-FFF2-40B4-BE49-F238E27FC236}">
                <a16:creationId xmlns:a16="http://schemas.microsoft.com/office/drawing/2014/main" id="{421F5AC0-23D8-1749-EB4C-FD9E1973C30B}"/>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FA13D9A-5FBF-0C1F-984B-20C6695050ED}"/>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548EF050-4FD3-1FFA-E6CA-36F42D5FDF7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4A89C309-7D13-A0F2-8C34-A14C9514A48B}"/>
              </a:ext>
            </a:extLst>
          </p:cNvPr>
          <p:cNvSpPr>
            <a:spLocks noGrp="1"/>
          </p:cNvSpPr>
          <p:nvPr>
            <p:ph type="title"/>
          </p:nvPr>
        </p:nvSpPr>
        <p:spPr>
          <a:xfrm>
            <a:off x="-9887" y="69100"/>
            <a:ext cx="12819234" cy="1083780"/>
          </a:xfrm>
        </p:spPr>
        <p:txBody>
          <a:bodyPr lIns="91440" tIns="45720" rIns="91440" bIns="45720" anchor="b">
            <a:noAutofit/>
          </a:bodyPr>
          <a:lstStyle/>
          <a:p>
            <a:pPr algn="ctr"/>
            <a:r>
              <a:rPr lang="en-US" sz="4000" dirty="0" err="1">
                <a:solidFill>
                  <a:srgbClr val="149ED9"/>
                </a:solidFill>
                <a:latin typeface="Roboto"/>
                <a:ea typeface="Roboto"/>
              </a:rPr>
              <a:t>Scénario</a:t>
            </a:r>
            <a:r>
              <a:rPr lang="en-US" sz="4000" dirty="0">
                <a:solidFill>
                  <a:srgbClr val="149ED9"/>
                </a:solidFill>
                <a:latin typeface="Roboto"/>
                <a:ea typeface="Roboto"/>
              </a:rPr>
              <a:t> 1 (cont.)</a:t>
            </a:r>
            <a:br>
              <a:rPr lang="en-US" sz="4000" dirty="0">
                <a:solidFill>
                  <a:srgbClr val="149ED9"/>
                </a:solidFill>
                <a:latin typeface="Roboto"/>
                <a:ea typeface="Roboto"/>
              </a:rPr>
            </a:br>
            <a:r>
              <a:rPr lang="fr-FR" sz="2700" dirty="0">
                <a:solidFill>
                  <a:srgbClr val="149ED9"/>
                </a:solidFill>
                <a:latin typeface="Roboto"/>
                <a:ea typeface="Roboto"/>
              </a:rPr>
              <a:t>Nouer des relations et collaborer/Obtenir des </a:t>
            </a:r>
            <a:r>
              <a:rPr lang="fr-FR" sz="2700" dirty="0" err="1">
                <a:solidFill>
                  <a:srgbClr val="149ED9"/>
                </a:solidFill>
                <a:latin typeface="Roboto"/>
                <a:ea typeface="Roboto"/>
              </a:rPr>
              <a:t>resultats</a:t>
            </a:r>
            <a:r>
              <a:rPr lang="fr-FR" sz="2700" dirty="0">
                <a:solidFill>
                  <a:srgbClr val="149ED9"/>
                </a:solidFill>
                <a:latin typeface="Roboto"/>
                <a:ea typeface="Roboto"/>
              </a:rPr>
              <a:t> suivis d’effets </a:t>
            </a:r>
            <a:r>
              <a:rPr lang="fr-FR" sz="2700" dirty="0" err="1">
                <a:solidFill>
                  <a:srgbClr val="149ED9"/>
                </a:solidFill>
                <a:latin typeface="Roboto"/>
                <a:ea typeface="Roboto"/>
              </a:rPr>
              <a:t>benefiques</a:t>
            </a:r>
            <a:endParaRPr lang="en-US" sz="27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C2F48526-2287-734C-E479-CCA36F9F2457}"/>
              </a:ext>
            </a:extLst>
          </p:cNvPr>
          <p:cNvSpPr txBox="1">
            <a:spLocks/>
          </p:cNvSpPr>
          <p:nvPr/>
        </p:nvSpPr>
        <p:spPr>
          <a:xfrm>
            <a:off x="299327" y="1444940"/>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nSpc>
                <a:spcPct val="115000"/>
              </a:lnSpc>
              <a:spcBef>
                <a:spcPts val="500"/>
              </a:spcBef>
              <a:spcAft>
                <a:spcPts val="1000"/>
              </a:spcAft>
            </a:pPr>
            <a:r>
              <a:rPr lang="fr-FR" dirty="0">
                <a:solidFill>
                  <a:schemeClr val="tx1"/>
                </a:solidFill>
                <a:cs typeface="Tahoma" panose="020B0604030504040204" pitchFamily="34" charset="0"/>
              </a:rPr>
              <a:t>Au lieu de considérer ce problème comme un échec, l’équipe l’a abordé comme une opportunité d’améliorer les projets futurs. En effet, elle a entamé un dialogue avec le collectif local de femmes afin de cocréer des solutions susceptibles de mieux répondre à leurs besoins.</a:t>
            </a:r>
            <a:endParaRPr lang="en-US" dirty="0">
              <a:solidFill>
                <a:schemeClr val="tx1"/>
              </a:solidFill>
              <a:cs typeface="Tahoma" panose="020B0604030504040204" pitchFamily="34" charset="0"/>
            </a:endParaRPr>
          </a:p>
        </p:txBody>
      </p:sp>
    </p:spTree>
    <p:extLst>
      <p:ext uri="{BB962C8B-B14F-4D97-AF65-F5344CB8AC3E}">
        <p14:creationId xmlns:p14="http://schemas.microsoft.com/office/powerpoint/2010/main" val="2851096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91989" y="0"/>
            <a:ext cx="12819234" cy="1083780"/>
          </a:xfrm>
        </p:spPr>
        <p:txBody>
          <a:bodyPr lIns="91440" tIns="45720" rIns="91440" bIns="45720" anchor="b">
            <a:noAutofit/>
          </a:bodyPr>
          <a:lstStyle/>
          <a:p>
            <a:pPr algn="ctr"/>
            <a:r>
              <a:rPr lang="en-US" sz="4000" dirty="0" err="1">
                <a:solidFill>
                  <a:srgbClr val="149ED9"/>
                </a:solidFill>
                <a:latin typeface="Roboto"/>
                <a:ea typeface="Roboto"/>
              </a:rPr>
              <a:t>Scénario</a:t>
            </a:r>
            <a:r>
              <a:rPr lang="en-US" sz="4000" dirty="0">
                <a:solidFill>
                  <a:srgbClr val="149ED9"/>
                </a:solidFill>
                <a:latin typeface="Roboto"/>
                <a:ea typeface="Roboto"/>
              </a:rPr>
              <a:t> 1: Points </a:t>
            </a:r>
            <a:r>
              <a:rPr lang="en-US" sz="4000" dirty="0" err="1">
                <a:solidFill>
                  <a:srgbClr val="149ED9"/>
                </a:solidFill>
                <a:latin typeface="Roboto"/>
                <a:ea typeface="Roboto"/>
              </a:rPr>
              <a:t>importants</a:t>
            </a:r>
            <a:endParaRPr lang="en-US" sz="40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693646"/>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En associant tous les membres de l’équipe à la réflexion et en tenant compte des différents points de vue, on peut obtenir de meilleures idées et s’assurer que toutes les voix sont entendues, ce qui est essentiel à la réussite d’un projet.</a:t>
            </a:r>
          </a:p>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Il est fondamental de consulter en amont et en continu les personnes qui seront affectées par un projet ou une décision, afin de comprendre leurs préférences et leurs besoins.</a:t>
            </a:r>
          </a:p>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Il est essentiel de collaborer en permanence avec les différentes parties prenantes pour obtenir un impact positif.</a:t>
            </a:r>
          </a:p>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Il est indispensable d’être ouvert(e) aux retours d’information et d’être prêt(e) à s’adapter aux nouvelles données pour que notre travail ait l’effet escompté.</a:t>
            </a:r>
          </a:p>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Notre travail doit non seulement s’aligner sur les objectifs stratégiques de notre organisme, mais aussi tenir compte de la façon dont il sera vécu par nos client(e)s, en veillant à ce que les solutions conviennent aux personnes que nous servons.</a:t>
            </a:r>
          </a:p>
        </p:txBody>
      </p:sp>
    </p:spTree>
    <p:extLst>
      <p:ext uri="{BB962C8B-B14F-4D97-AF65-F5344CB8AC3E}">
        <p14:creationId xmlns:p14="http://schemas.microsoft.com/office/powerpoint/2010/main" val="4190753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94039" y="69100"/>
            <a:ext cx="12819234" cy="1083780"/>
          </a:xfrm>
        </p:spPr>
        <p:txBody>
          <a:bodyPr lIns="91440" tIns="45720" rIns="91440" bIns="45720" anchor="b">
            <a:noAutofit/>
          </a:bodyPr>
          <a:lstStyle/>
          <a:p>
            <a:pPr algn="ctr"/>
            <a:r>
              <a:rPr lang="en-US" sz="4000" dirty="0" err="1">
                <a:solidFill>
                  <a:srgbClr val="149ED9"/>
                </a:solidFill>
                <a:latin typeface="Roboto"/>
                <a:ea typeface="Roboto"/>
              </a:rPr>
              <a:t>Scénario</a:t>
            </a:r>
            <a:r>
              <a:rPr lang="en-US" sz="4000" dirty="0">
                <a:solidFill>
                  <a:srgbClr val="149ED9"/>
                </a:solidFill>
                <a:latin typeface="Roboto"/>
                <a:ea typeface="Roboto"/>
              </a:rPr>
              <a:t> 2</a:t>
            </a:r>
            <a:br>
              <a:rPr lang="en-US" sz="4000" dirty="0">
                <a:solidFill>
                  <a:srgbClr val="149ED9"/>
                </a:solidFill>
                <a:latin typeface="Roboto"/>
                <a:ea typeface="Roboto"/>
              </a:rPr>
            </a:br>
            <a:r>
              <a:rPr lang="fr-FR" sz="2700" dirty="0">
                <a:solidFill>
                  <a:srgbClr val="149ED9"/>
                </a:solidFill>
                <a:latin typeface="Roboto"/>
                <a:ea typeface="Roboto"/>
              </a:rPr>
              <a:t>Analyser et planifier/Nouer des relations et collaborer</a:t>
            </a:r>
            <a:endParaRPr lang="en-US" sz="27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444940"/>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nSpc>
                <a:spcPct val="115000"/>
              </a:lnSpc>
              <a:spcBef>
                <a:spcPts val="500"/>
              </a:spcBef>
              <a:spcAft>
                <a:spcPts val="1000"/>
              </a:spcAft>
            </a:pPr>
            <a:r>
              <a:rPr lang="fr-FR" dirty="0">
                <a:solidFill>
                  <a:schemeClr val="tx1"/>
                </a:solidFill>
                <a:cs typeface="Tahoma" panose="020B0604030504040204" pitchFamily="34" charset="0"/>
              </a:rPr>
              <a:t>Dans une équipe du siège chargée d’appuyer les bureaux opérant dans des environnements complexes, Sara, la chef d’équipe, et les trois autres membres de l’équipe – Raj, Maria et Jamal – se débattent avec de sévères contraintes budgétaires et un manque de personnel. Leur équipe, qui se compose en principe de six membres, n’en compte plus que quatre en raison de problèmes de liquidités. Emily est partie pour un autre organisme du système des Nations Unies, Javier est parti dans le secteur privé et Jamal, administrateur auxiliaire, arrive à la fin de son contrat sans aucun(e) remplaçant(e) à l’horizon.</a:t>
            </a:r>
          </a:p>
          <a:p>
            <a:pPr>
              <a:lnSpc>
                <a:spcPct val="115000"/>
              </a:lnSpc>
              <a:spcBef>
                <a:spcPts val="500"/>
              </a:spcBef>
              <a:spcAft>
                <a:spcPts val="1000"/>
              </a:spcAft>
            </a:pPr>
            <a:r>
              <a:rPr lang="fr-FR" dirty="0">
                <a:solidFill>
                  <a:schemeClr val="tx1"/>
                </a:solidFill>
                <a:cs typeface="Tahoma" panose="020B0604030504040204" pitchFamily="34" charset="0"/>
              </a:rPr>
              <a:t>Après des mois de plaidoyer, Sara et son équipe ont obtenu un budget, mais celui-ci a été amputé de 30 % en raison de la crise financière actuelle. Aujourd’hui, trois mois après le début du cycle budgétaire, la frustration prend de l’ampleur. L’équipe est surchargée et, bien qu’elle soit convaincue que du personnel supplémentaire améliorerait considérablement sa productivité, il n’y a aucune certitude quant à d’éventuels recrutements. Elle s’inquiète également des retards de financement potentiels et de l’absence d’un plan clair pour optimiser les ressources limitées disponibles</a:t>
            </a:r>
            <a:r>
              <a:rPr lang="en-US" dirty="0">
                <a:solidFill>
                  <a:schemeClr val="tx1"/>
                </a:solidFill>
                <a:cs typeface="Tahoma" panose="020B0604030504040204" pitchFamily="34" charset="0"/>
              </a:rPr>
              <a:t>.</a:t>
            </a:r>
          </a:p>
        </p:txBody>
      </p:sp>
    </p:spTree>
    <p:extLst>
      <p:ext uri="{BB962C8B-B14F-4D97-AF65-F5344CB8AC3E}">
        <p14:creationId xmlns:p14="http://schemas.microsoft.com/office/powerpoint/2010/main" val="2418033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AE939-C5D2-F76F-9A9C-DABC14BB56B3}"/>
            </a:ext>
          </a:extLst>
        </p:cNvPr>
        <p:cNvGrpSpPr/>
        <p:nvPr/>
      </p:nvGrpSpPr>
      <p:grpSpPr>
        <a:xfrm>
          <a:off x="0" y="0"/>
          <a:ext cx="0" cy="0"/>
          <a:chOff x="0" y="0"/>
          <a:chExt cx="0" cy="0"/>
        </a:xfrm>
      </p:grpSpPr>
      <p:sp>
        <p:nvSpPr>
          <p:cNvPr id="17" name="Text Placeholder 2">
            <a:extLst>
              <a:ext uri="{FF2B5EF4-FFF2-40B4-BE49-F238E27FC236}">
                <a16:creationId xmlns:a16="http://schemas.microsoft.com/office/drawing/2014/main" id="{655D7354-0A1A-9F9B-6FF8-C0CA55E8A5F9}"/>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499D037E-5922-F267-4E07-C71CCDE3A420}"/>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7DAFC32A-DED8-75AD-9F6C-46F764203A4C}"/>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0F214688-FEDB-BA1E-314C-05CE879BA3A9}"/>
              </a:ext>
            </a:extLst>
          </p:cNvPr>
          <p:cNvSpPr>
            <a:spLocks noGrp="1"/>
          </p:cNvSpPr>
          <p:nvPr>
            <p:ph type="title"/>
          </p:nvPr>
        </p:nvSpPr>
        <p:spPr>
          <a:xfrm>
            <a:off x="94039" y="69100"/>
            <a:ext cx="12819234" cy="1083780"/>
          </a:xfrm>
        </p:spPr>
        <p:txBody>
          <a:bodyPr lIns="91440" tIns="45720" rIns="91440" bIns="45720" anchor="b">
            <a:noAutofit/>
          </a:bodyPr>
          <a:lstStyle/>
          <a:p>
            <a:pPr algn="ctr"/>
            <a:r>
              <a:rPr lang="en-US" sz="4000" dirty="0" err="1">
                <a:solidFill>
                  <a:srgbClr val="149ED9"/>
                </a:solidFill>
                <a:latin typeface="Roboto"/>
                <a:ea typeface="Roboto"/>
              </a:rPr>
              <a:t>Scénario</a:t>
            </a:r>
            <a:r>
              <a:rPr lang="en-US" sz="4000" dirty="0">
                <a:solidFill>
                  <a:srgbClr val="149ED9"/>
                </a:solidFill>
                <a:latin typeface="Roboto"/>
                <a:ea typeface="Roboto"/>
              </a:rPr>
              <a:t> 2 (cont.)</a:t>
            </a:r>
            <a:br>
              <a:rPr lang="en-US" sz="4000" dirty="0">
                <a:solidFill>
                  <a:srgbClr val="149ED9"/>
                </a:solidFill>
                <a:latin typeface="Roboto"/>
                <a:ea typeface="Roboto"/>
              </a:rPr>
            </a:br>
            <a:r>
              <a:rPr kumimoji="0" lang="fr-FR" sz="2700" b="1" i="0" u="none" strike="noStrike" kern="1200" cap="none" spc="0" normalizeH="0" baseline="0" noProof="0" dirty="0">
                <a:ln>
                  <a:noFill/>
                </a:ln>
                <a:solidFill>
                  <a:srgbClr val="149ED9"/>
                </a:solidFill>
                <a:effectLst/>
                <a:uLnTx/>
                <a:uFillTx/>
                <a:latin typeface="Roboto"/>
                <a:ea typeface="Roboto"/>
                <a:cs typeface="+mj-cs"/>
              </a:rPr>
              <a:t>Analyser et planifier/Nouer des relations et collaborer</a:t>
            </a:r>
            <a:endParaRPr lang="en-US" sz="36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D9B66CE5-A299-21E1-C14D-B2E8671AF689}"/>
              </a:ext>
            </a:extLst>
          </p:cNvPr>
          <p:cNvSpPr txBox="1">
            <a:spLocks/>
          </p:cNvSpPr>
          <p:nvPr/>
        </p:nvSpPr>
        <p:spPr>
          <a:xfrm>
            <a:off x="299327" y="1444940"/>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nSpc>
                <a:spcPct val="115000"/>
              </a:lnSpc>
              <a:spcBef>
                <a:spcPts val="500"/>
              </a:spcBef>
              <a:spcAft>
                <a:spcPts val="1000"/>
              </a:spcAft>
            </a:pPr>
            <a:r>
              <a:rPr lang="fr-FR" dirty="0">
                <a:solidFill>
                  <a:schemeClr val="tx1"/>
                </a:solidFill>
                <a:cs typeface="Tahoma" panose="020B0604030504040204" pitchFamily="34" charset="0"/>
              </a:rPr>
              <a:t>Devant ces difficultés, Sara consulte les membres de son équipe pour évaluer leur charge de travail, détecter les principales lacunes et redéfinir l’ordre de priorité des tâches, afin que les opérations essentielles se poursuivent sans encombre. Elle organise également une discussion avec les membres de l’équipe sur la manière dont ils pourraient transformer ces difficultés en opportunités en repensant leur façon de travailler.</a:t>
            </a:r>
          </a:p>
          <a:p>
            <a:pPr>
              <a:lnSpc>
                <a:spcPct val="115000"/>
              </a:lnSpc>
              <a:spcBef>
                <a:spcPts val="500"/>
              </a:spcBef>
              <a:spcAft>
                <a:spcPts val="1000"/>
              </a:spcAft>
            </a:pPr>
            <a:r>
              <a:rPr lang="fr-FR" dirty="0">
                <a:solidFill>
                  <a:schemeClr val="tx1"/>
                </a:solidFill>
                <a:cs typeface="Tahoma" panose="020B0604030504040204" pitchFamily="34" charset="0"/>
              </a:rPr>
              <a:t>Pour pallier les carences en personnel, Sara encourage les membres de son équipe à contacter les sections et les unités avec lesquelles ils collaborent, afin de définir d’éventuels domaines de collaboration </a:t>
            </a:r>
            <a:r>
              <a:rPr lang="fr-FR" dirty="0" err="1">
                <a:solidFill>
                  <a:schemeClr val="tx1"/>
                </a:solidFill>
                <a:cs typeface="Tahoma" panose="020B0604030504040204" pitchFamily="34" charset="0"/>
              </a:rPr>
              <a:t>interéquipes</a:t>
            </a:r>
            <a:r>
              <a:rPr lang="fr-FR" dirty="0">
                <a:solidFill>
                  <a:schemeClr val="tx1"/>
                </a:solidFill>
                <a:cs typeface="Tahoma" panose="020B0604030504040204" pitchFamily="34" charset="0"/>
              </a:rPr>
              <a:t>. En outre, Sara demande à Robin, un spécialiste des ressources humaines spécialisé dans l’analytique des données, de l’aider à utiliser Power BI, l’application logicielle d’analyse décisionnelle, pour dégager des tendances utiles en matière de main-d’œuvre afin de prévoir les besoins futurs en personnel sur la base des données historiques et des tendances en matière de financement. Ces informations aident l’équipe à anticiper les éventuels déficits de financement et de personnel et à ajuster l’allocation des ressources. Qui plus est, Maria, utilisatrice enthousiaste de Microsoft 365 </a:t>
            </a:r>
            <a:r>
              <a:rPr lang="fr-FR" dirty="0" err="1">
                <a:solidFill>
                  <a:schemeClr val="tx1"/>
                </a:solidFill>
                <a:cs typeface="Tahoma" panose="020B0604030504040204" pitchFamily="34" charset="0"/>
              </a:rPr>
              <a:t>Copilot</a:t>
            </a:r>
            <a:r>
              <a:rPr lang="fr-FR" dirty="0">
                <a:solidFill>
                  <a:schemeClr val="tx1"/>
                </a:solidFill>
                <a:cs typeface="Tahoma" panose="020B0604030504040204" pitchFamily="34" charset="0"/>
              </a:rPr>
              <a:t>, se sert de l’outil pour générer un rapport contenant des idées et des recommandations fondées sur l’analyse des données produite par Robin</a:t>
            </a:r>
            <a:r>
              <a:rPr lang="en-US" dirty="0">
                <a:solidFill>
                  <a:schemeClr val="tx1"/>
                </a:solidFill>
                <a:cs typeface="Tahoma" panose="020B0604030504040204" pitchFamily="34" charset="0"/>
              </a:rPr>
              <a:t>.</a:t>
            </a:r>
          </a:p>
        </p:txBody>
      </p:sp>
    </p:spTree>
    <p:extLst>
      <p:ext uri="{BB962C8B-B14F-4D97-AF65-F5344CB8AC3E}">
        <p14:creationId xmlns:p14="http://schemas.microsoft.com/office/powerpoint/2010/main" val="4204325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8F9DB-C70A-48F8-FFBC-AB3B4766C27B}"/>
            </a:ext>
          </a:extLst>
        </p:cNvPr>
        <p:cNvGrpSpPr/>
        <p:nvPr/>
      </p:nvGrpSpPr>
      <p:grpSpPr>
        <a:xfrm>
          <a:off x="0" y="0"/>
          <a:ext cx="0" cy="0"/>
          <a:chOff x="0" y="0"/>
          <a:chExt cx="0" cy="0"/>
        </a:xfrm>
      </p:grpSpPr>
      <p:sp>
        <p:nvSpPr>
          <p:cNvPr id="17" name="Text Placeholder 2">
            <a:extLst>
              <a:ext uri="{FF2B5EF4-FFF2-40B4-BE49-F238E27FC236}">
                <a16:creationId xmlns:a16="http://schemas.microsoft.com/office/drawing/2014/main" id="{D016D076-0331-0367-4CB9-0A564A26A97E}"/>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D5E6EA43-1181-E969-F747-7C6282F065E9}"/>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6E17DE75-01B9-24F1-4F5B-1407EB8DB397}"/>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5608B8EE-732D-4381-CBFB-5C953C50EBBD}"/>
              </a:ext>
            </a:extLst>
          </p:cNvPr>
          <p:cNvSpPr>
            <a:spLocks noGrp="1"/>
          </p:cNvSpPr>
          <p:nvPr>
            <p:ph type="title"/>
          </p:nvPr>
        </p:nvSpPr>
        <p:spPr>
          <a:xfrm>
            <a:off x="94039" y="69100"/>
            <a:ext cx="12819234" cy="1083780"/>
          </a:xfrm>
        </p:spPr>
        <p:txBody>
          <a:bodyPr lIns="91440" tIns="45720" rIns="91440" bIns="45720" anchor="b">
            <a:noAutofit/>
          </a:bodyPr>
          <a:lstStyle/>
          <a:p>
            <a:pPr algn="ctr"/>
            <a:r>
              <a:rPr lang="en-US" sz="4000" dirty="0" err="1">
                <a:solidFill>
                  <a:srgbClr val="149ED9"/>
                </a:solidFill>
                <a:latin typeface="Roboto"/>
                <a:ea typeface="Roboto"/>
              </a:rPr>
              <a:t>Scénario</a:t>
            </a:r>
            <a:r>
              <a:rPr lang="en-US" sz="4000" dirty="0">
                <a:solidFill>
                  <a:srgbClr val="149ED9"/>
                </a:solidFill>
                <a:latin typeface="Roboto"/>
                <a:ea typeface="Roboto"/>
              </a:rPr>
              <a:t> 2 (cont.)</a:t>
            </a:r>
            <a:br>
              <a:rPr lang="en-US" sz="4000" dirty="0">
                <a:solidFill>
                  <a:srgbClr val="149ED9"/>
                </a:solidFill>
                <a:latin typeface="Roboto"/>
                <a:ea typeface="Roboto"/>
              </a:rPr>
            </a:br>
            <a:r>
              <a:rPr kumimoji="0" lang="fr-FR" sz="2700" b="1" i="0" u="none" strike="noStrike" kern="1200" cap="none" spc="0" normalizeH="0" baseline="0" noProof="0" dirty="0">
                <a:ln>
                  <a:noFill/>
                </a:ln>
                <a:solidFill>
                  <a:srgbClr val="149ED9"/>
                </a:solidFill>
                <a:effectLst/>
                <a:uLnTx/>
                <a:uFillTx/>
                <a:latin typeface="Roboto"/>
                <a:ea typeface="Roboto"/>
                <a:cs typeface="+mj-cs"/>
              </a:rPr>
              <a:t>Analyser et planifier/Nouer des relations et collaborer</a:t>
            </a:r>
            <a:endParaRPr lang="en-US" sz="36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B0AE7EA0-2076-8AEF-906F-97D69352A3F2}"/>
              </a:ext>
            </a:extLst>
          </p:cNvPr>
          <p:cNvSpPr txBox="1">
            <a:spLocks/>
          </p:cNvSpPr>
          <p:nvPr/>
        </p:nvSpPr>
        <p:spPr>
          <a:xfrm>
            <a:off x="299327" y="1444940"/>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nSpc>
                <a:spcPct val="115000"/>
              </a:lnSpc>
              <a:spcBef>
                <a:spcPts val="500"/>
              </a:spcBef>
              <a:spcAft>
                <a:spcPts val="1000"/>
              </a:spcAft>
            </a:pPr>
            <a:r>
              <a:rPr lang="fr-FR" dirty="0">
                <a:solidFill>
                  <a:schemeClr val="tx1"/>
                </a:solidFill>
                <a:cs typeface="Tahoma" panose="020B0604030504040204" pitchFamily="34" charset="0"/>
              </a:rPr>
              <a:t>Sur la base des résultats de ces consultations, analyses et conversations avec son propre supérieur hiérarchique, Sara redistribue les responsabilités afin d’équilibrer plus efficacement les charges de travail et les responsabilités, limitant ainsi les conséquences des retards de financement.</a:t>
            </a:r>
          </a:p>
          <a:p>
            <a:pPr>
              <a:lnSpc>
                <a:spcPct val="115000"/>
              </a:lnSpc>
              <a:spcBef>
                <a:spcPts val="500"/>
              </a:spcBef>
              <a:spcAft>
                <a:spcPts val="1000"/>
              </a:spcAft>
            </a:pPr>
            <a:r>
              <a:rPr lang="fr-FR" dirty="0">
                <a:solidFill>
                  <a:schemeClr val="tx1"/>
                </a:solidFill>
                <a:cs typeface="Tahoma" panose="020B0604030504040204" pitchFamily="34" charset="0"/>
              </a:rPr>
              <a:t>Les résultats de ces mesures sont mitigés. L’équipe apprécie le fait d’avoir une direction plus claire et la démarche proactive de Sara, mais elle reste préoccupée par l’augmentation de la charge de travail et la pression exercée pour obtenir des résultats avec des ressources limitées. Par ailleurs, certain(e)s membres craignent que la situation financière ne se détériore davantage et n’entraîne de nouvelles réductions de personnel, ce qui ne ferait qu’accroître l’incertitude et le stress auxquels ils (elles) sont déjà confronté(e)s.</a:t>
            </a:r>
          </a:p>
        </p:txBody>
      </p:sp>
    </p:spTree>
    <p:extLst>
      <p:ext uri="{BB962C8B-B14F-4D97-AF65-F5344CB8AC3E}">
        <p14:creationId xmlns:p14="http://schemas.microsoft.com/office/powerpoint/2010/main" val="1719587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11BEA-5789-268A-02F8-03766D7F8C40}"/>
            </a:ext>
          </a:extLst>
        </p:cNvPr>
        <p:cNvGrpSpPr/>
        <p:nvPr/>
      </p:nvGrpSpPr>
      <p:grpSpPr>
        <a:xfrm>
          <a:off x="0" y="0"/>
          <a:ext cx="0" cy="0"/>
          <a:chOff x="0" y="0"/>
          <a:chExt cx="0" cy="0"/>
        </a:xfrm>
      </p:grpSpPr>
      <p:sp>
        <p:nvSpPr>
          <p:cNvPr id="17" name="Text Placeholder 2">
            <a:extLst>
              <a:ext uri="{FF2B5EF4-FFF2-40B4-BE49-F238E27FC236}">
                <a16:creationId xmlns:a16="http://schemas.microsoft.com/office/drawing/2014/main" id="{EC2F08AC-B295-B327-3EEF-412262794068}"/>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541B698-171E-A20D-8D31-6650E932328C}"/>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9FB0F18C-2AB6-4FEE-841B-8279957A3381}"/>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76F4B1C8-9CD9-24A7-D4B2-24E9368D0891}"/>
              </a:ext>
            </a:extLst>
          </p:cNvPr>
          <p:cNvSpPr>
            <a:spLocks noGrp="1"/>
          </p:cNvSpPr>
          <p:nvPr>
            <p:ph type="title"/>
          </p:nvPr>
        </p:nvSpPr>
        <p:spPr>
          <a:xfrm>
            <a:off x="91989" y="0"/>
            <a:ext cx="12819234" cy="1083780"/>
          </a:xfrm>
        </p:spPr>
        <p:txBody>
          <a:bodyPr lIns="91440" tIns="45720" rIns="91440" bIns="45720" anchor="b">
            <a:noAutofit/>
          </a:bodyPr>
          <a:lstStyle/>
          <a:p>
            <a:pPr algn="ctr"/>
            <a:r>
              <a:rPr lang="en-US" sz="4000" dirty="0" err="1">
                <a:solidFill>
                  <a:srgbClr val="149ED9"/>
                </a:solidFill>
                <a:latin typeface="Roboto"/>
                <a:ea typeface="Roboto"/>
              </a:rPr>
              <a:t>Scénario</a:t>
            </a:r>
            <a:r>
              <a:rPr lang="en-US" sz="4000" dirty="0">
                <a:solidFill>
                  <a:srgbClr val="149ED9"/>
                </a:solidFill>
                <a:latin typeface="Roboto"/>
                <a:ea typeface="Roboto"/>
              </a:rPr>
              <a:t> 2: Points </a:t>
            </a:r>
            <a:r>
              <a:rPr lang="en-US" sz="4000" dirty="0" err="1">
                <a:solidFill>
                  <a:srgbClr val="149ED9"/>
                </a:solidFill>
                <a:latin typeface="Roboto"/>
                <a:ea typeface="Roboto"/>
              </a:rPr>
              <a:t>importants</a:t>
            </a:r>
            <a:endParaRPr lang="en-US" sz="40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E88F1B59-6AC3-4FEB-77B0-C3B26AB7DBDC}"/>
              </a:ext>
            </a:extLst>
          </p:cNvPr>
          <p:cNvSpPr txBox="1">
            <a:spLocks/>
          </p:cNvSpPr>
          <p:nvPr/>
        </p:nvSpPr>
        <p:spPr>
          <a:xfrm>
            <a:off x="299327" y="1693646"/>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Pour gérer efficacement des ressources limitées, il faut faire preuve de souplesse et d’efficacité dans la prise de décision.</a:t>
            </a:r>
          </a:p>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Pour maintenir le moral des troupes, il est essentiel que l’équipe communique de manière ouverte et transparente sur les problèmes, les attentes et les projets.</a:t>
            </a:r>
          </a:p>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L’anticipation des revers potentiels et la préparation de plans d’urgence peuvent réduire les conséquences des imprévus, tels que les retards de financement ou le manque de personnel. </a:t>
            </a:r>
          </a:p>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L’incertitude permanente qui entoure le personnel et la situation financière peut peser sur le moral des équipes. En proposant un soutien et des échanges réguliers, les responsables peuvent aider leurs équipes. Nous pouvons également nous aider les un(e)s les autres à garder le cap et à rester motivé(e)s.</a:t>
            </a:r>
          </a:p>
        </p:txBody>
      </p:sp>
    </p:spTree>
    <p:extLst>
      <p:ext uri="{BB962C8B-B14F-4D97-AF65-F5344CB8AC3E}">
        <p14:creationId xmlns:p14="http://schemas.microsoft.com/office/powerpoint/2010/main" val="424464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9" name="Title 1">
            <a:extLst>
              <a:ext uri="{FF2B5EF4-FFF2-40B4-BE49-F238E27FC236}">
                <a16:creationId xmlns:a16="http://schemas.microsoft.com/office/drawing/2014/main" id="{267A5A2D-7037-C48C-84B6-9AE2B2F5267C}"/>
              </a:ext>
            </a:extLst>
          </p:cNvPr>
          <p:cNvSpPr>
            <a:spLocks noGrp="1"/>
          </p:cNvSpPr>
          <p:nvPr>
            <p:ph type="title"/>
          </p:nvPr>
        </p:nvSpPr>
        <p:spPr>
          <a:xfrm>
            <a:off x="331751" y="2813507"/>
            <a:ext cx="12339710" cy="1083780"/>
          </a:xfrm>
        </p:spPr>
        <p:txBody>
          <a:bodyPr lIns="91440" tIns="45720" rIns="91440" bIns="45720" anchor="b">
            <a:normAutofit/>
          </a:bodyPr>
          <a:lstStyle/>
          <a:p>
            <a:pPr algn="ctr"/>
            <a:r>
              <a:rPr lang="en-US" sz="4400" dirty="0">
                <a:latin typeface="Roboto"/>
                <a:ea typeface="Roboto"/>
              </a:rPr>
              <a:t>INTRODUCTION</a:t>
            </a:r>
            <a:endParaRPr lang="en-US" sz="4400" dirty="0"/>
          </a:p>
        </p:txBody>
      </p:sp>
      <p:pic>
        <p:nvPicPr>
          <p:cNvPr id="3" name="Picture 2" descr="Graphical user interface&#10;&#10;Description automatically generated">
            <a:extLst>
              <a:ext uri="{FF2B5EF4-FFF2-40B4-BE49-F238E27FC236}">
                <a16:creationId xmlns:a16="http://schemas.microsoft.com/office/drawing/2014/main" id="{3405F29A-738B-93AE-AF47-CFA646570157}"/>
              </a:ext>
            </a:extLst>
          </p:cNvPr>
          <p:cNvPicPr>
            <a:picLocks noChangeAspect="1"/>
          </p:cNvPicPr>
          <p:nvPr/>
        </p:nvPicPr>
        <p:blipFill>
          <a:blip r:embed="rId4"/>
          <a:stretch>
            <a:fillRect/>
          </a:stretch>
        </p:blipFill>
        <p:spPr>
          <a:xfrm>
            <a:off x="87424" y="3744096"/>
            <a:ext cx="4633784" cy="3571103"/>
          </a:xfrm>
          <a:prstGeom prst="rect">
            <a:avLst/>
          </a:prstGeom>
        </p:spPr>
      </p:pic>
    </p:spTree>
    <p:extLst>
      <p:ext uri="{BB962C8B-B14F-4D97-AF65-F5344CB8AC3E}">
        <p14:creationId xmlns:p14="http://schemas.microsoft.com/office/powerpoint/2010/main" val="66366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43B7D-3D3C-48A6-3C24-0B6886954767}"/>
            </a:ext>
          </a:extLst>
        </p:cNvPr>
        <p:cNvGrpSpPr/>
        <p:nvPr/>
      </p:nvGrpSpPr>
      <p:grpSpPr>
        <a:xfrm>
          <a:off x="0" y="0"/>
          <a:ext cx="0" cy="0"/>
          <a:chOff x="0" y="0"/>
          <a:chExt cx="0" cy="0"/>
        </a:xfrm>
      </p:grpSpPr>
      <p:sp>
        <p:nvSpPr>
          <p:cNvPr id="17" name="Text Placeholder 2">
            <a:extLst>
              <a:ext uri="{FF2B5EF4-FFF2-40B4-BE49-F238E27FC236}">
                <a16:creationId xmlns:a16="http://schemas.microsoft.com/office/drawing/2014/main" id="{AFC65CAD-61EE-6D12-4F27-29F25397F59A}"/>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CE66339A-91FC-CB33-C683-85E1C8DC28F0}"/>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DC3D8689-1291-F2D3-0522-FBBF29C55948}"/>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4EA3D095-1C2F-4439-A57A-7E70A0D9E9F5}"/>
              </a:ext>
            </a:extLst>
          </p:cNvPr>
          <p:cNvSpPr>
            <a:spLocks noGrp="1"/>
          </p:cNvSpPr>
          <p:nvPr>
            <p:ph type="title"/>
          </p:nvPr>
        </p:nvSpPr>
        <p:spPr>
          <a:xfrm>
            <a:off x="94039" y="69100"/>
            <a:ext cx="12819234" cy="1083780"/>
          </a:xfrm>
        </p:spPr>
        <p:txBody>
          <a:bodyPr lIns="91440" tIns="45720" rIns="91440" bIns="45720" anchor="b">
            <a:noAutofit/>
          </a:bodyPr>
          <a:lstStyle/>
          <a:p>
            <a:pPr algn="ctr"/>
            <a:r>
              <a:rPr lang="en-US" sz="4000" dirty="0" err="1">
                <a:solidFill>
                  <a:srgbClr val="149ED9"/>
                </a:solidFill>
                <a:latin typeface="Roboto"/>
                <a:ea typeface="Roboto"/>
              </a:rPr>
              <a:t>Scénario</a:t>
            </a:r>
            <a:r>
              <a:rPr lang="en-US" sz="4000" dirty="0">
                <a:solidFill>
                  <a:srgbClr val="149ED9"/>
                </a:solidFill>
                <a:latin typeface="Roboto"/>
                <a:ea typeface="Roboto"/>
              </a:rPr>
              <a:t> 3</a:t>
            </a:r>
            <a:br>
              <a:rPr lang="en-US" sz="4000" dirty="0">
                <a:solidFill>
                  <a:srgbClr val="149ED9"/>
                </a:solidFill>
                <a:latin typeface="Roboto"/>
                <a:ea typeface="Roboto"/>
              </a:rPr>
            </a:br>
            <a:r>
              <a:rPr lang="fr-FR" sz="2700" dirty="0">
                <a:solidFill>
                  <a:srgbClr val="149ED9"/>
                </a:solidFill>
                <a:latin typeface="Roboto"/>
                <a:ea typeface="Roboto"/>
              </a:rPr>
              <a:t>Apprendre et développer ses compétences/S’adapter et innover</a:t>
            </a:r>
            <a:endParaRPr lang="en-US" sz="27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0DB71BF5-8DF5-C744-4D35-2CB040B274D3}"/>
              </a:ext>
            </a:extLst>
          </p:cNvPr>
          <p:cNvSpPr txBox="1">
            <a:spLocks/>
          </p:cNvSpPr>
          <p:nvPr/>
        </p:nvSpPr>
        <p:spPr>
          <a:xfrm>
            <a:off x="286990" y="1273358"/>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nSpc>
                <a:spcPct val="115000"/>
              </a:lnSpc>
              <a:spcBef>
                <a:spcPts val="500"/>
              </a:spcBef>
              <a:spcAft>
                <a:spcPts val="1000"/>
              </a:spcAft>
            </a:pPr>
            <a:r>
              <a:rPr lang="fr-FR" sz="1900" dirty="0">
                <a:solidFill>
                  <a:schemeClr val="tx1"/>
                </a:solidFill>
                <a:cs typeface="Tahoma" panose="020B0604030504040204" pitchFamily="34" charset="0"/>
              </a:rPr>
              <a:t>Il y a quelques années, lors d’une mission politique spéciale, Xuan, qui dirigeait le Service de formation de la mission, a suggéré un changement dans le fonctionnement du Service. Elle a proposé une approche de production participative avec l’un des organismes de l’ONU sur le terrain pour renforcer les capacités du personnel de la mission recruté sur le plan national et mieux le préparer à un éventuel retrait de la mission. Cependant, elle s’est heurtée à la résistance de divers acteurs, tant au niveau de la mission qu’au niveau du siège. Étant donné que la mission devait se poursuivre pendant encore au moins cinq ans, ces acteurs ont fait valoir qu’il fallait continuer à se concentrer sur les activités directement liées à son mandat, à savoir la vérification de la mise en œuvre des différents aspects couverts par l’accord de paix et le maintien du soutien aux opérations de la mission. Il est prématuré de stimuler le renforcement des capacités du personnel recruté sur le plan national.</a:t>
            </a:r>
          </a:p>
          <a:p>
            <a:pPr>
              <a:lnSpc>
                <a:spcPct val="115000"/>
              </a:lnSpc>
              <a:spcBef>
                <a:spcPts val="500"/>
              </a:spcBef>
              <a:spcAft>
                <a:spcPts val="1000"/>
              </a:spcAft>
            </a:pPr>
            <a:r>
              <a:rPr lang="fr-FR" sz="1900" dirty="0">
                <a:solidFill>
                  <a:schemeClr val="tx1"/>
                </a:solidFill>
                <a:cs typeface="Tahoma" panose="020B0604030504040204" pitchFamily="34" charset="0"/>
              </a:rPr>
              <a:t>Xuan a insisté, soulignant l’importance de préparer au plus tôt l’éventuel retrait de la mission. Elle a précisé que les priorités stratégiques de la mission pourraient néanmoins être respectées, puisque le programme mettrait l’accent sur des compétences nouvelles et plus poussées que les membres du personnel pourraient appliquer dans le cadre de leurs fonctions actuelles. En outre, elle a cherché à réduire les frais de voyage en organisant des activités d’apprentissage à distance ou sur place. Malgré ses réticences initiales, son supérieur hiérarchique a accepté la mise en place d’un programme pilote, mais avec seulement 10 % des fonds demandés en raison de contraintes budgétaires.</a:t>
            </a:r>
          </a:p>
        </p:txBody>
      </p:sp>
    </p:spTree>
    <p:extLst>
      <p:ext uri="{BB962C8B-B14F-4D97-AF65-F5344CB8AC3E}">
        <p14:creationId xmlns:p14="http://schemas.microsoft.com/office/powerpoint/2010/main" val="690776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32F43-55EF-7CD0-0C51-3AC148B57BDC}"/>
            </a:ext>
          </a:extLst>
        </p:cNvPr>
        <p:cNvGrpSpPr/>
        <p:nvPr/>
      </p:nvGrpSpPr>
      <p:grpSpPr>
        <a:xfrm>
          <a:off x="0" y="0"/>
          <a:ext cx="0" cy="0"/>
          <a:chOff x="0" y="0"/>
          <a:chExt cx="0" cy="0"/>
        </a:xfrm>
      </p:grpSpPr>
      <p:sp>
        <p:nvSpPr>
          <p:cNvPr id="17" name="Text Placeholder 2">
            <a:extLst>
              <a:ext uri="{FF2B5EF4-FFF2-40B4-BE49-F238E27FC236}">
                <a16:creationId xmlns:a16="http://schemas.microsoft.com/office/drawing/2014/main" id="{9F2059D9-017B-108B-09C8-061217D0A2C9}"/>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F36427F1-39AB-176F-90DC-A5EF05EFB852}"/>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E0637F1F-0A76-6C6A-4810-EF0C08700F7E}"/>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44E06EE3-6748-F7FB-E668-10680F0EBAB1}"/>
              </a:ext>
            </a:extLst>
          </p:cNvPr>
          <p:cNvSpPr>
            <a:spLocks noGrp="1"/>
          </p:cNvSpPr>
          <p:nvPr>
            <p:ph type="title"/>
          </p:nvPr>
        </p:nvSpPr>
        <p:spPr>
          <a:xfrm>
            <a:off x="94039" y="69100"/>
            <a:ext cx="12819234" cy="1083780"/>
          </a:xfrm>
        </p:spPr>
        <p:txBody>
          <a:bodyPr lIns="91440" tIns="45720" rIns="91440" bIns="45720" anchor="b">
            <a:noAutofit/>
          </a:bodyPr>
          <a:lstStyle/>
          <a:p>
            <a:pPr algn="ctr"/>
            <a:r>
              <a:rPr lang="en-US" sz="4000" dirty="0" err="1">
                <a:solidFill>
                  <a:srgbClr val="149ED9"/>
                </a:solidFill>
                <a:latin typeface="Roboto"/>
                <a:ea typeface="Roboto"/>
              </a:rPr>
              <a:t>Scénario</a:t>
            </a:r>
            <a:r>
              <a:rPr lang="en-US" sz="4000" dirty="0">
                <a:solidFill>
                  <a:srgbClr val="149ED9"/>
                </a:solidFill>
                <a:latin typeface="Roboto"/>
                <a:ea typeface="Roboto"/>
              </a:rPr>
              <a:t> 3 (cont.) </a:t>
            </a:r>
            <a:br>
              <a:rPr lang="en-US" sz="4000" dirty="0">
                <a:solidFill>
                  <a:srgbClr val="149ED9"/>
                </a:solidFill>
                <a:latin typeface="Roboto"/>
                <a:ea typeface="Roboto"/>
              </a:rPr>
            </a:br>
            <a:r>
              <a:rPr kumimoji="0" lang="fr-FR" sz="2700" b="1" i="0" u="none" strike="noStrike" kern="1200" cap="none" spc="0" normalizeH="0" baseline="0" noProof="0" dirty="0">
                <a:ln>
                  <a:noFill/>
                </a:ln>
                <a:solidFill>
                  <a:srgbClr val="149ED9"/>
                </a:solidFill>
                <a:effectLst/>
                <a:uLnTx/>
                <a:uFillTx/>
                <a:latin typeface="Roboto"/>
                <a:ea typeface="Roboto"/>
                <a:cs typeface="+mj-cs"/>
              </a:rPr>
              <a:t>Apprendre et développer ses compétences/S’adapter et innover</a:t>
            </a:r>
            <a:endParaRPr lang="en-US" sz="36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12ED2C8C-65AB-81AE-C257-AA6B3D7A8050}"/>
              </a:ext>
            </a:extLst>
          </p:cNvPr>
          <p:cNvSpPr txBox="1">
            <a:spLocks/>
          </p:cNvSpPr>
          <p:nvPr/>
        </p:nvSpPr>
        <p:spPr>
          <a:xfrm>
            <a:off x="286990" y="1273358"/>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nSpc>
                <a:spcPct val="115000"/>
              </a:lnSpc>
              <a:spcBef>
                <a:spcPts val="500"/>
              </a:spcBef>
              <a:spcAft>
                <a:spcPts val="1000"/>
              </a:spcAft>
            </a:pPr>
            <a:r>
              <a:rPr lang="fr-FR" sz="1800" dirty="0">
                <a:solidFill>
                  <a:schemeClr val="tx1"/>
                </a:solidFill>
                <a:cs typeface="Tahoma" panose="020B0604030504040204" pitchFamily="34" charset="0"/>
              </a:rPr>
              <a:t>Xuan y a vu une opportunité plutôt qu’un échec. Avec son équipe, elle a mis sur pied un projet pilote permettant de tester un programme pilote auprès d’un groupe de participant(e)s plus restreint. Avec des ressources limitées et en étroite collaboration avec un organisme des Nations Unies, elle a lancé le programme pilote, déterminée à prouver son utilité.</a:t>
            </a:r>
          </a:p>
          <a:p>
            <a:pPr>
              <a:lnSpc>
                <a:spcPct val="115000"/>
              </a:lnSpc>
              <a:spcBef>
                <a:spcPts val="500"/>
              </a:spcBef>
              <a:spcAft>
                <a:spcPts val="1000"/>
              </a:spcAft>
            </a:pPr>
            <a:r>
              <a:rPr lang="fr-FR" sz="1800" dirty="0">
                <a:solidFill>
                  <a:schemeClr val="tx1"/>
                </a:solidFill>
                <a:cs typeface="Tahoma" panose="020B0604030504040204" pitchFamily="34" charset="0"/>
              </a:rPr>
              <a:t>Le projet pilote visait à permettre aux participant(e)s d’appliquer ce qu’ils (elles) apprenaient sur leur lieu de travail, ce qui s’est traduit par une amélioration observable des compétences et des connaissances du groupe. Il a également permis au personnel de soutenir temporairement d’autres équipes et d’être encadré par des pairs plus expérimenté(e)s, ce qui a stimulé le moral et la motivation du personnel. En outre, Xuan et son équipe ont également tiré des enseignements des points de vue exprimés par les participant(e)s. Pour accroître la visibilité du programme pilote, Xuan a demandé au Chef de cabinet de la mission et à la Directrice de l’appui à la mission de remettre les certificats de cours lors de la cérémonie de fin de programme. </a:t>
            </a:r>
          </a:p>
          <a:p>
            <a:pPr>
              <a:lnSpc>
                <a:spcPct val="115000"/>
              </a:lnSpc>
              <a:spcBef>
                <a:spcPts val="500"/>
              </a:spcBef>
              <a:spcAft>
                <a:spcPts val="1000"/>
              </a:spcAft>
            </a:pPr>
            <a:r>
              <a:rPr lang="fr-FR" sz="1800" dirty="0">
                <a:solidFill>
                  <a:schemeClr val="tx1"/>
                </a:solidFill>
                <a:cs typeface="Tahoma" panose="020B0604030504040204" pitchFamily="34" charset="0"/>
              </a:rPr>
              <a:t>Pour maintenir la dynamique, Xuan a organisé une série de présentations et d’ateliers, au cours desquels les participant(e)s et leurs superviseur(</a:t>
            </a:r>
            <a:r>
              <a:rPr lang="fr-FR" sz="1800" dirty="0" err="1">
                <a:solidFill>
                  <a:schemeClr val="tx1"/>
                </a:solidFill>
                <a:cs typeface="Tahoma" panose="020B0604030504040204" pitchFamily="34" charset="0"/>
              </a:rPr>
              <a:t>euse</a:t>
            </a:r>
            <a:r>
              <a:rPr lang="fr-FR" sz="1800" dirty="0">
                <a:solidFill>
                  <a:schemeClr val="tx1"/>
                </a:solidFill>
                <a:cs typeface="Tahoma" panose="020B0604030504040204" pitchFamily="34" charset="0"/>
              </a:rPr>
              <a:t>)s ont partagé leurs expériences, en soulignant les bénéfices et les résultats positifs du programme. Au cours de ces rencontres, Xuan et son homologue du Siège de l’ONU ont également partagé les enseignements tirés de l’expérience. Il a notamment souligné la valeur ajoutée des personnes avec lesquelles Xuan a travaillé et le soutien qu’elle a reçu de la part des membres du personnel et des superviseur(</a:t>
            </a:r>
            <a:r>
              <a:rPr lang="fr-FR" sz="1800" dirty="0" err="1">
                <a:solidFill>
                  <a:schemeClr val="tx1"/>
                </a:solidFill>
                <a:cs typeface="Tahoma" panose="020B0604030504040204" pitchFamily="34" charset="0"/>
              </a:rPr>
              <a:t>euse</a:t>
            </a:r>
            <a:r>
              <a:rPr lang="fr-FR" sz="1800" dirty="0">
                <a:solidFill>
                  <a:schemeClr val="tx1"/>
                </a:solidFill>
                <a:cs typeface="Tahoma" panose="020B0604030504040204" pitchFamily="34" charset="0"/>
              </a:rPr>
              <a:t>)s impliqué(e)s dans le programme, ce qui a donné lieu à la création d’un réseau de promoteur(</a:t>
            </a:r>
            <a:r>
              <a:rPr lang="fr-FR" sz="1800" dirty="0" err="1">
                <a:solidFill>
                  <a:schemeClr val="tx1"/>
                </a:solidFill>
                <a:cs typeface="Tahoma" panose="020B0604030504040204" pitchFamily="34" charset="0"/>
              </a:rPr>
              <a:t>trice</a:t>
            </a:r>
            <a:r>
              <a:rPr lang="fr-FR" sz="1800" dirty="0">
                <a:solidFill>
                  <a:schemeClr val="tx1"/>
                </a:solidFill>
                <a:cs typeface="Tahoma" panose="020B0604030504040204" pitchFamily="34" charset="0"/>
              </a:rPr>
              <a:t>)s de ce programme.</a:t>
            </a:r>
          </a:p>
          <a:p>
            <a:pPr>
              <a:lnSpc>
                <a:spcPct val="115000"/>
              </a:lnSpc>
              <a:spcBef>
                <a:spcPts val="500"/>
              </a:spcBef>
              <a:spcAft>
                <a:spcPts val="1000"/>
              </a:spcAft>
            </a:pPr>
            <a:endParaRPr lang="en-US" sz="1600" dirty="0">
              <a:solidFill>
                <a:schemeClr val="tx1"/>
              </a:solidFill>
              <a:cs typeface="Tahoma" panose="020B0604030504040204" pitchFamily="34" charset="0"/>
            </a:endParaRPr>
          </a:p>
          <a:p>
            <a:pPr>
              <a:lnSpc>
                <a:spcPct val="115000"/>
              </a:lnSpc>
              <a:spcBef>
                <a:spcPts val="500"/>
              </a:spcBef>
              <a:spcAft>
                <a:spcPts val="1000"/>
              </a:spcAft>
            </a:pPr>
            <a:endParaRPr lang="en-US" sz="1600" dirty="0">
              <a:solidFill>
                <a:schemeClr val="tx1"/>
              </a:solidFill>
              <a:cs typeface="Tahoma" panose="020B0604030504040204" pitchFamily="34" charset="0"/>
            </a:endParaRPr>
          </a:p>
        </p:txBody>
      </p:sp>
    </p:spTree>
    <p:extLst>
      <p:ext uri="{BB962C8B-B14F-4D97-AF65-F5344CB8AC3E}">
        <p14:creationId xmlns:p14="http://schemas.microsoft.com/office/powerpoint/2010/main" val="1772237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AC54C-D9F2-F8A6-281F-9E72BB4FAF64}"/>
            </a:ext>
          </a:extLst>
        </p:cNvPr>
        <p:cNvGrpSpPr/>
        <p:nvPr/>
      </p:nvGrpSpPr>
      <p:grpSpPr>
        <a:xfrm>
          <a:off x="0" y="0"/>
          <a:ext cx="0" cy="0"/>
          <a:chOff x="0" y="0"/>
          <a:chExt cx="0" cy="0"/>
        </a:xfrm>
      </p:grpSpPr>
      <p:sp>
        <p:nvSpPr>
          <p:cNvPr id="17" name="Text Placeholder 2">
            <a:extLst>
              <a:ext uri="{FF2B5EF4-FFF2-40B4-BE49-F238E27FC236}">
                <a16:creationId xmlns:a16="http://schemas.microsoft.com/office/drawing/2014/main" id="{7B4986F5-7EF9-291A-FFB7-1209EB7D9EAB}"/>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43B97C17-8901-AFE9-CB17-D31A68A3B606}"/>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633258BA-722D-1681-F464-8F19CB99E1CA}"/>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D57C73E4-5679-5366-26A3-F29DDA678F85}"/>
              </a:ext>
            </a:extLst>
          </p:cNvPr>
          <p:cNvSpPr>
            <a:spLocks noGrp="1"/>
          </p:cNvSpPr>
          <p:nvPr>
            <p:ph type="title"/>
          </p:nvPr>
        </p:nvSpPr>
        <p:spPr>
          <a:xfrm>
            <a:off x="94039" y="69100"/>
            <a:ext cx="12819234" cy="1083780"/>
          </a:xfrm>
        </p:spPr>
        <p:txBody>
          <a:bodyPr lIns="91440" tIns="45720" rIns="91440" bIns="45720" anchor="b">
            <a:noAutofit/>
          </a:bodyPr>
          <a:lstStyle/>
          <a:p>
            <a:pPr algn="ctr"/>
            <a:r>
              <a:rPr lang="en-US" sz="4000" dirty="0" err="1">
                <a:solidFill>
                  <a:srgbClr val="149ED9"/>
                </a:solidFill>
                <a:latin typeface="Roboto"/>
                <a:ea typeface="Roboto"/>
              </a:rPr>
              <a:t>Scénario</a:t>
            </a:r>
            <a:r>
              <a:rPr lang="en-US" sz="4000" dirty="0">
                <a:solidFill>
                  <a:srgbClr val="149ED9"/>
                </a:solidFill>
                <a:latin typeface="Roboto"/>
                <a:ea typeface="Roboto"/>
              </a:rPr>
              <a:t> 3 (cont.) </a:t>
            </a:r>
            <a:br>
              <a:rPr lang="en-US" sz="4000" dirty="0">
                <a:solidFill>
                  <a:srgbClr val="149ED9"/>
                </a:solidFill>
                <a:latin typeface="Roboto"/>
                <a:ea typeface="Roboto"/>
              </a:rPr>
            </a:br>
            <a:r>
              <a:rPr kumimoji="0" lang="fr-FR" sz="2700" b="1" i="0" u="none" strike="noStrike" kern="1200" cap="none" spc="0" normalizeH="0" baseline="0" noProof="0" dirty="0">
                <a:ln>
                  <a:noFill/>
                </a:ln>
                <a:solidFill>
                  <a:srgbClr val="149ED9"/>
                </a:solidFill>
                <a:effectLst/>
                <a:uLnTx/>
                <a:uFillTx/>
                <a:latin typeface="Roboto"/>
                <a:ea typeface="Roboto"/>
                <a:cs typeface="+mj-cs"/>
              </a:rPr>
              <a:t>Apprendre et développer ses compétences/S’adapter et innover</a:t>
            </a:r>
            <a:endParaRPr lang="en-US" sz="36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E5084900-0640-38D2-87A9-76D475A3FF01}"/>
              </a:ext>
            </a:extLst>
          </p:cNvPr>
          <p:cNvSpPr txBox="1">
            <a:spLocks/>
          </p:cNvSpPr>
          <p:nvPr/>
        </p:nvSpPr>
        <p:spPr>
          <a:xfrm>
            <a:off x="286990" y="1273358"/>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nSpc>
                <a:spcPct val="115000"/>
              </a:lnSpc>
              <a:spcBef>
                <a:spcPts val="500"/>
              </a:spcBef>
              <a:spcAft>
                <a:spcPts val="1000"/>
              </a:spcAft>
            </a:pPr>
            <a:r>
              <a:rPr lang="fr-FR" sz="1800" dirty="0">
                <a:solidFill>
                  <a:schemeClr val="tx1"/>
                </a:solidFill>
                <a:cs typeface="Tahoma" panose="020B0604030504040204" pitchFamily="34" charset="0"/>
              </a:rPr>
              <a:t>Les membres de ce premier « groupe restreint » sont devenus des partenaires clés pour l’amélioration du programme. Ils (elles) ont ainsi pu encadrer les nouveaux(elles) participant(e)s et suggérer des améliorations et de nouveaux thèmes pour les prochaines éditions, afin de garantir que le programme reste pertinent et réponde à leurs besoins.</a:t>
            </a:r>
          </a:p>
          <a:p>
            <a:pPr>
              <a:lnSpc>
                <a:spcPct val="115000"/>
              </a:lnSpc>
              <a:spcBef>
                <a:spcPts val="500"/>
              </a:spcBef>
              <a:spcAft>
                <a:spcPts val="1000"/>
              </a:spcAft>
            </a:pPr>
            <a:r>
              <a:rPr lang="fr-FR" sz="1800" dirty="0">
                <a:solidFill>
                  <a:schemeClr val="tx1"/>
                </a:solidFill>
                <a:cs typeface="Tahoma" panose="020B0604030504040204" pitchFamily="34" charset="0"/>
              </a:rPr>
              <a:t>Au cours des deux années suivantes, le programme de Xuan a prospéré, s’adaptant et évoluant en fonction des retours d’information et des enseignements tirés. Malgré les difficultés, Xuan a fait preuve de résilience et est restée déterminée à faire la différence. À mesure que le programme se développait, il commençait à produire des résultats significatifs, favorisant une meilleure mobilité du personnel recruté sur le plan national, tant au niveau des équipes et des fonctions qu’au niveau des autres organismes des Nations Unies présents dans le pays.</a:t>
            </a:r>
          </a:p>
          <a:p>
            <a:pPr>
              <a:lnSpc>
                <a:spcPct val="115000"/>
              </a:lnSpc>
              <a:spcBef>
                <a:spcPts val="500"/>
              </a:spcBef>
              <a:spcAft>
                <a:spcPts val="1000"/>
              </a:spcAft>
            </a:pPr>
            <a:r>
              <a:rPr lang="fr-FR" sz="1800" dirty="0">
                <a:solidFill>
                  <a:schemeClr val="tx1"/>
                </a:solidFill>
                <a:cs typeface="Tahoma" panose="020B0604030504040204" pitchFamily="34" charset="0"/>
              </a:rPr>
              <a:t>Puis, sans crier gare, le pays hôte a fait savoir qu’il souhaitait que la mission se retire dans un délai de six mois. Toutefois, le programme de Xuan avait été consolidé, ce qui a permis à un nombre important de membres du personnel recruté(e)s sur le plan national de trouver un emploi auprès d’autres organismes du système des Nations Unies, d’organisations non gouvernementales, et d’entités des secteurs public et privé.</a:t>
            </a:r>
          </a:p>
          <a:p>
            <a:pPr>
              <a:lnSpc>
                <a:spcPct val="115000"/>
              </a:lnSpc>
              <a:spcBef>
                <a:spcPts val="500"/>
              </a:spcBef>
              <a:spcAft>
                <a:spcPts val="1000"/>
              </a:spcAft>
            </a:pPr>
            <a:r>
              <a:rPr lang="fr-FR" sz="1800" dirty="0">
                <a:solidFill>
                  <a:schemeClr val="tx1"/>
                </a:solidFill>
                <a:cs typeface="Tahoma" panose="020B0604030504040204" pitchFamily="34" charset="0"/>
              </a:rPr>
              <a:t>L’initiative de Xuan a non seulement répondu à un besoin immédiat de renforcement des capacités, mais a également laissé un héritage durable de l’ONU dans le pays. En effet, cette initiative a démontré qu’investir dans le personnel constitue un avantage stratégique, qui permet à la fois de répondre aux besoins opérationnels immédiats et d’assurer des effets durables au-delà de la durée de vie d’une mission.</a:t>
            </a:r>
          </a:p>
        </p:txBody>
      </p:sp>
    </p:spTree>
    <p:extLst>
      <p:ext uri="{BB962C8B-B14F-4D97-AF65-F5344CB8AC3E}">
        <p14:creationId xmlns:p14="http://schemas.microsoft.com/office/powerpoint/2010/main" val="885902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95A0A-7C26-0B0D-28F6-62B8AE3DC607}"/>
            </a:ext>
          </a:extLst>
        </p:cNvPr>
        <p:cNvGrpSpPr/>
        <p:nvPr/>
      </p:nvGrpSpPr>
      <p:grpSpPr>
        <a:xfrm>
          <a:off x="0" y="0"/>
          <a:ext cx="0" cy="0"/>
          <a:chOff x="0" y="0"/>
          <a:chExt cx="0" cy="0"/>
        </a:xfrm>
      </p:grpSpPr>
      <p:sp>
        <p:nvSpPr>
          <p:cNvPr id="17" name="Text Placeholder 2">
            <a:extLst>
              <a:ext uri="{FF2B5EF4-FFF2-40B4-BE49-F238E27FC236}">
                <a16:creationId xmlns:a16="http://schemas.microsoft.com/office/drawing/2014/main" id="{40EE19F6-83DE-6AF5-583D-E6ED8E7E0EBF}"/>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1E6AC054-64F9-BECD-68C4-F42F0C9F9778}"/>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9967CAF4-0D5E-C5A2-8B4F-26C92154E225}"/>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AB52E936-034F-38E7-3A2E-048D4C5A32FF}"/>
              </a:ext>
            </a:extLst>
          </p:cNvPr>
          <p:cNvSpPr>
            <a:spLocks noGrp="1"/>
          </p:cNvSpPr>
          <p:nvPr>
            <p:ph type="title"/>
          </p:nvPr>
        </p:nvSpPr>
        <p:spPr>
          <a:xfrm>
            <a:off x="91989" y="0"/>
            <a:ext cx="12819234" cy="1083780"/>
          </a:xfrm>
        </p:spPr>
        <p:txBody>
          <a:bodyPr lIns="91440" tIns="45720" rIns="91440" bIns="45720" anchor="b">
            <a:noAutofit/>
          </a:bodyPr>
          <a:lstStyle/>
          <a:p>
            <a:pPr algn="ctr"/>
            <a:r>
              <a:rPr lang="en-US" sz="4000" dirty="0" err="1">
                <a:solidFill>
                  <a:srgbClr val="149ED9"/>
                </a:solidFill>
                <a:latin typeface="Roboto"/>
                <a:ea typeface="Roboto"/>
              </a:rPr>
              <a:t>Scénario</a:t>
            </a:r>
            <a:r>
              <a:rPr lang="en-US" sz="4000" dirty="0">
                <a:solidFill>
                  <a:srgbClr val="149ED9"/>
                </a:solidFill>
                <a:latin typeface="Roboto"/>
                <a:ea typeface="Roboto"/>
              </a:rPr>
              <a:t> 3: Points </a:t>
            </a:r>
            <a:r>
              <a:rPr lang="en-US" sz="4000" dirty="0" err="1">
                <a:solidFill>
                  <a:srgbClr val="149ED9"/>
                </a:solidFill>
                <a:latin typeface="Roboto"/>
                <a:ea typeface="Roboto"/>
              </a:rPr>
              <a:t>importants</a:t>
            </a:r>
            <a:endParaRPr lang="en-US" sz="40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0A77A589-E6CF-D86E-EA27-00DE7DD79AC0}"/>
              </a:ext>
            </a:extLst>
          </p:cNvPr>
          <p:cNvSpPr txBox="1">
            <a:spLocks/>
          </p:cNvSpPr>
          <p:nvPr/>
        </p:nvSpPr>
        <p:spPr>
          <a:xfrm>
            <a:off x="299327" y="1693646"/>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La création d’un environnement sûr favorise l’innovation.</a:t>
            </a:r>
          </a:p>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L’innovation est possible même lorsque les ressources sont limitées. </a:t>
            </a:r>
          </a:p>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L’innovation est souvent un processus d’essais et d’erreurs. Il est indispensable de créer un environnement dans lequel les gens ont le droit d’échouer et sont encouragés à tirer des enseignements de leurs expériences.</a:t>
            </a:r>
          </a:p>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La promotion d’un état d’esprit axé sur l’apprentissage aide les équipes à rester souples et ouvertes à de nouvelles solutions, ce qui est capital pour faire face à des problèmes complexes ou à une évolution de la situation.</a:t>
            </a:r>
          </a:p>
        </p:txBody>
      </p:sp>
    </p:spTree>
    <p:extLst>
      <p:ext uri="{BB962C8B-B14F-4D97-AF65-F5344CB8AC3E}">
        <p14:creationId xmlns:p14="http://schemas.microsoft.com/office/powerpoint/2010/main" val="345980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9" name="Title 1">
            <a:extLst>
              <a:ext uri="{FF2B5EF4-FFF2-40B4-BE49-F238E27FC236}">
                <a16:creationId xmlns:a16="http://schemas.microsoft.com/office/drawing/2014/main" id="{267A5A2D-7037-C48C-84B6-9AE2B2F5267C}"/>
              </a:ext>
            </a:extLst>
          </p:cNvPr>
          <p:cNvSpPr>
            <a:spLocks noGrp="1"/>
          </p:cNvSpPr>
          <p:nvPr>
            <p:ph type="title"/>
          </p:nvPr>
        </p:nvSpPr>
        <p:spPr>
          <a:xfrm>
            <a:off x="331751" y="2813507"/>
            <a:ext cx="12339710" cy="1083780"/>
          </a:xfrm>
        </p:spPr>
        <p:txBody>
          <a:bodyPr lIns="91440" tIns="45720" rIns="91440" bIns="45720" anchor="b">
            <a:normAutofit/>
          </a:bodyPr>
          <a:lstStyle/>
          <a:p>
            <a:pPr algn="ctr"/>
            <a:r>
              <a:rPr lang="en-US" sz="4400" dirty="0">
                <a:latin typeface="Roboto"/>
                <a:ea typeface="Roboto"/>
              </a:rPr>
              <a:t>PASSAGE A L’ACTION</a:t>
            </a:r>
            <a:endParaRPr lang="en-US" sz="4400" dirty="0"/>
          </a:p>
        </p:txBody>
      </p:sp>
      <p:pic>
        <p:nvPicPr>
          <p:cNvPr id="4" name="Picture 3" descr="A picture containing text&#10;&#10;Description automatically generated">
            <a:extLst>
              <a:ext uri="{FF2B5EF4-FFF2-40B4-BE49-F238E27FC236}">
                <a16:creationId xmlns:a16="http://schemas.microsoft.com/office/drawing/2014/main" id="{26C4032E-0299-9512-72BE-B03D4B953A51}"/>
              </a:ext>
            </a:extLst>
          </p:cNvPr>
          <p:cNvPicPr>
            <a:picLocks noChangeAspect="1"/>
          </p:cNvPicPr>
          <p:nvPr/>
        </p:nvPicPr>
        <p:blipFill>
          <a:blip r:embed="rId4"/>
          <a:stretch>
            <a:fillRect/>
          </a:stretch>
        </p:blipFill>
        <p:spPr>
          <a:xfrm>
            <a:off x="0" y="3447535"/>
            <a:ext cx="4143927" cy="3867665"/>
          </a:xfrm>
          <a:prstGeom prst="rect">
            <a:avLst/>
          </a:prstGeom>
        </p:spPr>
      </p:pic>
    </p:spTree>
    <p:extLst>
      <p:ext uri="{BB962C8B-B14F-4D97-AF65-F5344CB8AC3E}">
        <p14:creationId xmlns:p14="http://schemas.microsoft.com/office/powerpoint/2010/main" val="1166089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AE5F0-4A0B-EB7B-BB38-CD0DAC867134}"/>
            </a:ext>
          </a:extLst>
        </p:cNvPr>
        <p:cNvGrpSpPr/>
        <p:nvPr/>
      </p:nvGrpSpPr>
      <p:grpSpPr>
        <a:xfrm>
          <a:off x="0" y="0"/>
          <a:ext cx="0" cy="0"/>
          <a:chOff x="0" y="0"/>
          <a:chExt cx="0" cy="0"/>
        </a:xfrm>
      </p:grpSpPr>
      <p:sp>
        <p:nvSpPr>
          <p:cNvPr id="17" name="Text Placeholder 2">
            <a:extLst>
              <a:ext uri="{FF2B5EF4-FFF2-40B4-BE49-F238E27FC236}">
                <a16:creationId xmlns:a16="http://schemas.microsoft.com/office/drawing/2014/main" id="{D7E6B1BD-C1B9-4C6A-EF77-6A2FB4FF7A57}"/>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A978919D-426C-1913-2E93-F86146AC1FBF}"/>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3EF10B09-9D71-FAD6-2D7F-2C2F744F4878}"/>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050FDC05-5C30-493F-61A1-0BADD3616059}"/>
              </a:ext>
            </a:extLst>
          </p:cNvPr>
          <p:cNvSpPr>
            <a:spLocks noGrp="1"/>
          </p:cNvSpPr>
          <p:nvPr>
            <p:ph type="title"/>
          </p:nvPr>
        </p:nvSpPr>
        <p:spPr>
          <a:xfrm>
            <a:off x="91989" y="210207"/>
            <a:ext cx="12819234" cy="1083780"/>
          </a:xfrm>
        </p:spPr>
        <p:txBody>
          <a:bodyPr lIns="91440" tIns="45720" rIns="91440" bIns="45720" anchor="b">
            <a:noAutofit/>
          </a:bodyPr>
          <a:lstStyle/>
          <a:p>
            <a:pPr algn="ctr"/>
            <a:r>
              <a:rPr lang="fr-FR" sz="4000" dirty="0">
                <a:solidFill>
                  <a:srgbClr val="149ED9"/>
                </a:solidFill>
                <a:latin typeface="Roboto"/>
                <a:ea typeface="Roboto"/>
              </a:rPr>
              <a:t>Guide des comportements de l’ONU à adopter et à éviter en équipe</a:t>
            </a:r>
            <a:endParaRPr lang="en-US" sz="40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1F7D06A1-D679-6F17-EBCB-F85DEBF55BC1}"/>
              </a:ext>
            </a:extLst>
          </p:cNvPr>
          <p:cNvSpPr txBox="1">
            <a:spLocks/>
          </p:cNvSpPr>
          <p:nvPr/>
        </p:nvSpPr>
        <p:spPr>
          <a:xfrm>
            <a:off x="299327" y="1693646"/>
            <a:ext cx="7162219"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Ce guide présente les pratiques organisationnelles à adopter et à éviter pour chaque comportement</a:t>
            </a:r>
            <a:r>
              <a:rPr lang="en-US" sz="2200" dirty="0">
                <a:solidFill>
                  <a:schemeClr val="tx1"/>
                </a:solidFill>
                <a:cs typeface="Tahoma" panose="020B0604030504040204" pitchFamily="34" charset="0"/>
              </a:rPr>
              <a:t>.</a:t>
            </a:r>
          </a:p>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Il est important que les équipes réfléchissent à la manière dont ces comportements se manifestent dans leur travail spécifique</a:t>
            </a:r>
            <a:r>
              <a:rPr lang="en-US" sz="2200" dirty="0">
                <a:solidFill>
                  <a:schemeClr val="tx1"/>
                </a:solidFill>
                <a:cs typeface="Tahoma" panose="020B0604030504040204" pitchFamily="34" charset="0"/>
              </a:rPr>
              <a:t>.</a:t>
            </a:r>
          </a:p>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Aujourd’hui, nous allons commencer à définir les pratiques à adopter et à éviter pour le comportement « </a:t>
            </a:r>
            <a:r>
              <a:rPr lang="fr-FR" sz="2200" i="1" dirty="0">
                <a:solidFill>
                  <a:schemeClr val="tx1"/>
                </a:solidFill>
                <a:cs typeface="Tahoma" panose="020B0604030504040204" pitchFamily="34" charset="0"/>
              </a:rPr>
              <a:t>Nouer des relations et collaborer </a:t>
            </a:r>
            <a:r>
              <a:rPr lang="fr-FR" sz="2200" dirty="0">
                <a:solidFill>
                  <a:schemeClr val="tx1"/>
                </a:solidFill>
                <a:cs typeface="Tahoma" panose="020B0604030504040204" pitchFamily="34" charset="0"/>
              </a:rPr>
              <a:t>».</a:t>
            </a:r>
          </a:p>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Nous poursuivrons cette activité lors de notre prochaine réunion d’équipe.</a:t>
            </a:r>
            <a:endParaRPr lang="en-US" sz="2200" dirty="0">
              <a:solidFill>
                <a:schemeClr val="tx1"/>
              </a:solidFill>
              <a:cs typeface="Tahoma" panose="020B0604030504040204" pitchFamily="34" charset="0"/>
            </a:endParaRPr>
          </a:p>
        </p:txBody>
      </p:sp>
      <p:pic>
        <p:nvPicPr>
          <p:cNvPr id="3" name="Picture 2">
            <a:hlinkClick r:id="rId4"/>
            <a:extLst>
              <a:ext uri="{FF2B5EF4-FFF2-40B4-BE49-F238E27FC236}">
                <a16:creationId xmlns:a16="http://schemas.microsoft.com/office/drawing/2014/main" id="{6FFFAAC6-42CD-60D9-EFA7-055AE71785B9}"/>
              </a:ext>
            </a:extLst>
          </p:cNvPr>
          <p:cNvPicPr>
            <a:picLocks noChangeAspect="1"/>
          </p:cNvPicPr>
          <p:nvPr/>
        </p:nvPicPr>
        <p:blipFill>
          <a:blip r:embed="rId5"/>
          <a:stretch>
            <a:fillRect/>
          </a:stretch>
        </p:blipFill>
        <p:spPr>
          <a:xfrm>
            <a:off x="7678757" y="2494088"/>
            <a:ext cx="4733983" cy="2878230"/>
          </a:xfrm>
          <a:prstGeom prst="rect">
            <a:avLst/>
          </a:prstGeom>
        </p:spPr>
      </p:pic>
    </p:spTree>
    <p:extLst>
      <p:ext uri="{BB962C8B-B14F-4D97-AF65-F5344CB8AC3E}">
        <p14:creationId xmlns:p14="http://schemas.microsoft.com/office/powerpoint/2010/main" val="2951306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9" name="Title 1">
            <a:extLst>
              <a:ext uri="{FF2B5EF4-FFF2-40B4-BE49-F238E27FC236}">
                <a16:creationId xmlns:a16="http://schemas.microsoft.com/office/drawing/2014/main" id="{267A5A2D-7037-C48C-84B6-9AE2B2F5267C}"/>
              </a:ext>
            </a:extLst>
          </p:cNvPr>
          <p:cNvSpPr>
            <a:spLocks noGrp="1"/>
          </p:cNvSpPr>
          <p:nvPr>
            <p:ph type="title"/>
          </p:nvPr>
        </p:nvSpPr>
        <p:spPr>
          <a:xfrm>
            <a:off x="331751" y="2813507"/>
            <a:ext cx="12339710" cy="1083780"/>
          </a:xfrm>
        </p:spPr>
        <p:txBody>
          <a:bodyPr lIns="91440" tIns="45720" rIns="91440" bIns="45720" anchor="b">
            <a:normAutofit/>
          </a:bodyPr>
          <a:lstStyle/>
          <a:p>
            <a:pPr algn="ctr"/>
            <a:r>
              <a:rPr lang="en-US" sz="4400" dirty="0">
                <a:latin typeface="Roboto"/>
                <a:ea typeface="Roboto"/>
              </a:rPr>
              <a:t>CONCLUSIONS</a:t>
            </a:r>
            <a:endParaRPr lang="en-US" sz="4400" dirty="0"/>
          </a:p>
        </p:txBody>
      </p:sp>
    </p:spTree>
    <p:extLst>
      <p:ext uri="{BB962C8B-B14F-4D97-AF65-F5344CB8AC3E}">
        <p14:creationId xmlns:p14="http://schemas.microsoft.com/office/powerpoint/2010/main" val="4072165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6"/>
            <a:ext cx="12819234" cy="1083780"/>
          </a:xfrm>
        </p:spPr>
        <p:txBody>
          <a:bodyPr lIns="91440" tIns="45720" rIns="91440" bIns="45720" anchor="b">
            <a:noAutofit/>
          </a:bodyPr>
          <a:lstStyle/>
          <a:p>
            <a:pPr algn="ctr"/>
            <a:r>
              <a:rPr lang="fr-FR" sz="4400" dirty="0">
                <a:solidFill>
                  <a:srgbClr val="149ED9"/>
                </a:solidFill>
                <a:latin typeface="Roboto"/>
                <a:ea typeface="Roboto"/>
              </a:rPr>
              <a:t>Récapitulatif des principaux points à retenir</a:t>
            </a: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2080840"/>
            <a:ext cx="12404558" cy="3549939"/>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Les cinq comportements de l’ONU sont les suivants : nouer des relations et collaborer ; analyser et planifier ; obtenir des résultats suivis d’effets bénéfiques ; apprendre et développer ses compétences ; s’adapter et innover.</a:t>
            </a:r>
          </a:p>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Nous avons toutes et tous la responsabilité de porter ces comportements dans notre travail, car ils reflètent les valeurs que nous défendons.</a:t>
            </a:r>
          </a:p>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La meilleure façon d’encourager les autres à adopter ces comportements est de les adopter nous-mêmes. </a:t>
            </a:r>
          </a:p>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En portant ces comportements dans tout ce que nous faisons, nous serons plus performants en tant qu’individus, en tant qu’équipe et en tant qu’Organisation.</a:t>
            </a:r>
          </a:p>
          <a:p>
            <a:pPr marL="342900" indent="-342900">
              <a:lnSpc>
                <a:spcPct val="115000"/>
              </a:lnSpc>
              <a:spcBef>
                <a:spcPts val="500"/>
              </a:spcBef>
              <a:spcAft>
                <a:spcPts val="1000"/>
              </a:spcAft>
              <a:buFont typeface="Arial" panose="020B0604020202020204" pitchFamily="34" charset="0"/>
              <a:buChar char="•"/>
            </a:pPr>
            <a:r>
              <a:rPr lang="fr-FR" sz="2200" dirty="0">
                <a:solidFill>
                  <a:schemeClr val="tx1"/>
                </a:solidFill>
                <a:cs typeface="Tahoma" panose="020B0604030504040204" pitchFamily="34" charset="0"/>
              </a:rPr>
              <a:t>Avant de clôturer la séance, demandez aux participant(e)s s’ils (elles) ont une dernière question ou un dernier commentaire à formuler</a:t>
            </a:r>
            <a:r>
              <a:rPr lang="en-US" sz="2200" dirty="0">
                <a:solidFill>
                  <a:schemeClr val="tx1"/>
                </a:solidFill>
                <a:cs typeface="Tahoma" panose="020B0604030504040204" pitchFamily="34" charset="0"/>
              </a:rPr>
              <a:t>.</a:t>
            </a:r>
          </a:p>
        </p:txBody>
      </p:sp>
    </p:spTree>
    <p:extLst>
      <p:ext uri="{BB962C8B-B14F-4D97-AF65-F5344CB8AC3E}">
        <p14:creationId xmlns:p14="http://schemas.microsoft.com/office/powerpoint/2010/main" val="2194524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9" name="Title 1">
            <a:extLst>
              <a:ext uri="{FF2B5EF4-FFF2-40B4-BE49-F238E27FC236}">
                <a16:creationId xmlns:a16="http://schemas.microsoft.com/office/drawing/2014/main" id="{267A5A2D-7037-C48C-84B6-9AE2B2F5267C}"/>
              </a:ext>
            </a:extLst>
          </p:cNvPr>
          <p:cNvSpPr>
            <a:spLocks noGrp="1"/>
          </p:cNvSpPr>
          <p:nvPr>
            <p:ph type="title"/>
          </p:nvPr>
        </p:nvSpPr>
        <p:spPr>
          <a:xfrm>
            <a:off x="331751" y="2813507"/>
            <a:ext cx="12339710" cy="1083780"/>
          </a:xfrm>
        </p:spPr>
        <p:txBody>
          <a:bodyPr lIns="91440" tIns="45720" rIns="91440" bIns="45720" anchor="b">
            <a:normAutofit/>
          </a:bodyPr>
          <a:lstStyle/>
          <a:p>
            <a:pPr algn="ctr"/>
            <a:r>
              <a:rPr lang="en-US" sz="4400" dirty="0">
                <a:latin typeface="Roboto"/>
                <a:ea typeface="Roboto"/>
              </a:rPr>
              <a:t>MERCI</a:t>
            </a:r>
            <a:endParaRPr lang="en-US" sz="4400" dirty="0"/>
          </a:p>
        </p:txBody>
      </p:sp>
      <p:sp>
        <p:nvSpPr>
          <p:cNvPr id="11" name="TextBox 10">
            <a:extLst>
              <a:ext uri="{FF2B5EF4-FFF2-40B4-BE49-F238E27FC236}">
                <a16:creationId xmlns:a16="http://schemas.microsoft.com/office/drawing/2014/main" id="{18CD8CD7-1E36-FDB7-6322-C3E9C3AAB51D}"/>
              </a:ext>
            </a:extLst>
          </p:cNvPr>
          <p:cNvSpPr txBox="1"/>
          <p:nvPr/>
        </p:nvSpPr>
        <p:spPr>
          <a:xfrm>
            <a:off x="1374968" y="6781800"/>
            <a:ext cx="11020232" cy="307777"/>
          </a:xfrm>
          <a:prstGeom prst="rect">
            <a:avLst/>
          </a:prstGeom>
          <a:noFill/>
        </p:spPr>
        <p:txBody>
          <a:bodyPr wrap="square" lIns="91440" tIns="45720" rIns="91440" bIns="45720" rtlCol="0" anchor="t">
            <a:spAutoFit/>
          </a:bodyPr>
          <a:lstStyle/>
          <a:p>
            <a:pPr algn="r"/>
            <a:r>
              <a:rPr lang="en-US" sz="1400" cap="all" spc="600" dirty="0">
                <a:solidFill>
                  <a:schemeClr val="bg1"/>
                </a:solidFill>
                <a:latin typeface="Roboto Light"/>
                <a:ea typeface="Roboto Light"/>
                <a:cs typeface="Calibri" panose="020F0502020204030204"/>
              </a:rPr>
              <a:t>valuesandbehaviours@un.org</a:t>
            </a:r>
          </a:p>
        </p:txBody>
      </p:sp>
      <p:sp>
        <p:nvSpPr>
          <p:cNvPr id="12" name="TextBox 11">
            <a:extLst>
              <a:ext uri="{FF2B5EF4-FFF2-40B4-BE49-F238E27FC236}">
                <a16:creationId xmlns:a16="http://schemas.microsoft.com/office/drawing/2014/main" id="{9B2F5034-41D2-9D08-9916-883285D90038}"/>
              </a:ext>
            </a:extLst>
          </p:cNvPr>
          <p:cNvSpPr txBox="1"/>
          <p:nvPr/>
        </p:nvSpPr>
        <p:spPr>
          <a:xfrm>
            <a:off x="753762" y="6781799"/>
            <a:ext cx="11641438" cy="307777"/>
          </a:xfrm>
          <a:prstGeom prst="rect">
            <a:avLst/>
          </a:prstGeom>
          <a:noFill/>
        </p:spPr>
        <p:txBody>
          <a:bodyPr wrap="square" lIns="91440" tIns="45720" rIns="91440" bIns="45720" rtlCol="0" anchor="t">
            <a:spAutoFit/>
          </a:bodyPr>
          <a:lstStyle/>
          <a:p>
            <a:r>
              <a:rPr lang="en-US" sz="1400" cap="all" spc="600" dirty="0">
                <a:solidFill>
                  <a:schemeClr val="bg1"/>
                </a:solidFill>
                <a:latin typeface="Roboto Light"/>
                <a:ea typeface="Roboto Light"/>
                <a:cs typeface="Calibri" panose="020F0502020204030204"/>
              </a:rPr>
              <a:t>ethicsoffice@un.org</a:t>
            </a:r>
          </a:p>
        </p:txBody>
      </p:sp>
    </p:spTree>
    <p:extLst>
      <p:ext uri="{BB962C8B-B14F-4D97-AF65-F5344CB8AC3E}">
        <p14:creationId xmlns:p14="http://schemas.microsoft.com/office/powerpoint/2010/main" val="2010246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1C80-E866-DF4A-9F35-4D8AD4C101BD}"/>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INTRODUCTION</a:t>
            </a:r>
          </a:p>
        </p:txBody>
      </p:sp>
      <p:graphicFrame>
        <p:nvGraphicFramePr>
          <p:cNvPr id="4" name="Table 4">
            <a:extLst>
              <a:ext uri="{FF2B5EF4-FFF2-40B4-BE49-F238E27FC236}">
                <a16:creationId xmlns:a16="http://schemas.microsoft.com/office/drawing/2014/main" id="{570DC2B0-9814-3A6C-DE02-EBCAA0B6BF5F}"/>
              </a:ext>
            </a:extLst>
          </p:cNvPr>
          <p:cNvGraphicFramePr>
            <a:graphicFrameLocks noGrp="1"/>
          </p:cNvGraphicFramePr>
          <p:nvPr>
            <p:extLst>
              <p:ext uri="{D42A27DB-BD31-4B8C-83A1-F6EECF244321}">
                <p14:modId xmlns:p14="http://schemas.microsoft.com/office/powerpoint/2010/main" val="152565439"/>
              </p:ext>
            </p:extLst>
          </p:nvPr>
        </p:nvGraphicFramePr>
        <p:xfrm>
          <a:off x="156431" y="1581197"/>
          <a:ext cx="12665676" cy="5514397"/>
        </p:xfrm>
        <a:graphic>
          <a:graphicData uri="http://schemas.openxmlformats.org/drawingml/2006/table">
            <a:tbl>
              <a:tblPr firstRow="1" bandRow="1">
                <a:tableStyleId>{2D5ABB26-0587-4C30-8999-92F81FD0307C}</a:tableStyleId>
              </a:tblPr>
              <a:tblGrid>
                <a:gridCol w="6332838">
                  <a:extLst>
                    <a:ext uri="{9D8B030D-6E8A-4147-A177-3AD203B41FA5}">
                      <a16:colId xmlns:a16="http://schemas.microsoft.com/office/drawing/2014/main" val="3239616676"/>
                    </a:ext>
                  </a:extLst>
                </a:gridCol>
                <a:gridCol w="6332838">
                  <a:extLst>
                    <a:ext uri="{9D8B030D-6E8A-4147-A177-3AD203B41FA5}">
                      <a16:colId xmlns:a16="http://schemas.microsoft.com/office/drawing/2014/main" val="2993589146"/>
                    </a:ext>
                  </a:extLst>
                </a:gridCol>
              </a:tblGrid>
              <a:tr h="622357">
                <a:tc>
                  <a:txBody>
                    <a:bodyPr/>
                    <a:lstStyle/>
                    <a:p>
                      <a:r>
                        <a:rPr lang="en-US" sz="2400" b="1" dirty="0">
                          <a:solidFill>
                            <a:schemeClr val="bg1"/>
                          </a:solidFill>
                          <a:latin typeface="Roboto" panose="02000000000000000000" pitchFamily="2" charset="0"/>
                          <a:ea typeface="Roboto" panose="02000000000000000000" pitchFamily="2" charset="0"/>
                        </a:rPr>
                        <a:t>DE QUOI ALLONS-NOUS DISCUTER?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400" b="1" dirty="0">
                          <a:solidFill>
                            <a:schemeClr val="bg1"/>
                          </a:solidFill>
                          <a:latin typeface="Roboto" panose="02000000000000000000" pitchFamily="2" charset="0"/>
                          <a:ea typeface="Roboto" panose="02000000000000000000" pitchFamily="2" charset="0"/>
                        </a:rPr>
                        <a:t>POURQUOI CE DÉBAT EST-IL IMPORTANT?</a:t>
                      </a:r>
                      <a:endParaRPr lang="es-ES" sz="2400" b="1" dirty="0">
                        <a:solidFill>
                          <a:schemeClr val="bg1"/>
                        </a:solidFill>
                        <a:latin typeface="Roboto" panose="02000000000000000000" pitchFamily="2" charset="0"/>
                        <a:ea typeface="Roboto"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9900602"/>
                  </a:ext>
                </a:extLst>
              </a:tr>
              <a:tr h="370840">
                <a:tc>
                  <a:txBody>
                    <a:bodyPr/>
                    <a:lstStyle/>
                    <a:p>
                      <a:pPr marL="342900" indent="-342900">
                        <a:buFont typeface="Arial" panose="020B0604020202020204" pitchFamily="34" charset="0"/>
                        <a:buChar char="•"/>
                      </a:pPr>
                      <a:r>
                        <a:rPr lang="fr-FR" sz="2400" dirty="0">
                          <a:solidFill>
                            <a:schemeClr val="bg1"/>
                          </a:solidFill>
                          <a:latin typeface="Roboto" panose="02000000000000000000" pitchFamily="2" charset="0"/>
                          <a:ea typeface="Roboto" panose="02000000000000000000" pitchFamily="2" charset="0"/>
                        </a:rPr>
                        <a:t>Porter les valeurs de l’ONU dans nos comportements</a:t>
                      </a:r>
                      <a:endParaRPr lang="en-US" sz="2400" dirty="0">
                        <a:solidFill>
                          <a:schemeClr val="bg1"/>
                        </a:solidFill>
                        <a:latin typeface="Roboto" panose="02000000000000000000" pitchFamily="2" charset="0"/>
                        <a:ea typeface="Roboto"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fr-FR" sz="2100" b="0" dirty="0">
                          <a:solidFill>
                            <a:schemeClr val="bg1"/>
                          </a:solidFill>
                          <a:latin typeface="Roboto" panose="02000000000000000000" pitchFamily="2" charset="0"/>
                          <a:ea typeface="Roboto" panose="02000000000000000000" pitchFamily="2" charset="0"/>
                        </a:rPr>
                        <a:t>Le Référentiel de valeurs et de comportements de l’ONU a été officiellement établi en octobre 2024 et est désormais pleinement intégré à notre système de gestion de la performance</a:t>
                      </a:r>
                      <a:r>
                        <a:rPr lang="en-US" sz="2100" b="0" dirty="0">
                          <a:solidFill>
                            <a:schemeClr val="bg1"/>
                          </a:solidFill>
                          <a:latin typeface="Roboto" panose="02000000000000000000" pitchFamily="2" charset="0"/>
                          <a:ea typeface="Roboto" panose="02000000000000000000" pitchFamily="2" charset="0"/>
                        </a:rPr>
                        <a:t>.</a:t>
                      </a:r>
                    </a:p>
                    <a:p>
                      <a:pPr marL="0" indent="0">
                        <a:buFont typeface="Arial" panose="020B0604020202020204" pitchFamily="34" charset="0"/>
                        <a:buNone/>
                      </a:pPr>
                      <a:endParaRPr lang="en-US" sz="2100" b="0" dirty="0">
                        <a:solidFill>
                          <a:schemeClr val="bg1"/>
                        </a:solidFill>
                        <a:latin typeface="Roboto" panose="02000000000000000000" pitchFamily="2" charset="0"/>
                        <a:ea typeface="Roboto" panose="02000000000000000000" pitchFamily="2" charset="0"/>
                      </a:endParaRPr>
                    </a:p>
                    <a:p>
                      <a:pPr marL="342900" indent="-342900" algn="l" defTabSz="975208" rtl="0" eaLnBrk="1" latinLnBrk="0" hangingPunct="1">
                        <a:buFont typeface="Arial" panose="020B0604020202020204" pitchFamily="34" charset="0"/>
                        <a:buChar char="•"/>
                      </a:pPr>
                      <a:r>
                        <a:rPr lang="fr-FR" sz="2100" b="0" kern="1200" dirty="0">
                          <a:solidFill>
                            <a:schemeClr val="bg1"/>
                          </a:solidFill>
                          <a:latin typeface="Roboto" panose="02000000000000000000" pitchFamily="2" charset="0"/>
                          <a:ea typeface="Roboto" panose="02000000000000000000" pitchFamily="2" charset="0"/>
                          <a:cs typeface="+mn-cs"/>
                        </a:rPr>
                        <a:t>Il décrit clairement la manière dont nous devrions interagir les un(e)s avec les autres, promouvoir un lieu de travail psychologiquement sûr et façonner la manière dont ceux que nous servons, perçoivent l’Organisation</a:t>
                      </a:r>
                      <a:endParaRPr lang="en-US" sz="2100" b="0" kern="1200" dirty="0">
                        <a:solidFill>
                          <a:schemeClr val="bg1"/>
                        </a:solidFill>
                        <a:latin typeface="Roboto" panose="02000000000000000000" pitchFamily="2" charset="0"/>
                        <a:ea typeface="Roboto" panose="02000000000000000000" pitchFamily="2" charset="0"/>
                        <a:cs typeface="+mn-cs"/>
                      </a:endParaRPr>
                    </a:p>
                    <a:p>
                      <a:pPr marL="342900" indent="-342900">
                        <a:buFont typeface="Arial" panose="020B0604020202020204" pitchFamily="34" charset="0"/>
                        <a:buChar char="•"/>
                      </a:pPr>
                      <a:endParaRPr lang="en-US" sz="2100" b="0" dirty="0">
                        <a:solidFill>
                          <a:schemeClr val="bg1"/>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fr-FR" sz="2100" b="0" dirty="0">
                          <a:solidFill>
                            <a:schemeClr val="bg1"/>
                          </a:solidFill>
                          <a:latin typeface="Roboto" panose="02000000000000000000" pitchFamily="2" charset="0"/>
                          <a:ea typeface="Roboto" panose="02000000000000000000" pitchFamily="2" charset="0"/>
                        </a:rPr>
                        <a:t>Les valeurs de l’ONU définissent notre culture</a:t>
                      </a:r>
                      <a:r>
                        <a:rPr lang="en-US" sz="2100" b="0" dirty="0">
                          <a:solidFill>
                            <a:schemeClr val="bg1"/>
                          </a:solidFill>
                          <a:latin typeface="Roboto" panose="02000000000000000000" pitchFamily="2" charset="0"/>
                          <a:ea typeface="Roboto" panose="02000000000000000000" pitchFamily="2" charset="0"/>
                        </a:rPr>
                        <a:t>; </a:t>
                      </a:r>
                      <a:r>
                        <a:rPr lang="fr-FR" sz="2100" b="0" kern="1200" dirty="0">
                          <a:solidFill>
                            <a:schemeClr val="bg1"/>
                          </a:solidFill>
                          <a:latin typeface="Roboto" panose="02000000000000000000" pitchFamily="2" charset="0"/>
                          <a:ea typeface="Roboto" panose="02000000000000000000" pitchFamily="2" charset="0"/>
                          <a:cs typeface="+mn-cs"/>
                        </a:rPr>
                        <a:t>les comportements illustrent comment nous concrétisons cette culture dans nos activités quotidiennes</a:t>
                      </a:r>
                      <a:r>
                        <a:rPr lang="en-US" sz="2100" b="0" kern="1200" dirty="0">
                          <a:solidFill>
                            <a:schemeClr val="bg1"/>
                          </a:solidFill>
                          <a:latin typeface="Roboto" panose="02000000000000000000" pitchFamily="2" charset="0"/>
                          <a:ea typeface="Roboto" panose="02000000000000000000" pitchFamily="2" charset="0"/>
                          <a:cs typeface="+mn-cs"/>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2146274"/>
                  </a:ext>
                </a:extLst>
              </a:tr>
            </a:tbl>
          </a:graphicData>
        </a:graphic>
      </p:graphicFrame>
    </p:spTree>
    <p:extLst>
      <p:ext uri="{BB962C8B-B14F-4D97-AF65-F5344CB8AC3E}">
        <p14:creationId xmlns:p14="http://schemas.microsoft.com/office/powerpoint/2010/main" val="222980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1C80-E866-DF4A-9F35-4D8AD4C101BD}"/>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INTRODUCTION</a:t>
            </a:r>
          </a:p>
        </p:txBody>
      </p:sp>
      <p:sp>
        <p:nvSpPr>
          <p:cNvPr id="7" name="TextBox 6">
            <a:extLst>
              <a:ext uri="{FF2B5EF4-FFF2-40B4-BE49-F238E27FC236}">
                <a16:creationId xmlns:a16="http://schemas.microsoft.com/office/drawing/2014/main" id="{1CE7A9FE-278E-6327-12AD-B59D6E34B274}"/>
              </a:ext>
            </a:extLst>
          </p:cNvPr>
          <p:cNvSpPr txBox="1"/>
          <p:nvPr/>
        </p:nvSpPr>
        <p:spPr>
          <a:xfrm>
            <a:off x="866274" y="2513697"/>
            <a:ext cx="11466093" cy="3418885"/>
          </a:xfrm>
          <a:prstGeom prst="rect">
            <a:avLst/>
          </a:prstGeom>
          <a:noFill/>
        </p:spPr>
        <p:txBody>
          <a:bodyPr wrap="squar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fr-FR" sz="4000" b="1" i="1" spc="30" dirty="0">
                <a:solidFill>
                  <a:prstClr val="white"/>
                </a:solidFill>
                <a:latin typeface="Roboto" panose="02000000000000000000" pitchFamily="2" charset="0"/>
                <a:ea typeface="Roboto" panose="02000000000000000000" pitchFamily="2" charset="0"/>
                <a:cs typeface="Roboto" panose="02000000000000000000" pitchFamily="2" charset="0"/>
              </a:rPr>
              <a:t>« J’invite nos collègues à se familiariser avec le Référentiel et à donner vie aux valeurs et aux comportements dans leur travail quotidien. »</a:t>
            </a:r>
            <a:endParaRPr kumimoji="0" lang="en-US" sz="4000" b="1" i="1" u="none" strike="noStrike" kern="1200" cap="none" spc="3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000" b="1" i="0" u="none" strike="noStrike" kern="1200" cap="none" spc="3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ctr" defTabSz="914400" rtl="0" eaLnBrk="1" fontAlgn="auto" latinLnBrk="0" hangingPunct="1">
              <a:lnSpc>
                <a:spcPct val="110000"/>
              </a:lnSpc>
              <a:spcBef>
                <a:spcPts val="1100"/>
              </a:spcBef>
              <a:spcAft>
                <a:spcPts val="0"/>
              </a:spcAft>
              <a:buClrTx/>
              <a:buSzTx/>
              <a:buFontTx/>
              <a:buNone/>
              <a:tabLst/>
              <a:defRPr/>
            </a:pPr>
            <a:r>
              <a:rPr kumimoji="0" lang="en-US" sz="3000" b="0" i="1" u="none" strike="noStrike" kern="1200" cap="none" spc="2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António Guterres, Le </a:t>
            </a:r>
            <a:r>
              <a:rPr kumimoji="0" lang="en-US" sz="3000" b="0" i="1" u="none" strike="noStrike" kern="1200" cap="none" spc="20" normalizeH="0" baseline="0" noProof="0" dirty="0" err="1">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Secrétaire</a:t>
            </a:r>
            <a:r>
              <a:rPr kumimoji="0" lang="en-US" sz="3000" b="0" i="1" u="none" strike="noStrike" kern="1200" cap="none" spc="2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3000" b="0" i="1" u="none" strike="noStrike" kern="1200" cap="none" spc="20" normalizeH="0" baseline="0" noProof="0" dirty="0" err="1">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général</a:t>
            </a:r>
            <a:endParaRPr kumimoji="0" lang="en-US" sz="3000" b="0" i="1" u="none" strike="noStrike" kern="1200" cap="none" spc="2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7187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484F754A-7256-79FD-3575-038F8DA51569}"/>
              </a:ext>
            </a:extLst>
          </p:cNvPr>
          <p:cNvSpPr txBox="1">
            <a:spLocks/>
          </p:cNvSpPr>
          <p:nvPr/>
        </p:nvSpPr>
        <p:spPr>
          <a:xfrm>
            <a:off x="-277922" y="1694200"/>
            <a:ext cx="12819234" cy="11730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nSpc>
                <a:spcPct val="100000"/>
              </a:lnSpc>
              <a:buNone/>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REGLES DE BASE</a:t>
            </a:r>
          </a:p>
          <a:p>
            <a:pPr marL="971550" lvl="1" indent="-285750">
              <a:lnSpc>
                <a:spcPct val="150000"/>
              </a:lnSpc>
              <a:buFont typeface="Arial"/>
              <a:buChar char="•"/>
            </a:pPr>
            <a:r>
              <a:rPr lang="fr-FR" sz="2800" dirty="0">
                <a:solidFill>
                  <a:srgbClr val="FFFFFF"/>
                </a:solidFill>
                <a:latin typeface="Roboto" panose="02000000000000000000" pitchFamily="2" charset="0"/>
                <a:ea typeface="Roboto" panose="02000000000000000000" pitchFamily="2" charset="0"/>
                <a:cs typeface="Roboto" panose="02000000000000000000" pitchFamily="2" charset="0"/>
              </a:rPr>
              <a:t>Participez et encouragez la participation</a:t>
            </a:r>
          </a:p>
          <a:p>
            <a:pPr marL="971550" lvl="1" indent="-285750">
              <a:lnSpc>
                <a:spcPct val="150000"/>
              </a:lnSpc>
              <a:buFont typeface="Arial"/>
              <a:buChar char="•"/>
            </a:pPr>
            <a:r>
              <a:rPr lang="fr-FR" sz="2800" dirty="0">
                <a:solidFill>
                  <a:srgbClr val="FFFFFF"/>
                </a:solidFill>
                <a:latin typeface="Roboto" panose="02000000000000000000" pitchFamily="2" charset="0"/>
                <a:ea typeface="Roboto" panose="02000000000000000000" pitchFamily="2" charset="0"/>
                <a:cs typeface="Roboto" panose="02000000000000000000" pitchFamily="2" charset="0"/>
              </a:rPr>
              <a:t>Posez vos questions !</a:t>
            </a:r>
          </a:p>
          <a:p>
            <a:pPr marL="971550" lvl="1" indent="-285750">
              <a:lnSpc>
                <a:spcPct val="150000"/>
              </a:lnSpc>
              <a:buFont typeface="Arial"/>
              <a:buChar char="•"/>
            </a:pPr>
            <a:r>
              <a:rPr lang="fr-FR" sz="2800" dirty="0">
                <a:solidFill>
                  <a:srgbClr val="FFFFFF"/>
                </a:solidFill>
                <a:latin typeface="Roboto" panose="02000000000000000000" pitchFamily="2" charset="0"/>
                <a:ea typeface="Roboto" panose="02000000000000000000" pitchFamily="2" charset="0"/>
                <a:cs typeface="Roboto" panose="02000000000000000000" pitchFamily="2" charset="0"/>
              </a:rPr>
              <a:t>Faites preuve de curiosité et évitez de porter des jugements</a:t>
            </a:r>
          </a:p>
          <a:p>
            <a:pPr marL="971550" lvl="1" indent="-285750">
              <a:lnSpc>
                <a:spcPct val="150000"/>
              </a:lnSpc>
              <a:buFont typeface="Arial"/>
              <a:buChar char="•"/>
            </a:pPr>
            <a:r>
              <a:rPr lang="fr-FR" sz="2800" dirty="0">
                <a:solidFill>
                  <a:srgbClr val="FFFFFF"/>
                </a:solidFill>
                <a:latin typeface="Roboto" panose="02000000000000000000" pitchFamily="2" charset="0"/>
                <a:ea typeface="Roboto" panose="02000000000000000000" pitchFamily="2" charset="0"/>
                <a:cs typeface="Roboto" panose="02000000000000000000" pitchFamily="2" charset="0"/>
              </a:rPr>
              <a:t>Explorez ensemble les raisons d’un désaccord</a:t>
            </a:r>
          </a:p>
          <a:p>
            <a:pPr marL="971550" lvl="1" indent="-285750">
              <a:lnSpc>
                <a:spcPct val="150000"/>
              </a:lnSpc>
              <a:buFont typeface="Arial"/>
              <a:buChar char="•"/>
            </a:pPr>
            <a:r>
              <a:rPr lang="fr-FR" sz="2800" dirty="0">
                <a:solidFill>
                  <a:srgbClr val="FFFFFF"/>
                </a:solidFill>
                <a:latin typeface="Roboto" panose="02000000000000000000" pitchFamily="2" charset="0"/>
                <a:ea typeface="Roboto" panose="02000000000000000000" pitchFamily="2" charset="0"/>
                <a:cs typeface="Roboto" panose="02000000000000000000" pitchFamily="2" charset="0"/>
              </a:rPr>
              <a:t>Faites preuve d’introspection lorsque vous vous sentez sur la défensive</a:t>
            </a:r>
          </a:p>
          <a:p>
            <a:pPr marL="971550" lvl="1" indent="-285750">
              <a:lnSpc>
                <a:spcPct val="150000"/>
              </a:lnSpc>
              <a:buFont typeface="Arial"/>
              <a:buChar char="•"/>
            </a:pPr>
            <a:r>
              <a:rPr lang="fr-FR" sz="2800" dirty="0">
                <a:solidFill>
                  <a:srgbClr val="FFFFFF"/>
                </a:solidFill>
                <a:latin typeface="Roboto" panose="02000000000000000000" pitchFamily="2" charset="0"/>
                <a:ea typeface="Roboto" panose="02000000000000000000" pitchFamily="2" charset="0"/>
                <a:cs typeface="Roboto" panose="02000000000000000000" pitchFamily="2" charset="0"/>
              </a:rPr>
              <a:t>Demandez, ne supposez pas</a:t>
            </a:r>
          </a:p>
          <a:p>
            <a:pPr marL="971550" lvl="1" indent="-285750">
              <a:lnSpc>
                <a:spcPct val="150000"/>
              </a:lnSpc>
              <a:buFont typeface="Arial"/>
              <a:buChar char="•"/>
            </a:pPr>
            <a:r>
              <a:rPr lang="fr-FR" sz="2800" dirty="0">
                <a:solidFill>
                  <a:srgbClr val="FFFFFF"/>
                </a:solidFill>
                <a:latin typeface="Roboto" panose="02000000000000000000" pitchFamily="2" charset="0"/>
                <a:ea typeface="Roboto" panose="02000000000000000000" pitchFamily="2" charset="0"/>
                <a:cs typeface="Roboto" panose="02000000000000000000" pitchFamily="2" charset="0"/>
              </a:rPr>
              <a:t>Y a-t-il d’autres règles de base que vous souhaiteriez établir </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a:t>
            </a:r>
          </a:p>
        </p:txBody>
      </p:sp>
      <p:sp>
        <p:nvSpPr>
          <p:cNvPr id="7" name="Title 1">
            <a:extLst>
              <a:ext uri="{FF2B5EF4-FFF2-40B4-BE49-F238E27FC236}">
                <a16:creationId xmlns:a16="http://schemas.microsoft.com/office/drawing/2014/main" id="{54F114F1-6DE3-CDE4-9799-4156C1A3DF88}"/>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INTRODUCTION</a:t>
            </a:r>
          </a:p>
        </p:txBody>
      </p:sp>
    </p:spTree>
    <p:extLst>
      <p:ext uri="{BB962C8B-B14F-4D97-AF65-F5344CB8AC3E}">
        <p14:creationId xmlns:p14="http://schemas.microsoft.com/office/powerpoint/2010/main" val="3334120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484F754A-7256-79FD-3575-038F8DA51569}"/>
              </a:ext>
            </a:extLst>
          </p:cNvPr>
          <p:cNvSpPr txBox="1">
            <a:spLocks/>
          </p:cNvSpPr>
          <p:nvPr/>
        </p:nvSpPr>
        <p:spPr>
          <a:xfrm>
            <a:off x="-277923" y="1694200"/>
            <a:ext cx="12819233" cy="11730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nSpc>
                <a:spcPct val="100000"/>
              </a:lnSpc>
              <a:buNone/>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VOTRE PARTICIPATION EST IMPORTANTE</a:t>
            </a:r>
          </a:p>
          <a:p>
            <a:pPr lvl="1" indent="0">
              <a:lnSpc>
                <a:spcPct val="150000"/>
              </a:lnSpc>
              <a:buNone/>
            </a:pPr>
            <a:endParaRPr lang="en-US" sz="28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lvl="1" indent="0">
              <a:lnSpc>
                <a:spcPct val="150000"/>
              </a:lnSpc>
              <a:buNone/>
            </a:pPr>
            <a:r>
              <a:rPr lang="fr-FR" sz="2800" dirty="0">
                <a:solidFill>
                  <a:srgbClr val="FFFFFF"/>
                </a:solidFill>
                <a:latin typeface="Roboto" panose="02000000000000000000" pitchFamily="2" charset="0"/>
                <a:ea typeface="Roboto" panose="02000000000000000000" pitchFamily="2" charset="0"/>
                <a:cs typeface="Roboto" panose="02000000000000000000" pitchFamily="2" charset="0"/>
              </a:rPr>
              <a:t>Si vous ne vous sentez pas à l’aise pour discuter avec d’autres personnes de l’un des sujets abordés, parlez-en à moi, au Bureau des ressources humaines ou au Bureau de la déontologie après la séance</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a:t>
            </a:r>
          </a:p>
        </p:txBody>
      </p:sp>
      <p:sp>
        <p:nvSpPr>
          <p:cNvPr id="7" name="Title 1">
            <a:extLst>
              <a:ext uri="{FF2B5EF4-FFF2-40B4-BE49-F238E27FC236}">
                <a16:creationId xmlns:a16="http://schemas.microsoft.com/office/drawing/2014/main" id="{54F114F1-6DE3-CDE4-9799-4156C1A3DF88}"/>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INTRODUCTION</a:t>
            </a:r>
          </a:p>
        </p:txBody>
      </p:sp>
    </p:spTree>
    <p:extLst>
      <p:ext uri="{BB962C8B-B14F-4D97-AF65-F5344CB8AC3E}">
        <p14:creationId xmlns:p14="http://schemas.microsoft.com/office/powerpoint/2010/main" val="725606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484F754A-7256-79FD-3575-038F8DA51569}"/>
              </a:ext>
            </a:extLst>
          </p:cNvPr>
          <p:cNvSpPr txBox="1">
            <a:spLocks/>
          </p:cNvSpPr>
          <p:nvPr/>
        </p:nvSpPr>
        <p:spPr>
          <a:xfrm>
            <a:off x="-277923" y="1694200"/>
            <a:ext cx="12819233" cy="11730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nSpc>
                <a:spcPct val="100000"/>
              </a:lnSpc>
              <a:buNone/>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PROGRAMME</a:t>
            </a:r>
          </a:p>
          <a:p>
            <a:pPr marL="1200150" lvl="1" indent="-514350">
              <a:lnSpc>
                <a:spcPct val="150000"/>
              </a:lnSpc>
              <a:buFont typeface="+mj-lt"/>
              <a:buAutoNum type="arabicPeriod"/>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Introduction: </a:t>
            </a:r>
            <a:r>
              <a:rPr lang="fr-FR" sz="2800" dirty="0">
                <a:solidFill>
                  <a:srgbClr val="FFFFFF"/>
                </a:solidFill>
                <a:latin typeface="Roboto" panose="02000000000000000000" pitchFamily="2" charset="0"/>
                <a:ea typeface="Roboto" panose="02000000000000000000" pitchFamily="2" charset="0"/>
                <a:cs typeface="Roboto" panose="02000000000000000000" pitchFamily="2" charset="0"/>
              </a:rPr>
              <a:t>le Référentiel de valeurs et de comportements de l’ONU</a:t>
            </a:r>
            <a:endParaRPr lang="en-US" sz="28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1200150" lvl="1" indent="-514350">
              <a:lnSpc>
                <a:spcPct val="150000"/>
              </a:lnSpc>
              <a:buFont typeface="+mj-lt"/>
              <a:buAutoNum type="arabicPeriod"/>
            </a:pPr>
            <a:r>
              <a:rPr lang="fr-FR" sz="2800" dirty="0">
                <a:solidFill>
                  <a:srgbClr val="FFFFFF"/>
                </a:solidFill>
                <a:latin typeface="Roboto" panose="02000000000000000000" pitchFamily="2" charset="0"/>
                <a:ea typeface="Roboto" panose="02000000000000000000" pitchFamily="2" charset="0"/>
                <a:cs typeface="Roboto" panose="02000000000000000000" pitchFamily="2" charset="0"/>
              </a:rPr>
              <a:t>Entrée en matière: un exemple personnel</a:t>
            </a:r>
            <a:endParaRPr lang="en-US" sz="28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1200150" lvl="1" indent="-514350">
              <a:lnSpc>
                <a:spcPct val="150000"/>
              </a:lnSpc>
              <a:buFont typeface="+mj-lt"/>
              <a:buAutoNum type="arabicPeriod"/>
            </a:pPr>
            <a:r>
              <a:rPr lang="en-US" sz="2800" dirty="0" err="1">
                <a:solidFill>
                  <a:srgbClr val="FFFFFF"/>
                </a:solidFill>
                <a:latin typeface="Roboto" panose="02000000000000000000" pitchFamily="2" charset="0"/>
                <a:ea typeface="Roboto" panose="02000000000000000000" pitchFamily="2" charset="0"/>
                <a:cs typeface="Roboto" panose="02000000000000000000" pitchFamily="2" charset="0"/>
              </a:rPr>
              <a:t>Débat</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800" dirty="0" err="1">
                <a:solidFill>
                  <a:srgbClr val="FFFFFF"/>
                </a:solidFill>
                <a:latin typeface="Roboto" panose="02000000000000000000" pitchFamily="2" charset="0"/>
                <a:ea typeface="Roboto" panose="02000000000000000000" pitchFamily="2" charset="0"/>
                <a:cs typeface="Roboto" panose="02000000000000000000" pitchFamily="2" charset="0"/>
              </a:rPr>
              <a:t>autour</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des scenarios</a:t>
            </a:r>
          </a:p>
          <a:p>
            <a:pPr marL="1200150" lvl="1" indent="-514350">
              <a:lnSpc>
                <a:spcPct val="150000"/>
              </a:lnSpc>
              <a:buFont typeface="+mj-lt"/>
              <a:buAutoNum type="arabicPeriod"/>
            </a:pPr>
            <a:r>
              <a:rPr lang="en-US" sz="2800" dirty="0" err="1">
                <a:solidFill>
                  <a:srgbClr val="FFFFFF"/>
                </a:solidFill>
                <a:latin typeface="Roboto" panose="02000000000000000000" pitchFamily="2" charset="0"/>
                <a:ea typeface="Roboto" panose="02000000000000000000" pitchFamily="2" charset="0"/>
                <a:cs typeface="Roboto" panose="02000000000000000000" pitchFamily="2" charset="0"/>
              </a:rPr>
              <a:t>Activité</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de </a:t>
            </a:r>
            <a:r>
              <a:rPr lang="en-US" sz="2800" dirty="0" err="1">
                <a:solidFill>
                  <a:srgbClr val="FFFFFF"/>
                </a:solidFill>
                <a:latin typeface="Roboto" panose="02000000000000000000" pitchFamily="2" charset="0"/>
                <a:ea typeface="Roboto" panose="02000000000000000000" pitchFamily="2" charset="0"/>
                <a:cs typeface="Roboto" panose="02000000000000000000" pitchFamily="2" charset="0"/>
              </a:rPr>
              <a:t>clôture</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 </a:t>
            </a:r>
            <a:r>
              <a:rPr lang="fr-FR" sz="2800" dirty="0">
                <a:solidFill>
                  <a:srgbClr val="FFFFFF"/>
                </a:solidFill>
                <a:latin typeface="Roboto" panose="02000000000000000000" pitchFamily="2" charset="0"/>
                <a:ea typeface="Roboto" panose="02000000000000000000" pitchFamily="2" charset="0"/>
                <a:cs typeface="Roboto" panose="02000000000000000000" pitchFamily="2" charset="0"/>
              </a:rPr>
              <a:t>Ce qu’il faut adopter et éviter en équipe</a:t>
            </a:r>
            <a:endParaRPr lang="en-US" sz="2800"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7" name="Title 1">
            <a:extLst>
              <a:ext uri="{FF2B5EF4-FFF2-40B4-BE49-F238E27FC236}">
                <a16:creationId xmlns:a16="http://schemas.microsoft.com/office/drawing/2014/main" id="{54F114F1-6DE3-CDE4-9799-4156C1A3DF88}"/>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INTRODUCTION</a:t>
            </a:r>
          </a:p>
        </p:txBody>
      </p:sp>
    </p:spTree>
    <p:extLst>
      <p:ext uri="{BB962C8B-B14F-4D97-AF65-F5344CB8AC3E}">
        <p14:creationId xmlns:p14="http://schemas.microsoft.com/office/powerpoint/2010/main" val="1647839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pic>
        <p:nvPicPr>
          <p:cNvPr id="4" name="Picture 3">
            <a:extLst>
              <a:ext uri="{FF2B5EF4-FFF2-40B4-BE49-F238E27FC236}">
                <a16:creationId xmlns:a16="http://schemas.microsoft.com/office/drawing/2014/main" id="{3C25574C-C7E4-657F-D096-9CCB32A65CA3}"/>
              </a:ext>
            </a:extLst>
          </p:cNvPr>
          <p:cNvPicPr>
            <a:picLocks noChangeAspect="1"/>
          </p:cNvPicPr>
          <p:nvPr/>
        </p:nvPicPr>
        <p:blipFill>
          <a:blip r:embed="rId4"/>
          <a:srcRect/>
          <a:stretch/>
        </p:blipFill>
        <p:spPr>
          <a:xfrm>
            <a:off x="2502298" y="970965"/>
            <a:ext cx="10406876" cy="5759799"/>
          </a:xfrm>
          <a:prstGeom prst="rect">
            <a:avLst/>
          </a:prstGeom>
        </p:spPr>
      </p:pic>
      <p:sp>
        <p:nvSpPr>
          <p:cNvPr id="36" name="Title 1">
            <a:extLst>
              <a:ext uri="{FF2B5EF4-FFF2-40B4-BE49-F238E27FC236}">
                <a16:creationId xmlns:a16="http://schemas.microsoft.com/office/drawing/2014/main" id="{F5C745D3-D6A4-C2B4-0348-D370D365A830}"/>
              </a:ext>
            </a:extLst>
          </p:cNvPr>
          <p:cNvSpPr txBox="1">
            <a:spLocks/>
          </p:cNvSpPr>
          <p:nvPr/>
        </p:nvSpPr>
        <p:spPr>
          <a:xfrm>
            <a:off x="360110" y="2719801"/>
            <a:ext cx="7783226" cy="1875597"/>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149ED9"/>
                </a:solidFill>
                <a:latin typeface="Roboto"/>
                <a:ea typeface="Roboto"/>
                <a:cs typeface="Roboto" panose="02000000000000000000" pitchFamily="2" charset="0"/>
              </a:rPr>
              <a:t>REFERENTIEL DE VALEURS ET DE COMPORTEMENTS DE L’ONU</a:t>
            </a:r>
            <a:endParaRPr lang="en-US" sz="2800" b="1" dirty="0">
              <a:solidFill>
                <a:srgbClr val="149ED9"/>
              </a:solidFill>
              <a:latin typeface="Roboto"/>
              <a:ea typeface="Roboto"/>
              <a:cs typeface="Roboto" panose="02000000000000000000" pitchFamily="2" charset="0"/>
            </a:endParaRPr>
          </a:p>
          <a:p>
            <a:pPr marL="457200" indent="-457200">
              <a:buFont typeface="Arial" panose="020B0604020202020204" pitchFamily="34" charset="0"/>
              <a:buChar char="•"/>
            </a:pPr>
            <a:r>
              <a:rPr lang="en-US" sz="2600" dirty="0" err="1">
                <a:latin typeface="Roboto"/>
                <a:ea typeface="Roboto"/>
                <a:cs typeface="Roboto" panose="02000000000000000000" pitchFamily="2" charset="0"/>
              </a:rPr>
              <a:t>Promulgué</a:t>
            </a:r>
            <a:r>
              <a:rPr lang="en-US" sz="2600" dirty="0">
                <a:latin typeface="Roboto"/>
                <a:ea typeface="Roboto"/>
                <a:cs typeface="Roboto" panose="02000000000000000000" pitchFamily="2" charset="0"/>
              </a:rPr>
              <a:t> </a:t>
            </a:r>
            <a:r>
              <a:rPr lang="en-US" sz="2600" dirty="0" err="1">
                <a:latin typeface="Roboto"/>
                <a:ea typeface="Roboto"/>
                <a:cs typeface="Roboto" panose="02000000000000000000" pitchFamily="2" charset="0"/>
              </a:rPr>
              <a:t>en</a:t>
            </a:r>
            <a:r>
              <a:rPr lang="en-US" sz="2600" dirty="0">
                <a:latin typeface="Roboto"/>
                <a:ea typeface="Roboto"/>
                <a:cs typeface="Roboto" panose="02000000000000000000" pitchFamily="2" charset="0"/>
              </a:rPr>
              <a:t> </a:t>
            </a:r>
            <a:r>
              <a:rPr lang="en-US" sz="2600" dirty="0" err="1">
                <a:latin typeface="Roboto"/>
                <a:ea typeface="Roboto"/>
                <a:cs typeface="Roboto" panose="02000000000000000000" pitchFamily="2" charset="0"/>
              </a:rPr>
              <a:t>octobre</a:t>
            </a:r>
            <a:r>
              <a:rPr lang="en-US" sz="2600" dirty="0">
                <a:latin typeface="Roboto"/>
                <a:ea typeface="Roboto"/>
                <a:cs typeface="Roboto" panose="02000000000000000000" pitchFamily="2" charset="0"/>
              </a:rPr>
              <a:t> 2021</a:t>
            </a:r>
          </a:p>
          <a:p>
            <a:pPr marL="457200" indent="-457200">
              <a:buFont typeface="Arial" panose="020B0604020202020204" pitchFamily="34" charset="0"/>
              <a:buChar char="•"/>
            </a:pPr>
            <a:r>
              <a:rPr lang="fr-FR" sz="2600" dirty="0">
                <a:latin typeface="Roboto"/>
                <a:ea typeface="Roboto"/>
                <a:cs typeface="Roboto" panose="02000000000000000000" pitchFamily="2" charset="0"/>
              </a:rPr>
              <a:t>Les valeurs s’inscrivent dans le prolongement des Compétences pour l’avenir de 1999 </a:t>
            </a:r>
          </a:p>
          <a:p>
            <a:pPr marL="457200" indent="-457200">
              <a:buFont typeface="Arial" panose="020B0604020202020204" pitchFamily="34" charset="0"/>
              <a:buChar char="•"/>
            </a:pPr>
            <a:r>
              <a:rPr lang="fr-FR" sz="2600" dirty="0">
                <a:latin typeface="Roboto"/>
                <a:ea typeface="Roboto"/>
                <a:cs typeface="Roboto" panose="02000000000000000000" pitchFamily="2" charset="0"/>
              </a:rPr>
              <a:t>Les valeurs reflètent l’évolution constante du monde</a:t>
            </a:r>
          </a:p>
          <a:p>
            <a:pPr marL="457200" indent="-457200">
              <a:buFont typeface="Arial" panose="020B0604020202020204" pitchFamily="34" charset="0"/>
              <a:buChar char="•"/>
            </a:pPr>
            <a:r>
              <a:rPr lang="fr-FR" sz="2600" dirty="0">
                <a:latin typeface="Roboto"/>
                <a:ea typeface="Roboto"/>
                <a:cs typeface="Roboto" panose="02000000000000000000" pitchFamily="2" charset="0"/>
              </a:rPr>
              <a:t>Met fortement l’accent sur les personnes que nous servons</a:t>
            </a:r>
          </a:p>
          <a:p>
            <a:pPr marL="457200" indent="-457200">
              <a:buFont typeface="Arial" panose="020B0604020202020204" pitchFamily="34" charset="0"/>
              <a:buChar char="•"/>
            </a:pPr>
            <a:r>
              <a:rPr lang="fr-FR" sz="2600" dirty="0">
                <a:latin typeface="Roboto"/>
                <a:ea typeface="Roboto"/>
                <a:cs typeface="Roboto" panose="02000000000000000000" pitchFamily="2" charset="0"/>
              </a:rPr>
              <a:t>En octobre 2024, est devenu partie intégrante de notre système de gestion de la performance</a:t>
            </a:r>
            <a:endParaRPr lang="en-US" sz="2600" b="1" dirty="0">
              <a:solidFill>
                <a:srgbClr val="149ED9"/>
              </a:solidFill>
              <a:latin typeface="Roboto"/>
              <a:ea typeface="Roboto"/>
              <a:cs typeface="Roboto" panose="02000000000000000000" pitchFamily="2" charset="0"/>
            </a:endParaRPr>
          </a:p>
        </p:txBody>
      </p:sp>
      <p:sp>
        <p:nvSpPr>
          <p:cNvPr id="37" name="Content Placeholder 3">
            <a:extLst>
              <a:ext uri="{FF2B5EF4-FFF2-40B4-BE49-F238E27FC236}">
                <a16:creationId xmlns:a16="http://schemas.microsoft.com/office/drawing/2014/main" id="{7427814A-F109-C857-7FFF-44C2F5916574}"/>
              </a:ext>
            </a:extLst>
          </p:cNvPr>
          <p:cNvSpPr txBox="1">
            <a:spLocks/>
          </p:cNvSpPr>
          <p:nvPr/>
        </p:nvSpPr>
        <p:spPr>
          <a:xfrm>
            <a:off x="452219" y="2644990"/>
            <a:ext cx="5249041" cy="1565085"/>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0"/>
              </a:spcBef>
              <a:buFont typeface="Arial"/>
              <a:buChar char="•"/>
            </a:pPr>
            <a:endParaRPr lang="en-US" sz="2000" dirty="0">
              <a:solidFill>
                <a:srgbClr val="149ED9"/>
              </a:solidFill>
              <a:latin typeface="Roboto"/>
              <a:ea typeface="Roboto"/>
              <a:cs typeface="Roboto" panose="02000000000000000000" pitchFamily="2" charset="0"/>
            </a:endParaRPr>
          </a:p>
        </p:txBody>
      </p:sp>
      <p:sp>
        <p:nvSpPr>
          <p:cNvPr id="52" name="Title 1">
            <a:extLst>
              <a:ext uri="{FF2B5EF4-FFF2-40B4-BE49-F238E27FC236}">
                <a16:creationId xmlns:a16="http://schemas.microsoft.com/office/drawing/2014/main" id="{5636AF73-0CFB-3F1F-11AF-92829984563E}"/>
              </a:ext>
            </a:extLst>
          </p:cNvPr>
          <p:cNvSpPr>
            <a:spLocks noGrp="1"/>
          </p:cNvSpPr>
          <p:nvPr>
            <p:ph type="title"/>
          </p:nvPr>
        </p:nvSpPr>
        <p:spPr>
          <a:xfrm>
            <a:off x="94039" y="131431"/>
            <a:ext cx="12819234" cy="1083780"/>
          </a:xfrm>
        </p:spPr>
        <p:txBody>
          <a:bodyPr lIns="91440" tIns="45720" rIns="91440" bIns="45720" anchor="b">
            <a:noAutofit/>
          </a:bodyPr>
          <a:lstStyle/>
          <a:p>
            <a:r>
              <a:rPr lang="en-US" sz="4400" dirty="0">
                <a:solidFill>
                  <a:srgbClr val="149ED9"/>
                </a:solidFill>
                <a:latin typeface="Roboto"/>
                <a:ea typeface="Roboto"/>
              </a:rPr>
              <a:t>INTRODUCTION</a:t>
            </a:r>
          </a:p>
        </p:txBody>
      </p:sp>
    </p:spTree>
    <p:extLst>
      <p:ext uri="{BB962C8B-B14F-4D97-AF65-F5344CB8AC3E}">
        <p14:creationId xmlns:p14="http://schemas.microsoft.com/office/powerpoint/2010/main" val="501031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9" name="Title 1">
            <a:extLst>
              <a:ext uri="{FF2B5EF4-FFF2-40B4-BE49-F238E27FC236}">
                <a16:creationId xmlns:a16="http://schemas.microsoft.com/office/drawing/2014/main" id="{267A5A2D-7037-C48C-84B6-9AE2B2F5267C}"/>
              </a:ext>
            </a:extLst>
          </p:cNvPr>
          <p:cNvSpPr>
            <a:spLocks noGrp="1"/>
          </p:cNvSpPr>
          <p:nvPr>
            <p:ph type="title"/>
          </p:nvPr>
        </p:nvSpPr>
        <p:spPr>
          <a:xfrm>
            <a:off x="331751" y="2813507"/>
            <a:ext cx="12339710" cy="1083780"/>
          </a:xfrm>
        </p:spPr>
        <p:txBody>
          <a:bodyPr lIns="91440" tIns="45720" rIns="91440" bIns="45720" anchor="b">
            <a:normAutofit/>
          </a:bodyPr>
          <a:lstStyle/>
          <a:p>
            <a:pPr algn="ctr"/>
            <a:r>
              <a:rPr lang="en-US" sz="4400" dirty="0">
                <a:latin typeface="Roboto"/>
                <a:ea typeface="Roboto"/>
              </a:rPr>
              <a:t>ENTREE EN MATIERE </a:t>
            </a:r>
            <a:endParaRPr lang="en-US" sz="4400" dirty="0"/>
          </a:p>
        </p:txBody>
      </p:sp>
      <p:pic>
        <p:nvPicPr>
          <p:cNvPr id="3" name="Picture 2" descr="A picture containing text&#10;&#10;Description automatically generated">
            <a:extLst>
              <a:ext uri="{FF2B5EF4-FFF2-40B4-BE49-F238E27FC236}">
                <a16:creationId xmlns:a16="http://schemas.microsoft.com/office/drawing/2014/main" id="{2D5AFE91-E0AC-E72B-E79E-39CCA06EBAEF}"/>
              </a:ext>
            </a:extLst>
          </p:cNvPr>
          <p:cNvPicPr>
            <a:picLocks noChangeAspect="1"/>
          </p:cNvPicPr>
          <p:nvPr/>
        </p:nvPicPr>
        <p:blipFill>
          <a:blip r:embed="rId4"/>
          <a:stretch>
            <a:fillRect/>
          </a:stretch>
        </p:blipFill>
        <p:spPr>
          <a:xfrm>
            <a:off x="0" y="3558746"/>
            <a:ext cx="4968855" cy="3756454"/>
          </a:xfrm>
          <a:prstGeom prst="rect">
            <a:avLst/>
          </a:prstGeom>
        </p:spPr>
      </p:pic>
    </p:spTree>
    <p:extLst>
      <p:ext uri="{BB962C8B-B14F-4D97-AF65-F5344CB8AC3E}">
        <p14:creationId xmlns:p14="http://schemas.microsoft.com/office/powerpoint/2010/main" val="3877366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FC40F4A94FBE46AA35C4E547749382" ma:contentTypeVersion="18" ma:contentTypeDescription="Create a new document." ma:contentTypeScope="" ma:versionID="0f9cacdd0220a9e70d1a65b881f2d5d5">
  <xsd:schema xmlns:xsd="http://www.w3.org/2001/XMLSchema" xmlns:xs="http://www.w3.org/2001/XMLSchema" xmlns:p="http://schemas.microsoft.com/office/2006/metadata/properties" xmlns:ns2="61eb470e-1a82-429e-8299-ea67b804f197" xmlns:ns3="cf6b5686-4118-47b9-9072-8853c5a958d5" xmlns:ns4="985ec44e-1bab-4c0b-9df0-6ba128686fc9" targetNamespace="http://schemas.microsoft.com/office/2006/metadata/properties" ma:root="true" ma:fieldsID="2ffa9d1eccdb337264fa610f9bd09b27" ns2:_="" ns3:_="" ns4:_="">
    <xsd:import namespace="61eb470e-1a82-429e-8299-ea67b804f197"/>
    <xsd:import namespace="cf6b5686-4118-47b9-9072-8853c5a958d5"/>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b470e-1a82-429e-8299-ea67b804f1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6b5686-4118-47b9-9072-8853c5a958d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293d89d-cbed-4616-9384-83aa4468511a}" ma:internalName="TaxCatchAll" ma:showField="CatchAllData" ma:web="cf6b5686-4118-47b9-9072-8853c5a958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61eb470e-1a82-429e-8299-ea67b804f19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CA9EB6-4986-4D6A-9597-2F6DB5C868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eb470e-1a82-429e-8299-ea67b804f197"/>
    <ds:schemaRef ds:uri="cf6b5686-4118-47b9-9072-8853c5a958d5"/>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E1EC21-F636-47C5-9EE8-A7D115666907}">
  <ds:schemaRefs>
    <ds:schemaRef ds:uri="http://schemas.microsoft.com/office/2006/documentManagement/types"/>
    <ds:schemaRef ds:uri="9153563c-580f-4663-93b4-afea7b18e106"/>
    <ds:schemaRef ds:uri="http://schemas.openxmlformats.org/package/2006/metadata/core-properties"/>
    <ds:schemaRef ds:uri="http://purl.org/dc/terms/"/>
    <ds:schemaRef ds:uri="985ec44e-1bab-4c0b-9df0-6ba128686fc9"/>
    <ds:schemaRef ds:uri="http://schemas.microsoft.com/office/infopath/2007/PartnerControls"/>
    <ds:schemaRef ds:uri="http://www.w3.org/XML/1998/namespace"/>
    <ds:schemaRef ds:uri="http://purl.org/dc/dcmitype/"/>
    <ds:schemaRef ds:uri="cf1c65ec-96e3-495c-8540-648644720758"/>
    <ds:schemaRef ds:uri="http://schemas.microsoft.com/office/2006/metadata/properties"/>
    <ds:schemaRef ds:uri="http://purl.org/dc/elements/1.1/"/>
    <ds:schemaRef ds:uri="61eb470e-1a82-429e-8299-ea67b804f197"/>
  </ds:schemaRefs>
</ds:datastoreItem>
</file>

<file path=customXml/itemProps3.xml><?xml version="1.0" encoding="utf-8"?>
<ds:datastoreItem xmlns:ds="http://schemas.openxmlformats.org/officeDocument/2006/customXml" ds:itemID="{EBD2688C-056C-4411-B4A3-E08069EE7A33}">
  <ds:schemaRefs>
    <ds:schemaRef ds:uri="http://schemas.microsoft.com/sharepoint/v3/contenttype/forms"/>
  </ds:schemaRefs>
</ds:datastoreItem>
</file>

<file path=docMetadata/LabelInfo.xml><?xml version="1.0" encoding="utf-8"?>
<clbl:labelList xmlns:clbl="http://schemas.microsoft.com/office/2020/mipLabelMetadata">
  <clbl:label id="{8b77875e-5908-45a0-9cb4-dec9ae074618}" enabled="1" method="Privileged" siteId="{0f9e35db-544f-4f60-bdcc-5ea416e6dc70}" removed="0"/>
</clbl:labelList>
</file>

<file path=docProps/app.xml><?xml version="1.0" encoding="utf-8"?>
<Properties xmlns="http://schemas.openxmlformats.org/officeDocument/2006/extended-properties" xmlns:vt="http://schemas.openxmlformats.org/officeDocument/2006/docPropsVTypes">
  <Template/>
  <TotalTime>3987</TotalTime>
  <Words>5701</Words>
  <Application>Microsoft Office PowerPoint</Application>
  <PresentationFormat>Custom</PresentationFormat>
  <Paragraphs>284</Paragraphs>
  <Slides>28</Slides>
  <Notes>28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28</vt:i4>
      </vt:variant>
    </vt:vector>
  </HeadingPairs>
  <TitlesOfParts>
    <vt:vector size="42" baseType="lpstr">
      <vt:lpstr>Meiryo</vt:lpstr>
      <vt:lpstr>Aptos</vt:lpstr>
      <vt:lpstr>Arial</vt:lpstr>
      <vt:lpstr>Calibri</vt:lpstr>
      <vt:lpstr>Garamond</vt:lpstr>
      <vt:lpstr>Lato Light</vt:lpstr>
      <vt:lpstr>Roboto</vt:lpstr>
      <vt:lpstr>Roboto Condensed</vt:lpstr>
      <vt:lpstr>Roboto Light</vt:lpstr>
      <vt:lpstr>Symbol</vt:lpstr>
      <vt:lpstr>Tahoma</vt:lpstr>
      <vt:lpstr>Times New Roman</vt:lpstr>
      <vt:lpstr>Wingdings</vt:lpstr>
      <vt:lpstr>Office Theme</vt:lpstr>
      <vt:lpstr>Demonstrating the UN Values through our behaviours </vt:lpstr>
      <vt:lpstr>INTRODUCTION</vt:lpstr>
      <vt:lpstr>INTRODUCTION</vt:lpstr>
      <vt:lpstr>INTRODUCTION</vt:lpstr>
      <vt:lpstr>INTRODUCTION</vt:lpstr>
      <vt:lpstr>INTRODUCTION</vt:lpstr>
      <vt:lpstr>INTRODUCTION</vt:lpstr>
      <vt:lpstr>INTRODUCTION</vt:lpstr>
      <vt:lpstr>ENTREE EN MATIERE </vt:lpstr>
      <vt:lpstr>UN EXEMPLE PERSONNEL</vt:lpstr>
      <vt:lpstr>SCENARIOS</vt:lpstr>
      <vt:lpstr>Scénario 1 Nouer des relations et collaborer/Obtenir des resultats suivis d’effets benefiques</vt:lpstr>
      <vt:lpstr>Scénario 1 (cont.) Nouer des relations et collaborer/Obtenir des resultats suivis d’effets benefiques</vt:lpstr>
      <vt:lpstr>Scénario 1 (cont.) Nouer des relations et collaborer/Obtenir des resultats suivis d’effets benefiques</vt:lpstr>
      <vt:lpstr>Scénario 1: Points importants</vt:lpstr>
      <vt:lpstr>Scénario 2 Analyser et planifier/Nouer des relations et collaborer</vt:lpstr>
      <vt:lpstr>Scénario 2 (cont.) Analyser et planifier/Nouer des relations et collaborer</vt:lpstr>
      <vt:lpstr>Scénario 2 (cont.) Analyser et planifier/Nouer des relations et collaborer</vt:lpstr>
      <vt:lpstr>Scénario 2: Points importants</vt:lpstr>
      <vt:lpstr>Scénario 3 Apprendre et développer ses compétences/S’adapter et innover</vt:lpstr>
      <vt:lpstr>Scénario 3 (cont.)  Apprendre et développer ses compétences/S’adapter et innover</vt:lpstr>
      <vt:lpstr>Scénario 3 (cont.)  Apprendre et développer ses compétences/S’adapter et innover</vt:lpstr>
      <vt:lpstr>Scénario 3: Points importants</vt:lpstr>
      <vt:lpstr>PASSAGE A L’ACTION</vt:lpstr>
      <vt:lpstr>Guide des comportements de l’ONU à adopter et à éviter en équipe</vt:lpstr>
      <vt:lpstr>CONCLUSIONS</vt:lpstr>
      <vt:lpstr>Récapitulatif des principaux points à retenir</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OHR Initiatives &amp; Updates</dc:title>
  <dc:creator>Lindsey Thoeng</dc:creator>
  <cp:lastModifiedBy>Paul Saukila</cp:lastModifiedBy>
  <cp:revision>27</cp:revision>
  <dcterms:created xsi:type="dcterms:W3CDTF">2020-06-06T00:55:50Z</dcterms:created>
  <dcterms:modified xsi:type="dcterms:W3CDTF">2025-10-03T14:29:56Z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0x01010075FC40F4A94FBE46AA35C4E547749382</vt:lpwstr>
  </property>
  <property fmtid="{D5CDD505-2E9C-101B-9397-08002B2CF9AE}" pid="3" name="MediaServiceImageTags">
    <vt:lpwstr/>
  </property>
</Properties>
</file>