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92" r:id="rId2"/>
    <p:sldId id="328" r:id="rId3"/>
    <p:sldId id="702" r:id="rId4"/>
    <p:sldId id="693" r:id="rId5"/>
    <p:sldId id="433" r:id="rId6"/>
    <p:sldId id="691" r:id="rId7"/>
    <p:sldId id="360" r:id="rId8"/>
    <p:sldId id="703" r:id="rId9"/>
    <p:sldId id="696" r:id="rId10"/>
    <p:sldId id="701" r:id="rId11"/>
    <p:sldId id="699" r:id="rId12"/>
    <p:sldId id="697" r:id="rId13"/>
    <p:sldId id="694" r:id="rId14"/>
    <p:sldId id="497" r:id="rId15"/>
    <p:sldId id="491" r:id="rId16"/>
    <p:sldId id="291" r:id="rId17"/>
  </p:sldIdLst>
  <p:sldSz cx="9144000" cy="6858000" type="screen4x3"/>
  <p:notesSz cx="6669088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8982"/>
    <a:srgbClr val="B4ACA6"/>
    <a:srgbClr val="541818"/>
    <a:srgbClr val="CF1C21"/>
    <a:srgbClr val="8B4907"/>
    <a:srgbClr val="5C4F46"/>
    <a:srgbClr val="66584E"/>
    <a:srgbClr val="E8C7B0"/>
    <a:srgbClr val="F4D1B9"/>
    <a:srgbClr val="B9B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2D148B-1005-4EF1-8BD5-8075F3FBED81}" v="109" dt="2023-10-04T21:51:35.520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05" autoAdjust="0"/>
    <p:restoredTop sz="93803" autoAdjust="0"/>
  </p:normalViewPr>
  <p:slideViewPr>
    <p:cSldViewPr>
      <p:cViewPr varScale="1">
        <p:scale>
          <a:sx n="115" d="100"/>
          <a:sy n="115" d="100"/>
        </p:scale>
        <p:origin x="4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44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45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17A2E-01AE-8744-8BF2-0E8BF9AF35EB}" type="datetimeFigureOut">
              <a:rPr lang="fr-FR" smtClean="0"/>
              <a:t>04/10/2023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F196B-4847-304B-B661-79EE4B71ED2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939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FA35D-8014-44FC-BD0D-AEE3442E1A32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0071E-44F8-43FA-82F4-112AB7758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41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0071E-44F8-43FA-82F4-112AB775872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953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0071E-44F8-43FA-82F4-112AB775872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617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Jonas to present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16A6E-F39C-47C7-9BF4-18890D8468B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65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0071E-44F8-43FA-82F4-112AB775872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57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0071E-44F8-43FA-82F4-112AB775872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31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A9B37-477B-49CB-AEBD-09EDF35400A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07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0071E-44F8-43FA-82F4-112AB775872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39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0071E-44F8-43FA-82F4-112AB775872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082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0071E-44F8-43FA-82F4-112AB775872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914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155" indent="-2835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4085" indent="-2268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7718" indent="-2268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1352" indent="-22681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4986" indent="-226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48620" indent="-226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2254" indent="-226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5888" indent="-226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F65490A-93A9-4817-855D-99B81CA0BE65}" type="slidenum">
              <a:rPr lang="en-GB" altLang="en-US" smtClean="0"/>
              <a:pPr eaLnBrk="1" hangingPunct="1"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529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withou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819400"/>
            <a:ext cx="7239000" cy="647591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7239000" cy="2135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 b="1">
                <a:solidFill>
                  <a:srgbClr val="54181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188640"/>
            <a:ext cx="8812088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Image 10">
            <a:extLst>
              <a:ext uri="{FF2B5EF4-FFF2-40B4-BE49-F238E27FC236}">
                <a16:creationId xmlns:a16="http://schemas.microsoft.com/office/drawing/2014/main" id="{83DE73DF-542B-AD49-8DD8-394B8F697E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0304"/>
            <a:ext cx="9144000" cy="5965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72C373-430B-B249-ACDC-1292154A1F73}"/>
              </a:ext>
            </a:extLst>
          </p:cNvPr>
          <p:cNvSpPr/>
          <p:nvPr userDrawn="1"/>
        </p:nvSpPr>
        <p:spPr>
          <a:xfrm>
            <a:off x="152400" y="188640"/>
            <a:ext cx="8812088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ZoneTexte 2">
            <a:extLst>
              <a:ext uri="{FF2B5EF4-FFF2-40B4-BE49-F238E27FC236}">
                <a16:creationId xmlns:a16="http://schemas.microsoft.com/office/drawing/2014/main" id="{DD6DB345-AE52-5843-A142-08F7C6E142A5}"/>
              </a:ext>
            </a:extLst>
          </p:cNvPr>
          <p:cNvSpPr txBox="1"/>
          <p:nvPr userDrawn="1"/>
        </p:nvSpPr>
        <p:spPr>
          <a:xfrm>
            <a:off x="279629" y="63380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5E55C-C492-1EF3-F743-FE52C46DE6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7936"/>
            <a:ext cx="2384694" cy="12175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>
            <a:off x="800409" y="1988840"/>
            <a:ext cx="77320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4"/>
          <p:cNvCxnSpPr>
            <a:cxnSpLocks/>
          </p:cNvCxnSpPr>
          <p:nvPr userDrawn="1"/>
        </p:nvCxnSpPr>
        <p:spPr>
          <a:xfrm>
            <a:off x="800409" y="1196752"/>
            <a:ext cx="77320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862690" y="1188911"/>
            <a:ext cx="8333336" cy="90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899592" y="2204864"/>
            <a:ext cx="685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5EB9A-B592-0D45-AAC2-14BD0A9CA725}"/>
              </a:ext>
            </a:extLst>
          </p:cNvPr>
          <p:cNvSpPr txBox="1"/>
          <p:nvPr userDrawn="1"/>
        </p:nvSpPr>
        <p:spPr>
          <a:xfrm>
            <a:off x="1384663" y="1698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>
            <a:off x="800409" y="1988840"/>
            <a:ext cx="77320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4"/>
          <p:cNvCxnSpPr>
            <a:cxnSpLocks/>
          </p:cNvCxnSpPr>
          <p:nvPr userDrawn="1"/>
        </p:nvCxnSpPr>
        <p:spPr>
          <a:xfrm>
            <a:off x="800409" y="1196752"/>
            <a:ext cx="77320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857279" y="1196752"/>
            <a:ext cx="8333336" cy="90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800409" y="2319689"/>
            <a:ext cx="685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5EB9A-B592-0D45-AAC2-14BD0A9CA725}"/>
              </a:ext>
            </a:extLst>
          </p:cNvPr>
          <p:cNvSpPr txBox="1"/>
          <p:nvPr userDrawn="1"/>
        </p:nvSpPr>
        <p:spPr>
          <a:xfrm>
            <a:off x="1384663" y="1698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361955" y="2204864"/>
            <a:ext cx="3414464" cy="39604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959770" y="2204864"/>
            <a:ext cx="4724400" cy="3960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715643" y="1196752"/>
            <a:ext cx="7981636" cy="92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5" name="Straight Connector 4">
            <a:extLst>
              <a:ext uri="{FF2B5EF4-FFF2-40B4-BE49-F238E27FC236}">
                <a16:creationId xmlns:a16="http://schemas.microsoft.com/office/drawing/2014/main" id="{BF0BBAD4-EEB9-E44B-A74B-632CE00AE08E}"/>
              </a:ext>
            </a:extLst>
          </p:cNvPr>
          <p:cNvCxnSpPr>
            <a:cxnSpLocks/>
          </p:cNvCxnSpPr>
          <p:nvPr userDrawn="1"/>
        </p:nvCxnSpPr>
        <p:spPr>
          <a:xfrm>
            <a:off x="800409" y="1196752"/>
            <a:ext cx="77320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B41854-F8F1-6444-92A5-820581AB4A9B}"/>
              </a:ext>
            </a:extLst>
          </p:cNvPr>
          <p:cNvCxnSpPr>
            <a:cxnSpLocks/>
          </p:cNvCxnSpPr>
          <p:nvPr userDrawn="1"/>
        </p:nvCxnSpPr>
        <p:spPr>
          <a:xfrm>
            <a:off x="800409" y="1988840"/>
            <a:ext cx="77320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28800" y="3468732"/>
            <a:ext cx="6858000" cy="27557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828800" y="2204864"/>
            <a:ext cx="6858000" cy="114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95536" y="908720"/>
            <a:ext cx="82809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395536" y="2060848"/>
            <a:ext cx="82809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4"/>
          <p:cNvCxnSpPr/>
          <p:nvPr userDrawn="1"/>
        </p:nvCxnSpPr>
        <p:spPr>
          <a:xfrm>
            <a:off x="395536" y="908720"/>
            <a:ext cx="828092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cont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 userDrawn="1"/>
        </p:nvGrpSpPr>
        <p:grpSpPr bwMode="auto">
          <a:xfrm>
            <a:off x="152400" y="152400"/>
            <a:ext cx="8839200" cy="6553200"/>
            <a:chOff x="152400" y="76200"/>
            <a:chExt cx="8839200" cy="6553200"/>
          </a:xfrm>
        </p:grpSpPr>
        <p:sp>
          <p:nvSpPr>
            <p:cNvPr id="3" name="Rectangle 2"/>
            <p:cNvSpPr/>
            <p:nvPr/>
          </p:nvSpPr>
          <p:spPr>
            <a:xfrm>
              <a:off x="152400" y="762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152400" y="76200"/>
              <a:ext cx="8839200" cy="5760000"/>
            </a:xfrm>
            <a:prstGeom prst="rect">
              <a:avLst/>
            </a:prstGeom>
            <a:solidFill>
              <a:srgbClr val="CF1C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3400" y="498475"/>
              <a:ext cx="4724400" cy="443198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FOR FURTHER INFORMATION ON XXXXXXXXX XXXXXXXX XXXXXXXXX XXXX, PLEASE CONTACT: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IFRC XXXXXXXXXXXXX DEPARTMENT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NAME SURNAME, TITLE</a:t>
              </a:r>
              <a:br>
                <a:rPr lang="en-US" sz="1600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TEL. : +41 022 730 XXXX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EMAIL: name.surname@ifrc.org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THIS PRESENTATION IS PUBLISHED BY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INTERNATIONAL FEDERATION OF </a:t>
              </a:r>
              <a:b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RED CROSS AND RED CRESCENT SOCIETIES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P.O. BOX 303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CH-1211 GENEVA 19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SWITZERLAND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TEL.: +41 22 730 42 22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baseline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FAX.: +41 22 733 03 95</a:t>
              </a:r>
              <a:endParaRPr lang="en-US" sz="1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Image 10" descr="IFRC-tagline-logo-EN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5949280"/>
            <a:ext cx="2433619" cy="789432"/>
          </a:xfrm>
          <a:prstGeom prst="rect">
            <a:avLst/>
          </a:prstGeom>
        </p:spPr>
      </p:pic>
      <p:pic>
        <p:nvPicPr>
          <p:cNvPr id="12" name="Image 11" descr="IFRC-tagline-logo-EN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5949280"/>
            <a:ext cx="4052320" cy="7894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orlesung -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20688"/>
            <a:ext cx="8367713" cy="297295"/>
          </a:xfrm>
        </p:spPr>
        <p:txBody>
          <a:bodyPr/>
          <a:lstStyle>
            <a:lvl1pPr marL="0" indent="0">
              <a:buNone/>
              <a:defRPr sz="2000">
                <a:solidFill>
                  <a:srgbClr val="727272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  <a:endParaRPr lang="en-GB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>
          <a:xfrm>
            <a:off x="2151436" y="6571524"/>
            <a:ext cx="4824536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ESM Module 1.1 Introduction to SCM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>
          <a:xfrm>
            <a:off x="8377559" y="6571524"/>
            <a:ext cx="442913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p. </a:t>
            </a:r>
            <a:fld id="{082A4980-833C-414C-9FA6-8745AF85E091}" type="slidenum">
              <a:rPr lang="en-GB" smtClean="0"/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8277489"/>
      </p:ext>
    </p:extLst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44675"/>
            <a:ext cx="4038600" cy="1976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44675"/>
            <a:ext cx="4038600" cy="1976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73513"/>
            <a:ext cx="4038600" cy="1976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73513"/>
            <a:ext cx="4038600" cy="1976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95239-DDF1-4F79-9D3E-2411D5CEE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/>
          </p:nvPr>
        </p:nvSpPr>
        <p:spPr bwMode="auto">
          <a:xfrm>
            <a:off x="395536" y="908720"/>
            <a:ext cx="82809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28800" y="2234282"/>
            <a:ext cx="685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MSIPCMContentMarking" descr="{&quot;HashCode&quot;:-45436510,&quot;Placement&quot;:&quot;Footer&quot;,&quot;Top&quot;:519.343,&quot;Left&quot;:0.0,&quot;SlideWidth&quot;:720,&quot;SlideHeight&quot;:540}">
            <a:extLst>
              <a:ext uri="{FF2B5EF4-FFF2-40B4-BE49-F238E27FC236}">
                <a16:creationId xmlns:a16="http://schemas.microsoft.com/office/drawing/2014/main" id="{76149891-AF9D-0DA8-A4D0-5C5D791A848F}"/>
              </a:ext>
            </a:extLst>
          </p:cNvPr>
          <p:cNvSpPr txBox="1"/>
          <p:nvPr userDrawn="1"/>
        </p:nvSpPr>
        <p:spPr>
          <a:xfrm>
            <a:off x="0" y="6595656"/>
            <a:ext cx="5811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CA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  <a:endParaRPr lang="en-CH" sz="1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0ED9701-CB65-F793-7788-290C9E6A031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6632"/>
            <a:ext cx="1800200" cy="9190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31" r:id="rId3"/>
    <p:sldLayoutId id="2147483726" r:id="rId4"/>
    <p:sldLayoutId id="2147483727" r:id="rId5"/>
    <p:sldLayoutId id="2147483730" r:id="rId6"/>
    <p:sldLayoutId id="2147483732" r:id="rId7"/>
    <p:sldLayoutId id="2147483733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i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0850" indent="-177800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7063" indent="-176213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27063" indent="-176213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27063" indent="-176213" algn="l" rtl="0" eaLnBrk="1" fontAlgn="base" hangingPunct="1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rc.org/d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isaster.law@ifr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5652120" y="3140968"/>
            <a:ext cx="2880320" cy="2088232"/>
          </a:xfrm>
        </p:spPr>
        <p:txBody>
          <a:bodyPr/>
          <a:lstStyle/>
          <a:p>
            <a:br>
              <a:rPr lang="en-AU" sz="2000" dirty="0">
                <a:latin typeface="Arial" charset="0"/>
                <a:cs typeface="Arial" charset="0"/>
              </a:rPr>
            </a:br>
            <a:r>
              <a:rPr lang="en-AU" sz="2000" dirty="0">
                <a:latin typeface="Arial" charset="0"/>
                <a:cs typeface="Arial" charset="0"/>
              </a:rPr>
              <a:t>Protection of Persons in the Event of Disasters</a:t>
            </a:r>
            <a:br>
              <a:rPr lang="en-GB" sz="2000" dirty="0">
                <a:latin typeface="Arial" charset="0"/>
                <a:cs typeface="Arial" charset="0"/>
              </a:rPr>
            </a:br>
            <a:br>
              <a:rPr lang="en-GB" sz="2000" dirty="0">
                <a:latin typeface="Arial" charset="0"/>
                <a:cs typeface="Arial" charset="0"/>
              </a:rPr>
            </a:br>
            <a:br>
              <a:rPr lang="en-GB" sz="2000" dirty="0">
                <a:latin typeface="Arial" charset="0"/>
                <a:cs typeface="Arial" charset="0"/>
              </a:rPr>
            </a:br>
            <a:br>
              <a:rPr lang="en-GB" sz="2000" dirty="0">
                <a:latin typeface="Arial" charset="0"/>
                <a:cs typeface="Arial" charset="0"/>
              </a:rPr>
            </a:br>
            <a:br>
              <a:rPr lang="en-GB" sz="2000" dirty="0">
                <a:latin typeface="Arial" charset="0"/>
                <a:cs typeface="Arial" charset="0"/>
              </a:rPr>
            </a:br>
            <a:br>
              <a:rPr lang="en-GB" sz="2000" dirty="0">
                <a:latin typeface="Arial" charset="0"/>
                <a:cs typeface="Arial" charset="0"/>
              </a:rPr>
            </a:br>
            <a:br>
              <a:rPr lang="en-GB" sz="2000" dirty="0"/>
            </a:br>
            <a:r>
              <a:rPr lang="en-GB" sz="1200" dirty="0"/>
              <a:t>Isabelle Granger </a:t>
            </a:r>
            <a:br>
              <a:rPr lang="en-GB" sz="1200" dirty="0"/>
            </a:br>
            <a:r>
              <a:rPr lang="en-GB" sz="1200" dirty="0"/>
              <a:t>Lead, Disaster Law </a:t>
            </a:r>
            <a:br>
              <a:rPr lang="en-GB" sz="1200" dirty="0"/>
            </a:br>
            <a:r>
              <a:rPr lang="en-GB" sz="1200" dirty="0"/>
              <a:t>and the Auxiliary Role</a:t>
            </a:r>
            <a:br>
              <a:rPr lang="en-GB" sz="1200" dirty="0"/>
            </a:br>
            <a:endParaRPr lang="en-GB" sz="12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52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BB0D-7F55-B84D-8FE8-F5357716C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legal issues (continues):</a:t>
            </a:r>
            <a:br>
              <a:rPr lang="en-US" dirty="0"/>
            </a:br>
            <a:r>
              <a:rPr lang="fr-CH" dirty="0"/>
              <a:t>(</a:t>
            </a:r>
            <a:r>
              <a:rPr lang="fr-CH" dirty="0" err="1"/>
              <a:t>DAs</a:t>
            </a:r>
            <a:r>
              <a:rPr lang="fr-CH" dirty="0"/>
              <a:t> 8, 15, 16)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CCAEF-9101-0C9B-F4D9-A2ACCE14C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9"/>
          <a:stretch/>
        </p:blipFill>
        <p:spPr>
          <a:xfrm>
            <a:off x="107504" y="2096852"/>
            <a:ext cx="4643590" cy="1953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8B1FC2-E08D-1CA1-54D7-1FBBB29E9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976"/>
          <a:stretch/>
        </p:blipFill>
        <p:spPr>
          <a:xfrm>
            <a:off x="4722227" y="4048791"/>
            <a:ext cx="4314269" cy="1953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6ED901-ED7C-DC89-D453-9973C8B996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25" t="48600" r="13775" b="19201"/>
          <a:stretch/>
        </p:blipFill>
        <p:spPr>
          <a:xfrm>
            <a:off x="179508" y="4048791"/>
            <a:ext cx="450832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07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D069-7F4F-A9F5-E2CA-286FA650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 Common legal </a:t>
            </a:r>
            <a:r>
              <a:rPr lang="fr-CH" dirty="0" err="1"/>
              <a:t>problems</a:t>
            </a:r>
            <a:r>
              <a:rPr lang="fr-CH" dirty="0"/>
              <a:t> (continues):</a:t>
            </a:r>
            <a:br>
              <a:rPr lang="fr-CH" dirty="0"/>
            </a:br>
            <a:r>
              <a:rPr lang="fr-CH" dirty="0"/>
              <a:t>(</a:t>
            </a:r>
            <a:r>
              <a:rPr lang="fr-CH" dirty="0" err="1"/>
              <a:t>DAs</a:t>
            </a:r>
            <a:r>
              <a:rPr lang="fr-CH" dirty="0"/>
              <a:t> 8, 15, 16)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0299C-695B-6B0C-AA88-38AE5FA02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25" t="29000" r="13775" b="41257"/>
          <a:stretch/>
        </p:blipFill>
        <p:spPr>
          <a:xfrm>
            <a:off x="1115616" y="4293096"/>
            <a:ext cx="5472608" cy="2422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AF5ED-C6EC-E003-D713-3D1F2AE26D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5" t="59800" r="51575" b="9401"/>
          <a:stretch/>
        </p:blipFill>
        <p:spPr>
          <a:xfrm>
            <a:off x="870208" y="2096853"/>
            <a:ext cx="5419852" cy="24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59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99DC-2FAD-8B08-9484-B51F480A3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Common legal </a:t>
            </a:r>
            <a:r>
              <a:rPr lang="fr-CH" dirty="0" err="1"/>
              <a:t>problems</a:t>
            </a:r>
            <a:r>
              <a:rPr lang="fr-CH" dirty="0"/>
              <a:t> (continues):</a:t>
            </a:r>
            <a:br>
              <a:rPr lang="fr-CH" dirty="0"/>
            </a:br>
            <a:r>
              <a:rPr lang="fr-CH" dirty="0"/>
              <a:t>(</a:t>
            </a:r>
            <a:r>
              <a:rPr lang="fr-CH" dirty="0" err="1"/>
              <a:t>DAs</a:t>
            </a:r>
            <a:r>
              <a:rPr lang="fr-CH" dirty="0"/>
              <a:t> 8, 15, 16)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FA283E-DE7E-2EBD-D935-20E347981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5" t="27600" r="51575" b="44400"/>
          <a:stretch/>
        </p:blipFill>
        <p:spPr>
          <a:xfrm>
            <a:off x="755576" y="2096853"/>
            <a:ext cx="4975536" cy="2009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809E5-B9ED-23D0-A02D-ACDAE840C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25" t="55600" r="13776" b="10800"/>
          <a:stretch/>
        </p:blipFill>
        <p:spPr>
          <a:xfrm>
            <a:off x="1043608" y="4149080"/>
            <a:ext cx="489654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14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BED52A-4760-2515-B601-DD346B556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Quality</a:t>
            </a:r>
            <a:r>
              <a:rPr lang="fr-CH" dirty="0"/>
              <a:t> and </a:t>
            </a:r>
            <a:r>
              <a:rPr lang="fr-CH" dirty="0" err="1"/>
              <a:t>accountability</a:t>
            </a:r>
            <a:br>
              <a:rPr lang="fr-CH" dirty="0"/>
            </a:br>
            <a:r>
              <a:rPr lang="fr-CH" dirty="0"/>
              <a:t>(</a:t>
            </a:r>
            <a:r>
              <a:rPr lang="fr-CH" dirty="0" err="1"/>
              <a:t>DAs</a:t>
            </a:r>
            <a:r>
              <a:rPr lang="fr-CH" dirty="0"/>
              <a:t> 6, 14)</a:t>
            </a:r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ED6B69-B765-ECAA-876B-CFEA0F9DE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03" y="2780928"/>
            <a:ext cx="3874051" cy="25704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552A57-7A8E-EF3B-F935-D1CB6AB3D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98" r="-1"/>
          <a:stretch/>
        </p:blipFill>
        <p:spPr>
          <a:xfrm>
            <a:off x="4743648" y="2780928"/>
            <a:ext cx="3875650" cy="25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97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9EC525-5862-A0CF-000C-3A69EA18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619" y="1124744"/>
            <a:ext cx="8333336" cy="907942"/>
          </a:xfrm>
        </p:spPr>
        <p:txBody>
          <a:bodyPr/>
          <a:lstStyle/>
          <a:p>
            <a:r>
              <a:rPr lang="fr-CH" dirty="0"/>
              <a:t>Conditions on the provision of </a:t>
            </a:r>
            <a:r>
              <a:rPr lang="fr-CH" dirty="0" err="1"/>
              <a:t>ext</a:t>
            </a:r>
            <a:r>
              <a:rPr lang="fr-CH" dirty="0"/>
              <a:t>. assistance</a:t>
            </a:r>
            <a:br>
              <a:rPr lang="fr-CH" dirty="0"/>
            </a:br>
            <a:r>
              <a:rPr lang="fr-CH" dirty="0"/>
              <a:t>(</a:t>
            </a:r>
            <a:r>
              <a:rPr lang="fr-CH" dirty="0" err="1"/>
              <a:t>DAs</a:t>
            </a:r>
            <a:r>
              <a:rPr lang="fr-CH" dirty="0"/>
              <a:t> 6, 10, 14, 15)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9507E-1F36-95D2-146B-1E54653754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18"/>
          <a:stretch/>
        </p:blipFill>
        <p:spPr>
          <a:xfrm>
            <a:off x="3289190" y="4006047"/>
            <a:ext cx="2705844" cy="1847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B05EC5-7EB9-5601-9247-8691370D6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4018298"/>
            <a:ext cx="2705843" cy="1834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506EF5-468C-F466-A83F-E331AFE94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97" y="3704379"/>
            <a:ext cx="2169035" cy="259263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6C4EE8B-DABC-FE04-2913-7F8292A7225F}"/>
              </a:ext>
            </a:extLst>
          </p:cNvPr>
          <p:cNvSpPr/>
          <p:nvPr/>
        </p:nvSpPr>
        <p:spPr>
          <a:xfrm>
            <a:off x="2837044" y="30366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8ED2C4-D3D8-573C-D191-E0ECE944818A}"/>
              </a:ext>
            </a:extLst>
          </p:cNvPr>
          <p:cNvSpPr txBox="1"/>
          <p:nvPr/>
        </p:nvSpPr>
        <p:spPr>
          <a:xfrm>
            <a:off x="1065445" y="2896008"/>
            <a:ext cx="173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Quality</a:t>
            </a:r>
            <a:r>
              <a:rPr lang="fr-CH" dirty="0"/>
              <a:t> and </a:t>
            </a:r>
            <a:r>
              <a:rPr lang="fr-CH" dirty="0" err="1"/>
              <a:t>accountability</a:t>
            </a:r>
            <a:endParaRPr lang="en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FE9A38-64B7-DD52-C991-AC02B71920B8}"/>
              </a:ext>
            </a:extLst>
          </p:cNvPr>
          <p:cNvSpPr txBox="1"/>
          <p:nvPr/>
        </p:nvSpPr>
        <p:spPr>
          <a:xfrm>
            <a:off x="4145656" y="2940647"/>
            <a:ext cx="1369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/>
              <a:t>Selection</a:t>
            </a:r>
            <a:r>
              <a:rPr lang="fr-CH" dirty="0"/>
              <a:t> of </a:t>
            </a:r>
            <a:r>
              <a:rPr lang="fr-CH" dirty="0" err="1"/>
              <a:t>qualified</a:t>
            </a:r>
            <a:r>
              <a:rPr lang="fr-CH" dirty="0"/>
              <a:t> </a:t>
            </a:r>
            <a:r>
              <a:rPr lang="fr-CH" dirty="0" err="1"/>
              <a:t>actors</a:t>
            </a:r>
            <a:endParaRPr lang="en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BC5CA1-E134-A88D-1E67-7CB46DC9BB29}"/>
              </a:ext>
            </a:extLst>
          </p:cNvPr>
          <p:cNvSpPr txBox="1"/>
          <p:nvPr/>
        </p:nvSpPr>
        <p:spPr>
          <a:xfrm>
            <a:off x="7020272" y="2940648"/>
            <a:ext cx="1058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Legal </a:t>
            </a:r>
            <a:r>
              <a:rPr lang="fr-CH" dirty="0" err="1"/>
              <a:t>facilities</a:t>
            </a:r>
            <a:endParaRPr lang="en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5DB0F2-8900-4B8F-39ED-2E77FBA47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462" y="2999748"/>
            <a:ext cx="101202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6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italiafestival.it/festivals/settimane-musicali-meranesi/wp-content/uploads/sites/36/2018/03/Budapest-Festival-Orchestra-c-Bfz.jpg">
            <a:extLst>
              <a:ext uri="{FF2B5EF4-FFF2-40B4-BE49-F238E27FC236}">
                <a16:creationId xmlns:a16="http://schemas.microsoft.com/office/drawing/2014/main" id="{A1E6A48D-B25B-4AEC-887F-F6C6CF0B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64904"/>
            <a:ext cx="6769251" cy="37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C546CD-0D4A-CE8B-AF15-C6F06348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366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7504" y="44624"/>
            <a:ext cx="8928992" cy="6624736"/>
          </a:xfrm>
          <a:prstGeom prst="rect">
            <a:avLst/>
          </a:prstGeom>
          <a:solidFill>
            <a:srgbClr val="B4AC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06488" y="1093788"/>
            <a:ext cx="2095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49313" y="1052513"/>
            <a:ext cx="7467600" cy="415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Thank you</a:t>
            </a:r>
            <a:r>
              <a:rPr lang="en-US" sz="3600" dirty="0">
                <a:solidFill>
                  <a:schemeClr val="bg1"/>
                </a:solidFill>
                <a:latin typeface="45 Helvetica Light" charset="0"/>
              </a:rPr>
              <a:t> </a:t>
            </a:r>
          </a:p>
          <a:p>
            <a:endParaRPr lang="fr-FR" sz="1200" dirty="0">
              <a:solidFill>
                <a:srgbClr val="FFFFFF"/>
              </a:solidFill>
            </a:endParaRPr>
          </a:p>
          <a:p>
            <a:endParaRPr lang="fr-FR" sz="1200" dirty="0">
              <a:solidFill>
                <a:srgbClr val="FFFFFF"/>
              </a:solidFill>
            </a:endParaRPr>
          </a:p>
          <a:p>
            <a:r>
              <a:rPr lang="fr-FR" sz="1200" dirty="0">
                <a:solidFill>
                  <a:srgbClr val="FFFFFF"/>
                </a:solidFill>
              </a:rPr>
              <a:t>© International </a:t>
            </a:r>
            <a:r>
              <a:rPr lang="fr-FR" sz="1200" dirty="0" err="1">
                <a:solidFill>
                  <a:srgbClr val="FFFFFF"/>
                </a:solidFill>
              </a:rPr>
              <a:t>Federation</a:t>
            </a:r>
            <a:r>
              <a:rPr lang="fr-FR" sz="1200" dirty="0">
                <a:solidFill>
                  <a:srgbClr val="FFFFFF"/>
                </a:solidFill>
              </a:rPr>
              <a:t> of Red Cross and Red Crescent </a:t>
            </a:r>
            <a:r>
              <a:rPr lang="fr-FR" sz="1200" dirty="0" err="1">
                <a:solidFill>
                  <a:srgbClr val="FFFFFF"/>
                </a:solidFill>
              </a:rPr>
              <a:t>Societies</a:t>
            </a:r>
            <a:r>
              <a:rPr lang="fr-FR" sz="1200" dirty="0">
                <a:solidFill>
                  <a:srgbClr val="FFFFFF"/>
                </a:solidFill>
              </a:rPr>
              <a:t>, Geneva, 2019. </a:t>
            </a:r>
          </a:p>
          <a:p>
            <a:endParaRPr lang="fr-CH" sz="1200" dirty="0">
              <a:solidFill>
                <a:srgbClr val="FFFFFF"/>
              </a:solidFill>
            </a:endParaRPr>
          </a:p>
          <a:p>
            <a:r>
              <a:rPr lang="fr-FR" sz="1200" dirty="0" err="1">
                <a:solidFill>
                  <a:srgbClr val="FFFFFF"/>
                </a:solidFill>
              </a:rPr>
              <a:t>Any</a:t>
            </a:r>
            <a:r>
              <a:rPr lang="fr-FR" sz="1200" dirty="0">
                <a:solidFill>
                  <a:srgbClr val="FFFFFF"/>
                </a:solidFill>
              </a:rPr>
              <a:t> part of </a:t>
            </a:r>
            <a:r>
              <a:rPr lang="fr-FR" sz="1200" dirty="0" err="1">
                <a:solidFill>
                  <a:srgbClr val="FFFFFF"/>
                </a:solidFill>
              </a:rPr>
              <a:t>this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presentation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may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be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cited</a:t>
            </a:r>
            <a:r>
              <a:rPr lang="fr-FR" sz="1200" dirty="0">
                <a:solidFill>
                  <a:srgbClr val="FFFFFF"/>
                </a:solidFill>
              </a:rPr>
              <a:t>, </a:t>
            </a:r>
            <a:r>
              <a:rPr lang="fr-FR" sz="1200" dirty="0" err="1">
                <a:solidFill>
                  <a:srgbClr val="FFFFFF"/>
                </a:solidFill>
              </a:rPr>
              <a:t>copied</a:t>
            </a:r>
            <a:r>
              <a:rPr lang="fr-FR" sz="1200" dirty="0">
                <a:solidFill>
                  <a:srgbClr val="FFFFFF"/>
                </a:solidFill>
              </a:rPr>
              <a:t>, </a:t>
            </a:r>
            <a:r>
              <a:rPr lang="fr-FR" sz="1200" dirty="0" err="1">
                <a:solidFill>
                  <a:srgbClr val="FFFFFF"/>
                </a:solidFill>
              </a:rPr>
              <a:t>translated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into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other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languages</a:t>
            </a:r>
            <a:r>
              <a:rPr lang="fr-FR" sz="1200" dirty="0">
                <a:solidFill>
                  <a:srgbClr val="FFFFFF"/>
                </a:solidFill>
              </a:rPr>
              <a:t> or </a:t>
            </a:r>
            <a:r>
              <a:rPr lang="fr-FR" sz="1200" dirty="0" err="1">
                <a:solidFill>
                  <a:srgbClr val="FFFFFF"/>
                </a:solidFill>
              </a:rPr>
              <a:t>adapted</a:t>
            </a:r>
            <a:r>
              <a:rPr lang="fr-FR" sz="1200" dirty="0">
                <a:solidFill>
                  <a:srgbClr val="FFFFFF"/>
                </a:solidFill>
              </a:rPr>
              <a:t> to </a:t>
            </a:r>
            <a:r>
              <a:rPr lang="fr-FR" sz="1200" dirty="0" err="1">
                <a:solidFill>
                  <a:srgbClr val="FFFFFF"/>
                </a:solidFill>
              </a:rPr>
              <a:t>meet</a:t>
            </a:r>
            <a:r>
              <a:rPr lang="fr-FR" sz="1200" dirty="0">
                <a:solidFill>
                  <a:srgbClr val="FFFFFF"/>
                </a:solidFill>
              </a:rPr>
              <a:t> local </a:t>
            </a:r>
            <a:r>
              <a:rPr lang="fr-FR" sz="1200" dirty="0" err="1">
                <a:solidFill>
                  <a:srgbClr val="FFFFFF"/>
                </a:solidFill>
              </a:rPr>
              <a:t>needs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without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prior</a:t>
            </a:r>
            <a:r>
              <a:rPr lang="fr-FR" sz="1200" dirty="0">
                <a:solidFill>
                  <a:srgbClr val="FFFFFF"/>
                </a:solidFill>
              </a:rPr>
              <a:t> permission </a:t>
            </a:r>
            <a:r>
              <a:rPr lang="fr-FR" sz="1200" dirty="0" err="1">
                <a:solidFill>
                  <a:srgbClr val="FFFFFF"/>
                </a:solidFill>
              </a:rPr>
              <a:t>from</a:t>
            </a:r>
            <a:r>
              <a:rPr lang="fr-FR" sz="1200" dirty="0">
                <a:solidFill>
                  <a:srgbClr val="FFFFFF"/>
                </a:solidFill>
              </a:rPr>
              <a:t> the International </a:t>
            </a:r>
            <a:r>
              <a:rPr lang="fr-FR" sz="1200" dirty="0" err="1">
                <a:solidFill>
                  <a:srgbClr val="FFFFFF"/>
                </a:solidFill>
              </a:rPr>
              <a:t>Federation</a:t>
            </a:r>
            <a:r>
              <a:rPr lang="fr-FR" sz="1200" dirty="0">
                <a:solidFill>
                  <a:srgbClr val="FFFFFF"/>
                </a:solidFill>
              </a:rPr>
              <a:t> of Red Cross and Red Crescent </a:t>
            </a:r>
            <a:r>
              <a:rPr lang="fr-FR" sz="1200" dirty="0" err="1">
                <a:solidFill>
                  <a:srgbClr val="FFFFFF"/>
                </a:solidFill>
              </a:rPr>
              <a:t>Societies</a:t>
            </a:r>
            <a:r>
              <a:rPr lang="fr-FR" sz="1200" dirty="0">
                <a:solidFill>
                  <a:srgbClr val="FFFFFF"/>
                </a:solidFill>
              </a:rPr>
              <a:t>, </a:t>
            </a:r>
            <a:r>
              <a:rPr lang="fr-FR" sz="1200" dirty="0" err="1">
                <a:solidFill>
                  <a:srgbClr val="FFFFFF"/>
                </a:solidFill>
              </a:rPr>
              <a:t>provided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that</a:t>
            </a:r>
            <a:r>
              <a:rPr lang="fr-FR" sz="1200" dirty="0">
                <a:solidFill>
                  <a:srgbClr val="FFFFFF"/>
                </a:solidFill>
              </a:rPr>
              <a:t> the source </a:t>
            </a:r>
            <a:r>
              <a:rPr lang="fr-FR" sz="1200" dirty="0" err="1">
                <a:solidFill>
                  <a:srgbClr val="FFFFFF"/>
                </a:solidFill>
              </a:rPr>
              <a:t>is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clearly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stated</a:t>
            </a:r>
            <a:r>
              <a:rPr lang="fr-FR" sz="1200" dirty="0">
                <a:solidFill>
                  <a:srgbClr val="FFFFFF"/>
                </a:solidFill>
              </a:rPr>
              <a:t>. </a:t>
            </a:r>
            <a:r>
              <a:rPr lang="fr-FR" sz="1200" dirty="0" err="1">
                <a:solidFill>
                  <a:srgbClr val="FFFFFF"/>
                </a:solidFill>
              </a:rPr>
              <a:t>Requests</a:t>
            </a:r>
            <a:r>
              <a:rPr lang="fr-FR" sz="1200" dirty="0">
                <a:solidFill>
                  <a:srgbClr val="FFFFFF"/>
                </a:solidFill>
              </a:rPr>
              <a:t> for commercial reproduction </a:t>
            </a:r>
            <a:r>
              <a:rPr lang="fr-FR" sz="1200" dirty="0" err="1">
                <a:solidFill>
                  <a:srgbClr val="FFFFFF"/>
                </a:solidFill>
              </a:rPr>
              <a:t>should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be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directed</a:t>
            </a:r>
            <a:r>
              <a:rPr lang="fr-FR" sz="1200" dirty="0">
                <a:solidFill>
                  <a:srgbClr val="FFFFFF"/>
                </a:solidFill>
              </a:rPr>
              <a:t> to the IFRC Secretariat at secretariat@ifrc.org</a:t>
            </a:r>
          </a:p>
          <a:p>
            <a:endParaRPr lang="fr-FR" sz="1200" dirty="0">
              <a:solidFill>
                <a:srgbClr val="FFFFFF"/>
              </a:solidFill>
            </a:endParaRPr>
          </a:p>
          <a:p>
            <a:r>
              <a:rPr lang="fr-FR" sz="1200" dirty="0">
                <a:solidFill>
                  <a:srgbClr val="FFFFFF"/>
                </a:solidFill>
              </a:rPr>
              <a:t>All photos </a:t>
            </a:r>
            <a:r>
              <a:rPr lang="fr-FR" sz="1200" dirty="0" err="1">
                <a:solidFill>
                  <a:srgbClr val="FFFFFF"/>
                </a:solidFill>
              </a:rPr>
              <a:t>used</a:t>
            </a:r>
            <a:r>
              <a:rPr lang="fr-FR" sz="1200" dirty="0">
                <a:solidFill>
                  <a:srgbClr val="FFFFFF"/>
                </a:solidFill>
              </a:rPr>
              <a:t> in </a:t>
            </a:r>
            <a:r>
              <a:rPr lang="fr-FR" sz="1200" dirty="0" err="1">
                <a:solidFill>
                  <a:srgbClr val="FFFFFF"/>
                </a:solidFill>
              </a:rPr>
              <a:t>this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presentation</a:t>
            </a:r>
            <a:r>
              <a:rPr lang="fr-FR" sz="1200" dirty="0">
                <a:solidFill>
                  <a:srgbClr val="FFFFFF"/>
                </a:solidFill>
              </a:rPr>
              <a:t> are copyright of the IFRC </a:t>
            </a:r>
            <a:r>
              <a:rPr lang="fr-FR" sz="1200" dirty="0" err="1">
                <a:solidFill>
                  <a:srgbClr val="FFFFFF"/>
                </a:solidFill>
              </a:rPr>
              <a:t>unless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otherwise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indicated</a:t>
            </a:r>
            <a:r>
              <a:rPr lang="fr-FR" sz="1200" dirty="0">
                <a:solidFill>
                  <a:srgbClr val="FFFFFF"/>
                </a:solidFill>
              </a:rPr>
              <a:t>.</a:t>
            </a:r>
            <a:endParaRPr lang="en-US" sz="1200" baseline="0" dirty="0">
              <a:solidFill>
                <a:srgbClr val="FFFFFF"/>
              </a:solidFill>
            </a:endParaRPr>
          </a:p>
          <a:p>
            <a:pPr algn="l" defTabSz="762000" eaLnBrk="1" hangingPunct="1"/>
            <a:endParaRPr lang="en-US" sz="1200" baseline="0" dirty="0">
              <a:solidFill>
                <a:srgbClr val="FFFFFF"/>
              </a:solidFill>
              <a:latin typeface="Arial" charset="0"/>
            </a:endParaRPr>
          </a:p>
          <a:p>
            <a:pPr algn="l" defTabSz="762000" eaLnBrk="1" hangingPunct="1"/>
            <a:r>
              <a:rPr lang="en-US" sz="1200" baseline="0" dirty="0">
                <a:solidFill>
                  <a:srgbClr val="FFFFFF"/>
                </a:solidFill>
                <a:latin typeface="Arial" charset="0"/>
              </a:rPr>
              <a:t>This </a:t>
            </a:r>
            <a:r>
              <a:rPr lang="en-US" sz="1200" dirty="0">
                <a:solidFill>
                  <a:srgbClr val="FFFFFF"/>
                </a:solidFill>
              </a:rPr>
              <a:t>presentation was written and developed by the IFRC Disaster Law </a:t>
            </a:r>
            <a:r>
              <a:rPr lang="en-US" sz="1200" dirty="0" err="1">
                <a:solidFill>
                  <a:srgbClr val="FFFFFF"/>
                </a:solidFill>
              </a:rPr>
              <a:t>Programme</a:t>
            </a:r>
            <a:r>
              <a:rPr lang="en-US" sz="1200" dirty="0">
                <a:solidFill>
                  <a:srgbClr val="FFFFFF"/>
                </a:solidFill>
              </a:rPr>
              <a:t> and produced in  Oct  2023.</a:t>
            </a:r>
          </a:p>
          <a:p>
            <a:pPr algn="l" defTabSz="762000" eaLnBrk="1" hangingPunct="1"/>
            <a:endParaRPr lang="en-US" sz="1200" baseline="0" dirty="0">
              <a:solidFill>
                <a:srgbClr val="FFFFFF"/>
              </a:solidFill>
              <a:latin typeface="Arial" charset="0"/>
            </a:endParaRPr>
          </a:p>
          <a:p>
            <a:pPr algn="l" defTabSz="762000" eaLnBrk="1" hangingPunct="1"/>
            <a:r>
              <a:rPr lang="en-US" sz="1200" baseline="0" dirty="0">
                <a:solidFill>
                  <a:srgbClr val="FFFFFF"/>
                </a:solidFill>
                <a:latin typeface="Arial" charset="0"/>
              </a:rPr>
              <a:t>This presentation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 and relevant resources are available on </a:t>
            </a:r>
            <a:r>
              <a:rPr lang="en-US" sz="1200" dirty="0" err="1">
                <a:solidFill>
                  <a:srgbClr val="FFFFFF"/>
                </a:solidFill>
                <a:latin typeface="Arial" charset="0"/>
              </a:rPr>
              <a:t>FedNet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 at </a:t>
            </a:r>
            <a:r>
              <a:rPr lang="en-US" sz="1200" b="1" baseline="0" dirty="0">
                <a:solidFill>
                  <a:srgbClr val="FFFFFF"/>
                </a:solidFill>
                <a:latin typeface="Arial" charset="0"/>
              </a:rPr>
              <a:t>fednet.ifrc.org</a:t>
            </a:r>
          </a:p>
          <a:p>
            <a:pPr algn="l" defTabSz="762000" eaLnBrk="1" hangingPunct="1"/>
            <a:endParaRPr lang="en-US" sz="1200" b="1" dirty="0">
              <a:solidFill>
                <a:srgbClr val="FFFFFF"/>
              </a:solidFill>
            </a:endParaRPr>
          </a:p>
          <a:p>
            <a:pPr defTabSz="762000"/>
            <a:r>
              <a:rPr lang="en-US" sz="1200" b="1" dirty="0">
                <a:solidFill>
                  <a:srgbClr val="FFFFFF"/>
                </a:solidFill>
              </a:rPr>
              <a:t>For more information, please  see our web site at </a:t>
            </a:r>
            <a:r>
              <a:rPr lang="en-US" sz="1200" b="1" dirty="0">
                <a:solidFill>
                  <a:srgbClr val="FFFFFF"/>
                </a:solidFill>
                <a:hlinkClick r:id="rId3"/>
              </a:rPr>
              <a:t>www.ifrc.org/dl</a:t>
            </a:r>
            <a:r>
              <a:rPr lang="en-US" sz="1200" b="1" dirty="0">
                <a:solidFill>
                  <a:srgbClr val="FFFFFF"/>
                </a:solidFill>
              </a:rPr>
              <a:t> or contact us at </a:t>
            </a:r>
            <a:r>
              <a:rPr lang="en-US" sz="1200" b="1" dirty="0">
                <a:solidFill>
                  <a:srgbClr val="FFFFFF"/>
                </a:solidFill>
                <a:hlinkClick r:id="rId4"/>
              </a:rPr>
              <a:t>disaster.law@ifrc.org</a:t>
            </a:r>
            <a:r>
              <a:rPr lang="en-US" sz="1200" b="1" dirty="0">
                <a:solidFill>
                  <a:srgbClr val="FFFFFF"/>
                </a:solidFill>
              </a:rPr>
              <a:t>.  </a:t>
            </a:r>
            <a:endParaRPr lang="en-US" sz="1200" dirty="0">
              <a:solidFill>
                <a:srgbClr val="FFFFFF"/>
              </a:solidFill>
            </a:endParaRPr>
          </a:p>
          <a:p>
            <a:pPr algn="l" defTabSz="762000" eaLnBrk="1" hangingPunct="1"/>
            <a:endParaRPr lang="en-US" sz="1200" baseline="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69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05BEF1-9A7E-F8D4-9510-914A4222E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75" t="25971" r="5606" b="26413"/>
          <a:stretch/>
        </p:blipFill>
        <p:spPr>
          <a:xfrm>
            <a:off x="539552" y="1916832"/>
            <a:ext cx="7406124" cy="384945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AD78A7-55F3-8BF8-C21A-EFF5E85B57DD}"/>
              </a:ext>
            </a:extLst>
          </p:cNvPr>
          <p:cNvSpPr txBox="1"/>
          <p:nvPr/>
        </p:nvSpPr>
        <p:spPr>
          <a:xfrm>
            <a:off x="594786" y="1091712"/>
            <a:ext cx="53719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000" b="1" i="1" dirty="0">
                <a:latin typeface="Arial Narrow" pitchFamily="34" charset="0"/>
                <a:ea typeface="+mj-ea"/>
                <a:cs typeface="Arial" pitchFamily="34" charset="0"/>
              </a:rPr>
              <a:t>More </a:t>
            </a:r>
            <a:r>
              <a:rPr lang="fr-CH" sz="3000" b="1" i="1" dirty="0" err="1">
                <a:latin typeface="Arial Narrow" pitchFamily="34" charset="0"/>
                <a:ea typeface="+mj-ea"/>
                <a:cs typeface="Arial" pitchFamily="34" charset="0"/>
              </a:rPr>
              <a:t>frequent</a:t>
            </a:r>
            <a:r>
              <a:rPr lang="fr-CH" sz="3000" b="1" i="1" dirty="0">
                <a:latin typeface="Arial Narrow" pitchFamily="34" charset="0"/>
                <a:ea typeface="+mj-ea"/>
                <a:cs typeface="Arial" pitchFamily="34" charset="0"/>
              </a:rPr>
              <a:t> and </a:t>
            </a:r>
            <a:r>
              <a:rPr lang="fr-CH" sz="3000" b="1" i="1" dirty="0" err="1">
                <a:latin typeface="Arial Narrow" pitchFamily="34" charset="0"/>
                <a:ea typeface="+mj-ea"/>
                <a:cs typeface="Arial" pitchFamily="34" charset="0"/>
              </a:rPr>
              <a:t>larger</a:t>
            </a:r>
            <a:r>
              <a:rPr lang="fr-CH" sz="3000" b="1" i="1" dirty="0">
                <a:latin typeface="Arial Narrow" pitchFamily="34" charset="0"/>
                <a:ea typeface="+mj-ea"/>
                <a:cs typeface="Arial" pitchFamily="34" charset="0"/>
              </a:rPr>
              <a:t> </a:t>
            </a:r>
            <a:r>
              <a:rPr lang="fr-CH" sz="3000" b="1" i="1" dirty="0" err="1">
                <a:latin typeface="Arial Narrow" pitchFamily="34" charset="0"/>
                <a:ea typeface="+mj-ea"/>
                <a:cs typeface="Arial" pitchFamily="34" charset="0"/>
              </a:rPr>
              <a:t>disasters</a:t>
            </a:r>
            <a:endParaRPr lang="en-CH" sz="3000" b="1" i="1" dirty="0">
              <a:latin typeface="Arial Narrow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art Placeholder 5">
            <a:extLst>
              <a:ext uri="{FF2B5EF4-FFF2-40B4-BE49-F238E27FC236}">
                <a16:creationId xmlns:a16="http://schemas.microsoft.com/office/drawing/2014/main" id="{5551A8DA-CA65-4C40-0933-4C05F59518A5}"/>
              </a:ext>
            </a:extLst>
          </p:cNvPr>
          <p:cNvPicPr>
            <a:picLocks noGrp="1" noChangeAspect="1"/>
          </p:cNvPicPr>
          <p:nvPr>
            <p:ph type="chart" sz="quarter" idx="10"/>
          </p:nvPr>
        </p:nvPicPr>
        <p:blipFill rotWithShape="1">
          <a:blip r:embed="rId3"/>
          <a:srcRect l="-1914" t="19610" r="1914" b="21220"/>
          <a:stretch/>
        </p:blipFill>
        <p:spPr>
          <a:xfrm>
            <a:off x="611560" y="2119095"/>
            <a:ext cx="3515882" cy="23900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082085E-DAE1-6714-9F44-AF518573D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49" y="1328856"/>
            <a:ext cx="7981636" cy="925001"/>
          </a:xfrm>
        </p:spPr>
        <p:txBody>
          <a:bodyPr/>
          <a:lstStyle/>
          <a:p>
            <a:r>
              <a:rPr lang="fr-CH" dirty="0"/>
              <a:t>International </a:t>
            </a:r>
            <a:r>
              <a:rPr lang="fr-CH" dirty="0" err="1"/>
              <a:t>cooperation</a:t>
            </a:r>
            <a:r>
              <a:rPr lang="fr-CH" dirty="0"/>
              <a:t> to </a:t>
            </a:r>
            <a:r>
              <a:rPr lang="fr-CH" dirty="0" err="1"/>
              <a:t>save</a:t>
            </a:r>
            <a:r>
              <a:rPr lang="fr-CH" dirty="0"/>
              <a:t> </a:t>
            </a:r>
            <a:r>
              <a:rPr lang="fr-CH" dirty="0" err="1"/>
              <a:t>lives</a:t>
            </a:r>
            <a:br>
              <a:rPr lang="fr-CH" dirty="0"/>
            </a:b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30BD2-BD87-8AAE-AF22-7867CD559E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52" t="31385" r="27820" b="13002"/>
          <a:stretch/>
        </p:blipFill>
        <p:spPr>
          <a:xfrm>
            <a:off x="657837" y="4584468"/>
            <a:ext cx="1753923" cy="2095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3F6BDD-26F3-5A71-E3F4-B516688C7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274" y="4584468"/>
            <a:ext cx="1572294" cy="2095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B6D081-4ED9-432A-748B-BD55F6C6DA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40" r="3351"/>
          <a:stretch/>
        </p:blipFill>
        <p:spPr>
          <a:xfrm>
            <a:off x="4774964" y="2150003"/>
            <a:ext cx="3515882" cy="2200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5FE33C-C24B-2551-DDE7-6060A137AD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" t="3167" r="-206" b="13533"/>
          <a:stretch/>
        </p:blipFill>
        <p:spPr>
          <a:xfrm>
            <a:off x="4789367" y="4402618"/>
            <a:ext cx="3501479" cy="2277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47D5C8-6E2B-D8A4-40B3-6F7FD7DE10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6559" y="4324751"/>
            <a:ext cx="1243692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40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E38CD9-596D-ED73-65BA-E9DEF8D50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998" y="2579812"/>
            <a:ext cx="2620003" cy="1956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30691-014B-4049-0E10-9240BB746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112" y="923620"/>
            <a:ext cx="3657917" cy="1835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0AA8B2-621D-E1E9-D191-9FDAD5A5C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39" y="923620"/>
            <a:ext cx="1005927" cy="999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00C8C0-FB99-CB96-8EA9-B038A11C1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37" y="1873962"/>
            <a:ext cx="2316681" cy="774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5A5827-BBE2-8803-17AB-D8A471ACA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33" y="4029086"/>
            <a:ext cx="1347333" cy="768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4A7B68-B6F0-9C36-39C1-5092CAFEB3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132" y="3029255"/>
            <a:ext cx="768163" cy="9998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5CBFA9-EF79-9366-E890-B50DA1E19E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8038" y="5016041"/>
            <a:ext cx="1511939" cy="7132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5DD834-9E61-6869-F406-F2A4B848AD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3482" y="5719300"/>
            <a:ext cx="1633870" cy="7681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DA1EF3-702D-FCB6-DAC9-FC69F0194E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4024" y="4997009"/>
            <a:ext cx="1347333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BF1687-5A32-AD66-BF02-7C56CA091F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4168" y="5630579"/>
            <a:ext cx="1786283" cy="768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9B126-DADA-DC64-7B8E-1916D7B21A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8649" y="3229483"/>
            <a:ext cx="944962" cy="12558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85DB6D-08EA-52F9-F09A-653C77264B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4117" y="4098239"/>
            <a:ext cx="914479" cy="7742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B66160-E584-5A16-2B2E-5C23734F8F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69547" y="1020470"/>
            <a:ext cx="731583" cy="12193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F16263-FD1B-EE83-4EAB-D697AAC2A7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8741" y="1788358"/>
            <a:ext cx="156071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63499"/>
      </p:ext>
    </p:extLst>
  </p:cSld>
  <p:clrMapOvr>
    <a:masterClrMapping/>
  </p:clrMapOvr>
  <p:transition spd="slow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1111250" y="792620"/>
            <a:ext cx="7637214" cy="8651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3000" dirty="0">
                <a:latin typeface="Arial Narrow" pitchFamily="34" charset="0"/>
              </a:rPr>
              <a:t>Some “</a:t>
            </a:r>
            <a:r>
              <a:rPr lang="en-GB" sz="3000" dirty="0" err="1">
                <a:latin typeface="Arial Narrow" pitchFamily="34" charset="0"/>
              </a:rPr>
              <a:t>sectoral</a:t>
            </a:r>
            <a:r>
              <a:rPr lang="en-GB" sz="3000" dirty="0">
                <a:latin typeface="Arial Narrow" pitchFamily="34" charset="0"/>
              </a:rPr>
              <a:t>” treaties on disaster response</a:t>
            </a:r>
          </a:p>
        </p:txBody>
      </p:sp>
      <p:pic>
        <p:nvPicPr>
          <p:cNvPr id="10243" name="Picture 3" descr="plan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43000" y="4572000"/>
            <a:ext cx="766762" cy="766763"/>
          </a:xfrm>
          <a:noFill/>
        </p:spPr>
      </p:pic>
      <p:pic>
        <p:nvPicPr>
          <p:cNvPr id="10244" name="Picture 4" descr="Correct-radiation-warni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315200" y="3048000"/>
            <a:ext cx="719138" cy="700087"/>
          </a:xfrm>
          <a:noFill/>
        </p:spPr>
      </p:pic>
      <p:pic>
        <p:nvPicPr>
          <p:cNvPr id="10245" name="Picture 5" descr="douane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19200" y="1600200"/>
            <a:ext cx="733425" cy="666750"/>
          </a:xfrm>
          <a:noFill/>
        </p:spPr>
      </p:pic>
      <p:pic>
        <p:nvPicPr>
          <p:cNvPr id="10246" name="Picture 6" descr="gr_radio_towe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495800" y="1239838"/>
            <a:ext cx="720725" cy="1081087"/>
          </a:xfrm>
          <a:noFill/>
        </p:spPr>
      </p:pic>
      <p:pic>
        <p:nvPicPr>
          <p:cNvPr id="10247" name="Picture 8" descr="ship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3048000"/>
            <a:ext cx="1233488" cy="69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3886200" y="2286000"/>
            <a:ext cx="25146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 dirty="0"/>
              <a:t>Tampere Convention (1998) </a:t>
            </a:r>
            <a:endParaRPr lang="en-US" b="1" dirty="0"/>
          </a:p>
        </p:txBody>
      </p:sp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457200" y="5334000"/>
            <a:ext cx="282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 dirty="0"/>
              <a:t>Chicago Convention, </a:t>
            </a:r>
            <a:r>
              <a:rPr lang="fr-CH" b="1" dirty="0" err="1"/>
              <a:t>Annex</a:t>
            </a:r>
            <a:r>
              <a:rPr lang="fr-CH" b="1" dirty="0"/>
              <a:t> 9 (2004)</a:t>
            </a:r>
            <a:endParaRPr lang="en-US" b="1" dirty="0"/>
          </a:p>
        </p:txBody>
      </p:sp>
      <p:sp>
        <p:nvSpPr>
          <p:cNvPr id="10250" name="Text Box 12"/>
          <p:cNvSpPr txBox="1">
            <a:spLocks noChangeArrowheads="1"/>
          </p:cNvSpPr>
          <p:nvPr/>
        </p:nvSpPr>
        <p:spPr bwMode="auto">
          <a:xfrm>
            <a:off x="533400" y="2286000"/>
            <a:ext cx="32400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fr-CH" b="1" dirty="0"/>
              <a:t>Kyoto Convention (1973)</a:t>
            </a:r>
          </a:p>
          <a:p>
            <a:pPr>
              <a:spcBef>
                <a:spcPts val="0"/>
              </a:spcBef>
            </a:pPr>
            <a:r>
              <a:rPr lang="fr-CH" b="1" dirty="0"/>
              <a:t>Istanbul Convention (1990)</a:t>
            </a:r>
            <a:endParaRPr lang="en-US" b="1" dirty="0"/>
          </a:p>
        </p:txBody>
      </p:sp>
      <p:sp>
        <p:nvSpPr>
          <p:cNvPr id="10251" name="Text Box 13"/>
          <p:cNvSpPr txBox="1">
            <a:spLocks noChangeArrowheads="1"/>
          </p:cNvSpPr>
          <p:nvPr/>
        </p:nvSpPr>
        <p:spPr bwMode="auto">
          <a:xfrm>
            <a:off x="3505200" y="5334000"/>
            <a:ext cx="2862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 dirty="0"/>
              <a:t>Framework Convention on Civil </a:t>
            </a:r>
            <a:r>
              <a:rPr lang="fr-CH" b="1" dirty="0" err="1"/>
              <a:t>Defense</a:t>
            </a:r>
            <a:r>
              <a:rPr lang="fr-CH" b="1" dirty="0"/>
              <a:t> (2000)</a:t>
            </a:r>
            <a:endParaRPr lang="en-US" b="1" dirty="0"/>
          </a:p>
        </p:txBody>
      </p:sp>
      <p:pic>
        <p:nvPicPr>
          <p:cNvPr id="10252" name="Picture 14" descr="civil defens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4724400"/>
            <a:ext cx="822228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3" name="Text Box 15"/>
          <p:cNvSpPr txBox="1">
            <a:spLocks noChangeArrowheads="1"/>
          </p:cNvSpPr>
          <p:nvPr/>
        </p:nvSpPr>
        <p:spPr bwMode="auto">
          <a:xfrm>
            <a:off x="381000" y="3886200"/>
            <a:ext cx="32400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 dirty="0"/>
              <a:t>Convention on Maritime </a:t>
            </a:r>
            <a:r>
              <a:rPr lang="fr-CH" b="1" dirty="0" err="1"/>
              <a:t>Traffic</a:t>
            </a:r>
            <a:r>
              <a:rPr lang="fr-CH" b="1" dirty="0"/>
              <a:t> (1965)</a:t>
            </a:r>
            <a:endParaRPr lang="en-US" b="1" dirty="0"/>
          </a:p>
        </p:txBody>
      </p:sp>
      <p:sp>
        <p:nvSpPr>
          <p:cNvPr id="10254" name="Text Box 16"/>
          <p:cNvSpPr txBox="1">
            <a:spLocks noChangeArrowheads="1"/>
          </p:cNvSpPr>
          <p:nvPr/>
        </p:nvSpPr>
        <p:spPr bwMode="auto">
          <a:xfrm>
            <a:off x="6551613" y="2209800"/>
            <a:ext cx="25923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 dirty="0"/>
              <a:t>Food </a:t>
            </a:r>
            <a:r>
              <a:rPr lang="fr-CH" b="1" dirty="0" err="1"/>
              <a:t>Asst</a:t>
            </a:r>
            <a:r>
              <a:rPr lang="fr-CH" b="1" dirty="0"/>
              <a:t> Convention (2012)</a:t>
            </a:r>
            <a:endParaRPr lang="en-US" b="1" dirty="0"/>
          </a:p>
        </p:txBody>
      </p:sp>
      <p:sp>
        <p:nvSpPr>
          <p:cNvPr id="10255" name="Text Box 17"/>
          <p:cNvSpPr txBox="1">
            <a:spLocks noChangeArrowheads="1"/>
          </p:cNvSpPr>
          <p:nvPr/>
        </p:nvSpPr>
        <p:spPr bwMode="auto">
          <a:xfrm>
            <a:off x="6767513" y="3810000"/>
            <a:ext cx="23764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 dirty="0" err="1"/>
              <a:t>Nuclear</a:t>
            </a:r>
            <a:r>
              <a:rPr lang="fr-CH" b="1" dirty="0"/>
              <a:t> Accident Convention (1986)</a:t>
            </a:r>
            <a:endParaRPr lang="en-US" b="1" dirty="0"/>
          </a:p>
        </p:txBody>
      </p:sp>
      <p:sp>
        <p:nvSpPr>
          <p:cNvPr id="10256" name="Text Box 18"/>
          <p:cNvSpPr txBox="1">
            <a:spLocks noChangeArrowheads="1"/>
          </p:cNvSpPr>
          <p:nvPr/>
        </p:nvSpPr>
        <p:spPr bwMode="auto">
          <a:xfrm>
            <a:off x="6553200" y="5562600"/>
            <a:ext cx="2843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 dirty="0" err="1"/>
              <a:t>Safety</a:t>
            </a:r>
            <a:r>
              <a:rPr lang="fr-CH" b="1" dirty="0"/>
              <a:t> Protocol (2005)</a:t>
            </a:r>
            <a:endParaRPr lang="en-US" b="1" dirty="0"/>
          </a:p>
        </p:txBody>
      </p:sp>
      <p:sp>
        <p:nvSpPr>
          <p:cNvPr id="10257" name="Text Box 20"/>
          <p:cNvSpPr txBox="1">
            <a:spLocks noChangeArrowheads="1"/>
          </p:cNvSpPr>
          <p:nvPr/>
        </p:nvSpPr>
        <p:spPr bwMode="auto">
          <a:xfrm>
            <a:off x="3271837" y="4048125"/>
            <a:ext cx="352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/>
              <a:t> </a:t>
            </a:r>
            <a:endParaRPr lang="en-US" b="1"/>
          </a:p>
        </p:txBody>
      </p:sp>
      <p:pic>
        <p:nvPicPr>
          <p:cNvPr id="10260" name="Picture 24" descr="Juice,Wine,Wine Bottle,Computer Icon,Symbol,Icon Set,International Landmark,Icon,Peace Symbol,Outline,Shape,Vector,Greasy Spoon,Restaurant,Cafe,Menu,Food,Circle,Bakery,Coffee,Tea,Tea Crop,Pie,Meat Pie,Ice Cream,Flavored Ice,Alcohol,Drink,Drinking,Cold Drink,Sandwich,Bun,Rolled Up,Cake,Pastry,Pastry Crust,Vegetarian Food,Vegetable,Choice,Individuality,eatery,Meat,Chicken,Chicken,Pizza,Hamburger,Croissant,Breakfast,Pasta,Soup,Bread,Cooking,Dinner,Diner,Dini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86600" y="1219200"/>
            <a:ext cx="946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1" name="Picture 6" descr="katrina_D2_swat_tea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4648200"/>
            <a:ext cx="1145607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 descr="medical_symbo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5800" y="3200400"/>
            <a:ext cx="7207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038600" y="3962400"/>
            <a:ext cx="20812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fr-CH" b="1" dirty="0" err="1"/>
              <a:t>Int’l</a:t>
            </a:r>
            <a:r>
              <a:rPr lang="fr-CH" b="1" dirty="0"/>
              <a:t> </a:t>
            </a:r>
            <a:r>
              <a:rPr lang="fr-CH" b="1" dirty="0" err="1"/>
              <a:t>Health</a:t>
            </a:r>
            <a:r>
              <a:rPr lang="fr-CH" b="1" dirty="0"/>
              <a:t> Regs</a:t>
            </a:r>
          </a:p>
          <a:p>
            <a:pPr>
              <a:spcBef>
                <a:spcPts val="0"/>
              </a:spcBef>
            </a:pPr>
            <a:r>
              <a:rPr lang="fr-CH" b="1" dirty="0"/>
              <a:t> (</a:t>
            </a:r>
            <a:r>
              <a:rPr lang="fr-CH" b="1" dirty="0" err="1"/>
              <a:t>rev</a:t>
            </a:r>
            <a:r>
              <a:rPr lang="fr-CH" b="1" dirty="0"/>
              <a:t> 2005)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01644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F95F63-35F7-D0E3-179D-6D0521452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461266"/>
            <a:ext cx="9105949" cy="5122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303759-947D-9BE8-21E4-06336380D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3492498"/>
            <a:ext cx="619157" cy="619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707D30-D14B-999C-AE22-16E5EAAE0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460" y="3515047"/>
            <a:ext cx="802224" cy="488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06E36A-02EA-AA9B-7016-9C412974E6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743" y="3233966"/>
            <a:ext cx="1171842" cy="39006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5BB76CC-9B52-5768-4C9C-86C980C0914C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CH" dirty="0" err="1"/>
              <a:t>Regional</a:t>
            </a:r>
            <a:r>
              <a:rPr lang="fr-CH" dirty="0"/>
              <a:t> Law </a:t>
            </a:r>
            <a:endParaRPr lang="en-CH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9845C7-506C-1988-DB55-8D5E6C277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8704" y="2420888"/>
            <a:ext cx="571500" cy="571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D6A656-FBB2-BA34-3235-A3E31DFD72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8170"/>
          <a:stretch/>
        </p:blipFill>
        <p:spPr>
          <a:xfrm>
            <a:off x="3915376" y="3151782"/>
            <a:ext cx="802224" cy="851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AA566-9FBC-3ADC-854C-962B0ABF1B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9412" y="2430151"/>
            <a:ext cx="57654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90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1758DF-A874-C20F-E9BA-ECF03D51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Soft Law and Standards</a:t>
            </a:r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C37C4-E941-8291-2EBF-E1D3A6050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10251" r="37400" b="16401"/>
          <a:stretch/>
        </p:blipFill>
        <p:spPr>
          <a:xfrm>
            <a:off x="6960598" y="2348877"/>
            <a:ext cx="2034121" cy="2880321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978EF-3E13-F20D-9328-CDC22A6FC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88" t="15001" r="36612" b="16400"/>
          <a:stretch/>
        </p:blipFill>
        <p:spPr>
          <a:xfrm>
            <a:off x="24881" y="2345686"/>
            <a:ext cx="2353887" cy="28835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A7E180-135B-55CA-D6BF-D56FE54C8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372" y="2375451"/>
            <a:ext cx="3261643" cy="2969009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FFCEB6-D8F4-1210-8031-279CBC633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2345686"/>
            <a:ext cx="2145978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8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B88A-5AF9-6341-121E-694C02FC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90" y="1124744"/>
            <a:ext cx="8333336" cy="907942"/>
          </a:xfrm>
        </p:spPr>
        <p:txBody>
          <a:bodyPr/>
          <a:lstStyle/>
          <a:p>
            <a:r>
              <a:rPr lang="fr-CH" dirty="0"/>
              <a:t>Common legal </a:t>
            </a:r>
            <a:r>
              <a:rPr lang="fr-CH" dirty="0" err="1"/>
              <a:t>problems</a:t>
            </a:r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(</a:t>
            </a:r>
            <a:r>
              <a:rPr lang="fr-CH" dirty="0" err="1"/>
              <a:t>DAs</a:t>
            </a:r>
            <a:r>
              <a:rPr lang="fr-CH" dirty="0"/>
              <a:t> 11, 12, 13, 17)</a:t>
            </a:r>
            <a:endParaRPr lang="en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08CFC2-A513-C571-B10A-846EC1E6B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19201" r="50787" b="51400"/>
          <a:stretch/>
        </p:blipFill>
        <p:spPr>
          <a:xfrm>
            <a:off x="862690" y="2636912"/>
            <a:ext cx="5891879" cy="257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20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68AFD-B45E-61BC-D5CD-92127F93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Common legal </a:t>
            </a:r>
            <a:r>
              <a:rPr lang="fr-CH" dirty="0" err="1"/>
              <a:t>problems</a:t>
            </a:r>
            <a:r>
              <a:rPr lang="fr-CH" dirty="0"/>
              <a:t> (continues):</a:t>
            </a:r>
            <a:br>
              <a:rPr lang="fr-CH" dirty="0"/>
            </a:br>
            <a:r>
              <a:rPr lang="fr-CH" dirty="0"/>
              <a:t>(DA 8, 15, 16)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7587A-A598-1E17-F852-1665C6727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0" t="17975" r="51575" b="51400"/>
          <a:stretch/>
        </p:blipFill>
        <p:spPr>
          <a:xfrm>
            <a:off x="1043608" y="2096853"/>
            <a:ext cx="5104240" cy="2387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C77170-5D71-418B-62A4-25FB135B1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16" y="4328698"/>
            <a:ext cx="5358831" cy="22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55820"/>
      </p:ext>
    </p:extLst>
  </p:cSld>
  <p:clrMapOvr>
    <a:masterClrMapping/>
  </p:clrMapOvr>
</p:sld>
</file>

<file path=ppt/theme/theme1.xml><?xml version="1.0" encoding="utf-8"?>
<a:theme xmlns:a="http://schemas.openxmlformats.org/drawingml/2006/main" name="IFRC_2011 presentation-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C2ACFA87F550418D225E071F542ADA" ma:contentTypeVersion="20" ma:contentTypeDescription="Create a new document." ma:contentTypeScope="" ma:versionID="7b0db715708f66d3a8dfdb9b3e99b1c1">
  <xsd:schema xmlns:xsd="http://www.w3.org/2001/XMLSchema" xmlns:xs="http://www.w3.org/2001/XMLSchema" xmlns:p="http://schemas.microsoft.com/office/2006/metadata/properties" xmlns:ns2="0f1cb922-524b-4a63-a729-f715e5c73bc5" xmlns:ns3="8bde3967-4b29-49c8-add0-1b77de203898" xmlns:ns4="985ec44e-1bab-4c0b-9df0-6ba128686fc9" targetNamespace="http://schemas.microsoft.com/office/2006/metadata/properties" ma:root="true" ma:fieldsID="c41bdb337ddb64915944eafeab7cda2b" ns2:_="" ns3:_="" ns4:_="">
    <xsd:import namespace="0f1cb922-524b-4a63-a729-f715e5c73bc5"/>
    <xsd:import namespace="8bde3967-4b29-49c8-add0-1b77de203898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Tags" minOccurs="0"/>
                <xsd:element ref="ns3:SharedWithUsers" minOccurs="0"/>
                <xsd:element ref="ns3:SharedWithDetails" minOccurs="0"/>
                <xsd:element ref="ns3:TaxKeywordTaxHTField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cb922-524b-4a63-a729-f715e5c73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Tags" ma:index="14" nillable="true" ma:displayName="COD Tags" ma:description="optional tags" ma:format="Dropdown" ma:internalName="Tag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DG"/>
                    <xsd:enumeration value="Gender"/>
                    <xsd:enumeration value="SOP"/>
                  </xsd:restriction>
                </xsd:simpleType>
              </xsd:element>
            </xsd:sequence>
          </xsd:extension>
        </xsd:complexContent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e3967-4b29-49c8-add0-1b77de20389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8" nillable="true" ma:taxonomy="true" ma:internalName="TaxKeywordTaxHTField" ma:taxonomyFieldName="TaxKeyword" ma:displayName="Enterprise Keywords" ma:fieldId="{23f27201-bee3-471e-b2e7-b64fd8b7ca38}" ma:taxonomyMulti="true" ma:sspId="78175662-8596-484a-92c7-351d01561e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f31cffb-5a22-4e64-ace0-0a93ac3e91b3}" ma:internalName="TaxCatchAll" ma:showField="CatchAllData" ma:web="8bde3967-4b29-49c8-add0-1b77de2038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962499-08F4-4778-BF95-0D1F6EA66C2E}"/>
</file>

<file path=customXml/itemProps2.xml><?xml version="1.0" encoding="utf-8"?>
<ds:datastoreItem xmlns:ds="http://schemas.openxmlformats.org/officeDocument/2006/customXml" ds:itemID="{ED6A3846-9064-46A8-AB75-72F5963B8A82}"/>
</file>

<file path=docProps/app.xml><?xml version="1.0" encoding="utf-8"?>
<Properties xmlns="http://schemas.openxmlformats.org/officeDocument/2006/extended-properties" xmlns:vt="http://schemas.openxmlformats.org/officeDocument/2006/docPropsVTypes">
  <Template>IFRC_2011 presentation-EN</Template>
  <TotalTime>33797</TotalTime>
  <Words>400</Words>
  <Application>Microsoft Macintosh PowerPoint</Application>
  <PresentationFormat>On-screen Show (4:3)</PresentationFormat>
  <Paragraphs>54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45 Helvetica Light</vt:lpstr>
      <vt:lpstr>Arial</vt:lpstr>
      <vt:lpstr>Arial Narrow</vt:lpstr>
      <vt:lpstr>Calibri</vt:lpstr>
      <vt:lpstr>Wingdings</vt:lpstr>
      <vt:lpstr>IFRC_2011 presentation-EN</vt:lpstr>
      <vt:lpstr> Protection of Persons in the Event of Disasters       Isabelle Granger  Lead, Disaster Law  and the Auxiliary Role </vt:lpstr>
      <vt:lpstr>PowerPoint Presentation</vt:lpstr>
      <vt:lpstr>International cooperation to save lives </vt:lpstr>
      <vt:lpstr>PowerPoint Presentation</vt:lpstr>
      <vt:lpstr>Some “sectoral” treaties on disaster response</vt:lpstr>
      <vt:lpstr>Regional Law </vt:lpstr>
      <vt:lpstr>Soft Law and Standards</vt:lpstr>
      <vt:lpstr>Common legal problems  (DAs 11, 12, 13, 17)</vt:lpstr>
      <vt:lpstr>Common legal problems (continues): (DA 8, 15, 16)</vt:lpstr>
      <vt:lpstr>Common legal issues (continues): (DAs 8, 15, 16)</vt:lpstr>
      <vt:lpstr> Common legal problems (continues): (DAs 8, 15, 16)</vt:lpstr>
      <vt:lpstr>Common legal problems (continues): (DAs 8, 15, 16)</vt:lpstr>
      <vt:lpstr>Quality and accountability (DAs 6, 14)</vt:lpstr>
      <vt:lpstr>Conditions on the provision of ext. assistance (DAs 6, 10, 14, 15)</vt:lpstr>
      <vt:lpstr>Conclusion</vt:lpstr>
      <vt:lpstr>PowerPoint Presentation</vt:lpstr>
    </vt:vector>
  </TitlesOfParts>
  <Company>IFRC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Customer</dc:creator>
  <cp:lastModifiedBy>Arnold Pronto</cp:lastModifiedBy>
  <cp:revision>568</cp:revision>
  <cp:lastPrinted>2017-04-25T08:07:03Z</cp:lastPrinted>
  <dcterms:created xsi:type="dcterms:W3CDTF">2012-03-29T08:37:58Z</dcterms:created>
  <dcterms:modified xsi:type="dcterms:W3CDTF">2023-10-05T02:34:01Z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af3f7fd-5cd4-4287-9002-aceb9af13c42_Enabled">
    <vt:lpwstr>true</vt:lpwstr>
  </property>
  <property fmtid="{D5CDD505-2E9C-101B-9397-08002B2CF9AE}" pid="3" name="MSIP_Label_caf3f7fd-5cd4-4287-9002-aceb9af13c42_SetDate">
    <vt:lpwstr>2022-09-23T14:56:00Z</vt:lpwstr>
  </property>
  <property fmtid="{D5CDD505-2E9C-101B-9397-08002B2CF9AE}" pid="4" name="MSIP_Label_caf3f7fd-5cd4-4287-9002-aceb9af13c42_Method">
    <vt:lpwstr>Privileged</vt:lpwstr>
  </property>
  <property fmtid="{D5CDD505-2E9C-101B-9397-08002B2CF9AE}" pid="5" name="MSIP_Label_caf3f7fd-5cd4-4287-9002-aceb9af13c42_Name">
    <vt:lpwstr>Public</vt:lpwstr>
  </property>
  <property fmtid="{D5CDD505-2E9C-101B-9397-08002B2CF9AE}" pid="6" name="MSIP_Label_caf3f7fd-5cd4-4287-9002-aceb9af13c42_SiteId">
    <vt:lpwstr>a2b53be5-734e-4e6c-ab0d-d184f60fd917</vt:lpwstr>
  </property>
  <property fmtid="{D5CDD505-2E9C-101B-9397-08002B2CF9AE}" pid="7" name="MSIP_Label_caf3f7fd-5cd4-4287-9002-aceb9af13c42_ActionId">
    <vt:lpwstr>2447f654-df16-4f1c-8d73-9e18c6ca459f</vt:lpwstr>
  </property>
  <property fmtid="{D5CDD505-2E9C-101B-9397-08002B2CF9AE}" pid="8" name="MSIP_Label_caf3f7fd-5cd4-4287-9002-aceb9af13c42_ContentBits">
    <vt:lpwstr>2</vt:lpwstr>
  </property>
</Properties>
</file>